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F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3DEEF-75D7-73FB-2A54-DEF95B790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E4A0D18-FFCE-6EEC-D0BA-DF380BE51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99EDF9-3A6F-171E-8543-4F7DFFBE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00119B-FF33-A2FC-1680-4469D2B28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F38930-B9E6-1D53-3E3C-E271E0C6C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459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B661B4-7AA1-82D7-73BF-BB758D8B3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C0DCD8-3478-0EFA-B060-7FECF980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2F8E6-B0F7-7162-9A4C-15B8A22D5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DAD26C-5056-6A10-C97C-634D1B4D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FBF039-8FB3-3267-F0E6-65718C92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7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4DFBD-83A4-2F33-3A47-615B8AECB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693341-969A-9035-F782-615F49797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CDB8C3-28EA-1CCE-B4B0-06A3FC9E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E997A2-DAF9-6E5D-59FB-F8610F28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38A5A-526E-BA09-AD9A-AFB479C4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23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0EB32-7687-F45D-F57B-E6595AC28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274ED8-99FD-23B6-8B2B-CFE95C3F9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DB121D-EE93-FD93-9C2D-3B203E2E0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27DABA-185D-CE86-8B6D-93972FFD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3EDB56-F8FC-E040-10E4-7CF0DDA0F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7388A9-D90D-6828-94CC-E9FEA850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34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7D7D8D-519F-1A1C-E21F-E70723A5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592B12-3B61-1ECA-A54C-51B796BA4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3BEF97-A694-8052-8AB7-84AE28725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38171E-1F51-11C1-4B08-B0010DA41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D29C91A-2A40-BCE6-5270-71C6943A5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95AE97F-161C-44A1-3013-DABF96B40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0051954-86B9-D62C-A025-DDFA1BE78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E9B9C27-1269-1EF8-A100-E8CFB5D0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11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CBE79-1324-3251-9195-B6CE61F57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85080EF-A6B6-5D7F-55BA-B97F9AE3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54510D-DD4E-7F13-2D8F-DB024236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D313BE-FC75-18F2-6E9D-3DACCB43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65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B2F33A2-888C-9E13-28B2-CCD78893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17E216-CD76-E335-A240-71A063D8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37A37D-976B-31B9-EE3C-CF63F813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90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DD91C7-8E9E-4570-287A-61A5325F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598F1B-6C11-C6D0-C557-D63B3B0E4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CAB291-79C6-8F94-D5DF-E2B71A5F5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09FF65-7D0E-A10A-616A-A8695E45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1FCB94-0D51-2E08-019B-0771AA1D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8AF0D1-6D80-FA2F-6B2E-C109B11C3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797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ECD357-B9C0-3F84-59F3-967D9395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EAA997-57E0-1059-4D83-B2CE5CD5C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EFFCDD-AFD0-69BD-3A86-CACC7DF96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553727-144D-E8D0-7624-53A86EC9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EFFEDE-BB24-7752-F877-5682B1A0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C466AE-31B4-6740-210C-31F4779D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10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101FD-8CB9-B6FA-0E72-366EAD4D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DDADAB-99BC-7C9A-C436-1B69090B5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7F7432-972D-C3C8-4BD3-5CB0B8600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20697-B7EC-5CEC-7D34-7289FCB7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6E68-4BDB-C5D4-F237-7F829E9FC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24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A50828-AAA5-6337-1132-F57FC48E54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55C30F-380A-ABF2-5284-95902590E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F8F11-215B-38F7-E2EB-2893F7E4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C5820E-B8BE-C119-5C30-871CB4C32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740775-EF21-DF66-5194-D546465B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77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D7C9DD-2D33-EB4B-D276-284CB534F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848FBB-050D-C209-9CD4-C41AEDADE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358869-F22F-61A7-FB02-8F7E1497C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57A9B-78BE-4F70-8CEC-85B18F32BE21}" type="datetimeFigureOut">
              <a:rPr lang="fr-FR" smtClean="0"/>
              <a:t>30/04/2025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F56757-83A7-5C30-7648-7A87B65832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6D932B-C1CF-A20C-D24C-DE34E1B75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1FAFC-03D5-4999-A412-EE269DAC25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70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hyperlink" Target="mailto:ars-bfc-peps@ars.sante.fr" TargetMode="Externa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DBE214-ED30-E25E-0B58-7AD8E484D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4" y="1136900"/>
            <a:ext cx="9613397" cy="889238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72DFDE-9E1B-FB3D-BB5F-E340AE4F9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fr-FR" sz="8000" dirty="0"/>
              <a:t>Le Guide</a:t>
            </a:r>
          </a:p>
        </p:txBody>
      </p:sp>
    </p:spTree>
    <p:extLst>
      <p:ext uri="{BB962C8B-B14F-4D97-AF65-F5344CB8AC3E}">
        <p14:creationId xmlns:p14="http://schemas.microsoft.com/office/powerpoint/2010/main" val="3859655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061123C-F8A3-8D6E-BC28-BCE7225FE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093" y="677159"/>
            <a:ext cx="9311413" cy="43513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032"/>
            <a:ext cx="9961605" cy="363452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La page d’accueil du PEPPS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12A2B8-DCC9-D9F4-4132-8D4440B5C8BC}"/>
              </a:ext>
            </a:extLst>
          </p:cNvPr>
          <p:cNvSpPr txBox="1"/>
          <p:nvPr/>
        </p:nvSpPr>
        <p:spPr>
          <a:xfrm>
            <a:off x="543697" y="5107879"/>
            <a:ext cx="99616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1. Lien vers l’Intranet (Paco)				4. Comme son nom l’indique…</a:t>
            </a:r>
          </a:p>
          <a:p>
            <a:r>
              <a:rPr lang="fr-FR" sz="1400" dirty="0"/>
              <a:t>2. Retour à la page d’accueil du PEPPS				5. Envoi d’un message vers la </a:t>
            </a:r>
            <a:r>
              <a:rPr lang="fr-FR" sz="1400" dirty="0" err="1"/>
              <a:t>BàL</a:t>
            </a:r>
            <a:r>
              <a:rPr lang="fr-FR" sz="1400" dirty="0"/>
              <a:t> du PEPPS :</a:t>
            </a:r>
          </a:p>
          <a:p>
            <a:r>
              <a:rPr lang="fr-FR" sz="1400" dirty="0"/>
              <a:t>3. Menu déroulant de navigation rapide vers les entrées		 </a:t>
            </a:r>
            <a:r>
              <a:rPr lang="fr-FR" sz="1400" dirty="0">
                <a:hlinkClick r:id="rId3"/>
              </a:rPr>
              <a:t>ars-bfc-peps@ars.sante.fr</a:t>
            </a:r>
            <a:r>
              <a:rPr lang="fr-FR" sz="1400" dirty="0"/>
              <a:t> (oui, 1 seul p, le PEPS a pris</a:t>
            </a:r>
          </a:p>
          <a:p>
            <a:r>
              <a:rPr lang="fr-FR" sz="1400" dirty="0"/>
              <a:t>principales  du PEPPS					 du poids et un 2</a:t>
            </a:r>
            <a:r>
              <a:rPr lang="fr-FR" sz="1400" baseline="30000" dirty="0"/>
              <a:t>ème</a:t>
            </a:r>
            <a:r>
              <a:rPr lang="fr-FR" sz="1400" dirty="0"/>
              <a:t> p pour ses 10 ans mais pas le courriel)</a:t>
            </a:r>
          </a:p>
          <a:p>
            <a:r>
              <a:rPr lang="fr-FR" sz="1400" dirty="0"/>
              <a:t>						 6. Dernière actualisation de la page</a:t>
            </a:r>
          </a:p>
          <a:p>
            <a:r>
              <a:rPr lang="fr-FR" sz="1400" dirty="0"/>
              <a:t>Ces éléments, y compris le menu de navigation rapide, se retrouvent sur toutes les pages du site (sauf le lien vers la page 2…)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CC61E5-5A89-DE3E-5F4F-58C29A13A9C0}"/>
              </a:ext>
            </a:extLst>
          </p:cNvPr>
          <p:cNvSpPr txBox="1"/>
          <p:nvPr/>
        </p:nvSpPr>
        <p:spPr>
          <a:xfrm>
            <a:off x="8237839" y="313707"/>
            <a:ext cx="2463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https://peps.sante.gouv.fr/</a:t>
            </a:r>
          </a:p>
        </p:txBody>
      </p:sp>
      <p:pic>
        <p:nvPicPr>
          <p:cNvPr id="12" name="Graphique 11" descr="Badge 1 avec un remplissage uni">
            <a:extLst>
              <a:ext uri="{FF2B5EF4-FFF2-40B4-BE49-F238E27FC236}">
                <a16:creationId xmlns:a16="http://schemas.microsoft.com/office/drawing/2014/main" id="{DFFB99DE-7C48-8885-CEA4-974024BE0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379" y="739922"/>
            <a:ext cx="233626" cy="233626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6A11E27-FC0F-9ECD-B44F-389531DF1886}"/>
              </a:ext>
            </a:extLst>
          </p:cNvPr>
          <p:cNvCxnSpPr/>
          <p:nvPr/>
        </p:nvCxnSpPr>
        <p:spPr>
          <a:xfrm>
            <a:off x="1351005" y="856735"/>
            <a:ext cx="3295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F835FA6D-4F42-385C-81A3-6F1751C4BD08}"/>
              </a:ext>
            </a:extLst>
          </p:cNvPr>
          <p:cNvSpPr/>
          <p:nvPr/>
        </p:nvSpPr>
        <p:spPr>
          <a:xfrm>
            <a:off x="1102093" y="1210962"/>
            <a:ext cx="913522" cy="140043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Graphique 16" descr="Badge 6 contour">
            <a:extLst>
              <a:ext uri="{FF2B5EF4-FFF2-40B4-BE49-F238E27FC236}">
                <a16:creationId xmlns:a16="http://schemas.microsoft.com/office/drawing/2014/main" id="{6BAE7303-D7DB-5989-BCEA-AE7D815F0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43663" y="1280983"/>
            <a:ext cx="234779" cy="23477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D28B905-3F94-009D-299B-D7395E47AE05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015615" y="1276865"/>
            <a:ext cx="328048" cy="121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que 21" descr="Badge avec un remplissage uni">
            <a:extLst>
              <a:ext uri="{FF2B5EF4-FFF2-40B4-BE49-F238E27FC236}">
                <a16:creationId xmlns:a16="http://schemas.microsoft.com/office/drawing/2014/main" id="{8007BAE0-ADF3-CFD5-2594-3BA4DE0E9B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69920" y="1149006"/>
            <a:ext cx="249367" cy="249367"/>
          </a:xfrm>
          <a:prstGeom prst="rect">
            <a:avLst/>
          </a:prstGeom>
        </p:spPr>
      </p:pic>
      <p:pic>
        <p:nvPicPr>
          <p:cNvPr id="23" name="Graphique 22" descr="Badge avec un remplissage uni">
            <a:extLst>
              <a:ext uri="{FF2B5EF4-FFF2-40B4-BE49-F238E27FC236}">
                <a16:creationId xmlns:a16="http://schemas.microsoft.com/office/drawing/2014/main" id="{CA48BEF9-8FD7-933B-454D-D37A18EEF8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3577" y="4560024"/>
            <a:ext cx="249367" cy="249367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D3AEADC-519D-740F-7853-E0EE52924AF2}"/>
              </a:ext>
            </a:extLst>
          </p:cNvPr>
          <p:cNvCxnSpPr>
            <a:cxnSpLocks/>
          </p:cNvCxnSpPr>
          <p:nvPr/>
        </p:nvCxnSpPr>
        <p:spPr>
          <a:xfrm flipH="1">
            <a:off x="6005384" y="4728519"/>
            <a:ext cx="387178" cy="164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E5D3247-965D-56B3-A8D6-465200B8D9F7}"/>
              </a:ext>
            </a:extLst>
          </p:cNvPr>
          <p:cNvCxnSpPr>
            <a:cxnSpLocks/>
          </p:cNvCxnSpPr>
          <p:nvPr/>
        </p:nvCxnSpPr>
        <p:spPr>
          <a:xfrm flipV="1">
            <a:off x="9086335" y="1054443"/>
            <a:ext cx="296562" cy="164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que 32" descr="Badge 3 avec un remplissage uni">
            <a:extLst>
              <a:ext uri="{FF2B5EF4-FFF2-40B4-BE49-F238E27FC236}">
                <a16:creationId xmlns:a16="http://schemas.microsoft.com/office/drawing/2014/main" id="{30F36086-B423-35D0-4D73-550B18D2B2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19038" y="1587845"/>
            <a:ext cx="223300" cy="223300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16C089D5-7CA1-7BF2-8310-B0BF0D05AD05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10013092" y="1351005"/>
            <a:ext cx="317596" cy="236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Espace réservé du contenu 39" descr="Badge 4 avec un remplissage uni">
            <a:extLst>
              <a:ext uri="{FF2B5EF4-FFF2-40B4-BE49-F238E27FC236}">
                <a16:creationId xmlns:a16="http://schemas.microsoft.com/office/drawing/2014/main" id="{75D1D82C-3035-D6DB-93D0-A532A0EAB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02129" y="4560023"/>
            <a:ext cx="249368" cy="249368"/>
          </a:xfrm>
        </p:spPr>
      </p:pic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078BC6C-DC53-5418-8C4A-ACCA1C1EB426}"/>
              </a:ext>
            </a:extLst>
          </p:cNvPr>
          <p:cNvCxnSpPr/>
          <p:nvPr/>
        </p:nvCxnSpPr>
        <p:spPr>
          <a:xfrm>
            <a:off x="4951496" y="4683591"/>
            <a:ext cx="361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Graphique 43" descr="Badge 5 avec un remplissage uni">
            <a:extLst>
              <a:ext uri="{FF2B5EF4-FFF2-40B4-BE49-F238E27FC236}">
                <a16:creationId xmlns:a16="http://schemas.microsoft.com/office/drawing/2014/main" id="{10BF6FD5-B23C-69E4-838A-A4B973940E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42448" y="4583250"/>
            <a:ext cx="249367" cy="249367"/>
          </a:xfrm>
          <a:prstGeom prst="rect">
            <a:avLst/>
          </a:prstGeom>
        </p:spPr>
      </p:pic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9231BECB-B26C-33D7-9D91-E3EB5B884F63}"/>
              </a:ext>
            </a:extLst>
          </p:cNvPr>
          <p:cNvCxnSpPr>
            <a:stCxn id="44" idx="3"/>
          </p:cNvCxnSpPr>
          <p:nvPr/>
        </p:nvCxnSpPr>
        <p:spPr>
          <a:xfrm>
            <a:off x="9691815" y="4707934"/>
            <a:ext cx="259493" cy="185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976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Page 2 = Suite des </a:t>
            </a:r>
            <a:r>
              <a:rPr lang="en-US" sz="3600" dirty="0" err="1"/>
              <a:t>rubriques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1919356"/>
            <a:ext cx="3455097" cy="39593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 dirty="0" err="1"/>
              <a:t>Cette</a:t>
            </a:r>
            <a:r>
              <a:rPr lang="en-US" sz="1400" dirty="0"/>
              <a:t> page </a:t>
            </a:r>
            <a:r>
              <a:rPr lang="en-US" sz="1400" dirty="0" err="1"/>
              <a:t>regroupe</a:t>
            </a:r>
            <a:r>
              <a:rPr lang="en-US" sz="1400" dirty="0"/>
              <a:t> des documents plus </a:t>
            </a:r>
            <a:r>
              <a:rPr lang="en-US" sz="1400" dirty="0" err="1"/>
              <a:t>anciens</a:t>
            </a:r>
            <a:r>
              <a:rPr lang="en-US" sz="1400" dirty="0"/>
              <a:t> et non </a:t>
            </a:r>
            <a:r>
              <a:rPr lang="en-US" sz="1400" dirty="0" err="1"/>
              <a:t>actualisés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1. Le menu </a:t>
            </a:r>
            <a:r>
              <a:rPr lang="en-US" sz="1400" dirty="0" err="1"/>
              <a:t>déroulant</a:t>
            </a:r>
            <a:r>
              <a:rPr lang="en-US" sz="1400" dirty="0"/>
              <a:t> de navigation </a:t>
            </a:r>
            <a:r>
              <a:rPr lang="en-US" sz="1400" dirty="0" err="1"/>
              <a:t>rapide</a:t>
            </a:r>
            <a:r>
              <a:rPr lang="en-US" sz="1400" dirty="0"/>
              <a:t> </a:t>
            </a:r>
            <a:r>
              <a:rPr lang="en-US" sz="1400" dirty="0" err="1"/>
              <a:t>vers</a:t>
            </a:r>
            <a:r>
              <a:rPr lang="en-US" sz="1400" dirty="0"/>
              <a:t> les entrées </a:t>
            </a:r>
            <a:r>
              <a:rPr lang="en-US" sz="1400" dirty="0" err="1"/>
              <a:t>principales</a:t>
            </a:r>
            <a:r>
              <a:rPr lang="en-US" sz="1400" dirty="0"/>
              <a:t>  du PEPPS, </a:t>
            </a:r>
            <a:r>
              <a:rPr lang="en-US" sz="1400" dirty="0" err="1"/>
              <a:t>une</a:t>
            </a:r>
            <a:r>
              <a:rPr lang="en-US" sz="1400" dirty="0"/>
              <a:t> </a:t>
            </a:r>
            <a:r>
              <a:rPr lang="en-US" sz="1400" dirty="0" err="1"/>
              <a:t>fois</a:t>
            </a:r>
            <a:r>
              <a:rPr lang="en-US" sz="1400" dirty="0"/>
              <a:t> </a:t>
            </a:r>
            <a:r>
              <a:rPr lang="en-US" sz="1400" dirty="0" err="1"/>
              <a:t>survolé</a:t>
            </a:r>
            <a:r>
              <a:rPr lang="en-US" sz="1400" dirty="0"/>
              <a:t> avec la </a:t>
            </a:r>
            <a:r>
              <a:rPr lang="en-US" sz="1400" dirty="0" err="1"/>
              <a:t>souris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2. Lien </a:t>
            </a:r>
            <a:r>
              <a:rPr lang="en-US" sz="1400" dirty="0" err="1"/>
              <a:t>vers</a:t>
            </a:r>
            <a:r>
              <a:rPr lang="en-US" sz="1400" dirty="0"/>
              <a:t> la page </a:t>
            </a:r>
            <a:r>
              <a:rPr lang="en-US" sz="1400" dirty="0" err="1"/>
              <a:t>d’archives</a:t>
            </a:r>
            <a:endParaRPr lang="en-US" sz="1400" dirty="0"/>
          </a:p>
        </p:txBody>
      </p:sp>
      <p:pic>
        <p:nvPicPr>
          <p:cNvPr id="10" name="Image 9" descr="Une image contenant texte, capture d’écran, Page web, logiciel&#10;&#10;Description générée automatiquement">
            <a:extLst>
              <a:ext uri="{FF2B5EF4-FFF2-40B4-BE49-F238E27FC236}">
                <a16:creationId xmlns:a16="http://schemas.microsoft.com/office/drawing/2014/main" id="{277247F2-BD15-3BBF-2902-6783FCB1B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7" y="1292019"/>
            <a:ext cx="7768709" cy="52140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5C9AFE-51FD-EE7D-D967-DF269A8AC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734" y="3145634"/>
            <a:ext cx="20193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7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Archives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1919356"/>
            <a:ext cx="3455097" cy="39593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 dirty="0" err="1"/>
              <a:t>Envoie</a:t>
            </a:r>
            <a:r>
              <a:rPr lang="en-US" sz="1400" dirty="0"/>
              <a:t> un </a:t>
            </a:r>
            <a:r>
              <a:rPr lang="en-US" sz="1400" dirty="0">
                <a:solidFill>
                  <a:srgbClr val="C00000"/>
                </a:solidFill>
              </a:rPr>
              <a:t>mail à la </a:t>
            </a:r>
            <a:r>
              <a:rPr lang="en-US" sz="1400" dirty="0" err="1">
                <a:solidFill>
                  <a:srgbClr val="C00000"/>
                </a:solidFill>
              </a:rPr>
              <a:t>BàL</a:t>
            </a:r>
            <a:r>
              <a:rPr lang="en-US" sz="1400" dirty="0">
                <a:solidFill>
                  <a:srgbClr val="C00000"/>
                </a:solidFill>
              </a:rPr>
              <a:t> PEPPS </a:t>
            </a:r>
            <a:r>
              <a:rPr lang="en-US" sz="1400" dirty="0"/>
              <a:t>avec </a:t>
            </a:r>
            <a:r>
              <a:rPr lang="en-US" sz="1400" dirty="0" err="1"/>
              <a:t>l’adresse</a:t>
            </a:r>
            <a:r>
              <a:rPr lang="en-US" sz="1400" dirty="0"/>
              <a:t> de la page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cours</a:t>
            </a:r>
            <a:r>
              <a:rPr lang="en-US" sz="1400" dirty="0"/>
              <a:t> pour </a:t>
            </a:r>
            <a:r>
              <a:rPr lang="en-US" sz="1400" dirty="0" err="1"/>
              <a:t>transmettre</a:t>
            </a:r>
            <a:r>
              <a:rPr lang="en-US" sz="1400" dirty="0"/>
              <a:t> </a:t>
            </a:r>
            <a:r>
              <a:rPr lang="en-US" sz="1400" dirty="0" err="1"/>
              <a:t>facilement</a:t>
            </a:r>
            <a:r>
              <a:rPr lang="en-US" sz="1400" dirty="0"/>
              <a:t> </a:t>
            </a:r>
            <a:r>
              <a:rPr lang="en-US" sz="1400" dirty="0" err="1"/>
              <a:t>ses</a:t>
            </a:r>
            <a:r>
              <a:rPr lang="en-US" sz="1400" dirty="0"/>
              <a:t> suggestions</a:t>
            </a:r>
          </a:p>
          <a:p>
            <a:endParaRPr lang="en-US" sz="1400" dirty="0"/>
          </a:p>
          <a:p>
            <a:r>
              <a:rPr lang="en-US" sz="1400" dirty="0" err="1"/>
              <a:t>Cette</a:t>
            </a:r>
            <a:r>
              <a:rPr lang="en-US" sz="1400" dirty="0"/>
              <a:t> page </a:t>
            </a:r>
            <a:r>
              <a:rPr lang="en-US" sz="1400" dirty="0" err="1"/>
              <a:t>regroupe</a:t>
            </a:r>
            <a:r>
              <a:rPr lang="en-US" sz="1400" dirty="0"/>
              <a:t> des documents encore plus </a:t>
            </a:r>
            <a:r>
              <a:rPr lang="en-US" sz="1400" dirty="0" err="1"/>
              <a:t>anciens</a:t>
            </a:r>
            <a:r>
              <a:rPr lang="en-US" sz="1400" dirty="0"/>
              <a:t> et non </a:t>
            </a:r>
            <a:r>
              <a:rPr lang="en-US" sz="1400" dirty="0" err="1"/>
              <a:t>actualisés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Elle </a:t>
            </a:r>
            <a:r>
              <a:rPr lang="en-US" sz="1400" dirty="0" err="1"/>
              <a:t>regroupe</a:t>
            </a:r>
            <a:r>
              <a:rPr lang="en-US" sz="1400" dirty="0"/>
              <a:t> </a:t>
            </a:r>
            <a:r>
              <a:rPr lang="en-US" sz="1400" dirty="0" err="1"/>
              <a:t>toutes</a:t>
            </a:r>
            <a:r>
              <a:rPr lang="en-US" sz="1400" dirty="0"/>
              <a:t> les </a:t>
            </a:r>
            <a:r>
              <a:rPr lang="en-US" sz="1400" dirty="0" err="1">
                <a:solidFill>
                  <a:srgbClr val="0070C0"/>
                </a:solidFill>
              </a:rPr>
              <a:t>lettres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mensuelles</a:t>
            </a:r>
            <a:r>
              <a:rPr lang="en-US" sz="1400" dirty="0">
                <a:solidFill>
                  <a:srgbClr val="0070C0"/>
                </a:solidFill>
              </a:rPr>
              <a:t> du PEPPS</a:t>
            </a:r>
            <a:r>
              <a:rPr lang="en-US" sz="1400" dirty="0"/>
              <a:t> </a:t>
            </a:r>
            <a:r>
              <a:rPr lang="en-US" sz="1400" dirty="0" err="1"/>
              <a:t>depuis</a:t>
            </a:r>
            <a:r>
              <a:rPr lang="en-US" sz="1400" dirty="0"/>
              <a:t> 2012</a:t>
            </a:r>
          </a:p>
          <a:p>
            <a:endParaRPr lang="en-US" sz="1400" dirty="0"/>
          </a:p>
          <a:p>
            <a:r>
              <a:rPr lang="en-US" sz="1400" dirty="0"/>
              <a:t>Bouton de navigation </a:t>
            </a:r>
            <a:r>
              <a:rPr lang="en-US" sz="1400" dirty="0" err="1"/>
              <a:t>vers</a:t>
            </a:r>
            <a:r>
              <a:rPr lang="en-US" sz="1400" dirty="0"/>
              <a:t> le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haut de la page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C475A7-6486-A986-FBB2-E8FFABF0E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28" y="1203554"/>
            <a:ext cx="7883348" cy="529090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00443EE-B360-E00B-5B9B-8EDBB227AAEC}"/>
              </a:ext>
            </a:extLst>
          </p:cNvPr>
          <p:cNvCxnSpPr>
            <a:cxnSpLocks/>
          </p:cNvCxnSpPr>
          <p:nvPr/>
        </p:nvCxnSpPr>
        <p:spPr>
          <a:xfrm flipH="1">
            <a:off x="7397578" y="5140411"/>
            <a:ext cx="972065" cy="92263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B7EA79B-00EA-C8FC-DFEC-78AFE34456AB}"/>
              </a:ext>
            </a:extLst>
          </p:cNvPr>
          <p:cNvSpPr/>
          <p:nvPr/>
        </p:nvSpPr>
        <p:spPr>
          <a:xfrm>
            <a:off x="429768" y="3665838"/>
            <a:ext cx="6028697" cy="125215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CA12322-F2CF-C2C5-600F-FA8303B6C8EC}"/>
              </a:ext>
            </a:extLst>
          </p:cNvPr>
          <p:cNvCxnSpPr>
            <a:cxnSpLocks/>
          </p:cNvCxnSpPr>
          <p:nvPr/>
        </p:nvCxnSpPr>
        <p:spPr>
          <a:xfrm flipH="1" flipV="1">
            <a:off x="6458465" y="4011827"/>
            <a:ext cx="1919416" cy="280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B43A6F3-F28E-2722-CB10-D22ADE395611}"/>
              </a:ext>
            </a:extLst>
          </p:cNvPr>
          <p:cNvCxnSpPr/>
          <p:nvPr/>
        </p:nvCxnSpPr>
        <p:spPr>
          <a:xfrm flipH="1" flipV="1">
            <a:off x="4588476" y="1845276"/>
            <a:ext cx="3797112" cy="6013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5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Actualités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1919356"/>
            <a:ext cx="3455097" cy="395935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 dirty="0"/>
              <a:t>Accessible </a:t>
            </a:r>
            <a:r>
              <a:rPr lang="en-US" sz="1400" dirty="0" err="1"/>
              <a:t>depuis</a:t>
            </a:r>
            <a:r>
              <a:rPr lang="en-US" sz="1400" dirty="0"/>
              <a:t> la page </a:t>
            </a:r>
            <a:r>
              <a:rPr lang="en-US" sz="1400" dirty="0" err="1"/>
              <a:t>d’accueil</a:t>
            </a:r>
            <a:r>
              <a:rPr lang="en-US" sz="1400" dirty="0"/>
              <a:t> </a:t>
            </a:r>
            <a:r>
              <a:rPr lang="en-US" sz="1400" dirty="0" err="1"/>
              <a:t>ou</a:t>
            </a:r>
            <a:r>
              <a:rPr lang="en-US" sz="1400" dirty="0"/>
              <a:t> le menu de navigation </a:t>
            </a:r>
            <a:r>
              <a:rPr lang="en-US" sz="1400" dirty="0" err="1"/>
              <a:t>rapide</a:t>
            </a:r>
            <a:r>
              <a:rPr lang="en-US" sz="1400" dirty="0"/>
              <a:t>. </a:t>
            </a:r>
            <a:r>
              <a:rPr lang="en-US" sz="1400" dirty="0" err="1"/>
              <a:t>Reprend</a:t>
            </a:r>
            <a:r>
              <a:rPr lang="en-US" sz="1400" dirty="0"/>
              <a:t> les </a:t>
            </a:r>
            <a:r>
              <a:rPr lang="en-US" sz="1400" dirty="0" err="1"/>
              <a:t>informations</a:t>
            </a:r>
            <a:r>
              <a:rPr lang="en-US" sz="1400" dirty="0"/>
              <a:t> de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l’année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cours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mois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par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mois</a:t>
            </a:r>
            <a:r>
              <a:rPr lang="en-US" sz="1400" dirty="0"/>
              <a:t>, </a:t>
            </a:r>
            <a:r>
              <a:rPr lang="en-US" sz="1400" dirty="0" err="1"/>
              <a:t>regroupées</a:t>
            </a:r>
            <a:r>
              <a:rPr lang="en-US" sz="1400" dirty="0"/>
              <a:t> par </a:t>
            </a:r>
            <a:r>
              <a:rPr lang="en-US" sz="1400" dirty="0" err="1">
                <a:solidFill>
                  <a:srgbClr val="7030A0"/>
                </a:solidFill>
              </a:rPr>
              <a:t>thème</a:t>
            </a:r>
            <a:endParaRPr lang="en-US" sz="1400" dirty="0">
              <a:solidFill>
                <a:srgbClr val="7030A0"/>
              </a:solidFill>
            </a:endParaRPr>
          </a:p>
          <a:p>
            <a:endParaRPr lang="en-US" sz="1400" dirty="0"/>
          </a:p>
          <a:p>
            <a:r>
              <a:rPr lang="en-US" sz="1400" dirty="0"/>
              <a:t>Liens </a:t>
            </a:r>
            <a:r>
              <a:rPr lang="en-US" sz="1400" dirty="0" err="1"/>
              <a:t>vers</a:t>
            </a:r>
            <a:r>
              <a:rPr lang="en-US" sz="1400" dirty="0"/>
              <a:t> les </a:t>
            </a:r>
            <a:r>
              <a:rPr lang="en-US" sz="1400" dirty="0" err="1"/>
              <a:t>actualités</a:t>
            </a:r>
            <a:r>
              <a:rPr lang="en-US" sz="1400" dirty="0"/>
              <a:t> des </a:t>
            </a:r>
            <a:r>
              <a:rPr lang="en-US" sz="1400" dirty="0" err="1">
                <a:solidFill>
                  <a:srgbClr val="C00000"/>
                </a:solidFill>
              </a:rPr>
              <a:t>années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 err="1">
                <a:solidFill>
                  <a:srgbClr val="C00000"/>
                </a:solidFill>
              </a:rPr>
              <a:t>antérieures</a:t>
            </a:r>
            <a:r>
              <a:rPr lang="en-US" sz="1400" dirty="0"/>
              <a:t> et les </a:t>
            </a:r>
            <a:r>
              <a:rPr lang="en-US" sz="1400" dirty="0" err="1">
                <a:solidFill>
                  <a:srgbClr val="C00000"/>
                </a:solidFill>
              </a:rPr>
              <a:t>actualités</a:t>
            </a:r>
            <a:r>
              <a:rPr lang="en-US" sz="1400" dirty="0">
                <a:solidFill>
                  <a:srgbClr val="C00000"/>
                </a:solidFill>
              </a:rPr>
              <a:t> covid-19 </a:t>
            </a:r>
            <a:r>
              <a:rPr lang="en-US" sz="1400" dirty="0"/>
              <a:t>et </a:t>
            </a:r>
            <a:r>
              <a:rPr lang="en-US" sz="1400" dirty="0">
                <a:solidFill>
                  <a:srgbClr val="C00000"/>
                </a:solidFill>
              </a:rPr>
              <a:t>mpox</a:t>
            </a:r>
            <a:r>
              <a:rPr lang="en-US" sz="1400" dirty="0"/>
              <a:t> qui font </a:t>
            </a:r>
            <a:r>
              <a:rPr lang="en-US" sz="1400" dirty="0" err="1"/>
              <a:t>l’objet</a:t>
            </a:r>
            <a:r>
              <a:rPr lang="en-US" sz="1400" dirty="0"/>
              <a:t> de pages </a:t>
            </a:r>
            <a:r>
              <a:rPr lang="en-US" sz="1400" dirty="0" err="1"/>
              <a:t>distinctes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La </a:t>
            </a:r>
            <a:r>
              <a:rPr lang="en-US" sz="1400" dirty="0" err="1"/>
              <a:t>fonction</a:t>
            </a:r>
            <a:r>
              <a:rPr lang="en-US" sz="1400" dirty="0"/>
              <a:t> CTRL+F du </a:t>
            </a:r>
            <a:r>
              <a:rPr lang="en-US" sz="1400" dirty="0" err="1"/>
              <a:t>navigateur</a:t>
            </a:r>
            <a:r>
              <a:rPr lang="en-US" sz="1400" dirty="0"/>
              <a:t> </a:t>
            </a:r>
            <a:r>
              <a:rPr lang="en-US" sz="1400" dirty="0" err="1"/>
              <a:t>vous</a:t>
            </a:r>
            <a:r>
              <a:rPr lang="en-US" sz="1400" dirty="0"/>
              <a:t> </a:t>
            </a:r>
            <a:r>
              <a:rPr lang="en-US" sz="1400" dirty="0" err="1"/>
              <a:t>permet</a:t>
            </a:r>
            <a:r>
              <a:rPr lang="en-US" sz="1400" dirty="0"/>
              <a:t> </a:t>
            </a:r>
            <a:r>
              <a:rPr lang="en-US" sz="1400" dirty="0" err="1"/>
              <a:t>une</a:t>
            </a:r>
            <a:r>
              <a:rPr lang="en-US" sz="1400" dirty="0"/>
              <a:t> recherche par mot-</a:t>
            </a:r>
            <a:r>
              <a:rPr lang="en-US" sz="1400" dirty="0" err="1"/>
              <a:t>clé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A8F09C-7981-A348-97F1-518323D4A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77" y="1292019"/>
            <a:ext cx="7916365" cy="531306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237963A-D96B-C8E8-31ED-296D20E07319}"/>
              </a:ext>
            </a:extLst>
          </p:cNvPr>
          <p:cNvCxnSpPr>
            <a:cxnSpLocks/>
          </p:cNvCxnSpPr>
          <p:nvPr/>
        </p:nvCxnSpPr>
        <p:spPr>
          <a:xfrm flipH="1">
            <a:off x="2577830" y="2520778"/>
            <a:ext cx="5788694" cy="63098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CDCB266-0F3B-EC3A-EFC3-A2468B6FA472}"/>
              </a:ext>
            </a:extLst>
          </p:cNvPr>
          <p:cNvCxnSpPr>
            <a:cxnSpLocks/>
          </p:cNvCxnSpPr>
          <p:nvPr/>
        </p:nvCxnSpPr>
        <p:spPr>
          <a:xfrm flipH="1" flipV="1">
            <a:off x="4835611" y="2232454"/>
            <a:ext cx="3530913" cy="28832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EAB1FEC-B162-DE2C-CC99-27A363AB4A65}"/>
              </a:ext>
            </a:extLst>
          </p:cNvPr>
          <p:cNvCxnSpPr>
            <a:cxnSpLocks/>
          </p:cNvCxnSpPr>
          <p:nvPr/>
        </p:nvCxnSpPr>
        <p:spPr>
          <a:xfrm flipH="1">
            <a:off x="840259" y="2520778"/>
            <a:ext cx="7526265" cy="13427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96F3108-E1CB-B95B-A228-E29F8C56C2B0}"/>
              </a:ext>
            </a:extLst>
          </p:cNvPr>
          <p:cNvCxnSpPr>
            <a:cxnSpLocks/>
          </p:cNvCxnSpPr>
          <p:nvPr/>
        </p:nvCxnSpPr>
        <p:spPr>
          <a:xfrm flipH="1">
            <a:off x="7405816" y="2520778"/>
            <a:ext cx="960708" cy="150394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A61385D-259D-C2A5-08D7-1E0C905AE0E5}"/>
              </a:ext>
            </a:extLst>
          </p:cNvPr>
          <p:cNvCxnSpPr>
            <a:cxnSpLocks/>
          </p:cNvCxnSpPr>
          <p:nvPr/>
        </p:nvCxnSpPr>
        <p:spPr>
          <a:xfrm flipH="1" flipV="1">
            <a:off x="3896389" y="3338878"/>
            <a:ext cx="4473254" cy="3846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A12427E-FEE1-684C-06EE-6E7A74AD8778}"/>
              </a:ext>
            </a:extLst>
          </p:cNvPr>
          <p:cNvSpPr/>
          <p:nvPr/>
        </p:nvSpPr>
        <p:spPr>
          <a:xfrm>
            <a:off x="325977" y="3239826"/>
            <a:ext cx="3559948" cy="1891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92481CA-6E4F-256F-191F-210C88C4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4334" y="587931"/>
            <a:ext cx="1657366" cy="924564"/>
          </a:xfrm>
          <a:prstGeom prst="rect">
            <a:avLst/>
          </a:prstGeom>
        </p:spPr>
      </p:pic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0CF4EA10-D250-F57C-5714-60237F40C4A6}"/>
              </a:ext>
            </a:extLst>
          </p:cNvPr>
          <p:cNvCxnSpPr>
            <a:cxnSpLocks/>
          </p:cNvCxnSpPr>
          <p:nvPr/>
        </p:nvCxnSpPr>
        <p:spPr>
          <a:xfrm flipH="1" flipV="1">
            <a:off x="9745362" y="1412897"/>
            <a:ext cx="873211" cy="1009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074876" y="615518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A49627-D537-AE80-CAB1-DFDD883C4486}"/>
              </a:ext>
            </a:extLst>
          </p:cNvPr>
          <p:cNvSpPr/>
          <p:nvPr/>
        </p:nvSpPr>
        <p:spPr>
          <a:xfrm>
            <a:off x="8674443" y="411480"/>
            <a:ext cx="3033460" cy="11441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6398E80-7901-9595-BC26-5E1967F8083A}"/>
              </a:ext>
            </a:extLst>
          </p:cNvPr>
          <p:cNvSpPr/>
          <p:nvPr/>
        </p:nvSpPr>
        <p:spPr>
          <a:xfrm>
            <a:off x="502508" y="3951610"/>
            <a:ext cx="6903308" cy="42268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60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Guides de </a:t>
            </a:r>
            <a:r>
              <a:rPr lang="en-US" sz="3600" dirty="0" err="1"/>
              <a:t>bonnes</a:t>
            </a:r>
            <a:r>
              <a:rPr lang="en-US" sz="3600" dirty="0"/>
              <a:t> pratiques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1919356"/>
            <a:ext cx="3455097" cy="39593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 dirty="0"/>
              <a:t>Accessible </a:t>
            </a:r>
            <a:r>
              <a:rPr lang="en-US" sz="1400" dirty="0" err="1"/>
              <a:t>depuis</a:t>
            </a:r>
            <a:r>
              <a:rPr lang="en-US" sz="1400" dirty="0"/>
              <a:t> la page </a:t>
            </a:r>
            <a:r>
              <a:rPr lang="en-US" sz="1400" dirty="0" err="1"/>
              <a:t>d’accueil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 err="1"/>
              <a:t>Regroupe</a:t>
            </a:r>
            <a:r>
              <a:rPr lang="en-US" sz="1400" dirty="0"/>
              <a:t> les </a:t>
            </a:r>
            <a:r>
              <a:rPr lang="en-US" sz="1400" dirty="0" err="1"/>
              <a:t>bonnes</a:t>
            </a:r>
            <a:r>
              <a:rPr lang="en-US" sz="1400" dirty="0"/>
              <a:t> pratiques sous </a:t>
            </a:r>
            <a:r>
              <a:rPr lang="en-US" sz="1400" dirty="0" err="1"/>
              <a:t>leur</a:t>
            </a:r>
            <a:r>
              <a:rPr lang="en-US" sz="1400" dirty="0"/>
              <a:t> </a:t>
            </a:r>
            <a:r>
              <a:rPr lang="en-US" sz="1400" dirty="0" err="1"/>
              <a:t>dernière</a:t>
            </a:r>
            <a:r>
              <a:rPr lang="en-US" sz="1400" dirty="0"/>
              <a:t> version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vigueur</a:t>
            </a:r>
            <a:r>
              <a:rPr lang="en-US" sz="1400" dirty="0"/>
              <a:t> et, pour </a:t>
            </a:r>
            <a:r>
              <a:rPr lang="en-US" sz="1400" dirty="0" err="1"/>
              <a:t>quelques</a:t>
            </a:r>
            <a:r>
              <a:rPr lang="en-US" sz="1400" dirty="0"/>
              <a:t> </a:t>
            </a:r>
            <a:r>
              <a:rPr lang="en-US" sz="1400" dirty="0" err="1"/>
              <a:t>unes</a:t>
            </a:r>
            <a:r>
              <a:rPr lang="en-US" sz="1400" dirty="0"/>
              <a:t>, </a:t>
            </a:r>
            <a:r>
              <a:rPr lang="en-US" sz="1400" dirty="0" err="1"/>
              <a:t>leur</a:t>
            </a:r>
            <a:r>
              <a:rPr lang="en-US" sz="1400" dirty="0"/>
              <a:t> version </a:t>
            </a:r>
            <a:r>
              <a:rPr lang="en-US" sz="1400" dirty="0" err="1"/>
              <a:t>antérieure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Les guides </a:t>
            </a:r>
            <a:r>
              <a:rPr lang="en-US" sz="1400" dirty="0" err="1"/>
              <a:t>d’inspection</a:t>
            </a:r>
            <a:r>
              <a:rPr lang="en-US" sz="1400" dirty="0"/>
              <a:t> </a:t>
            </a:r>
            <a:r>
              <a:rPr lang="en-US" sz="1400" dirty="0" err="1"/>
              <a:t>sont</a:t>
            </a:r>
            <a:r>
              <a:rPr lang="en-US" sz="1400" dirty="0"/>
              <a:t> peu </a:t>
            </a:r>
            <a:r>
              <a:rPr lang="en-US" sz="1400" dirty="0" err="1"/>
              <a:t>nombreux</a:t>
            </a:r>
            <a:r>
              <a:rPr lang="en-US" sz="1400" dirty="0"/>
              <a:t> et </a:t>
            </a:r>
            <a:r>
              <a:rPr lang="en-US" sz="1400" dirty="0" err="1"/>
              <a:t>rarement</a:t>
            </a:r>
            <a:r>
              <a:rPr lang="en-US" sz="1400" dirty="0"/>
              <a:t> </a:t>
            </a:r>
            <a:r>
              <a:rPr lang="en-US" sz="1400" dirty="0" err="1"/>
              <a:t>récents</a:t>
            </a:r>
            <a:r>
              <a:rPr lang="en-US" sz="1400" dirty="0"/>
              <a:t>, par </a:t>
            </a:r>
            <a:r>
              <a:rPr lang="en-US" sz="1400" dirty="0" err="1"/>
              <a:t>défaut</a:t>
            </a:r>
            <a:r>
              <a:rPr lang="en-US" sz="1400" dirty="0"/>
              <a:t> de transmission des guides </a:t>
            </a:r>
            <a:r>
              <a:rPr lang="en-US" sz="1400" dirty="0" err="1"/>
              <a:t>utilisés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ARS.</a:t>
            </a:r>
          </a:p>
          <a:p>
            <a:endParaRPr lang="en-US" sz="1400" dirty="0"/>
          </a:p>
          <a:p>
            <a:r>
              <a:rPr lang="en-US" sz="1400" dirty="0"/>
              <a:t>Guides, </a:t>
            </a:r>
            <a:r>
              <a:rPr lang="en-US" sz="1400" dirty="0" err="1"/>
              <a:t>avis</a:t>
            </a:r>
            <a:r>
              <a:rPr lang="en-US" sz="1400" dirty="0"/>
              <a:t> et rapports IGAS et </a:t>
            </a:r>
            <a:r>
              <a:rPr lang="en-US" sz="1400" dirty="0" err="1"/>
              <a:t>autres</a:t>
            </a:r>
            <a:r>
              <a:rPr lang="en-US" sz="1400" dirty="0"/>
              <a:t>, compile les </a:t>
            </a:r>
            <a:r>
              <a:rPr lang="en-US" sz="1400" dirty="0" err="1"/>
              <a:t>principaux</a:t>
            </a:r>
            <a:r>
              <a:rPr lang="en-US" sz="1400" dirty="0"/>
              <a:t> rapports </a:t>
            </a:r>
            <a:r>
              <a:rPr lang="en-US" sz="1400" dirty="0" err="1"/>
              <a:t>importants</a:t>
            </a:r>
            <a:r>
              <a:rPr lang="en-US" sz="1400" dirty="0"/>
              <a:t> de </a:t>
            </a:r>
            <a:r>
              <a:rPr lang="en-US" sz="1400" dirty="0" err="1"/>
              <a:t>différentes</a:t>
            </a:r>
            <a:r>
              <a:rPr lang="en-US" sz="1400" dirty="0"/>
              <a:t> instances </a:t>
            </a:r>
            <a:r>
              <a:rPr lang="en-US" sz="1400" dirty="0" err="1"/>
              <a:t>nationales</a:t>
            </a:r>
            <a:r>
              <a:rPr lang="en-US" sz="1400" dirty="0"/>
              <a:t>, </a:t>
            </a:r>
            <a:r>
              <a:rPr lang="en-US" sz="1400" dirty="0" err="1"/>
              <a:t>regroupés</a:t>
            </a:r>
            <a:r>
              <a:rPr lang="en-US" sz="1400" dirty="0"/>
              <a:t> par </a:t>
            </a:r>
            <a:r>
              <a:rPr lang="en-US" sz="1400" dirty="0" err="1"/>
              <a:t>année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791F10-022B-13A3-5E64-F18336919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36" y="1215836"/>
            <a:ext cx="7468867" cy="50127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75A9F9-BE52-3ABF-C701-74F691B24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572" y="411480"/>
            <a:ext cx="3057525" cy="128587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074876" y="615518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80"/>
            <a:ext cx="4277373" cy="12113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6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Outils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2576449"/>
            <a:ext cx="3455097" cy="3497580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Questions/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Réponses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400" dirty="0" err="1"/>
              <a:t>reprend</a:t>
            </a:r>
            <a:r>
              <a:rPr lang="en-US" sz="1400" dirty="0"/>
              <a:t> des </a:t>
            </a:r>
            <a:r>
              <a:rPr lang="en-US" sz="1400" dirty="0" err="1"/>
              <a:t>réponses</a:t>
            </a:r>
            <a:r>
              <a:rPr lang="en-US" sz="1400" dirty="0"/>
              <a:t> </a:t>
            </a:r>
            <a:r>
              <a:rPr lang="en-US" sz="1400" dirty="0" err="1"/>
              <a:t>ministérielles</a:t>
            </a:r>
            <a:r>
              <a:rPr lang="en-US" sz="1400" dirty="0"/>
              <a:t> à des questions ARS non </a:t>
            </a:r>
            <a:r>
              <a:rPr lang="en-US" sz="1400" dirty="0" err="1"/>
              <a:t>consignées</a:t>
            </a:r>
            <a:r>
              <a:rPr lang="en-US" sz="1400" dirty="0"/>
              <a:t> dans des dossiers </a:t>
            </a:r>
            <a:r>
              <a:rPr lang="en-US" sz="1400" dirty="0" err="1"/>
              <a:t>thématiques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Le </a:t>
            </a:r>
            <a:r>
              <a:rPr lang="en-US" sz="1400" dirty="0" err="1">
                <a:solidFill>
                  <a:srgbClr val="C00000"/>
                </a:solidFill>
              </a:rPr>
              <a:t>fichier</a:t>
            </a:r>
            <a:r>
              <a:rPr lang="en-US" sz="1400" dirty="0">
                <a:solidFill>
                  <a:srgbClr val="C00000"/>
                </a:solidFill>
              </a:rPr>
              <a:t> des </a:t>
            </a:r>
            <a:r>
              <a:rPr lang="en-US" sz="1400" dirty="0" err="1">
                <a:solidFill>
                  <a:srgbClr val="C00000"/>
                </a:solidFill>
              </a:rPr>
              <a:t>derniers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 err="1">
                <a:solidFill>
                  <a:srgbClr val="C00000"/>
                </a:solidFill>
              </a:rPr>
              <a:t>retraits</a:t>
            </a:r>
            <a:r>
              <a:rPr lang="en-US" sz="1400" dirty="0">
                <a:solidFill>
                  <a:srgbClr val="C00000"/>
                </a:solidFill>
              </a:rPr>
              <a:t> de lots </a:t>
            </a:r>
            <a:r>
              <a:rPr lang="en-US" sz="1400" dirty="0" err="1"/>
              <a:t>est</a:t>
            </a:r>
            <a:r>
              <a:rPr lang="en-US" sz="1400" dirty="0"/>
              <a:t> un </a:t>
            </a:r>
            <a:r>
              <a:rPr lang="en-US" sz="1400" dirty="0" err="1"/>
              <a:t>outil</a:t>
            </a:r>
            <a:r>
              <a:rPr lang="en-US" sz="1400" dirty="0"/>
              <a:t> </a:t>
            </a:r>
            <a:r>
              <a:rPr lang="en-US" sz="1400" dirty="0" err="1"/>
              <a:t>d’inspection</a:t>
            </a:r>
            <a:r>
              <a:rPr lang="en-US" sz="1400" dirty="0"/>
              <a:t> </a:t>
            </a:r>
            <a:r>
              <a:rPr lang="en-US" sz="1400" dirty="0" err="1"/>
              <a:t>reprenant</a:t>
            </a:r>
            <a:r>
              <a:rPr lang="en-US" sz="1400" dirty="0"/>
              <a:t> les </a:t>
            </a:r>
            <a:r>
              <a:rPr lang="en-US" sz="1400" dirty="0" err="1"/>
              <a:t>dernières</a:t>
            </a:r>
            <a:r>
              <a:rPr lang="en-US" sz="1400" dirty="0"/>
              <a:t> </a:t>
            </a:r>
            <a:r>
              <a:rPr lang="en-US" sz="1400" dirty="0" err="1"/>
              <a:t>alertes</a:t>
            </a:r>
            <a:r>
              <a:rPr lang="en-US" sz="1400" dirty="0"/>
              <a:t> ANSM</a:t>
            </a:r>
          </a:p>
          <a:p>
            <a:endParaRPr lang="en-US" sz="1400" dirty="0"/>
          </a:p>
          <a:p>
            <a:r>
              <a:rPr lang="en-US" sz="1400" dirty="0" err="1">
                <a:solidFill>
                  <a:srgbClr val="0070C0"/>
                </a:solidFill>
              </a:rPr>
              <a:t>Outils</a:t>
            </a:r>
            <a:r>
              <a:rPr lang="en-US" sz="1400" dirty="0">
                <a:solidFill>
                  <a:srgbClr val="0070C0"/>
                </a:solidFill>
              </a:rPr>
              <a:t> et mots de passe du PEPPS </a:t>
            </a:r>
            <a:r>
              <a:rPr lang="en-US" sz="1400" dirty="0" err="1"/>
              <a:t>regroupe</a:t>
            </a:r>
            <a:r>
              <a:rPr lang="en-US" sz="1400" dirty="0"/>
              <a:t> </a:t>
            </a:r>
            <a:r>
              <a:rPr lang="en-US" sz="1400" dirty="0" err="1"/>
              <a:t>essentiellement</a:t>
            </a:r>
            <a:r>
              <a:rPr lang="en-US" sz="1400" dirty="0"/>
              <a:t> des conseils et </a:t>
            </a:r>
            <a:r>
              <a:rPr lang="en-US" sz="1400" dirty="0" err="1"/>
              <a:t>consignes</a:t>
            </a:r>
            <a:r>
              <a:rPr lang="en-US" sz="1400" dirty="0"/>
              <a:t> à destination des </a:t>
            </a:r>
            <a:r>
              <a:rPr lang="en-US" sz="1400" dirty="0" err="1"/>
              <a:t>constributeurs</a:t>
            </a:r>
            <a:r>
              <a:rPr lang="en-US" sz="1400" dirty="0"/>
              <a:t> du PEPPS (alias </a:t>
            </a:r>
            <a:r>
              <a:rPr lang="en-US" sz="1400" dirty="0" err="1"/>
              <a:t>PEPPSeurs</a:t>
            </a:r>
            <a:r>
              <a:rPr lang="en-US" sz="1400" dirty="0"/>
              <a:t>)</a:t>
            </a:r>
          </a:p>
          <a:p>
            <a:endParaRPr lang="en-US" sz="1400" dirty="0"/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Liens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utiles</a:t>
            </a:r>
            <a:r>
              <a:rPr lang="en-US" sz="1400" dirty="0"/>
              <a:t> : cf. page </a:t>
            </a:r>
            <a:r>
              <a:rPr lang="en-US" sz="1400" dirty="0" err="1"/>
              <a:t>suivante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04C69FE-62DE-F1F6-9304-B27083219B48}"/>
              </a:ext>
            </a:extLst>
          </p:cNvPr>
          <p:cNvGrpSpPr/>
          <p:nvPr/>
        </p:nvGrpSpPr>
        <p:grpSpPr>
          <a:xfrm>
            <a:off x="140763" y="1257645"/>
            <a:ext cx="7908324" cy="4985471"/>
            <a:chOff x="0" y="1334458"/>
            <a:chExt cx="12192000" cy="6747334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EDCAA27-68A5-539E-5253-BE0A16469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34458"/>
              <a:ext cx="12192000" cy="209666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3087D1D-1FF6-6FC5-CCAD-5FBA19CE8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600207"/>
              <a:ext cx="12192000" cy="448158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79"/>
            <a:ext cx="4277373" cy="20969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3F12D4-FAB1-6D55-710E-3F522A9BC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277" y="464571"/>
            <a:ext cx="4248150" cy="199072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203860" y="474317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093794-F36B-7816-EC06-8DA2A93439F0}"/>
              </a:ext>
            </a:extLst>
          </p:cNvPr>
          <p:cNvSpPr/>
          <p:nvPr/>
        </p:nvSpPr>
        <p:spPr>
          <a:xfrm>
            <a:off x="7652951" y="1079157"/>
            <a:ext cx="3624649" cy="2193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B2030-992C-1E4C-0870-CC906AE6E2C6}"/>
              </a:ext>
            </a:extLst>
          </p:cNvPr>
          <p:cNvSpPr/>
          <p:nvPr/>
        </p:nvSpPr>
        <p:spPr>
          <a:xfrm>
            <a:off x="7652951" y="850153"/>
            <a:ext cx="1235676" cy="17591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3F06C4-3BA1-CD64-8568-4E37D73F5428}"/>
              </a:ext>
            </a:extLst>
          </p:cNvPr>
          <p:cNvSpPr/>
          <p:nvPr/>
        </p:nvSpPr>
        <p:spPr>
          <a:xfrm>
            <a:off x="2965622" y="2039445"/>
            <a:ext cx="2281881" cy="27153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A018476-A241-12B9-93F3-8A5476C9A4AF}"/>
              </a:ext>
            </a:extLst>
          </p:cNvPr>
          <p:cNvSpPr/>
          <p:nvPr/>
        </p:nvSpPr>
        <p:spPr>
          <a:xfrm>
            <a:off x="7489472" y="1793616"/>
            <a:ext cx="2173016" cy="27153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D29057-3AF2-C0A2-7AD9-B00CFACE40AB}"/>
              </a:ext>
            </a:extLst>
          </p:cNvPr>
          <p:cNvSpPr/>
          <p:nvPr/>
        </p:nvSpPr>
        <p:spPr>
          <a:xfrm>
            <a:off x="7652951" y="2133600"/>
            <a:ext cx="749644" cy="20290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57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Outils</a:t>
            </a:r>
            <a:r>
              <a:rPr lang="en-US" sz="3600" dirty="0"/>
              <a:t> – Liens </a:t>
            </a:r>
            <a:r>
              <a:rPr lang="en-US" sz="3600" dirty="0" err="1"/>
              <a:t>utiles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2576449"/>
            <a:ext cx="3455097" cy="349758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 err="1"/>
              <a:t>Cette</a:t>
            </a:r>
            <a:r>
              <a:rPr lang="en-US" sz="1400" dirty="0"/>
              <a:t> page de liens </a:t>
            </a:r>
            <a:r>
              <a:rPr lang="en-US" sz="1400" dirty="0" err="1"/>
              <a:t>utiles</a:t>
            </a:r>
            <a:r>
              <a:rPr lang="en-US" sz="1400" dirty="0"/>
              <a:t> </a:t>
            </a:r>
            <a:r>
              <a:rPr lang="en-US" sz="1400" dirty="0" err="1"/>
              <a:t>est</a:t>
            </a:r>
            <a:r>
              <a:rPr lang="en-US" sz="1400" dirty="0"/>
              <a:t> </a:t>
            </a:r>
            <a:r>
              <a:rPr lang="en-US" sz="1400" dirty="0" err="1"/>
              <a:t>actualisée</a:t>
            </a:r>
            <a:r>
              <a:rPr lang="en-US" sz="1400" dirty="0"/>
              <a:t> très </a:t>
            </a:r>
            <a:r>
              <a:rPr lang="en-US" sz="1400" dirty="0" err="1"/>
              <a:t>régulèrement</a:t>
            </a:r>
            <a:r>
              <a:rPr lang="en-US" sz="1400" dirty="0"/>
              <a:t> et </a:t>
            </a:r>
            <a:r>
              <a:rPr lang="en-US" sz="1400" dirty="0" err="1"/>
              <a:t>renvoie</a:t>
            </a:r>
            <a:r>
              <a:rPr lang="en-US" sz="1400" dirty="0"/>
              <a:t> non </a:t>
            </a:r>
            <a:r>
              <a:rPr lang="en-US" sz="1400" dirty="0" err="1"/>
              <a:t>seulement</a:t>
            </a:r>
            <a:r>
              <a:rPr lang="en-US" sz="1400" dirty="0"/>
              <a:t> sur la page </a:t>
            </a:r>
            <a:r>
              <a:rPr lang="en-US" sz="1400" dirty="0" err="1"/>
              <a:t>d’accueil</a:t>
            </a:r>
            <a:r>
              <a:rPr lang="en-US" sz="1400" dirty="0"/>
              <a:t> des sites </a:t>
            </a:r>
            <a:r>
              <a:rPr lang="en-US" sz="1400" dirty="0" err="1"/>
              <a:t>mais</a:t>
            </a:r>
            <a:r>
              <a:rPr lang="en-US" sz="1400" dirty="0"/>
              <a:t> </a:t>
            </a:r>
            <a:r>
              <a:rPr lang="en-US" sz="1400" dirty="0" err="1"/>
              <a:t>donne</a:t>
            </a:r>
            <a:r>
              <a:rPr lang="en-US" sz="1400" dirty="0"/>
              <a:t> </a:t>
            </a:r>
            <a:r>
              <a:rPr lang="en-US" sz="1400" dirty="0" err="1"/>
              <a:t>également</a:t>
            </a:r>
            <a:r>
              <a:rPr lang="en-US" sz="1400" dirty="0"/>
              <a:t> les liens directs </a:t>
            </a:r>
            <a:r>
              <a:rPr lang="en-US" sz="1400" dirty="0" err="1"/>
              <a:t>vers</a:t>
            </a:r>
            <a:r>
              <a:rPr lang="en-US" sz="1400" dirty="0"/>
              <a:t> les pages les plus </a:t>
            </a:r>
            <a:r>
              <a:rPr lang="en-US" sz="1400" dirty="0" err="1"/>
              <a:t>utiles</a:t>
            </a:r>
            <a:r>
              <a:rPr lang="en-US" sz="1400" dirty="0"/>
              <a:t> de </a:t>
            </a:r>
            <a:r>
              <a:rPr lang="en-US" sz="1400" dirty="0" err="1"/>
              <a:t>ces</a:t>
            </a:r>
            <a:r>
              <a:rPr lang="en-US" sz="1400" dirty="0"/>
              <a:t> sites pour </a:t>
            </a:r>
            <a:r>
              <a:rPr lang="en-US" sz="1400" dirty="0" err="1"/>
              <a:t>l’exercice</a:t>
            </a:r>
            <a:r>
              <a:rPr lang="en-US" sz="1400" dirty="0"/>
              <a:t> </a:t>
            </a:r>
            <a:r>
              <a:rPr lang="en-US" sz="1400" dirty="0" err="1"/>
              <a:t>pharmaceutique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3F12D4-FAB1-6D55-710E-3F522A9B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277" y="464571"/>
            <a:ext cx="4248150" cy="1990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203860" y="474317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2C6C06E-3918-15AA-E02F-B553083E20A9}"/>
              </a:ext>
            </a:extLst>
          </p:cNvPr>
          <p:cNvGrpSpPr/>
          <p:nvPr/>
        </p:nvGrpSpPr>
        <p:grpSpPr>
          <a:xfrm>
            <a:off x="189471" y="1227438"/>
            <a:ext cx="7237330" cy="5372696"/>
            <a:chOff x="0" y="-1655859"/>
            <a:chExt cx="12192000" cy="989283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99AF806-0A6F-E964-8FE0-60F4660C5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655859"/>
              <a:ext cx="12192000" cy="413856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635ABC-80A1-17EF-45DD-95CAB95B3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511314"/>
              <a:ext cx="12192000" cy="200467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0C9EF35-A947-E8B9-95C6-8A8064325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4515989"/>
              <a:ext cx="12192000" cy="3720983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79"/>
            <a:ext cx="4277373" cy="209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DB90CF-0021-C90A-E459-30A9680803A6}"/>
              </a:ext>
            </a:extLst>
          </p:cNvPr>
          <p:cNvSpPr/>
          <p:nvPr/>
        </p:nvSpPr>
        <p:spPr>
          <a:xfrm>
            <a:off x="7652951" y="2133600"/>
            <a:ext cx="749644" cy="20290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372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Législation</a:t>
            </a:r>
            <a:r>
              <a:rPr lang="en-US" sz="3600" dirty="0"/>
              <a:t> - </a:t>
            </a:r>
            <a:r>
              <a:rPr lang="en-US" sz="3600" dirty="0" err="1"/>
              <a:t>Réglementation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6071" y="2333846"/>
            <a:ext cx="3455097" cy="4323126"/>
          </a:xfr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sz="1400" dirty="0" err="1"/>
              <a:t>Ces</a:t>
            </a:r>
            <a:r>
              <a:rPr lang="en-US" sz="1400" dirty="0"/>
              <a:t> </a:t>
            </a:r>
            <a:r>
              <a:rPr lang="en-US" sz="1400" dirty="0" err="1"/>
              <a:t>rubriques</a:t>
            </a:r>
            <a:r>
              <a:rPr lang="en-US" sz="1400" dirty="0"/>
              <a:t> constituent, avec les dossiers </a:t>
            </a:r>
            <a:r>
              <a:rPr lang="en-US" sz="1400" dirty="0" err="1"/>
              <a:t>thématiques</a:t>
            </a:r>
            <a:r>
              <a:rPr lang="en-US" sz="1400" dirty="0"/>
              <a:t>, le </a:t>
            </a:r>
            <a:r>
              <a:rPr lang="en-US" sz="1400" dirty="0" err="1"/>
              <a:t>cœur</a:t>
            </a:r>
            <a:r>
              <a:rPr lang="en-US" sz="1400" dirty="0"/>
              <a:t> du PEPPS</a:t>
            </a:r>
          </a:p>
          <a:p>
            <a:r>
              <a:rPr lang="en-US" sz="1400" dirty="0"/>
              <a:t>La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veille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juridique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/>
              <a:t>regroupe</a:t>
            </a:r>
            <a:r>
              <a:rPr lang="en-US" sz="1400" dirty="0"/>
              <a:t>, dans un </a:t>
            </a:r>
            <a:r>
              <a:rPr lang="en-US" sz="1400" dirty="0" err="1"/>
              <a:t>fichier</a:t>
            </a:r>
            <a:r>
              <a:rPr lang="en-US" sz="1400" dirty="0"/>
              <a:t> Excel (</a:t>
            </a:r>
            <a:r>
              <a:rPr lang="en-US" sz="1400" dirty="0" err="1"/>
              <a:t>Texto</a:t>
            </a:r>
            <a:r>
              <a:rPr lang="en-US" sz="1400" dirty="0"/>
              <a:t>) les </a:t>
            </a:r>
            <a:r>
              <a:rPr lang="en-US" sz="1400" dirty="0" err="1"/>
              <a:t>textes</a:t>
            </a:r>
            <a:r>
              <a:rPr lang="en-US" sz="1400" dirty="0"/>
              <a:t> </a:t>
            </a:r>
            <a:r>
              <a:rPr lang="en-US" sz="1400" dirty="0" err="1"/>
              <a:t>législatifs</a:t>
            </a:r>
            <a:r>
              <a:rPr lang="en-US" sz="1400" dirty="0"/>
              <a:t> et </a:t>
            </a:r>
            <a:r>
              <a:rPr lang="en-US" sz="1400" dirty="0" err="1"/>
              <a:t>réglementaires</a:t>
            </a:r>
            <a:r>
              <a:rPr lang="en-US" sz="1400" dirty="0"/>
              <a:t> </a:t>
            </a:r>
            <a:r>
              <a:rPr lang="en-US" sz="1400" dirty="0" err="1"/>
              <a:t>pouvant</a:t>
            </a:r>
            <a:r>
              <a:rPr lang="en-US" sz="1400" dirty="0"/>
              <a:t> </a:t>
            </a:r>
            <a:r>
              <a:rPr lang="en-US" sz="1400" dirty="0" err="1"/>
              <a:t>concerner</a:t>
            </a:r>
            <a:r>
              <a:rPr lang="en-US" sz="1400" dirty="0"/>
              <a:t> </a:t>
            </a:r>
            <a:r>
              <a:rPr lang="en-US" sz="1400" dirty="0" err="1"/>
              <a:t>l’exercice</a:t>
            </a:r>
            <a:r>
              <a:rPr lang="en-US" sz="1400" dirty="0"/>
              <a:t> des </a:t>
            </a:r>
            <a:r>
              <a:rPr lang="en-US" sz="1400" dirty="0" err="1"/>
              <a:t>PhISP</a:t>
            </a:r>
            <a:endParaRPr lang="en-US" sz="1400" dirty="0"/>
          </a:p>
          <a:p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</a:rPr>
              <a:t>Textes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</a:rPr>
              <a:t>projet</a:t>
            </a:r>
            <a:r>
              <a:rPr lang="en-US" sz="1400" dirty="0"/>
              <a:t> : </a:t>
            </a:r>
            <a:r>
              <a:rPr lang="en-US" sz="1400" dirty="0" err="1"/>
              <a:t>textes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cours</a:t>
            </a:r>
            <a:r>
              <a:rPr lang="en-US" sz="1400" dirty="0"/>
              <a:t> </a:t>
            </a:r>
            <a:r>
              <a:rPr lang="en-US" sz="1400" dirty="0" err="1"/>
              <a:t>d’élaboration</a:t>
            </a:r>
            <a:r>
              <a:rPr lang="en-US" sz="1400" dirty="0"/>
              <a:t> et </a:t>
            </a:r>
            <a:r>
              <a:rPr lang="en-US" sz="1400" dirty="0" err="1"/>
              <a:t>dont</a:t>
            </a:r>
            <a:r>
              <a:rPr lang="en-US" sz="1400" dirty="0"/>
              <a:t> le PEPPS a </a:t>
            </a:r>
            <a:r>
              <a:rPr lang="en-US" sz="1400" dirty="0" err="1"/>
              <a:t>connaissance</a:t>
            </a:r>
            <a:r>
              <a:rPr lang="en-US" sz="1400" dirty="0"/>
              <a:t>. </a:t>
            </a:r>
            <a:r>
              <a:rPr lang="en-US" sz="1400" dirty="0" err="1"/>
              <a:t>Cette</a:t>
            </a:r>
            <a:r>
              <a:rPr lang="en-US" sz="1400" dirty="0"/>
              <a:t> page </a:t>
            </a:r>
            <a:r>
              <a:rPr lang="en-US" sz="1400" dirty="0" err="1"/>
              <a:t>est</a:t>
            </a:r>
            <a:r>
              <a:rPr lang="en-US" sz="1400" dirty="0"/>
              <a:t> </a:t>
            </a:r>
            <a:r>
              <a:rPr lang="en-US" sz="1400" dirty="0" err="1"/>
              <a:t>complétée</a:t>
            </a:r>
            <a:r>
              <a:rPr lang="en-US" sz="1400" dirty="0"/>
              <a:t> par </a:t>
            </a:r>
            <a:r>
              <a:rPr lang="en-US" sz="1400" dirty="0" err="1"/>
              <a:t>une</a:t>
            </a:r>
            <a:r>
              <a:rPr lang="en-US" sz="1400" dirty="0"/>
              <a:t> page “</a:t>
            </a:r>
            <a:r>
              <a:rPr lang="en-US" sz="1400" dirty="0" err="1"/>
              <a:t>Textes</a:t>
            </a:r>
            <a:r>
              <a:rPr lang="en-US" sz="1400" dirty="0"/>
              <a:t> </a:t>
            </a:r>
            <a:r>
              <a:rPr lang="en-US" sz="1400" dirty="0" err="1"/>
              <a:t>adoptés</a:t>
            </a:r>
            <a:r>
              <a:rPr lang="en-US" sz="1400" dirty="0"/>
              <a:t>”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Manuel des </a:t>
            </a:r>
            <a:r>
              <a:rPr lang="en-US" sz="1400" dirty="0" err="1">
                <a:solidFill>
                  <a:schemeClr val="accent6"/>
                </a:solidFill>
              </a:rPr>
              <a:t>formalités</a:t>
            </a:r>
            <a:r>
              <a:rPr lang="en-US" sz="1400" dirty="0">
                <a:solidFill>
                  <a:schemeClr val="accent6"/>
                </a:solidFill>
              </a:rPr>
              <a:t> </a:t>
            </a:r>
            <a:r>
              <a:rPr lang="en-US" sz="1400" dirty="0" err="1">
                <a:solidFill>
                  <a:schemeClr val="accent6"/>
                </a:solidFill>
              </a:rPr>
              <a:t>administratives</a:t>
            </a:r>
            <a:r>
              <a:rPr lang="en-US" sz="1400" dirty="0"/>
              <a:t> : fiches pratiques </a:t>
            </a:r>
            <a:r>
              <a:rPr lang="en-US" sz="1400" dirty="0" err="1"/>
              <a:t>concernant</a:t>
            </a:r>
            <a:r>
              <a:rPr lang="en-US" sz="1400" dirty="0"/>
              <a:t> </a:t>
            </a:r>
            <a:r>
              <a:rPr lang="en-US" sz="1400" dirty="0" err="1"/>
              <a:t>l’instruction</a:t>
            </a:r>
            <a:r>
              <a:rPr lang="en-US" sz="1400" dirty="0"/>
              <a:t> de dossiers </a:t>
            </a:r>
            <a:r>
              <a:rPr lang="en-US" sz="1400" dirty="0" err="1"/>
              <a:t>administratifs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rapport avec </a:t>
            </a:r>
            <a:r>
              <a:rPr lang="en-US" sz="1400" dirty="0" err="1"/>
              <a:t>l’exercice</a:t>
            </a:r>
            <a:r>
              <a:rPr lang="en-US" sz="1400" dirty="0"/>
              <a:t> </a:t>
            </a:r>
            <a:r>
              <a:rPr lang="en-US" sz="1400" dirty="0" err="1"/>
              <a:t>pharmaceutique</a:t>
            </a:r>
            <a:endParaRPr lang="en-US" sz="1400" dirty="0"/>
          </a:p>
          <a:p>
            <a:r>
              <a:rPr lang="en-US" sz="1400" dirty="0" err="1">
                <a:solidFill>
                  <a:srgbClr val="7030A0"/>
                </a:solidFill>
              </a:rPr>
              <a:t>Pharmacopées</a:t>
            </a:r>
            <a:r>
              <a:rPr lang="en-US" sz="1400" dirty="0"/>
              <a:t> : </a:t>
            </a:r>
            <a:r>
              <a:rPr lang="en-US" sz="1400" dirty="0" err="1"/>
              <a:t>contrairement</a:t>
            </a:r>
            <a:r>
              <a:rPr lang="en-US" sz="1400" dirty="0"/>
              <a:t> à la </a:t>
            </a:r>
            <a:r>
              <a:rPr lang="en-US" sz="1400" dirty="0" err="1"/>
              <a:t>Pharmacopée</a:t>
            </a:r>
            <a:r>
              <a:rPr lang="en-US" sz="1400" dirty="0"/>
              <a:t> française, la </a:t>
            </a:r>
            <a:r>
              <a:rPr lang="en-US" sz="1400" dirty="0" err="1"/>
              <a:t>pharmacopée</a:t>
            </a:r>
            <a:r>
              <a:rPr lang="en-US" sz="1400" dirty="0"/>
              <a:t> </a:t>
            </a:r>
            <a:r>
              <a:rPr lang="en-US" sz="1400" dirty="0" err="1"/>
              <a:t>européenne</a:t>
            </a:r>
            <a:r>
              <a:rPr lang="en-US" sz="1400" dirty="0"/>
              <a:t> </a:t>
            </a:r>
            <a:r>
              <a:rPr lang="en-US" sz="1400" dirty="0" err="1"/>
              <a:t>n’est</a:t>
            </a:r>
            <a:r>
              <a:rPr lang="en-US" sz="1400" dirty="0"/>
              <a:t> pas accessible </a:t>
            </a:r>
            <a:r>
              <a:rPr lang="en-US" sz="1400" dirty="0" err="1"/>
              <a:t>directement</a:t>
            </a:r>
            <a:endParaRPr lang="en-US" sz="1400" dirty="0"/>
          </a:p>
          <a:p>
            <a:r>
              <a:rPr lang="en-US" sz="1400" dirty="0" err="1">
                <a:solidFill>
                  <a:srgbClr val="C00000"/>
                </a:solidFill>
              </a:rPr>
              <a:t>Normes</a:t>
            </a:r>
            <a:r>
              <a:rPr lang="en-US" sz="1400" dirty="0">
                <a:solidFill>
                  <a:srgbClr val="C00000"/>
                </a:solidFill>
              </a:rPr>
              <a:t> AFNOR </a:t>
            </a:r>
            <a:r>
              <a:rPr lang="en-US" sz="1400" dirty="0"/>
              <a:t>: lien </a:t>
            </a:r>
            <a:r>
              <a:rPr lang="en-US" sz="1400" dirty="0" err="1"/>
              <a:t>vers</a:t>
            </a:r>
            <a:r>
              <a:rPr lang="en-US" sz="1400" dirty="0"/>
              <a:t> le mode </a:t>
            </a:r>
            <a:r>
              <a:rPr lang="en-US" sz="1400" dirty="0" err="1"/>
              <a:t>opératoire</a:t>
            </a:r>
            <a:r>
              <a:rPr lang="en-US" sz="1400" dirty="0"/>
              <a:t> pour y </a:t>
            </a:r>
            <a:r>
              <a:rPr lang="en-US" sz="1400" dirty="0" err="1"/>
              <a:t>accéder</a:t>
            </a:r>
            <a:endParaRPr lang="en-US" sz="1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084AB1-910F-CF3D-6B36-FD67B3703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51" y="2208179"/>
            <a:ext cx="7776742" cy="40343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5C9AFE-51FD-EE7D-D967-DF269A8AC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735" y="2889202"/>
            <a:ext cx="2019300" cy="238125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AD8C827-57A7-59D7-3C24-D97B10AF6E49}"/>
              </a:ext>
            </a:extLst>
          </p:cNvPr>
          <p:cNvCxnSpPr/>
          <p:nvPr/>
        </p:nvCxnSpPr>
        <p:spPr>
          <a:xfrm>
            <a:off x="3719261" y="3171217"/>
            <a:ext cx="1854688" cy="90467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AF25B57-26A9-150A-9FBA-7BA8F6C948F1}"/>
              </a:ext>
            </a:extLst>
          </p:cNvPr>
          <p:cNvCxnSpPr/>
          <p:nvPr/>
        </p:nvCxnSpPr>
        <p:spPr>
          <a:xfrm>
            <a:off x="3624649" y="3319849"/>
            <a:ext cx="1968843" cy="11944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85018F7-A70B-DF74-A2BA-9556D63D5E21}"/>
              </a:ext>
            </a:extLst>
          </p:cNvPr>
          <p:cNvCxnSpPr/>
          <p:nvPr/>
        </p:nvCxnSpPr>
        <p:spPr>
          <a:xfrm>
            <a:off x="4251757" y="3429000"/>
            <a:ext cx="1322192" cy="297083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198AFC68-439E-4278-4C71-2DD4909B4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952" y="0"/>
            <a:ext cx="4229100" cy="2390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66D998C-D6AD-9C7A-03A7-E2AE12CB19B7}"/>
              </a:ext>
            </a:extLst>
          </p:cNvPr>
          <p:cNvSpPr/>
          <p:nvPr/>
        </p:nvSpPr>
        <p:spPr>
          <a:xfrm>
            <a:off x="7616952" y="411480"/>
            <a:ext cx="1494097" cy="20403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4465BA2-4DE5-43D9-4169-B560ABD03498}"/>
              </a:ext>
            </a:extLst>
          </p:cNvPr>
          <p:cNvSpPr/>
          <p:nvPr/>
        </p:nvSpPr>
        <p:spPr>
          <a:xfrm>
            <a:off x="7627620" y="683741"/>
            <a:ext cx="1326910" cy="2040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B4D6DC6-2AE9-E978-F0A5-0980CFC5AEBC}"/>
              </a:ext>
            </a:extLst>
          </p:cNvPr>
          <p:cNvSpPr/>
          <p:nvPr/>
        </p:nvSpPr>
        <p:spPr>
          <a:xfrm>
            <a:off x="7627620" y="956002"/>
            <a:ext cx="2579061" cy="204038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BBA07D4-5019-A9E5-0E71-D75804384A56}"/>
              </a:ext>
            </a:extLst>
          </p:cNvPr>
          <p:cNvSpPr/>
          <p:nvPr/>
        </p:nvSpPr>
        <p:spPr>
          <a:xfrm>
            <a:off x="7627621" y="1292019"/>
            <a:ext cx="4134314" cy="770407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8F8120C-86A5-5762-B8BE-DD4804A1B7B9}"/>
              </a:ext>
            </a:extLst>
          </p:cNvPr>
          <p:cNvSpPr/>
          <p:nvPr/>
        </p:nvSpPr>
        <p:spPr>
          <a:xfrm>
            <a:off x="7651413" y="2132818"/>
            <a:ext cx="1179549" cy="20102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F549B7-5C7D-3CAC-EC25-DECC92A8CB8F}"/>
              </a:ext>
            </a:extLst>
          </p:cNvPr>
          <p:cNvSpPr txBox="1"/>
          <p:nvPr/>
        </p:nvSpPr>
        <p:spPr>
          <a:xfrm>
            <a:off x="10411227" y="121882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DD76BC5-4427-CA44-0ED1-49F6CAD51897}"/>
              </a:ext>
            </a:extLst>
          </p:cNvPr>
          <p:cNvSpPr/>
          <p:nvPr/>
        </p:nvSpPr>
        <p:spPr>
          <a:xfrm>
            <a:off x="2949146" y="3525795"/>
            <a:ext cx="2133600" cy="436605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6D267F9-091D-ECFC-AEE6-97B193555542}"/>
              </a:ext>
            </a:extLst>
          </p:cNvPr>
          <p:cNvSpPr/>
          <p:nvPr/>
        </p:nvSpPr>
        <p:spPr>
          <a:xfrm>
            <a:off x="2949146" y="3962400"/>
            <a:ext cx="675503" cy="1134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893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Législation</a:t>
            </a:r>
            <a:r>
              <a:rPr lang="en-US" sz="3600" dirty="0"/>
              <a:t> – </a:t>
            </a:r>
            <a:r>
              <a:rPr lang="en-US" sz="3600" dirty="0" err="1"/>
              <a:t>Réglementation</a:t>
            </a:r>
            <a:br>
              <a:rPr lang="en-US" sz="3600" dirty="0"/>
            </a:br>
            <a:r>
              <a:rPr lang="en-US" sz="3200" dirty="0" err="1"/>
              <a:t>Veille</a:t>
            </a:r>
            <a:r>
              <a:rPr lang="en-US" sz="3200" dirty="0"/>
              <a:t> </a:t>
            </a:r>
            <a:r>
              <a:rPr lang="en-US" sz="3200" dirty="0" err="1"/>
              <a:t>réglementaire</a:t>
            </a:r>
            <a:r>
              <a:rPr lang="en-US" sz="3200" dirty="0"/>
              <a:t> - </a:t>
            </a:r>
            <a:r>
              <a:rPr lang="en-US" sz="3200" dirty="0" err="1"/>
              <a:t>Texto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1975" y="2317254"/>
            <a:ext cx="3455097" cy="4129246"/>
          </a:xfrm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/>
              <a:t>Ce </a:t>
            </a:r>
            <a:r>
              <a:rPr lang="en-US" sz="1400" dirty="0" err="1"/>
              <a:t>fichier</a:t>
            </a:r>
            <a:r>
              <a:rPr lang="en-US" sz="1400" dirty="0"/>
              <a:t> Excel </a:t>
            </a:r>
            <a:r>
              <a:rPr lang="en-US" sz="1400" dirty="0" err="1"/>
              <a:t>regroupe</a:t>
            </a:r>
            <a:r>
              <a:rPr lang="en-US" sz="1400" dirty="0"/>
              <a:t> les </a:t>
            </a:r>
            <a:r>
              <a:rPr lang="en-US" sz="1400" dirty="0" err="1"/>
              <a:t>textes</a:t>
            </a:r>
            <a:r>
              <a:rPr lang="en-US" sz="1400" dirty="0"/>
              <a:t> </a:t>
            </a:r>
            <a:r>
              <a:rPr lang="en-US" sz="1400" dirty="0" err="1"/>
              <a:t>législatifs</a:t>
            </a:r>
            <a:r>
              <a:rPr lang="en-US" sz="1400" dirty="0"/>
              <a:t> et </a:t>
            </a:r>
            <a:r>
              <a:rPr lang="en-US" sz="1400" dirty="0" err="1"/>
              <a:t>réglementaires</a:t>
            </a:r>
            <a:r>
              <a:rPr lang="en-US" sz="1400" dirty="0"/>
              <a:t> </a:t>
            </a:r>
            <a:r>
              <a:rPr lang="en-US" sz="1400" dirty="0" err="1"/>
              <a:t>classés</a:t>
            </a:r>
            <a:r>
              <a:rPr lang="en-US" sz="1400" dirty="0"/>
              <a:t> par </a:t>
            </a:r>
            <a:r>
              <a:rPr lang="en-US" sz="1400" dirty="0" err="1"/>
              <a:t>ordre</a:t>
            </a:r>
            <a:r>
              <a:rPr lang="en-US" sz="1400" dirty="0"/>
              <a:t> </a:t>
            </a:r>
            <a:r>
              <a:rPr lang="en-US" sz="1400" dirty="0" err="1"/>
              <a:t>chronologique</a:t>
            </a:r>
            <a:r>
              <a:rPr lang="en-US" sz="1400" dirty="0"/>
              <a:t> et </a:t>
            </a:r>
            <a:r>
              <a:rPr lang="en-US" sz="1400" dirty="0" err="1"/>
              <a:t>pouvant</a:t>
            </a:r>
            <a:r>
              <a:rPr lang="en-US" sz="1400" dirty="0"/>
              <a:t> </a:t>
            </a:r>
            <a:r>
              <a:rPr lang="en-US" sz="1400" dirty="0" err="1"/>
              <a:t>concerner</a:t>
            </a:r>
            <a:r>
              <a:rPr lang="en-US" sz="1400" dirty="0"/>
              <a:t> </a:t>
            </a:r>
            <a:r>
              <a:rPr lang="en-US" sz="1400" dirty="0" err="1"/>
              <a:t>l’exercice</a:t>
            </a:r>
            <a:r>
              <a:rPr lang="en-US" sz="1400" dirty="0"/>
              <a:t> des </a:t>
            </a:r>
            <a:r>
              <a:rPr lang="en-US" sz="1400" dirty="0" err="1"/>
              <a:t>PhISP</a:t>
            </a:r>
            <a:endParaRPr lang="en-US" sz="1400" dirty="0"/>
          </a:p>
          <a:p>
            <a:r>
              <a:rPr lang="en-US" sz="1400" dirty="0"/>
              <a:t>Il </a:t>
            </a:r>
            <a:r>
              <a:rPr lang="en-US" sz="1400" dirty="0" err="1"/>
              <a:t>comporte</a:t>
            </a:r>
            <a:r>
              <a:rPr lang="en-US" sz="1400" dirty="0"/>
              <a:t> un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moteur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de recherche </a:t>
            </a:r>
            <a:r>
              <a:rPr lang="en-US" sz="1400" dirty="0" err="1"/>
              <a:t>intégré</a:t>
            </a:r>
            <a:r>
              <a:rPr lang="en-US" sz="1400" dirty="0"/>
              <a:t> qui </a:t>
            </a:r>
            <a:r>
              <a:rPr lang="en-US" sz="1400" dirty="0" err="1"/>
              <a:t>permet</a:t>
            </a:r>
            <a:r>
              <a:rPr lang="en-US" sz="1400" dirty="0"/>
              <a:t> de </a:t>
            </a:r>
            <a:r>
              <a:rPr lang="en-US" sz="1400" dirty="0" err="1"/>
              <a:t>rechercher</a:t>
            </a:r>
            <a:r>
              <a:rPr lang="en-US" sz="1400" dirty="0"/>
              <a:t> et </a:t>
            </a:r>
            <a:r>
              <a:rPr lang="en-US" sz="1400" dirty="0" err="1"/>
              <a:t>filtrer</a:t>
            </a:r>
            <a:r>
              <a:rPr lang="en-US" sz="1400" dirty="0"/>
              <a:t> les </a:t>
            </a:r>
            <a:r>
              <a:rPr lang="en-US" sz="1400" dirty="0" err="1"/>
              <a:t>textes</a:t>
            </a:r>
            <a:r>
              <a:rPr lang="en-US" sz="1400" dirty="0"/>
              <a:t> </a:t>
            </a:r>
            <a:r>
              <a:rPr lang="en-US" sz="1400" dirty="0" err="1"/>
              <a:t>comportant</a:t>
            </a:r>
            <a:r>
              <a:rPr lang="en-US" sz="1400" dirty="0"/>
              <a:t> un mot </a:t>
            </a:r>
            <a:r>
              <a:rPr lang="en-US" sz="1400" dirty="0" err="1"/>
              <a:t>clé</a:t>
            </a:r>
            <a:r>
              <a:rPr lang="en-US" sz="1400" dirty="0"/>
              <a:t> dans les </a:t>
            </a:r>
            <a:r>
              <a:rPr lang="en-US" sz="1400" dirty="0" err="1"/>
              <a:t>colonnes</a:t>
            </a:r>
            <a:r>
              <a:rPr lang="en-US" sz="1400" dirty="0"/>
              <a:t> </a:t>
            </a:r>
            <a:r>
              <a:rPr lang="en-US" sz="1400" dirty="0" err="1">
                <a:solidFill>
                  <a:schemeClr val="accent2"/>
                </a:solidFill>
              </a:rPr>
              <a:t>domaine</a:t>
            </a:r>
            <a:r>
              <a:rPr lang="en-US" sz="1400" dirty="0">
                <a:solidFill>
                  <a:schemeClr val="accent2"/>
                </a:solidFill>
              </a:rPr>
              <a:t>, sous-</a:t>
            </a:r>
            <a:r>
              <a:rPr lang="en-US" sz="1400" dirty="0" err="1">
                <a:solidFill>
                  <a:schemeClr val="accent2"/>
                </a:solidFill>
              </a:rPr>
              <a:t>domaine</a:t>
            </a:r>
            <a:r>
              <a:rPr lang="en-US" sz="1400" dirty="0">
                <a:solidFill>
                  <a:schemeClr val="accent2"/>
                </a:solidFill>
              </a:rPr>
              <a:t>, mot </a:t>
            </a:r>
            <a:r>
              <a:rPr lang="en-US" sz="1400" dirty="0" err="1">
                <a:solidFill>
                  <a:schemeClr val="accent2"/>
                </a:solidFill>
              </a:rPr>
              <a:t>clé</a:t>
            </a:r>
            <a:r>
              <a:rPr lang="en-US" sz="1400" dirty="0">
                <a:solidFill>
                  <a:schemeClr val="accent2"/>
                </a:solidFill>
              </a:rPr>
              <a:t> 1 à 3 et résumé/</a:t>
            </a:r>
            <a:r>
              <a:rPr lang="en-US" sz="1400" dirty="0" err="1">
                <a:solidFill>
                  <a:schemeClr val="accent2"/>
                </a:solidFill>
              </a:rPr>
              <a:t>intitulé</a:t>
            </a:r>
            <a:endParaRPr lang="en-US" sz="1400" dirty="0">
              <a:solidFill>
                <a:schemeClr val="accent2"/>
              </a:solidFill>
            </a:endParaRPr>
          </a:p>
          <a:p>
            <a:r>
              <a:rPr lang="en-US" sz="1400" dirty="0"/>
              <a:t>Le </a:t>
            </a:r>
            <a:r>
              <a:rPr lang="en-US" sz="1400" dirty="0" err="1"/>
              <a:t>moteur</a:t>
            </a:r>
            <a:r>
              <a:rPr lang="en-US" sz="1400" dirty="0"/>
              <a:t> de recherche et les 2 boutons </a:t>
            </a:r>
            <a:r>
              <a:rPr lang="en-US" sz="1400" dirty="0" err="1"/>
              <a:t>nécessitent</a:t>
            </a:r>
            <a:r>
              <a:rPr lang="en-US" sz="1400" dirty="0"/>
              <a:t> </a:t>
            </a:r>
            <a:r>
              <a:rPr lang="en-US" sz="1400" dirty="0" err="1"/>
              <a:t>d’activer</a:t>
            </a:r>
            <a:r>
              <a:rPr lang="en-US" sz="1400" dirty="0"/>
              <a:t> les macro Excel pour </a:t>
            </a:r>
            <a:r>
              <a:rPr lang="en-US" sz="1400" dirty="0" err="1"/>
              <a:t>permettre</a:t>
            </a:r>
            <a:r>
              <a:rPr lang="en-US" sz="1400" dirty="0"/>
              <a:t> </a:t>
            </a:r>
            <a:r>
              <a:rPr lang="en-US" sz="1400" dirty="0" err="1"/>
              <a:t>leur</a:t>
            </a:r>
            <a:r>
              <a:rPr lang="en-US" sz="1400" dirty="0"/>
              <a:t> </a:t>
            </a:r>
            <a:r>
              <a:rPr lang="en-US" sz="1400" dirty="0" err="1"/>
              <a:t>fonctionnement</a:t>
            </a:r>
            <a:endParaRPr lang="en-US" sz="1400" dirty="0"/>
          </a:p>
          <a:p>
            <a:r>
              <a:rPr lang="en-US" sz="1400" dirty="0"/>
              <a:t>Le lien dans la </a:t>
            </a:r>
            <a:r>
              <a:rPr lang="en-US" sz="1400" dirty="0" err="1"/>
              <a:t>colonne</a:t>
            </a:r>
            <a:r>
              <a:rPr lang="en-US" sz="1400" dirty="0"/>
              <a:t> “</a:t>
            </a:r>
            <a:r>
              <a:rPr lang="en-US" sz="1400" dirty="0">
                <a:solidFill>
                  <a:srgbClr val="0000FF"/>
                </a:solidFill>
              </a:rPr>
              <a:t>type </a:t>
            </a:r>
            <a:r>
              <a:rPr lang="en-US" sz="1400" dirty="0" err="1">
                <a:solidFill>
                  <a:srgbClr val="0000FF"/>
                </a:solidFill>
              </a:rPr>
              <a:t>texte</a:t>
            </a:r>
            <a:r>
              <a:rPr lang="en-US" sz="1400" dirty="0"/>
              <a:t>” </a:t>
            </a:r>
            <a:r>
              <a:rPr lang="en-US" sz="1400" dirty="0" err="1"/>
              <a:t>permet</a:t>
            </a:r>
            <a:r>
              <a:rPr lang="en-US" sz="1400" dirty="0"/>
              <a:t> </a:t>
            </a:r>
            <a:r>
              <a:rPr lang="en-US" sz="1400" dirty="0" err="1"/>
              <a:t>d’accéder</a:t>
            </a:r>
            <a:r>
              <a:rPr lang="en-US" sz="1400" dirty="0"/>
              <a:t> </a:t>
            </a:r>
            <a:r>
              <a:rPr lang="en-US" sz="1400" dirty="0" err="1"/>
              <a:t>directement</a:t>
            </a:r>
            <a:r>
              <a:rPr lang="en-US" sz="1400" dirty="0"/>
              <a:t> à </a:t>
            </a:r>
            <a:r>
              <a:rPr lang="en-US" sz="1400" dirty="0" err="1"/>
              <a:t>celui</a:t>
            </a:r>
            <a:r>
              <a:rPr lang="en-US" sz="1400" dirty="0"/>
              <a:t>-ci</a:t>
            </a:r>
          </a:p>
          <a:p>
            <a:r>
              <a:rPr lang="en-US" sz="1400" dirty="0"/>
              <a:t>Les </a:t>
            </a:r>
            <a:r>
              <a:rPr lang="en-US" sz="1400" dirty="0" err="1"/>
              <a:t>textes</a:t>
            </a:r>
            <a:r>
              <a:rPr lang="en-US" sz="1400" dirty="0"/>
              <a:t> à date </a:t>
            </a:r>
            <a:r>
              <a:rPr lang="en-US" sz="1400" dirty="0" err="1"/>
              <a:t>surlignée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>
                <a:highlight>
                  <a:srgbClr val="FF0000"/>
                </a:highlight>
              </a:rPr>
              <a:t>rouge</a:t>
            </a:r>
            <a:r>
              <a:rPr lang="en-US" sz="1400" dirty="0"/>
              <a:t> </a:t>
            </a:r>
            <a:r>
              <a:rPr lang="en-US" sz="1400" dirty="0" err="1"/>
              <a:t>ont</a:t>
            </a:r>
            <a:r>
              <a:rPr lang="en-US" sz="1400" dirty="0"/>
              <a:t> </a:t>
            </a:r>
            <a:r>
              <a:rPr lang="en-US" sz="1400" dirty="0" err="1"/>
              <a:t>moins</a:t>
            </a:r>
            <a:r>
              <a:rPr lang="en-US" sz="1400" dirty="0"/>
              <a:t> d’un </a:t>
            </a:r>
            <a:r>
              <a:rPr lang="en-US" sz="1400" dirty="0" err="1"/>
              <a:t>mois</a:t>
            </a:r>
            <a:r>
              <a:rPr lang="en-US" sz="1400" dirty="0"/>
              <a:t> </a:t>
            </a:r>
            <a:r>
              <a:rPr lang="en-US" sz="1400" dirty="0" err="1"/>
              <a:t>depuis</a:t>
            </a:r>
            <a:r>
              <a:rPr lang="en-US" sz="1400" dirty="0"/>
              <a:t> </a:t>
            </a:r>
            <a:r>
              <a:rPr lang="en-US" sz="1400" dirty="0" err="1"/>
              <a:t>leur</a:t>
            </a:r>
            <a:r>
              <a:rPr lang="en-US" sz="1400" dirty="0"/>
              <a:t> </a:t>
            </a:r>
            <a:r>
              <a:rPr lang="en-US" sz="1400" dirty="0" err="1"/>
              <a:t>ajout</a:t>
            </a:r>
            <a:r>
              <a:rPr lang="en-US" sz="1400" dirty="0"/>
              <a:t> </a:t>
            </a:r>
            <a:r>
              <a:rPr lang="en-US" sz="1400" dirty="0" err="1"/>
              <a:t>ou</a:t>
            </a:r>
            <a:r>
              <a:rPr lang="en-US" sz="1400" dirty="0"/>
              <a:t> </a:t>
            </a:r>
            <a:r>
              <a:rPr lang="en-US" sz="1400" dirty="0" err="1"/>
              <a:t>leur</a:t>
            </a:r>
            <a:r>
              <a:rPr lang="en-US" sz="1400" dirty="0"/>
              <a:t> publication</a:t>
            </a:r>
          </a:p>
          <a:p>
            <a:endParaRPr lang="en-US" sz="1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32B9EA-3708-0AC1-98DD-E1752CA6D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" y="1756389"/>
            <a:ext cx="8252806" cy="4129247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96666D0-7B9D-C09C-40B8-95DD16F46A27}"/>
              </a:ext>
            </a:extLst>
          </p:cNvPr>
          <p:cNvCxnSpPr>
            <a:cxnSpLocks/>
          </p:cNvCxnSpPr>
          <p:nvPr/>
        </p:nvCxnSpPr>
        <p:spPr>
          <a:xfrm flipH="1" flipV="1">
            <a:off x="2561968" y="2802255"/>
            <a:ext cx="5904636" cy="90477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5429C73-5062-1715-42DD-323555843A8F}"/>
              </a:ext>
            </a:extLst>
          </p:cNvPr>
          <p:cNvSpPr/>
          <p:nvPr/>
        </p:nvSpPr>
        <p:spPr>
          <a:xfrm>
            <a:off x="2924433" y="3093137"/>
            <a:ext cx="4011827" cy="18115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98F13EA-49FD-9325-09BB-CEF5A9C75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017" y="197708"/>
            <a:ext cx="4229100" cy="2390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6207F2E-F4BA-E8BD-4C20-6F14EA14E809}"/>
              </a:ext>
            </a:extLst>
          </p:cNvPr>
          <p:cNvSpPr/>
          <p:nvPr/>
        </p:nvSpPr>
        <p:spPr>
          <a:xfrm>
            <a:off x="7748018" y="587931"/>
            <a:ext cx="1437172" cy="27057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97822E-E1D1-6CC1-F270-1A70725F1F41}"/>
              </a:ext>
            </a:extLst>
          </p:cNvPr>
          <p:cNvSpPr txBox="1"/>
          <p:nvPr/>
        </p:nvSpPr>
        <p:spPr>
          <a:xfrm>
            <a:off x="10581915" y="280154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</p:spTree>
    <p:extLst>
      <p:ext uri="{BB962C8B-B14F-4D97-AF65-F5344CB8AC3E}">
        <p14:creationId xmlns:p14="http://schemas.microsoft.com/office/powerpoint/2010/main" val="1298133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Législation</a:t>
            </a:r>
            <a:r>
              <a:rPr lang="en-US" sz="3600" dirty="0"/>
              <a:t> – </a:t>
            </a:r>
            <a:r>
              <a:rPr lang="en-US" sz="3600" dirty="0" err="1"/>
              <a:t>Réglementation</a:t>
            </a:r>
            <a:br>
              <a:rPr lang="en-US" sz="3600" dirty="0"/>
            </a:br>
            <a:r>
              <a:rPr lang="en-US" sz="3200" dirty="0"/>
              <a:t>Manuel de </a:t>
            </a:r>
            <a:r>
              <a:rPr lang="en-US" sz="3200" dirty="0" err="1"/>
              <a:t>formalités</a:t>
            </a:r>
            <a:r>
              <a:rPr lang="en-US" sz="3200" dirty="0"/>
              <a:t> </a:t>
            </a:r>
            <a:r>
              <a:rPr lang="en-US" sz="3200" dirty="0" err="1"/>
              <a:t>administratives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1975" y="2317254"/>
            <a:ext cx="3455097" cy="2913773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/>
              <a:t>Les </a:t>
            </a:r>
            <a:r>
              <a:rPr lang="en-US" sz="1400" dirty="0" err="1"/>
              <a:t>différentes</a:t>
            </a:r>
            <a:r>
              <a:rPr lang="en-US" sz="1400" dirty="0"/>
              <a:t> fiches </a:t>
            </a:r>
            <a:r>
              <a:rPr lang="en-US" sz="1400" dirty="0" err="1"/>
              <a:t>accessibles</a:t>
            </a:r>
            <a:r>
              <a:rPr lang="en-US" sz="1400" dirty="0"/>
              <a:t> </a:t>
            </a:r>
            <a:r>
              <a:rPr lang="en-US" sz="1400" dirty="0" err="1"/>
              <a:t>depuis</a:t>
            </a:r>
            <a:r>
              <a:rPr lang="en-US" sz="1400" dirty="0"/>
              <a:t> le menu principal </a:t>
            </a:r>
            <a:r>
              <a:rPr lang="en-US" sz="1400" dirty="0" err="1"/>
              <a:t>souffrent</a:t>
            </a:r>
            <a:r>
              <a:rPr lang="en-US" sz="1400" dirty="0"/>
              <a:t> </a:t>
            </a:r>
            <a:r>
              <a:rPr lang="en-US" sz="1400" dirty="0" err="1"/>
              <a:t>globalement</a:t>
            </a:r>
            <a:r>
              <a:rPr lang="en-US" sz="1400" dirty="0"/>
              <a:t> d’un </a:t>
            </a:r>
            <a:r>
              <a:rPr lang="en-US" sz="1400" dirty="0" err="1"/>
              <a:t>déficit</a:t>
            </a:r>
            <a:r>
              <a:rPr lang="en-US" sz="1400" dirty="0"/>
              <a:t> de mise à jour</a:t>
            </a:r>
          </a:p>
          <a:p>
            <a:endParaRPr lang="en-US" sz="1400" dirty="0"/>
          </a:p>
          <a:p>
            <a:r>
              <a:rPr lang="en-US" sz="1400" dirty="0"/>
              <a:t>Les propositions </a:t>
            </a:r>
            <a:r>
              <a:rPr lang="en-US" sz="1400" dirty="0" err="1"/>
              <a:t>d’actualisation</a:t>
            </a:r>
            <a:r>
              <a:rPr lang="en-US" sz="1400" dirty="0"/>
              <a:t> </a:t>
            </a:r>
            <a:r>
              <a:rPr lang="en-US" sz="1400" dirty="0" err="1"/>
              <a:t>sont</a:t>
            </a:r>
            <a:r>
              <a:rPr lang="en-US" sz="1400" dirty="0"/>
              <a:t> </a:t>
            </a:r>
            <a:r>
              <a:rPr lang="en-US" sz="1400" dirty="0" err="1"/>
              <a:t>donc</a:t>
            </a:r>
            <a:r>
              <a:rPr lang="en-US" sz="1400" dirty="0"/>
              <a:t> </a:t>
            </a:r>
            <a:r>
              <a:rPr lang="en-US" sz="1400" dirty="0" err="1"/>
              <a:t>particulièrement</a:t>
            </a:r>
            <a:r>
              <a:rPr lang="en-US" sz="1400" dirty="0"/>
              <a:t> </a:t>
            </a:r>
            <a:r>
              <a:rPr lang="en-US" sz="1400" dirty="0" err="1"/>
              <a:t>bienvenues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BF579F-BAF3-255C-486C-C7D4922D8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" y="1879950"/>
            <a:ext cx="8306819" cy="41292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8F13EA-49FD-9325-09BB-CEF5A9C75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017" y="197708"/>
            <a:ext cx="4229100" cy="2390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6207F2E-F4BA-E8BD-4C20-6F14EA14E809}"/>
              </a:ext>
            </a:extLst>
          </p:cNvPr>
          <p:cNvSpPr/>
          <p:nvPr/>
        </p:nvSpPr>
        <p:spPr>
          <a:xfrm>
            <a:off x="7748016" y="1122193"/>
            <a:ext cx="2532805" cy="27057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44FC16-2EAF-5F90-D247-E4CED5EBAE50}"/>
              </a:ext>
            </a:extLst>
          </p:cNvPr>
          <p:cNvSpPr txBox="1"/>
          <p:nvPr/>
        </p:nvSpPr>
        <p:spPr>
          <a:xfrm>
            <a:off x="10581915" y="257591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</p:spTree>
    <p:extLst>
      <p:ext uri="{BB962C8B-B14F-4D97-AF65-F5344CB8AC3E}">
        <p14:creationId xmlns:p14="http://schemas.microsoft.com/office/powerpoint/2010/main" val="987403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Législation</a:t>
            </a:r>
            <a:r>
              <a:rPr lang="en-US" sz="3600" dirty="0"/>
              <a:t> – </a:t>
            </a:r>
            <a:r>
              <a:rPr lang="en-US" sz="3600" dirty="0" err="1"/>
              <a:t>Réglementation</a:t>
            </a:r>
            <a:br>
              <a:rPr lang="en-US" sz="3600" dirty="0"/>
            </a:br>
            <a:r>
              <a:rPr lang="en-US" sz="3200" dirty="0" err="1"/>
              <a:t>Normes</a:t>
            </a:r>
            <a:r>
              <a:rPr lang="en-US" sz="3200" dirty="0"/>
              <a:t> AFNOR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136" y="2488264"/>
            <a:ext cx="3455097" cy="2913773"/>
          </a:xfrm>
          <a:ln>
            <a:noFill/>
          </a:ln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 err="1"/>
              <a:t>L’abonnement</a:t>
            </a:r>
            <a:r>
              <a:rPr lang="en-US" sz="1400" dirty="0"/>
              <a:t> (très </a:t>
            </a:r>
            <a:r>
              <a:rPr lang="en-US" sz="1400" dirty="0" err="1"/>
              <a:t>coûteux</a:t>
            </a:r>
            <a:r>
              <a:rPr lang="en-US" sz="1400" dirty="0"/>
              <a:t>) aux </a:t>
            </a:r>
            <a:r>
              <a:rPr lang="en-US" sz="1400" dirty="0" err="1"/>
              <a:t>normes</a:t>
            </a:r>
            <a:r>
              <a:rPr lang="en-US" sz="1400" dirty="0"/>
              <a:t> </a:t>
            </a:r>
            <a:r>
              <a:rPr lang="en-US" sz="1400" dirty="0" err="1"/>
              <a:t>est</a:t>
            </a:r>
            <a:r>
              <a:rPr lang="en-US" sz="1400" dirty="0"/>
              <a:t> </a:t>
            </a:r>
            <a:r>
              <a:rPr lang="en-US" sz="1400" dirty="0" err="1"/>
              <a:t>limité</a:t>
            </a:r>
            <a:r>
              <a:rPr lang="en-US" sz="1400" dirty="0"/>
              <a:t> à </a:t>
            </a:r>
            <a:r>
              <a:rPr lang="en-US" sz="1400" dirty="0" err="1"/>
              <a:t>l’usage</a:t>
            </a:r>
            <a:r>
              <a:rPr lang="en-US" sz="1400" dirty="0"/>
              <a:t> des </a:t>
            </a:r>
            <a:r>
              <a:rPr lang="en-US" sz="1400" dirty="0" err="1"/>
              <a:t>pharmaciens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ARS </a:t>
            </a:r>
            <a:r>
              <a:rPr lang="en-US" sz="1400" dirty="0" err="1"/>
              <a:t>ou</a:t>
            </a:r>
            <a:r>
              <a:rPr lang="en-US" sz="1400" dirty="0"/>
              <a:t> au </a:t>
            </a:r>
            <a:r>
              <a:rPr lang="en-US" sz="1400" dirty="0" err="1"/>
              <a:t>ministère</a:t>
            </a:r>
            <a:r>
              <a:rPr lang="en-US" sz="1400" dirty="0"/>
              <a:t> </a:t>
            </a:r>
            <a:r>
              <a:rPr lang="en-US" sz="1400" dirty="0" err="1"/>
              <a:t>d’une</a:t>
            </a:r>
            <a:r>
              <a:rPr lang="en-US" sz="1400" dirty="0"/>
              <a:t> part, à 6 </a:t>
            </a:r>
            <a:r>
              <a:rPr lang="en-US" sz="1400" dirty="0" err="1"/>
              <a:t>groupes</a:t>
            </a:r>
            <a:r>
              <a:rPr lang="en-US" sz="1400" dirty="0"/>
              <a:t> de </a:t>
            </a:r>
            <a:r>
              <a:rPr lang="en-US" sz="1400" dirty="0" err="1"/>
              <a:t>normes</a:t>
            </a:r>
            <a:r>
              <a:rPr lang="en-US" sz="1400" dirty="0"/>
              <a:t> NF (</a:t>
            </a:r>
            <a:r>
              <a:rPr lang="en-US" sz="1400" dirty="0" err="1"/>
              <a:t>exclusivement</a:t>
            </a:r>
            <a:r>
              <a:rPr lang="en-US" sz="1400" dirty="0"/>
              <a:t>) </a:t>
            </a:r>
            <a:r>
              <a:rPr lang="en-US" sz="1400" dirty="0" err="1"/>
              <a:t>d’autre</a:t>
            </a:r>
            <a:r>
              <a:rPr lang="en-US" sz="1400" dirty="0"/>
              <a:t> part</a:t>
            </a:r>
          </a:p>
          <a:p>
            <a:endParaRPr lang="en-US" sz="1400" dirty="0"/>
          </a:p>
          <a:p>
            <a:r>
              <a:rPr lang="en-US" sz="1400" dirty="0"/>
              <a:t>Bien </a:t>
            </a:r>
            <a:r>
              <a:rPr lang="en-US" sz="1400" dirty="0" err="1"/>
              <a:t>sélectionner</a:t>
            </a:r>
            <a:r>
              <a:rPr lang="en-US" sz="1400" dirty="0"/>
              <a:t> la version NF de la </a:t>
            </a:r>
            <a:r>
              <a:rPr lang="en-US" sz="1400" dirty="0" err="1"/>
              <a:t>norme</a:t>
            </a:r>
            <a:r>
              <a:rPr lang="en-US" sz="1400" dirty="0"/>
              <a:t> et non la version EN </a:t>
            </a:r>
            <a:r>
              <a:rPr lang="en-US" sz="1400" dirty="0" err="1"/>
              <a:t>ou</a:t>
            </a:r>
            <a:r>
              <a:rPr lang="en-US" sz="1400" dirty="0"/>
              <a:t> ISO (</a:t>
            </a:r>
            <a:r>
              <a:rPr lang="en-US" sz="1400" dirty="0" err="1"/>
              <a:t>toutes</a:t>
            </a:r>
            <a:r>
              <a:rPr lang="en-US" sz="1400" dirty="0"/>
              <a:t> </a:t>
            </a:r>
            <a:r>
              <a:rPr lang="en-US" sz="1400" dirty="0" err="1"/>
              <a:t>identiques</a:t>
            </a:r>
            <a:r>
              <a:rPr lang="en-US" sz="1400" dirty="0"/>
              <a:t>) qui ne </a:t>
            </a:r>
            <a:r>
              <a:rPr lang="en-US" sz="1400" dirty="0" err="1"/>
              <a:t>sont</a:t>
            </a:r>
            <a:r>
              <a:rPr lang="en-US" sz="1400" dirty="0"/>
              <a:t> pas </a:t>
            </a:r>
            <a:r>
              <a:rPr lang="en-US" sz="1400" dirty="0" err="1"/>
              <a:t>consultables</a:t>
            </a:r>
            <a:r>
              <a:rPr lang="en-US" sz="1400" dirty="0"/>
              <a:t> car non couvertes par </a:t>
            </a:r>
            <a:r>
              <a:rPr lang="en-US" sz="1400" dirty="0" err="1"/>
              <a:t>l’abonnement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Les </a:t>
            </a:r>
            <a:r>
              <a:rPr lang="en-US" sz="1400" dirty="0" err="1"/>
              <a:t>normes</a:t>
            </a:r>
            <a:r>
              <a:rPr lang="en-US" sz="1400" dirty="0"/>
              <a:t> </a:t>
            </a:r>
            <a:r>
              <a:rPr lang="en-US" sz="1400" dirty="0" err="1"/>
              <a:t>sont</a:t>
            </a:r>
            <a:r>
              <a:rPr lang="en-US" sz="1400" dirty="0"/>
              <a:t> protégées par le plug-in File Open pour Adobe Reader qui </a:t>
            </a:r>
            <a:r>
              <a:rPr lang="en-US" sz="1400" dirty="0" err="1"/>
              <a:t>nécessite</a:t>
            </a:r>
            <a:r>
              <a:rPr lang="en-US" sz="1400" dirty="0"/>
              <a:t> </a:t>
            </a:r>
            <a:r>
              <a:rPr lang="en-US" sz="1400" dirty="0" err="1"/>
              <a:t>l’intervention</a:t>
            </a:r>
            <a:r>
              <a:rPr lang="en-US" sz="1400" dirty="0"/>
              <a:t> du service </a:t>
            </a:r>
            <a:r>
              <a:rPr lang="en-US" sz="1400" dirty="0" err="1"/>
              <a:t>informatique</a:t>
            </a:r>
            <a:r>
              <a:rPr lang="en-US" sz="1400" dirty="0"/>
              <a:t> pour </a:t>
            </a:r>
            <a:r>
              <a:rPr lang="en-US" sz="1400" dirty="0" err="1"/>
              <a:t>être</a:t>
            </a:r>
            <a:r>
              <a:rPr lang="en-US" sz="1400" dirty="0"/>
              <a:t> </a:t>
            </a:r>
            <a:r>
              <a:rPr lang="en-US" sz="1400" dirty="0" err="1"/>
              <a:t>installé</a:t>
            </a:r>
            <a:r>
              <a:rPr lang="en-US" sz="1400" dirty="0"/>
              <a:t>. Le lien de </a:t>
            </a:r>
            <a:r>
              <a:rPr lang="en-US" sz="1400" dirty="0" err="1"/>
              <a:t>téléchargement</a:t>
            </a:r>
            <a:r>
              <a:rPr lang="en-US" sz="1400" dirty="0"/>
              <a:t> </a:t>
            </a:r>
            <a:r>
              <a:rPr lang="en-US" sz="1400" dirty="0" err="1"/>
              <a:t>est</a:t>
            </a:r>
            <a:r>
              <a:rPr lang="en-US" sz="1400" dirty="0"/>
              <a:t> sur la page</a:t>
            </a:r>
          </a:p>
          <a:p>
            <a:endParaRPr lang="en-US" sz="1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EFC4F3-5E95-1156-6408-B33AA049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" y="2105835"/>
            <a:ext cx="8261306" cy="384188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8F13EA-49FD-9325-09BB-CEF5A9C75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017" y="197708"/>
            <a:ext cx="4229100" cy="2390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6207F2E-F4BA-E8BD-4C20-6F14EA14E809}"/>
              </a:ext>
            </a:extLst>
          </p:cNvPr>
          <p:cNvSpPr/>
          <p:nvPr/>
        </p:nvSpPr>
        <p:spPr>
          <a:xfrm>
            <a:off x="7748018" y="2319754"/>
            <a:ext cx="1247702" cy="27057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29C389-DE67-BD9D-6B50-B5DCC80458CB}"/>
              </a:ext>
            </a:extLst>
          </p:cNvPr>
          <p:cNvSpPr txBox="1"/>
          <p:nvPr/>
        </p:nvSpPr>
        <p:spPr>
          <a:xfrm>
            <a:off x="10581915" y="257902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B667D7E-39E2-F759-EF57-70A08FD0F0D0}"/>
              </a:ext>
            </a:extLst>
          </p:cNvPr>
          <p:cNvCxnSpPr>
            <a:cxnSpLocks/>
          </p:cNvCxnSpPr>
          <p:nvPr/>
        </p:nvCxnSpPr>
        <p:spPr>
          <a:xfrm flipH="1" flipV="1">
            <a:off x="4226011" y="4193059"/>
            <a:ext cx="5082746" cy="963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75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Dossiers </a:t>
            </a:r>
            <a:r>
              <a:rPr lang="fr-FR" sz="3600" dirty="0"/>
              <a:t>thématiques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2576449"/>
            <a:ext cx="3455097" cy="349758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 err="1"/>
              <a:t>Cette</a:t>
            </a:r>
            <a:r>
              <a:rPr lang="en-US" sz="1400" dirty="0"/>
              <a:t> page </a:t>
            </a:r>
            <a:r>
              <a:rPr lang="en-US" sz="1400" dirty="0" err="1"/>
              <a:t>donne</a:t>
            </a:r>
            <a:r>
              <a:rPr lang="en-US" sz="1400" dirty="0"/>
              <a:t> </a:t>
            </a:r>
            <a:r>
              <a:rPr lang="en-US" sz="1400" dirty="0" err="1"/>
              <a:t>accès</a:t>
            </a:r>
            <a:r>
              <a:rPr lang="en-US" sz="1400" dirty="0"/>
              <a:t> aux </a:t>
            </a:r>
            <a:r>
              <a:rPr lang="en-US" sz="1400" dirty="0" err="1"/>
              <a:t>différents</a:t>
            </a:r>
            <a:r>
              <a:rPr lang="en-US" sz="1400" dirty="0"/>
              <a:t> dossiers </a:t>
            </a:r>
            <a:r>
              <a:rPr lang="en-US" sz="1400" dirty="0" err="1"/>
              <a:t>thématiques</a:t>
            </a:r>
            <a:r>
              <a:rPr lang="en-US" sz="1400" dirty="0"/>
              <a:t> du PEPPS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précisant</a:t>
            </a:r>
            <a:r>
              <a:rPr lang="en-US" sz="1400" dirty="0"/>
              <a:t> le nom des </a:t>
            </a:r>
            <a:r>
              <a:rPr lang="en-US" sz="1400" dirty="0" err="1"/>
              <a:t>référents</a:t>
            </a:r>
            <a:r>
              <a:rPr lang="en-US" sz="1400" dirty="0"/>
              <a:t> qui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sont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charge et le </a:t>
            </a:r>
            <a:r>
              <a:rPr lang="en-US" sz="1400" dirty="0" err="1"/>
              <a:t>mois</a:t>
            </a:r>
            <a:r>
              <a:rPr lang="en-US" sz="1400" dirty="0"/>
              <a:t> de </a:t>
            </a:r>
            <a:r>
              <a:rPr lang="en-US" sz="1400" dirty="0" err="1"/>
              <a:t>leur</a:t>
            </a:r>
            <a:r>
              <a:rPr lang="en-US" sz="1400" dirty="0"/>
              <a:t> </a:t>
            </a:r>
            <a:r>
              <a:rPr lang="en-US" sz="1400" dirty="0" err="1"/>
              <a:t>dernière</a:t>
            </a:r>
            <a:r>
              <a:rPr lang="en-US" sz="1400" dirty="0"/>
              <a:t> mise à jour</a:t>
            </a:r>
          </a:p>
          <a:p>
            <a:endParaRPr lang="en-US" sz="1400" dirty="0"/>
          </a:p>
          <a:p>
            <a:r>
              <a:rPr lang="en-US" sz="1400" dirty="0"/>
              <a:t>En bas de la </a:t>
            </a:r>
            <a:r>
              <a:rPr lang="en-US" sz="1400" dirty="0" err="1"/>
              <a:t>liste</a:t>
            </a:r>
            <a:r>
              <a:rPr lang="en-US" sz="1400" dirty="0"/>
              <a:t>, figure un lien </a:t>
            </a:r>
            <a:r>
              <a:rPr lang="en-US" sz="1400" dirty="0" err="1"/>
              <a:t>vers</a:t>
            </a:r>
            <a:r>
              <a:rPr lang="en-US" sz="1400" dirty="0"/>
              <a:t> les </a:t>
            </a:r>
            <a:r>
              <a:rPr lang="en-US" sz="1400" dirty="0" err="1"/>
              <a:t>thèmes</a:t>
            </a:r>
            <a:r>
              <a:rPr lang="en-US" sz="1400" dirty="0"/>
              <a:t> </a:t>
            </a:r>
            <a:r>
              <a:rPr lang="en-US" sz="1400" dirty="0" err="1"/>
              <a:t>archivés</a:t>
            </a:r>
            <a:r>
              <a:rPr lang="en-US" sz="1400" dirty="0"/>
              <a:t> </a:t>
            </a:r>
            <a:r>
              <a:rPr lang="en-US" sz="1400" dirty="0" err="1"/>
              <a:t>dont</a:t>
            </a:r>
            <a:r>
              <a:rPr lang="en-US" sz="1400" dirty="0"/>
              <a:t> la mise à jour a </a:t>
            </a:r>
            <a:r>
              <a:rPr lang="en-US" sz="1400" dirty="0" err="1"/>
              <a:t>cessé</a:t>
            </a:r>
            <a:r>
              <a:rPr lang="en-US" sz="1400" dirty="0"/>
              <a:t> faute de </a:t>
            </a:r>
            <a:r>
              <a:rPr lang="en-US" sz="1400" dirty="0" err="1"/>
              <a:t>repreneur</a:t>
            </a:r>
            <a:r>
              <a:rPr lang="en-US" sz="1400" dirty="0"/>
              <a:t> du </a:t>
            </a:r>
            <a:r>
              <a:rPr lang="en-US" sz="1400" dirty="0" err="1"/>
              <a:t>thème</a:t>
            </a:r>
            <a:r>
              <a:rPr lang="en-US" sz="1400" dirty="0"/>
              <a:t> (</a:t>
            </a:r>
            <a:r>
              <a:rPr lang="en-US" sz="1400" dirty="0" err="1"/>
              <a:t>avis</a:t>
            </a:r>
            <a:r>
              <a:rPr lang="en-US" sz="1400" dirty="0"/>
              <a:t> aux </a:t>
            </a:r>
            <a:r>
              <a:rPr lang="en-US" sz="1400" dirty="0" err="1"/>
              <a:t>volontaires</a:t>
            </a:r>
            <a:r>
              <a:rPr lang="en-US" sz="1400" dirty="0"/>
              <a:t> !)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79"/>
            <a:ext cx="4277373" cy="209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1220760-5E5E-B6F2-AB35-E0A0900CD98B}"/>
              </a:ext>
            </a:extLst>
          </p:cNvPr>
          <p:cNvGrpSpPr/>
          <p:nvPr/>
        </p:nvGrpSpPr>
        <p:grpSpPr>
          <a:xfrm>
            <a:off x="313639" y="1186249"/>
            <a:ext cx="7060255" cy="5404667"/>
            <a:chOff x="0" y="1352258"/>
            <a:chExt cx="12192000" cy="898485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C36E967-3B8E-E8EA-59B3-963B4E194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52258"/>
              <a:ext cx="12192000" cy="415348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698A38-BB31-9A22-F5C8-73C78A4CE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573800"/>
              <a:ext cx="12192000" cy="4763317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CA9AF7C-2C98-DD66-FAB4-0B6FEAFB3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891" y="587931"/>
            <a:ext cx="4438650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367222" y="675441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B42357E-6023-65F5-FFB4-146984ED9C20}"/>
              </a:ext>
            </a:extLst>
          </p:cNvPr>
          <p:cNvCxnSpPr>
            <a:cxnSpLocks/>
          </p:cNvCxnSpPr>
          <p:nvPr/>
        </p:nvCxnSpPr>
        <p:spPr>
          <a:xfrm flipH="1">
            <a:off x="4077730" y="4736757"/>
            <a:ext cx="4300151" cy="1186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581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Dossiers </a:t>
            </a:r>
            <a:r>
              <a:rPr lang="fr-FR" sz="3600" dirty="0"/>
              <a:t>thématiques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2576449"/>
            <a:ext cx="3455097" cy="349758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/>
              <a:t>Les dossiers </a:t>
            </a:r>
            <a:r>
              <a:rPr lang="en-US" sz="1400" dirty="0" err="1"/>
              <a:t>thématiques</a:t>
            </a:r>
            <a:r>
              <a:rPr lang="en-US" sz="1400" dirty="0"/>
              <a:t> </a:t>
            </a:r>
            <a:r>
              <a:rPr lang="en-US" sz="1400" dirty="0" err="1"/>
              <a:t>présentent</a:t>
            </a:r>
            <a:r>
              <a:rPr lang="en-US" sz="1400" dirty="0"/>
              <a:t> </a:t>
            </a:r>
            <a:r>
              <a:rPr lang="en-US" sz="1400" dirty="0" err="1"/>
              <a:t>tous</a:t>
            </a:r>
            <a:r>
              <a:rPr lang="en-US" sz="1400" dirty="0"/>
              <a:t> un </a:t>
            </a:r>
            <a:r>
              <a:rPr lang="en-US" sz="1400" dirty="0">
                <a:solidFill>
                  <a:schemeClr val="accent1"/>
                </a:solidFill>
              </a:rPr>
              <a:t>plan</a:t>
            </a:r>
            <a:r>
              <a:rPr lang="en-US" sz="1400" dirty="0"/>
              <a:t> à 6 </a:t>
            </a:r>
            <a:r>
              <a:rPr lang="en-US" sz="1400" dirty="0" err="1"/>
              <a:t>chapitres</a:t>
            </a:r>
            <a:r>
              <a:rPr lang="en-US" sz="1400" dirty="0"/>
              <a:t> standards, </a:t>
            </a:r>
            <a:r>
              <a:rPr lang="en-US" sz="1400" dirty="0" err="1"/>
              <a:t>identiques</a:t>
            </a:r>
            <a:endParaRPr lang="en-US" sz="1400" dirty="0"/>
          </a:p>
          <a:p>
            <a:r>
              <a:rPr lang="en-US" sz="1400" dirty="0"/>
              <a:t>Le </a:t>
            </a:r>
            <a:r>
              <a:rPr lang="en-US" sz="1400" dirty="0">
                <a:solidFill>
                  <a:schemeClr val="accent1"/>
                </a:solidFill>
              </a:rPr>
              <a:t>plan </a:t>
            </a:r>
            <a:r>
              <a:rPr lang="en-US" sz="1400" dirty="0" err="1">
                <a:solidFill>
                  <a:schemeClr val="accent1"/>
                </a:solidFill>
              </a:rPr>
              <a:t>ou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 err="1">
                <a:solidFill>
                  <a:schemeClr val="accent1"/>
                </a:solidFill>
              </a:rPr>
              <a:t>Sommaire</a:t>
            </a:r>
            <a:r>
              <a:rPr lang="en-US" sz="1400" dirty="0"/>
              <a:t> </a:t>
            </a:r>
            <a:r>
              <a:rPr lang="en-US" sz="1400" dirty="0" err="1"/>
              <a:t>est</a:t>
            </a:r>
            <a:r>
              <a:rPr lang="en-US" sz="1400" dirty="0"/>
              <a:t> navigable</a:t>
            </a:r>
          </a:p>
          <a:p>
            <a:r>
              <a:rPr lang="en-US" sz="1400" dirty="0"/>
              <a:t>Le </a:t>
            </a:r>
            <a:r>
              <a:rPr lang="en-US" sz="1400" dirty="0">
                <a:solidFill>
                  <a:schemeClr val="accent6"/>
                </a:solidFill>
              </a:rPr>
              <a:t>menu de navigation </a:t>
            </a:r>
            <a:r>
              <a:rPr lang="en-US" sz="1400" dirty="0" err="1">
                <a:solidFill>
                  <a:schemeClr val="accent6"/>
                </a:solidFill>
              </a:rPr>
              <a:t>rapide</a:t>
            </a:r>
            <a:r>
              <a:rPr lang="en-US" sz="1400" dirty="0">
                <a:solidFill>
                  <a:schemeClr val="accent6"/>
                </a:solidFill>
              </a:rPr>
              <a:t> </a:t>
            </a:r>
            <a:r>
              <a:rPr lang="en-US" sz="1400" dirty="0"/>
              <a:t>et le </a:t>
            </a:r>
            <a:r>
              <a:rPr lang="en-US" sz="1400" dirty="0">
                <a:solidFill>
                  <a:schemeClr val="accent6"/>
                </a:solidFill>
              </a:rPr>
              <a:t>bouton de retour </a:t>
            </a:r>
            <a:r>
              <a:rPr lang="en-US" sz="1400" dirty="0" err="1">
                <a:solidFill>
                  <a:schemeClr val="accent6"/>
                </a:solidFill>
              </a:rPr>
              <a:t>en</a:t>
            </a:r>
            <a:r>
              <a:rPr lang="en-US" sz="1400" dirty="0">
                <a:solidFill>
                  <a:schemeClr val="accent6"/>
                </a:solidFill>
              </a:rPr>
              <a:t> haut de la page </a:t>
            </a:r>
            <a:r>
              <a:rPr lang="en-US" sz="1400" dirty="0" err="1"/>
              <a:t>permettent</a:t>
            </a:r>
            <a:r>
              <a:rPr lang="en-US" sz="1400" dirty="0"/>
              <a:t> </a:t>
            </a:r>
            <a:r>
              <a:rPr lang="en-US" sz="1400" dirty="0" err="1"/>
              <a:t>une</a:t>
            </a:r>
            <a:r>
              <a:rPr lang="en-US" sz="1400" dirty="0"/>
              <a:t> navigation plus facile</a:t>
            </a:r>
          </a:p>
          <a:p>
            <a:r>
              <a:rPr lang="en-US" sz="1400" dirty="0"/>
              <a:t>Les dossiers à mise à jour </a:t>
            </a:r>
            <a:r>
              <a:rPr lang="en-US" sz="1400" dirty="0" err="1"/>
              <a:t>récente</a:t>
            </a:r>
            <a:r>
              <a:rPr lang="en-US" sz="1400" dirty="0"/>
              <a:t> </a:t>
            </a:r>
            <a:r>
              <a:rPr lang="en-US" sz="1400" dirty="0" err="1"/>
              <a:t>montrent</a:t>
            </a:r>
            <a:r>
              <a:rPr lang="en-US" sz="1400" dirty="0"/>
              <a:t> la date </a:t>
            </a:r>
            <a:r>
              <a:rPr lang="en-US" sz="1400" dirty="0" err="1"/>
              <a:t>précise</a:t>
            </a:r>
            <a:r>
              <a:rPr lang="en-US" sz="1400" dirty="0"/>
              <a:t> de </a:t>
            </a:r>
            <a:r>
              <a:rPr lang="en-US" sz="1400" dirty="0" err="1"/>
              <a:t>dernière</a:t>
            </a:r>
            <a:r>
              <a:rPr lang="en-US" sz="1400" dirty="0"/>
              <a:t> mise à jour</a:t>
            </a:r>
          </a:p>
          <a:p>
            <a:r>
              <a:rPr lang="en-US" sz="1400" dirty="0" err="1"/>
              <a:t>L’icône</a:t>
            </a:r>
            <a:r>
              <a:rPr lang="en-US" sz="1400" dirty="0"/>
              <a:t> “</a:t>
            </a:r>
            <a:r>
              <a:rPr lang="en-US" sz="1400" dirty="0" err="1">
                <a:solidFill>
                  <a:schemeClr val="accent2"/>
                </a:solidFill>
              </a:rPr>
              <a:t>vos</a:t>
            </a:r>
            <a:r>
              <a:rPr lang="en-US" sz="1400" dirty="0">
                <a:solidFill>
                  <a:schemeClr val="accent2"/>
                </a:solidFill>
              </a:rPr>
              <a:t> retours sur </a:t>
            </a:r>
            <a:r>
              <a:rPr lang="en-US" sz="1400" dirty="0" err="1">
                <a:solidFill>
                  <a:schemeClr val="accent2"/>
                </a:solidFill>
              </a:rPr>
              <a:t>cette</a:t>
            </a:r>
            <a:r>
              <a:rPr lang="en-US" sz="1400" dirty="0">
                <a:solidFill>
                  <a:schemeClr val="accent2"/>
                </a:solidFill>
              </a:rPr>
              <a:t> page</a:t>
            </a:r>
            <a:r>
              <a:rPr lang="en-US" sz="1400" dirty="0"/>
              <a:t>” </a:t>
            </a:r>
            <a:r>
              <a:rPr lang="en-US" sz="1400" dirty="0" err="1"/>
              <a:t>vous</a:t>
            </a:r>
            <a:r>
              <a:rPr lang="en-US" sz="1400" dirty="0"/>
              <a:t> </a:t>
            </a:r>
            <a:r>
              <a:rPr lang="en-US" sz="1400" dirty="0" err="1"/>
              <a:t>permet</a:t>
            </a:r>
            <a:r>
              <a:rPr lang="en-US" sz="1400" dirty="0"/>
              <a:t> </a:t>
            </a:r>
            <a:r>
              <a:rPr lang="en-US" sz="1400" dirty="0" err="1"/>
              <a:t>d’addresser</a:t>
            </a:r>
            <a:r>
              <a:rPr lang="en-US" sz="1400" dirty="0"/>
              <a:t> </a:t>
            </a:r>
            <a:r>
              <a:rPr lang="en-US" sz="1400" dirty="0" err="1"/>
              <a:t>directement</a:t>
            </a:r>
            <a:r>
              <a:rPr lang="en-US" sz="1400" dirty="0"/>
              <a:t> un mail au PEPPS </a:t>
            </a:r>
            <a:r>
              <a:rPr lang="en-US" sz="1400" dirty="0" err="1"/>
              <a:t>concernant</a:t>
            </a:r>
            <a:r>
              <a:rPr lang="en-US" sz="1400" dirty="0"/>
              <a:t> le dossier </a:t>
            </a:r>
            <a:r>
              <a:rPr lang="en-US" sz="1400" dirty="0" err="1"/>
              <a:t>consulté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79"/>
            <a:ext cx="4277373" cy="209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A9AF7C-2C98-DD66-FAB4-0B6FEAFB3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891" y="587931"/>
            <a:ext cx="4438650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367222" y="675441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92AE11-7509-DB2B-00E1-F9EF98881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30" y="1459934"/>
            <a:ext cx="7800148" cy="5042664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CDDDB0C-D23B-12F4-2C2C-9F775B331702}"/>
              </a:ext>
            </a:extLst>
          </p:cNvPr>
          <p:cNvCxnSpPr>
            <a:cxnSpLocks/>
          </p:cNvCxnSpPr>
          <p:nvPr/>
        </p:nvCxnSpPr>
        <p:spPr>
          <a:xfrm flipH="1" flipV="1">
            <a:off x="1062681" y="3583459"/>
            <a:ext cx="7315200" cy="74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93CF2C-343C-F970-0B19-DF5FD6B1FB9A}"/>
              </a:ext>
            </a:extLst>
          </p:cNvPr>
          <p:cNvSpPr/>
          <p:nvPr/>
        </p:nvSpPr>
        <p:spPr>
          <a:xfrm>
            <a:off x="91500" y="3096321"/>
            <a:ext cx="2445754" cy="155805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88826A5-8FEF-7DFB-0F44-DFF9F22D4570}"/>
              </a:ext>
            </a:extLst>
          </p:cNvPr>
          <p:cNvCxnSpPr>
            <a:cxnSpLocks/>
          </p:cNvCxnSpPr>
          <p:nvPr/>
        </p:nvCxnSpPr>
        <p:spPr>
          <a:xfrm flipH="1" flipV="1">
            <a:off x="7420206" y="2105835"/>
            <a:ext cx="957675" cy="186480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DEDBEE5-272C-1F3A-454F-CB1D5A95580E}"/>
              </a:ext>
            </a:extLst>
          </p:cNvPr>
          <p:cNvCxnSpPr>
            <a:cxnSpLocks/>
          </p:cNvCxnSpPr>
          <p:nvPr/>
        </p:nvCxnSpPr>
        <p:spPr>
          <a:xfrm flipH="1">
            <a:off x="7114034" y="3970638"/>
            <a:ext cx="1263847" cy="210339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4A91C7A-D910-A132-D1FB-10F7D6BEE0A2}"/>
              </a:ext>
            </a:extLst>
          </p:cNvPr>
          <p:cNvCxnSpPr>
            <a:cxnSpLocks/>
          </p:cNvCxnSpPr>
          <p:nvPr/>
        </p:nvCxnSpPr>
        <p:spPr>
          <a:xfrm flipH="1" flipV="1">
            <a:off x="4390768" y="2097597"/>
            <a:ext cx="3987113" cy="314166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785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92B170-86AE-12FD-251F-4946F351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3600" dirty="0"/>
              <a:t>Liste de discussion et de diffusion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CA417A8-9D44-11EF-DF2A-3709CD2E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806" y="2042984"/>
            <a:ext cx="3455097" cy="4031045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400" dirty="0"/>
          </a:p>
          <a:p>
            <a:r>
              <a:rPr lang="en-US" sz="1400" dirty="0" err="1"/>
              <a:t>Actuellement</a:t>
            </a:r>
            <a:r>
              <a:rPr lang="en-US" sz="1400" dirty="0"/>
              <a:t> le PEPPS </a:t>
            </a:r>
            <a:r>
              <a:rPr lang="en-US" sz="1400" dirty="0" err="1"/>
              <a:t>donne</a:t>
            </a:r>
            <a:r>
              <a:rPr lang="en-US" sz="1400" dirty="0"/>
              <a:t> </a:t>
            </a:r>
            <a:r>
              <a:rPr lang="en-US" sz="1400" dirty="0" err="1"/>
              <a:t>accès</a:t>
            </a:r>
            <a:r>
              <a:rPr lang="en-US" sz="1400" dirty="0"/>
              <a:t> à 10 </a:t>
            </a:r>
            <a:r>
              <a:rPr lang="en-US" sz="1400" dirty="0" err="1"/>
              <a:t>listes</a:t>
            </a:r>
            <a:r>
              <a:rPr lang="en-US" sz="1400" dirty="0"/>
              <a:t> de discussions (</a:t>
            </a:r>
            <a:r>
              <a:rPr lang="en-US" sz="1400" dirty="0" err="1"/>
              <a:t>biologie</a:t>
            </a:r>
            <a:r>
              <a:rPr lang="en-US" sz="1400" dirty="0"/>
              <a:t>, LRIPH, </a:t>
            </a:r>
            <a:r>
              <a:rPr lang="en-US" sz="1400"/>
              <a:t>oxygène</a:t>
            </a:r>
            <a:r>
              <a:rPr lang="en-US" sz="1400" dirty="0"/>
              <a:t>, PUI, CBU/CAQES, VMI, Officine, EHPAD/PDA, </a:t>
            </a:r>
            <a:r>
              <a:rPr lang="en-US" sz="1400" dirty="0" err="1"/>
              <a:t>chirurgiens-dentistes</a:t>
            </a:r>
            <a:r>
              <a:rPr lang="en-US" sz="1400" dirty="0"/>
              <a:t> et inspection) </a:t>
            </a:r>
            <a:r>
              <a:rPr lang="en-US" sz="1400" dirty="0" err="1"/>
              <a:t>lesquelles</a:t>
            </a:r>
            <a:r>
              <a:rPr lang="en-US" sz="1400" dirty="0"/>
              <a:t> </a:t>
            </a:r>
            <a:r>
              <a:rPr lang="en-US" sz="1400" dirty="0" err="1"/>
              <a:t>fonctionnent</a:t>
            </a:r>
            <a:r>
              <a:rPr lang="en-US" sz="1400" dirty="0"/>
              <a:t> au </a:t>
            </a:r>
            <a:r>
              <a:rPr lang="en-US" sz="1400" dirty="0" err="1"/>
              <a:t>moyen</a:t>
            </a:r>
            <a:r>
              <a:rPr lang="en-US" sz="1400" dirty="0"/>
              <a:t> de la </a:t>
            </a:r>
            <a:r>
              <a:rPr lang="en-US" sz="1400" dirty="0" err="1"/>
              <a:t>messagerie</a:t>
            </a:r>
            <a:endParaRPr lang="en-US" sz="1400" dirty="0"/>
          </a:p>
          <a:p>
            <a:r>
              <a:rPr lang="en-US" sz="1400" dirty="0"/>
              <a:t>Les </a:t>
            </a:r>
            <a:r>
              <a:rPr lang="en-US" sz="1400" dirty="0" err="1"/>
              <a:t>listes</a:t>
            </a:r>
            <a:r>
              <a:rPr lang="en-US" sz="1400" dirty="0"/>
              <a:t> de discussion </a:t>
            </a:r>
            <a:r>
              <a:rPr lang="en-US" sz="1400" dirty="0" err="1"/>
              <a:t>disposent</a:t>
            </a:r>
            <a:r>
              <a:rPr lang="en-US" sz="1400" dirty="0"/>
              <a:t> de 3 liens (inscription, radiation et poster un message). Pour les </a:t>
            </a:r>
            <a:r>
              <a:rPr lang="en-US" sz="1400" dirty="0" err="1"/>
              <a:t>listes</a:t>
            </a:r>
            <a:r>
              <a:rPr lang="en-US" sz="1400" dirty="0"/>
              <a:t> les plus “</a:t>
            </a:r>
            <a:r>
              <a:rPr lang="en-US" sz="1400" dirty="0" err="1"/>
              <a:t>populaires</a:t>
            </a:r>
            <a:r>
              <a:rPr lang="en-US" sz="1400" dirty="0"/>
              <a:t>”, le </a:t>
            </a:r>
            <a:r>
              <a:rPr lang="en-US" sz="1400" dirty="0" err="1"/>
              <a:t>nombre</a:t>
            </a:r>
            <a:r>
              <a:rPr lang="en-US" sz="1400" dirty="0"/>
              <a:t> </a:t>
            </a:r>
            <a:r>
              <a:rPr lang="en-US" sz="1400" dirty="0" err="1"/>
              <a:t>d’abonnés</a:t>
            </a:r>
            <a:r>
              <a:rPr lang="en-US" sz="1400" dirty="0"/>
              <a:t> </a:t>
            </a:r>
            <a:r>
              <a:rPr lang="en-US" sz="1400" dirty="0" err="1"/>
              <a:t>dépasse</a:t>
            </a:r>
            <a:r>
              <a:rPr lang="en-US" sz="1400" dirty="0"/>
              <a:t> la taille </a:t>
            </a:r>
            <a:r>
              <a:rPr lang="en-US" sz="1400" dirty="0" err="1"/>
              <a:t>maximale</a:t>
            </a:r>
            <a:r>
              <a:rPr lang="en-US" sz="1400" dirty="0"/>
              <a:t> d’un lien Web et </a:t>
            </a:r>
            <a:r>
              <a:rPr lang="en-US" sz="1400" dirty="0" err="1"/>
              <a:t>nécessite</a:t>
            </a:r>
            <a:r>
              <a:rPr lang="en-US" sz="1400" dirty="0"/>
              <a:t> de copier/</a:t>
            </a:r>
            <a:r>
              <a:rPr lang="en-US" sz="1400" dirty="0" err="1"/>
              <a:t>coller</a:t>
            </a:r>
            <a:r>
              <a:rPr lang="en-US" sz="1400" dirty="0"/>
              <a:t> la </a:t>
            </a:r>
            <a:r>
              <a:rPr lang="en-US" sz="1400" dirty="0" err="1"/>
              <a:t>liste</a:t>
            </a:r>
            <a:r>
              <a:rPr lang="en-US" sz="1400" dirty="0"/>
              <a:t> des </a:t>
            </a:r>
            <a:r>
              <a:rPr lang="en-US" sz="1400" dirty="0" err="1"/>
              <a:t>abonnés</a:t>
            </a:r>
            <a:endParaRPr lang="en-US" sz="1400" dirty="0"/>
          </a:p>
          <a:p>
            <a:r>
              <a:rPr lang="en-US" sz="1400" dirty="0"/>
              <a:t>Les discussions ne </a:t>
            </a:r>
            <a:r>
              <a:rPr lang="en-US" sz="1400" dirty="0" err="1"/>
              <a:t>sont</a:t>
            </a:r>
            <a:r>
              <a:rPr lang="en-US" sz="1400" dirty="0"/>
              <a:t> pas </a:t>
            </a:r>
            <a:r>
              <a:rPr lang="en-US" sz="1400" dirty="0" err="1"/>
              <a:t>enregistrées</a:t>
            </a:r>
            <a:r>
              <a:rPr lang="en-US" sz="1400" dirty="0"/>
              <a:t> </a:t>
            </a:r>
            <a:r>
              <a:rPr lang="en-US" sz="1400" dirty="0" err="1"/>
              <a:t>ni</a:t>
            </a:r>
            <a:r>
              <a:rPr lang="en-US" sz="1400" dirty="0"/>
              <a:t> </a:t>
            </a:r>
            <a:r>
              <a:rPr lang="en-US" sz="1400" dirty="0" err="1"/>
              <a:t>conservées</a:t>
            </a:r>
            <a:r>
              <a:rPr lang="en-US" sz="1400" dirty="0"/>
              <a:t> au </a:t>
            </a:r>
            <a:r>
              <a:rPr lang="en-US" sz="1400" dirty="0" err="1"/>
              <a:t>niveau</a:t>
            </a:r>
            <a:r>
              <a:rPr lang="en-US" sz="1400" dirty="0"/>
              <a:t> du PEPPS</a:t>
            </a:r>
          </a:p>
          <a:p>
            <a:r>
              <a:rPr lang="en-US" sz="1400" dirty="0"/>
              <a:t>Il </a:t>
            </a:r>
            <a:r>
              <a:rPr lang="en-US" sz="1400" dirty="0" err="1"/>
              <a:t>existe</a:t>
            </a:r>
            <a:r>
              <a:rPr lang="en-US" sz="1400" dirty="0"/>
              <a:t> </a:t>
            </a:r>
            <a:r>
              <a:rPr lang="en-US" sz="1400" dirty="0" err="1"/>
              <a:t>également</a:t>
            </a:r>
            <a:r>
              <a:rPr lang="en-US" sz="1400" dirty="0"/>
              <a:t> 3 </a:t>
            </a:r>
            <a:r>
              <a:rPr lang="en-US" sz="1400" dirty="0" err="1"/>
              <a:t>listes</a:t>
            </a:r>
            <a:r>
              <a:rPr lang="en-US" sz="1400" dirty="0"/>
              <a:t> de diffusion (</a:t>
            </a:r>
            <a:r>
              <a:rPr lang="en-US" sz="1400" dirty="0" err="1"/>
              <a:t>veille</a:t>
            </a:r>
            <a:r>
              <a:rPr lang="en-US" sz="1400" dirty="0"/>
              <a:t> </a:t>
            </a:r>
            <a:r>
              <a:rPr lang="en-US" sz="1400" dirty="0" err="1"/>
              <a:t>quotidienne</a:t>
            </a:r>
            <a:r>
              <a:rPr lang="en-US" sz="1400" dirty="0"/>
              <a:t>, </a:t>
            </a:r>
            <a:r>
              <a:rPr lang="en-US" sz="1400" dirty="0" err="1"/>
              <a:t>retraits</a:t>
            </a:r>
            <a:r>
              <a:rPr lang="en-US" sz="1400" dirty="0"/>
              <a:t> de lots et substances </a:t>
            </a:r>
            <a:r>
              <a:rPr lang="en-US" sz="1400" dirty="0" err="1"/>
              <a:t>vénéneuses</a:t>
            </a:r>
            <a:r>
              <a:rPr lang="en-US" sz="1400" dirty="0"/>
              <a:t>), </a:t>
            </a:r>
            <a:r>
              <a:rPr lang="en-US" sz="1400" dirty="0" err="1"/>
              <a:t>alimentées</a:t>
            </a:r>
            <a:r>
              <a:rPr lang="en-US" sz="1400" dirty="0"/>
              <a:t> par </a:t>
            </a:r>
            <a:r>
              <a:rPr lang="en-US" sz="1400" dirty="0" err="1"/>
              <a:t>l’administrateur</a:t>
            </a:r>
            <a:r>
              <a:rPr lang="en-US" sz="1400" dirty="0"/>
              <a:t> du PEPPS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6085F-D0B0-2D7F-0EB6-885EFCDF2AEC}"/>
              </a:ext>
            </a:extLst>
          </p:cNvPr>
          <p:cNvSpPr/>
          <p:nvPr/>
        </p:nvSpPr>
        <p:spPr>
          <a:xfrm>
            <a:off x="7430530" y="411479"/>
            <a:ext cx="4277373" cy="209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512CEA-454B-9E5B-22AB-9B7EB1F8A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060" y="524939"/>
            <a:ext cx="4562475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6E3DA8-D1BE-D4BF-814C-B1A21E02054E}"/>
              </a:ext>
            </a:extLst>
          </p:cNvPr>
          <p:cNvSpPr txBox="1"/>
          <p:nvPr/>
        </p:nvSpPr>
        <p:spPr>
          <a:xfrm>
            <a:off x="10271039" y="591604"/>
            <a:ext cx="1351005" cy="307777"/>
          </a:xfrm>
          <a:prstGeom prst="rect">
            <a:avLst/>
          </a:prstGeom>
          <a:solidFill>
            <a:srgbClr val="CFDFE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Page d’accueil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39BE23-E563-C278-E057-1B5F21BE4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7" y="1466260"/>
            <a:ext cx="7981484" cy="419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443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B68E22-425F-4E61-B6A5-7D6B35371FAF}"/>
</file>

<file path=customXml/itemProps2.xml><?xml version="1.0" encoding="utf-8"?>
<ds:datastoreItem xmlns:ds="http://schemas.openxmlformats.org/officeDocument/2006/customXml" ds:itemID="{EDF2BC2C-071A-4481-9434-D4525FE3F43A}"/>
</file>

<file path=customXml/itemProps3.xml><?xml version="1.0" encoding="utf-8"?>
<ds:datastoreItem xmlns:ds="http://schemas.openxmlformats.org/officeDocument/2006/customXml" ds:itemID="{01600E2D-28B0-428C-B3E6-6CD2C1C929F2}"/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1125</Words>
  <Application>Microsoft Office PowerPoint</Application>
  <PresentationFormat>Grand écran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Le Guide</vt:lpstr>
      <vt:lpstr>La page d’accueil du PEPPS</vt:lpstr>
      <vt:lpstr>Page 2 = Suite des rubriques</vt:lpstr>
      <vt:lpstr>Archives</vt:lpstr>
      <vt:lpstr>Actualités </vt:lpstr>
      <vt:lpstr>Guides de bonnes pratiques</vt:lpstr>
      <vt:lpstr>Outils</vt:lpstr>
      <vt:lpstr>Outils – Liens utiles</vt:lpstr>
      <vt:lpstr>Législation - Réglementation</vt:lpstr>
      <vt:lpstr>Législation – Réglementation Veille réglementaire - Texto</vt:lpstr>
      <vt:lpstr>Législation – Réglementation Manuel de formalités administratives</vt:lpstr>
      <vt:lpstr>Législation – Réglementation Normes AFNOR</vt:lpstr>
      <vt:lpstr>Dossiers thématiques </vt:lpstr>
      <vt:lpstr>Dossiers thématiques </vt:lpstr>
      <vt:lpstr>Liste de discussion et de diffusion </vt:lpstr>
    </vt:vector>
  </TitlesOfParts>
  <Company>Ministeres Sociaux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PICHON, Pascal (ARS-BFC/BFC/DSP)</dc:creator>
  <cp:lastModifiedBy>PICHON, Pascal (ARS-BFC/DOSA)</cp:lastModifiedBy>
  <cp:revision>20</cp:revision>
  <dcterms:created xsi:type="dcterms:W3CDTF">2024-10-29T13:31:51Z</dcterms:created>
  <dcterms:modified xsi:type="dcterms:W3CDTF">2025-04-30T10:27:03Z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0x010100B7B2F62C9FEE66468AE6ED37C602DC95</vt:lpwstr>
  </property>
</Properties>
</file>