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theme/theme11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2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3.xml" ContentType="application/vnd.openxmlformats-officedocument.them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6.xml" ContentType="application/vnd.openxmlformats-officedocument.them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7.xml" ContentType="application/vnd.openxmlformats-officedocument.them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8.xml" ContentType="application/vnd.openxmlformats-officedocument.them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1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848" r:id="rId2"/>
    <p:sldMasterId id="2147483852" r:id="rId3"/>
    <p:sldMasterId id="2147483858" r:id="rId4"/>
    <p:sldMasterId id="2147483861" r:id="rId5"/>
    <p:sldMasterId id="2147483864" r:id="rId6"/>
    <p:sldMasterId id="2147483868" r:id="rId7"/>
    <p:sldMasterId id="2147483895" r:id="rId8"/>
    <p:sldMasterId id="2147483897" r:id="rId9"/>
    <p:sldMasterId id="2147483899" r:id="rId10"/>
    <p:sldMasterId id="2147483901" r:id="rId11"/>
    <p:sldMasterId id="2147483903" r:id="rId12"/>
    <p:sldMasterId id="2147483916" r:id="rId13"/>
    <p:sldMasterId id="2147483928" r:id="rId14"/>
    <p:sldMasterId id="2147483940" r:id="rId15"/>
    <p:sldMasterId id="2147483943" r:id="rId16"/>
    <p:sldMasterId id="2147483955" r:id="rId17"/>
    <p:sldMasterId id="2147483967" r:id="rId18"/>
  </p:sldMasterIdLst>
  <p:notesMasterIdLst>
    <p:notesMasterId r:id="rId61"/>
  </p:notesMasterIdLst>
  <p:handoutMasterIdLst>
    <p:handoutMasterId r:id="rId62"/>
  </p:handoutMasterIdLst>
  <p:sldIdLst>
    <p:sldId id="437" r:id="rId19"/>
    <p:sldId id="601" r:id="rId20"/>
    <p:sldId id="608" r:id="rId21"/>
    <p:sldId id="610" r:id="rId22"/>
    <p:sldId id="611" r:id="rId23"/>
    <p:sldId id="645" r:id="rId24"/>
    <p:sldId id="646" r:id="rId25"/>
    <p:sldId id="647" r:id="rId26"/>
    <p:sldId id="702" r:id="rId27"/>
    <p:sldId id="689" r:id="rId28"/>
    <p:sldId id="644" r:id="rId29"/>
    <p:sldId id="704" r:id="rId30"/>
    <p:sldId id="619" r:id="rId31"/>
    <p:sldId id="696" r:id="rId32"/>
    <p:sldId id="669" r:id="rId33"/>
    <p:sldId id="670" r:id="rId34"/>
    <p:sldId id="692" r:id="rId35"/>
    <p:sldId id="694" r:id="rId36"/>
    <p:sldId id="693" r:id="rId37"/>
    <p:sldId id="695" r:id="rId38"/>
    <p:sldId id="672" r:id="rId39"/>
    <p:sldId id="673" r:id="rId40"/>
    <p:sldId id="697" r:id="rId41"/>
    <p:sldId id="698" r:id="rId42"/>
    <p:sldId id="676" r:id="rId43"/>
    <p:sldId id="678" r:id="rId44"/>
    <p:sldId id="680" r:id="rId45"/>
    <p:sldId id="650" r:id="rId46"/>
    <p:sldId id="699" r:id="rId47"/>
    <p:sldId id="700" r:id="rId48"/>
    <p:sldId id="701" r:id="rId49"/>
    <p:sldId id="705" r:id="rId50"/>
    <p:sldId id="690" r:id="rId51"/>
    <p:sldId id="691" r:id="rId52"/>
    <p:sldId id="706" r:id="rId53"/>
    <p:sldId id="703" r:id="rId54"/>
    <p:sldId id="683" r:id="rId55"/>
    <p:sldId id="655" r:id="rId56"/>
    <p:sldId id="618" r:id="rId57"/>
    <p:sldId id="659" r:id="rId58"/>
    <p:sldId id="662" r:id="rId59"/>
    <p:sldId id="665" r:id="rId60"/>
  </p:sldIdLst>
  <p:sldSz cx="8961438" cy="6721475"/>
  <p:notesSz cx="6797675" cy="9926638"/>
  <p:custDataLst>
    <p:tags r:id="rId6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5338" algn="ctr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0720" algn="ctr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66086" algn="ctr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1446" algn="ctr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76811" algn="l" defTabSz="91072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32171" algn="l" defTabSz="91072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187534" algn="l" defTabSz="91072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42896" algn="l" defTabSz="91072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an-Guilhem Xerri" initials="JX" lastIdx="19" clrIdx="0"/>
  <p:cmAuthor id="1" name="Alain ARNAUD" initials="AA" lastIdx="2" clrIdx="1"/>
  <p:cmAuthor id="2" name="celine.baud" initials="c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65CC"/>
    <a:srgbClr val="91AFFF"/>
    <a:srgbClr val="4F81BD"/>
    <a:srgbClr val="E2003A"/>
    <a:srgbClr val="FF6600"/>
    <a:srgbClr val="0099CC"/>
    <a:srgbClr val="EE8024"/>
    <a:srgbClr val="808080"/>
    <a:srgbClr val="002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46" autoAdjust="0"/>
    <p:restoredTop sz="99857" autoAdjust="0"/>
  </p:normalViewPr>
  <p:slideViewPr>
    <p:cSldViewPr>
      <p:cViewPr>
        <p:scale>
          <a:sx n="80" d="100"/>
          <a:sy n="80" d="100"/>
        </p:scale>
        <p:origin x="-1326" y="66"/>
      </p:cViewPr>
      <p:guideLst>
        <p:guide orient="horz" pos="1346"/>
        <p:guide orient="horz" pos="1618"/>
        <p:guide pos="1405"/>
        <p:guide pos="4909"/>
        <p:guide pos="100"/>
        <p:guide pos="2237"/>
        <p:guide pos="3063"/>
        <p:guide pos="38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802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tags" Target="tags/tag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theme" Target="theme/theme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215C94-4987-41B7-92AD-6DB405876DD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373EB88-79C5-412E-A328-4B5705B887A9}">
      <dgm:prSet phldrT="[Texte]" custT="1"/>
      <dgm:spPr/>
      <dgm:t>
        <a:bodyPr/>
        <a:lstStyle/>
        <a:p>
          <a:r>
            <a:rPr lang="fr-FR" sz="1400" dirty="0" smtClean="0"/>
            <a:t>un </a:t>
          </a:r>
          <a:r>
            <a:rPr lang="fr-FR" sz="1400" b="1" dirty="0" smtClean="0"/>
            <a:t>transfert</a:t>
          </a:r>
          <a:r>
            <a:rPr lang="fr-FR" sz="1400" dirty="0" smtClean="0"/>
            <a:t> de toute activité biologique vers un des sites coopérateurs</a:t>
          </a:r>
          <a:endParaRPr lang="fr-FR" sz="1400" dirty="0"/>
        </a:p>
      </dgm:t>
    </dgm:pt>
    <dgm:pt modelId="{773D2157-281F-4156-B732-AD8DCDA2D711}" type="parTrans" cxnId="{C524757C-77A7-4298-87F3-99039D51F257}">
      <dgm:prSet/>
      <dgm:spPr/>
      <dgm:t>
        <a:bodyPr/>
        <a:lstStyle/>
        <a:p>
          <a:endParaRPr lang="fr-FR" sz="2800"/>
        </a:p>
      </dgm:t>
    </dgm:pt>
    <dgm:pt modelId="{A053237D-220B-4942-965A-7CBE93DAB802}" type="sibTrans" cxnId="{C524757C-77A7-4298-87F3-99039D51F257}">
      <dgm:prSet/>
      <dgm:spPr/>
      <dgm:t>
        <a:bodyPr/>
        <a:lstStyle/>
        <a:p>
          <a:endParaRPr lang="fr-FR" sz="2800"/>
        </a:p>
      </dgm:t>
    </dgm:pt>
    <dgm:pt modelId="{5AEBDCB6-D153-47E3-A8A7-0A229A7FB750}">
      <dgm:prSet custT="1"/>
      <dgm:spPr/>
      <dgm:t>
        <a:bodyPr/>
        <a:lstStyle/>
        <a:p>
          <a:r>
            <a:rPr lang="fr-FR" sz="1400" smtClean="0"/>
            <a:t>la mise en place d’une </a:t>
          </a:r>
          <a:r>
            <a:rPr lang="fr-FR" sz="1400" b="1" smtClean="0"/>
            <a:t>biologie délocalisée</a:t>
          </a:r>
          <a:endParaRPr lang="fr-FR" sz="1400" b="1" dirty="0"/>
        </a:p>
      </dgm:t>
    </dgm:pt>
    <dgm:pt modelId="{CC1E2BBF-FE9D-43A3-95CE-1719456A0650}" type="parTrans" cxnId="{517246A7-102D-4E71-BEC5-3DC214836DFC}">
      <dgm:prSet/>
      <dgm:spPr/>
      <dgm:t>
        <a:bodyPr/>
        <a:lstStyle/>
        <a:p>
          <a:endParaRPr lang="fr-FR" sz="2800"/>
        </a:p>
      </dgm:t>
    </dgm:pt>
    <dgm:pt modelId="{13EBCE3B-84DD-4F39-BDB2-EE6EFF71366E}" type="sibTrans" cxnId="{517246A7-102D-4E71-BEC5-3DC214836DFC}">
      <dgm:prSet/>
      <dgm:spPr/>
      <dgm:t>
        <a:bodyPr/>
        <a:lstStyle/>
        <a:p>
          <a:endParaRPr lang="fr-FR" sz="2800"/>
        </a:p>
      </dgm:t>
    </dgm:pt>
    <dgm:pt modelId="{0AEA466A-6550-4C76-B646-BD81D4BCEEDF}">
      <dgm:prSet custT="1"/>
      <dgm:spPr/>
      <dgm:t>
        <a:bodyPr/>
        <a:lstStyle/>
        <a:p>
          <a:r>
            <a:rPr lang="fr-FR" sz="1400" smtClean="0"/>
            <a:t>le fonctionnement d’un </a:t>
          </a:r>
          <a:r>
            <a:rPr lang="fr-FR" sz="1400" b="1" smtClean="0"/>
            <a:t>laboratoire à rendu rapide </a:t>
          </a:r>
          <a:r>
            <a:rPr lang="fr-FR" sz="1400" smtClean="0"/>
            <a:t>(avec technicien en astreinte ou sur place).</a:t>
          </a:r>
          <a:endParaRPr lang="fr-FR" sz="1400" dirty="0"/>
        </a:p>
      </dgm:t>
    </dgm:pt>
    <dgm:pt modelId="{2800CA57-444E-4B20-9FB1-671EE50EEFC7}" type="parTrans" cxnId="{7AD41457-11A4-4367-A7DC-29FA197BFDB9}">
      <dgm:prSet/>
      <dgm:spPr/>
      <dgm:t>
        <a:bodyPr/>
        <a:lstStyle/>
        <a:p>
          <a:endParaRPr lang="fr-FR" sz="2800"/>
        </a:p>
      </dgm:t>
    </dgm:pt>
    <dgm:pt modelId="{99B9AEAD-206F-4F8C-889A-E152C5523DC4}" type="sibTrans" cxnId="{7AD41457-11A4-4367-A7DC-29FA197BFDB9}">
      <dgm:prSet/>
      <dgm:spPr/>
      <dgm:t>
        <a:bodyPr/>
        <a:lstStyle/>
        <a:p>
          <a:endParaRPr lang="fr-FR" sz="2800"/>
        </a:p>
      </dgm:t>
    </dgm:pt>
    <dgm:pt modelId="{959DD7A9-426A-4B15-83E6-AFD592BEBF17}" type="pres">
      <dgm:prSet presAssocID="{B9215C94-4987-41B7-92AD-6DB405876DD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AD1C0DF-49DC-43CA-9496-2A15BBCC545A}" type="pres">
      <dgm:prSet presAssocID="{B9215C94-4987-41B7-92AD-6DB405876DDD}" presName="cycle" presStyleCnt="0"/>
      <dgm:spPr/>
    </dgm:pt>
    <dgm:pt modelId="{DC5A82F5-4E16-4E37-8DD0-70CE65D645E6}" type="pres">
      <dgm:prSet presAssocID="{B9215C94-4987-41B7-92AD-6DB405876DDD}" presName="centerShape" presStyleCnt="0"/>
      <dgm:spPr/>
    </dgm:pt>
    <dgm:pt modelId="{4D5E57D0-0BEB-45E6-97AB-571A484E9FD8}" type="pres">
      <dgm:prSet presAssocID="{B9215C94-4987-41B7-92AD-6DB405876DDD}" presName="connSite" presStyleLbl="node1" presStyleIdx="0" presStyleCnt="4"/>
      <dgm:spPr/>
    </dgm:pt>
    <dgm:pt modelId="{B9E3BB26-FBFB-456A-AC00-5B441C423057}" type="pres">
      <dgm:prSet presAssocID="{B9215C94-4987-41B7-92AD-6DB405876DDD}" presName="visible" presStyleLbl="node1" presStyleIdx="0" presStyleCnt="4" custLinFactNeighborX="-585" custLinFactNeighborY="86"/>
      <dgm:spPr/>
    </dgm:pt>
    <dgm:pt modelId="{3D3B7B28-2792-45BB-9387-D4AE19E11A6C}" type="pres">
      <dgm:prSet presAssocID="{773D2157-281F-4156-B732-AD8DCDA2D711}" presName="Name25" presStyleLbl="parChTrans1D1" presStyleIdx="0" presStyleCnt="3"/>
      <dgm:spPr/>
      <dgm:t>
        <a:bodyPr/>
        <a:lstStyle/>
        <a:p>
          <a:endParaRPr lang="fr-FR"/>
        </a:p>
      </dgm:t>
    </dgm:pt>
    <dgm:pt modelId="{276D9ADD-223F-4990-A499-0123066AF2CC}" type="pres">
      <dgm:prSet presAssocID="{C373EB88-79C5-412E-A328-4B5705B887A9}" presName="node" presStyleCnt="0"/>
      <dgm:spPr/>
    </dgm:pt>
    <dgm:pt modelId="{A3210729-E594-4AC2-955F-A2A7D7B65D41}" type="pres">
      <dgm:prSet presAssocID="{C373EB88-79C5-412E-A328-4B5705B887A9}" presName="parentNode" presStyleLbl="node1" presStyleIdx="1" presStyleCnt="4" custScaleX="138621" custScaleY="10611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59BFAA-12E8-4FC5-AEB3-878CAD9CB912}" type="pres">
      <dgm:prSet presAssocID="{C373EB88-79C5-412E-A328-4B5705B887A9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1F30C6-F682-422F-A29F-D9E9C37E5471}" type="pres">
      <dgm:prSet presAssocID="{CC1E2BBF-FE9D-43A3-95CE-1719456A0650}" presName="Name25" presStyleLbl="parChTrans1D1" presStyleIdx="1" presStyleCnt="3"/>
      <dgm:spPr/>
      <dgm:t>
        <a:bodyPr/>
        <a:lstStyle/>
        <a:p>
          <a:endParaRPr lang="fr-FR"/>
        </a:p>
      </dgm:t>
    </dgm:pt>
    <dgm:pt modelId="{9A450200-5FB9-4B33-BC18-5125FFFC8524}" type="pres">
      <dgm:prSet presAssocID="{5AEBDCB6-D153-47E3-A8A7-0A229A7FB750}" presName="node" presStyleCnt="0"/>
      <dgm:spPr/>
    </dgm:pt>
    <dgm:pt modelId="{98348394-7E29-4B17-A7F4-DD0F8FCA2B81}" type="pres">
      <dgm:prSet presAssocID="{5AEBDCB6-D153-47E3-A8A7-0A229A7FB750}" presName="parentNode" presStyleLbl="node1" presStyleIdx="2" presStyleCnt="4" custScaleX="132642" custScaleY="10582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BD13E6-3050-4166-BA7E-3BA111E230C5}" type="pres">
      <dgm:prSet presAssocID="{5AEBDCB6-D153-47E3-A8A7-0A229A7FB750}" presName="childNode" presStyleLbl="revTx" presStyleIdx="0" presStyleCnt="0">
        <dgm:presLayoutVars>
          <dgm:bulletEnabled val="1"/>
        </dgm:presLayoutVars>
      </dgm:prSet>
      <dgm:spPr/>
    </dgm:pt>
    <dgm:pt modelId="{416B336A-EA07-4C1E-9E93-7C55152FAC83}" type="pres">
      <dgm:prSet presAssocID="{2800CA57-444E-4B20-9FB1-671EE50EEFC7}" presName="Name25" presStyleLbl="parChTrans1D1" presStyleIdx="2" presStyleCnt="3"/>
      <dgm:spPr/>
      <dgm:t>
        <a:bodyPr/>
        <a:lstStyle/>
        <a:p>
          <a:endParaRPr lang="fr-FR"/>
        </a:p>
      </dgm:t>
    </dgm:pt>
    <dgm:pt modelId="{91A4971A-80A0-43FA-9009-6708AB1645FE}" type="pres">
      <dgm:prSet presAssocID="{0AEA466A-6550-4C76-B646-BD81D4BCEEDF}" presName="node" presStyleCnt="0"/>
      <dgm:spPr/>
    </dgm:pt>
    <dgm:pt modelId="{BBBEA10A-A101-44EB-B14F-E2299684A902}" type="pres">
      <dgm:prSet presAssocID="{0AEA466A-6550-4C76-B646-BD81D4BCEEDF}" presName="parentNode" presStyleLbl="node1" presStyleIdx="3" presStyleCnt="4" custScaleX="161626" custScaleY="9488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0122D5-DFFC-4ED4-98A4-3C58206AFA54}" type="pres">
      <dgm:prSet presAssocID="{0AEA466A-6550-4C76-B646-BD81D4BCEEDF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AD41457-11A4-4367-A7DC-29FA197BFDB9}" srcId="{B9215C94-4987-41B7-92AD-6DB405876DDD}" destId="{0AEA466A-6550-4C76-B646-BD81D4BCEEDF}" srcOrd="2" destOrd="0" parTransId="{2800CA57-444E-4B20-9FB1-671EE50EEFC7}" sibTransId="{99B9AEAD-206F-4F8C-889A-E152C5523DC4}"/>
    <dgm:cxn modelId="{C524757C-77A7-4298-87F3-99039D51F257}" srcId="{B9215C94-4987-41B7-92AD-6DB405876DDD}" destId="{C373EB88-79C5-412E-A328-4B5705B887A9}" srcOrd="0" destOrd="0" parTransId="{773D2157-281F-4156-B732-AD8DCDA2D711}" sibTransId="{A053237D-220B-4942-965A-7CBE93DAB802}"/>
    <dgm:cxn modelId="{1F278947-2770-4B14-AF3A-DE0810BB307C}" type="presOf" srcId="{C373EB88-79C5-412E-A328-4B5705B887A9}" destId="{A3210729-E594-4AC2-955F-A2A7D7B65D41}" srcOrd="0" destOrd="0" presId="urn:microsoft.com/office/officeart/2005/8/layout/radial2"/>
    <dgm:cxn modelId="{517246A7-102D-4E71-BEC5-3DC214836DFC}" srcId="{B9215C94-4987-41B7-92AD-6DB405876DDD}" destId="{5AEBDCB6-D153-47E3-A8A7-0A229A7FB750}" srcOrd="1" destOrd="0" parTransId="{CC1E2BBF-FE9D-43A3-95CE-1719456A0650}" sibTransId="{13EBCE3B-84DD-4F39-BDB2-EE6EFF71366E}"/>
    <dgm:cxn modelId="{4877F5A7-8176-4F9E-98C7-13A138012601}" type="presOf" srcId="{2800CA57-444E-4B20-9FB1-671EE50EEFC7}" destId="{416B336A-EA07-4C1E-9E93-7C55152FAC83}" srcOrd="0" destOrd="0" presId="urn:microsoft.com/office/officeart/2005/8/layout/radial2"/>
    <dgm:cxn modelId="{15F72E11-42DF-4544-BDFC-13AF2D56A808}" type="presOf" srcId="{5AEBDCB6-D153-47E3-A8A7-0A229A7FB750}" destId="{98348394-7E29-4B17-A7F4-DD0F8FCA2B81}" srcOrd="0" destOrd="0" presId="urn:microsoft.com/office/officeart/2005/8/layout/radial2"/>
    <dgm:cxn modelId="{C6813783-9484-454A-BB9B-D629124E8579}" type="presOf" srcId="{B9215C94-4987-41B7-92AD-6DB405876DDD}" destId="{959DD7A9-426A-4B15-83E6-AFD592BEBF17}" srcOrd="0" destOrd="0" presId="urn:microsoft.com/office/officeart/2005/8/layout/radial2"/>
    <dgm:cxn modelId="{BA8A7D91-E9F8-49C9-8C67-EB041CE29FAB}" type="presOf" srcId="{0AEA466A-6550-4C76-B646-BD81D4BCEEDF}" destId="{BBBEA10A-A101-44EB-B14F-E2299684A902}" srcOrd="0" destOrd="0" presId="urn:microsoft.com/office/officeart/2005/8/layout/radial2"/>
    <dgm:cxn modelId="{55019871-9841-4146-81FC-BAFFFF3FFEF2}" type="presOf" srcId="{773D2157-281F-4156-B732-AD8DCDA2D711}" destId="{3D3B7B28-2792-45BB-9387-D4AE19E11A6C}" srcOrd="0" destOrd="0" presId="urn:microsoft.com/office/officeart/2005/8/layout/radial2"/>
    <dgm:cxn modelId="{B82490C4-C85C-4DAB-B7AB-B511FBD9CEDE}" type="presOf" srcId="{CC1E2BBF-FE9D-43A3-95CE-1719456A0650}" destId="{1D1F30C6-F682-422F-A29F-D9E9C37E5471}" srcOrd="0" destOrd="0" presId="urn:microsoft.com/office/officeart/2005/8/layout/radial2"/>
    <dgm:cxn modelId="{F0D51A1D-57C4-4F41-90C1-46E2D95CB87A}" type="presParOf" srcId="{959DD7A9-426A-4B15-83E6-AFD592BEBF17}" destId="{BAD1C0DF-49DC-43CA-9496-2A15BBCC545A}" srcOrd="0" destOrd="0" presId="urn:microsoft.com/office/officeart/2005/8/layout/radial2"/>
    <dgm:cxn modelId="{95961285-1C7C-4268-A790-BE2ECE4434B6}" type="presParOf" srcId="{BAD1C0DF-49DC-43CA-9496-2A15BBCC545A}" destId="{DC5A82F5-4E16-4E37-8DD0-70CE65D645E6}" srcOrd="0" destOrd="0" presId="urn:microsoft.com/office/officeart/2005/8/layout/radial2"/>
    <dgm:cxn modelId="{375B9EA7-093F-412D-BFF0-440DCFF0310B}" type="presParOf" srcId="{DC5A82F5-4E16-4E37-8DD0-70CE65D645E6}" destId="{4D5E57D0-0BEB-45E6-97AB-571A484E9FD8}" srcOrd="0" destOrd="0" presId="urn:microsoft.com/office/officeart/2005/8/layout/radial2"/>
    <dgm:cxn modelId="{43A557CB-AF59-4B20-BA12-74D8FAFA66E0}" type="presParOf" srcId="{DC5A82F5-4E16-4E37-8DD0-70CE65D645E6}" destId="{B9E3BB26-FBFB-456A-AC00-5B441C423057}" srcOrd="1" destOrd="0" presId="urn:microsoft.com/office/officeart/2005/8/layout/radial2"/>
    <dgm:cxn modelId="{329061C5-72C9-4246-BF5C-67A492052618}" type="presParOf" srcId="{BAD1C0DF-49DC-43CA-9496-2A15BBCC545A}" destId="{3D3B7B28-2792-45BB-9387-D4AE19E11A6C}" srcOrd="1" destOrd="0" presId="urn:microsoft.com/office/officeart/2005/8/layout/radial2"/>
    <dgm:cxn modelId="{BFCA77A6-9021-4852-99A0-C00ACBC86E89}" type="presParOf" srcId="{BAD1C0DF-49DC-43CA-9496-2A15BBCC545A}" destId="{276D9ADD-223F-4990-A499-0123066AF2CC}" srcOrd="2" destOrd="0" presId="urn:microsoft.com/office/officeart/2005/8/layout/radial2"/>
    <dgm:cxn modelId="{35A16BCE-F9EE-43C6-95EF-CB29F9DF616D}" type="presParOf" srcId="{276D9ADD-223F-4990-A499-0123066AF2CC}" destId="{A3210729-E594-4AC2-955F-A2A7D7B65D41}" srcOrd="0" destOrd="0" presId="urn:microsoft.com/office/officeart/2005/8/layout/radial2"/>
    <dgm:cxn modelId="{5D56DD30-B46B-4E7B-961D-9E899CD3E717}" type="presParOf" srcId="{276D9ADD-223F-4990-A499-0123066AF2CC}" destId="{3659BFAA-12E8-4FC5-AEB3-878CAD9CB912}" srcOrd="1" destOrd="0" presId="urn:microsoft.com/office/officeart/2005/8/layout/radial2"/>
    <dgm:cxn modelId="{451F1E0F-502E-4B44-B985-5C0EF641D622}" type="presParOf" srcId="{BAD1C0DF-49DC-43CA-9496-2A15BBCC545A}" destId="{1D1F30C6-F682-422F-A29F-D9E9C37E5471}" srcOrd="3" destOrd="0" presId="urn:microsoft.com/office/officeart/2005/8/layout/radial2"/>
    <dgm:cxn modelId="{4A78BABD-CA94-4048-B382-525D35B35F33}" type="presParOf" srcId="{BAD1C0DF-49DC-43CA-9496-2A15BBCC545A}" destId="{9A450200-5FB9-4B33-BC18-5125FFFC8524}" srcOrd="4" destOrd="0" presId="urn:microsoft.com/office/officeart/2005/8/layout/radial2"/>
    <dgm:cxn modelId="{1BE7F4C1-5913-413D-AA95-5DE5C53E4577}" type="presParOf" srcId="{9A450200-5FB9-4B33-BC18-5125FFFC8524}" destId="{98348394-7E29-4B17-A7F4-DD0F8FCA2B81}" srcOrd="0" destOrd="0" presId="urn:microsoft.com/office/officeart/2005/8/layout/radial2"/>
    <dgm:cxn modelId="{FABB8001-EAF1-45F6-A286-1B1A7B4F457F}" type="presParOf" srcId="{9A450200-5FB9-4B33-BC18-5125FFFC8524}" destId="{48BD13E6-3050-4166-BA7E-3BA111E230C5}" srcOrd="1" destOrd="0" presId="urn:microsoft.com/office/officeart/2005/8/layout/radial2"/>
    <dgm:cxn modelId="{3E65D07A-D7B0-4287-92E3-E2FFB586FA11}" type="presParOf" srcId="{BAD1C0DF-49DC-43CA-9496-2A15BBCC545A}" destId="{416B336A-EA07-4C1E-9E93-7C55152FAC83}" srcOrd="5" destOrd="0" presId="urn:microsoft.com/office/officeart/2005/8/layout/radial2"/>
    <dgm:cxn modelId="{97A8B707-07C4-4256-87A0-3B8478F00A2C}" type="presParOf" srcId="{BAD1C0DF-49DC-43CA-9496-2A15BBCC545A}" destId="{91A4971A-80A0-43FA-9009-6708AB1645FE}" srcOrd="6" destOrd="0" presId="urn:microsoft.com/office/officeart/2005/8/layout/radial2"/>
    <dgm:cxn modelId="{39D67A10-A246-4118-A39A-7F2878E06847}" type="presParOf" srcId="{91A4971A-80A0-43FA-9009-6708AB1645FE}" destId="{BBBEA10A-A101-44EB-B14F-E2299684A902}" srcOrd="0" destOrd="0" presId="urn:microsoft.com/office/officeart/2005/8/layout/radial2"/>
    <dgm:cxn modelId="{05A6209C-240B-4BB9-835F-D88CF3502699}" type="presParOf" srcId="{91A4971A-80A0-43FA-9009-6708AB1645FE}" destId="{CB0122D5-DFFC-4ED4-98A4-3C58206AFA5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215C94-4987-41B7-92AD-6DB405876DD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373EB88-79C5-412E-A328-4B5705B887A9}">
      <dgm:prSet phldrT="[Texte]" custT="1"/>
      <dgm:spPr/>
      <dgm:t>
        <a:bodyPr/>
        <a:lstStyle/>
        <a:p>
          <a:r>
            <a:rPr lang="fr-FR" sz="1400" dirty="0" smtClean="0"/>
            <a:t>Centralisation</a:t>
          </a:r>
          <a:endParaRPr lang="fr-FR" sz="1400" dirty="0"/>
        </a:p>
      </dgm:t>
    </dgm:pt>
    <dgm:pt modelId="{773D2157-281F-4156-B732-AD8DCDA2D711}" type="parTrans" cxnId="{C524757C-77A7-4298-87F3-99039D51F257}">
      <dgm:prSet/>
      <dgm:spPr/>
      <dgm:t>
        <a:bodyPr/>
        <a:lstStyle/>
        <a:p>
          <a:endParaRPr lang="fr-FR" sz="2800"/>
        </a:p>
      </dgm:t>
    </dgm:pt>
    <dgm:pt modelId="{A053237D-220B-4942-965A-7CBE93DAB802}" type="sibTrans" cxnId="{C524757C-77A7-4298-87F3-99039D51F257}">
      <dgm:prSet/>
      <dgm:spPr/>
      <dgm:t>
        <a:bodyPr/>
        <a:lstStyle/>
        <a:p>
          <a:endParaRPr lang="fr-FR" sz="2800"/>
        </a:p>
      </dgm:t>
    </dgm:pt>
    <dgm:pt modelId="{5AEBDCB6-D153-47E3-A8A7-0A229A7FB750}">
      <dgm:prSet custT="1"/>
      <dgm:spPr/>
      <dgm:t>
        <a:bodyPr/>
        <a:lstStyle/>
        <a:p>
          <a:r>
            <a:rPr lang="fr-FR" sz="1400" dirty="0" smtClean="0"/>
            <a:t>Répartition</a:t>
          </a:r>
          <a:endParaRPr lang="fr-FR" sz="1400" b="1" dirty="0"/>
        </a:p>
      </dgm:t>
    </dgm:pt>
    <dgm:pt modelId="{CC1E2BBF-FE9D-43A3-95CE-1719456A0650}" type="parTrans" cxnId="{517246A7-102D-4E71-BEC5-3DC214836DFC}">
      <dgm:prSet/>
      <dgm:spPr/>
      <dgm:t>
        <a:bodyPr/>
        <a:lstStyle/>
        <a:p>
          <a:endParaRPr lang="fr-FR" sz="2800"/>
        </a:p>
      </dgm:t>
    </dgm:pt>
    <dgm:pt modelId="{13EBCE3B-84DD-4F39-BDB2-EE6EFF71366E}" type="sibTrans" cxnId="{517246A7-102D-4E71-BEC5-3DC214836DFC}">
      <dgm:prSet/>
      <dgm:spPr/>
      <dgm:t>
        <a:bodyPr/>
        <a:lstStyle/>
        <a:p>
          <a:endParaRPr lang="fr-FR" sz="2800"/>
        </a:p>
      </dgm:t>
    </dgm:pt>
    <dgm:pt modelId="{0AEA466A-6550-4C76-B646-BD81D4BCEEDF}">
      <dgm:prSet custT="1"/>
      <dgm:spPr/>
      <dgm:t>
        <a:bodyPr/>
        <a:lstStyle/>
        <a:p>
          <a:r>
            <a:rPr lang="fr-FR" sz="1400" dirty="0" smtClean="0"/>
            <a:t>Spécialisation</a:t>
          </a:r>
          <a:endParaRPr lang="fr-FR" sz="1400" dirty="0"/>
        </a:p>
      </dgm:t>
    </dgm:pt>
    <dgm:pt modelId="{2800CA57-444E-4B20-9FB1-671EE50EEFC7}" type="parTrans" cxnId="{7AD41457-11A4-4367-A7DC-29FA197BFDB9}">
      <dgm:prSet/>
      <dgm:spPr/>
      <dgm:t>
        <a:bodyPr/>
        <a:lstStyle/>
        <a:p>
          <a:endParaRPr lang="fr-FR" sz="2800"/>
        </a:p>
      </dgm:t>
    </dgm:pt>
    <dgm:pt modelId="{99B9AEAD-206F-4F8C-889A-E152C5523DC4}" type="sibTrans" cxnId="{7AD41457-11A4-4367-A7DC-29FA197BFDB9}">
      <dgm:prSet/>
      <dgm:spPr/>
      <dgm:t>
        <a:bodyPr/>
        <a:lstStyle/>
        <a:p>
          <a:endParaRPr lang="fr-FR" sz="2800"/>
        </a:p>
      </dgm:t>
    </dgm:pt>
    <dgm:pt modelId="{41A5D659-5621-4196-BF8C-30430DEC3208}">
      <dgm:prSet custT="1"/>
      <dgm:spPr/>
      <dgm:t>
        <a:bodyPr/>
        <a:lstStyle/>
        <a:p>
          <a:r>
            <a:rPr lang="fr-FR" sz="1400" dirty="0" smtClean="0"/>
            <a:t>Autres …</a:t>
          </a:r>
          <a:endParaRPr lang="fr-FR" sz="1400" dirty="0"/>
        </a:p>
      </dgm:t>
    </dgm:pt>
    <dgm:pt modelId="{80AB11E2-D98D-48DA-B9C6-D382CC3BA0BB}" type="sibTrans" cxnId="{508C3A5B-0CDE-46E9-98A9-7AB78DA56B47}">
      <dgm:prSet/>
      <dgm:spPr/>
      <dgm:t>
        <a:bodyPr/>
        <a:lstStyle/>
        <a:p>
          <a:endParaRPr lang="fr-FR"/>
        </a:p>
      </dgm:t>
    </dgm:pt>
    <dgm:pt modelId="{466B01E7-A72C-4199-BBCF-ECD2F631847B}" type="parTrans" cxnId="{508C3A5B-0CDE-46E9-98A9-7AB78DA56B47}">
      <dgm:prSet/>
      <dgm:spPr/>
      <dgm:t>
        <a:bodyPr/>
        <a:lstStyle/>
        <a:p>
          <a:endParaRPr lang="fr-FR"/>
        </a:p>
      </dgm:t>
    </dgm:pt>
    <dgm:pt modelId="{959DD7A9-426A-4B15-83E6-AFD592BEBF17}" type="pres">
      <dgm:prSet presAssocID="{B9215C94-4987-41B7-92AD-6DB405876DD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AD1C0DF-49DC-43CA-9496-2A15BBCC545A}" type="pres">
      <dgm:prSet presAssocID="{B9215C94-4987-41B7-92AD-6DB405876DDD}" presName="cycle" presStyleCnt="0"/>
      <dgm:spPr/>
    </dgm:pt>
    <dgm:pt modelId="{DC5A82F5-4E16-4E37-8DD0-70CE65D645E6}" type="pres">
      <dgm:prSet presAssocID="{B9215C94-4987-41B7-92AD-6DB405876DDD}" presName="centerShape" presStyleCnt="0"/>
      <dgm:spPr/>
    </dgm:pt>
    <dgm:pt modelId="{4D5E57D0-0BEB-45E6-97AB-571A484E9FD8}" type="pres">
      <dgm:prSet presAssocID="{B9215C94-4987-41B7-92AD-6DB405876DDD}" presName="connSite" presStyleLbl="node1" presStyleIdx="0" presStyleCnt="5"/>
      <dgm:spPr/>
    </dgm:pt>
    <dgm:pt modelId="{B9E3BB26-FBFB-456A-AC00-5B441C423057}" type="pres">
      <dgm:prSet presAssocID="{B9215C94-4987-41B7-92AD-6DB405876DDD}" presName="visible" presStyleLbl="node1" presStyleIdx="0" presStyleCnt="5" custLinFactNeighborX="-585" custLinFactNeighborY="86"/>
      <dgm:spPr/>
    </dgm:pt>
    <dgm:pt modelId="{3D3B7B28-2792-45BB-9387-D4AE19E11A6C}" type="pres">
      <dgm:prSet presAssocID="{773D2157-281F-4156-B732-AD8DCDA2D711}" presName="Name25" presStyleLbl="parChTrans1D1" presStyleIdx="0" presStyleCnt="4"/>
      <dgm:spPr/>
      <dgm:t>
        <a:bodyPr/>
        <a:lstStyle/>
        <a:p>
          <a:endParaRPr lang="fr-FR"/>
        </a:p>
      </dgm:t>
    </dgm:pt>
    <dgm:pt modelId="{276D9ADD-223F-4990-A499-0123066AF2CC}" type="pres">
      <dgm:prSet presAssocID="{C373EB88-79C5-412E-A328-4B5705B887A9}" presName="node" presStyleCnt="0"/>
      <dgm:spPr/>
    </dgm:pt>
    <dgm:pt modelId="{A3210729-E594-4AC2-955F-A2A7D7B65D41}" type="pres">
      <dgm:prSet presAssocID="{C373EB88-79C5-412E-A328-4B5705B887A9}" presName="parentNode" presStyleLbl="node1" presStyleIdx="1" presStyleCnt="5" custScaleX="190931" custScaleY="9497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59BFAA-12E8-4FC5-AEB3-878CAD9CB912}" type="pres">
      <dgm:prSet presAssocID="{C373EB88-79C5-412E-A328-4B5705B887A9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1F30C6-F682-422F-A29F-D9E9C37E5471}" type="pres">
      <dgm:prSet presAssocID="{CC1E2BBF-FE9D-43A3-95CE-1719456A0650}" presName="Name25" presStyleLbl="parChTrans1D1" presStyleIdx="1" presStyleCnt="4"/>
      <dgm:spPr/>
      <dgm:t>
        <a:bodyPr/>
        <a:lstStyle/>
        <a:p>
          <a:endParaRPr lang="fr-FR"/>
        </a:p>
      </dgm:t>
    </dgm:pt>
    <dgm:pt modelId="{9A450200-5FB9-4B33-BC18-5125FFFC8524}" type="pres">
      <dgm:prSet presAssocID="{5AEBDCB6-D153-47E3-A8A7-0A229A7FB750}" presName="node" presStyleCnt="0"/>
      <dgm:spPr/>
    </dgm:pt>
    <dgm:pt modelId="{98348394-7E29-4B17-A7F4-DD0F8FCA2B81}" type="pres">
      <dgm:prSet presAssocID="{5AEBDCB6-D153-47E3-A8A7-0A229A7FB750}" presName="parentNode" presStyleLbl="node1" presStyleIdx="2" presStyleCnt="5" custScaleX="182696" custScaleY="94718" custLinFactNeighborX="4301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BD13E6-3050-4166-BA7E-3BA111E230C5}" type="pres">
      <dgm:prSet presAssocID="{5AEBDCB6-D153-47E3-A8A7-0A229A7FB750}" presName="childNode" presStyleLbl="revTx" presStyleIdx="0" presStyleCnt="0">
        <dgm:presLayoutVars>
          <dgm:bulletEnabled val="1"/>
        </dgm:presLayoutVars>
      </dgm:prSet>
      <dgm:spPr/>
    </dgm:pt>
    <dgm:pt modelId="{416B336A-EA07-4C1E-9E93-7C55152FAC83}" type="pres">
      <dgm:prSet presAssocID="{2800CA57-444E-4B20-9FB1-671EE50EEFC7}" presName="Name25" presStyleLbl="parChTrans1D1" presStyleIdx="2" presStyleCnt="4"/>
      <dgm:spPr/>
      <dgm:t>
        <a:bodyPr/>
        <a:lstStyle/>
        <a:p>
          <a:endParaRPr lang="fr-FR"/>
        </a:p>
      </dgm:t>
    </dgm:pt>
    <dgm:pt modelId="{91A4971A-80A0-43FA-9009-6708AB1645FE}" type="pres">
      <dgm:prSet presAssocID="{0AEA466A-6550-4C76-B646-BD81D4BCEEDF}" presName="node" presStyleCnt="0"/>
      <dgm:spPr/>
    </dgm:pt>
    <dgm:pt modelId="{BBBEA10A-A101-44EB-B14F-E2299684A902}" type="pres">
      <dgm:prSet presAssocID="{0AEA466A-6550-4C76-B646-BD81D4BCEEDF}" presName="parentNode" presStyleLbl="node1" presStyleIdx="3" presStyleCnt="5" custScaleX="196393" custScaleY="83572" custLinFactNeighborX="37878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0122D5-DFFC-4ED4-98A4-3C58206AFA54}" type="pres">
      <dgm:prSet presAssocID="{0AEA466A-6550-4C76-B646-BD81D4BCEEDF}" presName="childNode" presStyleLbl="revTx" presStyleIdx="0" presStyleCnt="0">
        <dgm:presLayoutVars>
          <dgm:bulletEnabled val="1"/>
        </dgm:presLayoutVars>
      </dgm:prSet>
      <dgm:spPr/>
    </dgm:pt>
    <dgm:pt modelId="{0445E206-6611-4527-A209-71A3CE20ADD6}" type="pres">
      <dgm:prSet presAssocID="{466B01E7-A72C-4199-BBCF-ECD2F631847B}" presName="Name25" presStyleLbl="parChTrans1D1" presStyleIdx="3" presStyleCnt="4"/>
      <dgm:spPr/>
      <dgm:t>
        <a:bodyPr/>
        <a:lstStyle/>
        <a:p>
          <a:endParaRPr lang="fr-FR"/>
        </a:p>
      </dgm:t>
    </dgm:pt>
    <dgm:pt modelId="{D4A9ECD2-51F7-48AC-8093-E852BE00BFBF}" type="pres">
      <dgm:prSet presAssocID="{41A5D659-5621-4196-BF8C-30430DEC3208}" presName="node" presStyleCnt="0"/>
      <dgm:spPr/>
    </dgm:pt>
    <dgm:pt modelId="{B1B0E828-3E7B-411F-B6E9-3B2FEC6739C9}" type="pres">
      <dgm:prSet presAssocID="{41A5D659-5621-4196-BF8C-30430DEC3208}" presName="parentNode" presStyleLbl="node1" presStyleIdx="4" presStyleCnt="5" custScaleX="185778" custScaleY="8814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DBFAC9-C2C2-4959-B2ED-DD43FFCD7DFB}" type="pres">
      <dgm:prSet presAssocID="{41A5D659-5621-4196-BF8C-30430DEC3208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48D5745-ADD8-46C6-8084-9A6066BF2984}" type="presOf" srcId="{0AEA466A-6550-4C76-B646-BD81D4BCEEDF}" destId="{BBBEA10A-A101-44EB-B14F-E2299684A902}" srcOrd="0" destOrd="0" presId="urn:microsoft.com/office/officeart/2005/8/layout/radial2"/>
    <dgm:cxn modelId="{08609D70-49CE-4068-A3F6-5E558CB89799}" type="presOf" srcId="{2800CA57-444E-4B20-9FB1-671EE50EEFC7}" destId="{416B336A-EA07-4C1E-9E93-7C55152FAC83}" srcOrd="0" destOrd="0" presId="urn:microsoft.com/office/officeart/2005/8/layout/radial2"/>
    <dgm:cxn modelId="{7AD41457-11A4-4367-A7DC-29FA197BFDB9}" srcId="{B9215C94-4987-41B7-92AD-6DB405876DDD}" destId="{0AEA466A-6550-4C76-B646-BD81D4BCEEDF}" srcOrd="2" destOrd="0" parTransId="{2800CA57-444E-4B20-9FB1-671EE50EEFC7}" sibTransId="{99B9AEAD-206F-4F8C-889A-E152C5523DC4}"/>
    <dgm:cxn modelId="{32210A43-528F-41AE-92D1-7D315453985E}" type="presOf" srcId="{5AEBDCB6-D153-47E3-A8A7-0A229A7FB750}" destId="{98348394-7E29-4B17-A7F4-DD0F8FCA2B81}" srcOrd="0" destOrd="0" presId="urn:microsoft.com/office/officeart/2005/8/layout/radial2"/>
    <dgm:cxn modelId="{A54B6AAA-F2DB-4B87-8FA9-57FC9083226E}" type="presOf" srcId="{B9215C94-4987-41B7-92AD-6DB405876DDD}" destId="{959DD7A9-426A-4B15-83E6-AFD592BEBF17}" srcOrd="0" destOrd="0" presId="urn:microsoft.com/office/officeart/2005/8/layout/radial2"/>
    <dgm:cxn modelId="{517246A7-102D-4E71-BEC5-3DC214836DFC}" srcId="{B9215C94-4987-41B7-92AD-6DB405876DDD}" destId="{5AEBDCB6-D153-47E3-A8A7-0A229A7FB750}" srcOrd="1" destOrd="0" parTransId="{CC1E2BBF-FE9D-43A3-95CE-1719456A0650}" sibTransId="{13EBCE3B-84DD-4F39-BDB2-EE6EFF71366E}"/>
    <dgm:cxn modelId="{62D4C0D3-DFAF-457A-B9A0-840F16DC7D90}" type="presOf" srcId="{C373EB88-79C5-412E-A328-4B5705B887A9}" destId="{A3210729-E594-4AC2-955F-A2A7D7B65D41}" srcOrd="0" destOrd="0" presId="urn:microsoft.com/office/officeart/2005/8/layout/radial2"/>
    <dgm:cxn modelId="{508C3A5B-0CDE-46E9-98A9-7AB78DA56B47}" srcId="{B9215C94-4987-41B7-92AD-6DB405876DDD}" destId="{41A5D659-5621-4196-BF8C-30430DEC3208}" srcOrd="3" destOrd="0" parTransId="{466B01E7-A72C-4199-BBCF-ECD2F631847B}" sibTransId="{80AB11E2-D98D-48DA-B9C6-D382CC3BA0BB}"/>
    <dgm:cxn modelId="{647B9828-AD1F-464A-940C-1E15182781D0}" type="presOf" srcId="{466B01E7-A72C-4199-BBCF-ECD2F631847B}" destId="{0445E206-6611-4527-A209-71A3CE20ADD6}" srcOrd="0" destOrd="0" presId="urn:microsoft.com/office/officeart/2005/8/layout/radial2"/>
    <dgm:cxn modelId="{DA69AEDF-76AE-4A79-B174-75DC42D46627}" type="presOf" srcId="{CC1E2BBF-FE9D-43A3-95CE-1719456A0650}" destId="{1D1F30C6-F682-422F-A29F-D9E9C37E5471}" srcOrd="0" destOrd="0" presId="urn:microsoft.com/office/officeart/2005/8/layout/radial2"/>
    <dgm:cxn modelId="{C524757C-77A7-4298-87F3-99039D51F257}" srcId="{B9215C94-4987-41B7-92AD-6DB405876DDD}" destId="{C373EB88-79C5-412E-A328-4B5705B887A9}" srcOrd="0" destOrd="0" parTransId="{773D2157-281F-4156-B732-AD8DCDA2D711}" sibTransId="{A053237D-220B-4942-965A-7CBE93DAB802}"/>
    <dgm:cxn modelId="{5748E898-8CDA-432C-84C0-131B58BC27FF}" type="presOf" srcId="{41A5D659-5621-4196-BF8C-30430DEC3208}" destId="{B1B0E828-3E7B-411F-B6E9-3B2FEC6739C9}" srcOrd="0" destOrd="0" presId="urn:microsoft.com/office/officeart/2005/8/layout/radial2"/>
    <dgm:cxn modelId="{6378F84B-7476-4E98-9C82-00C4C3528B18}" type="presOf" srcId="{773D2157-281F-4156-B732-AD8DCDA2D711}" destId="{3D3B7B28-2792-45BB-9387-D4AE19E11A6C}" srcOrd="0" destOrd="0" presId="urn:microsoft.com/office/officeart/2005/8/layout/radial2"/>
    <dgm:cxn modelId="{DB691006-28E0-4DD4-89B5-196D546A48AA}" type="presParOf" srcId="{959DD7A9-426A-4B15-83E6-AFD592BEBF17}" destId="{BAD1C0DF-49DC-43CA-9496-2A15BBCC545A}" srcOrd="0" destOrd="0" presId="urn:microsoft.com/office/officeart/2005/8/layout/radial2"/>
    <dgm:cxn modelId="{52A82E02-808D-4365-89A8-D3371DB40D4B}" type="presParOf" srcId="{BAD1C0DF-49DC-43CA-9496-2A15BBCC545A}" destId="{DC5A82F5-4E16-4E37-8DD0-70CE65D645E6}" srcOrd="0" destOrd="0" presId="urn:microsoft.com/office/officeart/2005/8/layout/radial2"/>
    <dgm:cxn modelId="{BE8C42F2-66B4-419C-98F3-DE6BDFD17CD5}" type="presParOf" srcId="{DC5A82F5-4E16-4E37-8DD0-70CE65D645E6}" destId="{4D5E57D0-0BEB-45E6-97AB-571A484E9FD8}" srcOrd="0" destOrd="0" presId="urn:microsoft.com/office/officeart/2005/8/layout/radial2"/>
    <dgm:cxn modelId="{C9E55DBF-3912-4177-94C5-D8F58CB7C3D2}" type="presParOf" srcId="{DC5A82F5-4E16-4E37-8DD0-70CE65D645E6}" destId="{B9E3BB26-FBFB-456A-AC00-5B441C423057}" srcOrd="1" destOrd="0" presId="urn:microsoft.com/office/officeart/2005/8/layout/radial2"/>
    <dgm:cxn modelId="{05868FA8-504E-429A-A0E5-822EB2DAAE9B}" type="presParOf" srcId="{BAD1C0DF-49DC-43CA-9496-2A15BBCC545A}" destId="{3D3B7B28-2792-45BB-9387-D4AE19E11A6C}" srcOrd="1" destOrd="0" presId="urn:microsoft.com/office/officeart/2005/8/layout/radial2"/>
    <dgm:cxn modelId="{8F7FA423-CDF6-4DC1-B5B4-DB32FB4B515C}" type="presParOf" srcId="{BAD1C0DF-49DC-43CA-9496-2A15BBCC545A}" destId="{276D9ADD-223F-4990-A499-0123066AF2CC}" srcOrd="2" destOrd="0" presId="urn:microsoft.com/office/officeart/2005/8/layout/radial2"/>
    <dgm:cxn modelId="{DEDFCE75-5179-4358-A161-AFB96D09D42C}" type="presParOf" srcId="{276D9ADD-223F-4990-A499-0123066AF2CC}" destId="{A3210729-E594-4AC2-955F-A2A7D7B65D41}" srcOrd="0" destOrd="0" presId="urn:microsoft.com/office/officeart/2005/8/layout/radial2"/>
    <dgm:cxn modelId="{71952346-B4C6-41F0-AAEB-9712F7DEAD2A}" type="presParOf" srcId="{276D9ADD-223F-4990-A499-0123066AF2CC}" destId="{3659BFAA-12E8-4FC5-AEB3-878CAD9CB912}" srcOrd="1" destOrd="0" presId="urn:microsoft.com/office/officeart/2005/8/layout/radial2"/>
    <dgm:cxn modelId="{89D96BF8-7079-42F0-936B-5BE718926988}" type="presParOf" srcId="{BAD1C0DF-49DC-43CA-9496-2A15BBCC545A}" destId="{1D1F30C6-F682-422F-A29F-D9E9C37E5471}" srcOrd="3" destOrd="0" presId="urn:microsoft.com/office/officeart/2005/8/layout/radial2"/>
    <dgm:cxn modelId="{459D5CDD-DE7E-4333-9F00-C55271A1B4FC}" type="presParOf" srcId="{BAD1C0DF-49DC-43CA-9496-2A15BBCC545A}" destId="{9A450200-5FB9-4B33-BC18-5125FFFC8524}" srcOrd="4" destOrd="0" presId="urn:microsoft.com/office/officeart/2005/8/layout/radial2"/>
    <dgm:cxn modelId="{0A0639B4-95CB-4056-B3B8-1ABF772AA851}" type="presParOf" srcId="{9A450200-5FB9-4B33-BC18-5125FFFC8524}" destId="{98348394-7E29-4B17-A7F4-DD0F8FCA2B81}" srcOrd="0" destOrd="0" presId="urn:microsoft.com/office/officeart/2005/8/layout/radial2"/>
    <dgm:cxn modelId="{0F8A2A78-105D-472A-B756-2383EF5C0FCE}" type="presParOf" srcId="{9A450200-5FB9-4B33-BC18-5125FFFC8524}" destId="{48BD13E6-3050-4166-BA7E-3BA111E230C5}" srcOrd="1" destOrd="0" presId="urn:microsoft.com/office/officeart/2005/8/layout/radial2"/>
    <dgm:cxn modelId="{5C0ACF17-8629-463A-95D8-5BE9ACE1502A}" type="presParOf" srcId="{BAD1C0DF-49DC-43CA-9496-2A15BBCC545A}" destId="{416B336A-EA07-4C1E-9E93-7C55152FAC83}" srcOrd="5" destOrd="0" presId="urn:microsoft.com/office/officeart/2005/8/layout/radial2"/>
    <dgm:cxn modelId="{0CE80E46-08DE-45E8-90B5-528C7A55D472}" type="presParOf" srcId="{BAD1C0DF-49DC-43CA-9496-2A15BBCC545A}" destId="{91A4971A-80A0-43FA-9009-6708AB1645FE}" srcOrd="6" destOrd="0" presId="urn:microsoft.com/office/officeart/2005/8/layout/radial2"/>
    <dgm:cxn modelId="{8978A77D-5596-4F08-8E7D-56B69854090A}" type="presParOf" srcId="{91A4971A-80A0-43FA-9009-6708AB1645FE}" destId="{BBBEA10A-A101-44EB-B14F-E2299684A902}" srcOrd="0" destOrd="0" presId="urn:microsoft.com/office/officeart/2005/8/layout/radial2"/>
    <dgm:cxn modelId="{1284F817-B4EE-42A0-8FF4-E3A2B26017E0}" type="presParOf" srcId="{91A4971A-80A0-43FA-9009-6708AB1645FE}" destId="{CB0122D5-DFFC-4ED4-98A4-3C58206AFA54}" srcOrd="1" destOrd="0" presId="urn:microsoft.com/office/officeart/2005/8/layout/radial2"/>
    <dgm:cxn modelId="{C0D7C02B-C955-4BA8-A74B-6182DB7338A6}" type="presParOf" srcId="{BAD1C0DF-49DC-43CA-9496-2A15BBCC545A}" destId="{0445E206-6611-4527-A209-71A3CE20ADD6}" srcOrd="7" destOrd="0" presId="urn:microsoft.com/office/officeart/2005/8/layout/radial2"/>
    <dgm:cxn modelId="{6DDE556B-E49F-4F20-8446-A4FD94BF0008}" type="presParOf" srcId="{BAD1C0DF-49DC-43CA-9496-2A15BBCC545A}" destId="{D4A9ECD2-51F7-48AC-8093-E852BE00BFBF}" srcOrd="8" destOrd="0" presId="urn:microsoft.com/office/officeart/2005/8/layout/radial2"/>
    <dgm:cxn modelId="{9722F07B-2E9D-41DF-AC2A-C24C813CFBEA}" type="presParOf" srcId="{D4A9ECD2-51F7-48AC-8093-E852BE00BFBF}" destId="{B1B0E828-3E7B-411F-B6E9-3B2FEC6739C9}" srcOrd="0" destOrd="0" presId="urn:microsoft.com/office/officeart/2005/8/layout/radial2"/>
    <dgm:cxn modelId="{2C4811F9-4654-45AC-9AF3-75EC96A40A4A}" type="presParOf" srcId="{D4A9ECD2-51F7-48AC-8093-E852BE00BFBF}" destId="{7EDBFAC9-C2C2-4959-B2ED-DD43FFCD7DFB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B336A-EA07-4C1E-9E93-7C55152FAC83}">
      <dsp:nvSpPr>
        <dsp:cNvPr id="0" name=""/>
        <dsp:cNvSpPr/>
      </dsp:nvSpPr>
      <dsp:spPr>
        <a:xfrm rot="2664108">
          <a:off x="2128427" y="3546846"/>
          <a:ext cx="530480" cy="59941"/>
        </a:xfrm>
        <a:custGeom>
          <a:avLst/>
          <a:gdLst/>
          <a:ahLst/>
          <a:cxnLst/>
          <a:rect l="0" t="0" r="0" b="0"/>
          <a:pathLst>
            <a:path>
              <a:moveTo>
                <a:pt x="0" y="29970"/>
              </a:moveTo>
              <a:lnTo>
                <a:pt x="530480" y="299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F30C6-F682-422F-A29F-D9E9C37E5471}">
      <dsp:nvSpPr>
        <dsp:cNvPr id="0" name=""/>
        <dsp:cNvSpPr/>
      </dsp:nvSpPr>
      <dsp:spPr>
        <a:xfrm>
          <a:off x="2204166" y="2531113"/>
          <a:ext cx="552006" cy="59941"/>
        </a:xfrm>
        <a:custGeom>
          <a:avLst/>
          <a:gdLst/>
          <a:ahLst/>
          <a:cxnLst/>
          <a:rect l="0" t="0" r="0" b="0"/>
          <a:pathLst>
            <a:path>
              <a:moveTo>
                <a:pt x="0" y="29970"/>
              </a:moveTo>
              <a:lnTo>
                <a:pt x="552006" y="299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B7B28-2792-45BB-9387-D4AE19E11A6C}">
      <dsp:nvSpPr>
        <dsp:cNvPr id="0" name=""/>
        <dsp:cNvSpPr/>
      </dsp:nvSpPr>
      <dsp:spPr>
        <a:xfrm rot="18974670">
          <a:off x="2128114" y="1530096"/>
          <a:ext cx="547722" cy="59941"/>
        </a:xfrm>
        <a:custGeom>
          <a:avLst/>
          <a:gdLst/>
          <a:ahLst/>
          <a:cxnLst/>
          <a:rect l="0" t="0" r="0" b="0"/>
          <a:pathLst>
            <a:path>
              <a:moveTo>
                <a:pt x="0" y="29970"/>
              </a:moveTo>
              <a:lnTo>
                <a:pt x="547722" y="299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3BB26-FBFB-456A-AC00-5B441C423057}">
      <dsp:nvSpPr>
        <dsp:cNvPr id="0" name=""/>
        <dsp:cNvSpPr/>
      </dsp:nvSpPr>
      <dsp:spPr>
        <a:xfrm>
          <a:off x="131381" y="1352216"/>
          <a:ext cx="2421901" cy="24219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10729-E594-4AC2-955F-A2A7D7B65D41}">
      <dsp:nvSpPr>
        <dsp:cNvPr id="0" name=""/>
        <dsp:cNvSpPr/>
      </dsp:nvSpPr>
      <dsp:spPr>
        <a:xfrm>
          <a:off x="2221543" y="-2516"/>
          <a:ext cx="2014358" cy="1541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un </a:t>
          </a:r>
          <a:r>
            <a:rPr lang="fr-FR" sz="1400" b="1" kern="1200" dirty="0" smtClean="0"/>
            <a:t>transfert</a:t>
          </a:r>
          <a:r>
            <a:rPr lang="fr-FR" sz="1400" kern="1200" dirty="0" smtClean="0"/>
            <a:t> de toute activité biologique vers un des sites coopérateurs</a:t>
          </a:r>
          <a:endParaRPr lang="fr-FR" sz="1400" kern="1200" dirty="0"/>
        </a:p>
      </dsp:txBody>
      <dsp:txXfrm>
        <a:off x="2516539" y="223303"/>
        <a:ext cx="1424366" cy="1090348"/>
      </dsp:txXfrm>
    </dsp:sp>
    <dsp:sp modelId="{98348394-7E29-4B17-A7F4-DD0F8FCA2B81}">
      <dsp:nvSpPr>
        <dsp:cNvPr id="0" name=""/>
        <dsp:cNvSpPr/>
      </dsp:nvSpPr>
      <dsp:spPr>
        <a:xfrm>
          <a:off x="2756173" y="1792205"/>
          <a:ext cx="1927475" cy="1537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smtClean="0"/>
            <a:t>la mise en place d’une </a:t>
          </a:r>
          <a:r>
            <a:rPr lang="fr-FR" sz="1400" b="1" kern="1200" smtClean="0"/>
            <a:t>biologie délocalisée</a:t>
          </a:r>
          <a:endParaRPr lang="fr-FR" sz="1400" b="1" kern="1200" dirty="0"/>
        </a:p>
      </dsp:txBody>
      <dsp:txXfrm>
        <a:off x="3038445" y="2017404"/>
        <a:ext cx="1362931" cy="1087359"/>
      </dsp:txXfrm>
    </dsp:sp>
    <dsp:sp modelId="{BBBEA10A-A101-44EB-B14F-E2299684A902}">
      <dsp:nvSpPr>
        <dsp:cNvPr id="0" name=""/>
        <dsp:cNvSpPr/>
      </dsp:nvSpPr>
      <dsp:spPr>
        <a:xfrm>
          <a:off x="2012608" y="3664306"/>
          <a:ext cx="2348653" cy="13787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smtClean="0"/>
            <a:t>le fonctionnement d’un </a:t>
          </a:r>
          <a:r>
            <a:rPr lang="fr-FR" sz="1400" b="1" kern="1200" smtClean="0"/>
            <a:t>laboratoire à rendu rapide </a:t>
          </a:r>
          <a:r>
            <a:rPr lang="fr-FR" sz="1400" kern="1200" smtClean="0"/>
            <a:t>(avec technicien en astreinte ou sur place).</a:t>
          </a:r>
          <a:endParaRPr lang="fr-FR" sz="1400" kern="1200" dirty="0"/>
        </a:p>
      </dsp:txBody>
      <dsp:txXfrm>
        <a:off x="2356560" y="3866222"/>
        <a:ext cx="1660749" cy="974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5E206-6611-4527-A209-71A3CE20ADD6}">
      <dsp:nvSpPr>
        <dsp:cNvPr id="0" name=""/>
        <dsp:cNvSpPr/>
      </dsp:nvSpPr>
      <dsp:spPr>
        <a:xfrm rot="3847889">
          <a:off x="2859967" y="2509840"/>
          <a:ext cx="648281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48281" y="13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6B336A-EA07-4C1E-9E93-7C55152FAC83}">
      <dsp:nvSpPr>
        <dsp:cNvPr id="0" name=""/>
        <dsp:cNvSpPr/>
      </dsp:nvSpPr>
      <dsp:spPr>
        <a:xfrm rot="1144561">
          <a:off x="3265132" y="1990661"/>
          <a:ext cx="427850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427850" y="13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F30C6-F682-422F-A29F-D9E9C37E5471}">
      <dsp:nvSpPr>
        <dsp:cNvPr id="0" name=""/>
        <dsp:cNvSpPr/>
      </dsp:nvSpPr>
      <dsp:spPr>
        <a:xfrm rot="20493211">
          <a:off x="3264613" y="1536324"/>
          <a:ext cx="477471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477471" y="13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B7B28-2792-45BB-9387-D4AE19E11A6C}">
      <dsp:nvSpPr>
        <dsp:cNvPr id="0" name=""/>
        <dsp:cNvSpPr/>
      </dsp:nvSpPr>
      <dsp:spPr>
        <a:xfrm rot="17741917">
          <a:off x="2865625" y="1029805"/>
          <a:ext cx="619372" cy="27993"/>
        </a:xfrm>
        <a:custGeom>
          <a:avLst/>
          <a:gdLst/>
          <a:ahLst/>
          <a:cxnLst/>
          <a:rect l="0" t="0" r="0" b="0"/>
          <a:pathLst>
            <a:path>
              <a:moveTo>
                <a:pt x="0" y="13996"/>
              </a:moveTo>
              <a:lnTo>
                <a:pt x="619372" y="13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3BB26-FBFB-456A-AC00-5B441C423057}">
      <dsp:nvSpPr>
        <dsp:cNvPr id="0" name=""/>
        <dsp:cNvSpPr/>
      </dsp:nvSpPr>
      <dsp:spPr>
        <a:xfrm>
          <a:off x="2165107" y="1129119"/>
          <a:ext cx="1299027" cy="1299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10729-E594-4AC2-955F-A2A7D7B65D41}">
      <dsp:nvSpPr>
        <dsp:cNvPr id="0" name=""/>
        <dsp:cNvSpPr/>
      </dsp:nvSpPr>
      <dsp:spPr>
        <a:xfrm>
          <a:off x="2738760" y="34637"/>
          <a:ext cx="1488147" cy="7402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Centralisation</a:t>
          </a:r>
          <a:endParaRPr lang="fr-FR" sz="1400" kern="1200" dirty="0"/>
        </a:p>
      </dsp:txBody>
      <dsp:txXfrm>
        <a:off x="2956694" y="143049"/>
        <a:ext cx="1052279" cy="523457"/>
      </dsp:txXfrm>
    </dsp:sp>
    <dsp:sp modelId="{98348394-7E29-4B17-A7F4-DD0F8FCA2B81}">
      <dsp:nvSpPr>
        <dsp:cNvPr id="0" name=""/>
        <dsp:cNvSpPr/>
      </dsp:nvSpPr>
      <dsp:spPr>
        <a:xfrm>
          <a:off x="3616598" y="905935"/>
          <a:ext cx="1423962" cy="7382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Répartition</a:t>
          </a:r>
          <a:endParaRPr lang="fr-FR" sz="1400" b="1" kern="1200" dirty="0"/>
        </a:p>
      </dsp:txBody>
      <dsp:txXfrm>
        <a:off x="3825132" y="1014049"/>
        <a:ext cx="1006894" cy="522019"/>
      </dsp:txXfrm>
    </dsp:sp>
    <dsp:sp modelId="{BBBEA10A-A101-44EB-B14F-E2299684A902}">
      <dsp:nvSpPr>
        <dsp:cNvPr id="0" name=""/>
        <dsp:cNvSpPr/>
      </dsp:nvSpPr>
      <dsp:spPr>
        <a:xfrm>
          <a:off x="3509837" y="1954286"/>
          <a:ext cx="1530719" cy="6513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Spécialisation</a:t>
          </a:r>
          <a:endParaRPr lang="fr-FR" sz="1400" kern="1200" dirty="0"/>
        </a:p>
      </dsp:txBody>
      <dsp:txXfrm>
        <a:off x="3734006" y="2049677"/>
        <a:ext cx="1082381" cy="460591"/>
      </dsp:txXfrm>
    </dsp:sp>
    <dsp:sp modelId="{B1B0E828-3E7B-411F-B6E9-3B2FEC6739C9}">
      <dsp:nvSpPr>
        <dsp:cNvPr id="0" name=""/>
        <dsp:cNvSpPr/>
      </dsp:nvSpPr>
      <dsp:spPr>
        <a:xfrm>
          <a:off x="2763862" y="2806753"/>
          <a:ext cx="1447983" cy="687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Autres …</a:t>
          </a:r>
          <a:endParaRPr lang="fr-FR" sz="1400" kern="1200" dirty="0"/>
        </a:p>
      </dsp:txBody>
      <dsp:txXfrm>
        <a:off x="2975914" y="2907362"/>
        <a:ext cx="1023879" cy="485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839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90538" y="622300"/>
            <a:ext cx="5822950" cy="43672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0863" y="5334000"/>
            <a:ext cx="5792787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noProof="0" smtClean="0"/>
              <a:t>Click to edit Master text styles</a:t>
            </a:r>
          </a:p>
          <a:p>
            <a:pPr lvl="1"/>
            <a:r>
              <a:rPr lang="fr-FR" noProof="0" smtClean="0"/>
              <a:t>Second level</a:t>
            </a:r>
          </a:p>
          <a:p>
            <a:pPr lvl="2"/>
            <a:r>
              <a:rPr lang="fr-FR" noProof="0" smtClean="0"/>
              <a:t>Third level</a:t>
            </a:r>
          </a:p>
          <a:p>
            <a:pPr lvl="3"/>
            <a:r>
              <a:rPr lang="fr-FR" noProof="0" smtClean="0"/>
              <a:t>Fourth level</a:t>
            </a:r>
          </a:p>
          <a:p>
            <a:pPr lvl="4"/>
            <a:r>
              <a:rPr lang="fr-FR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67425" y="9548813"/>
            <a:ext cx="5381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>
              <a:defRPr sz="1200">
                <a:latin typeface="Arial" charset="0"/>
              </a:defRPr>
            </a:lvl1pPr>
          </a:lstStyle>
          <a:p>
            <a:pPr>
              <a:defRPr/>
            </a:pPr>
            <a:fld id="{C23DBC48-5337-4120-A626-EB958BAFD8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129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308725" y="111125"/>
            <a:ext cx="296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539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91748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7000" indent="-115422" algn="l" defTabSz="891748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298833" indent="-180248" algn="l" defTabSz="891748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25320" indent="-124910" algn="l" defTabSz="891748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40743" indent="-113840" algn="l" defTabSz="891748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76811" algn="l" defTabSz="910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2171" algn="l" defTabSz="910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7534" algn="l" defTabSz="910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2896" algn="l" defTabSz="9107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88AA56-B826-4513-923D-EFB2D6B244FD}" type="slidenum">
              <a:rPr lang="fr-FR" smtClean="0"/>
              <a:pPr/>
              <a:t>0</a:t>
            </a:fld>
            <a:endParaRPr lang="fr-FR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052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88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69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13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693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808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808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73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550864" y="3019104"/>
            <a:ext cx="5792787" cy="2616101"/>
          </a:xfrm>
        </p:spPr>
        <p:txBody>
          <a:bodyPr/>
          <a:lstStyle/>
          <a:p>
            <a:pPr>
              <a:lnSpc>
                <a:spcPts val="1737"/>
              </a:lnSpc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67425" y="9546709"/>
            <a:ext cx="538163" cy="184666"/>
          </a:xfrm>
        </p:spPr>
        <p:txBody>
          <a:bodyPr/>
          <a:lstStyle/>
          <a:p>
            <a:pPr>
              <a:defRPr/>
            </a:pPr>
            <a:fld id="{C23DBC48-5337-4120-A626-EB958BAFD8F1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70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6067425" y="9546709"/>
            <a:ext cx="538163" cy="184666"/>
          </a:xfrm>
          <a:noFill/>
        </p:spPr>
        <p:txBody>
          <a:bodyPr/>
          <a:lstStyle/>
          <a:p>
            <a:fld id="{4288AA56-B826-4513-923D-EFB2D6B244FD}" type="slidenum">
              <a:rPr lang="fr-FR" smtClean="0">
                <a:solidFill>
                  <a:prstClr val="black"/>
                </a:solidFill>
              </a:rPr>
              <a:pPr/>
              <a:t>41</a:t>
            </a:fld>
            <a:endParaRPr lang="fr-FR" smtClean="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4" y="3019103"/>
            <a:ext cx="5792787" cy="246221"/>
          </a:xfrm>
          <a:noFill/>
          <a:ln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2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oleObject" Target="../embeddings/oleObject2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15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2.vml"/><Relationship Id="rId6" Type="http://schemas.openxmlformats.org/officeDocument/2006/relationships/tags" Target="../tags/tag1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15" Type="http://schemas.openxmlformats.org/officeDocument/2006/relationships/image" Target="../media/image3.emf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pour%20masque%20PPT/marianne-cartouche.wmf" TargetMode="External"/><Relationship Id="rId4" Type="http://schemas.openxmlformats.org/officeDocument/2006/relationships/image" Target="../media/image4.w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pour%20masque%20PPT/marianne-cartouche.wmf" TargetMode="External"/><Relationship Id="rId4" Type="http://schemas.openxmlformats.org/officeDocument/2006/relationships/image" Target="../media/image4.w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openxmlformats.org/officeDocument/2006/relationships/image" Target="file://localhost/Users/pixelis/Desktop/pour%20masque%20PPT/marianne-cartouche.wmf" TargetMode="External"/><Relationship Id="rId4" Type="http://schemas.openxmlformats.org/officeDocument/2006/relationships/image" Target="../media/image4.w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pour%20masque%20PPT/marianne-cartouche.wmf" TargetMode="External"/><Relationship Id="rId4" Type="http://schemas.openxmlformats.org/officeDocument/2006/relationships/image" Target="../media/image4.w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5" Type="http://schemas.openxmlformats.org/officeDocument/2006/relationships/image" Target="file://localhost/Users/pixelis/Desktop/pour%20masque%20PPT/marianne-cartouche.wmf" TargetMode="External"/><Relationship Id="rId4" Type="http://schemas.openxmlformats.org/officeDocument/2006/relationships/image" Target="../media/image4.w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image" Target="../media/image2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oleObject" Target="../embeddings/oleObject4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37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11" Type="http://schemas.openxmlformats.org/officeDocument/2006/relationships/slideMaster" Target="../slideMasters/slideMaster12.xml"/><Relationship Id="rId5" Type="http://schemas.openxmlformats.org/officeDocument/2006/relationships/tags" Target="../tags/tag40.xml"/><Relationship Id="rId15" Type="http://schemas.openxmlformats.org/officeDocument/2006/relationships/image" Target="../media/image3.emf"/><Relationship Id="rId10" Type="http://schemas.openxmlformats.org/officeDocument/2006/relationships/tags" Target="../tags/tag45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4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4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4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49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0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55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2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oleObject" Target="../embeddings/oleObject6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69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6.vml"/><Relationship Id="rId6" Type="http://schemas.openxmlformats.org/officeDocument/2006/relationships/tags" Target="../tags/tag73.xml"/><Relationship Id="rId11" Type="http://schemas.openxmlformats.org/officeDocument/2006/relationships/slideMaster" Target="../slideMasters/slideMaster13.xml"/><Relationship Id="rId5" Type="http://schemas.openxmlformats.org/officeDocument/2006/relationships/tags" Target="../tags/tag72.xml"/><Relationship Id="rId15" Type="http://schemas.openxmlformats.org/officeDocument/2006/relationships/image" Target="../media/image3.emf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7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7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0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ags" Target="../tags/tag87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image" Target="../media/image2.png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oleObject" Target="../embeddings/oleObject8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101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8.vml"/><Relationship Id="rId6" Type="http://schemas.openxmlformats.org/officeDocument/2006/relationships/tags" Target="../tags/tag105.xml"/><Relationship Id="rId11" Type="http://schemas.openxmlformats.org/officeDocument/2006/relationships/slideMaster" Target="../slideMasters/slideMaster14.xml"/><Relationship Id="rId5" Type="http://schemas.openxmlformats.org/officeDocument/2006/relationships/tags" Target="../tags/tag104.xml"/><Relationship Id="rId15" Type="http://schemas.openxmlformats.org/officeDocument/2006/relationships/image" Target="../media/image3.emf"/><Relationship Id="rId10" Type="http://schemas.openxmlformats.org/officeDocument/2006/relationships/tags" Target="../tags/tag109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0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19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COUV_PPT_01_OK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5" Type="http://schemas.openxmlformats.org/officeDocument/2006/relationships/image" Target="file://localhost/Users/pixelis/Desktop/pour%20masque%20PPT/marianne-cartouche.wmf" TargetMode="External"/><Relationship Id="rId4" Type="http://schemas.openxmlformats.org/officeDocument/2006/relationships/image" Target="../media/image4.w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ixelis/Desktop/pour%20masque%20PPT/SLIDE_PPT_v2_O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image" Target="../media/image2.png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oleObject" Target="../embeddings/oleObject10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133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0.vml"/><Relationship Id="rId6" Type="http://schemas.openxmlformats.org/officeDocument/2006/relationships/tags" Target="../tags/tag137.xml"/><Relationship Id="rId11" Type="http://schemas.openxmlformats.org/officeDocument/2006/relationships/slideMaster" Target="../slideMasters/slideMaster16.xml"/><Relationship Id="rId5" Type="http://schemas.openxmlformats.org/officeDocument/2006/relationships/tags" Target="../tags/tag136.xml"/><Relationship Id="rId15" Type="http://schemas.openxmlformats.org/officeDocument/2006/relationships/image" Target="../media/image3.emf"/><Relationship Id="rId10" Type="http://schemas.openxmlformats.org/officeDocument/2006/relationships/tags" Target="../tags/tag141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49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5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15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image" Target="../media/image2.png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oleObject" Target="../embeddings/oleObject12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165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2.vml"/><Relationship Id="rId6" Type="http://schemas.openxmlformats.org/officeDocument/2006/relationships/tags" Target="../tags/tag169.xml"/><Relationship Id="rId11" Type="http://schemas.openxmlformats.org/officeDocument/2006/relationships/slideMaster" Target="../slideMasters/slideMaster17.xml"/><Relationship Id="rId5" Type="http://schemas.openxmlformats.org/officeDocument/2006/relationships/tags" Target="../tags/tag168.xml"/><Relationship Id="rId15" Type="http://schemas.openxmlformats.org/officeDocument/2006/relationships/image" Target="../media/image3.emf"/><Relationship Id="rId10" Type="http://schemas.openxmlformats.org/officeDocument/2006/relationships/tags" Target="../tags/tag173.xml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7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8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8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8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183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2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oleObject" Target="../embeddings/oleObject14.bin"/><Relationship Id="rId17" Type="http://schemas.openxmlformats.org/officeDocument/2006/relationships/image" Target="file:///\\localhost\Users\pixelis\Desktop\pour%20masque%20PPT\marianne-cartouche.wmf" TargetMode="External"/><Relationship Id="rId2" Type="http://schemas.openxmlformats.org/officeDocument/2006/relationships/tags" Target="../tags/tag197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4.vml"/><Relationship Id="rId6" Type="http://schemas.openxmlformats.org/officeDocument/2006/relationships/tags" Target="../tags/tag201.xml"/><Relationship Id="rId11" Type="http://schemas.openxmlformats.org/officeDocument/2006/relationships/slideMaster" Target="../slideMasters/slideMaster18.xml"/><Relationship Id="rId5" Type="http://schemas.openxmlformats.org/officeDocument/2006/relationships/tags" Target="../tags/tag200.xml"/><Relationship Id="rId15" Type="http://schemas.openxmlformats.org/officeDocument/2006/relationships/image" Target="../media/image3.emf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image" Target="file:///\\localhost\Users\pixelis\Desktop\pour%20masque%20PPT\COUV_PPT_01_OK.png" TargetMode="Externa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0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0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0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0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2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45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8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chemeClr val="bg1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/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chemeClr val="bg1"/>
                </a:solidFill>
              </a:rPr>
              <a:t>Last Modified 16/09/2011 15:35:40 Romance Standard Time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chemeClr val="bg1"/>
                </a:solidFill>
              </a:rPr>
              <a:t>Printed 16/09/2011 14:59:09 Romance Standard Time</a:t>
            </a:r>
            <a:endParaRPr lang="fr-FR" sz="900" dirty="0">
              <a:solidFill>
                <a:schemeClr val="bg1"/>
              </a:solidFill>
            </a:endParaRPr>
          </a:p>
        </p:txBody>
      </p:sp>
      <p:grpSp>
        <p:nvGrpSpPr>
          <p:cNvPr id="10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/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/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/>
                <a:t>CONFIDENTIEL ET PROPRIÉTÉ DE </a:t>
              </a:r>
              <a:r>
                <a:rPr lang="fr-FR" dirty="0" err="1"/>
                <a:t>McKINSEY</a:t>
              </a:r>
              <a:r>
                <a:rPr lang="fr-FR" dirty="0"/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/>
                <a:t>Toute utilisation de ce support, ainsi que de son contenu, sans autorisation expresse de McKinsey &amp; </a:t>
              </a:r>
              <a:r>
                <a:rPr lang="fr-FR" dirty="0" err="1"/>
                <a:t>Company</a:t>
              </a:r>
              <a:r>
                <a:rPr lang="fr-FR" dirty="0"/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UV_PPT_01_OK.png" descr="/Users/pixelis/Desktop/pour masque PPT/COUV_PPT_01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180480" y="6054030"/>
            <a:ext cx="2464395" cy="4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80" tIns="44642" rIns="89280" bIns="44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892793" eaLnBrk="1" hangingPunct="1">
              <a:defRPr/>
            </a:pPr>
            <a:r>
              <a:rPr lang="fr-FR" dirty="0" smtClean="0">
                <a:solidFill>
                  <a:srgbClr val="FFFFFF"/>
                </a:solidFill>
                <a:cs typeface="Arial" charset="0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cs typeface="Arial" charset="0"/>
              </a:rPr>
            </a:br>
            <a:r>
              <a:rPr lang="fr-FR" dirty="0" smtClean="0">
                <a:solidFill>
                  <a:srgbClr val="FFFFFF"/>
                </a:solidFill>
                <a:cs typeface="Arial" charset="0"/>
              </a:rPr>
              <a:t>des établissements de santé et médico-sociaux</a:t>
            </a:r>
          </a:p>
          <a:p>
            <a:pPr algn="l" defTabSz="892793" eaLnBrk="1" hangingPunct="1">
              <a:defRPr/>
            </a:pPr>
            <a:endParaRPr lang="fr-FR" dirty="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6" name="marianne-cartouche.wmf" descr="/Users/pixelis/Desktop/pour masque PPT/marianne-cartouche.wmf"/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54" y="5963754"/>
            <a:ext cx="569425" cy="38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9"/>
            <a:ext cx="7617222" cy="1440761"/>
          </a:xfrm>
          <a:prstGeom prst="rect">
            <a:avLst/>
          </a:prstGeom>
        </p:spPr>
        <p:txBody>
          <a:bodyPr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435421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1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4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 smtClean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72108" y="3883521"/>
            <a:ext cx="7617222" cy="357856"/>
          </a:xfrm>
        </p:spPr>
        <p:txBody>
          <a:bodyPr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80C3879-7627-4AB0-989D-5AA9916758B6}" type="datetime3">
              <a:rPr lang="fr-FR" smtClean="0"/>
              <a:pPr>
                <a:defRPr/>
              </a:pPr>
              <a:t>27.03.14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95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_PPT_v2_OK.png" descr="/Users/pixelis/Desktop/pour masque PPT/SLIDE_PPT_v2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1438" cy="94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80552" y="821514"/>
            <a:ext cx="8556885" cy="1120246"/>
          </a:xfrm>
          <a:prstGeom prst="rect">
            <a:avLst/>
          </a:prstGeom>
        </p:spPr>
        <p:txBody>
          <a:bodyPr wrap="none">
            <a:noAutofit/>
          </a:bodyPr>
          <a:lstStyle>
            <a:lvl1pPr algn="l">
              <a:defRPr sz="3700" b="1" i="0"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52" y="2016443"/>
            <a:ext cx="8556885" cy="1344295"/>
          </a:xfrm>
          <a:prstGeom prst="rect">
            <a:avLst/>
          </a:prstGeom>
        </p:spPr>
        <p:txBody>
          <a:bodyPr>
            <a:noAutofit/>
          </a:bodyPr>
          <a:lstStyle>
            <a:lvl1pPr marL="173600" indent="-173600">
              <a:buSzPct val="100000"/>
              <a:defRPr sz="16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546" indent="-181350">
              <a:buSzPct val="100000"/>
              <a:buFont typeface="Arial"/>
              <a:buChar char="•"/>
              <a:tabLst>
                <a:tab pos="528546" algn="l"/>
              </a:tabLst>
              <a:defRPr sz="1400">
                <a:latin typeface="Arial"/>
                <a:cs typeface="Arial"/>
              </a:defRPr>
            </a:lvl2pPr>
            <a:lvl3pPr marL="699048" indent="-170500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3pPr>
            <a:lvl4pPr marL="875744" indent="-173600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4pPr>
            <a:lvl5pPr marL="1049343" indent="-173600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4"/>
          </p:nvPr>
        </p:nvSpPr>
        <p:spPr>
          <a:xfrm>
            <a:off x="180474" y="6173820"/>
            <a:ext cx="1387778" cy="357856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826A21F3-8165-4174-A974-8F71AA2AFF69}" type="datetime3">
              <a:rPr lang="fr-FR" smtClean="0"/>
              <a:pPr>
                <a:defRPr/>
              </a:pPr>
              <a:t>27.03.14</a:t>
            </a:fld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5"/>
          </p:nvPr>
        </p:nvSpPr>
        <p:spPr>
          <a:xfrm>
            <a:off x="7691926" y="6173820"/>
            <a:ext cx="1045501" cy="357856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22C59DB5-BBE4-4167-80A7-8F8F7A4301A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2165693" y="6173820"/>
            <a:ext cx="5376863" cy="357856"/>
          </a:xfr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312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9"/>
            <a:ext cx="7617222" cy="144076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44216" y="3808836"/>
            <a:ext cx="6273007" cy="17177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1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4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5BC2-2F2D-4481-A193-2D20283F66A2}" type="datetime3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27.03.14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4244-9C59-4F58-8ABF-03D0E2CFFC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4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UV_PPT_01_OK.png" descr="/Users/pixelis/Desktop/pour masque PPT/COUV_PPT_01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180480" y="6054028"/>
            <a:ext cx="2464395" cy="4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98" tIns="44652" rIns="89298" bIns="4465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892981" eaLnBrk="1" hangingPunct="1">
              <a:defRPr/>
            </a:pPr>
            <a:r>
              <a:rPr lang="fr-FR" dirty="0" smtClean="0">
                <a:solidFill>
                  <a:srgbClr val="FFFFFF"/>
                </a:solidFill>
                <a:cs typeface="Arial" charset="0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cs typeface="Arial" charset="0"/>
              </a:rPr>
            </a:br>
            <a:r>
              <a:rPr lang="fr-FR" dirty="0" smtClean="0">
                <a:solidFill>
                  <a:srgbClr val="FFFFFF"/>
                </a:solidFill>
                <a:cs typeface="Arial" charset="0"/>
              </a:rPr>
              <a:t>des établissements de santé et médico-sociaux</a:t>
            </a:r>
          </a:p>
          <a:p>
            <a:pPr algn="l" defTabSz="892981" eaLnBrk="1" hangingPunct="1">
              <a:defRPr/>
            </a:pPr>
            <a:endParaRPr lang="fr-FR" dirty="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6" name="marianne-cartouche.wmf" descr="/Users/pixelis/Desktop/pour masque PPT/marianne-cartouche.wmf"/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52" y="5963754"/>
            <a:ext cx="569425" cy="38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7"/>
            <a:ext cx="7617222" cy="1440761"/>
          </a:xfrm>
          <a:prstGeom prst="rect">
            <a:avLst/>
          </a:prstGeom>
        </p:spPr>
        <p:txBody>
          <a:bodyPr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435421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5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 smtClean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72108" y="3883521"/>
            <a:ext cx="7617222" cy="357856"/>
          </a:xfrm>
        </p:spPr>
        <p:txBody>
          <a:bodyPr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DB4B5632-E18E-489A-A6CA-35F7C93A0063}" type="datetime3">
              <a:rPr lang="fr-FR" smtClean="0"/>
              <a:pPr>
                <a:defRPr/>
              </a:pPr>
              <a:t>27.03.14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12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_PPT_v2_OK.png" descr="/Users/pixelis/Desktop/pour masque PPT/SLIDE_PPT_v2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1438" cy="94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80550" y="821514"/>
            <a:ext cx="8556885" cy="1120246"/>
          </a:xfrm>
          <a:prstGeom prst="rect">
            <a:avLst/>
          </a:prstGeom>
        </p:spPr>
        <p:txBody>
          <a:bodyPr wrap="none">
            <a:noAutofit/>
          </a:bodyPr>
          <a:lstStyle>
            <a:lvl1pPr algn="l">
              <a:defRPr sz="3700" b="1" i="0"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50" y="2016443"/>
            <a:ext cx="8556885" cy="1344295"/>
          </a:xfrm>
          <a:prstGeom prst="rect">
            <a:avLst/>
          </a:prstGeom>
        </p:spPr>
        <p:txBody>
          <a:bodyPr>
            <a:noAutofit/>
          </a:bodyPr>
          <a:lstStyle>
            <a:lvl1pPr marL="173637" indent="-173637">
              <a:buSzPct val="100000"/>
              <a:defRPr sz="16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658" indent="-181388">
              <a:buSzPct val="100000"/>
              <a:buFont typeface="Arial"/>
              <a:buChar char="•"/>
              <a:tabLst>
                <a:tab pos="528658" algn="l"/>
              </a:tabLst>
              <a:defRPr sz="1400">
                <a:latin typeface="Arial"/>
                <a:cs typeface="Arial"/>
              </a:defRPr>
            </a:lvl2pPr>
            <a:lvl3pPr marL="699196" indent="-170536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3pPr>
            <a:lvl4pPr marL="875930" indent="-173637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4pPr>
            <a:lvl5pPr marL="1049565" indent="-173637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4"/>
          </p:nvPr>
        </p:nvSpPr>
        <p:spPr>
          <a:xfrm>
            <a:off x="180474" y="6173820"/>
            <a:ext cx="1387778" cy="357856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1C392CE-A84E-45BE-AB0F-46BD46582D90}" type="datetime3">
              <a:rPr lang="fr-FR" smtClean="0"/>
              <a:pPr>
                <a:defRPr/>
              </a:pPr>
              <a:t>27.03.14</a:t>
            </a:fld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5"/>
          </p:nvPr>
        </p:nvSpPr>
        <p:spPr>
          <a:xfrm>
            <a:off x="7691926" y="6173820"/>
            <a:ext cx="1045501" cy="357856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22C59DB5-BBE4-4167-80A7-8F8F7A4301A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2165693" y="6173820"/>
            <a:ext cx="5376863" cy="357856"/>
          </a:xfr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29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7"/>
            <a:ext cx="7617222" cy="144076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44216" y="3808836"/>
            <a:ext cx="6273007" cy="17177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5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571F-150F-4C91-A58C-0CA9F47785D5}" type="datetime3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27.03.14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14244-9C59-4F58-8ABF-03D0E2CFFC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32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UV_PPT_01_OK.png" descr="/Users/pixelis/Desktop/pour masque PPT/COUV_PPT_01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763" y="34"/>
            <a:ext cx="8960697" cy="672091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7"/>
            <a:ext cx="7617222" cy="1440761"/>
          </a:xfrm>
          <a:prstGeom prst="rect">
            <a:avLst/>
          </a:prstGeom>
        </p:spPr>
        <p:txBody>
          <a:bodyPr tIns="0" bIns="0"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535005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5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180529" y="6053689"/>
            <a:ext cx="2464395" cy="459819"/>
          </a:xfrm>
          <a:prstGeom prst="rect">
            <a:avLst/>
          </a:prstGeom>
          <a:noFill/>
        </p:spPr>
        <p:txBody>
          <a:bodyPr wrap="square" lIns="89298" tIns="44652" rIns="89298" bIns="44652" rtlCol="0">
            <a:spAutoFit/>
          </a:bodyPr>
          <a:lstStyle/>
          <a:p>
            <a:pPr algn="l" defTabSz="446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46488"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" name="marianne-cartouche.wmf" descr="/Users/pixelis/Desktop/pour masque PPT/marianne-cartouche.wmf"/>
          <p:cNvPicPr>
            <a:picLocks noChangeAspect="1"/>
          </p:cNvPicPr>
          <p:nvPr userDrawn="1"/>
        </p:nvPicPr>
        <p:blipFill>
          <a:blip r:embed="rId4" r:link="rId5" cstate="print"/>
          <a:stretch>
            <a:fillRect/>
          </a:stretch>
        </p:blipFill>
        <p:spPr>
          <a:xfrm>
            <a:off x="8003901" y="5964267"/>
            <a:ext cx="570858" cy="383792"/>
          </a:xfrm>
          <a:prstGeom prst="rect">
            <a:avLst/>
          </a:prstGeom>
        </p:spPr>
      </p:pic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72108" y="3983119"/>
            <a:ext cx="7617222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14DE926-237D-4E5F-AC45-C1159F318D88}" type="datetime3">
              <a:rPr lang="fr-FR" smtClean="0"/>
              <a:pPr/>
              <a:t>27.03.14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041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174411"/>
            <a:ext cx="1387734" cy="357856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5C4049C7-E4C3-4B06-B182-4A60017E5BB4}" type="datetime3">
              <a:rPr lang="fr-FR" smtClean="0"/>
              <a:pPr/>
              <a:t>27.03.14</a:t>
            </a:fld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26" y="6174411"/>
            <a:ext cx="1045501" cy="357856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174411"/>
            <a:ext cx="5376863" cy="357856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371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899778" y="152787"/>
            <a:ext cx="4061314" cy="369332"/>
          </a:xfrm>
          <a:prstGeom prst="rect">
            <a:avLst/>
          </a:prstGeom>
        </p:spPr>
        <p:txBody>
          <a:bodyPr wrap="none" tIns="0" rIns="175785" bIns="0" anchor="t" anchorCtr="0">
            <a:spAutoFit/>
          </a:bodyPr>
          <a:lstStyle>
            <a:lvl1pPr algn="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50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637" indent="-173637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658" indent="-181388">
              <a:buSzPct val="100000"/>
              <a:buFont typeface="Wingdings" pitchFamily="2" charset="2"/>
              <a:buChar char="§"/>
              <a:tabLst>
                <a:tab pos="528658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699196" indent="-170536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5930" indent="-173637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49565" indent="-173637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0721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UV_PPT_01_OK.png" descr="/Users/pixelis/Desktop/pour masque PPT/COUV_PPT_01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180480" y="6054026"/>
            <a:ext cx="2464395" cy="4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17" tIns="44660" rIns="89317" bIns="446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defTabSz="893171" eaLnBrk="1" hangingPunct="1">
              <a:defRPr/>
            </a:pPr>
            <a:r>
              <a:rPr lang="fr-FR" dirty="0" smtClean="0">
                <a:solidFill>
                  <a:srgbClr val="FFFFFF"/>
                </a:solidFill>
                <a:cs typeface="Arial" charset="0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cs typeface="Arial" charset="0"/>
              </a:rPr>
            </a:br>
            <a:r>
              <a:rPr lang="fr-FR" dirty="0" smtClean="0">
                <a:solidFill>
                  <a:srgbClr val="FFFFFF"/>
                </a:solidFill>
                <a:cs typeface="Arial" charset="0"/>
              </a:rPr>
              <a:t>des établissements de santé et médico-sociaux</a:t>
            </a:r>
          </a:p>
          <a:p>
            <a:pPr algn="l" defTabSz="893171" eaLnBrk="1" hangingPunct="1">
              <a:defRPr/>
            </a:pPr>
            <a:endParaRPr lang="fr-FR" dirty="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6" name="marianne-cartouche.wmf" descr="/Users/pixelis/Desktop/pour masque PPT/marianne-cartouche.wmf"/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50" y="5963754"/>
            <a:ext cx="569425" cy="38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5"/>
            <a:ext cx="7617222" cy="1440761"/>
          </a:xfrm>
          <a:prstGeom prst="rect">
            <a:avLst/>
          </a:prstGeom>
        </p:spPr>
        <p:txBody>
          <a:bodyPr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435421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6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3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6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9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6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2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 smtClean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72108" y="3883521"/>
            <a:ext cx="7617222" cy="357856"/>
          </a:xfrm>
        </p:spPr>
        <p:txBody>
          <a:bodyPr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17EDB20-64AC-4860-8651-1631C3B5EA44}" type="datetime1">
              <a:rPr lang="fr-FR" smtClean="0"/>
              <a:pPr>
                <a:defRPr/>
              </a:pPr>
              <a:t>27/03/2014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6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_PPT_v2_OK.png" descr="/Users/pixelis/Desktop/pour masque PPT/SLIDE_PPT_v2_OK.pn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1438" cy="94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80548" y="821514"/>
            <a:ext cx="8556885" cy="1120246"/>
          </a:xfrm>
          <a:prstGeom prst="rect">
            <a:avLst/>
          </a:prstGeom>
        </p:spPr>
        <p:txBody>
          <a:bodyPr wrap="none">
            <a:noAutofit/>
          </a:bodyPr>
          <a:lstStyle>
            <a:lvl1pPr algn="l">
              <a:defRPr sz="3700" b="1" i="0">
                <a:latin typeface="Arial"/>
                <a:cs typeface="Arial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48" y="2016443"/>
            <a:ext cx="8556885" cy="1344295"/>
          </a:xfrm>
          <a:prstGeom prst="rect">
            <a:avLst/>
          </a:prstGeom>
        </p:spPr>
        <p:txBody>
          <a:bodyPr>
            <a:noAutofit/>
          </a:bodyPr>
          <a:lstStyle>
            <a:lvl1pPr marL="173674" indent="-173674">
              <a:buSzPct val="100000"/>
              <a:defRPr sz="16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770" indent="-181426">
              <a:buSzPct val="100000"/>
              <a:buFont typeface="Arial"/>
              <a:buChar char="•"/>
              <a:tabLst>
                <a:tab pos="528770" algn="l"/>
              </a:tabLst>
              <a:defRPr sz="1400">
                <a:latin typeface="Arial"/>
                <a:cs typeface="Arial"/>
              </a:defRPr>
            </a:lvl2pPr>
            <a:lvl3pPr marL="699344" indent="-170572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3pPr>
            <a:lvl4pPr marL="876116" indent="-173674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4pPr>
            <a:lvl5pPr marL="1049788" indent="-173674">
              <a:buSzPct val="100000"/>
              <a:buFont typeface="Arial"/>
              <a:buChar char="•"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4"/>
          </p:nvPr>
        </p:nvSpPr>
        <p:spPr>
          <a:xfrm>
            <a:off x="180474" y="6173820"/>
            <a:ext cx="1387778" cy="357856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5EC5A17-1B90-424D-AC9B-083D01FD446A}" type="datetime1">
              <a:rPr lang="fr-FR" smtClean="0"/>
              <a:pPr>
                <a:defRPr/>
              </a:pPr>
              <a:t>27/03/2014</a:t>
            </a:fld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5"/>
          </p:nvPr>
        </p:nvSpPr>
        <p:spPr>
          <a:xfrm>
            <a:off x="7691926" y="6173820"/>
            <a:ext cx="1045501" cy="357856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22C59DB5-BBE4-4167-80A7-8F8F7A4301A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2165693" y="6173820"/>
            <a:ext cx="5376863" cy="357856"/>
          </a:xfr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378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26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Etude portant sur la définition d’une stratégie régionale en matière de coopération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0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805"/>
            <a:ext cx="6492472" cy="336977"/>
          </a:xfrm>
          <a:prstGeom prst="rect">
            <a:avLst/>
          </a:prstGeom>
        </p:spPr>
        <p:txBody>
          <a:bodyPr wrap="none" lIns="0" tIns="0" rIns="35168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47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692" indent="-173692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826" indent="-181446">
              <a:buSzPct val="100000"/>
              <a:buFont typeface="Wingdings" pitchFamily="2" charset="2"/>
              <a:buChar char="§"/>
              <a:tabLst>
                <a:tab pos="528826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699418" indent="-170590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6209" indent="-173692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49899" indent="-173692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453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7"/>
            <a:ext cx="7617222" cy="144076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44216" y="3808837"/>
            <a:ext cx="6273007" cy="17177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6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3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6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9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pic>
        <p:nvPicPr>
          <p:cNvPr id="7" name="Picture 7" descr="ARS-FOND COURRIER"/>
          <p:cNvPicPr>
            <a:picLocks noChangeAspect="1" noChangeArrowheads="1"/>
          </p:cNvPicPr>
          <p:nvPr userDrawn="1"/>
        </p:nvPicPr>
        <p:blipFill>
          <a:blip r:embed="rId2" cstate="print"/>
          <a:srcRect b="95181"/>
          <a:stretch>
            <a:fillRect/>
          </a:stretch>
        </p:blipFill>
        <p:spPr bwMode="auto">
          <a:xfrm>
            <a:off x="0" y="5901423"/>
            <a:ext cx="8961438" cy="50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02492" y="6363622"/>
            <a:ext cx="7165240" cy="357856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25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RS-FOND COURRIER"/>
          <p:cNvPicPr>
            <a:picLocks noChangeAspect="1" noChangeArrowheads="1"/>
          </p:cNvPicPr>
          <p:nvPr userDrawn="1"/>
        </p:nvPicPr>
        <p:blipFill>
          <a:blip r:embed="rId2" cstate="print"/>
          <a:srcRect b="95181"/>
          <a:stretch>
            <a:fillRect/>
          </a:stretch>
        </p:blipFill>
        <p:spPr bwMode="auto">
          <a:xfrm>
            <a:off x="0" y="98024"/>
            <a:ext cx="8961438" cy="507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8961438" cy="396608"/>
          </a:xfrm>
        </p:spPr>
        <p:txBody>
          <a:bodyPr>
            <a:noAutofit/>
          </a:bodyPr>
          <a:lstStyle>
            <a:lvl1pPr algn="l">
              <a:defRPr sz="27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444673" y="18"/>
            <a:ext cx="1516765" cy="1031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311" tIns="44656" rIns="89311" bIns="44656" rtlCol="0" anchor="ctr"/>
          <a:lstStyle/>
          <a:p>
            <a:pPr defTabSz="446629" fontAlgn="auto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white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5927" y="608364"/>
            <a:ext cx="8408728" cy="53958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8883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UV_PPT_01_OK.png" descr="/Users/pixelis/Desktop/pour masque PPT/COUV_PPT_01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763" y="30"/>
            <a:ext cx="8960697" cy="672091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43"/>
            <a:ext cx="7617222" cy="1440761"/>
          </a:xfrm>
          <a:prstGeom prst="rect">
            <a:avLst/>
          </a:prstGeom>
        </p:spPr>
        <p:txBody>
          <a:bodyPr tIns="0" bIns="0"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535005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6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3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0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6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3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6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180529" y="6053685"/>
            <a:ext cx="2464395" cy="459819"/>
          </a:xfrm>
          <a:prstGeom prst="rect">
            <a:avLst/>
          </a:prstGeom>
          <a:noFill/>
        </p:spPr>
        <p:txBody>
          <a:bodyPr wrap="square" lIns="89336" tIns="44668" rIns="89336" bIns="44668" rtlCol="0">
            <a:spAutoFit/>
          </a:bodyPr>
          <a:lstStyle/>
          <a:p>
            <a:pPr algn="l" defTabSz="44667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46676"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" name="marianne-cartouche.wmf" descr="/Users/pixelis/Desktop/pour masque PPT/marianne-cartouche.wmf"/>
          <p:cNvPicPr>
            <a:picLocks noChangeAspect="1"/>
          </p:cNvPicPr>
          <p:nvPr userDrawn="1"/>
        </p:nvPicPr>
        <p:blipFill>
          <a:blip r:embed="rId4" r:link="rId5" cstate="print"/>
          <a:stretch>
            <a:fillRect/>
          </a:stretch>
        </p:blipFill>
        <p:spPr>
          <a:xfrm>
            <a:off x="8003901" y="5964267"/>
            <a:ext cx="570858" cy="383792"/>
          </a:xfrm>
          <a:prstGeom prst="rect">
            <a:avLst/>
          </a:prstGeom>
        </p:spPr>
      </p:pic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72108" y="3983119"/>
            <a:ext cx="7617222" cy="357856"/>
          </a:xfrm>
          <a:prstGeom prst="rect">
            <a:avLst/>
          </a:prstGeom>
        </p:spPr>
        <p:txBody>
          <a:bodyPr vert="horz" lIns="89336" tIns="44668" rIns="89336" bIns="44668" rtlCol="0" anchor="ctr"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11/12/2012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8604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11/12/2012</a:t>
            </a:r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26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Démarche de coopération territoriale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7499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805"/>
            <a:ext cx="6492472" cy="336977"/>
          </a:xfrm>
          <a:prstGeom prst="rect">
            <a:avLst/>
          </a:prstGeom>
        </p:spPr>
        <p:txBody>
          <a:bodyPr wrap="none" lIns="0" tIns="0" rIns="35172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46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711" indent="-173711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8882" indent="-181465">
              <a:buSzPct val="100000"/>
              <a:buFont typeface="Wingdings" pitchFamily="2" charset="2"/>
              <a:buChar char="§"/>
              <a:tabLst>
                <a:tab pos="528882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699492" indent="-170608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6302" indent="-173711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0011" indent="-173711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3079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26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Etude portant sur la définition d’une stratégie régionale en matière de coopération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0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805"/>
            <a:ext cx="6492472" cy="336977"/>
          </a:xfrm>
          <a:prstGeom prst="rect">
            <a:avLst/>
          </a:prstGeom>
        </p:spPr>
        <p:txBody>
          <a:bodyPr wrap="none" lIns="0" tIns="0" rIns="35188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42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784" indent="-173784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9107" indent="-181542">
              <a:buSzPct val="100000"/>
              <a:buFont typeface="Wingdings" pitchFamily="2" charset="2"/>
              <a:buChar char="§"/>
              <a:tabLst>
                <a:tab pos="529107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699788" indent="-170681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6673" indent="-173784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0457" indent="-173784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4938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22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Etude portant sur la définition d’une stratégie régionale en matière de coopération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0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801"/>
            <a:ext cx="6492472" cy="336977"/>
          </a:xfrm>
          <a:prstGeom prst="rect">
            <a:avLst/>
          </a:prstGeom>
        </p:spPr>
        <p:txBody>
          <a:bodyPr wrap="none" lIns="0" tIns="0" rIns="35202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38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858" indent="-173858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9332" indent="-181619">
              <a:buSzPct val="100000"/>
              <a:buFont typeface="Wingdings" pitchFamily="2" charset="2"/>
              <a:buChar char="§"/>
              <a:tabLst>
                <a:tab pos="529332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700084" indent="-170753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7045" indent="-173858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0902" indent="-173858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6769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16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3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Etude portant sur la définition d’une stratégie régionale en matière de coopération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0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795"/>
            <a:ext cx="6492472" cy="336977"/>
          </a:xfrm>
          <a:prstGeom prst="rect">
            <a:avLst/>
          </a:prstGeom>
        </p:spPr>
        <p:txBody>
          <a:bodyPr wrap="none" lIns="0" tIns="0" rIns="35224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32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3968" indent="-173968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9668" indent="-181735">
              <a:buSzPct val="100000"/>
              <a:buFont typeface="Wingdings" pitchFamily="2" charset="2"/>
              <a:buChar char="§"/>
              <a:tabLst>
                <a:tab pos="529668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700528" indent="-170862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7603" indent="-173968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1570" indent="-173968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2025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11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91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Etude portant sur la définition d’une stratégie régionale en matière de coopération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0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790"/>
            <a:ext cx="6492472" cy="336977"/>
          </a:xfrm>
          <a:prstGeom prst="rect">
            <a:avLst/>
          </a:prstGeom>
        </p:spPr>
        <p:txBody>
          <a:bodyPr wrap="none" lIns="0" tIns="0" rIns="35244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27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4060" indent="-174060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29949" indent="-181831">
              <a:buSzPct val="100000"/>
              <a:buFont typeface="Wingdings" pitchFamily="2" charset="2"/>
              <a:buChar char="§"/>
              <a:tabLst>
                <a:tab pos="529949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700899" indent="-170952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8068" indent="-174060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2128" indent="-174060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2025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68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10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1640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456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417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7576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78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4318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6454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9036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5521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7940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755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84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56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 AN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UV_PPT_01_OK.png" descr="/Users/pixelis/Desktop/pour masque PPT/COUV_PPT_01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741" y="1"/>
            <a:ext cx="8960697" cy="672091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72108" y="2088014"/>
            <a:ext cx="7617222" cy="1440761"/>
          </a:xfrm>
          <a:prstGeom prst="rect">
            <a:avLst/>
          </a:prstGeom>
        </p:spPr>
        <p:txBody>
          <a:bodyPr tIns="0" bIns="0"/>
          <a:lstStyle>
            <a:lvl1pPr algn="l">
              <a:spcAft>
                <a:spcPts val="3528"/>
              </a:spcAft>
              <a:defRPr b="1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2108" y="3535005"/>
            <a:ext cx="7617222" cy="448098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marL="448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6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4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180518" y="6053656"/>
            <a:ext cx="2464395" cy="459819"/>
          </a:xfrm>
          <a:prstGeom prst="rect">
            <a:avLst/>
          </a:prstGeom>
          <a:noFill/>
        </p:spPr>
        <p:txBody>
          <a:bodyPr wrap="square" lIns="89611" tIns="44806" rIns="89611" bIns="44806" rtlCol="0">
            <a:spAutoFit/>
          </a:bodyPr>
          <a:lstStyle/>
          <a:p>
            <a:pPr algn="l" defTabSz="448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 smtClean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48056"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" name="marianne-cartouche.wmf" descr="/Users/pixelis/Desktop/pour masque PPT/marianne-cartouche.wmf"/>
          <p:cNvPicPr>
            <a:picLocks noChangeAspect="1"/>
          </p:cNvPicPr>
          <p:nvPr userDrawn="1"/>
        </p:nvPicPr>
        <p:blipFill>
          <a:blip r:embed="rId4" r:link="rId5" cstate="print"/>
          <a:stretch>
            <a:fillRect/>
          </a:stretch>
        </p:blipFill>
        <p:spPr>
          <a:xfrm>
            <a:off x="8003901" y="5964267"/>
            <a:ext cx="570858" cy="383792"/>
          </a:xfrm>
          <a:prstGeom prst="rect">
            <a:avLst/>
          </a:prstGeom>
        </p:spPr>
      </p:pic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72108" y="3983104"/>
            <a:ext cx="7617222" cy="357856"/>
          </a:xfrm>
          <a:prstGeom prst="rect">
            <a:avLst/>
          </a:prstGeom>
        </p:spPr>
        <p:txBody>
          <a:bodyPr vert="horz" lIns="89611" tIns="44806" rIns="89611" bIns="44806" rtlCol="0" anchor="ctr"/>
          <a:lstStyle>
            <a:lvl1pPr algn="l"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11/12/2012</a:t>
            </a:r>
            <a:endParaRPr lang="fr-FR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urante ANAP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80518" y="6536590"/>
            <a:ext cx="1387734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11/12/2012</a:t>
            </a:r>
            <a:endParaRPr lang="fr-FR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691901" y="6536590"/>
            <a:ext cx="1045501" cy="176417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5"/>
          </p:nvPr>
        </p:nvSpPr>
        <p:spPr>
          <a:xfrm>
            <a:off x="2165681" y="6536590"/>
            <a:ext cx="5376863" cy="176417"/>
          </a:xfrm>
          <a:prstGeom prst="rect">
            <a:avLst/>
          </a:prstGeom>
        </p:spPr>
        <p:txBody>
          <a:bodyPr/>
          <a:lstStyle>
            <a:lvl1pPr algn="l">
              <a:defRPr sz="8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Démarche de coopération territoriale en Biologie médicale</a:t>
            </a:r>
            <a:endParaRPr lang="fr-FR" dirty="0"/>
          </a:p>
        </p:txBody>
      </p:sp>
      <p:pic>
        <p:nvPicPr>
          <p:cNvPr id="9" name="SLIDE_PPT_v2_OK.png" descr="/Users/pixelis/Desktop/pour masque PPT/SLIDE_PPT_v2_OK.png"/>
          <p:cNvPicPr>
            <a:picLocks noChangeAspect="1"/>
          </p:cNvPicPr>
          <p:nvPr userDrawn="1"/>
        </p:nvPicPr>
        <p:blipFill>
          <a:blip r:embed="rId2" r:link="rId3" cstate="print"/>
          <a:stretch>
            <a:fillRect/>
          </a:stretch>
        </p:blipFill>
        <p:spPr>
          <a:xfrm>
            <a:off x="7499" y="0"/>
            <a:ext cx="8960697" cy="943915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2293038" y="200780"/>
            <a:ext cx="6492472" cy="336977"/>
          </a:xfrm>
          <a:prstGeom prst="rect">
            <a:avLst/>
          </a:prstGeom>
        </p:spPr>
        <p:txBody>
          <a:bodyPr wrap="none" lIns="0" tIns="0" rIns="35280" bIns="0" anchor="t" anchorCtr="0">
            <a:noAutofit/>
          </a:bodyPr>
          <a:lstStyle>
            <a:lvl1pPr algn="r"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17" y="943915"/>
            <a:ext cx="8556885" cy="5077425"/>
          </a:xfrm>
          <a:prstGeom prst="rect">
            <a:avLst/>
          </a:prstGeom>
        </p:spPr>
        <p:txBody>
          <a:bodyPr>
            <a:noAutofit/>
          </a:bodyPr>
          <a:lstStyle>
            <a:lvl1pPr marL="174244" indent="-174244">
              <a:buSzPct val="100000"/>
              <a:buFont typeface="Wingdings" pitchFamily="2" charset="2"/>
              <a:buChar char="Ø"/>
              <a:defRPr sz="2000" b="1" i="0">
                <a:solidFill>
                  <a:srgbClr val="D1003B"/>
                </a:solidFill>
                <a:latin typeface="Arial"/>
                <a:cs typeface="Arial"/>
              </a:defRPr>
            </a:lvl1pPr>
            <a:lvl2pPr marL="530511" indent="-182023">
              <a:buSzPct val="100000"/>
              <a:buFont typeface="Wingdings" pitchFamily="2" charset="2"/>
              <a:buChar char="§"/>
              <a:tabLst>
                <a:tab pos="530511" algn="l"/>
              </a:tabLst>
              <a:defRPr sz="1800" baseline="0">
                <a:solidFill>
                  <a:schemeClr val="tx1"/>
                </a:solidFill>
                <a:latin typeface="Arial"/>
                <a:cs typeface="Arial"/>
              </a:defRPr>
            </a:lvl2pPr>
            <a:lvl3pPr marL="701644" indent="-171133">
              <a:buSzPct val="100000"/>
              <a:buFont typeface="Courier New" pitchFamily="49" charset="0"/>
              <a:buChar char="o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  <a:lvl4pPr marL="878999" indent="-174244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4pPr>
            <a:lvl5pPr marL="1053243" indent="-174244">
              <a:buSzPct val="100000"/>
              <a:buFont typeface="Arial"/>
              <a:buChar char="•"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56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428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20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476" name="think-cell Slide" r:id="rId12" imgW="0" imgH="0" progId="">
                  <p:embed/>
                </p:oleObj>
              </mc:Choice>
              <mc:Fallback>
                <p:oleObj name="think-cell Slide" r:id="rId12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COUV_PPT_01_OK.png" descr="/Users/pixelis/Desktop/pour masque PPT/COUV_PPT_01_OK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25"/>
            <a:ext cx="896143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king Draft Text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46716" y="358778"/>
            <a:ext cx="99386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900" b="1" dirty="0">
                <a:solidFill>
                  <a:srgbClr val="FFFFFF"/>
                </a:solidFill>
              </a:rPr>
              <a:t>WORKING DRAFT</a:t>
            </a:r>
          </a:p>
        </p:txBody>
      </p:sp>
      <p:sp>
        <p:nvSpPr>
          <p:cNvPr id="7" name="doc id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46705" y="514353"/>
            <a:ext cx="309059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Last Modified 16/09/2011 15:35:40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46737" y="671513"/>
            <a:ext cx="2769989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900" dirty="0">
                <a:solidFill>
                  <a:srgbClr val="FFFFFF"/>
                </a:solidFill>
              </a:rPr>
              <a:t>Printed 16/09/2011 14:59:09 Romance Standard Time</a:t>
            </a:r>
            <a:endParaRPr lang="fr-FR" sz="900" dirty="0">
              <a:solidFill>
                <a:srgbClr val="FFFFFF"/>
              </a:solidFill>
            </a:endParaRPr>
          </a:p>
        </p:txBody>
      </p:sp>
      <p:grpSp>
        <p:nvGrpSpPr>
          <p:cNvPr id="2" name="McK Title Elements"/>
          <p:cNvGrpSpPr>
            <a:grpSpLocks/>
          </p:cNvGrpSpPr>
          <p:nvPr userDrawn="1"/>
        </p:nvGrpSpPr>
        <p:grpSpPr bwMode="auto">
          <a:xfrm>
            <a:off x="0" y="18"/>
            <a:ext cx="7670800" cy="6723063"/>
            <a:chOff x="0" y="0"/>
            <a:chExt cx="4832" cy="4235"/>
          </a:xfrm>
        </p:grpSpPr>
        <p:sp>
          <p:nvSpPr>
            <p:cNvPr id="11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Type de document</a:t>
              </a:r>
            </a:p>
          </p:txBody>
        </p:sp>
        <p:sp>
          <p:nvSpPr>
            <p:cNvPr id="12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Date</a:t>
              </a:r>
            </a:p>
          </p:txBody>
        </p:sp>
        <p:sp>
          <p:nvSpPr>
            <p:cNvPr id="13" name="McK Disclaimer" hidden="1"/>
            <p:cNvSpPr>
              <a:spLocks noChangeArrowheads="1"/>
            </p:cNvSpPr>
            <p:nvPr/>
          </p:nvSpPr>
          <p:spPr bwMode="auto">
            <a:xfrm>
              <a:off x="1663" y="3690"/>
              <a:ext cx="31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CONFIDENTIEL ET PROPRIÉTÉ DE </a:t>
              </a:r>
              <a:r>
                <a:rPr lang="fr-FR" dirty="0" err="1">
                  <a:solidFill>
                    <a:srgbClr val="000000"/>
                  </a:solidFill>
                </a:rPr>
                <a:t>McKINSEY</a:t>
              </a:r>
              <a:r>
                <a:rPr lang="fr-FR" dirty="0">
                  <a:solidFill>
                    <a:srgbClr val="000000"/>
                  </a:solidFill>
                </a:rPr>
                <a:t> &amp; COMPANY</a:t>
              </a:r>
            </a:p>
            <a:p>
              <a:pPr algn="l" defTabSz="801629" eaLnBrk="0" hangingPunct="0">
                <a:defRPr/>
              </a:pPr>
              <a:r>
                <a:rPr lang="fr-FR" dirty="0">
                  <a:solidFill>
                    <a:srgbClr val="000000"/>
                  </a:solidFill>
                </a:rPr>
                <a:t>Toute utilisation de ce support, ainsi que de son contenu, sans autorisation expresse de McKinsey &amp; </a:t>
              </a:r>
              <a:r>
                <a:rPr lang="fr-FR" dirty="0" err="1">
                  <a:solidFill>
                    <a:srgbClr val="000000"/>
                  </a:solidFill>
                </a:rPr>
                <a:t>Company</a:t>
              </a:r>
              <a:r>
                <a:rPr lang="fr-FR" dirty="0">
                  <a:solidFill>
                    <a:srgbClr val="000000"/>
                  </a:solidFill>
                </a:rPr>
                <a:t> est strictement interdite</a:t>
              </a:r>
            </a:p>
          </p:txBody>
        </p:sp>
        <p:sp>
          <p:nvSpPr>
            <p:cNvPr id="14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5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pic>
        <p:nvPicPr>
          <p:cNvPr id="16" name="TitleBottomBarBW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73931" y="6443701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8"/>
          <p:cNvSpPr txBox="1"/>
          <p:nvPr>
            <p:custDataLst>
              <p:tags r:id="rId9"/>
            </p:custDataLst>
          </p:nvPr>
        </p:nvSpPr>
        <p:spPr>
          <a:xfrm>
            <a:off x="160360" y="6042025"/>
            <a:ext cx="2514600" cy="458788"/>
          </a:xfrm>
          <a:prstGeom prst="rect">
            <a:avLst/>
          </a:prstGeom>
          <a:noFill/>
        </p:spPr>
        <p:txBody>
          <a:bodyPr lIns="91067" tIns="45538" rIns="91067" bIns="45538">
            <a:spAutoFit/>
          </a:bodyPr>
          <a:lstStyle/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Agence Nationale d’Appui à la Performance </a:t>
            </a:r>
            <a:br>
              <a:rPr lang="fr-FR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fr-FR" dirty="0">
                <a:solidFill>
                  <a:srgbClr val="FFFFFF"/>
                </a:solidFill>
                <a:latin typeface="Arial"/>
                <a:cs typeface="Arial"/>
              </a:rPr>
              <a:t>des établissements de santé et médico-sociaux</a:t>
            </a:r>
          </a:p>
          <a:p>
            <a:pPr algn="l" defTabSz="45533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8" name="marianne-cartouche.wmf" descr="/Users/pixelis/Desktop/pour masque PPT/marianne-cartouche.w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r:link="rId17" cstate="print"/>
          <a:srcRect/>
          <a:stretch>
            <a:fillRect/>
          </a:stretch>
        </p:blipFill>
        <p:spPr bwMode="auto">
          <a:xfrm>
            <a:off x="7996238" y="5949950"/>
            <a:ext cx="58102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38" y="2498966"/>
            <a:ext cx="7739063" cy="771043"/>
          </a:xfrm>
          <a:ln algn="ctr"/>
        </p:spPr>
        <p:txBody>
          <a:bodyPr lIns="91067" tIns="45538" rIns="91067" bIns="45538" anchor="ctr"/>
          <a:lstStyle>
            <a:lvl1pPr defTabSz="455338">
              <a:spcAft>
                <a:spcPts val="3600"/>
              </a:spcAft>
              <a:defRPr sz="44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fr-FR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5807" y="3505222"/>
            <a:ext cx="7005638" cy="457200"/>
          </a:xfrm>
          <a:ln algn="ctr"/>
        </p:spPr>
        <p:txBody>
          <a:bodyPr lIns="91067" tIns="45538" rIns="91067" bIns="45538">
            <a:spAutoFit/>
          </a:bodyPr>
          <a:lstStyle>
            <a:lvl1pPr defTabSz="455338">
              <a:spcBef>
                <a:spcPct val="20000"/>
              </a:spcBef>
              <a:buClrTx/>
              <a:defRPr sz="24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fr-FR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38554"/>
          </a:xfrm>
        </p:spPr>
        <p:txBody>
          <a:bodyPr/>
          <a:lstStyle>
            <a:lvl1pPr algn="r">
              <a:defRPr b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8280000" cy="1222375"/>
          </a:xfrm>
        </p:spPr>
        <p:txBody>
          <a:bodyPr/>
          <a:lstStyle>
            <a:lvl1pPr>
              <a:lnSpc>
                <a:spcPts val="2400"/>
              </a:lnSpc>
              <a:buFont typeface="Wingdings" pitchFamily="2" charset="2"/>
              <a:buChar char="Ø"/>
              <a:defRPr sz="1800"/>
            </a:lvl1pPr>
            <a:lvl2pPr marL="609863" indent="-251121">
              <a:lnSpc>
                <a:spcPts val="2400"/>
              </a:lnSpc>
              <a:defRPr/>
            </a:lvl2pPr>
            <a:lvl3pPr marL="789234" indent="-179371">
              <a:lnSpc>
                <a:spcPts val="2400"/>
              </a:lnSpc>
              <a:defRPr/>
            </a:lvl3pPr>
            <a:lvl4pPr>
              <a:lnSpc>
                <a:spcPts val="2400"/>
              </a:lnSpc>
              <a:defRPr/>
            </a:lvl4pPr>
            <a:lvl5pPr marL="0" indent="-358744">
              <a:lnSpc>
                <a:spcPts val="2400"/>
              </a:lnSpc>
              <a:buSzPct val="100000"/>
              <a:buFont typeface="Arial" pitchFamily="34" charset="0"/>
              <a:buChar char="►"/>
              <a:defRPr sz="1800" b="1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3C68-E1CB-4F80-B7C0-3E1C1EF890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63" y="4319595"/>
            <a:ext cx="7616825" cy="123676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8063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338" indent="0">
              <a:buNone/>
              <a:defRPr sz="1800"/>
            </a:lvl2pPr>
            <a:lvl3pPr marL="910720" indent="0">
              <a:buNone/>
              <a:defRPr sz="1600"/>
            </a:lvl3pPr>
            <a:lvl4pPr marL="1366086" indent="0">
              <a:buNone/>
              <a:defRPr sz="1400"/>
            </a:lvl4pPr>
            <a:lvl5pPr marL="1821446" indent="0">
              <a:buNone/>
              <a:defRPr sz="1400"/>
            </a:lvl5pPr>
            <a:lvl6pPr marL="2276811" indent="0">
              <a:buNone/>
              <a:defRPr sz="1400"/>
            </a:lvl6pPr>
            <a:lvl7pPr marL="2732171" indent="0">
              <a:buNone/>
              <a:defRPr sz="1400"/>
            </a:lvl7pPr>
            <a:lvl8pPr marL="3187534" indent="0">
              <a:buNone/>
              <a:defRPr sz="1400"/>
            </a:lvl8pPr>
            <a:lvl9pPr marL="3642896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B155-D193-4CD8-98A2-AE5D4F670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0375" y="1833563"/>
            <a:ext cx="40814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833563"/>
            <a:ext cx="408305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D4D0-FEE9-4D8D-9546-F7556064D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33855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7695" y="1504972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769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52950" y="1504972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338" indent="0">
              <a:buNone/>
              <a:defRPr sz="2000" b="1"/>
            </a:lvl2pPr>
            <a:lvl3pPr marL="910720" indent="0">
              <a:buNone/>
              <a:defRPr sz="1800" b="1"/>
            </a:lvl3pPr>
            <a:lvl4pPr marL="1366086" indent="0">
              <a:buNone/>
              <a:defRPr sz="1600" b="1"/>
            </a:lvl4pPr>
            <a:lvl5pPr marL="1821446" indent="0">
              <a:buNone/>
              <a:defRPr sz="1600" b="1"/>
            </a:lvl5pPr>
            <a:lvl6pPr marL="2276811" indent="0">
              <a:buNone/>
              <a:defRPr sz="1600" b="1"/>
            </a:lvl6pPr>
            <a:lvl7pPr marL="2732171" indent="0">
              <a:buNone/>
              <a:defRPr sz="1600" b="1"/>
            </a:lvl7pPr>
            <a:lvl8pPr marL="3187534" indent="0">
              <a:buNone/>
              <a:defRPr sz="1600" b="1"/>
            </a:lvl8pPr>
            <a:lvl9pPr marL="3642896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440D-47EA-47ED-9199-5BCFF6FEDE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F9B2-EB2A-44AE-B28A-936A568F7F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111B9-CA44-4A18-B788-C5F9193CB2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75" y="790996"/>
            <a:ext cx="2947988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3613" y="268295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0725-2FAE-4BB3-B3D6-F46FA5DC3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5775" y="495320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5338" indent="0">
              <a:buNone/>
              <a:defRPr sz="2800"/>
            </a:lvl2pPr>
            <a:lvl3pPr marL="910720" indent="0">
              <a:buNone/>
              <a:defRPr sz="2400"/>
            </a:lvl3pPr>
            <a:lvl4pPr marL="1366086" indent="0">
              <a:buNone/>
              <a:defRPr sz="2000"/>
            </a:lvl4pPr>
            <a:lvl5pPr marL="1821446" indent="0">
              <a:buNone/>
              <a:defRPr sz="2000"/>
            </a:lvl5pPr>
            <a:lvl6pPr marL="2276811" indent="0">
              <a:buNone/>
              <a:defRPr sz="2000"/>
            </a:lvl6pPr>
            <a:lvl7pPr marL="2732171" indent="0">
              <a:buNone/>
              <a:defRPr sz="2000"/>
            </a:lvl7pPr>
            <a:lvl8pPr marL="3187534" indent="0">
              <a:buNone/>
              <a:defRPr sz="2000"/>
            </a:lvl8pPr>
            <a:lvl9pPr marL="3642896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5338" indent="0">
              <a:buNone/>
              <a:defRPr sz="1200"/>
            </a:lvl2pPr>
            <a:lvl3pPr marL="910720" indent="0">
              <a:buNone/>
              <a:defRPr sz="1000"/>
            </a:lvl3pPr>
            <a:lvl4pPr marL="1366086" indent="0">
              <a:buNone/>
              <a:defRPr sz="900"/>
            </a:lvl4pPr>
            <a:lvl5pPr marL="1821446" indent="0">
              <a:buNone/>
              <a:defRPr sz="900"/>
            </a:lvl5pPr>
            <a:lvl6pPr marL="2276811" indent="0">
              <a:buNone/>
              <a:defRPr sz="900"/>
            </a:lvl6pPr>
            <a:lvl7pPr marL="2732171" indent="0">
              <a:buNone/>
              <a:defRPr sz="900"/>
            </a:lvl7pPr>
            <a:lvl8pPr marL="3187534" indent="0">
              <a:buNone/>
              <a:defRPr sz="900"/>
            </a:lvl8pPr>
            <a:lvl9pPr marL="36428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6245-9B8F-4556-9159-ADC78E09BF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3775-67C2-45DD-9669-ABF4342AAF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69599" y="598488"/>
            <a:ext cx="1015663" cy="24574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60375" y="598488"/>
            <a:ext cx="6091238" cy="24574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BB402-E8A9-44F5-84AE-7FF9B29EB0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26" Type="http://schemas.openxmlformats.org/officeDocument/2006/relationships/tags" Target="../tags/tag14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9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5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2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23" Type="http://schemas.openxmlformats.org/officeDocument/2006/relationships/tags" Target="../tags/tag1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tags" Target="../tags/tag10.xml"/><Relationship Id="rId27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7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8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9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vmlDrawing" Target="../drawings/vmlDrawing3.v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12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32.xml"/><Relationship Id="rId16" Type="http://schemas.openxmlformats.org/officeDocument/2006/relationships/tags" Target="../tags/tag3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ags" Target="../tags/tag35.xml"/><Relationship Id="rId10" Type="http://schemas.openxmlformats.org/officeDocument/2006/relationships/slideLayout" Target="../slideLayouts/slideLayout40.xml"/><Relationship Id="rId19" Type="http://schemas.openxmlformats.org/officeDocument/2006/relationships/image" Target="file:///\\localhost\Users\pixelis\Desktop\pour%20masque%20PPT\SLIDE_PPT_v2_OK.png" TargetMode="Externa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ags" Target="../tags/tag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vmlDrawing" Target="../drawings/vmlDrawing5.vml"/><Relationship Id="rId18" Type="http://schemas.openxmlformats.org/officeDocument/2006/relationships/tags" Target="../tags/tag60.xml"/><Relationship Id="rId26" Type="http://schemas.openxmlformats.org/officeDocument/2006/relationships/tags" Target="../tags/tag68.xml"/><Relationship Id="rId3" Type="http://schemas.openxmlformats.org/officeDocument/2006/relationships/slideLayout" Target="../slideLayouts/slideLayout44.xml"/><Relationship Id="rId21" Type="http://schemas.openxmlformats.org/officeDocument/2006/relationships/tags" Target="../tags/tag63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13.xml"/><Relationship Id="rId17" Type="http://schemas.openxmlformats.org/officeDocument/2006/relationships/tags" Target="../tags/tag59.xml"/><Relationship Id="rId25" Type="http://schemas.openxmlformats.org/officeDocument/2006/relationships/tags" Target="../tags/tag67.xml"/><Relationship Id="rId2" Type="http://schemas.openxmlformats.org/officeDocument/2006/relationships/slideLayout" Target="../slideLayouts/slideLayout43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tags" Target="../tags/tag66.xml"/><Relationship Id="rId5" Type="http://schemas.openxmlformats.org/officeDocument/2006/relationships/slideLayout" Target="../slideLayouts/slideLayout46.xml"/><Relationship Id="rId15" Type="http://schemas.openxmlformats.org/officeDocument/2006/relationships/tags" Target="../tags/tag57.xml"/><Relationship Id="rId23" Type="http://schemas.openxmlformats.org/officeDocument/2006/relationships/tags" Target="../tags/tag65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51.xml"/><Relationship Id="rId19" Type="http://schemas.openxmlformats.org/officeDocument/2006/relationships/tags" Target="../tags/tag6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ags" Target="../tags/tag56.xml"/><Relationship Id="rId22" Type="http://schemas.openxmlformats.org/officeDocument/2006/relationships/tags" Target="../tags/tag64.xml"/><Relationship Id="rId27" Type="http://schemas.openxmlformats.org/officeDocument/2006/relationships/oleObject" Target="../embeddings/oleObject5.bin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vmlDrawing" Target="../drawings/vmlDrawing7.vml"/><Relationship Id="rId18" Type="http://schemas.openxmlformats.org/officeDocument/2006/relationships/tags" Target="../tags/tag92.xml"/><Relationship Id="rId26" Type="http://schemas.openxmlformats.org/officeDocument/2006/relationships/tags" Target="../tags/tag100.xml"/><Relationship Id="rId3" Type="http://schemas.openxmlformats.org/officeDocument/2006/relationships/slideLayout" Target="../slideLayouts/slideLayout55.xml"/><Relationship Id="rId21" Type="http://schemas.openxmlformats.org/officeDocument/2006/relationships/tags" Target="../tags/tag9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14.xml"/><Relationship Id="rId17" Type="http://schemas.openxmlformats.org/officeDocument/2006/relationships/tags" Target="../tags/tag91.xml"/><Relationship Id="rId25" Type="http://schemas.openxmlformats.org/officeDocument/2006/relationships/tags" Target="../tags/tag99.xml"/><Relationship Id="rId2" Type="http://schemas.openxmlformats.org/officeDocument/2006/relationships/slideLayout" Target="../slideLayouts/slideLayout54.xml"/><Relationship Id="rId16" Type="http://schemas.openxmlformats.org/officeDocument/2006/relationships/tags" Target="../tags/tag90.xml"/><Relationship Id="rId20" Type="http://schemas.openxmlformats.org/officeDocument/2006/relationships/tags" Target="../tags/tag94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ags" Target="../tags/tag98.xml"/><Relationship Id="rId5" Type="http://schemas.openxmlformats.org/officeDocument/2006/relationships/slideLayout" Target="../slideLayouts/slideLayout57.xml"/><Relationship Id="rId15" Type="http://schemas.openxmlformats.org/officeDocument/2006/relationships/tags" Target="../tags/tag89.xml"/><Relationship Id="rId23" Type="http://schemas.openxmlformats.org/officeDocument/2006/relationships/tags" Target="../tags/tag9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62.xml"/><Relationship Id="rId19" Type="http://schemas.openxmlformats.org/officeDocument/2006/relationships/tags" Target="../tags/tag9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ags" Target="../tags/tag88.xml"/><Relationship Id="rId22" Type="http://schemas.openxmlformats.org/officeDocument/2006/relationships/tags" Target="../tags/tag96.xml"/><Relationship Id="rId27" Type="http://schemas.openxmlformats.org/officeDocument/2006/relationships/oleObject" Target="../embeddings/oleObject7.bin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vmlDrawing" Target="../drawings/vmlDrawing9.vml"/><Relationship Id="rId18" Type="http://schemas.openxmlformats.org/officeDocument/2006/relationships/tags" Target="../tags/tag124.xml"/><Relationship Id="rId26" Type="http://schemas.openxmlformats.org/officeDocument/2006/relationships/tags" Target="../tags/tag132.xml"/><Relationship Id="rId3" Type="http://schemas.openxmlformats.org/officeDocument/2006/relationships/slideLayout" Target="../slideLayouts/slideLayout68.xml"/><Relationship Id="rId21" Type="http://schemas.openxmlformats.org/officeDocument/2006/relationships/tags" Target="../tags/tag127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6.xml"/><Relationship Id="rId17" Type="http://schemas.openxmlformats.org/officeDocument/2006/relationships/tags" Target="../tags/tag123.xml"/><Relationship Id="rId25" Type="http://schemas.openxmlformats.org/officeDocument/2006/relationships/tags" Target="../tags/tag131.xml"/><Relationship Id="rId2" Type="http://schemas.openxmlformats.org/officeDocument/2006/relationships/slideLayout" Target="../slideLayouts/slideLayout67.xml"/><Relationship Id="rId16" Type="http://schemas.openxmlformats.org/officeDocument/2006/relationships/tags" Target="../tags/tag122.xml"/><Relationship Id="rId20" Type="http://schemas.openxmlformats.org/officeDocument/2006/relationships/tags" Target="../tags/tag126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130.xml"/><Relationship Id="rId5" Type="http://schemas.openxmlformats.org/officeDocument/2006/relationships/slideLayout" Target="../slideLayouts/slideLayout70.xml"/><Relationship Id="rId15" Type="http://schemas.openxmlformats.org/officeDocument/2006/relationships/tags" Target="../tags/tag121.xml"/><Relationship Id="rId23" Type="http://schemas.openxmlformats.org/officeDocument/2006/relationships/tags" Target="../tags/tag12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12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ags" Target="../tags/tag120.xml"/><Relationship Id="rId22" Type="http://schemas.openxmlformats.org/officeDocument/2006/relationships/tags" Target="../tags/tag128.xml"/><Relationship Id="rId27" Type="http://schemas.openxmlformats.org/officeDocument/2006/relationships/oleObject" Target="../embeddings/oleObject9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vmlDrawing" Target="../drawings/vmlDrawing11.vml"/><Relationship Id="rId18" Type="http://schemas.openxmlformats.org/officeDocument/2006/relationships/tags" Target="../tags/tag156.xml"/><Relationship Id="rId26" Type="http://schemas.openxmlformats.org/officeDocument/2006/relationships/tags" Target="../tags/tag164.xml"/><Relationship Id="rId3" Type="http://schemas.openxmlformats.org/officeDocument/2006/relationships/slideLayout" Target="../slideLayouts/slideLayout79.xml"/><Relationship Id="rId21" Type="http://schemas.openxmlformats.org/officeDocument/2006/relationships/tags" Target="../tags/tag15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17.xml"/><Relationship Id="rId17" Type="http://schemas.openxmlformats.org/officeDocument/2006/relationships/tags" Target="../tags/tag155.xml"/><Relationship Id="rId25" Type="http://schemas.openxmlformats.org/officeDocument/2006/relationships/tags" Target="../tags/tag163.xml"/><Relationship Id="rId2" Type="http://schemas.openxmlformats.org/officeDocument/2006/relationships/slideLayout" Target="../slideLayouts/slideLayout78.xml"/><Relationship Id="rId16" Type="http://schemas.openxmlformats.org/officeDocument/2006/relationships/tags" Target="../tags/tag154.xml"/><Relationship Id="rId20" Type="http://schemas.openxmlformats.org/officeDocument/2006/relationships/tags" Target="../tags/tag158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ags" Target="../tags/tag162.xml"/><Relationship Id="rId5" Type="http://schemas.openxmlformats.org/officeDocument/2006/relationships/slideLayout" Target="../slideLayouts/slideLayout81.xml"/><Relationship Id="rId15" Type="http://schemas.openxmlformats.org/officeDocument/2006/relationships/tags" Target="../tags/tag153.xml"/><Relationship Id="rId23" Type="http://schemas.openxmlformats.org/officeDocument/2006/relationships/tags" Target="../tags/tag16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86.xml"/><Relationship Id="rId19" Type="http://schemas.openxmlformats.org/officeDocument/2006/relationships/tags" Target="../tags/tag157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ags" Target="../tags/tag152.xml"/><Relationship Id="rId22" Type="http://schemas.openxmlformats.org/officeDocument/2006/relationships/tags" Target="../tags/tag160.xml"/><Relationship Id="rId27" Type="http://schemas.openxmlformats.org/officeDocument/2006/relationships/oleObject" Target="../embeddings/oleObject11.bin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vmlDrawing" Target="../drawings/vmlDrawing13.v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" Type="http://schemas.openxmlformats.org/officeDocument/2006/relationships/slideLayout" Target="../slideLayouts/slideLayout90.xml"/><Relationship Id="rId21" Type="http://schemas.openxmlformats.org/officeDocument/2006/relationships/tags" Target="../tags/tag191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18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2" Type="http://schemas.openxmlformats.org/officeDocument/2006/relationships/slideLayout" Target="../slideLayouts/slideLayout89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image" Target="file:///\\localhost\Users\pixelis\Desktop\pour%20masque%20PPT\SLIDE_PPT_v2_OK.png" TargetMode="Externa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ags" Target="../tags/tag194.xml"/><Relationship Id="rId5" Type="http://schemas.openxmlformats.org/officeDocument/2006/relationships/slideLayout" Target="../slideLayouts/slideLayout92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97.xml"/><Relationship Id="rId19" Type="http://schemas.openxmlformats.org/officeDocument/2006/relationships/tags" Target="../tags/tag189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oleObject" Target="../embeddings/oleObject1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85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/>
              <a:t>McKinsey &amp; </a:t>
            </a:r>
            <a:r>
              <a:rPr lang="fr-FR" sz="1000" dirty="0" err="1"/>
              <a:t>Company</a:t>
            </a:r>
            <a:endParaRPr lang="fr-FR" sz="1000" dirty="0"/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1033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/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1034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chemeClr val="tx2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/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/>
              <a:t>Working Draft - Last Modified 16/09/2011 15:35:40</a:t>
            </a:r>
            <a:endParaRPr lang="fr-FR" sz="1600" dirty="0"/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/>
              <a:t>Printed</a:t>
            </a:r>
            <a:r>
              <a:rPr lang="fr-FR" sz="600" dirty="0"/>
              <a:t> 16/09/2011 14:59:09</a:t>
            </a:r>
            <a:endParaRPr lang="fr-FR" sz="1600" dirty="0"/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/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48072" y="269171"/>
            <a:ext cx="8065294" cy="112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280" tIns="44642" rIns="89280" bIns="4464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48072" y="1568380"/>
            <a:ext cx="8065294" cy="443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280" tIns="44642" rIns="89280" bIns="446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280" tIns="44642" rIns="89280" bIns="44642" rtlCol="0" anchor="ctr"/>
          <a:lstStyle>
            <a:lvl1pPr algn="l" defTabSz="8927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50DD61-B0B9-4584-B630-37A828A95D76}" type="datetime3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27.03.14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280" tIns="44642" rIns="89280" bIns="44642" rtlCol="0" anchor="ctr"/>
          <a:lstStyle>
            <a:lvl1pPr algn="ctr" defTabSz="8927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280" tIns="44642" rIns="89280" bIns="44642" rtlCol="0" anchor="ctr"/>
          <a:lstStyle>
            <a:lvl1pPr algn="r" defTabSz="8927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42CD6-DC4A-4A73-93D9-759927EA9EA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1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hf hdr="0" ftr="0" dt="0"/>
  <p:txStyles>
    <p:titleStyle>
      <a:lvl1pPr algn="ctr" defTabSz="446394" rtl="0" eaLnBrk="0" fontAlgn="base" hangingPunct="0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46394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446394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446394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446394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46394" algn="ctr" defTabSz="446394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892793" algn="ctr" defTabSz="446394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39191" algn="ctr" defTabSz="446394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785586" algn="ctr" defTabSz="446394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34798" indent="-334798" algn="l" defTabSz="44639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394" indent="-278998" algn="l" defTabSz="44639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5992" indent="-223196" algn="l" defTabSz="44639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390" indent="-223196" algn="l" defTabSz="44639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8788" indent="-223196" algn="l" defTabSz="44639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5182" indent="-223196" algn="l" defTabSz="4463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1581" indent="-223196" algn="l" defTabSz="4463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7976" indent="-223196" algn="l" defTabSz="4463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4372" indent="-223196" algn="l" defTabSz="4463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394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2793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191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586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1983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8382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4778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1175" algn="l" defTabSz="4463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48072" y="269171"/>
            <a:ext cx="8065294" cy="112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298" tIns="44652" rIns="89298" bIns="446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48072" y="1568378"/>
            <a:ext cx="8065294" cy="443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298" tIns="44652" rIns="89298" bIns="446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l" defTabSz="8929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95FF97-392E-4BA5-950C-74EA7421AD49}" type="datetime3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27.03.14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ctr" defTabSz="8929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r" defTabSz="8929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42CD6-DC4A-4A73-93D9-759927EA9EA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2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</p:sldLayoutIdLst>
  <p:hf hdr="0" ftr="0" dt="0"/>
  <p:txStyles>
    <p:titleStyle>
      <a:lvl1pPr algn="ctr" defTabSz="446488" rtl="0" eaLnBrk="0" fontAlgn="base" hangingPunct="0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464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4464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4464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4464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46488" algn="ctr" defTabSz="446488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892981" algn="ctr" defTabSz="446488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39475" algn="ctr" defTabSz="446488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785965" algn="ctr" defTabSz="446488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34869" indent="-334869" algn="l" defTabSz="4464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548" indent="-279057" algn="l" defTabSz="4464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229" indent="-223243" algn="l" defTabSz="4464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721" indent="-223243" algn="l" defTabSz="4464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9214" indent="-223243" algn="l" defTabSz="4464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5703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19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868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517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488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2981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475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965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2457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8950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5441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1932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298" tIns="44652" rIns="89298" bIns="44652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78"/>
            <a:ext cx="8065294" cy="4435863"/>
          </a:xfrm>
          <a:prstGeom prst="rect">
            <a:avLst/>
          </a:prstGeom>
        </p:spPr>
        <p:txBody>
          <a:bodyPr vert="horz" lIns="89298" tIns="44652" rIns="89298" bIns="44652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l" defTabSz="44648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8A767-0D24-4FA9-992E-3374BE63E2E8}" type="datetime3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27.03.14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ctr" defTabSz="44648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298" tIns="44652" rIns="89298" bIns="44652" rtlCol="0" anchor="ctr"/>
          <a:lstStyle>
            <a:lvl1pPr algn="r" defTabSz="44648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78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</p:sldLayoutIdLst>
  <p:hf hdr="0" ftr="0" dt="0"/>
  <p:txStyles>
    <p:titleStyle>
      <a:lvl1pPr algn="ctr" defTabSz="446488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4869" indent="-334869" algn="l" defTabSz="446488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548" indent="-279057" algn="l" defTabSz="446488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229" indent="-223243" algn="l" defTabSz="44648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721" indent="-223243" algn="l" defTabSz="44648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9214" indent="-223243" algn="l" defTabSz="44648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5703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19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868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5176" indent="-223243" algn="l" defTabSz="4464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488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2981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475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965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2457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8950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5441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1932" algn="l" defTabSz="446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48072" y="269171"/>
            <a:ext cx="8065294" cy="112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317" tIns="44660" rIns="89317" bIns="446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48072" y="1568376"/>
            <a:ext cx="8065294" cy="443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317" tIns="44660" rIns="89317" bIns="44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317" tIns="44660" rIns="89317" bIns="44660" rtlCol="0" anchor="ctr"/>
          <a:lstStyle>
            <a:lvl1pPr algn="l" defTabSz="89317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2BBEE5-574D-41CD-AFB0-847FF94F9CA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27/03/2014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317" tIns="44660" rIns="89317" bIns="44660" rtlCol="0" anchor="ctr"/>
          <a:lstStyle>
            <a:lvl1pPr algn="ctr" defTabSz="89317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317" tIns="44660" rIns="89317" bIns="44660" rtlCol="0" anchor="ctr"/>
          <a:lstStyle>
            <a:lvl1pPr algn="r" defTabSz="89317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42CD6-DC4A-4A73-93D9-759927EA9EA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8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hf hdr="0" ftr="0" dt="0"/>
  <p:txStyles>
    <p:titleStyle>
      <a:lvl1pPr algn="ctr" defTabSz="446582" rtl="0" eaLnBrk="0" fontAlgn="base" hangingPunct="0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4658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44658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44658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446582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46582" algn="ctr" defTabSz="446582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893171" algn="ctr" defTabSz="446582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39759" algn="ctr" defTabSz="446582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786343" algn="ctr" defTabSz="446582" rtl="0" eaLnBrk="1" fontAlgn="base" hangingPunct="1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34940" indent="-334940" algn="l" defTabSz="44658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02" indent="-279117" algn="l" defTabSz="44658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466" indent="-223290" algn="l" defTabSz="44658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052" indent="-223290" algn="l" defTabSz="44658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9640" indent="-223290" algn="l" defTabSz="446582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6224" indent="-223290" algn="l" defTabSz="4465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811" indent="-223290" algn="l" defTabSz="4465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9396" indent="-223290" algn="l" defTabSz="4465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5982" indent="-223290" algn="l" defTabSz="4465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582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3171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759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6343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2930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9518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6103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2689" algn="l" defTabSz="4465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327" tIns="44664" rIns="89327" bIns="44664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75"/>
            <a:ext cx="8065294" cy="4435863"/>
          </a:xfrm>
          <a:prstGeom prst="rect">
            <a:avLst/>
          </a:prstGeom>
        </p:spPr>
        <p:txBody>
          <a:bodyPr vert="horz" lIns="89327" tIns="44664" rIns="89327" bIns="4466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327" tIns="44664" rIns="89327" bIns="44664" rtlCol="0" anchor="ctr"/>
          <a:lstStyle>
            <a:lvl1pPr algn="l" defTabSz="4466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327" tIns="44664" rIns="89327" bIns="44664" rtlCol="0" anchor="ctr"/>
          <a:lstStyle>
            <a:lvl1pPr algn="ctr" defTabSz="4466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327" tIns="44664" rIns="89327" bIns="44664" rtlCol="0" anchor="ctr"/>
          <a:lstStyle>
            <a:lvl1pPr algn="r" defTabSz="4466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15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</p:sldLayoutIdLst>
  <p:hf hdr="0" ftr="0" dt="0"/>
  <p:txStyles>
    <p:titleStyle>
      <a:lvl1pPr algn="ctr" defTabSz="446629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4975" indent="-334975" algn="l" defTabSz="446629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79" indent="-279146" algn="l" defTabSz="446629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584" indent="-223314" algn="l" defTabSz="44662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218" indent="-223314" algn="l" defTabSz="44662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9853" indent="-223314" algn="l" defTabSz="44662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6484" indent="-223314" algn="l" defTabSz="44662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3119" indent="-223314" algn="l" defTabSz="44662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9751" indent="-223314" algn="l" defTabSz="44662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6384" indent="-223314" algn="l" defTabSz="44662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629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3266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901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6532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167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9802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6434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3068" algn="l" defTabSz="4466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336" tIns="44668" rIns="89336" bIns="44668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74"/>
            <a:ext cx="8065294" cy="4435863"/>
          </a:xfrm>
          <a:prstGeom prst="rect">
            <a:avLst/>
          </a:prstGeom>
        </p:spPr>
        <p:txBody>
          <a:bodyPr vert="horz" lIns="89336" tIns="44668" rIns="89336" bIns="44668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336" tIns="44668" rIns="89336" bIns="44668" rtlCol="0" anchor="ctr"/>
          <a:lstStyle>
            <a:lvl1pPr algn="l" defTabSz="44667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11/12/2012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336" tIns="44668" rIns="89336" bIns="44668" rtlCol="0" anchor="ctr"/>
          <a:lstStyle>
            <a:lvl1pPr algn="ctr" defTabSz="44667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Démarche de coopération territoriale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336" tIns="44668" rIns="89336" bIns="44668" rtlCol="0" anchor="ctr"/>
          <a:lstStyle>
            <a:lvl1pPr algn="r" defTabSz="44667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055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</p:sldLayoutIdLst>
  <p:hf hdr="0" dt="0"/>
  <p:txStyles>
    <p:titleStyle>
      <a:lvl1pPr algn="ctr" defTabSz="446676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010" indent="-335010" algn="l" defTabSz="446676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856" indent="-279176" algn="l" defTabSz="44667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702" indent="-223337" algn="l" defTabSz="44667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383" indent="-223337" algn="l" defTabSz="44667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0066" indent="-223337" algn="l" defTabSz="44667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6744" indent="-223337" algn="l" defTabSz="44667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3426" indent="-223337" algn="l" defTabSz="44667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0106" indent="-223337" algn="l" defTabSz="44667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6786" indent="-223337" algn="l" defTabSz="44667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676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3361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043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6722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04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0086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6766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3447" algn="l" defTabSz="4466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374" tIns="44688" rIns="89374" bIns="44688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70"/>
            <a:ext cx="8065294" cy="4435863"/>
          </a:xfrm>
          <a:prstGeom prst="rect">
            <a:avLst/>
          </a:prstGeom>
        </p:spPr>
        <p:txBody>
          <a:bodyPr vert="horz" lIns="89374" tIns="44688" rIns="89374" bIns="44688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374" tIns="44688" rIns="89374" bIns="44688" rtlCol="0" anchor="ctr"/>
          <a:lstStyle>
            <a:lvl1pPr algn="l" defTabSz="4468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374" tIns="44688" rIns="89374" bIns="44688" rtlCol="0" anchor="ctr"/>
          <a:lstStyle>
            <a:lvl1pPr algn="ctr" defTabSz="4468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374" tIns="44688" rIns="89374" bIns="44688" rtlCol="0" anchor="ctr"/>
          <a:lstStyle>
            <a:lvl1pPr algn="r" defTabSz="4468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118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</p:sldLayoutIdLst>
  <p:hf hdr="0" ftr="0" dt="0"/>
  <p:txStyles>
    <p:titleStyle>
      <a:lvl1pPr algn="ctr" defTabSz="446868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152" indent="-335152" algn="l" defTabSz="446868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6164" indent="-279294" algn="l" defTabSz="446868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7176" indent="-223431" algn="l" defTabSz="44686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47" indent="-223431" algn="l" defTabSz="44686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0918" indent="-223431" algn="l" defTabSz="44686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7787" indent="-223431" algn="l" defTabSz="4468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4657" indent="-223431" algn="l" defTabSz="4468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526" indent="-223431" algn="l" defTabSz="4468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8397" indent="-223431" algn="l" defTabSz="4468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868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3741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611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7480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4351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1222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8092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4962" algn="l" defTabSz="446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412" tIns="44707" rIns="89412" bIns="44707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66"/>
            <a:ext cx="8065294" cy="4435863"/>
          </a:xfrm>
          <a:prstGeom prst="rect">
            <a:avLst/>
          </a:prstGeom>
        </p:spPr>
        <p:txBody>
          <a:bodyPr vert="horz" lIns="89412" tIns="44707" rIns="89412" bIns="44707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412" tIns="44707" rIns="89412" bIns="44707" rtlCol="0" anchor="ctr"/>
          <a:lstStyle>
            <a:lvl1pPr algn="l" defTabSz="44706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412" tIns="44707" rIns="89412" bIns="44707" rtlCol="0" anchor="ctr"/>
          <a:lstStyle>
            <a:lvl1pPr algn="ctr" defTabSz="44706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412" tIns="44707" rIns="89412" bIns="44707" rtlCol="0" anchor="ctr"/>
          <a:lstStyle>
            <a:lvl1pPr algn="r" defTabSz="44706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678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hf hdr="0" ftr="0" dt="0"/>
  <p:txStyles>
    <p:titleStyle>
      <a:lvl1pPr algn="ctr" defTabSz="44706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95" indent="-335295" algn="l" defTabSz="447060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6472" indent="-279413" algn="l" defTabSz="447060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7650" indent="-223525" algn="l" defTabSz="44706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709" indent="-223525" algn="l" defTabSz="44706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770" indent="-223525" algn="l" defTabSz="44706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8830" indent="-223525" algn="l" defTabSz="44706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5889" indent="-223525" algn="l" defTabSz="44706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947" indent="-223525" algn="l" defTabSz="44706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0008" indent="-223525" algn="l" defTabSz="44706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060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4119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1179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8238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5299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2359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9419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6478" algn="l" defTabSz="447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470" tIns="44735" rIns="89470" bIns="44735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60"/>
            <a:ext cx="8065294" cy="4435863"/>
          </a:xfrm>
          <a:prstGeom prst="rect">
            <a:avLst/>
          </a:prstGeom>
        </p:spPr>
        <p:txBody>
          <a:bodyPr vert="horz" lIns="89470" tIns="44735" rIns="89470" bIns="44735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470" tIns="44735" rIns="89470" bIns="44735" rtlCol="0" anchor="ctr"/>
          <a:lstStyle>
            <a:lvl1pPr algn="l" defTabSz="44734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470" tIns="44735" rIns="89470" bIns="44735" rtlCol="0" anchor="ctr"/>
          <a:lstStyle>
            <a:lvl1pPr algn="ctr" defTabSz="44734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470" tIns="44735" rIns="89470" bIns="44735" rtlCol="0" anchor="ctr"/>
          <a:lstStyle>
            <a:lvl1pPr algn="r" defTabSz="44734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40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</p:sldLayoutIdLst>
  <p:hf hdr="0" ftr="0" dt="0"/>
  <p:txStyles>
    <p:titleStyle>
      <a:lvl1pPr algn="ctr" defTabSz="447348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508" indent="-335508" algn="l" defTabSz="447348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6934" indent="-279591" algn="l" defTabSz="447348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8360" indent="-223668" algn="l" defTabSz="44734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5705" indent="-223668" algn="l" defTabSz="44734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050" indent="-223668" algn="l" defTabSz="44734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393" indent="-223668" algn="l" defTabSz="4473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7737" indent="-223668" algn="l" defTabSz="4473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5081" indent="-223668" algn="l" defTabSz="4473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2425" indent="-223668" algn="l" defTabSz="4473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348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4688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2034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376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6722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4065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1410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8753" algn="l" defTabSz="4473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517" tIns="44758" rIns="89517" bIns="44758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55"/>
            <a:ext cx="8065294" cy="4435863"/>
          </a:xfrm>
          <a:prstGeom prst="rect">
            <a:avLst/>
          </a:prstGeom>
        </p:spPr>
        <p:txBody>
          <a:bodyPr vert="horz" lIns="89517" tIns="44758" rIns="89517" bIns="44758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517" tIns="44758" rIns="89517" bIns="44758" rtlCol="0" anchor="ctr"/>
          <a:lstStyle>
            <a:lvl1pPr algn="l" defTabSz="44758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517" tIns="44758" rIns="89517" bIns="44758" rtlCol="0" anchor="ctr"/>
          <a:lstStyle>
            <a:lvl1pPr algn="ctr" defTabSz="44758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Etude portant sur la définition d’une stratégie régionale en matière de coopération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517" tIns="44758" rIns="89517" bIns="44758" rtlCol="0" anchor="ctr"/>
          <a:lstStyle>
            <a:lvl1pPr algn="r" defTabSz="44758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40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hf hdr="0" ftr="0" dt="0"/>
  <p:txStyles>
    <p:titleStyle>
      <a:lvl1pPr algn="ctr" defTabSz="447586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686" indent="-335686" algn="l" defTabSz="447586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7320" indent="-279739" algn="l" defTabSz="44758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8953" indent="-223788" algn="l" defTabSz="44758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6535" indent="-223788" algn="l" defTabSz="44758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117" indent="-223788" algn="l" defTabSz="44758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1697" indent="-223788" algn="l" defTabSz="44758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9279" indent="-223788" algn="l" defTabSz="44758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6860" indent="-223788" algn="l" defTabSz="44758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4440" indent="-223788" algn="l" defTabSz="44758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586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163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2744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0325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7907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5488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3070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0651" algn="l" defTabSz="447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806755013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44" name="think-cell Slide" r:id="rId17" imgW="0" imgH="0" progId="">
                  <p:embed/>
                </p:oleObj>
              </mc:Choice>
              <mc:Fallback>
                <p:oleObj name="think-cell Slide" r:id="rId17" imgW="0" imgH="0" progId="">
                  <p:embed/>
                  <p:pic>
                    <p:nvPicPr>
                      <p:cNvPr id="0" name="AutoShape 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/>
        </p:nvPicPr>
        <p:blipFill>
          <a:blip r:embed="rId18" r:link="rId1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/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/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1033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1034" name="ACET" hidden="1"/>
          <p:cNvGrpSpPr>
            <a:grpSpLocks/>
          </p:cNvGrpSpPr>
          <p:nvPr/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/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/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/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92314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60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2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3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2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2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3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611" tIns="44806" rIns="89611" bIns="44806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8072" y="1568345"/>
            <a:ext cx="8065294" cy="4435863"/>
          </a:xfrm>
          <a:prstGeom prst="rect">
            <a:avLst/>
          </a:prstGeom>
        </p:spPr>
        <p:txBody>
          <a:bodyPr vert="horz" lIns="89611" tIns="44806" rIns="89611" bIns="44806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611" tIns="44806" rIns="89611" bIns="4480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8056" fontAlgn="auto">
              <a:spcBef>
                <a:spcPts val="0"/>
              </a:spcBef>
              <a:spcAft>
                <a:spcPts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11/12/2012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611" tIns="44806" rIns="89611" bIns="4480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8056"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Démarche de coopération territoriale en Biologie médicale</a:t>
            </a:r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611" tIns="44806" rIns="89611" bIns="4480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8056" fontAlgn="auto">
              <a:spcBef>
                <a:spcPts val="0"/>
              </a:spcBef>
              <a:spcAft>
                <a:spcPts val="0"/>
              </a:spcAft>
            </a:pPr>
            <a:fld id="{6BE241F5-8998-1C40-AECE-9E6A33B2EF7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48056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</p:sldLayoutIdLst>
  <p:hf hdr="0" dt="0"/>
  <p:txStyles>
    <p:titleStyle>
      <a:lvl1pPr algn="ctr" defTabSz="448056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42" indent="-336042" algn="l" defTabSz="448056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8091" indent="-280035" algn="l" defTabSz="44805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20140" indent="-224028" algn="l" defTabSz="44805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8196" indent="-224028" algn="l" defTabSz="44805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indent="-224028" algn="l" defTabSz="44805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4308" indent="-224028" algn="l" defTabSz="4480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364" indent="-224028" algn="l" defTabSz="4480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indent="-224028" algn="l" defTabSz="4480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8476" indent="-224028" algn="l" defTabSz="4480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8056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24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0280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8336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6392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4448" algn="l" defTabSz="448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32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2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3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04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2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3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97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52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AutoShape 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SLIDE_PPT_v2_OK.png" descr="/Users/pixelis/Desktop/pour masque PPT/SLIDE_PPT_v2_OK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38"/>
            <a:ext cx="89614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McK 2. Slide Title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2273306" y="598488"/>
            <a:ext cx="6511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98" name="SlideLogoText" hidden="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000" dirty="0">
                <a:solidFill>
                  <a:srgbClr val="000000"/>
                </a:solidFill>
              </a:rPr>
              <a:t>McKinsey &amp; </a:t>
            </a:r>
            <a:r>
              <a:rPr lang="fr-FR" sz="1000" dirty="0" err="1">
                <a:solidFill>
                  <a:srgbClr val="000000"/>
                </a:solidFill>
              </a:rPr>
              <a:t>Company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1076" name="McK 1. On-page tracker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73338" y="1905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10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273300" y="1014414"/>
            <a:ext cx="65722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l" defTabSz="891748">
              <a:defRPr/>
            </a:pPr>
            <a:r>
              <a:rPr lang="fr-FR" sz="1400" dirty="0">
                <a:solidFill>
                  <a:srgbClr val="808080"/>
                </a:solidFill>
              </a:rPr>
              <a:t>Unité de mesure</a:t>
            </a:r>
          </a:p>
        </p:txBody>
      </p:sp>
      <p:grpSp>
        <p:nvGrpSpPr>
          <p:cNvPr id="2" name="McK Slide Elements"/>
          <p:cNvGrpSpPr>
            <a:grpSpLocks/>
          </p:cNvGrpSpPr>
          <p:nvPr userDrawn="1"/>
        </p:nvGrpSpPr>
        <p:grpSpPr bwMode="auto">
          <a:xfrm>
            <a:off x="166688" y="6032517"/>
            <a:ext cx="8548687" cy="342900"/>
            <a:chOff x="105" y="3800"/>
            <a:chExt cx="5385" cy="216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105" y="380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355" indent="-104355" algn="l" defTabSz="891748"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1 Note de bas de page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105" y="3920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49842" indent="-649842" algn="l" defTabSz="891748">
                <a:tabLst>
                  <a:tab pos="649842" algn="l"/>
                </a:tabLst>
                <a:defRPr/>
              </a:pPr>
              <a:r>
                <a:rPr lang="fr-FR" sz="1000" dirty="0">
                  <a:solidFill>
                    <a:srgbClr val="000000"/>
                  </a:solidFill>
                </a:rPr>
                <a:t>SOURCE : Nom de la source</a:t>
              </a:r>
            </a:p>
          </p:txBody>
        </p:sp>
      </p:grpSp>
      <p:grpSp>
        <p:nvGrpSpPr>
          <p:cNvPr id="3" name="ACET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0413" y="1292225"/>
            <a:ext cx="8316913" cy="508000"/>
            <a:chOff x="915" y="710"/>
            <a:chExt cx="2686" cy="320"/>
          </a:xfrm>
        </p:grpSpPr>
        <p:cxnSp>
          <p:nvCxnSpPr>
            <p:cNvPr id="104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l">
                <a:defRPr/>
              </a:pPr>
              <a:r>
                <a:rPr lang="fr-FR" sz="1600" b="1" dirty="0">
                  <a:solidFill>
                    <a:srgbClr val="D1003B"/>
                  </a:solidFill>
                </a:rPr>
                <a:t>Titre</a:t>
              </a:r>
            </a:p>
            <a:p>
              <a:pPr algn="l">
                <a:defRPr/>
              </a:pPr>
              <a:r>
                <a:rPr lang="fr-FR" sz="1600" dirty="0">
                  <a:solidFill>
                    <a:srgbClr val="808080"/>
                  </a:solidFill>
                </a:rPr>
                <a:t>Unité</a:t>
              </a:r>
              <a:r>
                <a:rPr lang="fr-FR" altLang="moh-CA" sz="1600" dirty="0">
                  <a:solidFill>
                    <a:srgbClr val="808080"/>
                  </a:solidFill>
                </a:rPr>
                <a:t> </a:t>
              </a:r>
              <a:r>
                <a:rPr lang="fr-FR" sz="1600" dirty="0">
                  <a:solidFill>
                    <a:srgbClr val="808080"/>
                  </a:solidFill>
                </a:rPr>
                <a:t>de mesure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858996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900D78F7-1A4B-450A-A01F-94F34F70F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06" name="doc id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81970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308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035169" y="2709107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16/09/2011 15:35:40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309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408218" y="4215644"/>
            <a:ext cx="966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fr-FR" sz="600" dirty="0" err="1">
                <a:solidFill>
                  <a:srgbClr val="000000"/>
                </a:solidFill>
              </a:rPr>
              <a:t>Printed</a:t>
            </a:r>
            <a:r>
              <a:rPr lang="fr-FR" sz="600" dirty="0">
                <a:solidFill>
                  <a:srgbClr val="000000"/>
                </a:solidFill>
              </a:rPr>
              <a:t> 16/09/2011 14:59:09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39" name="Rectangle 286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460413" y="1833563"/>
            <a:ext cx="83169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312" name="SlideLogoSeparator" hidden="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418125" y="6402943"/>
            <a:ext cx="4007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1748">
              <a:defRPr/>
            </a:pPr>
            <a:r>
              <a:rPr lang="fr-FR" sz="1200" dirty="0">
                <a:solidFill>
                  <a:srgbClr val="000000"/>
                </a:solidFill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hf hdr="0" ftr="0" dt="0"/>
  <p:txStyles>
    <p:titleStyle>
      <a:lvl1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2pPr>
      <a:lvl3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3pPr>
      <a:lvl4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4pPr>
      <a:lvl5pPr algn="l" defTabSz="891748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5pPr>
      <a:lvl6pPr marL="455338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0720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6608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1446" algn="l" defTabSz="891748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1521" indent="-34152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73926" indent="-172340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•"/>
        <a:defRPr sz="1600">
          <a:solidFill>
            <a:schemeClr val="tx1"/>
          </a:solidFill>
          <a:latin typeface="+mn-lt"/>
        </a:defRPr>
      </a:lvl2pPr>
      <a:lvl3pPr marL="346267" indent="-170761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512284" indent="-164436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676718" indent="-162855" algn="l" defTabSz="891748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13208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587441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042805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498167" indent="-162855" algn="l" defTabSz="891748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8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720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8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44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81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171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534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896" algn="l" defTabSz="9107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nap.fr/" TargetMode="External"/><Relationship Id="rId1" Type="http://schemas.openxmlformats.org/officeDocument/2006/relationships/slideLayout" Target="../slideLayouts/slideLayout5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tags" Target="../tags/tag2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e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McK Date"/>
          <p:cNvSpPr txBox="1">
            <a:spLocks noChangeArrowheads="1"/>
          </p:cNvSpPr>
          <p:nvPr/>
        </p:nvSpPr>
        <p:spPr bwMode="auto">
          <a:xfrm>
            <a:off x="592295" y="5187908"/>
            <a:ext cx="69127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1800" dirty="0" smtClean="0">
                <a:solidFill>
                  <a:schemeClr val="bg1"/>
                </a:solidFill>
              </a:rPr>
              <a:t>31 mars 2014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75445" y="2067759"/>
            <a:ext cx="7739063" cy="2615820"/>
          </a:xfrm>
        </p:spPr>
        <p:txBody>
          <a:bodyPr/>
          <a:lstStyle/>
          <a:p>
            <a:pPr algn="ctr"/>
            <a:r>
              <a:rPr lang="fr-FR" dirty="0"/>
              <a:t>« Coopération territoriale </a:t>
            </a:r>
            <a:br>
              <a:rPr lang="fr-FR" dirty="0"/>
            </a:br>
            <a:r>
              <a:rPr lang="fr-FR" dirty="0"/>
              <a:t>en Biologie Médicale »</a:t>
            </a:r>
            <a:r>
              <a:rPr lang="fr-FR" sz="4800" dirty="0"/>
              <a:t/>
            </a:r>
            <a:br>
              <a:rPr lang="fr-FR" sz="4800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3200" dirty="0"/>
              <a:t>Présentation de la démarche </a:t>
            </a:r>
            <a:r>
              <a:rPr lang="fr-FR" sz="3200" dirty="0" smtClean="0"/>
              <a:t>ANAP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 bwMode="auto">
          <a:xfrm>
            <a:off x="304264" y="984473"/>
            <a:ext cx="5760640" cy="3811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defTabSz="913530"/>
            <a:endParaRPr lang="fr-FR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6"/>
            <a:ext cx="8280000" cy="4824536"/>
          </a:xfrm>
        </p:spPr>
        <p:txBody>
          <a:bodyPr/>
          <a:lstStyle/>
          <a:p>
            <a:pPr lvl="4"/>
            <a:r>
              <a:rPr lang="fr-FR" dirty="0" smtClean="0">
                <a:solidFill>
                  <a:srgbClr val="C00000"/>
                </a:solidFill>
              </a:rPr>
              <a:t>La Biologie médicale aujourd’hui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Où en est-on ? Quelles perspectives ? Quelles exigences ?</a:t>
            </a:r>
            <a:endParaRPr lang="fr-FR" dirty="0" smtClean="0"/>
          </a:p>
          <a:p>
            <a:pPr marL="359104" lvl="4" indent="0">
              <a:buNone/>
            </a:pPr>
            <a:endParaRPr lang="fr-FR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Comment accompagner le changement ?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Présentation du dispositif ANAP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Illustrations des modules du dispositif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Conditions de participation au dispositif</a:t>
            </a:r>
          </a:p>
          <a:p>
            <a:pPr lvl="4"/>
            <a:endParaRPr lang="fr-FR" sz="1600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Les publications de l’ANAP 2012-2013</a:t>
            </a:r>
          </a:p>
          <a:p>
            <a:pPr marL="359104" lvl="4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1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environnement en pleine mutation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Sur le plan socio-économique</a:t>
            </a:r>
          </a:p>
          <a:p>
            <a:pPr lvl="1"/>
            <a:r>
              <a:rPr lang="fr-FR" dirty="0" smtClean="0"/>
              <a:t>Au </a:t>
            </a:r>
            <a:r>
              <a:rPr lang="fr-FR" dirty="0"/>
              <a:t>niveau national : contraintes budgétaires fortes</a:t>
            </a:r>
          </a:p>
          <a:p>
            <a:pPr lvl="1"/>
            <a:r>
              <a:rPr lang="fr-FR" dirty="0" smtClean="0"/>
              <a:t>Au </a:t>
            </a:r>
            <a:r>
              <a:rPr lang="fr-FR" dirty="0"/>
              <a:t>niveau local : T2A et maitrise budgétaire indispensable</a:t>
            </a:r>
          </a:p>
          <a:p>
            <a:pPr>
              <a:spcBef>
                <a:spcPts val="600"/>
              </a:spcBef>
            </a:pPr>
            <a:r>
              <a:rPr lang="fr-FR" dirty="0" smtClean="0"/>
              <a:t>Sur </a:t>
            </a:r>
            <a:r>
              <a:rPr lang="fr-FR" dirty="0"/>
              <a:t>le plan de la santé publique</a:t>
            </a:r>
          </a:p>
          <a:p>
            <a:pPr lvl="1"/>
            <a:r>
              <a:rPr lang="fr-FR" dirty="0" smtClean="0"/>
              <a:t>Vieillissement </a:t>
            </a:r>
            <a:r>
              <a:rPr lang="fr-FR" dirty="0"/>
              <a:t>de la population</a:t>
            </a:r>
          </a:p>
          <a:p>
            <a:pPr lvl="1"/>
            <a:r>
              <a:rPr lang="fr-FR" dirty="0" smtClean="0"/>
              <a:t>Développement </a:t>
            </a:r>
            <a:r>
              <a:rPr lang="fr-FR" dirty="0"/>
              <a:t>des maladies chroniques</a:t>
            </a:r>
          </a:p>
          <a:p>
            <a:pPr lvl="1"/>
            <a:r>
              <a:rPr lang="fr-FR" dirty="0" smtClean="0"/>
              <a:t>Niveau </a:t>
            </a:r>
            <a:r>
              <a:rPr lang="fr-FR" dirty="0"/>
              <a:t>d’exigences croissant</a:t>
            </a:r>
          </a:p>
          <a:p>
            <a:pPr>
              <a:spcBef>
                <a:spcPts val="600"/>
              </a:spcBef>
            </a:pPr>
            <a:r>
              <a:rPr lang="fr-FR" dirty="0" smtClean="0"/>
              <a:t>Sur </a:t>
            </a:r>
            <a:r>
              <a:rPr lang="fr-FR" dirty="0"/>
              <a:t>le plan technologique</a:t>
            </a:r>
          </a:p>
          <a:p>
            <a:pPr lvl="1"/>
            <a:r>
              <a:rPr lang="fr-FR" dirty="0" smtClean="0"/>
              <a:t>Technicisation </a:t>
            </a:r>
            <a:r>
              <a:rPr lang="fr-FR" dirty="0"/>
              <a:t>de la médecine : génétique, </a:t>
            </a:r>
            <a:r>
              <a:rPr lang="fr-FR" dirty="0" err="1"/>
              <a:t>pharmacogénomique</a:t>
            </a:r>
            <a:r>
              <a:rPr lang="fr-FR" dirty="0"/>
              <a:t>, puces à ADN…</a:t>
            </a:r>
          </a:p>
          <a:p>
            <a:pPr lvl="1"/>
            <a:r>
              <a:rPr lang="fr-FR" dirty="0" smtClean="0"/>
              <a:t>Automatisation </a:t>
            </a:r>
            <a:r>
              <a:rPr lang="fr-FR" dirty="0"/>
              <a:t>de la biologie</a:t>
            </a:r>
          </a:p>
          <a:p>
            <a:pPr>
              <a:spcBef>
                <a:spcPts val="600"/>
              </a:spcBef>
            </a:pPr>
            <a:r>
              <a:rPr lang="fr-FR" dirty="0" smtClean="0"/>
              <a:t>Sur les plans législatif et réglementaire</a:t>
            </a:r>
            <a:endParaRPr lang="fr-FR" dirty="0"/>
          </a:p>
          <a:p>
            <a:pPr lvl="1"/>
            <a:r>
              <a:rPr lang="fr-FR" dirty="0" smtClean="0"/>
              <a:t>Loi </a:t>
            </a:r>
            <a:r>
              <a:rPr lang="fr-FR" dirty="0"/>
              <a:t>du 11 juillet 1975</a:t>
            </a:r>
          </a:p>
          <a:p>
            <a:pPr lvl="1"/>
            <a:r>
              <a:rPr lang="fr-FR" dirty="0" smtClean="0"/>
              <a:t>Instauration </a:t>
            </a:r>
            <a:r>
              <a:rPr lang="fr-FR" dirty="0"/>
              <a:t>des SEL en 1995</a:t>
            </a:r>
          </a:p>
          <a:p>
            <a:pPr lvl="1"/>
            <a:r>
              <a:rPr lang="fr-FR" dirty="0" smtClean="0"/>
              <a:t>Rapport </a:t>
            </a:r>
            <a:r>
              <a:rPr lang="fr-FR" dirty="0"/>
              <a:t>de l’IGAS sur la nécessaire évolution de l’offre (2006)</a:t>
            </a:r>
          </a:p>
          <a:p>
            <a:pPr lvl="1"/>
            <a:r>
              <a:rPr lang="fr-FR" dirty="0" smtClean="0"/>
              <a:t>Ordonnance « </a:t>
            </a:r>
            <a:r>
              <a:rPr lang="fr-FR" dirty="0" err="1" smtClean="0"/>
              <a:t>Ballereau</a:t>
            </a:r>
            <a:r>
              <a:rPr lang="fr-FR" dirty="0" smtClean="0"/>
              <a:t> » </a:t>
            </a:r>
            <a:r>
              <a:rPr lang="fr-FR" dirty="0"/>
              <a:t>relative à la biologie médicale dans la loi HPST (2010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Loi du 30 mai 2013 portant réforme de la biologie médicale</a:t>
            </a:r>
          </a:p>
          <a:p>
            <a:pPr lvl="1"/>
            <a:r>
              <a:rPr lang="fr-FR" dirty="0" smtClean="0"/>
              <a:t>Rapports de la Cour des Comptes de juillet 2013 et septembre 2013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4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défis multiples pour l’avenir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Offrir </a:t>
            </a:r>
            <a:r>
              <a:rPr lang="fr-FR" dirty="0"/>
              <a:t>une réponse biologique adaptée aux besoins cliniques 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Assurer  </a:t>
            </a:r>
            <a:r>
              <a:rPr lang="fr-FR" dirty="0"/>
              <a:t>l’accréditation </a:t>
            </a:r>
            <a:r>
              <a:rPr lang="fr-FR" dirty="0" err="1"/>
              <a:t>Cofrac</a:t>
            </a:r>
            <a:endParaRPr lang="fr-FR" dirty="0"/>
          </a:p>
          <a:p>
            <a:pPr>
              <a:spcBef>
                <a:spcPts val="1200"/>
              </a:spcBef>
            </a:pPr>
            <a:r>
              <a:rPr lang="fr-FR" dirty="0" smtClean="0"/>
              <a:t>Mettre </a:t>
            </a:r>
            <a:r>
              <a:rPr lang="fr-FR" dirty="0"/>
              <a:t>en œuvre les progrès technologiques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Améliorer </a:t>
            </a:r>
            <a:r>
              <a:rPr lang="fr-FR" dirty="0"/>
              <a:t>la prescription médicale biologique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Maîtriser </a:t>
            </a:r>
            <a:r>
              <a:rPr lang="fr-FR" dirty="0"/>
              <a:t>les coûts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Accompagner </a:t>
            </a:r>
            <a:r>
              <a:rPr lang="fr-FR" dirty="0"/>
              <a:t>la dimension sociale des évolutions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Garantir </a:t>
            </a:r>
            <a:r>
              <a:rPr lang="fr-FR" dirty="0"/>
              <a:t>le maillage territorial de l’offre de </a:t>
            </a:r>
            <a:r>
              <a:rPr lang="fr-FR" dirty="0" smtClean="0"/>
              <a:t>biologie</a:t>
            </a:r>
          </a:p>
          <a:p>
            <a:pPr>
              <a:spcBef>
                <a:spcPts val="1200"/>
              </a:spcBef>
            </a:pPr>
            <a:endParaRPr lang="fr-FR" dirty="0"/>
          </a:p>
          <a:p>
            <a:pPr lvl="4">
              <a:spcBef>
                <a:spcPts val="1200"/>
              </a:spcBef>
            </a:pPr>
            <a:r>
              <a:rPr lang="fr-FR" dirty="0" smtClean="0"/>
              <a:t>Développer </a:t>
            </a:r>
            <a:r>
              <a:rPr lang="fr-FR" dirty="0"/>
              <a:t>les coopérations à un niveau territorial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3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secteur hospitalier encore peu mobilisé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fr-FR" dirty="0"/>
              <a:t>Les coopérations en Biologie médicale </a:t>
            </a:r>
            <a:r>
              <a:rPr lang="fr-FR" dirty="0" smtClean="0"/>
              <a:t>sont…</a:t>
            </a:r>
            <a:endParaRPr lang="fr-FR" dirty="0"/>
          </a:p>
          <a:p>
            <a:endParaRPr lang="fr-FR" dirty="0"/>
          </a:p>
          <a:p>
            <a:r>
              <a:rPr lang="fr-FR" dirty="0" smtClean="0"/>
              <a:t>Indispensables </a:t>
            </a:r>
            <a:r>
              <a:rPr lang="fr-FR" dirty="0"/>
              <a:t>et urgentes</a:t>
            </a:r>
          </a:p>
          <a:p>
            <a:endParaRPr lang="fr-FR" dirty="0" smtClean="0"/>
          </a:p>
          <a:p>
            <a:r>
              <a:rPr lang="fr-FR" dirty="0" smtClean="0"/>
              <a:t>Peu </a:t>
            </a:r>
            <a:r>
              <a:rPr lang="fr-FR" dirty="0"/>
              <a:t>développées dans le secteur public </a:t>
            </a:r>
            <a:r>
              <a:rPr lang="fr-FR" dirty="0" smtClean="0"/>
              <a:t>hospitalier :</a:t>
            </a:r>
            <a:endParaRPr lang="fr-FR" dirty="0"/>
          </a:p>
          <a:p>
            <a:pPr lvl="1"/>
            <a:r>
              <a:rPr lang="fr-FR" dirty="0"/>
              <a:t>13% de laboratoires déjà restructurés</a:t>
            </a:r>
          </a:p>
          <a:p>
            <a:pPr lvl="1"/>
            <a:r>
              <a:rPr lang="fr-FR" dirty="0"/>
              <a:t>40% en cours de processus</a:t>
            </a:r>
          </a:p>
          <a:p>
            <a:pPr lvl="1"/>
            <a:r>
              <a:rPr lang="fr-FR" dirty="0"/>
              <a:t>47% non engagés </a:t>
            </a:r>
            <a:r>
              <a:rPr lang="fr-FR" dirty="0" smtClean="0"/>
              <a:t>(</a:t>
            </a:r>
            <a:r>
              <a:rPr lang="fr-FR" u="sng" dirty="0" smtClean="0"/>
              <a:t>source</a:t>
            </a:r>
            <a:r>
              <a:rPr lang="fr-FR" dirty="0" smtClean="0"/>
              <a:t> : enquête </a:t>
            </a:r>
            <a:r>
              <a:rPr lang="fr-FR" dirty="0"/>
              <a:t>SNBH 2012 sur 251 laboratoires)</a:t>
            </a:r>
          </a:p>
          <a:p>
            <a:endParaRPr lang="fr-FR" dirty="0" smtClean="0"/>
          </a:p>
          <a:p>
            <a:r>
              <a:rPr lang="fr-FR" dirty="0" smtClean="0"/>
              <a:t>Peu </a:t>
            </a:r>
            <a:r>
              <a:rPr lang="fr-FR" dirty="0"/>
              <a:t>accompagnées dans la démarche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3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sont les incitatifs ? Quels sont les risques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fr-FR" dirty="0" smtClean="0"/>
              <a:t>Pour un CH (et un LBM) de petite taille :</a:t>
            </a:r>
            <a:endParaRPr lang="fr-FR" dirty="0"/>
          </a:p>
          <a:p>
            <a:pPr>
              <a:spcAft>
                <a:spcPts val="900"/>
              </a:spcAft>
            </a:pPr>
            <a:r>
              <a:rPr lang="fr-FR" dirty="0" smtClean="0"/>
              <a:t>Si le seuil de 50% d’accréditation en 2016 semble atteignable, pourra-t-on atteindre 100% en 2020 ? Risque de fermeture à moyen terme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L’accréditation a un coût qui va renchérir le coût du B et donc le coût de la fonction Biologie pour le CH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Risque démographique accru pour de petites équipes (Tech. et surtout BM)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Démarchage du secteur privé</a:t>
            </a:r>
          </a:p>
          <a:p>
            <a:pPr>
              <a:spcAft>
                <a:spcPts val="900"/>
              </a:spcAft>
            </a:pPr>
            <a:r>
              <a:rPr lang="fr-FR" dirty="0"/>
              <a:t>Augmentation des coûts de sous-traitance par la fin des ristournes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Pour les petits CH sans labo, quelle pérennité de leur labo de ville ?</a:t>
            </a:r>
          </a:p>
          <a:p>
            <a:pPr lvl="4"/>
            <a:r>
              <a:rPr lang="fr-FR" dirty="0" smtClean="0"/>
              <a:t>La </a:t>
            </a:r>
            <a:r>
              <a:rPr lang="fr-FR" dirty="0"/>
              <a:t>coopération va permettre notamment :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se prémunir d’une disparition de l’activité biologique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Une mutualisation des effectifs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conserver une maîtrise du coût de la fonction Biologie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</a:t>
            </a:r>
            <a:r>
              <a:rPr lang="fr-FR" dirty="0"/>
              <a:t>contribuer à répondre aux </a:t>
            </a:r>
            <a:r>
              <a:rPr lang="fr-FR" dirty="0" smtClean="0"/>
              <a:t>exigences </a:t>
            </a:r>
            <a:r>
              <a:rPr lang="fr-FR" dirty="0"/>
              <a:t>de l'accréditation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46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sont les incitatifs ? Quels sont les risques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fr-FR" dirty="0" smtClean="0"/>
              <a:t>Pour un CH de grande taille :</a:t>
            </a:r>
            <a:endParaRPr lang="fr-FR" dirty="0"/>
          </a:p>
          <a:p>
            <a:pPr>
              <a:spcAft>
                <a:spcPts val="900"/>
              </a:spcAft>
            </a:pPr>
            <a:r>
              <a:rPr lang="fr-FR" dirty="0" smtClean="0"/>
              <a:t>Risques de fermeture quasi nuls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Devoir faire face à une arrivée plus ou moins massive d’activité en provenance de petits établissements ou de ville en fonction des restructurations du secteur privé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Risque démographique (PH notamment)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Augmentation des coûts de sous-traitance par la fin des ristournes</a:t>
            </a:r>
          </a:p>
          <a:p>
            <a:pPr lvl="4"/>
            <a:r>
              <a:rPr lang="fr-FR" dirty="0" smtClean="0"/>
              <a:t>La </a:t>
            </a:r>
            <a:r>
              <a:rPr lang="fr-FR" dirty="0"/>
              <a:t>coopération va permettre notamment :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mutualiser les moyens (par ex pour l’accréditation) et donc les coûts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réduire le coût de la fonction biologie sur le territoire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D’élargir la volumétrie de certains examens favorisant une ré-internalisation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(</a:t>
            </a:r>
            <a:r>
              <a:rPr lang="fr-FR" dirty="0" err="1" smtClean="0"/>
              <a:t>re</a:t>
            </a:r>
            <a:r>
              <a:rPr lang="fr-FR" dirty="0" smtClean="0"/>
              <a:t>)travailler sur les prescriptions internes pour aller vers la juste prescription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A terme de développer une activité externe plus importante permettant de s’assurer de nouvelles recettes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7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sont les incitatifs ? Quels sont les risques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4" y="1056481"/>
            <a:ext cx="8316000" cy="1222375"/>
          </a:xfrm>
        </p:spPr>
        <p:txBody>
          <a:bodyPr/>
          <a:lstStyle/>
          <a:p>
            <a:pPr lvl="4"/>
            <a:r>
              <a:rPr lang="fr-FR" dirty="0" smtClean="0"/>
              <a:t>Pour un CHU :</a:t>
            </a:r>
            <a:endParaRPr lang="fr-FR" dirty="0"/>
          </a:p>
          <a:p>
            <a:pPr>
              <a:spcAft>
                <a:spcPts val="900"/>
              </a:spcAft>
            </a:pPr>
            <a:r>
              <a:rPr lang="fr-FR" dirty="0" smtClean="0"/>
              <a:t>Nécessité de se structurer pour répondre à des sollicitations externes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Attente forte des établissements vis-à-vis d’une prestation aujourd’hui très organisée assurée par des laboratoires spécialisés privés (transports des échantillons et retours rapides des résultats)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S’inscrire dans une logique de « grand frère » plutôt que de captation d’activité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Assurer un réseau régional de biologistes travaillant ensemble, voire formés en région et y restant (jeunes BM)</a:t>
            </a:r>
          </a:p>
          <a:p>
            <a:pPr lvl="4"/>
            <a:r>
              <a:rPr lang="fr-FR" dirty="0" smtClean="0"/>
              <a:t>La </a:t>
            </a:r>
            <a:r>
              <a:rPr lang="fr-FR" dirty="0"/>
              <a:t>coopération va permettre notamment :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récupérer une activité très spécialisée aujourd’hui réalisée par le privé et donc de réduire ses coûts internes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D’augmenter ses recettes externes par la réalisation de nouvelles activités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travailler sur la réorganisation interne du LBM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D’organiser le LBM comme un Centre de profit</a:t>
            </a:r>
          </a:p>
          <a:p>
            <a:pPr>
              <a:spcAft>
                <a:spcPts val="900"/>
              </a:spcAft>
            </a:pPr>
            <a:r>
              <a:rPr lang="fr-FR" dirty="0" smtClean="0"/>
              <a:t>De dégager de nouveaux financements pour les activités </a:t>
            </a:r>
            <a:r>
              <a:rPr lang="fr-FR" dirty="0"/>
              <a:t>de </a:t>
            </a:r>
            <a:r>
              <a:rPr lang="fr-FR" dirty="0" smtClean="0"/>
              <a:t>recherche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67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 bwMode="auto">
          <a:xfrm>
            <a:off x="304264" y="2208609"/>
            <a:ext cx="5760640" cy="3811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defTabSz="913530"/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6"/>
            <a:ext cx="8280000" cy="4824536"/>
          </a:xfrm>
        </p:spPr>
        <p:txBody>
          <a:bodyPr/>
          <a:lstStyle/>
          <a:p>
            <a:pPr lvl="4"/>
            <a:r>
              <a:rPr lang="fr-FR" dirty="0" smtClean="0">
                <a:solidFill>
                  <a:srgbClr val="C00000"/>
                </a:solidFill>
              </a:rPr>
              <a:t>La Biologie médicale aujourd’hui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Où en est-on ? Quelles perspectives ? Quelles exigences ?</a:t>
            </a:r>
            <a:endParaRPr lang="fr-FR" dirty="0" smtClean="0"/>
          </a:p>
          <a:p>
            <a:pPr marL="359104" lvl="4" indent="0">
              <a:buNone/>
            </a:pPr>
            <a:endParaRPr lang="fr-FR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Comment accompagner le changement ?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Présentation du dispositif ANAP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Illustrations des modules du dispositif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Conditions de participation au dispositif</a:t>
            </a:r>
          </a:p>
          <a:p>
            <a:pPr lvl="4"/>
            <a:endParaRPr lang="fr-FR" sz="1600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Les publications de l’ANAP 2012-2013</a:t>
            </a:r>
          </a:p>
          <a:p>
            <a:pPr marL="359104" lvl="4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1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07777"/>
          </a:xfrm>
        </p:spPr>
        <p:txBody>
          <a:bodyPr/>
          <a:lstStyle/>
          <a:p>
            <a:r>
              <a:rPr lang="fr-FR" sz="2000" dirty="0" smtClean="0"/>
              <a:t>Dispositif d’aide à la mise en place d’une coopération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0248" y="768449"/>
            <a:ext cx="5544615" cy="588101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sz="1600" b="1" dirty="0" smtClean="0"/>
              <a:t>Professionnels concernés </a:t>
            </a:r>
            <a:r>
              <a:rPr lang="fr-FR" sz="1600" dirty="0" smtClean="0"/>
              <a:t>:</a:t>
            </a:r>
          </a:p>
          <a:p>
            <a:pPr algn="just">
              <a:lnSpc>
                <a:spcPct val="100000"/>
              </a:lnSpc>
              <a:buNone/>
            </a:pPr>
            <a:r>
              <a:rPr lang="fr-FR" sz="1600" dirty="0" smtClean="0"/>
              <a:t>	</a:t>
            </a:r>
            <a:r>
              <a:rPr lang="fr-FR" sz="1400" dirty="0" smtClean="0"/>
              <a:t>Ce dispositif s’adresse aux ARS et établissements de santé publics et privés d’intérêt collectif :</a:t>
            </a:r>
          </a:p>
          <a:p>
            <a:pPr algn="just">
              <a:lnSpc>
                <a:spcPct val="100000"/>
              </a:lnSpc>
              <a:buNone/>
            </a:pPr>
            <a:endParaRPr lang="fr-FR" sz="1400" dirty="0" smtClean="0"/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engagés dans un projet de réorganisation de la biologie médicale à l’échelle territoriale ;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ou souhaitant approfondir l’opportunité d’une coopération en la matière.</a:t>
            </a:r>
          </a:p>
          <a:p>
            <a:pPr lvl="1" algn="just">
              <a:lnSpc>
                <a:spcPct val="100000"/>
              </a:lnSpc>
            </a:pPr>
            <a:endParaRPr lang="fr-FR" sz="1400" dirty="0" smtClean="0"/>
          </a:p>
          <a:p>
            <a:pPr algn="just">
              <a:lnSpc>
                <a:spcPct val="100000"/>
              </a:lnSpc>
            </a:pPr>
            <a:r>
              <a:rPr lang="fr-FR" sz="1600" b="1" dirty="0" smtClean="0"/>
              <a:t>Objectifs : </a:t>
            </a:r>
            <a:r>
              <a:rPr lang="fr-FR" sz="1400" dirty="0" smtClean="0"/>
              <a:t>Aider les acteurs à :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mieux appréhender les enjeux d’une coopération en biologie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disposer d’une vision partagée (biologistes, cliniciens, directeurs) de l’offre territoriale de biologie 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identifier les singularités du territoire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construire l’avenir de la biologie sur le territoire en offrant une réponse la plus adaptée aux besoins cliniques 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mener opérationnellement la coopération dans ses différentes dimensions (juridique, informatique, logistique…) pour mettre en œuvre le projet biologique de territoire 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accompagner les personnels dans leur évolution professionnelle </a:t>
            </a:r>
          </a:p>
          <a:p>
            <a:pPr lvl="1" algn="just">
              <a:lnSpc>
                <a:spcPct val="100000"/>
              </a:lnSpc>
            </a:pPr>
            <a:r>
              <a:rPr lang="fr-FR" sz="1400" dirty="0" smtClean="0"/>
              <a:t>évaluer les impacts </a:t>
            </a:r>
            <a:r>
              <a:rPr lang="fr-FR" sz="1400" dirty="0" err="1" smtClean="0"/>
              <a:t>médico</a:t>
            </a:r>
            <a:r>
              <a:rPr lang="fr-FR" sz="1400" dirty="0" smtClean="0"/>
              <a:t>-économiques de cette coopération.</a:t>
            </a:r>
          </a:p>
          <a:p>
            <a:pPr lvl="1" algn="just">
              <a:lnSpc>
                <a:spcPct val="100000"/>
              </a:lnSpc>
            </a:pPr>
            <a:endParaRPr lang="fr-FR" sz="1400" dirty="0" smtClean="0"/>
          </a:p>
          <a:p>
            <a:pPr lvl="1" algn="just">
              <a:lnSpc>
                <a:spcPct val="100000"/>
              </a:lnSpc>
              <a:buNone/>
            </a:pPr>
            <a:r>
              <a:rPr lang="fr-FR" sz="1400" b="1" dirty="0" smtClean="0">
                <a:solidFill>
                  <a:srgbClr val="C00000"/>
                </a:solidFill>
              </a:rPr>
              <a:t>=&gt;</a:t>
            </a:r>
            <a:r>
              <a:rPr lang="fr-FR" sz="1400" dirty="0" smtClean="0"/>
              <a:t> </a:t>
            </a:r>
            <a:r>
              <a:rPr lang="fr-FR" sz="1400" b="1" dirty="0" smtClean="0">
                <a:solidFill>
                  <a:srgbClr val="C00000"/>
                </a:solidFill>
              </a:rPr>
              <a:t>Des éléments objectifs et pratiques pour prendre des décisions  de réorganisation territoriale et les mettre en œuvre</a:t>
            </a:r>
            <a:r>
              <a:rPr lang="fr-FR" sz="1400" dirty="0" smtClean="0"/>
              <a:t>.</a:t>
            </a:r>
          </a:p>
          <a:p>
            <a:pPr algn="just">
              <a:lnSpc>
                <a:spcPct val="100000"/>
              </a:lnSpc>
            </a:pPr>
            <a:endParaRPr lang="fr-FR" sz="1600" b="1" dirty="0" smtClean="0"/>
          </a:p>
          <a:p>
            <a:pPr algn="just">
              <a:lnSpc>
                <a:spcPct val="100000"/>
              </a:lnSpc>
            </a:pPr>
            <a:endParaRPr lang="fr-FR" sz="1400" dirty="0" smtClean="0"/>
          </a:p>
          <a:p>
            <a:pPr lvl="1" algn="just">
              <a:lnSpc>
                <a:spcPct val="100000"/>
              </a:lnSpc>
            </a:pPr>
            <a:endParaRPr lang="fr-FR" sz="1400" dirty="0" smtClean="0"/>
          </a:p>
          <a:p>
            <a:pPr algn="just">
              <a:lnSpc>
                <a:spcPct val="100000"/>
              </a:lnSpc>
            </a:pPr>
            <a:endParaRPr lang="fr-FR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 cstate="print"/>
          <a:srcRect l="46613" t="15750" r="26269" b="11407"/>
          <a:stretch>
            <a:fillRect/>
          </a:stretch>
        </p:blipFill>
        <p:spPr bwMode="auto">
          <a:xfrm>
            <a:off x="5860631" y="1272505"/>
            <a:ext cx="3156592" cy="47670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07777"/>
          </a:xfrm>
        </p:spPr>
        <p:txBody>
          <a:bodyPr/>
          <a:lstStyle/>
          <a:p>
            <a:r>
              <a:rPr lang="fr-FR" sz="2000" dirty="0" smtClean="0"/>
              <a:t>Dispositif d’aide à la mise en place d’une coopération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Contenu du dispositif :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Ci après quelques exemples d’illustration de la démarche et outils qui seront présentés dans les modules 1 et 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pic>
        <p:nvPicPr>
          <p:cNvPr id="373761" name="Picture 1"/>
          <p:cNvPicPr>
            <a:picLocks noChangeAspect="1" noChangeArrowheads="1"/>
          </p:cNvPicPr>
          <p:nvPr/>
        </p:nvPicPr>
        <p:blipFill>
          <a:blip r:embed="rId2" cstate="print"/>
          <a:srcRect l="48827" t="26578" r="5106" b="34048"/>
          <a:stretch>
            <a:fillRect/>
          </a:stretch>
        </p:blipFill>
        <p:spPr bwMode="auto">
          <a:xfrm>
            <a:off x="520279" y="1416521"/>
            <a:ext cx="824165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5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 bwMode="auto">
          <a:xfrm>
            <a:off x="304264" y="2835532"/>
            <a:ext cx="5760640" cy="3811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defTabSz="913530"/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6"/>
            <a:ext cx="8280000" cy="4824536"/>
          </a:xfrm>
        </p:spPr>
        <p:txBody>
          <a:bodyPr/>
          <a:lstStyle/>
          <a:p>
            <a:pPr lvl="4"/>
            <a:r>
              <a:rPr lang="fr-FR" dirty="0" smtClean="0">
                <a:solidFill>
                  <a:srgbClr val="C00000"/>
                </a:solidFill>
              </a:rPr>
              <a:t>La Biologie médicale aujourd’hui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Où en est-on ? Quelles perspectives ? Quelles exigences ?</a:t>
            </a:r>
            <a:endParaRPr lang="fr-FR" dirty="0" smtClean="0"/>
          </a:p>
          <a:p>
            <a:pPr marL="359104" lvl="4" indent="0">
              <a:buNone/>
            </a:pPr>
            <a:endParaRPr lang="fr-FR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Comment accompagner le changement ?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Présentation du dispositif ANAP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Illustrations des modules du dispositif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Conditions de participation au dispositif</a:t>
            </a:r>
          </a:p>
          <a:p>
            <a:pPr lvl="4"/>
            <a:endParaRPr lang="fr-FR" sz="1600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Les publications de l’ANAP 2012-2013</a:t>
            </a:r>
          </a:p>
          <a:p>
            <a:pPr marL="359104" lvl="4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1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fr-FR">
              <a:solidFill>
                <a:prstClr val="black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176472" y="141863"/>
            <a:ext cx="3390494" cy="338467"/>
          </a:xfrm>
          <a:prstGeom prst="rect">
            <a:avLst/>
          </a:prstGeom>
        </p:spPr>
        <p:txBody>
          <a:bodyPr wrap="none" lIns="91352" tIns="45677" rIns="91352" bIns="45677">
            <a:spAutoFit/>
          </a:bodyPr>
          <a:lstStyle/>
          <a:p>
            <a:pPr algn="l"/>
            <a:r>
              <a:rPr lang="fr-FR" sz="1600" b="1" dirty="0" smtClean="0">
                <a:solidFill>
                  <a:schemeClr val="bg1"/>
                </a:solidFill>
              </a:rPr>
              <a:t>La démarche d’aide à la décision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61" r="11778" b="23851"/>
          <a:stretch>
            <a:fillRect/>
          </a:stretch>
        </p:blipFill>
        <p:spPr bwMode="auto">
          <a:xfrm>
            <a:off x="0" y="4008809"/>
            <a:ext cx="7937103" cy="1080120"/>
          </a:xfrm>
          <a:prstGeom prst="rect">
            <a:avLst/>
          </a:prstGeom>
          <a:noFill/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04" r="11778"/>
          <a:stretch>
            <a:fillRect/>
          </a:stretch>
        </p:blipFill>
        <p:spPr bwMode="auto">
          <a:xfrm>
            <a:off x="0" y="5160937"/>
            <a:ext cx="7937103" cy="1584176"/>
          </a:xfrm>
          <a:prstGeom prst="rect">
            <a:avLst/>
          </a:prstGeom>
          <a:noFill/>
        </p:spPr>
      </p:pic>
      <p:grpSp>
        <p:nvGrpSpPr>
          <p:cNvPr id="12" name="Groupe 11"/>
          <p:cNvGrpSpPr/>
          <p:nvPr/>
        </p:nvGrpSpPr>
        <p:grpSpPr>
          <a:xfrm>
            <a:off x="0" y="751278"/>
            <a:ext cx="8996719" cy="3833595"/>
            <a:chOff x="0" y="751278"/>
            <a:chExt cx="8996719" cy="3833595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98" b="39683"/>
            <a:stretch>
              <a:fillRect/>
            </a:stretch>
          </p:blipFill>
          <p:spPr bwMode="auto">
            <a:xfrm>
              <a:off x="0" y="751278"/>
              <a:ext cx="8996719" cy="3257531"/>
            </a:xfrm>
            <a:prstGeom prst="rect">
              <a:avLst/>
            </a:prstGeom>
            <a:noFill/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041" t="60061" b="31359"/>
            <a:stretch>
              <a:fillRect/>
            </a:stretch>
          </p:blipFill>
          <p:spPr bwMode="auto">
            <a:xfrm>
              <a:off x="7885599" y="4008809"/>
              <a:ext cx="1075839" cy="576064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162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 bwMode="auto">
          <a:xfrm>
            <a:off x="2226194" y="152787"/>
            <a:ext cx="4054725" cy="3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07" tIns="44656" rIns="89307" bIns="44656" numCol="1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fr-FR" sz="1400" b="1" dirty="0" smtClean="0">
                <a:solidFill>
                  <a:schemeClr val="bg1"/>
                </a:solidFill>
              </a:rPr>
              <a:t>Les outils d’aide à la décision comme support d’aide au dialogue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l="35243" t="72073" r="51979" b="20633"/>
          <a:stretch>
            <a:fillRect/>
          </a:stretch>
        </p:blipFill>
        <p:spPr bwMode="auto">
          <a:xfrm>
            <a:off x="3472607" y="912465"/>
            <a:ext cx="14401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2" cstate="print"/>
          <a:srcRect l="35243" t="79367" r="51979" b="13071"/>
          <a:stretch>
            <a:fillRect/>
          </a:stretch>
        </p:blipFill>
        <p:spPr bwMode="auto">
          <a:xfrm>
            <a:off x="4912767" y="2280617"/>
            <a:ext cx="1728192" cy="80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/>
          <p:cNvPicPr/>
          <p:nvPr/>
        </p:nvPicPr>
        <p:blipFill>
          <a:blip r:embed="rId2" cstate="print"/>
          <a:srcRect l="35243" t="72073" r="51979" b="20633"/>
          <a:stretch>
            <a:fillRect/>
          </a:stretch>
        </p:blipFill>
        <p:spPr bwMode="auto">
          <a:xfrm>
            <a:off x="5056783" y="912465"/>
            <a:ext cx="14401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/>
          <p:cNvPicPr/>
          <p:nvPr/>
        </p:nvPicPr>
        <p:blipFill>
          <a:blip r:embed="rId2" cstate="print"/>
          <a:srcRect l="35243" t="72073" r="51979" b="20633"/>
          <a:stretch>
            <a:fillRect/>
          </a:stretch>
        </p:blipFill>
        <p:spPr bwMode="auto">
          <a:xfrm>
            <a:off x="6712967" y="912465"/>
            <a:ext cx="14401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lipse 9"/>
          <p:cNvSpPr/>
          <p:nvPr/>
        </p:nvSpPr>
        <p:spPr>
          <a:xfrm>
            <a:off x="3544615" y="624433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1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272807" y="624433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2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6856983" y="624433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3</a:t>
            </a:r>
            <a:endParaRPr lang="fr-FR" sz="1600" dirty="0">
              <a:solidFill>
                <a:schemeClr val="tx1"/>
              </a:solidFill>
            </a:endParaRPr>
          </a:p>
        </p:txBody>
      </p:sp>
      <p:cxnSp>
        <p:nvCxnSpPr>
          <p:cNvPr id="15" name="Connecteur droit avec flèche 14"/>
          <p:cNvCxnSpPr>
            <a:stCxn id="4" idx="2"/>
            <a:endCxn id="5" idx="0"/>
          </p:cNvCxnSpPr>
          <p:nvPr/>
        </p:nvCxnSpPr>
        <p:spPr>
          <a:xfrm>
            <a:off x="4192687" y="1704553"/>
            <a:ext cx="1584176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6" idx="2"/>
            <a:endCxn id="5" idx="0"/>
          </p:cNvCxnSpPr>
          <p:nvPr/>
        </p:nvCxnSpPr>
        <p:spPr>
          <a:xfrm>
            <a:off x="5776863" y="1704553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9" idx="2"/>
            <a:endCxn id="5" idx="0"/>
          </p:cNvCxnSpPr>
          <p:nvPr/>
        </p:nvCxnSpPr>
        <p:spPr>
          <a:xfrm flipH="1">
            <a:off x="5776863" y="1704553"/>
            <a:ext cx="165618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2" t="91164" r="36770" b="256"/>
          <a:stretch>
            <a:fillRect/>
          </a:stretch>
        </p:blipFill>
        <p:spPr bwMode="auto">
          <a:xfrm>
            <a:off x="4840761" y="3936801"/>
            <a:ext cx="1584174" cy="576064"/>
          </a:xfrm>
          <a:prstGeom prst="rect">
            <a:avLst/>
          </a:prstGeom>
          <a:noFill/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1" t="77221" r="35970" b="17417"/>
          <a:stretch>
            <a:fillRect/>
          </a:stretch>
        </p:blipFill>
        <p:spPr bwMode="auto">
          <a:xfrm>
            <a:off x="6424935" y="2712665"/>
            <a:ext cx="1987421" cy="432048"/>
          </a:xfrm>
          <a:prstGeom prst="rect">
            <a:avLst/>
          </a:prstGeom>
          <a:noFill/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2" t="77221" r="21773" b="16457"/>
          <a:stretch>
            <a:fillRect/>
          </a:stretch>
        </p:blipFill>
        <p:spPr bwMode="auto">
          <a:xfrm>
            <a:off x="5056783" y="5737001"/>
            <a:ext cx="1440160" cy="576064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160239" y="966083"/>
            <a:ext cx="3240360" cy="81047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 fontAlgn="auto">
              <a:lnSpc>
                <a:spcPts val="14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Obtenir une </a:t>
            </a:r>
            <a:r>
              <a:rPr lang="fr-FR" sz="1050" b="1" u="sng" dirty="0" smtClean="0">
                <a:latin typeface="Arial" pitchFamily="34" charset="0"/>
                <a:ea typeface="Calibri"/>
                <a:cs typeface="Arial" pitchFamily="34" charset="0"/>
              </a:rPr>
              <a:t>PHOTOGRAPHIE DE PERFORMANCE </a:t>
            </a: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de chaque site de biologie coopérateur </a:t>
            </a:r>
            <a:r>
              <a:rPr lang="fr-FR" sz="1050" dirty="0" smtClean="0">
                <a:latin typeface="Arial" pitchFamily="34" charset="0"/>
                <a:ea typeface="Calibri"/>
                <a:cs typeface="Arial" pitchFamily="34" charset="0"/>
              </a:rPr>
              <a:t>(activité, organisation technique, flux des analyses, RH, coûts, accréditation)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0239" y="2441763"/>
            <a:ext cx="3240360" cy="9900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 fontAlgn="auto">
              <a:lnSpc>
                <a:spcPts val="14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fr-FR" sz="1050" dirty="0" smtClean="0">
                <a:latin typeface="Arial" pitchFamily="34" charset="0"/>
                <a:ea typeface="Calibri"/>
                <a:cs typeface="Arial" pitchFamily="34" charset="0"/>
              </a:rPr>
              <a:t>Analyser de manière </a:t>
            </a: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croisée les données des coopérateurs et</a:t>
            </a:r>
            <a:r>
              <a:rPr lang="fr-FR" sz="1050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juxtaposer les fonctionnements de chacun des sites  =&gt; une </a:t>
            </a:r>
            <a:r>
              <a:rPr lang="fr-FR" sz="1050" b="1" u="sng" dirty="0" smtClean="0">
                <a:latin typeface="Arial" pitchFamily="34" charset="0"/>
                <a:ea typeface="Calibri"/>
                <a:cs typeface="Arial" pitchFamily="34" charset="0"/>
              </a:rPr>
              <a:t>PHOTO DU TERRITOIRE</a:t>
            </a: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 sur les activités, PDS, RH, automates, flux d’examens …</a:t>
            </a:r>
            <a:endParaRPr lang="fr-FR" sz="1050" u="sng" dirty="0" smtClean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0239" y="3521883"/>
            <a:ext cx="3240360" cy="4514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1400"/>
              </a:lnSpc>
              <a:spcBef>
                <a:spcPts val="300"/>
              </a:spcBef>
              <a:spcAft>
                <a:spcPts val="0"/>
              </a:spcAft>
            </a:pPr>
            <a:r>
              <a:rPr lang="fr-FR" sz="1050" b="1" dirty="0" smtClean="0">
                <a:latin typeface="Arial" pitchFamily="34" charset="0"/>
                <a:ea typeface="Calibri"/>
                <a:cs typeface="Arial" pitchFamily="34" charset="0"/>
              </a:rPr>
              <a:t>Réaliser différentes simulations de gradation de la permanence des soins et </a:t>
            </a:r>
            <a:r>
              <a:rPr lang="fr-FR" sz="1050" b="1" dirty="0" smtClean="0">
                <a:latin typeface="Arial" pitchFamily="34" charset="0"/>
                <a:cs typeface="Arial" pitchFamily="34" charset="0"/>
              </a:rPr>
              <a:t>d’évaluer leur coût</a:t>
            </a:r>
            <a:endParaRPr lang="fr-FR" sz="105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0239" y="4241963"/>
            <a:ext cx="324036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1400"/>
              </a:lnSpc>
              <a:spcBef>
                <a:spcPts val="300"/>
              </a:spcBef>
              <a:spcAft>
                <a:spcPts val="0"/>
              </a:spcAft>
            </a:pPr>
            <a:r>
              <a:rPr lang="fr-FR" sz="1050" dirty="0" smtClean="0">
                <a:latin typeface="Arial" pitchFamily="34" charset="0"/>
                <a:cs typeface="Arial" pitchFamily="34" charset="0"/>
              </a:rPr>
              <a:t>Permet de </a:t>
            </a:r>
            <a:r>
              <a:rPr lang="fr-FR" sz="1050" b="1" dirty="0" smtClean="0">
                <a:latin typeface="Arial" pitchFamily="34" charset="0"/>
                <a:cs typeface="Arial" pitchFamily="34" charset="0"/>
              </a:rPr>
              <a:t>construire et comparer différents scénarios de regroupements </a:t>
            </a:r>
            <a:r>
              <a:rPr lang="fr-FR" sz="1050" dirty="0" smtClean="0">
                <a:latin typeface="Arial" pitchFamily="34" charset="0"/>
                <a:cs typeface="Arial" pitchFamily="34" charset="0"/>
              </a:rPr>
              <a:t>de laboratoires sous l’angle économique.</a:t>
            </a:r>
            <a:endParaRPr lang="fr-FR" sz="105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3976663" y="3216721"/>
            <a:ext cx="1728192" cy="72008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SCENARIO 1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5848871" y="3216721"/>
            <a:ext cx="1728192" cy="64807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SCENARIO 2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2" t="77221" r="21773" b="16457"/>
          <a:stretch>
            <a:fillRect/>
          </a:stretch>
        </p:blipFill>
        <p:spPr bwMode="auto">
          <a:xfrm>
            <a:off x="3472607" y="5737001"/>
            <a:ext cx="1440160" cy="576064"/>
          </a:xfrm>
          <a:prstGeom prst="rect">
            <a:avLst/>
          </a:prstGeom>
          <a:noFill/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2" t="77221" r="21773" b="16457"/>
          <a:stretch>
            <a:fillRect/>
          </a:stretch>
        </p:blipFill>
        <p:spPr bwMode="auto">
          <a:xfrm>
            <a:off x="6784975" y="5737001"/>
            <a:ext cx="1440160" cy="576064"/>
          </a:xfrm>
          <a:prstGeom prst="rect">
            <a:avLst/>
          </a:prstGeom>
          <a:noFill/>
        </p:spPr>
      </p:pic>
      <p:sp>
        <p:nvSpPr>
          <p:cNvPr id="39" name="Ellipse 38"/>
          <p:cNvSpPr/>
          <p:nvPr/>
        </p:nvSpPr>
        <p:spPr>
          <a:xfrm>
            <a:off x="3616623" y="6313065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1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5272807" y="6313065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2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6928991" y="6313065"/>
            <a:ext cx="1368152" cy="28803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LABO 3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4912767" y="4944913"/>
            <a:ext cx="1728192" cy="64807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SCENARIO RETENU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0239" y="5539074"/>
            <a:ext cx="3240360" cy="9900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1400"/>
              </a:lnSpc>
              <a:spcBef>
                <a:spcPts val="300"/>
              </a:spcBef>
              <a:spcAft>
                <a:spcPts val="0"/>
              </a:spcAft>
            </a:pPr>
            <a:r>
              <a:rPr lang="fr-FR" sz="1050" dirty="0" smtClean="0">
                <a:latin typeface="Arial" pitchFamily="34" charset="0"/>
                <a:cs typeface="Arial" pitchFamily="34" charset="0"/>
              </a:rPr>
              <a:t>Evaluer </a:t>
            </a:r>
            <a:r>
              <a:rPr lang="fr-FR" sz="1050" b="1" dirty="0" smtClean="0">
                <a:latin typeface="Arial" pitchFamily="34" charset="0"/>
                <a:cs typeface="Arial" pitchFamily="34" charset="0"/>
              </a:rPr>
              <a:t>les impacts du scénario retenu sur les établissements </a:t>
            </a:r>
            <a:r>
              <a:rPr lang="fr-FR" sz="1050" dirty="0" smtClean="0">
                <a:latin typeface="Arial" pitchFamily="34" charset="0"/>
                <a:cs typeface="Arial" pitchFamily="34" charset="0"/>
              </a:rPr>
              <a:t>(organisation </a:t>
            </a:r>
            <a:r>
              <a:rPr lang="fr-FR" sz="1050" dirty="0" err="1" smtClean="0">
                <a:latin typeface="Arial" pitchFamily="34" charset="0"/>
                <a:cs typeface="Arial" pitchFamily="34" charset="0"/>
              </a:rPr>
              <a:t>bio-clinique</a:t>
            </a:r>
            <a:r>
              <a:rPr lang="fr-FR" sz="1050" dirty="0" smtClean="0">
                <a:latin typeface="Arial" pitchFamily="34" charset="0"/>
                <a:cs typeface="Arial" pitchFamily="34" charset="0"/>
              </a:rPr>
              <a:t>, organisation des paillasses, ressources humaines, économiquement favorable, immobilier, informatique, transport, accréditation)</a:t>
            </a:r>
            <a:endParaRPr lang="fr-FR" sz="105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60239" y="768449"/>
            <a:ext cx="3240360" cy="2160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ETAT DES LIEUX DES MOYENS DE LA COOPERATION</a:t>
            </a:r>
            <a:endParaRPr lang="fr-FR" sz="1100" b="1" dirty="0"/>
          </a:p>
        </p:txBody>
      </p:sp>
      <p:sp>
        <p:nvSpPr>
          <p:cNvPr id="45" name="Rectangle 44"/>
          <p:cNvSpPr/>
          <p:nvPr/>
        </p:nvSpPr>
        <p:spPr>
          <a:xfrm>
            <a:off x="160239" y="2225739"/>
            <a:ext cx="3240360" cy="2160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MODELISATION DES SCENARIOS</a:t>
            </a:r>
            <a:endParaRPr lang="fr-FR" sz="1100" b="1" dirty="0"/>
          </a:p>
        </p:txBody>
      </p:sp>
      <p:cxnSp>
        <p:nvCxnSpPr>
          <p:cNvPr id="47" name="Connecteur droit avec flèche 46"/>
          <p:cNvCxnSpPr>
            <a:stCxn id="5" idx="2"/>
            <a:endCxn id="35" idx="1"/>
          </p:cNvCxnSpPr>
          <p:nvPr/>
        </p:nvCxnSpPr>
        <p:spPr>
          <a:xfrm>
            <a:off x="5776863" y="3088591"/>
            <a:ext cx="325096" cy="2230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>
            <a:stCxn id="5" idx="2"/>
            <a:endCxn id="34" idx="7"/>
          </p:cNvCxnSpPr>
          <p:nvPr/>
        </p:nvCxnSpPr>
        <p:spPr>
          <a:xfrm flipH="1">
            <a:off x="5451767" y="3088591"/>
            <a:ext cx="325096" cy="2335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>
            <a:stCxn id="34" idx="4"/>
            <a:endCxn id="42" idx="0"/>
          </p:cNvCxnSpPr>
          <p:nvPr/>
        </p:nvCxnSpPr>
        <p:spPr>
          <a:xfrm>
            <a:off x="4840759" y="3936801"/>
            <a:ext cx="936104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>
            <a:stCxn id="35" idx="4"/>
            <a:endCxn id="42" idx="0"/>
          </p:cNvCxnSpPr>
          <p:nvPr/>
        </p:nvCxnSpPr>
        <p:spPr>
          <a:xfrm flipH="1">
            <a:off x="5776863" y="3864793"/>
            <a:ext cx="936104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160239" y="5304953"/>
            <a:ext cx="3240360" cy="2160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CHOIX DU SCENARIO  ET IMPACTS SUR CHAQUE SITE</a:t>
            </a:r>
            <a:endParaRPr lang="fr-FR" sz="1100" b="1" dirty="0"/>
          </a:p>
        </p:txBody>
      </p:sp>
      <p:sp>
        <p:nvSpPr>
          <p:cNvPr id="60" name="Flèche droite rayée 59"/>
          <p:cNvSpPr/>
          <p:nvPr/>
        </p:nvSpPr>
        <p:spPr>
          <a:xfrm rot="5400000">
            <a:off x="1600399" y="1884573"/>
            <a:ext cx="360040" cy="288032"/>
          </a:xfrm>
          <a:prstGeom prst="strip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 droite rayée 60"/>
          <p:cNvSpPr/>
          <p:nvPr/>
        </p:nvSpPr>
        <p:spPr>
          <a:xfrm rot="5400000">
            <a:off x="1564395" y="4980917"/>
            <a:ext cx="360040" cy="288032"/>
          </a:xfrm>
          <a:prstGeom prst="strip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2" name="Picture 1"/>
          <p:cNvPicPr>
            <a:picLocks noChangeAspect="1" noChangeArrowheads="1"/>
          </p:cNvPicPr>
          <p:nvPr/>
        </p:nvPicPr>
        <p:blipFill>
          <a:blip r:embed="rId4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392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24" grpId="0" animBg="1"/>
      <p:bldP spid="28" grpId="0" animBg="1"/>
      <p:bldP spid="30" grpId="0" animBg="1"/>
      <p:bldP spid="31" grpId="0" animBg="1"/>
      <p:bldP spid="34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9" grpId="0" animBg="1"/>
      <p:bldP spid="60" grpId="0" animBg="1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1800" dirty="0" smtClean="0"/>
              <a:t>Illustration de la photo multi-sites de biologie</a:t>
            </a:r>
            <a:endParaRPr lang="fr-FR" sz="18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31423212"/>
              </p:ext>
            </p:extLst>
          </p:nvPr>
        </p:nvGraphicFramePr>
        <p:xfrm>
          <a:off x="321622" y="667961"/>
          <a:ext cx="8335561" cy="1324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589"/>
                <a:gridCol w="5953972"/>
              </a:tblGrid>
              <a:tr h="4496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Critères discriminants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Informations </a:t>
                      </a:r>
                      <a:r>
                        <a:rPr lang="fr-FR" sz="1600" u="none" strike="noStrike" dirty="0" smtClean="0"/>
                        <a:t>mises </a:t>
                      </a:r>
                      <a:r>
                        <a:rPr lang="fr-FR" sz="1600" u="none" strike="noStrike" dirty="0"/>
                        <a:t>à disposition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  <a:tr h="87498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/>
                        <a:t>Contraintes de temps d’accès entre sites coopérateurs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/>
                        <a:t>- Délais de </a:t>
                      </a:r>
                      <a:r>
                        <a:rPr lang="fr-FR" sz="1500" u="none" strike="noStrike" dirty="0" smtClean="0"/>
                        <a:t>rendu de </a:t>
                      </a:r>
                      <a:r>
                        <a:rPr lang="fr-FR" sz="1500" u="none" strike="noStrike" dirty="0"/>
                        <a:t>résultat par typologie d'analyse et </a:t>
                      </a:r>
                      <a:r>
                        <a:rPr lang="fr-FR" sz="1500" u="none" strike="noStrike" dirty="0" smtClean="0"/>
                        <a:t>inter-sites</a:t>
                      </a:r>
                      <a:r>
                        <a:rPr lang="fr-FR" sz="1500" u="none" strike="noStrike" dirty="0"/>
                        <a:t/>
                      </a:r>
                      <a:br>
                        <a:rPr lang="fr-FR" sz="1500" u="none" strike="noStrike" dirty="0"/>
                      </a:br>
                      <a:r>
                        <a:rPr lang="fr-FR" sz="1500" u="none" strike="noStrike" dirty="0"/>
                        <a:t>- Simulations des délais de production et de rendu des </a:t>
                      </a:r>
                      <a:r>
                        <a:rPr lang="fr-FR" sz="1500" u="none" strike="noStrike" dirty="0" smtClean="0"/>
                        <a:t>résultats </a:t>
                      </a:r>
                      <a:r>
                        <a:rPr lang="fr-FR" sz="1500" u="none" strike="noStrike" dirty="0"/>
                        <a:t>dans la configuration cible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</a:tbl>
          </a:graphicData>
        </a:graphic>
      </p:graphicFrame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3" cstate="print"/>
          <a:srcRect l="28475" t="32360" r="29000" b="14721"/>
          <a:stretch>
            <a:fillRect/>
          </a:stretch>
        </p:blipFill>
        <p:spPr bwMode="auto">
          <a:xfrm>
            <a:off x="3092344" y="1992585"/>
            <a:ext cx="592487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1604" name="Picture 4"/>
          <p:cNvPicPr>
            <a:picLocks noChangeAspect="1" noChangeArrowheads="1"/>
          </p:cNvPicPr>
          <p:nvPr/>
        </p:nvPicPr>
        <p:blipFill>
          <a:blip r:embed="rId4" cstate="print"/>
          <a:srcRect l="40025" t="60080" r="39500" b="18752"/>
          <a:stretch>
            <a:fillRect/>
          </a:stretch>
        </p:blipFill>
        <p:spPr bwMode="auto">
          <a:xfrm>
            <a:off x="16224" y="2876499"/>
            <a:ext cx="3312368" cy="214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67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Démarche de coopération territoriale en Biologie médicale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1800" dirty="0" smtClean="0"/>
              <a:t>Illustration de la photo multi-sites de biologie</a:t>
            </a:r>
            <a:endParaRPr lang="fr-FR" sz="18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9864175"/>
              </p:ext>
            </p:extLst>
          </p:nvPr>
        </p:nvGraphicFramePr>
        <p:xfrm>
          <a:off x="321622" y="840457"/>
          <a:ext cx="8047529" cy="992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295"/>
                <a:gridCol w="5748234"/>
              </a:tblGrid>
              <a:tr h="30913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Critères discriminants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Informations </a:t>
                      </a:r>
                      <a:r>
                        <a:rPr lang="fr-FR" sz="1600" u="none" strike="noStrike" dirty="0" smtClean="0"/>
                        <a:t>mises </a:t>
                      </a:r>
                      <a:r>
                        <a:rPr lang="fr-FR" sz="1600" u="none" strike="noStrike" dirty="0"/>
                        <a:t>à disposition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  <a:tr h="68346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Analyse des flux existants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Vision d’ensemble des flux d’analyse : activité produite pour d’autres laboratoires, activité sous-traitée vers d’autres laboratoires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</a:tbl>
          </a:graphicData>
        </a:graphic>
      </p:graphicFrame>
      <p:pic>
        <p:nvPicPr>
          <p:cNvPr id="10" name="Image 9"/>
          <p:cNvPicPr/>
          <p:nvPr/>
        </p:nvPicPr>
        <p:blipFill>
          <a:blip r:embed="rId3" cstate="print"/>
          <a:srcRect l="28668" t="22833" r="27989" b="57498"/>
          <a:stretch>
            <a:fillRect/>
          </a:stretch>
        </p:blipFill>
        <p:spPr bwMode="auto">
          <a:xfrm>
            <a:off x="88231" y="1776561"/>
            <a:ext cx="8568952" cy="487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41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1800" dirty="0" smtClean="0"/>
              <a:t>Illustration de la photo multi-sites de biologie</a:t>
            </a:r>
            <a:endParaRPr lang="fr-FR" sz="1800" dirty="0"/>
          </a:p>
        </p:txBody>
      </p:sp>
      <p:pic>
        <p:nvPicPr>
          <p:cNvPr id="9" name="Image 8"/>
          <p:cNvPicPr/>
          <p:nvPr/>
        </p:nvPicPr>
        <p:blipFill>
          <a:blip r:embed="rId2" cstate="print"/>
          <a:srcRect t="59790" r="14081" b="23020"/>
          <a:stretch>
            <a:fillRect/>
          </a:stretch>
        </p:blipFill>
        <p:spPr bwMode="auto">
          <a:xfrm>
            <a:off x="2896543" y="4824535"/>
            <a:ext cx="3400599" cy="1992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8529"/>
            <a:ext cx="8657183" cy="3237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Espace réservé du contenu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9864175"/>
              </p:ext>
            </p:extLst>
          </p:nvPr>
        </p:nvGraphicFramePr>
        <p:xfrm>
          <a:off x="232247" y="688832"/>
          <a:ext cx="8479577" cy="771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737"/>
                <a:gridCol w="6056840"/>
              </a:tblGrid>
              <a:tr h="2495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Critères discriminants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Informations </a:t>
                      </a:r>
                      <a:r>
                        <a:rPr lang="fr-FR" sz="1600" u="none" strike="noStrike" dirty="0" smtClean="0"/>
                        <a:t>mises </a:t>
                      </a:r>
                      <a:r>
                        <a:rPr lang="fr-FR" sz="1600" u="none" strike="noStrike" dirty="0"/>
                        <a:t>à disposition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  <a:tr h="47811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Analyse des Ressources Humaines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Vision d’ensemble de la productivité des ETP biologistes et techniciens </a:t>
                      </a:r>
                    </a:p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Pyramide</a:t>
                      </a:r>
                      <a:r>
                        <a:rPr lang="fr-FR" sz="15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des âges  du territoire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1800" dirty="0" smtClean="0"/>
              <a:t>Illustration de la photo multi-sites de biologie</a:t>
            </a:r>
            <a:endParaRPr lang="fr-FR" sz="1800" dirty="0"/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0359" y="1704553"/>
            <a:ext cx="6696744" cy="487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Espace réservé du contenu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9864175"/>
              </p:ext>
            </p:extLst>
          </p:nvPr>
        </p:nvGraphicFramePr>
        <p:xfrm>
          <a:off x="232247" y="788929"/>
          <a:ext cx="8479577" cy="771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737"/>
                <a:gridCol w="6056840"/>
              </a:tblGrid>
              <a:tr h="2495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/>
                        <a:t>Critères discriminants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 smtClean="0"/>
                        <a:t>Informations mises à disposition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  <a:tr h="3484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Analyse du parc d’automates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Taux d’ouverture et taux de charges des automates pour évaluer</a:t>
                      </a:r>
                      <a:r>
                        <a:rPr lang="fr-FR" sz="15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la capacité d’absorption d’activités supplémentaires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Démarche de coopération territoriale en Biologie médicale</a:t>
            </a:r>
            <a:endParaRPr lang="fr-FR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>
            <a:off x="2308727" y="215448"/>
            <a:ext cx="6492472" cy="336977"/>
          </a:xfrm>
        </p:spPr>
        <p:txBody>
          <a:bodyPr/>
          <a:lstStyle/>
          <a:p>
            <a:pPr algn="l"/>
            <a:r>
              <a:rPr lang="fr-FR" sz="1800" dirty="0" smtClean="0"/>
              <a:t>Illustration de la photo multi-sites de biologie</a:t>
            </a:r>
            <a:endParaRPr lang="fr-FR" sz="1800" dirty="0"/>
          </a:p>
        </p:txBody>
      </p:sp>
      <p:graphicFrame>
        <p:nvGraphicFramePr>
          <p:cNvPr id="11" name="Espace réservé du contenu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9864175"/>
              </p:ext>
            </p:extLst>
          </p:nvPr>
        </p:nvGraphicFramePr>
        <p:xfrm>
          <a:off x="232247" y="788929"/>
          <a:ext cx="8479577" cy="711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737"/>
                <a:gridCol w="6056840"/>
              </a:tblGrid>
              <a:tr h="2495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/>
                        <a:t>Critères discriminants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marL="0" marR="0" indent="0" algn="ctr" defTabSz="44805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/>
                        <a:t>Informations mises à disposition</a:t>
                      </a:r>
                      <a:endParaRPr lang="fr-FR" sz="1400" b="1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2922" marR="52922" marT="17642" marB="17642" anchor="ctr"/>
                </a:tc>
              </a:tr>
              <a:tr h="3484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Volume d’activité produite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/>
                </a:tc>
                <a:tc>
                  <a:txBody>
                    <a:bodyPr/>
                    <a:lstStyle/>
                    <a:p>
                      <a:pPr marL="0" marR="0" indent="0" algn="l" defTabSz="44805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Sélection des laboratoires concernés par la répartition d’activité pour avoir une vi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sion du volume d’actes et B/BHN par domaine d’activité et sous domaine</a:t>
                      </a:r>
                    </a:p>
                  </a:txBody>
                  <a:tcPr marL="52922" marR="52922" marT="17642" marB="17642" anchor="ctr"/>
                </a:tc>
              </a:tr>
            </a:tbl>
          </a:graphicData>
        </a:graphic>
      </p:graphicFrame>
      <p:grpSp>
        <p:nvGrpSpPr>
          <p:cNvPr id="13" name="Groupe 12"/>
          <p:cNvGrpSpPr/>
          <p:nvPr/>
        </p:nvGrpSpPr>
        <p:grpSpPr>
          <a:xfrm>
            <a:off x="376263" y="1560537"/>
            <a:ext cx="7560840" cy="4968552"/>
            <a:chOff x="592287" y="2352625"/>
            <a:chExt cx="6778034" cy="4176464"/>
          </a:xfrm>
        </p:grpSpPr>
        <p:pic>
          <p:nvPicPr>
            <p:cNvPr id="48128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24578"/>
            <a:stretch>
              <a:fillRect/>
            </a:stretch>
          </p:blipFill>
          <p:spPr bwMode="auto">
            <a:xfrm>
              <a:off x="1168351" y="2352625"/>
              <a:ext cx="6201970" cy="4176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4199" r="41947" b="82797"/>
            <a:stretch>
              <a:fillRect/>
            </a:stretch>
          </p:blipFill>
          <p:spPr bwMode="auto">
            <a:xfrm>
              <a:off x="592287" y="2424633"/>
              <a:ext cx="4320480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9111B9-CA44-4A18-B788-C5F9193CB223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pic>
        <p:nvPicPr>
          <p:cNvPr id="482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603" y="2208609"/>
            <a:ext cx="8638604" cy="350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3"/>
          <p:cNvSpPr txBox="1">
            <a:spLocks/>
          </p:cNvSpPr>
          <p:nvPr/>
        </p:nvSpPr>
        <p:spPr>
          <a:xfrm>
            <a:off x="2308727" y="215448"/>
            <a:ext cx="6492472" cy="336977"/>
          </a:xfrm>
          <a:prstGeom prst="rect">
            <a:avLst/>
          </a:prstGeom>
        </p:spPr>
        <p:txBody>
          <a:bodyPr/>
          <a:lstStyle/>
          <a:p>
            <a:pPr lvl="0" algn="l" defTabSz="891748" eaLnBrk="0" hangingPunct="0"/>
            <a:r>
              <a:rPr lang="fr-FR" sz="1600" b="1" dirty="0" smtClean="0">
                <a:solidFill>
                  <a:schemeClr val="bg1"/>
                </a:solidFill>
              </a:rPr>
              <a:t>Illustration de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photo multi-sites de biologie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864175"/>
              </p:ext>
            </p:extLst>
          </p:nvPr>
        </p:nvGraphicFramePr>
        <p:xfrm>
          <a:off x="232247" y="788929"/>
          <a:ext cx="8479577" cy="771608"/>
        </p:xfrm>
        <a:graphic>
          <a:graphicData uri="http://schemas.openxmlformats.org/drawingml/2006/table">
            <a:tbl>
              <a:tblPr firstRow="1" bandRow="1"/>
              <a:tblGrid>
                <a:gridCol w="2422737"/>
                <a:gridCol w="6056840"/>
              </a:tblGrid>
              <a:tr h="2495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5338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0720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6608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144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76811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32171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87534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4289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600" u="none" strike="noStrike" dirty="0"/>
                        <a:t>Critères </a:t>
                      </a:r>
                      <a:r>
                        <a:rPr lang="fr-FR" sz="1600" u="none" strike="noStrike" dirty="0" smtClean="0"/>
                        <a:t>discriminants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5338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0720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6608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144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76811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32171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87534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42896" algn="l" defTabSz="91072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600" u="none" strike="noStrike" dirty="0" smtClean="0"/>
                        <a:t>Informations mises à disposition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4846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5338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0720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6608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144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76811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32171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87534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4289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Flux d’examens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5338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0720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6608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144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76811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32171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87534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42896" algn="l" defTabSz="91072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Vision des flux d’examens par tranche horaire pour l’ensemble</a:t>
                      </a:r>
                      <a:r>
                        <a:rPr lang="fr-FR" sz="15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des laboratoires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22" marR="52922" marT="17642" marB="1764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617073" y="6536590"/>
            <a:ext cx="309581" cy="184885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Titr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 eaLnBrk="0" fontAlgn="base" hangingPunct="0">
              <a:spcAft>
                <a:spcPct val="0"/>
              </a:spcAft>
            </a:pPr>
            <a:r>
              <a:rPr lang="fr-FR" sz="1800" b="1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 </a:t>
            </a:r>
            <a:r>
              <a:rPr lang="fr-FR" sz="1800" b="1" dirty="0" smtClean="0"/>
              <a:t>Présentation des schémas d’organisation </a:t>
            </a:r>
            <a:endParaRPr lang="fr-FR" sz="1800" b="1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Diagramme 11"/>
          <p:cNvGraphicFramePr/>
          <p:nvPr/>
        </p:nvGraphicFramePr>
        <p:xfrm>
          <a:off x="1384375" y="1056481"/>
          <a:ext cx="727280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888431" y="3341573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PERMANENCE DES SOINS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34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3" cstate="print"/>
          <a:srcRect t="14430"/>
          <a:stretch>
            <a:fillRect/>
          </a:stretch>
        </p:blipFill>
        <p:spPr bwMode="auto">
          <a:xfrm>
            <a:off x="5537581" y="1596375"/>
            <a:ext cx="2330523" cy="1617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714953" y="6536590"/>
            <a:ext cx="309581" cy="176417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3"/>
          </p:nvPr>
        </p:nvSpPr>
        <p:spPr>
          <a:xfrm>
            <a:off x="180548" y="396613"/>
            <a:ext cx="8556885" cy="5641026"/>
          </a:xfrm>
        </p:spPr>
        <p:txBody>
          <a:bodyPr/>
          <a:lstStyle/>
          <a:p>
            <a:pPr lvl="0">
              <a:buNone/>
            </a:pPr>
            <a:endParaRPr lang="fr-FR" u="sng" dirty="0"/>
          </a:p>
          <a:p>
            <a:pPr lvl="0">
              <a:buNone/>
            </a:pPr>
            <a:r>
              <a:rPr lang="fr-FR" u="sng" dirty="0" smtClean="0"/>
              <a:t>Outil : Scénarios de gradation de la Permanence des Soins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r="15247"/>
          <a:stretch>
            <a:fillRect/>
          </a:stretch>
        </p:blipFill>
        <p:spPr bwMode="auto">
          <a:xfrm>
            <a:off x="175928" y="1666949"/>
            <a:ext cx="3740228" cy="4716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 l="6493" b="8299"/>
          <a:stretch>
            <a:fillRect/>
          </a:stretch>
        </p:blipFill>
        <p:spPr bwMode="auto">
          <a:xfrm>
            <a:off x="4057320" y="3651009"/>
            <a:ext cx="4728213" cy="3026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e 10"/>
          <p:cNvGrpSpPr/>
          <p:nvPr/>
        </p:nvGrpSpPr>
        <p:grpSpPr>
          <a:xfrm>
            <a:off x="70571" y="1243535"/>
            <a:ext cx="5186422" cy="335271"/>
            <a:chOff x="0" y="1593309"/>
            <a:chExt cx="5292080" cy="342080"/>
          </a:xfrm>
        </p:grpSpPr>
        <p:sp>
          <p:nvSpPr>
            <p:cNvPr id="9" name="ZoneTexte 8"/>
            <p:cNvSpPr txBox="1"/>
            <p:nvPr/>
          </p:nvSpPr>
          <p:spPr>
            <a:xfrm>
              <a:off x="395536" y="1621361"/>
              <a:ext cx="4896544" cy="314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b="1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Cocher les différents scénarios possibles par DA</a:t>
              </a:r>
            </a:p>
          </p:txBody>
        </p:sp>
        <p:sp>
          <p:nvSpPr>
            <p:cNvPr id="10" name="Heptagone 9"/>
            <p:cNvSpPr/>
            <p:nvPr/>
          </p:nvSpPr>
          <p:spPr>
            <a:xfrm>
              <a:off x="0" y="1593309"/>
              <a:ext cx="427365" cy="307777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800" dirty="0">
                  <a:solidFill>
                    <a:prstClr val="white"/>
                  </a:solidFill>
                </a:rPr>
                <a:t>1</a:t>
              </a:r>
            </a:p>
          </p:txBody>
        </p:sp>
      </p:grpSp>
      <p:grpSp>
        <p:nvGrpSpPr>
          <p:cNvPr id="3" name="Groupe 11"/>
          <p:cNvGrpSpPr/>
          <p:nvPr/>
        </p:nvGrpSpPr>
        <p:grpSpPr>
          <a:xfrm>
            <a:off x="4589005" y="1267264"/>
            <a:ext cx="5186422" cy="335271"/>
            <a:chOff x="0" y="1593309"/>
            <a:chExt cx="5292080" cy="342080"/>
          </a:xfrm>
        </p:grpSpPr>
        <p:sp>
          <p:nvSpPr>
            <p:cNvPr id="13" name="ZoneTexte 12"/>
            <p:cNvSpPr txBox="1"/>
            <p:nvPr/>
          </p:nvSpPr>
          <p:spPr>
            <a:xfrm>
              <a:off x="395536" y="1621361"/>
              <a:ext cx="4896544" cy="314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b="1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Choisir le scénario le plus adapté par labo et par DA</a:t>
              </a:r>
            </a:p>
          </p:txBody>
        </p:sp>
        <p:sp>
          <p:nvSpPr>
            <p:cNvPr id="14" name="Heptagone 13"/>
            <p:cNvSpPr/>
            <p:nvPr/>
          </p:nvSpPr>
          <p:spPr>
            <a:xfrm>
              <a:off x="0" y="1593309"/>
              <a:ext cx="427365" cy="307777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800" dirty="0">
                  <a:solidFill>
                    <a:prstClr val="white"/>
                  </a:solidFill>
                </a:rPr>
                <a:t>2</a:t>
              </a:r>
            </a:p>
          </p:txBody>
        </p:sp>
      </p:grpSp>
      <p:grpSp>
        <p:nvGrpSpPr>
          <p:cNvPr id="5" name="Groupe 15"/>
          <p:cNvGrpSpPr/>
          <p:nvPr/>
        </p:nvGrpSpPr>
        <p:grpSpPr>
          <a:xfrm>
            <a:off x="4022510" y="3290195"/>
            <a:ext cx="5186422" cy="335271"/>
            <a:chOff x="0" y="1593309"/>
            <a:chExt cx="5292080" cy="342080"/>
          </a:xfrm>
        </p:grpSpPr>
        <p:sp>
          <p:nvSpPr>
            <p:cNvPr id="17" name="ZoneTexte 16"/>
            <p:cNvSpPr txBox="1"/>
            <p:nvPr/>
          </p:nvSpPr>
          <p:spPr>
            <a:xfrm>
              <a:off x="395536" y="1621361"/>
              <a:ext cx="4896544" cy="314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b="1" dirty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Représentation du scénario envisagé</a:t>
              </a:r>
            </a:p>
          </p:txBody>
        </p:sp>
        <p:sp>
          <p:nvSpPr>
            <p:cNvPr id="18" name="Heptagone 17"/>
            <p:cNvSpPr/>
            <p:nvPr/>
          </p:nvSpPr>
          <p:spPr>
            <a:xfrm>
              <a:off x="0" y="1593309"/>
              <a:ext cx="427365" cy="307777"/>
            </a:xfrm>
            <a:prstGeom prst="hept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46629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800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sp>
        <p:nvSpPr>
          <p:cNvPr id="21" name="Titre 1"/>
          <p:cNvSpPr txBox="1">
            <a:spLocks/>
          </p:cNvSpPr>
          <p:nvPr/>
        </p:nvSpPr>
        <p:spPr bwMode="auto">
          <a:xfrm>
            <a:off x="2226194" y="152787"/>
            <a:ext cx="4054725" cy="3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algn="l" defTabSz="446629" eaLnBrk="0" hangingPunct="0"/>
            <a:r>
              <a:rPr lang="fr-FR" sz="2000" b="1" dirty="0">
                <a:solidFill>
                  <a:prstClr val="white"/>
                </a:solidFill>
                <a:latin typeface="Arial"/>
                <a:cs typeface="Arial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Arial"/>
                <a:cs typeface="Arial"/>
              </a:rPr>
              <a:t>Présentation des schémas d’organisation - PDS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22756" y="3001217"/>
            <a:ext cx="2345349" cy="23968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327" tIns="44664" rIns="89327" bIns="44664" rtlCol="0" anchor="ctr"/>
          <a:lstStyle/>
          <a:p>
            <a:pPr defTabSz="446629" fontAlgn="auto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white"/>
              </a:solidFill>
            </a:endParaRPr>
          </a:p>
        </p:txBody>
      </p:sp>
      <p:cxnSp>
        <p:nvCxnSpPr>
          <p:cNvPr id="25" name="Connecteur en angle 24"/>
          <p:cNvCxnSpPr>
            <a:stCxn id="22" idx="1"/>
          </p:cNvCxnSpPr>
          <p:nvPr/>
        </p:nvCxnSpPr>
        <p:spPr>
          <a:xfrm rot="10800000" flipV="1">
            <a:off x="5256993" y="3121087"/>
            <a:ext cx="265754" cy="136887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6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56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617073" y="6536590"/>
            <a:ext cx="309581" cy="184885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Titr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 eaLnBrk="0" fontAlgn="base" hangingPunct="0">
              <a:spcAft>
                <a:spcPct val="0"/>
              </a:spcAft>
            </a:pPr>
            <a:r>
              <a:rPr lang="fr-FR" sz="1800" b="1" dirty="0" smtClean="0">
                <a:solidFill>
                  <a:schemeClr val="bg1"/>
                </a:solidFill>
                <a:latin typeface="Arial"/>
                <a:ea typeface="+mj-ea"/>
                <a:cs typeface="Arial"/>
              </a:rPr>
              <a:t> </a:t>
            </a:r>
            <a:r>
              <a:rPr lang="fr-FR" sz="1800" b="1" dirty="0" smtClean="0"/>
              <a:t>Présentation des schémas d’organisation </a:t>
            </a:r>
            <a:endParaRPr lang="fr-FR" sz="1800" b="1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Diagramme 11"/>
          <p:cNvGraphicFramePr/>
          <p:nvPr/>
        </p:nvGraphicFramePr>
        <p:xfrm>
          <a:off x="2680519" y="768449"/>
          <a:ext cx="8352928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4696743" y="2127890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J0 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et 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spécialisé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231" y="768449"/>
            <a:ext cx="46085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400" dirty="0" smtClean="0"/>
              <a:t>Il convient d’engager la réflexion :</a:t>
            </a:r>
          </a:p>
          <a:p>
            <a:pPr algn="l"/>
            <a:endParaRPr lang="fr-FR" sz="1400" dirty="0" smtClean="0"/>
          </a:p>
          <a:p>
            <a:pPr algn="l">
              <a:buFont typeface="Arial" pitchFamily="34" charset="0"/>
              <a:buChar char="•"/>
            </a:pPr>
            <a:r>
              <a:rPr lang="fr-FR" sz="1400" dirty="0" smtClean="0"/>
              <a:t> par </a:t>
            </a:r>
            <a:r>
              <a:rPr lang="fr-FR" sz="1400" b="1" dirty="0" smtClean="0"/>
              <a:t>domaine</a:t>
            </a:r>
            <a:r>
              <a:rPr lang="fr-FR" sz="1400" dirty="0" smtClean="0"/>
              <a:t>, voire sous-domaine</a:t>
            </a:r>
          </a:p>
          <a:p>
            <a:pPr algn="l">
              <a:buFont typeface="Arial" pitchFamily="34" charset="0"/>
              <a:buChar char="•"/>
            </a:pPr>
            <a:endParaRPr lang="fr-FR" sz="1400" dirty="0" smtClean="0"/>
          </a:p>
          <a:p>
            <a:pPr algn="l">
              <a:buFont typeface="Arial" pitchFamily="34" charset="0"/>
              <a:buChar char="•"/>
            </a:pPr>
            <a:r>
              <a:rPr lang="fr-FR" sz="1400" dirty="0" smtClean="0"/>
              <a:t> en fonction du </a:t>
            </a:r>
            <a:r>
              <a:rPr lang="fr-FR" sz="1400" b="1" dirty="0" smtClean="0"/>
              <a:t>volume prescrit :</a:t>
            </a:r>
          </a:p>
          <a:p>
            <a:pPr algn="l"/>
            <a:r>
              <a:rPr lang="fr-FR" sz="1400" dirty="0" smtClean="0"/>
              <a:t>-  Produit</a:t>
            </a:r>
          </a:p>
          <a:p>
            <a:pPr algn="l"/>
            <a:r>
              <a:rPr lang="fr-FR" sz="1400" dirty="0" smtClean="0"/>
              <a:t>- Sous traité (éventuellement </a:t>
            </a:r>
            <a:r>
              <a:rPr lang="fr-FR" sz="1400" dirty="0" err="1" smtClean="0"/>
              <a:t>réinternalisable</a:t>
            </a:r>
            <a:r>
              <a:rPr lang="fr-FR" sz="1400" dirty="0" smtClean="0"/>
              <a:t>) </a:t>
            </a:r>
          </a:p>
          <a:p>
            <a:pPr algn="l"/>
            <a:endParaRPr lang="fr-FR" sz="1400" dirty="0" smtClean="0"/>
          </a:p>
          <a:p>
            <a:pPr algn="l">
              <a:buFont typeface="Arial" pitchFamily="34" charset="0"/>
              <a:buChar char="•"/>
            </a:pPr>
            <a:r>
              <a:rPr lang="fr-FR" sz="1400" dirty="0" smtClean="0"/>
              <a:t> selon les </a:t>
            </a:r>
            <a:r>
              <a:rPr lang="fr-FR" sz="1400" b="1" dirty="0" smtClean="0"/>
              <a:t>capacités de production et d'absorption </a:t>
            </a:r>
            <a:r>
              <a:rPr lang="fr-FR" sz="1400" dirty="0" smtClean="0"/>
              <a:t>immédiate et à court terme des différents sites coopérateurs (équipements, immobilier et RH)</a:t>
            </a:r>
            <a:endParaRPr lang="fr-FR" sz="1400" dirty="0"/>
          </a:p>
        </p:txBody>
      </p:sp>
      <p:pic>
        <p:nvPicPr>
          <p:cNvPr id="482306" name="Picture 2"/>
          <p:cNvPicPr>
            <a:picLocks noChangeAspect="1" noChangeArrowheads="1"/>
          </p:cNvPicPr>
          <p:nvPr/>
        </p:nvPicPr>
        <p:blipFill>
          <a:blip r:embed="rId9" cstate="print"/>
          <a:srcRect l="7542"/>
          <a:stretch>
            <a:fillRect/>
          </a:stretch>
        </p:blipFill>
        <p:spPr bwMode="auto">
          <a:xfrm>
            <a:off x="0" y="4440857"/>
            <a:ext cx="8994253" cy="194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934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14"/>
          <p:cNvSpPr>
            <a:spLocks noGrp="1"/>
          </p:cNvSpPr>
          <p:nvPr>
            <p:ph sz="quarter" idx="13"/>
          </p:nvPr>
        </p:nvSpPr>
        <p:spPr>
          <a:xfrm>
            <a:off x="180536" y="1036714"/>
            <a:ext cx="8040430" cy="5494942"/>
          </a:xfrm>
        </p:spPr>
        <p:txBody>
          <a:bodyPr/>
          <a:lstStyle/>
          <a:p>
            <a:r>
              <a:rPr lang="fr-FR" dirty="0"/>
              <a:t> L’arbitrage entre ces schémas nécessite une étude de coûts approfondie prenant en compte notamment :</a:t>
            </a:r>
          </a:p>
          <a:p>
            <a:pPr lvl="1"/>
            <a:r>
              <a:rPr lang="fr-FR" dirty="0"/>
              <a:t>Le coût des transports intersites </a:t>
            </a:r>
          </a:p>
          <a:p>
            <a:pPr lvl="1"/>
            <a:r>
              <a:rPr lang="fr-FR" dirty="0"/>
              <a:t>Le coût de possession du/des automate(s) [location, crédit-bail, amortissement…]</a:t>
            </a:r>
          </a:p>
          <a:p>
            <a:pPr lvl="1"/>
            <a:r>
              <a:rPr lang="fr-FR" dirty="0"/>
              <a:t>Le coût de maintenance du/des automate(s)</a:t>
            </a:r>
          </a:p>
          <a:p>
            <a:pPr lvl="1"/>
            <a:r>
              <a:rPr lang="fr-FR" dirty="0"/>
              <a:t>Le coût des réactifs (y compris calibrations)	</a:t>
            </a:r>
          </a:p>
          <a:p>
            <a:pPr lvl="1"/>
            <a:r>
              <a:rPr lang="fr-FR" dirty="0"/>
              <a:t>Les coûts du personnel</a:t>
            </a:r>
          </a:p>
          <a:p>
            <a:pPr lvl="1"/>
            <a:r>
              <a:rPr lang="fr-FR" dirty="0" smtClean="0"/>
              <a:t>Le coût de l’interfaçage informatique</a:t>
            </a:r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617073" y="6536590"/>
            <a:ext cx="309581" cy="184885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2176463" y="152787"/>
            <a:ext cx="4054725" cy="3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algn="l" defTabSz="446629" eaLnBrk="0" hangingPunct="0"/>
            <a:r>
              <a:rPr lang="fr-FR" sz="1800" b="1" dirty="0">
                <a:solidFill>
                  <a:prstClr val="white"/>
                </a:solidFill>
                <a:latin typeface="Arial"/>
                <a:cs typeface="Arial"/>
              </a:rPr>
              <a:t> </a:t>
            </a:r>
            <a:r>
              <a:rPr lang="fr-FR" sz="1800" b="1" dirty="0" smtClean="0">
                <a:solidFill>
                  <a:prstClr val="white"/>
                </a:solidFill>
                <a:latin typeface="Arial"/>
                <a:cs typeface="Arial"/>
              </a:rPr>
              <a:t>Evaluation du coût de chaque scénario</a:t>
            </a:r>
            <a:endParaRPr lang="fr-FR" sz="180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57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14"/>
          <p:cNvSpPr>
            <a:spLocks noGrp="1"/>
          </p:cNvSpPr>
          <p:nvPr>
            <p:ph sz="quarter" idx="13"/>
          </p:nvPr>
        </p:nvSpPr>
        <p:spPr>
          <a:xfrm>
            <a:off x="180536" y="1036714"/>
            <a:ext cx="8040430" cy="5494942"/>
          </a:xfrm>
        </p:spPr>
        <p:txBody>
          <a:bodyPr/>
          <a:lstStyle/>
          <a:p>
            <a:r>
              <a:rPr lang="fr-FR" dirty="0"/>
              <a:t> L’arbitrage entre ces schémas nécessite une étude de coûts approfondie prenant en compte notamment :</a:t>
            </a:r>
          </a:p>
          <a:p>
            <a:pPr lvl="1"/>
            <a:r>
              <a:rPr lang="fr-FR" dirty="0"/>
              <a:t>Le coût des transports intersites </a:t>
            </a:r>
          </a:p>
          <a:p>
            <a:pPr lvl="1"/>
            <a:r>
              <a:rPr lang="fr-FR" dirty="0"/>
              <a:t>Le coût de possession du/des automate(s) [location, crédit-bail, amortissement…]</a:t>
            </a:r>
          </a:p>
          <a:p>
            <a:pPr lvl="1"/>
            <a:r>
              <a:rPr lang="fr-FR" dirty="0"/>
              <a:t>Le coût de maintenance du/des automate(s)</a:t>
            </a:r>
          </a:p>
          <a:p>
            <a:pPr lvl="1"/>
            <a:r>
              <a:rPr lang="fr-FR" dirty="0"/>
              <a:t>Le coût des réactifs (y compris calibrations)	</a:t>
            </a:r>
          </a:p>
          <a:p>
            <a:pPr lvl="1"/>
            <a:r>
              <a:rPr lang="fr-FR" dirty="0"/>
              <a:t>Les coûts du personnel</a:t>
            </a:r>
          </a:p>
          <a:p>
            <a:pPr lvl="1"/>
            <a:r>
              <a:rPr lang="fr-FR" dirty="0" smtClean="0"/>
              <a:t>Le coût de l’interfaçage informatique</a:t>
            </a:r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617073" y="6536590"/>
            <a:ext cx="309581" cy="184885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2176463" y="152787"/>
            <a:ext cx="4054725" cy="3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algn="l" defTabSz="446629" eaLnBrk="0" hangingPunct="0"/>
            <a:r>
              <a:rPr lang="fr-FR" sz="1600" b="1" dirty="0">
                <a:solidFill>
                  <a:prstClr val="white"/>
                </a:solidFill>
                <a:latin typeface="Arial"/>
                <a:cs typeface="Arial"/>
              </a:rPr>
              <a:t> Présentation des schémas </a:t>
            </a:r>
            <a:r>
              <a:rPr lang="fr-FR" sz="1600" b="1" dirty="0" smtClean="0">
                <a:solidFill>
                  <a:prstClr val="white"/>
                </a:solidFill>
                <a:latin typeface="Arial"/>
                <a:cs typeface="Arial"/>
              </a:rPr>
              <a:t>d’organisation</a:t>
            </a:r>
            <a:endParaRPr lang="fr-FR" sz="160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977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41" y="0"/>
            <a:ext cx="8901374" cy="660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57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1829-6B1F-AC4A-A852-D4F5C95A9EF4}" type="slidenum">
              <a:rPr lang="fr-FR" smtClean="0">
                <a:solidFill>
                  <a:prstClr val="black"/>
                </a:solidFill>
              </a:rPr>
              <a:pPr/>
              <a:t>25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1800" dirty="0" smtClean="0"/>
              <a:t>Présentation comparative des 2 scénarios émergents </a:t>
            </a:r>
            <a:endParaRPr lang="fr-FR" sz="1800" dirty="0"/>
          </a:p>
        </p:txBody>
      </p:sp>
      <p:sp>
        <p:nvSpPr>
          <p:cNvPr id="7" name="Rectangle 6"/>
          <p:cNvSpPr/>
          <p:nvPr/>
        </p:nvSpPr>
        <p:spPr>
          <a:xfrm>
            <a:off x="355568" y="1172928"/>
            <a:ext cx="6979308" cy="2466522"/>
          </a:xfrm>
          <a:prstGeom prst="rect">
            <a:avLst/>
          </a:prstGeom>
        </p:spPr>
        <p:txBody>
          <a:bodyPr wrap="none" lIns="89327" tIns="44664" rIns="89327" bIns="44664">
            <a:spAutoFit/>
          </a:bodyPr>
          <a:lstStyle/>
          <a:p>
            <a:pPr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fr-FR" sz="2000" dirty="0">
                <a:solidFill>
                  <a:srgbClr val="D1003B"/>
                </a:solidFill>
                <a:latin typeface="Arial"/>
                <a:cs typeface="Arial"/>
              </a:rPr>
              <a:t>Schéma de répartition des activités pour chaque scénario </a:t>
            </a: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r-FR" sz="1800" dirty="0">
                <a:solidFill>
                  <a:prstClr val="black"/>
                </a:solidFill>
                <a:latin typeface="Arial"/>
                <a:cs typeface="Arial"/>
              </a:rPr>
              <a:t> Par domaine et sous domaine</a:t>
            </a: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r-FR" sz="1800" dirty="0">
                <a:solidFill>
                  <a:prstClr val="black"/>
                </a:solidFill>
                <a:latin typeface="Arial"/>
                <a:cs typeface="Arial"/>
              </a:rPr>
              <a:t> Activité sous traitée par site</a:t>
            </a: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endParaRPr lang="fr-FR" sz="2000" dirty="0">
              <a:solidFill>
                <a:srgbClr val="D1003B"/>
              </a:solidFill>
              <a:latin typeface="Arial"/>
              <a:cs typeface="Arial"/>
            </a:endParaRPr>
          </a:p>
          <a:p>
            <a:pPr marL="446629" lvl="1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endParaRPr lang="fr-FR" sz="2000" dirty="0">
              <a:solidFill>
                <a:srgbClr val="D1003B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7639" y="2654994"/>
            <a:ext cx="7716022" cy="2117235"/>
          </a:xfrm>
          <a:prstGeom prst="rect">
            <a:avLst/>
          </a:prstGeom>
        </p:spPr>
        <p:txBody>
          <a:bodyPr wrap="square" lIns="89327" tIns="44664" rIns="89327" bIns="44664">
            <a:spAutoFit/>
          </a:bodyPr>
          <a:lstStyle/>
          <a:p>
            <a:pPr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fr-FR" sz="2000" dirty="0">
                <a:solidFill>
                  <a:srgbClr val="D1003B"/>
                </a:solidFill>
                <a:latin typeface="Arial"/>
                <a:cs typeface="Arial"/>
              </a:rPr>
              <a:t>Evaluation de chaque scénario à partir de l’outil d’analyse économique multi-sites de biologie </a:t>
            </a: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876209" lvl="3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fr-FR" sz="1800" dirty="0">
              <a:solidFill>
                <a:prstClr val="black"/>
              </a:solidFill>
              <a:latin typeface="Arial"/>
              <a:cs typeface="Arial"/>
            </a:endParaRPr>
          </a:p>
          <a:p>
            <a:pPr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endParaRPr lang="fr-FR" sz="2000" dirty="0">
              <a:solidFill>
                <a:srgbClr val="D1003B"/>
              </a:solidFill>
              <a:latin typeface="Arial"/>
              <a:cs typeface="Arial"/>
            </a:endParaRPr>
          </a:p>
          <a:p>
            <a:pPr marL="446629" lvl="1" indent="-173692" algn="l" defTabSz="446629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</a:pPr>
            <a:endParaRPr lang="fr-FR" sz="2000" dirty="0">
              <a:solidFill>
                <a:srgbClr val="D1003B"/>
              </a:solidFill>
              <a:latin typeface="Arial"/>
              <a:cs typeface="Arial"/>
            </a:endParaRPr>
          </a:p>
        </p:txBody>
      </p:sp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3" cstate="print"/>
          <a:srcRect r="5890" b="28469"/>
          <a:stretch>
            <a:fillRect/>
          </a:stretch>
        </p:blipFill>
        <p:spPr bwMode="auto">
          <a:xfrm>
            <a:off x="22" y="4022399"/>
            <a:ext cx="8932237" cy="145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031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>
          <a:xfrm>
            <a:off x="8617073" y="6536590"/>
            <a:ext cx="309581" cy="176417"/>
          </a:xfrm>
        </p:spPr>
        <p:txBody>
          <a:bodyPr/>
          <a:lstStyle/>
          <a:p>
            <a:pPr>
              <a:defRPr/>
            </a:pPr>
            <a:fld id="{22C59DB5-BBE4-4167-80A7-8F8F7A4301A3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itre 1"/>
          <p:cNvSpPr txBox="1">
            <a:spLocks noGrp="1"/>
          </p:cNvSpPr>
          <p:nvPr>
            <p:ph type="title"/>
          </p:nvPr>
        </p:nvSpPr>
        <p:spPr bwMode="auto">
          <a:xfrm>
            <a:off x="2236719" y="200805"/>
            <a:ext cx="6492472" cy="33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89327" tIns="44664" rIns="89327" bIns="44664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 eaLnBrk="0" fontAlgn="base" hangingPunct="0">
              <a:spcAft>
                <a:spcPct val="0"/>
              </a:spcAft>
            </a:pPr>
            <a:r>
              <a:rPr lang="fr-FR" sz="1800" b="1" dirty="0">
                <a:latin typeface="Arial" pitchFamily="34" charset="0"/>
                <a:cs typeface="Arial" pitchFamily="34" charset="0"/>
              </a:rPr>
              <a:t>Evaluation des impacts du scénario final sur les </a:t>
            </a:r>
            <a:r>
              <a:rPr lang="fr-FR" sz="1800" b="1" dirty="0" smtClean="0">
                <a:latin typeface="Arial" pitchFamily="34" charset="0"/>
                <a:cs typeface="Arial" pitchFamily="34" charset="0"/>
              </a:rPr>
              <a:t>ES</a:t>
            </a:r>
            <a:endParaRPr lang="fr-FR" sz="1800" b="1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180547" y="749481"/>
            <a:ext cx="8556885" cy="5077425"/>
          </a:xfrm>
        </p:spPr>
        <p:txBody>
          <a:bodyPr/>
          <a:lstStyle/>
          <a:p>
            <a:r>
              <a:rPr lang="fr-FR" dirty="0" smtClean="0"/>
              <a:t> Outil </a:t>
            </a:r>
            <a:r>
              <a:rPr lang="fr-FR" dirty="0" err="1" smtClean="0"/>
              <a:t>Quickscan</a:t>
            </a:r>
            <a:endParaRPr lang="fr-FR" dirty="0"/>
          </a:p>
        </p:txBody>
      </p:sp>
      <p:pic>
        <p:nvPicPr>
          <p:cNvPr id="1914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516" y="1195641"/>
            <a:ext cx="6629024" cy="502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804" y="3978363"/>
            <a:ext cx="4235866" cy="26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/>
          <a:srcRect l="51242" t="32305" r="38696" b="56241"/>
          <a:stretch>
            <a:fillRect/>
          </a:stretch>
        </p:blipFill>
        <p:spPr bwMode="auto">
          <a:xfrm>
            <a:off x="8009120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069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276999"/>
          </a:xfrm>
        </p:spPr>
        <p:txBody>
          <a:bodyPr/>
          <a:lstStyle/>
          <a:p>
            <a:pPr algn="l"/>
            <a:r>
              <a:rPr lang="fr-FR" sz="1800" b="1" dirty="0" smtClean="0"/>
              <a:t>Messages clés du module 1</a:t>
            </a:r>
            <a:endParaRPr lang="fr-FR" sz="1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fr-FR" dirty="0" smtClean="0"/>
              <a:t>Responsabilité et implication des acteurs : </a:t>
            </a:r>
          </a:p>
          <a:p>
            <a:pPr lvl="1"/>
            <a:r>
              <a:rPr lang="fr-FR" b="0" dirty="0" smtClean="0"/>
              <a:t>La démarche n’apporte pas une solution organisationnelle toute faite !</a:t>
            </a:r>
          </a:p>
          <a:p>
            <a:pPr lvl="1"/>
            <a:endParaRPr lang="fr-FR" dirty="0"/>
          </a:p>
          <a:p>
            <a:pPr lvl="4"/>
            <a:r>
              <a:rPr lang="fr-FR" dirty="0" smtClean="0"/>
              <a:t>Auto-portage : </a:t>
            </a:r>
          </a:p>
          <a:p>
            <a:pPr lvl="1"/>
            <a:r>
              <a:rPr lang="fr-FR" b="0" dirty="0" smtClean="0"/>
              <a:t>Disponibilité de supports d’animation, d’outils et de leur guide d’utilisation</a:t>
            </a:r>
          </a:p>
          <a:p>
            <a:pPr lvl="1"/>
            <a:endParaRPr lang="fr-FR" b="0" dirty="0" smtClean="0"/>
          </a:p>
          <a:p>
            <a:pPr lvl="4"/>
            <a:r>
              <a:rPr lang="fr-FR" dirty="0" smtClean="0"/>
              <a:t>Collaboration intra-sites et inter-sites :</a:t>
            </a:r>
          </a:p>
          <a:p>
            <a:pPr lvl="1"/>
            <a:r>
              <a:rPr lang="fr-FR" dirty="0" smtClean="0"/>
              <a:t>Biologistes, Directeurs, Représentants de l’ARS</a:t>
            </a:r>
          </a:p>
          <a:p>
            <a:pPr lvl="1"/>
            <a:endParaRPr lang="fr-FR" b="0" dirty="0" smtClean="0"/>
          </a:p>
          <a:p>
            <a:pPr lvl="4"/>
            <a:r>
              <a:rPr lang="fr-FR" dirty="0" smtClean="0"/>
              <a:t>Articulation de jalons stratégiques et opérationnels :</a:t>
            </a:r>
          </a:p>
          <a:p>
            <a:pPr lvl="1"/>
            <a:r>
              <a:rPr lang="fr-FR" dirty="0" smtClean="0"/>
              <a:t>Calendrier rythmant la démarche et supports d’animation</a:t>
            </a:r>
          </a:p>
          <a:p>
            <a:pPr lvl="1"/>
            <a:endParaRPr lang="fr-FR" dirty="0" smtClean="0"/>
          </a:p>
          <a:p>
            <a:pPr lvl="4"/>
            <a:r>
              <a:rPr lang="fr-FR" dirty="0" smtClean="0"/>
              <a:t>Objectivation des scénarios :</a:t>
            </a:r>
          </a:p>
          <a:p>
            <a:pPr lvl="1"/>
            <a:r>
              <a:rPr lang="fr-FR" dirty="0" smtClean="0"/>
              <a:t>Différents axes d’analyse proposés : organisation, démographie, flux, équipements…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32305" r="38696" b="56241"/>
          <a:stretch>
            <a:fillRect/>
          </a:stretch>
        </p:blipFill>
        <p:spPr bwMode="auto">
          <a:xfrm>
            <a:off x="8064896" y="9"/>
            <a:ext cx="952327" cy="60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680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2247" y="840457"/>
            <a:ext cx="7404715" cy="5112568"/>
          </a:xfrm>
        </p:spPr>
        <p:txBody>
          <a:bodyPr/>
          <a:lstStyle/>
          <a:p>
            <a:pPr marL="341883" indent="-341883">
              <a:buNone/>
            </a:pPr>
            <a:r>
              <a:rPr lang="fr-FR" b="1" dirty="0" smtClean="0"/>
              <a:t>Comment mettre en œuvre le scénario de coopération choisi :</a:t>
            </a:r>
            <a:endParaRPr lang="fr-FR" b="1" dirty="0"/>
          </a:p>
          <a:p>
            <a:pPr marL="610045" lvl="1" indent="-341702"/>
            <a:r>
              <a:rPr lang="fr-FR" dirty="0"/>
              <a:t>30 Fiches pratiques </a:t>
            </a:r>
            <a:r>
              <a:rPr lang="fr-FR" dirty="0" smtClean="0"/>
              <a:t>organisées par thématique</a:t>
            </a:r>
          </a:p>
          <a:p>
            <a:pPr marL="610045" lvl="1" indent="-341702"/>
            <a:r>
              <a:rPr lang="fr-FR" dirty="0" smtClean="0"/>
              <a:t>Pour chaque fiche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Enjeux et Description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Moyens mis en œuvre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Principaux acteurs concernés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Facteurs clés de succès et points de vigilance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Références bibliographiques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Fiches et outils associés</a:t>
            </a:r>
          </a:p>
          <a:p>
            <a:pPr marL="1132446" lvl="5" indent="-341883">
              <a:buFont typeface="Wingdings" pitchFamily="2" charset="2"/>
              <a:buChar char="ü"/>
            </a:pP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45191" r="38696" b="44786"/>
          <a:stretch>
            <a:fillRect/>
          </a:stretch>
        </p:blipFill>
        <p:spPr bwMode="auto">
          <a:xfrm>
            <a:off x="7859951" y="-23639"/>
            <a:ext cx="11572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2248471" y="192385"/>
            <a:ext cx="65119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9174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</a:t>
            </a:r>
            <a:r>
              <a:rPr kumimoji="0" lang="fr-FR" sz="16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du module 2 : mise en œuvre de la coopération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" t="18977" r="56808" b="4451"/>
          <a:stretch/>
        </p:blipFill>
        <p:spPr bwMode="auto">
          <a:xfrm>
            <a:off x="3960864" y="2939222"/>
            <a:ext cx="5200375" cy="3661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sp>
        <p:nvSpPr>
          <p:cNvPr id="16" name="Rectangle 15"/>
          <p:cNvSpPr/>
          <p:nvPr/>
        </p:nvSpPr>
        <p:spPr bwMode="auto">
          <a:xfrm>
            <a:off x="375324" y="1488529"/>
            <a:ext cx="3960440" cy="28083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lvl="4"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marL="215794" indent="-215794"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GESTION DE PROJET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Piloter un projet de coopération</a:t>
            </a:r>
          </a:p>
          <a:p>
            <a:pPr algn="just">
              <a:lnSpc>
                <a:spcPts val="1100"/>
              </a:lnSpc>
            </a:pPr>
            <a:endParaRPr lang="fr-FR" sz="1100" b="1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JURIDIQUE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Choisir la forme juridique soutenant la coopération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Créer le GCS : mécanisme d’approbation et premières actions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Rédiger la Convention Constitutive et le Règlement Intérieur du GCS exploitant un LBM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marL="215794" indent="-215794"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FINANCIER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Préparer l’EPRD d’un  LBM-GCS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Déterminer les flux financiers assujettis à la TVA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Gérer les aspects comptables des transferts de biens</a:t>
            </a:r>
          </a:p>
          <a:p>
            <a:pPr marL="215794" indent="-215794" algn="just">
              <a:lnSpc>
                <a:spcPts val="1100"/>
              </a:lnSpc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marL="215794" indent="-215794"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RESSOURCES HUMAINES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Mettre à disposition du personnel médical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Mettre à disposition du personnel non médical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Harmoniser les règles applicables aux conditions de travail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624744" y="1488529"/>
            <a:ext cx="3887681" cy="25922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ts val="1100"/>
              </a:lnSpc>
            </a:pPr>
            <a:endParaRPr lang="fr-FR" sz="1100" b="1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GOUVERNANCE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Organiser la gouvernance de la coopération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Envisager l’évolution du rattachement des structures biologiques à un pôle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TRANSPORT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Organiser le transport des échantillons biologiques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ACHAT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Gérer les achats dans le cadre d’une coopération</a:t>
            </a:r>
          </a:p>
          <a:p>
            <a:pPr algn="just">
              <a:lnSpc>
                <a:spcPts val="1100"/>
              </a:lnSpc>
            </a:pPr>
            <a:endParaRPr lang="fr-FR" sz="1100" b="1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SYSTÈME D’INFORMATION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Prendre en compte la sécurité et la confidentialité des données et des accès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Maîtriser les conditions d’application du décret hébergeur dans les coopérations </a:t>
            </a: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marL="215794" indent="-215794"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76263" y="4944913"/>
            <a:ext cx="3960440" cy="14401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solidFill>
                <a:srgbClr val="000000"/>
              </a:solidFill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COOPERATION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Faire évoluer la coopération 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Et s’il fallait revenir en arrière ?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solidFill>
                <a:srgbClr val="000000"/>
              </a:solidFill>
              <a:latin typeface="Calibri" pitchFamily="34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75333" y="1128498"/>
            <a:ext cx="3961379" cy="307362"/>
          </a:xfrm>
          <a:prstGeom prst="rect">
            <a:avLst/>
          </a:prstGeom>
          <a:solidFill>
            <a:srgbClr val="6699FF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 defTabSz="913530"/>
            <a:r>
              <a:rPr lang="fr-FR" sz="14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LOGISTIQUE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624742" y="1128498"/>
            <a:ext cx="3888432" cy="307362"/>
          </a:xfrm>
          <a:prstGeom prst="rect">
            <a:avLst/>
          </a:prstGeom>
          <a:solidFill>
            <a:srgbClr val="6699FF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 defTabSz="913530"/>
            <a:r>
              <a:rPr lang="fr-FR" sz="14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SOUTIEN A LA COOPERATION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76263" y="4584873"/>
            <a:ext cx="3961379" cy="307362"/>
          </a:xfrm>
          <a:prstGeom prst="rect">
            <a:avLst/>
          </a:prstGeom>
          <a:solidFill>
            <a:srgbClr val="6699FF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 defTabSz="913530"/>
            <a:r>
              <a:rPr lang="fr-FR" sz="14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EVOLUTIONS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624744" y="4512874"/>
            <a:ext cx="3887681" cy="187219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ts val="1100"/>
              </a:lnSpc>
            </a:pPr>
            <a:endParaRPr lang="fr-FR" sz="1100" dirty="0" smtClean="0">
              <a:solidFill>
                <a:srgbClr val="000000"/>
              </a:solidFill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BIOCLINIQUE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Tendre vers la juste prescription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Renforcer la collaboration Cliniciens - Biologistes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Mettre en place des examens de biologie médicale délocalisée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Mettre en place une validation biologique médicale unique sur un territoire dans le cadre d’une Permanence des Soins 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Accréditer un LBM dans un contexte de coopération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endParaRPr lang="fr-FR" sz="1100" dirty="0" smtClean="0">
              <a:latin typeface="Calibri" pitchFamily="34" charset="0"/>
              <a:ea typeface="Verdana" pitchFamily="34" charset="0"/>
              <a:cs typeface="Times New Roman" pitchFamily="18" charset="0"/>
            </a:endParaRPr>
          </a:p>
          <a:p>
            <a:pPr algn="just">
              <a:lnSpc>
                <a:spcPts val="1100"/>
              </a:lnSpc>
            </a:pPr>
            <a:r>
              <a:rPr lang="fr-FR" sz="1100" b="1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COMPLEMENT A LA PRODUCTION BIOLOGIQUE</a:t>
            </a:r>
          </a:p>
          <a:p>
            <a:pPr algn="just">
              <a:lnSpc>
                <a:spcPts val="1100"/>
              </a:lnSpc>
              <a:buFont typeface="Wingdings" pitchFamily="2" charset="2"/>
              <a:buChar char="ü"/>
            </a:pPr>
            <a:r>
              <a:rPr lang="fr-FR" sz="1100" dirty="0" smtClean="0">
                <a:latin typeface="Calibri" pitchFamily="34" charset="0"/>
                <a:ea typeface="Verdana" pitchFamily="34" charset="0"/>
                <a:cs typeface="Times New Roman" pitchFamily="18" charset="0"/>
              </a:rPr>
              <a:t>Inclure dans la coopération des activités complémentaires à la production biologique et ou péri biologique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4624573" y="4152825"/>
            <a:ext cx="3888603" cy="307362"/>
          </a:xfrm>
          <a:prstGeom prst="rect">
            <a:avLst/>
          </a:prstGeom>
          <a:solidFill>
            <a:srgbClr val="6699FF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fr-FR" sz="1400" b="1" dirty="0" smtClean="0">
                <a:solidFill>
                  <a:srgbClr val="000000"/>
                </a:solidFill>
                <a:latin typeface="Calibri" pitchFamily="34" charset="0"/>
                <a:ea typeface="Verdana" pitchFamily="34" charset="0"/>
                <a:cs typeface="Times New Roman" pitchFamily="18" charset="0"/>
              </a:rPr>
              <a:t>PROJET BIOLOGIQUE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53529" y="552434"/>
            <a:ext cx="5567550" cy="338554"/>
          </a:xfrm>
          <a:prstGeom prst="rect">
            <a:avLst/>
          </a:prstGeom>
        </p:spPr>
        <p:txBody>
          <a:bodyPr wrap="none" lIns="91352" tIns="45677" rIns="91352" bIns="45677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Des fiches opérationnelles organisées par thématiques</a:t>
            </a:r>
            <a:endParaRPr lang="fr-FR" sz="1600" b="1" dirty="0">
              <a:solidFill>
                <a:srgbClr val="000000"/>
              </a:solidFill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45191" r="38696" b="44786"/>
          <a:stretch>
            <a:fillRect/>
          </a:stretch>
        </p:blipFill>
        <p:spPr bwMode="auto">
          <a:xfrm>
            <a:off x="7859951" y="-23639"/>
            <a:ext cx="11572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re 1"/>
          <p:cNvSpPr txBox="1">
            <a:spLocks/>
          </p:cNvSpPr>
          <p:nvPr/>
        </p:nvSpPr>
        <p:spPr bwMode="auto">
          <a:xfrm>
            <a:off x="2248471" y="192385"/>
            <a:ext cx="65119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9174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</a:t>
            </a:r>
            <a:r>
              <a:rPr kumimoji="0" lang="fr-FR" sz="16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du module 2 : mise en œuvre de la coopération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107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9111B9-CA44-4A18-B788-C5F9193CB223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608511" y="192385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800" b="1" kern="0" dirty="0" smtClean="0">
                <a:solidFill>
                  <a:schemeClr val="bg1"/>
                </a:solidFill>
              </a:rPr>
              <a:t>Illustration du module 2 </a:t>
            </a:r>
            <a:endParaRPr lang="fr-FR" sz="18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51242" t="45191" r="38696" b="44786"/>
          <a:stretch>
            <a:fillRect/>
          </a:stretch>
        </p:blipFill>
        <p:spPr bwMode="auto">
          <a:xfrm>
            <a:off x="7859951" y="-23639"/>
            <a:ext cx="11572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5379" name="Picture 3"/>
          <p:cNvPicPr>
            <a:picLocks noChangeAspect="1" noChangeArrowheads="1"/>
          </p:cNvPicPr>
          <p:nvPr/>
        </p:nvPicPr>
        <p:blipFill>
          <a:blip r:embed="rId3" cstate="print"/>
          <a:srcRect l="30439" t="25593" r="39122" b="8454"/>
          <a:stretch>
            <a:fillRect/>
          </a:stretch>
        </p:blipFill>
        <p:spPr bwMode="auto">
          <a:xfrm>
            <a:off x="16223" y="1128489"/>
            <a:ext cx="4591257" cy="559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5380" name="Picture 4"/>
          <p:cNvPicPr>
            <a:picLocks noChangeAspect="1" noChangeArrowheads="1"/>
          </p:cNvPicPr>
          <p:nvPr/>
        </p:nvPicPr>
        <p:blipFill>
          <a:blip r:embed="rId4" cstate="print"/>
          <a:srcRect l="30010" t="21656" r="38998" b="9439"/>
          <a:stretch>
            <a:fillRect/>
          </a:stretch>
        </p:blipFill>
        <p:spPr bwMode="auto">
          <a:xfrm>
            <a:off x="4509522" y="1056481"/>
            <a:ext cx="4435693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48271" y="749285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00000"/>
                </a:solidFill>
              </a:rPr>
              <a:t>Fiche : Choisir la forme juridique pour mettre en œuvre un projet de coopération en biologie médicale</a:t>
            </a:r>
          </a:p>
          <a:p>
            <a:endParaRPr lang="fr-FR" sz="14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 bwMode="auto">
          <a:xfrm>
            <a:off x="304264" y="3195572"/>
            <a:ext cx="5760640" cy="3811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defTabSz="913530"/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6"/>
            <a:ext cx="8280000" cy="4824536"/>
          </a:xfrm>
        </p:spPr>
        <p:txBody>
          <a:bodyPr/>
          <a:lstStyle/>
          <a:p>
            <a:pPr lvl="4"/>
            <a:r>
              <a:rPr lang="fr-FR" dirty="0" smtClean="0">
                <a:solidFill>
                  <a:srgbClr val="C00000"/>
                </a:solidFill>
              </a:rPr>
              <a:t>La Biologie médicale aujourd’hui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Où en est-on ? Quelles perspectives ? Quelles exigences ?</a:t>
            </a:r>
            <a:endParaRPr lang="fr-FR" dirty="0" smtClean="0"/>
          </a:p>
          <a:p>
            <a:pPr marL="359104" lvl="4" indent="0">
              <a:buNone/>
            </a:pPr>
            <a:endParaRPr lang="fr-FR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Comment accompagner le changement ?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Présentation du dispositif ANAP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Illustrations des modules du dispositif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Conditions de participation au dispositif</a:t>
            </a:r>
          </a:p>
          <a:p>
            <a:pPr lvl="4"/>
            <a:endParaRPr lang="fr-FR" sz="1600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Les publications de l’ANAP 2012-2013</a:t>
            </a:r>
          </a:p>
          <a:p>
            <a:pPr marL="359104" lvl="4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1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160239" y="4080817"/>
            <a:ext cx="8064896" cy="23762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07777"/>
          </a:xfrm>
        </p:spPr>
        <p:txBody>
          <a:bodyPr/>
          <a:lstStyle/>
          <a:p>
            <a:r>
              <a:rPr lang="fr-FR" sz="2000" dirty="0" smtClean="0"/>
              <a:t>Dispositif d’aide à la mise en place d’une coopération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256" y="840457"/>
            <a:ext cx="7272808" cy="5688632"/>
          </a:xfrm>
        </p:spPr>
        <p:txBody>
          <a:bodyPr/>
          <a:lstStyle/>
          <a:p>
            <a:pPr algn="just">
              <a:buNone/>
            </a:pPr>
            <a:r>
              <a:rPr lang="fr-FR" sz="1600" b="1" dirty="0" smtClean="0"/>
              <a:t>Conditions de participation au dispositif :</a:t>
            </a:r>
          </a:p>
          <a:p>
            <a:pPr algn="just">
              <a:buNone/>
            </a:pPr>
            <a:endParaRPr lang="fr-FR" sz="1600" b="1" dirty="0" smtClean="0"/>
          </a:p>
          <a:p>
            <a:pPr algn="just"/>
            <a:r>
              <a:rPr lang="fr-FR" sz="1600" b="1" dirty="0" smtClean="0">
                <a:latin typeface="Neo Sans Pro Light"/>
              </a:rPr>
              <a:t>Une </a:t>
            </a:r>
            <a:r>
              <a:rPr lang="fr-FR" sz="1600" b="1" dirty="0" smtClean="0">
                <a:latin typeface="Neo Sans Pro"/>
              </a:rPr>
              <a:t>candidature par territoire ou région composée de deux à cinq participants</a:t>
            </a:r>
            <a:r>
              <a:rPr lang="fr-FR" sz="1600" dirty="0" smtClean="0">
                <a:latin typeface="Neo Sans Pro Light"/>
              </a:rPr>
              <a:t>, issus d’un ou plusieurs établissements. </a:t>
            </a:r>
          </a:p>
          <a:p>
            <a:pPr algn="just"/>
            <a:endParaRPr lang="fr-FR" sz="1600" dirty="0" smtClean="0">
              <a:latin typeface="Neo Sans Pro Light"/>
            </a:endParaRPr>
          </a:p>
          <a:p>
            <a:pPr algn="just"/>
            <a:r>
              <a:rPr lang="fr-FR" sz="1600" b="1" dirty="0" smtClean="0">
                <a:latin typeface="Neo Sans Pro Light"/>
              </a:rPr>
              <a:t>Contenu de la candidature : 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Contour du projet de coopération,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Articulation du projet avec la politique régionale, 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Objectifs recherchés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Motivations à rejoindre le dispositif</a:t>
            </a:r>
          </a:p>
          <a:p>
            <a:pPr lvl="1" algn="just"/>
            <a:endParaRPr lang="fr-FR" sz="1400" dirty="0" smtClean="0">
              <a:latin typeface="Neo Sans Pro Light"/>
            </a:endParaRPr>
          </a:p>
          <a:p>
            <a:pPr algn="just"/>
            <a:r>
              <a:rPr lang="fr-FR" sz="1600" b="1" dirty="0" smtClean="0">
                <a:latin typeface="Neo Sans Pro Light"/>
              </a:rPr>
              <a:t>Seules les candidatures comportant les 3 éléments ci-dessous seront examinées : 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le </a:t>
            </a:r>
            <a:r>
              <a:rPr lang="fr-FR" sz="1400" dirty="0" smtClean="0">
                <a:latin typeface="Neo Sans Pro"/>
              </a:rPr>
              <a:t>dossier de candidature </a:t>
            </a:r>
            <a:r>
              <a:rPr lang="fr-FR" sz="1400" dirty="0" smtClean="0">
                <a:latin typeface="Neo Sans Pro Light"/>
              </a:rPr>
              <a:t>dûment complété, 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la désignation impérative d’au moins </a:t>
            </a:r>
            <a:r>
              <a:rPr lang="fr-FR" sz="1400" dirty="0" smtClean="0">
                <a:latin typeface="Neo Sans Pro"/>
              </a:rPr>
              <a:t>un binôme </a:t>
            </a:r>
            <a:r>
              <a:rPr lang="fr-FR" sz="1400" dirty="0" smtClean="0">
                <a:latin typeface="Neo Sans Pro Light"/>
              </a:rPr>
              <a:t>constitué d’un Directeur et d’un Biologiste issus d’un ou plusieurs établissements, </a:t>
            </a:r>
          </a:p>
          <a:p>
            <a:pPr lvl="1" algn="just"/>
            <a:r>
              <a:rPr lang="fr-FR" sz="1400" dirty="0" smtClean="0">
                <a:latin typeface="Neo Sans Pro Light"/>
              </a:rPr>
              <a:t>l’</a:t>
            </a:r>
            <a:r>
              <a:rPr lang="fr-FR" sz="1400" dirty="0" smtClean="0">
                <a:latin typeface="Neo Sans Pro"/>
              </a:rPr>
              <a:t>accord pour participation </a:t>
            </a:r>
            <a:r>
              <a:rPr lang="fr-FR" sz="1400" dirty="0" smtClean="0">
                <a:latin typeface="Neo Sans Pro Light"/>
              </a:rPr>
              <a:t>au dispositif, signé par la Direction Générale de l’établissement de chaque inscrit.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6613" t="15750" r="26269" b="11407"/>
          <a:stretch>
            <a:fillRect/>
          </a:stretch>
        </p:blipFill>
        <p:spPr bwMode="auto">
          <a:xfrm>
            <a:off x="7649071" y="696450"/>
            <a:ext cx="1106393" cy="16708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05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60239" y="3720777"/>
            <a:ext cx="8064896" cy="1944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07777"/>
          </a:xfrm>
        </p:spPr>
        <p:txBody>
          <a:bodyPr/>
          <a:lstStyle/>
          <a:p>
            <a:r>
              <a:rPr lang="fr-FR" sz="2000" dirty="0" smtClean="0"/>
              <a:t>Dispositif d’aide à la mise en place d’une coopération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9" y="1056481"/>
            <a:ext cx="7188691" cy="5256584"/>
          </a:xfrm>
        </p:spPr>
        <p:txBody>
          <a:bodyPr/>
          <a:lstStyle/>
          <a:p>
            <a:pPr algn="just">
              <a:buNone/>
            </a:pPr>
            <a:r>
              <a:rPr lang="fr-FR" sz="1600" b="1" dirty="0" smtClean="0"/>
              <a:t>Validation des candidatures : </a:t>
            </a:r>
            <a:endParaRPr lang="fr-FR" sz="1600" dirty="0" smtClean="0"/>
          </a:p>
          <a:p>
            <a:pPr lvl="0" algn="just">
              <a:buClr>
                <a:srgbClr val="D1003B"/>
              </a:buClr>
            </a:pPr>
            <a:endParaRPr lang="fr-FR" sz="1600" dirty="0" smtClean="0">
              <a:solidFill>
                <a:srgbClr val="000000"/>
              </a:solidFill>
              <a:latin typeface="Neo Sans Pro Light"/>
            </a:endParaRPr>
          </a:p>
          <a:p>
            <a:pPr lvl="0" algn="just">
              <a:buClr>
                <a:srgbClr val="D1003B"/>
              </a:buClr>
            </a:pPr>
            <a:r>
              <a:rPr lang="fr-FR" sz="1600" b="1" dirty="0" smtClean="0">
                <a:solidFill>
                  <a:srgbClr val="000000"/>
                </a:solidFill>
                <a:latin typeface="Neo Sans Pro Light"/>
              </a:rPr>
              <a:t>1</a:t>
            </a:r>
            <a:r>
              <a:rPr lang="fr-FR" sz="1600" b="1" baseline="30000" dirty="0" smtClean="0">
                <a:solidFill>
                  <a:srgbClr val="000000"/>
                </a:solidFill>
                <a:latin typeface="Neo Sans Pro Light"/>
              </a:rPr>
              <a:t>er</a:t>
            </a:r>
            <a:r>
              <a:rPr lang="fr-FR" sz="1600" b="1" dirty="0" smtClean="0">
                <a:solidFill>
                  <a:srgbClr val="000000"/>
                </a:solidFill>
                <a:latin typeface="Neo Sans Pro Light"/>
              </a:rPr>
              <a:t> niveau de validation par un comité composé de représentants de l’ANAP et un représentant du Secrétariat Général du Ministère en charge des Affaires Sociales (SGMCAS)</a:t>
            </a:r>
            <a:r>
              <a:rPr lang="fr-FR" sz="1600" dirty="0" smtClean="0">
                <a:solidFill>
                  <a:srgbClr val="000000"/>
                </a:solidFill>
                <a:latin typeface="Neo Sans Pro Light"/>
              </a:rPr>
              <a:t> qui se prononcera sur les candidatures et le nombre de participants retenus par territoire. </a:t>
            </a:r>
          </a:p>
          <a:p>
            <a:pPr lvl="1" algn="just">
              <a:buClr>
                <a:srgbClr val="D1003B"/>
              </a:buClr>
              <a:buFont typeface="Wingdings" pitchFamily="2" charset="2"/>
              <a:buChar char="ü"/>
            </a:pPr>
            <a:r>
              <a:rPr lang="fr-FR" sz="1400" u="sng" dirty="0" smtClean="0">
                <a:solidFill>
                  <a:srgbClr val="000000"/>
                </a:solidFill>
                <a:latin typeface="Neo Sans Pro Light"/>
              </a:rPr>
              <a:t>Une attention particulière sera portée </a:t>
            </a:r>
            <a:r>
              <a:rPr lang="fr-FR" sz="1400" u="sng" dirty="0" smtClean="0">
                <a:solidFill>
                  <a:srgbClr val="000000"/>
                </a:solidFill>
                <a:latin typeface="Neo Sans Pro"/>
              </a:rPr>
              <a:t>aux arguments motivant la coopération et à son échéance de mise en place</a:t>
            </a:r>
            <a:r>
              <a:rPr lang="fr-FR" sz="1400" u="sng" dirty="0" smtClean="0">
                <a:solidFill>
                  <a:srgbClr val="000000"/>
                </a:solidFill>
                <a:latin typeface="Neo Sans Pro Light"/>
              </a:rPr>
              <a:t>.</a:t>
            </a:r>
            <a:endParaRPr lang="fr-FR" sz="1400" u="sng" dirty="0" smtClean="0">
              <a:solidFill>
                <a:srgbClr val="000000"/>
              </a:solidFill>
            </a:endParaRPr>
          </a:p>
          <a:p>
            <a:pPr algn="just">
              <a:buNone/>
            </a:pPr>
            <a:endParaRPr lang="fr-FR" sz="1600" b="1" dirty="0" smtClean="0"/>
          </a:p>
          <a:p>
            <a:pPr algn="just"/>
            <a:r>
              <a:rPr lang="fr-FR" sz="1600" b="1" dirty="0" smtClean="0"/>
              <a:t>2</a:t>
            </a:r>
            <a:r>
              <a:rPr lang="fr-FR" sz="1600" b="1" baseline="30000" dirty="0" smtClean="0"/>
              <a:t>ème</a:t>
            </a:r>
            <a:r>
              <a:rPr lang="fr-FR" sz="1600" b="1" dirty="0" smtClean="0"/>
              <a:t> niveau de validation par les ARS :</a:t>
            </a:r>
          </a:p>
          <a:p>
            <a:pPr algn="just">
              <a:buNone/>
            </a:pPr>
            <a:r>
              <a:rPr lang="fr-FR" sz="1600" dirty="0" smtClean="0"/>
              <a:t>	Identifier au sein de votre ARS un référent sur la thématique coopération en biologie médicale qui :</a:t>
            </a:r>
          </a:p>
          <a:p>
            <a:pPr lvl="1" algn="just"/>
            <a:r>
              <a:rPr lang="fr-FR" dirty="0" smtClean="0">
                <a:ea typeface="+mn-ea"/>
                <a:cs typeface="+mn-cs"/>
              </a:rPr>
              <a:t>Validera avant chaque module la liste des candidatures émanant de sa région  </a:t>
            </a:r>
          </a:p>
          <a:p>
            <a:pPr lvl="1" algn="just"/>
            <a:r>
              <a:rPr lang="fr-FR" dirty="0" smtClean="0"/>
              <a:t>Sera invité à participer aux différents modules</a:t>
            </a:r>
          </a:p>
          <a:p>
            <a:pPr lvl="1" algn="just"/>
            <a:endParaRPr lang="fr-FR" dirty="0" smtClean="0"/>
          </a:p>
          <a:p>
            <a:pPr algn="just"/>
            <a:endParaRPr lang="fr-FR" sz="16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6613" t="15750" r="26269" b="11407"/>
          <a:stretch>
            <a:fillRect/>
          </a:stretch>
        </p:blipFill>
        <p:spPr bwMode="auto">
          <a:xfrm>
            <a:off x="7838831" y="696450"/>
            <a:ext cx="1106393" cy="16708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05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Appel à candidature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0239" y="1056490"/>
            <a:ext cx="6048672" cy="5040560"/>
          </a:xfrm>
        </p:spPr>
        <p:txBody>
          <a:bodyPr/>
          <a:lstStyle/>
          <a:p>
            <a:pPr algn="ctr">
              <a:buNone/>
            </a:pPr>
            <a:r>
              <a:rPr lang="fr-FR" dirty="0" smtClean="0"/>
              <a:t>Dossier de candidature en ligne sur le site </a:t>
            </a:r>
            <a:r>
              <a:rPr lang="fr-FR" dirty="0" smtClean="0">
                <a:latin typeface="Neo Sans Pro"/>
                <a:hlinkClick r:id="rId2"/>
              </a:rPr>
              <a:t>www.anap.fr</a:t>
            </a:r>
            <a:r>
              <a:rPr lang="fr-FR" dirty="0" smtClean="0">
                <a:latin typeface="Neo Sans Pro"/>
              </a:rPr>
              <a:t>, </a:t>
            </a:r>
            <a:r>
              <a:rPr lang="fr-FR" dirty="0" smtClean="0"/>
              <a:t> rubrique Appel à candidature</a:t>
            </a:r>
          </a:p>
          <a:p>
            <a:pPr lvl="1" algn="ctr">
              <a:buNone/>
            </a:pPr>
            <a:endParaRPr lang="fr-FR" dirty="0" smtClean="0">
              <a:latin typeface="Neo Sans Pro"/>
            </a:endParaRPr>
          </a:p>
          <a:p>
            <a:pPr lvl="1" algn="ctr">
              <a:buNone/>
            </a:pPr>
            <a:r>
              <a:rPr lang="fr-FR" dirty="0" smtClean="0">
                <a:latin typeface="Neo Sans Pro"/>
              </a:rPr>
              <a:t>	</a:t>
            </a:r>
            <a:r>
              <a:rPr lang="fr-FR" dirty="0" smtClean="0">
                <a:solidFill>
                  <a:srgbClr val="C00000"/>
                </a:solidFill>
                <a:latin typeface="Neo Sans Pro"/>
              </a:rPr>
              <a:t>Les inscriptions sont ouvertes jusqu’à 4 semaines avant la date du module choisi</a:t>
            </a:r>
          </a:p>
          <a:p>
            <a:pPr lvl="1" algn="ctr">
              <a:buNone/>
            </a:pPr>
            <a:endParaRPr lang="fr-FR" dirty="0" smtClean="0">
              <a:solidFill>
                <a:srgbClr val="C00000"/>
              </a:solidFill>
              <a:latin typeface="Neo Sans Pro"/>
            </a:endParaRPr>
          </a:p>
          <a:p>
            <a:pPr lvl="1" algn="ctr">
              <a:buNone/>
            </a:pPr>
            <a:endParaRPr lang="fr-FR" dirty="0" smtClean="0">
              <a:solidFill>
                <a:srgbClr val="C00000"/>
              </a:solidFill>
              <a:latin typeface="Neo Sans Pro"/>
            </a:endParaRPr>
          </a:p>
          <a:p>
            <a:pPr lvl="1" algn="ctr">
              <a:buNone/>
            </a:pPr>
            <a:r>
              <a:rPr lang="fr-FR" b="1" dirty="0" smtClean="0">
                <a:solidFill>
                  <a:srgbClr val="C00000"/>
                </a:solidFill>
              </a:rPr>
              <a:t>	Merci de votre aide pour :</a:t>
            </a:r>
          </a:p>
          <a:p>
            <a:pPr lvl="1" algn="ctr"/>
            <a:r>
              <a:rPr lang="fr-FR" b="1" dirty="0" smtClean="0">
                <a:solidFill>
                  <a:srgbClr val="C00000"/>
                </a:solidFill>
              </a:rPr>
              <a:t>Identifier les territoires potentiellement concernés</a:t>
            </a:r>
          </a:p>
          <a:p>
            <a:pPr lvl="1" algn="ctr"/>
            <a:r>
              <a:rPr lang="fr-FR" b="1" dirty="0" smtClean="0">
                <a:solidFill>
                  <a:srgbClr val="C00000"/>
                </a:solidFill>
              </a:rPr>
              <a:t>Solliciter les acteurs locaux pour s’inscrire au dispositif</a:t>
            </a:r>
          </a:p>
          <a:p>
            <a:pPr lvl="1" algn="ctr"/>
            <a:r>
              <a:rPr lang="fr-FR" b="1" dirty="0" smtClean="0">
                <a:solidFill>
                  <a:srgbClr val="C00000"/>
                </a:solidFill>
              </a:rPr>
              <a:t>Diffuser l’information auprès des établissements de votre région</a:t>
            </a:r>
          </a:p>
          <a:p>
            <a:pPr lvl="1" algn="ctr"/>
            <a:endParaRPr lang="fr-FR" b="1" dirty="0" smtClean="0">
              <a:solidFill>
                <a:srgbClr val="C00000"/>
              </a:solidFill>
            </a:endParaRPr>
          </a:p>
          <a:p>
            <a:pPr lvl="1" algn="ctr">
              <a:buNone/>
            </a:pPr>
            <a:endParaRPr lang="fr-FR" b="1" dirty="0" smtClean="0">
              <a:solidFill>
                <a:srgbClr val="C00000"/>
              </a:solidFill>
            </a:endParaRPr>
          </a:p>
          <a:p>
            <a:pPr lvl="1" algn="ctr">
              <a:buNone/>
            </a:pPr>
            <a:endParaRPr lang="fr-FR" dirty="0" smtClean="0"/>
          </a:p>
          <a:p>
            <a:pPr algn="ctr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3" cstate="print"/>
          <a:srcRect l="46613" t="15750" r="26269" b="11407"/>
          <a:stretch>
            <a:fillRect/>
          </a:stretch>
        </p:blipFill>
        <p:spPr bwMode="auto">
          <a:xfrm>
            <a:off x="6138613" y="1344513"/>
            <a:ext cx="2822825" cy="42630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040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 bwMode="auto">
          <a:xfrm>
            <a:off x="304264" y="4059668"/>
            <a:ext cx="5760640" cy="3811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352" tIns="45677" rIns="91352" bIns="45677" numCol="1" rtlCol="0" anchor="t" anchorCtr="0" compatLnSpc="1">
            <a:prstTxWarp prst="textNoShape">
              <a:avLst/>
            </a:prstTxWarp>
          </a:bodyPr>
          <a:lstStyle/>
          <a:p>
            <a:pPr defTabSz="913530"/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6"/>
            <a:ext cx="8280000" cy="4824536"/>
          </a:xfrm>
        </p:spPr>
        <p:txBody>
          <a:bodyPr/>
          <a:lstStyle/>
          <a:p>
            <a:pPr lvl="4"/>
            <a:r>
              <a:rPr lang="fr-FR" dirty="0" smtClean="0">
                <a:solidFill>
                  <a:srgbClr val="C00000"/>
                </a:solidFill>
              </a:rPr>
              <a:t>La Biologie médicale aujourd’hui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Où en est-on ? Quelles perspectives ? Quelles exigences ?</a:t>
            </a:r>
            <a:endParaRPr lang="fr-FR" dirty="0" smtClean="0"/>
          </a:p>
          <a:p>
            <a:pPr marL="359104" lvl="4" indent="0">
              <a:buNone/>
            </a:pPr>
            <a:endParaRPr lang="fr-FR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Comment accompagner le changement ? 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Présentation du dispositif ANAP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Illustrations des modules du dispositif</a:t>
            </a:r>
          </a:p>
          <a:p>
            <a:pPr lvl="4">
              <a:buFont typeface="Wingdings" pitchFamily="2" charset="2"/>
              <a:buChar char="ü"/>
            </a:pPr>
            <a:r>
              <a:rPr lang="fr-FR" sz="1600" dirty="0" smtClean="0"/>
              <a:t>Conditions de participation au dispositif</a:t>
            </a:r>
          </a:p>
          <a:p>
            <a:pPr lvl="4"/>
            <a:endParaRPr lang="fr-FR" sz="1600" dirty="0" smtClean="0"/>
          </a:p>
          <a:p>
            <a:pPr lvl="4"/>
            <a:endParaRPr lang="fr-FR" dirty="0" smtClean="0"/>
          </a:p>
          <a:p>
            <a:pPr lvl="4"/>
            <a:r>
              <a:rPr lang="fr-FR" dirty="0" smtClean="0">
                <a:solidFill>
                  <a:srgbClr val="C00000"/>
                </a:solidFill>
              </a:rPr>
              <a:t>Les publications de l’ANAP 2012-2013</a:t>
            </a:r>
          </a:p>
          <a:p>
            <a:pPr marL="359104" lvl="4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1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3274398"/>
              </p:ext>
            </p:extLst>
          </p:nvPr>
        </p:nvGraphicFramePr>
        <p:xfrm>
          <a:off x="1616" y="161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36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" y="1616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18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895" y="2316801"/>
            <a:ext cx="1140337" cy="162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Les publications ANAP disponibles sur le site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4" y="1056481"/>
            <a:ext cx="6192000" cy="1222375"/>
          </a:xfrm>
        </p:spPr>
        <p:txBody>
          <a:bodyPr/>
          <a:lstStyle/>
          <a:p>
            <a:pPr marL="341702" indent="-341702" algn="r">
              <a:buFont typeface="+mj-lt"/>
              <a:buAutoNum type="arabicPeriod"/>
            </a:pPr>
            <a:r>
              <a:rPr lang="fr-FR" b="1" dirty="0"/>
              <a:t>Tirer les enseignements</a:t>
            </a:r>
            <a:r>
              <a:rPr lang="fr-FR" dirty="0"/>
              <a:t> des opérations de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coopération </a:t>
            </a:r>
            <a:r>
              <a:rPr lang="fr-FR" dirty="0"/>
              <a:t>déjà </a:t>
            </a:r>
            <a:r>
              <a:rPr lang="fr-FR" dirty="0" smtClean="0"/>
              <a:t>initiées</a:t>
            </a:r>
          </a:p>
          <a:p>
            <a:pPr marL="341702" indent="-341702">
              <a:buFont typeface="+mj-lt"/>
              <a:buAutoNum type="arabicPeriod"/>
            </a:pPr>
            <a:endParaRPr lang="fr-FR" dirty="0"/>
          </a:p>
          <a:p>
            <a:pPr marL="341702" indent="-341702">
              <a:buFont typeface="+mj-lt"/>
              <a:buAutoNum type="arabicPeriod"/>
            </a:pPr>
            <a:r>
              <a:rPr lang="fr-FR" b="1" dirty="0"/>
              <a:t>Développer des outils d’aide à la décision </a:t>
            </a:r>
            <a:r>
              <a:rPr lang="fr-FR" dirty="0"/>
              <a:t>des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scénarios </a:t>
            </a:r>
            <a:r>
              <a:rPr lang="fr-FR" dirty="0"/>
              <a:t>de coopération les plus adaptés :</a:t>
            </a:r>
          </a:p>
          <a:p>
            <a:pPr lvl="1"/>
            <a:r>
              <a:rPr lang="fr-FR" dirty="0"/>
              <a:t>Répondre aux exigences des activités cliniques</a:t>
            </a:r>
          </a:p>
          <a:p>
            <a:pPr lvl="1"/>
            <a:r>
              <a:rPr lang="fr-FR" dirty="0"/>
              <a:t>Tenir compte de l’évolution des ressources humaines</a:t>
            </a:r>
          </a:p>
          <a:p>
            <a:pPr lvl="1"/>
            <a:r>
              <a:rPr lang="fr-FR" dirty="0"/>
              <a:t>Maintenir une accessibilité pour les usagers</a:t>
            </a:r>
          </a:p>
          <a:p>
            <a:pPr lvl="1"/>
            <a:r>
              <a:rPr lang="fr-FR" dirty="0" smtClean="0"/>
              <a:t>Aboutir </a:t>
            </a:r>
            <a:r>
              <a:rPr lang="fr-FR" dirty="0"/>
              <a:t>à des scénarios d’organisation et de gradation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sur </a:t>
            </a:r>
            <a:r>
              <a:rPr lang="fr-FR" dirty="0"/>
              <a:t>le </a:t>
            </a:r>
            <a:r>
              <a:rPr lang="fr-FR" dirty="0" smtClean="0"/>
              <a:t>territoire </a:t>
            </a:r>
            <a:r>
              <a:rPr lang="fr-FR" dirty="0"/>
              <a:t>économiquement </a:t>
            </a:r>
            <a:r>
              <a:rPr lang="fr-FR" dirty="0" smtClean="0"/>
              <a:t>soutenables</a:t>
            </a:r>
            <a:endParaRPr lang="fr-FR" dirty="0"/>
          </a:p>
          <a:p>
            <a:pPr marL="341702" indent="-341702">
              <a:buFont typeface="+mj-lt"/>
              <a:buAutoNum type="arabicPeriod"/>
            </a:pPr>
            <a:endParaRPr lang="fr-FR" b="1" dirty="0" smtClean="0"/>
          </a:p>
          <a:p>
            <a:pPr marL="341702" indent="-341702">
              <a:buFont typeface="+mj-lt"/>
              <a:buAutoNum type="arabicPeriod"/>
            </a:pPr>
            <a:r>
              <a:rPr lang="fr-FR" b="1" dirty="0" smtClean="0"/>
              <a:t>Aider </a:t>
            </a:r>
            <a:r>
              <a:rPr lang="fr-FR" b="1" dirty="0"/>
              <a:t>à la conduite du changement</a:t>
            </a:r>
            <a:r>
              <a:rPr lang="fr-FR" dirty="0"/>
              <a:t> :</a:t>
            </a:r>
          </a:p>
          <a:p>
            <a:pPr lvl="1"/>
            <a:r>
              <a:rPr lang="fr-FR" dirty="0" smtClean="0"/>
              <a:t>30 Fiches pratiques : conséquences sur la clinique et les relations internes, aspects juridiques, économiques, RH…</a:t>
            </a:r>
            <a:endParaRPr lang="fr-FR" dirty="0"/>
          </a:p>
          <a:p>
            <a:pPr marL="341702" indent="-341702">
              <a:buFont typeface="+mj-lt"/>
              <a:buAutoNum type="arabicPeriod"/>
            </a:pPr>
            <a:r>
              <a:rPr lang="fr-FR" b="1" dirty="0"/>
              <a:t>Accompagner les personnels</a:t>
            </a:r>
            <a:r>
              <a:rPr lang="fr-FR" dirty="0"/>
              <a:t> dans leur évolution professionnelle :</a:t>
            </a:r>
          </a:p>
          <a:p>
            <a:pPr lvl="1"/>
            <a:r>
              <a:rPr lang="fr-FR" dirty="0" smtClean="0"/>
              <a:t>Plan </a:t>
            </a:r>
            <a:r>
              <a:rPr lang="fr-FR" dirty="0"/>
              <a:t>d’accompagnement RH, plan de mobilité, de formation…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www.anap.fr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155" y="588618"/>
            <a:ext cx="1145948" cy="162000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7577072" y="768473"/>
            <a:ext cx="1288412" cy="4739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sz="2000" b="1" dirty="0">
                <a:solidFill>
                  <a:srgbClr val="0070C0"/>
                </a:solidFill>
              </a:rPr>
              <a:t>2013</a:t>
            </a: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r>
              <a:rPr lang="fr-FR" sz="1800" b="1" dirty="0">
                <a:solidFill>
                  <a:srgbClr val="0070C0"/>
                </a:solidFill>
              </a:rPr>
              <a:t>Janvier</a:t>
            </a: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r>
              <a:rPr lang="fr-FR" sz="1800" b="1" dirty="0" smtClean="0">
                <a:solidFill>
                  <a:srgbClr val="0070C0"/>
                </a:solidFill>
              </a:rPr>
              <a:t>Septembre</a:t>
            </a:r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r>
              <a:rPr lang="fr-FR" sz="1800" b="1" dirty="0" smtClean="0">
                <a:solidFill>
                  <a:srgbClr val="0070C0"/>
                </a:solidFill>
              </a:rPr>
              <a:t>Novembre</a:t>
            </a: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  <a:p>
            <a:pPr algn="r"/>
            <a:endParaRPr lang="fr-FR" sz="1800" b="1" dirty="0">
              <a:solidFill>
                <a:srgbClr val="0070C0"/>
              </a:solidFill>
            </a:endParaRPr>
          </a:p>
        </p:txBody>
      </p:sp>
      <p:pic>
        <p:nvPicPr>
          <p:cNvPr id="10" name="Picture 10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" r="1920" b="15328"/>
          <a:stretch/>
        </p:blipFill>
        <p:spPr bwMode="auto">
          <a:xfrm>
            <a:off x="7433066" y="2640675"/>
            <a:ext cx="1368000" cy="19748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1604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066" y="2852114"/>
            <a:ext cx="1368000" cy="101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5972">
            <a:off x="359310" y="264393"/>
            <a:ext cx="1152474" cy="162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52927" y="4008809"/>
            <a:ext cx="11704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33047" y="4944913"/>
            <a:ext cx="11704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18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publications ANAP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2247" y="914234"/>
            <a:ext cx="6192000" cy="1222375"/>
          </a:xfrm>
        </p:spPr>
        <p:txBody>
          <a:bodyPr/>
          <a:lstStyle/>
          <a:p>
            <a:pPr marL="341702" indent="-341702">
              <a:buFont typeface="+mj-lt"/>
              <a:buAutoNum type="arabicPeriod"/>
            </a:pPr>
            <a:r>
              <a:rPr lang="fr-FR" b="1" dirty="0"/>
              <a:t>Tirer les enseignements</a:t>
            </a:r>
            <a:r>
              <a:rPr lang="fr-FR" dirty="0"/>
              <a:t> des opérations de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coopération </a:t>
            </a:r>
            <a:r>
              <a:rPr lang="fr-FR" dirty="0"/>
              <a:t>déjà </a:t>
            </a:r>
            <a:r>
              <a:rPr lang="fr-FR" dirty="0" smtClean="0"/>
              <a:t>initiées</a:t>
            </a:r>
          </a:p>
          <a:p>
            <a:pPr marL="341702" indent="-341702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823" y="1416530"/>
            <a:ext cx="3234180" cy="4572085"/>
          </a:xfrm>
          <a:prstGeom prst="rect">
            <a:avLst/>
          </a:prstGeom>
          <a:noFill/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108533" y="1632554"/>
            <a:ext cx="4372186" cy="5077425"/>
          </a:xfrm>
          <a:prstGeom prst="rect">
            <a:avLst/>
          </a:prstGeom>
        </p:spPr>
        <p:txBody>
          <a:bodyPr vert="horz" lIns="89298" tIns="44652" rIns="89298" bIns="44652" rtlCol="0">
            <a:noAutofit/>
          </a:bodyPr>
          <a:lstStyle>
            <a:lvl1pPr marL="173803" indent="-173803" algn="l" defTabSz="446916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Ø"/>
              <a:defRPr sz="2000" b="1" i="0" kern="1200">
                <a:solidFill>
                  <a:srgbClr val="D1003B"/>
                </a:solidFill>
                <a:latin typeface="Arial"/>
                <a:ea typeface="+mn-ea"/>
                <a:cs typeface="Arial"/>
              </a:defRPr>
            </a:lvl1pPr>
            <a:lvl2pPr marL="529163" indent="-181561" algn="l" defTabSz="446916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tabLst>
                <a:tab pos="529163" algn="l"/>
              </a:tabLst>
              <a:defRPr sz="180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99862" indent="-170699" algn="l" defTabSz="446916" rtl="0" eaLnBrk="1" latinLnBrk="0" hangingPunct="1">
              <a:spcBef>
                <a:spcPct val="20000"/>
              </a:spcBef>
              <a:buSzPct val="100000"/>
              <a:buFont typeface="Courier New" pitchFamily="49" charset="0"/>
              <a:buChar char="o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876766" indent="-173803" algn="l" defTabSz="446916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050568" indent="-173803" algn="l" defTabSz="446916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458048" indent="-223455" algn="l" defTabSz="44691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4965" indent="-223455" algn="l" defTabSz="44691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1881" indent="-223455" algn="l" defTabSz="44691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8799" indent="-223455" algn="l" defTabSz="44691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294"/>
              </a:spcAft>
            </a:pPr>
            <a:r>
              <a:rPr lang="fr-FR" sz="1800" dirty="0" smtClean="0"/>
              <a:t>Axe : Projet médical biologique</a:t>
            </a:r>
          </a:p>
          <a:p>
            <a:pPr lvl="1" fontAlgn="auto">
              <a:spcAft>
                <a:spcPts val="294"/>
              </a:spcAft>
            </a:pPr>
            <a:r>
              <a:rPr lang="fr-FR" sz="1400" u="sng" dirty="0" smtClean="0">
                <a:solidFill>
                  <a:srgbClr val="000000"/>
                </a:solidFill>
              </a:rPr>
              <a:t>Objectifs d’une coopération en biologie médicale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Répartition des activités / Eléments d’organisation générale</a:t>
            </a:r>
          </a:p>
          <a:p>
            <a:pPr lvl="1" fontAlgn="auto">
              <a:spcAft>
                <a:spcPts val="294"/>
              </a:spcAft>
            </a:pPr>
            <a:r>
              <a:rPr lang="fr-FR" sz="1400" u="sng" dirty="0" smtClean="0">
                <a:solidFill>
                  <a:srgbClr val="000000"/>
                </a:solidFill>
              </a:rPr>
              <a:t>Permanence Des Soins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Relations Cliniciens – Biologistes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Accréditation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Activités péri-biologiques</a:t>
            </a:r>
          </a:p>
          <a:p>
            <a:pPr fontAlgn="auto">
              <a:spcAft>
                <a:spcPts val="294"/>
              </a:spcAft>
            </a:pPr>
            <a:r>
              <a:rPr lang="fr-FR" sz="1800" dirty="0" smtClean="0"/>
              <a:t>Axe : Fonctionnement et logistique </a:t>
            </a:r>
          </a:p>
          <a:p>
            <a:pPr lvl="1" fontAlgn="auto">
              <a:spcAft>
                <a:spcPts val="294"/>
              </a:spcAft>
            </a:pPr>
            <a:r>
              <a:rPr lang="fr-FR" sz="1400" u="sng" dirty="0" smtClean="0">
                <a:solidFill>
                  <a:srgbClr val="000000"/>
                </a:solidFill>
              </a:rPr>
              <a:t>Informatique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Transports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Achats</a:t>
            </a:r>
          </a:p>
          <a:p>
            <a:pPr fontAlgn="auto">
              <a:spcAft>
                <a:spcPts val="294"/>
              </a:spcAft>
            </a:pPr>
            <a:r>
              <a:rPr lang="fr-FR" sz="1800" dirty="0" smtClean="0"/>
              <a:t>Axe : Soutien à la coopération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Ressources humaines</a:t>
            </a:r>
          </a:p>
          <a:p>
            <a:pPr lvl="1" fontAlgn="auto">
              <a:spcAft>
                <a:spcPts val="294"/>
              </a:spcAft>
            </a:pPr>
            <a:r>
              <a:rPr lang="fr-FR" sz="1400" dirty="0" smtClean="0">
                <a:solidFill>
                  <a:srgbClr val="000000"/>
                </a:solidFill>
              </a:rPr>
              <a:t>Aspects juridiques et financiers</a:t>
            </a:r>
          </a:p>
          <a:p>
            <a:pPr lvl="1" fontAlgn="auto">
              <a:spcAft>
                <a:spcPts val="294"/>
              </a:spcAft>
            </a:pPr>
            <a:r>
              <a:rPr lang="fr-FR" sz="1400" u="sng" dirty="0" smtClean="0">
                <a:solidFill>
                  <a:srgbClr val="000000"/>
                </a:solidFill>
              </a:rPr>
              <a:t>Gestion de projet</a:t>
            </a:r>
            <a:r>
              <a:rPr lang="fr-FR" sz="1400" dirty="0" smtClean="0">
                <a:solidFill>
                  <a:srgbClr val="000000"/>
                </a:solidFill>
              </a:rPr>
              <a:t>, communication…</a:t>
            </a:r>
            <a:endParaRPr lang="fr-F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Les publications ANAP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5316483" cy="1222375"/>
          </a:xfrm>
        </p:spPr>
        <p:txBody>
          <a:bodyPr/>
          <a:lstStyle/>
          <a:p>
            <a:pPr marL="341702" indent="-341702">
              <a:buFont typeface="+mj-lt"/>
              <a:buAutoNum type="arabicPeriod" startAt="2"/>
            </a:pPr>
            <a:r>
              <a:rPr lang="fr-FR" b="1" dirty="0"/>
              <a:t>Développer des outils d’aide à la décision </a:t>
            </a:r>
            <a:r>
              <a:rPr lang="fr-FR" dirty="0"/>
              <a:t>des </a:t>
            </a:r>
            <a:br>
              <a:rPr lang="fr-FR" dirty="0"/>
            </a:br>
            <a:r>
              <a:rPr lang="fr-FR" dirty="0"/>
              <a:t>scénarios de coopération les plus adaptés :</a:t>
            </a:r>
          </a:p>
          <a:p>
            <a:pPr lvl="1"/>
            <a:r>
              <a:rPr lang="fr-FR" dirty="0"/>
              <a:t>Répondre aux exigences des activités cliniques</a:t>
            </a:r>
          </a:p>
          <a:p>
            <a:pPr lvl="1"/>
            <a:r>
              <a:rPr lang="fr-FR" dirty="0"/>
              <a:t>Tenir compte de l’évolution des ressources humaines</a:t>
            </a:r>
          </a:p>
          <a:p>
            <a:pPr lvl="1"/>
            <a:r>
              <a:rPr lang="fr-FR" dirty="0"/>
              <a:t>Maintenir une accessibilité pour les usagers</a:t>
            </a:r>
          </a:p>
          <a:p>
            <a:pPr lvl="1"/>
            <a:r>
              <a:rPr lang="fr-FR" dirty="0"/>
              <a:t>Aboutir à des scénarios d’organisation et de gradation </a:t>
            </a:r>
            <a:r>
              <a:rPr lang="fr-FR" dirty="0" smtClean="0"/>
              <a:t>sur </a:t>
            </a:r>
            <a:r>
              <a:rPr lang="fr-FR" dirty="0"/>
              <a:t>le territoire économiquement soutenables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pic>
        <p:nvPicPr>
          <p:cNvPr id="9" name="Picture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" r="1920" b="15328"/>
          <a:stretch/>
        </p:blipFill>
        <p:spPr bwMode="auto">
          <a:xfrm>
            <a:off x="3040559" y="4368866"/>
            <a:ext cx="1368000" cy="19748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558" y="4634982"/>
            <a:ext cx="1368000" cy="101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879" y="2280617"/>
            <a:ext cx="2660657" cy="3780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96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Les publications ANAP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840457"/>
            <a:ext cx="5316483" cy="4752528"/>
          </a:xfrm>
        </p:spPr>
        <p:txBody>
          <a:bodyPr/>
          <a:lstStyle/>
          <a:p>
            <a:pPr marL="341883" indent="-341883">
              <a:buFont typeface="+mj-lt"/>
              <a:buAutoNum type="arabicPeriod" startAt="3"/>
            </a:pPr>
            <a:r>
              <a:rPr lang="fr-FR" b="1" dirty="0"/>
              <a:t>Aider à la conduite du changement :</a:t>
            </a:r>
          </a:p>
          <a:p>
            <a:pPr marL="610045" lvl="1" indent="-341702"/>
            <a:r>
              <a:rPr lang="fr-FR" dirty="0"/>
              <a:t>30 Fiches pratiques </a:t>
            </a:r>
            <a:r>
              <a:rPr lang="fr-FR" dirty="0" smtClean="0"/>
              <a:t>organisées par thématique</a:t>
            </a:r>
          </a:p>
          <a:p>
            <a:pPr marL="610045" lvl="1" indent="-341702"/>
            <a:r>
              <a:rPr lang="fr-FR" dirty="0" smtClean="0"/>
              <a:t>Pour chaque fiche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Enjeux et Description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Moyens mis en œuvre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Principaux acteurs concernés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Facteurs clés de succès et points de vigilance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Références bibliographiques</a:t>
            </a:r>
          </a:p>
          <a:p>
            <a:pPr marL="1132446" lvl="5" indent="-341883">
              <a:buFont typeface="Wingdings" pitchFamily="2" charset="2"/>
              <a:buChar char="ü"/>
            </a:pPr>
            <a:r>
              <a:rPr lang="fr-FR" sz="1400" dirty="0" smtClean="0"/>
              <a:t>Fiches et outils associés</a:t>
            </a:r>
          </a:p>
          <a:p>
            <a:pPr marL="1132446" lvl="5" indent="-341883">
              <a:buFont typeface="Wingdings" pitchFamily="2" charset="2"/>
              <a:buChar char="ü"/>
            </a:pP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pic>
        <p:nvPicPr>
          <p:cNvPr id="386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8991" y="1200506"/>
            <a:ext cx="1891514" cy="267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" t="18977" r="56808" b="4451"/>
          <a:stretch/>
        </p:blipFill>
        <p:spPr bwMode="auto">
          <a:xfrm>
            <a:off x="1024344" y="3059600"/>
            <a:ext cx="5200375" cy="36618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3306" y="192385"/>
            <a:ext cx="6511925" cy="369332"/>
          </a:xfrm>
        </p:spPr>
        <p:txBody>
          <a:bodyPr/>
          <a:lstStyle/>
          <a:p>
            <a:r>
              <a:rPr lang="fr-FR" dirty="0" smtClean="0"/>
              <a:t>    </a:t>
            </a:r>
            <a:r>
              <a:rPr lang="fr-FR" sz="2400" dirty="0" smtClean="0"/>
              <a:t>Les publications ANAP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380" y="1056481"/>
            <a:ext cx="5316483" cy="5184576"/>
          </a:xfrm>
        </p:spPr>
        <p:txBody>
          <a:bodyPr/>
          <a:lstStyle/>
          <a:p>
            <a:pPr marL="341883" indent="-341883">
              <a:buFont typeface="+mj-lt"/>
              <a:buAutoNum type="arabicPeriod" startAt="4"/>
            </a:pPr>
            <a:r>
              <a:rPr lang="fr-FR" b="1" dirty="0"/>
              <a:t>Accompagner les personnels dans leur évolution professionnelle :</a:t>
            </a:r>
          </a:p>
          <a:p>
            <a:pPr marL="610225" lvl="1" indent="-341883">
              <a:buFont typeface="Arial" pitchFamily="34" charset="0"/>
              <a:buChar char="•"/>
            </a:pPr>
            <a:endParaRPr lang="fr-FR" dirty="0" smtClean="0"/>
          </a:p>
          <a:p>
            <a:pPr marL="610225" lvl="1" indent="-341883">
              <a:buFont typeface="Arial" pitchFamily="34" charset="0"/>
              <a:buChar char="•"/>
            </a:pPr>
            <a:r>
              <a:rPr lang="fr-FR" b="1" dirty="0" smtClean="0"/>
              <a:t>Pour les personnels médicaux :</a:t>
            </a:r>
          </a:p>
          <a:p>
            <a:pPr marL="610225" lvl="1" indent="-341883">
              <a:buFont typeface="Wingdings" pitchFamily="2" charset="2"/>
              <a:buChar char="ü"/>
            </a:pPr>
            <a:r>
              <a:rPr lang="fr-FR" dirty="0" smtClean="0"/>
              <a:t>Description des dispositifs d’accompagnement proposés par le CNG</a:t>
            </a:r>
          </a:p>
          <a:p>
            <a:pPr marL="610225" lvl="1" indent="-341883">
              <a:buFont typeface="Arial" pitchFamily="34" charset="0"/>
              <a:buChar char="•"/>
            </a:pPr>
            <a:endParaRPr lang="fr-FR" dirty="0" smtClean="0"/>
          </a:p>
          <a:p>
            <a:pPr marL="610225" lvl="1" indent="-341883">
              <a:buFont typeface="Arial" pitchFamily="34" charset="0"/>
              <a:buChar char="•"/>
            </a:pPr>
            <a:endParaRPr lang="fr-FR" dirty="0" smtClean="0"/>
          </a:p>
          <a:p>
            <a:pPr marL="610225" lvl="1" indent="-341883">
              <a:buFont typeface="Arial" pitchFamily="34" charset="0"/>
              <a:buChar char="•"/>
            </a:pPr>
            <a:r>
              <a:rPr lang="fr-FR" b="1" dirty="0" smtClean="0"/>
              <a:t>Pour les personnels non médicaux </a:t>
            </a:r>
            <a:r>
              <a:rPr lang="fr-FR" dirty="0" smtClean="0"/>
              <a:t>:</a:t>
            </a:r>
          </a:p>
          <a:p>
            <a:pPr marL="610225" lvl="1" indent="-341883">
              <a:buFont typeface="Wingdings" pitchFamily="2" charset="2"/>
              <a:buChar char="ü"/>
            </a:pPr>
            <a:r>
              <a:rPr lang="fr-FR" dirty="0" smtClean="0"/>
              <a:t>Cartographie des métiers</a:t>
            </a:r>
          </a:p>
          <a:p>
            <a:pPr marL="610225" lvl="1" indent="-341883">
              <a:buFont typeface="Wingdings" pitchFamily="2" charset="2"/>
              <a:buChar char="ü"/>
            </a:pPr>
            <a:r>
              <a:rPr lang="fr-FR" dirty="0" smtClean="0"/>
              <a:t>Description des dispositifs </a:t>
            </a:r>
          </a:p>
          <a:p>
            <a:pPr marL="610225" lvl="1" indent="-341883">
              <a:buFont typeface="Arial" pitchFamily="34" charset="0"/>
              <a:buChar char="•"/>
            </a:pPr>
            <a:endParaRPr lang="fr-FR" dirty="0" smtClean="0"/>
          </a:p>
          <a:p>
            <a:pPr marL="610225" lvl="1" indent="-341883">
              <a:buFont typeface="Arial" pitchFamily="34" charset="0"/>
              <a:buChar char="•"/>
            </a:pPr>
            <a:r>
              <a:rPr lang="fr-FR" b="1" dirty="0" smtClean="0"/>
              <a:t>Portraits/Interviews </a:t>
            </a:r>
            <a:r>
              <a:rPr lang="fr-FR" dirty="0" smtClean="0"/>
              <a:t>de personnes ayant réussis leur reconversion ou leur évolution professionnelle</a:t>
            </a:r>
          </a:p>
          <a:p>
            <a:endParaRPr lang="fr-FR" dirty="0" smtClean="0"/>
          </a:p>
          <a:p>
            <a:pPr marL="610225" lvl="1" indent="-341883">
              <a:buFont typeface="Arial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93C68-E1CB-4F80-B7C0-3E1C1EF89003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  <p:pic>
        <p:nvPicPr>
          <p:cNvPr id="390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4111" y="2136604"/>
            <a:ext cx="2481064" cy="351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1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75445" y="3052644"/>
            <a:ext cx="7739063" cy="646050"/>
          </a:xfrm>
        </p:spPr>
        <p:txBody>
          <a:bodyPr/>
          <a:lstStyle/>
          <a:p>
            <a:pPr algn="ctr"/>
            <a:r>
              <a:rPr lang="fr-FR" sz="3600" dirty="0" smtClean="0"/>
              <a:t>Merci de votre attention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64210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 reqver=&quot;17839&quot;&gt;&lt;version val=&quot;2108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&quot;&gt;&lt;elem m_fUsage=&quot;1.00000000000000000000E+000&quot;&gt;&lt;m_ppcolschidx val=&quot;0&quot;/&gt;&lt;m_rgb r=&quot;be&quot; g=&quot;a7&quot; b=&quot;c9&quot;/&gt;&lt;/elem&gt;&lt;/m_vecMRU&gt;&lt;/m_mruColor&gt;&lt;m_mapectfillschemeMRU&gt;&lt;key val=&quot;0&quot;/&gt;&lt;elem&gt;&lt;m_nPartnerID val=&quot;536&quot;/&gt;&lt;m_nIndex val=&quot;2&quot;/&gt;&lt;/elem&gt;&lt;key val=&quot;3&quot;/&gt;&lt;elem&gt;&lt;m_nPartnerID val=&quot;536&quot;/&gt;&lt;m_nIndex val=&quot;2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&gt;&lt;m_strFormatTime&gt;%d&lt;/m_strFormatTime&gt;&lt;/m_precDefault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&gt;&lt;m_strFormatTime&gt;%d/%m&lt;/m_strFormatTime&gt;&lt;/m_precDefault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NP_IDX" val="6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NXa6V_nZ0.2BpuGePv2n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yZ.pvfvEOuNXRnwwNpS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9MRLN6w0yUera4IUaa9Z7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WUnZDNCUKlEzOgbxuo4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YhSeWrUGNfAEU6_4h9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RAjIVHfUyjclZMUAI2J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IuLt2IdUSrimd.goQu5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vV6F.HGEylJBn7caNlcw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0r_V1GzCUSpNEgeLg7Lv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xjHmkagUeSVcyeN8jY5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  <p:tag name="THINKCELLSHAPEDONOTDELETE" val="pLQ_LXXCVhEagnOPocCZf3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z9AocOsESiXWV.b9m9b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43qVnLw2EmOvhLJ5jr0a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MDKtnV2UuhF3dGJfJsW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8plEQ6nUit7vx0lq9re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octeUsQUWuqjPtr.0Z_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bHh00jT6kGHG3Xe8nFzL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9jQO1d.0i8gjPfjeCzE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BNSTnyekSGVkJmFDkaU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aG1Gcyqk.RTIqFiCnWF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1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Thème1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Thème1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4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5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6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2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7_Charte ANA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4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6_PAR-HPP006-Template-20091204-PT-MJ">
  <a:themeElements>
    <a:clrScheme name="PAR-HPP006-Template-20091204-PT-MJ 5">
      <a:dk1>
        <a:srgbClr val="000000"/>
      </a:dk1>
      <a:lt1>
        <a:srgbClr val="FFFFFF"/>
      </a:lt1>
      <a:dk2>
        <a:srgbClr val="D1003B"/>
      </a:dk2>
      <a:lt2>
        <a:srgbClr val="FFFFFF"/>
      </a:lt2>
      <a:accent1>
        <a:srgbClr val="E9E9EA"/>
      </a:accent1>
      <a:accent2>
        <a:srgbClr val="A8B3B8"/>
      </a:accent2>
      <a:accent3>
        <a:srgbClr val="FFFFFF"/>
      </a:accent3>
      <a:accent4>
        <a:srgbClr val="000000"/>
      </a:accent4>
      <a:accent5>
        <a:srgbClr val="F2F2F3"/>
      </a:accent5>
      <a:accent6>
        <a:srgbClr val="98A2A6"/>
      </a:accent6>
      <a:hlink>
        <a:srgbClr val="005065"/>
      </a:hlink>
      <a:folHlink>
        <a:srgbClr val="0F3455"/>
      </a:folHlink>
    </a:clrScheme>
    <a:fontScheme name="PAR-HPP006-Template-20091204-PT-M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-HPP006-Template-20091204-PT-MJ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4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919FA5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839095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-HPP006-Template-20091204-PT-MJ 5">
        <a:dk1>
          <a:srgbClr val="000000"/>
        </a:dk1>
        <a:lt1>
          <a:srgbClr val="FFFFFF"/>
        </a:lt1>
        <a:dk2>
          <a:srgbClr val="D1003B"/>
        </a:dk2>
        <a:lt2>
          <a:srgbClr val="FFFFFF"/>
        </a:lt2>
        <a:accent1>
          <a:srgbClr val="E9E9EA"/>
        </a:accent1>
        <a:accent2>
          <a:srgbClr val="A8B3B8"/>
        </a:accent2>
        <a:accent3>
          <a:srgbClr val="FFFFFF"/>
        </a:accent3>
        <a:accent4>
          <a:srgbClr val="000000"/>
        </a:accent4>
        <a:accent5>
          <a:srgbClr val="F2F2F3"/>
        </a:accent5>
        <a:accent6>
          <a:srgbClr val="98A2A6"/>
        </a:accent6>
        <a:hlink>
          <a:srgbClr val="005065"/>
        </a:hlink>
        <a:folHlink>
          <a:srgbClr val="0F345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PAR-HPP006-Template-20091204-PT-MJ</Template>
  <TotalTime>13858</TotalTime>
  <Words>2363</Words>
  <Application>Microsoft Office PowerPoint</Application>
  <PresentationFormat>Personnalisé</PresentationFormat>
  <Paragraphs>540</Paragraphs>
  <Slides>42</Slides>
  <Notes>11</Notes>
  <HiddenSlides>0</HiddenSlides>
  <MMClips>0</MMClips>
  <ScaleCrop>false</ScaleCrop>
  <HeadingPairs>
    <vt:vector size="6" baseType="variant">
      <vt:variant>
        <vt:lpstr>Thème</vt:lpstr>
      </vt:variant>
      <vt:variant>
        <vt:i4>18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61" baseType="lpstr">
      <vt:lpstr>PAR-HPP006-Template-20091204-PT-MJ</vt:lpstr>
      <vt:lpstr>Thème1</vt:lpstr>
      <vt:lpstr>1_Thème1</vt:lpstr>
      <vt:lpstr>Charte ANAP</vt:lpstr>
      <vt:lpstr>2_Thème1</vt:lpstr>
      <vt:lpstr>3_Charte ANAP</vt:lpstr>
      <vt:lpstr>1_Charte ANAP</vt:lpstr>
      <vt:lpstr>2_Charte ANAP</vt:lpstr>
      <vt:lpstr>4_Charte ANAP</vt:lpstr>
      <vt:lpstr>5_Charte ANAP</vt:lpstr>
      <vt:lpstr>6_Charte ANAP</vt:lpstr>
      <vt:lpstr>2_PAR-HPP006-Template-20091204-PT-MJ</vt:lpstr>
      <vt:lpstr>1_PAR-HPP006-Template-20091204-PT-MJ</vt:lpstr>
      <vt:lpstr>3_PAR-HPP006-Template-20091204-PT-MJ</vt:lpstr>
      <vt:lpstr>7_Charte ANAP</vt:lpstr>
      <vt:lpstr>4_PAR-HPP006-Template-20091204-PT-MJ</vt:lpstr>
      <vt:lpstr>5_PAR-HPP006-Template-20091204-PT-MJ</vt:lpstr>
      <vt:lpstr>6_PAR-HPP006-Template-20091204-PT-MJ</vt:lpstr>
      <vt:lpstr>think-cell Slide</vt:lpstr>
      <vt:lpstr>« Coopération territoriale  en Biologie Médicale »  Présentation de la démarche ANAP</vt:lpstr>
      <vt:lpstr>Sommaire</vt:lpstr>
      <vt:lpstr>Un environnement en pleine mutation</vt:lpstr>
      <vt:lpstr>Des défis multiples pour l’avenir</vt:lpstr>
      <vt:lpstr>Un secteur hospitalier encore peu mobilisé</vt:lpstr>
      <vt:lpstr>Quels sont les incitatifs ? Quels sont les risques ?</vt:lpstr>
      <vt:lpstr>Quels sont les incitatifs ? Quels sont les risques ?</vt:lpstr>
      <vt:lpstr>Quels sont les incitatifs ? Quels sont les risques ?</vt:lpstr>
      <vt:lpstr>Sommaire</vt:lpstr>
      <vt:lpstr>Dispositif d’aide à la mise en place d’une coopération</vt:lpstr>
      <vt:lpstr>Dispositif d’aide à la mise en place d’une coopération</vt:lpstr>
      <vt:lpstr>Sommaire</vt:lpstr>
      <vt:lpstr>Présentation PowerPoint</vt:lpstr>
      <vt:lpstr>Présentation PowerPoint</vt:lpstr>
      <vt:lpstr>Illustration de la photo multi-sites de biologie</vt:lpstr>
      <vt:lpstr>Illustration de la photo multi-sites de biologie</vt:lpstr>
      <vt:lpstr>Illustration de la photo multi-sites de biologie</vt:lpstr>
      <vt:lpstr>Illustration de la photo multi-sites de biologie</vt:lpstr>
      <vt:lpstr>Illustration de la photo multi-sites de biologie</vt:lpstr>
      <vt:lpstr>Présentation PowerPoint</vt:lpstr>
      <vt:lpstr> Présentation des schémas d’organisation </vt:lpstr>
      <vt:lpstr>Présentation PowerPoint</vt:lpstr>
      <vt:lpstr> Présentation des schémas d’organisation </vt:lpstr>
      <vt:lpstr>Présentation PowerPoint</vt:lpstr>
      <vt:lpstr>Présentation PowerPoint</vt:lpstr>
      <vt:lpstr>Présentation comparative des 2 scénarios émergents </vt:lpstr>
      <vt:lpstr>Evaluation des impacts du scénario final sur les ES</vt:lpstr>
      <vt:lpstr>Messages clés du module 1</vt:lpstr>
      <vt:lpstr>    </vt:lpstr>
      <vt:lpstr>Présentation PowerPoint</vt:lpstr>
      <vt:lpstr>Présentation PowerPoint</vt:lpstr>
      <vt:lpstr>Sommaire</vt:lpstr>
      <vt:lpstr>Dispositif d’aide à la mise en place d’une coopération</vt:lpstr>
      <vt:lpstr>Dispositif d’aide à la mise en place d’une coopération</vt:lpstr>
      <vt:lpstr>Appel à candidature</vt:lpstr>
      <vt:lpstr>Sommaire</vt:lpstr>
      <vt:lpstr>    Les publications ANAP disponibles sur le site </vt:lpstr>
      <vt:lpstr>Les publications ANAP</vt:lpstr>
      <vt:lpstr>    Les publications ANAP</vt:lpstr>
      <vt:lpstr>    Les publications ANAP</vt:lpstr>
      <vt:lpstr>    Les publications ANAP</vt:lpstr>
      <vt:lpstr>Merci de votre attention</vt:lpstr>
    </vt:vector>
  </TitlesOfParts>
  <Company>Corporate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SUR DEUX LIGNES : ARIAL BOLD 44</dc:title>
  <dc:creator>Marek Jasiok</dc:creator>
  <cp:lastModifiedBy>Jean-Guilhem Xerri</cp:lastModifiedBy>
  <cp:revision>1278</cp:revision>
  <cp:lastPrinted>2013-09-19T07:34:59Z</cp:lastPrinted>
  <dcterms:created xsi:type="dcterms:W3CDTF">2009-12-04T15:55:58Z</dcterms:created>
  <dcterms:modified xsi:type="dcterms:W3CDTF">2014-03-27T16:26:27Z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Final">
    <vt:bool>true</vt:bool>
  </property>
  <property fmtid="{D5CDD505-2E9C-101B-9397-08002B2CF9AE}" pid="6" name="Title">
    <vt:lpwstr>TITRE SUR DEUX LIGNES : ARIAL BOLD 44</vt:lpwstr>
  </property>
  <property fmtid="{D5CDD505-2E9C-101B-9397-08002B2CF9AE}" pid="7" name="Event">
    <vt:lpwstr/>
  </property>
  <property fmtid="{D5CDD505-2E9C-101B-9397-08002B2CF9AE}" pid="8" name="Delivery Date">
    <vt:lpwstr>8 Septembre 2011</vt:lpwstr>
  </property>
  <property fmtid="{D5CDD505-2E9C-101B-9397-08002B2CF9AE}" pid="9" name="DocID">
    <vt:lpwstr/>
  </property>
  <property fmtid="{D5CDD505-2E9C-101B-9397-08002B2CF9AE}" pid="10" name="DocIDinTitle">
    <vt:bool>false</vt:bool>
  </property>
  <property fmtid="{D5CDD505-2E9C-101B-9397-08002B2CF9AE}" pid="11" name="DocIDinSlide">
    <vt:bool>false</vt:bool>
  </property>
  <property fmtid="{D5CDD505-2E9C-101B-9397-08002B2CF9AE}" pid="12" name="DocIDPosition">
    <vt:i4>1</vt:i4>
  </property>
</Properties>
</file>