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797" r:id="rId1"/>
  </p:sldMasterIdLst>
  <p:notesMasterIdLst>
    <p:notesMasterId r:id="rId9"/>
  </p:notesMasterIdLst>
  <p:handoutMasterIdLst>
    <p:handoutMasterId r:id="rId10"/>
  </p:handoutMasterIdLst>
  <p:sldIdLst>
    <p:sldId id="256" r:id="rId2"/>
    <p:sldId id="270" r:id="rId3"/>
    <p:sldId id="275" r:id="rId4"/>
    <p:sldId id="341" r:id="rId5"/>
    <p:sldId id="276" r:id="rId6"/>
    <p:sldId id="282" r:id="rId7"/>
    <p:sldId id="342" r:id="rId8"/>
  </p:sldIdLst>
  <p:sldSz cx="9144000" cy="6858000" type="screen4x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5050"/>
    <a:srgbClr val="AB2B62"/>
    <a:srgbClr val="007DA2"/>
    <a:srgbClr val="FF6600"/>
    <a:srgbClr val="00CCFF"/>
    <a:srgbClr val="FA7D00"/>
    <a:srgbClr val="CC6600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1" autoAdjust="0"/>
    <p:restoredTop sz="99545" autoAdjust="0"/>
  </p:normalViewPr>
  <p:slideViewPr>
    <p:cSldViewPr snapToGrid="0">
      <p:cViewPr>
        <p:scale>
          <a:sx n="80" d="100"/>
          <a:sy n="80" d="100"/>
        </p:scale>
        <p:origin x="-28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-2778" y="-96"/>
      </p:cViewPr>
      <p:guideLst>
        <p:guide orient="horz" pos="3128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D397CE9-195F-43BF-8A30-E3F18F9C266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B53D6BB-5CE8-483C-90CA-353FADCEB91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87BA9A-8DE2-47AF-A8F1-840C7AFF6D3A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21F8A6-CDF3-43B3-A808-A1C8D1484CB2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153839-F00D-4B53-9A56-46EAA392F88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153839-F00D-4B53-9A56-46EAA392F880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8E28-4AFD-4DE8-A467-3784C80D0C41}" type="datetimeFigureOut">
              <a:rPr lang="fr-FR" smtClean="0"/>
              <a:pPr/>
              <a:t>03/04/2014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Page </a:t>
            </a:r>
            <a:fld id="{D221E1AF-24A3-427A-9A3A-4E7415B97B2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15710" y="0"/>
            <a:ext cx="5628290" cy="6779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Page </a:t>
            </a:r>
            <a:fld id="{1A07722D-1C9F-4BAA-98F6-51458DC883FF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3515710" y="0"/>
            <a:ext cx="5628290" cy="677917"/>
          </a:xfrm>
          <a:prstGeom prst="rect">
            <a:avLst/>
          </a:prstGeom>
          <a:solidFill>
            <a:srgbClr val="007DA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28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8E28-4AFD-4DE8-A467-3784C80D0C41}" type="datetimeFigureOut">
              <a:rPr lang="fr-FR" smtClean="0"/>
              <a:pPr/>
              <a:t>03/04/2014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Page </a:t>
            </a:r>
            <a:fld id="{EF3DBC49-BFD4-4B35-A2A4-92919ADE0563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8E28-4AFD-4DE8-A467-3784C80D0C41}" type="datetimeFigureOut">
              <a:rPr lang="fr-FR" smtClean="0"/>
              <a:pPr/>
              <a:t>03/04/2014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Page </a:t>
            </a:r>
            <a:fld id="{DFA2E6A1-A1D7-4BE3-942D-4E6FE4317C1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8E28-4AFD-4DE8-A467-3784C80D0C41}" type="datetimeFigureOut">
              <a:rPr lang="fr-FR" smtClean="0"/>
              <a:pPr/>
              <a:t>03/04/2014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Page </a:t>
            </a:r>
            <a:fld id="{5ABC7195-82D7-445D-AC8B-462B8179122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8E28-4AFD-4DE8-A467-3784C80D0C41}" type="datetimeFigureOut">
              <a:rPr lang="fr-FR" smtClean="0"/>
              <a:pPr/>
              <a:t>03/04/2014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Page </a:t>
            </a:r>
            <a:fld id="{8BEA096F-9A49-4AEC-9375-743F8456566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8E28-4AFD-4DE8-A467-3784C80D0C41}" type="datetimeFigureOut">
              <a:rPr lang="fr-FR" smtClean="0"/>
              <a:pPr/>
              <a:t>03/04/2014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Page </a:t>
            </a:r>
            <a:fld id="{6F739273-8891-49EC-AABA-EA7709C0998E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8E28-4AFD-4DE8-A467-3784C80D0C41}" type="datetimeFigureOut">
              <a:rPr lang="fr-FR" smtClean="0"/>
              <a:pPr/>
              <a:t>03/04/2014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Page </a:t>
            </a:r>
            <a:fld id="{BB7A022A-B318-4EDE-98DB-3CAFFBF0AE87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8E28-4AFD-4DE8-A467-3784C80D0C41}" type="datetimeFigureOut">
              <a:rPr lang="fr-FR" smtClean="0"/>
              <a:pPr/>
              <a:t>03/04/2014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Page </a:t>
            </a:r>
            <a:fld id="{503AB61E-A419-4A3F-8F5D-E8D1276388D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8E28-4AFD-4DE8-A467-3784C80D0C41}" type="datetimeFigureOut">
              <a:rPr lang="fr-FR" smtClean="0"/>
              <a:pPr/>
              <a:t>03/04/2014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Page </a:t>
            </a:r>
            <a:fld id="{F8D0A3F7-76CC-4B3A-A2D8-1CDC9E8722E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78E28-4AFD-4DE8-A467-3784C80D0C41}" type="datetimeFigureOut">
              <a:rPr lang="fr-FR" smtClean="0"/>
              <a:pPr/>
              <a:t>03/04/2014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Page </a:t>
            </a:r>
            <a:fld id="{C92216BF-EAA0-48CF-A98C-72D4C514416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515710" y="0"/>
            <a:ext cx="5628290" cy="687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817" y="1008992"/>
            <a:ext cx="8702565" cy="5132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78E28-4AFD-4DE8-A467-3784C80D0C41}" type="datetimeFigureOut">
              <a:rPr lang="fr-FR" smtClean="0"/>
              <a:pPr/>
              <a:t>03/04/2014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 smtClean="0"/>
              <a:t>Page </a:t>
            </a:r>
            <a:fld id="{BFF4844F-1567-453A-AAF7-714298BAFC31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Text Box 26"/>
          <p:cNvSpPr txBox="1">
            <a:spLocks noChangeArrowheads="1"/>
          </p:cNvSpPr>
          <p:nvPr userDrawn="1"/>
        </p:nvSpPr>
        <p:spPr bwMode="auto">
          <a:xfrm>
            <a:off x="179388" y="6524625"/>
            <a:ext cx="4321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000" b="1" dirty="0" smtClean="0">
                <a:solidFill>
                  <a:srgbClr val="007DA2"/>
                </a:solidFill>
                <a:latin typeface="Arial" charset="0"/>
              </a:rPr>
              <a:t>Point projet </a:t>
            </a:r>
            <a:r>
              <a:rPr lang="fr-FR" sz="1000" b="1" dirty="0">
                <a:solidFill>
                  <a:srgbClr val="007DA2"/>
                </a:solidFill>
                <a:latin typeface="Arial" charset="0"/>
              </a:rPr>
              <a:t>BioMed</a:t>
            </a:r>
          </a:p>
        </p:txBody>
      </p:sp>
      <p:sp>
        <p:nvSpPr>
          <p:cNvPr id="9" name="Line 14"/>
          <p:cNvSpPr>
            <a:spLocks noChangeShapeType="1"/>
          </p:cNvSpPr>
          <p:nvPr userDrawn="1"/>
        </p:nvSpPr>
        <p:spPr bwMode="auto">
          <a:xfrm>
            <a:off x="152400" y="674688"/>
            <a:ext cx="9144000" cy="0"/>
          </a:xfrm>
          <a:prstGeom prst="line">
            <a:avLst/>
          </a:prstGeom>
          <a:noFill/>
          <a:ln w="12700">
            <a:solidFill>
              <a:srgbClr val="007DA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0" name="Line 15"/>
          <p:cNvSpPr>
            <a:spLocks noChangeShapeType="1"/>
          </p:cNvSpPr>
          <p:nvPr userDrawn="1"/>
        </p:nvSpPr>
        <p:spPr bwMode="auto">
          <a:xfrm>
            <a:off x="3500438" y="152400"/>
            <a:ext cx="0" cy="914400"/>
          </a:xfrm>
          <a:prstGeom prst="line">
            <a:avLst/>
          </a:prstGeom>
          <a:noFill/>
          <a:ln w="12700">
            <a:solidFill>
              <a:srgbClr val="007DA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1" name="Text Box 18"/>
          <p:cNvSpPr txBox="1">
            <a:spLocks noChangeArrowheads="1"/>
          </p:cNvSpPr>
          <p:nvPr userDrawn="1"/>
        </p:nvSpPr>
        <p:spPr bwMode="auto">
          <a:xfrm>
            <a:off x="488950" y="685800"/>
            <a:ext cx="293846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900" dirty="0">
                <a:solidFill>
                  <a:srgbClr val="007DA2"/>
                </a:solidFill>
                <a:latin typeface="Century Gothic" pitchFamily="34" charset="0"/>
              </a:rPr>
              <a:t>Direction générale de la Santé / PP1 / BSIIP</a:t>
            </a:r>
          </a:p>
        </p:txBody>
      </p:sp>
      <p:pic>
        <p:nvPicPr>
          <p:cNvPr id="12" name="Picture 21"/>
          <p:cNvPicPr>
            <a:picLocks noChangeArrowheads="1"/>
          </p:cNvPicPr>
          <p:nvPr userDrawn="1"/>
        </p:nvPicPr>
        <p:blipFill>
          <a:blip r:embed="rId13" cstate="print"/>
          <a:srcRect r="43993"/>
          <a:stretch>
            <a:fillRect/>
          </a:stretch>
        </p:blipFill>
        <p:spPr bwMode="auto">
          <a:xfrm>
            <a:off x="152400" y="152400"/>
            <a:ext cx="18351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2" descr="affaires_sociales_72[1]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87325" y="196850"/>
            <a:ext cx="3968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7DA2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7DA2"/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7DA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7DA2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7DA2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Page </a:t>
            </a:r>
            <a:fld id="{07EADA2D-F91E-491A-85E0-679B0A654001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1219200" y="2743200"/>
            <a:ext cx="70866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Journée Biologie Médicale</a:t>
            </a:r>
          </a:p>
          <a:p>
            <a:pPr algn="ctr">
              <a:spcBef>
                <a:spcPct val="50000"/>
              </a:spcBef>
              <a:defRPr/>
            </a:pPr>
            <a:endParaRPr lang="fr-FR" sz="3200" b="1" dirty="0">
              <a:solidFill>
                <a:schemeClr val="accent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fr-FR" dirty="0" smtClean="0">
                <a:solidFill>
                  <a:srgbClr val="007D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Point de situation BioMed</a:t>
            </a:r>
            <a:endParaRPr lang="fr-FR" dirty="0">
              <a:solidFill>
                <a:srgbClr val="007DA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sp>
        <p:nvSpPr>
          <p:cNvPr id="4100" name="Text Box 16"/>
          <p:cNvSpPr txBox="1">
            <a:spLocks noChangeArrowheads="1"/>
          </p:cNvSpPr>
          <p:nvPr/>
        </p:nvSpPr>
        <p:spPr bwMode="auto">
          <a:xfrm>
            <a:off x="1157288" y="5281888"/>
            <a:ext cx="7086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800" dirty="0" smtClean="0">
                <a:solidFill>
                  <a:srgbClr val="007DA2"/>
                </a:solidFill>
                <a:latin typeface="Century Gothic" pitchFamily="34" charset="0"/>
              </a:rPr>
              <a:t>31 mars 2014</a:t>
            </a:r>
            <a:endParaRPr lang="fr-FR" sz="1800" dirty="0">
              <a:solidFill>
                <a:srgbClr val="007DA2"/>
              </a:solidFill>
              <a:latin typeface="Century Gothic" pitchFamily="34" charset="0"/>
            </a:endParaRPr>
          </a:p>
        </p:txBody>
      </p:sp>
      <p:pic>
        <p:nvPicPr>
          <p:cNvPr id="4101" name="Picture 18"/>
          <p:cNvPicPr>
            <a:picLocks noChangeAspect="1" noChangeArrowheads="1"/>
          </p:cNvPicPr>
          <p:nvPr/>
        </p:nvPicPr>
        <p:blipFill>
          <a:blip r:embed="rId3" cstate="print"/>
          <a:srcRect r="43698"/>
          <a:stretch>
            <a:fillRect/>
          </a:stretch>
        </p:blipFill>
        <p:spPr bwMode="auto">
          <a:xfrm>
            <a:off x="0" y="0"/>
            <a:ext cx="514826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19" descr="affaires_sociales_72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188913"/>
            <a:ext cx="111601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24" descr="LOGOblan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388" y="115888"/>
            <a:ext cx="1979612" cy="993775"/>
          </a:xfrm>
          <a:prstGeom prst="rect">
            <a:avLst/>
          </a:prstGeom>
          <a:solidFill>
            <a:srgbClr val="007DA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Page </a:t>
            </a:r>
            <a:fld id="{D550D1B6-0C9E-434B-940A-43E61E9E6D9D}" type="slidenum">
              <a:rPr lang="fr-FR" smtClean="0"/>
              <a:pPr/>
              <a:t>2</a:t>
            </a:fld>
            <a:endParaRPr lang="fr-FR" smtClean="0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805109" y="2120402"/>
            <a:ext cx="7848600" cy="149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fr-FR" sz="1800" b="1" dirty="0" smtClean="0">
                <a:solidFill>
                  <a:srgbClr val="007D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Rex version 1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fr-FR" sz="1800" b="1" dirty="0" smtClean="0">
                <a:solidFill>
                  <a:srgbClr val="007D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Calendrier V2</a:t>
            </a:r>
            <a:endParaRPr lang="fr-FR" sz="1800" b="1" dirty="0">
              <a:solidFill>
                <a:srgbClr val="007DA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  <a:defRPr/>
            </a:pPr>
            <a:r>
              <a:rPr lang="fr-FR" sz="1800" b="1" dirty="0" smtClean="0">
                <a:solidFill>
                  <a:srgbClr val="007D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Périmètre version 2</a:t>
            </a:r>
            <a:endParaRPr lang="fr-FR" sz="1600" b="1" dirty="0">
              <a:solidFill>
                <a:srgbClr val="007DA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  <a:defRPr/>
            </a:pPr>
            <a:r>
              <a:rPr lang="fr-FR" sz="1800" b="1" dirty="0" smtClean="0">
                <a:solidFill>
                  <a:srgbClr val="007D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Formations complémentaires</a:t>
            </a:r>
          </a:p>
        </p:txBody>
      </p:sp>
      <p:pic>
        <p:nvPicPr>
          <p:cNvPr id="5124" name="Picture 8"/>
          <p:cNvPicPr>
            <a:picLocks noChangeAspect="1" noChangeArrowheads="1"/>
          </p:cNvPicPr>
          <p:nvPr/>
        </p:nvPicPr>
        <p:blipFill>
          <a:blip r:embed="rId3" cstate="print"/>
          <a:srcRect r="43698"/>
          <a:stretch>
            <a:fillRect/>
          </a:stretch>
        </p:blipFill>
        <p:spPr bwMode="auto">
          <a:xfrm>
            <a:off x="0" y="0"/>
            <a:ext cx="514826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9" descr="affaires_sociales_72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188913"/>
            <a:ext cx="111601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0" descr="LOGOblan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388" y="115888"/>
            <a:ext cx="1979612" cy="993775"/>
          </a:xfrm>
          <a:prstGeom prst="rect">
            <a:avLst/>
          </a:prstGeom>
          <a:solidFill>
            <a:srgbClr val="007DA2"/>
          </a:solidFill>
          <a:ln w="9525">
            <a:noFill/>
            <a:miter lim="800000"/>
            <a:headEnd/>
            <a:tailEnd/>
          </a:ln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08759" y="4824909"/>
            <a:ext cx="8253350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_ où nous en sommes (fin des 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specs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intervention du prestataire 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Netapsys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_ </a:t>
            </a:r>
            <a:r>
              <a:rPr kumimoji="0" lang="fr-F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connection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avec d'autres institution : importance d'avoir des données à jour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_ besoin de formations supplémentaires en région ? ou plutôt travail avec chacun sur les labos de sa régions pour la mise à jour de tout ? 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_ Intégrer BioMed aux pratiques professionnelles, c'est impératif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re 5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fr-FR" sz="2400" dirty="0" smtClean="0">
                <a:latin typeface="Century Gothic" pitchFamily="34" charset="0"/>
              </a:rPr>
              <a:t>1/ REX BioMed version 1</a:t>
            </a:r>
            <a:endParaRPr lang="fr-FR" sz="2400" dirty="0">
              <a:latin typeface="Century Gothic" pitchFamily="34" charset="0"/>
            </a:endParaRPr>
          </a:p>
        </p:txBody>
      </p:sp>
      <p:sp>
        <p:nvSpPr>
          <p:cNvPr id="8195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Page </a:t>
            </a:r>
            <a:fld id="{C1866C1C-3072-485A-B24D-1219738D8F49}" type="slidenum">
              <a:rPr lang="fr-FR" smtClean="0"/>
              <a:pPr/>
              <a:t>3</a:t>
            </a:fld>
            <a:endParaRPr lang="fr-FR" smtClean="0"/>
          </a:p>
        </p:txBody>
      </p:sp>
      <p:sp>
        <p:nvSpPr>
          <p:cNvPr id="6" name="ZoneTexte 5"/>
          <p:cNvSpPr txBox="1"/>
          <p:nvPr/>
        </p:nvSpPr>
        <p:spPr>
          <a:xfrm>
            <a:off x="504289" y="965093"/>
            <a:ext cx="2617191" cy="146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fr-FR" sz="2400" dirty="0" smtClean="0">
                <a:latin typeface="+mn-lt"/>
                <a:cs typeface="Arial" pitchFamily="34" charset="0"/>
              </a:rPr>
              <a:t> 39% de réponses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fr-FR" sz="2400" dirty="0" smtClean="0">
                <a:latin typeface="+mn-lt"/>
                <a:cs typeface="Arial" pitchFamily="34" charset="0"/>
              </a:rPr>
              <a:t> 19 ARS sur 26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3219" y="707915"/>
            <a:ext cx="3439237" cy="2066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95699"/>
            <a:ext cx="3707281" cy="223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5936" y="2655283"/>
            <a:ext cx="3778064" cy="2231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36536" y="4572475"/>
            <a:ext cx="3891169" cy="228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re 5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fr-FR" sz="2400" dirty="0" smtClean="0">
                <a:latin typeface="Century Gothic" pitchFamily="34" charset="0"/>
              </a:rPr>
              <a:t>1/ REX BioMed version 1</a:t>
            </a:r>
            <a:endParaRPr lang="fr-FR" sz="2400" dirty="0">
              <a:latin typeface="Century Gothic" pitchFamily="34" charset="0"/>
            </a:endParaRPr>
          </a:p>
        </p:txBody>
      </p:sp>
      <p:sp>
        <p:nvSpPr>
          <p:cNvPr id="8195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r-FR" smtClean="0"/>
              <a:t>Page </a:t>
            </a:r>
            <a:fld id="{C1866C1C-3072-485A-B24D-1219738D8F49}" type="slidenum">
              <a:rPr lang="fr-FR" smtClean="0"/>
              <a:pPr/>
              <a:t>4</a:t>
            </a:fld>
            <a:endParaRPr lang="fr-FR" smtClean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867" y="1362201"/>
            <a:ext cx="3457575" cy="198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93219" y="1380759"/>
            <a:ext cx="3365500" cy="202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6561" y="3798355"/>
            <a:ext cx="4067381" cy="2379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fr-FR" sz="2400" dirty="0" smtClean="0">
                <a:latin typeface="Century Gothic" pitchFamily="34" charset="0"/>
              </a:rPr>
              <a:t>2/ Calendrier Version 2</a:t>
            </a:r>
            <a:endParaRPr lang="fr-FR" sz="2400" dirty="0">
              <a:latin typeface="Century Gothic" pitchFamily="34" charset="0"/>
            </a:endParaRP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8801" y="1107499"/>
            <a:ext cx="9222801" cy="469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4" name="Espace réservé du contenu 64"/>
          <p:cNvSpPr txBox="1">
            <a:spLocks/>
          </p:cNvSpPr>
          <p:nvPr/>
        </p:nvSpPr>
        <p:spPr>
          <a:xfrm>
            <a:off x="1037430" y="5356479"/>
            <a:ext cx="4769604" cy="107994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93A3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sz="1600" kern="0" noProof="0" dirty="0" smtClean="0">
                <a:latin typeface="Helvetica" pitchFamily="34" charset="0"/>
                <a:cs typeface="Helvetica" pitchFamily="34" charset="0"/>
              </a:rPr>
              <a:t>Jalons 1</a:t>
            </a:r>
            <a:r>
              <a:rPr lang="fr-FR" sz="1600" kern="0" baseline="30000" noProof="0" dirty="0" smtClean="0">
                <a:latin typeface="Helvetica" pitchFamily="34" charset="0"/>
                <a:cs typeface="Helvetica" pitchFamily="34" charset="0"/>
              </a:rPr>
              <a:t>er</a:t>
            </a:r>
            <a:r>
              <a:rPr lang="fr-FR" sz="1600" kern="0" noProof="0" dirty="0" smtClean="0">
                <a:latin typeface="Helvetica" pitchFamily="34" charset="0"/>
                <a:cs typeface="Helvetica" pitchFamily="34" charset="0"/>
              </a:rPr>
              <a:t> semestre 2014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493A3"/>
              </a:buClr>
              <a:buSzTx/>
              <a:buFont typeface="Courier New" pitchFamily="49" charset="0"/>
              <a:buChar char="o"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itchFamily="34" charset="0"/>
                <a:cs typeface="Helvetica" pitchFamily="34" charset="0"/>
              </a:rPr>
              <a:t>Budget		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itchFamily="34" charset="0"/>
                <a:cs typeface="Helvetica" pitchFamily="34" charset="0"/>
                <a:sym typeface="Wingdings" pitchFamily="2" charset="2"/>
              </a:rPr>
              <a:t> OK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cs typeface="Helvetica" pitchFamily="34" charset="0"/>
            </a:endParaRPr>
          </a:p>
          <a:p>
            <a:pPr marL="742950" lvl="1" indent="-285750">
              <a:spcBef>
                <a:spcPct val="20000"/>
              </a:spcBef>
              <a:buClr>
                <a:srgbClr val="6493A3"/>
              </a:buClr>
              <a:buFont typeface="Courier New" pitchFamily="49" charset="0"/>
              <a:buChar char="o"/>
              <a:defRPr/>
            </a:pPr>
            <a:r>
              <a:rPr lang="fr-FR" sz="1400" kern="0" dirty="0" smtClean="0">
                <a:latin typeface="Helvetica" pitchFamily="34" charset="0"/>
                <a:cs typeface="Helvetica" pitchFamily="34" charset="0"/>
              </a:rPr>
              <a:t>SFD 		</a:t>
            </a:r>
            <a:r>
              <a:rPr lang="fr-FR" sz="1400" kern="0" dirty="0" smtClean="0">
                <a:latin typeface="Helvetica" pitchFamily="34" charset="0"/>
                <a:cs typeface="Helvetica" pitchFamily="34" charset="0"/>
                <a:sym typeface="Wingdings" pitchFamily="2" charset="2"/>
              </a:rPr>
              <a:t> 4 avril 2014</a:t>
            </a:r>
          </a:p>
          <a:p>
            <a:pPr marL="742950" lvl="1" indent="-285750">
              <a:spcBef>
                <a:spcPct val="20000"/>
              </a:spcBef>
              <a:buClr>
                <a:srgbClr val="6493A3"/>
              </a:buClr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fr-FR" sz="2400" dirty="0" smtClean="0">
                <a:latin typeface="Century Gothic" pitchFamily="34" charset="0"/>
              </a:rPr>
              <a:t>3/ Périmètre version 2</a:t>
            </a:r>
            <a:endParaRPr lang="fr-FR" sz="2400" dirty="0">
              <a:latin typeface="Century Gothic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8817" y="1008992"/>
            <a:ext cx="8702565" cy="5439309"/>
          </a:xfrm>
        </p:spPr>
        <p:txBody>
          <a:bodyPr>
            <a:norm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800" dirty="0" smtClean="0"/>
              <a:t>REX BioMed version 1</a:t>
            </a:r>
          </a:p>
          <a:p>
            <a:pPr>
              <a:spcBef>
                <a:spcPts val="1200"/>
              </a:spcBef>
              <a:defRPr/>
            </a:pPr>
            <a:r>
              <a:rPr lang="fr-FR" sz="1800" dirty="0" smtClean="0"/>
              <a:t>Cartographie des LBM (accès à l’outil cartographique des ARS)</a:t>
            </a:r>
          </a:p>
          <a:p>
            <a:pPr lvl="0">
              <a:spcBef>
                <a:spcPts val="1200"/>
              </a:spcBef>
              <a:defRPr/>
            </a:pPr>
            <a:r>
              <a:rPr lang="fr-FR" sz="1800" dirty="0" smtClean="0"/>
              <a:t>Télé déclaration </a:t>
            </a:r>
          </a:p>
          <a:p>
            <a:pPr lvl="1">
              <a:spcBef>
                <a:spcPts val="600"/>
              </a:spcBef>
              <a:defRPr/>
            </a:pPr>
            <a:r>
              <a:rPr lang="fr-FR" sz="1400" dirty="0" smtClean="0"/>
              <a:t>Envoi d’un mail aux correspondants des LBM depuis BioMed </a:t>
            </a:r>
          </a:p>
          <a:p>
            <a:pPr lvl="1">
              <a:spcBef>
                <a:spcPts val="600"/>
              </a:spcBef>
              <a:defRPr/>
            </a:pPr>
            <a:r>
              <a:rPr lang="fr-FR" sz="1400" dirty="0" smtClean="0"/>
              <a:t>Réception en retour des informations des correspondants via mail</a:t>
            </a:r>
          </a:p>
          <a:p>
            <a:pPr lvl="1">
              <a:spcBef>
                <a:spcPts val="600"/>
              </a:spcBef>
              <a:defRPr/>
            </a:pPr>
            <a:r>
              <a:rPr lang="fr-FR" sz="1400" dirty="0" smtClean="0"/>
              <a:t>Possibilité de gestion de mails de relance</a:t>
            </a:r>
          </a:p>
          <a:p>
            <a:pPr lvl="0">
              <a:spcBef>
                <a:spcPts val="1200"/>
              </a:spcBef>
              <a:defRPr/>
            </a:pPr>
            <a:r>
              <a:rPr lang="fr-FR" sz="1800" dirty="0" smtClean="0"/>
              <a:t>Rédaction des arrêtés </a:t>
            </a:r>
          </a:p>
          <a:p>
            <a:pPr lvl="1">
              <a:spcBef>
                <a:spcPts val="600"/>
              </a:spcBef>
              <a:defRPr/>
            </a:pPr>
            <a:r>
              <a:rPr lang="fr-FR" sz="1400" dirty="0" smtClean="0"/>
              <a:t>Sur la base d’un modèle national</a:t>
            </a:r>
          </a:p>
          <a:p>
            <a:pPr lvl="1">
              <a:spcBef>
                <a:spcPts val="600"/>
              </a:spcBef>
              <a:defRPr/>
            </a:pPr>
            <a:r>
              <a:rPr lang="fr-FR" sz="1400" dirty="0" smtClean="0"/>
              <a:t>Avec reprise automatique des données présentes dans BioMed</a:t>
            </a:r>
          </a:p>
          <a:p>
            <a:pPr lvl="0">
              <a:spcBef>
                <a:spcPts val="1200"/>
              </a:spcBef>
              <a:defRPr/>
            </a:pPr>
            <a:r>
              <a:rPr lang="fr-FR" sz="1800" dirty="0" smtClean="0"/>
              <a:t>Interface BioMed vers </a:t>
            </a:r>
            <a:r>
              <a:rPr lang="fr-FR" sz="1800" dirty="0" err="1" smtClean="0"/>
              <a:t>Finess</a:t>
            </a:r>
            <a:endParaRPr lang="fr-FR" sz="1800" dirty="0" smtClean="0"/>
          </a:p>
          <a:p>
            <a:pPr lvl="0">
              <a:spcBef>
                <a:spcPts val="1200"/>
              </a:spcBef>
              <a:defRPr/>
            </a:pPr>
            <a:r>
              <a:rPr lang="fr-FR" sz="1800" dirty="0" smtClean="0"/>
              <a:t>Interface BioMed vers ANSM</a:t>
            </a:r>
          </a:p>
          <a:p>
            <a:pPr lvl="0">
              <a:spcBef>
                <a:spcPts val="1200"/>
              </a:spcBef>
              <a:defRPr/>
            </a:pPr>
            <a:r>
              <a:rPr lang="fr-FR" sz="1800" dirty="0" smtClean="0"/>
              <a:t>Interface COFRAC vers BioMed</a:t>
            </a:r>
          </a:p>
          <a:p>
            <a:pPr lvl="0">
              <a:spcBef>
                <a:spcPts val="1200"/>
              </a:spcBef>
              <a:defRPr/>
            </a:pPr>
            <a:r>
              <a:rPr lang="fr-FR" sz="1800" dirty="0" smtClean="0"/>
              <a:t>Interface HAS vers BioMed</a:t>
            </a:r>
            <a:endParaRPr lang="fr-FR" sz="1600" dirty="0" smtClean="0">
              <a:latin typeface="Arial" charset="0"/>
              <a:cs typeface="Times New Roman" pitchFamily="18" charset="0"/>
            </a:endParaRPr>
          </a:p>
          <a:p>
            <a:pPr lvl="1" eaLnBrk="1" hangingPunct="1">
              <a:defRPr/>
            </a:pPr>
            <a:endParaRPr lang="fr-FR" sz="1600" dirty="0" smtClean="0"/>
          </a:p>
          <a:p>
            <a:pPr eaLnBrk="1" hangingPunct="1">
              <a:defRPr/>
            </a:pPr>
            <a:endParaRPr lang="fr-FR" dirty="0" smtClean="0"/>
          </a:p>
          <a:p>
            <a:pPr lvl="1" eaLnBrk="1" hangingPunct="1">
              <a:buFont typeface="Wingdings" pitchFamily="2" charset="2"/>
              <a:buNone/>
              <a:defRPr/>
            </a:pPr>
            <a:endParaRPr lang="fr-FR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fr-FR" sz="2400" dirty="0" smtClean="0">
                <a:latin typeface="Century Gothic" pitchFamily="34" charset="0"/>
              </a:rPr>
              <a:t>4/ Formation complémentaire</a:t>
            </a:r>
            <a:endParaRPr lang="fr-FR" sz="2400" dirty="0">
              <a:latin typeface="Century Gothic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8817" y="1008992"/>
            <a:ext cx="8702565" cy="5439309"/>
          </a:xfrm>
        </p:spPr>
        <p:txBody>
          <a:bodyPr>
            <a:norm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800" dirty="0" smtClean="0"/>
              <a:t>Proposition d’une formation complémentaire sur site</a:t>
            </a:r>
          </a:p>
          <a:p>
            <a:pPr lvl="1">
              <a:spcBef>
                <a:spcPts val="600"/>
              </a:spcBef>
              <a:defRPr/>
            </a:pPr>
            <a:r>
              <a:rPr lang="fr-FR" sz="1400" dirty="0" smtClean="0"/>
              <a:t>5 ARS regroupant les ARS et utilisateurs de la zone géographique  (Est, </a:t>
            </a:r>
            <a:r>
              <a:rPr lang="fr-FR" sz="1400" dirty="0" err="1" smtClean="0"/>
              <a:t>Sud-Est</a:t>
            </a:r>
            <a:r>
              <a:rPr lang="fr-FR" sz="1400" dirty="0" smtClean="0"/>
              <a:t>, </a:t>
            </a:r>
            <a:r>
              <a:rPr lang="fr-FR" sz="1400" dirty="0" err="1" smtClean="0"/>
              <a:t>Sud-Ouest</a:t>
            </a:r>
            <a:r>
              <a:rPr lang="fr-FR" sz="1400" dirty="0" smtClean="0"/>
              <a:t>, Ouest, Paris)</a:t>
            </a:r>
          </a:p>
          <a:p>
            <a:pPr lvl="1">
              <a:spcBef>
                <a:spcPts val="600"/>
              </a:spcBef>
              <a:defRPr/>
            </a:pPr>
            <a:endParaRPr lang="fr-FR" sz="1400" dirty="0" smtClean="0"/>
          </a:p>
          <a:p>
            <a:pPr>
              <a:spcBef>
                <a:spcPts val="600"/>
              </a:spcBef>
              <a:defRPr/>
            </a:pPr>
            <a:r>
              <a:rPr lang="fr-FR" sz="1800" dirty="0" smtClean="0"/>
              <a:t>Organisation des utilisateurs</a:t>
            </a:r>
          </a:p>
          <a:p>
            <a:pPr lvl="1">
              <a:spcBef>
                <a:spcPts val="600"/>
              </a:spcBef>
              <a:defRPr/>
            </a:pPr>
            <a:r>
              <a:rPr lang="fr-FR" sz="1400" dirty="0" smtClean="0"/>
              <a:t>1 référent par région interlocuteur des utilisateurs de sa région et relais auprès de la DGS</a:t>
            </a:r>
          </a:p>
          <a:p>
            <a:pPr lvl="1">
              <a:spcBef>
                <a:spcPts val="600"/>
              </a:spcBef>
              <a:defRPr/>
            </a:pPr>
            <a:r>
              <a:rPr lang="fr-FR" sz="1400" dirty="0" smtClean="0"/>
              <a:t>Reçoit la formation et les informations de la DGS</a:t>
            </a:r>
          </a:p>
          <a:p>
            <a:pPr lvl="1">
              <a:spcBef>
                <a:spcPts val="600"/>
              </a:spcBef>
              <a:defRPr/>
            </a:pPr>
            <a:r>
              <a:rPr lang="fr-FR" sz="1400" dirty="0" smtClean="0"/>
              <a:t>Dispache les informations vers les utilisateurs de sa région.</a:t>
            </a:r>
          </a:p>
          <a:p>
            <a:pPr lvl="1">
              <a:spcBef>
                <a:spcPts val="600"/>
              </a:spcBef>
              <a:defRPr/>
            </a:pPr>
            <a:endParaRPr lang="fr-FR" sz="1400" dirty="0" smtClean="0"/>
          </a:p>
          <a:p>
            <a:pPr lvl="1" eaLnBrk="1" hangingPunct="1">
              <a:defRPr/>
            </a:pPr>
            <a:endParaRPr lang="fr-FR" sz="1600" dirty="0" smtClean="0"/>
          </a:p>
          <a:p>
            <a:pPr eaLnBrk="1" hangingPunct="1">
              <a:defRPr/>
            </a:pPr>
            <a:endParaRPr lang="fr-FR" dirty="0" smtClean="0"/>
          </a:p>
          <a:p>
            <a:pPr lvl="1" eaLnBrk="1" hangingPunct="1">
              <a:buFont typeface="Wingdings" pitchFamily="2" charset="2"/>
              <a:buNone/>
              <a:defRPr/>
            </a:pPr>
            <a:endParaRPr lang="fr-FR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3703</TotalTime>
  <Words>277</Words>
  <Application>Microsoft Office PowerPoint</Application>
  <PresentationFormat>Affichage à l'écran (4:3)</PresentationFormat>
  <Paragraphs>53</Paragraphs>
  <Slides>7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Diapositive 1</vt:lpstr>
      <vt:lpstr>Diapositive 2</vt:lpstr>
      <vt:lpstr>1/ REX BioMed version 1</vt:lpstr>
      <vt:lpstr>1/ REX BioMed version 1</vt:lpstr>
      <vt:lpstr>2/ Calendrier Version 2</vt:lpstr>
      <vt:lpstr>3/ Périmètre version 2</vt:lpstr>
      <vt:lpstr>4/ Formation complémentaire</vt:lpstr>
    </vt:vector>
  </TitlesOfParts>
  <Company>MAS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HAAS Cécilia</dc:creator>
  <cp:lastModifiedBy>lilegran</cp:lastModifiedBy>
  <cp:revision>246</cp:revision>
  <dcterms:created xsi:type="dcterms:W3CDTF">2009-01-21T14:31:01Z</dcterms:created>
  <dcterms:modified xsi:type="dcterms:W3CDTF">2014-04-03T07:14:17Z</dcterms:modified>
</cp:coreProperties>
</file>