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BFC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5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301BC0E-E672-458A-9210-B66EA71D49FD}" type="datetimeFigureOut">
              <a:rPr lang="fr-FR"/>
              <a:pPr>
                <a:defRPr/>
              </a:pPr>
              <a:t>31/03/2014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346DB5F-1428-42F2-8A0F-DE3B5C2CD51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410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BF4C6B0-3AC9-46D3-AC5C-1968866B92D4}" type="slidenum">
              <a:rPr lang="fr-F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fr-F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410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BF4C6B0-3AC9-46D3-AC5C-1968866B92D4}" type="slidenum">
              <a:rPr lang="fr-F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fr-F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410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BF4C6B0-3AC9-46D3-AC5C-1968866B92D4}" type="slidenum">
              <a:rPr lang="fr-F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fr-F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410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BF4C6B0-3AC9-46D3-AC5C-1968866B92D4}" type="slidenum">
              <a:rPr lang="fr-F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DAF42E-7A42-47AF-B57E-9A4BB94615BE}" type="datetimeFigureOut">
              <a:rPr lang="fr-FR"/>
              <a:pPr>
                <a:defRPr/>
              </a:pPr>
              <a:t>31/03/2014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F62A3-BF4F-416B-9F1A-9D775102091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F0C6C-5708-4C6E-A67B-C87D203219BD}" type="datetimeFigureOut">
              <a:rPr lang="fr-FR"/>
              <a:pPr>
                <a:defRPr/>
              </a:pPr>
              <a:t>31/03/2014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619FD9-C1D0-4B4B-A256-9D05D9DB553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F166D-32BF-4421-9B6C-ADFAFF3D46B9}" type="datetimeFigureOut">
              <a:rPr lang="fr-FR"/>
              <a:pPr>
                <a:defRPr/>
              </a:pPr>
              <a:t>31/03/2014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6678D-51D8-4A39-BC7E-6470E28E7E4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1CD58D-56E6-44D6-A29F-9B21CF2872B1}" type="datetimeFigureOut">
              <a:rPr lang="fr-FR"/>
              <a:pPr>
                <a:defRPr/>
              </a:pPr>
              <a:t>31/03/2014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B3D2C5-069B-4D06-A1E7-F41339491F0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58B83-B0B7-4DAE-AD89-98B3567663C9}" type="datetimeFigureOut">
              <a:rPr lang="fr-FR"/>
              <a:pPr>
                <a:defRPr/>
              </a:pPr>
              <a:t>31/03/2014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DF66FF-3D54-4C69-AC15-20219C4FA51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8B599B-6BEE-4FAA-9FCA-90AA01764FCD}" type="datetimeFigureOut">
              <a:rPr lang="fr-FR"/>
              <a:pPr>
                <a:defRPr/>
              </a:pPr>
              <a:t>31/03/2014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3CB31A-3136-41BC-8917-9C1C404F124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2D592E-DB0D-4CDD-B850-239E71224FAD}" type="datetimeFigureOut">
              <a:rPr lang="fr-FR"/>
              <a:pPr>
                <a:defRPr/>
              </a:pPr>
              <a:t>31/03/2014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EECE15-F59E-4F39-9024-BD64D6DA482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D9502-1ADC-4B38-B7C6-801E16602848}" type="datetimeFigureOut">
              <a:rPr lang="fr-FR"/>
              <a:pPr>
                <a:defRPr/>
              </a:pPr>
              <a:t>31/03/2014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802ACD-ECD3-40D0-AF97-1F5108520F9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6D713B-BD97-4C65-87A4-5863F799162B}" type="datetimeFigureOut">
              <a:rPr lang="fr-FR"/>
              <a:pPr>
                <a:defRPr/>
              </a:pPr>
              <a:t>31/03/2014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11436-4A66-47B1-B571-97BF577EBE9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9D7E5-5FA4-4A41-86EF-397C67F9D036}" type="datetimeFigureOut">
              <a:rPr lang="fr-FR"/>
              <a:pPr>
                <a:defRPr/>
              </a:pPr>
              <a:t>31/03/2014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3280E7-C5E3-4092-AF55-6C570249278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1BB02E-43F6-455A-995F-E38F370B48A3}" type="datetimeFigureOut">
              <a:rPr lang="fr-FR"/>
              <a:pPr>
                <a:defRPr/>
              </a:pPr>
              <a:t>31/03/2014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98A804-6D0C-4833-9488-CFE2D66DCF4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90BA485-CADA-487C-9C2A-733450D1F465}" type="datetimeFigureOut">
              <a:rPr lang="fr-FR"/>
              <a:pPr>
                <a:defRPr/>
              </a:pPr>
              <a:t>31/03/2014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C63A207-245A-4432-8520-9593AD6A6D0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900113" y="2205038"/>
            <a:ext cx="7559675" cy="388778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sz="2800" dirty="0" smtClean="0">
                <a:solidFill>
                  <a:schemeClr val="tx1"/>
                </a:solidFill>
              </a:rPr>
              <a:t>Marché : test immunologique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sz="2800" dirty="0" smtClean="0">
                <a:solidFill>
                  <a:schemeClr val="tx1"/>
                </a:solidFill>
              </a:rPr>
              <a:t>pour le dépistage du cancer </a:t>
            </a:r>
            <a:r>
              <a:rPr lang="fr-FR" sz="2800" dirty="0" err="1" smtClean="0">
                <a:solidFill>
                  <a:schemeClr val="tx1"/>
                </a:solidFill>
              </a:rPr>
              <a:t>colo-rectal</a:t>
            </a:r>
            <a:r>
              <a:rPr lang="fr-FR" sz="2800" dirty="0" smtClean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5" name="Picture 23" descr="LOGOblanc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04BFC8">
                <a:tint val="45000"/>
                <a:satMod val="400000"/>
              </a:srgbClr>
            </a:duotone>
            <a:lum bright="-30000" contrast="-10000"/>
          </a:blip>
          <a:srcRect/>
          <a:stretch>
            <a:fillRect/>
          </a:stretch>
        </p:blipFill>
        <p:spPr bwMode="auto">
          <a:xfrm>
            <a:off x="6804248" y="188640"/>
            <a:ext cx="1979612" cy="993775"/>
          </a:xfrm>
          <a:prstGeom prst="rect">
            <a:avLst/>
          </a:prstGeom>
          <a:noFill/>
        </p:spPr>
      </p:pic>
      <p:pic>
        <p:nvPicPr>
          <p:cNvPr id="2052" name="Picture 18"/>
          <p:cNvPicPr>
            <a:picLocks noChangeAspect="1" noChangeArrowheads="1"/>
          </p:cNvPicPr>
          <p:nvPr/>
        </p:nvPicPr>
        <p:blipFill>
          <a:blip r:embed="rId4" cstate="print"/>
          <a:srcRect r="43698"/>
          <a:stretch>
            <a:fillRect/>
          </a:stretch>
        </p:blipFill>
        <p:spPr bwMode="auto">
          <a:xfrm>
            <a:off x="0" y="0"/>
            <a:ext cx="5148263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19" descr="affaires_sociales_72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8" y="188913"/>
            <a:ext cx="1116012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900113" y="1772816"/>
            <a:ext cx="7559675" cy="4320009"/>
          </a:xfrm>
        </p:spPr>
        <p:txBody>
          <a:bodyPr rtlCol="0">
            <a:normAutofit fontScale="92500" lnSpcReduction="20000"/>
          </a:bodyPr>
          <a:lstStyle/>
          <a:p>
            <a:pPr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800" dirty="0" smtClean="0">
                <a:solidFill>
                  <a:schemeClr val="tx1"/>
                </a:solidFill>
              </a:rPr>
              <a:t> </a:t>
            </a:r>
            <a:r>
              <a:rPr lang="fr-FR" sz="2400" dirty="0" smtClean="0">
                <a:solidFill>
                  <a:schemeClr val="tx1"/>
                </a:solidFill>
              </a:rPr>
              <a:t>Cancer </a:t>
            </a:r>
            <a:r>
              <a:rPr lang="fr-FR" sz="2400" dirty="0" err="1" smtClean="0">
                <a:solidFill>
                  <a:schemeClr val="tx1"/>
                </a:solidFill>
              </a:rPr>
              <a:t>colo-rectal</a:t>
            </a:r>
            <a:r>
              <a:rPr lang="fr-FR" sz="2400" dirty="0" smtClean="0">
                <a:solidFill>
                  <a:schemeClr val="tx1"/>
                </a:solidFill>
              </a:rPr>
              <a:t> : environ 41 000 nouveaux cas chaque année (3° rang chez l’homme, 2° rang chez la femme) et 17 000 décès annuel (2° cause de décès par cancer.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400" dirty="0" smtClean="0">
                <a:solidFill>
                  <a:schemeClr val="tx1"/>
                </a:solidFill>
              </a:rPr>
              <a:t>Prévention complexe (alimentation, tabac, génétique…)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400" dirty="0" smtClean="0">
                <a:solidFill>
                  <a:schemeClr val="tx1"/>
                </a:solidFill>
              </a:rPr>
              <a:t> Dépistage bien connu (risque moyen) : détection du sang dans les selles. Actuellement, le </a:t>
            </a:r>
            <a:r>
              <a:rPr lang="fr-FR" sz="2400" b="1" i="1" dirty="0" smtClean="0">
                <a:solidFill>
                  <a:schemeClr val="tx1"/>
                </a:solidFill>
              </a:rPr>
              <a:t>test au gaïac </a:t>
            </a:r>
            <a:r>
              <a:rPr lang="fr-FR" sz="2400" dirty="0" smtClean="0">
                <a:solidFill>
                  <a:schemeClr val="tx1"/>
                </a:solidFill>
              </a:rPr>
              <a:t>est proposé tous les deux ans de 50 à 74 ans à 17 millions de personnes. En cas de positivité, une coloscopie est proposée.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400" dirty="0" smtClean="0">
                <a:solidFill>
                  <a:schemeClr val="tx1"/>
                </a:solidFill>
              </a:rPr>
              <a:t> Marché gaïac : passé par la CNAM-TS, kits de dépistage distribués par les structures de gestion (remise médecins, et stratégies complémentaires).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400" dirty="0" smtClean="0">
                <a:solidFill>
                  <a:schemeClr val="tx1"/>
                </a:solidFill>
              </a:rPr>
              <a:t> Lecture des tests : centres de lectures (statuts divers) liés aux structures de gestion par contrat.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FR" sz="2400" dirty="0" smtClean="0">
              <a:solidFill>
                <a:schemeClr val="tx1"/>
              </a:solidFill>
            </a:endParaRPr>
          </a:p>
        </p:txBody>
      </p:sp>
      <p:pic>
        <p:nvPicPr>
          <p:cNvPr id="5" name="Picture 23" descr="LOGOblanc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04BFC8">
                <a:tint val="45000"/>
                <a:satMod val="400000"/>
              </a:srgbClr>
            </a:duotone>
            <a:lum bright="-30000" contrast="-10000"/>
          </a:blip>
          <a:srcRect/>
          <a:stretch>
            <a:fillRect/>
          </a:stretch>
        </p:blipFill>
        <p:spPr bwMode="auto">
          <a:xfrm>
            <a:off x="6804248" y="188640"/>
            <a:ext cx="1979612" cy="993775"/>
          </a:xfrm>
          <a:prstGeom prst="rect">
            <a:avLst/>
          </a:prstGeom>
          <a:noFill/>
        </p:spPr>
      </p:pic>
      <p:pic>
        <p:nvPicPr>
          <p:cNvPr id="2052" name="Picture 18"/>
          <p:cNvPicPr>
            <a:picLocks noChangeAspect="1" noChangeArrowheads="1"/>
          </p:cNvPicPr>
          <p:nvPr/>
        </p:nvPicPr>
        <p:blipFill>
          <a:blip r:embed="rId4" cstate="print"/>
          <a:srcRect r="43698"/>
          <a:stretch>
            <a:fillRect/>
          </a:stretch>
        </p:blipFill>
        <p:spPr bwMode="auto">
          <a:xfrm>
            <a:off x="0" y="0"/>
            <a:ext cx="5148263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19" descr="affaires_sociales_72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8" y="188913"/>
            <a:ext cx="1116012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27584" y="1772816"/>
            <a:ext cx="7559675" cy="4680520"/>
          </a:xfrm>
        </p:spPr>
        <p:txBody>
          <a:bodyPr rtlCol="0">
            <a:normAutofit lnSpcReduction="10000"/>
          </a:bodyPr>
          <a:lstStyle/>
          <a:p>
            <a:pPr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800" dirty="0" smtClean="0">
                <a:solidFill>
                  <a:schemeClr val="tx1"/>
                </a:solidFill>
              </a:rPr>
              <a:t> </a:t>
            </a:r>
            <a:r>
              <a:rPr lang="fr-FR" sz="2400" dirty="0" smtClean="0">
                <a:solidFill>
                  <a:schemeClr val="tx1"/>
                </a:solidFill>
              </a:rPr>
              <a:t>Passage à un test immunologique évoqué dès décembre 2008 (HAS, résultats d’études comparatives Igor, </a:t>
            </a:r>
            <a:r>
              <a:rPr lang="fr-FR" sz="2400" dirty="0" err="1" smtClean="0">
                <a:solidFill>
                  <a:schemeClr val="tx1"/>
                </a:solidFill>
              </a:rPr>
              <a:t>HeMO</a:t>
            </a:r>
            <a:r>
              <a:rPr lang="fr-FR" sz="2400" dirty="0" smtClean="0">
                <a:solidFill>
                  <a:schemeClr val="tx1"/>
                </a:solidFill>
              </a:rPr>
              <a:t>)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400" dirty="0" smtClean="0">
                <a:solidFill>
                  <a:schemeClr val="tx1"/>
                </a:solidFill>
              </a:rPr>
              <a:t> Annonce 2012 : test immunologique, quantitatif, paramétrable. Se et </a:t>
            </a:r>
            <a:r>
              <a:rPr lang="fr-FR" sz="2400" dirty="0" err="1" smtClean="0">
                <a:solidFill>
                  <a:schemeClr val="tx1"/>
                </a:solidFill>
              </a:rPr>
              <a:t>Sp</a:t>
            </a:r>
            <a:r>
              <a:rPr lang="fr-FR" sz="2400" dirty="0" smtClean="0">
                <a:solidFill>
                  <a:schemeClr val="tx1"/>
                </a:solidFill>
              </a:rPr>
              <a:t> &gt; 95%, taux de détection x 2, VPP environ 50% pour lésions </a:t>
            </a:r>
            <a:r>
              <a:rPr lang="fr-FR" sz="2400" dirty="0" err="1" smtClean="0">
                <a:solidFill>
                  <a:schemeClr val="tx1"/>
                </a:solidFill>
              </a:rPr>
              <a:t>pré-cancéreuses</a:t>
            </a:r>
            <a:r>
              <a:rPr lang="fr-FR" sz="2400" dirty="0" smtClean="0">
                <a:solidFill>
                  <a:schemeClr val="tx1"/>
                </a:solidFill>
              </a:rPr>
              <a:t>.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400" dirty="0" smtClean="0">
                <a:solidFill>
                  <a:schemeClr val="tx1"/>
                </a:solidFill>
              </a:rPr>
              <a:t> Préparation du marché lancée en décembre 2012, cahier des charges et CCTP préparés en 2013, hypothèses de surcoût validées en juin.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400" dirty="0" smtClean="0">
                <a:solidFill>
                  <a:schemeClr val="tx1"/>
                </a:solidFill>
              </a:rPr>
              <a:t> Marché publié en </a:t>
            </a:r>
            <a:r>
              <a:rPr lang="fr-FR" sz="2400" b="1" dirty="0" smtClean="0">
                <a:solidFill>
                  <a:schemeClr val="tx1"/>
                </a:solidFill>
              </a:rPr>
              <a:t>Janvier 2014 </a:t>
            </a:r>
            <a:r>
              <a:rPr lang="fr-FR" sz="2400" dirty="0" smtClean="0">
                <a:solidFill>
                  <a:schemeClr val="tx1"/>
                </a:solidFill>
              </a:rPr>
              <a:t>: appel d’offres européen pour un test, réactifs et consommables, </a:t>
            </a:r>
            <a:r>
              <a:rPr lang="fr-FR" sz="2400" b="1" i="1" dirty="0" smtClean="0">
                <a:solidFill>
                  <a:schemeClr val="tx1"/>
                </a:solidFill>
              </a:rPr>
              <a:t>et</a:t>
            </a:r>
            <a:r>
              <a:rPr lang="fr-FR" sz="2400" dirty="0" smtClean="0">
                <a:solidFill>
                  <a:schemeClr val="tx1"/>
                </a:solidFill>
              </a:rPr>
              <a:t> solution organisationnelle intégrée pour la lecture et l’acheminement des résultats.</a:t>
            </a:r>
          </a:p>
        </p:txBody>
      </p:sp>
      <p:pic>
        <p:nvPicPr>
          <p:cNvPr id="5" name="Picture 23" descr="LOGOblanc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04BFC8">
                <a:tint val="45000"/>
                <a:satMod val="400000"/>
              </a:srgbClr>
            </a:duotone>
            <a:lum bright="-30000" contrast="-10000"/>
          </a:blip>
          <a:srcRect/>
          <a:stretch>
            <a:fillRect/>
          </a:stretch>
        </p:blipFill>
        <p:spPr bwMode="auto">
          <a:xfrm>
            <a:off x="6804248" y="188640"/>
            <a:ext cx="1979612" cy="993775"/>
          </a:xfrm>
          <a:prstGeom prst="rect">
            <a:avLst/>
          </a:prstGeom>
          <a:noFill/>
        </p:spPr>
      </p:pic>
      <p:pic>
        <p:nvPicPr>
          <p:cNvPr id="2052" name="Picture 18"/>
          <p:cNvPicPr>
            <a:picLocks noChangeAspect="1" noChangeArrowheads="1"/>
          </p:cNvPicPr>
          <p:nvPr/>
        </p:nvPicPr>
        <p:blipFill>
          <a:blip r:embed="rId4" cstate="print"/>
          <a:srcRect r="43698"/>
          <a:stretch>
            <a:fillRect/>
          </a:stretch>
        </p:blipFill>
        <p:spPr bwMode="auto">
          <a:xfrm>
            <a:off x="0" y="0"/>
            <a:ext cx="5148263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19" descr="affaires_sociales_72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8" y="188913"/>
            <a:ext cx="1116012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27584" y="1628800"/>
            <a:ext cx="7559675" cy="5040560"/>
          </a:xfrm>
        </p:spPr>
        <p:txBody>
          <a:bodyPr rtlCol="0">
            <a:normAutofit fontScale="92500" lnSpcReduction="10000"/>
          </a:bodyPr>
          <a:lstStyle/>
          <a:p>
            <a:pPr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800" dirty="0" smtClean="0">
                <a:solidFill>
                  <a:schemeClr val="tx1"/>
                </a:solidFill>
              </a:rPr>
              <a:t> </a:t>
            </a:r>
            <a:r>
              <a:rPr lang="fr-FR" sz="2400" dirty="0" smtClean="0">
                <a:solidFill>
                  <a:schemeClr val="tx1"/>
                </a:solidFill>
              </a:rPr>
              <a:t>Le titulaire peut être un laboratoire de biologie, un fournisseur de tests, un assembleur de solutions.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400" dirty="0" smtClean="0">
                <a:solidFill>
                  <a:schemeClr val="tx1"/>
                </a:solidFill>
              </a:rPr>
              <a:t> De 5 à 10 centres de lectures sous contrat du titulaire du marché : laboratoires de biologie accrédités (ou entrés dans la démarche) par le </a:t>
            </a:r>
            <a:r>
              <a:rPr lang="fr-FR" sz="2400" dirty="0" err="1" smtClean="0">
                <a:solidFill>
                  <a:schemeClr val="tx1"/>
                </a:solidFill>
              </a:rPr>
              <a:t>Cofrac</a:t>
            </a:r>
            <a:r>
              <a:rPr lang="fr-FR" sz="2400" dirty="0" smtClean="0">
                <a:solidFill>
                  <a:schemeClr val="tx1"/>
                </a:solidFill>
              </a:rPr>
              <a:t> (ou équivalent européen) dont au moins un site/centre de lecture est situé sur le territoire national : compatibilité avec le système d’information CNAM-TS, normes d’échanges </a:t>
            </a:r>
            <a:r>
              <a:rPr lang="fr-FR" sz="2400" dirty="0" err="1" smtClean="0">
                <a:solidFill>
                  <a:schemeClr val="tx1"/>
                </a:solidFill>
              </a:rPr>
              <a:t>INCa</a:t>
            </a:r>
            <a:r>
              <a:rPr lang="fr-FR" sz="2400" dirty="0" smtClean="0">
                <a:solidFill>
                  <a:schemeClr val="tx1"/>
                </a:solidFill>
              </a:rPr>
              <a:t> avec les structures de gestion des dépistages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400" dirty="0" smtClean="0">
                <a:solidFill>
                  <a:schemeClr val="tx1"/>
                </a:solidFill>
              </a:rPr>
              <a:t> Distribution des kits : 65 000 médecins (commandes par </a:t>
            </a:r>
            <a:r>
              <a:rPr lang="fr-FR" sz="2400" dirty="0" err="1" smtClean="0">
                <a:solidFill>
                  <a:schemeClr val="tx1"/>
                </a:solidFill>
              </a:rPr>
              <a:t>Ameli</a:t>
            </a:r>
            <a:r>
              <a:rPr lang="fr-FR" sz="2400" dirty="0" smtClean="0">
                <a:solidFill>
                  <a:schemeClr val="tx1"/>
                </a:solidFill>
              </a:rPr>
              <a:t> Espace Pro, envoi direct par le titulaire) + structures de gestion.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400" dirty="0" smtClean="0">
                <a:solidFill>
                  <a:schemeClr val="tx1"/>
                </a:solidFill>
              </a:rPr>
              <a:t> Dates prévues décalées : réception des offres jusqu’à juin, accord-cadre début août, livraisons novembre 2014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400" dirty="0" smtClean="0">
                <a:solidFill>
                  <a:schemeClr val="tx1"/>
                </a:solidFill>
              </a:rPr>
              <a:t> Préparation de la mise à disposition (médecins, SG, autres professionnels de santé) en cours.</a:t>
            </a:r>
          </a:p>
        </p:txBody>
      </p:sp>
      <p:pic>
        <p:nvPicPr>
          <p:cNvPr id="5" name="Picture 23" descr="LOGOblanc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04BFC8">
                <a:tint val="45000"/>
                <a:satMod val="400000"/>
              </a:srgbClr>
            </a:duotone>
            <a:lum bright="-30000" contrast="-10000"/>
          </a:blip>
          <a:srcRect/>
          <a:stretch>
            <a:fillRect/>
          </a:stretch>
        </p:blipFill>
        <p:spPr bwMode="auto">
          <a:xfrm>
            <a:off x="6804248" y="188640"/>
            <a:ext cx="1979612" cy="993775"/>
          </a:xfrm>
          <a:prstGeom prst="rect">
            <a:avLst/>
          </a:prstGeom>
          <a:noFill/>
        </p:spPr>
      </p:pic>
      <p:pic>
        <p:nvPicPr>
          <p:cNvPr id="2052" name="Picture 18"/>
          <p:cNvPicPr>
            <a:picLocks noChangeAspect="1" noChangeArrowheads="1"/>
          </p:cNvPicPr>
          <p:nvPr/>
        </p:nvPicPr>
        <p:blipFill>
          <a:blip r:embed="rId4" cstate="print"/>
          <a:srcRect r="43698"/>
          <a:stretch>
            <a:fillRect/>
          </a:stretch>
        </p:blipFill>
        <p:spPr bwMode="auto">
          <a:xfrm>
            <a:off x="0" y="0"/>
            <a:ext cx="5148263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19" descr="affaires_sociales_72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8" y="188913"/>
            <a:ext cx="1116012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413</Words>
  <Application>Microsoft Office PowerPoint</Application>
  <PresentationFormat>Affichage à l'écran (4:3)</PresentationFormat>
  <Paragraphs>20</Paragraphs>
  <Slides>4</Slides>
  <Notes>4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5" baseType="lpstr">
      <vt:lpstr>Thème Office</vt:lpstr>
      <vt:lpstr>Diapositive 1</vt:lpstr>
      <vt:lpstr>Diapositive 2</vt:lpstr>
      <vt:lpstr>Diapositive 3</vt:lpstr>
      <vt:lpstr>Diapositive 4</vt:lpstr>
    </vt:vector>
  </TitlesOfParts>
  <Company>MSS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clemeux</dc:creator>
  <cp:lastModifiedBy>dgs</cp:lastModifiedBy>
  <cp:revision>9</cp:revision>
  <dcterms:created xsi:type="dcterms:W3CDTF">2014-03-05T13:21:24Z</dcterms:created>
  <dcterms:modified xsi:type="dcterms:W3CDTF">2014-03-31T14:31:32Z</dcterms:modified>
</cp:coreProperties>
</file>