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64" r:id="rId3"/>
    <p:sldId id="258" r:id="rId4"/>
    <p:sldId id="260" r:id="rId5"/>
    <p:sldId id="261" r:id="rId6"/>
    <p:sldId id="262" r:id="rId7"/>
    <p:sldId id="263" r:id="rId8"/>
    <p:sldId id="259" r:id="rId9"/>
    <p:sldId id="266" r:id="rId10"/>
    <p:sldId id="267" r:id="rId11"/>
    <p:sldId id="268" r:id="rId12"/>
    <p:sldId id="269" r:id="rId13"/>
    <p:sldId id="274" r:id="rId14"/>
    <p:sldId id="271" r:id="rId15"/>
    <p:sldId id="273" r:id="rId16"/>
    <p:sldId id="270" r:id="rId17"/>
    <p:sldId id="272" r:id="rId18"/>
    <p:sldId id="275" r:id="rId19"/>
    <p:sldId id="277" r:id="rId20"/>
    <p:sldId id="278" r:id="rId21"/>
    <p:sldId id="279" r:id="rId22"/>
    <p:sldId id="276" r:id="rId23"/>
    <p:sldId id="280" r:id="rId24"/>
    <p:sldId id="281" r:id="rId25"/>
    <p:sldId id="285" r:id="rId26"/>
    <p:sldId id="283" r:id="rId27"/>
    <p:sldId id="282" r:id="rId28"/>
    <p:sldId id="286" r:id="rId29"/>
    <p:sldId id="265" r:id="rId30"/>
  </p:sldIdLst>
  <p:sldSz cx="9144000" cy="6858000" type="screen4x3"/>
  <p:notesSz cx="9872663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9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090FF-1111-4B44-AF9A-1EB21640CC60}" type="datetimeFigureOut">
              <a:rPr lang="fr-FR" smtClean="0"/>
              <a:t>31/03/2014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94098-22EF-4C4F-89C9-4DF89A636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15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92796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4AEB3-8007-41A8-BA67-A4408043E16A}" type="datetimeFigureOut">
              <a:rPr lang="fr-FR" smtClean="0"/>
              <a:t>31/03/2014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92796" y="6456218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B4EBC-7EEE-4A83-949C-1B51DF97B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54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B4EBC-7EEE-4A83-949C-1B51DF97B80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32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D586-57C2-4F46-830C-7B4E503E07B6}" type="datetime1">
              <a:rPr lang="fr-FR" smtClean="0"/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9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3209-4ED9-4094-9F9A-55CF937BB71E}" type="datetime1">
              <a:rPr lang="fr-FR" smtClean="0"/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06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3C03-33CD-43AD-8A4C-6B2D710A8CCD}" type="datetime1">
              <a:rPr lang="fr-FR" smtClean="0"/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06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96C3-2658-4A0C-BBF6-2057FF93062A}" type="datetime1">
              <a:rPr lang="fr-FR" smtClean="0"/>
              <a:t>31/03/2014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04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56060-2F94-4AAE-8FFD-A0FE58C79777}" type="datetime1">
              <a:rPr lang="fr-FR" smtClean="0"/>
              <a:t>31/03/2014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185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EF0D8-3BBD-4848-80AC-1D001ED43629}" type="datetime1">
              <a:rPr lang="fr-FR" smtClean="0"/>
              <a:t>31/03/2014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388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C6C1-3AB6-4FE4-8E87-8A06059655FD}" type="datetime1">
              <a:rPr lang="fr-FR" smtClean="0"/>
              <a:t>31/03/2014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7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32931-4001-4BAA-8354-BD234FF58F8D}" type="datetime1">
              <a:rPr lang="fr-FR" smtClean="0"/>
              <a:t>31/03/2014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40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D6CE1-7EA2-4FCF-B92A-48DB190B7ECD}" type="datetime1">
              <a:rPr lang="fr-FR" smtClean="0"/>
              <a:t>31/03/2014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48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08B9-31AB-4AD7-A739-9D03C2C04237}" type="datetime1">
              <a:rPr lang="fr-FR" smtClean="0"/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13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BFE9-D9C4-486B-B05D-FD7A9A35E52C}" type="datetime1">
              <a:rPr lang="fr-FR" smtClean="0"/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89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75A2E-9BDC-4998-B720-3E1BE628AE0B}" type="datetime1">
              <a:rPr lang="fr-FR" smtClean="0"/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A1F8A-8054-4261-8501-22AC6B6088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81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2160240"/>
          </a:xfrm>
        </p:spPr>
        <p:txBody>
          <a:bodyPr>
            <a:noAutofit/>
          </a:bodyPr>
          <a:lstStyle/>
          <a:p>
            <a:pPr>
              <a:lnSpc>
                <a:spcPts val="4700"/>
              </a:lnSpc>
            </a:pPr>
            <a:r>
              <a:rPr lang="fr-FR" sz="3400" b="1" dirty="0" smtClean="0">
                <a:solidFill>
                  <a:srgbClr val="002060"/>
                </a:solidFill>
              </a:rPr>
              <a:t>La biologie médicale en France</a:t>
            </a:r>
            <a:br>
              <a:rPr lang="fr-FR" sz="3400" b="1" dirty="0" smtClean="0">
                <a:solidFill>
                  <a:srgbClr val="002060"/>
                </a:solidFill>
              </a:rPr>
            </a:br>
            <a:r>
              <a:rPr lang="fr-FR" sz="3400" b="1" dirty="0" smtClean="0">
                <a:solidFill>
                  <a:srgbClr val="002060"/>
                </a:solidFill>
              </a:rPr>
              <a:t>Etat des lieux et impact de la réforme</a:t>
            </a:r>
            <a:endParaRPr lang="fr-FR" sz="3400" b="1" dirty="0">
              <a:solidFill>
                <a:srgbClr val="00206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5805264"/>
            <a:ext cx="8016120" cy="792088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Journée Biologie Médicale - Ministère des Affaires Sociales et de la Santé</a:t>
            </a:r>
          </a:p>
          <a:p>
            <a:r>
              <a:rPr lang="fr-FR" sz="2000" b="1" dirty="0" smtClean="0">
                <a:solidFill>
                  <a:srgbClr val="0070C0"/>
                </a:solidFill>
              </a:rPr>
              <a:t>31 Mars 2014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98" y="399334"/>
            <a:ext cx="2106263" cy="1114425"/>
          </a:xfrm>
          <a:prstGeom prst="rect">
            <a:avLst/>
          </a:prstGeom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899591" y="3789040"/>
            <a:ext cx="7632849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chemeClr val="tx1"/>
                </a:solidFill>
              </a:rPr>
              <a:t>Jérôme Wittwer, Thomas Renaud</a:t>
            </a:r>
          </a:p>
          <a:p>
            <a:pPr>
              <a:spcAft>
                <a:spcPts val="600"/>
              </a:spcAft>
            </a:pPr>
            <a:r>
              <a:rPr lang="fr-FR" sz="2000" u="sng" dirty="0" smtClean="0">
                <a:solidFill>
                  <a:schemeClr val="tx1"/>
                </a:solidFill>
              </a:rPr>
              <a:t>Co-auteurs</a:t>
            </a:r>
            <a:r>
              <a:rPr lang="fr-FR" sz="2000" dirty="0" smtClean="0">
                <a:solidFill>
                  <a:schemeClr val="tx1"/>
                </a:solidFill>
              </a:rPr>
              <a:t> : Pierre Levy, Olivier </a:t>
            </a:r>
            <a:r>
              <a:rPr lang="fr-FR" sz="2000" dirty="0" err="1" smtClean="0">
                <a:solidFill>
                  <a:schemeClr val="tx1"/>
                </a:solidFill>
              </a:rPr>
              <a:t>Demarcq</a:t>
            </a:r>
            <a:r>
              <a:rPr lang="fr-FR" sz="2000" dirty="0" smtClean="0">
                <a:solidFill>
                  <a:schemeClr val="tx1"/>
                </a:solidFill>
              </a:rPr>
              <a:t>, Vanessa </a:t>
            </a:r>
            <a:r>
              <a:rPr lang="fr-FR" sz="2000" dirty="0" err="1" smtClean="0">
                <a:solidFill>
                  <a:schemeClr val="tx1"/>
                </a:solidFill>
              </a:rPr>
              <a:t>Gobaux</a:t>
            </a:r>
            <a:endParaRPr lang="fr-FR" sz="2000" dirty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762" y="486198"/>
            <a:ext cx="1320762" cy="7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0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b="1" dirty="0" smtClean="0">
                <a:solidFill>
                  <a:srgbClr val="002060"/>
                </a:solidFill>
              </a:rPr>
              <a:t>Etude d’évaluation de la biologie médicale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ts val="2700"/>
              </a:lnSpc>
              <a:spcBef>
                <a:spcPts val="2400"/>
              </a:spcBef>
            </a:pPr>
            <a:r>
              <a:rPr lang="fr-FR" sz="2300" dirty="0" smtClean="0"/>
              <a:t>Menée par une équipe de l’université Paris-Dauphine (collaboration/financement DGS)</a:t>
            </a:r>
          </a:p>
          <a:p>
            <a:pPr>
              <a:lnSpc>
                <a:spcPts val="2700"/>
              </a:lnSpc>
              <a:spcBef>
                <a:spcPts val="2400"/>
              </a:spcBef>
            </a:pPr>
            <a:r>
              <a:rPr lang="fr-FR" sz="2300" b="1" dirty="0" smtClean="0"/>
              <a:t>Objectifs principaux : </a:t>
            </a:r>
          </a:p>
          <a:p>
            <a:pPr lvl="1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Evaluer globalement la portée du processus de mutation de la biologie médicale et spécifiquement l’impact de l’ordonnance de 2010 et de l’accréditation </a:t>
            </a:r>
          </a:p>
          <a:p>
            <a:pPr lvl="1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Sur la restructuration de l’offre, l’organisation de l’activité des laboratoires, les pratiques des biologistes et l’implication dans la démarche « qualité » </a:t>
            </a:r>
          </a:p>
          <a:p>
            <a:pPr>
              <a:lnSpc>
                <a:spcPts val="2700"/>
              </a:lnSpc>
              <a:spcBef>
                <a:spcPts val="2400"/>
              </a:spcBef>
            </a:pPr>
            <a:r>
              <a:rPr lang="fr-FR" sz="2300" dirty="0" smtClean="0"/>
              <a:t>Contexte général de remise en perspective de cette évolution récente par rapport aux évolutions structurelles de la biologie (depuis 2000)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3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 smtClean="0">
                <a:solidFill>
                  <a:srgbClr val="002060"/>
                </a:solidFill>
              </a:rPr>
              <a:t>Les axes de de travail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2400" b="1" dirty="0" smtClean="0"/>
              <a:t>Analyse de long terme de l’activité de biologie médicale privée : activité et organisation de l’offre</a:t>
            </a:r>
          </a:p>
          <a:p>
            <a:pPr marL="45720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2400" b="1" dirty="0" smtClean="0"/>
              <a:t>Enquête de terrain auprès de 150 LBM privés</a:t>
            </a:r>
          </a:p>
          <a:p>
            <a:pPr marL="457200" indent="-457200">
              <a:lnSpc>
                <a:spcPts val="3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2400" b="1" dirty="0" smtClean="0"/>
              <a:t>Monographies auprès de 5 laboratoires de biologies publics (CHR-U)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06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150" y="116632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L’augmentation de l’activité de biologie médicale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91264" cy="5544616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  <a:spcBef>
                <a:spcPts val="1800"/>
              </a:spcBef>
            </a:pPr>
            <a:r>
              <a:rPr lang="fr-FR" sz="2400" b="1" dirty="0" smtClean="0"/>
              <a:t>Augmentation de l’activité de biologie médicale : </a:t>
            </a:r>
          </a:p>
          <a:p>
            <a:pPr lvl="1">
              <a:lnSpc>
                <a:spcPts val="2600"/>
              </a:lnSpc>
              <a:spcBef>
                <a:spcPts val="1200"/>
              </a:spcBef>
            </a:pPr>
            <a:r>
              <a:rPr lang="fr-FR" sz="2000" dirty="0" smtClean="0"/>
              <a:t>Volume d’actes de biologie en croissance régulière : </a:t>
            </a:r>
            <a:r>
              <a:rPr lang="fr-FR" sz="2000" b="1" dirty="0" smtClean="0">
                <a:solidFill>
                  <a:srgbClr val="0070C0"/>
                </a:solidFill>
              </a:rPr>
              <a:t>+5,1% par an </a:t>
            </a:r>
            <a:r>
              <a:rPr lang="fr-FR" sz="2000" dirty="0" smtClean="0"/>
              <a:t>en moyenne (secteur privé, 2000-2012)</a:t>
            </a:r>
          </a:p>
          <a:p>
            <a:pPr lvl="1">
              <a:lnSpc>
                <a:spcPts val="2600"/>
              </a:lnSpc>
              <a:spcBef>
                <a:spcPts val="1200"/>
              </a:spcBef>
            </a:pPr>
            <a:r>
              <a:rPr lang="fr-FR" sz="2000" dirty="0" smtClean="0"/>
              <a:t>Les groupes d’examens avec la plus forte progression : protéines sériques (+11% par an en moyenne), explorations cardiaques (+11%), exploration hépatique (+9%), exploration thyroïdienne (+8%)</a:t>
            </a:r>
          </a:p>
          <a:p>
            <a:pPr>
              <a:lnSpc>
                <a:spcPts val="3000"/>
              </a:lnSpc>
              <a:spcBef>
                <a:spcPts val="3000"/>
              </a:spcBef>
            </a:pPr>
            <a:r>
              <a:rPr lang="fr-FR" sz="2400" b="1" dirty="0"/>
              <a:t>Contrôle strict des dépenses :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2000" dirty="0" smtClean="0"/>
              <a:t>11 vagues de diminution de la nomenclature depuis 2001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2000" dirty="0" smtClean="0"/>
              <a:t>1/3 des examens de la nomenclature ont vu leur cotation baisser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2000" dirty="0" smtClean="0"/>
              <a:t>Diminution du taux de remboursement entre -10% et -50% parmi les 20 examens les plus fréquents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2000" dirty="0" smtClean="0"/>
              <a:t>Gel du tarif de la lettre-clé B (= 0,27€) depuis 1990</a:t>
            </a:r>
          </a:p>
          <a:p>
            <a:pPr marL="457200" lvl="1" indent="0">
              <a:lnSpc>
                <a:spcPts val="3000"/>
              </a:lnSpc>
              <a:spcBef>
                <a:spcPts val="1200"/>
              </a:spcBef>
              <a:buNone/>
            </a:pPr>
            <a:endParaRPr lang="fr-FR" sz="20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833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6600" y="26064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2060"/>
                </a:solidFill>
              </a:rPr>
              <a:t>Diminution des dépenses de biologie médicale privée depuis 2009</a:t>
            </a: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646029"/>
            <a:ext cx="5832649" cy="437525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84168" y="1625019"/>
            <a:ext cx="295232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fr-FR" sz="2100" dirty="0" smtClean="0"/>
              <a:t>Croissance plus restreinte des dépenses remboursées : </a:t>
            </a:r>
            <a:br>
              <a:rPr lang="fr-FR" sz="2100" dirty="0" smtClean="0"/>
            </a:br>
            <a:r>
              <a:rPr lang="fr-FR" sz="2100" b="1" dirty="0" smtClean="0">
                <a:solidFill>
                  <a:srgbClr val="0070C0"/>
                </a:solidFill>
              </a:rPr>
              <a:t>+3,1% par an </a:t>
            </a:r>
            <a:r>
              <a:rPr lang="fr-FR" sz="2100" dirty="0" smtClean="0"/>
              <a:t>sur la période 2000-2012 (contre +5% en volume)</a:t>
            </a:r>
          </a:p>
          <a:p>
            <a:pPr>
              <a:lnSpc>
                <a:spcPts val="2600"/>
              </a:lnSpc>
              <a:spcBef>
                <a:spcPts val="1800"/>
              </a:spcBef>
            </a:pPr>
            <a:r>
              <a:rPr lang="fr-FR" sz="2100" b="1" dirty="0" smtClean="0">
                <a:solidFill>
                  <a:srgbClr val="0070C0"/>
                </a:solidFill>
              </a:rPr>
              <a:t>Depuis 2009, stagnation et diminution des dépenses</a:t>
            </a:r>
            <a:r>
              <a:rPr lang="fr-FR" sz="2100" dirty="0" smtClean="0"/>
              <a:t> : </a:t>
            </a:r>
            <a:br>
              <a:rPr lang="fr-FR" sz="2100" dirty="0" smtClean="0"/>
            </a:br>
            <a:r>
              <a:rPr lang="fr-FR" sz="2100" dirty="0" smtClean="0"/>
              <a:t>2010 (-0,7%)    </a:t>
            </a:r>
            <a:br>
              <a:rPr lang="fr-FR" sz="2100" dirty="0" smtClean="0"/>
            </a:br>
            <a:r>
              <a:rPr lang="fr-FR" sz="2100" dirty="0" smtClean="0"/>
              <a:t>2011 (-1,5%)    </a:t>
            </a:r>
            <a:br>
              <a:rPr lang="fr-FR" sz="2100" dirty="0" smtClean="0"/>
            </a:br>
            <a:r>
              <a:rPr lang="fr-FR" sz="2100" dirty="0" smtClean="0"/>
              <a:t>2012 (-2,1% 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56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La profession face au "choc" d’organisation introduit par l’ordonnance de 2010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5328592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spcBef>
                <a:spcPts val="1800"/>
              </a:spcBef>
            </a:pPr>
            <a:r>
              <a:rPr lang="fr-FR" sz="2400" b="1" dirty="0" smtClean="0"/>
              <a:t>Réorganisation massive de la profession et des LBM depuis la parution de l’ordonnance en Janvier 2010 :</a:t>
            </a:r>
          </a:p>
          <a:p>
            <a:pPr lvl="1">
              <a:lnSpc>
                <a:spcPts val="2500"/>
              </a:lnSpc>
              <a:spcBef>
                <a:spcPts val="12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Nombre de LBM presque divisé par 2 en 3 ans : </a:t>
            </a:r>
            <a:r>
              <a:rPr lang="fr-FR" sz="2000" dirty="0" smtClean="0"/>
              <a:t>de 2500 EJ fin 2009 à 1300 EJ fin 2012</a:t>
            </a:r>
          </a:p>
          <a:p>
            <a:pPr>
              <a:lnSpc>
                <a:spcPts val="2500"/>
              </a:lnSpc>
              <a:spcBef>
                <a:spcPts val="3000"/>
              </a:spcBef>
            </a:pPr>
            <a:r>
              <a:rPr lang="fr-FR" sz="2400" b="1" dirty="0" smtClean="0"/>
              <a:t>Mais conservation de l’offre de soins disponible :</a:t>
            </a:r>
            <a:endParaRPr lang="fr-FR" sz="2400" b="1" dirty="0"/>
          </a:p>
          <a:p>
            <a:pPr lvl="1">
              <a:lnSpc>
                <a:spcPts val="2500"/>
              </a:lnSpc>
              <a:spcBef>
                <a:spcPts val="1200"/>
              </a:spcBef>
            </a:pPr>
            <a:r>
              <a:rPr lang="fr-FR" sz="2000" dirty="0" smtClean="0"/>
              <a:t>Développement des LBM multi-sites</a:t>
            </a:r>
          </a:p>
          <a:p>
            <a:pPr lvl="1">
              <a:lnSpc>
                <a:spcPts val="2500"/>
              </a:lnSpc>
              <a:spcBef>
                <a:spcPts val="1200"/>
              </a:spcBef>
            </a:pPr>
            <a:r>
              <a:rPr lang="fr-FR" sz="2000" dirty="0" smtClean="0"/>
              <a:t>Conservation du nombre de sites existants en France (de 4100 à 4300 établissements fin 2012)</a:t>
            </a:r>
          </a:p>
          <a:p>
            <a:pPr lvl="1">
              <a:lnSpc>
                <a:spcPts val="2500"/>
              </a:lnSpc>
              <a:spcBef>
                <a:spcPts val="1200"/>
              </a:spcBef>
            </a:pPr>
            <a:r>
              <a:rPr lang="fr-FR" sz="2000" dirty="0" smtClean="0"/>
              <a:t>Conservation de la répartition de l’offre sur le territoire, en dépit d’inégalités territoriales persistantes : </a:t>
            </a:r>
          </a:p>
          <a:p>
            <a:pPr lvl="2">
              <a:lnSpc>
                <a:spcPts val="2300"/>
              </a:lnSpc>
              <a:spcBef>
                <a:spcPts val="600"/>
              </a:spcBef>
            </a:pPr>
            <a:r>
              <a:rPr lang="fr-FR" sz="1600" b="1" dirty="0" smtClean="0">
                <a:solidFill>
                  <a:srgbClr val="0070C0"/>
                </a:solidFill>
              </a:rPr>
              <a:t>de</a:t>
            </a:r>
            <a:r>
              <a:rPr lang="fr-FR" sz="1600" dirty="0" smtClean="0">
                <a:solidFill>
                  <a:srgbClr val="0070C0"/>
                </a:solidFill>
              </a:rPr>
              <a:t> </a:t>
            </a:r>
            <a:r>
              <a:rPr lang="fr-FR" sz="1600" b="1" dirty="0" smtClean="0">
                <a:solidFill>
                  <a:srgbClr val="0070C0"/>
                </a:solidFill>
              </a:rPr>
              <a:t>3 sites / 100,000 habitants dans les départements les moins peuplés </a:t>
            </a:r>
            <a:r>
              <a:rPr lang="fr-FR" sz="1600" dirty="0" smtClean="0"/>
              <a:t>(Creuse, Manche, Vienne, Meuse…) </a:t>
            </a:r>
            <a:r>
              <a:rPr lang="fr-FR" sz="1600" b="1" dirty="0" smtClean="0">
                <a:solidFill>
                  <a:srgbClr val="0070C0"/>
                </a:solidFill>
              </a:rPr>
              <a:t>à</a:t>
            </a:r>
            <a:r>
              <a:rPr lang="fr-FR" sz="1600" dirty="0" smtClean="0"/>
              <a:t> </a:t>
            </a:r>
            <a:r>
              <a:rPr lang="fr-FR" sz="1600" b="1" dirty="0" smtClean="0">
                <a:solidFill>
                  <a:srgbClr val="0070C0"/>
                </a:solidFill>
              </a:rPr>
              <a:t>plus de 10 dans les plus dotés </a:t>
            </a:r>
            <a:r>
              <a:rPr lang="fr-FR" sz="1600" dirty="0" smtClean="0"/>
              <a:t>(PACA, </a:t>
            </a:r>
            <a:r>
              <a:rPr lang="fr-FR" sz="1600" dirty="0" err="1" smtClean="0"/>
              <a:t>IdF</a:t>
            </a:r>
            <a:r>
              <a:rPr lang="fr-FR" sz="1600" dirty="0" smtClean="0"/>
              <a:t>, Pyrénées Atlantiques, Bas-Rhin…)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2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150" y="116632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Etat de l’offre en biologie médicale privée fin 2012</a:t>
            </a:r>
            <a:endParaRPr lang="fr-FR" sz="3100" b="1" dirty="0">
              <a:solidFill>
                <a:srgbClr val="00206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411760" y="1083360"/>
            <a:ext cx="6555792" cy="5486793"/>
            <a:chOff x="-298838" y="-644053"/>
            <a:chExt cx="6703211" cy="5610360"/>
          </a:xfrm>
        </p:grpSpPr>
        <p:grpSp>
          <p:nvGrpSpPr>
            <p:cNvPr id="6" name="Groupe 5"/>
            <p:cNvGrpSpPr/>
            <p:nvPr/>
          </p:nvGrpSpPr>
          <p:grpSpPr>
            <a:xfrm>
              <a:off x="-298838" y="-644053"/>
              <a:ext cx="6703211" cy="5610359"/>
              <a:chOff x="-306458" y="-644053"/>
              <a:chExt cx="6703211" cy="5610359"/>
            </a:xfrm>
          </p:grpSpPr>
          <p:pic>
            <p:nvPicPr>
              <p:cNvPr id="8" name="Image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96" t="5801" r="22900" b="12736"/>
              <a:stretch/>
            </p:blipFill>
            <p:spPr bwMode="auto">
              <a:xfrm>
                <a:off x="-306458" y="-644053"/>
                <a:ext cx="5271653" cy="5610359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9" name="Image 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80"/>
              <a:stretch/>
            </p:blipFill>
            <p:spPr bwMode="auto">
              <a:xfrm>
                <a:off x="4689873" y="692619"/>
                <a:ext cx="1706880" cy="113538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21" t="88312" r="9807"/>
            <a:stretch/>
          </p:blipFill>
          <p:spPr bwMode="auto">
            <a:xfrm>
              <a:off x="69298" y="4392327"/>
              <a:ext cx="3833361" cy="5739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683568" y="1268760"/>
            <a:ext cx="26642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/>
              <a:t>Nombre </a:t>
            </a:r>
            <a:r>
              <a:rPr lang="fr-FR" sz="1600" b="1" dirty="0"/>
              <a:t>d’ET ouverts </a:t>
            </a:r>
            <a:r>
              <a:rPr lang="fr-FR" sz="1600" b="1" dirty="0" smtClean="0"/>
              <a:t/>
            </a:r>
            <a:br>
              <a:rPr lang="fr-FR" sz="1600" b="1" dirty="0" smtClean="0"/>
            </a:br>
            <a:r>
              <a:rPr lang="fr-FR" sz="1600" b="1" dirty="0" smtClean="0"/>
              <a:t>/ </a:t>
            </a:r>
            <a:r>
              <a:rPr lang="fr-FR" sz="1600" b="1" dirty="0"/>
              <a:t>100.000 </a:t>
            </a:r>
            <a:r>
              <a:rPr lang="fr-FR" sz="1600" b="1" dirty="0" err="1" smtClean="0"/>
              <a:t>hab</a:t>
            </a:r>
            <a:r>
              <a:rPr lang="fr-FR" sz="1600" b="1" dirty="0" smtClean="0"/>
              <a:t> (en </a:t>
            </a:r>
            <a:r>
              <a:rPr lang="fr-FR" sz="1600" b="1" dirty="0" err="1" smtClean="0"/>
              <a:t>Nov</a:t>
            </a:r>
            <a:r>
              <a:rPr lang="fr-FR" sz="1600" b="1" dirty="0" smtClean="0"/>
              <a:t> 2012)</a:t>
            </a:r>
            <a:endParaRPr lang="fr-FR" sz="16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66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 smtClean="0">
                <a:solidFill>
                  <a:srgbClr val="002060"/>
                </a:solidFill>
              </a:rPr>
              <a:t>L’enquête de terrain</a:t>
            </a:r>
            <a:endParaRPr lang="fr-FR" sz="3600" b="1" dirty="0">
              <a:solidFill>
                <a:srgbClr val="002060"/>
              </a:solidFill>
            </a:endParaRPr>
          </a:p>
        </p:txBody>
      </p:sp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3563888" y="836712"/>
            <a:ext cx="5492669" cy="5682759"/>
            <a:chOff x="1637395" y="-326426"/>
            <a:chExt cx="6101114" cy="631156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05" r="17002" b="5045"/>
            <a:stretch/>
          </p:blipFill>
          <p:spPr bwMode="auto">
            <a:xfrm>
              <a:off x="2619494" y="-326426"/>
              <a:ext cx="5119015" cy="55550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58" t="95089" r="8149" b="619"/>
            <a:stretch/>
          </p:blipFill>
          <p:spPr bwMode="auto">
            <a:xfrm>
              <a:off x="1637395" y="5591779"/>
              <a:ext cx="6101114" cy="3933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01790"/>
            <a:ext cx="4114800" cy="4924374"/>
          </a:xfrm>
        </p:spPr>
        <p:txBody>
          <a:bodyPr>
            <a:noAutofit/>
          </a:bodyPr>
          <a:lstStyle/>
          <a:p>
            <a:pPr marL="0" indent="0">
              <a:lnSpc>
                <a:spcPts val="2200"/>
              </a:lnSpc>
              <a:spcBef>
                <a:spcPts val="1200"/>
              </a:spcBef>
              <a:buNone/>
            </a:pPr>
            <a:r>
              <a:rPr lang="fr-FR" sz="1900" dirty="0" smtClean="0"/>
              <a:t>145 LBM privés dans 12 régions</a:t>
            </a:r>
          </a:p>
          <a:p>
            <a:pPr marL="0" indent="0">
              <a:lnSpc>
                <a:spcPts val="2200"/>
              </a:lnSpc>
              <a:spcBef>
                <a:spcPts val="1200"/>
              </a:spcBef>
              <a:buNone/>
            </a:pPr>
            <a:r>
              <a:rPr lang="fr-FR" sz="1900" dirty="0" smtClean="0"/>
              <a:t>Collecte au 1</a:t>
            </a:r>
            <a:r>
              <a:rPr lang="fr-FR" sz="1900" baseline="30000" dirty="0" smtClean="0"/>
              <a:t>er</a:t>
            </a:r>
            <a:r>
              <a:rPr lang="fr-FR" sz="1900" dirty="0" smtClean="0"/>
              <a:t> semestre 2013</a:t>
            </a:r>
          </a:p>
          <a:p>
            <a:pPr marL="0" indent="0">
              <a:lnSpc>
                <a:spcPts val="2200"/>
              </a:lnSpc>
              <a:spcBef>
                <a:spcPts val="1200"/>
              </a:spcBef>
              <a:buNone/>
            </a:pPr>
            <a:r>
              <a:rPr lang="fr-FR" sz="1900" dirty="0" smtClean="0"/>
              <a:t>2 questionnaires : auto-administré (biologiste) et administré par l’agent ARS</a:t>
            </a:r>
          </a:p>
          <a:p>
            <a:pPr marL="0" indent="0">
              <a:lnSpc>
                <a:spcPts val="2200"/>
              </a:lnSpc>
              <a:spcBef>
                <a:spcPts val="1200"/>
              </a:spcBef>
              <a:buNone/>
            </a:pPr>
            <a:r>
              <a:rPr lang="fr-FR" sz="1900" dirty="0" smtClean="0"/>
              <a:t>Collecte sur :</a:t>
            </a:r>
          </a:p>
          <a:p>
            <a:pPr marL="266700" indent="-266700">
              <a:lnSpc>
                <a:spcPts val="22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1900" dirty="0" smtClean="0"/>
              <a:t>Niveau </a:t>
            </a:r>
            <a:r>
              <a:rPr lang="fr-FR" sz="1900" dirty="0"/>
              <a:t>de médicalisation de la pratique </a:t>
            </a:r>
            <a:r>
              <a:rPr lang="fr-FR" sz="1900" dirty="0" smtClean="0"/>
              <a:t>(pré-ana et post-ana)</a:t>
            </a:r>
          </a:p>
          <a:p>
            <a:pPr marL="266700" indent="-266700">
              <a:lnSpc>
                <a:spcPts val="22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1900" dirty="0" smtClean="0"/>
              <a:t>Implication dans le processus qualité</a:t>
            </a:r>
            <a:endParaRPr lang="fr-FR" sz="1900" dirty="0"/>
          </a:p>
          <a:p>
            <a:pPr marL="266700" indent="-266700">
              <a:lnSpc>
                <a:spcPts val="22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1900" dirty="0"/>
              <a:t>C</a:t>
            </a:r>
            <a:r>
              <a:rPr lang="fr-FR" sz="1900" dirty="0" smtClean="0"/>
              <a:t>onnaissance </a:t>
            </a:r>
            <a:r>
              <a:rPr lang="fr-FR" sz="1900" dirty="0"/>
              <a:t>des </a:t>
            </a:r>
            <a:r>
              <a:rPr lang="fr-FR" sz="1900" dirty="0" smtClean="0"/>
              <a:t>normes</a:t>
            </a:r>
          </a:p>
          <a:p>
            <a:pPr marL="266700" indent="-266700">
              <a:lnSpc>
                <a:spcPts val="22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fr-FR" sz="1900" dirty="0"/>
              <a:t>P</a:t>
            </a:r>
            <a:r>
              <a:rPr lang="fr-FR" sz="1900" dirty="0" smtClean="0"/>
              <a:t>erception </a:t>
            </a:r>
            <a:r>
              <a:rPr lang="fr-FR" sz="1900" dirty="0"/>
              <a:t>de la réforme </a:t>
            </a:r>
            <a:r>
              <a:rPr lang="fr-FR" sz="1900" dirty="0" smtClean="0"/>
              <a:t>en termes </a:t>
            </a:r>
            <a:r>
              <a:rPr lang="fr-FR" sz="1900" dirty="0"/>
              <a:t>de bénéfices et de </a:t>
            </a:r>
            <a:r>
              <a:rPr lang="fr-FR" sz="1900" dirty="0" smtClean="0"/>
              <a:t>contraintes</a:t>
            </a:r>
            <a:endParaRPr lang="fr-FR" sz="19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774724" y="6492875"/>
            <a:ext cx="2133600" cy="365125"/>
          </a:xfrm>
        </p:spPr>
        <p:txBody>
          <a:bodyPr/>
          <a:lstStyle/>
          <a:p>
            <a:fld id="{367A1F8A-8054-4261-8501-22AC6B6088E8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82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De laboratoires multi-sites "industriels" ?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5472608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400" b="1" dirty="0" smtClean="0"/>
              <a:t>Des LBM multi-sites de très grande ampleur :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La SEL est le statut dominant </a:t>
            </a:r>
            <a:r>
              <a:rPr lang="fr-FR" sz="1900" dirty="0" smtClean="0"/>
              <a:t>: 63% des LBM multi-sites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Dans 46% des LBM, il existe une </a:t>
            </a:r>
            <a:r>
              <a:rPr lang="fr-FR" sz="1900" b="1" dirty="0" smtClean="0">
                <a:solidFill>
                  <a:srgbClr val="0070C0"/>
                </a:solidFill>
              </a:rPr>
              <a:t>participation au capital d’une autre personne physique/morale que les biologistes exerçant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Un déploiement de l’activité sur </a:t>
            </a:r>
            <a:r>
              <a:rPr lang="fr-FR" sz="1900" b="1" dirty="0" smtClean="0">
                <a:solidFill>
                  <a:srgbClr val="0070C0"/>
                </a:solidFill>
              </a:rPr>
              <a:t>6,4 </a:t>
            </a:r>
            <a:r>
              <a:rPr lang="fr-FR" sz="1900" b="1" dirty="0">
                <a:solidFill>
                  <a:srgbClr val="0070C0"/>
                </a:solidFill>
              </a:rPr>
              <a:t>sites en moyenne </a:t>
            </a:r>
            <a:r>
              <a:rPr lang="fr-FR" sz="1900" dirty="0"/>
              <a:t>(médiane = 4) dont 2,7 sites réalisant la phase analytique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Les effectifs ETP du laboratoire sont de </a:t>
            </a:r>
            <a:r>
              <a:rPr lang="fr-FR" sz="1900" b="1" dirty="0" smtClean="0">
                <a:solidFill>
                  <a:srgbClr val="0070C0"/>
                </a:solidFill>
              </a:rPr>
              <a:t>10 biologistes ETP</a:t>
            </a:r>
            <a:r>
              <a:rPr lang="fr-FR" sz="1900" dirty="0" smtClean="0"/>
              <a:t>, </a:t>
            </a:r>
            <a:r>
              <a:rPr lang="fr-FR" sz="1900" dirty="0"/>
              <a:t>26 techniciens et 22 personnels </a:t>
            </a:r>
            <a:r>
              <a:rPr lang="fr-FR" sz="1900" dirty="0" smtClean="0"/>
              <a:t>administratifs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CA 2012 = 6,5 M€ </a:t>
            </a:r>
            <a:r>
              <a:rPr lang="fr-FR" sz="2000" dirty="0" smtClean="0"/>
              <a:t>en moyenne (5,3 M€ en médiane)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2000" dirty="0" smtClean="0"/>
              <a:t>Activité volumineuse et diversifiée :  </a:t>
            </a:r>
            <a:r>
              <a:rPr lang="fr-FR" sz="2000" b="1" dirty="0" smtClean="0">
                <a:solidFill>
                  <a:srgbClr val="0070C0"/>
                </a:solidFill>
              </a:rPr>
              <a:t>environ 690 dossiers /jour</a:t>
            </a:r>
            <a:r>
              <a:rPr lang="fr-FR" sz="2000" dirty="0" smtClean="0"/>
              <a:t> en moyenne pour un </a:t>
            </a:r>
            <a:r>
              <a:rPr lang="fr-FR" sz="2000" b="1" dirty="0" smtClean="0">
                <a:solidFill>
                  <a:srgbClr val="0070C0"/>
                </a:solidFill>
              </a:rPr>
              <a:t>total de 770.000 examens /an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0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Des laboratoires mono-sites plus hétérogènes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184576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400" b="1" dirty="0" smtClean="0"/>
              <a:t>Coexistence d’un modèle d’activité très artisanal et de « grandes » structures fonctionnelles pour les mono-sites :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Fréquence comparable de </a:t>
            </a:r>
            <a:r>
              <a:rPr lang="fr-FR" sz="1900" b="1" dirty="0" smtClean="0">
                <a:solidFill>
                  <a:srgbClr val="0070C0"/>
                </a:solidFill>
              </a:rPr>
              <a:t>"société en nom propre" (43%) </a:t>
            </a:r>
            <a:r>
              <a:rPr lang="fr-FR" sz="1900" dirty="0" smtClean="0"/>
              <a:t>et de </a:t>
            </a:r>
            <a:r>
              <a:rPr lang="fr-FR" sz="1900" b="1" dirty="0" smtClean="0">
                <a:solidFill>
                  <a:srgbClr val="0070C0"/>
                </a:solidFill>
              </a:rPr>
              <a:t>SEL (38%)</a:t>
            </a:r>
            <a:endParaRPr lang="fr-FR" sz="1900" dirty="0" smtClean="0"/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Dans </a:t>
            </a:r>
            <a:r>
              <a:rPr lang="fr-FR" sz="1900" b="1" dirty="0" smtClean="0">
                <a:solidFill>
                  <a:srgbClr val="0070C0"/>
                </a:solidFill>
              </a:rPr>
              <a:t>70% des cas, tous les biologistes participent au capital </a:t>
            </a:r>
            <a:r>
              <a:rPr lang="fr-FR" sz="1900" dirty="0" smtClean="0"/>
              <a:t>; participation </a:t>
            </a:r>
            <a:r>
              <a:rPr lang="fr-FR" sz="1900" dirty="0"/>
              <a:t>externe d’une autre personne physique/morale </a:t>
            </a:r>
            <a:r>
              <a:rPr lang="fr-FR" sz="1900" dirty="0" smtClean="0"/>
              <a:t>plus marginale (11% des LBM)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Les effectifs ETP du laboratoire sont de </a:t>
            </a:r>
            <a:r>
              <a:rPr lang="fr-FR" sz="1900" b="1" dirty="0" smtClean="0">
                <a:solidFill>
                  <a:srgbClr val="0070C0"/>
                </a:solidFill>
              </a:rPr>
              <a:t>2,1 biologistes ETP</a:t>
            </a:r>
            <a:r>
              <a:rPr lang="fr-FR" sz="1900" dirty="0" smtClean="0"/>
              <a:t>, 3,9 techniciens </a:t>
            </a:r>
            <a:r>
              <a:rPr lang="fr-FR" sz="1900" dirty="0"/>
              <a:t>et </a:t>
            </a:r>
            <a:r>
              <a:rPr lang="fr-FR" sz="1900" dirty="0" smtClean="0"/>
              <a:t>2,3 personnels administratifs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CA 2012 = 1,1 M€ </a:t>
            </a:r>
            <a:r>
              <a:rPr lang="fr-FR" sz="2000" dirty="0" smtClean="0"/>
              <a:t>en moyenne (0,9 M€ en médiane) avec un faible accroissement du CA depuis 2010 (+1,6% en moyenne)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2000" dirty="0" smtClean="0"/>
              <a:t>Activité :  </a:t>
            </a:r>
            <a:r>
              <a:rPr lang="fr-FR" sz="2000" b="1" dirty="0" smtClean="0">
                <a:solidFill>
                  <a:srgbClr val="0070C0"/>
                </a:solidFill>
              </a:rPr>
              <a:t>100 dossiers /jour</a:t>
            </a:r>
            <a:r>
              <a:rPr lang="fr-FR" sz="2000" dirty="0" smtClean="0"/>
              <a:t> en moyenne pour un </a:t>
            </a:r>
            <a:r>
              <a:rPr lang="fr-FR" sz="2000" b="1" dirty="0" smtClean="0">
                <a:solidFill>
                  <a:srgbClr val="0070C0"/>
                </a:solidFill>
              </a:rPr>
              <a:t>total de 135.000 examens /an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Comparaison d’activité multi- / mono-site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5328592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400" b="1" dirty="0" smtClean="0">
                <a:solidFill>
                  <a:srgbClr val="0070C0"/>
                </a:solidFill>
              </a:rPr>
              <a:t>Le LBM multi-site moyen est environ 6 fois plus grand que le laboratoire mono-site moyen :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2000" dirty="0" smtClean="0"/>
              <a:t>6,4 sites en moyenne contre 1 ; CA et nb annuel d’examens 6 fois plus élevés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2000" dirty="0" smtClean="0"/>
              <a:t>5 fois plus de biologistes ETP ; de 8 à 10 fois plus de personnels techniciens et administratifs dans un multi-sites moyen</a:t>
            </a:r>
          </a:p>
          <a:p>
            <a:pPr marL="266700" indent="-266700">
              <a:lnSpc>
                <a:spcPts val="2500"/>
              </a:lnSpc>
              <a:spcBef>
                <a:spcPts val="3000"/>
              </a:spcBef>
            </a:pPr>
            <a:r>
              <a:rPr lang="fr-FR" sz="2400" b="1" dirty="0" smtClean="0">
                <a:solidFill>
                  <a:srgbClr val="0070C0"/>
                </a:solidFill>
              </a:rPr>
              <a:t>La comparaison en médiane montre un rapport entre un multi-site et un mono-site "typiques" plutôt de x 4</a:t>
            </a:r>
            <a:endParaRPr lang="fr-FR" sz="2400" b="1" dirty="0">
              <a:solidFill>
                <a:srgbClr val="0070C0"/>
              </a:solidFill>
            </a:endParaRPr>
          </a:p>
          <a:p>
            <a:pPr marL="0" indent="0">
              <a:lnSpc>
                <a:spcPts val="2600"/>
              </a:lnSpc>
              <a:spcBef>
                <a:spcPts val="1200"/>
              </a:spcBef>
              <a:buNone/>
            </a:pPr>
            <a:endParaRPr lang="fr-FR" sz="23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0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Quel rendement pour l’accroissement des effectifs et des sites d’un LBM ?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1440160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200" dirty="0" smtClean="0"/>
              <a:t>Pas de mesure des facteurs de production </a:t>
            </a:r>
            <a:r>
              <a:rPr lang="fr-FR" sz="2200" dirty="0" smtClean="0">
                <a:sym typeface="Wingdings" pitchFamily="2" charset="2"/>
              </a:rPr>
              <a:t> difficulté d’obtenir des éléments factuels relatifs à la rentabilité des LBM</a:t>
            </a:r>
            <a:endParaRPr lang="fr-FR" sz="2200" dirty="0" smtClean="0"/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r>
              <a:rPr lang="fr-FR" sz="2200" b="1" dirty="0" smtClean="0"/>
              <a:t>Existence "d’économies d’échelles" ?</a:t>
            </a:r>
            <a:endParaRPr lang="fr-FR" sz="23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" t="5774" r="1040" b="1309"/>
          <a:stretch/>
        </p:blipFill>
        <p:spPr bwMode="auto">
          <a:xfrm>
            <a:off x="276843" y="3678323"/>
            <a:ext cx="4079133" cy="289874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t="5607" r="826" b="1203"/>
          <a:stretch/>
        </p:blipFill>
        <p:spPr bwMode="auto">
          <a:xfrm>
            <a:off x="4815432" y="3718475"/>
            <a:ext cx="4077048" cy="2897927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2336" y="2924944"/>
            <a:ext cx="4031745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725" lvl="1">
              <a:lnSpc>
                <a:spcPts val="2300"/>
              </a:lnSpc>
              <a:spcBef>
                <a:spcPts val="2400"/>
              </a:spcBef>
            </a:pPr>
            <a:r>
              <a:rPr lang="fr-FR" dirty="0"/>
              <a:t>Peu probant selon le nb de sites du </a:t>
            </a:r>
            <a:r>
              <a:rPr lang="fr-FR" dirty="0" smtClean="0"/>
              <a:t>LBM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803861" y="2744778"/>
            <a:ext cx="4020523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lvl="1">
              <a:lnSpc>
                <a:spcPts val="2100"/>
              </a:lnSpc>
              <a:spcBef>
                <a:spcPts val="2400"/>
              </a:spcBef>
            </a:pPr>
            <a:r>
              <a:rPr lang="fr-FR" dirty="0" smtClean="0"/>
              <a:t>Plus net en fonction du nb d’ETP techniciens : rendements croissants puis décroissants au delà de 15 ETP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316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Bonne coopération entre laboratoires mais des transmissions d’examens importantes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400600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r>
              <a:rPr lang="fr-FR" sz="2300" b="1" dirty="0" smtClean="0">
                <a:solidFill>
                  <a:srgbClr val="0070C0"/>
                </a:solidFill>
              </a:rPr>
              <a:t>Les contrats de coopération entre labos sont fréquents : 57% des mono- et 67% des multi-sites en ont établi au moins 1</a:t>
            </a:r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r>
              <a:rPr lang="fr-FR" sz="2300" dirty="0" smtClean="0"/>
              <a:t>Les </a:t>
            </a:r>
            <a:r>
              <a:rPr lang="fr-FR" sz="2300" b="1" dirty="0" smtClean="0">
                <a:solidFill>
                  <a:srgbClr val="0070C0"/>
                </a:solidFill>
              </a:rPr>
              <a:t>conventions avec les établissements de santé </a:t>
            </a:r>
            <a:r>
              <a:rPr lang="fr-FR" sz="2300" dirty="0" smtClean="0"/>
              <a:t>sont plus usuelles dans les multi-sites (71%) que dans les mono-sites (28%)</a:t>
            </a:r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r>
              <a:rPr lang="fr-FR" sz="2300" dirty="0" smtClean="0"/>
              <a:t>La transmissions entrante/sortante de prélèvements pour réaliser l’examen constitue encore une pratique répandue :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56% des multi-sites reçoivent des prélèvements d’autres labos pour examens : pour quelques LBM d’excellence, cette proportion s’élève à 1/3 de leur nombre de dossiers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Plus problématique, un nombre important de LBM transmettent un % élevé de leurs prélèvements : </a:t>
            </a:r>
            <a:br>
              <a:rPr lang="fr-FR" sz="1900" b="1" dirty="0" smtClean="0">
                <a:solidFill>
                  <a:srgbClr val="0070C0"/>
                </a:solidFill>
              </a:rPr>
            </a:br>
            <a:r>
              <a:rPr lang="fr-FR" sz="1900" b="1" dirty="0" smtClean="0">
                <a:solidFill>
                  <a:srgbClr val="FF0000"/>
                </a:solidFill>
              </a:rPr>
              <a:t>&gt;20% de dossiers transmis par 21% des mono-sites et 3% des multi-sites</a:t>
            </a:r>
            <a:r>
              <a:rPr lang="fr-FR" sz="1900" b="1" dirty="0">
                <a:solidFill>
                  <a:srgbClr val="FF0000"/>
                </a:solidFill>
              </a:rPr>
              <a:t/>
            </a:r>
            <a:br>
              <a:rPr lang="fr-FR" sz="1900" b="1" dirty="0">
                <a:solidFill>
                  <a:srgbClr val="FF0000"/>
                </a:solidFill>
              </a:rPr>
            </a:br>
            <a:r>
              <a:rPr lang="fr-FR" sz="1900" b="1" dirty="0" smtClean="0">
                <a:solidFill>
                  <a:srgbClr val="FF0000"/>
                </a:solidFill>
              </a:rPr>
              <a:t>&gt;10% de dossiers transmis par 43% des mono-sites et 20% des multi-sites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63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Quel impact de la réforme sur l’activité et l’organisation des LBM ?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4"/>
            <a:ext cx="8136904" cy="5112568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400" b="1" dirty="0" smtClean="0"/>
              <a:t>Les « impacts les plus significatifs » de la réforme sur le LBM (parmi une liste de termes proposés) :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dirty="0" smtClean="0"/>
              <a:t>Outre " l’accréditation" en tant que telle, citée comme changement le plus significatif par 55% des multi-sites et 43% des mono-sites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les multi-sites </a:t>
            </a:r>
            <a:r>
              <a:rPr lang="fr-FR" sz="1900" dirty="0" smtClean="0"/>
              <a:t>citent plus spontanément </a:t>
            </a:r>
            <a:r>
              <a:rPr lang="fr-FR" sz="1900" b="1" dirty="0" smtClean="0">
                <a:solidFill>
                  <a:srgbClr val="0070C0"/>
                </a:solidFill>
              </a:rPr>
              <a:t>la</a:t>
            </a:r>
            <a:r>
              <a:rPr lang="fr-FR" sz="1900" dirty="0" smtClean="0">
                <a:solidFill>
                  <a:srgbClr val="0070C0"/>
                </a:solidFill>
              </a:rPr>
              <a:t> </a:t>
            </a:r>
            <a:r>
              <a:rPr lang="fr-FR" sz="1900" b="1" dirty="0" smtClean="0">
                <a:solidFill>
                  <a:srgbClr val="0070C0"/>
                </a:solidFill>
              </a:rPr>
              <a:t>"mise en commun de moyens" </a:t>
            </a:r>
            <a:r>
              <a:rPr lang="fr-FR" sz="1900" dirty="0" smtClean="0"/>
              <a:t>(47%) et </a:t>
            </a:r>
            <a:r>
              <a:rPr lang="fr-FR" sz="1900" b="1" dirty="0" smtClean="0">
                <a:solidFill>
                  <a:srgbClr val="0070C0"/>
                </a:solidFill>
              </a:rPr>
              <a:t>"l’industrialisation"</a:t>
            </a:r>
            <a:r>
              <a:rPr lang="fr-FR" sz="1900" dirty="0" smtClean="0"/>
              <a:t> (38%)</a:t>
            </a:r>
          </a:p>
          <a:p>
            <a:pPr marL="628650" lvl="1">
              <a:lnSpc>
                <a:spcPts val="2600"/>
              </a:lnSpc>
              <a:spcBef>
                <a:spcPts val="12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les mono-sites</a:t>
            </a:r>
            <a:r>
              <a:rPr lang="fr-FR" sz="1900" dirty="0" smtClean="0"/>
              <a:t> évoquent fréquemment la </a:t>
            </a:r>
            <a:r>
              <a:rPr lang="fr-FR" sz="1900" b="1" dirty="0" smtClean="0">
                <a:solidFill>
                  <a:srgbClr val="0070C0"/>
                </a:solidFill>
              </a:rPr>
              <a:t>"mise en place d’un processus qualité" </a:t>
            </a:r>
            <a:r>
              <a:rPr lang="fr-FR" sz="1900" dirty="0" smtClean="0"/>
              <a:t>(55%) et moins souvent la </a:t>
            </a:r>
            <a:r>
              <a:rPr lang="fr-FR" sz="1900" b="1" dirty="0" smtClean="0">
                <a:solidFill>
                  <a:srgbClr val="0070C0"/>
                </a:solidFill>
              </a:rPr>
              <a:t>"mise en commun de moyens"</a:t>
            </a:r>
            <a:r>
              <a:rPr lang="fr-FR" sz="1900" dirty="0" smtClean="0"/>
              <a:t> (20%)</a:t>
            </a:r>
          </a:p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endParaRPr lang="fr-FR" sz="2200" dirty="0" smtClean="0"/>
          </a:p>
          <a:p>
            <a:pPr marL="0" indent="0">
              <a:lnSpc>
                <a:spcPts val="2600"/>
              </a:lnSpc>
              <a:spcBef>
                <a:spcPts val="1200"/>
              </a:spcBef>
              <a:buNone/>
            </a:pPr>
            <a:endParaRPr lang="fr-FR" sz="23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1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Quel impact de la réforme sur l’activité et l’organisation des LBM ?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60401"/>
            <a:ext cx="8136904" cy="5184576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300" b="1" dirty="0" smtClean="0"/>
              <a:t>Entre 2010 et l’enquête parmi les LBM multi-sites, </a:t>
            </a:r>
            <a:r>
              <a:rPr lang="fr-FR" sz="2300" b="1" dirty="0" smtClean="0">
                <a:solidFill>
                  <a:srgbClr val="0070C0"/>
                </a:solidFill>
              </a:rPr>
              <a:t>31% ont réalisé une fusion et 19% ont ouvert un nouveau site</a:t>
            </a:r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r>
              <a:rPr lang="fr-FR" sz="2300" b="1" dirty="0" smtClean="0"/>
              <a:t>Les mono-sites doivent recourir à des restructurations "externes" pour faire face à la réforme :</a:t>
            </a:r>
            <a:endParaRPr lang="fr-FR" sz="2300" b="1" dirty="0"/>
          </a:p>
          <a:p>
            <a:pPr marL="666750" lvl="1" indent="-266700">
              <a:lnSpc>
                <a:spcPts val="2400"/>
              </a:lnSpc>
              <a:spcBef>
                <a:spcPts val="900"/>
              </a:spcBef>
            </a:pPr>
            <a:r>
              <a:rPr lang="fr-FR" sz="1900" dirty="0" smtClean="0">
                <a:solidFill>
                  <a:srgbClr val="0070C0"/>
                </a:solidFill>
              </a:rPr>
              <a:t>41% envisagent la fusion avec un autre LBM (mono ou multi)</a:t>
            </a:r>
          </a:p>
          <a:p>
            <a:pPr marL="666750" lvl="1" indent="-266700">
              <a:lnSpc>
                <a:spcPts val="2400"/>
              </a:lnSpc>
              <a:spcBef>
                <a:spcPts val="900"/>
              </a:spcBef>
            </a:pPr>
            <a:r>
              <a:rPr lang="fr-FR" sz="1900" dirty="0" smtClean="0">
                <a:solidFill>
                  <a:srgbClr val="0070C0"/>
                </a:solidFill>
              </a:rPr>
              <a:t>27% des biologistes envisagent une cession et/ou un arrêt de leur activité</a:t>
            </a:r>
          </a:p>
          <a:p>
            <a:pPr marL="666750" lvl="1" indent="-266700">
              <a:lnSpc>
                <a:spcPts val="2400"/>
              </a:lnSpc>
              <a:spcBef>
                <a:spcPts val="900"/>
              </a:spcBef>
            </a:pPr>
            <a:r>
              <a:rPr lang="fr-FR" sz="1900" dirty="0" smtClean="0">
                <a:solidFill>
                  <a:srgbClr val="0070C0"/>
                </a:solidFill>
              </a:rPr>
              <a:t>18% n’envisagent « aucune modification » à la suite de la réforme !!</a:t>
            </a:r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r>
              <a:rPr lang="fr-FR" sz="2300" b="1" dirty="0" smtClean="0"/>
              <a:t>Les multi-sites se préparent à l’avenir à la fois avec des restructurations "externes" et une réorganisation "interne" :</a:t>
            </a:r>
          </a:p>
          <a:p>
            <a:pPr marL="666750" lvl="1" indent="-266700">
              <a:lnSpc>
                <a:spcPts val="2400"/>
              </a:lnSpc>
              <a:spcBef>
                <a:spcPts val="900"/>
              </a:spcBef>
            </a:pPr>
            <a:r>
              <a:rPr lang="fr-FR" sz="1900" dirty="0" smtClean="0">
                <a:solidFill>
                  <a:srgbClr val="0070C0"/>
                </a:solidFill>
              </a:rPr>
              <a:t>29% anticipent une modification de leur activité et/ou un développement du plateau technique</a:t>
            </a:r>
          </a:p>
          <a:p>
            <a:pPr marL="666750" lvl="1" indent="-266700">
              <a:lnSpc>
                <a:spcPts val="2400"/>
              </a:lnSpc>
              <a:spcBef>
                <a:spcPts val="900"/>
              </a:spcBef>
            </a:pPr>
            <a:r>
              <a:rPr lang="fr-FR" sz="1900" dirty="0" smtClean="0">
                <a:solidFill>
                  <a:srgbClr val="0070C0"/>
                </a:solidFill>
              </a:rPr>
              <a:t>15% prévoient de concentrer leur activité sur un plus petit nombre de sites (sites analytiques dédiés)</a:t>
            </a:r>
          </a:p>
          <a:p>
            <a:pPr marL="0" indent="0">
              <a:lnSpc>
                <a:spcPts val="2500"/>
              </a:lnSpc>
              <a:spcBef>
                <a:spcPts val="1800"/>
              </a:spcBef>
              <a:buNone/>
            </a:pPr>
            <a:endParaRPr lang="fr-FR" sz="24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ts val="2600"/>
              </a:lnSpc>
              <a:spcBef>
                <a:spcPts val="1200"/>
              </a:spcBef>
              <a:buNone/>
            </a:pPr>
            <a:endParaRPr lang="fr-FR" sz="23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49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Perception de la réforme et de l’accréditation</a:t>
            </a:r>
            <a:endParaRPr lang="fr-FR" sz="3100" b="1" dirty="0">
              <a:solidFill>
                <a:srgbClr val="002060"/>
              </a:solidFill>
            </a:endParaRPr>
          </a:p>
        </p:txBody>
      </p:sp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1658111" y="3372594"/>
            <a:ext cx="5731726" cy="3340259"/>
            <a:chOff x="-359772" y="0"/>
            <a:chExt cx="6072440" cy="353877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1" t="67171" r="42199" b="15162"/>
            <a:stretch/>
          </p:blipFill>
          <p:spPr bwMode="auto">
            <a:xfrm>
              <a:off x="-359772" y="2846990"/>
              <a:ext cx="5873073" cy="69178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53" b="2"/>
            <a:stretch/>
          </p:blipFill>
          <p:spPr bwMode="auto">
            <a:xfrm>
              <a:off x="0" y="0"/>
              <a:ext cx="5712668" cy="27539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136904" cy="5328592"/>
          </a:xfrm>
        </p:spPr>
        <p:txBody>
          <a:bodyPr>
            <a:noAutofit/>
          </a:bodyPr>
          <a:lstStyle/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200" b="1" dirty="0" smtClean="0">
                <a:solidFill>
                  <a:srgbClr val="0070C0"/>
                </a:solidFill>
              </a:rPr>
              <a:t>Perçue comme "très contraignante"  : </a:t>
            </a:r>
            <a:r>
              <a:rPr lang="fr-FR" sz="2200" dirty="0" smtClean="0"/>
              <a:t>98% des mono-sites et 93% des multi-sites jugent la réforme contraignante</a:t>
            </a:r>
          </a:p>
          <a:p>
            <a:pPr marL="266700" indent="-266700">
              <a:lnSpc>
                <a:spcPts val="2500"/>
              </a:lnSpc>
              <a:spcBef>
                <a:spcPts val="1800"/>
              </a:spcBef>
            </a:pPr>
            <a:r>
              <a:rPr lang="fr-FR" sz="2200" b="1" dirty="0" smtClean="0">
                <a:solidFill>
                  <a:srgbClr val="0070C0"/>
                </a:solidFill>
              </a:rPr>
              <a:t>Mieux perçue en termes de "conséquences positives pour la profession" dans les multi-sites : </a:t>
            </a:r>
            <a:r>
              <a:rPr lang="fr-FR" sz="2200" dirty="0" smtClean="0"/>
              <a:t>37% des mono-sites et 50% des multi-sites la considèrent "très positive ou globalement positive"</a:t>
            </a:r>
          </a:p>
          <a:p>
            <a:pPr marL="0" indent="0">
              <a:lnSpc>
                <a:spcPts val="2600"/>
              </a:lnSpc>
              <a:spcBef>
                <a:spcPts val="1200"/>
              </a:spcBef>
              <a:buNone/>
            </a:pPr>
            <a:endParaRPr lang="fr-FR" sz="2300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42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Points positifs et négatifs de la réforme selon les biologistes enquêtés</a:t>
            </a:r>
            <a:endParaRPr lang="fr-FR" sz="31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985333"/>
              </p:ext>
            </p:extLst>
          </p:nvPr>
        </p:nvGraphicFramePr>
        <p:xfrm>
          <a:off x="395536" y="1268760"/>
          <a:ext cx="3816424" cy="37780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0"/>
                <a:gridCol w="936104"/>
              </a:tblGrid>
              <a:tr h="36004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rgbClr val="00B050"/>
                          </a:solidFill>
                          <a:effectLst/>
                        </a:rPr>
                        <a:t>POINTS POSITIFS</a:t>
                      </a:r>
                      <a:endParaRPr lang="fr-FR" sz="16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</a:tr>
              <a:tr h="28071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Qualité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39%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071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Médicalisation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19%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071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Harmonisation/Standardisation des pratiques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12%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071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Mutualisation des moyens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11%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071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Aucun aspect positif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071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Accréditation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8%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0327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Structuration de la profession </a:t>
                      </a:r>
                      <a:br>
                        <a:rPr lang="fr-FR" sz="1400" dirty="0">
                          <a:effectLst/>
                        </a:rPr>
                      </a:br>
                      <a:r>
                        <a:rPr lang="fr-FR" sz="1400" dirty="0">
                          <a:effectLst/>
                        </a:rPr>
                        <a:t>(remise en question, amélioration)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8%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823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Traçabilité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6%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823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Fermeture des mauvais laboratoires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823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Autres réponses non classées </a:t>
                      </a:r>
                      <a:r>
                        <a:rPr lang="fr-FR" sz="1400" dirty="0" smtClean="0">
                          <a:effectLst/>
                        </a:rPr>
                        <a:t>ailleurs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6%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014332"/>
              </p:ext>
            </p:extLst>
          </p:nvPr>
        </p:nvGraphicFramePr>
        <p:xfrm>
          <a:off x="4607758" y="1261000"/>
          <a:ext cx="4337680" cy="5151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8392"/>
                <a:gridCol w="809288"/>
              </a:tblGrid>
              <a:tr h="36392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rgbClr val="FF0000"/>
                          </a:solidFill>
                          <a:effectLst/>
                        </a:rPr>
                        <a:t>POINTS NEGATIFS</a:t>
                      </a:r>
                      <a:endParaRPr lang="fr-F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Coût du processus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21%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052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Lourdeur </a:t>
                      </a:r>
                    </a:p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(complexité processus</a:t>
                      </a:r>
                      <a:r>
                        <a:rPr lang="fr-FR" sz="1400" dirty="0">
                          <a:effectLst/>
                        </a:rPr>
                        <a:t>, </a:t>
                      </a:r>
                      <a:r>
                        <a:rPr lang="fr-FR" sz="1400" dirty="0" smtClean="0">
                          <a:effectLst/>
                        </a:rPr>
                        <a:t>chronophage…)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19%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052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Diminution qualité </a:t>
                      </a:r>
                      <a:r>
                        <a:rPr lang="fr-FR" sz="1400" dirty="0" smtClean="0">
                          <a:effectLst/>
                        </a:rPr>
                        <a:t>(pour </a:t>
                      </a:r>
                      <a:r>
                        <a:rPr lang="fr-FR" sz="1400" dirty="0">
                          <a:effectLst/>
                        </a:rPr>
                        <a:t>les patients, perte soins de proximité, impossibilité de gérer les </a:t>
                      </a:r>
                      <a:r>
                        <a:rPr lang="fr-FR" sz="1400" dirty="0" smtClean="0">
                          <a:effectLst/>
                        </a:rPr>
                        <a:t>urgences)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16%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Exigences </a:t>
                      </a:r>
                      <a:r>
                        <a:rPr lang="fr-FR" sz="1400" dirty="0" smtClean="0">
                          <a:effectLst/>
                        </a:rPr>
                        <a:t>excessives</a:t>
                      </a:r>
                      <a:br>
                        <a:rPr lang="fr-FR" sz="1400" dirty="0" smtClean="0">
                          <a:effectLst/>
                        </a:rPr>
                      </a:br>
                      <a:r>
                        <a:rPr lang="fr-FR" sz="1400" dirty="0" smtClean="0">
                          <a:effectLst/>
                        </a:rPr>
                        <a:t>(Sur-qualité</a:t>
                      </a:r>
                      <a:r>
                        <a:rPr lang="fr-FR" sz="1400" dirty="0">
                          <a:effectLst/>
                        </a:rPr>
                        <a:t>, norme trop </a:t>
                      </a:r>
                      <a:r>
                        <a:rPr lang="fr-FR" sz="1400" dirty="0" smtClean="0">
                          <a:effectLst/>
                        </a:rPr>
                        <a:t>rigide)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13%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052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Changement métier </a:t>
                      </a:r>
                      <a:r>
                        <a:rPr lang="fr-FR" sz="1400" dirty="0" smtClean="0">
                          <a:effectLst/>
                        </a:rPr>
                        <a:t>biologiste</a:t>
                      </a:r>
                      <a:br>
                        <a:rPr lang="fr-FR" sz="1400" dirty="0" smtClean="0">
                          <a:effectLst/>
                        </a:rPr>
                      </a:br>
                      <a:r>
                        <a:rPr lang="fr-FR" sz="1400" dirty="0" smtClean="0">
                          <a:effectLst/>
                        </a:rPr>
                        <a:t>(perte </a:t>
                      </a:r>
                      <a:r>
                        <a:rPr lang="fr-FR" sz="1400" dirty="0">
                          <a:effectLst/>
                        </a:rPr>
                        <a:t>statut libéral, </a:t>
                      </a:r>
                      <a:r>
                        <a:rPr lang="fr-FR" sz="1400" dirty="0" smtClean="0">
                          <a:effectLst/>
                        </a:rPr>
                        <a:t>attrait </a:t>
                      </a:r>
                      <a:r>
                        <a:rPr lang="fr-FR" sz="1400" dirty="0">
                          <a:effectLst/>
                        </a:rPr>
                        <a:t>de la </a:t>
                      </a:r>
                      <a:r>
                        <a:rPr lang="fr-FR" sz="1400" dirty="0" smtClean="0">
                          <a:effectLst/>
                        </a:rPr>
                        <a:t>profession…)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13%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052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Industrialisation (obligation </a:t>
                      </a:r>
                      <a:r>
                        <a:rPr lang="fr-FR" sz="1400" dirty="0">
                          <a:effectLst/>
                        </a:rPr>
                        <a:t>de regroupements, perte </a:t>
                      </a:r>
                      <a:r>
                        <a:rPr lang="fr-FR" sz="1400" dirty="0" smtClean="0">
                          <a:effectLst/>
                        </a:rPr>
                        <a:t>d’indépendance)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10%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7305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Financiarisation, groupes financiers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9%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Incertitude, flou juridique, lenteur parlementaire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7%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9633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Baisses de la nomenclature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5%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9633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Stress généré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3%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9633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Remise en cause du COFRAC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3%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9633">
                <a:tc>
                  <a:txBody>
                    <a:bodyPr/>
                    <a:lstStyle/>
                    <a:p>
                      <a:pPr marL="55245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Caractère obligatoire de l'accréditation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2%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804248" y="6466160"/>
            <a:ext cx="2133600" cy="365125"/>
          </a:xfrm>
        </p:spPr>
        <p:txBody>
          <a:bodyPr/>
          <a:lstStyle/>
          <a:p>
            <a:fld id="{367A1F8A-8054-4261-8501-22AC6B6088E8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37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La démarche interne de qualité est bien avancée dans les multi-sites, inégalement dans les mono-sites…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12776"/>
            <a:ext cx="8136904" cy="5184576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300" dirty="0" smtClean="0"/>
              <a:t>Le contenu de l’ordonnance et les prérequis du processus  d’accréditation sont inégalement connus : 76% des multi-sites les connaissent "très bien" mais </a:t>
            </a:r>
            <a:r>
              <a:rPr lang="fr-FR" sz="2300" b="1" dirty="0" smtClean="0">
                <a:solidFill>
                  <a:srgbClr val="0070C0"/>
                </a:solidFill>
              </a:rPr>
              <a:t>seulement 56% des mono-sites</a:t>
            </a:r>
          </a:p>
          <a:p>
            <a:pPr marL="266700" indent="-266700">
              <a:lnSpc>
                <a:spcPts val="2700"/>
              </a:lnSpc>
              <a:spcBef>
                <a:spcPts val="3000"/>
              </a:spcBef>
            </a:pPr>
            <a:r>
              <a:rPr lang="fr-FR" sz="2300" dirty="0" smtClean="0"/>
              <a:t>La mission de </a:t>
            </a:r>
            <a:r>
              <a:rPr lang="fr-FR" sz="2300" dirty="0" smtClean="0"/>
              <a:t>"</a:t>
            </a:r>
            <a:r>
              <a:rPr lang="fr-FR" sz="2300" dirty="0" smtClean="0"/>
              <a:t>qualité" a </a:t>
            </a:r>
            <a:r>
              <a:rPr lang="fr-FR" sz="2300" dirty="0" smtClean="0"/>
              <a:t>été partiellement déléguée par </a:t>
            </a:r>
            <a:r>
              <a:rPr lang="fr-FR" sz="2300" b="1" dirty="0" smtClean="0">
                <a:solidFill>
                  <a:srgbClr val="0070C0"/>
                </a:solidFill>
              </a:rPr>
              <a:t>l’embauche ou la formation d’un qualiticien (78% en multi-sites, 57% en mono-sites)</a:t>
            </a:r>
          </a:p>
          <a:p>
            <a:pPr marL="266700" indent="-266700">
              <a:lnSpc>
                <a:spcPts val="2700"/>
              </a:lnSpc>
              <a:spcBef>
                <a:spcPts val="3000"/>
              </a:spcBef>
            </a:pPr>
            <a:r>
              <a:rPr lang="fr-FR" sz="2300" b="1" dirty="0" smtClean="0">
                <a:solidFill>
                  <a:srgbClr val="0070C0"/>
                </a:solidFill>
              </a:rPr>
              <a:t>Les modalités des prélèvements sont un levier de qualité auquel les LBM sont sensibles :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Ils ont tous presque (93%) recours soit à la diffusion d’un manuel de prélèvement, soit à des briefings structurés ou des discussions informelles avec les préleveurs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48% des multi-sites et 20% des mono-sites utilisent ces 3 canaux</a:t>
            </a:r>
            <a:endParaRPr lang="fr-FR" sz="1900" dirty="0"/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41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La "médicalisation" du métier de biologiste médical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3"/>
            <a:ext cx="8136904" cy="5083993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400" b="1" dirty="0" smtClean="0">
                <a:solidFill>
                  <a:srgbClr val="0070C0"/>
                </a:solidFill>
              </a:rPr>
              <a:t>Quelle mesure de la "médicalisation" de l’activité ?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dirty="0"/>
              <a:t>Fréquence des contacts avec les médecins prescripteurs, en amont (discussion de la pertinence des examens) et en aval (explication des résultats, participation à la démarche thérapeutique)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dirty="0" smtClean="0"/>
              <a:t>Niveau d’information disponible en pré-analytique </a:t>
            </a:r>
            <a:r>
              <a:rPr lang="fr-FR" sz="2000" dirty="0" smtClean="0">
                <a:sym typeface="Wingdings" pitchFamily="2" charset="2"/>
              </a:rPr>
              <a:t> INR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dirty="0" smtClean="0">
                <a:sym typeface="Wingdings" pitchFamily="2" charset="2"/>
              </a:rPr>
              <a:t>Niveau d’expertise, de contact effectué en post-analytique  ECBU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77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La "médicalisation" du métier de biologiste médical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3"/>
            <a:ext cx="8136904" cy="5083993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300" b="1" dirty="0" smtClean="0">
                <a:solidFill>
                  <a:srgbClr val="0070C0"/>
                </a:solidFill>
              </a:rPr>
              <a:t>Des conseils fournis aux prescripteurs :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Dans tous les LBM (95%), il arrive que le biologiste fournisse un conseil, une expertise au médecin prescripteur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Les contacts sont pris majoritairement à l’initiative du biologiste (40% des cas) ou, à l’inverse, le plus souvent le fait du médecin prescripteur (25%)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Le plus souvent le contenu des échanges est tracé et consultable dans le </a:t>
            </a:r>
            <a:r>
              <a:rPr lang="fr-FR" sz="1900" dirty="0" smtClean="0"/>
              <a:t>dossier patient (70</a:t>
            </a:r>
            <a:r>
              <a:rPr lang="fr-FR" sz="1900" dirty="0" smtClean="0"/>
              <a:t>% en multi-sites, 47% en mono-sites)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87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La "médicalisation" du métier de biologiste médical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3"/>
            <a:ext cx="8136904" cy="5083993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3000"/>
              </a:spcBef>
            </a:pPr>
            <a:r>
              <a:rPr lang="fr-FR" sz="2300" b="1" dirty="0" smtClean="0">
                <a:solidFill>
                  <a:srgbClr val="0070C0"/>
                </a:solidFill>
              </a:rPr>
              <a:t>L’expertise du biologiste médical pour </a:t>
            </a:r>
            <a:r>
              <a:rPr lang="fr-FR" sz="2300" b="1" dirty="0" smtClean="0">
                <a:solidFill>
                  <a:srgbClr val="0070C0"/>
                </a:solidFill>
              </a:rPr>
              <a:t>"</a:t>
            </a:r>
            <a:r>
              <a:rPr lang="fr-FR" sz="2300" b="1" dirty="0" smtClean="0">
                <a:solidFill>
                  <a:srgbClr val="0070C0"/>
                </a:solidFill>
              </a:rPr>
              <a:t>amender" </a:t>
            </a:r>
            <a:r>
              <a:rPr lang="fr-FR" sz="2300" b="1" dirty="0" smtClean="0">
                <a:solidFill>
                  <a:srgbClr val="0070C0"/>
                </a:solidFill>
              </a:rPr>
              <a:t>les examens prescrits :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70% des biologistes déclarent demander (parfois) la modification des examens prescrits, </a:t>
            </a:r>
            <a:r>
              <a:rPr lang="fr-FR" sz="1900" b="1" dirty="0" smtClean="0">
                <a:solidFill>
                  <a:srgbClr val="0070C0"/>
                </a:solidFill>
              </a:rPr>
              <a:t>demande quasiment toujours acceptée par le prescripteur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Il s’agit soit de </a:t>
            </a:r>
            <a:r>
              <a:rPr lang="fr-FR" sz="1900" b="1" dirty="0">
                <a:solidFill>
                  <a:srgbClr val="0070C0"/>
                </a:solidFill>
              </a:rPr>
              <a:t>modifier la nature des examens (45%) </a:t>
            </a:r>
            <a:r>
              <a:rPr lang="fr-FR" sz="1900" dirty="0" smtClean="0"/>
              <a:t>soit de </a:t>
            </a:r>
            <a:r>
              <a:rPr lang="fr-FR" sz="1900" b="1" dirty="0">
                <a:solidFill>
                  <a:srgbClr val="0070C0"/>
                </a:solidFill>
              </a:rPr>
              <a:t>demander des examens supplémentaires (45%), </a:t>
            </a:r>
            <a:r>
              <a:rPr lang="fr-FR" sz="1900" b="1" dirty="0" smtClean="0">
                <a:solidFill>
                  <a:srgbClr val="0070C0"/>
                </a:solidFill>
              </a:rPr>
              <a:t>et marginalement de réduire </a:t>
            </a:r>
            <a:r>
              <a:rPr lang="fr-FR" sz="1900" b="1" dirty="0">
                <a:solidFill>
                  <a:srgbClr val="0070C0"/>
                </a:solidFill>
              </a:rPr>
              <a:t>le nombre d’examens prescrits </a:t>
            </a:r>
            <a:r>
              <a:rPr lang="fr-FR" sz="1900" b="1" dirty="0" smtClean="0">
                <a:solidFill>
                  <a:srgbClr val="0070C0"/>
                </a:solidFill>
              </a:rPr>
              <a:t>(10%)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Tendance inflationniste ou absence réelle d’examens utiles dans les prescriptions ?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>
                <a:solidFill>
                  <a:srgbClr val="FF0000"/>
                </a:solidFill>
              </a:rPr>
              <a:t>Absence d’incitatifs financiers pour compenser l’éventuel manque à gagner sur les examens « superflus »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5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Qualité pré-analytique – descriptif</a:t>
            </a:r>
            <a:endParaRPr lang="fr-FR" sz="31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84201"/>
            <a:ext cx="8136904" cy="5184576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300" b="1" dirty="0" smtClean="0"/>
              <a:t>Mesure de qualité pré-analytique : </a:t>
            </a:r>
            <a:r>
              <a:rPr lang="fr-FR" sz="2300" dirty="0" smtClean="0"/>
              <a:t>niveau d’informations cliniques tracées dans les dossiers patients d’INR : traitement AVK, posologie, pathologie, objectif thérapeutique</a:t>
            </a:r>
          </a:p>
          <a:p>
            <a:pPr marL="266700" indent="-266700">
              <a:lnSpc>
                <a:spcPts val="2700"/>
              </a:lnSpc>
              <a:spcBef>
                <a:spcPts val="3000"/>
              </a:spcBef>
            </a:pPr>
            <a:r>
              <a:rPr lang="fr-FR" sz="2300" dirty="0" smtClean="0"/>
              <a:t>3 informations sur 4 renseignées (bonne qualité </a:t>
            </a:r>
            <a:r>
              <a:rPr lang="fr-FR" sz="2300" dirty="0" err="1" smtClean="0"/>
              <a:t>préanalytique</a:t>
            </a:r>
            <a:r>
              <a:rPr lang="fr-FR" sz="2300" dirty="0" smtClean="0"/>
              <a:t>) :</a:t>
            </a:r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9 dossiers / 30</a:t>
            </a:r>
            <a:r>
              <a:rPr lang="fr-FR" sz="1900" dirty="0" smtClean="0"/>
              <a:t> en moyenne dans les multi-sites contre </a:t>
            </a:r>
            <a:r>
              <a:rPr lang="fr-FR" sz="1900" b="1" dirty="0" smtClean="0">
                <a:solidFill>
                  <a:srgbClr val="0070C0"/>
                </a:solidFill>
              </a:rPr>
              <a:t>7 </a:t>
            </a:r>
            <a:r>
              <a:rPr lang="fr-FR" sz="1900" b="1" dirty="0">
                <a:solidFill>
                  <a:srgbClr val="0070C0"/>
                </a:solidFill>
              </a:rPr>
              <a:t>dossiers / 30</a:t>
            </a:r>
            <a:r>
              <a:rPr lang="fr-FR" sz="1900" dirty="0"/>
              <a:t> en moyenne dans les </a:t>
            </a:r>
            <a:r>
              <a:rPr lang="fr-FR" sz="1900" dirty="0" smtClean="0"/>
              <a:t>mono-sites</a:t>
            </a:r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JAMAIS disponibles dans 56% des multi-sites et 66% des mono-sites</a:t>
            </a:r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SOUVENT disponibles (plus de la moitié des dossiers) dans 36% </a:t>
            </a:r>
            <a:r>
              <a:rPr lang="fr-FR" sz="1900" b="1" dirty="0">
                <a:solidFill>
                  <a:srgbClr val="0070C0"/>
                </a:solidFill>
              </a:rPr>
              <a:t>des multi-sites </a:t>
            </a:r>
            <a:r>
              <a:rPr lang="fr-FR" sz="1900" b="1" dirty="0" smtClean="0">
                <a:solidFill>
                  <a:srgbClr val="0070C0"/>
                </a:solidFill>
              </a:rPr>
              <a:t>et 28% </a:t>
            </a:r>
            <a:r>
              <a:rPr lang="fr-FR" sz="1900" b="1" dirty="0">
                <a:solidFill>
                  <a:srgbClr val="0070C0"/>
                </a:solidFill>
              </a:rPr>
              <a:t>des </a:t>
            </a:r>
            <a:r>
              <a:rPr lang="fr-FR" sz="1900" b="1" dirty="0" smtClean="0">
                <a:solidFill>
                  <a:srgbClr val="0070C0"/>
                </a:solidFill>
              </a:rPr>
              <a:t>mono-sites </a:t>
            </a:r>
            <a:endParaRPr lang="fr-FR" sz="1900" b="1" dirty="0">
              <a:solidFill>
                <a:srgbClr val="0070C0"/>
              </a:solidFill>
            </a:endParaRPr>
          </a:p>
          <a:p>
            <a:pPr marL="266700" indent="-266700">
              <a:lnSpc>
                <a:spcPts val="2500"/>
              </a:lnSpc>
              <a:spcBef>
                <a:spcPts val="3000"/>
              </a:spcBef>
            </a:pPr>
            <a:r>
              <a:rPr lang="fr-FR" sz="2400" b="1" dirty="0" smtClean="0"/>
              <a:t>Information les plus reportées : nature du médicament (toujours connue dans 35% des labos)  </a:t>
            </a:r>
            <a:r>
              <a:rPr lang="fr-FR" sz="2400" dirty="0" smtClean="0"/>
              <a:t>&gt;  posologie  &gt; pathologie du patient  &gt;  objectif thérapeutique</a:t>
            </a: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4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3100" b="1" dirty="0" smtClean="0">
                <a:solidFill>
                  <a:srgbClr val="002060"/>
                </a:solidFill>
              </a:rPr>
              <a:t>Qualité post-analytique – </a:t>
            </a:r>
            <a:r>
              <a:rPr lang="fr-FR" sz="3100" b="1" dirty="0">
                <a:solidFill>
                  <a:srgbClr val="002060"/>
                </a:solidFill>
              </a:rPr>
              <a:t>descriptif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53319"/>
            <a:ext cx="8352928" cy="5184576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300" b="1" dirty="0"/>
              <a:t>Mesure de qualité </a:t>
            </a:r>
            <a:r>
              <a:rPr lang="fr-FR" sz="2300" b="1" dirty="0" smtClean="0"/>
              <a:t>post-analytique </a:t>
            </a:r>
            <a:r>
              <a:rPr lang="fr-FR" sz="2300" b="1" dirty="0"/>
              <a:t>: </a:t>
            </a:r>
            <a:r>
              <a:rPr lang="fr-FR" sz="2300" dirty="0" smtClean="0"/>
              <a:t>interprétation textuelle et fréquence des contacts avec les médecins prescripteurs pour ECBU positifs (explicitation des résultats, conseils sur la stratégie thérapeutique…)</a:t>
            </a:r>
            <a:endParaRPr lang="fr-FR" sz="2300" dirty="0"/>
          </a:p>
          <a:p>
            <a:pPr marL="266700" indent="-266700">
              <a:lnSpc>
                <a:spcPts val="2500"/>
              </a:lnSpc>
              <a:spcBef>
                <a:spcPts val="3000"/>
              </a:spcBef>
            </a:pPr>
            <a:r>
              <a:rPr lang="fr-FR" sz="2300" b="1" dirty="0" smtClean="0"/>
              <a:t>Présence d’une interprétation textuelle dans le compte-rendu :</a:t>
            </a:r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Dans 1/3 </a:t>
            </a:r>
            <a:r>
              <a:rPr lang="fr-FR" sz="1900" b="1" dirty="0">
                <a:solidFill>
                  <a:srgbClr val="0070C0"/>
                </a:solidFill>
              </a:rPr>
              <a:t>des ECBU en moyenne</a:t>
            </a:r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JAMAIS (31% multi et 52% mono)  /  TOUJOURS (25% multi et 18</a:t>
            </a:r>
            <a:r>
              <a:rPr lang="fr-FR" sz="1900" b="1" dirty="0">
                <a:solidFill>
                  <a:srgbClr val="0070C0"/>
                </a:solidFill>
              </a:rPr>
              <a:t>% </a:t>
            </a:r>
            <a:r>
              <a:rPr lang="fr-FR" sz="1900" b="1" dirty="0" smtClean="0">
                <a:solidFill>
                  <a:srgbClr val="0070C0"/>
                </a:solidFill>
              </a:rPr>
              <a:t>mono) </a:t>
            </a:r>
            <a:endParaRPr lang="fr-FR" sz="1900" b="1" dirty="0">
              <a:solidFill>
                <a:srgbClr val="0070C0"/>
              </a:solidFill>
            </a:endParaRPr>
          </a:p>
          <a:p>
            <a:pPr marL="266700" indent="-266700">
              <a:lnSpc>
                <a:spcPts val="2500"/>
              </a:lnSpc>
              <a:spcBef>
                <a:spcPts val="3000"/>
              </a:spcBef>
            </a:pPr>
            <a:r>
              <a:rPr lang="fr-FR" sz="2400" b="1" dirty="0" smtClean="0"/>
              <a:t>Fréquence des contact très hétérogène entre laboratoires :</a:t>
            </a:r>
            <a:endParaRPr lang="fr-FR" sz="2400" b="1" dirty="0"/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dirty="0" smtClean="0"/>
              <a:t>JAMAIS de contact pour ECBU pour 45% des biologistes de mono-sites (seulement 25% en multi-site)</a:t>
            </a:r>
          </a:p>
          <a:p>
            <a:pPr marL="666750" lvl="1" indent="-266700">
              <a:lnSpc>
                <a:spcPts val="2700"/>
              </a:lnSpc>
              <a:spcBef>
                <a:spcPts val="6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Mais les biologistes de mono-sites ayant des contacts avec les prescripteurs discutent plus systématiquement les résultats : </a:t>
            </a:r>
            <a:r>
              <a:rPr lang="fr-FR" sz="1900" dirty="0" smtClean="0"/>
              <a:t>&gt;10 dossiers / 30 ont fait l’objet d’un contact pour 19% des biologistes de mono-site</a:t>
            </a:r>
            <a:endParaRPr lang="fr-FR" sz="1900" dirty="0"/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endParaRPr lang="fr-FR" sz="2400" b="1" dirty="0" smtClean="0"/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85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2900" b="1" dirty="0" smtClean="0">
                <a:solidFill>
                  <a:srgbClr val="002060"/>
                </a:solidFill>
              </a:rPr>
              <a:t>Quels déterminants de la qualité pré-analytique ?</a:t>
            </a:r>
            <a:endParaRPr lang="fr-FR" sz="29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40768"/>
            <a:ext cx="8424936" cy="5011985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400" b="1" dirty="0" smtClean="0"/>
              <a:t>Une bonne qualité pré-analytique (niveau d’information dans les dossiers INR) est favorisée par :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La taille </a:t>
            </a:r>
            <a:r>
              <a:rPr lang="fr-FR" sz="2000" dirty="0" smtClean="0"/>
              <a:t>(nombre de sites, CA annuel) </a:t>
            </a:r>
            <a:r>
              <a:rPr lang="fr-FR" sz="2000" b="1" dirty="0" smtClean="0">
                <a:solidFill>
                  <a:srgbClr val="0070C0"/>
                </a:solidFill>
              </a:rPr>
              <a:t>et les effectifs du laboratoire </a:t>
            </a:r>
            <a:r>
              <a:rPr lang="fr-FR" sz="2000" dirty="0"/>
              <a:t>(nombre d’ETP de biologistes et de techniciens)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La coopération active entre laboratoires </a:t>
            </a:r>
            <a:r>
              <a:rPr lang="fr-FR" sz="2000" dirty="0" smtClean="0"/>
              <a:t>(contrats de coopération) et un volume de formations important des biologistes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Un effet de "technicité" du LBM </a:t>
            </a:r>
            <a:r>
              <a:rPr lang="fr-FR" sz="2000" dirty="0"/>
              <a:t>(% de transmissions entrantes</a:t>
            </a:r>
            <a:r>
              <a:rPr lang="fr-FR" sz="2000" dirty="0" smtClean="0"/>
              <a:t>)</a:t>
            </a:r>
          </a:p>
          <a:p>
            <a:pPr marL="666750" lvl="1" indent="-266700">
              <a:lnSpc>
                <a:spcPts val="2500"/>
              </a:lnSpc>
              <a:spcBef>
                <a:spcPts val="1800"/>
              </a:spcBef>
            </a:pPr>
            <a:r>
              <a:rPr lang="fr-FR" sz="2000" b="1" dirty="0" smtClean="0">
                <a:solidFill>
                  <a:srgbClr val="0070C0"/>
                </a:solidFill>
              </a:rPr>
              <a:t>Implantation en zone urbaine ou péri-urbaine…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65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2900" b="1" dirty="0" smtClean="0">
                <a:solidFill>
                  <a:srgbClr val="002060"/>
                </a:solidFill>
              </a:rPr>
              <a:t>Quels déterminants de la qualité pré-analytique ?</a:t>
            </a:r>
            <a:endParaRPr lang="fr-FR" sz="29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4"/>
            <a:ext cx="8280920" cy="4867969"/>
          </a:xfrm>
        </p:spPr>
        <p:txBody>
          <a:bodyPr>
            <a:noAutofit/>
          </a:bodyPr>
          <a:lstStyle/>
          <a:p>
            <a:pPr marL="266700" indent="-266700">
              <a:lnSpc>
                <a:spcPts val="2800"/>
              </a:lnSpc>
              <a:spcBef>
                <a:spcPts val="2400"/>
              </a:spcBef>
            </a:pPr>
            <a:r>
              <a:rPr lang="fr-FR" sz="2400" b="1" dirty="0" smtClean="0"/>
              <a:t>LBM n’anticipant "aucune modification d’activité d’organisation" suite à la réforme ont un moins bon niveau d’info pré-analytique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>
                <a:solidFill>
                  <a:srgbClr val="0070C0"/>
                </a:solidFill>
                <a:sym typeface="Wingdings" pitchFamily="2" charset="2"/>
              </a:rPr>
              <a:t> biologistes "démissionnaires" et découragés ?</a:t>
            </a:r>
            <a:endParaRPr lang="fr-FR" sz="2400" b="1" dirty="0" smtClean="0">
              <a:solidFill>
                <a:srgbClr val="0070C0"/>
              </a:solidFill>
            </a:endParaRPr>
          </a:p>
          <a:p>
            <a:pPr marL="266700" indent="-266700">
              <a:lnSpc>
                <a:spcPts val="2800"/>
              </a:lnSpc>
              <a:spcBef>
                <a:spcPts val="2400"/>
              </a:spcBef>
            </a:pPr>
            <a:r>
              <a:rPr lang="fr-FR" sz="2400" dirty="0" smtClean="0"/>
              <a:t>Le statut de laboratoire </a:t>
            </a:r>
            <a:r>
              <a:rPr lang="fr-FR" sz="2400" dirty="0" smtClean="0"/>
              <a:t>partiellement accrédité </a:t>
            </a:r>
            <a:r>
              <a:rPr lang="fr-FR" sz="2400" dirty="0" smtClean="0"/>
              <a:t>et l’appartenance à un groupe financier sont visiblement </a:t>
            </a:r>
            <a:r>
              <a:rPr lang="fr-FR" sz="2400" b="1" dirty="0" smtClean="0">
                <a:solidFill>
                  <a:srgbClr val="0070C0"/>
                </a:solidFill>
              </a:rPr>
              <a:t>sans effet </a:t>
            </a:r>
            <a:r>
              <a:rPr lang="fr-FR" sz="2400" dirty="0" smtClean="0"/>
              <a:t>sur le niveau de qualité pré-analytique</a:t>
            </a:r>
            <a:endParaRPr lang="fr-FR" sz="2400" dirty="0"/>
          </a:p>
          <a:p>
            <a:pPr marL="0" indent="0">
              <a:lnSpc>
                <a:spcPts val="2500"/>
              </a:lnSpc>
              <a:spcBef>
                <a:spcPts val="2400"/>
              </a:spcBef>
              <a:buNone/>
            </a:pP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5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 smtClean="0">
                <a:solidFill>
                  <a:srgbClr val="002060"/>
                </a:solidFill>
              </a:rPr>
              <a:t>Quels déterminants de </a:t>
            </a:r>
            <a:r>
              <a:rPr lang="fr-FR" sz="2800" b="1" dirty="0">
                <a:solidFill>
                  <a:srgbClr val="002060"/>
                </a:solidFill>
              </a:rPr>
              <a:t>la </a:t>
            </a:r>
            <a:r>
              <a:rPr lang="fr-FR" sz="2800" b="1" dirty="0" smtClean="0">
                <a:solidFill>
                  <a:srgbClr val="002060"/>
                </a:solidFill>
              </a:rPr>
              <a:t>"qualité" post-analytique ?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12776"/>
            <a:ext cx="8424936" cy="5040560"/>
          </a:xfrm>
        </p:spPr>
        <p:txBody>
          <a:bodyPr>
            <a:noAutofit/>
          </a:bodyPr>
          <a:lstStyle/>
          <a:p>
            <a:pPr marL="266700" lvl="1" indent="-266700">
              <a:lnSpc>
                <a:spcPts val="2700"/>
              </a:lnSpc>
              <a:spcBef>
                <a:spcPts val="1800"/>
              </a:spcBef>
              <a:buFont typeface="Arial" pitchFamily="34" charset="0"/>
              <a:buChar char="•"/>
            </a:pPr>
            <a:r>
              <a:rPr lang="fr-FR" sz="2300" b="1" dirty="0" smtClean="0"/>
              <a:t>La fréquence des interprétations textuelles / contacts pour ECBU est</a:t>
            </a:r>
            <a:r>
              <a:rPr lang="fr-FR" sz="2300" b="1" dirty="0" smtClean="0">
                <a:solidFill>
                  <a:srgbClr val="0070C0"/>
                </a:solidFill>
              </a:rPr>
              <a:t> </a:t>
            </a:r>
            <a:r>
              <a:rPr lang="fr-FR" sz="2300" b="1" dirty="0">
                <a:solidFill>
                  <a:srgbClr val="0070C0"/>
                </a:solidFill>
              </a:rPr>
              <a:t>faiblement expliquée par les caractéristiques organisationnelles du </a:t>
            </a:r>
            <a:r>
              <a:rPr lang="fr-FR" sz="2300" b="1" dirty="0" smtClean="0">
                <a:solidFill>
                  <a:srgbClr val="0070C0"/>
                </a:solidFill>
              </a:rPr>
              <a:t>LBM</a:t>
            </a:r>
            <a:endParaRPr lang="fr-FR" sz="2300" b="1" dirty="0" smtClean="0"/>
          </a:p>
          <a:p>
            <a:pPr marL="266700" lvl="1" indent="-266700">
              <a:lnSpc>
                <a:spcPts val="27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fr-FR" sz="2300" dirty="0" smtClean="0">
                <a:solidFill>
                  <a:srgbClr val="0070C0"/>
                </a:solidFill>
              </a:rPr>
              <a:t>LBM </a:t>
            </a:r>
            <a:r>
              <a:rPr lang="fr-FR" sz="2300" dirty="0">
                <a:solidFill>
                  <a:srgbClr val="0070C0"/>
                </a:solidFill>
              </a:rPr>
              <a:t>au-delà d’un certain seuil d’activité et de CA (&gt; 3 M€)  </a:t>
            </a:r>
            <a:r>
              <a:rPr lang="fr-FR" sz="2300" b="1" dirty="0" smtClean="0">
                <a:solidFill>
                  <a:srgbClr val="0070C0"/>
                </a:solidFill>
              </a:rPr>
              <a:t/>
            </a:r>
            <a:br>
              <a:rPr lang="fr-FR" sz="2300" b="1" dirty="0" smtClean="0">
                <a:solidFill>
                  <a:srgbClr val="0070C0"/>
                </a:solidFill>
              </a:rPr>
            </a:br>
            <a:r>
              <a:rPr lang="fr-FR" sz="2300" dirty="0" smtClean="0">
                <a:solidFill>
                  <a:srgbClr val="0070C0"/>
                </a:solidFill>
              </a:rPr>
              <a:t>↗ </a:t>
            </a:r>
            <a:r>
              <a:rPr lang="fr-FR" sz="2300" dirty="0">
                <a:solidFill>
                  <a:srgbClr val="0070C0"/>
                </a:solidFill>
              </a:rPr>
              <a:t>qualité </a:t>
            </a:r>
            <a:r>
              <a:rPr lang="fr-FR" sz="2300" dirty="0" smtClean="0">
                <a:solidFill>
                  <a:srgbClr val="0070C0"/>
                </a:solidFill>
              </a:rPr>
              <a:t>post-analytique</a:t>
            </a:r>
          </a:p>
          <a:p>
            <a:pPr marL="266700" lvl="1" indent="-266700">
              <a:lnSpc>
                <a:spcPts val="27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fr-FR" sz="2300" dirty="0" smtClean="0"/>
              <a:t>Léger effet de "coopération" (contrats) et de "technicité" (% de transmissions entrantes) </a:t>
            </a:r>
            <a:r>
              <a:rPr lang="fr-FR" sz="2300" dirty="0">
                <a:solidFill>
                  <a:srgbClr val="0070C0"/>
                </a:solidFill>
              </a:rPr>
              <a:t>↗ qualité </a:t>
            </a:r>
            <a:r>
              <a:rPr lang="fr-FR" sz="2300" dirty="0" smtClean="0">
                <a:solidFill>
                  <a:srgbClr val="0070C0"/>
                </a:solidFill>
              </a:rPr>
              <a:t>post-analytique</a:t>
            </a:r>
            <a:endParaRPr lang="fr-FR" sz="2300" dirty="0" smtClean="0"/>
          </a:p>
          <a:p>
            <a:pPr marL="266700" lvl="1" indent="-266700">
              <a:lnSpc>
                <a:spcPts val="27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fr-FR" sz="2300" dirty="0" smtClean="0"/>
              <a:t>Les biologistes qui jugent la réforme "positive" sont également ceux qui organisent des contacts avec les prescripteurs lorsque cela leur semble nécessaire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64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0769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2900" b="1" dirty="0" smtClean="0">
                <a:solidFill>
                  <a:srgbClr val="002060"/>
                </a:solidFill>
              </a:rPr>
              <a:t>Quels sont les leviers de l’implication dans la "démarche qualité" qualité ?</a:t>
            </a:r>
            <a:endParaRPr lang="fr-FR" sz="29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478" y="1772816"/>
            <a:ext cx="8515994" cy="4700711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1800"/>
              </a:spcBef>
            </a:pPr>
            <a:r>
              <a:rPr lang="fr-FR" sz="2300" b="1" dirty="0" smtClean="0"/>
              <a:t>Mesure du niveau d’implication dans le "processus qualité" :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Score et indicateur de "bonne qualité" construits à partir de différentes variables</a:t>
            </a:r>
          </a:p>
          <a:p>
            <a:pPr marL="666750" lvl="1" indent="-266700">
              <a:lnSpc>
                <a:spcPts val="2500"/>
              </a:lnSpc>
              <a:spcBef>
                <a:spcPts val="1200"/>
              </a:spcBef>
            </a:pPr>
            <a:r>
              <a:rPr lang="fr-FR" sz="1900" dirty="0" smtClean="0"/>
              <a:t>Connaissance de la réforme, connaissance de la norme ISO 15189, calendrier accréditation, embauche/formation d’un qualiticien, sensibilisation à la qualité prélèvements (manuel, briefing) , enquête de satisfaction auprès des médecins et patients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52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07690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fr-FR" sz="2900" b="1" dirty="0" smtClean="0">
                <a:solidFill>
                  <a:srgbClr val="002060"/>
                </a:solidFill>
              </a:rPr>
              <a:t>Quels sont les leviers de l’implication dans la "démarche qualité" qualité ?</a:t>
            </a:r>
            <a:endParaRPr lang="fr-FR" sz="29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478" y="1556792"/>
            <a:ext cx="8515994" cy="4916735"/>
          </a:xfrm>
        </p:spPr>
        <p:txBody>
          <a:bodyPr>
            <a:noAutofit/>
          </a:bodyPr>
          <a:lstStyle/>
          <a:p>
            <a:pPr marL="266700" indent="-266700">
              <a:lnSpc>
                <a:spcPts val="2700"/>
              </a:lnSpc>
              <a:spcBef>
                <a:spcPts val="2400"/>
              </a:spcBef>
            </a:pPr>
            <a:r>
              <a:rPr lang="fr-FR" sz="2400" b="1" dirty="0" smtClean="0"/>
              <a:t>Caractéristiques des LBM associés à une meilleure qualité :</a:t>
            </a:r>
            <a:endParaRPr lang="fr-FR" sz="2400" b="1" dirty="0" smtClean="0">
              <a:solidFill>
                <a:srgbClr val="0070C0"/>
              </a:solidFill>
            </a:endParaRPr>
          </a:p>
          <a:p>
            <a:pPr marL="666750" lvl="1" indent="-266700">
              <a:lnSpc>
                <a:spcPts val="2500"/>
              </a:lnSpc>
              <a:spcBef>
                <a:spcPts val="15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Taille, volume d’activité et effectifs de techniciens (↗</a:t>
            </a:r>
            <a:r>
              <a:rPr lang="fr-FR" sz="1900" b="1" dirty="0">
                <a:solidFill>
                  <a:srgbClr val="0070C0"/>
                </a:solidFill>
              </a:rPr>
              <a:t> ↗</a:t>
            </a:r>
            <a:r>
              <a:rPr lang="fr-FR" sz="1900" b="1" dirty="0" smtClean="0">
                <a:solidFill>
                  <a:srgbClr val="0070C0"/>
                </a:solidFill>
              </a:rPr>
              <a:t> </a:t>
            </a:r>
            <a:r>
              <a:rPr lang="fr-FR" sz="1900" b="1" dirty="0">
                <a:solidFill>
                  <a:srgbClr val="0070C0"/>
                </a:solidFill>
              </a:rPr>
              <a:t>qualité</a:t>
            </a:r>
            <a:r>
              <a:rPr lang="fr-FR" sz="1900" b="1" dirty="0" smtClean="0">
                <a:solidFill>
                  <a:srgbClr val="0070C0"/>
                </a:solidFill>
              </a:rPr>
              <a:t>)</a:t>
            </a:r>
          </a:p>
          <a:p>
            <a:pPr marL="666750" lvl="1" indent="-266700">
              <a:lnSpc>
                <a:spcPts val="2500"/>
              </a:lnSpc>
              <a:spcBef>
                <a:spcPts val="15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CA : </a:t>
            </a:r>
            <a:r>
              <a:rPr lang="fr-FR" sz="1900" dirty="0" smtClean="0"/>
              <a:t>effet de seuil pour les petits labos (CA &lt; 1 M€), qui ont un bien moins bon score de qualité que les autres</a:t>
            </a:r>
          </a:p>
          <a:p>
            <a:pPr marL="666750" lvl="1" indent="-266700">
              <a:lnSpc>
                <a:spcPts val="2500"/>
              </a:lnSpc>
              <a:spcBef>
                <a:spcPts val="15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Spécialisation analytique des sites : </a:t>
            </a:r>
            <a:r>
              <a:rPr lang="fr-FR" sz="1900" dirty="0" smtClean="0"/>
              <a:t>plus de sites spécifiquement analytiques et même des sites plutôt spécialisés (site "spécialisé"  vs. "généraliste")</a:t>
            </a:r>
          </a:p>
          <a:p>
            <a:pPr marL="666750" lvl="1" indent="-266700">
              <a:lnSpc>
                <a:spcPts val="2500"/>
              </a:lnSpc>
              <a:spcBef>
                <a:spcPts val="15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Anticipations de réorganisation : </a:t>
            </a:r>
            <a:r>
              <a:rPr lang="fr-FR" sz="1900" dirty="0" smtClean="0"/>
              <a:t>pas de réorganisation ou vente </a:t>
            </a:r>
            <a:r>
              <a:rPr lang="fr-FR" sz="1900" dirty="0" smtClean="0">
                <a:latin typeface="Calibri"/>
              </a:rPr>
              <a:t>↘</a:t>
            </a:r>
            <a:r>
              <a:rPr lang="fr-FR" sz="1900" dirty="0" smtClean="0"/>
              <a:t> qualité alors que prévoir des réorganisations internes ↗ qualité</a:t>
            </a:r>
          </a:p>
          <a:p>
            <a:pPr marL="666750" lvl="1" indent="-266700">
              <a:lnSpc>
                <a:spcPts val="2500"/>
              </a:lnSpc>
              <a:spcBef>
                <a:spcPts val="1500"/>
              </a:spcBef>
            </a:pPr>
            <a:r>
              <a:rPr lang="fr-FR" sz="1900" dirty="0" smtClean="0"/>
              <a:t>Transmissions d’examens :</a:t>
            </a:r>
            <a:r>
              <a:rPr lang="fr-FR" sz="1900" b="1" dirty="0" smtClean="0">
                <a:solidFill>
                  <a:srgbClr val="0070C0"/>
                </a:solidFill>
              </a:rPr>
              <a:t> un haut % de transmission sortantes ↘</a:t>
            </a:r>
            <a:r>
              <a:rPr lang="fr-FR" sz="1900" b="1" dirty="0">
                <a:solidFill>
                  <a:srgbClr val="0070C0"/>
                </a:solidFill>
              </a:rPr>
              <a:t> ↘</a:t>
            </a:r>
            <a:r>
              <a:rPr lang="fr-FR" sz="1900" b="1" dirty="0" smtClean="0">
                <a:solidFill>
                  <a:srgbClr val="0070C0"/>
                </a:solidFill>
              </a:rPr>
              <a:t> </a:t>
            </a:r>
            <a:r>
              <a:rPr lang="fr-FR" sz="1900" b="1" dirty="0">
                <a:solidFill>
                  <a:srgbClr val="0070C0"/>
                </a:solidFill>
              </a:rPr>
              <a:t>qualité </a:t>
            </a:r>
            <a:endParaRPr lang="fr-FR" sz="1900" b="1" dirty="0" smtClean="0">
              <a:solidFill>
                <a:srgbClr val="0070C0"/>
              </a:solidFill>
            </a:endParaRPr>
          </a:p>
          <a:p>
            <a:pPr marL="666750" lvl="1" indent="-266700">
              <a:lnSpc>
                <a:spcPts val="2500"/>
              </a:lnSpc>
              <a:spcBef>
                <a:spcPts val="1500"/>
              </a:spcBef>
            </a:pPr>
            <a:r>
              <a:rPr lang="fr-FR" sz="1900" b="1" dirty="0" smtClean="0">
                <a:solidFill>
                  <a:srgbClr val="0070C0"/>
                </a:solidFill>
              </a:rPr>
              <a:t>Contrats de coopération et fréquence de formation des biologistes</a:t>
            </a:r>
            <a:endParaRPr lang="fr-FR" sz="1900" b="1" dirty="0">
              <a:solidFill>
                <a:srgbClr val="0070C0"/>
              </a:solidFill>
            </a:endParaRPr>
          </a:p>
          <a:p>
            <a:pPr marL="266700" indent="-266700">
              <a:lnSpc>
                <a:spcPts val="2500"/>
              </a:lnSpc>
              <a:spcBef>
                <a:spcPts val="2400"/>
              </a:spcBef>
            </a:pP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4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fr-FR" sz="2700" b="1" dirty="0" smtClean="0">
                <a:solidFill>
                  <a:srgbClr val="002060"/>
                </a:solidFill>
              </a:rPr>
              <a:t>Les biologistes de CH-U moins impactés par la réforme</a:t>
            </a:r>
            <a:endParaRPr lang="fr-FR" sz="27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400600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spcBef>
                <a:spcPts val="1800"/>
              </a:spcBef>
            </a:pPr>
            <a:r>
              <a:rPr lang="fr-FR" sz="2300" b="1" dirty="0" smtClean="0"/>
              <a:t>Satisfaction d’ensemble des biologistes de CH/CHU :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La </a:t>
            </a:r>
            <a:r>
              <a:rPr lang="fr-FR" sz="1900" dirty="0"/>
              <a:t>réforme </a:t>
            </a:r>
            <a:r>
              <a:rPr lang="fr-FR" sz="1900" dirty="0" smtClean="0"/>
              <a:t>permet d’accélérer la médicalisation de la profession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Accélération de la logique de regroupement (déjà à l’œuvre avant 2010) et de généralisation des Groupements de Coopération Sanitaire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Processus d’accréditation bien perçu par les laboratoires publics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Réforme cohérente avec la loi HPST (du moins pas antagoniste !) </a:t>
            </a:r>
            <a:endParaRPr lang="fr-FR" sz="1900" dirty="0"/>
          </a:p>
          <a:p>
            <a:pPr>
              <a:lnSpc>
                <a:spcPts val="2500"/>
              </a:lnSpc>
              <a:spcBef>
                <a:spcPts val="3000"/>
              </a:spcBef>
            </a:pPr>
            <a:r>
              <a:rPr lang="fr-FR" sz="2300" b="1" dirty="0" smtClean="0"/>
              <a:t>Moins d’impact immédiat de la réforme sur les processus d’activité car :</a:t>
            </a:r>
            <a:endParaRPr lang="fr-FR" sz="2300" b="1" dirty="0"/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Organisation plus intégrée dans la gouvernance hospitalière globale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Industrialisation de fait déjà à l’œuvre</a:t>
            </a:r>
          </a:p>
          <a:p>
            <a:pPr lvl="1">
              <a:lnSpc>
                <a:spcPts val="2400"/>
              </a:lnSpc>
              <a:spcBef>
                <a:spcPts val="1200"/>
              </a:spcBef>
            </a:pPr>
            <a:r>
              <a:rPr lang="fr-FR" sz="1900" dirty="0" smtClean="0"/>
              <a:t>Biologistes déjà « habitués » aux processus qualité et au respect de normes administratives très strictes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A1F8A-8054-4261-8501-22AC6B6088E8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34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2179</Words>
  <Application>Microsoft Office PowerPoint</Application>
  <PresentationFormat>Affichage à l'écran (4:3)</PresentationFormat>
  <Paragraphs>243</Paragraphs>
  <Slides>29</Slides>
  <Notes>1</Notes>
  <HiddenSlides>4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Thème Office</vt:lpstr>
      <vt:lpstr>La biologie médicale en France Etat des lieux et impact de la réforme</vt:lpstr>
      <vt:lpstr>Etude d’évaluation de la biologie médicale</vt:lpstr>
      <vt:lpstr>Les axes de de travail</vt:lpstr>
      <vt:lpstr>L’augmentation de l’activité de biologie médicale</vt:lpstr>
      <vt:lpstr>Diminution des dépenses de biologie médicale privée depuis 2009</vt:lpstr>
      <vt:lpstr>La profession face au "choc" d’organisation introduit par l’ordonnance de 2010</vt:lpstr>
      <vt:lpstr>Etat de l’offre en biologie médicale privée fin 2012</vt:lpstr>
      <vt:lpstr>L’enquête de terrain</vt:lpstr>
      <vt:lpstr>De laboratoires multi-sites "industriels" ?</vt:lpstr>
      <vt:lpstr>Des laboratoires mono-sites plus hétérogènes</vt:lpstr>
      <vt:lpstr>Comparaison d’activité multi- / mono-site</vt:lpstr>
      <vt:lpstr>Quel rendement pour l’accroissement des effectifs et des sites d’un LBM ?</vt:lpstr>
      <vt:lpstr>Bonne coopération entre laboratoires mais des transmissions d’examens importantes</vt:lpstr>
      <vt:lpstr>Quel impact de la réforme sur l’activité et l’organisation des LBM ?</vt:lpstr>
      <vt:lpstr>Quel impact de la réforme sur l’activité et l’organisation des LBM ?</vt:lpstr>
      <vt:lpstr>Perception de la réforme et de l’accréditation</vt:lpstr>
      <vt:lpstr>Points positifs et négatifs de la réforme selon les biologistes enquêtés</vt:lpstr>
      <vt:lpstr>La démarche interne de qualité est bien avancée dans les multi-sites, inégalement dans les mono-sites…</vt:lpstr>
      <vt:lpstr>La "médicalisation" du métier de biologiste médical</vt:lpstr>
      <vt:lpstr>La "médicalisation" du métier de biologiste médical</vt:lpstr>
      <vt:lpstr>La "médicalisation" du métier de biologiste médical</vt:lpstr>
      <vt:lpstr>Qualité pré-analytique – descriptif</vt:lpstr>
      <vt:lpstr>Qualité post-analytique – descriptif</vt:lpstr>
      <vt:lpstr>Quels déterminants de la qualité pré-analytique ?</vt:lpstr>
      <vt:lpstr>Quels déterminants de la qualité pré-analytique ?</vt:lpstr>
      <vt:lpstr>Quels déterminants de la "qualité" post-analytique ?</vt:lpstr>
      <vt:lpstr>Quels sont les leviers de l’implication dans la "démarche qualité" qualité ?</vt:lpstr>
      <vt:lpstr>Quels sont les leviers de l’implication dans la "démarche qualité" qualité ?</vt:lpstr>
      <vt:lpstr>Les biologistes de CH-U moins impactés par la réforme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Tecsta</dc:creator>
  <cp:lastModifiedBy>Tecsta</cp:lastModifiedBy>
  <cp:revision>68</cp:revision>
  <cp:lastPrinted>2014-03-31T11:15:25Z</cp:lastPrinted>
  <dcterms:created xsi:type="dcterms:W3CDTF">2014-03-30T19:14:10Z</dcterms:created>
  <dcterms:modified xsi:type="dcterms:W3CDTF">2014-03-31T13:28:49Z</dcterms:modified>
</cp:coreProperties>
</file>