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1"/>
  </p:sldMasterIdLst>
  <p:notesMasterIdLst>
    <p:notesMasterId r:id="rId9"/>
  </p:notesMasterIdLst>
  <p:sldIdLst>
    <p:sldId id="266" r:id="rId2"/>
    <p:sldId id="257" r:id="rId3"/>
    <p:sldId id="267" r:id="rId4"/>
    <p:sldId id="268" r:id="rId5"/>
    <p:sldId id="269" r:id="rId6"/>
    <p:sldId id="270" r:id="rId7"/>
    <p:sldId id="271" r:id="rId8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9FA1"/>
    <a:srgbClr val="00AE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7" autoAdjust="0"/>
    <p:restoredTop sz="94660" autoAdjust="0"/>
  </p:normalViewPr>
  <p:slideViewPr>
    <p:cSldViewPr showGuides="1">
      <p:cViewPr varScale="1">
        <p:scale>
          <a:sx n="148" d="100"/>
          <a:sy n="148" d="100"/>
        </p:scale>
        <p:origin x="-174" y="-90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15/09/2020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xmlns="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15/09/2020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xmlns="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9525" indent="85725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xmlns="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xmlns="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850" y="1707654"/>
            <a:ext cx="8424334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xmlns="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xmlns="" id="{9517244A-5E0F-0341-9699-EEA269E966FE}"/>
              </a:ext>
            </a:extLst>
          </p:cNvPr>
          <p:cNvGrpSpPr/>
          <p:nvPr userDrawn="1"/>
        </p:nvGrpSpPr>
        <p:grpSpPr>
          <a:xfrm>
            <a:off x="-1260716" y="4479013"/>
            <a:ext cx="7696837" cy="1494790"/>
            <a:chOff x="22087" y="0"/>
            <a:chExt cx="7697498" cy="1495761"/>
          </a:xfrm>
        </p:grpSpPr>
        <p:pic>
          <p:nvPicPr>
            <p:cNvPr id="12" name="Image 11" descr="Accueil">
              <a:extLst>
                <a:ext uri="{FF2B5EF4-FFF2-40B4-BE49-F238E27FC236}">
                  <a16:creationId xmlns:a16="http://schemas.microsoft.com/office/drawing/2014/main" xmlns="" id="{2152A577-447E-1A4A-A3ED-E4A834B376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2087" y="287991"/>
              <a:ext cx="1931035" cy="1207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Image 12" descr="Accueil">
              <a:extLst>
                <a:ext uri="{FF2B5EF4-FFF2-40B4-BE49-F238E27FC236}">
                  <a16:creationId xmlns:a16="http://schemas.microsoft.com/office/drawing/2014/main" xmlns="" id="{4B6401F8-15D5-D34B-94AD-9F70E61A26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932167" y="31805"/>
              <a:ext cx="1931035" cy="1207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Image 13" descr="Accueil">
              <a:extLst>
                <a:ext uri="{FF2B5EF4-FFF2-40B4-BE49-F238E27FC236}">
                  <a16:creationId xmlns:a16="http://schemas.microsoft.com/office/drawing/2014/main" xmlns="" id="{ACC99EF0-8FC0-5F4F-B0DF-3B1E6F8E83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4334" y="143124"/>
              <a:ext cx="1931035" cy="1207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Image 14" descr="Accueil">
              <a:extLst>
                <a:ext uri="{FF2B5EF4-FFF2-40B4-BE49-F238E27FC236}">
                  <a16:creationId xmlns:a16="http://schemas.microsoft.com/office/drawing/2014/main" xmlns="" id="{874BE9EE-304B-C94D-B32B-19607D6550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5788550" y="0"/>
              <a:ext cx="1931035" cy="120777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xmlns="" id="{A1EB00F7-6D7A-6B40-8CBC-33B5964E3624}"/>
              </a:ext>
            </a:extLst>
          </p:cNvPr>
          <p:cNvGrpSpPr/>
          <p:nvPr userDrawn="1"/>
        </p:nvGrpSpPr>
        <p:grpSpPr>
          <a:xfrm>
            <a:off x="4225294" y="4460699"/>
            <a:ext cx="7696837" cy="1494790"/>
            <a:chOff x="22087" y="0"/>
            <a:chExt cx="7697498" cy="1495761"/>
          </a:xfrm>
        </p:grpSpPr>
        <p:pic>
          <p:nvPicPr>
            <p:cNvPr id="18" name="Image 17" descr="Accueil">
              <a:extLst>
                <a:ext uri="{FF2B5EF4-FFF2-40B4-BE49-F238E27FC236}">
                  <a16:creationId xmlns:a16="http://schemas.microsoft.com/office/drawing/2014/main" xmlns="" id="{34B8DE54-E4DB-F84B-9395-4560DB6E1E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2087" y="287991"/>
              <a:ext cx="1931035" cy="1207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Image 19" descr="Accueil">
              <a:extLst>
                <a:ext uri="{FF2B5EF4-FFF2-40B4-BE49-F238E27FC236}">
                  <a16:creationId xmlns:a16="http://schemas.microsoft.com/office/drawing/2014/main" xmlns="" id="{2D977565-CE0B-F240-9955-A0FBFAA14F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932167" y="31805"/>
              <a:ext cx="1931035" cy="1207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Image 20" descr="Accueil">
              <a:extLst>
                <a:ext uri="{FF2B5EF4-FFF2-40B4-BE49-F238E27FC236}">
                  <a16:creationId xmlns:a16="http://schemas.microsoft.com/office/drawing/2014/main" xmlns="" id="{D997E626-39BB-9C42-8037-E6393B6E8E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4334" y="143124"/>
              <a:ext cx="1931035" cy="1207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Image 21" descr="Accueil">
              <a:extLst>
                <a:ext uri="{FF2B5EF4-FFF2-40B4-BE49-F238E27FC236}">
                  <a16:creationId xmlns:a16="http://schemas.microsoft.com/office/drawing/2014/main" xmlns="" id="{ECA93102-57B3-A845-AA69-0BE2A04184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5788550" y="0"/>
              <a:ext cx="1931035" cy="120777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72419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528" y="1563638"/>
            <a:ext cx="2520000" cy="288032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xmlns="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15/09/2020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xmlns="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xmlns="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288813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xmlns="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15/09/2020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xmlns="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xmlns="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xmlns="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1707654"/>
            <a:ext cx="2556471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xmlns="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75856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xmlns="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xmlns="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69134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528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xmlns="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15/09/2020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xmlns="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xmlns="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xmlns="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1840" y="1707654"/>
            <a:ext cx="5616624" cy="288032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xmlns="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207718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xmlns="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15/09/2020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xmlns="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xmlns="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xmlns="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23528" y="1707654"/>
            <a:ext cx="5761038" cy="2879725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xmlns="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204411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0" y="2139702"/>
            <a:ext cx="8424000" cy="22932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92075" indent="0">
              <a:spcBef>
                <a:spcPts val="500"/>
              </a:spcBef>
              <a:spcAft>
                <a:spcPts val="0"/>
              </a:spcAft>
              <a:buNone/>
              <a:tabLst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xmlns="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15/09/2020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xmlns="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80000" y="123478"/>
            <a:ext cx="2015735" cy="1569504"/>
          </a:xfrm>
          <a:prstGeom prst="rect">
            <a:avLst/>
          </a:prstGeom>
        </p:spPr>
      </p:pic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xmlns="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27858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43958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xmlns="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64285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15/09/2020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xmlns="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xmlns="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107654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15/09/2020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4371949"/>
            <a:ext cx="3240000" cy="447947"/>
          </a:xfrm>
          <a:prstGeom prst="rect">
            <a:avLst/>
          </a:prstGeom>
        </p:spPr>
        <p:txBody>
          <a:bodyPr anchor="ctr" anchorCtr="0"/>
          <a:lstStyle>
            <a:lvl1pPr algn="l">
              <a:defRPr sz="1150"/>
            </a:lvl1pPr>
          </a:lstStyle>
          <a:p>
            <a:r>
              <a:rPr lang="fr-FR" dirty="0"/>
              <a:t>Direction générale</a:t>
            </a:r>
          </a:p>
          <a:p>
            <a:r>
              <a:rPr lang="fr-FR" dirty="0"/>
              <a:t>de la santé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57400" y="195486"/>
            <a:ext cx="3566527" cy="277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0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23850" y="1707654"/>
            <a:ext cx="8424863" cy="2952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xmlns="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682801"/>
            <a:ext cx="8424863" cy="539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5703" y="478350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15/09/2020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xmlns="" id="{E071FEB6-0E77-DD46-9DA0-C52EF51FC7F3}"/>
              </a:ext>
            </a:extLst>
          </p:cNvPr>
          <p:cNvCxnSpPr/>
          <p:nvPr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88000" y="123478"/>
            <a:ext cx="682960" cy="531771"/>
          </a:xfrm>
          <a:prstGeom prst="rect">
            <a:avLst/>
          </a:prstGeom>
        </p:spPr>
      </p:pic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xmlns="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358592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</p:sldLayoutIdLst>
  <p:hf hdr="0"/>
  <p:txStyles>
    <p:titleStyle>
      <a:lvl1pPr marL="1428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2075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tabLst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450" indent="-1714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927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xmlns="" id="{9276ADF7-7821-AA46-8F6D-5A6289044757}"/>
              </a:ext>
            </a:extLst>
          </p:cNvPr>
          <p:cNvGrpSpPr/>
          <p:nvPr/>
        </p:nvGrpSpPr>
        <p:grpSpPr>
          <a:xfrm>
            <a:off x="-252536" y="1491630"/>
            <a:ext cx="9577063" cy="2293224"/>
            <a:chOff x="22087" y="0"/>
            <a:chExt cx="7697498" cy="1495761"/>
          </a:xfrm>
        </p:grpSpPr>
        <p:pic>
          <p:nvPicPr>
            <p:cNvPr id="8" name="Image 7" descr="Accueil">
              <a:extLst>
                <a:ext uri="{FF2B5EF4-FFF2-40B4-BE49-F238E27FC236}">
                  <a16:creationId xmlns:a16="http://schemas.microsoft.com/office/drawing/2014/main" xmlns="" id="{A544480D-8049-E943-9B95-90D98DC5A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2087" y="287991"/>
              <a:ext cx="1931035" cy="1207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age 8" descr="Accueil">
              <a:extLst>
                <a:ext uri="{FF2B5EF4-FFF2-40B4-BE49-F238E27FC236}">
                  <a16:creationId xmlns:a16="http://schemas.microsoft.com/office/drawing/2014/main" xmlns="" id="{2D6F62D8-4E55-024E-819A-7C1558AE4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932167" y="31805"/>
              <a:ext cx="1931035" cy="1207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 9" descr="Accueil">
              <a:extLst>
                <a:ext uri="{FF2B5EF4-FFF2-40B4-BE49-F238E27FC236}">
                  <a16:creationId xmlns:a16="http://schemas.microsoft.com/office/drawing/2014/main" xmlns="" id="{28E20971-D87F-3540-81B2-E6D89898A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4334" y="143124"/>
              <a:ext cx="1931035" cy="1207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age 10" descr="Accueil">
              <a:extLst>
                <a:ext uri="{FF2B5EF4-FFF2-40B4-BE49-F238E27FC236}">
                  <a16:creationId xmlns:a16="http://schemas.microsoft.com/office/drawing/2014/main" xmlns="" id="{ADC6486F-DEFD-4742-B919-2DCC44929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5788550" y="0"/>
              <a:ext cx="1931035" cy="12077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xmlns="" id="{0D67663F-2600-0E4B-87E0-83F3DB1289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fr-FR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Campagne de vaccination contre la grippe saisonnière 2020-2021</a:t>
            </a:r>
          </a:p>
          <a:p>
            <a:pPr algn="ctr"/>
            <a:r>
              <a:rPr lang="fr-FR" sz="2000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Point d’étape</a:t>
            </a:r>
          </a:p>
          <a:p>
            <a:pPr algn="ctr"/>
            <a:endParaRPr lang="fr-FR" sz="2000" dirty="0"/>
          </a:p>
          <a:p>
            <a:pPr algn="ctr"/>
            <a:endParaRPr lang="fr-FR" sz="2000" dirty="0"/>
          </a:p>
          <a:p>
            <a:pPr algn="ctr"/>
            <a:endParaRPr lang="fr-FR" sz="2000" dirty="0"/>
          </a:p>
          <a:p>
            <a:pPr algn="r"/>
            <a:r>
              <a:rPr lang="fr-FR" sz="1100" dirty="0"/>
              <a:t>Séminaire des DSP des ARS</a:t>
            </a:r>
          </a:p>
          <a:p>
            <a:pPr algn="r"/>
            <a:r>
              <a:rPr lang="fr-FR" sz="1100" b="0" i="1" dirty="0"/>
              <a:t>Mercredi 16 SEPTEMBRE 2020 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DF8F0171-F415-A345-AE69-383F77D9638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698221-35EF-134F-B87A-568DECC70F29}" type="datetime1">
              <a:rPr lang="fr-FR" cap="all" smtClean="0"/>
              <a:pPr/>
              <a:t>15/09/2020</a:t>
            </a:fld>
            <a:endParaRPr lang="fr-FR" cap="all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A2868C24-AAB5-CD47-AB8B-FDEC141FFB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F3115217-71F6-C84E-9079-413B5F3AA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la santé</a:t>
            </a:r>
            <a:endParaRPr lang="fr-FR" dirty="0"/>
          </a:p>
        </p:txBody>
      </p:sp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xmlns="" id="{5C045E44-BD11-3043-9351-793DACE5F608}"/>
              </a:ext>
            </a:extLst>
          </p:cNvPr>
          <p:cNvSpPr txBox="1">
            <a:spLocks/>
          </p:cNvSpPr>
          <p:nvPr/>
        </p:nvSpPr>
        <p:spPr bwMode="gray">
          <a:xfrm>
            <a:off x="251520" y="4149559"/>
            <a:ext cx="8424614" cy="2429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92075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tabLst/>
              <a:defRPr sz="325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2075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  <a:tabLst/>
              <a:defRPr sz="1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2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FB12415A-3E91-214F-8231-F901643B21C3}"/>
              </a:ext>
            </a:extLst>
          </p:cNvPr>
          <p:cNvSpPr txBox="1"/>
          <p:nvPr/>
        </p:nvSpPr>
        <p:spPr>
          <a:xfrm>
            <a:off x="251520" y="4054690"/>
            <a:ext cx="532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/>
              <a:t>Dr. </a:t>
            </a:r>
            <a:r>
              <a:rPr lang="fr-FR" sz="800" b="1" dirty="0" err="1"/>
              <a:t>Zinna</a:t>
            </a:r>
            <a:r>
              <a:rPr lang="fr-FR" sz="800" b="1" dirty="0"/>
              <a:t> BESSA</a:t>
            </a:r>
          </a:p>
          <a:p>
            <a:r>
              <a:rPr lang="fr-FR" sz="800" dirty="0"/>
              <a:t>Sous-directrice santé des population &amp; prévention des maladies chroniques (DGS-SP)</a:t>
            </a:r>
          </a:p>
          <a:p>
            <a:r>
              <a:rPr lang="fr-FR" sz="800" b="1" dirty="0"/>
              <a:t>Caroline BUSSIERE</a:t>
            </a:r>
          </a:p>
          <a:p>
            <a:r>
              <a:rPr lang="fr-FR" sz="800" dirty="0"/>
              <a:t>Cheffe de bureau santé des populations &amp; </a:t>
            </a:r>
            <a:r>
              <a:rPr lang="fr-FR" sz="800" dirty="0" smtClean="0"/>
              <a:t>politique vaccinale </a:t>
            </a:r>
            <a:endParaRPr lang="fr-FR" sz="800" dirty="0"/>
          </a:p>
        </p:txBody>
      </p:sp>
    </p:spTree>
    <p:extLst>
      <p:ext uri="{BB962C8B-B14F-4D97-AF65-F5344CB8AC3E}">
        <p14:creationId xmlns:p14="http://schemas.microsoft.com/office/powerpoint/2010/main" val="2451296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15/09/2020</a:t>
            </a:fld>
            <a:endParaRPr lang="fr-FR" cap="all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UN CONTEXTE EXCEPTIONNEL LIÉ </a:t>
            </a:r>
            <a:r>
              <a:rPr lang="fr-FR" dirty="0"/>
              <a:t>À LA COVID-19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ENJEUX &amp; CONTEXTE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323850" y="1707654"/>
            <a:ext cx="8568630" cy="2880320"/>
          </a:xfrm>
        </p:spPr>
        <p:txBody>
          <a:bodyPr/>
          <a:lstStyle/>
          <a:p>
            <a:pPr algn="just"/>
            <a:r>
              <a:rPr lang="fr-FR" b="1" dirty="0">
                <a:ln w="3175">
                  <a:noFill/>
                </a:ln>
                <a:solidFill>
                  <a:srgbClr val="019FA1"/>
                </a:solidFill>
              </a:rPr>
              <a:t>RISQUE DE CO-CIRCULATION GRIPPE / COVID-19</a:t>
            </a:r>
          </a:p>
          <a:p>
            <a:pPr algn="just"/>
            <a:endParaRPr lang="fr-FR" sz="100" b="1" dirty="0">
              <a:ln w="3175">
                <a:noFill/>
              </a:ln>
              <a:solidFill>
                <a:srgbClr val="019FA1"/>
              </a:solidFill>
            </a:endParaRPr>
          </a:p>
          <a:p>
            <a:pPr marL="401638" lvl="1" indent="-285750" algn="just">
              <a:spcBef>
                <a:spcPts val="0"/>
              </a:spcBef>
              <a:spcAft>
                <a:spcPts val="0"/>
              </a:spcAft>
            </a:pPr>
            <a:r>
              <a:rPr lang="fr-FR" sz="1400" dirty="0"/>
              <a:t>Importance de la </a:t>
            </a:r>
            <a:r>
              <a:rPr lang="fr-FR" sz="1400" b="1" dirty="0"/>
              <a:t>vaccination des </a:t>
            </a:r>
            <a:r>
              <a:rPr lang="fr-FR" sz="1400" b="1" dirty="0" smtClean="0"/>
              <a:t>Professionnels de santé et</a:t>
            </a:r>
            <a:r>
              <a:rPr lang="fr-FR" sz="1400" dirty="0" smtClean="0"/>
              <a:t> </a:t>
            </a:r>
            <a:r>
              <a:rPr lang="fr-FR" sz="1400" dirty="0"/>
              <a:t>de la </a:t>
            </a:r>
            <a:r>
              <a:rPr lang="fr-FR" sz="1400" b="1" dirty="0" smtClean="0"/>
              <a:t>population cible</a:t>
            </a:r>
            <a:endParaRPr lang="fr-FR" sz="1400" dirty="0"/>
          </a:p>
          <a:p>
            <a:pPr marL="401638" lvl="1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400" dirty="0"/>
              <a:t>Avis HAS Mai 2020 : </a:t>
            </a:r>
            <a:r>
              <a:rPr lang="fr-FR" sz="1400" b="1" dirty="0"/>
              <a:t>Maintenir le calendrier de campagne habituel &amp;</a:t>
            </a:r>
            <a:r>
              <a:rPr lang="fr-FR" sz="1400" dirty="0"/>
              <a:t> veiller à </a:t>
            </a:r>
            <a:r>
              <a:rPr lang="fr-FR" sz="1400" b="1" dirty="0"/>
              <a:t>vacciner en priorité la pop. </a:t>
            </a:r>
            <a:r>
              <a:rPr lang="fr-FR" sz="1400" b="1" dirty="0" smtClean="0"/>
              <a:t>cible et les PS</a:t>
            </a:r>
            <a:endParaRPr lang="fr-FR" sz="1400" b="1" dirty="0"/>
          </a:p>
          <a:p>
            <a:pPr marL="447675" lvl="1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400" dirty="0"/>
              <a:t>Population à risque COVID-19 semblable à population cible des recommandations </a:t>
            </a:r>
            <a:r>
              <a:rPr lang="fr-FR" sz="1400" dirty="0" smtClean="0"/>
              <a:t>vaccinales grippe</a:t>
            </a:r>
            <a:endParaRPr lang="fr-FR" sz="1400" dirty="0"/>
          </a:p>
          <a:p>
            <a:pPr lvl="1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900" dirty="0"/>
          </a:p>
          <a:p>
            <a:pPr algn="just"/>
            <a:r>
              <a:rPr lang="fr-FR" b="1" dirty="0">
                <a:solidFill>
                  <a:srgbClr val="019FA1"/>
                </a:solidFill>
              </a:rPr>
              <a:t>POSSIBLE DEMANDE </a:t>
            </a:r>
            <a:r>
              <a:rPr lang="fr-FR" b="1" dirty="0" smtClean="0">
                <a:solidFill>
                  <a:srgbClr val="019FA1"/>
                </a:solidFill>
              </a:rPr>
              <a:t>D’UNE PLUS </a:t>
            </a:r>
            <a:r>
              <a:rPr lang="fr-FR" b="1" dirty="0">
                <a:solidFill>
                  <a:srgbClr val="019FA1"/>
                </a:solidFill>
              </a:rPr>
              <a:t>FORTE </a:t>
            </a:r>
            <a:r>
              <a:rPr lang="fr-FR" b="1" dirty="0" smtClean="0">
                <a:solidFill>
                  <a:srgbClr val="019FA1"/>
                </a:solidFill>
              </a:rPr>
              <a:t>VACCINATION </a:t>
            </a:r>
            <a:endParaRPr lang="fr-FR" b="1" dirty="0">
              <a:solidFill>
                <a:srgbClr val="019FA1"/>
              </a:solidFill>
            </a:endParaRPr>
          </a:p>
          <a:p>
            <a:pPr marL="377825" indent="-285750" algn="just">
              <a:buFont typeface="Arial" panose="020B0604020202020204" pitchFamily="34" charset="0"/>
              <a:buChar char="•"/>
            </a:pPr>
            <a:r>
              <a:rPr lang="fr-FR" dirty="0"/>
              <a:t>Enquête SPF Juin – Juillet 2020 : intention de </a:t>
            </a:r>
            <a:r>
              <a:rPr lang="fr-FR" dirty="0" smtClean="0"/>
              <a:t>vaccination </a:t>
            </a:r>
            <a:r>
              <a:rPr lang="fr-FR" dirty="0"/>
              <a:t>chez les </a:t>
            </a:r>
            <a:r>
              <a:rPr lang="fr-FR" dirty="0" smtClean="0"/>
              <a:t>+65 ans en </a:t>
            </a:r>
            <a:r>
              <a:rPr lang="fr-FR" dirty="0"/>
              <a:t>hausse de </a:t>
            </a:r>
            <a:r>
              <a:rPr lang="fr-FR" dirty="0" smtClean="0"/>
              <a:t>13% </a:t>
            </a:r>
            <a:r>
              <a:rPr lang="fr-FR" dirty="0"/>
              <a:t>(67% vs 59%)</a:t>
            </a:r>
          </a:p>
          <a:p>
            <a:pPr marL="377825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/>
              <a:t>Hausse de 30% de personnes vaccinées en plus à la Réunion, 1 mois &amp; ½  avant la fin de la campagne</a:t>
            </a:r>
          </a:p>
          <a:p>
            <a:pPr marL="637200" lvl="1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fr-FR" sz="1100" dirty="0" smtClean="0"/>
              <a:t>Nuancée </a:t>
            </a:r>
            <a:r>
              <a:rPr lang="fr-FR" sz="1100" dirty="0"/>
              <a:t>par </a:t>
            </a:r>
            <a:r>
              <a:rPr lang="fr-FR" dirty="0"/>
              <a:t>une sévérité peu marquée de l’épidémie </a:t>
            </a:r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3472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xmlns="" id="{A3B99CF4-4D00-6347-A58D-239114FA6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F49DDF80-062B-6B40-B011-8DA57BBAC6C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15/09/2020</a:t>
            </a:fld>
            <a:endParaRPr lang="fr-FR" cap="all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CE8B95DB-9A78-AB40-88EA-6AAD6EF25D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851" y="1104663"/>
            <a:ext cx="8424614" cy="242951"/>
          </a:xfrm>
        </p:spPr>
        <p:txBody>
          <a:bodyPr/>
          <a:lstStyle/>
          <a:p>
            <a:r>
              <a:rPr lang="fr-FR" dirty="0"/>
              <a:t>PERMETTRE AUX POPULATIONS CIBLES D’ÊTRE VACCINÉES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xmlns="" id="{632FF22A-2B18-104D-8556-C0083C2E3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PRÉPARATION DE LA CAMPAGNE 2020-2021	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6AF49D0B-158B-744F-9BD3-F4282642E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3850" y="1347614"/>
            <a:ext cx="8424334" cy="3240360"/>
          </a:xfrm>
        </p:spPr>
        <p:txBody>
          <a:bodyPr/>
          <a:lstStyle/>
          <a:p>
            <a:r>
              <a:rPr lang="fr-FR" b="1" dirty="0">
                <a:solidFill>
                  <a:srgbClr val="019FA1"/>
                </a:solidFill>
              </a:rPr>
              <a:t>SÉCURISATION DE L’APPROVISIONNEMENT EN DOSES DE VACCINS 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fr-FR" b="1" dirty="0"/>
              <a:t>Augmentation du nombre de doses </a:t>
            </a:r>
            <a:r>
              <a:rPr lang="fr-FR" dirty="0"/>
              <a:t>habituellement mobilisées pour la France 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fr-FR" dirty="0"/>
              <a:t>Mise en place d’un </a:t>
            </a:r>
            <a:r>
              <a:rPr lang="fr-FR" b="1" dirty="0"/>
              <a:t>stock État </a:t>
            </a:r>
            <a:r>
              <a:rPr lang="fr-FR" dirty="0"/>
              <a:t>pour la première fois (</a:t>
            </a:r>
            <a:r>
              <a:rPr lang="fr-FR" i="1" dirty="0"/>
              <a:t>parcours en cours d’élaboration)</a:t>
            </a:r>
            <a:endParaRPr lang="fr-FR" dirty="0"/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fr-FR" b="1" dirty="0"/>
              <a:t>Nouveau vaccin pédiatrique nasal ajouté </a:t>
            </a:r>
            <a:r>
              <a:rPr lang="fr-FR" dirty="0"/>
              <a:t>à l’arsenal vaccinal (</a:t>
            </a:r>
            <a:r>
              <a:rPr lang="fr-FR" i="1" dirty="0"/>
              <a:t>Avis HAS en cours</a:t>
            </a:r>
            <a:r>
              <a:rPr lang="fr-FR" dirty="0"/>
              <a:t>) </a:t>
            </a:r>
          </a:p>
          <a:p>
            <a:r>
              <a:rPr lang="fr-FR" b="1" dirty="0" smtClean="0">
                <a:solidFill>
                  <a:srgbClr val="019FA1"/>
                </a:solidFill>
              </a:rPr>
              <a:t>PRIORISATION </a:t>
            </a:r>
            <a:r>
              <a:rPr lang="fr-FR" b="1" dirty="0">
                <a:solidFill>
                  <a:srgbClr val="019FA1"/>
                </a:solidFill>
              </a:rPr>
              <a:t>DE LA VACCINATION SUR LES POPULATIONS CIBLES &amp; PRO. DE </a:t>
            </a:r>
            <a:r>
              <a:rPr lang="fr-FR" b="1" dirty="0" smtClean="0">
                <a:solidFill>
                  <a:srgbClr val="019FA1"/>
                </a:solidFill>
              </a:rPr>
              <a:t>SANTÉ</a:t>
            </a:r>
          </a:p>
          <a:p>
            <a:r>
              <a:rPr lang="fr-FR" i="1" dirty="0" smtClean="0">
                <a:solidFill>
                  <a:srgbClr val="019FA1"/>
                </a:solidFill>
              </a:rPr>
              <a:t>Ce qui a été fait :</a:t>
            </a:r>
            <a:endParaRPr lang="fr-FR" i="1" dirty="0">
              <a:solidFill>
                <a:srgbClr val="019FA1"/>
              </a:solidFill>
            </a:endParaRP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fr-FR" dirty="0"/>
              <a:t>Sensibilisation de l’importance de la </a:t>
            </a:r>
            <a:r>
              <a:rPr lang="fr-FR" b="1" dirty="0"/>
              <a:t>vaccination des PS en ES / </a:t>
            </a:r>
            <a:r>
              <a:rPr lang="fr-FR" b="1" dirty="0" smtClean="0"/>
              <a:t>ESMS</a:t>
            </a:r>
            <a:endParaRPr lang="fr-FR" b="1" dirty="0"/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fr-FR" dirty="0" smtClean="0"/>
              <a:t>Courrier ministre aux </a:t>
            </a:r>
            <a:r>
              <a:rPr lang="fr-FR" dirty="0"/>
              <a:t>7 ordres concernant l’importance de la vaccination des PS</a:t>
            </a:r>
          </a:p>
          <a:p>
            <a:pPr marL="377825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/>
              <a:t>Courrier </a:t>
            </a:r>
            <a:r>
              <a:rPr lang="fr-FR" dirty="0" smtClean="0"/>
              <a:t>DGS aux </a:t>
            </a:r>
            <a:r>
              <a:rPr lang="fr-FR" dirty="0"/>
              <a:t>4 ordres des </a:t>
            </a:r>
            <a:r>
              <a:rPr lang="fr-FR" dirty="0" smtClean="0"/>
              <a:t>professionnels à compétence vaccinale pour relayer la </a:t>
            </a:r>
            <a:r>
              <a:rPr lang="fr-FR" dirty="0"/>
              <a:t>priorisation recommandée par la HAS</a:t>
            </a:r>
          </a:p>
          <a:p>
            <a:pPr marL="637200" lvl="1" indent="-28575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fr-FR" dirty="0" smtClean="0"/>
              <a:t>Vaccination </a:t>
            </a:r>
            <a:r>
              <a:rPr lang="fr-FR" dirty="0"/>
              <a:t>des personnes hors </a:t>
            </a:r>
            <a:r>
              <a:rPr lang="fr-FR" dirty="0" smtClean="0"/>
              <a:t>cible à reporter plus </a:t>
            </a:r>
            <a:r>
              <a:rPr lang="fr-FR" dirty="0"/>
              <a:t>tard dans la campagne </a:t>
            </a:r>
          </a:p>
          <a:p>
            <a:pPr>
              <a:spcBef>
                <a:spcPts val="600"/>
              </a:spcBef>
            </a:pPr>
            <a:r>
              <a:rPr lang="fr-FR" i="1" dirty="0">
                <a:solidFill>
                  <a:srgbClr val="019FA1"/>
                </a:solidFill>
              </a:rPr>
              <a:t>En préparation </a:t>
            </a:r>
            <a:r>
              <a:rPr lang="fr-FR" i="1" dirty="0" smtClean="0">
                <a:solidFill>
                  <a:srgbClr val="019FA1"/>
                </a:solidFill>
              </a:rPr>
              <a:t>: </a:t>
            </a:r>
            <a:r>
              <a:rPr lang="fr-FR" b="1" dirty="0" smtClean="0"/>
              <a:t>EDL </a:t>
            </a:r>
            <a:r>
              <a:rPr lang="fr-FR" b="1" dirty="0"/>
              <a:t>à destination des PS </a:t>
            </a:r>
            <a:r>
              <a:rPr lang="fr-FR" dirty="0"/>
              <a:t>pour les accompagner face à des demandes de vaccinations </a:t>
            </a:r>
            <a:r>
              <a:rPr lang="fr-FR" dirty="0" smtClean="0"/>
              <a:t>de la population hors cible </a:t>
            </a:r>
            <a:endParaRPr lang="fr-FR" dirty="0"/>
          </a:p>
          <a:p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xmlns="" id="{BD0170AA-4601-B442-A1BA-08AC35E153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5957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xmlns="" id="{A3B99CF4-4D00-6347-A58D-239114FA6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F49DDF80-062B-6B40-B011-8DA57BBAC6C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15/09/2020</a:t>
            </a:fld>
            <a:endParaRPr lang="fr-FR" cap="all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xmlns="" id="{632FF22A-2B18-104D-8556-C0083C2E3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PRÉPARATION DE LA CAMPAGNE 2020-2021	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6AF49D0B-158B-744F-9BD3-F4282642E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3850" y="1563638"/>
            <a:ext cx="8424334" cy="3024336"/>
          </a:xfrm>
        </p:spPr>
        <p:txBody>
          <a:bodyPr/>
          <a:lstStyle/>
          <a:p>
            <a:r>
              <a:rPr lang="fr-FR" b="1" dirty="0">
                <a:solidFill>
                  <a:srgbClr val="019FA1"/>
                </a:solidFill>
              </a:rPr>
              <a:t>COMMUNICATION ADAPTÉE AU CONTEXTE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fr-FR" dirty="0"/>
              <a:t>Campagne de communication grand public (</a:t>
            </a:r>
            <a:r>
              <a:rPr lang="fr-FR" i="1" dirty="0"/>
              <a:t>CNAM</a:t>
            </a:r>
            <a:r>
              <a:rPr lang="fr-FR" dirty="0"/>
              <a:t>) : </a:t>
            </a:r>
            <a:r>
              <a:rPr lang="fr-FR" dirty="0" smtClean="0"/>
              <a:t>dès le 13 octobre sur gestes </a:t>
            </a:r>
            <a:r>
              <a:rPr lang="fr-FR" dirty="0"/>
              <a:t>barrières </a:t>
            </a:r>
            <a:r>
              <a:rPr lang="fr-FR" dirty="0" smtClean="0"/>
              <a:t>et </a:t>
            </a:r>
            <a:r>
              <a:rPr lang="fr-FR" dirty="0"/>
              <a:t>vaccination </a:t>
            </a:r>
            <a:r>
              <a:rPr lang="fr-FR" dirty="0" smtClean="0"/>
              <a:t>de la population cible </a:t>
            </a:r>
            <a:r>
              <a:rPr lang="fr-FR" dirty="0"/>
              <a:t>; évolutive selon la situation sanitaire et selon les stocks </a:t>
            </a:r>
          </a:p>
          <a:p>
            <a:endParaRPr lang="fr-FR" dirty="0"/>
          </a:p>
          <a:p>
            <a:r>
              <a:rPr lang="fr-FR" b="1" dirty="0">
                <a:solidFill>
                  <a:srgbClr val="019FA1"/>
                </a:solidFill>
              </a:rPr>
              <a:t>MONITORING DE LA CAMPAGNE 2020-2021</a:t>
            </a:r>
          </a:p>
          <a:p>
            <a:pPr marL="377825" indent="-285750">
              <a:buFont typeface="Arial" panose="020B0604020202020204" pitchFamily="34" charset="0"/>
              <a:buChar char="•"/>
            </a:pPr>
            <a:r>
              <a:rPr lang="fr-FR" dirty="0"/>
              <a:t>Organisation d’une </a:t>
            </a:r>
            <a:r>
              <a:rPr lang="fr-FR" b="1" dirty="0"/>
              <a:t>veille stratégique et opérationnelle </a:t>
            </a:r>
            <a:r>
              <a:rPr lang="fr-FR" dirty="0" smtClean="0"/>
              <a:t>avec 3 objectifs </a:t>
            </a:r>
            <a:r>
              <a:rPr lang="fr-FR" dirty="0"/>
              <a:t>: </a:t>
            </a:r>
          </a:p>
          <a:p>
            <a:pPr marL="694350" lvl="1" indent="-342900">
              <a:spcBef>
                <a:spcPts val="0"/>
              </a:spcBef>
              <a:buFont typeface="+mj-lt"/>
              <a:buAutoNum type="arabicPeriod"/>
            </a:pPr>
            <a:r>
              <a:rPr lang="fr-FR" sz="1400" dirty="0"/>
              <a:t>Protéger les </a:t>
            </a:r>
            <a:r>
              <a:rPr lang="fr-FR" sz="1400" b="1" dirty="0"/>
              <a:t>populations les plus fragiles &amp; les plus à risque </a:t>
            </a:r>
            <a:r>
              <a:rPr lang="fr-FR" sz="1400" dirty="0"/>
              <a:t>car exposées Grippe – COVID-19</a:t>
            </a:r>
          </a:p>
          <a:p>
            <a:pPr marL="694350" lvl="1" indent="-342900">
              <a:spcBef>
                <a:spcPts val="0"/>
              </a:spcBef>
              <a:buFont typeface="+mj-lt"/>
              <a:buAutoNum type="arabicPeriod"/>
            </a:pPr>
            <a:r>
              <a:rPr lang="fr-FR" sz="1400" dirty="0"/>
              <a:t>Protéger les </a:t>
            </a:r>
            <a:r>
              <a:rPr lang="fr-FR" sz="1400" b="1" dirty="0"/>
              <a:t>professionnels de santé</a:t>
            </a:r>
            <a:r>
              <a:rPr lang="fr-FR" sz="1400" dirty="0"/>
              <a:t> quel que soit le lieu d’exercice</a:t>
            </a:r>
          </a:p>
          <a:p>
            <a:pPr marL="694350" lvl="1" indent="-342900">
              <a:spcBef>
                <a:spcPts val="0"/>
              </a:spcBef>
              <a:buFont typeface="+mj-lt"/>
              <a:buAutoNum type="arabicPeriod"/>
            </a:pPr>
            <a:r>
              <a:rPr lang="fr-FR" sz="1400" b="1" dirty="0"/>
              <a:t>Prévenir les ruptures d’approvisionnement </a:t>
            </a:r>
            <a:r>
              <a:rPr lang="fr-FR" sz="1400" dirty="0"/>
              <a:t>en vaccins </a:t>
            </a:r>
          </a:p>
          <a:p>
            <a:pPr marL="1162050" lvl="1" indent="-280988">
              <a:buFont typeface="Wingdings" pitchFamily="2" charset="2"/>
              <a:buChar char="Ø"/>
            </a:pPr>
            <a:r>
              <a:rPr lang="fr-FR" sz="1400" b="1" dirty="0">
                <a:solidFill>
                  <a:srgbClr val="019FA1"/>
                </a:solidFill>
              </a:rPr>
              <a:t>Monitoring hebdomadaire : SPF, CNAM, ANSM, DGS, DGOS, DGCS, Cabinets</a:t>
            </a:r>
            <a:endParaRPr lang="fr-FR" b="1" dirty="0">
              <a:solidFill>
                <a:srgbClr val="019FA1"/>
              </a:solidFill>
            </a:endParaRPr>
          </a:p>
          <a:p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xmlns="" id="{BD0170AA-4601-B442-A1BA-08AC35E153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la santé</a:t>
            </a:r>
            <a:endParaRPr lang="fr-FR" dirty="0"/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xmlns="" id="{BE012B20-2366-1E49-83AC-B9A1245477ED}"/>
              </a:ext>
            </a:extLst>
          </p:cNvPr>
          <p:cNvSpPr txBox="1">
            <a:spLocks/>
          </p:cNvSpPr>
          <p:nvPr/>
        </p:nvSpPr>
        <p:spPr bwMode="gray">
          <a:xfrm>
            <a:off x="323851" y="1104663"/>
            <a:ext cx="8424614" cy="2429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9525" indent="85725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24000" indent="-14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SzPct val="100000"/>
              <a:buFont typeface="+mj-lt"/>
              <a:buAutoNum type="alphaLcPeriod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PERMETTRE AUX POPULATIONS CIBLES D’ÊTRE VACCINÉES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1976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xmlns="" id="{A3B99CF4-4D00-6347-A58D-239114FA6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F49DDF80-062B-6B40-B011-8DA57BBAC6C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15/09/2020</a:t>
            </a:fld>
            <a:endParaRPr lang="fr-FR" cap="all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CE8B95DB-9A78-AB40-88EA-6AAD6EF25D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851" y="1131590"/>
            <a:ext cx="8424614" cy="242951"/>
          </a:xfrm>
        </p:spPr>
        <p:txBody>
          <a:bodyPr/>
          <a:lstStyle/>
          <a:p>
            <a:r>
              <a:rPr lang="fr-FR" dirty="0"/>
              <a:t>MONITORING CAMPAGNE 2020-2021 </a:t>
            </a:r>
            <a:endParaRPr lang="fr-FR" b="0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xmlns="" id="{632FF22A-2B18-104D-8556-C0083C2E3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PRÉPARATION DE LA CAMPAGNE 2020-2021	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6AF49D0B-158B-744F-9BD3-F4282642E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3850" y="1419622"/>
            <a:ext cx="8568630" cy="352839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dirty="0" smtClean="0"/>
              <a:t>Identification d’indicateurs clefs : </a:t>
            </a:r>
            <a:endParaRPr lang="fr-FR" dirty="0" smtClean="0"/>
          </a:p>
          <a:p>
            <a:r>
              <a:rPr lang="fr-FR" dirty="0" smtClean="0"/>
              <a:t>1. </a:t>
            </a:r>
            <a:r>
              <a:rPr lang="fr-FR" dirty="0"/>
              <a:t>SUIVI </a:t>
            </a:r>
            <a:r>
              <a:rPr lang="fr-FR" dirty="0"/>
              <a:t>VACCINATION </a:t>
            </a:r>
            <a:r>
              <a:rPr lang="fr-FR" b="1" dirty="0">
                <a:solidFill>
                  <a:srgbClr val="019FA1"/>
                </a:solidFill>
              </a:rPr>
              <a:t>POPULATION </a:t>
            </a:r>
            <a:r>
              <a:rPr lang="fr-FR" b="1" dirty="0" smtClean="0">
                <a:solidFill>
                  <a:srgbClr val="019FA1"/>
                </a:solidFill>
              </a:rPr>
              <a:t>CIBLE </a:t>
            </a:r>
            <a:r>
              <a:rPr lang="fr-FR" dirty="0"/>
              <a:t>(</a:t>
            </a:r>
            <a:r>
              <a:rPr lang="fr-FR" i="1" dirty="0"/>
              <a:t>CNAM / MSA, PSIG Résidents EHPAD, SPF</a:t>
            </a:r>
            <a:r>
              <a:rPr lang="fr-FR" dirty="0"/>
              <a:t>)</a:t>
            </a:r>
          </a:p>
          <a:p>
            <a:r>
              <a:rPr lang="fr-FR" dirty="0" smtClean="0"/>
              <a:t>2. SUIVI </a:t>
            </a:r>
            <a:r>
              <a:rPr lang="fr-FR" dirty="0"/>
              <a:t>VACCINATION </a:t>
            </a:r>
            <a:r>
              <a:rPr lang="fr-FR" b="1" dirty="0">
                <a:solidFill>
                  <a:srgbClr val="019FA1"/>
                </a:solidFill>
              </a:rPr>
              <a:t>PS LIBÉRAUX </a:t>
            </a:r>
            <a:r>
              <a:rPr lang="fr-FR" dirty="0"/>
              <a:t>(</a:t>
            </a:r>
            <a:r>
              <a:rPr lang="fr-FR" i="1" dirty="0"/>
              <a:t>Enquête </a:t>
            </a:r>
            <a:r>
              <a:rPr lang="fr-FR" i="1" dirty="0" smtClean="0"/>
              <a:t>CNAM</a:t>
            </a:r>
            <a:r>
              <a:rPr lang="fr-FR" dirty="0"/>
              <a:t>)</a:t>
            </a:r>
          </a:p>
          <a:p>
            <a:pPr marL="92075" lvl="1" indent="0">
              <a:spcBef>
                <a:spcPts val="0"/>
              </a:spcBef>
              <a:spcAft>
                <a:spcPts val="500"/>
              </a:spcAft>
              <a:buSzTx/>
              <a:buNone/>
            </a:pPr>
            <a:r>
              <a:rPr lang="fr-FR" sz="1400" dirty="0" smtClean="0"/>
              <a:t>3. SUIVI </a:t>
            </a:r>
            <a:r>
              <a:rPr lang="fr-FR" sz="1400" dirty="0"/>
              <a:t>VACCINATION </a:t>
            </a:r>
            <a:r>
              <a:rPr lang="fr-FR" sz="1400" b="1" dirty="0">
                <a:solidFill>
                  <a:srgbClr val="019FA1"/>
                </a:solidFill>
              </a:rPr>
              <a:t>PS EN ES / </a:t>
            </a:r>
            <a:r>
              <a:rPr lang="fr-FR" sz="1400" b="1" dirty="0" smtClean="0">
                <a:solidFill>
                  <a:srgbClr val="019FA1"/>
                </a:solidFill>
              </a:rPr>
              <a:t>EMS</a:t>
            </a:r>
          </a:p>
          <a:p>
            <a:pPr marL="92075" lvl="1" indent="0">
              <a:spcBef>
                <a:spcPts val="0"/>
              </a:spcBef>
              <a:spcAft>
                <a:spcPts val="500"/>
              </a:spcAft>
              <a:buSzTx/>
              <a:buNone/>
            </a:pPr>
            <a:r>
              <a:rPr lang="fr-FR" sz="1400" dirty="0" smtClean="0"/>
              <a:t>4. SUIVI </a:t>
            </a:r>
            <a:r>
              <a:rPr lang="fr-FR" sz="1400" dirty="0"/>
              <a:t>DES </a:t>
            </a:r>
            <a:r>
              <a:rPr lang="fr-FR" sz="1400" b="1" dirty="0">
                <a:solidFill>
                  <a:srgbClr val="019FA1"/>
                </a:solidFill>
              </a:rPr>
              <a:t>STOCKS</a:t>
            </a:r>
            <a:r>
              <a:rPr lang="fr-FR" sz="1400" dirty="0"/>
              <a:t> (</a:t>
            </a:r>
            <a:r>
              <a:rPr lang="fr-FR" sz="1400" i="1" dirty="0"/>
              <a:t>GERS, CNOP, CNAM / MSA, DP Rupture &amp; Ma PUI</a:t>
            </a:r>
            <a:r>
              <a:rPr lang="fr-FR" sz="1400" dirty="0"/>
              <a:t>) </a:t>
            </a:r>
          </a:p>
          <a:p>
            <a:pPr marL="92075" lvl="1" indent="0">
              <a:spcBef>
                <a:spcPts val="0"/>
              </a:spcBef>
              <a:spcAft>
                <a:spcPts val="500"/>
              </a:spcAft>
              <a:buSzTx/>
              <a:buNone/>
            </a:pPr>
            <a:r>
              <a:rPr lang="fr-FR" sz="1400" dirty="0" smtClean="0"/>
              <a:t>5. SUIVI </a:t>
            </a:r>
            <a:r>
              <a:rPr lang="fr-FR" sz="1400" b="1" dirty="0">
                <a:solidFill>
                  <a:srgbClr val="019FA1"/>
                </a:solidFill>
              </a:rPr>
              <a:t>ÉPIDÉMIOLOGIQUE</a:t>
            </a:r>
            <a:r>
              <a:rPr lang="fr-FR" sz="1400" dirty="0"/>
              <a:t>  (</a:t>
            </a:r>
            <a:r>
              <a:rPr lang="fr-FR" sz="1400" i="1" dirty="0"/>
              <a:t>SPF</a:t>
            </a:r>
            <a:r>
              <a:rPr lang="fr-FR" sz="1400" dirty="0"/>
              <a:t>) </a:t>
            </a:r>
          </a:p>
          <a:p>
            <a:pPr>
              <a:lnSpc>
                <a:spcPct val="150000"/>
              </a:lnSpc>
            </a:pPr>
            <a:r>
              <a:rPr lang="fr-FR" sz="1200" dirty="0" smtClean="0">
                <a:sym typeface="Wingdings" panose="05000000000000000000" pitchFamily="2" charset="2"/>
              </a:rPr>
              <a:t> Une</a:t>
            </a:r>
            <a:r>
              <a:rPr lang="fr-FR" sz="1200" b="1" dirty="0" smtClean="0">
                <a:sym typeface="Wingdings" panose="05000000000000000000" pitchFamily="2" charset="2"/>
              </a:rPr>
              <a:t> instruction aux ARS début octobre </a:t>
            </a:r>
            <a:r>
              <a:rPr lang="fr-FR" sz="1200" dirty="0" smtClean="0">
                <a:sym typeface="Wingdings" panose="05000000000000000000" pitchFamily="2" charset="2"/>
              </a:rPr>
              <a:t>pour diffusion immédiate aux établissements pour annoncer le lancement de :</a:t>
            </a:r>
            <a:endParaRPr lang="fr-FR" sz="1200" dirty="0"/>
          </a:p>
          <a:p>
            <a:pPr marL="637200" lvl="1" indent="-285750">
              <a:buFont typeface="Wingdings" pitchFamily="2" charset="2"/>
              <a:buChar char="Ø"/>
            </a:pPr>
            <a:r>
              <a:rPr lang="fr-FR" dirty="0" smtClean="0"/>
              <a:t>1 enquête </a:t>
            </a:r>
            <a:r>
              <a:rPr lang="fr-FR" dirty="0"/>
              <a:t>SOLEN : </a:t>
            </a:r>
            <a:r>
              <a:rPr lang="fr-FR" dirty="0" smtClean="0"/>
              <a:t>vaccination du personnel médical/ </a:t>
            </a:r>
            <a:r>
              <a:rPr lang="fr-FR" dirty="0"/>
              <a:t>non </a:t>
            </a:r>
            <a:r>
              <a:rPr lang="fr-FR" dirty="0" smtClean="0"/>
              <a:t>médical/ </a:t>
            </a:r>
            <a:r>
              <a:rPr lang="fr-FR" dirty="0"/>
              <a:t>internes &amp; étudiants </a:t>
            </a:r>
            <a:r>
              <a:rPr lang="fr-FR" dirty="0" smtClean="0"/>
              <a:t>santé</a:t>
            </a:r>
          </a:p>
          <a:p>
            <a:pPr marL="637200" lvl="1" indent="-285750">
              <a:buFont typeface="Wingdings" pitchFamily="2" charset="2"/>
              <a:buChar char="Ø"/>
            </a:pPr>
            <a:r>
              <a:rPr lang="fr-FR" dirty="0" smtClean="0"/>
              <a:t>mise </a:t>
            </a:r>
            <a:r>
              <a:rPr lang="fr-FR" dirty="0"/>
              <a:t>en ligne d’un formulaire dédié sur le portail des signalements des évènements sanitaires indésirables </a:t>
            </a:r>
            <a:r>
              <a:rPr lang="fr-FR" dirty="0" smtClean="0"/>
              <a:t>: vaccination des professionnels </a:t>
            </a:r>
            <a:r>
              <a:rPr lang="fr-FR" dirty="0"/>
              <a:t>de </a:t>
            </a:r>
            <a:r>
              <a:rPr lang="fr-FR" dirty="0" smtClean="0"/>
              <a:t>santé / </a:t>
            </a:r>
            <a:r>
              <a:rPr lang="fr-FR" dirty="0"/>
              <a:t>personnel </a:t>
            </a:r>
            <a:r>
              <a:rPr lang="fr-FR" dirty="0" smtClean="0"/>
              <a:t>autre</a:t>
            </a:r>
          </a:p>
          <a:p>
            <a:pPr marL="637200" lvl="1" indent="-285750">
              <a:buFont typeface="Wingdings" pitchFamily="2" charset="2"/>
              <a:buChar char="Ø"/>
            </a:pPr>
            <a:r>
              <a:rPr lang="fr-FR" dirty="0"/>
              <a:t>Adaptation de l’outil </a:t>
            </a:r>
            <a:r>
              <a:rPr lang="fr-FR" dirty="0"/>
              <a:t>fonctionnel «</a:t>
            </a:r>
            <a:r>
              <a:rPr lang="fr-FR" b="1" dirty="0"/>
              <a:t> </a:t>
            </a:r>
            <a:r>
              <a:rPr lang="fr-FR" dirty="0"/>
              <a:t>Mapui.fr </a:t>
            </a:r>
            <a:r>
              <a:rPr lang="fr-FR" dirty="0" smtClean="0"/>
              <a:t>» pour suivre le </a:t>
            </a:r>
            <a:r>
              <a:rPr lang="fr-FR" dirty="0"/>
              <a:t>nombre de vaccins </a:t>
            </a:r>
            <a:r>
              <a:rPr lang="fr-FR" dirty="0" smtClean="0"/>
              <a:t>en </a:t>
            </a:r>
            <a:r>
              <a:rPr lang="fr-FR" dirty="0"/>
              <a:t>stock dans les </a:t>
            </a:r>
            <a:r>
              <a:rPr lang="fr-FR" dirty="0" smtClean="0"/>
              <a:t>PUI</a:t>
            </a:r>
          </a:p>
          <a:p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xmlns="" id="{BD0170AA-4601-B442-A1BA-08AC35E153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5476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xmlns="" id="{A3B99CF4-4D00-6347-A58D-239114FA6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F49DDF80-062B-6B40-B011-8DA57BBAC6C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15/09/2020</a:t>
            </a:fld>
            <a:endParaRPr lang="fr-FR" cap="all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CE8B95DB-9A78-AB40-88EA-6AAD6EF25D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851" y="1131590"/>
            <a:ext cx="8424614" cy="242951"/>
          </a:xfrm>
        </p:spPr>
        <p:txBody>
          <a:bodyPr/>
          <a:lstStyle/>
          <a:p>
            <a:r>
              <a:rPr lang="fr-FR" dirty="0"/>
              <a:t>MONITORING CAMPAGNE 2020-2021 : </a:t>
            </a:r>
            <a:r>
              <a:rPr lang="fr-FR" dirty="0" smtClean="0"/>
              <a:t>LES TEMPS FORTS</a:t>
            </a:r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xmlns="" id="{632FF22A-2B18-104D-8556-C0083C2E3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PRÉPARATION DE LA CAMPAGNE 2020-2021	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6AF49D0B-158B-744F-9BD3-F4282642E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3850" y="1491630"/>
            <a:ext cx="8424334" cy="3096344"/>
          </a:xfrm>
        </p:spPr>
        <p:txBody>
          <a:bodyPr/>
          <a:lstStyle/>
          <a:p>
            <a:r>
              <a:rPr lang="fr-FR" b="1" dirty="0" smtClean="0"/>
              <a:t>COPIL </a:t>
            </a:r>
            <a:r>
              <a:rPr lang="fr-FR" b="1" dirty="0"/>
              <a:t>HEBDOMADAIRE &amp; REPORTING HEBDOMADAIRE À MATIGNON</a:t>
            </a:r>
          </a:p>
          <a:p>
            <a:pPr marL="377825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 smtClean="0"/>
              <a:t>Premier point </a:t>
            </a:r>
            <a:r>
              <a:rPr lang="fr-FR" dirty="0"/>
              <a:t>d’étape au 5 novembre </a:t>
            </a:r>
            <a:r>
              <a:rPr lang="fr-FR" dirty="0" smtClean="0"/>
              <a:t>2020 : à </a:t>
            </a:r>
            <a:r>
              <a:rPr lang="fr-FR" dirty="0"/>
              <a:t>15 </a:t>
            </a:r>
            <a:r>
              <a:rPr lang="fr-FR" dirty="0" smtClean="0"/>
              <a:t>jours du début de la campagne </a:t>
            </a:r>
            <a:endParaRPr lang="fr-FR" dirty="0"/>
          </a:p>
          <a:p>
            <a:pPr marL="377825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1</a:t>
            </a:r>
            <a:r>
              <a:rPr lang="fr-FR" baseline="30000" dirty="0"/>
              <a:t>er</a:t>
            </a:r>
            <a:r>
              <a:rPr lang="fr-FR" dirty="0"/>
              <a:t> Temps fort </a:t>
            </a:r>
            <a:r>
              <a:rPr lang="fr-FR" dirty="0" smtClean="0"/>
              <a:t>à la </a:t>
            </a:r>
            <a:r>
              <a:rPr lang="fr-FR" b="1" dirty="0" smtClean="0"/>
              <a:t>mi-novembre</a:t>
            </a:r>
            <a:r>
              <a:rPr lang="fr-FR" dirty="0" smtClean="0"/>
              <a:t> </a:t>
            </a:r>
            <a:r>
              <a:rPr lang="fr-FR" b="1" dirty="0" smtClean="0"/>
              <a:t>: </a:t>
            </a:r>
            <a:r>
              <a:rPr lang="fr-FR" dirty="0"/>
              <a:t>1 mois après le début de campagne</a:t>
            </a:r>
          </a:p>
          <a:p>
            <a:pPr marL="377825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2</a:t>
            </a:r>
            <a:r>
              <a:rPr lang="fr-FR" baseline="30000" dirty="0"/>
              <a:t>nd</a:t>
            </a:r>
            <a:r>
              <a:rPr lang="fr-FR" dirty="0"/>
              <a:t> Temps fort </a:t>
            </a:r>
            <a:r>
              <a:rPr lang="fr-FR" dirty="0" smtClean="0"/>
              <a:t>à la </a:t>
            </a:r>
            <a:r>
              <a:rPr lang="fr-FR" b="1" dirty="0" smtClean="0"/>
              <a:t>fin novembre :  </a:t>
            </a:r>
            <a:r>
              <a:rPr lang="fr-FR" dirty="0"/>
              <a:t>1 mois </a:t>
            </a:r>
            <a:r>
              <a:rPr lang="fr-FR" dirty="0" smtClean="0"/>
              <a:t>et </a:t>
            </a:r>
            <a:r>
              <a:rPr lang="fr-FR" dirty="0"/>
              <a:t>½  après le début de campagne avec </a:t>
            </a:r>
            <a:r>
              <a:rPr lang="fr-FR" dirty="0" smtClean="0"/>
              <a:t>les parties </a:t>
            </a:r>
            <a:r>
              <a:rPr lang="fr-FR" dirty="0"/>
              <a:t>prenantes </a:t>
            </a:r>
          </a:p>
          <a:p>
            <a:pPr marL="377825" indent="-285750">
              <a:buFont typeface="Wingdings" pitchFamily="2" charset="2"/>
              <a:buChar char="Ø"/>
            </a:pPr>
            <a:r>
              <a:rPr lang="fr-FR" b="1" dirty="0" smtClean="0"/>
              <a:t>Différentes </a:t>
            </a:r>
            <a:r>
              <a:rPr lang="fr-FR" b="1" dirty="0"/>
              <a:t>actions correctrices à déclencher si nécessaire : </a:t>
            </a:r>
            <a:r>
              <a:rPr lang="fr-FR" i="1" dirty="0"/>
              <a:t>renforcement communication, </a:t>
            </a:r>
            <a:r>
              <a:rPr lang="fr-FR" i="1" dirty="0" smtClean="0"/>
              <a:t>déclenchement stock </a:t>
            </a:r>
            <a:r>
              <a:rPr lang="fr-FR" i="1" dirty="0"/>
              <a:t>État, maintien de la priorisation</a:t>
            </a:r>
            <a:r>
              <a:rPr lang="fr-FR" i="1" dirty="0" smtClean="0"/>
              <a:t>, sur population cible, collaboration </a:t>
            </a:r>
            <a:r>
              <a:rPr lang="fr-FR" i="1" dirty="0"/>
              <a:t>européenne de recherche de doses</a:t>
            </a:r>
            <a:r>
              <a:rPr lang="fr-FR" i="1" dirty="0" smtClean="0"/>
              <a:t>, relances </a:t>
            </a:r>
            <a:r>
              <a:rPr lang="fr-FR" i="1" dirty="0"/>
              <a:t>CNAM, </a:t>
            </a:r>
            <a:r>
              <a:rPr lang="fr-FR" i="1" dirty="0" smtClean="0"/>
              <a:t>… </a:t>
            </a:r>
            <a:endParaRPr lang="fr-FR" i="1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xmlns="" id="{BD0170AA-4601-B442-A1BA-08AC35E153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9815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xmlns="" id="{A3B99CF4-4D00-6347-A58D-239114FA6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F49DDF80-062B-6B40-B011-8DA57BBAC6C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15/09/2020</a:t>
            </a:fld>
            <a:endParaRPr lang="fr-FR" cap="all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xmlns="" id="{632FF22A-2B18-104D-8556-C0083C2E3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PRÉPARATION DE LA CAMPAGNE 2020-2021	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6AF49D0B-158B-744F-9BD3-F4282642E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3850" y="1491630"/>
            <a:ext cx="8424334" cy="3096344"/>
          </a:xfrm>
        </p:spPr>
        <p:txBody>
          <a:bodyPr/>
          <a:lstStyle/>
          <a:p>
            <a:endParaRPr lang="fr-FR" b="1" dirty="0" smtClean="0"/>
          </a:p>
          <a:p>
            <a:r>
              <a:rPr lang="fr-FR" b="1" dirty="0" smtClean="0"/>
              <a:t>Nos attentes vis-à-vis des ARS :</a:t>
            </a:r>
          </a:p>
          <a:p>
            <a:endParaRPr lang="fr-FR" b="1" dirty="0"/>
          </a:p>
          <a:p>
            <a:r>
              <a:rPr lang="fr-FR" dirty="0"/>
              <a:t>•	</a:t>
            </a:r>
            <a:r>
              <a:rPr lang="fr-FR" dirty="0" smtClean="0"/>
              <a:t>Que vous preniez </a:t>
            </a:r>
            <a:r>
              <a:rPr lang="fr-FR" dirty="0"/>
              <a:t>le relais et le portage de cette campagne de vaccination grippe notamment pour que l’on puisse assurer le bon suivi du monitoring mis en place dès le début de la campagne. </a:t>
            </a:r>
          </a:p>
          <a:p>
            <a:r>
              <a:rPr lang="fr-FR" dirty="0"/>
              <a:t>•	</a:t>
            </a:r>
            <a:r>
              <a:rPr lang="fr-FR" dirty="0" smtClean="0"/>
              <a:t>Que vous alertiez </a:t>
            </a:r>
            <a:r>
              <a:rPr lang="fr-FR" dirty="0"/>
              <a:t>les services de la DGS </a:t>
            </a:r>
            <a:r>
              <a:rPr lang="fr-FR" dirty="0" smtClean="0"/>
              <a:t>si vous êtes amenés </a:t>
            </a:r>
            <a:r>
              <a:rPr lang="fr-FR" dirty="0"/>
              <a:t>à recevoir des notifications de tension d’approvisionnement, d’alerte de </a:t>
            </a:r>
            <a:r>
              <a:rPr lang="fr-FR" dirty="0" smtClean="0"/>
              <a:t>communication, </a:t>
            </a:r>
            <a:r>
              <a:rPr lang="fr-FR" dirty="0"/>
              <a:t>etc.</a:t>
            </a:r>
          </a:p>
          <a:p>
            <a:r>
              <a:rPr lang="fr-FR" dirty="0"/>
              <a:t>•	</a:t>
            </a:r>
            <a:r>
              <a:rPr lang="fr-FR" dirty="0" smtClean="0"/>
              <a:t>Que vous nous transmettiez vos </a:t>
            </a:r>
            <a:r>
              <a:rPr lang="fr-FR" dirty="0"/>
              <a:t>besoins en termes d’outils par exemple afin de </a:t>
            </a:r>
            <a:r>
              <a:rPr lang="fr-FR" dirty="0" smtClean="0"/>
              <a:t>gérer au mieux cette </a:t>
            </a:r>
            <a:r>
              <a:rPr lang="fr-FR" dirty="0"/>
              <a:t>campagne (EDL, instructions…).</a:t>
            </a:r>
          </a:p>
          <a:p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xmlns="" id="{BD0170AA-4601-B442-A1BA-08AC35E153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la santé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9116524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_INTITULE_OFFIC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ésentation26" id="{25DB2D80-B418-C445-B794-8EFE4AC572D3}" vid="{D7C109EF-1FF6-B140-BAA4-C929A0D9196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TEMPLATE_INTITULE_OFFICIEL</Template>
  <TotalTime>190</TotalTime>
  <Words>742</Words>
  <Application>Microsoft Office PowerPoint</Application>
  <PresentationFormat>Affichage à l'écran (16:9)</PresentationFormat>
  <Paragraphs>94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TEMPLATE_INTITULE_OFFICIEL</vt:lpstr>
      <vt:lpstr>Présentation PowerPoint</vt:lpstr>
      <vt:lpstr>ENJEUX &amp; CONTEXTE</vt:lpstr>
      <vt:lpstr>PRÉPARATION DE LA CAMPAGNE 2020-2021 </vt:lpstr>
      <vt:lpstr>PRÉPARATION DE LA CAMPAGNE 2020-2021 </vt:lpstr>
      <vt:lpstr>PRÉPARATION DE LA CAMPAGNE 2020-2021 </vt:lpstr>
      <vt:lpstr>PRÉPARATION DE LA CAMPAGNE 2020-2021 </vt:lpstr>
      <vt:lpstr>PRÉPARATION DE LA CAMPAGNE 2020-2021 </vt:lpstr>
    </vt:vector>
  </TitlesOfParts>
  <Manager>Client</Manager>
  <Company>Ministères Chargés des Affaires Sociales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pierre.maurel</dc:creator>
  <cp:lastModifiedBy>caroline.bussiere</cp:lastModifiedBy>
  <cp:revision>26</cp:revision>
  <dcterms:created xsi:type="dcterms:W3CDTF">2020-04-07T14:52:41Z</dcterms:created>
  <dcterms:modified xsi:type="dcterms:W3CDTF">2020-09-15T08:03:52Z</dcterms:modified>
</cp:coreProperties>
</file>