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08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leroy\Desktop\grippe\COMPIL.xlsx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leroy\Desktop\grippe\COMPIL.xlsx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 b="0" i="0" u="none" strike="noStrike" baseline="0">
                <a:solidFill>
                  <a:srgbClr val="33CCCC"/>
                </a:solidFill>
                <a:latin typeface="Calibri"/>
                <a:ea typeface="Calibri"/>
                <a:cs typeface="Calibri"/>
              </a:defRPr>
            </a:pPr>
            <a:r>
              <a:rPr lang="fr-FR" sz="1100" dirty="0"/>
              <a:t>Nombre de vaccins vendus </a:t>
            </a:r>
            <a:r>
              <a:rPr lang="fr-FR" sz="1100" dirty="0" err="1" smtClean="0"/>
              <a:t>officine,remboursés</a:t>
            </a:r>
            <a:endParaRPr lang="fr-FR" sz="1100" dirty="0"/>
          </a:p>
        </c:rich>
      </c:tx>
      <c:layout>
        <c:manualLayout>
          <c:xMode val="edge"/>
          <c:yMode val="edge"/>
          <c:x val="0.12676186174576623"/>
          <c:y val="1.7080072667895525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8300013141794863"/>
          <c:y val="0.2510644481508979"/>
          <c:w val="0.77243897677730011"/>
          <c:h val="0.46444011639123678"/>
        </c:manualLayout>
      </c:layout>
      <c:lineChart>
        <c:grouping val="standard"/>
        <c:varyColors val="0"/>
        <c:ser>
          <c:idx val="0"/>
          <c:order val="0"/>
          <c:tx>
            <c:strRef>
              <c:f>agreg_3!$B$42</c:f>
              <c:strCache>
                <c:ptCount val="1"/>
                <c:pt idx="0">
                  <c:v>GERS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6"/>
              <c:layout>
                <c:manualLayout>
                  <c:x val="-1.7610062893081761E-2"/>
                  <c:y val="-2.29095074455899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E2D-4273-94C1-527BAFDEAB43}"/>
                </c:ext>
              </c:extLst>
            </c:dLbl>
            <c:numFmt formatCode="_(* #,##0.00_);_(* \(#,##0.00\);_(* &quot;-&quot;??_);_(@_)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/>
                    </a:solidFill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agreg_3!$A$43:$A$67</c:f>
              <c:numCache>
                <c:formatCode>m/d/yyyy</c:formatCode>
                <c:ptCount val="25"/>
                <c:pt idx="0">
                  <c:v>44116</c:v>
                </c:pt>
                <c:pt idx="1">
                  <c:v>44123</c:v>
                </c:pt>
                <c:pt idx="2">
                  <c:v>44130</c:v>
                </c:pt>
                <c:pt idx="3">
                  <c:v>44137</c:v>
                </c:pt>
                <c:pt idx="4">
                  <c:v>44144</c:v>
                </c:pt>
                <c:pt idx="5">
                  <c:v>44151</c:v>
                </c:pt>
                <c:pt idx="6">
                  <c:v>44158</c:v>
                </c:pt>
                <c:pt idx="7">
                  <c:v>44165</c:v>
                </c:pt>
                <c:pt idx="8">
                  <c:v>44172</c:v>
                </c:pt>
                <c:pt idx="9">
                  <c:v>44179</c:v>
                </c:pt>
                <c:pt idx="10">
                  <c:v>44186</c:v>
                </c:pt>
                <c:pt idx="11">
                  <c:v>44193</c:v>
                </c:pt>
                <c:pt idx="12">
                  <c:v>44200</c:v>
                </c:pt>
                <c:pt idx="13">
                  <c:v>44207</c:v>
                </c:pt>
                <c:pt idx="14">
                  <c:v>44214</c:v>
                </c:pt>
                <c:pt idx="15">
                  <c:v>44221</c:v>
                </c:pt>
                <c:pt idx="16">
                  <c:v>44228</c:v>
                </c:pt>
                <c:pt idx="17">
                  <c:v>44235</c:v>
                </c:pt>
                <c:pt idx="18">
                  <c:v>44242</c:v>
                </c:pt>
                <c:pt idx="19">
                  <c:v>44249</c:v>
                </c:pt>
                <c:pt idx="20">
                  <c:v>44256</c:v>
                </c:pt>
                <c:pt idx="21">
                  <c:v>44263</c:v>
                </c:pt>
                <c:pt idx="22">
                  <c:v>44270</c:v>
                </c:pt>
                <c:pt idx="23">
                  <c:v>44277</c:v>
                </c:pt>
                <c:pt idx="24">
                  <c:v>44284</c:v>
                </c:pt>
              </c:numCache>
            </c:numRef>
          </c:cat>
          <c:val>
            <c:numRef>
              <c:f>agreg_3!$B$43:$B$67</c:f>
              <c:numCache>
                <c:formatCode>General</c:formatCode>
                <c:ptCount val="25"/>
                <c:pt idx="0">
                  <c:v>6114192.4002</c:v>
                </c:pt>
                <c:pt idx="1">
                  <c:v>7655094.2856999999</c:v>
                </c:pt>
                <c:pt idx="2">
                  <c:v>8638259.0928600002</c:v>
                </c:pt>
                <c:pt idx="3">
                  <c:v>9792632.548560001</c:v>
                </c:pt>
                <c:pt idx="4">
                  <c:v>10716754.419860002</c:v>
                </c:pt>
                <c:pt idx="5">
                  <c:v>11222860.210760001</c:v>
                </c:pt>
                <c:pt idx="6">
                  <c:v>11535953.66578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2D-4273-94C1-527BAFDEAB43}"/>
            </c:ext>
          </c:extLst>
        </c:ser>
        <c:ser>
          <c:idx val="1"/>
          <c:order val="1"/>
          <c:tx>
            <c:strRef>
              <c:f>agreg_3!$C$42</c:f>
              <c:strCache>
                <c:ptCount val="1"/>
                <c:pt idx="0">
                  <c:v>CNAM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layout>
                <c:manualLayout>
                  <c:x val="-2.5157227721046361E-3"/>
                  <c:y val="-3.6655198688494393E-2"/>
                </c:manualLayout>
              </c:layout>
              <c:numFmt formatCode="#,##0.0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FF66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fr-F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E2D-4273-94C1-527BAFDEAB4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agreg_3!$A$43:$A$67</c:f>
              <c:numCache>
                <c:formatCode>m/d/yyyy</c:formatCode>
                <c:ptCount val="25"/>
                <c:pt idx="0">
                  <c:v>44116</c:v>
                </c:pt>
                <c:pt idx="1">
                  <c:v>44123</c:v>
                </c:pt>
                <c:pt idx="2">
                  <c:v>44130</c:v>
                </c:pt>
                <c:pt idx="3">
                  <c:v>44137</c:v>
                </c:pt>
                <c:pt idx="4">
                  <c:v>44144</c:v>
                </c:pt>
                <c:pt idx="5">
                  <c:v>44151</c:v>
                </c:pt>
                <c:pt idx="6">
                  <c:v>44158</c:v>
                </c:pt>
                <c:pt idx="7">
                  <c:v>44165</c:v>
                </c:pt>
                <c:pt idx="8">
                  <c:v>44172</c:v>
                </c:pt>
                <c:pt idx="9">
                  <c:v>44179</c:v>
                </c:pt>
                <c:pt idx="10">
                  <c:v>44186</c:v>
                </c:pt>
                <c:pt idx="11">
                  <c:v>44193</c:v>
                </c:pt>
                <c:pt idx="12">
                  <c:v>44200</c:v>
                </c:pt>
                <c:pt idx="13">
                  <c:v>44207</c:v>
                </c:pt>
                <c:pt idx="14">
                  <c:v>44214</c:v>
                </c:pt>
                <c:pt idx="15">
                  <c:v>44221</c:v>
                </c:pt>
                <c:pt idx="16">
                  <c:v>44228</c:v>
                </c:pt>
                <c:pt idx="17">
                  <c:v>44235</c:v>
                </c:pt>
                <c:pt idx="18">
                  <c:v>44242</c:v>
                </c:pt>
                <c:pt idx="19">
                  <c:v>44249</c:v>
                </c:pt>
                <c:pt idx="20">
                  <c:v>44256</c:v>
                </c:pt>
                <c:pt idx="21">
                  <c:v>44263</c:v>
                </c:pt>
                <c:pt idx="22">
                  <c:v>44270</c:v>
                </c:pt>
                <c:pt idx="23">
                  <c:v>44277</c:v>
                </c:pt>
                <c:pt idx="24">
                  <c:v>44284</c:v>
                </c:pt>
              </c:numCache>
            </c:numRef>
          </c:cat>
          <c:val>
            <c:numRef>
              <c:f>agreg_3!$C$44:$C$67</c:f>
              <c:numCache>
                <c:formatCode>General</c:formatCode>
                <c:ptCount val="24"/>
                <c:pt idx="0">
                  <c:v>103429</c:v>
                </c:pt>
                <c:pt idx="1">
                  <c:v>4068394</c:v>
                </c:pt>
                <c:pt idx="2">
                  <c:v>5645220</c:v>
                </c:pt>
                <c:pt idx="3">
                  <c:v>6457994</c:v>
                </c:pt>
                <c:pt idx="4">
                  <c:v>7248942</c:v>
                </c:pt>
                <c:pt idx="5">
                  <c:v>8179712</c:v>
                </c:pt>
                <c:pt idx="6">
                  <c:v>8538083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E2D-4273-94C1-527BAFDEAB43}"/>
            </c:ext>
          </c:extLst>
        </c:ser>
        <c:ser>
          <c:idx val="3"/>
          <c:order val="2"/>
          <c:tx>
            <c:strRef>
              <c:f>agreg_3!$E$42</c:f>
              <c:strCache>
                <c:ptCount val="1"/>
                <c:pt idx="0">
                  <c:v>stock etat </c:v>
                </c:pt>
              </c:strCache>
            </c:strRef>
          </c:tx>
          <c:spPr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prstDash val="dash"/>
            </a:ln>
          </c:spPr>
          <c:marker>
            <c:symbol val="none"/>
          </c:marker>
          <c:dLbls>
            <c:dLbl>
              <c:idx val="24"/>
              <c:layout>
                <c:manualLayout>
                  <c:x val="-1.844842054437227E-16"/>
                  <c:y val="-5.498279803274146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CCCC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fr-F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E2D-4273-94C1-527BAFDEAB4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agreg_3!$A$43:$A$67</c:f>
              <c:numCache>
                <c:formatCode>m/d/yyyy</c:formatCode>
                <c:ptCount val="25"/>
                <c:pt idx="0">
                  <c:v>44116</c:v>
                </c:pt>
                <c:pt idx="1">
                  <c:v>44123</c:v>
                </c:pt>
                <c:pt idx="2">
                  <c:v>44130</c:v>
                </c:pt>
                <c:pt idx="3">
                  <c:v>44137</c:v>
                </c:pt>
                <c:pt idx="4">
                  <c:v>44144</c:v>
                </c:pt>
                <c:pt idx="5">
                  <c:v>44151</c:v>
                </c:pt>
                <c:pt idx="6">
                  <c:v>44158</c:v>
                </c:pt>
                <c:pt idx="7">
                  <c:v>44165</c:v>
                </c:pt>
                <c:pt idx="8">
                  <c:v>44172</c:v>
                </c:pt>
                <c:pt idx="9">
                  <c:v>44179</c:v>
                </c:pt>
                <c:pt idx="10">
                  <c:v>44186</c:v>
                </c:pt>
                <c:pt idx="11">
                  <c:v>44193</c:v>
                </c:pt>
                <c:pt idx="12">
                  <c:v>44200</c:v>
                </c:pt>
                <c:pt idx="13">
                  <c:v>44207</c:v>
                </c:pt>
                <c:pt idx="14">
                  <c:v>44214</c:v>
                </c:pt>
                <c:pt idx="15">
                  <c:v>44221</c:v>
                </c:pt>
                <c:pt idx="16">
                  <c:v>44228</c:v>
                </c:pt>
                <c:pt idx="17">
                  <c:v>44235</c:v>
                </c:pt>
                <c:pt idx="18">
                  <c:v>44242</c:v>
                </c:pt>
                <c:pt idx="19">
                  <c:v>44249</c:v>
                </c:pt>
                <c:pt idx="20">
                  <c:v>44256</c:v>
                </c:pt>
                <c:pt idx="21">
                  <c:v>44263</c:v>
                </c:pt>
                <c:pt idx="22">
                  <c:v>44270</c:v>
                </c:pt>
                <c:pt idx="23">
                  <c:v>44277</c:v>
                </c:pt>
                <c:pt idx="24">
                  <c:v>44284</c:v>
                </c:pt>
              </c:numCache>
            </c:numRef>
          </c:cat>
          <c:val>
            <c:numRef>
              <c:f>agreg_3!$E$43:$E$67</c:f>
              <c:numCache>
                <c:formatCode>General</c:formatCode>
                <c:ptCount val="25"/>
                <c:pt idx="0">
                  <c:v>13250000</c:v>
                </c:pt>
                <c:pt idx="1">
                  <c:v>13250000</c:v>
                </c:pt>
                <c:pt idx="2">
                  <c:v>13250000</c:v>
                </c:pt>
                <c:pt idx="3">
                  <c:v>13250000</c:v>
                </c:pt>
                <c:pt idx="4">
                  <c:v>13250000</c:v>
                </c:pt>
                <c:pt idx="5">
                  <c:v>13250000</c:v>
                </c:pt>
                <c:pt idx="6">
                  <c:v>13250000</c:v>
                </c:pt>
                <c:pt idx="7">
                  <c:v>13250000</c:v>
                </c:pt>
                <c:pt idx="8">
                  <c:v>13250000</c:v>
                </c:pt>
                <c:pt idx="9">
                  <c:v>13250000</c:v>
                </c:pt>
                <c:pt idx="10">
                  <c:v>13250000</c:v>
                </c:pt>
                <c:pt idx="11">
                  <c:v>13250000</c:v>
                </c:pt>
                <c:pt idx="12">
                  <c:v>13250000</c:v>
                </c:pt>
                <c:pt idx="13">
                  <c:v>13250000</c:v>
                </c:pt>
                <c:pt idx="14">
                  <c:v>13250000</c:v>
                </c:pt>
                <c:pt idx="15">
                  <c:v>13250000</c:v>
                </c:pt>
                <c:pt idx="16">
                  <c:v>13250000</c:v>
                </c:pt>
                <c:pt idx="17">
                  <c:v>13250000</c:v>
                </c:pt>
                <c:pt idx="18">
                  <c:v>13250000</c:v>
                </c:pt>
                <c:pt idx="19">
                  <c:v>13250000</c:v>
                </c:pt>
                <c:pt idx="20">
                  <c:v>13250000</c:v>
                </c:pt>
                <c:pt idx="21">
                  <c:v>13250000</c:v>
                </c:pt>
                <c:pt idx="22">
                  <c:v>13250000</c:v>
                </c:pt>
                <c:pt idx="23">
                  <c:v>13250000</c:v>
                </c:pt>
                <c:pt idx="24">
                  <c:v>13250000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E2D-4273-94C1-527BAFDEAB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6867624"/>
        <c:axId val="1"/>
      </c:lineChart>
      <c:dateAx>
        <c:axId val="446867624"/>
        <c:scaling>
          <c:orientation val="minMax"/>
        </c:scaling>
        <c:delete val="0"/>
        <c:axPos val="b"/>
        <c:numFmt formatCode="m/d/yy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446867624"/>
        <c:crosses val="autoZero"/>
        <c:crossBetween val="between"/>
        <c:dispUnits>
          <c:builtInUnit val="millions"/>
          <c:dispUnitsLbl>
            <c:layout/>
            <c:spPr>
              <a:noFill/>
              <a:ln w="25400">
                <a:noFill/>
              </a:ln>
            </c:spPr>
            <c:txPr>
              <a:bodyPr rot="-5400000" vert="horz"/>
              <a:lstStyle/>
              <a:p>
                <a:pPr algn="ctr">
                  <a:defRPr sz="10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endParaRPr lang="fr-FR"/>
              </a:p>
            </c:txPr>
          </c:dispUnitsLbl>
        </c:dispUnits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 w="25400">
          <a:noFill/>
        </a:ln>
      </c:spPr>
      <c:txPr>
        <a:bodyPr/>
        <a:lstStyle/>
        <a:p>
          <a:pPr>
            <a:defRPr sz="825" b="0" i="0" u="none" strike="noStrike" baseline="0">
              <a:solidFill>
                <a:srgbClr val="333333"/>
              </a:solidFill>
              <a:latin typeface="Calibri"/>
              <a:ea typeface="Calibri"/>
              <a:cs typeface="Calibri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0" i="0" u="none" strike="noStrike" baseline="0">
                <a:solidFill>
                  <a:srgbClr val="33CCCC"/>
                </a:solidFill>
                <a:latin typeface="Calibri"/>
                <a:ea typeface="Calibri"/>
                <a:cs typeface="Calibri"/>
              </a:defRPr>
            </a:pPr>
            <a:r>
              <a:rPr lang="fr-FR" sz="1200"/>
              <a:t>Nombre de vaccins remboursés</a:t>
            </a:r>
          </a:p>
        </c:rich>
      </c:tx>
      <c:layout/>
      <c:overlay val="0"/>
      <c:spPr>
        <a:noFill/>
        <a:ln w="25400">
          <a:noFill/>
        </a:ln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CNAM!$H$4</c:f>
              <c:strCache>
                <c:ptCount val="1"/>
                <c:pt idx="0">
                  <c:v>2018/2019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9"/>
              <c:layout>
                <c:manualLayout>
                  <c:x val="0"/>
                  <c:y val="3.9603960396039646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accent1"/>
                      </a:solidFill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04C-4EEA-BD27-E2E7D6691507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CNAM!$G$5:$G$34</c:f>
              <c:numCache>
                <c:formatCode>m/d/yyyy</c:formatCode>
                <c:ptCount val="30"/>
                <c:pt idx="0">
                  <c:v>44081</c:v>
                </c:pt>
                <c:pt idx="1">
                  <c:v>44088</c:v>
                </c:pt>
                <c:pt idx="2">
                  <c:v>44095</c:v>
                </c:pt>
                <c:pt idx="3">
                  <c:v>44102</c:v>
                </c:pt>
                <c:pt idx="4">
                  <c:v>44109</c:v>
                </c:pt>
                <c:pt idx="5">
                  <c:v>44116</c:v>
                </c:pt>
                <c:pt idx="6">
                  <c:v>44123</c:v>
                </c:pt>
                <c:pt idx="7">
                  <c:v>44130</c:v>
                </c:pt>
                <c:pt idx="8">
                  <c:v>44137</c:v>
                </c:pt>
                <c:pt idx="9">
                  <c:v>44144</c:v>
                </c:pt>
                <c:pt idx="10">
                  <c:v>44151</c:v>
                </c:pt>
                <c:pt idx="11">
                  <c:v>44158</c:v>
                </c:pt>
                <c:pt idx="12">
                  <c:v>44165</c:v>
                </c:pt>
                <c:pt idx="13">
                  <c:v>44172</c:v>
                </c:pt>
                <c:pt idx="14">
                  <c:v>44179</c:v>
                </c:pt>
                <c:pt idx="15">
                  <c:v>44186</c:v>
                </c:pt>
                <c:pt idx="16">
                  <c:v>44193</c:v>
                </c:pt>
                <c:pt idx="17">
                  <c:v>44200</c:v>
                </c:pt>
                <c:pt idx="18">
                  <c:v>44207</c:v>
                </c:pt>
                <c:pt idx="19">
                  <c:v>44214</c:v>
                </c:pt>
                <c:pt idx="20">
                  <c:v>44221</c:v>
                </c:pt>
                <c:pt idx="21">
                  <c:v>44228</c:v>
                </c:pt>
                <c:pt idx="22">
                  <c:v>44235</c:v>
                </c:pt>
                <c:pt idx="23">
                  <c:v>44242</c:v>
                </c:pt>
                <c:pt idx="24">
                  <c:v>44249</c:v>
                </c:pt>
                <c:pt idx="25">
                  <c:v>44256</c:v>
                </c:pt>
                <c:pt idx="26">
                  <c:v>44263</c:v>
                </c:pt>
                <c:pt idx="27">
                  <c:v>44270</c:v>
                </c:pt>
                <c:pt idx="28">
                  <c:v>44277</c:v>
                </c:pt>
                <c:pt idx="29">
                  <c:v>44284</c:v>
                </c:pt>
              </c:numCache>
            </c:numRef>
          </c:cat>
          <c:val>
            <c:numRef>
              <c:f>CNAM!$H$5:$H$34</c:f>
              <c:numCache>
                <c:formatCode>General</c:formatCode>
                <c:ptCount val="30"/>
                <c:pt idx="0">
                  <c:v>2</c:v>
                </c:pt>
                <c:pt idx="1">
                  <c:v>47</c:v>
                </c:pt>
                <c:pt idx="2">
                  <c:v>335</c:v>
                </c:pt>
                <c:pt idx="3">
                  <c:v>2564</c:v>
                </c:pt>
                <c:pt idx="4">
                  <c:v>139426</c:v>
                </c:pt>
                <c:pt idx="5">
                  <c:v>1273529</c:v>
                </c:pt>
                <c:pt idx="6">
                  <c:v>2291611</c:v>
                </c:pt>
                <c:pt idx="7">
                  <c:v>3304547</c:v>
                </c:pt>
                <c:pt idx="8">
                  <c:v>4296044</c:v>
                </c:pt>
                <c:pt idx="9">
                  <c:v>5319300</c:v>
                </c:pt>
                <c:pt idx="10">
                  <c:v>6035113</c:v>
                </c:pt>
                <c:pt idx="11">
                  <c:v>6505562</c:v>
                </c:pt>
                <c:pt idx="12">
                  <c:v>6795069</c:v>
                </c:pt>
                <c:pt idx="13">
                  <c:v>6972580</c:v>
                </c:pt>
                <c:pt idx="14">
                  <c:v>7078947</c:v>
                </c:pt>
                <c:pt idx="15">
                  <c:v>7144600</c:v>
                </c:pt>
                <c:pt idx="16">
                  <c:v>7175129</c:v>
                </c:pt>
                <c:pt idx="17">
                  <c:v>7189105</c:v>
                </c:pt>
                <c:pt idx="18">
                  <c:v>7198556</c:v>
                </c:pt>
                <c:pt idx="19">
                  <c:v>7205520</c:v>
                </c:pt>
                <c:pt idx="20">
                  <c:v>7210048</c:v>
                </c:pt>
                <c:pt idx="21">
                  <c:v>7214216</c:v>
                </c:pt>
                <c:pt idx="22">
                  <c:v>7216152</c:v>
                </c:pt>
                <c:pt idx="23">
                  <c:v>7217382</c:v>
                </c:pt>
                <c:pt idx="24">
                  <c:v>7218514</c:v>
                </c:pt>
                <c:pt idx="25">
                  <c:v>7218528</c:v>
                </c:pt>
                <c:pt idx="26">
                  <c:v>7218537</c:v>
                </c:pt>
                <c:pt idx="27">
                  <c:v>7218541</c:v>
                </c:pt>
                <c:pt idx="28">
                  <c:v>7218543</c:v>
                </c:pt>
                <c:pt idx="29">
                  <c:v>7218543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04C-4EEA-BD27-E2E7D6691507}"/>
            </c:ext>
          </c:extLst>
        </c:ser>
        <c:ser>
          <c:idx val="1"/>
          <c:order val="1"/>
          <c:tx>
            <c:strRef>
              <c:f>CNAM!$I$4</c:f>
              <c:strCache>
                <c:ptCount val="1"/>
                <c:pt idx="0">
                  <c:v>2019/2020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9"/>
              <c:layout>
                <c:manualLayout>
                  <c:x val="0"/>
                  <c:y val="-4.395604395604398E-2"/>
                </c:manualLayout>
              </c:layout>
              <c:numFmt formatCode="#,##0.0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0" i="0" u="none" strike="noStrike" baseline="0">
                      <a:solidFill>
                        <a:srgbClr val="FF66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fr-F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04C-4EEA-BD27-E2E7D669150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CNAM!$G$5:$G$34</c:f>
              <c:numCache>
                <c:formatCode>m/d/yyyy</c:formatCode>
                <c:ptCount val="30"/>
                <c:pt idx="0">
                  <c:v>44081</c:v>
                </c:pt>
                <c:pt idx="1">
                  <c:v>44088</c:v>
                </c:pt>
                <c:pt idx="2">
                  <c:v>44095</c:v>
                </c:pt>
                <c:pt idx="3">
                  <c:v>44102</c:v>
                </c:pt>
                <c:pt idx="4">
                  <c:v>44109</c:v>
                </c:pt>
                <c:pt idx="5">
                  <c:v>44116</c:v>
                </c:pt>
                <c:pt idx="6">
                  <c:v>44123</c:v>
                </c:pt>
                <c:pt idx="7">
                  <c:v>44130</c:v>
                </c:pt>
                <c:pt idx="8">
                  <c:v>44137</c:v>
                </c:pt>
                <c:pt idx="9">
                  <c:v>44144</c:v>
                </c:pt>
                <c:pt idx="10">
                  <c:v>44151</c:v>
                </c:pt>
                <c:pt idx="11">
                  <c:v>44158</c:v>
                </c:pt>
                <c:pt idx="12">
                  <c:v>44165</c:v>
                </c:pt>
                <c:pt idx="13">
                  <c:v>44172</c:v>
                </c:pt>
                <c:pt idx="14">
                  <c:v>44179</c:v>
                </c:pt>
                <c:pt idx="15">
                  <c:v>44186</c:v>
                </c:pt>
                <c:pt idx="16">
                  <c:v>44193</c:v>
                </c:pt>
                <c:pt idx="17">
                  <c:v>44200</c:v>
                </c:pt>
                <c:pt idx="18">
                  <c:v>44207</c:v>
                </c:pt>
                <c:pt idx="19">
                  <c:v>44214</c:v>
                </c:pt>
                <c:pt idx="20">
                  <c:v>44221</c:v>
                </c:pt>
                <c:pt idx="21">
                  <c:v>44228</c:v>
                </c:pt>
                <c:pt idx="22">
                  <c:v>44235</c:v>
                </c:pt>
                <c:pt idx="23">
                  <c:v>44242</c:v>
                </c:pt>
                <c:pt idx="24">
                  <c:v>44249</c:v>
                </c:pt>
                <c:pt idx="25">
                  <c:v>44256</c:v>
                </c:pt>
                <c:pt idx="26">
                  <c:v>44263</c:v>
                </c:pt>
                <c:pt idx="27">
                  <c:v>44270</c:v>
                </c:pt>
                <c:pt idx="28">
                  <c:v>44277</c:v>
                </c:pt>
                <c:pt idx="29">
                  <c:v>44284</c:v>
                </c:pt>
              </c:numCache>
            </c:numRef>
          </c:cat>
          <c:val>
            <c:numRef>
              <c:f>CNAM!$I$5:$I$34</c:f>
              <c:numCache>
                <c:formatCode>General</c:formatCode>
                <c:ptCount val="30"/>
                <c:pt idx="0">
                  <c:v>8</c:v>
                </c:pt>
                <c:pt idx="1">
                  <c:v>41</c:v>
                </c:pt>
                <c:pt idx="2">
                  <c:v>470</c:v>
                </c:pt>
                <c:pt idx="3">
                  <c:v>2851</c:v>
                </c:pt>
                <c:pt idx="4">
                  <c:v>10068</c:v>
                </c:pt>
                <c:pt idx="5">
                  <c:v>25956</c:v>
                </c:pt>
                <c:pt idx="6">
                  <c:v>1335260</c:v>
                </c:pt>
                <c:pt idx="7">
                  <c:v>2829457</c:v>
                </c:pt>
                <c:pt idx="8">
                  <c:v>3791486</c:v>
                </c:pt>
                <c:pt idx="9">
                  <c:v>5048235</c:v>
                </c:pt>
                <c:pt idx="10">
                  <c:v>6139196</c:v>
                </c:pt>
                <c:pt idx="11">
                  <c:v>6853769</c:v>
                </c:pt>
                <c:pt idx="12">
                  <c:v>7283757</c:v>
                </c:pt>
                <c:pt idx="13">
                  <c:v>7570929</c:v>
                </c:pt>
                <c:pt idx="14">
                  <c:v>7774118</c:v>
                </c:pt>
                <c:pt idx="15">
                  <c:v>7881776</c:v>
                </c:pt>
                <c:pt idx="16">
                  <c:v>7933461</c:v>
                </c:pt>
                <c:pt idx="17">
                  <c:v>7982279</c:v>
                </c:pt>
                <c:pt idx="18">
                  <c:v>8029555</c:v>
                </c:pt>
                <c:pt idx="19">
                  <c:v>8062967</c:v>
                </c:pt>
                <c:pt idx="20">
                  <c:v>8087255</c:v>
                </c:pt>
                <c:pt idx="21">
                  <c:v>8110126</c:v>
                </c:pt>
                <c:pt idx="22">
                  <c:v>8123077</c:v>
                </c:pt>
                <c:pt idx="23">
                  <c:v>8130290</c:v>
                </c:pt>
                <c:pt idx="24">
                  <c:v>8135133</c:v>
                </c:pt>
                <c:pt idx="25">
                  <c:v>8139277</c:v>
                </c:pt>
                <c:pt idx="26">
                  <c:v>8141691</c:v>
                </c:pt>
                <c:pt idx="27">
                  <c:v>8143412</c:v>
                </c:pt>
                <c:pt idx="28">
                  <c:v>8143416</c:v>
                </c:pt>
                <c:pt idx="29">
                  <c:v>8143418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04C-4EEA-BD27-E2E7D6691507}"/>
            </c:ext>
          </c:extLst>
        </c:ser>
        <c:ser>
          <c:idx val="2"/>
          <c:order val="2"/>
          <c:tx>
            <c:strRef>
              <c:f>CNAM!$J$4</c:f>
              <c:strCache>
                <c:ptCount val="1"/>
                <c:pt idx="0">
                  <c:v>2020/2021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10"/>
              <c:layout>
                <c:manualLayout>
                  <c:x val="-2.0510084178553364E-2"/>
                  <c:y val="-9.5158274220670858E-2"/>
                </c:manualLayout>
              </c:layout>
              <c:numFmt formatCode="#,##0.0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704C-4EEA-BD27-E2E7D66915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/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CNAM!$G$5:$G$34</c:f>
              <c:numCache>
                <c:formatCode>m/d/yyyy</c:formatCode>
                <c:ptCount val="30"/>
                <c:pt idx="0">
                  <c:v>44081</c:v>
                </c:pt>
                <c:pt idx="1">
                  <c:v>44088</c:v>
                </c:pt>
                <c:pt idx="2">
                  <c:v>44095</c:v>
                </c:pt>
                <c:pt idx="3">
                  <c:v>44102</c:v>
                </c:pt>
                <c:pt idx="4">
                  <c:v>44109</c:v>
                </c:pt>
                <c:pt idx="5">
                  <c:v>44116</c:v>
                </c:pt>
                <c:pt idx="6">
                  <c:v>44123</c:v>
                </c:pt>
                <c:pt idx="7">
                  <c:v>44130</c:v>
                </c:pt>
                <c:pt idx="8">
                  <c:v>44137</c:v>
                </c:pt>
                <c:pt idx="9">
                  <c:v>44144</c:v>
                </c:pt>
                <c:pt idx="10">
                  <c:v>44151</c:v>
                </c:pt>
                <c:pt idx="11">
                  <c:v>44158</c:v>
                </c:pt>
                <c:pt idx="12">
                  <c:v>44165</c:v>
                </c:pt>
                <c:pt idx="13">
                  <c:v>44172</c:v>
                </c:pt>
                <c:pt idx="14">
                  <c:v>44179</c:v>
                </c:pt>
                <c:pt idx="15">
                  <c:v>44186</c:v>
                </c:pt>
                <c:pt idx="16">
                  <c:v>44193</c:v>
                </c:pt>
                <c:pt idx="17">
                  <c:v>44200</c:v>
                </c:pt>
                <c:pt idx="18">
                  <c:v>44207</c:v>
                </c:pt>
                <c:pt idx="19">
                  <c:v>44214</c:v>
                </c:pt>
                <c:pt idx="20">
                  <c:v>44221</c:v>
                </c:pt>
                <c:pt idx="21">
                  <c:v>44228</c:v>
                </c:pt>
                <c:pt idx="22">
                  <c:v>44235</c:v>
                </c:pt>
                <c:pt idx="23">
                  <c:v>44242</c:v>
                </c:pt>
                <c:pt idx="24">
                  <c:v>44249</c:v>
                </c:pt>
                <c:pt idx="25">
                  <c:v>44256</c:v>
                </c:pt>
                <c:pt idx="26">
                  <c:v>44263</c:v>
                </c:pt>
                <c:pt idx="27">
                  <c:v>44270</c:v>
                </c:pt>
                <c:pt idx="28">
                  <c:v>44277</c:v>
                </c:pt>
                <c:pt idx="29">
                  <c:v>44284</c:v>
                </c:pt>
              </c:numCache>
            </c:numRef>
          </c:cat>
          <c:val>
            <c:numRef>
              <c:f>CNAM!$J$5:$J$34</c:f>
              <c:numCache>
                <c:formatCode>General</c:formatCode>
                <c:ptCount val="30"/>
                <c:pt idx="0">
                  <c:v>4</c:v>
                </c:pt>
                <c:pt idx="1">
                  <c:v>31</c:v>
                </c:pt>
                <c:pt idx="2">
                  <c:v>141</c:v>
                </c:pt>
                <c:pt idx="3">
                  <c:v>1820</c:v>
                </c:pt>
                <c:pt idx="4">
                  <c:v>10952</c:v>
                </c:pt>
                <c:pt idx="5">
                  <c:v>103429</c:v>
                </c:pt>
                <c:pt idx="6">
                  <c:v>4068394</c:v>
                </c:pt>
                <c:pt idx="7">
                  <c:v>5645220</c:v>
                </c:pt>
                <c:pt idx="8">
                  <c:v>6457994</c:v>
                </c:pt>
                <c:pt idx="9">
                  <c:v>7248942</c:v>
                </c:pt>
                <c:pt idx="10">
                  <c:v>8179712</c:v>
                </c:pt>
                <c:pt idx="11">
                  <c:v>8538083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04C-4EEA-BD27-E2E7D66915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6867296"/>
        <c:axId val="1"/>
      </c:lineChart>
      <c:dateAx>
        <c:axId val="446867296"/>
        <c:scaling>
          <c:orientation val="minMax"/>
        </c:scaling>
        <c:delete val="0"/>
        <c:axPos val="b"/>
        <c:numFmt formatCode="m/d/yy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446867296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2.0510084178553364E-2"/>
                <c:y val="0.22192268952177882"/>
              </c:manualLayout>
            </c:layout>
            <c:spPr>
              <a:noFill/>
              <a:ln w="25400">
                <a:noFill/>
              </a:ln>
            </c:spPr>
            <c:txPr>
              <a:bodyPr rot="-5400000" vert="horz"/>
              <a:lstStyle/>
              <a:p>
                <a:pPr algn="ctr">
                  <a:defRPr sz="10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endParaRPr lang="fr-FR"/>
              </a:p>
            </c:txPr>
          </c:dispUnitsLbl>
        </c:dispUnits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 w="25400">
          <a:noFill/>
        </a:ln>
      </c:spPr>
      <c:txPr>
        <a:bodyPr/>
        <a:lstStyle/>
        <a:p>
          <a:pPr>
            <a:defRPr sz="825" b="0" i="0" u="none" strike="noStrike" baseline="0">
              <a:solidFill>
                <a:srgbClr val="333333"/>
              </a:solidFill>
              <a:latin typeface="Calibri"/>
              <a:ea typeface="Calibri"/>
              <a:cs typeface="Calibri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r-F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07/12/2020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3286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07/12/2020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8909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07/12/2020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0566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07/12/2020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7056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07/12/2020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2757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07/12/2020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7525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07/12/2020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381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07/12/2020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8406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07/12/2020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9614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07/12/2020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6167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07/12/2020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7866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E03CB-E943-4C28-9038-A3D1F51275F0}" type="datetimeFigureOut">
              <a:rPr lang="fr-FR" smtClean="0"/>
              <a:t>07/12/2020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0413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18" Type="http://schemas.openxmlformats.org/officeDocument/2006/relationships/image" Target="../media/image9.png"/><Relationship Id="rId3" Type="http://schemas.openxmlformats.org/officeDocument/2006/relationships/chart" Target="../charts/chart1.xml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17" Type="http://schemas.microsoft.com/office/2007/relationships/hdphoto" Target="../media/hdphoto6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5" Type="http://schemas.microsoft.com/office/2007/relationships/hdphoto" Target="../media/hdphoto5.wdp"/><Relationship Id="rId10" Type="http://schemas.microsoft.com/office/2007/relationships/hdphoto" Target="../media/hdphoto3.wdp"/><Relationship Id="rId19" Type="http://schemas.microsoft.com/office/2007/relationships/hdphoto" Target="../media/hdphoto7.wdp"/><Relationship Id="rId4" Type="http://schemas.openxmlformats.org/officeDocument/2006/relationships/chart" Target="../charts/chart2.xml"/><Relationship Id="rId9" Type="http://schemas.openxmlformats.org/officeDocument/2006/relationships/image" Target="../media/image4.png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2"/>
          <p:cNvSpPr txBox="1"/>
          <p:nvPr/>
        </p:nvSpPr>
        <p:spPr>
          <a:xfrm>
            <a:off x="679016" y="12657"/>
            <a:ext cx="11512983" cy="750653"/>
          </a:xfrm>
          <a:prstGeom prst="rect">
            <a:avLst/>
          </a:prstGeom>
          <a:solidFill>
            <a:srgbClr val="1BC3D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itchFamily="50" charset="0"/>
              </a:rPr>
              <a:t>     Monitoring hebdomadaire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itchFamily="50" charset="0"/>
              </a:rPr>
              <a:t>vaccination grippe </a:t>
            </a:r>
            <a:r>
              <a:rPr lang="fr-FR" sz="1800" b="1" dirty="0" smtClean="0">
                <a:solidFill>
                  <a:prstClr val="white"/>
                </a:solidFill>
                <a:latin typeface="Marianne" pitchFamily="50" charset="0"/>
              </a:rPr>
              <a:t>n° 7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itchFamily="50" charset="0"/>
              </a:rPr>
              <a:t>        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itchFamily="50" charset="0"/>
              </a:rPr>
              <a:t>Vendredi </a:t>
            </a:r>
            <a:r>
              <a:rPr lang="fr-FR" sz="1600" dirty="0" smtClean="0">
                <a:solidFill>
                  <a:prstClr val="white"/>
                </a:solidFill>
                <a:latin typeface="Marianne" pitchFamily="50" charset="0"/>
              </a:rPr>
              <a:t>4 décembre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itchFamily="50" charset="0"/>
              </a:rPr>
              <a:t>2020</a:t>
            </a: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itchFamily="50" charset="0"/>
            </a:endParaRPr>
          </a:p>
        </p:txBody>
      </p:sp>
      <p:pic>
        <p:nvPicPr>
          <p:cNvPr id="56" name="Image 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4" y="107707"/>
            <a:ext cx="681135" cy="769520"/>
          </a:xfrm>
          <a:prstGeom prst="rect">
            <a:avLst/>
          </a:prstGeom>
        </p:spPr>
      </p:pic>
      <p:grpSp>
        <p:nvGrpSpPr>
          <p:cNvPr id="13" name="Groupe 12"/>
          <p:cNvGrpSpPr/>
          <p:nvPr/>
        </p:nvGrpSpPr>
        <p:grpSpPr>
          <a:xfrm>
            <a:off x="18816" y="778604"/>
            <a:ext cx="12158340" cy="5078508"/>
            <a:chOff x="-287496" y="738961"/>
            <a:chExt cx="11776846" cy="5381551"/>
          </a:xfrm>
        </p:grpSpPr>
        <p:sp>
          <p:nvSpPr>
            <p:cNvPr id="6" name="Rectangle 5"/>
            <p:cNvSpPr/>
            <p:nvPr/>
          </p:nvSpPr>
          <p:spPr>
            <a:xfrm>
              <a:off x="-287496" y="863273"/>
              <a:ext cx="10116209" cy="15502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" name="Groupe 4"/>
            <p:cNvGrpSpPr/>
            <p:nvPr/>
          </p:nvGrpSpPr>
          <p:grpSpPr>
            <a:xfrm>
              <a:off x="-59906" y="738961"/>
              <a:ext cx="11549256" cy="5381551"/>
              <a:chOff x="-59905" y="497303"/>
              <a:chExt cx="11549256" cy="5381551"/>
            </a:xfrm>
          </p:grpSpPr>
          <p:sp>
            <p:nvSpPr>
              <p:cNvPr id="16" name="ZoneTexte 8"/>
              <p:cNvSpPr txBox="1"/>
              <p:nvPr/>
            </p:nvSpPr>
            <p:spPr>
              <a:xfrm>
                <a:off x="-59905" y="594555"/>
                <a:ext cx="2440149" cy="577081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0" lang="fr-FR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BC3D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Nombre  de vaccins </a:t>
                </a:r>
                <a:r>
                  <a:rPr kumimoji="0" lang="fr-FR" sz="105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1BC3D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remboursés AM</a:t>
                </a:r>
              </a:p>
              <a:p>
                <a:r>
                  <a:rPr lang="fr-FR" sz="1050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</a:rPr>
                  <a:t>Régime </a:t>
                </a:r>
                <a:r>
                  <a:rPr lang="fr-FR" sz="1050" dirty="0">
                    <a:solidFill>
                      <a:prstClr val="black">
                        <a:lumMod val="50000"/>
                        <a:lumOff val="50000"/>
                      </a:prstClr>
                    </a:solidFill>
                  </a:rPr>
                  <a:t>général 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1BC3D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</a:t>
                </a:r>
                <a:endParaRPr kumimoji="0" lang="fr-FR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1BC3D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ZoneTexte 8"/>
              <p:cNvSpPr txBox="1"/>
              <p:nvPr/>
            </p:nvSpPr>
            <p:spPr>
              <a:xfrm>
                <a:off x="2385831" y="533915"/>
                <a:ext cx="1977141" cy="415498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BC3D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Nombre  de vaccins </a:t>
                </a:r>
                <a:r>
                  <a:rPr kumimoji="0" lang="fr-FR" sz="105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1BC3D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vendus par les </a:t>
                </a:r>
                <a:r>
                  <a:rPr kumimoji="0" lang="fr-FR" sz="1050" b="1" i="0" u="none" strike="noStrike" kern="1200" cap="none" spc="0" normalizeH="0" noProof="0" dirty="0" smtClean="0">
                    <a:ln>
                      <a:noFill/>
                    </a:ln>
                    <a:solidFill>
                      <a:srgbClr val="1BC3D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officines</a:t>
                </a:r>
                <a:r>
                  <a:rPr kumimoji="0" lang="fr-FR" sz="105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1BC3D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(estimation GERS)  </a:t>
                </a:r>
                <a:endParaRPr kumimoji="0" lang="fr-FR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1BC3D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ZoneTexte 3"/>
              <p:cNvSpPr txBox="1"/>
              <p:nvPr/>
            </p:nvSpPr>
            <p:spPr>
              <a:xfrm>
                <a:off x="2397005" y="932782"/>
                <a:ext cx="1604048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defRPr/>
                </a:pPr>
                <a:r>
                  <a:rPr lang="fr-FR" sz="2400" dirty="0" smtClean="0">
                    <a:solidFill>
                      <a:srgbClr val="44546A"/>
                    </a:solidFill>
                  </a:rPr>
                  <a:t>11 535 953</a:t>
                </a: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ZoneTexte 3"/>
              <p:cNvSpPr txBox="1"/>
              <p:nvPr/>
            </p:nvSpPr>
            <p:spPr>
              <a:xfrm>
                <a:off x="137612" y="953234"/>
                <a:ext cx="160486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defRPr/>
                </a:pPr>
                <a:endParaRPr lang="fr-FR" sz="2400" dirty="0">
                  <a:solidFill>
                    <a:srgbClr val="44546A"/>
                  </a:solidFill>
                </a:endParaRPr>
              </a:p>
            </p:txBody>
          </p:sp>
          <p:sp>
            <p:nvSpPr>
              <p:cNvPr id="36" name="ZoneTexte 35"/>
              <p:cNvSpPr txBox="1"/>
              <p:nvPr/>
            </p:nvSpPr>
            <p:spPr>
              <a:xfrm>
                <a:off x="2528219" y="1844695"/>
                <a:ext cx="1493967" cy="2289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Données</a:t>
                </a:r>
                <a:r>
                  <a:rPr kumimoji="0" lang="fr-FR" sz="800" b="0" i="0" u="none" strike="noStrike" kern="1200" cap="none" spc="0" normalizeH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au </a:t>
                </a:r>
                <a:r>
                  <a:rPr lang="fr-FR" sz="800" dirty="0" smtClean="0">
                    <a:solidFill>
                      <a:prstClr val="black"/>
                    </a:solidFill>
                    <a:latin typeface="Calibri" panose="020F0502020204030204"/>
                  </a:rPr>
                  <a:t>29</a:t>
                </a:r>
                <a:r>
                  <a:rPr lang="fr-FR" sz="800" noProof="0" dirty="0" smtClean="0">
                    <a:solidFill>
                      <a:prstClr val="black"/>
                    </a:solidFill>
                    <a:latin typeface="Calibri" panose="020F0502020204030204"/>
                  </a:rPr>
                  <a:t> Novembre </a:t>
                </a:r>
                <a:r>
                  <a:rPr kumimoji="0" lang="fr-FR" sz="800" b="0" i="0" u="none" strike="noStrike" kern="1200" cap="none" spc="0" normalizeH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inclus</a:t>
                </a:r>
                <a:endPara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ZoneTexte 9"/>
              <p:cNvSpPr txBox="1"/>
              <p:nvPr/>
            </p:nvSpPr>
            <p:spPr>
              <a:xfrm>
                <a:off x="4239331" y="1369664"/>
                <a:ext cx="970587" cy="359842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</a:rPr>
                  <a:t>+ </a:t>
                </a:r>
                <a:r>
                  <a:rPr lang="fr-FR" sz="1600" noProof="0" dirty="0" smtClean="0">
                    <a:solidFill>
                      <a:srgbClr val="FF0000"/>
                    </a:solidFill>
                    <a:latin typeface="Calibri" panose="020F0502020204030204"/>
                  </a:rPr>
                  <a:t>20</a:t>
                </a:r>
                <a:r>
                  <a:rPr kumimoji="0" lang="fr-FR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</a:rPr>
                  <a:t>% </a:t>
                </a:r>
                <a:endPara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0" name="ZoneTexte 9"/>
              <p:cNvSpPr txBox="1"/>
              <p:nvPr/>
            </p:nvSpPr>
            <p:spPr>
              <a:xfrm>
                <a:off x="418016" y="1300342"/>
                <a:ext cx="924578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</a:rPr>
                  <a:t>+ </a:t>
                </a:r>
                <a:r>
                  <a:rPr lang="fr-FR" sz="1600" noProof="0" dirty="0" smtClean="0">
                    <a:solidFill>
                      <a:srgbClr val="FF0000"/>
                    </a:solidFill>
                    <a:latin typeface="Calibri" panose="020F0502020204030204"/>
                  </a:rPr>
                  <a:t>25</a:t>
                </a:r>
                <a:r>
                  <a:rPr kumimoji="0" lang="fr-FR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</a:rPr>
                  <a:t> </a:t>
                </a:r>
                <a:r>
                  <a:rPr kumimoji="0" lang="fr-FR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</a:rPr>
                  <a:t>% </a:t>
                </a:r>
              </a:p>
            </p:txBody>
          </p:sp>
          <p:sp>
            <p:nvSpPr>
              <p:cNvPr id="31" name="ZoneTexte 6"/>
              <p:cNvSpPr txBox="1"/>
              <p:nvPr/>
            </p:nvSpPr>
            <p:spPr>
              <a:xfrm>
                <a:off x="126444" y="1597798"/>
                <a:ext cx="1534916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par rapport à la même période de la campagne précédente</a:t>
                </a:r>
              </a:p>
            </p:txBody>
          </p:sp>
          <p:sp>
            <p:nvSpPr>
              <p:cNvPr id="33" name="ZoneTexte 32"/>
              <p:cNvSpPr txBox="1"/>
              <p:nvPr/>
            </p:nvSpPr>
            <p:spPr>
              <a:xfrm>
                <a:off x="105866" y="1926970"/>
                <a:ext cx="152837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Données au</a:t>
                </a:r>
                <a:r>
                  <a:rPr lang="fr-FR" sz="800" dirty="0" smtClean="0">
                    <a:solidFill>
                      <a:prstClr val="black"/>
                    </a:solidFill>
                    <a:latin typeface="Calibri" panose="020F0502020204030204"/>
                  </a:rPr>
                  <a:t> 03  Décembre</a:t>
                </a:r>
                <a:r>
                  <a:rPr kumimoji="0" lang="fr-FR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inclus </a:t>
                </a:r>
                <a:endPara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ZoneTexte 6"/>
              <p:cNvSpPr txBox="1"/>
              <p:nvPr/>
            </p:nvSpPr>
            <p:spPr>
              <a:xfrm>
                <a:off x="4028755" y="1667438"/>
                <a:ext cx="1098681" cy="489213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par rapport à la même période de la campagne précédente</a:t>
                </a:r>
              </a:p>
            </p:txBody>
          </p:sp>
          <p:sp>
            <p:nvSpPr>
              <p:cNvPr id="44" name="ZoneTexte 43"/>
              <p:cNvSpPr txBox="1"/>
              <p:nvPr/>
            </p:nvSpPr>
            <p:spPr>
              <a:xfrm>
                <a:off x="4168564" y="512796"/>
                <a:ext cx="887569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>
                    <a:solidFill>
                      <a:schemeClr val="accent6"/>
                    </a:solidFill>
                  </a:rPr>
                  <a:t>+ 2,8%</a:t>
                </a:r>
              </a:p>
              <a:p>
                <a:pPr algn="ctr"/>
                <a:r>
                  <a:rPr lang="fr-FR" sz="800" dirty="0">
                    <a:solidFill>
                      <a:schemeClr val="bg2">
                        <a:lumMod val="50000"/>
                      </a:schemeClr>
                    </a:solidFill>
                  </a:rPr>
                  <a:t>par rapport </a:t>
                </a:r>
                <a:r>
                  <a:rPr lang="fr-FR" sz="800" dirty="0" smtClean="0">
                    <a:solidFill>
                      <a:schemeClr val="bg2">
                        <a:lumMod val="50000"/>
                      </a:schemeClr>
                    </a:solidFill>
                  </a:rPr>
                  <a:t>à la</a:t>
                </a:r>
                <a:endParaRPr lang="en-GB" sz="800" dirty="0" smtClean="0">
                  <a:solidFill>
                    <a:schemeClr val="accent6"/>
                  </a:solidFill>
                </a:endParaRPr>
              </a:p>
              <a:p>
                <a:pPr algn="ctr"/>
                <a:r>
                  <a:rPr lang="en-GB" sz="800" dirty="0" err="1">
                    <a:solidFill>
                      <a:schemeClr val="bg2">
                        <a:lumMod val="50000"/>
                      </a:schemeClr>
                    </a:solidFill>
                  </a:rPr>
                  <a:t>semaine</a:t>
                </a:r>
                <a:r>
                  <a:rPr lang="en-GB" sz="800" dirty="0">
                    <a:solidFill>
                      <a:schemeClr val="bg2">
                        <a:lumMod val="50000"/>
                      </a:schemeClr>
                    </a:solidFill>
                  </a:rPr>
                  <a:t> </a:t>
                </a:r>
                <a:r>
                  <a:rPr lang="en-GB" sz="800" dirty="0" err="1" smtClean="0">
                    <a:solidFill>
                      <a:schemeClr val="bg2">
                        <a:lumMod val="50000"/>
                      </a:schemeClr>
                    </a:solidFill>
                  </a:rPr>
                  <a:t>précédente</a:t>
                </a:r>
                <a:endParaRPr lang="en-GB" sz="8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" name="Rectangle 1"/>
              <p:cNvSpPr/>
              <p:nvPr/>
            </p:nvSpPr>
            <p:spPr>
              <a:xfrm>
                <a:off x="5053049" y="497303"/>
                <a:ext cx="6436302" cy="158113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b="1" dirty="0" smtClean="0">
                  <a:solidFill>
                    <a:schemeClr val="bg2"/>
                  </a:solidFill>
                </a:endParaRPr>
              </a:p>
              <a:p>
                <a:pPr algn="ctr"/>
                <a:r>
                  <a:rPr lang="fr-FR" sz="1600" b="1" dirty="0" smtClean="0">
                    <a:solidFill>
                      <a:schemeClr val="bg2"/>
                    </a:solidFill>
                  </a:rPr>
                  <a:t>Mobilisation Stock Etat- Séquence I -EHPAD sans PUI</a:t>
                </a:r>
              </a:p>
              <a:p>
                <a:r>
                  <a:rPr lang="fr-FR" sz="1400" b="1" dirty="0" smtClean="0">
                    <a:solidFill>
                      <a:schemeClr val="bg2"/>
                    </a:solidFill>
                  </a:rPr>
                  <a:t>Phase I:</a:t>
                </a:r>
                <a:r>
                  <a:rPr lang="fr-FR" sz="1400" dirty="0" smtClean="0">
                    <a:solidFill>
                      <a:schemeClr val="bg2"/>
                    </a:solidFill>
                  </a:rPr>
                  <a:t> Semaine du 23 novembre:  </a:t>
                </a:r>
              </a:p>
              <a:p>
                <a:r>
                  <a:rPr lang="fr-FR" sz="1400" dirty="0" smtClean="0">
                    <a:solidFill>
                      <a:schemeClr val="bg2"/>
                    </a:solidFill>
                  </a:rPr>
                  <a:t>94 5550 doses de </a:t>
                </a:r>
                <a:r>
                  <a:rPr lang="fr-FR" sz="1400" dirty="0" err="1" smtClean="0">
                    <a:solidFill>
                      <a:schemeClr val="bg2"/>
                    </a:solidFill>
                  </a:rPr>
                  <a:t>Fluzone</a:t>
                </a:r>
                <a:r>
                  <a:rPr lang="fr-FR" sz="1400" dirty="0" smtClean="0">
                    <a:solidFill>
                      <a:schemeClr val="bg2"/>
                    </a:solidFill>
                  </a:rPr>
                  <a:t> HD dont 40 230 livrées en officines</a:t>
                </a:r>
              </a:p>
              <a:p>
                <a:r>
                  <a:rPr lang="fr-FR" sz="1400" b="1" dirty="0" smtClean="0">
                    <a:solidFill>
                      <a:schemeClr val="bg2"/>
                    </a:solidFill>
                  </a:rPr>
                  <a:t>Phase II</a:t>
                </a:r>
                <a:r>
                  <a:rPr lang="fr-FR" sz="1400" dirty="0" smtClean="0">
                    <a:solidFill>
                      <a:schemeClr val="bg2"/>
                    </a:solidFill>
                  </a:rPr>
                  <a:t>: Semaine du 30 novembre: </a:t>
                </a:r>
              </a:p>
              <a:p>
                <a:r>
                  <a:rPr lang="fr-FR" sz="1400" dirty="0" smtClean="0">
                    <a:solidFill>
                      <a:schemeClr val="bg2"/>
                    </a:solidFill>
                  </a:rPr>
                  <a:t>32 260 doses de </a:t>
                </a:r>
                <a:r>
                  <a:rPr lang="fr-FR" sz="1400" dirty="0" err="1" smtClean="0">
                    <a:solidFill>
                      <a:schemeClr val="bg2"/>
                    </a:solidFill>
                  </a:rPr>
                  <a:t>Fluzone</a:t>
                </a:r>
                <a:r>
                  <a:rPr lang="fr-FR" sz="1400" dirty="0" smtClean="0">
                    <a:solidFill>
                      <a:schemeClr val="bg2"/>
                    </a:solidFill>
                  </a:rPr>
                  <a:t> HD (</a:t>
                </a:r>
                <a:r>
                  <a:rPr lang="fr-FR" sz="1400" dirty="0" err="1" smtClean="0">
                    <a:solidFill>
                      <a:schemeClr val="bg2"/>
                    </a:solidFill>
                  </a:rPr>
                  <a:t>residents</a:t>
                </a:r>
                <a:r>
                  <a:rPr lang="fr-FR" sz="1400" dirty="0" smtClean="0">
                    <a:solidFill>
                      <a:schemeClr val="bg2"/>
                    </a:solidFill>
                  </a:rPr>
                  <a:t>)</a:t>
                </a:r>
              </a:p>
              <a:p>
                <a:r>
                  <a:rPr lang="fr-FR" sz="1400" dirty="0" smtClean="0">
                    <a:solidFill>
                      <a:schemeClr val="bg2"/>
                    </a:solidFill>
                  </a:rPr>
                  <a:t>79 140 doses de </a:t>
                </a:r>
                <a:r>
                  <a:rPr lang="fr-FR" sz="1400" dirty="0" err="1" smtClean="0">
                    <a:solidFill>
                      <a:schemeClr val="bg2"/>
                    </a:solidFill>
                  </a:rPr>
                  <a:t>Vaxigrip</a:t>
                </a:r>
                <a:r>
                  <a:rPr lang="fr-FR" sz="1400" dirty="0" smtClean="0">
                    <a:solidFill>
                      <a:schemeClr val="bg2"/>
                    </a:solidFill>
                  </a:rPr>
                  <a:t> </a:t>
                </a:r>
                <a:r>
                  <a:rPr lang="fr-FR" sz="1400" dirty="0" err="1" smtClean="0">
                    <a:solidFill>
                      <a:schemeClr val="bg2"/>
                    </a:solidFill>
                  </a:rPr>
                  <a:t>Tetra</a:t>
                </a:r>
                <a:r>
                  <a:rPr lang="fr-FR" sz="1400" dirty="0" smtClean="0">
                    <a:solidFill>
                      <a:schemeClr val="bg2"/>
                    </a:solidFill>
                  </a:rPr>
                  <a:t> (professionnels) dont 29 140 livrées en officines</a:t>
                </a:r>
              </a:p>
              <a:p>
                <a:pPr algn="ctr"/>
                <a:endParaRPr lang="fr-FR" sz="1400" dirty="0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45" name="ZoneTexte 8"/>
              <p:cNvSpPr txBox="1"/>
              <p:nvPr/>
            </p:nvSpPr>
            <p:spPr>
              <a:xfrm>
                <a:off x="2321299" y="5438562"/>
                <a:ext cx="1907807" cy="440292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050" b="1" dirty="0" smtClean="0">
                    <a:solidFill>
                      <a:srgbClr val="1BC3D5"/>
                    </a:solidFill>
                    <a:latin typeface="Calibri" panose="020F0502020204030204"/>
                  </a:rPr>
                  <a:t>Répartition par âge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050" b="1" dirty="0" smtClean="0">
                    <a:solidFill>
                      <a:srgbClr val="1BC3D5"/>
                    </a:solidFill>
                    <a:latin typeface="Calibri" panose="020F0502020204030204"/>
                  </a:rPr>
                  <a:t> des vaccins remboursés (AM)</a:t>
                </a:r>
              </a:p>
            </p:txBody>
          </p:sp>
        </p:grpSp>
      </p:grpSp>
      <p:sp>
        <p:nvSpPr>
          <p:cNvPr id="10" name="ZoneTexte 9"/>
          <p:cNvSpPr txBox="1"/>
          <p:nvPr/>
        </p:nvSpPr>
        <p:spPr>
          <a:xfrm>
            <a:off x="10465300" y="2266219"/>
            <a:ext cx="1733940" cy="464742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171450" lvl="0" indent="-171450" algn="just">
              <a:buFont typeface="Wingdings" panose="05000000000000000000" pitchFamily="2" charset="2"/>
              <a:buChar char="Ø"/>
              <a:defRPr/>
            </a:pPr>
            <a:r>
              <a:rPr lang="fr-FR" sz="1200" dirty="0" smtClean="0">
                <a:solidFill>
                  <a:prstClr val="black"/>
                </a:solidFill>
              </a:rPr>
              <a:t>Poursuite de la priorisation de la vaccination auprès des personne ciblées par les recommandations  vaccinales jusqu’au 31 décembre 2020.</a:t>
            </a:r>
          </a:p>
          <a:p>
            <a:pPr lvl="0" algn="just">
              <a:defRPr/>
            </a:pPr>
            <a:endParaRPr lang="fr-FR" sz="1200" dirty="0">
              <a:solidFill>
                <a:prstClr val="black"/>
              </a:solidFill>
              <a:latin typeface="Calibri" panose="020F0502020204030204"/>
            </a:endParaRPr>
          </a:p>
          <a:p>
            <a:pPr marL="171450" lvl="0" indent="-171450" algn="just">
              <a:buFont typeface="Wingdings" panose="05000000000000000000" pitchFamily="2" charset="2"/>
              <a:buChar char="Ø"/>
              <a:defRPr/>
            </a:pPr>
            <a:r>
              <a:rPr lang="fr-FR" sz="1200" dirty="0" smtClean="0">
                <a:solidFill>
                  <a:prstClr val="black"/>
                </a:solidFill>
                <a:latin typeface="Calibri" panose="020F0502020204030204"/>
              </a:rPr>
              <a:t>Début de la mobilisation du stock Etat auprès des Etablissements de santé et EHPAD avec </a:t>
            </a:r>
            <a:r>
              <a:rPr lang="fr-FR" sz="1200" smtClean="0">
                <a:solidFill>
                  <a:prstClr val="black"/>
                </a:solidFill>
                <a:latin typeface="Calibri" panose="020F0502020204030204"/>
              </a:rPr>
              <a:t>PUI dans </a:t>
            </a:r>
            <a:r>
              <a:rPr lang="fr-FR" sz="1200" dirty="0" smtClean="0">
                <a:solidFill>
                  <a:prstClr val="black"/>
                </a:solidFill>
                <a:latin typeface="Calibri" panose="020F0502020204030204"/>
              </a:rPr>
              <a:t>la semaine du 7 décembre</a:t>
            </a:r>
          </a:p>
          <a:p>
            <a:pPr lvl="0" algn="just">
              <a:defRPr/>
            </a:pPr>
            <a:endParaRPr lang="fr-FR" sz="1200" dirty="0" smtClean="0">
              <a:solidFill>
                <a:prstClr val="black"/>
              </a:solidFill>
              <a:latin typeface="Calibri" panose="020F0502020204030204"/>
            </a:endParaRPr>
          </a:p>
          <a:p>
            <a:pPr marL="171450" lvl="0" indent="-171450" algn="just">
              <a:buFont typeface="Wingdings" panose="05000000000000000000" pitchFamily="2" charset="2"/>
              <a:buChar char="Ø"/>
              <a:defRPr/>
            </a:pPr>
            <a:endParaRPr lang="fr-FR" sz="800" dirty="0">
              <a:solidFill>
                <a:prstClr val="black"/>
              </a:solidFill>
              <a:latin typeface="Calibri" panose="020F0502020204030204"/>
            </a:endParaRPr>
          </a:p>
          <a:p>
            <a:pPr marL="171450" lvl="0" indent="-171450" algn="just">
              <a:buFont typeface="Wingdings" panose="05000000000000000000" pitchFamily="2" charset="2"/>
              <a:buChar char="Ø"/>
              <a:defRPr/>
            </a:pPr>
            <a:r>
              <a:rPr lang="fr-FR" sz="1200" dirty="0" smtClean="0">
                <a:solidFill>
                  <a:prstClr val="black"/>
                </a:solidFill>
                <a:latin typeface="Calibri" panose="020F0502020204030204"/>
              </a:rPr>
              <a:t>Aucune circulation de virus grippaux sur le territoire national et en Europe, </a:t>
            </a:r>
            <a:r>
              <a:rPr lang="fr-FR" sz="900" i="1" dirty="0" smtClean="0">
                <a:solidFill>
                  <a:prstClr val="black"/>
                </a:solidFill>
                <a:latin typeface="Calibri" panose="020F0502020204030204"/>
              </a:rPr>
              <a:t>Bulletin grippe </a:t>
            </a:r>
            <a:r>
              <a:rPr lang="fr-FR" sz="900" i="1" dirty="0" smtClean="0">
                <a:solidFill>
                  <a:prstClr val="black"/>
                </a:solidFill>
              </a:rPr>
              <a:t>Santé Publique France </a:t>
            </a:r>
            <a:r>
              <a:rPr lang="fr-FR" sz="900" i="1" dirty="0" smtClean="0">
                <a:solidFill>
                  <a:prstClr val="black"/>
                </a:solidFill>
                <a:latin typeface="Calibri" panose="020F0502020204030204"/>
              </a:rPr>
              <a:t>du  2 décembre  2020</a:t>
            </a:r>
          </a:p>
          <a:p>
            <a:pPr marL="171450" lvl="0" indent="-171450" algn="just">
              <a:buFont typeface="Wingdings" panose="05000000000000000000" pitchFamily="2" charset="2"/>
              <a:buChar char="Ø"/>
              <a:defRPr/>
            </a:pPr>
            <a:endParaRPr lang="fr-FR" sz="900" i="1" dirty="0">
              <a:solidFill>
                <a:prstClr val="black"/>
              </a:solidFill>
              <a:latin typeface="Calibri" panose="020F0502020204030204"/>
            </a:endParaRPr>
          </a:p>
          <a:p>
            <a:pPr marL="171450" lvl="0" indent="-171450" algn="just">
              <a:buFont typeface="Wingdings" panose="05000000000000000000" pitchFamily="2" charset="2"/>
              <a:buChar char="Ø"/>
              <a:defRPr/>
            </a:pPr>
            <a:endParaRPr lang="fr-FR" sz="900" i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766357" y="1941424"/>
            <a:ext cx="853876" cy="33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4" name="ZoneTexte 13"/>
          <p:cNvSpPr txBox="1"/>
          <p:nvPr/>
        </p:nvSpPr>
        <p:spPr>
          <a:xfrm>
            <a:off x="2422863" y="1556050"/>
            <a:ext cx="2506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 </a:t>
            </a:r>
            <a:r>
              <a:rPr lang="en-GB" sz="1200" dirty="0" err="1" smtClean="0"/>
              <a:t>dont</a:t>
            </a:r>
            <a:r>
              <a:rPr lang="en-GB" sz="1200" dirty="0" smtClean="0"/>
              <a:t>     </a:t>
            </a:r>
            <a:r>
              <a:rPr lang="en-GB" dirty="0" smtClean="0"/>
              <a:t>24 936  stock </a:t>
            </a:r>
            <a:r>
              <a:rPr lang="en-GB" dirty="0" err="1" smtClean="0"/>
              <a:t>Etat</a:t>
            </a:r>
            <a:r>
              <a:rPr lang="en-GB" dirty="0" smtClean="0"/>
              <a:t> </a:t>
            </a:r>
            <a:endParaRPr lang="en-GB" dirty="0"/>
          </a:p>
        </p:txBody>
      </p:sp>
      <p:graphicFrame>
        <p:nvGraphicFramePr>
          <p:cNvPr id="28" name="Graphique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1940815"/>
              </p:ext>
            </p:extLst>
          </p:nvPr>
        </p:nvGraphicFramePr>
        <p:xfrm>
          <a:off x="18817" y="4359101"/>
          <a:ext cx="3135036" cy="20163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292914" y="1190945"/>
            <a:ext cx="14109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/>
              <a:t>8 179 712</a:t>
            </a:r>
            <a:endParaRPr lang="fr-FR" sz="2400" dirty="0"/>
          </a:p>
        </p:txBody>
      </p:sp>
      <p:graphicFrame>
        <p:nvGraphicFramePr>
          <p:cNvPr id="37" name="Graphique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0744283"/>
              </p:ext>
            </p:extLst>
          </p:nvPr>
        </p:nvGraphicFramePr>
        <p:xfrm>
          <a:off x="12034" y="2319132"/>
          <a:ext cx="3096038" cy="186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3" name="Image 4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655" b="100000" l="0" r="8994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58582" y="3618566"/>
            <a:ext cx="2768857" cy="2356593"/>
          </a:xfrm>
          <a:prstGeom prst="rect">
            <a:avLst/>
          </a:prstGeom>
        </p:spPr>
      </p:pic>
      <p:sp>
        <p:nvSpPr>
          <p:cNvPr id="47" name="ZoneTexte 8"/>
          <p:cNvSpPr txBox="1"/>
          <p:nvPr/>
        </p:nvSpPr>
        <p:spPr>
          <a:xfrm>
            <a:off x="6917293" y="2364256"/>
            <a:ext cx="2270522" cy="738664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fr-FR" sz="1400" b="1" dirty="0" smtClean="0">
                <a:solidFill>
                  <a:srgbClr val="1BC3D5"/>
                </a:solidFill>
              </a:rPr>
              <a:t>Distribution régionale en officines  - Stock Etat- Séquence 1-phasse II</a:t>
            </a:r>
            <a:endParaRPr lang="fr-FR" sz="1400" b="1" dirty="0" smtClean="0">
              <a:solidFill>
                <a:srgbClr val="1BC3D5"/>
              </a:solidFill>
              <a:latin typeface="Calibri" panose="020F0502020204030204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100000" l="9231" r="8923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57922" y="5664833"/>
            <a:ext cx="577339" cy="710571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22" b="97696" l="0" r="96552">
                        <a14:foregroundMark x1="38424" y1="14747" x2="38424" y2="147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42810" y="5685020"/>
            <a:ext cx="1193990" cy="1203386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11934" y="5961773"/>
            <a:ext cx="687797" cy="687797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654" b="89760" l="1018" r="8981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78969" y="3655569"/>
            <a:ext cx="2661634" cy="2488167"/>
          </a:xfrm>
          <a:prstGeom prst="rect">
            <a:avLst/>
          </a:prstGeom>
        </p:spPr>
      </p:pic>
      <p:sp>
        <p:nvSpPr>
          <p:cNvPr id="49" name="ZoneTexte 8"/>
          <p:cNvSpPr txBox="1"/>
          <p:nvPr/>
        </p:nvSpPr>
        <p:spPr>
          <a:xfrm>
            <a:off x="5768162" y="3087854"/>
            <a:ext cx="2270522" cy="52322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fr-FR" sz="1400" b="1" dirty="0" smtClean="0">
                <a:solidFill>
                  <a:srgbClr val="1BC3D5"/>
                </a:solidFill>
              </a:rPr>
              <a:t>Nombre de boites de </a:t>
            </a:r>
            <a:r>
              <a:rPr lang="fr-FR" sz="1400" b="1" dirty="0" err="1" smtClean="0">
                <a:solidFill>
                  <a:srgbClr val="1BC3D5"/>
                </a:solidFill>
              </a:rPr>
              <a:t>Fluzone</a:t>
            </a:r>
            <a:r>
              <a:rPr lang="fr-FR" sz="1400" b="1" dirty="0" smtClean="0">
                <a:solidFill>
                  <a:srgbClr val="1BC3D5"/>
                </a:solidFill>
              </a:rPr>
              <a:t> HD (BT10)</a:t>
            </a:r>
            <a:endParaRPr lang="fr-FR" sz="1400" b="1" dirty="0" smtClean="0">
              <a:solidFill>
                <a:srgbClr val="1BC3D5"/>
              </a:solidFill>
              <a:latin typeface="Calibri" panose="020F0502020204030204"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8818" l="577" r="9596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88860" y="3268977"/>
            <a:ext cx="2945632" cy="2374801"/>
          </a:xfrm>
          <a:prstGeom prst="rect">
            <a:avLst/>
          </a:prstGeom>
        </p:spPr>
      </p:pic>
      <p:pic>
        <p:nvPicPr>
          <p:cNvPr id="50" name="Image 49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322" b="99153" l="9091" r="8909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21532" y="5350711"/>
            <a:ext cx="477612" cy="1024693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12500" r="8958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63360" y="5163703"/>
            <a:ext cx="360957" cy="699354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3175443" y="2419885"/>
            <a:ext cx="23432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fr-FR" sz="1200" b="1" kern="0" dirty="0">
                <a:solidFill>
                  <a:srgbClr val="1F497D">
                    <a:lumMod val="75000"/>
                  </a:srgbClr>
                </a:solidFill>
              </a:rPr>
              <a:t>Evolution (cumul) des vaccins remboursés par région par rapport à la même période</a:t>
            </a:r>
          </a:p>
          <a:p>
            <a:pPr lvl="0" algn="just">
              <a:defRPr/>
            </a:pPr>
            <a:r>
              <a:rPr lang="fr-FR" sz="1200" b="1" kern="0" dirty="0">
                <a:solidFill>
                  <a:srgbClr val="1F497D">
                    <a:lumMod val="75000"/>
                  </a:srgbClr>
                </a:solidFill>
              </a:rPr>
              <a:t>que l'année précédente</a:t>
            </a:r>
          </a:p>
          <a:p>
            <a:pPr lvl="0" algn="just">
              <a:defRPr/>
            </a:pPr>
            <a:r>
              <a:rPr lang="fr-FR" sz="1200" b="1" kern="0" dirty="0">
                <a:solidFill>
                  <a:srgbClr val="1F497D">
                    <a:lumMod val="75000"/>
                  </a:srgbClr>
                </a:solidFill>
              </a:rPr>
              <a:t>Données au </a:t>
            </a:r>
            <a:r>
              <a:rPr lang="fr-FR" sz="1200" b="1" kern="0" dirty="0" smtClean="0">
                <a:solidFill>
                  <a:srgbClr val="1F497D">
                    <a:lumMod val="75000"/>
                  </a:srgbClr>
                </a:solidFill>
              </a:rPr>
              <a:t>29 Novembre inclus</a:t>
            </a:r>
            <a:endParaRPr lang="fr-FR" sz="1200" dirty="0"/>
          </a:p>
        </p:txBody>
      </p:sp>
      <p:sp>
        <p:nvSpPr>
          <p:cNvPr id="39" name="ZoneTexte 8"/>
          <p:cNvSpPr txBox="1"/>
          <p:nvPr/>
        </p:nvSpPr>
        <p:spPr>
          <a:xfrm>
            <a:off x="7972353" y="3079308"/>
            <a:ext cx="2270522" cy="52322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fr-FR" sz="1400" b="1" dirty="0" smtClean="0">
                <a:solidFill>
                  <a:srgbClr val="1BC3D5"/>
                </a:solidFill>
              </a:rPr>
              <a:t>Nombre de boites de </a:t>
            </a:r>
            <a:r>
              <a:rPr lang="fr-FR" sz="1400" b="1" dirty="0" err="1" smtClean="0">
                <a:solidFill>
                  <a:srgbClr val="1BC3D5"/>
                </a:solidFill>
              </a:rPr>
              <a:t>Vaxigrip</a:t>
            </a:r>
            <a:r>
              <a:rPr lang="fr-FR" sz="1400" b="1" dirty="0" smtClean="0">
                <a:solidFill>
                  <a:srgbClr val="1BC3D5"/>
                </a:solidFill>
              </a:rPr>
              <a:t> (BT10)</a:t>
            </a:r>
            <a:endParaRPr lang="fr-FR" sz="1400" b="1" dirty="0" smtClean="0">
              <a:solidFill>
                <a:srgbClr val="1BC3D5"/>
              </a:solidFill>
              <a:latin typeface="Calibri" panose="020F0502020204030204"/>
            </a:endParaRPr>
          </a:p>
        </p:txBody>
      </p:sp>
      <p:cxnSp>
        <p:nvCxnSpPr>
          <p:cNvPr id="11" name="Connecteur droit avec flèche 10"/>
          <p:cNvCxnSpPr/>
          <p:nvPr/>
        </p:nvCxnSpPr>
        <p:spPr>
          <a:xfrm flipH="1">
            <a:off x="7039121" y="2903993"/>
            <a:ext cx="185504" cy="12719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>
            <a:off x="8868271" y="2872938"/>
            <a:ext cx="233198" cy="11728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958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2493</TotalTime>
  <Words>288</Words>
  <Application>Microsoft Office PowerPoint</Application>
  <PresentationFormat>Grand écran</PresentationFormat>
  <Paragraphs>46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Marianne</vt:lpstr>
      <vt:lpstr>Wingdings</vt:lpstr>
      <vt:lpstr>Thème Office</vt:lpstr>
      <vt:lpstr>Présentation PowerPoint</vt:lpstr>
    </vt:vector>
  </TitlesOfParts>
  <Company>PPT/DSI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HERIDA, Magid (DGS/SP/SP1)</dc:creator>
  <cp:lastModifiedBy>HERIDA, Magid (DGS/SP/SP1)</cp:lastModifiedBy>
  <cp:revision>215</cp:revision>
  <cp:lastPrinted>2020-11-27T16:12:25Z</cp:lastPrinted>
  <dcterms:created xsi:type="dcterms:W3CDTF">2020-10-09T12:48:46Z</dcterms:created>
  <dcterms:modified xsi:type="dcterms:W3CDTF">2020-12-07T08:48:37Z</dcterms:modified>
</cp:coreProperties>
</file>