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83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leroy\Desktop\grippe\COMPIL.xlsx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leroy\Desktop\grippe\COMPIL.xlsx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33CCCC"/>
                </a:solidFill>
                <a:latin typeface="Calibri"/>
                <a:ea typeface="Calibri"/>
                <a:cs typeface="Calibri"/>
              </a:defRPr>
            </a:pPr>
            <a:r>
              <a:rPr lang="fr-FR" sz="1400" dirty="0"/>
              <a:t>Nombre de vaccins remboursés</a:t>
            </a:r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CNAM!$H$4</c:f>
              <c:strCache>
                <c:ptCount val="1"/>
                <c:pt idx="0">
                  <c:v>2018/2019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9"/>
              <c:layout>
                <c:manualLayout>
                  <c:x val="0"/>
                  <c:y val="3.9603960396039646E-2"/>
                </c:manualLayout>
              </c:layout>
              <c:numFmt formatCode="#,##0.00" sourceLinked="0"/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accent1"/>
                      </a:solidFill>
                    </a:defRPr>
                  </a:pPr>
                  <a:endParaRPr lang="fr-F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593-43FE-B149-B881FC2F6DC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CNAM!$G$5:$G$34</c:f>
              <c:numCache>
                <c:formatCode>m/d/yyyy</c:formatCode>
                <c:ptCount val="30"/>
                <c:pt idx="0">
                  <c:v>44081</c:v>
                </c:pt>
                <c:pt idx="1">
                  <c:v>44088</c:v>
                </c:pt>
                <c:pt idx="2">
                  <c:v>44095</c:v>
                </c:pt>
                <c:pt idx="3">
                  <c:v>44102</c:v>
                </c:pt>
                <c:pt idx="4">
                  <c:v>44109</c:v>
                </c:pt>
                <c:pt idx="5">
                  <c:v>44116</c:v>
                </c:pt>
                <c:pt idx="6">
                  <c:v>44123</c:v>
                </c:pt>
                <c:pt idx="7">
                  <c:v>44130</c:v>
                </c:pt>
                <c:pt idx="8">
                  <c:v>44137</c:v>
                </c:pt>
                <c:pt idx="9">
                  <c:v>44144</c:v>
                </c:pt>
                <c:pt idx="10">
                  <c:v>44151</c:v>
                </c:pt>
                <c:pt idx="11">
                  <c:v>44158</c:v>
                </c:pt>
                <c:pt idx="12">
                  <c:v>44165</c:v>
                </c:pt>
                <c:pt idx="13">
                  <c:v>44172</c:v>
                </c:pt>
                <c:pt idx="14">
                  <c:v>44179</c:v>
                </c:pt>
                <c:pt idx="15">
                  <c:v>44186</c:v>
                </c:pt>
                <c:pt idx="16">
                  <c:v>44193</c:v>
                </c:pt>
                <c:pt idx="17">
                  <c:v>44200</c:v>
                </c:pt>
                <c:pt idx="18">
                  <c:v>44207</c:v>
                </c:pt>
                <c:pt idx="19">
                  <c:v>44214</c:v>
                </c:pt>
                <c:pt idx="20">
                  <c:v>44221</c:v>
                </c:pt>
                <c:pt idx="21">
                  <c:v>44228</c:v>
                </c:pt>
                <c:pt idx="22">
                  <c:v>44235</c:v>
                </c:pt>
                <c:pt idx="23">
                  <c:v>44242</c:v>
                </c:pt>
                <c:pt idx="24">
                  <c:v>44249</c:v>
                </c:pt>
                <c:pt idx="25">
                  <c:v>44256</c:v>
                </c:pt>
                <c:pt idx="26">
                  <c:v>44263</c:v>
                </c:pt>
                <c:pt idx="27">
                  <c:v>44270</c:v>
                </c:pt>
                <c:pt idx="28">
                  <c:v>44277</c:v>
                </c:pt>
                <c:pt idx="29">
                  <c:v>44284</c:v>
                </c:pt>
              </c:numCache>
            </c:numRef>
          </c:cat>
          <c:val>
            <c:numRef>
              <c:f>CNAM!$H$5:$H$34</c:f>
              <c:numCache>
                <c:formatCode>General</c:formatCode>
                <c:ptCount val="30"/>
                <c:pt idx="0">
                  <c:v>2</c:v>
                </c:pt>
                <c:pt idx="1">
                  <c:v>47</c:v>
                </c:pt>
                <c:pt idx="2">
                  <c:v>335</c:v>
                </c:pt>
                <c:pt idx="3">
                  <c:v>2564</c:v>
                </c:pt>
                <c:pt idx="4">
                  <c:v>139426</c:v>
                </c:pt>
                <c:pt idx="5">
                  <c:v>1273529</c:v>
                </c:pt>
                <c:pt idx="6">
                  <c:v>2291611</c:v>
                </c:pt>
                <c:pt idx="7">
                  <c:v>3304547</c:v>
                </c:pt>
                <c:pt idx="8">
                  <c:v>4296044</c:v>
                </c:pt>
                <c:pt idx="9">
                  <c:v>5319300</c:v>
                </c:pt>
                <c:pt idx="10">
                  <c:v>6035113</c:v>
                </c:pt>
                <c:pt idx="11">
                  <c:v>6505562</c:v>
                </c:pt>
                <c:pt idx="12">
                  <c:v>6795069</c:v>
                </c:pt>
                <c:pt idx="13">
                  <c:v>6972580</c:v>
                </c:pt>
                <c:pt idx="14">
                  <c:v>7078947</c:v>
                </c:pt>
                <c:pt idx="15">
                  <c:v>7144600</c:v>
                </c:pt>
                <c:pt idx="16">
                  <c:v>7175129</c:v>
                </c:pt>
                <c:pt idx="17">
                  <c:v>7189105</c:v>
                </c:pt>
                <c:pt idx="18">
                  <c:v>7198556</c:v>
                </c:pt>
                <c:pt idx="19">
                  <c:v>7205520</c:v>
                </c:pt>
                <c:pt idx="20">
                  <c:v>7210048</c:v>
                </c:pt>
                <c:pt idx="21">
                  <c:v>7214216</c:v>
                </c:pt>
                <c:pt idx="22">
                  <c:v>7216152</c:v>
                </c:pt>
                <c:pt idx="23">
                  <c:v>7217382</c:v>
                </c:pt>
                <c:pt idx="24">
                  <c:v>7218514</c:v>
                </c:pt>
                <c:pt idx="25">
                  <c:v>7218528</c:v>
                </c:pt>
                <c:pt idx="26">
                  <c:v>7218537</c:v>
                </c:pt>
                <c:pt idx="27">
                  <c:v>7218541</c:v>
                </c:pt>
                <c:pt idx="28">
                  <c:v>7218543</c:v>
                </c:pt>
                <c:pt idx="29">
                  <c:v>7218543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93-43FE-B149-B881FC2F6DC7}"/>
            </c:ext>
          </c:extLst>
        </c:ser>
        <c:ser>
          <c:idx val="1"/>
          <c:order val="1"/>
          <c:tx>
            <c:strRef>
              <c:f>CNAM!$I$4</c:f>
              <c:strCache>
                <c:ptCount val="1"/>
                <c:pt idx="0">
                  <c:v>2019/2020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9"/>
              <c:layout>
                <c:manualLayout>
                  <c:x val="0"/>
                  <c:y val="-4.395604395604398E-2"/>
                </c:manualLayout>
              </c:layout>
              <c:numFmt formatCode="#,##0.0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0" i="0" u="none" strike="noStrike" baseline="0">
                      <a:solidFill>
                        <a:srgbClr val="FF66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fr-F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593-43FE-B149-B881FC2F6DC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CNAM!$G$5:$G$34</c:f>
              <c:numCache>
                <c:formatCode>m/d/yyyy</c:formatCode>
                <c:ptCount val="30"/>
                <c:pt idx="0">
                  <c:v>44081</c:v>
                </c:pt>
                <c:pt idx="1">
                  <c:v>44088</c:v>
                </c:pt>
                <c:pt idx="2">
                  <c:v>44095</c:v>
                </c:pt>
                <c:pt idx="3">
                  <c:v>44102</c:v>
                </c:pt>
                <c:pt idx="4">
                  <c:v>44109</c:v>
                </c:pt>
                <c:pt idx="5">
                  <c:v>44116</c:v>
                </c:pt>
                <c:pt idx="6">
                  <c:v>44123</c:v>
                </c:pt>
                <c:pt idx="7">
                  <c:v>44130</c:v>
                </c:pt>
                <c:pt idx="8">
                  <c:v>44137</c:v>
                </c:pt>
                <c:pt idx="9">
                  <c:v>44144</c:v>
                </c:pt>
                <c:pt idx="10">
                  <c:v>44151</c:v>
                </c:pt>
                <c:pt idx="11">
                  <c:v>44158</c:v>
                </c:pt>
                <c:pt idx="12">
                  <c:v>44165</c:v>
                </c:pt>
                <c:pt idx="13">
                  <c:v>44172</c:v>
                </c:pt>
                <c:pt idx="14">
                  <c:v>44179</c:v>
                </c:pt>
                <c:pt idx="15">
                  <c:v>44186</c:v>
                </c:pt>
                <c:pt idx="16">
                  <c:v>44193</c:v>
                </c:pt>
                <c:pt idx="17">
                  <c:v>44200</c:v>
                </c:pt>
                <c:pt idx="18">
                  <c:v>44207</c:v>
                </c:pt>
                <c:pt idx="19">
                  <c:v>44214</c:v>
                </c:pt>
                <c:pt idx="20">
                  <c:v>44221</c:v>
                </c:pt>
                <c:pt idx="21">
                  <c:v>44228</c:v>
                </c:pt>
                <c:pt idx="22">
                  <c:v>44235</c:v>
                </c:pt>
                <c:pt idx="23">
                  <c:v>44242</c:v>
                </c:pt>
                <c:pt idx="24">
                  <c:v>44249</c:v>
                </c:pt>
                <c:pt idx="25">
                  <c:v>44256</c:v>
                </c:pt>
                <c:pt idx="26">
                  <c:v>44263</c:v>
                </c:pt>
                <c:pt idx="27">
                  <c:v>44270</c:v>
                </c:pt>
                <c:pt idx="28">
                  <c:v>44277</c:v>
                </c:pt>
                <c:pt idx="29">
                  <c:v>44284</c:v>
                </c:pt>
              </c:numCache>
            </c:numRef>
          </c:cat>
          <c:val>
            <c:numRef>
              <c:f>CNAM!$I$5:$I$34</c:f>
              <c:numCache>
                <c:formatCode>General</c:formatCode>
                <c:ptCount val="30"/>
                <c:pt idx="0">
                  <c:v>8</c:v>
                </c:pt>
                <c:pt idx="1">
                  <c:v>41</c:v>
                </c:pt>
                <c:pt idx="2">
                  <c:v>470</c:v>
                </c:pt>
                <c:pt idx="3">
                  <c:v>2851</c:v>
                </c:pt>
                <c:pt idx="4">
                  <c:v>10068</c:v>
                </c:pt>
                <c:pt idx="5">
                  <c:v>25956</c:v>
                </c:pt>
                <c:pt idx="6">
                  <c:v>1335260</c:v>
                </c:pt>
                <c:pt idx="7">
                  <c:v>2829457</c:v>
                </c:pt>
                <c:pt idx="8">
                  <c:v>3791486</c:v>
                </c:pt>
                <c:pt idx="9">
                  <c:v>5048235</c:v>
                </c:pt>
                <c:pt idx="10">
                  <c:v>6139196</c:v>
                </c:pt>
                <c:pt idx="11">
                  <c:v>6853769</c:v>
                </c:pt>
                <c:pt idx="12">
                  <c:v>7283757</c:v>
                </c:pt>
                <c:pt idx="13">
                  <c:v>7570929</c:v>
                </c:pt>
                <c:pt idx="14">
                  <c:v>7774118</c:v>
                </c:pt>
                <c:pt idx="15">
                  <c:v>7881776</c:v>
                </c:pt>
                <c:pt idx="16">
                  <c:v>7933461</c:v>
                </c:pt>
                <c:pt idx="17">
                  <c:v>7982279</c:v>
                </c:pt>
                <c:pt idx="18">
                  <c:v>8029555</c:v>
                </c:pt>
                <c:pt idx="19">
                  <c:v>8062967</c:v>
                </c:pt>
                <c:pt idx="20">
                  <c:v>8087255</c:v>
                </c:pt>
                <c:pt idx="21">
                  <c:v>8110126</c:v>
                </c:pt>
                <c:pt idx="22">
                  <c:v>8123077</c:v>
                </c:pt>
                <c:pt idx="23">
                  <c:v>8130290</c:v>
                </c:pt>
                <c:pt idx="24">
                  <c:v>8135133</c:v>
                </c:pt>
                <c:pt idx="25">
                  <c:v>8139277</c:v>
                </c:pt>
                <c:pt idx="26">
                  <c:v>8141691</c:v>
                </c:pt>
                <c:pt idx="27">
                  <c:v>8143412</c:v>
                </c:pt>
                <c:pt idx="28">
                  <c:v>8143416</c:v>
                </c:pt>
                <c:pt idx="29">
                  <c:v>8143418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93-43FE-B149-B881FC2F6DC7}"/>
            </c:ext>
          </c:extLst>
        </c:ser>
        <c:ser>
          <c:idx val="2"/>
          <c:order val="2"/>
          <c:tx>
            <c:strRef>
              <c:f>CNAM!$J$4</c:f>
              <c:strCache>
                <c:ptCount val="1"/>
                <c:pt idx="0">
                  <c:v>2020/2021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0"/>
              <c:layout>
                <c:manualLayout>
                  <c:x val="-1.3147996052150347E-2"/>
                  <c:y val="-6.4532401085733423E-2"/>
                </c:manualLayout>
              </c:layout>
              <c:numFmt formatCode="#,##0.0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593-43FE-B149-B881FC2F6DC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CNAM!$G$5:$G$34</c:f>
              <c:numCache>
                <c:formatCode>m/d/yyyy</c:formatCode>
                <c:ptCount val="30"/>
                <c:pt idx="0">
                  <c:v>44081</c:v>
                </c:pt>
                <c:pt idx="1">
                  <c:v>44088</c:v>
                </c:pt>
                <c:pt idx="2">
                  <c:v>44095</c:v>
                </c:pt>
                <c:pt idx="3">
                  <c:v>44102</c:v>
                </c:pt>
                <c:pt idx="4">
                  <c:v>44109</c:v>
                </c:pt>
                <c:pt idx="5">
                  <c:v>44116</c:v>
                </c:pt>
                <c:pt idx="6">
                  <c:v>44123</c:v>
                </c:pt>
                <c:pt idx="7">
                  <c:v>44130</c:v>
                </c:pt>
                <c:pt idx="8">
                  <c:v>44137</c:v>
                </c:pt>
                <c:pt idx="9">
                  <c:v>44144</c:v>
                </c:pt>
                <c:pt idx="10">
                  <c:v>44151</c:v>
                </c:pt>
                <c:pt idx="11">
                  <c:v>44158</c:v>
                </c:pt>
                <c:pt idx="12">
                  <c:v>44165</c:v>
                </c:pt>
                <c:pt idx="13">
                  <c:v>44172</c:v>
                </c:pt>
                <c:pt idx="14">
                  <c:v>44179</c:v>
                </c:pt>
                <c:pt idx="15">
                  <c:v>44186</c:v>
                </c:pt>
                <c:pt idx="16">
                  <c:v>44193</c:v>
                </c:pt>
                <c:pt idx="17">
                  <c:v>44200</c:v>
                </c:pt>
                <c:pt idx="18">
                  <c:v>44207</c:v>
                </c:pt>
                <c:pt idx="19">
                  <c:v>44214</c:v>
                </c:pt>
                <c:pt idx="20">
                  <c:v>44221</c:v>
                </c:pt>
                <c:pt idx="21">
                  <c:v>44228</c:v>
                </c:pt>
                <c:pt idx="22">
                  <c:v>44235</c:v>
                </c:pt>
                <c:pt idx="23">
                  <c:v>44242</c:v>
                </c:pt>
                <c:pt idx="24">
                  <c:v>44249</c:v>
                </c:pt>
                <c:pt idx="25">
                  <c:v>44256</c:v>
                </c:pt>
                <c:pt idx="26">
                  <c:v>44263</c:v>
                </c:pt>
                <c:pt idx="27">
                  <c:v>44270</c:v>
                </c:pt>
                <c:pt idx="28">
                  <c:v>44277</c:v>
                </c:pt>
                <c:pt idx="29">
                  <c:v>44284</c:v>
                </c:pt>
              </c:numCache>
            </c:numRef>
          </c:cat>
          <c:val>
            <c:numRef>
              <c:f>CNAM!$J$5:$J$34</c:f>
              <c:numCache>
                <c:formatCode>General</c:formatCode>
                <c:ptCount val="30"/>
                <c:pt idx="0">
                  <c:v>4</c:v>
                </c:pt>
                <c:pt idx="1">
                  <c:v>31</c:v>
                </c:pt>
                <c:pt idx="2">
                  <c:v>141</c:v>
                </c:pt>
                <c:pt idx="3">
                  <c:v>1820</c:v>
                </c:pt>
                <c:pt idx="4">
                  <c:v>10952</c:v>
                </c:pt>
                <c:pt idx="5">
                  <c:v>103429</c:v>
                </c:pt>
                <c:pt idx="6">
                  <c:v>4068394</c:v>
                </c:pt>
                <c:pt idx="7">
                  <c:v>5645220</c:v>
                </c:pt>
                <c:pt idx="8">
                  <c:v>6457994</c:v>
                </c:pt>
                <c:pt idx="9">
                  <c:v>7248942</c:v>
                </c:pt>
                <c:pt idx="10">
                  <c:v>8260011</c:v>
                </c:pt>
                <c:pt idx="11">
                  <c:v>8565175</c:v>
                </c:pt>
                <c:pt idx="12">
                  <c:v>8809234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593-43FE-B149-B881FC2F6D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053248"/>
        <c:axId val="1"/>
      </c:lineChart>
      <c:dateAx>
        <c:axId val="286053248"/>
        <c:scaling>
          <c:orientation val="minMax"/>
        </c:scaling>
        <c:delete val="0"/>
        <c:axPos val="b"/>
        <c:numFmt formatCode="m/d/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286053248"/>
        <c:crosses val="autoZero"/>
        <c:crossBetween val="between"/>
        <c:dispUnits>
          <c:builtInUnit val="millions"/>
          <c:dispUnitsLbl>
            <c:layout/>
            <c:spPr>
              <a:noFill/>
              <a:ln w="25400">
                <a:noFill/>
              </a:ln>
            </c:spPr>
            <c:txPr>
              <a:bodyPr rot="-5400000" vert="horz"/>
              <a:lstStyle/>
              <a:p>
                <a:pPr algn="ctr">
                  <a:defRPr sz="10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fr-FR"/>
              </a:p>
            </c:txPr>
          </c:dispUnitsLbl>
        </c:dispUnits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/>
        <a:lstStyle/>
        <a:p>
          <a:pPr>
            <a:defRPr sz="825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 i="0" u="none" strike="noStrike" baseline="0">
                <a:solidFill>
                  <a:srgbClr val="33CCCC"/>
                </a:solidFill>
                <a:latin typeface="Calibri"/>
                <a:ea typeface="Calibri"/>
                <a:cs typeface="Calibri"/>
              </a:defRPr>
            </a:pPr>
            <a:r>
              <a:rPr lang="fr-FR" dirty="0"/>
              <a:t>Nombre de vaccins vendus officine, dispensés</a:t>
            </a:r>
            <a:r>
              <a:rPr lang="fr-FR" dirty="0" smtClean="0"/>
              <a:t>, remboursés</a:t>
            </a:r>
            <a:endParaRPr lang="fr-FR" dirty="0"/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agreg_3!$B$42</c:f>
              <c:strCache>
                <c:ptCount val="1"/>
                <c:pt idx="0">
                  <c:v>GERS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6C8-4FD0-A474-04B080E4FC55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5"/>
                    </a:solidFill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agreg_3!$A$43:$A$67</c:f>
              <c:numCache>
                <c:formatCode>m/d/yyyy</c:formatCode>
                <c:ptCount val="25"/>
                <c:pt idx="0">
                  <c:v>44116</c:v>
                </c:pt>
                <c:pt idx="1">
                  <c:v>44123</c:v>
                </c:pt>
                <c:pt idx="2">
                  <c:v>44130</c:v>
                </c:pt>
                <c:pt idx="3">
                  <c:v>44137</c:v>
                </c:pt>
                <c:pt idx="4">
                  <c:v>44144</c:v>
                </c:pt>
                <c:pt idx="5">
                  <c:v>44151</c:v>
                </c:pt>
                <c:pt idx="6">
                  <c:v>44158</c:v>
                </c:pt>
                <c:pt idx="7">
                  <c:v>44165</c:v>
                </c:pt>
                <c:pt idx="8">
                  <c:v>44172</c:v>
                </c:pt>
                <c:pt idx="9">
                  <c:v>44179</c:v>
                </c:pt>
                <c:pt idx="10">
                  <c:v>44186</c:v>
                </c:pt>
                <c:pt idx="11">
                  <c:v>44193</c:v>
                </c:pt>
                <c:pt idx="12">
                  <c:v>44200</c:v>
                </c:pt>
                <c:pt idx="13">
                  <c:v>44207</c:v>
                </c:pt>
                <c:pt idx="14">
                  <c:v>44214</c:v>
                </c:pt>
                <c:pt idx="15">
                  <c:v>44221</c:v>
                </c:pt>
                <c:pt idx="16">
                  <c:v>44228</c:v>
                </c:pt>
                <c:pt idx="17">
                  <c:v>44235</c:v>
                </c:pt>
                <c:pt idx="18">
                  <c:v>44242</c:v>
                </c:pt>
                <c:pt idx="19">
                  <c:v>44249</c:v>
                </c:pt>
                <c:pt idx="20">
                  <c:v>44256</c:v>
                </c:pt>
                <c:pt idx="21">
                  <c:v>44263</c:v>
                </c:pt>
                <c:pt idx="22">
                  <c:v>44270</c:v>
                </c:pt>
                <c:pt idx="23">
                  <c:v>44277</c:v>
                </c:pt>
                <c:pt idx="24">
                  <c:v>44284</c:v>
                </c:pt>
              </c:numCache>
            </c:numRef>
          </c:cat>
          <c:val>
            <c:numRef>
              <c:f>agreg_3!$B$43:$B$67</c:f>
              <c:numCache>
                <c:formatCode>General</c:formatCode>
                <c:ptCount val="25"/>
                <c:pt idx="0">
                  <c:v>6114192.4002</c:v>
                </c:pt>
                <c:pt idx="1">
                  <c:v>7655094.2856999999</c:v>
                </c:pt>
                <c:pt idx="2">
                  <c:v>8638259.0928600002</c:v>
                </c:pt>
                <c:pt idx="3">
                  <c:v>9792632.548560001</c:v>
                </c:pt>
                <c:pt idx="4">
                  <c:v>10716754.419860002</c:v>
                </c:pt>
                <c:pt idx="5">
                  <c:v>11222860.210760001</c:v>
                </c:pt>
                <c:pt idx="6">
                  <c:v>11535953.66578</c:v>
                </c:pt>
                <c:pt idx="7">
                  <c:v>11932256.086340001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C8-4FD0-A474-04B080E4FC55}"/>
            </c:ext>
          </c:extLst>
        </c:ser>
        <c:ser>
          <c:idx val="1"/>
          <c:order val="1"/>
          <c:tx>
            <c:strRef>
              <c:f>agreg_3!$C$42</c:f>
              <c:strCache>
                <c:ptCount val="1"/>
                <c:pt idx="0">
                  <c:v>CNAM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>
                <c:manualLayout>
                  <c:x val="1.509433962264151E-2"/>
                  <c:y val="-6.8027210884353789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accent2">
                          <a:lumMod val="75000"/>
                        </a:schemeClr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6C8-4FD0-A474-04B080E4FC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2">
                        <a:lumMod val="75000"/>
                      </a:schemeClr>
                    </a:solidFill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agreg_3!$A$43:$A$67</c:f>
              <c:numCache>
                <c:formatCode>m/d/yyyy</c:formatCode>
                <c:ptCount val="25"/>
                <c:pt idx="0">
                  <c:v>44116</c:v>
                </c:pt>
                <c:pt idx="1">
                  <c:v>44123</c:v>
                </c:pt>
                <c:pt idx="2">
                  <c:v>44130</c:v>
                </c:pt>
                <c:pt idx="3">
                  <c:v>44137</c:v>
                </c:pt>
                <c:pt idx="4">
                  <c:v>44144</c:v>
                </c:pt>
                <c:pt idx="5">
                  <c:v>44151</c:v>
                </c:pt>
                <c:pt idx="6">
                  <c:v>44158</c:v>
                </c:pt>
                <c:pt idx="7">
                  <c:v>44165</c:v>
                </c:pt>
                <c:pt idx="8">
                  <c:v>44172</c:v>
                </c:pt>
                <c:pt idx="9">
                  <c:v>44179</c:v>
                </c:pt>
                <c:pt idx="10">
                  <c:v>44186</c:v>
                </c:pt>
                <c:pt idx="11">
                  <c:v>44193</c:v>
                </c:pt>
                <c:pt idx="12">
                  <c:v>44200</c:v>
                </c:pt>
                <c:pt idx="13">
                  <c:v>44207</c:v>
                </c:pt>
                <c:pt idx="14">
                  <c:v>44214</c:v>
                </c:pt>
                <c:pt idx="15">
                  <c:v>44221</c:v>
                </c:pt>
                <c:pt idx="16">
                  <c:v>44228</c:v>
                </c:pt>
                <c:pt idx="17">
                  <c:v>44235</c:v>
                </c:pt>
                <c:pt idx="18">
                  <c:v>44242</c:v>
                </c:pt>
                <c:pt idx="19">
                  <c:v>44249</c:v>
                </c:pt>
                <c:pt idx="20">
                  <c:v>44256</c:v>
                </c:pt>
                <c:pt idx="21">
                  <c:v>44263</c:v>
                </c:pt>
                <c:pt idx="22">
                  <c:v>44270</c:v>
                </c:pt>
                <c:pt idx="23">
                  <c:v>44277</c:v>
                </c:pt>
                <c:pt idx="24">
                  <c:v>44284</c:v>
                </c:pt>
              </c:numCache>
            </c:numRef>
          </c:cat>
          <c:val>
            <c:numRef>
              <c:f>agreg_3!$C$44:$C$67</c:f>
              <c:numCache>
                <c:formatCode>General</c:formatCode>
                <c:ptCount val="24"/>
                <c:pt idx="0">
                  <c:v>4068394</c:v>
                </c:pt>
                <c:pt idx="1">
                  <c:v>5645220</c:v>
                </c:pt>
                <c:pt idx="2">
                  <c:v>6457994</c:v>
                </c:pt>
                <c:pt idx="3">
                  <c:v>7248942</c:v>
                </c:pt>
                <c:pt idx="4">
                  <c:v>8260011</c:v>
                </c:pt>
                <c:pt idx="5">
                  <c:v>8565175</c:v>
                </c:pt>
                <c:pt idx="6">
                  <c:v>8809234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6C8-4FD0-A474-04B080E4FC55}"/>
            </c:ext>
          </c:extLst>
        </c:ser>
        <c:ser>
          <c:idx val="3"/>
          <c:order val="2"/>
          <c:tx>
            <c:strRef>
              <c:f>agreg_3!$E$42</c:f>
              <c:strCache>
                <c:ptCount val="1"/>
                <c:pt idx="0">
                  <c:v>stock etat </c:v>
                </c:pt>
              </c:strCache>
            </c:strRef>
          </c:tx>
          <c:spPr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dash"/>
            </a:ln>
          </c:spPr>
          <c:marker>
            <c:symbol val="none"/>
          </c:marker>
          <c:dLbls>
            <c:dLbl>
              <c:idx val="24"/>
              <c:layout>
                <c:manualLayout>
                  <c:x val="-1.844842054437227E-16"/>
                  <c:y val="-5.498279803274146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CCCC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fr-F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6C8-4FD0-A474-04B080E4FC5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agreg_3!$A$43:$A$67</c:f>
              <c:numCache>
                <c:formatCode>m/d/yyyy</c:formatCode>
                <c:ptCount val="25"/>
                <c:pt idx="0">
                  <c:v>44116</c:v>
                </c:pt>
                <c:pt idx="1">
                  <c:v>44123</c:v>
                </c:pt>
                <c:pt idx="2">
                  <c:v>44130</c:v>
                </c:pt>
                <c:pt idx="3">
                  <c:v>44137</c:v>
                </c:pt>
                <c:pt idx="4">
                  <c:v>44144</c:v>
                </c:pt>
                <c:pt idx="5">
                  <c:v>44151</c:v>
                </c:pt>
                <c:pt idx="6">
                  <c:v>44158</c:v>
                </c:pt>
                <c:pt idx="7">
                  <c:v>44165</c:v>
                </c:pt>
                <c:pt idx="8">
                  <c:v>44172</c:v>
                </c:pt>
                <c:pt idx="9">
                  <c:v>44179</c:v>
                </c:pt>
                <c:pt idx="10">
                  <c:v>44186</c:v>
                </c:pt>
                <c:pt idx="11">
                  <c:v>44193</c:v>
                </c:pt>
                <c:pt idx="12">
                  <c:v>44200</c:v>
                </c:pt>
                <c:pt idx="13">
                  <c:v>44207</c:v>
                </c:pt>
                <c:pt idx="14">
                  <c:v>44214</c:v>
                </c:pt>
                <c:pt idx="15">
                  <c:v>44221</c:v>
                </c:pt>
                <c:pt idx="16">
                  <c:v>44228</c:v>
                </c:pt>
                <c:pt idx="17">
                  <c:v>44235</c:v>
                </c:pt>
                <c:pt idx="18">
                  <c:v>44242</c:v>
                </c:pt>
                <c:pt idx="19">
                  <c:v>44249</c:v>
                </c:pt>
                <c:pt idx="20">
                  <c:v>44256</c:v>
                </c:pt>
                <c:pt idx="21">
                  <c:v>44263</c:v>
                </c:pt>
                <c:pt idx="22">
                  <c:v>44270</c:v>
                </c:pt>
                <c:pt idx="23">
                  <c:v>44277</c:v>
                </c:pt>
                <c:pt idx="24">
                  <c:v>44284</c:v>
                </c:pt>
              </c:numCache>
            </c:numRef>
          </c:cat>
          <c:val>
            <c:numRef>
              <c:f>agreg_3!$E$43:$E$67</c:f>
              <c:numCache>
                <c:formatCode>General</c:formatCode>
                <c:ptCount val="25"/>
                <c:pt idx="0">
                  <c:v>13250000</c:v>
                </c:pt>
                <c:pt idx="1">
                  <c:v>13250000</c:v>
                </c:pt>
                <c:pt idx="2">
                  <c:v>13250000</c:v>
                </c:pt>
                <c:pt idx="3">
                  <c:v>13250000</c:v>
                </c:pt>
                <c:pt idx="4">
                  <c:v>13250000</c:v>
                </c:pt>
                <c:pt idx="5">
                  <c:v>13250000</c:v>
                </c:pt>
                <c:pt idx="6">
                  <c:v>13250000</c:v>
                </c:pt>
                <c:pt idx="7">
                  <c:v>13250000</c:v>
                </c:pt>
                <c:pt idx="8">
                  <c:v>13250000</c:v>
                </c:pt>
                <c:pt idx="9">
                  <c:v>13250000</c:v>
                </c:pt>
                <c:pt idx="10">
                  <c:v>13250000</c:v>
                </c:pt>
                <c:pt idx="11">
                  <c:v>13250000</c:v>
                </c:pt>
                <c:pt idx="12">
                  <c:v>13250000</c:v>
                </c:pt>
                <c:pt idx="13">
                  <c:v>13250000</c:v>
                </c:pt>
                <c:pt idx="14">
                  <c:v>13250000</c:v>
                </c:pt>
                <c:pt idx="15">
                  <c:v>13250000</c:v>
                </c:pt>
                <c:pt idx="16">
                  <c:v>13250000</c:v>
                </c:pt>
                <c:pt idx="17">
                  <c:v>13250000</c:v>
                </c:pt>
                <c:pt idx="18">
                  <c:v>13250000</c:v>
                </c:pt>
                <c:pt idx="19">
                  <c:v>13250000</c:v>
                </c:pt>
                <c:pt idx="20">
                  <c:v>13250000</c:v>
                </c:pt>
                <c:pt idx="21">
                  <c:v>13250000</c:v>
                </c:pt>
                <c:pt idx="22">
                  <c:v>13250000</c:v>
                </c:pt>
                <c:pt idx="23">
                  <c:v>13250000</c:v>
                </c:pt>
                <c:pt idx="24">
                  <c:v>13250000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6C8-4FD0-A474-04B080E4FC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052920"/>
        <c:axId val="1"/>
      </c:lineChart>
      <c:dateAx>
        <c:axId val="286052920"/>
        <c:scaling>
          <c:orientation val="minMax"/>
        </c:scaling>
        <c:delete val="0"/>
        <c:axPos val="b"/>
        <c:numFmt formatCode="m/d/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286052920"/>
        <c:crosses val="autoZero"/>
        <c:crossBetween val="between"/>
        <c:dispUnits>
          <c:builtInUnit val="millions"/>
          <c:dispUnitsLbl>
            <c:layout/>
            <c:spPr>
              <a:noFill/>
              <a:ln w="25400">
                <a:noFill/>
              </a:ln>
            </c:spPr>
            <c:txPr>
              <a:bodyPr rot="-5400000" vert="horz"/>
              <a:lstStyle/>
              <a:p>
                <a:pPr algn="ctr">
                  <a:defRPr sz="10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fr-FR"/>
              </a:p>
            </c:txPr>
          </c:dispUnitsLbl>
        </c:dispUnits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/>
        <a:lstStyle/>
        <a:p>
          <a:pPr>
            <a:defRPr sz="825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3286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909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0566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7056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757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7525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381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8406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9614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6167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786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E03CB-E943-4C28-9038-A3D1F51275F0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0413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7.png"/><Relationship Id="rId18" Type="http://schemas.microsoft.com/office/2007/relationships/hdphoto" Target="../media/hdphoto6.wdp"/><Relationship Id="rId3" Type="http://schemas.openxmlformats.org/officeDocument/2006/relationships/chart" Target="../charts/chart1.xml"/><Relationship Id="rId7" Type="http://schemas.openxmlformats.org/officeDocument/2006/relationships/image" Target="../media/image4.png"/><Relationship Id="rId12" Type="http://schemas.microsoft.com/office/2007/relationships/hdphoto" Target="../media/hdphoto3.wdp"/><Relationship Id="rId1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microsoft.com/office/2007/relationships/hdphoto" Target="../media/hdphoto5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5" Type="http://schemas.openxmlformats.org/officeDocument/2006/relationships/image" Target="../media/image8.png"/><Relationship Id="rId10" Type="http://schemas.microsoft.com/office/2007/relationships/hdphoto" Target="../media/hdphoto2.wdp"/><Relationship Id="rId4" Type="http://schemas.openxmlformats.org/officeDocument/2006/relationships/chart" Target="../charts/chart2.xml"/><Relationship Id="rId9" Type="http://schemas.openxmlformats.org/officeDocument/2006/relationships/image" Target="../media/image5.png"/><Relationship Id="rId1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2"/>
          <p:cNvSpPr txBox="1"/>
          <p:nvPr/>
        </p:nvSpPr>
        <p:spPr>
          <a:xfrm>
            <a:off x="679016" y="12657"/>
            <a:ext cx="11512983" cy="750653"/>
          </a:xfrm>
          <a:prstGeom prst="rect">
            <a:avLst/>
          </a:prstGeom>
          <a:solidFill>
            <a:srgbClr val="1BC3D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itchFamily="50" charset="0"/>
              </a:rPr>
              <a:t>     Monitoring hebdomadaire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itchFamily="50" charset="0"/>
              </a:rPr>
              <a:t>vaccination grippe </a:t>
            </a:r>
            <a:r>
              <a:rPr lang="fr-FR" sz="1800" b="1" dirty="0" smtClean="0">
                <a:solidFill>
                  <a:prstClr val="white"/>
                </a:solidFill>
                <a:latin typeface="Marianne" pitchFamily="50" charset="0"/>
              </a:rPr>
              <a:t>n° 8        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itchFamily="50" charset="0"/>
              </a:rPr>
              <a:t>        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itchFamily="50" charset="0"/>
              </a:rPr>
              <a:t>Vendredi </a:t>
            </a:r>
            <a:r>
              <a:rPr lang="fr-FR" sz="1600" noProof="0" dirty="0" smtClean="0">
                <a:solidFill>
                  <a:prstClr val="white"/>
                </a:solidFill>
                <a:latin typeface="Marianne" pitchFamily="50" charset="0"/>
              </a:rPr>
              <a:t>11</a:t>
            </a:r>
            <a:r>
              <a:rPr lang="fr-FR" sz="1600" dirty="0" smtClean="0">
                <a:solidFill>
                  <a:prstClr val="white"/>
                </a:solidFill>
                <a:latin typeface="Marianne" pitchFamily="50" charset="0"/>
              </a:rPr>
              <a:t> décembre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itchFamily="50" charset="0"/>
              </a:rPr>
              <a:t>2020</a:t>
            </a: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itchFamily="50" charset="0"/>
            </a:endParaRPr>
          </a:p>
        </p:txBody>
      </p:sp>
      <p:pic>
        <p:nvPicPr>
          <p:cNvPr id="56" name="Image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4" y="7123"/>
            <a:ext cx="681135" cy="769520"/>
          </a:xfrm>
          <a:prstGeom prst="rect">
            <a:avLst/>
          </a:prstGeom>
        </p:spPr>
      </p:pic>
      <p:grpSp>
        <p:nvGrpSpPr>
          <p:cNvPr id="13" name="Groupe 12"/>
          <p:cNvGrpSpPr/>
          <p:nvPr/>
        </p:nvGrpSpPr>
        <p:grpSpPr>
          <a:xfrm>
            <a:off x="18816" y="813154"/>
            <a:ext cx="12158780" cy="5016526"/>
            <a:chOff x="-287496" y="775573"/>
            <a:chExt cx="11777273" cy="5315869"/>
          </a:xfrm>
        </p:grpSpPr>
        <p:sp>
          <p:nvSpPr>
            <p:cNvPr id="6" name="Rectangle 5"/>
            <p:cNvSpPr/>
            <p:nvPr/>
          </p:nvSpPr>
          <p:spPr>
            <a:xfrm>
              <a:off x="-287496" y="863273"/>
              <a:ext cx="10116209" cy="15502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" name="Groupe 4"/>
            <p:cNvGrpSpPr/>
            <p:nvPr/>
          </p:nvGrpSpPr>
          <p:grpSpPr>
            <a:xfrm>
              <a:off x="-59906" y="775573"/>
              <a:ext cx="11549683" cy="5315869"/>
              <a:chOff x="-59905" y="533915"/>
              <a:chExt cx="11549683" cy="5315869"/>
            </a:xfrm>
          </p:grpSpPr>
          <p:sp>
            <p:nvSpPr>
              <p:cNvPr id="16" name="ZoneTexte 8"/>
              <p:cNvSpPr txBox="1"/>
              <p:nvPr/>
            </p:nvSpPr>
            <p:spPr>
              <a:xfrm>
                <a:off x="-59905" y="594555"/>
                <a:ext cx="2440149" cy="61151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0" lang="fr-FR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BC3D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Nombre </a:t>
                </a:r>
                <a:r>
                  <a:rPr kumimoji="0" lang="fr-FR" sz="105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1BC3D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de </a:t>
                </a:r>
                <a:r>
                  <a:rPr kumimoji="0" lang="fr-FR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BC3D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vaccins </a:t>
                </a:r>
                <a:r>
                  <a:rPr kumimoji="0" lang="fr-FR" sz="105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1BC3D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remboursés AM</a:t>
                </a:r>
              </a:p>
              <a:p>
                <a:r>
                  <a:rPr lang="fr-FR" sz="1050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</a:rPr>
                  <a:t>Régime </a:t>
                </a:r>
                <a:r>
                  <a:rPr lang="fr-FR" sz="1050" dirty="0">
                    <a:solidFill>
                      <a:prstClr val="black">
                        <a:lumMod val="50000"/>
                        <a:lumOff val="50000"/>
                      </a:prstClr>
                    </a:solidFill>
                  </a:rPr>
                  <a:t>général 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1BC3D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</a:t>
                </a:r>
                <a:endParaRPr kumimoji="0" lang="fr-FR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1BC3D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ZoneTexte 8"/>
              <p:cNvSpPr txBox="1"/>
              <p:nvPr/>
            </p:nvSpPr>
            <p:spPr>
              <a:xfrm>
                <a:off x="2385831" y="533915"/>
                <a:ext cx="1977141" cy="440291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BC3D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Nombre </a:t>
                </a:r>
                <a:r>
                  <a:rPr kumimoji="0" lang="fr-FR" sz="105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1BC3D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de </a:t>
                </a:r>
                <a:r>
                  <a:rPr kumimoji="0" lang="fr-FR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BC3D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vaccins </a:t>
                </a:r>
                <a:r>
                  <a:rPr kumimoji="0" lang="fr-FR" sz="105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1BC3D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vendus par les </a:t>
                </a:r>
                <a:r>
                  <a:rPr kumimoji="0" lang="fr-FR" sz="1050" b="1" i="0" u="none" strike="noStrike" kern="1200" cap="none" spc="0" normalizeH="0" noProof="0" dirty="0" smtClean="0">
                    <a:ln>
                      <a:noFill/>
                    </a:ln>
                    <a:solidFill>
                      <a:srgbClr val="1BC3D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officines</a:t>
                </a:r>
                <a:r>
                  <a:rPr kumimoji="0" lang="fr-FR" sz="105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1BC3D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(estimation GERS)  </a:t>
                </a:r>
                <a:endParaRPr kumimoji="0" lang="fr-FR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1BC3D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ZoneTexte 3"/>
              <p:cNvSpPr txBox="1"/>
              <p:nvPr/>
            </p:nvSpPr>
            <p:spPr>
              <a:xfrm>
                <a:off x="2397005" y="932782"/>
                <a:ext cx="1604048" cy="489213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r>
                  <a:rPr lang="fr-FR" sz="2400" dirty="0" smtClean="0"/>
                  <a:t>11 932 256 </a:t>
                </a:r>
                <a:endParaRPr lang="fr-FR" sz="2400" dirty="0"/>
              </a:p>
            </p:txBody>
          </p:sp>
          <p:sp>
            <p:nvSpPr>
              <p:cNvPr id="30" name="ZoneTexte 3"/>
              <p:cNvSpPr txBox="1"/>
              <p:nvPr/>
            </p:nvSpPr>
            <p:spPr>
              <a:xfrm>
                <a:off x="137612" y="953234"/>
                <a:ext cx="160486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endParaRPr lang="fr-FR" sz="2400" dirty="0">
                  <a:solidFill>
                    <a:srgbClr val="44546A"/>
                  </a:solidFill>
                </a:endParaRPr>
              </a:p>
            </p:txBody>
          </p:sp>
          <p:sp>
            <p:nvSpPr>
              <p:cNvPr id="36" name="ZoneTexte 35"/>
              <p:cNvSpPr txBox="1"/>
              <p:nvPr/>
            </p:nvSpPr>
            <p:spPr>
              <a:xfrm>
                <a:off x="2519362" y="1912522"/>
                <a:ext cx="1466065" cy="228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Données</a:t>
                </a:r>
                <a:r>
                  <a:rPr kumimoji="0" lang="fr-FR" sz="800" b="0" i="0" u="none" strike="noStrike" kern="1200" cap="none" spc="0" normalizeH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au </a:t>
                </a:r>
                <a:r>
                  <a:rPr lang="fr-FR" sz="800" noProof="0" dirty="0" smtClean="0">
                    <a:solidFill>
                      <a:prstClr val="black"/>
                    </a:solidFill>
                    <a:latin typeface="Calibri" panose="020F0502020204030204"/>
                  </a:rPr>
                  <a:t>06 </a:t>
                </a:r>
                <a:r>
                  <a:rPr lang="fr-FR" sz="800" dirty="0">
                    <a:solidFill>
                      <a:prstClr val="black"/>
                    </a:solidFill>
                    <a:latin typeface="Calibri" panose="020F0502020204030204"/>
                  </a:rPr>
                  <a:t>d</a:t>
                </a:r>
                <a:r>
                  <a:rPr lang="fr-FR" sz="800" noProof="0" dirty="0" err="1" smtClean="0">
                    <a:solidFill>
                      <a:prstClr val="black"/>
                    </a:solidFill>
                    <a:latin typeface="Calibri" panose="020F0502020204030204"/>
                  </a:rPr>
                  <a:t>écembre</a:t>
                </a:r>
                <a:r>
                  <a:rPr lang="fr-FR" sz="800" noProof="0" dirty="0" smtClean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kumimoji="0" lang="fr-FR" sz="800" b="0" i="0" u="none" strike="noStrike" kern="1200" cap="none" spc="0" normalizeH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inclus</a:t>
                </a:r>
                <a:endPara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ZoneTexte 9"/>
              <p:cNvSpPr txBox="1"/>
              <p:nvPr/>
            </p:nvSpPr>
            <p:spPr>
              <a:xfrm>
                <a:off x="4362972" y="1429346"/>
                <a:ext cx="970587" cy="359842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</a:rPr>
                  <a:t>+ </a:t>
                </a:r>
                <a:r>
                  <a:rPr lang="fr-FR" sz="1600" noProof="0" dirty="0" smtClean="0">
                    <a:solidFill>
                      <a:srgbClr val="FF0000"/>
                    </a:solidFill>
                    <a:latin typeface="Calibri" panose="020F0502020204030204"/>
                  </a:rPr>
                  <a:t>20</a:t>
                </a:r>
                <a:r>
                  <a:rPr kumimoji="0" lang="fr-FR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</a:rPr>
                  <a:t>% </a:t>
                </a:r>
                <a:endPara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" name="ZoneTexte 9"/>
              <p:cNvSpPr txBox="1"/>
              <p:nvPr/>
            </p:nvSpPr>
            <p:spPr>
              <a:xfrm>
                <a:off x="418016" y="1339100"/>
                <a:ext cx="924578" cy="35875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</a:rPr>
                  <a:t>+ </a:t>
                </a:r>
                <a:r>
                  <a:rPr lang="fr-FR" sz="1600" noProof="0" dirty="0" smtClean="0">
                    <a:solidFill>
                      <a:srgbClr val="FF0000"/>
                    </a:solidFill>
                    <a:latin typeface="Calibri" panose="020F0502020204030204"/>
                  </a:rPr>
                  <a:t>21</a:t>
                </a:r>
                <a:r>
                  <a:rPr kumimoji="0" lang="fr-FR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</a:rPr>
                  <a:t> </a:t>
                </a:r>
                <a:r>
                  <a:rPr kumimoji="0" lang="fr-FR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</a:rPr>
                  <a:t>% </a:t>
                </a:r>
              </a:p>
            </p:txBody>
          </p:sp>
          <p:sp>
            <p:nvSpPr>
              <p:cNvPr id="31" name="ZoneTexte 6"/>
              <p:cNvSpPr txBox="1"/>
              <p:nvPr/>
            </p:nvSpPr>
            <p:spPr>
              <a:xfrm>
                <a:off x="126444" y="1597798"/>
                <a:ext cx="153491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par rapport à la même période de la campagne précédente</a:t>
                </a:r>
              </a:p>
            </p:txBody>
          </p:sp>
          <p:sp>
            <p:nvSpPr>
              <p:cNvPr id="33" name="ZoneTexte 32"/>
              <p:cNvSpPr txBox="1"/>
              <p:nvPr/>
            </p:nvSpPr>
            <p:spPr>
              <a:xfrm>
                <a:off x="105866" y="1926970"/>
                <a:ext cx="1509540" cy="228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Données au</a:t>
                </a:r>
                <a:r>
                  <a:rPr lang="fr-FR" sz="800" dirty="0" smtClean="0">
                    <a:solidFill>
                      <a:prstClr val="black"/>
                    </a:solidFill>
                    <a:latin typeface="Calibri" panose="020F0502020204030204"/>
                  </a:rPr>
                  <a:t> 10  </a:t>
                </a:r>
                <a:r>
                  <a:rPr lang="fr-FR" sz="800" dirty="0">
                    <a:solidFill>
                      <a:prstClr val="black"/>
                    </a:solidFill>
                    <a:latin typeface="Calibri" panose="020F0502020204030204"/>
                  </a:rPr>
                  <a:t>d</a:t>
                </a:r>
                <a:r>
                  <a:rPr lang="fr-FR" sz="800" dirty="0" smtClean="0">
                    <a:solidFill>
                      <a:prstClr val="black"/>
                    </a:solidFill>
                    <a:latin typeface="Calibri" panose="020F0502020204030204"/>
                  </a:rPr>
                  <a:t>écembre</a:t>
                </a:r>
                <a:r>
                  <a:rPr kumimoji="0" lang="fr-FR" sz="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inclus </a:t>
                </a:r>
                <a:endPara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ZoneTexte 6"/>
              <p:cNvSpPr txBox="1"/>
              <p:nvPr/>
            </p:nvSpPr>
            <p:spPr>
              <a:xfrm>
                <a:off x="4200798" y="1717423"/>
                <a:ext cx="1098681" cy="489213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par rapport à la même période de la campagne précédente</a:t>
                </a:r>
              </a:p>
            </p:txBody>
          </p:sp>
          <p:sp>
            <p:nvSpPr>
              <p:cNvPr id="44" name="ZoneTexte 43"/>
              <p:cNvSpPr txBox="1"/>
              <p:nvPr/>
            </p:nvSpPr>
            <p:spPr>
              <a:xfrm>
                <a:off x="4275071" y="550171"/>
                <a:ext cx="887569" cy="782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>
                    <a:solidFill>
                      <a:schemeClr val="accent6"/>
                    </a:solidFill>
                  </a:rPr>
                  <a:t>+ 3,4%</a:t>
                </a:r>
              </a:p>
              <a:p>
                <a:pPr algn="ctr"/>
                <a:r>
                  <a:rPr lang="fr-FR" sz="800" dirty="0">
                    <a:solidFill>
                      <a:schemeClr val="bg2">
                        <a:lumMod val="50000"/>
                      </a:schemeClr>
                    </a:solidFill>
                  </a:rPr>
                  <a:t>par rapport </a:t>
                </a:r>
                <a:r>
                  <a:rPr lang="fr-FR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à la</a:t>
                </a:r>
                <a:endParaRPr lang="en-GB" sz="800" dirty="0" smtClean="0">
                  <a:solidFill>
                    <a:schemeClr val="accent6"/>
                  </a:solidFill>
                </a:endParaRPr>
              </a:p>
              <a:p>
                <a:pPr algn="ctr"/>
                <a:r>
                  <a:rPr lang="en-GB" sz="800" dirty="0" err="1">
                    <a:solidFill>
                      <a:schemeClr val="bg2">
                        <a:lumMod val="50000"/>
                      </a:schemeClr>
                    </a:solidFill>
                  </a:rPr>
                  <a:t>semaine</a:t>
                </a:r>
                <a:r>
                  <a:rPr lang="en-GB" sz="800" dirty="0">
                    <a:solidFill>
                      <a:schemeClr val="bg2">
                        <a:lumMod val="50000"/>
                      </a:schemeClr>
                    </a:solidFill>
                  </a:rPr>
                  <a:t> </a:t>
                </a:r>
                <a:r>
                  <a:rPr lang="en-GB" sz="800" dirty="0" err="1" smtClean="0">
                    <a:solidFill>
                      <a:schemeClr val="bg2">
                        <a:lumMod val="50000"/>
                      </a:schemeClr>
                    </a:solidFill>
                  </a:rPr>
                  <a:t>précédente</a:t>
                </a:r>
                <a:endParaRPr lang="en-GB" sz="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" name="Rectangle 1"/>
              <p:cNvSpPr/>
              <p:nvPr/>
            </p:nvSpPr>
            <p:spPr>
              <a:xfrm>
                <a:off x="5561575" y="621286"/>
                <a:ext cx="5928203" cy="153433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 smtClean="0">
                    <a:solidFill>
                      <a:schemeClr val="bg1"/>
                    </a:solidFill>
                  </a:rPr>
                  <a:t>Mobilisation Stock </a:t>
                </a:r>
                <a:r>
                  <a:rPr lang="fr-FR" sz="16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É</a:t>
                </a:r>
                <a:r>
                  <a:rPr lang="fr-FR" sz="1600" b="1" dirty="0" smtClean="0">
                    <a:solidFill>
                      <a:schemeClr val="bg1"/>
                    </a:solidFill>
                  </a:rPr>
                  <a:t>tat </a:t>
                </a:r>
              </a:p>
              <a:p>
                <a:pPr algn="ctr"/>
                <a:endParaRPr lang="fr-FR" sz="1600" b="1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fr-FR" sz="1600" b="1" dirty="0" smtClean="0">
                    <a:solidFill>
                      <a:schemeClr val="bg1"/>
                    </a:solidFill>
                  </a:rPr>
                  <a:t>Séquence II : </a:t>
                </a:r>
                <a:r>
                  <a:rPr lang="fr-FR" sz="16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É</a:t>
                </a:r>
                <a:r>
                  <a:rPr lang="fr-FR" sz="1600" b="1" dirty="0" smtClean="0">
                    <a:solidFill>
                      <a:schemeClr val="bg1"/>
                    </a:solidFill>
                  </a:rPr>
                  <a:t>tablissements de santé - EHPAD avec PUI</a:t>
                </a:r>
              </a:p>
              <a:p>
                <a:endParaRPr lang="fr-FR" sz="1400" b="1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fr-FR" sz="1400" b="1" dirty="0" smtClean="0">
                    <a:solidFill>
                      <a:schemeClr val="bg1"/>
                    </a:solidFill>
                  </a:rPr>
                  <a:t>39 164 doses de </a:t>
                </a:r>
                <a:r>
                  <a:rPr lang="fr-FR" sz="1400" b="1" dirty="0" err="1" smtClean="0">
                    <a:solidFill>
                      <a:schemeClr val="bg1"/>
                    </a:solidFill>
                  </a:rPr>
                  <a:t>Fluzone</a:t>
                </a:r>
                <a:r>
                  <a:rPr lang="fr-FR" sz="1400" b="1" dirty="0" smtClean="0">
                    <a:solidFill>
                      <a:schemeClr val="bg1"/>
                    </a:solidFill>
                  </a:rPr>
                  <a:t> HD - 168 613 doses de </a:t>
                </a:r>
                <a:r>
                  <a:rPr lang="fr-FR" sz="1400" b="1" dirty="0" err="1" smtClean="0">
                    <a:solidFill>
                      <a:schemeClr val="bg1"/>
                    </a:solidFill>
                  </a:rPr>
                  <a:t>Vaxigrip</a:t>
                </a:r>
                <a:r>
                  <a:rPr lang="fr-FR" sz="1400" b="1" dirty="0" smtClean="0">
                    <a:solidFill>
                      <a:schemeClr val="bg1"/>
                    </a:solidFill>
                  </a:rPr>
                  <a:t> </a:t>
                </a:r>
                <a:r>
                  <a:rPr lang="fr-FR" sz="1400" b="1" dirty="0" err="1" smtClean="0">
                    <a:solidFill>
                      <a:schemeClr val="bg1"/>
                    </a:solidFill>
                  </a:rPr>
                  <a:t>Tetra</a:t>
                </a:r>
                <a:endParaRPr lang="fr-FR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ZoneTexte 8"/>
              <p:cNvSpPr txBox="1"/>
              <p:nvPr/>
            </p:nvSpPr>
            <p:spPr>
              <a:xfrm>
                <a:off x="2737582" y="5409492"/>
                <a:ext cx="1953772" cy="440292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050" b="1" dirty="0" smtClean="0">
                    <a:solidFill>
                      <a:srgbClr val="1BC3D5"/>
                    </a:solidFill>
                    <a:latin typeface="Calibri" panose="020F0502020204030204"/>
                  </a:rPr>
                  <a:t>Répartition par âge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050" b="1" dirty="0" smtClean="0">
                    <a:solidFill>
                      <a:srgbClr val="1BC3D5"/>
                    </a:solidFill>
                    <a:latin typeface="Calibri" panose="020F0502020204030204"/>
                  </a:rPr>
                  <a:t> des vaccins remboursés (AM)</a:t>
                </a:r>
              </a:p>
            </p:txBody>
          </p:sp>
        </p:grpSp>
      </p:grpSp>
      <p:sp>
        <p:nvSpPr>
          <p:cNvPr id="10" name="ZoneTexte 9"/>
          <p:cNvSpPr txBox="1"/>
          <p:nvPr/>
        </p:nvSpPr>
        <p:spPr>
          <a:xfrm>
            <a:off x="10511564" y="2358912"/>
            <a:ext cx="1733940" cy="45243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171450" lvl="0" indent="-171450" algn="just">
              <a:buFont typeface="Wingdings" panose="05000000000000000000" pitchFamily="2" charset="2"/>
              <a:buChar char="Ø"/>
              <a:defRPr/>
            </a:pPr>
            <a:r>
              <a:rPr lang="fr-FR" sz="1200" dirty="0" smtClean="0">
                <a:solidFill>
                  <a:prstClr val="black"/>
                </a:solidFill>
              </a:rPr>
              <a:t>Poursuite de la priorisation de la vaccination auprès des personne ciblées par les recommandations  vaccinales jusqu’au 31 décembre 2020.</a:t>
            </a:r>
          </a:p>
          <a:p>
            <a:pPr lvl="0" algn="just">
              <a:defRPr/>
            </a:pPr>
            <a:endParaRPr lang="fr-FR" sz="1200" dirty="0">
              <a:solidFill>
                <a:prstClr val="black"/>
              </a:solidFill>
              <a:latin typeface="Calibri" panose="020F0502020204030204"/>
            </a:endParaRPr>
          </a:p>
          <a:p>
            <a:pPr marL="171450" lvl="0" indent="-171450" algn="just">
              <a:buFont typeface="Wingdings" panose="05000000000000000000" pitchFamily="2" charset="2"/>
              <a:buChar char="Ø"/>
              <a:defRPr/>
            </a:pPr>
            <a:r>
              <a:rPr lang="fr-FR" sz="1200" dirty="0" smtClean="0">
                <a:solidFill>
                  <a:prstClr val="black"/>
                </a:solidFill>
                <a:latin typeface="Calibri" panose="020F0502020204030204"/>
              </a:rPr>
              <a:t>Mobilisation du stock Etat dans le circuit des officines dans la semaine du 14 décembre 2020 : </a:t>
            </a:r>
            <a:r>
              <a:rPr lang="fr-FR" sz="1200" dirty="0" err="1" smtClean="0">
                <a:solidFill>
                  <a:prstClr val="black"/>
                </a:solidFill>
                <a:latin typeface="Calibri" panose="020F0502020204030204"/>
              </a:rPr>
              <a:t>Fluzone</a:t>
            </a:r>
            <a:r>
              <a:rPr lang="fr-FR" sz="1200" dirty="0" smtClean="0">
                <a:solidFill>
                  <a:prstClr val="black"/>
                </a:solidFill>
                <a:latin typeface="Calibri" panose="020F0502020204030204"/>
              </a:rPr>
              <a:t> HD et </a:t>
            </a:r>
            <a:r>
              <a:rPr lang="fr-FR" sz="1200" dirty="0" err="1" smtClean="0">
                <a:solidFill>
                  <a:prstClr val="black"/>
                </a:solidFill>
                <a:latin typeface="Calibri" panose="020F0502020204030204"/>
              </a:rPr>
              <a:t>Vaxigrip</a:t>
            </a:r>
            <a:r>
              <a:rPr lang="fr-FR" sz="1200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fr-FR" sz="1200" dirty="0" err="1" smtClean="0">
                <a:solidFill>
                  <a:prstClr val="black"/>
                </a:solidFill>
                <a:latin typeface="Calibri" panose="020F0502020204030204"/>
              </a:rPr>
              <a:t>Tetra</a:t>
            </a:r>
            <a:endParaRPr lang="fr-FR" sz="12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lvl="0" algn="just">
              <a:defRPr/>
            </a:pPr>
            <a:endParaRPr lang="fr-FR" sz="12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marL="171450" lvl="0" indent="-171450" algn="just">
              <a:buFont typeface="Wingdings" panose="05000000000000000000" pitchFamily="2" charset="2"/>
              <a:buChar char="Ø"/>
              <a:defRPr/>
            </a:pPr>
            <a:r>
              <a:rPr lang="fr-FR" sz="1200" dirty="0" smtClean="0">
                <a:solidFill>
                  <a:prstClr val="black"/>
                </a:solidFill>
                <a:latin typeface="Calibri" panose="020F0502020204030204"/>
              </a:rPr>
              <a:t>Aucune </a:t>
            </a:r>
            <a:r>
              <a:rPr lang="fr-FR" sz="1200" dirty="0" smtClean="0">
                <a:solidFill>
                  <a:prstClr val="black"/>
                </a:solidFill>
                <a:latin typeface="Calibri" panose="020F0502020204030204"/>
              </a:rPr>
              <a:t>circulation de virus grippaux sur le territoire national et en Europe, </a:t>
            </a:r>
            <a:r>
              <a:rPr lang="fr-FR" sz="900" i="1" dirty="0" smtClean="0">
                <a:solidFill>
                  <a:prstClr val="black"/>
                </a:solidFill>
                <a:latin typeface="Calibri" panose="020F0502020204030204"/>
              </a:rPr>
              <a:t>Bulletin grippe </a:t>
            </a:r>
            <a:r>
              <a:rPr lang="fr-FR" sz="900" i="1" dirty="0" smtClean="0">
                <a:solidFill>
                  <a:prstClr val="black"/>
                </a:solidFill>
              </a:rPr>
              <a:t>Santé Publique France </a:t>
            </a:r>
            <a:r>
              <a:rPr lang="fr-FR" sz="900" i="1" dirty="0" smtClean="0">
                <a:solidFill>
                  <a:prstClr val="black"/>
                </a:solidFill>
                <a:latin typeface="Calibri" panose="020F0502020204030204"/>
              </a:rPr>
              <a:t>du  9 décembre  2020</a:t>
            </a:r>
          </a:p>
          <a:p>
            <a:pPr lvl="0" algn="just">
              <a:defRPr/>
            </a:pPr>
            <a:endParaRPr lang="fr-FR" sz="900" i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422863" y="1556050"/>
            <a:ext cx="2506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 </a:t>
            </a:r>
            <a:r>
              <a:rPr lang="en-GB" sz="1200" i="1" dirty="0" err="1" smtClean="0"/>
              <a:t>dont</a:t>
            </a:r>
            <a:r>
              <a:rPr lang="en-GB" sz="1200" i="1" dirty="0" smtClean="0"/>
              <a:t>   </a:t>
            </a:r>
            <a:r>
              <a:rPr lang="fr-FR" dirty="0"/>
              <a:t> 207 </a:t>
            </a:r>
            <a:r>
              <a:rPr lang="fr-FR" dirty="0" smtClean="0"/>
              <a:t>777 </a:t>
            </a:r>
            <a:r>
              <a:rPr lang="en-GB" i="1" dirty="0" smtClean="0"/>
              <a:t>stock </a:t>
            </a:r>
            <a:r>
              <a:rPr lang="en-GB" i="1" dirty="0" err="1" smtClean="0"/>
              <a:t>Etat</a:t>
            </a:r>
            <a:r>
              <a:rPr lang="en-GB" i="1" dirty="0" smtClean="0"/>
              <a:t> </a:t>
            </a:r>
            <a:endParaRPr lang="en-GB" i="1" dirty="0"/>
          </a:p>
        </p:txBody>
      </p:sp>
      <p:sp>
        <p:nvSpPr>
          <p:cNvPr id="3" name="Rectangle 2"/>
          <p:cNvSpPr/>
          <p:nvPr/>
        </p:nvSpPr>
        <p:spPr>
          <a:xfrm>
            <a:off x="292914" y="1190945"/>
            <a:ext cx="14109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/>
              <a:t>8 260 011</a:t>
            </a:r>
            <a:endParaRPr lang="fr-FR" sz="2400" dirty="0"/>
          </a:p>
        </p:txBody>
      </p:sp>
      <p:sp>
        <p:nvSpPr>
          <p:cNvPr id="47" name="ZoneTexte 8"/>
          <p:cNvSpPr txBox="1"/>
          <p:nvPr/>
        </p:nvSpPr>
        <p:spPr>
          <a:xfrm>
            <a:off x="6598125" y="2364256"/>
            <a:ext cx="3059346" cy="523220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fr-FR" sz="1400" b="1" dirty="0" smtClean="0">
                <a:solidFill>
                  <a:srgbClr val="1BC3D5"/>
                </a:solidFill>
              </a:rPr>
              <a:t>Distribution régionale Stock </a:t>
            </a:r>
            <a:r>
              <a:rPr lang="fr-FR" sz="1400" b="1" dirty="0" smtClean="0">
                <a:solidFill>
                  <a:srgbClr val="1BC3D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fr-FR" sz="1400" b="1" dirty="0" smtClean="0">
                <a:solidFill>
                  <a:srgbClr val="1BC3D5"/>
                </a:solidFill>
              </a:rPr>
              <a:t>tat          ES et EHPAD avec PUI - Séquence II</a:t>
            </a:r>
            <a:endParaRPr lang="fr-FR" sz="1400" b="1" dirty="0" smtClean="0">
              <a:solidFill>
                <a:srgbClr val="1BC3D5"/>
              </a:solidFill>
              <a:latin typeface="Calibri" panose="020F0502020204030204"/>
            </a:endParaRPr>
          </a:p>
        </p:txBody>
      </p:sp>
      <p:sp>
        <p:nvSpPr>
          <p:cNvPr id="49" name="ZoneTexte 8"/>
          <p:cNvSpPr txBox="1"/>
          <p:nvPr/>
        </p:nvSpPr>
        <p:spPr>
          <a:xfrm>
            <a:off x="5768162" y="3087854"/>
            <a:ext cx="2270522" cy="52322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fr-FR" sz="1400" b="1" dirty="0" smtClean="0">
                <a:solidFill>
                  <a:srgbClr val="1BC3D5"/>
                </a:solidFill>
              </a:rPr>
              <a:t>Nombre de boîtes de </a:t>
            </a:r>
            <a:r>
              <a:rPr lang="fr-FR" sz="1400" b="1" dirty="0" err="1" smtClean="0">
                <a:solidFill>
                  <a:srgbClr val="1BC3D5"/>
                </a:solidFill>
              </a:rPr>
              <a:t>Fluzone</a:t>
            </a:r>
            <a:r>
              <a:rPr lang="fr-FR" sz="1400" b="1" dirty="0" smtClean="0">
                <a:solidFill>
                  <a:srgbClr val="1BC3D5"/>
                </a:solidFill>
              </a:rPr>
              <a:t> HD (boîtes de 10)</a:t>
            </a:r>
            <a:endParaRPr lang="fr-FR" sz="1400" b="1" dirty="0" smtClean="0">
              <a:solidFill>
                <a:srgbClr val="1BC3D5"/>
              </a:solidFill>
              <a:latin typeface="Calibri" panose="020F050202020403020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089097" y="2328445"/>
            <a:ext cx="29678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fr-FR" sz="1200" b="1" kern="0" dirty="0" smtClean="0"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fr-FR" sz="1200" b="1" kern="0" dirty="0" smtClean="0">
                <a:solidFill>
                  <a:srgbClr val="1F497D">
                    <a:lumMod val="75000"/>
                  </a:srgbClr>
                </a:solidFill>
              </a:rPr>
              <a:t>volution </a:t>
            </a:r>
            <a:r>
              <a:rPr lang="fr-FR" sz="1200" b="1" kern="0" dirty="0">
                <a:solidFill>
                  <a:srgbClr val="1F497D">
                    <a:lumMod val="75000"/>
                  </a:srgbClr>
                </a:solidFill>
              </a:rPr>
              <a:t>(cumul) des vaccins remboursés par région par rapport à la même période</a:t>
            </a:r>
          </a:p>
          <a:p>
            <a:pPr lvl="0" algn="just">
              <a:defRPr/>
            </a:pPr>
            <a:r>
              <a:rPr lang="fr-FR" sz="1200" b="1" kern="0" dirty="0">
                <a:solidFill>
                  <a:srgbClr val="1F497D">
                    <a:lumMod val="75000"/>
                  </a:srgbClr>
                </a:solidFill>
              </a:rPr>
              <a:t>que l'année précédente</a:t>
            </a:r>
          </a:p>
          <a:p>
            <a:pPr lvl="0" algn="just">
              <a:defRPr/>
            </a:pPr>
            <a:r>
              <a:rPr lang="fr-FR" sz="1000" b="1" kern="0" dirty="0">
                <a:solidFill>
                  <a:srgbClr val="1F497D">
                    <a:lumMod val="75000"/>
                  </a:srgbClr>
                </a:solidFill>
              </a:rPr>
              <a:t>Données au </a:t>
            </a:r>
            <a:r>
              <a:rPr lang="fr-FR" sz="1000" b="1" kern="0" dirty="0" smtClean="0">
                <a:solidFill>
                  <a:srgbClr val="1F497D">
                    <a:lumMod val="75000"/>
                  </a:srgbClr>
                </a:solidFill>
              </a:rPr>
              <a:t>6 </a:t>
            </a:r>
            <a:r>
              <a:rPr lang="fr-FR" sz="1000" b="1" kern="0" dirty="0">
                <a:solidFill>
                  <a:srgbClr val="1F497D">
                    <a:lumMod val="75000"/>
                  </a:srgbClr>
                </a:solidFill>
              </a:rPr>
              <a:t>d</a:t>
            </a:r>
            <a:r>
              <a:rPr lang="fr-FR" sz="1000" b="1" kern="0" dirty="0" smtClean="0">
                <a:solidFill>
                  <a:srgbClr val="1F497D">
                    <a:lumMod val="75000"/>
                  </a:srgbClr>
                </a:solidFill>
              </a:rPr>
              <a:t>écembre inclus</a:t>
            </a:r>
            <a:endParaRPr lang="fr-FR" sz="1000" dirty="0"/>
          </a:p>
        </p:txBody>
      </p:sp>
      <p:sp>
        <p:nvSpPr>
          <p:cNvPr id="39" name="ZoneTexte 8"/>
          <p:cNvSpPr txBox="1"/>
          <p:nvPr/>
        </p:nvSpPr>
        <p:spPr>
          <a:xfrm>
            <a:off x="7972353" y="3079308"/>
            <a:ext cx="2270522" cy="52322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fr-FR" sz="1400" b="1" dirty="0" smtClean="0">
                <a:solidFill>
                  <a:srgbClr val="1BC3D5"/>
                </a:solidFill>
              </a:rPr>
              <a:t>Nombre de boîtes de </a:t>
            </a:r>
            <a:r>
              <a:rPr lang="fr-FR" sz="1400" b="1" dirty="0" err="1" smtClean="0">
                <a:solidFill>
                  <a:srgbClr val="1BC3D5"/>
                </a:solidFill>
              </a:rPr>
              <a:t>Vaxigrip</a:t>
            </a:r>
            <a:r>
              <a:rPr lang="fr-FR" sz="1400" b="1" dirty="0" smtClean="0">
                <a:solidFill>
                  <a:srgbClr val="1BC3D5"/>
                </a:solidFill>
              </a:rPr>
              <a:t> (boîtes de 10)</a:t>
            </a:r>
            <a:endParaRPr lang="fr-FR" sz="1400" b="1" dirty="0" smtClean="0">
              <a:solidFill>
                <a:srgbClr val="1BC3D5"/>
              </a:solidFill>
              <a:latin typeface="Calibri" panose="020F0502020204030204"/>
            </a:endParaRPr>
          </a:p>
        </p:txBody>
      </p:sp>
      <p:cxnSp>
        <p:nvCxnSpPr>
          <p:cNvPr id="11" name="Connecteur droit avec flèche 10"/>
          <p:cNvCxnSpPr/>
          <p:nvPr/>
        </p:nvCxnSpPr>
        <p:spPr>
          <a:xfrm flipH="1">
            <a:off x="7039121" y="2903993"/>
            <a:ext cx="185504" cy="1271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>
            <a:off x="8868271" y="2872938"/>
            <a:ext cx="233198" cy="1172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Graphique 4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1060734"/>
              </p:ext>
            </p:extLst>
          </p:nvPr>
        </p:nvGraphicFramePr>
        <p:xfrm>
          <a:off x="18817" y="2358912"/>
          <a:ext cx="2897780" cy="2164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6" name="Graphique 4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2577874"/>
              </p:ext>
            </p:extLst>
          </p:nvPr>
        </p:nvGraphicFramePr>
        <p:xfrm>
          <a:off x="26022" y="4462882"/>
          <a:ext cx="3081417" cy="2395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0076" y="5803072"/>
            <a:ext cx="1015608" cy="1053223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3007" y="5974398"/>
            <a:ext cx="616982" cy="624995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32" b="98608" l="3226" r="100000">
                        <a14:foregroundMark x1="57834" y1="12529" x2="57834" y2="12529"/>
                        <a14:foregroundMark x1="62673" y1="21114" x2="62673" y2="21114"/>
                        <a14:foregroundMark x1="61982" y1="20882" x2="61982" y2="20882"/>
                        <a14:foregroundMark x1="55991" y1="19722" x2="55991" y2="19722"/>
                        <a14:foregroundMark x1="55991" y1="19722" x2="55991" y2="19722"/>
                        <a14:foregroundMark x1="52535" y1="16009" x2="52535" y2="16009"/>
                        <a14:foregroundMark x1="64286" y1="17633" x2="64286" y2="17633"/>
                        <a14:foregroundMark x1="64286" y1="17633" x2="64286" y2="17633"/>
                        <a14:foregroundMark x1="62903" y1="14617" x2="62903" y2="14617"/>
                        <a14:foregroundMark x1="59908" y1="11137" x2="59908" y2="11137"/>
                        <a14:foregroundMark x1="56452" y1="6265" x2="56452" y2="6265"/>
                        <a14:foregroundMark x1="53687" y1="6961" x2="53687" y2="6961"/>
                        <a14:foregroundMark x1="52995" y1="11369" x2="52995" y2="11369"/>
                        <a14:foregroundMark x1="83641" y1="80278" x2="83641" y2="79350"/>
                        <a14:foregroundMark x1="80184" y1="78886" x2="80184" y2="78886"/>
                        <a14:foregroundMark x1="84101" y1="74478" x2="84101" y2="74478"/>
                        <a14:foregroundMark x1="87558" y1="73318" x2="87558" y2="73318"/>
                        <a14:foregroundMark x1="88479" y1="80974" x2="88479" y2="80974"/>
                        <a14:foregroundMark x1="81567" y1="84455" x2="81567" y2="84455"/>
                        <a14:foregroundMark x1="75115" y1="83527" x2="75115" y2="83527"/>
                        <a14:foregroundMark x1="86866" y1="85151" x2="86866" y2="85151"/>
                        <a14:foregroundMark x1="92627" y1="83063" x2="92627" y2="83063"/>
                        <a14:foregroundMark x1="91014" y1="80742" x2="91014" y2="80742"/>
                        <a14:foregroundMark x1="86866" y1="77494" x2="86866" y2="77494"/>
                        <a14:foregroundMark x1="56682" y1="18794" x2="56682" y2="187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21327" y="3015768"/>
            <a:ext cx="2543089" cy="2525510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8990" l="0" r="8780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78985" y="4772025"/>
            <a:ext cx="349195" cy="843178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387" b="98091" l="1606" r="9701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93435" y="3619620"/>
            <a:ext cx="2618129" cy="2641595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278" b="98969" l="9677" r="887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6639" y="5803072"/>
            <a:ext cx="457620" cy="715954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679" b="98561" l="0" r="9873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0863" y="3628065"/>
            <a:ext cx="2776109" cy="2598056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783" b="93478" l="9091" r="8909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0818" y="5862004"/>
            <a:ext cx="391602" cy="65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58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2648</TotalTime>
  <Words>263</Words>
  <Application>Microsoft Office PowerPoint</Application>
  <PresentationFormat>Grand écran</PresentationFormat>
  <Paragraphs>43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Marianne</vt:lpstr>
      <vt:lpstr>Wingdings</vt:lpstr>
      <vt:lpstr>Thème Office</vt:lpstr>
      <vt:lpstr>Présentation PowerPoint</vt:lpstr>
    </vt:vector>
  </TitlesOfParts>
  <Company>PPT/DSI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HERIDA, Magid (DGS/SP/SP1)</dc:creator>
  <cp:lastModifiedBy>HERIDA, Magid (DGS/SP/SP1)</cp:lastModifiedBy>
  <cp:revision>263</cp:revision>
  <cp:lastPrinted>2020-11-27T16:12:25Z</cp:lastPrinted>
  <dcterms:created xsi:type="dcterms:W3CDTF">2020-10-09T12:48:46Z</dcterms:created>
  <dcterms:modified xsi:type="dcterms:W3CDTF">2020-12-15T08:52:13Z</dcterms:modified>
</cp:coreProperties>
</file>