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MLAL, Khadoudja (DGS/SP/SP1)" initials="CK(" lastIdx="1" clrIdx="0">
    <p:extLst>
      <p:ext uri="{19B8F6BF-5375-455C-9EA6-DF929625EA0E}">
        <p15:presenceInfo xmlns:p15="http://schemas.microsoft.com/office/powerpoint/2012/main" userId="S-1-5-21-27022435-3177379373-3347635678-80356" providerId="AD"/>
      </p:ext>
    </p:extLst>
  </p:cmAuthor>
  <p:cmAuthor id="2" name="MONLUC, Sebastien (DGS/SP/SP2)" initials="MS(" lastIdx="1" clrIdx="1">
    <p:extLst>
      <p:ext uri="{19B8F6BF-5375-455C-9EA6-DF929625EA0E}">
        <p15:presenceInfo xmlns:p15="http://schemas.microsoft.com/office/powerpoint/2012/main" userId="S-1-5-21-27022435-3177379373-3347635678-1008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83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roy\Desktop\grippe\COMPIL.xlsx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roy\Desktop\grippe\COMPIL.xlsx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fr-FR" sz="1200" dirty="0"/>
              <a:t>Nombre de vaccins vendus officine, dispensés</a:t>
            </a:r>
            <a:r>
              <a:rPr lang="fr-FR" sz="1200" dirty="0" smtClean="0"/>
              <a:t>, remboursés</a:t>
            </a:r>
            <a:endParaRPr lang="fr-FR" sz="1200" dirty="0"/>
          </a:p>
        </c:rich>
      </c:tx>
      <c:layout>
        <c:manualLayout>
          <c:xMode val="edge"/>
          <c:yMode val="edge"/>
          <c:x val="0.14558774078140232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agreg_3!$B$42</c:f>
              <c:strCache>
                <c:ptCount val="1"/>
                <c:pt idx="0">
                  <c:v>GERS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layout/>
              <c:numFmt formatCode="_(* #,##0.00_);_(* \(#,##0.00\);_(* &quot;-&quot;??_);_(@_)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accent1"/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D25-45AB-B895-D66DDCF1ECC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agreg_3!$B$43:$B$67</c:f>
              <c:numCache>
                <c:formatCode>General</c:formatCode>
                <c:ptCount val="25"/>
                <c:pt idx="0">
                  <c:v>289848.3602</c:v>
                </c:pt>
                <c:pt idx="1">
                  <c:v>6114192.4002</c:v>
                </c:pt>
                <c:pt idx="2">
                  <c:v>7655094.2856999999</c:v>
                </c:pt>
                <c:pt idx="3">
                  <c:v>8638259.0928600002</c:v>
                </c:pt>
                <c:pt idx="4">
                  <c:v>9792632.548560001</c:v>
                </c:pt>
                <c:pt idx="5">
                  <c:v>10716754.419860002</c:v>
                </c:pt>
                <c:pt idx="6">
                  <c:v>11222860.210760001</c:v>
                </c:pt>
                <c:pt idx="7">
                  <c:v>11535953.66578</c:v>
                </c:pt>
                <c:pt idx="8">
                  <c:v>11932256.086340001</c:v>
                </c:pt>
                <c:pt idx="9">
                  <c:v>12422872.675730001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25-45AB-B895-D66DDCF1ECCE}"/>
            </c:ext>
          </c:extLst>
        </c:ser>
        <c:ser>
          <c:idx val="1"/>
          <c:order val="1"/>
          <c:tx>
            <c:strRef>
              <c:f>agreg_3!$C$42</c:f>
              <c:strCache>
                <c:ptCount val="1"/>
                <c:pt idx="0">
                  <c:v>CNAM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1.5094339622641463E-2"/>
                  <c:y val="-6.8728522336769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D25-45AB-B895-D66DDCF1ECC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2"/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agreg_3!$C$43:$C$52</c:f>
              <c:numCache>
                <c:formatCode>General</c:formatCode>
                <c:ptCount val="10"/>
                <c:pt idx="0">
                  <c:v>10952</c:v>
                </c:pt>
                <c:pt idx="1">
                  <c:v>103429</c:v>
                </c:pt>
                <c:pt idx="2">
                  <c:v>4068394</c:v>
                </c:pt>
                <c:pt idx="3">
                  <c:v>5645220</c:v>
                </c:pt>
                <c:pt idx="4">
                  <c:v>6457994</c:v>
                </c:pt>
                <c:pt idx="5">
                  <c:v>7248942</c:v>
                </c:pt>
                <c:pt idx="6">
                  <c:v>8105446</c:v>
                </c:pt>
                <c:pt idx="7">
                  <c:v>8328553</c:v>
                </c:pt>
                <c:pt idx="8">
                  <c:v>8809234</c:v>
                </c:pt>
                <c:pt idx="9">
                  <c:v>8920324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25-45AB-B895-D66DDCF1ECCE}"/>
            </c:ext>
          </c:extLst>
        </c:ser>
        <c:ser>
          <c:idx val="3"/>
          <c:order val="2"/>
          <c:tx>
            <c:strRef>
              <c:f>agreg_3!$E$42</c:f>
              <c:strCache>
                <c:ptCount val="1"/>
                <c:pt idx="0">
                  <c:v>stock etat </c:v>
                </c:pt>
              </c:strCache>
            </c:strRef>
          </c:tx>
          <c:spPr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dash"/>
            </a:ln>
          </c:spPr>
          <c:marker>
            <c:symbol val="none"/>
          </c:marker>
          <c:dLbls>
            <c:dLbl>
              <c:idx val="24"/>
              <c:layout>
                <c:manualLayout>
                  <c:x val="-1.844842054437227E-16"/>
                  <c:y val="-5.498279803274146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CCCC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D25-45AB-B895-D66DDCF1ECC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agreg_3!$A$43:$A$67</c:f>
              <c:numCache>
                <c:formatCode>m/d/yyyy</c:formatCode>
                <c:ptCount val="25"/>
                <c:pt idx="0">
                  <c:v>44116</c:v>
                </c:pt>
                <c:pt idx="1">
                  <c:v>44123</c:v>
                </c:pt>
                <c:pt idx="2">
                  <c:v>44130</c:v>
                </c:pt>
                <c:pt idx="3">
                  <c:v>44137</c:v>
                </c:pt>
                <c:pt idx="4">
                  <c:v>44144</c:v>
                </c:pt>
                <c:pt idx="5">
                  <c:v>44151</c:v>
                </c:pt>
                <c:pt idx="6">
                  <c:v>44158</c:v>
                </c:pt>
                <c:pt idx="7">
                  <c:v>44165</c:v>
                </c:pt>
                <c:pt idx="8">
                  <c:v>44172</c:v>
                </c:pt>
                <c:pt idx="9">
                  <c:v>44179</c:v>
                </c:pt>
                <c:pt idx="10">
                  <c:v>44186</c:v>
                </c:pt>
                <c:pt idx="11">
                  <c:v>44193</c:v>
                </c:pt>
                <c:pt idx="12">
                  <c:v>44200</c:v>
                </c:pt>
                <c:pt idx="13">
                  <c:v>44207</c:v>
                </c:pt>
                <c:pt idx="14">
                  <c:v>44214</c:v>
                </c:pt>
                <c:pt idx="15">
                  <c:v>44221</c:v>
                </c:pt>
                <c:pt idx="16">
                  <c:v>44228</c:v>
                </c:pt>
                <c:pt idx="17">
                  <c:v>44235</c:v>
                </c:pt>
                <c:pt idx="18">
                  <c:v>44242</c:v>
                </c:pt>
                <c:pt idx="19">
                  <c:v>44249</c:v>
                </c:pt>
                <c:pt idx="20">
                  <c:v>44256</c:v>
                </c:pt>
                <c:pt idx="21">
                  <c:v>44263</c:v>
                </c:pt>
                <c:pt idx="22">
                  <c:v>44270</c:v>
                </c:pt>
                <c:pt idx="23">
                  <c:v>44277</c:v>
                </c:pt>
                <c:pt idx="24">
                  <c:v>44284</c:v>
                </c:pt>
              </c:numCache>
            </c:numRef>
          </c:cat>
          <c:val>
            <c:numRef>
              <c:f>agreg_3!$E$43:$E$67</c:f>
              <c:numCache>
                <c:formatCode>General</c:formatCode>
                <c:ptCount val="25"/>
                <c:pt idx="0">
                  <c:v>13250000</c:v>
                </c:pt>
                <c:pt idx="1">
                  <c:v>13250000</c:v>
                </c:pt>
                <c:pt idx="2">
                  <c:v>13250000</c:v>
                </c:pt>
                <c:pt idx="3">
                  <c:v>13250000</c:v>
                </c:pt>
                <c:pt idx="4">
                  <c:v>13250000</c:v>
                </c:pt>
                <c:pt idx="5">
                  <c:v>13250000</c:v>
                </c:pt>
                <c:pt idx="6">
                  <c:v>13250000</c:v>
                </c:pt>
                <c:pt idx="7">
                  <c:v>13250000</c:v>
                </c:pt>
                <c:pt idx="8">
                  <c:v>13250000</c:v>
                </c:pt>
                <c:pt idx="9">
                  <c:v>13250000</c:v>
                </c:pt>
                <c:pt idx="10">
                  <c:v>13250000</c:v>
                </c:pt>
                <c:pt idx="11">
                  <c:v>13250000</c:v>
                </c:pt>
                <c:pt idx="12">
                  <c:v>13250000</c:v>
                </c:pt>
                <c:pt idx="13">
                  <c:v>13250000</c:v>
                </c:pt>
                <c:pt idx="14">
                  <c:v>13250000</c:v>
                </c:pt>
                <c:pt idx="15">
                  <c:v>13250000</c:v>
                </c:pt>
                <c:pt idx="16">
                  <c:v>13250000</c:v>
                </c:pt>
                <c:pt idx="17">
                  <c:v>13250000</c:v>
                </c:pt>
                <c:pt idx="18">
                  <c:v>13250000</c:v>
                </c:pt>
                <c:pt idx="19">
                  <c:v>13250000</c:v>
                </c:pt>
                <c:pt idx="20">
                  <c:v>13250000</c:v>
                </c:pt>
                <c:pt idx="21">
                  <c:v>13250000</c:v>
                </c:pt>
                <c:pt idx="22">
                  <c:v>13250000</c:v>
                </c:pt>
                <c:pt idx="23">
                  <c:v>13250000</c:v>
                </c:pt>
                <c:pt idx="24">
                  <c:v>13250000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D25-45AB-B895-D66DDCF1E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739392"/>
        <c:axId val="1"/>
      </c:lineChart>
      <c:dateAx>
        <c:axId val="227739392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227739392"/>
        <c:crosses val="autoZero"/>
        <c:crossBetween val="between"/>
        <c:dispUnits>
          <c:builtInUnit val="millions"/>
          <c:dispUnitsLbl>
            <c:layout/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</c:dispUnitsLbl>
        </c:dispUnits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33CCCC"/>
                </a:solidFill>
                <a:latin typeface="Calibri"/>
                <a:ea typeface="Calibri"/>
                <a:cs typeface="Calibri"/>
              </a:defRPr>
            </a:pPr>
            <a:r>
              <a:rPr lang="fr-FR" sz="1200"/>
              <a:t>Nombre de vaccins remboursés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CNAM!$H$4</c:f>
              <c:strCache>
                <c:ptCount val="1"/>
                <c:pt idx="0">
                  <c:v>2018/2019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0"/>
                  <c:y val="3.9603960396039646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accent1"/>
                      </a:solidFill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E3E-44B1-AEDA-702017E79EA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CNAM!$H$5:$H$34</c:f>
              <c:numCache>
                <c:formatCode>General</c:formatCode>
                <c:ptCount val="30"/>
                <c:pt idx="0">
                  <c:v>2</c:v>
                </c:pt>
                <c:pt idx="1">
                  <c:v>47</c:v>
                </c:pt>
                <c:pt idx="2">
                  <c:v>335</c:v>
                </c:pt>
                <c:pt idx="3">
                  <c:v>2564</c:v>
                </c:pt>
                <c:pt idx="4">
                  <c:v>139426</c:v>
                </c:pt>
                <c:pt idx="5">
                  <c:v>1273529</c:v>
                </c:pt>
                <c:pt idx="6">
                  <c:v>2291611</c:v>
                </c:pt>
                <c:pt idx="7">
                  <c:v>3304547</c:v>
                </c:pt>
                <c:pt idx="8">
                  <c:v>4296044</c:v>
                </c:pt>
                <c:pt idx="9">
                  <c:v>5319300</c:v>
                </c:pt>
                <c:pt idx="10">
                  <c:v>6035113</c:v>
                </c:pt>
                <c:pt idx="11">
                  <c:v>6505562</c:v>
                </c:pt>
                <c:pt idx="12">
                  <c:v>6795069</c:v>
                </c:pt>
                <c:pt idx="13">
                  <c:v>6972580</c:v>
                </c:pt>
                <c:pt idx="14">
                  <c:v>7078947</c:v>
                </c:pt>
                <c:pt idx="15">
                  <c:v>7144600</c:v>
                </c:pt>
                <c:pt idx="16">
                  <c:v>7175129</c:v>
                </c:pt>
                <c:pt idx="17">
                  <c:v>7189105</c:v>
                </c:pt>
                <c:pt idx="18">
                  <c:v>7198556</c:v>
                </c:pt>
                <c:pt idx="19">
                  <c:v>7205520</c:v>
                </c:pt>
                <c:pt idx="20">
                  <c:v>7210048</c:v>
                </c:pt>
                <c:pt idx="21">
                  <c:v>7214216</c:v>
                </c:pt>
                <c:pt idx="22">
                  <c:v>7216152</c:v>
                </c:pt>
                <c:pt idx="23">
                  <c:v>7217382</c:v>
                </c:pt>
                <c:pt idx="24">
                  <c:v>7218514</c:v>
                </c:pt>
                <c:pt idx="25">
                  <c:v>7218528</c:v>
                </c:pt>
                <c:pt idx="26">
                  <c:v>7218537</c:v>
                </c:pt>
                <c:pt idx="27">
                  <c:v>7218541</c:v>
                </c:pt>
                <c:pt idx="28">
                  <c:v>7218543</c:v>
                </c:pt>
                <c:pt idx="29">
                  <c:v>7218543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3E-44B1-AEDA-702017E79EAD}"/>
            </c:ext>
          </c:extLst>
        </c:ser>
        <c:ser>
          <c:idx val="1"/>
          <c:order val="1"/>
          <c:tx>
            <c:strRef>
              <c:f>CNAM!$I$4</c:f>
              <c:strCache>
                <c:ptCount val="1"/>
                <c:pt idx="0">
                  <c:v>2019/2020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9"/>
              <c:layout>
                <c:manualLayout>
                  <c:x val="0"/>
                  <c:y val="-4.395604395604398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FF66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E3E-44B1-AEDA-702017E79EA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CNAM!$I$5:$I$34</c:f>
              <c:numCache>
                <c:formatCode>General</c:formatCode>
                <c:ptCount val="30"/>
                <c:pt idx="0">
                  <c:v>8</c:v>
                </c:pt>
                <c:pt idx="1">
                  <c:v>41</c:v>
                </c:pt>
                <c:pt idx="2">
                  <c:v>470</c:v>
                </c:pt>
                <c:pt idx="3">
                  <c:v>2851</c:v>
                </c:pt>
                <c:pt idx="4">
                  <c:v>10068</c:v>
                </c:pt>
                <c:pt idx="5">
                  <c:v>25956</c:v>
                </c:pt>
                <c:pt idx="6">
                  <c:v>1335260</c:v>
                </c:pt>
                <c:pt idx="7">
                  <c:v>2829457</c:v>
                </c:pt>
                <c:pt idx="8">
                  <c:v>3791486</c:v>
                </c:pt>
                <c:pt idx="9">
                  <c:v>5048235</c:v>
                </c:pt>
                <c:pt idx="10">
                  <c:v>6139196</c:v>
                </c:pt>
                <c:pt idx="11">
                  <c:v>6853769</c:v>
                </c:pt>
                <c:pt idx="12">
                  <c:v>7283757</c:v>
                </c:pt>
                <c:pt idx="13">
                  <c:v>7570929</c:v>
                </c:pt>
                <c:pt idx="14">
                  <c:v>7774118</c:v>
                </c:pt>
                <c:pt idx="15">
                  <c:v>7881776</c:v>
                </c:pt>
                <c:pt idx="16">
                  <c:v>7933461</c:v>
                </c:pt>
                <c:pt idx="17">
                  <c:v>7982279</c:v>
                </c:pt>
                <c:pt idx="18">
                  <c:v>8029555</c:v>
                </c:pt>
                <c:pt idx="19">
                  <c:v>8062967</c:v>
                </c:pt>
                <c:pt idx="20">
                  <c:v>8087255</c:v>
                </c:pt>
                <c:pt idx="21">
                  <c:v>8110126</c:v>
                </c:pt>
                <c:pt idx="22">
                  <c:v>8123077</c:v>
                </c:pt>
                <c:pt idx="23">
                  <c:v>8130290</c:v>
                </c:pt>
                <c:pt idx="24">
                  <c:v>8135133</c:v>
                </c:pt>
                <c:pt idx="25">
                  <c:v>8139277</c:v>
                </c:pt>
                <c:pt idx="26">
                  <c:v>8141691</c:v>
                </c:pt>
                <c:pt idx="27">
                  <c:v>8143412</c:v>
                </c:pt>
                <c:pt idx="28">
                  <c:v>8143416</c:v>
                </c:pt>
                <c:pt idx="29">
                  <c:v>8143418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3E-44B1-AEDA-702017E79EAD}"/>
            </c:ext>
          </c:extLst>
        </c:ser>
        <c:ser>
          <c:idx val="2"/>
          <c:order val="2"/>
          <c:tx>
            <c:strRef>
              <c:f>CNAM!$J$4</c:f>
              <c:strCache>
                <c:ptCount val="1"/>
                <c:pt idx="0">
                  <c:v>2020/2021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E3E-44B1-AEDA-702017E79EAD}"/>
                </c:ext>
              </c:extLst>
            </c:dLbl>
            <c:dLbl>
              <c:idx val="11"/>
              <c:layout>
                <c:manualLayout>
                  <c:x val="-2.7100271002710027E-3"/>
                  <c:y val="-7.0407040704070431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E3E-44B1-AEDA-702017E79EA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CNAM!$G$5:$G$34</c:f>
              <c:numCache>
                <c:formatCode>m/d/yyyy</c:formatCode>
                <c:ptCount val="30"/>
                <c:pt idx="0">
                  <c:v>44081</c:v>
                </c:pt>
                <c:pt idx="1">
                  <c:v>44088</c:v>
                </c:pt>
                <c:pt idx="2">
                  <c:v>44095</c:v>
                </c:pt>
                <c:pt idx="3">
                  <c:v>44102</c:v>
                </c:pt>
                <c:pt idx="4">
                  <c:v>44109</c:v>
                </c:pt>
                <c:pt idx="5">
                  <c:v>44116</c:v>
                </c:pt>
                <c:pt idx="6">
                  <c:v>44123</c:v>
                </c:pt>
                <c:pt idx="7">
                  <c:v>44130</c:v>
                </c:pt>
                <c:pt idx="8">
                  <c:v>44137</c:v>
                </c:pt>
                <c:pt idx="9">
                  <c:v>44144</c:v>
                </c:pt>
                <c:pt idx="10">
                  <c:v>44151</c:v>
                </c:pt>
                <c:pt idx="11">
                  <c:v>44158</c:v>
                </c:pt>
                <c:pt idx="12">
                  <c:v>44165</c:v>
                </c:pt>
                <c:pt idx="13">
                  <c:v>44172</c:v>
                </c:pt>
                <c:pt idx="14">
                  <c:v>44179</c:v>
                </c:pt>
                <c:pt idx="15">
                  <c:v>44186</c:v>
                </c:pt>
                <c:pt idx="16">
                  <c:v>44193</c:v>
                </c:pt>
                <c:pt idx="17">
                  <c:v>44200</c:v>
                </c:pt>
                <c:pt idx="18">
                  <c:v>44207</c:v>
                </c:pt>
                <c:pt idx="19">
                  <c:v>44214</c:v>
                </c:pt>
                <c:pt idx="20">
                  <c:v>44221</c:v>
                </c:pt>
                <c:pt idx="21">
                  <c:v>44228</c:v>
                </c:pt>
                <c:pt idx="22">
                  <c:v>44235</c:v>
                </c:pt>
                <c:pt idx="23">
                  <c:v>44242</c:v>
                </c:pt>
                <c:pt idx="24">
                  <c:v>44249</c:v>
                </c:pt>
                <c:pt idx="25">
                  <c:v>44256</c:v>
                </c:pt>
                <c:pt idx="26">
                  <c:v>44263</c:v>
                </c:pt>
                <c:pt idx="27">
                  <c:v>44270</c:v>
                </c:pt>
                <c:pt idx="28">
                  <c:v>44277</c:v>
                </c:pt>
                <c:pt idx="29">
                  <c:v>44284</c:v>
                </c:pt>
              </c:numCache>
            </c:numRef>
          </c:cat>
          <c:val>
            <c:numRef>
              <c:f>CNAM!$J$5:$J$34</c:f>
              <c:numCache>
                <c:formatCode>General</c:formatCode>
                <c:ptCount val="30"/>
                <c:pt idx="0">
                  <c:v>4</c:v>
                </c:pt>
                <c:pt idx="1">
                  <c:v>31</c:v>
                </c:pt>
                <c:pt idx="2">
                  <c:v>141</c:v>
                </c:pt>
                <c:pt idx="3">
                  <c:v>1820</c:v>
                </c:pt>
                <c:pt idx="4">
                  <c:v>10952</c:v>
                </c:pt>
                <c:pt idx="5">
                  <c:v>103429</c:v>
                </c:pt>
                <c:pt idx="6">
                  <c:v>4068394</c:v>
                </c:pt>
                <c:pt idx="7">
                  <c:v>5645220</c:v>
                </c:pt>
                <c:pt idx="8">
                  <c:v>6457994</c:v>
                </c:pt>
                <c:pt idx="9">
                  <c:v>7248942</c:v>
                </c:pt>
                <c:pt idx="10">
                  <c:v>8105446</c:v>
                </c:pt>
                <c:pt idx="11">
                  <c:v>8328553</c:v>
                </c:pt>
                <c:pt idx="12">
                  <c:v>8809234</c:v>
                </c:pt>
                <c:pt idx="13">
                  <c:v>8920324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E3E-44B1-AEDA-702017E79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5907832"/>
        <c:axId val="1"/>
      </c:lineChart>
      <c:dateAx>
        <c:axId val="465907832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1"/>
        <c:lblOffset val="100"/>
        <c:baseTimeUnit val="days"/>
      </c:dateAx>
      <c:valAx>
        <c:axId val="1"/>
        <c:scaling>
          <c:orientation val="minMax"/>
          <c:max val="1400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465907832"/>
        <c:crosses val="autoZero"/>
        <c:crossBetween val="between"/>
        <c:dispUnits>
          <c:builtInUnit val="millions"/>
          <c:dispUnitsLbl>
            <c:layout/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 algn="ctr"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fr-FR"/>
              </a:p>
            </c:txPr>
          </c:dispUnitsLbl>
        </c:dispUnits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28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909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56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05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5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525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38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40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61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16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86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E03CB-E943-4C28-9038-A3D1F51275F0}" type="datetimeFigureOut">
              <a:rPr lang="fr-FR" smtClean="0"/>
              <a:t>18/12/2020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7352B-C0AE-458E-8635-A307F10795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41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2"/>
          <p:cNvSpPr txBox="1"/>
          <p:nvPr/>
        </p:nvSpPr>
        <p:spPr>
          <a:xfrm>
            <a:off x="679016" y="12657"/>
            <a:ext cx="11512983" cy="750653"/>
          </a:xfrm>
          <a:prstGeom prst="rect">
            <a:avLst/>
          </a:prstGeom>
          <a:solidFill>
            <a:srgbClr val="1BC3D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     Monitoring hebdomadaire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vaccination grippe </a:t>
            </a:r>
            <a:r>
              <a:rPr lang="fr-FR" sz="1800" b="1" dirty="0" smtClean="0">
                <a:solidFill>
                  <a:prstClr val="white"/>
                </a:solidFill>
                <a:latin typeface="Marianne" pitchFamily="50" charset="0"/>
              </a:rPr>
              <a:t>n° 9       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        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Vendredi </a:t>
            </a:r>
            <a:r>
              <a:rPr lang="fr-FR" sz="1600" noProof="0" dirty="0" smtClean="0">
                <a:solidFill>
                  <a:prstClr val="white"/>
                </a:solidFill>
                <a:latin typeface="Marianne" pitchFamily="50" charset="0"/>
              </a:rPr>
              <a:t>18</a:t>
            </a:r>
            <a:r>
              <a:rPr lang="fr-FR" sz="1600" dirty="0" smtClean="0">
                <a:solidFill>
                  <a:prstClr val="white"/>
                </a:solidFill>
                <a:latin typeface="Marianne" pitchFamily="50" charset="0"/>
              </a:rPr>
              <a:t> décembre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 pitchFamily="50" charset="0"/>
              </a:rPr>
              <a:t>2020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rianne" pitchFamily="50" charset="0"/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4" y="7123"/>
            <a:ext cx="681135" cy="76952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422863" y="1616433"/>
            <a:ext cx="2506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   </a:t>
            </a:r>
            <a:r>
              <a:rPr lang="en-GB" sz="1200" i="1" dirty="0" err="1" smtClean="0"/>
              <a:t>dont</a:t>
            </a:r>
            <a:r>
              <a:rPr lang="en-GB" sz="1200" i="1" dirty="0" smtClean="0"/>
              <a:t>  </a:t>
            </a:r>
            <a:r>
              <a:rPr lang="fr-FR" i="1" dirty="0" smtClean="0"/>
              <a:t>701</a:t>
            </a:r>
            <a:r>
              <a:rPr lang="fr-FR" i="1" dirty="0"/>
              <a:t> 712</a:t>
            </a:r>
            <a:r>
              <a:rPr lang="fr-FR" i="1" dirty="0" smtClean="0"/>
              <a:t> </a:t>
            </a:r>
            <a:r>
              <a:rPr lang="en-GB" i="1" dirty="0" smtClean="0"/>
              <a:t>stock </a:t>
            </a:r>
            <a:r>
              <a:rPr lang="en-GB" i="1" dirty="0" err="1" smtClean="0"/>
              <a:t>Etat</a:t>
            </a:r>
            <a:r>
              <a:rPr lang="en-GB" i="1" dirty="0" smtClean="0"/>
              <a:t> </a:t>
            </a:r>
            <a:endParaRPr lang="en-GB" i="1" dirty="0"/>
          </a:p>
        </p:txBody>
      </p:sp>
      <p:sp>
        <p:nvSpPr>
          <p:cNvPr id="21" name="Rectangle 20"/>
          <p:cNvSpPr/>
          <p:nvPr/>
        </p:nvSpPr>
        <p:spPr>
          <a:xfrm>
            <a:off x="3089097" y="2328445"/>
            <a:ext cx="2967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1200" b="1" kern="0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1200" b="1" kern="0" dirty="0" smtClean="0">
                <a:solidFill>
                  <a:srgbClr val="1F497D">
                    <a:lumMod val="75000"/>
                  </a:srgbClr>
                </a:solidFill>
              </a:rPr>
              <a:t>volution </a:t>
            </a:r>
            <a:r>
              <a:rPr lang="fr-FR" sz="1200" b="1" kern="0" dirty="0">
                <a:solidFill>
                  <a:srgbClr val="1F497D">
                    <a:lumMod val="75000"/>
                  </a:srgbClr>
                </a:solidFill>
              </a:rPr>
              <a:t>(cumul) des vaccins remboursés par région par rapport à la même période</a:t>
            </a:r>
          </a:p>
          <a:p>
            <a:pPr lvl="0" algn="just">
              <a:defRPr/>
            </a:pPr>
            <a:r>
              <a:rPr lang="fr-FR" sz="1200" b="1" kern="0" dirty="0">
                <a:solidFill>
                  <a:srgbClr val="1F497D">
                    <a:lumMod val="75000"/>
                  </a:srgbClr>
                </a:solidFill>
              </a:rPr>
              <a:t>que l'année précédente</a:t>
            </a:r>
          </a:p>
          <a:p>
            <a:pPr lvl="0" algn="just">
              <a:defRPr/>
            </a:pPr>
            <a:r>
              <a:rPr lang="fr-FR" sz="1000" b="1" kern="0" dirty="0">
                <a:solidFill>
                  <a:srgbClr val="1F497D">
                    <a:lumMod val="75000"/>
                  </a:srgbClr>
                </a:solidFill>
              </a:rPr>
              <a:t>Données au </a:t>
            </a:r>
            <a:r>
              <a:rPr lang="fr-FR" sz="1000" b="1" kern="0" dirty="0" smtClean="0">
                <a:solidFill>
                  <a:srgbClr val="1F497D">
                    <a:lumMod val="75000"/>
                  </a:srgbClr>
                </a:solidFill>
              </a:rPr>
              <a:t>13 </a:t>
            </a:r>
            <a:r>
              <a:rPr lang="fr-FR" sz="1000" b="1" kern="0" dirty="0">
                <a:solidFill>
                  <a:srgbClr val="1F497D">
                    <a:lumMod val="75000"/>
                  </a:srgbClr>
                </a:solidFill>
              </a:rPr>
              <a:t>d</a:t>
            </a:r>
            <a:r>
              <a:rPr lang="fr-FR" sz="1000" b="1" kern="0" dirty="0" smtClean="0">
                <a:solidFill>
                  <a:srgbClr val="1F497D">
                    <a:lumMod val="75000"/>
                  </a:srgbClr>
                </a:solidFill>
              </a:rPr>
              <a:t>écembre inclus</a:t>
            </a:r>
            <a:endParaRPr lang="fr-FR" sz="1000" dirty="0"/>
          </a:p>
        </p:txBody>
      </p:sp>
      <p:sp>
        <p:nvSpPr>
          <p:cNvPr id="4" name="ZoneTexte 3"/>
          <p:cNvSpPr txBox="1"/>
          <p:nvPr/>
        </p:nvSpPr>
        <p:spPr>
          <a:xfrm>
            <a:off x="6017842" y="3843119"/>
            <a:ext cx="4071004" cy="30162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GB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1600" b="1" dirty="0" smtClean="0">
                <a:solidFill>
                  <a:schemeClr val="bg1"/>
                </a:solidFill>
              </a:rPr>
              <a:t>Mobilisation </a:t>
            </a:r>
            <a:r>
              <a:rPr lang="en-GB" sz="1600" b="1" dirty="0" smtClean="0">
                <a:solidFill>
                  <a:schemeClr val="bg1"/>
                </a:solidFill>
              </a:rPr>
              <a:t>du STOCK ETAT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/>
            <a:r>
              <a:rPr lang="en-GB" sz="1600" b="1" dirty="0" err="1" smtClean="0">
                <a:solidFill>
                  <a:schemeClr val="bg1"/>
                </a:solidFill>
              </a:rPr>
              <a:t>Séquence</a:t>
            </a:r>
            <a:r>
              <a:rPr lang="en-GB" sz="1600" b="1" dirty="0" smtClean="0">
                <a:solidFill>
                  <a:schemeClr val="bg1"/>
                </a:solidFill>
              </a:rPr>
              <a:t> III: Dispensation </a:t>
            </a:r>
            <a:r>
              <a:rPr lang="en-GB" sz="1600" b="1" dirty="0" err="1" smtClean="0">
                <a:solidFill>
                  <a:schemeClr val="bg1"/>
                </a:solidFill>
              </a:rPr>
              <a:t>en</a:t>
            </a:r>
            <a:r>
              <a:rPr lang="en-GB" sz="1600" b="1" dirty="0" smtClean="0">
                <a:solidFill>
                  <a:schemeClr val="bg1"/>
                </a:solidFill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</a:rPr>
              <a:t>ville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/>
            <a:r>
              <a:rPr lang="en-GB" sz="1600" b="1" dirty="0" err="1" smtClean="0">
                <a:solidFill>
                  <a:schemeClr val="bg1"/>
                </a:solidFill>
              </a:rPr>
              <a:t>Semaines</a:t>
            </a:r>
            <a:r>
              <a:rPr lang="en-GB" sz="1600" b="1" dirty="0" smtClean="0">
                <a:solidFill>
                  <a:schemeClr val="bg1"/>
                </a:solidFill>
              </a:rPr>
              <a:t> du 14 et 21 </a:t>
            </a:r>
            <a:r>
              <a:rPr lang="en-GB" sz="1600" b="1" dirty="0" err="1" smtClean="0">
                <a:solidFill>
                  <a:schemeClr val="bg1"/>
                </a:solidFill>
              </a:rPr>
              <a:t>décembre</a:t>
            </a:r>
            <a:r>
              <a:rPr lang="en-GB" sz="1600" b="1" dirty="0" smtClean="0">
                <a:solidFill>
                  <a:schemeClr val="bg1"/>
                </a:solidFill>
              </a:rPr>
              <a:t> 2020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/>
            <a:endParaRPr lang="en-GB" sz="1400" b="1" dirty="0" smtClean="0"/>
          </a:p>
          <a:p>
            <a:pPr algn="ctr"/>
            <a:r>
              <a:rPr lang="en-GB" sz="1400" b="1" dirty="0" err="1" smtClean="0"/>
              <a:t>Fluzone</a:t>
            </a:r>
            <a:r>
              <a:rPr lang="en-GB" sz="1400" b="1" dirty="0" smtClean="0"/>
              <a:t> </a:t>
            </a:r>
            <a:r>
              <a:rPr lang="en-GB" sz="1400" b="1" dirty="0" smtClean="0"/>
              <a:t>HD®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 </a:t>
            </a:r>
            <a:r>
              <a:rPr lang="en-GB" sz="1400" b="1" dirty="0" smtClean="0">
                <a:solidFill>
                  <a:schemeClr val="bg1"/>
                </a:solidFill>
              </a:rPr>
              <a:t>615 000 doses</a:t>
            </a:r>
            <a:endParaRPr lang="en-GB" sz="1400" b="1" dirty="0">
              <a:solidFill>
                <a:schemeClr val="bg1"/>
              </a:solidFill>
            </a:endParaRPr>
          </a:p>
          <a:p>
            <a:pPr algn="ctr"/>
            <a:r>
              <a:rPr lang="en-GB" sz="1400" b="1" dirty="0" err="1" smtClean="0"/>
              <a:t>Vaxigrip</a:t>
            </a:r>
            <a:r>
              <a:rPr lang="en-GB" sz="1400" b="1" dirty="0" smtClean="0"/>
              <a:t> Tetra®</a:t>
            </a:r>
          </a:p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685 975 doses</a:t>
            </a:r>
          </a:p>
          <a:p>
            <a:pPr algn="ctr"/>
            <a:r>
              <a:rPr lang="en-GB" sz="1400" b="1" dirty="0" err="1" smtClean="0"/>
              <a:t>Fluenz</a:t>
            </a:r>
            <a:r>
              <a:rPr lang="en-GB" sz="1400" b="1" dirty="0" smtClean="0"/>
              <a:t> </a:t>
            </a:r>
            <a:r>
              <a:rPr lang="en-GB" sz="1400" b="1" dirty="0" smtClean="0"/>
              <a:t>Tetra® (</a:t>
            </a:r>
            <a:r>
              <a:rPr lang="en-GB" sz="1400" b="1" dirty="0" err="1" smtClean="0"/>
              <a:t>vaccin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pédiatrique</a:t>
            </a:r>
            <a:r>
              <a:rPr lang="en-GB" sz="1400" b="1" dirty="0" smtClean="0"/>
              <a:t> nasal)</a:t>
            </a:r>
          </a:p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300 000 doses </a:t>
            </a:r>
            <a:r>
              <a:rPr lang="en-GB" sz="1400" b="1" dirty="0" err="1" smtClean="0">
                <a:solidFill>
                  <a:schemeClr val="bg1"/>
                </a:solidFill>
              </a:rPr>
              <a:t>dont</a:t>
            </a:r>
            <a:r>
              <a:rPr lang="en-GB" sz="1400" b="1" dirty="0" smtClean="0">
                <a:solidFill>
                  <a:schemeClr val="bg1"/>
                </a:solidFill>
              </a:rPr>
              <a:t> 50 000 </a:t>
            </a:r>
            <a:r>
              <a:rPr lang="en-GB" sz="1400" b="1" dirty="0" err="1" smtClean="0">
                <a:solidFill>
                  <a:schemeClr val="bg1"/>
                </a:solidFill>
              </a:rPr>
              <a:t>en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</a:rPr>
              <a:t>établissements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</a:rPr>
              <a:t>hospitaliers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</a:rPr>
              <a:t>pédiatriques</a:t>
            </a:r>
            <a:endParaRPr lang="en-GB" sz="1400" b="1" dirty="0" smtClean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771895"/>
              </p:ext>
            </p:extLst>
          </p:nvPr>
        </p:nvGraphicFramePr>
        <p:xfrm>
          <a:off x="6017842" y="1465679"/>
          <a:ext cx="407100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751">
                  <a:extLst>
                    <a:ext uri="{9D8B030D-6E8A-4147-A177-3AD203B41FA5}">
                      <a16:colId xmlns:a16="http://schemas.microsoft.com/office/drawing/2014/main" val="2488650842"/>
                    </a:ext>
                  </a:extLst>
                </a:gridCol>
                <a:gridCol w="797188">
                  <a:extLst>
                    <a:ext uri="{9D8B030D-6E8A-4147-A177-3AD203B41FA5}">
                      <a16:colId xmlns:a16="http://schemas.microsoft.com/office/drawing/2014/main" val="1771472086"/>
                    </a:ext>
                  </a:extLst>
                </a:gridCol>
                <a:gridCol w="855823">
                  <a:extLst>
                    <a:ext uri="{9D8B030D-6E8A-4147-A177-3AD203B41FA5}">
                      <a16:colId xmlns:a16="http://schemas.microsoft.com/office/drawing/2014/main" val="2419509203"/>
                    </a:ext>
                  </a:extLst>
                </a:gridCol>
                <a:gridCol w="1400242">
                  <a:extLst>
                    <a:ext uri="{9D8B030D-6E8A-4147-A177-3AD203B41FA5}">
                      <a16:colId xmlns:a16="http://schemas.microsoft.com/office/drawing/2014/main" val="3298950750"/>
                    </a:ext>
                  </a:extLst>
                </a:gridCol>
              </a:tblGrid>
              <a:tr h="289525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2019-2020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2020-2021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Evolution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02821"/>
                  </a:ext>
                </a:extLst>
              </a:tr>
              <a:tr h="49972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65 </a:t>
                      </a:r>
                      <a:r>
                        <a:rPr lang="en-GB" sz="1400" dirty="0" err="1" smtClean="0"/>
                        <a:t>ans</a:t>
                      </a:r>
                      <a:r>
                        <a:rPr lang="en-GB" sz="1400" dirty="0" smtClean="0"/>
                        <a:t> et plus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20,7%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36,6%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+15,9 points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16075"/>
                  </a:ext>
                </a:extLst>
              </a:tr>
              <a:tr h="499728"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Moins</a:t>
                      </a:r>
                      <a:r>
                        <a:rPr lang="en-GB" sz="1400" baseline="0" dirty="0" smtClean="0"/>
                        <a:t> de 65 </a:t>
                      </a:r>
                      <a:r>
                        <a:rPr lang="en-GB" sz="1400" baseline="0" dirty="0" err="1" smtClean="0"/>
                        <a:t>ans</a:t>
                      </a:r>
                      <a:r>
                        <a:rPr lang="en-GB" sz="1400" baseline="0" dirty="0" smtClean="0"/>
                        <a:t> à </a:t>
                      </a:r>
                      <a:r>
                        <a:rPr lang="en-GB" sz="1400" baseline="0" dirty="0" err="1" smtClean="0"/>
                        <a:t>risque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11,9%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25,3%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+13,4 points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438891"/>
                  </a:ext>
                </a:extLst>
              </a:tr>
              <a:tr h="289525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19,0%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34,2%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+15,2 points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25138"/>
                  </a:ext>
                </a:extLst>
              </a:tr>
              <a:tr h="289525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367182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5852925" y="763310"/>
            <a:ext cx="4272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5675">
              <a:tabLst>
                <a:tab pos="1792288" algn="l"/>
              </a:tabLst>
            </a:pP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GB" sz="1200" b="1" baseline="30000" dirty="0" smtClean="0">
                <a:solidFill>
                  <a:schemeClr val="accent6">
                    <a:lumMod val="75000"/>
                  </a:schemeClr>
                </a:solidFill>
              </a:rPr>
              <a:t>ere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</a:rPr>
              <a:t> estimation de couvertures </a:t>
            </a:r>
            <a:r>
              <a:rPr lang="en-GB" sz="1200" b="1" dirty="0" err="1" smtClean="0">
                <a:solidFill>
                  <a:schemeClr val="accent6">
                    <a:lumMod val="75000"/>
                  </a:schemeClr>
                </a:solidFill>
              </a:rPr>
              <a:t>vaccina</a:t>
            </a:r>
            <a:r>
              <a:rPr lang="en-GB" sz="1200" b="1" dirty="0" err="1" smtClean="0">
                <a:solidFill>
                  <a:srgbClr val="FF0000"/>
                </a:solidFill>
              </a:rPr>
              <a:t>l</a:t>
            </a:r>
            <a:r>
              <a:rPr lang="en-GB" sz="1200" b="1" dirty="0" err="1" smtClean="0">
                <a:solidFill>
                  <a:schemeClr val="accent6">
                    <a:lumMod val="75000"/>
                  </a:schemeClr>
                </a:solidFill>
              </a:rPr>
              <a:t>es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</a:rPr>
              <a:t> au 31 </a:t>
            </a:r>
            <a:r>
              <a:rPr lang="en-GB" sz="1200" b="1" dirty="0" err="1" smtClean="0">
                <a:solidFill>
                  <a:schemeClr val="accent6">
                    <a:lumMod val="75000"/>
                  </a:schemeClr>
                </a:solidFill>
              </a:rPr>
              <a:t>octobre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</a:rPr>
              <a:t> 2020</a:t>
            </a:r>
          </a:p>
          <a:p>
            <a:pPr algn="ctr" defTabSz="955675">
              <a:tabLst>
                <a:tab pos="1792288" algn="l"/>
              </a:tabLst>
            </a:pPr>
            <a:r>
              <a:rPr lang="en-GB" sz="1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6">
                    <a:lumMod val="75000"/>
                  </a:schemeClr>
                </a:solidFill>
              </a:rPr>
              <a:t>Comparaison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</a:rPr>
              <a:t> avec la </a:t>
            </a:r>
            <a:r>
              <a:rPr lang="en-GB" sz="1200" b="1" dirty="0" err="1" smtClean="0">
                <a:solidFill>
                  <a:schemeClr val="accent6">
                    <a:lumMod val="75000"/>
                  </a:schemeClr>
                </a:solidFill>
              </a:rPr>
              <a:t>saison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</a:rPr>
              <a:t> précédente au 31 </a:t>
            </a:r>
            <a:r>
              <a:rPr lang="en-GB" sz="1200" b="1" dirty="0" err="1" smtClean="0">
                <a:solidFill>
                  <a:schemeClr val="accent6">
                    <a:lumMod val="75000"/>
                  </a:schemeClr>
                </a:solidFill>
              </a:rPr>
              <a:t>octobre</a:t>
            </a:r>
            <a:r>
              <a:rPr lang="en-GB" sz="1200" b="1" dirty="0" smtClean="0">
                <a:solidFill>
                  <a:schemeClr val="accent6">
                    <a:lumMod val="75000"/>
                  </a:schemeClr>
                </a:solidFill>
              </a:rPr>
              <a:t> 2019, </a:t>
            </a:r>
          </a:p>
          <a:p>
            <a:pPr algn="ctr" defTabSz="955675">
              <a:tabLst>
                <a:tab pos="1792288" algn="l"/>
              </a:tabLst>
            </a:pPr>
            <a:r>
              <a:rPr lang="en-GB" sz="1200" b="1" i="1" dirty="0" smtClean="0">
                <a:solidFill>
                  <a:schemeClr val="accent6">
                    <a:lumMod val="75000"/>
                  </a:schemeClr>
                </a:solidFill>
              </a:rPr>
              <a:t>Source: Santé </a:t>
            </a:r>
            <a:r>
              <a:rPr lang="en-GB" sz="1200" b="1" i="1" dirty="0" err="1" smtClean="0">
                <a:solidFill>
                  <a:schemeClr val="accent6">
                    <a:lumMod val="75000"/>
                  </a:schemeClr>
                </a:solidFill>
              </a:rPr>
              <a:t>publique</a:t>
            </a:r>
            <a:r>
              <a:rPr lang="en-GB" sz="1200" b="1" i="1" dirty="0" smtClean="0">
                <a:solidFill>
                  <a:schemeClr val="accent6">
                    <a:lumMod val="75000"/>
                  </a:schemeClr>
                </a:solidFill>
              </a:rPr>
              <a:t> France</a:t>
            </a:r>
            <a:endParaRPr lang="en-GB" sz="12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0101003" y="816037"/>
            <a:ext cx="2090995" cy="60939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endParaRPr lang="fr-FR" sz="800" dirty="0" smtClean="0">
              <a:solidFill>
                <a:prstClr val="black"/>
              </a:solidFill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/>
              <a:t>Poursuite de la priorisation de la vaccination auprès des personnes ciblées par les recommandations  vaccinales jusqu’au 31 décembre 2020.</a:t>
            </a:r>
          </a:p>
          <a:p>
            <a:pPr lvl="0" algn="just">
              <a:defRPr/>
            </a:pPr>
            <a:endParaRPr lang="fr-FR" sz="12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latin typeface="Calibri" panose="020F0502020204030204"/>
              </a:rPr>
              <a:t>Près de 1,7 millions de doses de vaccins du Stock Etat mobilisées dans le circuit des officines, </a:t>
            </a:r>
            <a:r>
              <a:rPr lang="fr-FR" sz="1200" dirty="0">
                <a:latin typeface="Calibri" panose="020F0502020204030204"/>
              </a:rPr>
              <a:t>en très grande </a:t>
            </a:r>
            <a:r>
              <a:rPr lang="fr-FR" sz="1200" dirty="0" smtClean="0">
                <a:latin typeface="Calibri" panose="020F0502020204030204"/>
              </a:rPr>
              <a:t>majorité</a:t>
            </a:r>
          </a:p>
          <a:p>
            <a:pPr lvl="0" algn="just">
              <a:defRPr/>
            </a:pPr>
            <a:endParaRPr lang="fr-FR" sz="12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lvl="0" algn="just">
              <a:defRPr/>
            </a:pPr>
            <a:endParaRPr lang="fr-FR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latin typeface="Calibri" panose="020F0502020204030204"/>
              </a:rPr>
              <a:t>Les premières estimations de couverture vaccinale sur les 15 premiers jours de campagne montrent une très forte augmentation par rapport à la saison précédente</a:t>
            </a:r>
          </a:p>
          <a:p>
            <a:pPr lvl="0" algn="just">
              <a:defRPr/>
            </a:pPr>
            <a:endParaRPr lang="fr-FR" sz="1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lvl="0" algn="just">
              <a:defRPr/>
            </a:pPr>
            <a:endParaRPr lang="fr-FR" sz="1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r>
              <a:rPr lang="fr-FR" sz="1200" dirty="0" smtClean="0">
                <a:solidFill>
                  <a:prstClr val="black"/>
                </a:solidFill>
                <a:latin typeface="Calibri" panose="020F0502020204030204"/>
              </a:rPr>
              <a:t>Aucune circulation de virus grippaux sur le territoire national et en Europe, </a:t>
            </a:r>
            <a:r>
              <a:rPr lang="fr-FR" sz="1200" i="1" dirty="0" smtClean="0">
                <a:solidFill>
                  <a:prstClr val="black"/>
                </a:solidFill>
                <a:latin typeface="Calibri" panose="020F0502020204030204"/>
              </a:rPr>
              <a:t>Bulletin grippe </a:t>
            </a:r>
            <a:r>
              <a:rPr lang="fr-FR" sz="1200" i="1" dirty="0" smtClean="0">
                <a:solidFill>
                  <a:prstClr val="black"/>
                </a:solidFill>
              </a:rPr>
              <a:t>Santé Publique France </a:t>
            </a:r>
            <a:r>
              <a:rPr lang="fr-FR" sz="1200" i="1" dirty="0" smtClean="0">
                <a:solidFill>
                  <a:prstClr val="black"/>
                </a:solidFill>
                <a:latin typeface="Calibri" panose="020F0502020204030204"/>
              </a:rPr>
              <a:t>du  16 décembre  2020</a:t>
            </a: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endParaRPr lang="fr-FR" sz="900" b="1" i="1" dirty="0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endParaRPr lang="fr-FR" sz="900" b="1" i="1" dirty="0" smtClean="0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defRPr/>
            </a:pPr>
            <a:endParaRPr lang="fr-FR" sz="800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1064" y="828479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050" b="1" dirty="0" smtClean="0">
                <a:solidFill>
                  <a:srgbClr val="1BC3D5"/>
                </a:solidFill>
              </a:rPr>
              <a:t>Nombre de vaccins remboursés AM</a:t>
            </a:r>
          </a:p>
          <a:p>
            <a:pPr lvl="0"/>
            <a:r>
              <a:rPr lang="fr-FR" sz="105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Régime général  </a:t>
            </a:r>
          </a:p>
          <a:p>
            <a:pPr lvl="0">
              <a:defRPr/>
            </a:pPr>
            <a:r>
              <a:rPr lang="fr-FR" sz="1050" b="1" dirty="0" smtClean="0">
                <a:solidFill>
                  <a:srgbClr val="1BC3D5"/>
                </a:solidFill>
              </a:rPr>
              <a:t>  </a:t>
            </a:r>
            <a:endParaRPr lang="fr-FR" sz="1050" b="1" dirty="0">
              <a:solidFill>
                <a:srgbClr val="1BC3D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022" y="1868323"/>
            <a:ext cx="26516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par rapport à la même période de la campagne précédente</a:t>
            </a:r>
          </a:p>
        </p:txBody>
      </p:sp>
      <p:sp>
        <p:nvSpPr>
          <p:cNvPr id="22" name="ZoneTexte 9"/>
          <p:cNvSpPr txBox="1"/>
          <p:nvPr/>
        </p:nvSpPr>
        <p:spPr>
          <a:xfrm>
            <a:off x="403853" y="1528448"/>
            <a:ext cx="954528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+ </a:t>
            </a:r>
            <a:r>
              <a:rPr lang="fr-FR" sz="1600" dirty="0" smtClean="0">
                <a:solidFill>
                  <a:srgbClr val="FF0000"/>
                </a:solidFill>
                <a:latin typeface="Calibri" panose="020F0502020204030204"/>
              </a:rPr>
              <a:t>18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% </a:t>
            </a:r>
          </a:p>
        </p:txBody>
      </p:sp>
      <p:sp>
        <p:nvSpPr>
          <p:cNvPr id="24" name="ZoneTexte 8"/>
          <p:cNvSpPr txBox="1"/>
          <p:nvPr/>
        </p:nvSpPr>
        <p:spPr>
          <a:xfrm>
            <a:off x="2778740" y="813154"/>
            <a:ext cx="2041188" cy="41549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1BC3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Nombre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C3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1BC3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vaccins 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C3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vendus par les </a:t>
            </a:r>
            <a:r>
              <a:rPr kumimoji="0" lang="fr-FR" sz="1050" b="1" i="0" u="none" strike="noStrike" kern="1200" cap="none" spc="0" normalizeH="0" noProof="0" dirty="0" smtClean="0">
                <a:ln>
                  <a:noFill/>
                </a:ln>
                <a:solidFill>
                  <a:srgbClr val="1BC3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officines</a:t>
            </a:r>
            <a:r>
              <a:rPr kumimoji="0" lang="fr-FR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C3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(estimation GERS)  </a:t>
            </a:r>
            <a:endParaRPr kumimoji="0" lang="fr-FR" sz="1050" b="1" i="0" u="none" strike="noStrike" kern="1200" cap="none" spc="0" normalizeH="0" baseline="0" noProof="0" dirty="0">
              <a:ln>
                <a:noFill/>
              </a:ln>
              <a:solidFill>
                <a:srgbClr val="1BC3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916597" y="1164411"/>
            <a:ext cx="1566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/>
              <a:t>12 422 873</a:t>
            </a:r>
            <a:endParaRPr lang="fr-FR" sz="2400" dirty="0"/>
          </a:p>
        </p:txBody>
      </p:sp>
      <p:sp>
        <p:nvSpPr>
          <p:cNvPr id="27" name="Rectangle 26"/>
          <p:cNvSpPr/>
          <p:nvPr/>
        </p:nvSpPr>
        <p:spPr>
          <a:xfrm>
            <a:off x="188199" y="1206384"/>
            <a:ext cx="1410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8 328 553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4729179" y="768113"/>
            <a:ext cx="916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6"/>
                </a:solidFill>
              </a:rPr>
              <a:t>+ </a:t>
            </a:r>
            <a:r>
              <a:rPr lang="fr-FR" dirty="0">
                <a:solidFill>
                  <a:schemeClr val="accent6"/>
                </a:solidFill>
              </a:rPr>
              <a:t>4,1% </a:t>
            </a:r>
            <a:endParaRPr lang="en-GB" dirty="0" smtClean="0">
              <a:solidFill>
                <a:schemeClr val="accent6"/>
              </a:solidFill>
            </a:endParaRPr>
          </a:p>
          <a:p>
            <a:pPr algn="ctr"/>
            <a:r>
              <a:rPr lang="fr-FR" sz="800" dirty="0">
                <a:solidFill>
                  <a:schemeClr val="bg2">
                    <a:lumMod val="50000"/>
                  </a:schemeClr>
                </a:solidFill>
              </a:rPr>
              <a:t>par rapport </a:t>
            </a:r>
            <a:r>
              <a:rPr lang="fr-FR" sz="800" dirty="0" smtClean="0">
                <a:solidFill>
                  <a:schemeClr val="bg2">
                    <a:lumMod val="50000"/>
                  </a:schemeClr>
                </a:solidFill>
              </a:rPr>
              <a:t>à la</a:t>
            </a:r>
            <a:endParaRPr lang="en-GB" sz="800" dirty="0" smtClean="0">
              <a:solidFill>
                <a:schemeClr val="accent6"/>
              </a:solidFill>
            </a:endParaRPr>
          </a:p>
          <a:p>
            <a:pPr algn="ctr"/>
            <a:r>
              <a:rPr lang="en-GB" sz="800" dirty="0" err="1">
                <a:solidFill>
                  <a:schemeClr val="bg2">
                    <a:lumMod val="50000"/>
                  </a:schemeClr>
                </a:solidFill>
              </a:rPr>
              <a:t>semaine</a:t>
            </a:r>
            <a:r>
              <a:rPr lang="en-GB" sz="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800" dirty="0" err="1" smtClean="0">
                <a:solidFill>
                  <a:schemeClr val="bg2">
                    <a:lumMod val="50000"/>
                  </a:schemeClr>
                </a:solidFill>
              </a:rPr>
              <a:t>précédente</a:t>
            </a:r>
            <a:endParaRPr lang="en-GB" sz="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ZoneTexte 9"/>
          <p:cNvSpPr txBox="1"/>
          <p:nvPr/>
        </p:nvSpPr>
        <p:spPr>
          <a:xfrm>
            <a:off x="4869322" y="1541281"/>
            <a:ext cx="1002028" cy="33957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+</a:t>
            </a:r>
            <a:r>
              <a:rPr lang="fr-FR" sz="1600" dirty="0" smtClean="0">
                <a:solidFill>
                  <a:srgbClr val="FF0000"/>
                </a:solidFill>
                <a:latin typeface="Calibri" panose="020F0502020204030204"/>
              </a:rPr>
              <a:t>22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%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ZoneTexte 6"/>
          <p:cNvSpPr txBox="1"/>
          <p:nvPr/>
        </p:nvSpPr>
        <p:spPr>
          <a:xfrm>
            <a:off x="4673268" y="1787754"/>
            <a:ext cx="1134271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 rapport à la même période de la campagne précédente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46129" y="2078968"/>
            <a:ext cx="15584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Données au</a:t>
            </a:r>
            <a:r>
              <a:rPr lang="fr-FR" sz="800" dirty="0" smtClean="0">
                <a:solidFill>
                  <a:prstClr val="black"/>
                </a:solidFill>
                <a:latin typeface="Calibri" panose="020F0502020204030204"/>
              </a:rPr>
              <a:t> 17  </a:t>
            </a:r>
            <a:r>
              <a:rPr lang="fr-FR" sz="80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fr-FR" sz="800" dirty="0" smtClean="0">
                <a:solidFill>
                  <a:prstClr val="black"/>
                </a:solidFill>
                <a:latin typeface="Calibri" panose="020F0502020204030204"/>
              </a:rPr>
              <a:t>écembre</a:t>
            </a: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inclus 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955322" y="2078968"/>
            <a:ext cx="15584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Données au</a:t>
            </a:r>
            <a:r>
              <a:rPr lang="fr-FR" sz="800" dirty="0" smtClean="0">
                <a:solidFill>
                  <a:prstClr val="black"/>
                </a:solidFill>
                <a:latin typeface="Calibri" panose="020F0502020204030204"/>
              </a:rPr>
              <a:t> 13  </a:t>
            </a:r>
            <a:r>
              <a:rPr lang="fr-FR" sz="80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fr-FR" sz="800" dirty="0" smtClean="0">
                <a:solidFill>
                  <a:prstClr val="black"/>
                </a:solidFill>
                <a:latin typeface="Calibri" panose="020F0502020204030204"/>
              </a:rPr>
              <a:t>écembre</a:t>
            </a: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inclus 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208" y="5797285"/>
            <a:ext cx="1907992" cy="106071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14" b="99043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4921" y="3121897"/>
            <a:ext cx="2416512" cy="220065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7000" l="877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7845" y="4951611"/>
            <a:ext cx="298291" cy="523319"/>
          </a:xfrm>
          <a:prstGeom prst="rect">
            <a:avLst/>
          </a:prstGeom>
        </p:spPr>
      </p:pic>
      <p:graphicFrame>
        <p:nvGraphicFramePr>
          <p:cNvPr id="34" name="Graphique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647456"/>
              </p:ext>
            </p:extLst>
          </p:nvPr>
        </p:nvGraphicFramePr>
        <p:xfrm>
          <a:off x="0" y="4529038"/>
          <a:ext cx="3256325" cy="2352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7" name="Graphique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0387143"/>
              </p:ext>
            </p:extLst>
          </p:nvPr>
        </p:nvGraphicFramePr>
        <p:xfrm>
          <a:off x="12034" y="2383767"/>
          <a:ext cx="2904563" cy="214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8" name="ZoneTexte 8"/>
          <p:cNvSpPr txBox="1"/>
          <p:nvPr/>
        </p:nvSpPr>
        <p:spPr>
          <a:xfrm>
            <a:off x="3166895" y="5394068"/>
            <a:ext cx="2254538" cy="4385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dirty="0">
                <a:solidFill>
                  <a:srgbClr val="1F497D">
                    <a:lumMod val="75000"/>
                  </a:srgbClr>
                </a:solidFill>
              </a:rPr>
              <a:t>Répartition par âge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50" b="1" kern="0" dirty="0">
                <a:solidFill>
                  <a:srgbClr val="1F497D">
                    <a:lumMod val="75000"/>
                  </a:srgbClr>
                </a:solidFill>
              </a:rPr>
              <a:t> des vaccins </a:t>
            </a:r>
            <a:r>
              <a:rPr lang="fr-FR" sz="1050" b="1" kern="0" dirty="0" smtClean="0">
                <a:solidFill>
                  <a:srgbClr val="1F497D">
                    <a:lumMod val="75000"/>
                  </a:srgbClr>
                </a:solidFill>
              </a:rPr>
              <a:t>remboursés (AM</a:t>
            </a:r>
            <a:r>
              <a:rPr lang="fr-FR" sz="1200" b="1" kern="0" dirty="0" smtClean="0">
                <a:solidFill>
                  <a:srgbClr val="1F497D">
                    <a:lumMod val="75000"/>
                  </a:srgbClr>
                </a:solidFill>
              </a:rPr>
              <a:t>)</a:t>
            </a:r>
            <a:endParaRPr lang="fr-FR" sz="1050" b="1" dirty="0" smtClean="0">
              <a:solidFill>
                <a:srgbClr val="1BC3D5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8958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2816</TotalTime>
  <Words>339</Words>
  <Application>Microsoft Office PowerPoint</Application>
  <PresentationFormat>Grand écran</PresentationFormat>
  <Paragraphs>71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Marianne</vt:lpstr>
      <vt:lpstr>Wingdings</vt:lpstr>
      <vt:lpstr>Thème Office</vt:lpstr>
      <vt:lpstr>Présentation PowerPoint</vt:lpstr>
    </vt:vector>
  </TitlesOfParts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HERIDA, Magid (DGS/SP/SP1)</dc:creator>
  <cp:lastModifiedBy>HERIDA, Magid (DGS/SP/SP1)</cp:lastModifiedBy>
  <cp:revision>289</cp:revision>
  <cp:lastPrinted>2020-11-27T16:12:25Z</cp:lastPrinted>
  <dcterms:created xsi:type="dcterms:W3CDTF">2020-10-09T12:48:46Z</dcterms:created>
  <dcterms:modified xsi:type="dcterms:W3CDTF">2020-12-18T11:22:02Z</dcterms:modified>
</cp:coreProperties>
</file>