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handoutMasterIdLst>
    <p:handoutMasterId r:id="rId37"/>
  </p:handoutMasterIdLst>
  <p:sldIdLst>
    <p:sldId id="396" r:id="rId4"/>
    <p:sldId id="663" r:id="rId5"/>
    <p:sldId id="647" r:id="rId6"/>
    <p:sldId id="706" r:id="rId7"/>
    <p:sldId id="694" r:id="rId8"/>
    <p:sldId id="695" r:id="rId9"/>
    <p:sldId id="696" r:id="rId10"/>
    <p:sldId id="697" r:id="rId11"/>
    <p:sldId id="698" r:id="rId12"/>
    <p:sldId id="701" r:id="rId13"/>
    <p:sldId id="702" r:id="rId14"/>
    <p:sldId id="668" r:id="rId15"/>
    <p:sldId id="650" r:id="rId16"/>
    <p:sldId id="673" r:id="rId17"/>
    <p:sldId id="692" r:id="rId18"/>
    <p:sldId id="661" r:id="rId19"/>
    <p:sldId id="651" r:id="rId20"/>
    <p:sldId id="703" r:id="rId21"/>
    <p:sldId id="669" r:id="rId22"/>
    <p:sldId id="675" r:id="rId23"/>
    <p:sldId id="676" r:id="rId24"/>
    <p:sldId id="677" r:id="rId25"/>
    <p:sldId id="678" r:id="rId26"/>
    <p:sldId id="705" r:id="rId27"/>
    <p:sldId id="679" r:id="rId28"/>
    <p:sldId id="680" r:id="rId29"/>
    <p:sldId id="681" r:id="rId30"/>
    <p:sldId id="682" r:id="rId31"/>
    <p:sldId id="683" r:id="rId32"/>
    <p:sldId id="691" r:id="rId33"/>
    <p:sldId id="684" r:id="rId34"/>
    <p:sldId id="707" r:id="rId35"/>
  </p:sldIdLst>
  <p:sldSz cx="10693400" cy="7561263"/>
  <p:notesSz cx="6797675" cy="9926638"/>
  <p:custDataLst>
    <p:tags r:id="rId38"/>
  </p:custDataLst>
  <p:defaultTextStyle>
    <a:defPPr>
      <a:defRPr lang="fr-FR"/>
    </a:defPPr>
    <a:lvl1pPr marL="0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95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990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485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981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476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970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465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960" algn="l" defTabSz="10429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8" userDrawn="1">
          <p15:clr>
            <a:srgbClr val="A4A3A4"/>
          </p15:clr>
        </p15:guide>
        <p15:guide id="3" orient="horz" pos="1928" userDrawn="1">
          <p15:clr>
            <a:srgbClr val="A4A3A4"/>
          </p15:clr>
        </p15:guide>
        <p15:guide id="4" orient="horz" pos="1248" userDrawn="1">
          <p15:clr>
            <a:srgbClr val="A4A3A4"/>
          </p15:clr>
        </p15:guide>
        <p15:guide id="5" pos="6407" userDrawn="1">
          <p15:clr>
            <a:srgbClr val="A4A3A4"/>
          </p15:clr>
        </p15:guide>
        <p15:guide id="6" pos="1327" userDrawn="1">
          <p15:clr>
            <a:srgbClr val="A4A3A4"/>
          </p15:clr>
        </p15:guide>
        <p15:guide id="7" pos="4139" userDrawn="1">
          <p15:clr>
            <a:srgbClr val="A4A3A4"/>
          </p15:clr>
        </p15:guide>
        <p15:guide id="8" pos="5092" userDrawn="1">
          <p15:clr>
            <a:srgbClr val="A4A3A4"/>
          </p15:clr>
        </p15:guide>
        <p15:guide id="9" orient="horz" pos="36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URREGES, Cécile (DGOS/DIRECTION/DIR)" initials="CC" lastIdx="32" clrIdx="0"/>
  <p:cmAuthor id="1" name="ROBERT, Eve (DGOS/DIRECTION/DIR)" initials="RE(" lastIdx="13" clrIdx="1">
    <p:extLst/>
  </p:cmAuthor>
  <p:cmAuthor id="2" name="DEROCHE, Thomas (CAB/SANTE)" initials="DT(" lastIdx="15" clrIdx="2">
    <p:extLst/>
  </p:cmAuthor>
  <p:cmAuthor id="3" name="nathalie.schneider" initials="ns" lastIdx="3" clrIdx="3"/>
  <p:cmAuthor id="4" name="MARIANI, Louise (SEGUR SANTE)" initials="ML(S" lastIdx="1" clrIdx="4">
    <p:extLst>
      <p:ext uri="{19B8F6BF-5375-455C-9EA6-DF929625EA0E}">
        <p15:presenceInfo xmlns:p15="http://schemas.microsoft.com/office/powerpoint/2012/main" userId="S-1-5-21-27022435-3177379373-3347635678-94790" providerId="AD"/>
      </p:ext>
    </p:extLst>
  </p:cmAuthor>
  <p:cmAuthor id="5" name="LECLERCQ, Matthieu (CAB/SANTE)" initials="LM(" lastIdx="4" clrIdx="5">
    <p:extLst>
      <p:ext uri="{19B8F6BF-5375-455C-9EA6-DF929625EA0E}">
        <p15:presenceInfo xmlns:p15="http://schemas.microsoft.com/office/powerpoint/2012/main" userId="S-1-5-21-1078081533-746137067-725345543-161498" providerId="AD"/>
      </p:ext>
    </p:extLst>
  </p:cmAuthor>
  <p:cmAuthor id="6" name="MICHEL, Jessica (DGOS/DIRECTION/DIR)" initials="MJ(" lastIdx="2" clrIdx="6">
    <p:extLst>
      <p:ext uri="{19B8F6BF-5375-455C-9EA6-DF929625EA0E}">
        <p15:presenceInfo xmlns:p15="http://schemas.microsoft.com/office/powerpoint/2012/main" userId="S-1-5-21-27022435-3177379373-3347635678-908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EE5"/>
    <a:srgbClr val="B43C00"/>
    <a:srgbClr val="FCF796"/>
    <a:srgbClr val="F7EC07"/>
    <a:srgbClr val="CC0000"/>
    <a:srgbClr val="F8ED0C"/>
    <a:srgbClr val="33BEB4"/>
    <a:srgbClr val="0B4EA2"/>
    <a:srgbClr val="89CB3F"/>
    <a:srgbClr val="2EA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98" autoAdjust="0"/>
    <p:restoredTop sz="96265" autoAdjust="0"/>
  </p:normalViewPr>
  <p:slideViewPr>
    <p:cSldViewPr showGuides="1">
      <p:cViewPr varScale="1">
        <p:scale>
          <a:sx n="63" d="100"/>
          <a:sy n="63" d="100"/>
        </p:scale>
        <p:origin x="1266" y="78"/>
      </p:cViewPr>
      <p:guideLst>
        <p:guide pos="238"/>
        <p:guide orient="horz" pos="1928"/>
        <p:guide orient="horz" pos="1248"/>
        <p:guide pos="6407"/>
        <p:guide pos="1327"/>
        <p:guide pos="4139"/>
        <p:guide pos="5092"/>
        <p:guide orient="horz" pos="360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40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94E75-69CA-49F9-93CD-05FA3C627B71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058E8-1824-4CB1-BAA4-E731068FC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719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0D441-C75A-4A81-82A2-936BE7389597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A771C-FDC1-4C5D-9F9C-A9AE1E2DAB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50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3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3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5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6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7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8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9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DD2881-762A-BA44-BA82-0E940410A68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59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80300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34" name="Diapositive think-cell" r:id="rId4" imgW="216" imgH="216" progId="TCLayout.ActiveDocument.1">
                  <p:embed/>
                </p:oleObj>
              </mc:Choice>
              <mc:Fallback>
                <p:oleObj name="Diapositive think-cell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C:\Users\pierre.maurel\Documents\Crea a ranger\CABINET SANTE\Transformation Système de Santé\Fichier 1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02" y="7020993"/>
            <a:ext cx="302915" cy="30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075709" y="6978465"/>
            <a:ext cx="2495127" cy="402567"/>
          </a:xfrm>
          <a:prstGeom prst="rect">
            <a:avLst/>
          </a:prstGeom>
        </p:spPr>
        <p:txBody>
          <a:bodyPr anchor="ctr"/>
          <a:lstStyle>
            <a:lvl1pPr algn="ctr">
              <a:defRPr sz="1100">
                <a:solidFill>
                  <a:schemeClr val="bg1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fld id="{4A2C694A-E8B2-429C-86F0-734E0D8DB8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489" y="51622"/>
            <a:ext cx="2787921" cy="1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08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94687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00" name="Diapositive think-cell" r:id="rId4" imgW="216" imgH="216" progId="TCLayout.ActiveDocument.1">
                  <p:embed/>
                </p:oleObj>
              </mc:Choice>
              <mc:Fallback>
                <p:oleObj name="Diapositive think-cell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3640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99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9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4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9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4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9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6404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5638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41782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54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5" indent="0">
              <a:buNone/>
              <a:defRPr sz="2300" b="1"/>
            </a:lvl2pPr>
            <a:lvl3pPr marL="1042990" indent="0">
              <a:buNone/>
              <a:defRPr sz="2100" b="1"/>
            </a:lvl3pPr>
            <a:lvl4pPr marL="1564485" indent="0">
              <a:buNone/>
              <a:defRPr sz="1900" b="1"/>
            </a:lvl4pPr>
            <a:lvl5pPr marL="2085981" indent="0">
              <a:buNone/>
              <a:defRPr sz="1900" b="1"/>
            </a:lvl5pPr>
            <a:lvl6pPr marL="2607476" indent="0">
              <a:buNone/>
              <a:defRPr sz="1900" b="1"/>
            </a:lvl6pPr>
            <a:lvl7pPr marL="3128970" indent="0">
              <a:buNone/>
              <a:defRPr sz="1900" b="1"/>
            </a:lvl7pPr>
            <a:lvl8pPr marL="3650465" indent="0">
              <a:buNone/>
              <a:defRPr sz="1900" b="1"/>
            </a:lvl8pPr>
            <a:lvl9pPr marL="4171960" indent="0">
              <a:buNone/>
              <a:defRPr sz="19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100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5" indent="0">
              <a:buNone/>
              <a:defRPr sz="2300" b="1"/>
            </a:lvl2pPr>
            <a:lvl3pPr marL="1042990" indent="0">
              <a:buNone/>
              <a:defRPr sz="2100" b="1"/>
            </a:lvl3pPr>
            <a:lvl4pPr marL="1564485" indent="0">
              <a:buNone/>
              <a:defRPr sz="1900" b="1"/>
            </a:lvl4pPr>
            <a:lvl5pPr marL="2085981" indent="0">
              <a:buNone/>
              <a:defRPr sz="1900" b="1"/>
            </a:lvl5pPr>
            <a:lvl6pPr marL="2607476" indent="0">
              <a:buNone/>
              <a:defRPr sz="1900" b="1"/>
            </a:lvl6pPr>
            <a:lvl7pPr marL="3128970" indent="0">
              <a:buNone/>
              <a:defRPr sz="1900" b="1"/>
            </a:lvl7pPr>
            <a:lvl8pPr marL="3650465" indent="0">
              <a:buNone/>
              <a:defRPr sz="1900" b="1"/>
            </a:lvl8pPr>
            <a:lvl9pPr marL="4171960" indent="0">
              <a:buNone/>
              <a:defRPr sz="19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100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862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8952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836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1" y="301051"/>
            <a:ext cx="5977909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495" indent="0">
              <a:buNone/>
              <a:defRPr sz="1400"/>
            </a:lvl2pPr>
            <a:lvl3pPr marL="1042990" indent="0">
              <a:buNone/>
              <a:defRPr sz="1100"/>
            </a:lvl3pPr>
            <a:lvl4pPr marL="1564485" indent="0">
              <a:buNone/>
              <a:defRPr sz="1000"/>
            </a:lvl4pPr>
            <a:lvl5pPr marL="2085981" indent="0">
              <a:buNone/>
              <a:defRPr sz="1000"/>
            </a:lvl5pPr>
            <a:lvl6pPr marL="2607476" indent="0">
              <a:buNone/>
              <a:defRPr sz="1000"/>
            </a:lvl6pPr>
            <a:lvl7pPr marL="3128970" indent="0">
              <a:buNone/>
              <a:defRPr sz="1000"/>
            </a:lvl7pPr>
            <a:lvl8pPr marL="3650465" indent="0">
              <a:buNone/>
              <a:defRPr sz="1000"/>
            </a:lvl8pPr>
            <a:lvl9pPr marL="417196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590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495" indent="0">
              <a:buNone/>
              <a:defRPr sz="3200"/>
            </a:lvl2pPr>
            <a:lvl3pPr marL="1042990" indent="0">
              <a:buNone/>
              <a:defRPr sz="2700"/>
            </a:lvl3pPr>
            <a:lvl4pPr marL="1564485" indent="0">
              <a:buNone/>
              <a:defRPr sz="2300"/>
            </a:lvl4pPr>
            <a:lvl5pPr marL="2085981" indent="0">
              <a:buNone/>
              <a:defRPr sz="2300"/>
            </a:lvl5pPr>
            <a:lvl6pPr marL="2607476" indent="0">
              <a:buNone/>
              <a:defRPr sz="2300"/>
            </a:lvl6pPr>
            <a:lvl7pPr marL="3128970" indent="0">
              <a:buNone/>
              <a:defRPr sz="2300"/>
            </a:lvl7pPr>
            <a:lvl8pPr marL="3650465" indent="0">
              <a:buNone/>
              <a:defRPr sz="2300"/>
            </a:lvl8pPr>
            <a:lvl9pPr marL="4171960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495" indent="0">
              <a:buNone/>
              <a:defRPr sz="1400"/>
            </a:lvl2pPr>
            <a:lvl3pPr marL="1042990" indent="0">
              <a:buNone/>
              <a:defRPr sz="1100"/>
            </a:lvl3pPr>
            <a:lvl4pPr marL="1564485" indent="0">
              <a:buNone/>
              <a:defRPr sz="1000"/>
            </a:lvl4pPr>
            <a:lvl5pPr marL="2085981" indent="0">
              <a:buNone/>
              <a:defRPr sz="1000"/>
            </a:lvl5pPr>
            <a:lvl6pPr marL="2607476" indent="0">
              <a:buNone/>
              <a:defRPr sz="1000"/>
            </a:lvl6pPr>
            <a:lvl7pPr marL="3128970" indent="0">
              <a:buNone/>
              <a:defRPr sz="1000"/>
            </a:lvl7pPr>
            <a:lvl8pPr marL="3650465" indent="0">
              <a:buNone/>
              <a:defRPr sz="1000"/>
            </a:lvl8pPr>
            <a:lvl9pPr marL="417196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30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4A2C694A-E8B2-429C-86F0-734E0D8DB8D6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608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67113" y="334306"/>
            <a:ext cx="2812588" cy="71131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4A2C694A-E8B2-429C-86F0-734E0D8DB8D6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715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51" name="Diapositive think-cell" r:id="rId4" imgW="216" imgH="216" progId="TCLayout.ActiveDocument.1">
                  <p:embed/>
                </p:oleObj>
              </mc:Choice>
              <mc:Fallback>
                <p:oleObj name="Diapositive think-cell" r:id="rId4" imgW="216" imgH="216" progId="TCLayout.ActiveDocument.1">
                  <p:embed/>
                  <p:pic>
                    <p:nvPicPr>
                      <p:cNvPr id="2" name="Obje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C:\Users\pierre.maurel\Documents\Crea a ranger\CABINET SANTE\Transformation Système de Santé\Fichier 1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02" y="7020993"/>
            <a:ext cx="302915" cy="30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075709" y="6978465"/>
            <a:ext cx="2495127" cy="402567"/>
          </a:xfrm>
          <a:prstGeom prst="rect">
            <a:avLst/>
          </a:prstGeom>
        </p:spPr>
        <p:txBody>
          <a:bodyPr anchor="ctr"/>
          <a:lstStyle>
            <a:lvl1pPr algn="ctr">
              <a:defRPr sz="1100">
                <a:solidFill>
                  <a:schemeClr val="bg1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fld id="{4A2C694A-E8B2-429C-86F0-734E0D8DB8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489" y="51622"/>
            <a:ext cx="2787921" cy="1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45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5" name="Diapositive think-cell" r:id="rId4" imgW="216" imgH="216" progId="TCLayout.ActiveDocument.1">
                  <p:embed/>
                </p:oleObj>
              </mc:Choice>
              <mc:Fallback>
                <p:oleObj name="Diapositive think-cell" r:id="rId4" imgW="216" imgH="216" progId="TCLayout.ActiveDocument.1">
                  <p:embed/>
                  <p:pic>
                    <p:nvPicPr>
                      <p:cNvPr id="7" name="Obje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842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99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4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9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4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9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4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9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8686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5638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41782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8100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5" indent="0">
              <a:buNone/>
              <a:defRPr sz="2300" b="1"/>
            </a:lvl2pPr>
            <a:lvl3pPr marL="1042990" indent="0">
              <a:buNone/>
              <a:defRPr sz="2100" b="1"/>
            </a:lvl3pPr>
            <a:lvl4pPr marL="1564485" indent="0">
              <a:buNone/>
              <a:defRPr sz="1900" b="1"/>
            </a:lvl4pPr>
            <a:lvl5pPr marL="2085981" indent="0">
              <a:buNone/>
              <a:defRPr sz="1900" b="1"/>
            </a:lvl5pPr>
            <a:lvl6pPr marL="2607476" indent="0">
              <a:buNone/>
              <a:defRPr sz="1900" b="1"/>
            </a:lvl6pPr>
            <a:lvl7pPr marL="3128970" indent="0">
              <a:buNone/>
              <a:defRPr sz="1900" b="1"/>
            </a:lvl7pPr>
            <a:lvl8pPr marL="3650465" indent="0">
              <a:buNone/>
              <a:defRPr sz="1900" b="1"/>
            </a:lvl8pPr>
            <a:lvl9pPr marL="4171960" indent="0">
              <a:buNone/>
              <a:defRPr sz="19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100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5" indent="0">
              <a:buNone/>
              <a:defRPr sz="2300" b="1"/>
            </a:lvl2pPr>
            <a:lvl3pPr marL="1042990" indent="0">
              <a:buNone/>
              <a:defRPr sz="2100" b="1"/>
            </a:lvl3pPr>
            <a:lvl4pPr marL="1564485" indent="0">
              <a:buNone/>
              <a:defRPr sz="1900" b="1"/>
            </a:lvl4pPr>
            <a:lvl5pPr marL="2085981" indent="0">
              <a:buNone/>
              <a:defRPr sz="1900" b="1"/>
            </a:lvl5pPr>
            <a:lvl6pPr marL="2607476" indent="0">
              <a:buNone/>
              <a:defRPr sz="1900" b="1"/>
            </a:lvl6pPr>
            <a:lvl7pPr marL="3128970" indent="0">
              <a:buNone/>
              <a:defRPr sz="1900" b="1"/>
            </a:lvl7pPr>
            <a:lvl8pPr marL="3650465" indent="0">
              <a:buNone/>
              <a:defRPr sz="1900" b="1"/>
            </a:lvl8pPr>
            <a:lvl9pPr marL="4171960" indent="0">
              <a:buNone/>
              <a:defRPr sz="19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100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4056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424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0916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1" y="301051"/>
            <a:ext cx="5977909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495" indent="0">
              <a:buNone/>
              <a:defRPr sz="1400"/>
            </a:lvl2pPr>
            <a:lvl3pPr marL="1042990" indent="0">
              <a:buNone/>
              <a:defRPr sz="1100"/>
            </a:lvl3pPr>
            <a:lvl4pPr marL="1564485" indent="0">
              <a:buNone/>
              <a:defRPr sz="1000"/>
            </a:lvl4pPr>
            <a:lvl5pPr marL="2085981" indent="0">
              <a:buNone/>
              <a:defRPr sz="1000"/>
            </a:lvl5pPr>
            <a:lvl6pPr marL="2607476" indent="0">
              <a:buNone/>
              <a:defRPr sz="1000"/>
            </a:lvl6pPr>
            <a:lvl7pPr marL="3128970" indent="0">
              <a:buNone/>
              <a:defRPr sz="1000"/>
            </a:lvl7pPr>
            <a:lvl8pPr marL="3650465" indent="0">
              <a:buNone/>
              <a:defRPr sz="1000"/>
            </a:lvl8pPr>
            <a:lvl9pPr marL="417196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332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495" indent="0">
              <a:buNone/>
              <a:defRPr sz="3200"/>
            </a:lvl2pPr>
            <a:lvl3pPr marL="1042990" indent="0">
              <a:buNone/>
              <a:defRPr sz="2700"/>
            </a:lvl3pPr>
            <a:lvl4pPr marL="1564485" indent="0">
              <a:buNone/>
              <a:defRPr sz="2300"/>
            </a:lvl4pPr>
            <a:lvl5pPr marL="2085981" indent="0">
              <a:buNone/>
              <a:defRPr sz="2300"/>
            </a:lvl5pPr>
            <a:lvl6pPr marL="2607476" indent="0">
              <a:buNone/>
              <a:defRPr sz="2300"/>
            </a:lvl6pPr>
            <a:lvl7pPr marL="3128970" indent="0">
              <a:buNone/>
              <a:defRPr sz="2300"/>
            </a:lvl7pPr>
            <a:lvl8pPr marL="3650465" indent="0">
              <a:buNone/>
              <a:defRPr sz="2300"/>
            </a:lvl8pPr>
            <a:lvl9pPr marL="4171960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495" indent="0">
              <a:buNone/>
              <a:defRPr sz="1400"/>
            </a:lvl2pPr>
            <a:lvl3pPr marL="1042990" indent="0">
              <a:buNone/>
              <a:defRPr sz="1100"/>
            </a:lvl3pPr>
            <a:lvl4pPr marL="1564485" indent="0">
              <a:buNone/>
              <a:defRPr sz="1000"/>
            </a:lvl4pPr>
            <a:lvl5pPr marL="2085981" indent="0">
              <a:buNone/>
              <a:defRPr sz="1000"/>
            </a:lvl5pPr>
            <a:lvl6pPr marL="2607476" indent="0">
              <a:buNone/>
              <a:defRPr sz="1000"/>
            </a:lvl6pPr>
            <a:lvl7pPr marL="3128970" indent="0">
              <a:buNone/>
              <a:defRPr sz="1000"/>
            </a:lvl7pPr>
            <a:lvl8pPr marL="3650465" indent="0">
              <a:buNone/>
              <a:defRPr sz="1000"/>
            </a:lvl8pPr>
            <a:lvl9pPr marL="417196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960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4A2C694A-E8B2-429C-86F0-734E0D8DB8D6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898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67113" y="334306"/>
            <a:ext cx="2812588" cy="71131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4A2C694A-E8B2-429C-86F0-734E0D8DB8D6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64313" y="7008172"/>
            <a:ext cx="3386243" cy="402567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STSS - 03/05/2018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0404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6EC0A-2AB3-7F41-83E6-9B551A37D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26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2A6635-F8FB-2F4F-85C9-C72B67B87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5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DF3D5-83BE-BD40-9445-0FF51F52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4548-F770-4D4E-9C93-A8511F10FAE5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BB832B-C035-A446-9133-64252C39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BE627B-844A-7441-985C-DED450C1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243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B7D6A-C45B-6B48-9BD3-CFD6EA61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9533E-9CE2-324D-A41F-D2E4F3F44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3DB64A-1C1C-BF47-A3D4-B7605F30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D7EE6-483A-4C13-9F5D-C19AD3237DD9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77367B-7943-4944-AC3E-3B1D332C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B3409D-656E-5D47-9AF8-63738908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5708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42DF0-DB0C-F948-9A85-845969E47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602" y="1885066"/>
            <a:ext cx="9223058" cy="3145275"/>
          </a:xfrm>
        </p:spPr>
        <p:txBody>
          <a:bodyPr anchor="b"/>
          <a:lstStyle>
            <a:lvl1pPr>
              <a:defRPr sz="526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486973-B1DE-9543-B02E-004A2902D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602" y="5060096"/>
            <a:ext cx="9223058" cy="1654026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F9B41-6E60-3C45-B29B-183A1895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60FA-531D-4A69-B70A-0D3F2C34B090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AA0D78-7CB7-C643-93B7-A0F92CA65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A1D31E-641E-8B41-8B6F-7C466B10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5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4A286-5615-5D4C-A623-B15B0DDA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AB5B1C-CD9B-7345-865C-773A3DFA8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8F7669-1A0A-9D4A-A985-D45611C2E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99C204-1AB8-E04B-9330-356330E4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E8D1-9CE9-4C9B-A4B3-3599037385A3}" type="datetime1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43F488-90FA-024E-9A9A-ECA78FE0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A65FC0-8166-FD46-A52F-8D35D8D4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919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20130-BE22-2B4E-93D7-A55054EF7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564" y="402568"/>
            <a:ext cx="9223058" cy="146149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4261DA-6D75-6D4E-928C-2AF65DF99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05E5A5-FE63-2F45-88FC-CC09C2159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AB7CE5-06DF-5D45-90F0-05FD1E2B0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EEBD01-196F-4E4D-80FC-3411A5EC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631562-E78E-254C-8B1F-6FFB1F87D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B8F3-CE36-4971-B9EB-078E5949B668}" type="datetime1">
              <a:rPr lang="fr-FR" smtClean="0"/>
              <a:t>08/10/2020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235309-CC26-4241-9912-66F08624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EFA6C6-CD85-1D41-B1AA-97ADC2F0C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107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1D7AE-FFBC-BC41-83BB-DC20E9B0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5B78DB-BDAD-9C4D-953C-A128503D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DD8C-3916-4641-BBD9-EC2443F0C1A0}" type="datetime1">
              <a:rPr lang="fr-FR" smtClean="0"/>
              <a:t>08/10/2020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C8F9DC-EBF7-7B44-BD3D-6EF545422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7554F2-6956-5946-A159-D68D7DF1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5369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4C48F15-D9C3-4F40-9648-B645A9BB9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53AC-982D-4B91-AB30-D2C2AB90EF31}" type="datetime1">
              <a:rPr lang="fr-FR" smtClean="0"/>
              <a:t>08/10/2020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0C02DF3-E699-7449-9204-A87EE2C8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C1FF6-BAAF-AA47-8324-3958BAFF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8481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9563A-413A-0F4D-93CA-32827306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80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E28B8D-D891-6B4B-9D73-1DB724637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088" y="1088682"/>
            <a:ext cx="5413534" cy="5373398"/>
          </a:xfrm>
        </p:spPr>
        <p:txBody>
          <a:bodyPr/>
          <a:lstStyle>
            <a:lvl1pPr>
              <a:defRPr sz="2807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D25E79-8E6D-BA45-98C1-C45F79404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3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2C7002-0A26-A046-85CF-D399940F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DB1D-6A04-4B17-A4E5-E534B4B49075}" type="datetime1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5A1519-9DE6-AF45-B68F-F8DA86D9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CE3F57-7068-6244-B8E9-E820F8A8B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8242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042015-0E83-194E-AB3B-1181CBA19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80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D35F09-CB64-0F49-8876-4C543B74E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088" y="1088682"/>
            <a:ext cx="5413534" cy="5373398"/>
          </a:xfrm>
        </p:spPr>
        <p:txBody>
          <a:bodyPr/>
          <a:lstStyle>
            <a:lvl1pPr marL="0" indent="0">
              <a:buNone/>
              <a:defRPr sz="2807"/>
            </a:lvl1pPr>
            <a:lvl2pPr marL="401010" indent="0">
              <a:buNone/>
              <a:defRPr sz="2456"/>
            </a:lvl2pPr>
            <a:lvl3pPr marL="802020" indent="0">
              <a:buNone/>
              <a:defRPr sz="2105"/>
            </a:lvl3pPr>
            <a:lvl4pPr marL="1203030" indent="0">
              <a:buNone/>
              <a:defRPr sz="1754"/>
            </a:lvl4pPr>
            <a:lvl5pPr marL="1604040" indent="0">
              <a:buNone/>
              <a:defRPr sz="1754"/>
            </a:lvl5pPr>
            <a:lvl6pPr marL="2005051" indent="0">
              <a:buNone/>
              <a:defRPr sz="1754"/>
            </a:lvl6pPr>
            <a:lvl7pPr marL="2406061" indent="0">
              <a:buNone/>
              <a:defRPr sz="1754"/>
            </a:lvl7pPr>
            <a:lvl8pPr marL="2807071" indent="0">
              <a:buNone/>
              <a:defRPr sz="1754"/>
            </a:lvl8pPr>
            <a:lvl9pPr marL="3208081" indent="0">
              <a:buNone/>
              <a:defRPr sz="1754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645D03-38BF-9B48-8023-F3B87766E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3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948A4F-D436-CF45-BD0B-289EC76E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0890-775B-42B4-B8C8-CA07198931DA}" type="datetime1">
              <a:rPr lang="fr-FR" smtClean="0"/>
              <a:t>08/10/2020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01C30C-D68A-A646-B5FA-E8B6388F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08B40-9B10-3048-A7D5-146995BA2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9806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E355E-54C5-B347-8853-2EAEEB5F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FE0445E-BB0B-0C4C-A36F-ED31B4045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347497-1FE6-A549-AFDE-E7C818BC9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F8683-6041-4872-905E-A32C148EEA09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A486C0-2F06-5B49-A321-F6B01BEE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8AA80D-5DB2-924B-90B3-1C5A295D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3163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8D79C2-4FDC-9D41-92E6-06D56FDD2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F2D736-0132-0E4B-85AD-73ECE35A9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171" y="402567"/>
            <a:ext cx="6783626" cy="640782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9F393F-AF98-8D46-B395-5BF0212C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14BC-2EA3-43EA-817E-4DB21816E8AC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4955A7-A0B2-3947-93F0-62810BF5C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D43411-0C00-8642-B469-8F98BE2B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48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4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4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09751780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84" name="Diapositive think-cell" r:id="rId15" imgW="216" imgH="216" progId="TCLayout.ActiveDocument.1">
                  <p:embed/>
                </p:oleObj>
              </mc:Choice>
              <mc:Fallback>
                <p:oleObj name="Diapositive think-cell" r:id="rId1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299" tIns="52150" rIns="104299" bIns="5215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99" tIns="52150" rIns="104299" bIns="5215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pic>
        <p:nvPicPr>
          <p:cNvPr id="9" name="Picture 2" descr="C:\Users\pierre.maurel\Documents\Crea a ranger\CABINET SANTE\Transformation Système de Santé\Fichier 11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02" y="7020993"/>
            <a:ext cx="302915" cy="30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4075709" y="6978465"/>
            <a:ext cx="2495127" cy="402567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1042990" rtl="0" eaLnBrk="1" latinLnBrk="0" hangingPunct="1">
              <a:defRPr sz="1100" kern="1200">
                <a:solidFill>
                  <a:schemeClr val="bg1"/>
                </a:solidFill>
                <a:latin typeface="Carlito" panose="020F0502020204030204" pitchFamily="34" charset="0"/>
                <a:ea typeface="+mn-ea"/>
                <a:cs typeface="Carlito" panose="020F0502020204030204" pitchFamily="34" charset="0"/>
              </a:defRPr>
            </a:lvl1pPr>
            <a:lvl2pPr marL="52149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99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48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981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476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97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46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96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2C694A-E8B2-429C-86F0-734E0D8DB8D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60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104299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21" indent="-391121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30" indent="-325934" algn="l" defTabSz="1042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73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233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72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222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71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213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70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9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9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8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81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476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97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46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96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27" name="Diapositive think-cell" r:id="rId15" imgW="216" imgH="216" progId="TCLayout.ActiveDocument.1">
                  <p:embed/>
                </p:oleObj>
              </mc:Choice>
              <mc:Fallback>
                <p:oleObj name="Diapositive think-cell" r:id="rId15" imgW="216" imgH="216" progId="TCLayout.ActiveDocument.1">
                  <p:embed/>
                  <p:pic>
                    <p:nvPicPr>
                      <p:cNvPr id="7" name="Objet 6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299" tIns="52150" rIns="104299" bIns="5215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99" tIns="52150" rIns="104299" bIns="5215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pic>
        <p:nvPicPr>
          <p:cNvPr id="9" name="Picture 2" descr="C:\Users\pierre.maurel\Documents\Crea a ranger\CABINET SANTE\Transformation Système de Santé\Fichier 11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02" y="7020993"/>
            <a:ext cx="302915" cy="30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5"/>
          <p:cNvSpPr txBox="1">
            <a:spLocks/>
          </p:cNvSpPr>
          <p:nvPr userDrawn="1"/>
        </p:nvSpPr>
        <p:spPr>
          <a:xfrm>
            <a:off x="4075709" y="6978465"/>
            <a:ext cx="2495127" cy="402567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ctr" defTabSz="1042990" rtl="0" eaLnBrk="1" latinLnBrk="0" hangingPunct="1">
              <a:defRPr sz="1100" kern="1200">
                <a:solidFill>
                  <a:schemeClr val="bg1"/>
                </a:solidFill>
                <a:latin typeface="Carlito" panose="020F0502020204030204" pitchFamily="34" charset="0"/>
                <a:ea typeface="+mn-ea"/>
                <a:cs typeface="Carlito" panose="020F0502020204030204" pitchFamily="34" charset="0"/>
              </a:defRPr>
            </a:lvl1pPr>
            <a:lvl2pPr marL="52149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99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48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981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476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97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465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960" algn="l" defTabSz="104299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2C694A-E8B2-429C-86F0-734E0D8DB8D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811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104299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21" indent="-391121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30" indent="-325934" algn="l" defTabSz="1042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73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233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72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222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71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213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708" indent="-260748" algn="l" defTabSz="1042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9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9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8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81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476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97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46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96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6F490A-CEC9-824E-AA65-71D755D8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402568"/>
            <a:ext cx="922305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0CBD55-4142-1341-8A2F-CBE96E70E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D77593-672B-664C-8694-5EBA249FC0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171" y="7008171"/>
            <a:ext cx="2406015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8EA59-3198-4AB1-AD82-82A78DF6085F}" type="datetime1">
              <a:rPr lang="fr-FR" smtClean="0"/>
              <a:t>08/10/2020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33AEC9-B3F9-8F4F-BB73-3181D909C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2189" y="7008171"/>
            <a:ext cx="360902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3B6BCB-F373-FD47-B0AF-6FF12C752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2214" y="7008171"/>
            <a:ext cx="2406015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E0697-29D8-F54C-BC64-65304C5A90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31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802020" rtl="0" eaLnBrk="1" latinLnBrk="0" hangingPunct="1">
        <a:lnSpc>
          <a:spcPct val="90000"/>
        </a:lnSpc>
        <a:spcBef>
          <a:spcPct val="0"/>
        </a:spcBef>
        <a:buNone/>
        <a:defRPr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505" indent="-200505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515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525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535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54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55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56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57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58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101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202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303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404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505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606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707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808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14653" y="6804967"/>
            <a:ext cx="79208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C694A-E8B2-429C-86F0-734E0D8DB8D6}" type="slidenum">
              <a:rPr lang="fr-FR" smtClean="0"/>
              <a:pPr/>
              <a:t>1</a:t>
            </a:fld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-2358156" y="-129518"/>
            <a:ext cx="13328041" cy="7821885"/>
            <a:chOff x="-2358156" y="-129518"/>
            <a:chExt cx="13328041" cy="7821885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58156" y="-129518"/>
              <a:ext cx="13328041" cy="782188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782180" y="2988543"/>
              <a:ext cx="6120680" cy="3816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3762524" y="4212679"/>
              <a:ext cx="6048672" cy="2108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Présentation de la feuille de route </a:t>
              </a:r>
            </a:p>
            <a:p>
              <a:pPr algn="ctr"/>
              <a:r>
                <a:rPr lang="fr-FR" sz="3200" b="1" cap="small" dirty="0" smtClean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«</a:t>
              </a:r>
              <a:r>
                <a:rPr lang="fr-FR" sz="3200" b="1" cap="small" dirty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 </a:t>
              </a:r>
              <a:r>
                <a:rPr lang="fr-FR" sz="3200" b="1" cap="small" dirty="0" smtClean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Ségur</a:t>
              </a:r>
              <a:r>
                <a:rPr lang="fr-FR" sz="3200" b="1" cap="small" dirty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 »</a:t>
              </a:r>
            </a:p>
            <a:p>
              <a:pPr algn="ctr"/>
              <a:endParaRPr lang="fr-FR" sz="2800" b="1" dirty="0">
                <a:solidFill>
                  <a:schemeClr val="tx2"/>
                </a:solidFill>
                <a:latin typeface="Carlito" panose="020F0502020204030204" pitchFamily="34" charset="0"/>
                <a:cs typeface="Carlito" panose="020F0502020204030204" pitchFamily="34" charset="0"/>
              </a:endParaRPr>
            </a:p>
            <a:p>
              <a:pPr algn="ctr"/>
              <a:r>
                <a:rPr lang="fr-FR" sz="2800" b="1" dirty="0" smtClean="0">
                  <a:solidFill>
                    <a:schemeClr val="tx2"/>
                  </a:solidFill>
                  <a:latin typeface="Carlito" panose="020F0502020204030204" pitchFamily="34" charset="0"/>
                  <a:cs typeface="Carlito" panose="020F0502020204030204" pitchFamily="34" charset="0"/>
                </a:rPr>
                <a:t>Septembre 2020</a:t>
              </a:r>
              <a:endParaRPr lang="fr-FR" sz="2800" b="1" dirty="0">
                <a:solidFill>
                  <a:schemeClr val="tx2"/>
                </a:solidFill>
                <a:latin typeface="Carlito" panose="020F0502020204030204" pitchFamily="34" charset="0"/>
                <a:cs typeface="Carlito" panose="020F0502020204030204" pitchFamily="34" charset="0"/>
              </a:endParaRPr>
            </a:p>
            <a:p>
              <a:endParaRPr lang="fr-FR" sz="1900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86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/>
          <p:cNvSpPr txBox="1"/>
          <p:nvPr/>
        </p:nvSpPr>
        <p:spPr>
          <a:xfrm>
            <a:off x="234132" y="200119"/>
            <a:ext cx="949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dirty="0">
                <a:solidFill>
                  <a:srgbClr val="002060"/>
                </a:solidFill>
                <a:latin typeface="Calibri"/>
                <a:cs typeface="+mn-cs"/>
              </a:rPr>
              <a:t>Contexte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94149" y="900311"/>
            <a:ext cx="9722947" cy="7016082"/>
          </a:xfrm>
          <a:prstGeom prst="rect">
            <a:avLst/>
          </a:prstGeom>
          <a:noFill/>
        </p:spPr>
        <p:txBody>
          <a:bodyPr wrap="square" lIns="90225" tIns="45114" rIns="90225" bIns="45114" rtlCol="0">
            <a:spAutoFit/>
          </a:bodyPr>
          <a:lstStyle/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conclusions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du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Ségur de la santé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»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été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présentées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 juillet 2020 par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Solidarités et de la Santé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Elles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doivent contribuer à accélérer les transformations engagées par 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Santé 2022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depuis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 ans.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 septembre 2018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présentation de la stratégie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transformation du système de santé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 juillet 2019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adoption de la loi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 à l’organisation et à la transformation du système de santé (OTSS) 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 </a:t>
            </a: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septembre 2019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présentation du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Pacte de refondation des urgences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750M€ mobilisés et 12 mesures intégrées à Ma Santé 2022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 novembre 2019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présentation du Plan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 Investir pour l’hôpital »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intégré à Ma Santé 2022 avec 14 mesures pour accompagner la transformation de l’hôpital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2000" i="1" dirty="0" smtClean="0">
                <a:solidFill>
                  <a:prstClr val="black"/>
                </a:solidFill>
                <a:latin typeface="Calibri"/>
              </a:rPr>
              <a:t>25 mars 2020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: discours du Président de la République pour un « </a:t>
            </a:r>
            <a:r>
              <a:rPr lang="fr-FR" sz="2000" b="1" dirty="0">
                <a:solidFill>
                  <a:srgbClr val="002060"/>
                </a:solidFill>
                <a:latin typeface="Calibri"/>
              </a:rPr>
              <a:t>plan massif d’investissement et de revalorisation de l’ensemble des carrières pour notre hôpital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 »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 mai 2020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lancement du </a:t>
            </a:r>
            <a:r>
              <a:rPr lang="fr-FR" sz="2000" b="1" dirty="0">
                <a:solidFill>
                  <a:srgbClr val="002060"/>
                </a:solidFill>
                <a:latin typeface="Calibri"/>
              </a:rPr>
              <a:t>Ségur de la santé</a:t>
            </a:r>
          </a:p>
          <a:p>
            <a:pPr marL="534988" marR="0" lvl="0" indent="-261938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sz="2000" i="1" dirty="0" smtClean="0">
                <a:solidFill>
                  <a:prstClr val="black"/>
                </a:solidFill>
                <a:latin typeface="Calibri"/>
              </a:rPr>
              <a:t>21 juillet 2020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: clôture du Ségur de la santé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94149" y="2727547"/>
            <a:ext cx="10081120" cy="4221436"/>
          </a:xfrm>
          <a:prstGeom prst="roundRect">
            <a:avLst/>
          </a:prstGeom>
          <a:noFill/>
          <a:ln>
            <a:solidFill>
              <a:srgbClr val="1F9E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170236" y="2527492"/>
            <a:ext cx="22322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9EB7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QUELQUES JALONS</a:t>
            </a:r>
          </a:p>
        </p:txBody>
      </p:sp>
    </p:spTree>
    <p:extLst>
      <p:ext uri="{BB962C8B-B14F-4D97-AF65-F5344CB8AC3E}">
        <p14:creationId xmlns:p14="http://schemas.microsoft.com/office/powerpoint/2010/main" val="99539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Connecteur droit 56"/>
          <p:cNvCxnSpPr/>
          <p:nvPr/>
        </p:nvCxnSpPr>
        <p:spPr>
          <a:xfrm>
            <a:off x="5949108" y="4318063"/>
            <a:ext cx="720000" cy="72000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4142048" y="2638846"/>
            <a:ext cx="720000" cy="72000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flipV="1">
            <a:off x="5870366" y="2597523"/>
            <a:ext cx="684000" cy="72000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283540" y="213676"/>
            <a:ext cx="949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dirty="0">
                <a:solidFill>
                  <a:srgbClr val="002060"/>
                </a:solidFill>
                <a:latin typeface="Calibri"/>
                <a:cs typeface="+mn-cs"/>
              </a:rPr>
              <a:t>Structure du Ségur de la Santé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4600332" y="3063863"/>
            <a:ext cx="1512168" cy="151216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Ségur de la santé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6529308" y="1980431"/>
            <a:ext cx="864096" cy="864096"/>
            <a:chOff x="6555596" y="1112143"/>
            <a:chExt cx="864096" cy="864096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6663608" y="1261025"/>
              <a:ext cx="648072" cy="566333"/>
            </a:xfrm>
            <a:prstGeom prst="rect">
              <a:avLst/>
            </a:prstGeom>
          </p:spPr>
        </p:pic>
        <p:sp>
          <p:nvSpPr>
            <p:cNvPr id="36" name="Ellipse 35"/>
            <p:cNvSpPr/>
            <p:nvPr/>
          </p:nvSpPr>
          <p:spPr>
            <a:xfrm>
              <a:off x="6555596" y="1112143"/>
              <a:ext cx="864096" cy="864096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362177" y="4952191"/>
            <a:ext cx="920842" cy="864096"/>
            <a:chOff x="3388465" y="4083903"/>
            <a:chExt cx="920842" cy="864096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388465" y="4155911"/>
              <a:ext cx="920842" cy="648000"/>
            </a:xfrm>
            <a:prstGeom prst="rect">
              <a:avLst/>
            </a:prstGeom>
          </p:spPr>
        </p:pic>
        <p:sp>
          <p:nvSpPr>
            <p:cNvPr id="38" name="Ellipse 37"/>
            <p:cNvSpPr/>
            <p:nvPr/>
          </p:nvSpPr>
          <p:spPr>
            <a:xfrm>
              <a:off x="3428146" y="4083903"/>
              <a:ext cx="864096" cy="864096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322681" y="2151003"/>
            <a:ext cx="303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</a:rPr>
              <a:t>Pilier 1 : </a:t>
            </a:r>
            <a:r>
              <a:rPr lang="fr-FR" sz="1400" dirty="0"/>
              <a:t>Transformer les métiers et revaloriser ceux qui soignent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7401122" y="2056631"/>
            <a:ext cx="2731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75000"/>
                  </a:schemeClr>
                </a:solidFill>
              </a:rPr>
              <a:t>Pilier 2 : </a:t>
            </a:r>
            <a:r>
              <a:rPr lang="fr-FR" sz="1400" dirty="0"/>
              <a:t>Définir une nouvelle politique d’investissement et de financement au service </a:t>
            </a:r>
            <a:r>
              <a:rPr lang="fr-FR" sz="1400" dirty="0" smtClean="0"/>
              <a:t>de la qualité des </a:t>
            </a:r>
            <a:r>
              <a:rPr lang="fr-FR" sz="1400" dirty="0"/>
              <a:t>soins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7431683" y="4999667"/>
            <a:ext cx="27395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</a:rPr>
              <a:t>Pilier 3 : </a:t>
            </a:r>
            <a:r>
              <a:rPr lang="fr-FR" sz="1400" dirty="0" smtClean="0"/>
              <a:t>Simplifier </a:t>
            </a:r>
            <a:r>
              <a:rPr lang="fr-FR" sz="1400" dirty="0"/>
              <a:t>les organisations et le quotidien des équipes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631442" y="5014907"/>
            <a:ext cx="2718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Pilier 4 : </a:t>
            </a:r>
            <a:r>
              <a:rPr lang="fr-FR" sz="1400" dirty="0"/>
              <a:t>Fédérer les acteurs de la santé dans les territoires au service des usagers</a:t>
            </a:r>
          </a:p>
        </p:txBody>
      </p:sp>
      <p:cxnSp>
        <p:nvCxnSpPr>
          <p:cNvPr id="54" name="Connecteur droit 53"/>
          <p:cNvCxnSpPr/>
          <p:nvPr/>
        </p:nvCxnSpPr>
        <p:spPr>
          <a:xfrm flipH="1">
            <a:off x="4051596" y="4296868"/>
            <a:ext cx="660952" cy="720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2" name="Bouée 41"/>
          <p:cNvSpPr/>
          <p:nvPr/>
        </p:nvSpPr>
        <p:spPr>
          <a:xfrm>
            <a:off x="4118114" y="2662021"/>
            <a:ext cx="2448000" cy="2412000"/>
          </a:xfrm>
          <a:prstGeom prst="donut">
            <a:avLst>
              <a:gd name="adj" fmla="val 12322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43" name="ZoneTexte 42"/>
          <p:cNvSpPr txBox="1"/>
          <p:nvPr/>
        </p:nvSpPr>
        <p:spPr>
          <a:xfrm>
            <a:off x="4442709" y="2846145"/>
            <a:ext cx="1827018" cy="15998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fr-FR" sz="1800" b="1" dirty="0" smtClean="0">
                <a:solidFill>
                  <a:schemeClr val="bg1"/>
                </a:solidFill>
              </a:rPr>
              <a:t>Numérique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365148" y="2048615"/>
            <a:ext cx="751835" cy="705632"/>
          </a:xfrm>
          <a:prstGeom prst="rect">
            <a:avLst/>
          </a:prstGeom>
          <a:noFill/>
        </p:spPr>
      </p:pic>
      <p:grpSp>
        <p:nvGrpSpPr>
          <p:cNvPr id="12" name="Groupe 11"/>
          <p:cNvGrpSpPr/>
          <p:nvPr/>
        </p:nvGrpSpPr>
        <p:grpSpPr>
          <a:xfrm>
            <a:off x="6544548" y="4936951"/>
            <a:ext cx="864096" cy="864096"/>
            <a:chOff x="6570836" y="4068663"/>
            <a:chExt cx="864096" cy="864096"/>
          </a:xfrm>
        </p:grpSpPr>
        <p:sp>
          <p:nvSpPr>
            <p:cNvPr id="34" name="Ellipse 33"/>
            <p:cNvSpPr/>
            <p:nvPr/>
          </p:nvSpPr>
          <p:spPr>
            <a:xfrm>
              <a:off x="6570836" y="4068663"/>
              <a:ext cx="864096" cy="864096"/>
            </a:xfrm>
            <a:prstGeom prst="ellipse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5298" y="4176711"/>
              <a:ext cx="648000" cy="648000"/>
            </a:xfrm>
            <a:prstGeom prst="rect">
              <a:avLst/>
            </a:prstGeom>
          </p:spPr>
        </p:pic>
      </p:grpSp>
      <p:sp>
        <p:nvSpPr>
          <p:cNvPr id="31" name="Ellipse 30"/>
          <p:cNvSpPr/>
          <p:nvPr/>
        </p:nvSpPr>
        <p:spPr>
          <a:xfrm rot="16200000">
            <a:off x="3342553" y="1944776"/>
            <a:ext cx="864096" cy="864096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8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83540" y="213676"/>
            <a:ext cx="949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dirty="0">
                <a:solidFill>
                  <a:srgbClr val="002060"/>
                </a:solidFill>
                <a:latin typeface="Calibri"/>
                <a:cs typeface="+mn-cs"/>
              </a:rPr>
              <a:t>Structure du Ségur de la Santé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à coins arrondis 57"/>
          <p:cNvSpPr/>
          <p:nvPr/>
        </p:nvSpPr>
        <p:spPr>
          <a:xfrm>
            <a:off x="283540" y="1188343"/>
            <a:ext cx="8108798" cy="1506257"/>
          </a:xfrm>
          <a:prstGeom prst="round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Ségur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Pilier 1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Transformer les métiers et revaloriser ceux qui soignent 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Pilier 2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Définir une nouvelle politique d’investissement et de financement au service des soins 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Pilier 3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Simplifier radicalement les organisations et le quotidien des équipes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Pilier 4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: Fédérer les acteurs de la santé dans les territoires au service des usagers</a:t>
            </a:r>
          </a:p>
        </p:txBody>
      </p:sp>
      <p:sp>
        <p:nvSpPr>
          <p:cNvPr id="59" name="Rectangle à coins arrondis 58"/>
          <p:cNvSpPr/>
          <p:nvPr/>
        </p:nvSpPr>
        <p:spPr>
          <a:xfrm>
            <a:off x="289022" y="3420591"/>
            <a:ext cx="8267198" cy="3284671"/>
          </a:xfrm>
          <a:prstGeom prst="round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Ma Santé 2022  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1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structuration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territoriale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des soins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2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: adaptation des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formations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professionnelles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3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: gradation des soins et évolution des groupements hospitaliers de territoire (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GHT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4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évolution des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compétences managériales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(notamment médicales) à l’hôpital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5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: régulation et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soins non programmés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6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diversification des conditions d’exercice et des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parcours professionnels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7 : qualité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et pertinence des soins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8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numérique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en santé</a:t>
            </a:r>
          </a:p>
          <a:p>
            <a:pPr lvl="1" algn="just"/>
            <a:r>
              <a:rPr lang="fr-FR" sz="1800" b="1" dirty="0">
                <a:solidFill>
                  <a:srgbClr val="002060"/>
                </a:solidFill>
                <a:latin typeface="Calibri"/>
              </a:rPr>
              <a:t>Chantier 9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fr-FR" sz="1800" b="1" dirty="0">
                <a:solidFill>
                  <a:srgbClr val="002060"/>
                </a:solidFill>
                <a:latin typeface="Calibri"/>
              </a:rPr>
              <a:t>financement 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et tarification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3978548" y="2570820"/>
            <a:ext cx="30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dirty="0" smtClean="0">
                <a:solidFill>
                  <a:schemeClr val="accent1">
                    <a:lumMod val="75000"/>
                  </a:schemeClr>
                </a:solidFill>
                <a:latin typeface="Marianne" panose="02000000000000000000"/>
              </a:rPr>
              <a:t>+</a:t>
            </a:r>
            <a:endParaRPr lang="fr-FR" sz="6000" b="1" dirty="0">
              <a:solidFill>
                <a:schemeClr val="accent1">
                  <a:lumMod val="75000"/>
                </a:schemeClr>
              </a:solidFill>
              <a:latin typeface="Marianne" panose="02000000000000000000"/>
            </a:endParaRPr>
          </a:p>
        </p:txBody>
      </p:sp>
      <p:sp>
        <p:nvSpPr>
          <p:cNvPr id="61" name="Accolade fermante 60"/>
          <p:cNvSpPr/>
          <p:nvPr/>
        </p:nvSpPr>
        <p:spPr>
          <a:xfrm>
            <a:off x="8649617" y="1188343"/>
            <a:ext cx="370392" cy="5254778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space réservé du contenu 2"/>
          <p:cNvSpPr txBox="1">
            <a:spLocks/>
          </p:cNvSpPr>
          <p:nvPr/>
        </p:nvSpPr>
        <p:spPr>
          <a:xfrm>
            <a:off x="8875092" y="2673147"/>
            <a:ext cx="1818308" cy="2976347"/>
          </a:xfrm>
          <a:prstGeom prst="rect">
            <a:avLst/>
          </a:prstGeom>
        </p:spPr>
        <p:txBody>
          <a:bodyPr>
            <a:normAutofit/>
          </a:bodyPr>
          <a:lstStyle>
            <a:lvl1pPr marL="391121" indent="-391121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30" indent="-325934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738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233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728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dirty="0" smtClean="0">
                <a:solidFill>
                  <a:srgbClr val="0A0091"/>
                </a:solidFill>
                <a:latin typeface="Marianne" panose="02000000000000000000" pitchFamily="2" charset="0"/>
              </a:rPr>
              <a:t>Ventilation des projets Ma Santé 2022 sur les 4 piliers du Ségur</a:t>
            </a:r>
          </a:p>
          <a:p>
            <a:pPr algn="just"/>
            <a:endParaRPr lang="fr-FR" sz="1800" dirty="0" smtClean="0">
              <a:solidFill>
                <a:srgbClr val="0A0091"/>
              </a:solidFill>
              <a:latin typeface="Marianne" panose="02000000000000000000" pitchFamily="2" charset="0"/>
            </a:endParaRPr>
          </a:p>
          <a:p>
            <a:pPr algn="just"/>
            <a:r>
              <a:rPr lang="fr-FR" sz="1800" dirty="0" smtClean="0">
                <a:solidFill>
                  <a:srgbClr val="0A0091"/>
                </a:solidFill>
                <a:latin typeface="Marianne" panose="02000000000000000000" pitchFamily="2" charset="0"/>
              </a:rPr>
              <a:t>Numérique santé en 5</a:t>
            </a:r>
            <a:r>
              <a:rPr lang="fr-FR" sz="1800" baseline="30000" dirty="0" smtClean="0">
                <a:solidFill>
                  <a:srgbClr val="0A0091"/>
                </a:solidFill>
                <a:latin typeface="Marianne" panose="02000000000000000000" pitchFamily="2" charset="0"/>
              </a:rPr>
              <a:t>ème</a:t>
            </a:r>
            <a:r>
              <a:rPr lang="fr-FR" sz="1800" dirty="0" smtClean="0">
                <a:solidFill>
                  <a:srgbClr val="0A0091"/>
                </a:solidFill>
                <a:latin typeface="Marianne" panose="02000000000000000000" pitchFamily="2" charset="0"/>
              </a:rPr>
              <a:t> pilier transversal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4005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242244" y="2412479"/>
            <a:ext cx="9050148" cy="17042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666180" y="1698376"/>
            <a:ext cx="1296144" cy="1296144"/>
            <a:chOff x="3376196" y="1116335"/>
            <a:chExt cx="864096" cy="864096"/>
          </a:xfrm>
          <a:solidFill>
            <a:schemeClr val="bg1"/>
          </a:solidFill>
        </p:grpSpPr>
        <p:sp>
          <p:nvSpPr>
            <p:cNvPr id="3" name="Ellipse 2"/>
            <p:cNvSpPr/>
            <p:nvPr/>
          </p:nvSpPr>
          <p:spPr>
            <a:xfrm rot="16200000">
              <a:off x="3376196" y="1116335"/>
              <a:ext cx="864096" cy="864096"/>
            </a:xfrm>
            <a:prstGeom prst="ellips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13887" t="18143"/>
            <a:stretch/>
          </p:blipFill>
          <p:spPr>
            <a:xfrm>
              <a:off x="3505609" y="1268344"/>
              <a:ext cx="605267" cy="568071"/>
            </a:xfrm>
            <a:prstGeom prst="rect">
              <a:avLst/>
            </a:prstGeom>
            <a:grpFill/>
          </p:spPr>
        </p:pic>
      </p:grpSp>
      <p:sp>
        <p:nvSpPr>
          <p:cNvPr id="6" name="Rectangle 5"/>
          <p:cNvSpPr/>
          <p:nvPr/>
        </p:nvSpPr>
        <p:spPr>
          <a:xfrm>
            <a:off x="666180" y="2754516"/>
            <a:ext cx="92890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Pilier 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</a:t>
            </a:r>
          </a:p>
          <a:p>
            <a:pPr marL="0" marR="0" lvl="0" indent="0" algn="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Transformer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métiers et revaloriser ceux qui soignent </a:t>
            </a:r>
          </a:p>
        </p:txBody>
      </p:sp>
    </p:spTree>
    <p:extLst>
      <p:ext uri="{BB962C8B-B14F-4D97-AF65-F5344CB8AC3E}">
        <p14:creationId xmlns:p14="http://schemas.microsoft.com/office/powerpoint/2010/main" val="194079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Transformer les métiers et revaloriser ceux qui soignent (1/4)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94149" y="1427425"/>
            <a:ext cx="1728000" cy="46574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Revaloriser les professionnels de santé et renforcer l’attractivité de l’hôpital public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215876" y="1617108"/>
            <a:ext cx="5651104" cy="4493538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Trois protocoles d’accord ont été signés le 13 juillet 2020</a:t>
            </a:r>
          </a:p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 total,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8,2 milliards d’euros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seront consacrés à la revalorisation des professionnels de santé.</a:t>
            </a: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professionnels paramédicaux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7,6 milliards d’euros par an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la revalorisation de l’ensemble des métiers non médicaux dans les établissements de santé et EHPAD des secteurs publics ou privés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Recrutement de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15 000 personnels</a:t>
            </a: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professionnels médicaux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450 millions d’euros par an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l’attractivité de l’hôpital public pour les praticiens hospitaliers</a:t>
            </a: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étudiants et internes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 millions d’euros par an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consacrés à la revalorisation des indemnités de stage et émolument des étudiants en santé et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internes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et à la revalorisation des gardes pour les internes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8583398" y="3733072"/>
            <a:ext cx="1712609" cy="27699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Mesures ciblées : 2021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645701" y="1244907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097601" y="3313435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5876" y="1185060"/>
            <a:ext cx="5795120" cy="5259867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596825" y="3012180"/>
            <a:ext cx="1712824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socle : 2020 et 2021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8631419" y="4284687"/>
            <a:ext cx="1625031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Engagement collectif : 2021 à 2023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Transformer les métiers et revaloriser ceux qui soignent (2/4)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45219" y="1422435"/>
            <a:ext cx="1728000" cy="2380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 aux établissements publics de santé de négocier et aménager à leur niveau le temps de travail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2460555" y="1478905"/>
            <a:ext cx="4896544" cy="2185214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négociation d’accords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locaux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afin de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rendre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organisations hospitalières plus agiles :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Aligner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repos quotidien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standard européen (11h au lieu de 12h consécutives)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Relever le plafond d’heures supplémentaires 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Contractualiser un volume individuel et annuel d’heures supplémentaires avec un système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valorisation complémentaire des heures supplémentaires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l’annualisation du temps de travail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forfait jour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8046006" y="1895638"/>
            <a:ext cx="2080618" cy="146193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Révision du décret du 4 janvier 2002 relatif au temps de travail et à l’organisation du travail dans la fonction publique hospitalière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Accords locaux au niveau de chaque établissement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8966" y="4825312"/>
            <a:ext cx="1728000" cy="11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Mettre fin au mercenariat de l’intérim médical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421754" y="4562621"/>
            <a:ext cx="4974145" cy="1677382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cadre de justification des opérations de dépenses d’intérim médical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Faire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bloquer par les comptables publics les rémunérations des contrats d’intérim médical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dépassant le plafond réglementaire ou ne respectant pas les conditions fixées par la réglementation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Prévoir un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droit de dérogation à l’application de l’écrêtement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DGARS.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078750" y="4724783"/>
            <a:ext cx="2080495" cy="160813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Ecrêtement : modification du décret de gestion budgétaire et comptable publique et mesure législative pour pouvoir de dérogation donné aux DGARS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Pouvoir de déferrement des DGARS : mesure législative</a:t>
            </a:r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  <p:sp>
        <p:nvSpPr>
          <p:cNvPr id="17" name="ZoneTexte 16"/>
          <p:cNvSpPr txBox="1"/>
          <p:nvPr/>
        </p:nvSpPr>
        <p:spPr>
          <a:xfrm>
            <a:off x="834343" y="1278519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35252" y="4642793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16307" y="1172872"/>
            <a:ext cx="5185040" cy="289579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7587531" y="2060515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16307" y="4500711"/>
            <a:ext cx="5185040" cy="1832205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7593123" y="4976609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0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Transformer les métiers et revaloriser ceux qui soignent (3/4)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age 4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  <p:sp>
        <p:nvSpPr>
          <p:cNvPr id="50" name="Rectangle 49"/>
          <p:cNvSpPr/>
          <p:nvPr/>
        </p:nvSpPr>
        <p:spPr>
          <a:xfrm>
            <a:off x="2210484" y="1332560"/>
            <a:ext cx="5380419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marR="0" lvl="0" indent="-174625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infirmiers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ugmentation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immédiate des effectifs en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formation</a:t>
            </a:r>
            <a:r>
              <a:rPr lang="fr-FR" sz="1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1400" dirty="0" smtClean="0">
                <a:solidFill>
                  <a:prstClr val="black"/>
                </a:solidFill>
                <a:latin typeface="Calibri"/>
              </a:rPr>
              <a:t>en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concertation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les régions : extension des capacités en IFSI offertes sur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ParcourSup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compris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entre +5% et +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10%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infirmiers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(cible de  2000 places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4625" marR="0" lvl="0" indent="-174625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aides-soignants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ugmentation progressive des effectifs aides-soignants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objectif de doublement des entrées en formation d’aides soignants d’ici 2025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5407" y="1281953"/>
            <a:ext cx="1731772" cy="177859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Augmenter le nombre de professionnels paramédicaux formés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283970" y="1804427"/>
            <a:ext cx="2080618" cy="64633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Négociations en cours avec Régions de France et le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MESRI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Chantier prévu sur 5 ans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5407" y="4325668"/>
            <a:ext cx="1731772" cy="18842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les réseaux d’enseignement et de recherche dans les territoires en partenariat avec le MESRI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361483" y="4470913"/>
            <a:ext cx="5276794" cy="1461939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250 postes d’enseignants universitaires associés et titulaires pour des praticiens exerçant en ville comme à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l’hôpital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5 ans,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fonction des besoins des territoires et des projets définis par les universités et les unités de formation et de recherche en santé. 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Intégrer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professions paramédicales et maïeutiques dans le champ universitaire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298060" y="4371415"/>
            <a:ext cx="2080618" cy="179279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Campagne de recrutement des professionnels de santé accédant au statut d’enseignant universitaire dès la rentrée 2020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Appui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les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textes d’octobre 2019 pour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développement des professions paramédicales et maïeutiques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46417" y="1015697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4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46417" y="4110218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5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16306" y="877124"/>
            <a:ext cx="5406657" cy="2637436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96552" y="3996655"/>
            <a:ext cx="5406657" cy="2511613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7831902" y="1667685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7831301" y="4700219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816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04379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Transformer les métiers et revaloriser ceux qui soignent (4/4)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 58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332772" y="5526044"/>
            <a:ext cx="1830353" cy="11960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Favoriser les exercices mixtes des médecins entre ville et hôpital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2376214" y="5451272"/>
            <a:ext cx="5138743" cy="1246495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Favoriser </a:t>
            </a: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l’exercice ambulatoire des praticiens hospitaliers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les zones sous-denses grâces à la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prime d’exercice territorial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Promouvoir le recrutement de </a:t>
            </a:r>
            <a:r>
              <a:rPr kumimoji="0" lang="fr-FR" sz="1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professionnels libéraux pour les hôpitaux et établissements du secteur médico-social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les métiers soignants en tension et en déficit d’attractivité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267374" y="5616223"/>
            <a:ext cx="2050752" cy="101566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Concertation sur la réforme de la prime d’exercice territorial et la création d’un statut unique de praticien hospitalier avant mars 2021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2773" y="1188787"/>
            <a:ext cx="1830353" cy="14870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Accélérer le déploiement des IPA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376214" y="1093568"/>
            <a:ext cx="5138742" cy="1754326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le rôle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premier recours des infirmiers en pratique avancée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en permettant aux patients de les consulter directement et en élargissant leur périmètre d’action ; 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l’accès à la formation et au métier d’infirmier de pratique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avancée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menter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nombre de places de formation avec pour objectif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3000 infirmiers en pratique avancée en 2022, puis 5000 en 2024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246789" y="1323917"/>
            <a:ext cx="2080618" cy="120032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Septembre 2020: mise en place du groupe projet sur le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contenu et l’attractivité des parcours de formation d’IPA et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l’extension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leur champ de compétences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0969" y="3598688"/>
            <a:ext cx="1808389" cy="1217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Lancer une réflexion sur la création d’une profession médicale intermédiaire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450262" y="3699245"/>
            <a:ext cx="5138743" cy="954107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Lancer une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mission de réflexion associant les ordres professionnels et en concertation avec l’ensemble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acteurs, sur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création d’une nouvelle profession médicale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intermédiaire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milieu hospitalier</a:t>
            </a:r>
          </a:p>
        </p:txBody>
      </p:sp>
      <p:cxnSp>
        <p:nvCxnSpPr>
          <p:cNvPr id="38" name="Connecteur droit 37"/>
          <p:cNvCxnSpPr/>
          <p:nvPr/>
        </p:nvCxnSpPr>
        <p:spPr>
          <a:xfrm flipV="1">
            <a:off x="291469" y="3603519"/>
            <a:ext cx="9840855" cy="0"/>
          </a:xfrm>
          <a:prstGeom prst="lin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ZoneTexte 35"/>
          <p:cNvSpPr txBox="1"/>
          <p:nvPr/>
        </p:nvSpPr>
        <p:spPr>
          <a:xfrm>
            <a:off x="802942" y="1036974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683365" y="3444800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7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24540" y="5348136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8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16306" y="877124"/>
            <a:ext cx="5406657" cy="2093916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316305" y="3266587"/>
            <a:ext cx="5406658" cy="1722156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316305" y="5272068"/>
            <a:ext cx="5406658" cy="1604907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Chevron 43"/>
          <p:cNvSpPr/>
          <p:nvPr/>
        </p:nvSpPr>
        <p:spPr>
          <a:xfrm>
            <a:off x="7779664" y="1378513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Chevron 44"/>
          <p:cNvSpPr/>
          <p:nvPr/>
        </p:nvSpPr>
        <p:spPr>
          <a:xfrm>
            <a:off x="7809023" y="3655271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7809023" y="5571814"/>
            <a:ext cx="372291" cy="1104483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267374" y="3945465"/>
            <a:ext cx="2080618" cy="46166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Lancement de la mission: Janvier 2021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94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Connecteur droit 267"/>
          <p:cNvCxnSpPr/>
          <p:nvPr/>
        </p:nvCxnSpPr>
        <p:spPr>
          <a:xfrm>
            <a:off x="3809853" y="3291735"/>
            <a:ext cx="6537" cy="52393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8" name="Connecteur droit 217"/>
          <p:cNvCxnSpPr/>
          <p:nvPr/>
        </p:nvCxnSpPr>
        <p:spPr>
          <a:xfrm flipH="1">
            <a:off x="6485192" y="3379651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Connecteur droit 2"/>
          <p:cNvCxnSpPr/>
          <p:nvPr/>
        </p:nvCxnSpPr>
        <p:spPr>
          <a:xfrm flipH="1">
            <a:off x="3313244" y="3367094"/>
            <a:ext cx="0" cy="1174168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1" name="Connecteur droit 190"/>
          <p:cNvCxnSpPr/>
          <p:nvPr/>
        </p:nvCxnSpPr>
        <p:spPr>
          <a:xfrm>
            <a:off x="4338274" y="3387811"/>
            <a:ext cx="11598" cy="1837139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27235" y="4667137"/>
            <a:ext cx="1059605" cy="3288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des grilles de catégorie A</a:t>
            </a:r>
          </a:p>
        </p:txBody>
      </p:sp>
      <p:cxnSp>
        <p:nvCxnSpPr>
          <p:cNvPr id="10" name="Connecteur droit 9"/>
          <p:cNvCxnSpPr/>
          <p:nvPr/>
        </p:nvCxnSpPr>
        <p:spPr>
          <a:xfrm flipH="1">
            <a:off x="1474695" y="3387811"/>
            <a:ext cx="0" cy="1174168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1530421" y="1925599"/>
            <a:ext cx="0" cy="117416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6" name="Connecteur droit 225"/>
          <p:cNvCxnSpPr/>
          <p:nvPr/>
        </p:nvCxnSpPr>
        <p:spPr>
          <a:xfrm>
            <a:off x="6648856" y="2718341"/>
            <a:ext cx="11384" cy="60402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7" name="Connecteur droit 246"/>
          <p:cNvCxnSpPr/>
          <p:nvPr/>
        </p:nvCxnSpPr>
        <p:spPr>
          <a:xfrm>
            <a:off x="8062757" y="2551348"/>
            <a:ext cx="0" cy="805643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Connecteur droit 211"/>
          <p:cNvCxnSpPr/>
          <p:nvPr/>
        </p:nvCxnSpPr>
        <p:spPr>
          <a:xfrm flipH="1">
            <a:off x="5594628" y="3316432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3" name="Connecteur droit 182"/>
          <p:cNvCxnSpPr/>
          <p:nvPr/>
        </p:nvCxnSpPr>
        <p:spPr>
          <a:xfrm>
            <a:off x="2316036" y="2379499"/>
            <a:ext cx="0" cy="805643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2" name="Connecteur droit 241"/>
          <p:cNvCxnSpPr/>
          <p:nvPr/>
        </p:nvCxnSpPr>
        <p:spPr>
          <a:xfrm>
            <a:off x="4819771" y="2634974"/>
            <a:ext cx="11384" cy="60402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1" name="Connecteur droit 250"/>
          <p:cNvCxnSpPr/>
          <p:nvPr/>
        </p:nvCxnSpPr>
        <p:spPr>
          <a:xfrm>
            <a:off x="2678167" y="2806823"/>
            <a:ext cx="5223" cy="472597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3" name="Connecteur droit 202"/>
          <p:cNvCxnSpPr>
            <a:endCxn id="198" idx="0"/>
          </p:cNvCxnSpPr>
          <p:nvPr/>
        </p:nvCxnSpPr>
        <p:spPr>
          <a:xfrm>
            <a:off x="4810135" y="3398776"/>
            <a:ext cx="3119" cy="1241097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2342928" y="3398776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417469" y="3048879"/>
            <a:ext cx="7313838" cy="36673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 b="1">
              <a:solidFill>
                <a:prstClr val="white"/>
              </a:solidFill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60625" y="3044114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Septembre 2020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16568" y="3044114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Octobre 2020</a:t>
            </a:r>
          </a:p>
        </p:txBody>
      </p:sp>
      <p:sp>
        <p:nvSpPr>
          <p:cNvPr id="17" name="Ellipse 16"/>
          <p:cNvSpPr/>
          <p:nvPr/>
        </p:nvSpPr>
        <p:spPr>
          <a:xfrm flipV="1">
            <a:off x="2282486" y="3844506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Ellipse 17"/>
          <p:cNvSpPr/>
          <p:nvPr/>
        </p:nvSpPr>
        <p:spPr>
          <a:xfrm flipV="1">
            <a:off x="1472487" y="1862541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17011" y="1649803"/>
            <a:ext cx="812723" cy="560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Date d’effet 01/09/20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3" name="Ellipse 22"/>
          <p:cNvSpPr/>
          <p:nvPr/>
        </p:nvSpPr>
        <p:spPr>
          <a:xfrm flipV="1">
            <a:off x="3263493" y="4507143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6" name="Connecteur droit 235"/>
          <p:cNvCxnSpPr/>
          <p:nvPr/>
        </p:nvCxnSpPr>
        <p:spPr>
          <a:xfrm>
            <a:off x="7072602" y="1833014"/>
            <a:ext cx="18792" cy="1210694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263607" y="4859610"/>
            <a:ext cx="986857" cy="567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GT à partir de septembre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67810" y="1512277"/>
            <a:ext cx="984981" cy="26329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IESPE à 1010 euros bruts mensuels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12357" y="4660239"/>
            <a:ext cx="1217817" cy="27363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Mesure socle complément de traitement indiciaire </a:t>
            </a:r>
          </a:p>
        </p:txBody>
      </p:sp>
      <p:sp>
        <p:nvSpPr>
          <p:cNvPr id="28" name="Ellipse 27"/>
          <p:cNvSpPr/>
          <p:nvPr/>
        </p:nvSpPr>
        <p:spPr>
          <a:xfrm flipV="1">
            <a:off x="1418315" y="4507143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8871" y="4941197"/>
            <a:ext cx="1322817" cy="712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Signature de l’avenant 1 – première tranche de revalorisation socle 90euros nets mensuels + prise en compte pour la retraite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2141781" y="3996090"/>
            <a:ext cx="1028170" cy="30005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Doublement des ratios promus/</a:t>
            </a:r>
            <a:r>
              <a:rPr lang="fr-FR" sz="796" b="1" dirty="0" err="1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promouvables</a:t>
            </a:r>
            <a:endParaRPr lang="fr-FR" sz="796" b="1" dirty="0">
              <a:solidFill>
                <a:srgbClr val="9BBB59">
                  <a:lumMod val="50000"/>
                </a:srgbClr>
              </a:solidFill>
              <a:latin typeface="Calibri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2053822" y="4296143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Publié le 8/09</a:t>
            </a:r>
          </a:p>
        </p:txBody>
      </p:sp>
      <p:sp>
        <p:nvSpPr>
          <p:cNvPr id="184" name="Ellipse 183"/>
          <p:cNvSpPr/>
          <p:nvPr/>
        </p:nvSpPr>
        <p:spPr>
          <a:xfrm flipV="1">
            <a:off x="2258102" y="2316441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2348300" y="2022927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Date d’effet 01/09/20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2245446" y="1815014"/>
            <a:ext cx="1552321" cy="4381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des traitements et émoluments des étudiants en 2</a:t>
            </a:r>
            <a:r>
              <a:rPr lang="fr-FR" sz="796" b="1" baseline="30000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ème</a:t>
            </a: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 cycle MMOP</a:t>
            </a:r>
          </a:p>
        </p:txBody>
      </p:sp>
      <p:cxnSp>
        <p:nvCxnSpPr>
          <p:cNvPr id="213" name="Connecteur droit 212"/>
          <p:cNvCxnSpPr/>
          <p:nvPr/>
        </p:nvCxnSpPr>
        <p:spPr>
          <a:xfrm>
            <a:off x="6211062" y="3415614"/>
            <a:ext cx="16417" cy="1892163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8" name="Rectangle 187"/>
          <p:cNvSpPr/>
          <p:nvPr/>
        </p:nvSpPr>
        <p:spPr>
          <a:xfrm>
            <a:off x="2272210" y="6080242"/>
            <a:ext cx="1001616" cy="26553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Etudiants PM/PNM et internes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1256322" y="6070170"/>
            <a:ext cx="413417" cy="2732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FPH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1757554" y="6070170"/>
            <a:ext cx="426844" cy="27322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PM</a:t>
            </a:r>
          </a:p>
        </p:txBody>
      </p:sp>
      <p:sp>
        <p:nvSpPr>
          <p:cNvPr id="192" name="Ellipse 191"/>
          <p:cNvSpPr/>
          <p:nvPr/>
        </p:nvSpPr>
        <p:spPr>
          <a:xfrm flipV="1">
            <a:off x="4293818" y="5194215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3321480" y="5627691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Date d’effet 01/09/20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3112668" y="5384552"/>
            <a:ext cx="1756079" cy="41610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Instruction sur la mise à disposition et l’entretien des tenues professionnelles des étudiants PNM</a:t>
            </a:r>
          </a:p>
        </p:txBody>
      </p:sp>
      <p:sp>
        <p:nvSpPr>
          <p:cNvPr id="198" name="Ellipse 197"/>
          <p:cNvSpPr/>
          <p:nvPr/>
        </p:nvSpPr>
        <p:spPr>
          <a:xfrm flipV="1">
            <a:off x="4757202" y="4530202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4716209" y="4799555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En cours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4685454" y="4703657"/>
            <a:ext cx="1393006" cy="29816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Augmentation des capacités de formations en IFSI et IFAS</a:t>
            </a:r>
          </a:p>
        </p:txBody>
      </p:sp>
      <p:sp>
        <p:nvSpPr>
          <p:cNvPr id="205" name="Triangle isocèle 204"/>
          <p:cNvSpPr/>
          <p:nvPr/>
        </p:nvSpPr>
        <p:spPr>
          <a:xfrm rot="5400000">
            <a:off x="8580672" y="2932818"/>
            <a:ext cx="678308" cy="59885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 b="1">
              <a:solidFill>
                <a:prstClr val="white"/>
              </a:solidFill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5072183" y="3928288"/>
            <a:ext cx="824303" cy="3288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Développement des IPA</a:t>
            </a:r>
          </a:p>
        </p:txBody>
      </p:sp>
      <p:sp>
        <p:nvSpPr>
          <p:cNvPr id="208" name="Ellipse 207"/>
          <p:cNvSpPr/>
          <p:nvPr/>
        </p:nvSpPr>
        <p:spPr>
          <a:xfrm flipV="1">
            <a:off x="5544511" y="3775023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4968233" y="4165442"/>
            <a:ext cx="1103745" cy="501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Groupe projet à partir de septembre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5077560" y="5434172"/>
            <a:ext cx="1710008" cy="56159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Réingénieries métiers, compétences et formations (préparateurs en pharmacie, diététiciens, techniciens de laboratoire, ambulancier, ARM)</a:t>
            </a:r>
          </a:p>
        </p:txBody>
      </p:sp>
      <p:sp>
        <p:nvSpPr>
          <p:cNvPr id="215" name="Ellipse 214"/>
          <p:cNvSpPr/>
          <p:nvPr/>
        </p:nvSpPr>
        <p:spPr>
          <a:xfrm flipV="1">
            <a:off x="6171427" y="5268184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5091259" y="5832534"/>
            <a:ext cx="1682610" cy="501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GT à partir de septembre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6331843" y="4071186"/>
            <a:ext cx="653765" cy="3288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Négociation collective</a:t>
            </a:r>
          </a:p>
        </p:txBody>
      </p:sp>
      <p:sp>
        <p:nvSpPr>
          <p:cNvPr id="220" name="Ellipse 219"/>
          <p:cNvSpPr/>
          <p:nvPr/>
        </p:nvSpPr>
        <p:spPr>
          <a:xfrm flipV="1">
            <a:off x="6435075" y="3896259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6192055" y="4389027"/>
            <a:ext cx="1103745" cy="501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Ouverture des concertations (</a:t>
            </a:r>
            <a:r>
              <a:rPr lang="fr-FR" sz="796" i="1" dirty="0">
                <a:solidFill>
                  <a:srgbClr val="89CB3F"/>
                </a:solidFill>
                <a:latin typeface="Calibri"/>
              </a:rPr>
              <a:t>Loi de Transformation de la Fonction Publique)</a:t>
            </a:r>
          </a:p>
        </p:txBody>
      </p:sp>
      <p:cxnSp>
        <p:nvCxnSpPr>
          <p:cNvPr id="222" name="Connecteur droit 221"/>
          <p:cNvCxnSpPr/>
          <p:nvPr/>
        </p:nvCxnSpPr>
        <p:spPr>
          <a:xfrm flipH="1">
            <a:off x="4084389" y="1871770"/>
            <a:ext cx="0" cy="117416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3" name="Ellipse 222"/>
          <p:cNvSpPr/>
          <p:nvPr/>
        </p:nvSpPr>
        <p:spPr>
          <a:xfrm flipV="1">
            <a:off x="4026454" y="1808712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4093438" y="1587991"/>
            <a:ext cx="1314665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Publication fin septembre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25" name="Rectangle 224"/>
          <p:cNvSpPr/>
          <p:nvPr/>
        </p:nvSpPr>
        <p:spPr>
          <a:xfrm>
            <a:off x="3872731" y="1362961"/>
            <a:ext cx="1756079" cy="41744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Suppression des 3 premiers échelons de la grille de PH et versement de l’IESPE et l’IASL en période probatoire</a:t>
            </a:r>
          </a:p>
        </p:txBody>
      </p:sp>
      <p:sp>
        <p:nvSpPr>
          <p:cNvPr id="227" name="Ellipse 226"/>
          <p:cNvSpPr/>
          <p:nvPr/>
        </p:nvSpPr>
        <p:spPr>
          <a:xfrm flipV="1">
            <a:off x="4775102" y="2578798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8" name="Rectangle 227"/>
          <p:cNvSpPr/>
          <p:nvPr/>
        </p:nvSpPr>
        <p:spPr>
          <a:xfrm>
            <a:off x="4820758" y="2387634"/>
            <a:ext cx="1390139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GT en septembre, mise en œuvre janvier 2021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4710158" y="2010014"/>
            <a:ext cx="1545216" cy="49842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Reconnaissance des valences non cliniques et du travail à distance dans les tableaux de service + Exercice territorial</a:t>
            </a:r>
          </a:p>
        </p:txBody>
      </p:sp>
      <p:sp>
        <p:nvSpPr>
          <p:cNvPr id="232" name="Ellipse 231"/>
          <p:cNvSpPr/>
          <p:nvPr/>
        </p:nvSpPr>
        <p:spPr>
          <a:xfrm flipV="1">
            <a:off x="6592804" y="2663454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3" name="Rectangle 232"/>
          <p:cNvSpPr/>
          <p:nvPr/>
        </p:nvSpPr>
        <p:spPr>
          <a:xfrm>
            <a:off x="7007904" y="2495157"/>
            <a:ext cx="1017722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Concertation engagée en octobre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6378055" y="2241975"/>
            <a:ext cx="1328632" cy="38669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Reconnaissance des passerelles entre spécialités (chantier 2</a:t>
            </a:r>
            <a:r>
              <a:rPr lang="fr-FR" sz="796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ème</a:t>
            </a: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 DES)</a:t>
            </a:r>
          </a:p>
        </p:txBody>
      </p:sp>
      <p:sp>
        <p:nvSpPr>
          <p:cNvPr id="237" name="Ellipse 236"/>
          <p:cNvSpPr/>
          <p:nvPr/>
        </p:nvSpPr>
        <p:spPr>
          <a:xfrm flipV="1">
            <a:off x="7015563" y="1775731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7048749" y="1552788"/>
            <a:ext cx="1390139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 GT à partir d’octobre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6950621" y="1317468"/>
            <a:ext cx="1489355" cy="42389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Faciliter les passerelles entre public et privé (refonte statut PH) et l’activité libérale des PH</a:t>
            </a:r>
          </a:p>
        </p:txBody>
      </p:sp>
      <p:cxnSp>
        <p:nvCxnSpPr>
          <p:cNvPr id="243" name="Connecteur droit 242"/>
          <p:cNvCxnSpPr/>
          <p:nvPr/>
        </p:nvCxnSpPr>
        <p:spPr>
          <a:xfrm>
            <a:off x="7481121" y="3403051"/>
            <a:ext cx="11384" cy="60402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4" name="Ellipse 243"/>
          <p:cNvSpPr/>
          <p:nvPr/>
        </p:nvSpPr>
        <p:spPr>
          <a:xfrm flipV="1">
            <a:off x="7430760" y="3911308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7174383" y="4326394"/>
            <a:ext cx="966208" cy="599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 GT en septembre et octobre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48" name="Ellipse 247"/>
          <p:cNvSpPr/>
          <p:nvPr/>
        </p:nvSpPr>
        <p:spPr>
          <a:xfrm flipV="1">
            <a:off x="8004822" y="2488290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9" name="Rectangle 248"/>
          <p:cNvSpPr/>
          <p:nvPr/>
        </p:nvSpPr>
        <p:spPr>
          <a:xfrm>
            <a:off x="7743818" y="2168350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Publication octobre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50" name="Rectangle 249"/>
          <p:cNvSpPr/>
          <p:nvPr/>
        </p:nvSpPr>
        <p:spPr>
          <a:xfrm>
            <a:off x="7884769" y="1989287"/>
            <a:ext cx="1013471" cy="36813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des indemnités de garde des internes de 25%</a:t>
            </a:r>
          </a:p>
        </p:txBody>
      </p:sp>
      <p:sp>
        <p:nvSpPr>
          <p:cNvPr id="252" name="Ellipse 251"/>
          <p:cNvSpPr/>
          <p:nvPr/>
        </p:nvSpPr>
        <p:spPr>
          <a:xfrm flipV="1">
            <a:off x="2620232" y="2749540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3" name="Rectangle 252"/>
          <p:cNvSpPr/>
          <p:nvPr/>
        </p:nvSpPr>
        <p:spPr>
          <a:xfrm>
            <a:off x="2584650" y="2520653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Date d’effet 01/09/20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54" name="Rectangle 253"/>
          <p:cNvSpPr/>
          <p:nvPr/>
        </p:nvSpPr>
        <p:spPr>
          <a:xfrm>
            <a:off x="2615556" y="2428502"/>
            <a:ext cx="1086926" cy="26711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IFH pour les étudiants de 2</a:t>
            </a:r>
            <a:r>
              <a:rPr lang="fr-FR" sz="796" b="1" baseline="30000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ème</a:t>
            </a: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 cycle</a:t>
            </a:r>
          </a:p>
        </p:txBody>
      </p:sp>
      <p:cxnSp>
        <p:nvCxnSpPr>
          <p:cNvPr id="257" name="Connecteur droit 256"/>
          <p:cNvCxnSpPr/>
          <p:nvPr/>
        </p:nvCxnSpPr>
        <p:spPr>
          <a:xfrm flipH="1">
            <a:off x="8097509" y="3401189"/>
            <a:ext cx="4927" cy="152510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8" name="Ellipse 257"/>
          <p:cNvSpPr/>
          <p:nvPr/>
        </p:nvSpPr>
        <p:spPr>
          <a:xfrm flipV="1">
            <a:off x="8041455" y="4870026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7215542" y="5495487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GT à partir de septembre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7007777" y="5048779"/>
            <a:ext cx="1637981" cy="62074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Plan d’accueil, d’intégration et de formation des internes et étudiants PM en impliquant les CME + agrément et évaluation de stages</a:t>
            </a:r>
          </a:p>
        </p:txBody>
      </p:sp>
      <p:sp>
        <p:nvSpPr>
          <p:cNvPr id="246" name="Rectangle 245"/>
          <p:cNvSpPr/>
          <p:nvPr/>
        </p:nvSpPr>
        <p:spPr>
          <a:xfrm>
            <a:off x="7152962" y="4067046"/>
            <a:ext cx="1463614" cy="42225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Détermination de droits et moyens syndicaux pour les OS de PH représentées au CSPM</a:t>
            </a:r>
          </a:p>
        </p:txBody>
      </p:sp>
      <p:cxnSp>
        <p:nvCxnSpPr>
          <p:cNvPr id="263" name="Connecteur droit 262"/>
          <p:cNvCxnSpPr/>
          <p:nvPr/>
        </p:nvCxnSpPr>
        <p:spPr>
          <a:xfrm>
            <a:off x="8704225" y="3532213"/>
            <a:ext cx="11497" cy="2196036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4" name="Ellipse 263"/>
          <p:cNvSpPr/>
          <p:nvPr/>
        </p:nvSpPr>
        <p:spPr>
          <a:xfrm flipV="1">
            <a:off x="8669107" y="5671761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5" name="Rectangle 264"/>
          <p:cNvSpPr/>
          <p:nvPr/>
        </p:nvSpPr>
        <p:spPr>
          <a:xfrm>
            <a:off x="7722277" y="5844849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GT à partir d’octobre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7622459" y="5861760"/>
            <a:ext cx="1637981" cy="15744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Diversifier la formation /(MSU)</a:t>
            </a:r>
          </a:p>
        </p:txBody>
      </p:sp>
      <p:sp>
        <p:nvSpPr>
          <p:cNvPr id="269" name="Ellipse 268"/>
          <p:cNvSpPr/>
          <p:nvPr/>
        </p:nvSpPr>
        <p:spPr>
          <a:xfrm flipV="1">
            <a:off x="3757049" y="3727775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0" name="Rectangle 269"/>
          <p:cNvSpPr/>
          <p:nvPr/>
        </p:nvSpPr>
        <p:spPr>
          <a:xfrm>
            <a:off x="3374528" y="4140822"/>
            <a:ext cx="856808" cy="558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Septembre-décembre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71" name="Rectangle 270"/>
          <p:cNvSpPr/>
          <p:nvPr/>
        </p:nvSpPr>
        <p:spPr>
          <a:xfrm>
            <a:off x="3412171" y="3887463"/>
            <a:ext cx="1273678" cy="38328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indemnités de stage pour IDE, MK, MERM, ergothérapeutes</a:t>
            </a:r>
          </a:p>
        </p:txBody>
      </p:sp>
      <p:cxnSp>
        <p:nvCxnSpPr>
          <p:cNvPr id="273" name="Connecteur droit 272"/>
          <p:cNvCxnSpPr/>
          <p:nvPr/>
        </p:nvCxnSpPr>
        <p:spPr>
          <a:xfrm flipH="1">
            <a:off x="6312060" y="1988123"/>
            <a:ext cx="10934" cy="1052576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4" name="Ellipse 273"/>
          <p:cNvSpPr/>
          <p:nvPr/>
        </p:nvSpPr>
        <p:spPr>
          <a:xfrm flipV="1">
            <a:off x="6275790" y="1915758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5" name="Rectangle 274"/>
          <p:cNvSpPr/>
          <p:nvPr/>
        </p:nvSpPr>
        <p:spPr>
          <a:xfrm>
            <a:off x="6009476" y="1394276"/>
            <a:ext cx="639380" cy="30810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Statut et carrière HU </a:t>
            </a:r>
          </a:p>
        </p:txBody>
      </p:sp>
      <p:sp>
        <p:nvSpPr>
          <p:cNvPr id="2" name="Rectangle 1"/>
          <p:cNvSpPr/>
          <p:nvPr/>
        </p:nvSpPr>
        <p:spPr>
          <a:xfrm>
            <a:off x="6171427" y="1737167"/>
            <a:ext cx="966603" cy="459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Concertation engagée en octobre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Calendrier des mesures du pilier 1 (concertations et mises en œuvre) 1/2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99" name="Connecteur droit 98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Image 100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410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Connecteur droit 170"/>
          <p:cNvCxnSpPr>
            <a:stCxn id="172" idx="0"/>
          </p:cNvCxnSpPr>
          <p:nvPr/>
        </p:nvCxnSpPr>
        <p:spPr>
          <a:xfrm>
            <a:off x="3946823" y="2114535"/>
            <a:ext cx="0" cy="1100020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7" name="Connecteur droit 166"/>
          <p:cNvCxnSpPr/>
          <p:nvPr/>
        </p:nvCxnSpPr>
        <p:spPr>
          <a:xfrm flipH="1">
            <a:off x="5763117" y="2033634"/>
            <a:ext cx="0" cy="117416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endCxn id="138" idx="4"/>
          </p:cNvCxnSpPr>
          <p:nvPr/>
        </p:nvCxnSpPr>
        <p:spPr>
          <a:xfrm>
            <a:off x="2667893" y="3666066"/>
            <a:ext cx="2086" cy="115924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1" name="Connecteur droit 150"/>
          <p:cNvCxnSpPr/>
          <p:nvPr/>
        </p:nvCxnSpPr>
        <p:spPr>
          <a:xfrm>
            <a:off x="5667306" y="3658231"/>
            <a:ext cx="8511" cy="1512561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4" name="Connecteur droit 203"/>
          <p:cNvCxnSpPr/>
          <p:nvPr/>
        </p:nvCxnSpPr>
        <p:spPr>
          <a:xfrm>
            <a:off x="7437544" y="3658231"/>
            <a:ext cx="8955" cy="1298039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5" name="Connecteur droit 194"/>
          <p:cNvCxnSpPr/>
          <p:nvPr/>
        </p:nvCxnSpPr>
        <p:spPr>
          <a:xfrm flipH="1">
            <a:off x="4600792" y="3087663"/>
            <a:ext cx="1882" cy="503205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2" name="Connecteur droit 191"/>
          <p:cNvCxnSpPr/>
          <p:nvPr/>
        </p:nvCxnSpPr>
        <p:spPr>
          <a:xfrm flipH="1">
            <a:off x="3111438" y="3048296"/>
            <a:ext cx="1882" cy="503205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6" name="Connecteur droit 185"/>
          <p:cNvCxnSpPr/>
          <p:nvPr/>
        </p:nvCxnSpPr>
        <p:spPr>
          <a:xfrm>
            <a:off x="7224212" y="2188313"/>
            <a:ext cx="8275" cy="1010608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6" name="Connecteur droit 125"/>
          <p:cNvCxnSpPr/>
          <p:nvPr/>
        </p:nvCxnSpPr>
        <p:spPr>
          <a:xfrm>
            <a:off x="2316036" y="2551348"/>
            <a:ext cx="0" cy="805643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Connecteur droit 126"/>
          <p:cNvCxnSpPr/>
          <p:nvPr/>
        </p:nvCxnSpPr>
        <p:spPr>
          <a:xfrm flipH="1">
            <a:off x="3862964" y="3570625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516786" y="3207803"/>
            <a:ext cx="7313838" cy="4582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 b="1">
              <a:solidFill>
                <a:prstClr val="white"/>
              </a:solidFill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03706" y="3236397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Novembre 2020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377121" y="3236397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Décembre 2020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0536" y="3236397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Janvier 2021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23952" y="3236397"/>
            <a:ext cx="1689033" cy="376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1</a:t>
            </a:r>
            <a:r>
              <a:rPr lang="fr-FR" sz="1273" b="1" baseline="30000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er</a:t>
            </a:r>
            <a:r>
              <a:rPr lang="fr-FR" sz="1273" b="1" dirty="0">
                <a:solidFill>
                  <a:prstClr val="white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 semestre 2021</a:t>
            </a:r>
          </a:p>
        </p:txBody>
      </p:sp>
      <p:sp>
        <p:nvSpPr>
          <p:cNvPr id="124" name="Triangle isocèle 123"/>
          <p:cNvSpPr/>
          <p:nvPr/>
        </p:nvSpPr>
        <p:spPr>
          <a:xfrm rot="5400000">
            <a:off x="8754589" y="3137506"/>
            <a:ext cx="678308" cy="598856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 b="1">
              <a:solidFill>
                <a:prstClr val="white"/>
              </a:solidFill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128" name="Ellipse 127"/>
          <p:cNvSpPr/>
          <p:nvPr/>
        </p:nvSpPr>
        <p:spPr>
          <a:xfrm flipV="1">
            <a:off x="3802523" y="4016354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3341800" y="4223523"/>
            <a:ext cx="1235339" cy="41465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Reclassement des AS en B type (suite à la réingénierie de la formation)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359541" y="4638019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Lancement des GT jusqu’en mars</a:t>
            </a:r>
          </a:p>
        </p:txBody>
      </p:sp>
      <p:sp>
        <p:nvSpPr>
          <p:cNvPr id="134" name="Ellipse 133"/>
          <p:cNvSpPr/>
          <p:nvPr/>
        </p:nvSpPr>
        <p:spPr>
          <a:xfrm flipV="1">
            <a:off x="2258102" y="2488290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2348300" y="2194775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C0504D">
                    <a:lumMod val="60000"/>
                    <a:lumOff val="40000"/>
                  </a:srgbClr>
                </a:solidFill>
                <a:latin typeface="Calibri"/>
              </a:rPr>
              <a:t>Date d’effet 01/11/20</a:t>
            </a: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099632" y="2033634"/>
            <a:ext cx="1587123" cy="36768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des traitements et émoluments des internes</a:t>
            </a:r>
          </a:p>
        </p:txBody>
      </p:sp>
      <p:sp>
        <p:nvSpPr>
          <p:cNvPr id="138" name="Ellipse 137"/>
          <p:cNvSpPr/>
          <p:nvPr/>
        </p:nvSpPr>
        <p:spPr>
          <a:xfrm flipV="1">
            <a:off x="2613925" y="4825312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926640" y="4953476"/>
            <a:ext cx="1553768" cy="31283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Rénovation du régime indemnitaire (dont prime de service)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2069188" y="5266311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Lancement des GT jusqu’en juin</a:t>
            </a:r>
          </a:p>
        </p:txBody>
      </p:sp>
      <p:cxnSp>
        <p:nvCxnSpPr>
          <p:cNvPr id="143" name="Connecteur droit 142"/>
          <p:cNvCxnSpPr/>
          <p:nvPr/>
        </p:nvCxnSpPr>
        <p:spPr>
          <a:xfrm flipH="1">
            <a:off x="8234292" y="3674947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4" name="Ellipse 143"/>
          <p:cNvSpPr/>
          <p:nvPr/>
        </p:nvSpPr>
        <p:spPr>
          <a:xfrm flipV="1">
            <a:off x="8173850" y="4120676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7637346" y="4313423"/>
            <a:ext cx="1297218" cy="416216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Revalorisation des grilles de catégorie B et de catégorie A en extinction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7685165" y="4729641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Lancement des GT (février et mars)</a:t>
            </a:r>
          </a:p>
        </p:txBody>
      </p:sp>
      <p:cxnSp>
        <p:nvCxnSpPr>
          <p:cNvPr id="147" name="Connecteur droit 146"/>
          <p:cNvCxnSpPr/>
          <p:nvPr/>
        </p:nvCxnSpPr>
        <p:spPr>
          <a:xfrm flipH="1">
            <a:off x="1757553" y="3658231"/>
            <a:ext cx="0" cy="509936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8" name="Ellipse 147"/>
          <p:cNvSpPr/>
          <p:nvPr/>
        </p:nvSpPr>
        <p:spPr>
          <a:xfrm flipV="1">
            <a:off x="1700312" y="4171313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198680" y="4324552"/>
            <a:ext cx="1235339" cy="41465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Lancement de la mission sur la profession médicale intermédiaire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004429" y="4740782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Lettre de mission en cours</a:t>
            </a:r>
          </a:p>
        </p:txBody>
      </p:sp>
      <p:sp>
        <p:nvSpPr>
          <p:cNvPr id="152" name="Ellipse 151"/>
          <p:cNvSpPr/>
          <p:nvPr/>
        </p:nvSpPr>
        <p:spPr>
          <a:xfrm flipV="1">
            <a:off x="5615374" y="5106585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5615374" y="5313754"/>
            <a:ext cx="876983" cy="41465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Modification de la réglementation du temps de travail 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5453075" y="5725135"/>
            <a:ext cx="1201581" cy="139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GT à prévoir</a:t>
            </a:r>
          </a:p>
        </p:txBody>
      </p:sp>
      <p:sp>
        <p:nvSpPr>
          <p:cNvPr id="157" name="Ellipse 156"/>
          <p:cNvSpPr/>
          <p:nvPr/>
        </p:nvSpPr>
        <p:spPr>
          <a:xfrm flipV="1">
            <a:off x="4719048" y="4964104"/>
            <a:ext cx="112106" cy="109672"/>
          </a:xfrm>
          <a:prstGeom prst="ellipse">
            <a:avLst/>
          </a:prstGeom>
          <a:solidFill>
            <a:srgbClr val="8CC63F"/>
          </a:solidFill>
          <a:ln>
            <a:solidFill>
              <a:srgbClr val="89CB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4031214" y="5171273"/>
            <a:ext cx="1235339" cy="29818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Mise en œuvre de la prime d’intéressement collectif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3946824" y="5471362"/>
            <a:ext cx="1404120" cy="428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829730">
              <a:defRPr/>
            </a:pPr>
            <a:r>
              <a:rPr lang="fr-FR" sz="796" dirty="0">
                <a:solidFill>
                  <a:srgbClr val="89CB3F"/>
                </a:solidFill>
                <a:latin typeface="Calibri"/>
              </a:rPr>
              <a:t>GT en décembre et révision du décret en janvier</a:t>
            </a:r>
          </a:p>
        </p:txBody>
      </p:sp>
      <p:cxnSp>
        <p:nvCxnSpPr>
          <p:cNvPr id="160" name="Connecteur droit 159"/>
          <p:cNvCxnSpPr>
            <a:endCxn id="157" idx="4"/>
          </p:cNvCxnSpPr>
          <p:nvPr/>
        </p:nvCxnSpPr>
        <p:spPr>
          <a:xfrm flipH="1">
            <a:off x="4775102" y="3660527"/>
            <a:ext cx="4390" cy="1303577"/>
          </a:xfrm>
          <a:prstGeom prst="line">
            <a:avLst/>
          </a:prstGeom>
          <a:ln w="28575">
            <a:solidFill>
              <a:srgbClr val="89CB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8" name="Ellipse 167"/>
          <p:cNvSpPr/>
          <p:nvPr/>
        </p:nvSpPr>
        <p:spPr>
          <a:xfrm flipV="1">
            <a:off x="5705182" y="1970577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5667306" y="1741956"/>
            <a:ext cx="133559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Date d’effet 01/01/21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5508009" y="1510492"/>
            <a:ext cx="1423446" cy="41129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Création de 3 échelons supplémentaires en fin de grille de PH</a:t>
            </a:r>
          </a:p>
        </p:txBody>
      </p:sp>
      <p:sp>
        <p:nvSpPr>
          <p:cNvPr id="172" name="Ellipse 171"/>
          <p:cNvSpPr/>
          <p:nvPr/>
        </p:nvSpPr>
        <p:spPr>
          <a:xfrm flipV="1">
            <a:off x="3890770" y="2004863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3940811" y="1867014"/>
            <a:ext cx="1049179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 GT en décembre et application 1</a:t>
            </a:r>
            <a:r>
              <a:rPr lang="fr-FR" sz="796" baseline="30000" dirty="0">
                <a:solidFill>
                  <a:srgbClr val="00B0F0"/>
                </a:solidFill>
                <a:latin typeface="Calibri"/>
              </a:rPr>
              <a:t>er</a:t>
            </a:r>
            <a:r>
              <a:rPr lang="fr-FR" sz="796" dirty="0">
                <a:solidFill>
                  <a:srgbClr val="00B0F0"/>
                </a:solidFill>
                <a:latin typeface="Calibri"/>
              </a:rPr>
              <a:t> trimestre 2021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174" name="Rectangle 173"/>
          <p:cNvSpPr/>
          <p:nvPr/>
        </p:nvSpPr>
        <p:spPr>
          <a:xfrm>
            <a:off x="3867454" y="1489316"/>
            <a:ext cx="1198699" cy="41955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Réforme des conditions du recours à l’emploi contractuel à l’hôpital</a:t>
            </a:r>
          </a:p>
        </p:txBody>
      </p:sp>
      <p:cxnSp>
        <p:nvCxnSpPr>
          <p:cNvPr id="181" name="Connecteur droit 180"/>
          <p:cNvCxnSpPr/>
          <p:nvPr/>
        </p:nvCxnSpPr>
        <p:spPr>
          <a:xfrm flipH="1">
            <a:off x="6008453" y="2704598"/>
            <a:ext cx="1882" cy="503205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2" name="Ellipse 181"/>
          <p:cNvSpPr/>
          <p:nvPr/>
        </p:nvSpPr>
        <p:spPr>
          <a:xfrm flipV="1">
            <a:off x="5952401" y="2641540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5952401" y="2337697"/>
            <a:ext cx="1403876" cy="26329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Elargir les conditions d’accès aux missions d’enseignement</a:t>
            </a:r>
          </a:p>
        </p:txBody>
      </p:sp>
      <p:sp>
        <p:nvSpPr>
          <p:cNvPr id="187" name="Ellipse 186"/>
          <p:cNvSpPr/>
          <p:nvPr/>
        </p:nvSpPr>
        <p:spPr>
          <a:xfrm flipV="1">
            <a:off x="7168158" y="2114282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7162195" y="1642759"/>
            <a:ext cx="1573668" cy="43260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Rénovation et renforcement du système de financement de la formation médicale continue</a:t>
            </a:r>
          </a:p>
        </p:txBody>
      </p:sp>
      <p:sp>
        <p:nvSpPr>
          <p:cNvPr id="193" name="Ellipse 192"/>
          <p:cNvSpPr/>
          <p:nvPr/>
        </p:nvSpPr>
        <p:spPr>
          <a:xfrm flipV="1">
            <a:off x="3055385" y="2985238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2962046" y="2572303"/>
            <a:ext cx="1338744" cy="38034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Lancement du chantier pour la mise en œuvre </a:t>
            </a: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de formations au management</a:t>
            </a:r>
          </a:p>
        </p:txBody>
      </p:sp>
      <p:sp>
        <p:nvSpPr>
          <p:cNvPr id="196" name="Ellipse 195"/>
          <p:cNvSpPr/>
          <p:nvPr/>
        </p:nvSpPr>
        <p:spPr>
          <a:xfrm flipV="1">
            <a:off x="4555649" y="2979236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4560860" y="2348312"/>
            <a:ext cx="1117643" cy="60300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Rendre impossible la rémunération des médecins intérimaires au-delà des conditions réglementaires</a:t>
            </a:r>
          </a:p>
        </p:txBody>
      </p:sp>
      <p:cxnSp>
        <p:nvCxnSpPr>
          <p:cNvPr id="200" name="Connecteur droit 199"/>
          <p:cNvCxnSpPr/>
          <p:nvPr/>
        </p:nvCxnSpPr>
        <p:spPr>
          <a:xfrm flipH="1">
            <a:off x="7569524" y="2693565"/>
            <a:ext cx="1882" cy="503205"/>
          </a:xfrm>
          <a:prstGeom prst="line">
            <a:avLst/>
          </a:prstGeom>
          <a:ln w="28575">
            <a:solidFill>
              <a:srgbClr val="2ABDF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1" name="Ellipse 200"/>
          <p:cNvSpPr/>
          <p:nvPr/>
        </p:nvSpPr>
        <p:spPr>
          <a:xfrm flipV="1">
            <a:off x="7513472" y="2630506"/>
            <a:ext cx="112106" cy="109672"/>
          </a:xfrm>
          <a:prstGeom prst="ellipse">
            <a:avLst/>
          </a:prstGeom>
          <a:solidFill>
            <a:srgbClr val="2AB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7513471" y="2280218"/>
            <a:ext cx="1709586" cy="30974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Garantir le bon fonctionnement des Commissions Régionales Paritaires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7618158" y="2483568"/>
            <a:ext cx="133559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r>
              <a:rPr lang="fr-FR" sz="796" dirty="0">
                <a:solidFill>
                  <a:srgbClr val="00B0F0"/>
                </a:solidFill>
                <a:latin typeface="Calibri"/>
              </a:rPr>
              <a:t>Concertations fin 2020, mise en œuvre 1</a:t>
            </a:r>
            <a:r>
              <a:rPr lang="fr-FR" sz="796" baseline="30000" dirty="0">
                <a:solidFill>
                  <a:srgbClr val="00B0F0"/>
                </a:solidFill>
                <a:latin typeface="Calibri"/>
              </a:rPr>
              <a:t>er</a:t>
            </a:r>
            <a:r>
              <a:rPr lang="fr-FR" sz="796" dirty="0">
                <a:solidFill>
                  <a:srgbClr val="00B0F0"/>
                </a:solidFill>
                <a:latin typeface="Calibri"/>
              </a:rPr>
              <a:t> trimestre 2021</a:t>
            </a:r>
            <a:endParaRPr lang="fr-FR" sz="796" b="1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05" name="Ellipse 204"/>
          <p:cNvSpPr/>
          <p:nvPr/>
        </p:nvSpPr>
        <p:spPr>
          <a:xfrm flipV="1">
            <a:off x="7398971" y="4934984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7367029" y="5140968"/>
            <a:ext cx="1433329" cy="2520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Impliquer les internes dans la gouvernance</a:t>
            </a:r>
          </a:p>
        </p:txBody>
      </p:sp>
      <p:cxnSp>
        <p:nvCxnSpPr>
          <p:cNvPr id="209" name="Connecteur droit 208"/>
          <p:cNvCxnSpPr/>
          <p:nvPr/>
        </p:nvCxnSpPr>
        <p:spPr>
          <a:xfrm>
            <a:off x="7274662" y="3666066"/>
            <a:ext cx="5602" cy="2198435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0" name="Ellipse 209"/>
          <p:cNvSpPr/>
          <p:nvPr/>
        </p:nvSpPr>
        <p:spPr>
          <a:xfrm flipV="1">
            <a:off x="7224211" y="5808231"/>
            <a:ext cx="112106" cy="1096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167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1" name="Rectangle 210"/>
          <p:cNvSpPr/>
          <p:nvPr/>
        </p:nvSpPr>
        <p:spPr>
          <a:xfrm>
            <a:off x="7543756" y="5979125"/>
            <a:ext cx="1338454" cy="554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730">
              <a:defRPr/>
            </a:pPr>
            <a:endParaRPr lang="fr-FR" sz="796" b="1" dirty="0">
              <a:solidFill>
                <a:srgbClr val="C0504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7162195" y="5998557"/>
            <a:ext cx="1433329" cy="25201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Plateforme d’évaluation des stages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256322" y="6070170"/>
            <a:ext cx="413417" cy="2732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888" rIns="0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9BBB59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FPH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757554" y="6070170"/>
            <a:ext cx="426844" cy="27322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002060"/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PM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272210" y="6080242"/>
            <a:ext cx="1001616" cy="26553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774" tIns="35888" rIns="71774" bIns="35888" rtlCol="0" anchor="ctr"/>
          <a:lstStyle/>
          <a:p>
            <a:pPr algn="ctr" defTabSz="829730">
              <a:defRPr/>
            </a:pPr>
            <a:r>
              <a:rPr lang="fr-FR" sz="796" b="1" dirty="0">
                <a:solidFill>
                  <a:srgbClr val="C0504D">
                    <a:lumMod val="50000"/>
                  </a:srgbClr>
                </a:solidFill>
                <a:latin typeface="Calibri" panose="020F0502020204030204" pitchFamily="34" charset="0"/>
                <a:cs typeface="Carlito" panose="020F0502020204030204" pitchFamily="34" charset="0"/>
              </a:rPr>
              <a:t>Etudiants PM/PNM et internes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1 – Calendrier des mesures du pilier 1 (concertations et mises en œuvre) 2/2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80" name="Connecteur droit 79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Image 81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rcRect l="13887" t="18143"/>
          <a:stretch/>
        </p:blipFill>
        <p:spPr>
          <a:xfrm>
            <a:off x="340969" y="238591"/>
            <a:ext cx="383571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9411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242244" y="2412479"/>
            <a:ext cx="9050148" cy="19442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122802" y="2692089"/>
            <a:ext cx="9289032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3">
                    <a:lumMod val="75000"/>
                  </a:schemeClr>
                </a:solidFill>
              </a:rPr>
              <a:t>Pilier </a:t>
            </a:r>
            <a:r>
              <a:rPr lang="fr-FR" sz="2800" b="1" dirty="0" smtClean="0">
                <a:solidFill>
                  <a:schemeClr val="accent3">
                    <a:lumMod val="75000"/>
                  </a:schemeClr>
                </a:solidFill>
              </a:rPr>
              <a:t>2 </a:t>
            </a:r>
          </a:p>
          <a:p>
            <a:pPr algn="ctr"/>
            <a:r>
              <a:rPr lang="fr-FR" sz="2800" b="1" dirty="0"/>
              <a:t>Définir une nouvelle politique d’investissement et de financement au service de la qualité des soins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81031" y="1548383"/>
            <a:ext cx="1437277" cy="1440160"/>
            <a:chOff x="6555596" y="1112143"/>
            <a:chExt cx="864096" cy="864096"/>
          </a:xfrm>
        </p:grpSpPr>
        <p:sp>
          <p:nvSpPr>
            <p:cNvPr id="10" name="Ellipse 9"/>
            <p:cNvSpPr/>
            <p:nvPr/>
          </p:nvSpPr>
          <p:spPr>
            <a:xfrm>
              <a:off x="6555596" y="1112143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6663608" y="1261024"/>
              <a:ext cx="648072" cy="566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8842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Pilier 2 – </a:t>
            </a:r>
            <a:r>
              <a:rPr lang="fr-FR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Définir une nouvelle politique d’investissement et de financement au service des </a:t>
            </a:r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soins (1/5)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98938" y="1887999"/>
            <a:ext cx="1731772" cy="394089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Réaliser un plan d’investissement massif en santé (ville-hôpital-médico-social) associant étroitement l’ensemble des partenaires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57625" y="1768293"/>
            <a:ext cx="5027092" cy="3924151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algn="ctr"/>
            <a:r>
              <a:rPr lang="fr-FR" sz="1400" b="1" dirty="0"/>
              <a:t>Mise en œuvre </a:t>
            </a:r>
            <a:r>
              <a:rPr lang="fr-FR" sz="1400" b="1" dirty="0" smtClean="0"/>
              <a:t>de </a:t>
            </a:r>
            <a:r>
              <a:rPr lang="fr-FR" sz="1400" b="1" dirty="0"/>
              <a:t>19 milliards </a:t>
            </a:r>
            <a:r>
              <a:rPr lang="fr-FR" sz="1400" b="1" dirty="0" smtClean="0"/>
              <a:t>d’euros d’investissements nouveaux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 smtClean="0"/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Reprise de 13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milliards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d’euros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de dette des établissements</a:t>
            </a:r>
            <a:r>
              <a:rPr lang="fr-FR" sz="1400" dirty="0" smtClean="0"/>
              <a:t> participant au service public hospitalier pour l’investissement du quotidien et l’amélioration des conditions de travail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Mettre </a:t>
            </a:r>
            <a:r>
              <a:rPr lang="fr-FR" sz="1400" dirty="0"/>
              <a:t>en œuvre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enveloppe d’aides à l’investissement de 6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milliards d’euros </a:t>
            </a:r>
            <a:r>
              <a:rPr lang="fr-FR" sz="1400" dirty="0"/>
              <a:t>lissée dans le temps, identifiée et fléchée dans le cadre de la reprise de la dette sociale :</a:t>
            </a:r>
          </a:p>
          <a:p>
            <a:pPr marL="44767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Transformation, rénovation, équipement et rattrapage numérique dans les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établissements médico-sociaux </a:t>
            </a:r>
            <a:r>
              <a:rPr lang="fr-FR" sz="1400" dirty="0"/>
              <a:t>: </a:t>
            </a:r>
            <a:r>
              <a:rPr lang="fr-FR" sz="1400" b="1" dirty="0"/>
              <a:t>2,1  Md€ sur 5 ans</a:t>
            </a:r>
          </a:p>
          <a:p>
            <a:pPr marL="44767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Projets hospitaliers prioritaires</a:t>
            </a:r>
            <a:r>
              <a:rPr lang="fr-FR" sz="1400" dirty="0"/>
              <a:t> : </a:t>
            </a:r>
            <a:r>
              <a:rPr lang="fr-FR" sz="1400" b="1" dirty="0"/>
              <a:t>2,5 Md€ engagés sur 5 ans au niveau </a:t>
            </a:r>
            <a:r>
              <a:rPr lang="fr-FR" sz="1400" b="1" dirty="0" smtClean="0"/>
              <a:t>déconcentré </a:t>
            </a:r>
            <a:r>
              <a:rPr lang="fr-FR" sz="1400" b="1" dirty="0"/>
              <a:t>notamment en santé mentale </a:t>
            </a:r>
          </a:p>
          <a:p>
            <a:pPr marL="44767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Rattrapage </a:t>
            </a:r>
            <a:r>
              <a:rPr lang="fr-FR" sz="1400" dirty="0"/>
              <a:t>du retard sur le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numérique en santé</a:t>
            </a:r>
            <a:r>
              <a:rPr lang="fr-FR" sz="1400" dirty="0"/>
              <a:t> : </a:t>
            </a:r>
            <a:r>
              <a:rPr lang="fr-FR" sz="1400" b="1" dirty="0"/>
              <a:t>1,4 Md€ sur 3 ans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8283992" y="2736626"/>
            <a:ext cx="2080618" cy="11079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fr-FR" dirty="0"/>
              <a:t>Reprise de dette : </a:t>
            </a:r>
          </a:p>
          <a:p>
            <a:r>
              <a:rPr lang="fr-FR" dirty="0"/>
              <a:t>PLFSS 2021 : travaux préparatoires, contractualisation, versement des deux premières années en bloc fin 2021 </a:t>
            </a:r>
          </a:p>
        </p:txBody>
      </p:sp>
      <p:cxnSp>
        <p:nvCxnSpPr>
          <p:cNvPr id="66" name="Connecteur droit 65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725853" y="1701686"/>
            <a:ext cx="9497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9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2250356" y="1087819"/>
            <a:ext cx="5463131" cy="5285100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Chevron 43"/>
          <p:cNvSpPr/>
          <p:nvPr/>
        </p:nvSpPr>
        <p:spPr>
          <a:xfrm>
            <a:off x="7807636" y="3306205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8288238" y="3941328"/>
            <a:ext cx="2080618" cy="93871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fr-FR" dirty="0" smtClean="0"/>
              <a:t>Plan d’investissement:</a:t>
            </a:r>
            <a:endParaRPr lang="fr-FR" dirty="0"/>
          </a:p>
          <a:p>
            <a:r>
              <a:rPr lang="fr-FR" dirty="0" smtClean="0"/>
              <a:t>PLFSS 2021 </a:t>
            </a:r>
          </a:p>
          <a:p>
            <a:r>
              <a:rPr lang="fr-FR" dirty="0" smtClean="0"/>
              <a:t>T4 2020: concertation avec les acteurs pour les modalités de mise en œuvre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98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369207" y="1946937"/>
            <a:ext cx="1731772" cy="382301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Donner le pouvoir aux territoires en matière d’investissements en santé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2310597" y="1188343"/>
            <a:ext cx="5124335" cy="5016758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Remplacer le COPERMO par un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conseil national de l’investissement en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santé (CNIS)</a:t>
            </a:r>
            <a:r>
              <a:rPr lang="fr-FR" sz="1400" dirty="0" smtClean="0"/>
              <a:t>, </a:t>
            </a:r>
            <a:r>
              <a:rPr lang="fr-FR" sz="1400" dirty="0"/>
              <a:t>porteur d’une nouvelle </a:t>
            </a:r>
            <a:r>
              <a:rPr lang="fr-FR" sz="1400" dirty="0" smtClean="0"/>
              <a:t>définissant les orientations stratégiques des investissements, </a:t>
            </a:r>
            <a:r>
              <a:rPr lang="fr-FR" sz="1400" dirty="0"/>
              <a:t>le conseil et l’association des élus locaux à la prise de décision </a:t>
            </a:r>
            <a:r>
              <a:rPr lang="fr-FR" sz="1400" dirty="0" smtClean="0"/>
              <a:t>:</a:t>
            </a:r>
            <a:endParaRPr lang="fr-FR" sz="1400" dirty="0"/>
          </a:p>
          <a:p>
            <a:pPr marL="69294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Construire en concertation avec les acteurs une </a:t>
            </a:r>
            <a:r>
              <a:rPr lang="fr-FR" sz="1400" b="1" dirty="0"/>
              <a:t>nouvelle doctrine d’investissement </a:t>
            </a:r>
            <a:r>
              <a:rPr lang="fr-FR" sz="1400" dirty="0"/>
              <a:t>sur la base des bonnes pratiques et sous forme d’outils d’aide à la prise de décision et de lignes directrices nationales</a:t>
            </a:r>
          </a:p>
          <a:p>
            <a:pPr marL="69294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Répartir les enveloppes d’investissement entre les régions dans une</a:t>
            </a:r>
            <a:r>
              <a:rPr lang="fr-FR" sz="1400" b="1" dirty="0"/>
              <a:t> logique d’équité</a:t>
            </a:r>
          </a:p>
          <a:p>
            <a:pPr marL="69294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Valider au niveau national uniquement les </a:t>
            </a:r>
            <a:r>
              <a:rPr lang="fr-FR" sz="1400" b="1" dirty="0"/>
              <a:t>projets aidés à 100% ou &gt; 100 M€ HT</a:t>
            </a:r>
          </a:p>
          <a:p>
            <a:pPr marL="171450" indent="-17145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Associer les élus locaux </a:t>
            </a:r>
            <a:r>
              <a:rPr lang="fr-FR" sz="1400" dirty="0"/>
              <a:t>à l’appréciation des besoins en santé afin qu’ils soient pleinement parties prenantes des décisions </a:t>
            </a:r>
            <a:r>
              <a:rPr lang="fr-FR" sz="1400" dirty="0" smtClean="0"/>
              <a:t>d’investissement:</a:t>
            </a:r>
            <a:endParaRPr lang="fr-FR" sz="1400" dirty="0"/>
          </a:p>
          <a:p>
            <a:pPr marL="719138" lvl="2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Dans les </a:t>
            </a:r>
            <a:r>
              <a:rPr lang="fr-FR" sz="1400" b="1" dirty="0"/>
              <a:t>conférences régionales d’investissement en santé </a:t>
            </a:r>
            <a:r>
              <a:rPr lang="fr-FR" sz="1400" dirty="0"/>
              <a:t>; </a:t>
            </a:r>
          </a:p>
          <a:p>
            <a:pPr marL="719138" lvl="2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Au moyen de</a:t>
            </a:r>
            <a:r>
              <a:rPr lang="fr-FR" sz="1400" b="1" dirty="0"/>
              <a:t> tours de table / tickets d’entrée</a:t>
            </a:r>
            <a:r>
              <a:rPr lang="fr-FR" sz="1400" dirty="0"/>
              <a:t>, dans une logique d’ouverture de co-financements projet par projet, sur les investissements territoriaux ouvrant droit à une participation à leur gouvernance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8215388" y="3466291"/>
            <a:ext cx="2243879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dirty="0"/>
              <a:t>Concertation à l’automne 2020 pour une mise en œuvre début 2021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Pilier 2 – </a:t>
            </a:r>
            <a:r>
              <a:rPr lang="fr-FR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Définir une nouvelle politique d’investissement et de financement au service des </a:t>
            </a:r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soins (2/5)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770689" y="1780650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10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50356" y="1087819"/>
            <a:ext cx="5463131" cy="5357108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hevron 21"/>
          <p:cNvSpPr/>
          <p:nvPr/>
        </p:nvSpPr>
        <p:spPr>
          <a:xfrm>
            <a:off x="7773728" y="3144480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56329" y="1121186"/>
            <a:ext cx="1731772" cy="23149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Accélérer la réduction de la part de T2A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328492" y="1105797"/>
            <a:ext cx="5274346" cy="2400657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Poursuivre et amplifier les réformes du financement </a:t>
            </a:r>
            <a:r>
              <a:rPr lang="fr-FR" sz="1400" dirty="0" smtClean="0"/>
              <a:t>sur SSR, psychiatrie, urgences, hôpitaux de proximité, HAD, soins critiques et forfaitiser la maternité et les pathologies chroniques 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Poursuivre et accélérer la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feuille de route sur la qualité et la pertinence des soins </a:t>
            </a:r>
            <a:endParaRPr lang="fr-FR" sz="1400" dirty="0" smtClean="0"/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Permettre aux établissement d’expérimenter des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modèles de financements mixtes incluant une part de financement à l’activité et une part de de financement « populationnel » pour leurs activités de médecine</a:t>
            </a:r>
            <a:r>
              <a:rPr lang="fr-FR" sz="1400" b="1" dirty="0" smtClean="0"/>
              <a:t>, </a:t>
            </a:r>
            <a:r>
              <a:rPr lang="fr-FR" sz="1400" dirty="0" smtClean="0"/>
              <a:t>ainsi que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/>
              <a:t>la mise en place de </a:t>
            </a:r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pôles ambulatoires </a:t>
            </a:r>
            <a:r>
              <a:rPr lang="fr-FR" sz="1400" dirty="0" smtClean="0"/>
              <a:t>pouvant intégrer la ville</a:t>
            </a:r>
            <a:endParaRPr lang="fr-FR" sz="1400" dirty="0"/>
          </a:p>
        </p:txBody>
      </p:sp>
      <p:sp>
        <p:nvSpPr>
          <p:cNvPr id="34" name="ZoneTexte 33"/>
          <p:cNvSpPr txBox="1"/>
          <p:nvPr/>
        </p:nvSpPr>
        <p:spPr>
          <a:xfrm>
            <a:off x="8243028" y="784513"/>
            <a:ext cx="2196000" cy="11079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b="1" dirty="0"/>
              <a:t>Automne 2020 </a:t>
            </a:r>
            <a:r>
              <a:rPr lang="fr-FR" dirty="0"/>
              <a:t>: PLFSS 2021 </a:t>
            </a:r>
            <a:endParaRPr lang="fr-FR" dirty="0" smtClean="0"/>
          </a:p>
          <a:p>
            <a:r>
              <a:rPr lang="fr-FR" b="1" dirty="0" smtClean="0"/>
              <a:t>2021 </a:t>
            </a:r>
            <a:r>
              <a:rPr lang="fr-FR" dirty="0" smtClean="0"/>
              <a:t>: lancement des travaux de </a:t>
            </a:r>
            <a:r>
              <a:rPr lang="fr-FR" dirty="0" err="1" smtClean="0"/>
              <a:t>co</a:t>
            </a:r>
            <a:r>
              <a:rPr lang="fr-FR" dirty="0" smtClean="0"/>
              <a:t>-construction </a:t>
            </a:r>
            <a:r>
              <a:rPr lang="fr-FR" dirty="0"/>
              <a:t>avec les acteurs </a:t>
            </a:r>
            <a:r>
              <a:rPr lang="fr-FR" dirty="0" smtClean="0"/>
              <a:t>des territoires volontaires pour </a:t>
            </a:r>
            <a:r>
              <a:rPr lang="fr-FR" dirty="0"/>
              <a:t>l’expérimentation sur le financement </a:t>
            </a:r>
            <a:r>
              <a:rPr lang="fr-FR" dirty="0" smtClean="0"/>
              <a:t>mixte en médecine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Pilier 2 – </a:t>
            </a:r>
            <a:r>
              <a:rPr lang="fr-FR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Définir une nouvelle politique d’investissement et de financement au service des </a:t>
            </a:r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soins (3/5)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730043" y="967299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11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6329" y="4684895"/>
            <a:ext cx="1731772" cy="184705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>
                <a:solidFill>
                  <a:schemeClr val="bg1"/>
                </a:solidFill>
              </a:rPr>
              <a:t>Financer l’ouverture et/ou la réouverture de 4 000 lits « à la demande »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349794" y="4810980"/>
            <a:ext cx="5274345" cy="1461939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Permettre l’ouverture </a:t>
            </a:r>
            <a:r>
              <a:rPr lang="fr-FR" sz="1400" dirty="0" smtClean="0"/>
              <a:t>de </a:t>
            </a:r>
            <a:r>
              <a:rPr lang="fr-FR" sz="1400" dirty="0"/>
              <a:t>lits dans les structures de médecine en fonction des besoins à travers la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mise en place de lits « à la demande »</a:t>
            </a:r>
            <a:r>
              <a:rPr lang="fr-FR" sz="1400" dirty="0"/>
              <a:t>, permettant aux établissements de s’adapter à la suractivité saisonnière ou épidémique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Prévoir pour les projets de fermeture de lits un schéma de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réouverture de lit « à la demande » </a:t>
            </a:r>
            <a:r>
              <a:rPr lang="fr-FR" sz="1400" dirty="0"/>
              <a:t>en cas de besoin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8255835" y="5308340"/>
            <a:ext cx="2194405" cy="60016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Nouvelle enveloppe de 50 M€ dans le FIR débloquée à partir de l’hiver 2020-2021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62491" y="762091"/>
            <a:ext cx="5463131" cy="3090548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8243028" y="1980431"/>
            <a:ext cx="2196000" cy="76944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b="1" dirty="0" smtClean="0"/>
              <a:t>2021</a:t>
            </a:r>
            <a:r>
              <a:rPr lang="fr-FR" dirty="0" smtClean="0"/>
              <a:t> </a:t>
            </a:r>
            <a:r>
              <a:rPr lang="fr-FR" dirty="0"/>
              <a:t>: mise en œuvre effective des réformes du financement des urgences, de la psychiatrie, du SSR et des hôpitaux de </a:t>
            </a:r>
            <a:r>
              <a:rPr lang="fr-FR" dirty="0" smtClean="0"/>
              <a:t>proximité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8254241" y="2816651"/>
            <a:ext cx="2196000" cy="11079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b="1" dirty="0" smtClean="0"/>
              <a:t>2022</a:t>
            </a:r>
            <a:r>
              <a:rPr lang="fr-FR" dirty="0" smtClean="0"/>
              <a:t> </a:t>
            </a:r>
            <a:r>
              <a:rPr lang="fr-FR" dirty="0"/>
              <a:t>: poursuite de la mise en œuvre de la feuille de route de réforme des financements pour les soins </a:t>
            </a:r>
            <a:r>
              <a:rPr lang="fr-FR" dirty="0" smtClean="0"/>
              <a:t>critiques </a:t>
            </a:r>
            <a:r>
              <a:rPr lang="fr-FR" dirty="0"/>
              <a:t>et la forfaitisation en </a:t>
            </a:r>
            <a:r>
              <a:rPr lang="fr-FR" dirty="0" smtClean="0"/>
              <a:t>maternité, pathologies chroniques et radiothérapie </a:t>
            </a:r>
            <a:endParaRPr lang="fr-FR" dirty="0"/>
          </a:p>
        </p:txBody>
      </p:sp>
      <p:sp>
        <p:nvSpPr>
          <p:cNvPr id="29" name="Chevron 28"/>
          <p:cNvSpPr/>
          <p:nvPr/>
        </p:nvSpPr>
        <p:spPr>
          <a:xfrm>
            <a:off x="7803786" y="1646163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730043" y="4531006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12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7803785" y="4989707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262490" y="4140671"/>
            <a:ext cx="5463131" cy="2852747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60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ZoneTexte 52"/>
          <p:cNvSpPr txBox="1"/>
          <p:nvPr/>
        </p:nvSpPr>
        <p:spPr>
          <a:xfrm>
            <a:off x="8331291" y="5402449"/>
            <a:ext cx="2080618" cy="27699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dirty="0"/>
              <a:t>A partir de 2021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436" y="4604475"/>
            <a:ext cx="1732324" cy="2016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Accélérer la transition écologique à l’hôpital et dans les établissements médico-sociaux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2499619" y="3995676"/>
            <a:ext cx="4988874" cy="3123932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Réduire les coûts </a:t>
            </a:r>
            <a:r>
              <a:rPr lang="fr-FR" sz="1400" dirty="0"/>
              <a:t>de gestion des déchets d’activité de soins à risques infectieux (DASRI)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Expérimenter des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projets pilotes pour mettre fin au plastique à usage unique dans la restauration collective </a:t>
            </a:r>
            <a:r>
              <a:rPr lang="fr-FR" sz="1400" dirty="0"/>
              <a:t>et réduire le gâchis alimentaire dans les hôpitaux et les EHPAD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Engager des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travaux d’évaluation des besoins relatifs à la rénovation énergétique hospitalière et du secteur médico-social</a:t>
            </a:r>
            <a:r>
              <a:rPr lang="fr-FR" sz="1400" dirty="0"/>
              <a:t>, et au renforcement parasismique des établissements de santé dans les Antilles, et mobiliser les financements issus du plan de relance européen 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Introduire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règle « verte » </a:t>
            </a:r>
            <a:r>
              <a:rPr lang="fr-FR" sz="1400" dirty="0"/>
              <a:t>pour contribuer, grâce au plan de relance, au financement des travaux de rénovation thermique des hôpitaux et des EHPAD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35436" y="1050882"/>
            <a:ext cx="1731772" cy="251372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Rénover l’ONDAM pour l’adapter à une politique de santé de long-terme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2322364" y="884521"/>
            <a:ext cx="4949516" cy="2831544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Lancer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mission de rénovation du pilotage financier des dépenses de santé</a:t>
            </a:r>
            <a:r>
              <a:rPr lang="fr-FR" sz="1400" dirty="0"/>
              <a:t>, sous l’égide du HCAAM et avec l’appui des services du ministère : </a:t>
            </a:r>
          </a:p>
          <a:p>
            <a:pPr marL="69294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Créer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délibération démocratique sur le bon niveau de dépenses de santé</a:t>
            </a:r>
            <a:r>
              <a:rPr lang="fr-FR" sz="1400" dirty="0"/>
              <a:t>, avec une vision ancrée sur des critères démographiques et médicaux, prenant en compte les effets de revenus et le climat social, et dans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logique pluriannuelle </a:t>
            </a:r>
            <a:r>
              <a:rPr lang="fr-FR" sz="1400" dirty="0"/>
              <a:t>articulée avec la loi de programmation des finances publiques;</a:t>
            </a:r>
          </a:p>
          <a:p>
            <a:pPr marL="692945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Evaluer et renouveler les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moyens de la régulation de l’ONDAM</a:t>
            </a:r>
            <a:r>
              <a:rPr lang="fr-FR" sz="1400" dirty="0"/>
              <a:t>: outils statistiques, lien avec les comptes des établissements, régulation infra-annuelle, sous-objectif…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8273726" y="1476990"/>
            <a:ext cx="2080618" cy="164660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pPr>
              <a:spcAft>
                <a:spcPts val="300"/>
              </a:spcAft>
            </a:pPr>
            <a:r>
              <a:rPr lang="fr-FR" sz="1200" b="1" dirty="0"/>
              <a:t>S2 2020 </a:t>
            </a:r>
            <a:r>
              <a:rPr lang="fr-FR" sz="1200" dirty="0"/>
              <a:t>: mobilisation du HCAAM pour lancer les travaux préparatoires</a:t>
            </a:r>
          </a:p>
          <a:p>
            <a:pPr>
              <a:spcAft>
                <a:spcPts val="300"/>
              </a:spcAft>
            </a:pPr>
            <a:r>
              <a:rPr lang="fr-FR" sz="1200" b="1" dirty="0"/>
              <a:t>S1 2021 </a:t>
            </a:r>
            <a:r>
              <a:rPr lang="fr-FR" sz="1200" dirty="0"/>
              <a:t>: mise en concertation des orientations produites </a:t>
            </a:r>
          </a:p>
          <a:p>
            <a:pPr>
              <a:spcAft>
                <a:spcPts val="300"/>
              </a:spcAft>
            </a:pPr>
            <a:r>
              <a:rPr lang="fr-FR" sz="1200" b="1" dirty="0"/>
              <a:t>S2 2021 </a:t>
            </a:r>
            <a:r>
              <a:rPr lang="fr-FR" sz="1200" dirty="0"/>
              <a:t>: prise en compte dans </a:t>
            </a:r>
            <a:r>
              <a:rPr lang="fr-FR" sz="1200" dirty="0" smtClean="0"/>
              <a:t>le PLFSS </a:t>
            </a:r>
            <a:r>
              <a:rPr lang="fr-FR" sz="1200" dirty="0"/>
              <a:t>2022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730043" y="967299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13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709809" y="4418162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14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7791511" y="1755123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5" name="Chevron 54"/>
          <p:cNvSpPr/>
          <p:nvPr/>
        </p:nvSpPr>
        <p:spPr>
          <a:xfrm>
            <a:off x="7842311" y="4988708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262491" y="762091"/>
            <a:ext cx="5463131" cy="3090548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2262491" y="3995676"/>
            <a:ext cx="5463131" cy="3090548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Pilier 2 – </a:t>
            </a:r>
            <a:r>
              <a:rPr lang="fr-FR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Définir une nouvelle politique d’investissement et de financement au service des </a:t>
            </a:r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soins (4/5)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60" name="Connecteur droit 59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 61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5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2308639" y="4103470"/>
            <a:ext cx="5270140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400" dirty="0"/>
              <a:t>Financer l’excellence de la recherche française, à hauteur de 400 M€ sur la période 2021-2028 la dotation socle MERRI, soit 50M€ par an, afin, en tenant compte des conclusions du groupe de travail sur l’évolution de l’enveloppe MERRI, de relancer une dynamique forte pour la recherche appliquée en santé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9960" y="4212860"/>
            <a:ext cx="1732324" cy="109819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Soutenir et dynamiser la recherche en santé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8267271" y="4556657"/>
            <a:ext cx="2080618" cy="27699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dirty="0"/>
              <a:t>PLFSS 2021 et suivants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2281523" y="5605522"/>
            <a:ext cx="532356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Généraliser la possibilité de mettre en place des hôtels hospitaliers</a:t>
            </a:r>
            <a:r>
              <a:rPr lang="fr-FR" sz="1400" dirty="0"/>
              <a:t>, en s’appuyant sur l’expérimentation introduite par la loi de financement pour 2015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400" dirty="0"/>
              <a:t>Permettre aux établissements de contractualiser avec des structures extérieures ou de proposer directement une offre en interne, avec un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modèle économique plus attractif </a:t>
            </a:r>
            <a:r>
              <a:rPr lang="fr-FR" sz="1400" dirty="0"/>
              <a:t>que le dispositif actuel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9960" y="5720706"/>
            <a:ext cx="1732324" cy="115462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Développer les hôtels hospitaliers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8272753" y="5697603"/>
            <a:ext cx="2080618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dirty="0"/>
              <a:t>Généralisation de l’expérimentation : PLFSS 2021</a:t>
            </a:r>
          </a:p>
          <a:p>
            <a:r>
              <a:rPr lang="fr-FR" sz="1200" dirty="0"/>
              <a:t>Travail en concertation au S1 2021  pour la définition du modèle économique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267271" y="2100277"/>
            <a:ext cx="2080618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b="1" dirty="0" smtClean="0"/>
              <a:t>Septembre </a:t>
            </a:r>
            <a:r>
              <a:rPr lang="fr-FR" sz="1200" b="1" dirty="0"/>
              <a:t>– décembre 2020 </a:t>
            </a:r>
            <a:r>
              <a:rPr lang="fr-FR" sz="1200" dirty="0"/>
              <a:t>: négociations entre les </a:t>
            </a:r>
            <a:r>
              <a:rPr lang="fr-FR" sz="1200" dirty="0" smtClean="0"/>
              <a:t>partenaires</a:t>
            </a:r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379960" y="1179707"/>
            <a:ext cx="1732324" cy="240224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r>
              <a:rPr lang="fr-FR" sz="1400" b="1" dirty="0"/>
              <a:t>Renforcer la qualité et la pertinence des soins, avec le développement d’une rémunération des médecins spécialistes sur la qualité de leurs pratiques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361944" y="1147487"/>
            <a:ext cx="5102113" cy="2477601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fr-FR" sz="1400" dirty="0"/>
              <a:t>Engager 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réflexion et une négociation conventionnelle </a:t>
            </a:r>
            <a:r>
              <a:rPr lang="fr-FR" sz="1400" dirty="0" smtClean="0"/>
              <a:t>pour une rémunération des médecins spécialistes basée sur la qualité de leurs pratiques:</a:t>
            </a:r>
            <a:endParaRPr lang="fr-FR" sz="1400" dirty="0"/>
          </a:p>
          <a:p>
            <a:pPr marL="534988" lvl="1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Elargir les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spécialités médicales concernées par la ROSP </a:t>
            </a:r>
            <a:r>
              <a:rPr lang="fr-FR" sz="1400" dirty="0" smtClean="0"/>
              <a:t>(rémunération sur objectif de santé publique) et </a:t>
            </a:r>
            <a:r>
              <a:rPr lang="fr-FR" sz="1400" dirty="0"/>
              <a:t>développer des indicateurs de résultats et de </a:t>
            </a:r>
            <a:r>
              <a:rPr lang="fr-FR" sz="1400" dirty="0" smtClean="0"/>
              <a:t>pertinence</a:t>
            </a:r>
            <a:endParaRPr lang="fr-FR" sz="1400" dirty="0"/>
          </a:p>
          <a:p>
            <a:pPr marL="534988" indent="-244475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Développer </a:t>
            </a:r>
            <a:r>
              <a:rPr lang="fr-FR" sz="1400" dirty="0"/>
              <a:t>des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dispositifs d’intéressement collectif à la qualité</a:t>
            </a:r>
          </a:p>
          <a:p>
            <a:pPr marL="534988" indent="-244475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Permettre </a:t>
            </a:r>
            <a:r>
              <a:rPr lang="fr-FR" sz="1400" dirty="0"/>
              <a:t>une </a:t>
            </a:r>
            <a:r>
              <a:rPr lang="fr-FR" sz="1400" b="1" dirty="0">
                <a:solidFill>
                  <a:schemeClr val="accent3">
                    <a:lumMod val="50000"/>
                  </a:schemeClr>
                </a:solidFill>
              </a:rPr>
              <a:t>confraternelle pour engager des actions correctives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730043" y="953782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15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53950" y="4064297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16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53950" y="5613463"/>
            <a:ext cx="98434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3">
                    <a:lumMod val="50000"/>
                  </a:schemeClr>
                </a:solidFill>
              </a:rPr>
              <a:t>Mesure 17</a:t>
            </a:r>
            <a:endParaRPr lang="fr-FR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7772760" y="1891028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7798485" y="4167755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7798484" y="5767351"/>
            <a:ext cx="372291" cy="1104483"/>
          </a:xfrm>
          <a:prstGeom prst="chevron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38859" y="842546"/>
            <a:ext cx="5463131" cy="3018540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2238859" y="3988148"/>
            <a:ext cx="5463131" cy="1398631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2211743" y="5513841"/>
            <a:ext cx="5463131" cy="1492491"/>
          </a:xfrm>
          <a:prstGeom prst="rect">
            <a:avLst/>
          </a:prstGeom>
          <a:noFill/>
          <a:ln w="63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Pilier 2 – </a:t>
            </a:r>
            <a:r>
              <a:rPr lang="fr-FR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Définir une nouvelle politique d’investissement et de financement au service des </a:t>
            </a:r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soins (5/5)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Image 4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8267271" y="1568213"/>
            <a:ext cx="2080618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b="1" dirty="0" smtClean="0"/>
              <a:t>Eté </a:t>
            </a:r>
            <a:r>
              <a:rPr lang="fr-FR" sz="1200" b="1" dirty="0"/>
              <a:t>2020 : cadrage des </a:t>
            </a:r>
            <a:r>
              <a:rPr lang="fr-FR" sz="1200" b="1" dirty="0" smtClean="0"/>
              <a:t>négociations</a:t>
            </a:r>
            <a:endParaRPr lang="fr-FR" sz="1200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8274652" y="2817007"/>
            <a:ext cx="2080618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36000" rIns="0" rtlCol="0">
            <a:spAutoFit/>
          </a:bodyPr>
          <a:lstStyle>
            <a:defPPr>
              <a:defRPr lang="fr-FR"/>
            </a:defPPr>
            <a:lvl1pPr marL="171450" lvl="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sz="1200" b="1" dirty="0" smtClean="0"/>
              <a:t>2021</a:t>
            </a:r>
            <a:r>
              <a:rPr lang="fr-FR" sz="1200" dirty="0" smtClean="0"/>
              <a:t> </a:t>
            </a:r>
            <a:r>
              <a:rPr lang="fr-FR" sz="1200" dirty="0"/>
              <a:t>: Entrée en vigueur des mesures</a:t>
            </a:r>
          </a:p>
        </p:txBody>
      </p:sp>
    </p:spTree>
    <p:extLst>
      <p:ext uri="{BB962C8B-B14F-4D97-AF65-F5344CB8AC3E}">
        <p14:creationId xmlns:p14="http://schemas.microsoft.com/office/powerpoint/2010/main" val="171143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02020"/>
            <a:fld id="{7A8E0697-29D8-F54C-BC64-65304C5A9085}" type="slidenum"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802020"/>
              <a:t>18</a:t>
            </a:fld>
            <a:endParaRPr lang="fr-F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19" name="Connecteur droit 18"/>
          <p:cNvCxnSpPr/>
          <p:nvPr/>
        </p:nvCxnSpPr>
        <p:spPr>
          <a:xfrm flipV="1">
            <a:off x="255643" y="3933699"/>
            <a:ext cx="8631250" cy="0"/>
          </a:xfrm>
          <a:prstGeom prst="lin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6381312" y="3068388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>
            <a:off x="6443157" y="3070381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6503009" y="3068388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7628210" y="3082352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7690055" y="3084344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7749907" y="3082352"/>
            <a:ext cx="0" cy="37395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Calendrier indicatif des mesures du pilier 2</a:t>
            </a:r>
            <a:endParaRPr lang="fr-FR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93" name="Connecteur droit 92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Image 94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56329" y="210536"/>
            <a:ext cx="446613" cy="391066"/>
          </a:xfrm>
          <a:prstGeom prst="rect">
            <a:avLst/>
          </a:prstGeom>
        </p:spPr>
      </p:pic>
      <p:grpSp>
        <p:nvGrpSpPr>
          <p:cNvPr id="96" name="Groupe 95"/>
          <p:cNvGrpSpPr/>
          <p:nvPr/>
        </p:nvGrpSpPr>
        <p:grpSpPr>
          <a:xfrm>
            <a:off x="162124" y="1205739"/>
            <a:ext cx="10291947" cy="5227140"/>
            <a:chOff x="291469" y="871591"/>
            <a:chExt cx="10291947" cy="5227140"/>
          </a:xfrm>
        </p:grpSpPr>
        <p:cxnSp>
          <p:nvCxnSpPr>
            <p:cNvPr id="97" name="Connecteur droit 96"/>
            <p:cNvCxnSpPr/>
            <p:nvPr/>
          </p:nvCxnSpPr>
          <p:spPr>
            <a:xfrm>
              <a:off x="4696754" y="2445085"/>
              <a:ext cx="0" cy="242579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flipV="1">
              <a:off x="291469" y="3603519"/>
              <a:ext cx="9840855" cy="0"/>
            </a:xfrm>
            <a:prstGeom prst="lin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99" name="Groupe 98"/>
            <p:cNvGrpSpPr/>
            <p:nvPr/>
          </p:nvGrpSpPr>
          <p:grpSpPr>
            <a:xfrm>
              <a:off x="384221" y="871591"/>
              <a:ext cx="10199195" cy="5227140"/>
              <a:chOff x="312068" y="731333"/>
              <a:chExt cx="10199195" cy="5491373"/>
            </a:xfrm>
          </p:grpSpPr>
          <p:cxnSp>
            <p:nvCxnSpPr>
              <p:cNvPr id="111" name="Connecteur droit 110"/>
              <p:cNvCxnSpPr/>
              <p:nvPr/>
            </p:nvCxnSpPr>
            <p:spPr>
              <a:xfrm>
                <a:off x="6814417" y="2957508"/>
                <a:ext cx="0" cy="548492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/>
              <p:cNvCxnSpPr/>
              <p:nvPr/>
            </p:nvCxnSpPr>
            <p:spPr>
              <a:xfrm>
                <a:off x="3613267" y="1525322"/>
                <a:ext cx="0" cy="1078114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13" name="Rectangle 112"/>
              <p:cNvSpPr/>
              <p:nvPr/>
            </p:nvSpPr>
            <p:spPr>
              <a:xfrm>
                <a:off x="3607628" y="3281522"/>
                <a:ext cx="1996778" cy="9510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defTabSz="945992"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Mesures 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PLFSS 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2021 :</a:t>
                </a:r>
              </a:p>
              <a:p>
                <a:pPr marL="171450" indent="-171450" defTabSz="945992">
                  <a:buFontTx/>
                  <a:buChar char="-"/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Réforme du financement</a:t>
                </a:r>
              </a:p>
              <a:p>
                <a:pPr marL="171450" indent="-171450" defTabSz="945992">
                  <a:buFontTx/>
                  <a:buChar char="-"/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Reprise de dette hospitalière</a:t>
                </a:r>
              </a:p>
              <a:p>
                <a:pPr marL="171450" indent="-171450" defTabSz="945992">
                  <a:buFontTx/>
                  <a:buChar char="-"/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Hôtels hospitaliers</a:t>
                </a:r>
              </a:p>
              <a:p>
                <a:pPr marL="171450" indent="-171450" defTabSz="945992">
                  <a:buFontTx/>
                  <a:buChar char="-"/>
                  <a:defRPr/>
                </a:pPr>
                <a:r>
                  <a:rPr lang="fr-FR" sz="907" b="1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Création du fonds pour la modernisation en santé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701806" y="2594698"/>
                <a:ext cx="9253128" cy="41813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endParaRPr lang="fr-FR" sz="1905" b="1">
                  <a:solidFill>
                    <a:prstClr val="white"/>
                  </a:solidFill>
                  <a:latin typeface="Carlito" panose="020F0502020204030204" pitchFamily="34" charset="0"/>
                  <a:cs typeface="Carlito" panose="020F0502020204030204" pitchFamily="34" charset="0"/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623570" y="2564912"/>
                <a:ext cx="1106298" cy="428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T4</a:t>
                </a:r>
              </a:p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2020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021436" y="1789821"/>
                <a:ext cx="1234899" cy="4830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Lancement du plan 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d’investissement de 6Mds d’euros</a:t>
                </a: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12068" y="1344180"/>
                <a:ext cx="1550439" cy="7173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Mobilisation du HCAAM – travaux préparatoires sur la rénovation de l’ONDAM</a:t>
                </a:r>
              </a:p>
            </p:txBody>
          </p:sp>
          <p:sp>
            <p:nvSpPr>
              <p:cNvPr id="118" name="Triangle isocèle 117"/>
              <p:cNvSpPr/>
              <p:nvPr/>
            </p:nvSpPr>
            <p:spPr>
              <a:xfrm rot="5400000">
                <a:off x="9783189" y="2462372"/>
                <a:ext cx="773368" cy="682781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endParaRPr lang="fr-FR" sz="1905" b="1">
                  <a:solidFill>
                    <a:prstClr val="white"/>
                  </a:solidFill>
                  <a:latin typeface="Carlito" panose="020F0502020204030204" pitchFamily="34" charset="0"/>
                  <a:cs typeface="Carlito" panose="020F0502020204030204" pitchFamily="34" charset="0"/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5961621" y="3505561"/>
                <a:ext cx="1569495" cy="7669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Mise en œuvre du Conseil national de l’investissement en santé (CNIS) et de la nouvelle 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politique d’investissement</a:t>
                </a:r>
                <a:endParaRPr lang="fr-FR" sz="907" b="1" dirty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8294979" y="3657407"/>
                <a:ext cx="1398310" cy="5751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Lancement des travaux sur la transition écologique à l’hôpital et en ESMS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853686" y="3568197"/>
                <a:ext cx="1533238" cy="5494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Instruction aux ARS pour l’ouverture 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/ réouverture de 4000 lits « à la demande »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592896" y="731333"/>
                <a:ext cx="1338437" cy="10688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40918" rIns="0" bIns="40918" rtlCol="0" anchor="ctr"/>
              <a:lstStyle/>
              <a:p>
                <a:pPr algn="ctr" defTabSz="945992"/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Validation des crédits du plan d’investissement hôpital/médico-social/numérique </a:t>
                </a:r>
              </a:p>
              <a:p>
                <a:pPr algn="ctr" defTabSz="945992"/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(PLFSS 2021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)</a:t>
                </a:r>
              </a:p>
              <a:p>
                <a:pPr algn="ctr" defTabSz="945992"/>
                <a:r>
                  <a:rPr lang="fr-FR" sz="907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e</a:t>
                </a:r>
                <a:r>
                  <a:rPr lang="fr-FR" sz="907" b="1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t des crédits pour la recherche</a:t>
                </a:r>
                <a:endParaRPr lang="fr-FR" sz="907" b="1" dirty="0">
                  <a:solidFill>
                    <a:schemeClr val="tx1"/>
                  </a:solidFill>
                  <a:latin typeface="Calibri" panose="020F0502020204030204" pitchFamily="34" charset="0"/>
                  <a:cs typeface="Carlito" panose="020F0502020204030204" pitchFamily="34" charset="0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8879466" y="855932"/>
                <a:ext cx="1326269" cy="9946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Prise en compte 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des orientations du HCAAM dans 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la rénovation de l’ONDAM dans le PLFSS 2022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2219530" y="4150833"/>
                <a:ext cx="1239250" cy="8872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3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Négociations avec les partenaires sur la rémunération à la qualité des médecins spécialistes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6110151" y="819032"/>
                <a:ext cx="844538" cy="9399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Mise en œuvre réformes 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du financement 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 (psychiatrie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, </a:t>
                </a:r>
                <a:r>
                  <a:rPr lang="fr-FR" sz="907" b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SSR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)</a:t>
                </a:r>
                <a:endParaRPr lang="fr-FR" sz="907" b="1" dirty="0">
                  <a:solidFill>
                    <a:schemeClr val="tx1"/>
                  </a:solidFill>
                  <a:latin typeface="Calibri" panose="020F0502020204030204" pitchFamily="34" charset="0"/>
                  <a:cs typeface="Carlito" panose="020F0502020204030204" pitchFamily="34" charset="0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3282332" y="999210"/>
                <a:ext cx="1077059" cy="550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Concertations sur l’évolution du COPERMO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6122111" y="2578847"/>
                <a:ext cx="1106298" cy="428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Janvier</a:t>
                </a:r>
              </a:p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7408645" y="2594030"/>
                <a:ext cx="1106298" cy="428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S1</a:t>
                </a:r>
              </a:p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8840202" y="2581587"/>
                <a:ext cx="1106298" cy="428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S2</a:t>
                </a:r>
              </a:p>
              <a:p>
                <a:pPr algn="ctr" defTabSz="945992">
                  <a:defRPr/>
                </a:pPr>
                <a:r>
                  <a:rPr lang="fr-FR" sz="108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2021</a:t>
                </a:r>
              </a:p>
            </p:txBody>
          </p:sp>
          <p:cxnSp>
            <p:nvCxnSpPr>
              <p:cNvPr id="130" name="Connecteur droit 129"/>
              <p:cNvCxnSpPr/>
              <p:nvPr/>
            </p:nvCxnSpPr>
            <p:spPr>
              <a:xfrm>
                <a:off x="907842" y="2778647"/>
                <a:ext cx="2033337" cy="723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>
              <a:xfrm flipV="1">
                <a:off x="3417757" y="2772318"/>
                <a:ext cx="2788010" cy="633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Rectangle 131"/>
              <p:cNvSpPr/>
              <p:nvPr/>
            </p:nvSpPr>
            <p:spPr>
              <a:xfrm>
                <a:off x="4608530" y="2583031"/>
                <a:ext cx="1106298" cy="428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>
                  <a:defRPr/>
                </a:pPr>
                <a:r>
                  <a:rPr lang="fr-FR" sz="99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PLFSS</a:t>
                </a:r>
              </a:p>
              <a:p>
                <a:pPr algn="ctr" defTabSz="945992">
                  <a:defRPr/>
                </a:pPr>
                <a:r>
                  <a:rPr lang="fr-FR" sz="998" b="1" dirty="0">
                    <a:solidFill>
                      <a:prstClr val="white"/>
                    </a:solidFill>
                    <a:latin typeface="Carlito" panose="020F0502020204030204" pitchFamily="34" charset="0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33" name="Rectangle à coins arrondis 132"/>
              <p:cNvSpPr/>
              <p:nvPr/>
            </p:nvSpPr>
            <p:spPr>
              <a:xfrm>
                <a:off x="4913072" y="2639209"/>
                <a:ext cx="493260" cy="318299"/>
              </a:xfrm>
              <a:prstGeom prst="roundRect">
                <a:avLst/>
              </a:prstGeom>
              <a:solidFill>
                <a:srgbClr val="00206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/>
                <a:r>
                  <a:rPr lang="fr-FR" sz="900" b="1" dirty="0">
                    <a:solidFill>
                      <a:prstClr val="white"/>
                    </a:solidFill>
                    <a:latin typeface="Calibri"/>
                  </a:rPr>
                  <a:t>PLFSS 2021</a:t>
                </a: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2345574" y="5373668"/>
                <a:ext cx="2513893" cy="849038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45992"/>
                <a:endParaRPr lang="fr-FR" sz="1905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2444212" y="5956469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B43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15</a:t>
                </a: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2444212" y="5470069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9</a:t>
                </a: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246638" y="5470069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10</a:t>
                </a: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4039854" y="5470068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11</a:t>
                </a: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444212" y="5712573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12</a:t>
                </a: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3246638" y="5712573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13</a:t>
                </a: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049064" y="5723105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14</a:t>
                </a: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46638" y="5964404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F89EE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16</a:t>
                </a: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039853" y="5964404"/>
                <a:ext cx="729293" cy="1712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MESURE 17</a:t>
                </a:r>
              </a:p>
            </p:txBody>
          </p:sp>
          <p:cxnSp>
            <p:nvCxnSpPr>
              <p:cNvPr id="144" name="Connecteur droit 143"/>
              <p:cNvCxnSpPr/>
              <p:nvPr/>
            </p:nvCxnSpPr>
            <p:spPr>
              <a:xfrm flipH="1">
                <a:off x="2839155" y="3004388"/>
                <a:ext cx="17055" cy="1160789"/>
              </a:xfrm>
              <a:prstGeom prst="line">
                <a:avLst/>
              </a:prstGeom>
              <a:ln w="28575">
                <a:solidFill>
                  <a:srgbClr val="B43C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/>
              <p:cNvCxnSpPr/>
              <p:nvPr/>
            </p:nvCxnSpPr>
            <p:spPr>
              <a:xfrm>
                <a:off x="939818" y="2061554"/>
                <a:ext cx="0" cy="525218"/>
              </a:xfrm>
              <a:prstGeom prst="line">
                <a:avLst/>
              </a:prstGeom>
              <a:ln w="28575">
                <a:solidFill>
                  <a:srgbClr val="CC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/>
              <p:cNvCxnSpPr/>
              <p:nvPr/>
            </p:nvCxnSpPr>
            <p:spPr>
              <a:xfrm>
                <a:off x="9560632" y="1862036"/>
                <a:ext cx="0" cy="702876"/>
              </a:xfrm>
              <a:prstGeom prst="line">
                <a:avLst/>
              </a:prstGeom>
              <a:ln w="28575">
                <a:solidFill>
                  <a:srgbClr val="CC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>
                <a:endCxn id="121" idx="0"/>
              </p:cNvCxnSpPr>
              <p:nvPr/>
            </p:nvCxnSpPr>
            <p:spPr>
              <a:xfrm flipH="1">
                <a:off x="1620305" y="2990126"/>
                <a:ext cx="4594" cy="57807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>
                <a:off x="5151870" y="3002988"/>
                <a:ext cx="1213" cy="278533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9" name="Connecteur droit 148"/>
              <p:cNvCxnSpPr/>
              <p:nvPr/>
            </p:nvCxnSpPr>
            <p:spPr>
              <a:xfrm>
                <a:off x="7762533" y="2996370"/>
                <a:ext cx="7492" cy="1884726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0" name="Connecteur droit 149"/>
              <p:cNvCxnSpPr/>
              <p:nvPr/>
            </p:nvCxnSpPr>
            <p:spPr>
              <a:xfrm>
                <a:off x="2638885" y="2274547"/>
                <a:ext cx="0" cy="328889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1" name="Rectangle 150"/>
              <p:cNvSpPr/>
              <p:nvPr/>
            </p:nvSpPr>
            <p:spPr>
              <a:xfrm>
                <a:off x="6882699" y="4866637"/>
                <a:ext cx="1818091" cy="7509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1833" tIns="40918" rIns="81833" bIns="40918" rtlCol="0" anchor="ctr"/>
              <a:lstStyle/>
              <a:p>
                <a:pPr algn="ctr" defTabSz="945992">
                  <a:defRPr/>
                </a:pP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2021: lancement des travaux de </a:t>
                </a:r>
                <a:r>
                  <a:rPr lang="fr-FR" sz="907" b="1" dirty="0" err="1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co</a:t>
                </a:r>
                <a:r>
                  <a:rPr lang="fr-FR" sz="907" b="1" dirty="0">
                    <a:solidFill>
                      <a:prstClr val="black"/>
                    </a:solidFill>
                    <a:latin typeface="Calibri" panose="020F0502020204030204" pitchFamily="34" charset="0"/>
                    <a:cs typeface="Carlito" panose="020F0502020204030204" pitchFamily="34" charset="0"/>
                  </a:rPr>
                  <a:t>-construction avec les acteurs des territoires volontaires pour l’expérimentation sur le financement mixte en médecine</a:t>
                </a:r>
              </a:p>
            </p:txBody>
          </p:sp>
          <p:cxnSp>
            <p:nvCxnSpPr>
              <p:cNvPr id="152" name="Connecteur droit 151"/>
              <p:cNvCxnSpPr>
                <a:stCxn id="122" idx="2"/>
              </p:cNvCxnSpPr>
              <p:nvPr/>
            </p:nvCxnSpPr>
            <p:spPr>
              <a:xfrm>
                <a:off x="5262115" y="1800157"/>
                <a:ext cx="9405" cy="80328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3" name="Connecteur droit 152"/>
              <p:cNvCxnSpPr/>
              <p:nvPr/>
            </p:nvCxnSpPr>
            <p:spPr>
              <a:xfrm>
                <a:off x="6543819" y="1789821"/>
                <a:ext cx="0" cy="804209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4" name="Connecteur droit 153"/>
              <p:cNvCxnSpPr/>
              <p:nvPr/>
            </p:nvCxnSpPr>
            <p:spPr>
              <a:xfrm>
                <a:off x="9052813" y="3006483"/>
                <a:ext cx="11806" cy="650924"/>
              </a:xfrm>
              <a:prstGeom prst="line">
                <a:avLst/>
              </a:prstGeom>
              <a:ln w="285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00" name="Connecteur droit 99"/>
            <p:cNvCxnSpPr/>
            <p:nvPr/>
          </p:nvCxnSpPr>
          <p:spPr>
            <a:xfrm flipH="1">
              <a:off x="5864901" y="3037239"/>
              <a:ext cx="24078" cy="1561740"/>
            </a:xfrm>
            <a:prstGeom prst="line">
              <a:avLst/>
            </a:prstGeom>
            <a:ln w="28575">
              <a:solidFill>
                <a:srgbClr val="F89EE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5134391" y="4570699"/>
              <a:ext cx="1307913" cy="5865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89E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algn="ctr" defTabSz="945992">
                <a:defRPr/>
              </a:pPr>
              <a:r>
                <a:rPr lang="fr-FR" sz="907" b="1" dirty="0" smtClean="0">
                  <a:solidFill>
                    <a:schemeClr val="tx1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Concertation </a:t>
              </a:r>
              <a:r>
                <a:rPr lang="fr-FR" sz="907" b="1" dirty="0">
                  <a:solidFill>
                    <a:schemeClr val="tx1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sur le modèle de financement de la recherche (dotation socle MERRI) 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4007342" y="1989149"/>
              <a:ext cx="1038657" cy="45981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algn="ctr" defTabSz="945992">
                <a:defRPr/>
              </a:pP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Mesure « investissement du quotidien »</a:t>
              </a:r>
              <a:endParaRPr lang="fr-FR" sz="907" b="1" dirty="0">
                <a:solidFill>
                  <a:prstClr val="black"/>
                </a:solidFill>
                <a:latin typeface="Calibri" panose="020F0502020204030204" pitchFamily="34" charset="0"/>
                <a:cs typeface="Carlito" panose="020F050202020403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7276803" y="1155425"/>
              <a:ext cx="1174188" cy="7200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algn="ctr" defTabSz="945992">
                <a:defRPr/>
              </a:pP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Mise en œuvre réformes </a:t>
              </a:r>
              <a:r>
                <a:rPr lang="fr-FR" sz="907" b="1" dirty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du financement </a:t>
              </a: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(</a:t>
              </a:r>
              <a:r>
                <a:rPr lang="fr-FR" sz="907" b="1" dirty="0" smtClean="0">
                  <a:solidFill>
                    <a:schemeClr val="tx1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urgences, hôpital de proximité)</a:t>
              </a:r>
              <a:endParaRPr lang="fr-FR" sz="907" b="1" dirty="0">
                <a:solidFill>
                  <a:schemeClr val="tx1"/>
                </a:solidFill>
                <a:latin typeface="Calibri" panose="020F0502020204030204" pitchFamily="34" charset="0"/>
                <a:cs typeface="Carlito" panose="020F0502020204030204" pitchFamily="34" charset="0"/>
              </a:endParaRPr>
            </a:p>
          </p:txBody>
        </p:sp>
        <p:cxnSp>
          <p:nvCxnSpPr>
            <p:cNvPr id="104" name="Connecteur droit 103"/>
            <p:cNvCxnSpPr/>
            <p:nvPr/>
          </p:nvCxnSpPr>
          <p:spPr>
            <a:xfrm>
              <a:off x="7519761" y="1888100"/>
              <a:ext cx="0" cy="76551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7275605" y="2616942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>
              <a:off x="7346117" y="2619214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/>
            <p:cNvCxnSpPr/>
            <p:nvPr/>
          </p:nvCxnSpPr>
          <p:spPr>
            <a:xfrm>
              <a:off x="7414357" y="2616942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>
            <a:xfrm>
              <a:off x="8697247" y="2632862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108"/>
            <p:cNvCxnSpPr/>
            <p:nvPr/>
          </p:nvCxnSpPr>
          <p:spPr>
            <a:xfrm>
              <a:off x="8767759" y="2635134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>
              <a:off x="8835999" y="2632862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5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242244" y="2412479"/>
            <a:ext cx="9050148" cy="19442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122802" y="2907533"/>
            <a:ext cx="92890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Pilier 3</a:t>
            </a:r>
            <a:endParaRPr lang="fr-FR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fr-FR" sz="2800" b="1" dirty="0"/>
              <a:t>Simplifier les organisations et le quotidien des équipes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402722" y="1728401"/>
            <a:ext cx="1440160" cy="1368153"/>
            <a:chOff x="6570836" y="4068663"/>
            <a:chExt cx="864096" cy="864096"/>
          </a:xfrm>
        </p:grpSpPr>
        <p:sp>
          <p:nvSpPr>
            <p:cNvPr id="12" name="Ellipse 11"/>
            <p:cNvSpPr/>
            <p:nvPr/>
          </p:nvSpPr>
          <p:spPr>
            <a:xfrm>
              <a:off x="6570836" y="4068663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8884" y="4176711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6829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Pilier 3 – Simplifier les organisations et le quotidien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équipes (1/4)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235718"/>
            <a:ext cx="360000" cy="360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94149" y="1557087"/>
            <a:ext cx="1728000" cy="203352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Réhabiliter le rôle et la place du service au sein de l’hôpital pour mettre fin aux excès de la loi HPST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289296" y="1429027"/>
            <a:ext cx="5540533" cy="22929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Réhabiliter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rôle et la place du service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supprimant les effets négatifs de la loi HPST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chaque établissement public de santé de proposer et mettre en œuvre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réorganisations internes adaptées à son contexte local 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Rendre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plus participatif le cadre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nomination du chef de service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Poser un cadre permettant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systématisation dans chaque établissement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délégations de gestion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accordées aux pôles et aux services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8583397" y="2156655"/>
            <a:ext cx="171260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Extension à définir selon le contexte local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45700" y="1374568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18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Chevron 39"/>
          <p:cNvSpPr/>
          <p:nvPr/>
        </p:nvSpPr>
        <p:spPr>
          <a:xfrm>
            <a:off x="8067091" y="1917987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215876" y="1087819"/>
            <a:ext cx="5795120" cy="2764820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8583398" y="1243468"/>
            <a:ext cx="1712824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1er semestre 2021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modification décret HPST – mise en place d’établissements pilotes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8583398" y="2700511"/>
            <a:ext cx="1712609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Vecteur législatif pour évolution de la gouvernance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94149" y="4614354"/>
            <a:ext cx="1728000" cy="204972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Donner la capacité aux établissements et territoires d’adapter les règles du code de la santé publique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2338803" y="4892860"/>
            <a:ext cx="5549266" cy="1492716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 aux établissements de</a:t>
            </a:r>
            <a:r>
              <a:rPr kumimoji="0" lang="fr-FR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mettre en œuvre des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fusions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 </a:t>
            </a:r>
            <a:r>
              <a:rPr lang="fr-FR" sz="14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regrou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pements d’instances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Entreprendre un travail pour identifier de nouveaux besoins de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dérogation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d’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innovation organisationnelle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(sur la gouvernance des établissements, sur leur structuration et leur organisation).</a:t>
            </a: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8582291" y="5321073"/>
            <a:ext cx="171260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législative fin 2020-début 2021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607849" y="4460465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19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8113918" y="4999665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234011" y="4154832"/>
            <a:ext cx="5795120" cy="2794151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9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Pilier 3 – Simplifier les organisations et le quotidien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équipes (2/4)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2843316"/>
            <a:ext cx="360000" cy="3600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94149" y="1298854"/>
            <a:ext cx="1728000" cy="203352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Simplifier les procédures  et libérer du temps pour les hospitaliers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373699" y="1399981"/>
            <a:ext cx="5511415" cy="1831271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Assouplir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régime des autorisations des activités de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soins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Simplifier 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processus administratifs dans le domaine de la recherche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faciliter la mise en place et la réalisation d‘études cliniques 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Simplifier 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procédures de certification qualité 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Simplifier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outils de contractualisation avec les tutelles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automatisant le recueil des données, en réduisant le nombre d’outils de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reporting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en mettant en cohérence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indicateurs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utilisés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8583398" y="2404953"/>
            <a:ext cx="1712609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S1 2021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entrée en vigueur des mesures de simplification via les ordonnances de la loi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645700" y="1116335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20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8097601" y="1797555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15876" y="900311"/>
            <a:ext cx="5795120" cy="2736304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8583183" y="1546175"/>
            <a:ext cx="1712824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Automne 2020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mission d’évaluation pour déterminer les mesures à simplifier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12284" y="4242495"/>
            <a:ext cx="1728000" cy="204972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Adapter les principes de la commande publique aux besoins particuliers des établissements dans les territoires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373699" y="4852062"/>
            <a:ext cx="5511416" cy="907941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Lancer un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groupe de travail sur la clarification et la simplification de la commande publique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tenir compte des spécificités de l’activité hospitalière.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8601533" y="4797430"/>
            <a:ext cx="1712609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Sept-</a:t>
            </a:r>
            <a:r>
              <a:rPr kumimoji="0" 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déc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2020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mission préparatoire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63835" y="4059976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Chevron 57"/>
          <p:cNvSpPr/>
          <p:nvPr/>
        </p:nvSpPr>
        <p:spPr>
          <a:xfrm>
            <a:off x="8115736" y="4716735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234011" y="3902900"/>
            <a:ext cx="5795120" cy="2686043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8601533" y="5306032"/>
            <a:ext cx="1712609" cy="27699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application</a:t>
            </a:r>
          </a:p>
        </p:txBody>
      </p:sp>
    </p:spTree>
    <p:extLst>
      <p:ext uri="{BB962C8B-B14F-4D97-AF65-F5344CB8AC3E}">
        <p14:creationId xmlns:p14="http://schemas.microsoft.com/office/powerpoint/2010/main" val="31535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Pilier 3 – Simplifier les organisations et le quotidien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équipes (3/4)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235718"/>
            <a:ext cx="360000" cy="360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31999" y="1558255"/>
            <a:ext cx="1728000" cy="392193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Mieux associer les soignants et les usagers à la vie de l’hôpital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366796" y="1314106"/>
            <a:ext cx="5493280" cy="4278094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Remédicaliser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 gouvernance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les décisions relevant du domaine médical seront prises conjointement par le DG de l’établissement et le président de la CME conformément aux orientations proposées par le rapport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Claris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Redonner du sens et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redéfinir les missions des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CME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leur conférant un rôle clef dans l’élaboration du projet médical de l’établissement, en étendant le périmètre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décisions sur lesquelles elles sont consultées pour avis, et en leur donnant un rôle dans la nomination des chefs de service et de pôle et les relations ville-hôpital.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 l’expérimentation de modalités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alternatives d’organisation de la gouvernance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allant par exemple jusqu’au regroupement de la CME et de la commission des soins.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la présence des personnels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paramédicaux dans la gouvernance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introduisant un personnel paramédical au directoire, instance stratégique décisionnaire des établissements.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la place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représentants des usagers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rendant systématique la définition de modalités de leur association dans le règlement intérieur de chaque établissement.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645700" y="1404367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22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8099889" y="2966981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15876" y="1037443"/>
            <a:ext cx="5795120" cy="4831420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8583183" y="3303778"/>
            <a:ext cx="1712824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Vecteurs législatif et réglementaire dès 2021 </a:t>
            </a:r>
          </a:p>
        </p:txBody>
      </p:sp>
    </p:spTree>
    <p:extLst>
      <p:ext uri="{BB962C8B-B14F-4D97-AF65-F5344CB8AC3E}">
        <p14:creationId xmlns:p14="http://schemas.microsoft.com/office/powerpoint/2010/main" val="90486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Pilier 3 – Simplifier les organisations et le quotidien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équipes (4/4)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235718"/>
            <a:ext cx="360000" cy="360000"/>
          </a:xfrm>
          <a:prstGeom prst="rect">
            <a:avLst/>
          </a:prstGeom>
        </p:spPr>
      </p:pic>
      <p:cxnSp>
        <p:nvCxnSpPr>
          <p:cNvPr id="21" name="Connecteur droit 20"/>
          <p:cNvCxnSpPr/>
          <p:nvPr/>
        </p:nvCxnSpPr>
        <p:spPr>
          <a:xfrm>
            <a:off x="306140" y="684287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42979" y="2527515"/>
            <a:ext cx="1728000" cy="27838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Mieux prévenir les conflits à l’hôpital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329206" y="1349585"/>
            <a:ext cx="5482301" cy="5432256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Favoriser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prévention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règlement des conflits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 niveaux de proximité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réunions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dialogue professionnel et, en cas de situation de blocage, faire intervenir un tiers dont l’expérience est reconnue pour aider au rétablissement d’un climat de travail apaisé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Généraliser les dispositifs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conciliation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 sein de chaque établissement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mutualisés le cas échéant au niveau des groupements hospitaliers de territoire (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GHT) et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associant autour de personnalités qualifiées et formées des représentants des personnels médicaux, paramédicaux, et non médicaux 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Déployer en complément, pour les difficultés ne pouvant être résolues au niveau local,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médiation régionale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désormais placée auprès de chaque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ARS dans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cadre d’un réseau coordonné par le Médiateur national faisant intervenir, en cas de conflits entre praticiens hospitaliers, la commission régionale paritaire (CRP)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l’ensemble des responsables et des personnels d’encadrement médicaux et non médicaux,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le cadre de leur prise de responsabilités managériales, à l’identification et à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prévention des conflits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interindividuels et à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bientraitance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Intégrer dans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formation obligatoire au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management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responsables de terrains de stages et les tuteurs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complément des actions coordonnées par le Centre national d’appui (CNA) et d’une prise en compte dans le cadre des commissions d’agrément des terrains de stage.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56679" y="2373626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8097303" y="3382531"/>
            <a:ext cx="372291" cy="1104483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15876" y="1087705"/>
            <a:ext cx="5795120" cy="5694136"/>
          </a:xfrm>
          <a:prstGeom prst="rect">
            <a:avLst/>
          </a:prstGeom>
          <a:noFill/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8553787" y="2872943"/>
            <a:ext cx="1712824" cy="21236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Vecteurs réglementaires nécessaires qui pourront être adoptés dès début 2021 dans le cadre du </a:t>
            </a:r>
            <a:r>
              <a:rPr kumimoji="0" lang="fr-FR" sz="1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comité de suivi des accords conclus pour les personnels médicaux et non médicaux, pour les internes et les étudiants en santé</a:t>
            </a:r>
          </a:p>
        </p:txBody>
      </p:sp>
    </p:spTree>
    <p:extLst>
      <p:ext uri="{BB962C8B-B14F-4D97-AF65-F5344CB8AC3E}">
        <p14:creationId xmlns:p14="http://schemas.microsoft.com/office/powerpoint/2010/main" val="13199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ZoneTexte 98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517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Calendrier indicatif des mesures du pilier 3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00517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0" name="Connecteur droit 99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Image 10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235718"/>
            <a:ext cx="360000" cy="360000"/>
          </a:xfrm>
          <a:prstGeom prst="rect">
            <a:avLst/>
          </a:prstGeom>
        </p:spPr>
      </p:pic>
      <p:grpSp>
        <p:nvGrpSpPr>
          <p:cNvPr id="106" name="Groupe 105"/>
          <p:cNvGrpSpPr/>
          <p:nvPr/>
        </p:nvGrpSpPr>
        <p:grpSpPr>
          <a:xfrm>
            <a:off x="300597" y="1332359"/>
            <a:ext cx="10030496" cy="4967995"/>
            <a:chOff x="679119" y="1189499"/>
            <a:chExt cx="10030496" cy="4967995"/>
          </a:xfrm>
        </p:grpSpPr>
        <p:cxnSp>
          <p:nvCxnSpPr>
            <p:cNvPr id="107" name="Connecteur droit 106"/>
            <p:cNvCxnSpPr/>
            <p:nvPr/>
          </p:nvCxnSpPr>
          <p:spPr>
            <a:xfrm>
              <a:off x="2246751" y="1904708"/>
              <a:ext cx="0" cy="1101784"/>
            </a:xfrm>
            <a:prstGeom prst="line">
              <a:avLst/>
            </a:prstGeom>
            <a:noFill/>
            <a:ln w="28575" cap="flat" cmpd="sng" algn="ctr">
              <a:solidFill>
                <a:srgbClr val="4BACC6"/>
              </a:solidFill>
              <a:prstDash val="solid"/>
            </a:ln>
            <a:effectLst/>
          </p:spPr>
        </p:cxnSp>
        <p:grpSp>
          <p:nvGrpSpPr>
            <p:cNvPr id="108" name="Groupe 107"/>
            <p:cNvGrpSpPr/>
            <p:nvPr/>
          </p:nvGrpSpPr>
          <p:grpSpPr>
            <a:xfrm>
              <a:off x="679119" y="1606465"/>
              <a:ext cx="10030496" cy="4551029"/>
              <a:chOff x="280263" y="1124715"/>
              <a:chExt cx="10231000" cy="4923124"/>
            </a:xfrm>
          </p:grpSpPr>
          <p:cxnSp>
            <p:nvCxnSpPr>
              <p:cNvPr id="126" name="Connecteur droit 125"/>
              <p:cNvCxnSpPr/>
              <p:nvPr/>
            </p:nvCxnSpPr>
            <p:spPr>
              <a:xfrm>
                <a:off x="6286324" y="2957509"/>
                <a:ext cx="4311" cy="1114096"/>
              </a:xfrm>
              <a:prstGeom prst="line">
                <a:avLst/>
              </a:prstGeom>
              <a:noFill/>
              <a:ln w="28575" cap="flat" cmpd="sng" algn="ctr">
                <a:solidFill>
                  <a:srgbClr val="C0504D"/>
                </a:solidFill>
                <a:prstDash val="solid"/>
              </a:ln>
              <a:effectLst/>
            </p:spPr>
          </p:cxnSp>
          <p:cxnSp>
            <p:nvCxnSpPr>
              <p:cNvPr id="127" name="Connecteur droit 126"/>
              <p:cNvCxnSpPr/>
              <p:nvPr/>
            </p:nvCxnSpPr>
            <p:spPr>
              <a:xfrm>
                <a:off x="8387197" y="2159086"/>
                <a:ext cx="0" cy="435801"/>
              </a:xfrm>
              <a:prstGeom prst="line">
                <a:avLst/>
              </a:prstGeom>
              <a:noFill/>
              <a:ln w="2857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128" name="Connecteur droit 127"/>
              <p:cNvCxnSpPr>
                <a:endCxn id="139" idx="0"/>
              </p:cNvCxnSpPr>
              <p:nvPr/>
            </p:nvCxnSpPr>
            <p:spPr>
              <a:xfrm>
                <a:off x="6672244" y="2148057"/>
                <a:ext cx="3016" cy="430790"/>
              </a:xfrm>
              <a:prstGeom prst="line">
                <a:avLst/>
              </a:prstGeom>
              <a:noFill/>
              <a:ln w="28575" cap="flat" cmpd="sng" algn="ctr">
                <a:solidFill>
                  <a:srgbClr val="4BACC6"/>
                </a:solidFill>
                <a:prstDash val="solid"/>
              </a:ln>
              <a:effectLst/>
            </p:spPr>
          </p:cxnSp>
          <p:cxnSp>
            <p:nvCxnSpPr>
              <p:cNvPr id="129" name="Connecteur droit 128"/>
              <p:cNvCxnSpPr/>
              <p:nvPr/>
            </p:nvCxnSpPr>
            <p:spPr>
              <a:xfrm>
                <a:off x="2585266" y="3000137"/>
                <a:ext cx="0" cy="353039"/>
              </a:xfrm>
              <a:prstGeom prst="line">
                <a:avLst/>
              </a:prstGeom>
              <a:noFill/>
              <a:ln w="28575" cap="flat" cmpd="sng" algn="ctr">
                <a:solidFill>
                  <a:srgbClr val="9BBB59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0" name="Connecteur droit 129"/>
              <p:cNvCxnSpPr/>
              <p:nvPr/>
            </p:nvCxnSpPr>
            <p:spPr>
              <a:xfrm>
                <a:off x="3405179" y="2417079"/>
                <a:ext cx="0" cy="211124"/>
              </a:xfrm>
              <a:prstGeom prst="line">
                <a:avLst/>
              </a:prstGeom>
              <a:noFill/>
              <a:ln w="28575" cap="flat" cmpd="sng" algn="ctr">
                <a:solidFill>
                  <a:srgbClr val="4BACC6"/>
                </a:solidFill>
                <a:prstDash val="solid"/>
              </a:ln>
              <a:effectLst/>
            </p:spPr>
          </p:cxnSp>
          <p:sp>
            <p:nvSpPr>
              <p:cNvPr id="131" name="Rectangle 130"/>
              <p:cNvSpPr/>
              <p:nvPr/>
            </p:nvSpPr>
            <p:spPr>
              <a:xfrm>
                <a:off x="4376246" y="5110262"/>
                <a:ext cx="1988495" cy="82114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171450" marR="0" lvl="0" indent="-171450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Liberté d’organisation interne</a:t>
                </a:r>
              </a:p>
              <a:p>
                <a:pPr marL="171450" marR="0" lvl="0" indent="-171450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fr-FR" sz="907" b="1" kern="0" dirty="0" smtClean="0">
                    <a:solidFill>
                      <a:prstClr val="black"/>
                    </a:solidFill>
                    <a:latin typeface="Calibri"/>
                    <a:cs typeface="Carlito" panose="020F0502020204030204" pitchFamily="34" charset="0"/>
                  </a:rPr>
                  <a:t>Place des soignants dans la gouvernance</a:t>
                </a:r>
              </a:p>
              <a:p>
                <a:pPr marL="171450" marR="0" lvl="0" indent="-171450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Adapter la commande publique</a:t>
                </a:r>
                <a:endParaRPr kumimoji="0" lang="fr-FR" sz="907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endParaRP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(</a:t>
                </a:r>
                <a:r>
                  <a:rPr kumimoji="0" lang="fr-FR" sz="907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mesures législatives)</a:t>
                </a:r>
                <a:endParaRPr kumimoji="0" lang="fr-FR" sz="907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1616116" y="2594698"/>
                <a:ext cx="8338818" cy="418130"/>
              </a:xfrm>
              <a:prstGeom prst="rect">
                <a:avLst/>
              </a:prstGeom>
              <a:solidFill>
                <a:srgbClr val="00206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905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2623570" y="2564912"/>
                <a:ext cx="1106298" cy="42899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T4</a:t>
                </a: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2020</a:t>
                </a:r>
              </a:p>
            </p:txBody>
          </p:sp>
          <p:sp>
            <p:nvSpPr>
              <p:cNvPr id="134" name="Triangle isocèle 133"/>
              <p:cNvSpPr/>
              <p:nvPr/>
            </p:nvSpPr>
            <p:spPr>
              <a:xfrm rot="5400000">
                <a:off x="9783189" y="2462372"/>
                <a:ext cx="773368" cy="682781"/>
              </a:xfrm>
              <a:prstGeom prst="triangle">
                <a:avLst/>
              </a:prstGeom>
              <a:solidFill>
                <a:srgbClr val="00206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905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2438636" y="3346947"/>
                <a:ext cx="1476166" cy="6472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9BBB59">
                    <a:lumMod val="75000"/>
                  </a:srgbClr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Lancement du GT sur la clarification et la simplification de la commande publique</a:t>
                </a: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870875" y="1605071"/>
                <a:ext cx="1690642" cy="542987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BACC6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Entrée en vigueur des mesures de simplification (ordonnances)</a:t>
                </a: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035327" y="1836693"/>
                <a:ext cx="1240410" cy="5506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BACC6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Mission d’évaluation sur la simplification des procédures</a:t>
                </a: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122111" y="2578847"/>
                <a:ext cx="1106298" cy="42899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Janvier</a:t>
                </a: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7408645" y="2594030"/>
                <a:ext cx="1106298" cy="42899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S1</a:t>
                </a: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8840202" y="2581587"/>
                <a:ext cx="1106298" cy="42899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S2</a:t>
                </a: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8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2021</a:t>
                </a:r>
              </a:p>
            </p:txBody>
          </p:sp>
          <p:cxnSp>
            <p:nvCxnSpPr>
              <p:cNvPr id="142" name="Connecteur droit 141"/>
              <p:cNvCxnSpPr/>
              <p:nvPr/>
            </p:nvCxnSpPr>
            <p:spPr>
              <a:xfrm>
                <a:off x="1901965" y="2781750"/>
                <a:ext cx="1039214" cy="41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143" name="Connecteur droit 142"/>
              <p:cNvCxnSpPr/>
              <p:nvPr/>
            </p:nvCxnSpPr>
            <p:spPr>
              <a:xfrm>
                <a:off x="3417757" y="2778647"/>
                <a:ext cx="2601613" cy="1743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sp>
            <p:nvSpPr>
              <p:cNvPr id="145" name="Rectangle 144"/>
              <p:cNvSpPr/>
              <p:nvPr/>
            </p:nvSpPr>
            <p:spPr>
              <a:xfrm>
                <a:off x="4608530" y="2583031"/>
                <a:ext cx="1106298" cy="42899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PLFSS</a:t>
                </a:r>
              </a:p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rlito" panose="020F0502020204030204" pitchFamily="34" charset="0"/>
                    <a:ea typeface="+mn-ea"/>
                    <a:cs typeface="Carlito" panose="020F0502020204030204" pitchFamily="34" charset="0"/>
                  </a:rPr>
                  <a:t>2021</a:t>
                </a:r>
              </a:p>
            </p:txBody>
          </p:sp>
          <p:sp>
            <p:nvSpPr>
              <p:cNvPr id="146" name="Rectangle à coins arrondis 145"/>
              <p:cNvSpPr/>
              <p:nvPr/>
            </p:nvSpPr>
            <p:spPr>
              <a:xfrm>
                <a:off x="4913072" y="2639209"/>
                <a:ext cx="493260" cy="318299"/>
              </a:xfrm>
              <a:prstGeom prst="roundRect">
                <a:avLst/>
              </a:prstGeom>
              <a:solidFill>
                <a:srgbClr val="002060"/>
              </a:solidFill>
              <a:ln w="31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PLFSS 2021</a:t>
                </a: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280263" y="5198801"/>
                <a:ext cx="1710696" cy="849038"/>
              </a:xfrm>
              <a:prstGeom prst="rect">
                <a:avLst/>
              </a:prstGeom>
              <a:noFill/>
              <a:ln w="3175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90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56872" y="5770178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22</a:t>
                </a: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872" y="5283776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18</a:t>
                </a: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1159298" y="5283777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19</a:t>
                </a: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872" y="5526282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4BACC6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20</a:t>
                </a: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159298" y="5526282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9BBB59">
                    <a:lumMod val="75000"/>
                  </a:srgbClr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21</a:t>
                </a: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159298" y="5778112"/>
                <a:ext cx="729293" cy="17122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2060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MESURE 23</a:t>
                </a:r>
              </a:p>
            </p:txBody>
          </p:sp>
          <p:cxnSp>
            <p:nvCxnSpPr>
              <p:cNvPr id="155" name="Connecteur droit 154"/>
              <p:cNvCxnSpPr/>
              <p:nvPr/>
            </p:nvCxnSpPr>
            <p:spPr>
              <a:xfrm>
                <a:off x="5406332" y="3023516"/>
                <a:ext cx="0" cy="2068449"/>
              </a:xfrm>
              <a:prstGeom prst="line">
                <a:avLst/>
              </a:prstGeom>
              <a:noFill/>
              <a:ln w="28575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</p:cxnSp>
          <p:sp>
            <p:nvSpPr>
              <p:cNvPr id="156" name="Rectangle 155"/>
              <p:cNvSpPr/>
              <p:nvPr/>
            </p:nvSpPr>
            <p:spPr>
              <a:xfrm>
                <a:off x="7662313" y="1124715"/>
                <a:ext cx="1449767" cy="48035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Modification du décret HPST pour la réhabilitation du service</a:t>
                </a: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7662313" y="1727500"/>
                <a:ext cx="1449767" cy="42260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Mise en place d’établissements pilotes</a:t>
                </a: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5513450" y="4113201"/>
                <a:ext cx="1366606" cy="5630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Gouvernance CME: </a:t>
                </a: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publication de l’ordonnance </a:t>
                </a:r>
                <a:r>
                  <a:rPr kumimoji="0" lang="fr-FR" sz="907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OTSS</a:t>
                </a:r>
                <a:endParaRPr kumimoji="0" lang="fr-FR" sz="907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3715927" y="4242323"/>
                <a:ext cx="1002635" cy="70357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lIns="81833" tIns="40918" rIns="81833" bIns="40918" rtlCol="0" anchor="ctr"/>
              <a:lstStyle/>
              <a:p>
                <a:pPr marL="0" marR="0" lvl="0" indent="0" algn="ctr" defTabSz="94599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7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rlito" panose="020F0502020204030204" pitchFamily="34" charset="0"/>
                  </a:rPr>
                  <a:t>Gouvernance: poursuite des concertations</a:t>
                </a:r>
              </a:p>
            </p:txBody>
          </p:sp>
          <p:cxnSp>
            <p:nvCxnSpPr>
              <p:cNvPr id="160" name="Connecteur droit 159"/>
              <p:cNvCxnSpPr/>
              <p:nvPr/>
            </p:nvCxnSpPr>
            <p:spPr>
              <a:xfrm flipH="1">
                <a:off x="4166602" y="2995900"/>
                <a:ext cx="2010" cy="1219739"/>
              </a:xfrm>
              <a:prstGeom prst="line">
                <a:avLst/>
              </a:prstGeom>
              <a:noFill/>
              <a:ln w="28575" cap="flat" cmpd="sng" algn="ctr">
                <a:solidFill>
                  <a:srgbClr val="C0504D"/>
                </a:solidFill>
                <a:prstDash val="solid"/>
              </a:ln>
              <a:effectLst/>
            </p:spPr>
          </p:cxnSp>
        </p:grpSp>
        <p:sp>
          <p:nvSpPr>
            <p:cNvPr id="109" name="Rectangle 108"/>
            <p:cNvSpPr/>
            <p:nvPr/>
          </p:nvSpPr>
          <p:spPr>
            <a:xfrm>
              <a:off x="813975" y="1189499"/>
              <a:ext cx="3094348" cy="89042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/>
              </a:solidFill>
              <a:prstDash val="solid"/>
            </a:ln>
            <a:effectLst/>
          </p:spPr>
          <p:txBody>
            <a:bodyPr lIns="81833" tIns="40918" rIns="81833" bIns="40918" rtlCol="0" anchor="ctr"/>
            <a:lstStyle/>
            <a:p>
              <a:pPr marL="0" marR="0" lvl="0" indent="0" algn="ctr" defTabSz="9459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rPr>
                <a:t>Réforme des autorisations:</a:t>
              </a:r>
            </a:p>
            <a:p>
              <a:pPr lvl="0" defTabSz="945992">
                <a:defRPr/>
              </a:pPr>
              <a:r>
                <a:rPr lang="fr-FR" sz="907" kern="0" dirty="0" smtClean="0">
                  <a:solidFill>
                    <a:prstClr val="black"/>
                  </a:solidFill>
                  <a:cs typeface="Carlito" panose="020F0502020204030204" pitchFamily="34" charset="0"/>
                </a:rPr>
                <a:t>- Envoi </a:t>
              </a:r>
              <a:r>
                <a:rPr lang="fr-FR" sz="907" kern="0" dirty="0">
                  <a:solidFill>
                    <a:prstClr val="black"/>
                  </a:solidFill>
                  <a:cs typeface="Carlito" panose="020F0502020204030204" pitchFamily="34" charset="0"/>
                </a:rPr>
                <a:t>au CE pour neuroradiologie interventionnelle et soins médicaux et de réadaptation (ex-SSR) ;</a:t>
              </a:r>
            </a:p>
            <a:p>
              <a:pPr lvl="0" defTabSz="945992">
                <a:defRPr/>
              </a:pPr>
              <a:r>
                <a:rPr lang="fr-FR" sz="907" kern="0" dirty="0" smtClean="0">
                  <a:solidFill>
                    <a:prstClr val="black"/>
                  </a:solidFill>
                  <a:cs typeface="Carlito" panose="020F0502020204030204" pitchFamily="34" charset="0"/>
                </a:rPr>
                <a:t>- Fin </a:t>
              </a:r>
              <a:r>
                <a:rPr lang="fr-FR" sz="907" kern="0" dirty="0">
                  <a:solidFill>
                    <a:prstClr val="black"/>
                  </a:solidFill>
                  <a:cs typeface="Carlito" panose="020F0502020204030204" pitchFamily="34" charset="0"/>
                </a:rPr>
                <a:t>de travaux et concertations pour médecine nucléaire, grands brûlés, cardiologie interventionnelle, soins </a:t>
              </a:r>
              <a:r>
                <a:rPr lang="fr-FR" sz="907" kern="0" dirty="0" smtClean="0">
                  <a:solidFill>
                    <a:prstClr val="black"/>
                  </a:solidFill>
                  <a:cs typeface="Carlito" panose="020F0502020204030204" pitchFamily="34" charset="0"/>
                </a:rPr>
                <a:t>critiques, </a:t>
              </a:r>
              <a:r>
                <a:rPr lang="fr-FR" sz="907" kern="0" dirty="0" smtClean="0">
                  <a:cs typeface="Carlito" panose="020F0502020204030204" pitchFamily="34" charset="0"/>
                </a:rPr>
                <a:t>HAD </a:t>
              </a:r>
              <a:r>
                <a:rPr lang="fr-FR" sz="907" kern="0" dirty="0">
                  <a:solidFill>
                    <a:prstClr val="black"/>
                  </a:solidFill>
                  <a:cs typeface="Carlito" panose="020F0502020204030204" pitchFamily="34" charset="0"/>
                </a:rPr>
                <a:t>et médecine d’urgence</a:t>
              </a:r>
              <a:r>
                <a:rPr lang="fr-FR" sz="907" kern="0" dirty="0" smtClean="0">
                  <a:solidFill>
                    <a:prstClr val="black"/>
                  </a:solidFill>
                  <a:cs typeface="Carlito" panose="020F0502020204030204" pitchFamily="34" charset="0"/>
                </a:rPr>
                <a:t>.</a:t>
              </a:r>
              <a:endParaRPr kumimoji="0" lang="fr-FR" sz="907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rlito" panose="020F0502020204030204" pitchFamily="34" charset="0"/>
              </a:endParaRPr>
            </a:p>
          </p:txBody>
        </p:sp>
        <p:cxnSp>
          <p:nvCxnSpPr>
            <p:cNvPr id="110" name="Connecteur droit 109"/>
            <p:cNvCxnSpPr/>
            <p:nvPr/>
          </p:nvCxnSpPr>
          <p:spPr>
            <a:xfrm>
              <a:off x="5011533" y="2097967"/>
              <a:ext cx="0" cy="852725"/>
            </a:xfrm>
            <a:prstGeom prst="line">
              <a:avLst/>
            </a:prstGeom>
            <a:noFill/>
            <a:ln w="28575" cap="flat" cmpd="sng" algn="ctr">
              <a:solidFill>
                <a:srgbClr val="4BACC6"/>
              </a:solidFill>
              <a:prstDash val="solid"/>
            </a:ln>
            <a:effectLst/>
          </p:spPr>
        </p:cxnSp>
        <p:sp>
          <p:nvSpPr>
            <p:cNvPr id="113" name="Rectangle 112"/>
            <p:cNvSpPr/>
            <p:nvPr/>
          </p:nvSpPr>
          <p:spPr>
            <a:xfrm>
              <a:off x="4369750" y="1838582"/>
              <a:ext cx="1216101" cy="24561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/>
              </a:solidFill>
              <a:prstDash val="solid"/>
            </a:ln>
            <a:effectLst/>
          </p:spPr>
          <p:txBody>
            <a:bodyPr lIns="81833" tIns="40918" rIns="81833" bIns="40918" rtlCol="0" anchor="ctr"/>
            <a:lstStyle/>
            <a:p>
              <a:pPr marL="0" marR="0" lvl="0" indent="0" algn="ctr" defTabSz="9459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rPr>
                <a:t>Protocoles</a:t>
              </a:r>
              <a:r>
                <a:rPr kumimoji="0" lang="fr-FR" sz="907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rlito" panose="020F0502020204030204" pitchFamily="34" charset="0"/>
                </a:rPr>
                <a:t> locaux</a:t>
              </a:r>
              <a:endParaRPr kumimoji="0" lang="fr-FR" sz="90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endParaRPr>
            </a:p>
          </p:txBody>
        </p:sp>
        <p:cxnSp>
          <p:nvCxnSpPr>
            <p:cNvPr id="114" name="Connecteur droit 113"/>
            <p:cNvCxnSpPr/>
            <p:nvPr/>
          </p:nvCxnSpPr>
          <p:spPr>
            <a:xfrm>
              <a:off x="8874669" y="2933117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>
              <a:off x="8945181" y="2935389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>
              <a:off x="9013421" y="2933117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>
              <a:off x="7619071" y="2933117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>
              <a:off x="7689583" y="2935389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>
              <a:off x="7757823" y="2933117"/>
              <a:ext cx="0" cy="426364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2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1242244" y="2412479"/>
            <a:ext cx="9050148" cy="1944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srgbClr val="C0504D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98547" y="2698908"/>
            <a:ext cx="87375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Pilier 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Fédérer les acteurs de la santé dans les territoires au service des usagers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554276" y="1620391"/>
            <a:ext cx="1375936" cy="1296945"/>
            <a:chOff x="3399773" y="4083903"/>
            <a:chExt cx="920842" cy="864096"/>
          </a:xfrm>
        </p:grpSpPr>
        <p:sp>
          <p:nvSpPr>
            <p:cNvPr id="10" name="Ellipse 9"/>
            <p:cNvSpPr/>
            <p:nvPr/>
          </p:nvSpPr>
          <p:spPr>
            <a:xfrm>
              <a:off x="3428146" y="4083903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399773" y="4191951"/>
              <a:ext cx="920842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4286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94149" y="1427426"/>
            <a:ext cx="1728000" cy="23532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Assurer le développement de la télésanté dans tous les territoires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2324944" y="1166581"/>
            <a:ext cx="5519574" cy="3770263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Accélérer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développement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téléconsultations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</a:t>
            </a: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prolongeant le dispositif mis en place pendant la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crise,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assouplissant le principe de connaissance préalable du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patient, </a:t>
            </a: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assouplissant les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principes actuels du parcours de soin coordonnés.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Élargir à tous les patients les conditions de réalisation d’une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téléexpertise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permettre aux professionnels de santé non médicaux de solliciter une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téléexpertise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Permettre une prise en charge conventionnelle des actes de télémédecine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sages-femmes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les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chirurgiens-dentistes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Fixer le périmètre et les principes du financement de 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télésurveillance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puis confier aux partenaires conventionnels le soin de définir la rémunération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afférente.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8583398" y="2116123"/>
            <a:ext cx="1875870" cy="120032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="1" dirty="0" smtClean="0">
                <a:solidFill>
                  <a:prstClr val="white"/>
                </a:solidFill>
                <a:latin typeface="Calibri"/>
              </a:rPr>
              <a:t>Fin 2020 – début 2021</a:t>
            </a:r>
            <a:r>
              <a:rPr lang="fr-FR" sz="1200" dirty="0" smtClean="0">
                <a:solidFill>
                  <a:prstClr val="white"/>
                </a:solidFill>
                <a:latin typeface="Calibri"/>
              </a:rPr>
              <a:t>: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Négociations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conventionnelles, concertations sur les mesures législatives et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réglementaires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5700" y="1244907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24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096699" y="2230166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87171" y="1015697"/>
            <a:ext cx="5845808" cy="3413006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583398" y="1039829"/>
            <a:ext cx="1875870" cy="101566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Prolongation jusqu’à fin décembre des dérogations COVID (hors téléconsultations par téléphone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8583398" y="3371299"/>
            <a:ext cx="1875870" cy="4616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Télésurveillance: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travaux en 2021 pour PLFSS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2022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4 – </a:t>
            </a: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Fédérer les acteurs de la santé dans les territoires au service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usagers (1/4)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13541" y="5039678"/>
            <a:ext cx="1728000" cy="16801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Améliorer l’accès aux soins non programmés par le développement de l’exercice coordonné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234011" y="4587072"/>
            <a:ext cx="5651104" cy="2739211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l’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exercice coordonné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norme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Atteindre l’objectif fixé en 2017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doublement le nombre de maisons de santé pluri-professionnelles et de centres de santé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d’ici 2022 ;</a:t>
            </a: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Conforter les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équipes de soins (primaires et spécialisées)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les dotant d’un cadre et de missions formalisés ;</a:t>
            </a:r>
          </a:p>
          <a:p>
            <a:pPr marL="692945" marR="0" lvl="1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Mettre en place un mécanisme de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bonus financier pour soutenir les CPTS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créées en 2020/2021 et celles qui s’engagent dans des missions de régulation / coordination en matière de soins non programmés.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586981" y="5523174"/>
            <a:ext cx="1712609" cy="83099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Ordonnance OTSS &amp; négociation via un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avenant conventionnel au T3 2020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45699" y="4857159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25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8122043" y="5386432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87171" y="4571628"/>
            <a:ext cx="5845808" cy="2365193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13541" y="207841"/>
            <a:ext cx="489401" cy="345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2563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294149" y="1427427"/>
            <a:ext cx="1728000" cy="125966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Concrétiser le service d’accès aux soins (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SAS)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8573683" y="1792854"/>
            <a:ext cx="1957593" cy="138499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Expérimentations</a:t>
            </a:r>
            <a:r>
              <a:rPr lang="fr-FR" sz="1200" dirty="0">
                <a:solidFill>
                  <a:prstClr val="white"/>
                </a:solidFill>
              </a:rPr>
              <a:t> ville-hôpital: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Fin 2020</a:t>
            </a:r>
            <a:r>
              <a:rPr lang="fr-FR" sz="1200" dirty="0" smtClean="0">
                <a:solidFill>
                  <a:prstClr val="white"/>
                </a:solidFill>
              </a:rPr>
              <a:t>: choix des pilotes</a:t>
            </a:r>
            <a:endParaRPr lang="fr-FR" sz="1200" dirty="0">
              <a:solidFill>
                <a:prstClr val="white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prstClr val="white"/>
                </a:solidFill>
              </a:rPr>
              <a:t>T1 2021 </a:t>
            </a:r>
            <a:r>
              <a:rPr lang="fr-FR" sz="1200" dirty="0">
                <a:solidFill>
                  <a:prstClr val="white"/>
                </a:solidFill>
              </a:rPr>
              <a:t>: début mise en œuvre pilotes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prstClr val="white"/>
                </a:solidFill>
              </a:rPr>
              <a:t>fin 2021 - début 2022 </a:t>
            </a:r>
            <a:r>
              <a:rPr lang="fr-FR" sz="1200" dirty="0">
                <a:solidFill>
                  <a:prstClr val="white"/>
                </a:solidFill>
              </a:rPr>
              <a:t>: généralisation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645700" y="1244907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26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Chevron 64"/>
          <p:cNvSpPr/>
          <p:nvPr/>
        </p:nvSpPr>
        <p:spPr>
          <a:xfrm>
            <a:off x="8106194" y="1507572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135654" y="1015697"/>
            <a:ext cx="5875342" cy="1905774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8573682" y="1232640"/>
            <a:ext cx="1957593" cy="4616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Déploiement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la plateforme: </a:t>
            </a:r>
            <a:r>
              <a:rPr kumimoji="0" lang="fr-FR" sz="1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début 2021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2215876" y="1213184"/>
            <a:ext cx="5651104" cy="1461939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Déployer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plateforme numérique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partenariat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SAMU et la ville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faciliter l’accès à l’information en santé et aux soins non programmés (prise de rendez-vous)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Lancer des expérimentations sur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organisations mixtes ville-hôpital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la prise en charge des appels des patients pour des besoins urgents ou non programmés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12284" y="4095004"/>
            <a:ext cx="1728000" cy="198988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Lutter contre les inégalités de santé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2196822" y="3370354"/>
            <a:ext cx="5651104" cy="3770263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Doter </a:t>
            </a:r>
            <a:r>
              <a:rPr lang="fr-FR" sz="1400" dirty="0"/>
              <a:t>chaque région d’une </a:t>
            </a:r>
            <a:r>
              <a:rPr lang="fr-FR" sz="1400" b="1" dirty="0"/>
              <a:t>gouvernance stratégique de réduction des inégalités de santé</a:t>
            </a:r>
            <a:r>
              <a:rPr lang="fr-FR" sz="1400" dirty="0"/>
              <a:t>, associant l’ensemble des acteurs (usagers, élus, associations,…) et s’appuyant sur les équipes régionales de recherche et d’enseignement en santé publique, sciences sociales, humaines…</a:t>
            </a:r>
          </a:p>
          <a:p>
            <a:pPr marL="171450" lvl="0" indent="-1714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Renforcer le FIR pour engager des </a:t>
            </a:r>
            <a:r>
              <a:rPr lang="fr-FR" sz="1400" b="1" dirty="0">
                <a:solidFill>
                  <a:prstClr val="black"/>
                </a:solidFill>
              </a:rPr>
              <a:t>démarches de promotion de la santé adaptées aux travailleurs pauvres </a:t>
            </a:r>
            <a:r>
              <a:rPr lang="fr-FR" sz="1400" dirty="0">
                <a:solidFill>
                  <a:prstClr val="black"/>
                </a:solidFill>
              </a:rPr>
              <a:t>et intégrant les nouvelles conditions de travail dans l’accès au soin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Garantir une </a:t>
            </a:r>
            <a:r>
              <a:rPr lang="fr-FR" sz="1400" b="1" dirty="0">
                <a:solidFill>
                  <a:prstClr val="black"/>
                </a:solidFill>
              </a:rPr>
              <a:t>prise en charge globale </a:t>
            </a:r>
            <a:r>
              <a:rPr lang="fr-FR" sz="1400" dirty="0">
                <a:solidFill>
                  <a:prstClr val="black"/>
                </a:solidFill>
              </a:rPr>
              <a:t>(médicale, psychologique, sociale) grâce à la pluridisciplinarité des équipes : </a:t>
            </a:r>
          </a:p>
          <a:p>
            <a:pPr marL="692945" lvl="1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Renforcer les </a:t>
            </a:r>
            <a:r>
              <a:rPr lang="fr-FR" sz="1400" b="1" dirty="0">
                <a:solidFill>
                  <a:srgbClr val="C0504D"/>
                </a:solidFill>
              </a:rPr>
              <a:t>400 PASS </a:t>
            </a:r>
            <a:r>
              <a:rPr lang="fr-FR" sz="1400" dirty="0">
                <a:solidFill>
                  <a:prstClr val="black"/>
                </a:solidFill>
              </a:rPr>
              <a:t>en temps médicaux et paramédicaux ; </a:t>
            </a:r>
          </a:p>
          <a:p>
            <a:pPr marL="692945" lvl="1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Créer </a:t>
            </a:r>
            <a:r>
              <a:rPr lang="fr-FR" sz="1400" b="1" dirty="0">
                <a:solidFill>
                  <a:srgbClr val="C0504D"/>
                </a:solidFill>
              </a:rPr>
              <a:t>60 centres et maisons de santé « participatifs » </a:t>
            </a:r>
            <a:r>
              <a:rPr lang="fr-FR" sz="1400" dirty="0">
                <a:solidFill>
                  <a:prstClr val="black"/>
                </a:solidFill>
              </a:rPr>
              <a:t>; </a:t>
            </a:r>
          </a:p>
          <a:p>
            <a:pPr marL="692945" lvl="1" indent="-171450" algn="just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Créer </a:t>
            </a:r>
            <a:r>
              <a:rPr lang="fr-FR" sz="1400" b="1" dirty="0">
                <a:solidFill>
                  <a:srgbClr val="C0504D"/>
                </a:solidFill>
              </a:rPr>
              <a:t>500 nouveaux « lits haltes soin santé » </a:t>
            </a:r>
            <a:r>
              <a:rPr lang="fr-FR" sz="1400" dirty="0">
                <a:solidFill>
                  <a:prstClr val="black"/>
                </a:solidFill>
              </a:rPr>
              <a:t>pour atteindre </a:t>
            </a:r>
            <a:r>
              <a:rPr lang="fr-FR" sz="1400" b="1" dirty="0">
                <a:solidFill>
                  <a:srgbClr val="C0504D"/>
                </a:solidFill>
              </a:rPr>
              <a:t>2 800 places d’ici 2022</a:t>
            </a:r>
            <a:r>
              <a:rPr lang="fr-FR" sz="1400" dirty="0">
                <a:solidFill>
                  <a:prstClr val="black"/>
                </a:solidFill>
              </a:rPr>
              <a:t> ;</a:t>
            </a:r>
          </a:p>
          <a:p>
            <a:pPr marL="171450" lvl="0" indent="-17145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prstClr val="black"/>
                </a:solidFill>
              </a:rPr>
              <a:t>Recourir aux démarches d’aller-vers </a:t>
            </a:r>
            <a:r>
              <a:rPr lang="fr-FR" sz="1400" dirty="0">
                <a:solidFill>
                  <a:prstClr val="black"/>
                </a:solidFill>
              </a:rPr>
              <a:t>pour toucher les plus exclus, au travers de dispositifs mobiles pluridisciplinaires.</a:t>
            </a:r>
            <a:endParaRPr lang="fr-FR" sz="1400" b="1" dirty="0">
              <a:solidFill>
                <a:prstClr val="black"/>
              </a:solidFill>
            </a:endParaRP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8583397" y="4424488"/>
            <a:ext cx="1947878" cy="83099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prstClr val="white"/>
                </a:solidFill>
              </a:rPr>
              <a:t>T1 2021</a:t>
            </a:r>
            <a:r>
              <a:rPr lang="fr-FR" sz="1200" dirty="0">
                <a:solidFill>
                  <a:prstClr val="white"/>
                </a:solidFill>
              </a:rPr>
              <a:t>: Renforcement des dispositifs régionaux de réduction des inégalités de santé (FIR</a:t>
            </a:r>
            <a:r>
              <a:rPr lang="fr-FR" sz="1200" dirty="0" smtClean="0">
                <a:solidFill>
                  <a:prstClr val="white"/>
                </a:solidFill>
              </a:rPr>
              <a:t>)</a:t>
            </a:r>
            <a:endParaRPr lang="fr-FR" sz="1200" dirty="0">
              <a:solidFill>
                <a:prstClr val="white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663835" y="3912485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Chevron 75"/>
          <p:cNvSpPr/>
          <p:nvPr/>
        </p:nvSpPr>
        <p:spPr>
          <a:xfrm>
            <a:off x="8113266" y="4703245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126586" y="3324887"/>
            <a:ext cx="5893477" cy="3552087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8573682" y="5392389"/>
            <a:ext cx="1947878" cy="138499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S1 2021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lang="fr-FR" sz="1200" dirty="0">
                <a:solidFill>
                  <a:prstClr val="white"/>
                </a:solidFill>
              </a:rPr>
              <a:t>déploiement progressif </a:t>
            </a:r>
            <a:r>
              <a:rPr lang="fr-FR" sz="1200" dirty="0">
                <a:solidFill>
                  <a:schemeClr val="bg1"/>
                </a:solidFill>
              </a:rPr>
              <a:t>des mesures PASS, « lits haltes soin santé » et des dispositifs </a:t>
            </a:r>
            <a:r>
              <a:rPr lang="fr-FR" sz="1200" dirty="0" smtClean="0">
                <a:solidFill>
                  <a:schemeClr val="bg1"/>
                </a:solidFill>
              </a:rPr>
              <a:t>mobiles et </a:t>
            </a:r>
            <a:r>
              <a:rPr lang="fr-FR" sz="1200" dirty="0">
                <a:solidFill>
                  <a:schemeClr val="bg1"/>
                </a:solidFill>
              </a:rPr>
              <a:t>lancement de l’expérimentation des structures « participatives »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583397" y="3919134"/>
            <a:ext cx="1947878" cy="4616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200" b="1" dirty="0">
                <a:solidFill>
                  <a:prstClr val="white"/>
                </a:solidFill>
              </a:rPr>
              <a:t>S2 2020</a:t>
            </a:r>
            <a:r>
              <a:rPr lang="fr-FR" sz="1200" dirty="0">
                <a:solidFill>
                  <a:prstClr val="white"/>
                </a:solidFill>
              </a:rPr>
              <a:t>: </a:t>
            </a:r>
            <a:r>
              <a:rPr lang="fr-FR" sz="1200" dirty="0" smtClean="0">
                <a:solidFill>
                  <a:schemeClr val="bg1"/>
                </a:solidFill>
              </a:rPr>
              <a:t>Mise en œuvre de la gouvernance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4 – </a:t>
            </a: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Fédérer les acteurs de la santé dans les territoires au service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usagers (2/4)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13541" y="207841"/>
            <a:ext cx="489401" cy="345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104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294149" y="1214686"/>
            <a:ext cx="1728000" cy="1602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Mettre en place une  offre de prise en charge intégrée ville-hôpital-médico-social pour les personnes âgées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2215876" y="1047610"/>
            <a:ext cx="5651104" cy="1831271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Pérennisation sur les territoires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astreintes sanitaires pour les EHPAD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Systématiser dans chaque territoire des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parcours d’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admissions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directes non programmées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Renforcement et déploiement des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équipes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mobiles de gériatrie (EMG)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les lieux de vie des personnes âgées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Renforcement du dispositif de présence d’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infirmières la nuit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les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EHPAD.</a:t>
            </a: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8583398" y="1912199"/>
            <a:ext cx="1712609" cy="43088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 de nuit dans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PLFSS 2021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645700" y="1032166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28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Chevron 59"/>
          <p:cNvSpPr/>
          <p:nvPr/>
        </p:nvSpPr>
        <p:spPr>
          <a:xfrm>
            <a:off x="8094325" y="1463764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215876" y="972319"/>
            <a:ext cx="5795120" cy="1947499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8583398" y="900311"/>
            <a:ext cx="1712824" cy="938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Parcours d’admissions directes non programmées sur les territoires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finalisés en 2020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8583398" y="2415094"/>
            <a:ext cx="1712609" cy="6001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Soutien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</a:t>
            </a:r>
            <a:r>
              <a:rPr kumimoji="0" lang="fr-FR" sz="11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EMG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 les lieux de vie des PA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dès 2020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12284" y="3378207"/>
            <a:ext cx="1728000" cy="165591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Améliorer l’accès au soin des personnes en situation de handicap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2215876" y="3182006"/>
            <a:ext cx="5651104" cy="1969770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Reconnaître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l’accès des PH à un médecin traitant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comme un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objectif de santé publique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mettre en place le juste financement de l’exigence d’adaptation des modalités de suivi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Faire des ESMS des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acteurs du parcours de soins des personnes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avec le financement associé ; 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Lancer un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programme d’adaptation des conditions de soins pour les personnes handicapées,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notamment la mise en accessibilité de la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télémédecine.</a:t>
            </a: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8602642" y="4043779"/>
            <a:ext cx="1712609" cy="43088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Travaux préparatoires dès fin 2020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663835" y="3195688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29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Chevron 74"/>
          <p:cNvSpPr/>
          <p:nvPr/>
        </p:nvSpPr>
        <p:spPr>
          <a:xfrm>
            <a:off x="8116845" y="3706982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234011" y="3049808"/>
            <a:ext cx="5795120" cy="2132746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273998" y="5561852"/>
            <a:ext cx="1844002" cy="188258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lvl="0">
              <a:defRPr/>
            </a:pPr>
            <a:r>
              <a:rPr lang="fr-FR" sz="1400" b="1" dirty="0">
                <a:solidFill>
                  <a:prstClr val="white"/>
                </a:solidFill>
              </a:rPr>
              <a:t>Faire des hôpitaux de proximité des laboratoires en matière de coopération territoriale et ouvrir le cadre de labellisation dès </a:t>
            </a:r>
            <a:r>
              <a:rPr lang="fr-FR" sz="1400" b="1" dirty="0" smtClean="0">
                <a:solidFill>
                  <a:prstClr val="white"/>
                </a:solidFill>
              </a:rPr>
              <a:t>2020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8602642" y="5590703"/>
            <a:ext cx="1712609" cy="938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fr-FR" sz="1100" b="1" dirty="0">
                <a:solidFill>
                  <a:prstClr val="white"/>
                </a:solidFill>
              </a:rPr>
              <a:t>Fin 2020-début 2021</a:t>
            </a:r>
            <a:r>
              <a:rPr lang="fr-FR" sz="1100" dirty="0">
                <a:solidFill>
                  <a:prstClr val="white"/>
                </a:solidFill>
              </a:rPr>
              <a:t>: </a:t>
            </a:r>
            <a:r>
              <a:rPr lang="fr-FR" sz="1100" dirty="0" smtClean="0">
                <a:solidFill>
                  <a:prstClr val="white"/>
                </a:solidFill>
              </a:rPr>
              <a:t>Concertations prévues </a:t>
            </a:r>
            <a:r>
              <a:rPr lang="fr-FR" sz="1100" dirty="0">
                <a:solidFill>
                  <a:prstClr val="white"/>
                </a:solidFill>
              </a:rPr>
              <a:t>dans le cadre du Comité dédié à la réforme (FD+ syndicats libéraux)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663835" y="5282926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30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Chevron 85"/>
          <p:cNvSpPr/>
          <p:nvPr/>
        </p:nvSpPr>
        <p:spPr>
          <a:xfrm>
            <a:off x="8116845" y="5562276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235121" y="5322703"/>
            <a:ext cx="5795120" cy="1698288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2234011" y="5436815"/>
            <a:ext cx="5651104" cy="1461939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Intégrer dans l’architecture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globale</a:t>
            </a:r>
            <a:r>
              <a:rPr kumimoji="0" lang="fr-FR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réforme </a:t>
            </a:r>
            <a:r>
              <a:rPr kumimoji="0" lang="fr-FR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obligation d’association des élus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des modalités d’organisation adaptées aux enjeux locaux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Donner plus d’autonomie aux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hôpitaux de proximité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lorsqu’ils sont de statut public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définissant des missions gérées localement dans une convention avec les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GHT.</a:t>
            </a:r>
            <a:endParaRPr kumimoji="0" lang="fr-FR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4 – </a:t>
            </a: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Fédérer les acteurs de la santé dans les territoires au service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usagers (3/4)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0" name="Image 2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13541" y="207841"/>
            <a:ext cx="489401" cy="345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4885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 7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01816" y="3483692"/>
            <a:ext cx="575913" cy="405272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301816" y="1158017"/>
            <a:ext cx="1728000" cy="170513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l’offre de soutien psychiatrique et psychologique de la population 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289368" y="1075204"/>
            <a:ext cx="5651104" cy="1831271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</a:rPr>
              <a:t>Mettre en place un </a:t>
            </a:r>
            <a:r>
              <a:rPr lang="fr-FR" sz="1400" b="1" dirty="0">
                <a:solidFill>
                  <a:prstClr val="black"/>
                </a:solidFill>
              </a:rPr>
              <a:t>numéro national de prévention du suicide 24h/24 7j/7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prstClr val="black"/>
                </a:solidFill>
              </a:rPr>
              <a:t>Recruter </a:t>
            </a:r>
            <a:r>
              <a:rPr lang="fr-FR" sz="1400" b="1" dirty="0">
                <a:solidFill>
                  <a:srgbClr val="C0504D"/>
                </a:solidFill>
              </a:rPr>
              <a:t>160 psychologues </a:t>
            </a:r>
            <a:r>
              <a:rPr lang="fr-FR" sz="1400" b="1" dirty="0">
                <a:solidFill>
                  <a:prstClr val="black"/>
                </a:solidFill>
              </a:rPr>
              <a:t>dans les CMP </a:t>
            </a:r>
            <a:r>
              <a:rPr lang="fr-FR" sz="1400" dirty="0">
                <a:solidFill>
                  <a:prstClr val="black"/>
                </a:solidFill>
              </a:rPr>
              <a:t>pour un soutien psychologique accessible à </a:t>
            </a:r>
            <a:r>
              <a:rPr lang="fr-FR" sz="1400" dirty="0" smtClean="0">
                <a:solidFill>
                  <a:prstClr val="black"/>
                </a:solidFill>
              </a:rPr>
              <a:t>tous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 smtClean="0">
                <a:solidFill>
                  <a:prstClr val="black"/>
                </a:solidFill>
              </a:rPr>
              <a:t>Renforcer </a:t>
            </a:r>
            <a:r>
              <a:rPr lang="fr-FR" sz="1400" b="1" dirty="0">
                <a:solidFill>
                  <a:prstClr val="black"/>
                </a:solidFill>
              </a:rPr>
              <a:t>« l’aller vers » au travers des </a:t>
            </a:r>
            <a:r>
              <a:rPr lang="fr-FR" sz="1400" b="1" dirty="0">
                <a:solidFill>
                  <a:srgbClr val="C0504D"/>
                </a:solidFill>
              </a:rPr>
              <a:t>39 cellules d’urgences médico-psychologiques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prstClr val="black"/>
                </a:solidFill>
              </a:rPr>
              <a:t>Donner accès à des </a:t>
            </a:r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consultations de psychologues en ambulatoire </a:t>
            </a:r>
            <a:r>
              <a:rPr lang="fr-FR" sz="1400" dirty="0">
                <a:solidFill>
                  <a:prstClr val="black"/>
                </a:solidFill>
              </a:rPr>
              <a:t>dans des maisons de santé pluri-professionnelles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53367" y="975498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31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8087472" y="1452791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217360" y="842880"/>
            <a:ext cx="5795120" cy="2238377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12284" y="3459094"/>
            <a:ext cx="1728000" cy="165591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les missions et l’indépendance des CRSA afin d’en faire de véritables parlements de santé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2234011" y="3355148"/>
            <a:ext cx="5651104" cy="2000548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l’autonomie des Conférences régionales de santé et de l’autonomie (CRSA)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les dotant de moyens de travail et d’organisation en propre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Revoir le décret relatif aux missions, à l’organisation et à la gestion des CRSA 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Inscrire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dans les textes relatives aux CRSA le principe de leur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consultation aux décisions prises pendant les crises sanitaires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8601532" y="3339192"/>
            <a:ext cx="1712609" cy="178510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Cadrage en cours avec les ARS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Concertation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avec les acteurs et notamment les associations de patients et élus locaux pour modification législative et réglementaire du CSP en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100" dirty="0" smtClean="0">
                <a:solidFill>
                  <a:prstClr val="white"/>
                </a:solidFill>
                <a:latin typeface="Calibri"/>
              </a:rPr>
              <a:t>Mise en œuvre en 2021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663835" y="3276575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32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Chevron 67"/>
          <p:cNvSpPr/>
          <p:nvPr/>
        </p:nvSpPr>
        <p:spPr>
          <a:xfrm>
            <a:off x="8115736" y="3708623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234011" y="3195370"/>
            <a:ext cx="5795120" cy="2072748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12284" y="5582093"/>
            <a:ext cx="1728000" cy="125151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36000" rtlCol="0" anchor="ctr"/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Evolution des ARS : renforcer le niveau départemental et l’association des élus 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8605115" y="5819357"/>
            <a:ext cx="1712609" cy="76944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Cadrage en cours avec les ARS</a:t>
            </a:r>
          </a:p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Evolutions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réglementaires en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664945" y="5326570"/>
            <a:ext cx="11005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Mesure 33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Chevron 78"/>
          <p:cNvSpPr/>
          <p:nvPr/>
        </p:nvSpPr>
        <p:spPr>
          <a:xfrm>
            <a:off x="8116846" y="5656122"/>
            <a:ext cx="372291" cy="1104483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235121" y="5466719"/>
            <a:ext cx="5795120" cy="1482264"/>
          </a:xfrm>
          <a:prstGeom prst="rect">
            <a:avLst/>
          </a:pr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2234011" y="5580831"/>
            <a:ext cx="5651104" cy="1246495"/>
          </a:xfrm>
          <a:prstGeom prst="rect">
            <a:avLst/>
          </a:prstGeom>
          <a:noFill/>
          <a:ln>
            <a:noFill/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Renforcer le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dialogue territorial avec les élus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développant la présence des ARS à l’échelon départemental et en créant un conseil d’administration des ARS avec davantage de places destinées aux élus</a:t>
            </a:r>
          </a:p>
          <a:p>
            <a:pPr marL="171450" marR="0" lvl="0" indent="-17145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Redonner aux </a:t>
            </a:r>
            <a:r>
              <a:rPr lang="fr-FR" sz="1400" b="1" dirty="0">
                <a:solidFill>
                  <a:srgbClr val="C0504D"/>
                </a:solidFill>
                <a:latin typeface="Calibri"/>
              </a:rPr>
              <a:t>ARS les moyens pour exercer leurs  missions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renforcer leur capacité d’accompagnement de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projet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601532" y="2047210"/>
            <a:ext cx="1712609" cy="6001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2021-2022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lancement du dispositif général de première ligne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583183" y="1226742"/>
            <a:ext cx="1718408" cy="76944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36000" rIns="0" rtlCol="0">
            <a:spAutoFit/>
          </a:bodyPr>
          <a:lstStyle/>
          <a:p>
            <a:pPr marL="171450" marR="0" lvl="0" indent="-17145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Second semestre 2020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1eres délégations</a:t>
            </a:r>
            <a:r>
              <a:rPr kumimoji="0" lang="fr-FR" sz="11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crédits et élaboration 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</a:t>
            </a:r>
            <a:r>
              <a:rPr kumimoji="0" lang="fr-FR" sz="11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dispositifs 2021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Pilier 4 – </a:t>
            </a:r>
            <a:r>
              <a:rPr kumimoji="0" lang="fr-FR" sz="1800" b="1" i="0" u="none" strike="noStrike" kern="1200" cap="small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Fédérer les acteurs de la santé dans les territoires au service des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usagers (4/4)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30" name="Connecteur droit 29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2" name="Image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13541" y="207841"/>
            <a:ext cx="489401" cy="345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62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Connecteur droit 85"/>
          <p:cNvCxnSpPr/>
          <p:nvPr/>
        </p:nvCxnSpPr>
        <p:spPr>
          <a:xfrm flipH="1">
            <a:off x="5780430" y="3340615"/>
            <a:ext cx="6986" cy="2124037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1" name="Groupe 90"/>
          <p:cNvGrpSpPr/>
          <p:nvPr/>
        </p:nvGrpSpPr>
        <p:grpSpPr>
          <a:xfrm>
            <a:off x="738188" y="972319"/>
            <a:ext cx="9230164" cy="5761094"/>
            <a:chOff x="1281099" y="635935"/>
            <a:chExt cx="9230164" cy="5761094"/>
          </a:xfrm>
        </p:grpSpPr>
        <p:cxnSp>
          <p:nvCxnSpPr>
            <p:cNvPr id="92" name="Connecteur droit 91"/>
            <p:cNvCxnSpPr/>
            <p:nvPr/>
          </p:nvCxnSpPr>
          <p:spPr>
            <a:xfrm>
              <a:off x="3188711" y="2994831"/>
              <a:ext cx="1" cy="427137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>
              <a:off x="3758548" y="2983887"/>
              <a:ext cx="7543" cy="2237885"/>
            </a:xfrm>
            <a:prstGeom prst="line">
              <a:avLst/>
            </a:prstGeom>
            <a:ln w="28575">
              <a:solidFill>
                <a:srgbClr val="F89EE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/>
            <p:nvPr/>
          </p:nvCxnSpPr>
          <p:spPr>
            <a:xfrm>
              <a:off x="2623570" y="905461"/>
              <a:ext cx="0" cy="1687158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>
              <a:off x="3729868" y="1685087"/>
              <a:ext cx="0" cy="954122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 flipH="1">
              <a:off x="2984166" y="2338112"/>
              <a:ext cx="4505" cy="322168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5406332" y="1670049"/>
              <a:ext cx="0" cy="969161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>
              <a:endCxn id="186" idx="0"/>
            </p:cNvCxnSpPr>
            <p:nvPr/>
          </p:nvCxnSpPr>
          <p:spPr>
            <a:xfrm flipH="1">
              <a:off x="4943649" y="2994831"/>
              <a:ext cx="5414" cy="42713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8247837" y="3001543"/>
              <a:ext cx="1008" cy="103421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>
              <a:off x="4470242" y="2430924"/>
              <a:ext cx="0" cy="20828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>
              <a:off x="5834757" y="2796085"/>
              <a:ext cx="0" cy="179484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>
            <a:xfrm>
              <a:off x="2290247" y="2993908"/>
              <a:ext cx="3463" cy="1539495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>
              <a:off x="6119769" y="1736477"/>
              <a:ext cx="0" cy="84913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46" name="Rectangle 145"/>
            <p:cNvSpPr/>
            <p:nvPr/>
          </p:nvSpPr>
          <p:spPr>
            <a:xfrm>
              <a:off x="1616116" y="2594698"/>
              <a:ext cx="8338818" cy="41813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623570" y="2564912"/>
              <a:ext cx="1106298" cy="428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T4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2020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340763" y="945786"/>
              <a:ext cx="1097842" cy="7977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Prolongation jusqu’à décembre des dérogations </a:t>
              </a:r>
              <a:r>
                <a:rPr kumimoji="0" lang="fr-FR" sz="907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Covid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 pour la téléconsultation</a:t>
              </a:r>
            </a:p>
          </p:txBody>
        </p:sp>
        <p:sp>
          <p:nvSpPr>
            <p:cNvPr id="151" name="Triangle isocèle 150"/>
            <p:cNvSpPr/>
            <p:nvPr/>
          </p:nvSpPr>
          <p:spPr>
            <a:xfrm rot="5400000">
              <a:off x="9783189" y="2462372"/>
              <a:ext cx="773368" cy="682781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90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791226" y="4546127"/>
              <a:ext cx="1046601" cy="5821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Septembre 2020: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lancement des négociations conventionnelles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6122111" y="2578847"/>
              <a:ext cx="1106298" cy="428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Janvier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2021</a:t>
              </a: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7408645" y="2594030"/>
              <a:ext cx="1106298" cy="428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S1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2021</a:t>
              </a: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840202" y="2581587"/>
              <a:ext cx="1106298" cy="428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S2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8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2021</a:t>
              </a:r>
            </a:p>
          </p:txBody>
        </p:sp>
        <p:cxnSp>
          <p:nvCxnSpPr>
            <p:cNvPr id="156" name="Connecteur droit 155"/>
            <p:cNvCxnSpPr/>
            <p:nvPr/>
          </p:nvCxnSpPr>
          <p:spPr>
            <a:xfrm>
              <a:off x="1901965" y="2781750"/>
              <a:ext cx="1039214" cy="41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>
            <a:xfrm>
              <a:off x="3417757" y="2778647"/>
              <a:ext cx="2601613" cy="174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Rectangle 159"/>
            <p:cNvSpPr/>
            <p:nvPr/>
          </p:nvSpPr>
          <p:spPr>
            <a:xfrm>
              <a:off x="4608530" y="2583031"/>
              <a:ext cx="1106298" cy="428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9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PLFSS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98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lito" panose="020F0502020204030204" pitchFamily="34" charset="0"/>
                  <a:ea typeface="+mn-ea"/>
                  <a:cs typeface="Carlito" panose="020F0502020204030204" pitchFamily="34" charset="0"/>
                </a:rPr>
                <a:t>2021</a:t>
              </a:r>
            </a:p>
          </p:txBody>
        </p:sp>
        <p:sp>
          <p:nvSpPr>
            <p:cNvPr id="162" name="Rectangle à coins arrondis 161"/>
            <p:cNvSpPr/>
            <p:nvPr/>
          </p:nvSpPr>
          <p:spPr>
            <a:xfrm>
              <a:off x="4913072" y="2639209"/>
              <a:ext cx="493260" cy="318299"/>
            </a:xfrm>
            <a:prstGeom prst="roundRect">
              <a:avLst/>
            </a:prstGeom>
            <a:solidFill>
              <a:srgbClr val="00206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PLFSS 2021</a:t>
              </a:r>
            </a:p>
          </p:txBody>
        </p:sp>
        <p:cxnSp>
          <p:nvCxnSpPr>
            <p:cNvPr id="163" name="Connecteur droit 162"/>
            <p:cNvCxnSpPr/>
            <p:nvPr/>
          </p:nvCxnSpPr>
          <p:spPr>
            <a:xfrm>
              <a:off x="1907755" y="1743489"/>
              <a:ext cx="0" cy="84913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66" name="Rectangle 165"/>
            <p:cNvSpPr/>
            <p:nvPr/>
          </p:nvSpPr>
          <p:spPr>
            <a:xfrm>
              <a:off x="5749008" y="1134408"/>
              <a:ext cx="1196030" cy="6020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Négociations conventionnelles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médecins dont téléexpertise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830469" y="972211"/>
              <a:ext cx="1505476" cy="7012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Négociations conventionnelles pour la prise en charge de la TLM pour les sages-femmes et chirurgiens-dentistes</a:t>
              </a:r>
            </a:p>
          </p:txBody>
        </p:sp>
        <p:cxnSp>
          <p:nvCxnSpPr>
            <p:cNvPr id="172" name="Connecteur droit 171"/>
            <p:cNvCxnSpPr/>
            <p:nvPr/>
          </p:nvCxnSpPr>
          <p:spPr>
            <a:xfrm>
              <a:off x="8099827" y="1738056"/>
              <a:ext cx="0" cy="84913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3" name="Rectangle 172"/>
            <p:cNvSpPr/>
            <p:nvPr/>
          </p:nvSpPr>
          <p:spPr>
            <a:xfrm>
              <a:off x="7646042" y="1273750"/>
              <a:ext cx="982108" cy="464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Travaux sur la télésurveillance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 (PLFSS 2022)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5466025" y="4590935"/>
              <a:ext cx="760596" cy="353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Ordonnance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MSP/CPTS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cxnSp>
          <p:nvCxnSpPr>
            <p:cNvPr id="175" name="Connecteur droit 174"/>
            <p:cNvCxnSpPr/>
            <p:nvPr/>
          </p:nvCxnSpPr>
          <p:spPr>
            <a:xfrm>
              <a:off x="6709033" y="2997059"/>
              <a:ext cx="0" cy="6170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6" name="Rectangle 175"/>
            <p:cNvSpPr/>
            <p:nvPr/>
          </p:nvSpPr>
          <p:spPr>
            <a:xfrm>
              <a:off x="2592516" y="3321186"/>
              <a:ext cx="1029414" cy="58233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SAS: Choix des pilotes pour les expérimentations ville-hôpital</a:t>
              </a: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6618485" y="1973744"/>
              <a:ext cx="1283370" cy="43417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SAS: Mise en œuvre des expérimentations pilotes</a:t>
              </a:r>
            </a:p>
          </p:txBody>
        </p:sp>
        <p:cxnSp>
          <p:nvCxnSpPr>
            <p:cNvPr id="178" name="Connecteur droit 177"/>
            <p:cNvCxnSpPr/>
            <p:nvPr/>
          </p:nvCxnSpPr>
          <p:spPr>
            <a:xfrm>
              <a:off x="7260169" y="2416495"/>
              <a:ext cx="1" cy="30447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9" name="Rectangle 178"/>
            <p:cNvSpPr/>
            <p:nvPr/>
          </p:nvSpPr>
          <p:spPr>
            <a:xfrm>
              <a:off x="8862595" y="1659520"/>
              <a:ext cx="1122759" cy="43417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SAS: Généralisation des organisations ville-hôpital</a:t>
              </a:r>
            </a:p>
          </p:txBody>
        </p:sp>
        <p:cxnSp>
          <p:nvCxnSpPr>
            <p:cNvPr id="180" name="Connecteur droit 179"/>
            <p:cNvCxnSpPr>
              <a:endCxn id="155" idx="0"/>
            </p:cNvCxnSpPr>
            <p:nvPr/>
          </p:nvCxnSpPr>
          <p:spPr>
            <a:xfrm>
              <a:off x="9393351" y="2093696"/>
              <a:ext cx="0" cy="48789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1" name="Rectangle 180"/>
            <p:cNvSpPr/>
            <p:nvPr/>
          </p:nvSpPr>
          <p:spPr>
            <a:xfrm>
              <a:off x="3864615" y="1888373"/>
              <a:ext cx="1393846" cy="5619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lvl="0" algn="ctr" defTabSz="945992">
                <a:defRPr/>
              </a:pPr>
              <a:r>
                <a:rPr lang="fr-FR" sz="907" b="1" dirty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Gouvernance stratégique de réduction des inégalités de santé et renforcement du </a:t>
              </a: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FIR</a:t>
              </a:r>
              <a:endParaRPr kumimoji="0" lang="fr-FR" sz="907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7645844" y="3305602"/>
              <a:ext cx="1099144" cy="6020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Expérimentation de centres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et maisons de 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santé « participatifs »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8137095" y="4035758"/>
              <a:ext cx="1252871" cy="6020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lvl="0" algn="ctr" defTabSz="945992">
                <a:defRPr/>
              </a:pP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Création progressive </a:t>
              </a:r>
              <a:r>
                <a:rPr lang="fr-FR" sz="907" b="1" dirty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de 500 lits « halte soins </a:t>
              </a:r>
              <a:r>
                <a:rPr lang="fr-FR" sz="907" b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santé» </a:t>
              </a:r>
              <a:r>
                <a:rPr lang="fr-FR" sz="907" b="1" dirty="0">
                  <a:solidFill>
                    <a:prstClr val="black"/>
                  </a:solidFill>
                  <a:latin typeface="Calibri" panose="020F0502020204030204" pitchFamily="34" charset="0"/>
                  <a:cs typeface="Carlito" panose="020F0502020204030204" pitchFamily="34" charset="0"/>
                </a:rPr>
                <a:t>supplémentaires 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824785" y="3981147"/>
              <a:ext cx="1269942" cy="68544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GT et mission IGAS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en cours sur 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les centres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et maisons de 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santé « participatifs »</a:t>
              </a:r>
            </a:p>
          </p:txBody>
        </p:sp>
        <p:cxnSp>
          <p:nvCxnSpPr>
            <p:cNvPr id="185" name="Connecteur droit 184"/>
            <p:cNvCxnSpPr/>
            <p:nvPr/>
          </p:nvCxnSpPr>
          <p:spPr>
            <a:xfrm>
              <a:off x="4167166" y="3011818"/>
              <a:ext cx="0" cy="9558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4333453" y="3421968"/>
              <a:ext cx="1220392" cy="4726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Textes réglementaires dispositifs mobiles</a:t>
              </a:r>
            </a:p>
          </p:txBody>
        </p:sp>
        <p:cxnSp>
          <p:nvCxnSpPr>
            <p:cNvPr id="187" name="Connecteur droit 186"/>
            <p:cNvCxnSpPr/>
            <p:nvPr/>
          </p:nvCxnSpPr>
          <p:spPr>
            <a:xfrm>
              <a:off x="7478530" y="3014906"/>
              <a:ext cx="0" cy="200535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>
              <a:endCxn id="190" idx="0"/>
            </p:cNvCxnSpPr>
            <p:nvPr/>
          </p:nvCxnSpPr>
          <p:spPr>
            <a:xfrm>
              <a:off x="1720188" y="3007845"/>
              <a:ext cx="3877" cy="861625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9" name="Rectangle 188"/>
            <p:cNvSpPr/>
            <p:nvPr/>
          </p:nvSpPr>
          <p:spPr>
            <a:xfrm>
              <a:off x="1285052" y="3305427"/>
              <a:ext cx="885932" cy="4642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Pérennisation des astreintes sanitaires</a:t>
              </a: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1281099" y="3869470"/>
              <a:ext cx="885932" cy="4060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GT </a:t>
              </a: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admissions 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directes</a:t>
              </a: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446126" y="1089410"/>
              <a:ext cx="1108923" cy="58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Hébergement temporaire EHPAD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: mesure PLFSS</a:t>
              </a: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2684489" y="1754023"/>
              <a:ext cx="885932" cy="5921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Cadre d’intervention des EMG</a:t>
              </a:r>
            </a:p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GT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2167031" y="635935"/>
              <a:ext cx="2476060" cy="2695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Accès aux soins des personnes en situation de handicap: travaux préparatoires</a:t>
              </a: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4762883" y="642318"/>
              <a:ext cx="2476060" cy="26952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CF7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Poursuite des travaux sur les hôpitaux de proximité</a:t>
              </a:r>
            </a:p>
          </p:txBody>
        </p:sp>
        <p:cxnSp>
          <p:nvCxnSpPr>
            <p:cNvPr id="195" name="Connecteur droit 194"/>
            <p:cNvCxnSpPr/>
            <p:nvPr/>
          </p:nvCxnSpPr>
          <p:spPr>
            <a:xfrm>
              <a:off x="5638826" y="899910"/>
              <a:ext cx="0" cy="1687158"/>
            </a:xfrm>
            <a:prstGeom prst="line">
              <a:avLst/>
            </a:prstGeom>
            <a:ln w="28575">
              <a:solidFill>
                <a:srgbClr val="FCF79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6" name="Rectangle 195"/>
            <p:cNvSpPr/>
            <p:nvPr/>
          </p:nvSpPr>
          <p:spPr>
            <a:xfrm>
              <a:off x="2830468" y="5228319"/>
              <a:ext cx="1467880" cy="5051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89E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élaboration </a:t>
              </a: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du dispositif soutien psychologique population </a:t>
              </a:r>
            </a:p>
          </p:txBody>
        </p:sp>
        <p:grpSp>
          <p:nvGrpSpPr>
            <p:cNvPr id="197" name="Groupe 196"/>
            <p:cNvGrpSpPr/>
            <p:nvPr/>
          </p:nvGrpSpPr>
          <p:grpSpPr>
            <a:xfrm>
              <a:off x="4600470" y="5874544"/>
              <a:ext cx="4451683" cy="522485"/>
              <a:chOff x="3907519" y="6273005"/>
              <a:chExt cx="4908187" cy="576064"/>
            </a:xfrm>
          </p:grpSpPr>
          <p:grpSp>
            <p:nvGrpSpPr>
              <p:cNvPr id="204" name="Groupe 203"/>
              <p:cNvGrpSpPr/>
              <p:nvPr/>
            </p:nvGrpSpPr>
            <p:grpSpPr>
              <a:xfrm>
                <a:off x="4010374" y="6322001"/>
                <a:ext cx="4736187" cy="462884"/>
                <a:chOff x="3495705" y="5852095"/>
                <a:chExt cx="4340172" cy="462884"/>
              </a:xfrm>
            </p:grpSpPr>
            <p:sp>
              <p:nvSpPr>
                <p:cNvPr id="207" name="Rectangle 206"/>
                <p:cNvSpPr/>
                <p:nvPr/>
              </p:nvSpPr>
              <p:spPr>
                <a:xfrm>
                  <a:off x="4394986" y="6119468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F7E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30</a:t>
                  </a:r>
                </a:p>
              </p:txBody>
            </p:sp>
            <p:sp>
              <p:nvSpPr>
                <p:cNvPr id="208" name="Rectangle 207"/>
                <p:cNvSpPr/>
                <p:nvPr/>
              </p:nvSpPr>
              <p:spPr>
                <a:xfrm>
                  <a:off x="3510276" y="5852095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24</a:t>
                  </a:r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4394986" y="5852095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25</a:t>
                  </a:r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>
                  <a:off x="5269544" y="5852095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26</a:t>
                  </a:r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6151077" y="5854682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27</a:t>
                  </a:r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>
                  <a:off x="7032612" y="5869551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28</a:t>
                  </a:r>
                </a:p>
              </p:txBody>
            </p:sp>
            <p:sp>
              <p:nvSpPr>
                <p:cNvPr id="213" name="Rectangle 212"/>
                <p:cNvSpPr/>
                <p:nvPr/>
              </p:nvSpPr>
              <p:spPr>
                <a:xfrm>
                  <a:off x="3495705" y="6119468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29</a:t>
                  </a:r>
                </a:p>
              </p:txBody>
            </p:sp>
            <p:sp>
              <p:nvSpPr>
                <p:cNvPr id="214" name="Rectangle 213"/>
                <p:cNvSpPr/>
                <p:nvPr/>
              </p:nvSpPr>
              <p:spPr>
                <a:xfrm>
                  <a:off x="5269542" y="6126190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F89EE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31</a:t>
                  </a:r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6151078" y="6126191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B43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32</a:t>
                  </a:r>
                </a:p>
              </p:txBody>
            </p:sp>
            <p:sp>
              <p:nvSpPr>
                <p:cNvPr id="216" name="Rectangle 215"/>
                <p:cNvSpPr/>
                <p:nvPr/>
              </p:nvSpPr>
              <p:spPr>
                <a:xfrm>
                  <a:off x="7032612" y="6126191"/>
                  <a:ext cx="803265" cy="1887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B43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1833" tIns="40918" rIns="81833" bIns="40918" rtlCol="0" anchor="ctr"/>
                <a:lstStyle/>
                <a:p>
                  <a:pPr marL="0" marR="0" lvl="0" indent="0" algn="ctr" defTabSz="94599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7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rlito" panose="020F0502020204030204" pitchFamily="34" charset="0"/>
                    </a:rPr>
                    <a:t>MESURE 33</a:t>
                  </a:r>
                </a:p>
              </p:txBody>
            </p:sp>
          </p:grpSp>
          <p:sp>
            <p:nvSpPr>
              <p:cNvPr id="206" name="Rectangle 205"/>
              <p:cNvSpPr/>
              <p:nvPr/>
            </p:nvSpPr>
            <p:spPr>
              <a:xfrm>
                <a:off x="3907519" y="6273005"/>
                <a:ext cx="4908187" cy="576064"/>
              </a:xfrm>
              <a:prstGeom prst="rect">
                <a:avLst/>
              </a:prstGeom>
              <a:noFill/>
              <a:ln w="952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459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90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8" name="Rectangle 197"/>
            <p:cNvSpPr/>
            <p:nvPr/>
          </p:nvSpPr>
          <p:spPr>
            <a:xfrm>
              <a:off x="5492280" y="5111275"/>
              <a:ext cx="1240744" cy="32179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4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Evolution des ARS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8941446" y="3478132"/>
              <a:ext cx="1114981" cy="48949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89E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Mise en place du numéro national de prévention suicide </a:t>
              </a:r>
            </a:p>
          </p:txBody>
        </p:sp>
        <p:cxnSp>
          <p:nvCxnSpPr>
            <p:cNvPr id="200" name="Connecteur droit 199"/>
            <p:cNvCxnSpPr/>
            <p:nvPr/>
          </p:nvCxnSpPr>
          <p:spPr>
            <a:xfrm>
              <a:off x="9389967" y="3023027"/>
              <a:ext cx="0" cy="473372"/>
            </a:xfrm>
            <a:prstGeom prst="line">
              <a:avLst/>
            </a:prstGeom>
            <a:ln w="28575">
              <a:solidFill>
                <a:srgbClr val="F89EE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6890322" y="4738401"/>
              <a:ext cx="1220392" cy="4726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Déploiement progressif des dispositifs mobiles</a:t>
              </a: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6950946" y="4128204"/>
              <a:ext cx="1099144" cy="40904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Renforcement progressif des 400 PASS</a:t>
              </a:r>
              <a:endParaRPr kumimoji="0" lang="fr-FR" sz="90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rlito" panose="020F0502020204030204" pitchFamily="34" charset="0"/>
              </a:endParaRP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6150998" y="3624499"/>
              <a:ext cx="1075316" cy="45143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833" tIns="40918" rIns="81833" bIns="40918" rtlCol="0" anchor="ctr"/>
            <a:lstStyle/>
            <a:p>
              <a:pPr marL="0" marR="0" lvl="0" indent="0" algn="ctr" defTabSz="9459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rlito" panose="020F0502020204030204" pitchFamily="34" charset="0"/>
                </a:rPr>
                <a:t>Déploiement de la plateforme numérique du SAS</a:t>
              </a:r>
            </a:p>
          </p:txBody>
        </p:sp>
      </p:grpSp>
      <p:sp>
        <p:nvSpPr>
          <p:cNvPr id="217" name="ZoneTexte 216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 smtClean="0">
                <a:solidFill>
                  <a:srgbClr val="C0504D"/>
                </a:solidFill>
                <a:latin typeface="Calibri"/>
              </a:rPr>
              <a:t>Calendrier indicatif des mesures pilier 4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218" name="Connecteur droit 217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9" name="Connecteur droit 218"/>
          <p:cNvCxnSpPr/>
          <p:nvPr/>
        </p:nvCxnSpPr>
        <p:spPr>
          <a:xfrm>
            <a:off x="294149" y="612279"/>
            <a:ext cx="9865096" cy="0"/>
          </a:xfrm>
          <a:prstGeom prst="line">
            <a:avLst/>
          </a:prstGeom>
          <a:ln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20" name="Image 21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13541" y="207841"/>
            <a:ext cx="489401" cy="345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1229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à coins arrondis 26"/>
          <p:cNvSpPr/>
          <p:nvPr/>
        </p:nvSpPr>
        <p:spPr>
          <a:xfrm>
            <a:off x="1064379" y="4982620"/>
            <a:ext cx="9094866" cy="5232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1045092" y="3951069"/>
            <a:ext cx="9094866" cy="5232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1045092" y="3017492"/>
            <a:ext cx="9094866" cy="5232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1045092" y="2113030"/>
            <a:ext cx="9094866" cy="5232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628092" y="1075024"/>
            <a:ext cx="8471136" cy="523220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milliards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d’euros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investis dans : la modernisation, l’interopérabilité, la réversibilité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convergence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sécurité des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systèmes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d’information en 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santé.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numérique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vient irriguer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piliers. </a:t>
            </a:r>
            <a:endParaRPr kumimoji="0" lang="fr-F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02942" y="214318"/>
            <a:ext cx="949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pPr marL="0" marR="0" lvl="0" indent="0" algn="l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rlito" panose="020F0502020204030204" pitchFamily="34" charset="0"/>
              </a:rPr>
              <a:t>Axe Transversal – </a:t>
            </a:r>
            <a:r>
              <a:rPr kumimoji="0" lang="fr-FR" sz="1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Rattraper le retard du numérique en santé afin d’outiller les 4 piliers  </a:t>
            </a:r>
            <a:endParaRPr kumimoji="0" lang="fr-FR" sz="1800" b="1" i="0" u="none" strike="noStrike" kern="1200" cap="small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327998" y="671606"/>
            <a:ext cx="9865096" cy="0"/>
          </a:xfrm>
          <a:prstGeom prst="line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327999" y="233757"/>
            <a:ext cx="410190" cy="376782"/>
            <a:chOff x="290424" y="184143"/>
            <a:chExt cx="447763" cy="42639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630" b="97222" l="976" r="96585">
                          <a14:foregroundMark x1="15122" y1="29167" x2="15122" y2="29167"/>
                          <a14:foregroundMark x1="31220" y1="48148" x2="31220" y2="481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9998" y="262929"/>
              <a:ext cx="292903" cy="308620"/>
            </a:xfrm>
            <a:prstGeom prst="rect">
              <a:avLst/>
            </a:prstGeom>
          </p:spPr>
        </p:pic>
        <p:sp>
          <p:nvSpPr>
            <p:cNvPr id="11" name="Ellipse 10"/>
            <p:cNvSpPr/>
            <p:nvPr/>
          </p:nvSpPr>
          <p:spPr>
            <a:xfrm>
              <a:off x="290424" y="184143"/>
              <a:ext cx="447763" cy="426395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78147" y="6084887"/>
            <a:ext cx="9792966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aussi : accélérer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développement de la télésanté, 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concrétiser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service d’accès au soin (SAS</a:t>
            </a:r>
            <a:r>
              <a: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), soutenir le déploiement du green IT et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stimuler l’écosystème pour la création de services numériques réellement innovants et l’analyse des données de santé dans un cadre éthique et sécurisé.</a:t>
            </a:r>
          </a:p>
        </p:txBody>
      </p:sp>
      <p:sp>
        <p:nvSpPr>
          <p:cNvPr id="16" name="Pentagone 15"/>
          <p:cNvSpPr/>
          <p:nvPr/>
        </p:nvSpPr>
        <p:spPr>
          <a:xfrm>
            <a:off x="363177" y="980250"/>
            <a:ext cx="1224000" cy="648072"/>
          </a:xfrm>
          <a:prstGeom prst="homePlat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429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Diagnostic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378148" y="1982172"/>
            <a:ext cx="9586096" cy="718339"/>
            <a:chOff x="378148" y="1982172"/>
            <a:chExt cx="9586096" cy="718339"/>
          </a:xfrm>
        </p:grpSpPr>
        <p:sp>
          <p:nvSpPr>
            <p:cNvPr id="17" name="ZoneTexte 16"/>
            <p:cNvSpPr txBox="1"/>
            <p:nvPr/>
          </p:nvSpPr>
          <p:spPr>
            <a:xfrm>
              <a:off x="1191260" y="2095818"/>
              <a:ext cx="87729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ntégration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 fondations numériques 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régaliennes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identifiant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national de santé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cadre de sécurité et d’interopérabilité,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messagerie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sécurisée et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dossier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médical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partagé)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78148" y="1982172"/>
              <a:ext cx="792088" cy="71833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800 M€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378148" y="2918276"/>
            <a:ext cx="9565072" cy="718339"/>
            <a:chOff x="378148" y="2916535"/>
            <a:chExt cx="9565072" cy="718339"/>
          </a:xfrm>
        </p:grpSpPr>
        <p:sp>
          <p:nvSpPr>
            <p:cNvPr id="18" name="ZoneTexte 17"/>
            <p:cNvSpPr txBox="1"/>
            <p:nvPr/>
          </p:nvSpPr>
          <p:spPr>
            <a:xfrm>
              <a:off x="1170236" y="3050509"/>
              <a:ext cx="87729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Modalités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d’incitation forte à l’usage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(partage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 l’histoire médicale du patient,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compte-rendu d’hospitalisation, résultats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 biologie et </a:t>
              </a:r>
              <a:r>
                <a: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d’imagerie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78148" y="2916535"/>
              <a:ext cx="792088" cy="71833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400 M€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388660" y="3854380"/>
            <a:ext cx="9536939" cy="718339"/>
            <a:chOff x="388660" y="3961042"/>
            <a:chExt cx="9536939" cy="718339"/>
          </a:xfrm>
        </p:grpSpPr>
        <p:sp>
          <p:nvSpPr>
            <p:cNvPr id="19" name="ZoneTexte 18"/>
            <p:cNvSpPr txBox="1"/>
            <p:nvPr/>
          </p:nvSpPr>
          <p:spPr>
            <a:xfrm>
              <a:off x="1152615" y="4152319"/>
              <a:ext cx="87729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Investissement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dédié 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au secteur médico-social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88660" y="3961042"/>
              <a:ext cx="792088" cy="71833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600 M€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399172" y="4846813"/>
            <a:ext cx="9545319" cy="718339"/>
            <a:chOff x="399172" y="4846813"/>
            <a:chExt cx="9545319" cy="718339"/>
          </a:xfrm>
        </p:grpSpPr>
        <p:sp>
          <p:nvSpPr>
            <p:cNvPr id="20" name="ZoneTexte 19"/>
            <p:cNvSpPr txBox="1"/>
            <p:nvPr/>
          </p:nvSpPr>
          <p:spPr>
            <a:xfrm>
              <a:off x="1171507" y="5040215"/>
              <a:ext cx="87729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Renforcement et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formation des équipes numériques des organismes 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publics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9172" y="4846813"/>
              <a:ext cx="792088" cy="71833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429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200 M€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85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83540" y="213676"/>
            <a:ext cx="949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b="1" cap="small">
                <a:solidFill>
                  <a:srgbClr val="00517E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r>
              <a:rPr lang="fr-FR" dirty="0" smtClean="0">
                <a:solidFill>
                  <a:srgbClr val="002060"/>
                </a:solidFill>
                <a:latin typeface="Calibri"/>
                <a:cs typeface="+mn-cs"/>
              </a:rPr>
              <a:t>Modalités de Suivi du Ségur</a:t>
            </a:r>
            <a:endParaRPr lang="fr-FR" dirty="0">
              <a:solidFill>
                <a:srgbClr val="002060"/>
              </a:solidFill>
              <a:latin typeface="Calibri"/>
              <a:cs typeface="+mn-cs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94149" y="180231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294149" y="634025"/>
            <a:ext cx="9865096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652322" y="1260351"/>
            <a:ext cx="9722947" cy="8070217"/>
          </a:xfrm>
          <a:prstGeom prst="rect">
            <a:avLst/>
          </a:prstGeom>
          <a:noFill/>
        </p:spPr>
        <p:txBody>
          <a:bodyPr wrap="square" lIns="90225" tIns="45114" rIns="90225" bIns="45114" rtlCol="0">
            <a:spAutoFit/>
          </a:bodyPr>
          <a:lstStyle/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prstClr val="black"/>
                </a:solidFill>
                <a:latin typeface="Calibri"/>
              </a:rPr>
              <a:t>Fusion de la </a:t>
            </a:r>
            <a:r>
              <a:rPr lang="fr-FR" sz="2000" b="1" dirty="0">
                <a:solidFill>
                  <a:srgbClr val="002060"/>
                </a:solidFill>
                <a:latin typeface="Calibri"/>
              </a:rPr>
              <a:t>comitologie Ma Santé 2022 et Ségur </a:t>
            </a:r>
            <a:endParaRPr lang="fr-FR" sz="2000" b="1" dirty="0" smtClean="0">
              <a:solidFill>
                <a:srgbClr val="002060"/>
              </a:solidFill>
              <a:latin typeface="Calibri"/>
            </a:endParaRPr>
          </a:p>
          <a:p>
            <a:pPr algn="just">
              <a:spcAft>
                <a:spcPts val="600"/>
              </a:spcAft>
            </a:pPr>
            <a:endParaRPr lang="fr-FR" sz="2000" b="1" dirty="0">
              <a:solidFill>
                <a:srgbClr val="002060"/>
              </a:solidFill>
              <a:latin typeface="Calibri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2060"/>
                </a:solidFill>
                <a:latin typeface="Calibri"/>
              </a:rPr>
              <a:t>Comité de suivi Ségur trimestriel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, réunissant l’ensemble des membres du comité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Ségur</a:t>
            </a:r>
          </a:p>
          <a:p>
            <a:pPr marL="864395" lvl="1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Etat des lieux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de l’avancement des réformes et </a:t>
            </a: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retro planning</a:t>
            </a:r>
          </a:p>
          <a:p>
            <a:pPr marL="864395" lvl="1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Co-construction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 avec les acteurs du système de santé</a:t>
            </a:r>
          </a:p>
          <a:p>
            <a:pPr algn="just">
              <a:spcAft>
                <a:spcPts val="600"/>
              </a:spcAft>
            </a:pPr>
            <a:endParaRPr lang="fr-FR" sz="2000" dirty="0" smtClean="0">
              <a:solidFill>
                <a:prstClr val="black"/>
              </a:solidFill>
              <a:latin typeface="Calibri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2060"/>
                </a:solidFill>
                <a:latin typeface="Calibri"/>
              </a:rPr>
              <a:t>Modalités de suivi </a:t>
            </a:r>
            <a:r>
              <a:rPr lang="fr-FR" sz="2000" b="1" dirty="0" smtClean="0">
                <a:solidFill>
                  <a:srgbClr val="002060"/>
                </a:solidFill>
                <a:latin typeface="Calibri"/>
              </a:rPr>
              <a:t>des </a:t>
            </a:r>
            <a:r>
              <a:rPr lang="fr-FR" sz="2000" b="1" dirty="0">
                <a:solidFill>
                  <a:srgbClr val="002060"/>
                </a:solidFill>
                <a:latin typeface="Calibri"/>
              </a:rPr>
              <a:t>protocoles d’accord du Ségur </a:t>
            </a:r>
            <a:r>
              <a:rPr lang="fr-FR" sz="2000" dirty="0" smtClean="0">
                <a:solidFill>
                  <a:prstClr val="black"/>
                </a:solidFill>
              </a:rPr>
              <a:t>: d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es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groupes de travail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spécifiques à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chaque sujet/filière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sont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organisés afin de mettre en œuvre les mesures du pilier 1, en concertation avec les acteurs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concernés</a:t>
            </a:r>
          </a:p>
          <a:p>
            <a:pPr algn="just">
              <a:spcAft>
                <a:spcPts val="600"/>
              </a:spcAft>
            </a:pPr>
            <a:endParaRPr lang="fr-FR" sz="2000" dirty="0" smtClean="0">
              <a:solidFill>
                <a:prstClr val="black"/>
              </a:solidFill>
              <a:latin typeface="Calibri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2060"/>
                </a:solidFill>
                <a:latin typeface="Calibri"/>
              </a:rPr>
              <a:t>Mission d’évaluation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confiée à Madame NOTAT</a:t>
            </a:r>
            <a:r>
              <a:rPr lang="fr-FR" sz="20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:</a:t>
            </a:r>
          </a:p>
          <a:p>
            <a:pPr marL="864395" lvl="1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Evaluer la </a:t>
            </a: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profondeur de la diffusion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des mesures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du Ségur</a:t>
            </a:r>
          </a:p>
          <a:p>
            <a:pPr marL="864395" lvl="1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Mesurer l’appropriation </a:t>
            </a:r>
            <a:r>
              <a:rPr lang="fr-FR" sz="2000" dirty="0">
                <a:solidFill>
                  <a:prstClr val="black"/>
                </a:solidFill>
                <a:latin typeface="Calibri"/>
              </a:rPr>
              <a:t>des mesures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par les acteurs du système de santé</a:t>
            </a:r>
          </a:p>
          <a:p>
            <a:pPr marL="864395" lvl="1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1F9EB7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Mesurer l’état d’avancement </a:t>
            </a:r>
            <a:r>
              <a:rPr lang="fr-FR" sz="2000" dirty="0" smtClean="0">
                <a:solidFill>
                  <a:prstClr val="black"/>
                </a:solidFill>
                <a:latin typeface="Calibri"/>
              </a:rPr>
              <a:t>des réformes </a:t>
            </a:r>
          </a:p>
          <a:p>
            <a:pPr lvl="1" algn="just">
              <a:spcAft>
                <a:spcPts val="600"/>
              </a:spcAft>
            </a:pPr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pPr algn="just"/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pPr algn="just"/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pPr algn="just"/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294149" y="1067579"/>
            <a:ext cx="10081120" cy="5881404"/>
          </a:xfrm>
          <a:prstGeom prst="roundRect">
            <a:avLst/>
          </a:prstGeom>
          <a:noFill/>
          <a:ln>
            <a:solidFill>
              <a:srgbClr val="1F9E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98228" y="737131"/>
            <a:ext cx="22322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029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small" spc="0" normalizeH="0" noProof="0" dirty="0" smtClean="0">
                <a:ln>
                  <a:noFill/>
                </a:ln>
                <a:solidFill>
                  <a:srgbClr val="1F9EB7"/>
                </a:solidFill>
                <a:effectLst/>
                <a:uLnTx/>
                <a:uFillTx/>
                <a:latin typeface="Carlito" panose="020F0502020204030204" pitchFamily="34" charset="0"/>
                <a:ea typeface="+mn-ea"/>
                <a:cs typeface="Carlito" panose="020F0502020204030204" pitchFamily="34" charset="0"/>
              </a:rPr>
              <a:t>Méthodologie</a:t>
            </a:r>
            <a:endParaRPr kumimoji="0" lang="fr-FR" sz="2800" b="1" i="0" u="none" strike="noStrike" kern="1200" cap="small" spc="0" normalizeH="0" noProof="0" dirty="0">
              <a:ln>
                <a:noFill/>
              </a:ln>
              <a:solidFill>
                <a:srgbClr val="1F9EB7"/>
              </a:solidFill>
              <a:effectLst/>
              <a:uLnTx/>
              <a:uFillTx/>
              <a:latin typeface="Carlito" panose="020F0502020204030204" pitchFamily="34" charset="0"/>
              <a:ea typeface="+mn-ea"/>
              <a:cs typeface="Carli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6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20927</TotalTime>
  <Words>6074</Words>
  <Application>Microsoft Office PowerPoint</Application>
  <PresentationFormat>Personnalisé</PresentationFormat>
  <Paragraphs>573</Paragraphs>
  <Slides>32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Carlito</vt:lpstr>
      <vt:lpstr>Marianne</vt:lpstr>
      <vt:lpstr>Wingdings</vt:lpstr>
      <vt:lpstr>Thème Office</vt:lpstr>
      <vt:lpstr>1_Thème Office</vt:lpstr>
      <vt:lpstr>2_Thème Office</vt:lpstr>
      <vt:lpstr>Diapositive think-cell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Ministères Chargés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pierre.maurel</dc:creator>
  <cp:lastModifiedBy>LECLERCQ, Matthieu (DGOS/DIRECTION/DIR)</cp:lastModifiedBy>
  <cp:revision>2144</cp:revision>
  <cp:lastPrinted>2020-09-10T15:16:05Z</cp:lastPrinted>
  <dcterms:created xsi:type="dcterms:W3CDTF">2018-03-07T15:09:47Z</dcterms:created>
  <dcterms:modified xsi:type="dcterms:W3CDTF">2020-10-08T12:27:03Z</dcterms:modified>
</cp:coreProperties>
</file>