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397" r:id="rId2"/>
    <p:sldId id="490" r:id="rId3"/>
    <p:sldId id="516" r:id="rId4"/>
    <p:sldId id="511" r:id="rId5"/>
    <p:sldId id="512" r:id="rId6"/>
    <p:sldId id="514" r:id="rId7"/>
    <p:sldId id="515" r:id="rId8"/>
    <p:sldId id="513" r:id="rId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 GLOAN, Caroline (DGOS/SOUS-DIR PILOTAGE PERFORMANCE/PF5)" initials="LGC(PP" lastIdx="1" clrIdx="2">
    <p:extLst>
      <p:ext uri="{19B8F6BF-5375-455C-9EA6-DF929625EA0E}">
        <p15:presenceInfo xmlns:p15="http://schemas.microsoft.com/office/powerpoint/2012/main" userId="S-1-5-21-27022435-3177379373-3347635678-21510" providerId="AD"/>
      </p:ext>
    </p:extLst>
  </p:cmAuthor>
  <p:cmAuthor id="2" name="BILLET, Sandrine (DGOS/SOUS-DIR PILOTAGE PERFORMANCE/PF)" initials="BS(PP" lastIdx="2" clrIdx="1">
    <p:extLst>
      <p:ext uri="{19B8F6BF-5375-455C-9EA6-DF929625EA0E}">
        <p15:presenceInfo xmlns:p15="http://schemas.microsoft.com/office/powerpoint/2012/main" userId="S-1-5-21-27022435-3177379373-3347635678-21435" providerId="AD"/>
      </p:ext>
    </p:extLst>
  </p:cmAuthor>
  <p:cmAuthor id="3" name="MICHEL, Jessica (DGOS/DIRECTION/DIR)" initials="MJ(" lastIdx="1" clrIdx="3">
    <p:extLst>
      <p:ext uri="{19B8F6BF-5375-455C-9EA6-DF929625EA0E}">
        <p15:presenceInfo xmlns:p15="http://schemas.microsoft.com/office/powerpoint/2012/main" userId="S-1-5-21-27022435-3177379373-3347635678-908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0A0091"/>
    <a:srgbClr val="FF33CC"/>
    <a:srgbClr val="FF7C80"/>
    <a:srgbClr val="CC0000"/>
    <a:srgbClr val="FF99CC"/>
    <a:srgbClr val="008000"/>
    <a:srgbClr val="FF33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09" autoAdjust="0"/>
    <p:restoredTop sz="94646"/>
  </p:normalViewPr>
  <p:slideViewPr>
    <p:cSldViewPr snapToGrid="0" snapToObjects="1">
      <p:cViewPr varScale="1">
        <p:scale>
          <a:sx n="101" d="100"/>
          <a:sy n="101" d="100"/>
        </p:scale>
        <p:origin x="13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0044A-8DA1-574D-8AD8-361F0B1D16DA}" type="datetimeFigureOut">
              <a:rPr lang="fr-FR" smtClean="0"/>
              <a:t>26/11/2020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D2881-762A-BA44-BA82-0E940410A6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370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D2881-762A-BA44-BA82-0E940410A68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318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DD2881-762A-BA44-BA82-0E940410A68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815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D2881-762A-BA44-BA82-0E940410A68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651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D2881-762A-BA44-BA82-0E940410A68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244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DD2881-762A-BA44-BA82-0E940410A68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900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DD2881-762A-BA44-BA82-0E940410A68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784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D2881-762A-BA44-BA82-0E940410A68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061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6EC0A-2AB3-7F41-83E6-9B551A37D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2A6635-F8FB-2F4F-85C9-C72B67B87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6DF3D5-83BE-BD40-9445-0FF51F528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4548-F770-4D4E-9C93-A8511F10FAE5}" type="datetime1">
              <a:rPr lang="fr-FR" smtClean="0"/>
              <a:t>26/11/2020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BB832B-C035-A446-9133-64252C399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BE627B-844A-7441-985C-DED450C1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66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BB7D6A-C45B-6B48-9BD3-CFD6EA61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E9533E-9CE2-324D-A41F-D2E4F3F44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3DB64A-1C1C-BF47-A3D4-B7605F30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D7EE6-483A-4C13-9F5D-C19AD3237DD9}" type="datetime1">
              <a:rPr lang="fr-FR" smtClean="0"/>
              <a:t>26/11/2020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77367B-7943-4944-AC3E-3B1D332C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B3409D-656E-5D47-9AF8-63738908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400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D42DF0-DB0C-F948-9A85-845969E47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486973-B1DE-9543-B02E-004A2902D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AF9B41-6E60-3C45-B29B-183A1895E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60FA-531D-4A69-B70A-0D3F2C34B090}" type="datetime1">
              <a:rPr lang="fr-FR" smtClean="0"/>
              <a:t>26/11/2020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A0D78-7CB7-C643-93B7-A0F92CA65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A1D31E-641E-8B41-8B6F-7C466B10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82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54A286-5615-5D4C-A623-B15B0DDA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AB5B1C-CD9B-7345-865C-773A3DFA8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8F7669-1A0A-9D4A-A985-D45611C2E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9C204-1AB8-E04B-9330-356330E4F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E8D1-9CE9-4C9B-A4B3-3599037385A3}" type="datetime1">
              <a:rPr lang="fr-FR" smtClean="0"/>
              <a:t>26/11/2020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43F488-90FA-024E-9A9A-ECA78FE0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A65FC0-8166-FD46-A52F-8D35D8D4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40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A20130-BE22-2B4E-93D7-A55054EF7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4261DA-6D75-6D4E-928C-2AF65DF99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05E5A5-FE63-2F45-88FC-CC09C2159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AB7CE5-06DF-5D45-90F0-05FD1E2B0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EEBD01-196F-4E4D-80FC-3411A5ECF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9631562-E78E-254C-8B1F-6FFB1F87D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B8F3-CE36-4971-B9EB-078E5949B668}" type="datetime1">
              <a:rPr lang="fr-FR" smtClean="0"/>
              <a:t>26/11/2020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235309-CC26-4241-9912-66F08624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AEFA6C6-CD85-1D41-B1AA-97ADC2F0C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03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1D7AE-FFBC-BC41-83BB-DC20E9B0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5B78DB-BDAD-9C4D-953C-A128503D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DD8C-3916-4641-BBD9-EC2443F0C1A0}" type="datetime1">
              <a:rPr lang="fr-FR" smtClean="0"/>
              <a:t>26/11/2020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C8F9DC-EBF7-7B44-BD3D-6EF545422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7554F2-6956-5946-A159-D68D7DF1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067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4C48F15-D9C3-4F40-9648-B645A9BB9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53AC-982D-4B91-AB30-D2C2AB90EF31}" type="datetime1">
              <a:rPr lang="fr-FR" smtClean="0"/>
              <a:t>26/11/2020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0C02DF3-E699-7449-9204-A87EE2C8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C1FF6-BAAF-AA47-8324-3958BAFF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25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9563A-413A-0F4D-93CA-32827306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E28B8D-D891-6B4B-9D73-1DB724637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D25E79-8E6D-BA45-98C1-C45F79404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2C7002-0A26-A046-85CF-D399940F6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DB1D-6A04-4B17-A4E5-E534B4B49075}" type="datetime1">
              <a:rPr lang="fr-FR" smtClean="0"/>
              <a:t>26/11/2020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5A1519-9DE6-AF45-B68F-F8DA86D9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CE3F57-7068-6244-B8E9-E820F8A8B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30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42015-0E83-194E-AB3B-1181CBA19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ED35F09-CB64-0F49-8876-4C543B74E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645D03-38BF-9B48-8023-F3B87766E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948A4F-D436-CF45-BD0B-289EC76E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0890-775B-42B4-B8C8-CA07198931DA}" type="datetime1">
              <a:rPr lang="fr-FR" smtClean="0"/>
              <a:t>26/11/2020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01C30C-D68A-A646-B5FA-E8B6388F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08B40-9B10-3048-A7D5-146995BA2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50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355E-54C5-B347-8853-2EAEEB5F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FE0445E-BB0B-0C4C-A36F-ED31B4045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347497-1FE6-A549-AFDE-E7C818BC9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F8683-6041-4872-905E-A32C148EEA09}" type="datetime1">
              <a:rPr lang="fr-FR" smtClean="0"/>
              <a:t>26/11/2020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A486C0-2F06-5B49-A321-F6B01BEE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8AA80D-5DB2-924B-90B3-1C5A295DF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81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8D79C2-4FDC-9D41-92E6-06D56FDD2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AF2D736-0132-0E4B-85AD-73ECE35A9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9F393F-AF98-8D46-B395-5BF0212C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14BC-2EA3-43EA-817E-4DB21816E8AC}" type="datetime1">
              <a:rPr lang="fr-FR" smtClean="0"/>
              <a:t>26/11/2020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4955A7-A0B2-3947-93F0-62810BF5C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D43411-0C00-8642-B469-8F98BE2B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27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6F490A-CEC9-824E-AA65-71D755D8B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0CBD55-4142-1341-8A2F-CBE96E70E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D77593-672B-664C-8694-5EBA249FC0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8EA59-3198-4AB1-AD82-82A78DF6085F}" type="datetime1">
              <a:rPr lang="fr-FR" smtClean="0"/>
              <a:t>26/11/2020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33AEC9-B3F9-8F4F-BB73-3181D909C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3B6BCB-F373-FD47-B0AF-6FF12C752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57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2AD7F98-9074-6942-9740-E152903238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28"/>
          <a:stretch/>
        </p:blipFill>
        <p:spPr>
          <a:xfrm>
            <a:off x="496956" y="132520"/>
            <a:ext cx="2809610" cy="2388186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71397B9-BB0C-7B46-809A-992EC911E863}"/>
              </a:ext>
            </a:extLst>
          </p:cNvPr>
          <p:cNvCxnSpPr>
            <a:cxnSpLocks/>
          </p:cNvCxnSpPr>
          <p:nvPr/>
        </p:nvCxnSpPr>
        <p:spPr>
          <a:xfrm>
            <a:off x="496956" y="6303715"/>
            <a:ext cx="11206530" cy="0"/>
          </a:xfrm>
          <a:prstGeom prst="line">
            <a:avLst/>
          </a:prstGeom>
          <a:ln w="2857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1ACA0E4-F299-C141-97D9-3A03E4354CF6}"/>
              </a:ext>
            </a:extLst>
          </p:cNvPr>
          <p:cNvSpPr txBox="1"/>
          <p:nvPr/>
        </p:nvSpPr>
        <p:spPr>
          <a:xfrm>
            <a:off x="407804" y="2990894"/>
            <a:ext cx="1094599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>
                <a:solidFill>
                  <a:srgbClr val="0A0091"/>
                </a:solidFill>
                <a:latin typeface="Marianne" panose="02000000000000000000" pitchFamily="2" charset="0"/>
              </a:rPr>
              <a:t>Séminaire des DG ARS </a:t>
            </a:r>
          </a:p>
          <a:p>
            <a:endParaRPr lang="fr-FR" sz="4000" b="1" dirty="0" smtClean="0">
              <a:solidFill>
                <a:srgbClr val="0A0091"/>
              </a:solidFill>
              <a:latin typeface="Marianne" panose="02000000000000000000" pitchFamily="2" charset="0"/>
            </a:endParaRPr>
          </a:p>
          <a:p>
            <a:r>
              <a:rPr lang="fr-FR" sz="3600" i="1" dirty="0" smtClean="0">
                <a:solidFill>
                  <a:srgbClr val="0A0091"/>
                </a:solidFill>
                <a:latin typeface="Marianne" panose="02000000000000000000" pitchFamily="2" charset="0"/>
              </a:rPr>
              <a:t>Vendredi 27 novembre 2020</a:t>
            </a:r>
            <a:endParaRPr lang="fr-FR" sz="3600" i="1" dirty="0">
              <a:solidFill>
                <a:srgbClr val="0A0091"/>
              </a:solidFill>
              <a:latin typeface="Marianne" panose="02000000000000000000" pitchFamily="2" charset="0"/>
            </a:endParaRPr>
          </a:p>
          <a:p>
            <a:endParaRPr lang="fr-FR" sz="600" b="1" dirty="0">
              <a:latin typeface="Marianne" panose="02000000000000000000" pitchFamily="2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9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532E45-E67B-A24B-B011-892A770D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28"/>
          <a:stretch/>
        </p:blipFill>
        <p:spPr>
          <a:xfrm>
            <a:off x="386523" y="84777"/>
            <a:ext cx="854905" cy="726675"/>
          </a:xfrm>
          <a:prstGeom prst="rect">
            <a:avLst/>
          </a:prstGeom>
        </p:spPr>
      </p:pic>
      <p:cxnSp>
        <p:nvCxnSpPr>
          <p:cNvPr id="23" name="Connecteur droit 22"/>
          <p:cNvCxnSpPr>
            <a:stCxn id="14" idx="4"/>
            <a:endCxn id="15" idx="0"/>
          </p:cNvCxnSpPr>
          <p:nvPr/>
        </p:nvCxnSpPr>
        <p:spPr>
          <a:xfrm>
            <a:off x="11497800" y="1939686"/>
            <a:ext cx="11050" cy="317021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/>
          <p:cNvSpPr/>
          <p:nvPr/>
        </p:nvSpPr>
        <p:spPr>
          <a:xfrm>
            <a:off x="11362578" y="2396369"/>
            <a:ext cx="288000" cy="2949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11361831" y="3771937"/>
            <a:ext cx="288000" cy="2949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71397B9-BB0C-7B46-809A-992EC911E863}"/>
              </a:ext>
            </a:extLst>
          </p:cNvPr>
          <p:cNvCxnSpPr>
            <a:cxnSpLocks/>
          </p:cNvCxnSpPr>
          <p:nvPr/>
        </p:nvCxnSpPr>
        <p:spPr>
          <a:xfrm>
            <a:off x="496956" y="6303715"/>
            <a:ext cx="11206530" cy="0"/>
          </a:xfrm>
          <a:prstGeom prst="line">
            <a:avLst/>
          </a:prstGeom>
          <a:ln w="2857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2</a:t>
            </a:fld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8493551" y="2369366"/>
            <a:ext cx="2815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arianne" panose="02000000000000000000"/>
              </a:rPr>
              <a:t>Investissement </a:t>
            </a:r>
            <a:endParaRPr lang="fr-FR" sz="1600" dirty="0">
              <a:solidFill>
                <a:schemeClr val="accent1">
                  <a:lumMod val="60000"/>
                  <a:lumOff val="40000"/>
                </a:schemeClr>
              </a:solidFill>
              <a:latin typeface="Marianne" panose="0200000000000000000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10FAAB13-3252-744C-83E6-93E56E2C3FF7}"/>
              </a:ext>
            </a:extLst>
          </p:cNvPr>
          <p:cNvSpPr txBox="1">
            <a:spLocks/>
          </p:cNvSpPr>
          <p:nvPr/>
        </p:nvSpPr>
        <p:spPr>
          <a:xfrm>
            <a:off x="496956" y="2665372"/>
            <a:ext cx="10515600" cy="20983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 smtClean="0">
                <a:solidFill>
                  <a:srgbClr val="0A0091"/>
                </a:solidFill>
                <a:latin typeface="Marianne" panose="02000000000000000000" pitchFamily="2" charset="0"/>
              </a:rPr>
              <a:t>Etat d’avancement des mesures</a:t>
            </a:r>
          </a:p>
          <a:p>
            <a:endParaRPr lang="fr-FR" sz="5400" dirty="0">
              <a:solidFill>
                <a:srgbClr val="0A0091"/>
              </a:solidFill>
              <a:latin typeface="Marianne" panose="02000000000000000000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9129873" y="3750144"/>
            <a:ext cx="22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arianne" panose="02000000000000000000"/>
              </a:rPr>
              <a:t>Réforme des autorisations</a:t>
            </a:r>
            <a:endParaRPr lang="fr-FR" sz="1600" dirty="0">
              <a:solidFill>
                <a:schemeClr val="accent1">
                  <a:lumMod val="60000"/>
                  <a:lumOff val="40000"/>
                </a:schemeClr>
              </a:solidFill>
              <a:latin typeface="Marianne" panose="0200000000000000000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860619" y="1601132"/>
            <a:ext cx="2448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dirty="0" smtClean="0">
                <a:solidFill>
                  <a:srgbClr val="0A0091"/>
                </a:solidFill>
                <a:latin typeface="Marianne" panose="02000000000000000000"/>
              </a:rPr>
              <a:t>État d’avancement des mesures</a:t>
            </a:r>
            <a:endParaRPr lang="fr-FR" sz="1600" dirty="0">
              <a:solidFill>
                <a:srgbClr val="0A0091"/>
              </a:solidFill>
              <a:latin typeface="Marianne" panose="0200000000000000000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1353800" y="1644718"/>
            <a:ext cx="288000" cy="294968"/>
          </a:xfrm>
          <a:prstGeom prst="ellipse">
            <a:avLst/>
          </a:prstGeom>
          <a:solidFill>
            <a:srgbClr val="0A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A009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11364850" y="5109904"/>
            <a:ext cx="288000" cy="2949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9084734" y="5088111"/>
            <a:ext cx="22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arianne" panose="02000000000000000000"/>
              </a:rPr>
              <a:t>SAS</a:t>
            </a:r>
            <a:endParaRPr lang="fr-FR" sz="1600" dirty="0">
              <a:solidFill>
                <a:schemeClr val="accent1">
                  <a:lumMod val="60000"/>
                  <a:lumOff val="40000"/>
                </a:schemeClr>
              </a:solidFill>
              <a:latin typeface="Marianne" panose="0200000000000000000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11370978" y="3075114"/>
            <a:ext cx="288000" cy="2949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11362578" y="4468761"/>
            <a:ext cx="288000" cy="2949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9129873" y="3058091"/>
            <a:ext cx="22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arianne" panose="02000000000000000000"/>
              </a:rPr>
              <a:t>Réforme du financement</a:t>
            </a:r>
            <a:endParaRPr lang="fr-FR" sz="1600" dirty="0">
              <a:solidFill>
                <a:schemeClr val="accent1">
                  <a:lumMod val="60000"/>
                  <a:lumOff val="40000"/>
                </a:schemeClr>
              </a:solidFill>
              <a:latin typeface="Marianne" panose="0200000000000000000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9129873" y="4450682"/>
            <a:ext cx="22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arianne" panose="02000000000000000000"/>
              </a:rPr>
              <a:t>Lits à la demande</a:t>
            </a:r>
            <a:endParaRPr lang="fr-FR" sz="1600" dirty="0">
              <a:solidFill>
                <a:schemeClr val="accent1">
                  <a:lumMod val="60000"/>
                  <a:lumOff val="40000"/>
                </a:schemeClr>
              </a:solidFill>
              <a:latin typeface="Marianne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50401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532E45-E67B-A24B-B011-892A770D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28"/>
          <a:stretch/>
        </p:blipFill>
        <p:spPr>
          <a:xfrm>
            <a:off x="386523" y="84777"/>
            <a:ext cx="854905" cy="72667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60750" y="550258"/>
            <a:ext cx="10515600" cy="499197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A0091"/>
                </a:solidFill>
                <a:latin typeface="Marianne" panose="02000000000000000000" pitchFamily="2" charset="0"/>
              </a:rPr>
              <a:t>PILIER 1: Transformer les métiers et revaloriser ceux qui soignent </a:t>
            </a:r>
            <a:endParaRPr lang="fr-FR" sz="3600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610332" y="1162915"/>
            <a:ext cx="1120653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E0697-29D8-F54C-BC64-65304C5A90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121416" y="2317783"/>
            <a:ext cx="2735216" cy="256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378950" y="1377765"/>
            <a:ext cx="11490075" cy="4806187"/>
            <a:chOff x="378950" y="1377765"/>
            <a:chExt cx="11490075" cy="4806187"/>
          </a:xfrm>
        </p:grpSpPr>
        <p:grpSp>
          <p:nvGrpSpPr>
            <p:cNvPr id="34" name="Groupe 33"/>
            <p:cNvGrpSpPr/>
            <p:nvPr/>
          </p:nvGrpSpPr>
          <p:grpSpPr>
            <a:xfrm>
              <a:off x="378950" y="1377765"/>
              <a:ext cx="4292817" cy="4806187"/>
              <a:chOff x="209323" y="1913055"/>
              <a:chExt cx="4292817" cy="4806187"/>
            </a:xfrm>
          </p:grpSpPr>
          <p:sp>
            <p:nvSpPr>
              <p:cNvPr id="84" name="Rectangle à coins arrondis 83"/>
              <p:cNvSpPr/>
              <p:nvPr/>
            </p:nvSpPr>
            <p:spPr>
              <a:xfrm>
                <a:off x="501056" y="2076412"/>
                <a:ext cx="4001084" cy="4642830"/>
              </a:xfrm>
              <a:prstGeom prst="roundRect">
                <a:avLst/>
              </a:prstGeom>
              <a:solidFill>
                <a:srgbClr val="4472C4">
                  <a:lumMod val="20000"/>
                  <a:lumOff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4299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5" name="Groupe 84"/>
              <p:cNvGrpSpPr/>
              <p:nvPr/>
            </p:nvGrpSpPr>
            <p:grpSpPr>
              <a:xfrm>
                <a:off x="418647" y="1913055"/>
                <a:ext cx="576063" cy="578480"/>
                <a:chOff x="3684630" y="1024330"/>
                <a:chExt cx="864096" cy="864095"/>
              </a:xfrm>
              <a:solidFill>
                <a:sysClr val="window" lastClr="FFFFFF"/>
              </a:solidFill>
            </p:grpSpPr>
            <p:sp>
              <p:nvSpPr>
                <p:cNvPr id="96" name="Ellipse 95"/>
                <p:cNvSpPr/>
                <p:nvPr/>
              </p:nvSpPr>
              <p:spPr>
                <a:xfrm rot="16200000">
                  <a:off x="3684630" y="1024330"/>
                  <a:ext cx="864095" cy="864096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rgbClr val="5B9BD5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04299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1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pic>
              <p:nvPicPr>
                <p:cNvPr id="97" name="Image 96"/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rgbClr val="5B9BD5">
                      <a:shade val="45000"/>
                      <a:satMod val="135000"/>
                    </a:srgbClr>
                    <a:prstClr val="white"/>
                  </a:duotone>
                  <a:extLst/>
                </a:blip>
                <a:srcRect l="13887" t="18143"/>
                <a:stretch/>
              </p:blipFill>
              <p:spPr>
                <a:xfrm>
                  <a:off x="3814043" y="1176335"/>
                  <a:ext cx="605268" cy="568071"/>
                </a:xfrm>
                <a:prstGeom prst="rect">
                  <a:avLst/>
                </a:prstGeom>
                <a:grpFill/>
              </p:spPr>
            </p:pic>
          </p:grpSp>
          <p:sp>
            <p:nvSpPr>
              <p:cNvPr id="86" name="Rectangle 85"/>
              <p:cNvSpPr/>
              <p:nvPr/>
            </p:nvSpPr>
            <p:spPr>
              <a:xfrm>
                <a:off x="209323" y="3458065"/>
                <a:ext cx="1645577" cy="170214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Personnels médicaux</a:t>
                </a: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247445" y="2605577"/>
                <a:ext cx="2014157" cy="200883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Personnels non médicaux</a:t>
                </a: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209323" y="4301797"/>
                <a:ext cx="897552" cy="192506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Internes</a:t>
                </a: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247445" y="5160464"/>
                <a:ext cx="1435832" cy="215362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Etudiants MMOP</a:t>
                </a: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493356" y="2823001"/>
                <a:ext cx="339134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Revalorisations socles effectives en décembre</a:t>
                </a:r>
              </a:p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Doublement des taux pro/pro</a:t>
                </a:r>
              </a:p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+1300 places IFSI dès la rentrée 2020</a:t>
                </a:r>
              </a:p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46505" y="3618549"/>
                <a:ext cx="339134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Revalorisation IESPE + IESPE et IASL en période probatoire pour l’ensemble des statuts médicaux</a:t>
                </a:r>
              </a:p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Fusion des 3 premiers échelons de la grille de PH</a:t>
                </a: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524063" y="4475337"/>
                <a:ext cx="327221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Revalorisation de l’IFH</a:t>
                </a:r>
              </a:p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Revalorisation des indemnités de garde</a:t>
                </a:r>
              </a:p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Revalorisation des traitements et émoluments</a:t>
                </a: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517429" y="5355239"/>
                <a:ext cx="392601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Création de l’IFH en stage ambulatoire en zone sous dense</a:t>
                </a:r>
              </a:p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Revalorisation des traitements et émoluments</a:t>
                </a: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47445" y="5843789"/>
                <a:ext cx="1889200" cy="227534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Etudiants paramédicaux</a:t>
                </a: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524063" y="6054228"/>
                <a:ext cx="37685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2075" marR="0" lvl="0" indent="-92075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Mise à disposition et entretien gratuit des tenues professionnelles des étudiants PNM</a:t>
                </a:r>
              </a:p>
            </p:txBody>
          </p:sp>
        </p:grpSp>
        <p:sp>
          <p:nvSpPr>
            <p:cNvPr id="35" name="ZoneTexte 34"/>
            <p:cNvSpPr txBox="1"/>
            <p:nvPr/>
          </p:nvSpPr>
          <p:spPr>
            <a:xfrm>
              <a:off x="1168203" y="1596503"/>
              <a:ext cx="31844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Près de 7 milliards d’euros déjà engagés</a:t>
              </a:r>
            </a:p>
          </p:txBody>
        </p:sp>
        <p:grpSp>
          <p:nvGrpSpPr>
            <p:cNvPr id="36" name="Groupe 35"/>
            <p:cNvGrpSpPr/>
            <p:nvPr/>
          </p:nvGrpSpPr>
          <p:grpSpPr>
            <a:xfrm>
              <a:off x="4915678" y="1987228"/>
              <a:ext cx="6953347" cy="3698805"/>
              <a:chOff x="4714388" y="2491314"/>
              <a:chExt cx="6953347" cy="3698805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9939142" y="5906953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Avant mars 2021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9939142" y="5521801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2021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9939142" y="5118621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Automne 2020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9930380" y="4755130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2021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8238364" y="5913109"/>
                <a:ext cx="1728593" cy="2769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Groupe de travail engagé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8238363" y="5527666"/>
                <a:ext cx="1728593" cy="2769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Réflexion en cours 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8226842" y="5088424"/>
                <a:ext cx="1728593" cy="35305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Comité de suivi en place, travaux en cours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8238367" y="4758007"/>
                <a:ext cx="1728593" cy="2769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Vecteur législatif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4714389" y="2494835"/>
                <a:ext cx="3567246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Travaux sur les statuts / métiers et revalorisations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714388" y="2861459"/>
                <a:ext cx="3558484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Aménagement du temps de travail</a:t>
                </a: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723806" y="3221701"/>
                <a:ext cx="3549066" cy="276160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Augmentation des capacités de formation</a:t>
                </a: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723806" y="3974344"/>
                <a:ext cx="3542370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Intéressement collectif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723807" y="4363669"/>
                <a:ext cx="3549065" cy="299753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 échelons supplémentaires en fin de grille de PH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717111" y="4757740"/>
                <a:ext cx="3549065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Intérim médical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721811" y="5134275"/>
                <a:ext cx="3544366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Infirmiers en pratique avancée (IPA)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717111" y="5530815"/>
                <a:ext cx="3549065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Profession médicale intermédiaire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717111" y="5913120"/>
                <a:ext cx="3549065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Exercice mixte des médecins entre ville et hôpital</a:t>
                </a:r>
              </a:p>
            </p:txBody>
          </p:sp>
          <p:sp>
            <p:nvSpPr>
              <p:cNvPr id="55" name="Chevron 54"/>
              <p:cNvSpPr/>
              <p:nvPr/>
            </p:nvSpPr>
            <p:spPr>
              <a:xfrm>
                <a:off x="8166408" y="4752522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Chevron 55"/>
              <p:cNvSpPr/>
              <p:nvPr/>
            </p:nvSpPr>
            <p:spPr>
              <a:xfrm>
                <a:off x="8173104" y="5134275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Chevron 56"/>
              <p:cNvSpPr/>
              <p:nvPr/>
            </p:nvSpPr>
            <p:spPr>
              <a:xfrm>
                <a:off x="8173104" y="5525597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Chevron 57"/>
              <p:cNvSpPr/>
              <p:nvPr/>
            </p:nvSpPr>
            <p:spPr>
              <a:xfrm>
                <a:off x="8173104" y="5907350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Chevron 58"/>
              <p:cNvSpPr/>
              <p:nvPr/>
            </p:nvSpPr>
            <p:spPr>
              <a:xfrm>
                <a:off x="9867188" y="4752522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Chevron 59"/>
              <p:cNvSpPr/>
              <p:nvPr/>
            </p:nvSpPr>
            <p:spPr>
              <a:xfrm>
                <a:off x="9867188" y="5123844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Chevron 60"/>
              <p:cNvSpPr/>
              <p:nvPr/>
            </p:nvSpPr>
            <p:spPr>
              <a:xfrm>
                <a:off x="9867188" y="5525597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Chevron 61"/>
              <p:cNvSpPr/>
              <p:nvPr/>
            </p:nvSpPr>
            <p:spPr>
              <a:xfrm>
                <a:off x="9867188" y="5907246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4723806" y="3597075"/>
                <a:ext cx="3549066" cy="276999"/>
              </a:xfrm>
              <a:prstGeom prst="rect">
                <a:avLst/>
              </a:prstGeom>
              <a:solidFill>
                <a:srgbClr val="00206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Recrutement de 15 000 soignants</a:t>
                </a: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9937076" y="2493922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2020-2022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286007" y="2496799"/>
                <a:ext cx="1728593" cy="2769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Groupes de travail engagés</a:t>
                </a:r>
              </a:p>
            </p:txBody>
          </p:sp>
          <p:sp>
            <p:nvSpPr>
              <p:cNvPr id="66" name="Chevron 65"/>
              <p:cNvSpPr/>
              <p:nvPr/>
            </p:nvSpPr>
            <p:spPr>
              <a:xfrm>
                <a:off x="8138595" y="2491314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Chevron 66"/>
              <p:cNvSpPr/>
              <p:nvPr/>
            </p:nvSpPr>
            <p:spPr>
              <a:xfrm>
                <a:off x="9873884" y="2491314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9937076" y="2864972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2021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8245063" y="2867849"/>
                <a:ext cx="1728593" cy="2769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Démarche engagée (GT)</a:t>
                </a:r>
              </a:p>
            </p:txBody>
          </p:sp>
          <p:sp>
            <p:nvSpPr>
              <p:cNvPr id="70" name="Chevron 69"/>
              <p:cNvSpPr/>
              <p:nvPr/>
            </p:nvSpPr>
            <p:spPr>
              <a:xfrm>
                <a:off x="8138595" y="2862364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Chevron 70"/>
              <p:cNvSpPr/>
              <p:nvPr/>
            </p:nvSpPr>
            <p:spPr>
              <a:xfrm>
                <a:off x="9873884" y="2862364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9930380" y="4355982"/>
                <a:ext cx="1728593" cy="297108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Janvier 2021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8238367" y="4358859"/>
                <a:ext cx="1728593" cy="307171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Texte finalisé en cours de concertation </a:t>
                </a:r>
              </a:p>
            </p:txBody>
          </p:sp>
          <p:sp>
            <p:nvSpPr>
              <p:cNvPr id="74" name="Chevron 73"/>
              <p:cNvSpPr/>
              <p:nvPr/>
            </p:nvSpPr>
            <p:spPr>
              <a:xfrm>
                <a:off x="8114542" y="4361741"/>
                <a:ext cx="240741" cy="301681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Chevron 74"/>
              <p:cNvSpPr/>
              <p:nvPr/>
            </p:nvSpPr>
            <p:spPr>
              <a:xfrm>
                <a:off x="9867188" y="4353374"/>
                <a:ext cx="197080" cy="307705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9930376" y="3973421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Début 2021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8238363" y="3976298"/>
                <a:ext cx="1728593" cy="2769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Démarche engagée (GT)</a:t>
                </a:r>
              </a:p>
            </p:txBody>
          </p:sp>
          <p:sp>
            <p:nvSpPr>
              <p:cNvPr id="78" name="Chevron 77"/>
              <p:cNvSpPr/>
              <p:nvPr/>
            </p:nvSpPr>
            <p:spPr>
              <a:xfrm>
                <a:off x="8131895" y="3970813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Chevron 78"/>
              <p:cNvSpPr/>
              <p:nvPr/>
            </p:nvSpPr>
            <p:spPr>
              <a:xfrm>
                <a:off x="9867184" y="3970813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9937076" y="3406131"/>
                <a:ext cx="1728593" cy="27699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2020-2022</a:t>
                </a: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8245063" y="3226706"/>
                <a:ext cx="1728593" cy="650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Concertations en cours</a:t>
                </a:r>
              </a:p>
            </p:txBody>
          </p:sp>
          <p:sp>
            <p:nvSpPr>
              <p:cNvPr id="82" name="Chevron 81"/>
              <p:cNvSpPr/>
              <p:nvPr/>
            </p:nvSpPr>
            <p:spPr>
              <a:xfrm>
                <a:off x="8147739" y="3406915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Chevron 82"/>
              <p:cNvSpPr/>
              <p:nvPr/>
            </p:nvSpPr>
            <p:spPr>
              <a:xfrm>
                <a:off x="9864732" y="3415246"/>
                <a:ext cx="199536" cy="282217"/>
              </a:xfrm>
              <a:prstGeom prst="chevron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7" name="ZoneTexte 36"/>
            <p:cNvSpPr txBox="1"/>
            <p:nvPr/>
          </p:nvSpPr>
          <p:spPr>
            <a:xfrm>
              <a:off x="5993802" y="1565302"/>
              <a:ext cx="518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 travaux qui se poursuivent en concertation avec les acteurs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8437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532E45-E67B-A24B-B011-892A770D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28"/>
          <a:stretch/>
        </p:blipFill>
        <p:spPr>
          <a:xfrm>
            <a:off x="386523" y="84777"/>
            <a:ext cx="854905" cy="72667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8635" y="1057530"/>
            <a:ext cx="10515600" cy="499197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A0091"/>
                </a:solidFill>
                <a:latin typeface="Marianne" panose="02000000000000000000" pitchFamily="2" charset="0"/>
              </a:rPr>
              <a:t>PILIER 2:  Définir une nouvelle politique d’investissement et de financement au service de la qualité des soins</a:t>
            </a:r>
            <a:br>
              <a:rPr lang="fr-FR" sz="3600" b="1" dirty="0">
                <a:solidFill>
                  <a:srgbClr val="0A0091"/>
                </a:solidFill>
                <a:latin typeface="Marianne" panose="02000000000000000000" pitchFamily="2" charset="0"/>
              </a:rPr>
            </a:br>
            <a:endParaRPr lang="fr-FR" sz="3600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726302" y="1580565"/>
            <a:ext cx="1120653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4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9121416" y="2317783"/>
            <a:ext cx="2735216" cy="256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1067" dirty="0"/>
          </a:p>
        </p:txBody>
      </p:sp>
      <p:grpSp>
        <p:nvGrpSpPr>
          <p:cNvPr id="98" name="Groupe 97"/>
          <p:cNvGrpSpPr/>
          <p:nvPr/>
        </p:nvGrpSpPr>
        <p:grpSpPr>
          <a:xfrm>
            <a:off x="1152923" y="1904518"/>
            <a:ext cx="9804066" cy="4206075"/>
            <a:chOff x="1543448" y="1737526"/>
            <a:chExt cx="9804066" cy="4206075"/>
          </a:xfrm>
        </p:grpSpPr>
        <p:sp>
          <p:nvSpPr>
            <p:cNvPr id="99" name="Rectangle à coins arrondis 98"/>
            <p:cNvSpPr/>
            <p:nvPr/>
          </p:nvSpPr>
          <p:spPr>
            <a:xfrm>
              <a:off x="1543448" y="1833747"/>
              <a:ext cx="9804066" cy="4109854"/>
            </a:xfrm>
            <a:prstGeom prst="round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0429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0" name="Image 9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9169" y="1737526"/>
              <a:ext cx="599902" cy="602413"/>
            </a:xfrm>
            <a:prstGeom prst="rect">
              <a:avLst/>
            </a:prstGeom>
          </p:spPr>
        </p:pic>
        <p:sp>
          <p:nvSpPr>
            <p:cNvPr id="101" name="Rectangle 100"/>
            <p:cNvSpPr/>
            <p:nvPr/>
          </p:nvSpPr>
          <p:spPr>
            <a:xfrm>
              <a:off x="2321008" y="2225031"/>
              <a:ext cx="2812508" cy="27699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 milliards d’investissement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2321008" y="4810947"/>
              <a:ext cx="2812508" cy="27699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Lits à la demande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8171973" y="3352075"/>
              <a:ext cx="2622256" cy="27699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Rénovation de l’ONDAM</a:t>
              </a: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8184479" y="4395449"/>
              <a:ext cx="2622256" cy="27699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Qualité et pertinence des soins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5372097" y="4316435"/>
              <a:ext cx="2622256" cy="27699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Recherche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8171973" y="2274306"/>
              <a:ext cx="2622256" cy="27699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Hôtels hospitaliers</a:t>
              </a: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5372097" y="2543272"/>
              <a:ext cx="2622256" cy="27699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Réduction de la T2A</a:t>
              </a: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2321008" y="2502030"/>
              <a:ext cx="2812508" cy="1015663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Reprise de dette (13Mds)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Plan d’investissement (6Mds)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sym typeface="Wingdings" panose="05000000000000000000" pitchFamily="2" charset="2"/>
                </a:rPr>
                <a:t> 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Travaux en cours sur les critères de répartition régionale et le rythme de délégation des enveloppes financières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2321008" y="3674753"/>
              <a:ext cx="2812508" cy="332029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Donner le pouvoir aux territoires en matière d’investissement en santé</a:t>
              </a: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2321008" y="4007556"/>
              <a:ext cx="2812508" cy="646331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Méthode de répartition des crédits entre régions en cours 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Stabilisation du nouveau modèle (CNIS)</a:t>
              </a: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5372097" y="2820271"/>
              <a:ext cx="2622256" cy="1384995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Mesure en PLFSS (expérimentation d’une dotation populationnelle en médecine)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Réformes du financement en cours, avec un portage fort attendu des acteurs, et un </a:t>
              </a: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calendrier impacté par le contexte actuel</a:t>
              </a: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8184479" y="4672448"/>
              <a:ext cx="2622256" cy="276999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Travaux en cours avec les CNP</a:t>
              </a: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2321008" y="5089964"/>
              <a:ext cx="2812508" cy="461665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Instruction diffusée aux ARS le 15 novembre</a:t>
              </a: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8171973" y="2551303"/>
              <a:ext cx="2622256" cy="646331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Mesure en PLFSS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Cadrage en cours du dispositif d’évaluation médico-économique</a:t>
              </a: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5372097" y="4593434"/>
              <a:ext cx="2622256" cy="830997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Poursuite du COPIL recherche et innovation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Abondement de la MERRI de 50M€ en 2021 (C1)</a:t>
              </a: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8171973" y="3641745"/>
              <a:ext cx="2622256" cy="646331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Premières séances du HCAAM dédiées à ce sujet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Horizon PLFSS 2022</a:t>
              </a: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3727262" y="1870308"/>
              <a:ext cx="60751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Poursuite des travaux en considération du contexte épidémique actuel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5951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532E45-E67B-A24B-B011-892A770D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28"/>
          <a:stretch/>
        </p:blipFill>
        <p:spPr>
          <a:xfrm>
            <a:off x="386523" y="84777"/>
            <a:ext cx="854905" cy="72667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8635" y="721021"/>
            <a:ext cx="10515600" cy="499197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A0091"/>
                </a:solidFill>
                <a:latin typeface="Marianne" panose="02000000000000000000" pitchFamily="2" charset="0"/>
              </a:rPr>
              <a:t>PILIER 3: Simplifier les organisations et le quotidien des équipes</a:t>
            </a:r>
            <a:endParaRPr lang="fr-FR" sz="3600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726302" y="1244056"/>
            <a:ext cx="1120653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5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9121416" y="2317783"/>
            <a:ext cx="2735216" cy="256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1067" dirty="0"/>
          </a:p>
        </p:txBody>
      </p:sp>
      <p:grpSp>
        <p:nvGrpSpPr>
          <p:cNvPr id="27" name="Groupe 26"/>
          <p:cNvGrpSpPr/>
          <p:nvPr/>
        </p:nvGrpSpPr>
        <p:grpSpPr>
          <a:xfrm>
            <a:off x="1021667" y="1476726"/>
            <a:ext cx="10647138" cy="4640610"/>
            <a:chOff x="1021667" y="1476726"/>
            <a:chExt cx="10647138" cy="4640610"/>
          </a:xfrm>
        </p:grpSpPr>
        <p:sp>
          <p:nvSpPr>
            <p:cNvPr id="28" name="Rectangle à coins arrondis 27"/>
            <p:cNvSpPr/>
            <p:nvPr/>
          </p:nvSpPr>
          <p:spPr>
            <a:xfrm>
              <a:off x="1021667" y="1637548"/>
              <a:ext cx="10472341" cy="4479788"/>
            </a:xfrm>
            <a:prstGeom prst="round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04299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2520" y="1476726"/>
              <a:ext cx="625706" cy="59442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1857684" y="2167128"/>
              <a:ext cx="3323949" cy="383881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 travaux de fond engagés en amont du Ségur de la santé 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1857684" y="2551009"/>
              <a:ext cx="3323949" cy="461665"/>
            </a:xfrm>
            <a:prstGeom prst="rect">
              <a:avLst/>
            </a:prstGeom>
            <a:noFill/>
            <a:ln>
              <a:solidFill>
                <a:srgbClr val="4472C4">
                  <a:lumMod val="75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Acte II des GHT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Rapport </a:t>
              </a:r>
              <a:r>
                <a:rPr kumimoji="0" lang="fr-FR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Claris</a:t>
              </a:r>
              <a:endPara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856945" y="3140162"/>
              <a:ext cx="3323949" cy="383881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 mesures à porter au niveau législatif</a:t>
              </a: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1856945" y="3524043"/>
              <a:ext cx="3323949" cy="1384995"/>
            </a:xfrm>
            <a:prstGeom prst="rect">
              <a:avLst/>
            </a:prstGeom>
            <a:noFill/>
            <a:ln>
              <a:solidFill>
                <a:srgbClr val="4472C4">
                  <a:lumMod val="75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Réhabiliter le rôle et la place du service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Donner la capacité aux établissements d’adapter les règles de gouvernance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Mieux associer les soignants et les usagers à la vie de l’hôpital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Simplifier les procédures et libérer du temps pour les professionnels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56945" y="5029108"/>
              <a:ext cx="3323949" cy="38298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 chantiers impactés par le contexte sanitaire actuel</a:t>
              </a: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857681" y="5412096"/>
              <a:ext cx="3323949" cy="461665"/>
            </a:xfrm>
            <a:prstGeom prst="rect">
              <a:avLst/>
            </a:prstGeom>
            <a:noFill/>
            <a:ln>
              <a:solidFill>
                <a:srgbClr val="4472C4">
                  <a:lumMod val="75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Réforme des autorisations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Adapter les principes de la commande publique</a:t>
              </a:r>
            </a:p>
          </p:txBody>
        </p:sp>
        <p:sp>
          <p:nvSpPr>
            <p:cNvPr id="36" name="Chevron 35"/>
            <p:cNvSpPr/>
            <p:nvPr/>
          </p:nvSpPr>
          <p:spPr>
            <a:xfrm>
              <a:off x="5456539" y="2253829"/>
              <a:ext cx="420624" cy="594360"/>
            </a:xfrm>
            <a:prstGeom prst="chevron">
              <a:avLst/>
            </a:prstGeom>
            <a:solidFill>
              <a:srgbClr val="4472C4">
                <a:lumMod val="50000"/>
              </a:srgbClr>
            </a:solidFill>
            <a:ln w="12700" cap="flat" cmpd="sng" algn="ctr">
              <a:solidFill>
                <a:srgbClr val="4472C4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>
              <a:off x="5456539" y="3740282"/>
              <a:ext cx="420624" cy="594360"/>
            </a:xfrm>
            <a:prstGeom prst="chevron">
              <a:avLst/>
            </a:prstGeom>
            <a:solidFill>
              <a:srgbClr val="4472C4">
                <a:lumMod val="50000"/>
              </a:srgbClr>
            </a:solidFill>
            <a:ln w="12700" cap="flat" cmpd="sng" algn="ctr">
              <a:solidFill>
                <a:srgbClr val="4472C4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Chevron 37"/>
            <p:cNvSpPr/>
            <p:nvPr/>
          </p:nvSpPr>
          <p:spPr>
            <a:xfrm>
              <a:off x="5456539" y="5114916"/>
              <a:ext cx="420624" cy="594360"/>
            </a:xfrm>
            <a:prstGeom prst="chevron">
              <a:avLst/>
            </a:prstGeom>
            <a:solidFill>
              <a:srgbClr val="4472C4">
                <a:lumMod val="50000"/>
              </a:srgbClr>
            </a:solidFill>
            <a:ln w="12700" cap="flat" cmpd="sng" algn="ctr">
              <a:solidFill>
                <a:srgbClr val="4472C4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6106840" y="2412509"/>
              <a:ext cx="3766430" cy="276999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>
              <a:solidFill>
                <a:srgbClr val="4472C4">
                  <a:lumMod val="75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Intégration des travaux dans les propositions en cours</a:t>
              </a: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6106101" y="3806629"/>
              <a:ext cx="3766430" cy="461665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>
              <a:solidFill>
                <a:srgbClr val="4472C4">
                  <a:lumMod val="75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Identification du vecteur et du périmètre des dispositions en cours avant concertation avec les acteurs</a:t>
              </a: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6106101" y="4996597"/>
              <a:ext cx="3766430" cy="830997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>
              <a:solidFill>
                <a:srgbClr val="4472C4">
                  <a:lumMod val="75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Réforme des autorisations: échanges en cours sur la suite des travaux avec les acteurs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Commande publique: finalisation d’une feuille de route et d’un plan d’action pour le début d’année 2021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204704" y="2551010"/>
              <a:ext cx="1051560" cy="2761270"/>
            </a:xfrm>
            <a:prstGeom prst="rect">
              <a:avLst/>
            </a:prstGeom>
            <a:solidFill>
              <a:srgbClr val="4472C4">
                <a:lumMod val="50000"/>
              </a:srgbClr>
            </a:solidFill>
            <a:ln w="12700" cap="flat" cmpd="sng" algn="ctr">
              <a:solidFill>
                <a:srgbClr val="4472C4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Poursuite des travaux à échéances2021</a:t>
              </a:r>
            </a:p>
          </p:txBody>
        </p:sp>
        <p:sp>
          <p:nvSpPr>
            <p:cNvPr id="43" name="ZoneTexte 42"/>
            <p:cNvSpPr txBox="1"/>
            <p:nvPr/>
          </p:nvSpPr>
          <p:spPr>
            <a:xfrm rot="401755">
              <a:off x="6974412" y="1879561"/>
              <a:ext cx="4694393" cy="46166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</a:rPr>
                <a:t>Proposition de loi nº 3470 visant à améliorer le système de santé par la confiance et la simplification– initiative parlementaire (Mme S. Rist)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6715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532E45-E67B-A24B-B011-892A770D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28"/>
          <a:stretch/>
        </p:blipFill>
        <p:spPr>
          <a:xfrm>
            <a:off x="386523" y="84777"/>
            <a:ext cx="854905" cy="72667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2435" y="281753"/>
            <a:ext cx="10515600" cy="499197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A0091"/>
                </a:solidFill>
                <a:latin typeface="Marianne" panose="02000000000000000000" pitchFamily="2" charset="0"/>
              </a:rPr>
              <a:t>Chapitres et articles de la PPL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82017" y="894410"/>
            <a:ext cx="1120653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E0697-29D8-F54C-BC64-65304C5A90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2017" y="1251284"/>
            <a:ext cx="5040000" cy="481263"/>
          </a:xfrm>
          <a:prstGeom prst="rect">
            <a:avLst/>
          </a:prstGeom>
          <a:solidFill>
            <a:srgbClr val="0A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I. Exercice en pratique avancée et protocoles de coopération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73515" y="1251283"/>
            <a:ext cx="5115031" cy="481263"/>
          </a:xfrm>
          <a:prstGeom prst="rect">
            <a:avLst/>
          </a:prstGeom>
          <a:solidFill>
            <a:srgbClr val="0A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II.</a:t>
            </a:r>
            <a:r>
              <a:rPr kumimoji="0" lang="fr-FR" sz="1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Evolution des professions de sage-femme et de MK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32" name="Espace réservé du contenu 2"/>
          <p:cNvSpPr txBox="1">
            <a:spLocks/>
          </p:cNvSpPr>
          <p:nvPr/>
        </p:nvSpPr>
        <p:spPr>
          <a:xfrm>
            <a:off x="594155" y="1888104"/>
            <a:ext cx="5040000" cy="6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Articles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adoptés en CAS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6673515" y="1780673"/>
            <a:ext cx="5040000" cy="6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initial: prescription des arrêts de travail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dirty="0" smtClean="0">
                <a:solidFill>
                  <a:prstClr val="black"/>
                </a:solidFill>
                <a:latin typeface="Calibri" panose="020F0502020204030204"/>
              </a:rPr>
              <a:t>Articles additionnels en CAS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90039" y="2318088"/>
            <a:ext cx="5040000" cy="481263"/>
          </a:xfrm>
          <a:prstGeom prst="rect">
            <a:avLst/>
          </a:prstGeom>
          <a:solidFill>
            <a:srgbClr val="0A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III. Attractivité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du poste de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praticien hospitalier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681537" y="2350171"/>
            <a:ext cx="5115031" cy="481263"/>
          </a:xfrm>
          <a:prstGeom prst="rect">
            <a:avLst/>
          </a:prstGeom>
          <a:solidFill>
            <a:srgbClr val="0A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IV. Simplification de la gouvernance des EPS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>
          <a:xfrm>
            <a:off x="590039" y="2847477"/>
            <a:ext cx="5040000" cy="6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procédure de recrutement des praticiens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hospitaliers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4 : création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poste de praticien hospitalier</a:t>
            </a: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6681537" y="2879561"/>
            <a:ext cx="5040000" cy="6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5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o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rganisation interne (services)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6 : fusion de la CME / CSIRMT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7 : direction commune GHT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8 : droit d’option sur les modalités d’organisation interne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9 : ouverture du directoire aux soignants, étudiants et représentants d’usagers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10 : régulation de l’intérim médical avec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délai de 6 mois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11 : projet de management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94155" y="3760368"/>
            <a:ext cx="5040000" cy="481263"/>
          </a:xfrm>
          <a:prstGeom prst="rect">
            <a:avLst/>
          </a:prstGeom>
          <a:solidFill>
            <a:srgbClr val="0A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V. Simplification des organismes mutualistes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40" name="Espace réservé du contenu 2"/>
          <p:cNvSpPr txBox="1">
            <a:spLocks/>
          </p:cNvSpPr>
          <p:nvPr/>
        </p:nvSpPr>
        <p:spPr>
          <a:xfrm>
            <a:off x="594155" y="4289757"/>
            <a:ext cx="5040000" cy="6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nature des organismes mutualistes et modalités de fusion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Articles 13 : modalités de tenue des instances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4155" y="5260307"/>
            <a:ext cx="5040000" cy="481263"/>
          </a:xfrm>
          <a:prstGeom prst="rect">
            <a:avLst/>
          </a:prstGeom>
          <a:solidFill>
            <a:srgbClr val="0A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VI. Simplification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des démarches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des PH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43" name="Espace réservé du contenu 2"/>
          <p:cNvSpPr txBox="1">
            <a:spLocks/>
          </p:cNvSpPr>
          <p:nvPr/>
        </p:nvSpPr>
        <p:spPr>
          <a:xfrm>
            <a:off x="594155" y="5789696"/>
            <a:ext cx="5040000" cy="6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plateforme officielle d’information, d’orientation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d’accompagnement des PH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Article 15 : compensation des charges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178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532E45-E67B-A24B-B011-892A770D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28"/>
          <a:stretch/>
        </p:blipFill>
        <p:spPr>
          <a:xfrm>
            <a:off x="386523" y="84777"/>
            <a:ext cx="854905" cy="72667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2435" y="281753"/>
            <a:ext cx="10515600" cy="499197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A0091"/>
                </a:solidFill>
                <a:latin typeface="Marianne" panose="02000000000000000000" pitchFamily="2" charset="0"/>
              </a:rPr>
              <a:t>Calendrier d’examen de la PPL à l’Assemblée Nationale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82017" y="894410"/>
            <a:ext cx="1120653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E0697-29D8-F54C-BC64-65304C5A90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582017" y="3234526"/>
            <a:ext cx="10452352" cy="13784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cxnSp>
        <p:nvCxnSpPr>
          <p:cNvPr id="9" name="Connecteur droit 8"/>
          <p:cNvCxnSpPr/>
          <p:nvPr/>
        </p:nvCxnSpPr>
        <p:spPr>
          <a:xfrm flipH="1">
            <a:off x="1095156" y="2866036"/>
            <a:ext cx="2272" cy="93104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951156" y="3764100"/>
            <a:ext cx="288000" cy="294968"/>
          </a:xfrm>
          <a:prstGeom prst="ellipse">
            <a:avLst/>
          </a:prstGeom>
          <a:solidFill>
            <a:srgbClr val="0A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 flipH="1" flipV="1">
            <a:off x="3717646" y="4092052"/>
            <a:ext cx="2272" cy="94397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3575918" y="3764100"/>
            <a:ext cx="288000" cy="294968"/>
          </a:xfrm>
          <a:prstGeom prst="ellipse">
            <a:avLst/>
          </a:prstGeom>
          <a:solidFill>
            <a:srgbClr val="0A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037159" y="5069856"/>
            <a:ext cx="1365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CAS Assemblée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25 novembre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57804" y="2290399"/>
            <a:ext cx="1962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Dépôt des amendements CAS 21 novembre 17h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cxnSp>
        <p:nvCxnSpPr>
          <p:cNvPr id="20" name="Connecteur droit 19"/>
          <p:cNvCxnSpPr/>
          <p:nvPr/>
        </p:nvCxnSpPr>
        <p:spPr>
          <a:xfrm flipH="1">
            <a:off x="4741393" y="2881956"/>
            <a:ext cx="2272" cy="93104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/>
          <p:cNvSpPr/>
          <p:nvPr/>
        </p:nvSpPr>
        <p:spPr>
          <a:xfrm>
            <a:off x="4599665" y="3764100"/>
            <a:ext cx="288000" cy="294968"/>
          </a:xfrm>
          <a:prstGeom prst="ellipse">
            <a:avLst/>
          </a:prstGeom>
          <a:solidFill>
            <a:srgbClr val="0A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004041" y="2306319"/>
            <a:ext cx="1962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Dépôt des amendements </a:t>
            </a:r>
            <a:b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</a:b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27 novembre 17h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7227401" y="4107972"/>
            <a:ext cx="0" cy="977804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7085673" y="3780020"/>
            <a:ext cx="288000" cy="294968"/>
          </a:xfrm>
          <a:prstGeom prst="ellipse">
            <a:avLst/>
          </a:prstGeom>
          <a:solidFill>
            <a:srgbClr val="0A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7227401" y="5085776"/>
            <a:ext cx="2796597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Séance publique Assemblée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091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Du 30 novembre au 2 décembre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cxnSp>
        <p:nvCxnSpPr>
          <p:cNvPr id="26" name="Connecteur droit 25"/>
          <p:cNvCxnSpPr/>
          <p:nvPr/>
        </p:nvCxnSpPr>
        <p:spPr>
          <a:xfrm flipH="1" flipV="1">
            <a:off x="10023998" y="4140961"/>
            <a:ext cx="2272" cy="94397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/>
          <p:cNvSpPr/>
          <p:nvPr/>
        </p:nvSpPr>
        <p:spPr>
          <a:xfrm>
            <a:off x="9882270" y="3813009"/>
            <a:ext cx="288000" cy="294968"/>
          </a:xfrm>
          <a:prstGeom prst="ellipse">
            <a:avLst/>
          </a:prstGeom>
          <a:solidFill>
            <a:srgbClr val="0A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A0091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15898" y="1533213"/>
            <a:ext cx="2020743" cy="95395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Procédure accélérée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906017" y="3411977"/>
            <a:ext cx="882530" cy="999213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rPr>
              <a:t>Lecture au Sénat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anose="020000000000000000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46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532E45-E67B-A24B-B011-892A770D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28"/>
          <a:stretch/>
        </p:blipFill>
        <p:spPr>
          <a:xfrm>
            <a:off x="386523" y="84777"/>
            <a:ext cx="854905" cy="72667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8635" y="918393"/>
            <a:ext cx="10515600" cy="499197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A0091"/>
                </a:solidFill>
                <a:latin typeface="Marianne" panose="02000000000000000000" pitchFamily="2" charset="0"/>
              </a:rPr>
              <a:t>PILIER 4: Fédérer les acteurs de la santé dans les territoires au service des usagers</a:t>
            </a:r>
            <a:br>
              <a:rPr lang="fr-FR" sz="3600" b="1" dirty="0">
                <a:solidFill>
                  <a:srgbClr val="0A0091"/>
                </a:solidFill>
                <a:latin typeface="Marianne" panose="02000000000000000000" pitchFamily="2" charset="0"/>
              </a:rPr>
            </a:br>
            <a:endParaRPr lang="fr-FR" sz="3600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726302" y="1441428"/>
            <a:ext cx="1120653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8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9121416" y="2317783"/>
            <a:ext cx="2735216" cy="256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1067" dirty="0"/>
          </a:p>
        </p:txBody>
      </p:sp>
      <p:grpSp>
        <p:nvGrpSpPr>
          <p:cNvPr id="24" name="Groupe 23"/>
          <p:cNvGrpSpPr/>
          <p:nvPr/>
        </p:nvGrpSpPr>
        <p:grpSpPr>
          <a:xfrm>
            <a:off x="663117" y="1534094"/>
            <a:ext cx="11332900" cy="4729591"/>
            <a:chOff x="700604" y="1515760"/>
            <a:chExt cx="11332900" cy="4729591"/>
          </a:xfrm>
        </p:grpSpPr>
        <p:sp>
          <p:nvSpPr>
            <p:cNvPr id="25" name="Rectangle à coins arrondis 24"/>
            <p:cNvSpPr/>
            <p:nvPr/>
          </p:nvSpPr>
          <p:spPr>
            <a:xfrm>
              <a:off x="700604" y="1783080"/>
              <a:ext cx="11332900" cy="4462271"/>
            </a:xfrm>
            <a:prstGeom prst="round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180975" marR="0" lvl="0" indent="-1809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rianne" panose="02000000000000000000"/>
                <a:ea typeface="+mn-ea"/>
                <a:cs typeface="+mn-cs"/>
              </a:endParaRPr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0022" y="1515760"/>
              <a:ext cx="625706" cy="600789"/>
            </a:xfrm>
            <a:prstGeom prst="rect">
              <a:avLst/>
            </a:prstGeom>
          </p:spPr>
        </p:pic>
        <p:sp>
          <p:nvSpPr>
            <p:cNvPr id="44" name="Rectangle 43"/>
            <p:cNvSpPr/>
            <p:nvPr/>
          </p:nvSpPr>
          <p:spPr>
            <a:xfrm>
              <a:off x="902151" y="2187897"/>
              <a:ext cx="2170921" cy="703575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Développement de la télésanté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902092" y="3397594"/>
              <a:ext cx="2170922" cy="534702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Exercice coordonné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11510" y="4295409"/>
              <a:ext cx="2161504" cy="427426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345973" y="3967111"/>
              <a:ext cx="2161504" cy="458937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Personnes âgées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345973" y="4986657"/>
              <a:ext cx="2161503" cy="431308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Handicap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345973" y="2974657"/>
              <a:ext cx="2168199" cy="577386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Psychiatrie / Santé mentale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25670" y="5107883"/>
              <a:ext cx="2163499" cy="397342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Hôpitaux de proximité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339277" y="5743117"/>
              <a:ext cx="2168199" cy="276999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Evolution CRSA / ARS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352668" y="2183687"/>
              <a:ext cx="2161504" cy="434093"/>
            </a:xfrm>
            <a:prstGeom prst="rect">
              <a:avLst/>
            </a:prstGeom>
            <a:solidFill>
              <a:srgbClr val="740000"/>
            </a:solidFill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Inégalités de santé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073072" y="1957588"/>
              <a:ext cx="2943679" cy="1250905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Négociations conventionnelles en cours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Remboursement des téléconsultations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Elargissement du recours à la télémédecine et au télésoin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Déploiement de la télésurveillance (2022)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Covi-19: réactivation des dérogations téléconsultation &amp; consultation par téléphone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080765" y="3317953"/>
              <a:ext cx="2935986" cy="693984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Négociations conventionnelles en cours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ACI CPTS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Médecins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Finalisation T4 2020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073071" y="4186089"/>
              <a:ext cx="2943679" cy="639794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Validation de 22 sites pilotes en vue d’expérimentations début 2021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Développement du volet digital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080765" y="4986657"/>
              <a:ext cx="2935985" cy="639794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Poursuite des concertations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Finalisation des textes relatifs à la labellisation 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8507478" y="3738865"/>
              <a:ext cx="3077398" cy="915431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Pérennisation et suivi renforcé des dispositifs Covid-19</a:t>
              </a: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astreintes gériatriques et soins palliatifs, équipes mobiles de gériatrie, mobilisation de l’HAD en </a:t>
              </a:r>
              <a:r>
                <a:rPr kumimoji="0" lang="fr-FR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Ehpad</a:t>
              </a: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IDE de nuit, hébergement temporaire en sortie d’hospitalisation en EHPAD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8514172" y="1979791"/>
              <a:ext cx="3067354" cy="841884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Travaux avec les ARS entamés sur le projet de gouvernance stratégique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Avancement accéléré des EMPP</a:t>
              </a:r>
              <a:endPara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8514171" y="3052657"/>
              <a:ext cx="3067355" cy="467965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Renforcement des CUMP et des CMP d’ici fin 2020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8514171" y="4834155"/>
              <a:ext cx="3067355" cy="671070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Poursuite des travaux en lien avec la DGCS et le Secrétariat d’Etat dédié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507476" y="5648037"/>
              <a:ext cx="3074050" cy="467158"/>
            </a:xfrm>
            <a:prstGeom prst="rect">
              <a:avLst/>
            </a:prstGeom>
            <a:noFill/>
            <a:ln w="12700" cap="flat" cmpd="sng" algn="ctr">
              <a:solidFill>
                <a:srgbClr val="74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Cadrage en cours avec les ARS</a:t>
              </a:r>
            </a:p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Impact du contexte sanitaire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327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7820</TotalTime>
  <Words>1064</Words>
  <Application>Microsoft Office PowerPoint</Application>
  <PresentationFormat>Grand écran</PresentationFormat>
  <Paragraphs>177</Paragraphs>
  <Slides>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Marianne</vt:lpstr>
      <vt:lpstr>Wingdings</vt:lpstr>
      <vt:lpstr>Thème Office</vt:lpstr>
      <vt:lpstr>Présentation PowerPoint</vt:lpstr>
      <vt:lpstr>Présentation PowerPoint</vt:lpstr>
      <vt:lpstr>PILIER 1: Transformer les métiers et revaloriser ceux qui soignent </vt:lpstr>
      <vt:lpstr>PILIER 2:  Définir une nouvelle politique d’investissement et de financement au service de la qualité des soins </vt:lpstr>
      <vt:lpstr>PILIER 3: Simplifier les organisations et le quotidien des équipes</vt:lpstr>
      <vt:lpstr>Chapitres et articles de la PPL</vt:lpstr>
      <vt:lpstr>Calendrier d’examen de la PPL à l’Assemblée Nationale</vt:lpstr>
      <vt:lpstr>PILIER 4: Fédérer les acteurs de la santé dans les territoires au service des usagers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Ludovic Pereira</dc:creator>
  <cp:lastModifiedBy>MICHEL, Jessica (DGOS/DIRECTION/DIR)</cp:lastModifiedBy>
  <cp:revision>558</cp:revision>
  <cp:lastPrinted>2020-11-12T09:50:16Z</cp:lastPrinted>
  <dcterms:created xsi:type="dcterms:W3CDTF">2020-03-21T10:38:12Z</dcterms:created>
  <dcterms:modified xsi:type="dcterms:W3CDTF">2020-11-26T17:07:27Z</dcterms:modified>
</cp:coreProperties>
</file>