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316" r:id="rId3"/>
    <p:sldId id="317" r:id="rId4"/>
    <p:sldId id="315" r:id="rId5"/>
    <p:sldId id="323" r:id="rId6"/>
    <p:sldId id="320" r:id="rId7"/>
    <p:sldId id="321" r:id="rId8"/>
    <p:sldId id="322" r:id="rId9"/>
    <p:sldId id="314" r:id="rId10"/>
    <p:sldId id="319" r:id="rId11"/>
    <p:sldId id="326" r:id="rId12"/>
    <p:sldId id="324" r:id="rId13"/>
    <p:sldId id="327" r:id="rId14"/>
    <p:sldId id="328" r:id="rId15"/>
    <p:sldId id="325" r:id="rId16"/>
    <p:sldId id="304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nuelle.cohn" initials="ec" lastIdx="4" clrIdx="0"/>
  <p:cmAuthor id="1" name="pauline.aubry" initials="pa" lastIdx="5" clrIdx="1"/>
  <p:cmAuthor id="2" name="COHN, Emmanuelle (DGOS/SOUS-DIR PILOTAGE PERFORMANCE/PF2)" initials="CE(PP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D60093"/>
    <a:srgbClr val="FF0066"/>
    <a:srgbClr val="CC0099"/>
    <a:srgbClr val="FF339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8" autoAdjust="0"/>
    <p:restoredTop sz="86452" autoAdjust="0"/>
  </p:normalViewPr>
  <p:slideViewPr>
    <p:cSldViewPr>
      <p:cViewPr varScale="1">
        <p:scale>
          <a:sx n="63" d="100"/>
          <a:sy n="63" d="100"/>
        </p:scale>
        <p:origin x="15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10" d="100"/>
          <a:sy n="110" d="100"/>
        </p:scale>
        <p:origin x="1620" y="-7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EF64D-70C8-4336-8CA7-6E6C9A563D3A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CED57-3A7E-44BF-B7A7-7B1FE94AA4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317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B0BC8-D29A-4D23-814E-D17C4B6802F4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50" i="1" dirty="0"/>
          </a:p>
          <a:p>
            <a:endParaRPr lang="fr-FR" sz="105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224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95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/>
              <a:t>4 objectifs </a:t>
            </a: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854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/>
              <a:t>4 objectifs </a:t>
            </a: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820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923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501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/>
              <a:t>En discuter avec ARS IDF</a:t>
            </a: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516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073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b="1" dirty="0" smtClean="0"/>
              <a:t>Actualités</a:t>
            </a:r>
            <a:r>
              <a:rPr lang="fr-FR" sz="1050" i="1" dirty="0" smtClean="0"/>
              <a:t> : </a:t>
            </a:r>
          </a:p>
          <a:p>
            <a:endParaRPr lang="fr-FR" sz="1050" i="1" dirty="0"/>
          </a:p>
          <a:p>
            <a:pPr marL="171450" indent="-171450">
              <a:buFontTx/>
              <a:buChar char="-"/>
            </a:pPr>
            <a:r>
              <a:rPr lang="fr-FR" sz="1050" i="1" dirty="0" smtClean="0"/>
              <a:t>Implant files </a:t>
            </a:r>
            <a:r>
              <a:rPr lang="fr-FR" sz="1050" dirty="0" smtClean="0"/>
              <a:t>: audition de la ministre à la Commission des affaires sociales de l’AN en janvier 2019</a:t>
            </a:r>
          </a:p>
          <a:p>
            <a:pPr marL="171450" indent="-171450">
              <a:buFontTx/>
              <a:buChar char="-"/>
            </a:pPr>
            <a:r>
              <a:rPr lang="fr-FR" sz="1050" dirty="0" smtClean="0"/>
              <a:t>Le </a:t>
            </a:r>
            <a:r>
              <a:rPr lang="fr-FR" sz="1050" dirty="0"/>
              <a:t>règlement 2017/745/UE relatifs aux DM (entrée en application le 26 mai 2020) </a:t>
            </a:r>
          </a:p>
          <a:p>
            <a:endParaRPr lang="fr-FR" sz="105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/>
              <a:t>Annonce d’un </a:t>
            </a:r>
            <a:r>
              <a:rPr lang="fr-FR" sz="1050" b="1" dirty="0" smtClean="0"/>
              <a:t>plan d’actions </a:t>
            </a:r>
            <a:r>
              <a:rPr lang="fr-FR" sz="1050" dirty="0" smtClean="0"/>
              <a:t>sur la traçabilité des DM </a:t>
            </a:r>
          </a:p>
          <a:p>
            <a:endParaRPr lang="fr-FR" sz="105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b="1" dirty="0" smtClean="0"/>
              <a:t>Enquête</a:t>
            </a:r>
            <a:r>
              <a:rPr lang="fr-FR" sz="1050" dirty="0" smtClean="0"/>
              <a:t> déjà réalisée en 2014 relative à l’organisation de la traçabilité des DMI qui constatait notamment l’insuffisance de l’informatisation du circuit du DMI </a:t>
            </a:r>
          </a:p>
          <a:p>
            <a:endParaRPr lang="fr-FR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 smtClean="0"/>
              <a:t>Elaboration d’un </a:t>
            </a:r>
            <a:r>
              <a:rPr lang="fr-FR" sz="1050" b="1" dirty="0" smtClean="0"/>
              <a:t>arrêté « qualité et sécurisation du DM »  </a:t>
            </a:r>
            <a:r>
              <a:rPr lang="fr-FR" sz="1050" dirty="0" smtClean="0"/>
              <a:t>au même titre qu’existe l’arrêté du 6 avril 2011 relatif au management de la qualité de la prise en charge médicamenteuse</a:t>
            </a: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232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851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127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724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210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CED57-3A7E-44BF-B7A7-7B1FE94AA48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84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B0BC8-D29A-4D23-814E-D17C4B6802F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600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10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89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67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82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61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16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50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96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440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66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397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6391" name="Picture 7" descr="D:\TRAVAIL AURELIEN\Identité visuelle DGOS\Powerpoint 2016\png\DGOS-ROUGE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16000" y="136800"/>
            <a:ext cx="1085850" cy="1085850"/>
          </a:xfrm>
          <a:prstGeom prst="rect">
            <a:avLst/>
          </a:prstGeom>
          <a:noFill/>
        </p:spPr>
      </p:pic>
      <p:cxnSp>
        <p:nvCxnSpPr>
          <p:cNvPr id="17" name="Connecteur droit 16"/>
          <p:cNvCxnSpPr/>
          <p:nvPr userDrawn="1"/>
        </p:nvCxnSpPr>
        <p:spPr>
          <a:xfrm>
            <a:off x="0" y="1224000"/>
            <a:ext cx="2016336" cy="0"/>
          </a:xfrm>
          <a:prstGeom prst="line">
            <a:avLst/>
          </a:prstGeom>
          <a:ln w="50800">
            <a:solidFill>
              <a:srgbClr val="E108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9"/>
          <p:cNvSpPr>
            <a:spLocks noGrp="1"/>
          </p:cNvSpPr>
          <p:nvPr>
            <p:ph type="body" sz="quarter" idx="10"/>
          </p:nvPr>
        </p:nvSpPr>
        <p:spPr>
          <a:xfrm>
            <a:off x="2195736" y="260649"/>
            <a:ext cx="6624736" cy="936104"/>
          </a:xfrm>
          <a:prstGeom prst="rect">
            <a:avLst/>
          </a:prstGeom>
        </p:spPr>
        <p:txBody>
          <a:bodyPr/>
          <a:lstStyle>
            <a:lvl1pPr marL="0">
              <a:buFontTx/>
              <a:buNone/>
              <a:defRPr lang="fr-FR" sz="2500" b="1" kern="1200" cap="small" baseline="0" dirty="0" smtClean="0">
                <a:solidFill>
                  <a:srgbClr val="CC0066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395536" y="1773238"/>
            <a:ext cx="8424936" cy="43200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endParaRPr lang="fr-FR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88898"/>
            <a:ext cx="871132" cy="8562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980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0" y="1224000"/>
            <a:ext cx="2016336" cy="0"/>
          </a:xfrm>
          <a:prstGeom prst="line">
            <a:avLst/>
          </a:prstGeom>
          <a:ln w="50800">
            <a:solidFill>
              <a:srgbClr val="E108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7" name="Picture 3" descr="D:\TRAVAIL AURELIEN\Identité visuelle DGOS\affaires_sociales_150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1132" cy="856800"/>
          </a:xfrm>
          <a:prstGeom prst="rect">
            <a:avLst/>
          </a:prstGeom>
          <a:noFill/>
        </p:spPr>
      </p:pic>
      <p:pic>
        <p:nvPicPr>
          <p:cNvPr id="16391" name="Picture 7" descr="D:\TRAVAIL AURELIEN\Identité visuelle DGOS\Powerpoint 2016\png\DGOS-ROUGE.png"/>
          <p:cNvPicPr>
            <a:picLocks noChangeAspect="1" noChangeArrowheads="1"/>
          </p:cNvPicPr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1116000" y="136800"/>
            <a:ext cx="1085850" cy="1085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31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FB8E8-8D58-4179-9149-A721249709E8}" type="datetimeFigureOut">
              <a:rPr lang="fr-FR" smtClean="0"/>
              <a:t>22/09/2021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2ED6C-8855-45B7-B53A-A0E376A507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59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282096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DGOS</a:t>
            </a:r>
          </a:p>
          <a:p>
            <a:pPr algn="ctr"/>
            <a:r>
              <a:rPr lang="fr-FR" sz="4000" b="1" dirty="0" smtClean="0"/>
              <a:t>ONIC Expérimentale</a:t>
            </a:r>
          </a:p>
          <a:p>
            <a:pPr algn="ctr"/>
            <a:r>
              <a:rPr lang="fr-FR" sz="4000" b="1" dirty="0" smtClean="0"/>
              <a:t>Inspection </a:t>
            </a:r>
            <a:r>
              <a:rPr lang="fr-FR" sz="4000" b="1" dirty="0"/>
              <a:t>des structures de dialyse pour favoriser des prises en charge </a:t>
            </a:r>
            <a:r>
              <a:rPr lang="fr-FR" sz="4000" b="1" dirty="0" smtClean="0"/>
              <a:t>efficientes et améliorer la prévention</a:t>
            </a:r>
            <a:endParaRPr lang="fr-FR" sz="4000" b="1" dirty="0"/>
          </a:p>
          <a:p>
            <a:pPr algn="ctr"/>
            <a:endParaRPr lang="fr-FR" sz="40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3059832" y="5661248"/>
            <a:ext cx="3240360" cy="0"/>
          </a:xfrm>
          <a:prstGeom prst="line">
            <a:avLst/>
          </a:prstGeom>
          <a:ln w="50800">
            <a:solidFill>
              <a:srgbClr val="E108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273968" y="5452195"/>
            <a:ext cx="8596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dirty="0" smtClean="0">
              <a:solidFill>
                <a:prstClr val="black"/>
              </a:solidFill>
            </a:endParaRPr>
          </a:p>
          <a:p>
            <a:pPr algn="ctr"/>
            <a:r>
              <a:rPr lang="fr-FR" sz="2400" dirty="0" smtClean="0">
                <a:solidFill>
                  <a:prstClr val="black"/>
                </a:solidFill>
              </a:rPr>
              <a:t>23 septembre 2021</a:t>
            </a:r>
          </a:p>
        </p:txBody>
      </p:sp>
    </p:spTree>
    <p:extLst>
      <p:ext uri="{BB962C8B-B14F-4D97-AF65-F5344CB8AC3E}">
        <p14:creationId xmlns:p14="http://schemas.microsoft.com/office/powerpoint/2010/main" val="130697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2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20" y="2060848"/>
            <a:ext cx="87601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fr-FR" sz="2400" b="1" dirty="0">
                <a:solidFill>
                  <a:srgbClr val="C00000"/>
                </a:solidFill>
              </a:rPr>
              <a:t>R</a:t>
            </a:r>
            <a:r>
              <a:rPr lang="fr-FR" sz="2400" dirty="0" smtClean="0">
                <a:solidFill>
                  <a:srgbClr val="C00000"/>
                </a:solidFill>
              </a:rPr>
              <a:t>apport </a:t>
            </a:r>
            <a:r>
              <a:rPr lang="fr-FR" sz="2400" dirty="0">
                <a:solidFill>
                  <a:srgbClr val="C00000"/>
                </a:solidFill>
              </a:rPr>
              <a:t>de la Cour des comptes sur la sécurité sociale de 2015 relatif à l’IRCT </a:t>
            </a:r>
            <a:endParaRPr lang="fr-FR" sz="2400" dirty="0" smtClean="0">
              <a:solidFill>
                <a:srgbClr val="C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fr-FR" sz="2400" dirty="0" smtClean="0">
                <a:solidFill>
                  <a:srgbClr val="C00000"/>
                </a:solidFill>
              </a:rPr>
              <a:t>Contrôle de la chambre régionale des comptes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  <a:r>
              <a:rPr lang="fr-FR" sz="2400" dirty="0" smtClean="0">
                <a:solidFill>
                  <a:srgbClr val="C00000"/>
                </a:solidFill>
              </a:rPr>
              <a:t>(AURAR, Réunion) </a:t>
            </a:r>
          </a:p>
          <a:p>
            <a:pPr algn="just"/>
            <a:endParaRPr lang="fr-FR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b="1" dirty="0"/>
              <a:t>I</a:t>
            </a:r>
            <a:r>
              <a:rPr lang="fr-FR" b="1" dirty="0" smtClean="0"/>
              <a:t>nsuffisances </a:t>
            </a:r>
            <a:r>
              <a:rPr lang="fr-FR" b="1" dirty="0"/>
              <a:t>dans la prévention</a:t>
            </a:r>
            <a:r>
              <a:rPr lang="fr-FR" dirty="0"/>
              <a:t>, dans </a:t>
            </a:r>
            <a:r>
              <a:rPr lang="fr-FR" b="1" dirty="0"/>
              <a:t>la progression de la greffe</a:t>
            </a:r>
            <a:r>
              <a:rPr lang="fr-FR" dirty="0"/>
              <a:t> et dans la </a:t>
            </a:r>
            <a:r>
              <a:rPr lang="fr-FR" b="1" dirty="0"/>
              <a:t>priorité à apporter à l’épuration à </a:t>
            </a:r>
            <a:r>
              <a:rPr lang="fr-FR" b="1" dirty="0" smtClean="0"/>
              <a:t>domicile, </a:t>
            </a:r>
            <a:r>
              <a:rPr lang="fr-FR" dirty="0" smtClean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dirty="0" smtClean="0"/>
              <a:t>les </a:t>
            </a:r>
            <a:r>
              <a:rPr lang="fr-FR" dirty="0"/>
              <a:t>modalités de prise en charge </a:t>
            </a:r>
            <a:r>
              <a:rPr lang="fr-FR" dirty="0" smtClean="0"/>
              <a:t>bien que diversifiées</a:t>
            </a:r>
            <a:r>
              <a:rPr lang="fr-FR" dirty="0"/>
              <a:t>, celles qui répondent le mieux à l’objectif d’amélioration de la qualité et de la durée de vie des patients, tout en étant plus économes, </a:t>
            </a:r>
            <a:r>
              <a:rPr lang="fr-FR" b="1" dirty="0" smtClean="0"/>
              <a:t>demeurent </a:t>
            </a:r>
            <a:r>
              <a:rPr lang="fr-FR" b="1" dirty="0"/>
              <a:t>insuffisamment développées</a:t>
            </a:r>
            <a:r>
              <a:rPr lang="fr-FR" dirty="0"/>
              <a:t>. </a:t>
            </a:r>
            <a:endParaRPr lang="fr-FR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algn="just"/>
            <a:r>
              <a:rPr lang="fr-FR" dirty="0" smtClean="0"/>
              <a:t>Nécessité de conjuguer </a:t>
            </a:r>
            <a:r>
              <a:rPr lang="fr-FR" dirty="0"/>
              <a:t>qualité de la prise en charge et maîtrise des </a:t>
            </a:r>
            <a:r>
              <a:rPr lang="fr-FR" dirty="0" smtClean="0"/>
              <a:t>coûts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RAPPEL CONTEXTE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00762" y="382022"/>
            <a:ext cx="17774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/>
              <a:t>I- </a:t>
            </a:r>
            <a:r>
              <a:rPr lang="fr-FR" sz="2400" b="1" dirty="0" smtClean="0"/>
              <a:t>CONTEXTE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21596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3</a:t>
            </a:fld>
            <a:endParaRPr lang="fr-FR" sz="1200" dirty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ENJEUX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00762" y="382022"/>
            <a:ext cx="17774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/>
              <a:t>I- </a:t>
            </a:r>
            <a:r>
              <a:rPr lang="fr-FR" sz="2400" b="1" dirty="0" smtClean="0"/>
              <a:t>CONTEXTE</a:t>
            </a:r>
            <a:endParaRPr lang="fr-FR" sz="2400" dirty="0"/>
          </a:p>
        </p:txBody>
      </p:sp>
      <p:sp>
        <p:nvSpPr>
          <p:cNvPr id="2" name="Rectangle 1"/>
          <p:cNvSpPr/>
          <p:nvPr/>
        </p:nvSpPr>
        <p:spPr>
          <a:xfrm>
            <a:off x="395536" y="2204864"/>
            <a:ext cx="856895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Enjeux</a:t>
            </a:r>
          </a:p>
          <a:p>
            <a:r>
              <a:rPr lang="fr-FR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Pertinence dans 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la prise en </a:t>
            </a:r>
            <a:r>
              <a:rPr lang="fr-F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charge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Rente financière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	O</a:t>
            </a:r>
            <a:r>
              <a:rPr lang="fr-FR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rganisation </a:t>
            </a:r>
          </a:p>
          <a:p>
            <a:endParaRPr lang="fr-FR" i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i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i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i="1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b="1" dirty="0" smtClean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fr-FR" b="1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20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Inspections-contrôles des établissements et structures </a:t>
            </a:r>
            <a:r>
              <a:rPr lang="fr-FR" sz="2000" b="1" dirty="0">
                <a:ea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20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dialyse  </a:t>
            </a:r>
            <a:endParaRPr lang="fr-FR" sz="20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i="1" dirty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lèche vers le bas 6"/>
          <p:cNvSpPr/>
          <p:nvPr/>
        </p:nvSpPr>
        <p:spPr>
          <a:xfrm>
            <a:off x="3851920" y="4437112"/>
            <a:ext cx="484632" cy="8404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4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76551" y="2035734"/>
            <a:ext cx="876015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2400" b="1" dirty="0" smtClean="0"/>
              <a:t>PERIMETRE : </a:t>
            </a:r>
          </a:p>
          <a:p>
            <a:pPr marL="0" lvl="1"/>
            <a:endParaRPr lang="fr-FR" sz="2400" b="1" dirty="0"/>
          </a:p>
          <a:p>
            <a:pPr marL="0" lvl="1"/>
            <a:r>
              <a:rPr lang="fr-FR" sz="2400" b="1" dirty="0" smtClean="0"/>
              <a:t>	</a:t>
            </a:r>
            <a:r>
              <a:rPr lang="fr-FR" sz="2400" dirty="0" smtClean="0"/>
              <a:t>Etablissements et Structures de dialyse des secteurs publics, 	ESPIC ou privés.</a:t>
            </a:r>
          </a:p>
          <a:p>
            <a:pPr marL="0" lvl="1"/>
            <a:endParaRPr lang="fr-FR" dirty="0" smtClean="0"/>
          </a:p>
          <a:p>
            <a:pPr marL="0" lvl="1"/>
            <a:endParaRPr lang="fr-FR" dirty="0"/>
          </a:p>
          <a:p>
            <a:pPr marL="0" lvl="1"/>
            <a:r>
              <a:rPr lang="fr-FR" sz="2400" b="1" dirty="0"/>
              <a:t>ONIC expérimentale </a:t>
            </a:r>
            <a:r>
              <a:rPr lang="fr-FR" sz="2400" b="1" dirty="0" smtClean="0"/>
              <a:t>2020-2021 et 2022 (Crise sanitaire) </a:t>
            </a:r>
          </a:p>
          <a:p>
            <a:pPr marL="0" lvl="1"/>
            <a:endParaRPr lang="fr-FR" sz="2400" b="1" dirty="0"/>
          </a:p>
          <a:p>
            <a:pPr marL="0" lvl="1"/>
            <a:r>
              <a:rPr lang="fr-FR" dirty="0"/>
              <a:t>	</a:t>
            </a:r>
            <a:r>
              <a:rPr lang="fr-FR" sz="2400" dirty="0"/>
              <a:t>Après expérimentation : 10-20% des </a:t>
            </a:r>
            <a:r>
              <a:rPr lang="fr-FR" sz="2400" dirty="0" smtClean="0"/>
              <a:t>établissements ou 	structures </a:t>
            </a:r>
            <a:r>
              <a:rPr lang="fr-FR" sz="2400" dirty="0"/>
              <a:t>par région, soit un plan pluriannuel sur 5 ans.</a:t>
            </a:r>
          </a:p>
          <a:p>
            <a:pPr marL="0" lvl="1"/>
            <a:endParaRPr lang="fr-FR" sz="2400" dirty="0"/>
          </a:p>
          <a:p>
            <a:pPr marL="0" lvl="1"/>
            <a:endParaRPr lang="fr-FR" sz="24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dirty="0" smtClean="0">
                <a:solidFill>
                  <a:schemeClr val="bg1"/>
                </a:solidFill>
              </a:rPr>
              <a:t>PERIMETRE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48064" y="332656"/>
            <a:ext cx="317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II- Périmètre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786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5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18" y="2060848"/>
            <a:ext cx="876015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fr-FR" sz="2400" dirty="0" smtClean="0"/>
          </a:p>
          <a:p>
            <a:r>
              <a:rPr lang="fr-FR" sz="2400" b="1" dirty="0"/>
              <a:t>L’objectif est de contrôler </a:t>
            </a:r>
            <a:r>
              <a:rPr lang="fr-FR" sz="2400" b="1" dirty="0" smtClean="0"/>
              <a:t>:</a:t>
            </a:r>
          </a:p>
          <a:p>
            <a:endParaRPr lang="fr-FR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u="sng" dirty="0"/>
              <a:t>L’organisation et le fonctionnement des activités de soins et de prévention : </a:t>
            </a:r>
            <a:endParaRPr lang="fr-FR" u="sng" dirty="0" smtClean="0"/>
          </a:p>
          <a:p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Orientation </a:t>
            </a:r>
            <a:r>
              <a:rPr lang="fr-FR" dirty="0"/>
              <a:t>initiale des patients, </a:t>
            </a:r>
            <a:r>
              <a:rPr lang="fr-FR" i="1" dirty="0"/>
              <a:t>concertation entre professionnels et avec le patient pour l’orientation,</a:t>
            </a:r>
            <a:r>
              <a:rPr lang="fr-FR" dirty="0"/>
              <a:t> réexamen régulier de l’orientation. </a:t>
            </a:r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Activité </a:t>
            </a:r>
            <a:r>
              <a:rPr lang="fr-FR" dirty="0"/>
              <a:t>de dialyse au regard du nombre de patients incidents et </a:t>
            </a:r>
            <a:r>
              <a:rPr lang="fr-FR" dirty="0" err="1"/>
              <a:t>prévalents</a:t>
            </a:r>
            <a:r>
              <a:rPr lang="fr-FR" dirty="0"/>
              <a:t> (séances de dialyse, consultations, actes…). </a:t>
            </a:r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Actions </a:t>
            </a:r>
            <a:r>
              <a:rPr lang="fr-FR" dirty="0"/>
              <a:t>de prévention de la suppléance (prévention de l’IRC, enjeux de suivi de l’IRC en ville, prélèvements/greffes notamment donneur vivant). </a:t>
            </a:r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Politique </a:t>
            </a:r>
            <a:r>
              <a:rPr lang="fr-FR" dirty="0"/>
              <a:t>Qualité et gestion des risques associés aux soins</a:t>
            </a:r>
            <a:endParaRPr lang="fr-FR" sz="24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dirty="0" smtClean="0">
                <a:solidFill>
                  <a:schemeClr val="bg1"/>
                </a:solidFill>
              </a:rPr>
              <a:t>OBJECTIF - 1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48064" y="332656"/>
            <a:ext cx="317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III- Objectifs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6448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6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20" y="2060848"/>
            <a:ext cx="8760157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fr-FR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u="sng" dirty="0" smtClean="0"/>
              <a:t>La </a:t>
            </a:r>
            <a:r>
              <a:rPr lang="fr-FR" u="sng" dirty="0"/>
              <a:t>prise en charge, la gestion du parcours des patients et la coordination lien ville hôpital : </a:t>
            </a:r>
            <a:endParaRPr lang="fr-FR" u="sng" dirty="0" smtClean="0"/>
          </a:p>
          <a:p>
            <a:endParaRPr lang="fr-FR" u="sng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/>
              <a:t>Possibilités d’orientation vers l’</a:t>
            </a:r>
            <a:r>
              <a:rPr lang="fr-FR" dirty="0" err="1"/>
              <a:t>autodialyse</a:t>
            </a:r>
            <a:r>
              <a:rPr lang="fr-FR" dirty="0"/>
              <a:t>, </a:t>
            </a:r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Développement </a:t>
            </a:r>
            <a:r>
              <a:rPr lang="fr-FR" dirty="0"/>
              <a:t>de l’activité de dialyse à domicile et de de la dialyse </a:t>
            </a:r>
            <a:r>
              <a:rPr lang="fr-FR" dirty="0" smtClean="0"/>
              <a:t>péritonéale,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Education </a:t>
            </a:r>
            <a:r>
              <a:rPr lang="fr-FR" dirty="0"/>
              <a:t>thérapeutique du patient (ETP), </a:t>
            </a:r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Actions </a:t>
            </a:r>
            <a:r>
              <a:rPr lang="fr-FR" dirty="0"/>
              <a:t>de sensibilisation à la greffe, examen annuel de l’éligibilité à la </a:t>
            </a:r>
            <a:r>
              <a:rPr lang="fr-FR" dirty="0" smtClean="0"/>
              <a:t>greffe</a:t>
            </a:r>
            <a:r>
              <a:rPr lang="fr-FR" dirty="0"/>
              <a:t>,</a:t>
            </a:r>
            <a:r>
              <a:rPr lang="fr-FR" dirty="0" smtClean="0"/>
              <a:t>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Organisation </a:t>
            </a:r>
            <a:r>
              <a:rPr lang="fr-FR" dirty="0"/>
              <a:t>des replis et de la prise en charge en urgence</a:t>
            </a:r>
            <a:r>
              <a:rPr lang="fr-FR" dirty="0" smtClean="0"/>
              <a:t>,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Coordination </a:t>
            </a:r>
            <a:r>
              <a:rPr lang="fr-FR" dirty="0"/>
              <a:t>entres les antennes de dialyse et les établissements de santé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dirty="0" smtClean="0">
                <a:solidFill>
                  <a:schemeClr val="bg1"/>
                </a:solidFill>
              </a:rPr>
              <a:t>OBJECTIFS- 2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48064" y="332656"/>
            <a:ext cx="317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III- Objectifs </a:t>
            </a:r>
            <a:r>
              <a:rPr lang="fr-FR" b="1" dirty="0" smtClean="0"/>
              <a:t>(suite)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05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7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20" y="2060848"/>
            <a:ext cx="8760157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fr-FR" sz="2400" dirty="0" smtClean="0"/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u="sng" dirty="0" smtClean="0"/>
              <a:t>La </a:t>
            </a:r>
            <a:r>
              <a:rPr lang="fr-FR" u="sng" dirty="0"/>
              <a:t>gouvernance et le pilotage de la structure notamment en matière budgétaire et financière : </a:t>
            </a:r>
            <a:endParaRPr lang="fr-FR" u="sng" dirty="0" smtClean="0"/>
          </a:p>
          <a:p>
            <a:pPr lvl="0">
              <a:spcAft>
                <a:spcPts val="0"/>
              </a:spcAft>
            </a:pPr>
            <a:endParaRPr lang="fr-FR" u="sng" dirty="0" smtClean="0"/>
          </a:p>
          <a:p>
            <a:pPr marL="742950" lvl="1" indent="-2857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dirty="0" smtClean="0"/>
              <a:t>Procédures de fonctionnement de la structure, instances, délégations de signatures, procédures de gestion budgétaire et des commandes, </a:t>
            </a:r>
          </a:p>
          <a:p>
            <a:pPr marL="742950" lvl="1" indent="-2857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Situation financière globale de l’offreur de dialyse ; Rémunération et indemnités : Salaires et primes, gestion des RH, frais de déplacement, prestations externalisées, avantages en nature. </a:t>
            </a:r>
          </a:p>
          <a:p>
            <a:pPr marL="742950" lvl="1" indent="-2857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Gestion des investissements et des résultats excédentaires.</a:t>
            </a:r>
            <a:endParaRPr lang="fr-FR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u="sng" dirty="0" smtClean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dirty="0" smtClean="0">
                <a:solidFill>
                  <a:schemeClr val="bg1"/>
                </a:solidFill>
              </a:rPr>
              <a:t>OBJECTIFS – 3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48064" y="332656"/>
            <a:ext cx="317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III- Objectifs </a:t>
            </a:r>
            <a:r>
              <a:rPr lang="fr-FR" sz="2000" b="1" dirty="0" smtClean="0"/>
              <a:t>(suite)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5966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8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20" y="2060848"/>
            <a:ext cx="8760157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fr-FR" sz="2400" dirty="0" smtClean="0"/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u="sng" dirty="0" smtClean="0"/>
              <a:t>La </a:t>
            </a:r>
            <a:r>
              <a:rPr lang="fr-FR" u="sng" dirty="0"/>
              <a:t>situation des structures du point de vue de leur inscription dans le territoire </a:t>
            </a:r>
            <a:r>
              <a:rPr lang="fr-FR" u="sng" dirty="0" smtClean="0"/>
              <a:t>:</a:t>
            </a:r>
          </a:p>
          <a:p>
            <a:pPr lvl="0">
              <a:spcAft>
                <a:spcPts val="0"/>
              </a:spcAft>
            </a:pPr>
            <a:r>
              <a:rPr lang="fr-FR" u="sng" dirty="0" smtClean="0"/>
              <a:t>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Zone </a:t>
            </a:r>
            <a:r>
              <a:rPr lang="fr-FR" dirty="0"/>
              <a:t>de recrutement des patients incidents et </a:t>
            </a:r>
            <a:r>
              <a:rPr lang="fr-FR" dirty="0" err="1"/>
              <a:t>prévalents</a:t>
            </a:r>
            <a:r>
              <a:rPr lang="fr-FR" dirty="0"/>
              <a:t> appartenant à la file active; </a:t>
            </a:r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Conventions</a:t>
            </a:r>
            <a:r>
              <a:rPr lang="fr-FR" dirty="0"/>
              <a:t>, coordinations, coopérations au niveau du territoire (y compris pour les aspects relatifs à la fourniture des produits de santé et aux liens avec les soignants intervenant en ville).</a:t>
            </a:r>
          </a:p>
          <a:p>
            <a:pPr lvl="0">
              <a:spcAft>
                <a:spcPts val="0"/>
              </a:spcAft>
            </a:pPr>
            <a:endParaRPr lang="fr-FR" u="sng" dirty="0" smtClean="0"/>
          </a:p>
          <a:p>
            <a:endParaRPr lang="fr-FR" u="sng" dirty="0" smtClean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dirty="0" smtClean="0">
                <a:solidFill>
                  <a:schemeClr val="bg1"/>
                </a:solidFill>
              </a:rPr>
              <a:t>OBJECTIF - 4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48064" y="332656"/>
            <a:ext cx="3170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III- Objectifs </a:t>
            </a:r>
            <a:r>
              <a:rPr lang="fr-FR" sz="2000" b="1" dirty="0" smtClean="0"/>
              <a:t>(suite)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75215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9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153206" y="2492896"/>
            <a:ext cx="88584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fr-FR" sz="2400" b="1" dirty="0" smtClean="0">
              <a:solidFill>
                <a:srgbClr val="CC0066"/>
              </a:solidFill>
            </a:endParaRPr>
          </a:p>
          <a:p>
            <a:pPr marL="0" lvl="1" indent="-285750">
              <a:buFont typeface="Wingdings" panose="05000000000000000000" pitchFamily="2" charset="2"/>
              <a:buChar char="Ø"/>
            </a:pPr>
            <a:r>
              <a:rPr lang="fr-FR" sz="2400" dirty="0"/>
              <a:t>Ciblage des établissements ou structures par analyse de </a:t>
            </a:r>
            <a:r>
              <a:rPr lang="fr-FR" sz="2400" dirty="0" smtClean="0"/>
              <a:t>risques,</a:t>
            </a:r>
          </a:p>
          <a:p>
            <a:pPr marL="0" lvl="1"/>
            <a:endParaRPr lang="fr-FR" sz="2400" dirty="0" smtClean="0"/>
          </a:p>
          <a:p>
            <a:pPr marL="0" lvl="1" indent="-285750">
              <a:buFont typeface="Wingdings" panose="05000000000000000000" pitchFamily="2" charset="2"/>
              <a:buChar char="Ø"/>
            </a:pPr>
            <a:r>
              <a:rPr lang="fr-FR" sz="2400" dirty="0"/>
              <a:t> Inspections coordonnées et/ou </a:t>
            </a:r>
            <a:r>
              <a:rPr lang="fr-FR" sz="2400" dirty="0" smtClean="0"/>
              <a:t>conjointes</a:t>
            </a:r>
          </a:p>
          <a:p>
            <a:pPr marL="0" lvl="1" indent="-28575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Possibilité </a:t>
            </a:r>
            <a:r>
              <a:rPr lang="fr-FR" dirty="0"/>
              <a:t>de réalisation d’inspections/contrôles conjoints et/ou concomitants ARS et </a:t>
            </a:r>
            <a:r>
              <a:rPr lang="fr-FR" dirty="0" smtClean="0"/>
              <a:t>Assurance maladie 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Possibilité de travail </a:t>
            </a:r>
            <a:r>
              <a:rPr lang="fr-FR" dirty="0"/>
              <a:t>collaboratif associant ARS et Assurance maladie </a:t>
            </a:r>
            <a:r>
              <a:rPr lang="fr-FR" dirty="0" smtClean="0"/>
              <a:t>sur </a:t>
            </a:r>
            <a:r>
              <a:rPr lang="fr-FR" dirty="0"/>
              <a:t>la thématique de la pertinence des soins à partir de l’analyse des bases médico-économiques PMSI et SNIIRAM (y compris chainages)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153206" y="1334702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dirty="0">
                <a:solidFill>
                  <a:schemeClr val="bg1"/>
                </a:solidFill>
              </a:rPr>
              <a:t>Méthode préconisée</a:t>
            </a:r>
          </a:p>
        </p:txBody>
      </p:sp>
      <p:sp>
        <p:nvSpPr>
          <p:cNvPr id="9" name="Rectangle 8"/>
          <p:cNvSpPr/>
          <p:nvPr/>
        </p:nvSpPr>
        <p:spPr>
          <a:xfrm>
            <a:off x="4860032" y="299849"/>
            <a:ext cx="32553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/>
              <a:t>IV- </a:t>
            </a:r>
            <a:r>
              <a:rPr lang="fr-FR" sz="2400" b="1" dirty="0"/>
              <a:t>Méthode préconisée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99777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10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0964" y="2060848"/>
            <a:ext cx="87607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2400" b="1" dirty="0" smtClean="0">
                <a:solidFill>
                  <a:srgbClr val="CC0066"/>
                </a:solidFill>
              </a:rPr>
              <a:t>Constitution d’un groupe de travail : </a:t>
            </a:r>
          </a:p>
          <a:p>
            <a:pPr marL="0" lvl="1"/>
            <a:r>
              <a:rPr lang="fr-FR" sz="2400" b="1" dirty="0" smtClean="0">
                <a:solidFill>
                  <a:srgbClr val="CC0066"/>
                </a:solidFill>
              </a:rPr>
              <a:t>DGOS/ARS/DGS/DSS/CNAM/ABM registre rein/</a:t>
            </a:r>
          </a:p>
          <a:p>
            <a:pPr marL="0" lvl="1"/>
            <a:endParaRPr lang="fr-FR" sz="2400" b="1" dirty="0">
              <a:solidFill>
                <a:srgbClr val="CC0066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DGOS : SDR et SPF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4 ARS : NA, IDF, Guadeloupe et Occitanie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CNAM : 2 référents nommés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DGS, DSS si besoin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ABM : Compétence greffe et registre rein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 smtClean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 ELABORATION DES OUTILS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24128" y="438349"/>
            <a:ext cx="3607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IV- METHODOLOGIE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5347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11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20" y="2492896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Grilles élaborées </a:t>
            </a:r>
            <a:r>
              <a:rPr lang="fr-FR" sz="2400" dirty="0"/>
              <a:t>dans le cadre d’un groupe de travail réunissant notamment quatre </a:t>
            </a:r>
            <a:r>
              <a:rPr lang="fr-FR" sz="2400" dirty="0" smtClean="0"/>
              <a:t>ARS.</a:t>
            </a:r>
          </a:p>
          <a:p>
            <a:pPr marL="0" lvl="1"/>
            <a:r>
              <a:rPr lang="fr-FR" sz="2400" dirty="0" smtClean="0"/>
              <a:t>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Un volet </a:t>
            </a:r>
            <a:r>
              <a:rPr lang="fr-FR" sz="2400" dirty="0"/>
              <a:t>« gestion de crise » a été intégré à</a:t>
            </a:r>
            <a:r>
              <a:rPr lang="fr-FR" sz="2400" dirty="0" smtClean="0"/>
              <a:t> </a:t>
            </a:r>
            <a:r>
              <a:rPr lang="fr-FR" sz="2400" dirty="0"/>
              <a:t>la demande de certaines </a:t>
            </a:r>
            <a:r>
              <a:rPr lang="fr-FR" sz="2400" dirty="0" smtClean="0"/>
              <a:t>ARS.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400" dirty="0" smtClean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Le </a:t>
            </a:r>
            <a:r>
              <a:rPr lang="fr-FR" sz="2400" dirty="0"/>
              <a:t>fichier sous forme Excel permet aux ARS de cibler les feuilles en fonction des établissements ou structures à inspecter. </a:t>
            </a:r>
            <a:endParaRPr lang="fr-FR" sz="2400" dirty="0" smtClean="0"/>
          </a:p>
          <a:p>
            <a:pPr marL="0" lvl="1"/>
            <a:endParaRPr lang="fr-FR" sz="2400" b="1" dirty="0" smtClean="0">
              <a:solidFill>
                <a:srgbClr val="CC006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 OUTILS  MIS A DISPOSITION 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7824" y="260648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VI-GRILLES PRE-CIBLAGE et INSPECTION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6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12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20" y="2060848"/>
            <a:ext cx="876015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2400" b="1" dirty="0" smtClean="0">
                <a:solidFill>
                  <a:srgbClr val="CC0066"/>
                </a:solidFill>
              </a:rPr>
              <a:t>Mise à disposition des ARS sur RESIC d’un support </a:t>
            </a:r>
            <a:r>
              <a:rPr lang="fr-FR" sz="2400" b="1" dirty="0">
                <a:solidFill>
                  <a:srgbClr val="CC0066"/>
                </a:solidFill>
              </a:rPr>
              <a:t>unique Excel dans lequel sont surlignées </a:t>
            </a:r>
            <a:r>
              <a:rPr lang="fr-FR" sz="2400" b="1" dirty="0" smtClean="0">
                <a:solidFill>
                  <a:srgbClr val="CC0066"/>
                </a:solidFill>
              </a:rPr>
              <a:t>les </a:t>
            </a:r>
            <a:r>
              <a:rPr lang="fr-FR" sz="2400" b="1" dirty="0">
                <a:solidFill>
                  <a:srgbClr val="CC0066"/>
                </a:solidFill>
              </a:rPr>
              <a:t>questions utiles au pré-ciblage des structures pour les inspections. </a:t>
            </a:r>
            <a:endParaRPr lang="fr-FR" sz="2400" b="1" dirty="0" smtClean="0">
              <a:solidFill>
                <a:srgbClr val="CC0066"/>
              </a:solidFill>
            </a:endParaRPr>
          </a:p>
          <a:p>
            <a:pPr marL="0" lvl="1"/>
            <a:endParaRPr lang="fr-FR" sz="2400" b="1" dirty="0" smtClean="0">
              <a:solidFill>
                <a:srgbClr val="CC0066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/>
              <a:t>G</a:t>
            </a:r>
            <a:r>
              <a:rPr lang="fr-FR" dirty="0" smtClean="0"/>
              <a:t>rille d’auto </a:t>
            </a:r>
            <a:r>
              <a:rPr lang="fr-FR" dirty="0"/>
              <a:t>évaluation à adresser aux structures en amont des </a:t>
            </a:r>
            <a:r>
              <a:rPr lang="fr-FR" dirty="0" smtClean="0"/>
              <a:t>inspections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/>
              <a:t>G</a:t>
            </a:r>
            <a:r>
              <a:rPr lang="fr-FR" dirty="0" smtClean="0"/>
              <a:t>rille de </a:t>
            </a:r>
            <a:r>
              <a:rPr lang="fr-FR" dirty="0"/>
              <a:t>critères de </a:t>
            </a:r>
            <a:r>
              <a:rPr lang="fr-FR" dirty="0" smtClean="0"/>
              <a:t>pré-ciblage (priorisation) </a:t>
            </a:r>
            <a:r>
              <a:rPr lang="fr-FR" dirty="0"/>
              <a:t>des structures à </a:t>
            </a:r>
            <a:r>
              <a:rPr lang="fr-FR" dirty="0" smtClean="0"/>
              <a:t>inspecter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/>
              <a:t>G</a:t>
            </a:r>
            <a:r>
              <a:rPr lang="fr-FR" dirty="0" smtClean="0"/>
              <a:t>rille d’inspection élaborée </a:t>
            </a:r>
            <a:r>
              <a:rPr lang="fr-FR" dirty="0"/>
              <a:t>par un groupe de </a:t>
            </a:r>
            <a:r>
              <a:rPr lang="fr-FR" dirty="0" smtClean="0"/>
              <a:t>travail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Une grille de restitution </a:t>
            </a:r>
            <a:r>
              <a:rPr lang="fr-FR" dirty="0" smtClean="0"/>
              <a:t>nationale complètera les premiers outils.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 OUTILS  MIS A DISPOSITION 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76056" y="382022"/>
            <a:ext cx="2974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V- OUTILS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983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13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1520" y="2132856"/>
            <a:ext cx="838944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Identité et autorisation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Données d’activité chiffrées </a:t>
            </a:r>
            <a:r>
              <a:rPr lang="fr-FR" dirty="0" smtClean="0"/>
              <a:t>(Nombre de séances, patients, postes </a:t>
            </a:r>
            <a:r>
              <a:rPr lang="fr-FR" dirty="0"/>
              <a:t>de repli, </a:t>
            </a:r>
            <a:r>
              <a:rPr lang="fr-FR" dirty="0" smtClean="0"/>
              <a:t>ratio nombre </a:t>
            </a:r>
            <a:r>
              <a:rPr lang="fr-FR" dirty="0"/>
              <a:t>de patients inscrits sur la liste de greffe/ nombre patients pris en </a:t>
            </a:r>
            <a:r>
              <a:rPr lang="fr-FR" dirty="0" smtClean="0"/>
              <a:t>charge, consultations etc..)</a:t>
            </a:r>
          </a:p>
          <a:p>
            <a:pPr marL="0" lvl="1"/>
            <a:r>
              <a:rPr lang="fr-FR" sz="2400" dirty="0" smtClean="0"/>
              <a:t>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Qualité, hygiène et </a:t>
            </a:r>
            <a:r>
              <a:rPr lang="fr-FR" sz="2400" dirty="0"/>
              <a:t>risques : </a:t>
            </a:r>
            <a:r>
              <a:rPr lang="fr-FR" dirty="0" smtClean="0"/>
              <a:t>SMQ, stérilisation, hygiène et DASRI etc..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Ressources humaines : </a:t>
            </a:r>
            <a:r>
              <a:rPr lang="fr-FR" dirty="0" smtClean="0"/>
              <a:t>Personnel et RH, personnel non médical et médical dont néphrologues, télémédecine, vaccination du personnel etc... 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Fonctionnement : </a:t>
            </a:r>
            <a:r>
              <a:rPr lang="fr-FR" dirty="0" smtClean="0"/>
              <a:t>Conventions, UDM, auto-dialyse, Astreintes etc..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400" dirty="0" smtClean="0"/>
          </a:p>
          <a:p>
            <a:pPr marL="0" lvl="1"/>
            <a:endParaRPr lang="fr-FR" sz="2400" b="1" dirty="0" smtClean="0">
              <a:solidFill>
                <a:srgbClr val="CC006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 LES VOLETS DE L’OUTIL D’INSPECTION 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7824" y="260648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VI-GRILLES PRE-CIBLAGE et INSPECTION </a:t>
            </a:r>
            <a:r>
              <a:rPr lang="fr-FR" b="1" dirty="0" smtClean="0"/>
              <a:t>(1)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23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14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107504" y="2035734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/>
              <a:t>Replis et complications : </a:t>
            </a:r>
            <a:r>
              <a:rPr lang="fr-FR" dirty="0"/>
              <a:t>Transfert, repli temporaire ou définitif, urgence etc</a:t>
            </a:r>
            <a:r>
              <a:rPr lang="fr-FR" dirty="0" smtClean="0"/>
              <a:t>…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Orientation </a:t>
            </a:r>
            <a:r>
              <a:rPr lang="fr-FR" sz="2400" dirty="0"/>
              <a:t>et accès à la greffe : concertation et décision partagée, orientation des patients, réévaluation, éligibilité à la </a:t>
            </a:r>
            <a:r>
              <a:rPr lang="fr-FR" sz="2400" dirty="0" smtClean="0"/>
              <a:t>greffe</a:t>
            </a:r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/>
              <a:t>Prévention et soins de </a:t>
            </a:r>
            <a:r>
              <a:rPr lang="fr-FR" sz="2400" dirty="0" smtClean="0"/>
              <a:t>support : </a:t>
            </a:r>
            <a:r>
              <a:rPr lang="fr-FR" dirty="0" smtClean="0"/>
              <a:t>Mise en place d’actions de prévention …</a:t>
            </a:r>
          </a:p>
          <a:p>
            <a:pPr marL="0" lvl="1"/>
            <a:r>
              <a:rPr lang="fr-FR" sz="2400" dirty="0" smtClean="0"/>
              <a:t> </a:t>
            </a:r>
            <a:endParaRPr lang="fr-FR" sz="2400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Gestion de crise </a:t>
            </a:r>
            <a:r>
              <a:rPr lang="fr-FR" sz="2000" dirty="0" smtClean="0"/>
              <a:t>COVID19 : </a:t>
            </a:r>
            <a:r>
              <a:rPr lang="fr-FR" dirty="0" smtClean="0"/>
              <a:t>Organisation/réorganisation, circuit des patients</a:t>
            </a:r>
            <a:endParaRPr lang="fr-FR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endParaRPr lang="fr-FR" sz="2400" dirty="0" smtClean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Finances : </a:t>
            </a:r>
            <a:r>
              <a:rPr lang="fr-FR" dirty="0" smtClean="0"/>
              <a:t>Gouvernances, investissements, situation financière, rémunérations, indemnités etc..</a:t>
            </a:r>
            <a:endParaRPr lang="fr-FR" dirty="0"/>
          </a:p>
          <a:p>
            <a:pPr marL="0" lvl="1"/>
            <a:endParaRPr lang="fr-FR" sz="2400" b="1" dirty="0" smtClean="0">
              <a:solidFill>
                <a:srgbClr val="CC006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311456"/>
            <a:ext cx="8760158" cy="72427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 LES VOLETS DE L’OUTIL D’INSPECTION 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7824" y="260648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VI-GRILLES PRE-CIBLAGE et INSPECTION </a:t>
            </a:r>
            <a:r>
              <a:rPr lang="fr-FR" b="1" dirty="0" smtClean="0"/>
              <a:t>(2)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88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8748464" y="6453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27A8885-C996-48C3-B835-015FC5E5CE75}" type="slidenum">
              <a:rPr lang="fr-FR" sz="1200" smtClean="0"/>
              <a:t>15</a:t>
            </a:fld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250964" y="2060848"/>
            <a:ext cx="87607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ARS GUADELOUPE :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r-FR" dirty="0" smtClean="0"/>
              <a:t>La crise sanitaire, le manque </a:t>
            </a:r>
            <a:r>
              <a:rPr lang="fr-FR" dirty="0"/>
              <a:t>de disponibilité de </a:t>
            </a:r>
            <a:r>
              <a:rPr lang="fr-FR" dirty="0" smtClean="0"/>
              <a:t>médecin-inspecteur,  </a:t>
            </a:r>
            <a:r>
              <a:rPr lang="fr-FR" dirty="0"/>
              <a:t>la 4ème vague </a:t>
            </a:r>
            <a:r>
              <a:rPr lang="fr-FR" dirty="0" err="1"/>
              <a:t>covid</a:t>
            </a:r>
            <a:r>
              <a:rPr lang="fr-FR" dirty="0"/>
              <a:t> qui touche encore très fortement la Guadeloupe </a:t>
            </a: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r-FR" dirty="0" smtClean="0"/>
              <a:t>Report</a:t>
            </a:r>
            <a:r>
              <a:rPr lang="fr-FR" dirty="0">
                <a:solidFill>
                  <a:srgbClr val="FF0000"/>
                </a:solidFill>
              </a:rPr>
              <a:t>→</a:t>
            </a:r>
            <a:r>
              <a:rPr lang="fr-FR" dirty="0"/>
              <a:t> </a:t>
            </a:r>
            <a:r>
              <a:rPr lang="fr-FR" dirty="0" smtClean="0"/>
              <a:t>Septembre 2021 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ARS IDF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/>
              <a:t>La crise sanitaire, </a:t>
            </a:r>
            <a:r>
              <a:rPr lang="fr-FR" dirty="0" smtClean="0"/>
              <a:t>confinement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Prévision </a:t>
            </a:r>
            <a:r>
              <a:rPr lang="fr-FR" dirty="0" smtClean="0">
                <a:solidFill>
                  <a:srgbClr val="FF0000"/>
                </a:solidFill>
              </a:rPr>
              <a:t>→</a:t>
            </a:r>
            <a:r>
              <a:rPr lang="fr-FR" dirty="0" smtClean="0"/>
              <a:t> </a:t>
            </a:r>
            <a:r>
              <a:rPr lang="fr-FR" dirty="0"/>
              <a:t>Septembre 2021 </a:t>
            </a:r>
            <a:r>
              <a:rPr lang="fr-FR" dirty="0" smtClean="0"/>
              <a:t>et  </a:t>
            </a:r>
            <a:r>
              <a:rPr lang="fr-FR" dirty="0"/>
              <a:t>4 en cours de </a:t>
            </a:r>
            <a:r>
              <a:rPr lang="fr-FR" dirty="0" smtClean="0"/>
              <a:t>discussion PRIC 2022</a:t>
            </a:r>
          </a:p>
          <a:p>
            <a:pPr lvl="1"/>
            <a:endParaRPr lang="fr-FR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ARS OCCITANIE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La </a:t>
            </a:r>
            <a:r>
              <a:rPr lang="fr-FR" dirty="0"/>
              <a:t>crise sanitaire</a:t>
            </a:r>
            <a:r>
              <a:rPr lang="fr-FR" dirty="0">
                <a:solidFill>
                  <a:srgbClr val="FF0000"/>
                </a:solidFill>
              </a:rPr>
              <a:t>→</a:t>
            </a:r>
            <a:r>
              <a:rPr lang="fr-FR" dirty="0"/>
              <a:t> </a:t>
            </a:r>
            <a:r>
              <a:rPr lang="fr-FR" dirty="0" smtClean="0"/>
              <a:t>Report 2021/2022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dirty="0"/>
              <a:t>ARS </a:t>
            </a:r>
            <a:r>
              <a:rPr lang="fr-FR" dirty="0" smtClean="0"/>
              <a:t>NOUVELLE ACQUITAINE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4 Inspections en 2019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 smtClean="0"/>
              <a:t>La </a:t>
            </a:r>
            <a:r>
              <a:rPr lang="fr-FR" dirty="0"/>
              <a:t>crise sanitaire</a:t>
            </a:r>
            <a:r>
              <a:rPr lang="fr-FR" dirty="0">
                <a:solidFill>
                  <a:srgbClr val="FF0000"/>
                </a:solidFill>
              </a:rPr>
              <a:t>→</a:t>
            </a:r>
            <a:r>
              <a:rPr lang="fr-FR" dirty="0"/>
              <a:t> </a:t>
            </a:r>
            <a:r>
              <a:rPr lang="fr-FR" dirty="0" smtClean="0"/>
              <a:t>Report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07504" y="1268760"/>
            <a:ext cx="8903618" cy="792088"/>
          </a:xfrm>
          <a:prstGeom prst="rect">
            <a:avLst/>
          </a:prstGeom>
          <a:solidFill>
            <a:srgbClr val="CC0066"/>
          </a:solidFill>
          <a:ln w="19050">
            <a:solidFill>
              <a:srgbClr val="CC0066"/>
            </a:solidFill>
          </a:ln>
        </p:spPr>
        <p:txBody>
          <a:bodyPr wrap="square" anchor="ctr">
            <a:noAutofit/>
          </a:bodyPr>
          <a:lstStyle/>
          <a:p>
            <a:pPr marL="0" lvl="1" algn="ctr"/>
            <a:r>
              <a:rPr lang="fr-FR" sz="2400" b="1" kern="1000" spc="-100" dirty="0" smtClean="0">
                <a:solidFill>
                  <a:schemeClr val="bg1"/>
                </a:solidFill>
              </a:rPr>
              <a:t> 2020 : Année particulière de crise sanitaire</a:t>
            </a:r>
            <a:endParaRPr lang="fr-FR" sz="2400" b="1" kern="1000" spc="-1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75856" y="476672"/>
            <a:ext cx="4774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VI- Synthèse ONIC 2020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6687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282096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Merci</a:t>
            </a:r>
            <a:r>
              <a:rPr kumimoji="0" lang="fr-FR" sz="4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pour votre attention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aseline="0" dirty="0" smtClean="0">
                <a:solidFill>
                  <a:prstClr val="black"/>
                </a:solidFill>
                <a:latin typeface="Calibri"/>
              </a:rPr>
              <a:t>Questions</a:t>
            </a:r>
            <a:r>
              <a:rPr lang="fr-FR" sz="4000" dirty="0" smtClean="0">
                <a:solidFill>
                  <a:prstClr val="black"/>
                </a:solidFill>
                <a:latin typeface="Calibri"/>
              </a:rPr>
              <a:t> ?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059832" y="5661248"/>
            <a:ext cx="3240360" cy="0"/>
          </a:xfrm>
          <a:prstGeom prst="line">
            <a:avLst/>
          </a:prstGeom>
          <a:ln w="50800">
            <a:solidFill>
              <a:srgbClr val="E108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82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7911</TotalTime>
  <Words>1220</Words>
  <Application>Microsoft Office PowerPoint</Application>
  <PresentationFormat>Affichage à l'écran (4:3)</PresentationFormat>
  <Paragraphs>200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Courier New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BIDAR, Bast (DGOS/SOUS-DIR PILOTAGE PERFORMANCE/PF2)</dc:creator>
  <cp:lastModifiedBy>MAALIKI, Eliane (DGOS/SOUS-DIR PILOTAGE PERFORMANCE/PF)</cp:lastModifiedBy>
  <cp:revision>278</cp:revision>
  <dcterms:created xsi:type="dcterms:W3CDTF">2018-03-16T08:58:35Z</dcterms:created>
  <dcterms:modified xsi:type="dcterms:W3CDTF">2021-09-22T14:36:44Z</dcterms:modified>
</cp:coreProperties>
</file>