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5"/>
  </p:sldMasterIdLst>
  <p:notesMasterIdLst>
    <p:notesMasterId r:id="rId15"/>
  </p:notesMasterIdLst>
  <p:sldIdLst>
    <p:sldId id="264" r:id="rId6"/>
    <p:sldId id="282" r:id="rId7"/>
    <p:sldId id="289" r:id="rId8"/>
    <p:sldId id="257" r:id="rId9"/>
    <p:sldId id="290" r:id="rId10"/>
    <p:sldId id="278" r:id="rId11"/>
    <p:sldId id="286" r:id="rId12"/>
    <p:sldId id="292" r:id="rId13"/>
    <p:sldId id="293" r:id="rId14"/>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0060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58" autoAdjust="0"/>
    <p:restoredTop sz="94660" autoAdjust="0"/>
  </p:normalViewPr>
  <p:slideViewPr>
    <p:cSldViewPr showGuides="1">
      <p:cViewPr varScale="1">
        <p:scale>
          <a:sx n="104" d="100"/>
          <a:sy n="104" d="100"/>
        </p:scale>
        <p:origin x="739" y="86"/>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21/02/2022</a:t>
            </a:fld>
            <a:endParaRPr lang="fr-FR" dirty="0"/>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080058A-0400-40F4-A3EC-CB23CCAC18DF}" type="slidenum">
              <a:rPr lang="fr-FR" smtClean="0"/>
              <a:t>3</a:t>
            </a:fld>
            <a:endParaRPr lang="fr-FR"/>
          </a:p>
        </p:txBody>
      </p:sp>
    </p:spTree>
    <p:extLst>
      <p:ext uri="{BB962C8B-B14F-4D97-AF65-F5344CB8AC3E}">
        <p14:creationId xmlns:p14="http://schemas.microsoft.com/office/powerpoint/2010/main" val="3907971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21/02/2022</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21/02/2022</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21/02/2022</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21/02/2022</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smtClean="0"/>
              <a:t>Cliquez sur l'icône pour ajouter une image</a:t>
            </a:r>
            <a:endParaRPr lang="fr-F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21/02/2022</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smtClean="0"/>
              <a:t>Cliquez sur l'icône pour ajouter un graphique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21/02/2022</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23478"/>
            <a:ext cx="2015735" cy="1569504"/>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21/02/2022</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21/02/2022</a:t>
            </a:fld>
            <a:endParaRPr lang="fr-FR" dirty="0"/>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dirty="0" smtClean="0"/>
              <a:t>Direction générale </a:t>
            </a:r>
          </a:p>
          <a:p>
            <a:r>
              <a:rPr lang="fr-FR" dirty="0" smtClean="0"/>
              <a:t>de l’offre de soins</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195486"/>
            <a:ext cx="3566527" cy="2776991"/>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67544" y="519522"/>
            <a:ext cx="8229600" cy="857250"/>
          </a:xfrm>
        </p:spPr>
        <p:txBody>
          <a:bodyPr/>
          <a:lstStyle/>
          <a:p>
            <a:r>
              <a:rPr lang="fr-FR" smtClean="0"/>
              <a:t>Modifiez le style du titre</a:t>
            </a:r>
            <a:endParaRPr lang="fr-FR" dirty="0"/>
          </a:p>
        </p:txBody>
      </p:sp>
      <p:sp>
        <p:nvSpPr>
          <p:cNvPr id="3" name="Espace réservé du contenu 2"/>
          <p:cNvSpPr>
            <a:spLocks noGrp="1"/>
          </p:cNvSpPr>
          <p:nvPr>
            <p:ph idx="1"/>
          </p:nvPr>
        </p:nvSpPr>
        <p:spPr>
          <a:xfrm>
            <a:off x="457200" y="1437625"/>
            <a:ext cx="8229600" cy="315699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e la date 3"/>
          <p:cNvSpPr>
            <a:spLocks noGrp="1"/>
          </p:cNvSpPr>
          <p:nvPr>
            <p:ph type="dt" sz="half" idx="10"/>
          </p:nvPr>
        </p:nvSpPr>
        <p:spPr/>
        <p:txBody>
          <a:bodyPr/>
          <a:lstStyle>
            <a:lvl1pPr>
              <a:defRPr/>
            </a:lvl1pPr>
          </a:lstStyle>
          <a:p>
            <a:fld id="{7F451528-C186-416E-9AF6-66CEABAFECAF}" type="datetimeFigureOut">
              <a:rPr lang="fr-FR" smtClean="0"/>
              <a:t>21/02/2022</a:t>
            </a:fld>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167F7980-62B2-4DD2-8399-E1E5CD72D82D}" type="slidenum">
              <a:rPr lang="fr-FR" smtClean="0"/>
              <a:t>‹N°›</a:t>
            </a:fld>
            <a:endParaRPr lang="fr-FR"/>
          </a:p>
        </p:txBody>
      </p:sp>
    </p:spTree>
    <p:extLst>
      <p:ext uri="{BB962C8B-B14F-4D97-AF65-F5344CB8AC3E}">
        <p14:creationId xmlns:p14="http://schemas.microsoft.com/office/powerpoint/2010/main" val="4235852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Intitulé de la direction/service</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21/02/2022</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288000" y="123478"/>
            <a:ext cx="682960" cy="531771"/>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21/02/2022</a:t>
            </a:fld>
            <a:endParaRPr lang="fr-FR" dirty="0"/>
          </a:p>
        </p:txBody>
      </p:sp>
      <p:sp>
        <p:nvSpPr>
          <p:cNvPr id="3" name="Espace réservé du pied de page 2"/>
          <p:cNvSpPr>
            <a:spLocks noGrp="1"/>
          </p:cNvSpPr>
          <p:nvPr>
            <p:ph type="ftr" sz="quarter" idx="11"/>
          </p:nvPr>
        </p:nvSpPr>
        <p:spPr/>
        <p:txBody>
          <a:bodyPr/>
          <a:lstStyle/>
          <a:p>
            <a:r>
              <a:rPr lang="fr-FR" smtClean="0"/>
              <a:t>Direction générale </a:t>
            </a:r>
          </a:p>
          <a:p>
            <a:r>
              <a:rPr lang="fr-FR" smtClean="0"/>
              <a:t>de l’offre de soins</a:t>
            </a:r>
            <a:endParaRPr lang="fr-FR" dirty="0"/>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a:t>
            </a:fld>
            <a:endParaRPr lang="fr-FR" dirty="0"/>
          </a:p>
        </p:txBody>
      </p:sp>
      <p:sp>
        <p:nvSpPr>
          <p:cNvPr id="5" name="Titre 4"/>
          <p:cNvSpPr>
            <a:spLocks noGrp="1"/>
          </p:cNvSpPr>
          <p:nvPr>
            <p:ph type="title"/>
          </p:nvPr>
        </p:nvSpPr>
        <p:spPr/>
        <p:txBody>
          <a:bodyPr/>
          <a:lstStyle/>
          <a:p>
            <a:endParaRPr lang="fr-FR"/>
          </a:p>
        </p:txBody>
      </p:sp>
      <p:sp>
        <p:nvSpPr>
          <p:cNvPr id="6" name="ZoneTexte 5"/>
          <p:cNvSpPr txBox="1"/>
          <p:nvPr/>
        </p:nvSpPr>
        <p:spPr>
          <a:xfrm>
            <a:off x="2915816" y="2715766"/>
            <a:ext cx="5328592" cy="1508105"/>
          </a:xfrm>
          <a:prstGeom prst="rect">
            <a:avLst/>
          </a:prstGeom>
          <a:noFill/>
        </p:spPr>
        <p:txBody>
          <a:bodyPr wrap="square" rtlCol="0">
            <a:spAutoFit/>
          </a:bodyPr>
          <a:lstStyle/>
          <a:p>
            <a:pPr algn="ctr"/>
            <a:r>
              <a:rPr lang="fr-FR" sz="1600" b="1" dirty="0">
                <a:solidFill>
                  <a:srgbClr val="00B050"/>
                </a:solidFill>
              </a:rPr>
              <a:t>IDENTIFICATION DES TERRITOIRES AU SEIN DESQUELS L’ACCES AU MEDICAMENT POUR LA POPULATION N’EST PAS ASSURE DE MANIÈRE SATISFAISANTE (L.5125-6 CSP)</a:t>
            </a:r>
          </a:p>
          <a:p>
            <a:pPr algn="ctr"/>
            <a:endParaRPr lang="fr-FR" sz="1400" dirty="0" smtClean="0"/>
          </a:p>
          <a:p>
            <a:pPr algn="ctr"/>
            <a:r>
              <a:rPr lang="fr-FR" sz="1400" dirty="0" smtClean="0"/>
              <a:t>10 et 14 Février </a:t>
            </a:r>
            <a:r>
              <a:rPr lang="fr-FR" sz="1400" dirty="0" smtClean="0"/>
              <a:t>2022</a:t>
            </a:r>
            <a:endParaRPr lang="fr-FR" sz="1400" dirty="0"/>
          </a:p>
        </p:txBody>
      </p:sp>
    </p:spTree>
    <p:extLst>
      <p:ext uri="{BB962C8B-B14F-4D97-AF65-F5344CB8AC3E}">
        <p14:creationId xmlns:p14="http://schemas.microsoft.com/office/powerpoint/2010/main" val="1883020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21/02/2022</a:t>
            </a:fld>
            <a:endParaRPr lang="fr-FR" cap="all" dirty="0"/>
          </a:p>
        </p:txBody>
      </p:sp>
      <p:sp>
        <p:nvSpPr>
          <p:cNvPr id="4" name="Espace réservé du texte 3"/>
          <p:cNvSpPr>
            <a:spLocks noGrp="1"/>
          </p:cNvSpPr>
          <p:nvPr>
            <p:ph type="body" sz="quarter" idx="13"/>
          </p:nvPr>
        </p:nvSpPr>
        <p:spPr/>
        <p:txBody>
          <a:bodyPr/>
          <a:lstStyle/>
          <a:p>
            <a:r>
              <a:rPr lang="fr-FR" dirty="0" smtClean="0">
                <a:solidFill>
                  <a:srgbClr val="00B050"/>
                </a:solidFill>
              </a:rPr>
              <a:t>Rappels</a:t>
            </a:r>
            <a:endParaRPr lang="fr-FR" dirty="0">
              <a:solidFill>
                <a:srgbClr val="00B050"/>
              </a:solidFill>
            </a:endParaRPr>
          </a:p>
        </p:txBody>
      </p:sp>
      <p:sp>
        <p:nvSpPr>
          <p:cNvPr id="5" name="Titre 4"/>
          <p:cNvSpPr>
            <a:spLocks noGrp="1"/>
          </p:cNvSpPr>
          <p:nvPr>
            <p:ph type="title"/>
          </p:nvPr>
        </p:nvSpPr>
        <p:spPr/>
        <p:txBody>
          <a:bodyPr/>
          <a:lstStyle/>
          <a:p>
            <a:r>
              <a:rPr lang="fr-FR" dirty="0" smtClean="0"/>
              <a:t>Projet de décret </a:t>
            </a:r>
            <a:endParaRPr lang="fr-FR" dirty="0"/>
          </a:p>
        </p:txBody>
      </p:sp>
      <p:sp>
        <p:nvSpPr>
          <p:cNvPr id="6" name="Espace réservé du texte 5"/>
          <p:cNvSpPr>
            <a:spLocks noGrp="1"/>
          </p:cNvSpPr>
          <p:nvPr>
            <p:ph type="body" sz="quarter" idx="14"/>
          </p:nvPr>
        </p:nvSpPr>
        <p:spPr>
          <a:xfrm>
            <a:off x="323850" y="1707654"/>
            <a:ext cx="8424334" cy="3024336"/>
          </a:xfrm>
        </p:spPr>
        <p:txBody>
          <a:bodyPr/>
          <a:lstStyle/>
          <a:p>
            <a:pPr marL="377825" indent="-285750">
              <a:buFont typeface="Wingdings" panose="05000000000000000000" pitchFamily="2" charset="2"/>
              <a:buChar char="Ø"/>
            </a:pPr>
            <a:r>
              <a:rPr lang="fr-FR" b="1" dirty="0" smtClean="0">
                <a:solidFill>
                  <a:srgbClr val="00B050"/>
                </a:solidFill>
              </a:rPr>
              <a:t>Cadre juridique </a:t>
            </a:r>
            <a:r>
              <a:rPr lang="fr-FR" dirty="0" smtClean="0"/>
              <a:t>: pris en application de </a:t>
            </a:r>
            <a:r>
              <a:rPr lang="fr-FR" dirty="0"/>
              <a:t>l’article L.5125-6 du </a:t>
            </a:r>
            <a:r>
              <a:rPr lang="fr-FR" dirty="0" smtClean="0"/>
              <a:t>CSP issu de l’ordonnance du </a:t>
            </a:r>
            <a:r>
              <a:rPr lang="fr-FR" dirty="0"/>
              <a:t>3 janvier 2018 relative à l'adaptation des conditions de création, transfert, regroupement et cession des officines de </a:t>
            </a:r>
            <a:r>
              <a:rPr lang="fr-FR" dirty="0" smtClean="0"/>
              <a:t>pharmacie</a:t>
            </a:r>
          </a:p>
          <a:p>
            <a:pPr marL="377825" indent="-285750">
              <a:buFont typeface="Wingdings" panose="05000000000000000000" pitchFamily="2" charset="2"/>
              <a:buChar char="Ø"/>
            </a:pPr>
            <a:r>
              <a:rPr lang="fr-FR" b="1" dirty="0" smtClean="0">
                <a:solidFill>
                  <a:srgbClr val="00B050"/>
                </a:solidFill>
              </a:rPr>
              <a:t>Objectifs</a:t>
            </a:r>
            <a:r>
              <a:rPr lang="fr-FR" dirty="0" smtClean="0">
                <a:solidFill>
                  <a:srgbClr val="00B050"/>
                </a:solidFill>
              </a:rPr>
              <a:t> </a:t>
            </a:r>
            <a:r>
              <a:rPr lang="fr-FR" dirty="0">
                <a:solidFill>
                  <a:srgbClr val="006047"/>
                </a:solidFill>
              </a:rPr>
              <a:t>: </a:t>
            </a:r>
            <a:r>
              <a:rPr lang="fr-FR" dirty="0"/>
              <a:t>Identifier les territoires </a:t>
            </a:r>
            <a:r>
              <a:rPr lang="fr-FR" dirty="0" smtClean="0"/>
              <a:t>dans lesquels il </a:t>
            </a:r>
            <a:r>
              <a:rPr lang="fr-FR" dirty="0"/>
              <a:t>existe une difficulté d’accès aux pharmacies ou pour lesquels cet accès n’est pas assuré de manière </a:t>
            </a:r>
            <a:r>
              <a:rPr lang="fr-FR" dirty="0" smtClean="0"/>
              <a:t>satisfaisante pour la population. </a:t>
            </a:r>
            <a:endParaRPr lang="fr-FR" dirty="0"/>
          </a:p>
          <a:p>
            <a:r>
              <a:rPr lang="fr-FR" dirty="0"/>
              <a:t>Au sein de ces </a:t>
            </a:r>
            <a:r>
              <a:rPr lang="fr-FR" dirty="0" smtClean="0"/>
              <a:t>territoires, deux leviers d’action </a:t>
            </a:r>
            <a:r>
              <a:rPr lang="fr-FR" dirty="0"/>
              <a:t>: </a:t>
            </a:r>
          </a:p>
          <a:p>
            <a:pPr marL="377825" indent="-285750">
              <a:buFont typeface="Wingdings" panose="05000000000000000000" pitchFamily="2" charset="2"/>
              <a:buChar char="§"/>
            </a:pPr>
            <a:r>
              <a:rPr lang="fr-FR" dirty="0" smtClean="0"/>
              <a:t>Des règles </a:t>
            </a:r>
            <a:r>
              <a:rPr lang="fr-FR" dirty="0"/>
              <a:t>assouplies pour l’ouverture d’une officine par voie de T/R </a:t>
            </a:r>
            <a:r>
              <a:rPr lang="fr-FR" dirty="0" smtClean="0"/>
              <a:t>: conditions d’optimalité allégées permettant les transferts auprès d’une MSP ou </a:t>
            </a:r>
            <a:r>
              <a:rPr lang="fr-FR" dirty="0" err="1" smtClean="0"/>
              <a:t>Ccial</a:t>
            </a:r>
            <a:r>
              <a:rPr lang="fr-FR" dirty="0" smtClean="0"/>
              <a:t>, regroupement (sous conditions) de </a:t>
            </a:r>
            <a:r>
              <a:rPr lang="fr-FR" dirty="0"/>
              <a:t>communes </a:t>
            </a:r>
            <a:r>
              <a:rPr lang="fr-FR" dirty="0" smtClean="0"/>
              <a:t>contiguës pour autoriser l’ouverture d’une officine</a:t>
            </a:r>
          </a:p>
          <a:p>
            <a:pPr marL="377825" indent="-285750">
              <a:buFont typeface="Wingdings" panose="05000000000000000000" pitchFamily="2" charset="2"/>
              <a:buChar char="§"/>
            </a:pPr>
            <a:r>
              <a:rPr lang="fr-FR" dirty="0" smtClean="0"/>
              <a:t>Des possibilités d’aides </a:t>
            </a:r>
            <a:r>
              <a:rPr lang="fr-FR" dirty="0"/>
              <a:t>financières (conventionnelles et FIR) en vue de favoriser le maintien ou l’installation d’une </a:t>
            </a:r>
            <a:r>
              <a:rPr lang="fr-FR" dirty="0" smtClean="0"/>
              <a:t>officine. Les </a:t>
            </a:r>
            <a:r>
              <a:rPr lang="fr-FR" dirty="0"/>
              <a:t>aides conventionnelles </a:t>
            </a:r>
            <a:r>
              <a:rPr lang="fr-FR" dirty="0" smtClean="0"/>
              <a:t>seront </a:t>
            </a:r>
            <a:r>
              <a:rPr lang="fr-FR" dirty="0"/>
              <a:t>liées au zonage </a:t>
            </a:r>
            <a:r>
              <a:rPr lang="fr-FR" dirty="0" smtClean="0"/>
              <a:t>défini et pourront dépendre de conditions plus sélectives (critères, contrats, durée…) qui seront prévues par un avenant à la convention pharmaceutique.</a:t>
            </a:r>
            <a:endParaRPr lang="fr-FR" dirty="0"/>
          </a:p>
          <a:p>
            <a:endParaRPr lang="fr-FR"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361535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Eléments de constat</a:t>
            </a:r>
            <a:endParaRPr lang="fr-FR" dirty="0"/>
          </a:p>
        </p:txBody>
      </p:sp>
      <p:sp>
        <p:nvSpPr>
          <p:cNvPr id="3" name="Espace réservé du contenu 2"/>
          <p:cNvSpPr>
            <a:spLocks noGrp="1"/>
          </p:cNvSpPr>
          <p:nvPr>
            <p:ph idx="1"/>
          </p:nvPr>
        </p:nvSpPr>
        <p:spPr>
          <a:xfrm>
            <a:off x="467544" y="1437625"/>
            <a:ext cx="8219256" cy="3156998"/>
          </a:xfrm>
        </p:spPr>
        <p:txBody>
          <a:bodyPr/>
          <a:lstStyle/>
          <a:p>
            <a:pPr marL="0"/>
            <a:endParaRPr lang="fr-FR" dirty="0" smtClean="0"/>
          </a:p>
          <a:p>
            <a:pPr marL="285750" indent="-285750">
              <a:buFont typeface="Arial" panose="020B0604020202020204" pitchFamily="34" charset="0"/>
              <a:buChar char="•"/>
            </a:pPr>
            <a:r>
              <a:rPr lang="fr-FR" dirty="0" smtClean="0"/>
              <a:t>Rapports </a:t>
            </a:r>
            <a:r>
              <a:rPr lang="fr-FR" dirty="0"/>
              <a:t>IGAS/IGF </a:t>
            </a:r>
            <a:r>
              <a:rPr lang="fr-FR" dirty="0" smtClean="0"/>
              <a:t>(2016</a:t>
            </a:r>
            <a:r>
              <a:rPr lang="fr-FR" dirty="0"/>
              <a:t>) et </a:t>
            </a:r>
            <a:r>
              <a:rPr lang="fr-FR" dirty="0" smtClean="0"/>
              <a:t>Cour </a:t>
            </a:r>
            <a:r>
              <a:rPr lang="fr-FR" dirty="0"/>
              <a:t>des Comptes </a:t>
            </a:r>
            <a:r>
              <a:rPr lang="fr-FR" dirty="0" smtClean="0"/>
              <a:t>(2017) : </a:t>
            </a:r>
            <a:r>
              <a:rPr lang="fr-FR" i="1" dirty="0" smtClean="0"/>
              <a:t>«</a:t>
            </a:r>
            <a:r>
              <a:rPr lang="fr-FR" i="1" dirty="0"/>
              <a:t> 97 </a:t>
            </a:r>
            <a:r>
              <a:rPr lang="fr-FR" i="1" dirty="0" smtClean="0"/>
              <a:t>% </a:t>
            </a:r>
            <a:r>
              <a:rPr lang="fr-FR" i="1" dirty="0"/>
              <a:t>de la population vit à moins de dix minutes en voiture d’une officine et 99,5% à moins de quinze minutes ». </a:t>
            </a:r>
            <a:r>
              <a:rPr lang="fr-FR" dirty="0"/>
              <a:t> </a:t>
            </a:r>
            <a:endParaRPr lang="fr-FR" dirty="0" smtClean="0"/>
          </a:p>
          <a:p>
            <a:pPr marL="285750" indent="-285750">
              <a:buFont typeface="Arial" panose="020B0604020202020204" pitchFamily="34" charset="0"/>
              <a:buChar char="•"/>
            </a:pPr>
            <a:r>
              <a:rPr lang="fr-FR" dirty="0" smtClean="0"/>
              <a:t>2019 : </a:t>
            </a:r>
            <a:r>
              <a:rPr lang="fr-FR" dirty="0"/>
              <a:t>97,6 % de la population française vit à moins de 10 minutes en voiture d’une officine et 0,4 % se situe à plus de 15 minutes </a:t>
            </a:r>
            <a:endParaRPr lang="fr-FR" dirty="0" smtClean="0"/>
          </a:p>
          <a:p>
            <a:pPr marL="285750" indent="-285750">
              <a:buFont typeface="Arial" panose="020B0604020202020204" pitchFamily="34" charset="0"/>
              <a:buChar char="•"/>
            </a:pPr>
            <a:r>
              <a:rPr lang="fr-FR" dirty="0" smtClean="0"/>
              <a:t>Vision partagée par la profession et par les ARS : peu de territoires sous-denses</a:t>
            </a:r>
            <a:endParaRPr lang="fr-FR" b="1" dirty="0" smtClean="0"/>
          </a:p>
          <a:p>
            <a:pPr marL="0"/>
            <a:endParaRPr lang="fr-FR" b="1" dirty="0"/>
          </a:p>
          <a:p>
            <a:pPr marL="0"/>
            <a:r>
              <a:rPr lang="fr-FR" b="1" dirty="0" smtClean="0"/>
              <a:t>La </a:t>
            </a:r>
            <a:r>
              <a:rPr lang="fr-FR" b="1" dirty="0"/>
              <a:t>méthodologie </a:t>
            </a:r>
            <a:r>
              <a:rPr lang="fr-FR" b="1" dirty="0" smtClean="0"/>
              <a:t>doit prendre </a:t>
            </a:r>
            <a:r>
              <a:rPr lang="fr-FR" b="1" dirty="0"/>
              <a:t>en </a:t>
            </a:r>
            <a:r>
              <a:rPr lang="fr-FR" b="1" dirty="0" smtClean="0"/>
              <a:t>compte le constat </a:t>
            </a:r>
            <a:r>
              <a:rPr lang="fr-FR" b="1" dirty="0"/>
              <a:t>d’un faible nombre de territoires « fragiles » actuels ou potentiels. </a:t>
            </a:r>
          </a:p>
          <a:p>
            <a:pPr marL="0"/>
            <a:endParaRPr lang="fr-FR" dirty="0"/>
          </a:p>
        </p:txBody>
      </p:sp>
    </p:spTree>
    <p:extLst>
      <p:ext uri="{BB962C8B-B14F-4D97-AF65-F5344CB8AC3E}">
        <p14:creationId xmlns:p14="http://schemas.microsoft.com/office/powerpoint/2010/main" val="675375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21/02/2022</a:t>
            </a:fld>
            <a:endParaRPr lang="fr-FR" cap="all" dirty="0"/>
          </a:p>
        </p:txBody>
      </p:sp>
      <p:sp>
        <p:nvSpPr>
          <p:cNvPr id="4" name="Espace réservé du texte 3"/>
          <p:cNvSpPr>
            <a:spLocks noGrp="1"/>
          </p:cNvSpPr>
          <p:nvPr>
            <p:ph type="body" sz="quarter" idx="13"/>
          </p:nvPr>
        </p:nvSpPr>
        <p:spPr/>
        <p:txBody>
          <a:bodyPr/>
          <a:lstStyle/>
          <a:p>
            <a:r>
              <a:rPr lang="fr-FR" dirty="0" smtClean="0">
                <a:solidFill>
                  <a:srgbClr val="00B050"/>
                </a:solidFill>
              </a:rPr>
              <a:t>Rappels</a:t>
            </a:r>
            <a:endParaRPr lang="fr-FR" dirty="0">
              <a:solidFill>
                <a:srgbClr val="00B050"/>
              </a:solidFill>
            </a:endParaRPr>
          </a:p>
        </p:txBody>
      </p:sp>
      <p:sp>
        <p:nvSpPr>
          <p:cNvPr id="5" name="Titre 4"/>
          <p:cNvSpPr>
            <a:spLocks noGrp="1"/>
          </p:cNvSpPr>
          <p:nvPr>
            <p:ph type="title"/>
          </p:nvPr>
        </p:nvSpPr>
        <p:spPr/>
        <p:txBody>
          <a:bodyPr>
            <a:normAutofit/>
          </a:bodyPr>
          <a:lstStyle/>
          <a:p>
            <a:r>
              <a:rPr lang="fr-FR" dirty="0" smtClean="0"/>
              <a:t>Méthodologie</a:t>
            </a:r>
            <a:endParaRPr lang="fr-FR" sz="1800" dirty="0"/>
          </a:p>
        </p:txBody>
      </p:sp>
      <p:sp>
        <p:nvSpPr>
          <p:cNvPr id="6" name="Espace réservé du texte 5"/>
          <p:cNvSpPr>
            <a:spLocks noGrp="1"/>
          </p:cNvSpPr>
          <p:nvPr>
            <p:ph type="body" sz="quarter" idx="14"/>
          </p:nvPr>
        </p:nvSpPr>
        <p:spPr/>
        <p:txBody>
          <a:bodyPr/>
          <a:lstStyle/>
          <a:p>
            <a:pPr algn="just"/>
            <a:r>
              <a:rPr lang="fr-FR" dirty="0" smtClean="0"/>
              <a:t>Au regard d’une première version de la méthodologie testée fin 2019 / 2020 par les ARS Grand-Est, PDL, PACA et IDF, il a été demandé :</a:t>
            </a:r>
          </a:p>
          <a:p>
            <a:pPr algn="just"/>
            <a:endParaRPr lang="fr-FR" dirty="0"/>
          </a:p>
          <a:p>
            <a:pPr marL="377825" indent="-285750" algn="just">
              <a:buFont typeface="Wingdings" panose="05000000000000000000" pitchFamily="2" charset="2"/>
              <a:buChar char="q"/>
            </a:pPr>
            <a:r>
              <a:rPr lang="fr-FR" dirty="0" smtClean="0"/>
              <a:t>De prendre en compte la </a:t>
            </a:r>
            <a:r>
              <a:rPr lang="fr-FR" dirty="0"/>
              <a:t>situation des territoires </a:t>
            </a:r>
            <a:r>
              <a:rPr lang="fr-FR" dirty="0" smtClean="0"/>
              <a:t>ruraux</a:t>
            </a:r>
          </a:p>
          <a:p>
            <a:pPr marL="377825" indent="-285750" algn="just">
              <a:buFont typeface="Wingdings" panose="05000000000000000000" pitchFamily="2" charset="2"/>
              <a:buChar char="q"/>
            </a:pPr>
            <a:r>
              <a:rPr lang="fr-FR" dirty="0" smtClean="0"/>
              <a:t>De favoriser une </a:t>
            </a:r>
            <a:r>
              <a:rPr lang="fr-FR" dirty="0"/>
              <a:t>démarche prospective </a:t>
            </a:r>
            <a:r>
              <a:rPr lang="fr-FR" dirty="0" smtClean="0"/>
              <a:t>: </a:t>
            </a:r>
            <a:r>
              <a:rPr lang="fr-FR" dirty="0"/>
              <a:t>les officines </a:t>
            </a:r>
            <a:r>
              <a:rPr lang="fr-FR" dirty="0" smtClean="0"/>
              <a:t>exploitées par </a:t>
            </a:r>
            <a:r>
              <a:rPr lang="fr-FR" dirty="0"/>
              <a:t>un seul pharmacien titulaire âgé jusqu’à 65 ans ont été comptabilisées au sein du TVS pour le calcul de l’ensemble des indicateurs de la </a:t>
            </a:r>
            <a:r>
              <a:rPr lang="fr-FR" dirty="0" smtClean="0"/>
              <a:t>méthodologie</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53764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21/02/2022</a:t>
            </a:fld>
            <a:endParaRPr lang="fr-FR" cap="all" dirty="0"/>
          </a:p>
        </p:txBody>
      </p:sp>
      <p:sp>
        <p:nvSpPr>
          <p:cNvPr id="4" name="Espace réservé du texte 3"/>
          <p:cNvSpPr>
            <a:spLocks noGrp="1"/>
          </p:cNvSpPr>
          <p:nvPr>
            <p:ph type="body" sz="quarter" idx="13"/>
          </p:nvPr>
        </p:nvSpPr>
        <p:spPr/>
        <p:txBody>
          <a:bodyPr/>
          <a:lstStyle/>
          <a:p>
            <a:r>
              <a:rPr lang="fr-FR" dirty="0" smtClean="0">
                <a:solidFill>
                  <a:srgbClr val="00B050"/>
                </a:solidFill>
              </a:rPr>
              <a:t>Maille et critères</a:t>
            </a:r>
            <a:endParaRPr lang="fr-FR" dirty="0">
              <a:solidFill>
                <a:srgbClr val="00B050"/>
              </a:solidFill>
            </a:endParaRPr>
          </a:p>
        </p:txBody>
      </p:sp>
      <p:sp>
        <p:nvSpPr>
          <p:cNvPr id="5" name="Titre 4"/>
          <p:cNvSpPr>
            <a:spLocks noGrp="1"/>
          </p:cNvSpPr>
          <p:nvPr>
            <p:ph type="title"/>
          </p:nvPr>
        </p:nvSpPr>
        <p:spPr/>
        <p:txBody>
          <a:bodyPr>
            <a:normAutofit/>
          </a:bodyPr>
          <a:lstStyle/>
          <a:p>
            <a:r>
              <a:rPr lang="fr-FR" dirty="0" smtClean="0"/>
              <a:t>Méthodologie</a:t>
            </a:r>
            <a:endParaRPr lang="fr-FR" dirty="0"/>
          </a:p>
        </p:txBody>
      </p:sp>
      <p:sp>
        <p:nvSpPr>
          <p:cNvPr id="6" name="Espace réservé du texte 5"/>
          <p:cNvSpPr>
            <a:spLocks noGrp="1"/>
          </p:cNvSpPr>
          <p:nvPr>
            <p:ph type="body" sz="quarter" idx="14"/>
          </p:nvPr>
        </p:nvSpPr>
        <p:spPr/>
        <p:txBody>
          <a:bodyPr/>
          <a:lstStyle/>
          <a:p>
            <a:r>
              <a:rPr lang="fr-FR" dirty="0" smtClean="0"/>
              <a:t>U</a:t>
            </a:r>
            <a:r>
              <a:rPr lang="fr-FR" dirty="0" smtClean="0">
                <a:sym typeface="Wingdings" panose="05000000000000000000" pitchFamily="2" charset="2"/>
              </a:rPr>
              <a:t>ne </a:t>
            </a:r>
            <a:r>
              <a:rPr lang="fr-FR" dirty="0" smtClean="0"/>
              <a:t>méthodologie </a:t>
            </a:r>
            <a:r>
              <a:rPr lang="fr-FR" dirty="0"/>
              <a:t>nationale </a:t>
            </a:r>
            <a:r>
              <a:rPr lang="fr-FR" dirty="0" smtClean="0"/>
              <a:t>sélective avec une marge d’appréciation pour </a:t>
            </a:r>
            <a:r>
              <a:rPr lang="fr-FR" dirty="0"/>
              <a:t>l’ARS dans </a:t>
            </a:r>
            <a:r>
              <a:rPr lang="fr-FR" dirty="0" smtClean="0"/>
              <a:t>le choix des </a:t>
            </a:r>
            <a:r>
              <a:rPr lang="fr-FR" dirty="0"/>
              <a:t>zones correspondant aux territoires fragiles de sa </a:t>
            </a:r>
            <a:r>
              <a:rPr lang="fr-FR" dirty="0" smtClean="0"/>
              <a:t>région  </a:t>
            </a:r>
            <a:endParaRPr lang="fr-FR" dirty="0"/>
          </a:p>
          <a:p>
            <a:pPr marL="377825" indent="-285750">
              <a:buFont typeface="Wingdings" panose="05000000000000000000" pitchFamily="2" charset="2"/>
              <a:buChar char="Ø"/>
            </a:pPr>
            <a:r>
              <a:rPr lang="fr-FR" dirty="0" smtClean="0"/>
              <a:t>Une maille cohérente avec celle du zonage médecin </a:t>
            </a:r>
            <a:r>
              <a:rPr lang="fr-FR" dirty="0" smtClean="0">
                <a:sym typeface="Wingdings" panose="05000000000000000000" pitchFamily="2" charset="2"/>
              </a:rPr>
              <a:t> </a:t>
            </a:r>
            <a:r>
              <a:rPr lang="fr-FR" dirty="0" smtClean="0"/>
              <a:t> </a:t>
            </a:r>
            <a:r>
              <a:rPr lang="fr-FR" b="1" dirty="0">
                <a:solidFill>
                  <a:srgbClr val="00B050"/>
                </a:solidFill>
              </a:rPr>
              <a:t>le territoire vie santé (TVS</a:t>
            </a:r>
            <a:r>
              <a:rPr lang="fr-FR" b="1" dirty="0" smtClean="0">
                <a:solidFill>
                  <a:srgbClr val="00B050"/>
                </a:solidFill>
              </a:rPr>
              <a:t>)</a:t>
            </a:r>
          </a:p>
          <a:p>
            <a:pPr marL="377825" indent="-285750">
              <a:buFont typeface="Wingdings" panose="05000000000000000000" pitchFamily="2" charset="2"/>
              <a:buChar char="Ø"/>
            </a:pPr>
            <a:r>
              <a:rPr lang="fr-FR" b="1" dirty="0" smtClean="0">
                <a:solidFill>
                  <a:srgbClr val="00B050"/>
                </a:solidFill>
              </a:rPr>
              <a:t>Les critères pressentis visant à </a:t>
            </a:r>
            <a:r>
              <a:rPr lang="fr-FR" dirty="0" smtClean="0"/>
              <a:t>:</a:t>
            </a:r>
            <a:endParaRPr lang="fr-FR" dirty="0"/>
          </a:p>
          <a:p>
            <a:pPr marL="522900" lvl="1">
              <a:spcBef>
                <a:spcPts val="0"/>
              </a:spcBef>
              <a:spcAft>
                <a:spcPts val="0"/>
              </a:spcAft>
              <a:buFont typeface="Wingdings" panose="05000000000000000000" pitchFamily="2" charset="2"/>
              <a:buChar char="§"/>
            </a:pPr>
            <a:r>
              <a:rPr lang="fr-FR" dirty="0" smtClean="0"/>
              <a:t>Définir une distance à une offre pharmaceutique qui témoigne d’une difficulté d’accès : au </a:t>
            </a:r>
            <a:r>
              <a:rPr lang="fr-FR" dirty="0"/>
              <a:t>moins une commune de ce territoire de vie santé est située à plus de 30 min de l’officine la plus proche</a:t>
            </a:r>
          </a:p>
          <a:p>
            <a:pPr marL="522900" lvl="1">
              <a:spcBef>
                <a:spcPts val="0"/>
              </a:spcBef>
              <a:spcAft>
                <a:spcPts val="0"/>
              </a:spcAft>
              <a:buFont typeface="Wingdings" panose="05000000000000000000" pitchFamily="2" charset="2"/>
              <a:buChar char="§"/>
            </a:pPr>
            <a:r>
              <a:rPr lang="fr-FR" dirty="0" smtClean="0"/>
              <a:t>Identifier la part </a:t>
            </a:r>
            <a:r>
              <a:rPr lang="fr-FR" dirty="0"/>
              <a:t>de population </a:t>
            </a:r>
            <a:r>
              <a:rPr lang="fr-FR" dirty="0" smtClean="0"/>
              <a:t>pour </a:t>
            </a:r>
            <a:r>
              <a:rPr lang="fr-FR" dirty="0"/>
              <a:t>laquelle il peut y avoir une difficulté d’accès à </a:t>
            </a:r>
            <a:r>
              <a:rPr lang="fr-FR" dirty="0" smtClean="0"/>
              <a:t>l’officine : plus </a:t>
            </a:r>
            <a:r>
              <a:rPr lang="fr-FR" dirty="0"/>
              <a:t>de 10% de la population du territoire de vie santé est située à plus de 15 minutes d’une </a:t>
            </a:r>
            <a:r>
              <a:rPr lang="fr-FR" dirty="0" smtClean="0"/>
              <a:t>officine</a:t>
            </a:r>
          </a:p>
          <a:p>
            <a:pPr marL="522900" lvl="1">
              <a:spcBef>
                <a:spcPts val="0"/>
              </a:spcBef>
              <a:spcAft>
                <a:spcPts val="0"/>
              </a:spcAft>
              <a:buFont typeface="Wingdings" panose="05000000000000000000" pitchFamily="2" charset="2"/>
              <a:buChar char="§"/>
            </a:pPr>
            <a:r>
              <a:rPr lang="fr-FR" dirty="0" smtClean="0"/>
              <a:t>Apprécier la densité des officines intégrant la consommation de soins de la population :  la </a:t>
            </a:r>
            <a:r>
              <a:rPr lang="fr-FR" dirty="0"/>
              <a:t>densité standardisée d'officines inférieure au seuil </a:t>
            </a:r>
            <a:r>
              <a:rPr lang="fr-FR" dirty="0" smtClean="0"/>
              <a:t>empirique </a:t>
            </a:r>
            <a:r>
              <a:rPr lang="fr-FR" dirty="0"/>
              <a:t>(2/3 de la densité médiane) </a:t>
            </a:r>
            <a:endParaRPr lang="fr-FR" dirty="0" smtClean="0"/>
          </a:p>
          <a:p>
            <a:pPr marL="522900" lvl="1">
              <a:spcBef>
                <a:spcPts val="0"/>
              </a:spcBef>
              <a:spcAft>
                <a:spcPts val="0"/>
              </a:spcAft>
              <a:buFont typeface="Wingdings" panose="05000000000000000000" pitchFamily="2" charset="2"/>
              <a:buChar char="§"/>
            </a:pPr>
            <a:r>
              <a:rPr lang="fr-FR" i="1" dirty="0" smtClean="0"/>
              <a:t>[Révéler </a:t>
            </a:r>
            <a:r>
              <a:rPr lang="fr-FR" i="1" dirty="0"/>
              <a:t>les territoires pouvant donner lieu à un regroupement de communes (L.5125-6-1) : le territoire de vie santé contient au moins une commune de plus de 2000 habitants sans officine </a:t>
            </a:r>
            <a:r>
              <a:rPr lang="fr-FR" i="1" dirty="0" smtClean="0"/>
              <a:t>]</a:t>
            </a:r>
            <a:endParaRPr lang="fr-FR" i="1" dirty="0"/>
          </a:p>
          <a:p>
            <a:pPr lvl="1" indent="0">
              <a:spcBef>
                <a:spcPts val="0"/>
              </a:spcBef>
              <a:spcAft>
                <a:spcPts val="0"/>
              </a:spcAft>
              <a:buNone/>
            </a:pPr>
            <a:endParaRPr lang="fr-FR" i="1" dirty="0" smtClean="0">
              <a:solidFill>
                <a:srgbClr val="006047"/>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1100945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21/02/2022</a:t>
            </a:fld>
            <a:endParaRPr lang="fr-FR" cap="all" dirty="0"/>
          </a:p>
        </p:txBody>
      </p:sp>
      <p:sp>
        <p:nvSpPr>
          <p:cNvPr id="4" name="Espace réservé du texte 3"/>
          <p:cNvSpPr>
            <a:spLocks noGrp="1"/>
          </p:cNvSpPr>
          <p:nvPr>
            <p:ph type="body" sz="quarter" idx="13"/>
          </p:nvPr>
        </p:nvSpPr>
        <p:spPr/>
        <p:txBody>
          <a:bodyPr/>
          <a:lstStyle/>
          <a:p>
            <a:r>
              <a:rPr lang="fr-FR" sz="1600" dirty="0" smtClean="0">
                <a:solidFill>
                  <a:srgbClr val="00B050"/>
                </a:solidFill>
              </a:rPr>
              <a:t>Projection estimée (en nombre de TVS) des 4 critères nationaux pour les ARS test</a:t>
            </a:r>
            <a:r>
              <a:rPr lang="fr-FR" sz="1400" dirty="0" smtClean="0">
                <a:solidFill>
                  <a:srgbClr val="00B050"/>
                </a:solidFill>
              </a:rPr>
              <a:t> </a:t>
            </a:r>
            <a:r>
              <a:rPr lang="fr-FR" sz="1050" dirty="0" smtClean="0">
                <a:solidFill>
                  <a:srgbClr val="00B050"/>
                </a:solidFill>
              </a:rPr>
              <a:t>(source DREES, données 2020)</a:t>
            </a:r>
            <a:endParaRPr lang="fr-FR" sz="1100" dirty="0">
              <a:solidFill>
                <a:srgbClr val="00B050"/>
              </a:solidFill>
            </a:endParaRPr>
          </a:p>
        </p:txBody>
      </p:sp>
      <p:sp>
        <p:nvSpPr>
          <p:cNvPr id="5" name="Titre 4"/>
          <p:cNvSpPr>
            <a:spLocks noGrp="1"/>
          </p:cNvSpPr>
          <p:nvPr>
            <p:ph type="title"/>
          </p:nvPr>
        </p:nvSpPr>
        <p:spPr/>
        <p:txBody>
          <a:bodyPr>
            <a:normAutofit/>
          </a:bodyPr>
          <a:lstStyle/>
          <a:p>
            <a:r>
              <a:rPr lang="fr-FR" dirty="0"/>
              <a:t>Méthodologie nationale du zonage </a:t>
            </a:r>
            <a:r>
              <a:rPr lang="fr-FR" dirty="0" smtClean="0"/>
              <a:t>pharmacie</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883040086"/>
              </p:ext>
            </p:extLst>
          </p:nvPr>
        </p:nvGraphicFramePr>
        <p:xfrm>
          <a:off x="2411760" y="1479533"/>
          <a:ext cx="5472609" cy="3330196"/>
        </p:xfrm>
        <a:graphic>
          <a:graphicData uri="http://schemas.openxmlformats.org/drawingml/2006/table">
            <a:tbl>
              <a:tblPr firstRow="1" firstCol="1" bandRow="1">
                <a:tableStyleId>{5C22544A-7EE6-4342-B048-85BDC9FD1C3A}</a:tableStyleId>
              </a:tblPr>
              <a:tblGrid>
                <a:gridCol w="885460">
                  <a:extLst>
                    <a:ext uri="{9D8B030D-6E8A-4147-A177-3AD203B41FA5}">
                      <a16:colId xmlns:a16="http://schemas.microsoft.com/office/drawing/2014/main" val="4071518930"/>
                    </a:ext>
                  </a:extLst>
                </a:gridCol>
                <a:gridCol w="885460">
                  <a:extLst>
                    <a:ext uri="{9D8B030D-6E8A-4147-A177-3AD203B41FA5}">
                      <a16:colId xmlns:a16="http://schemas.microsoft.com/office/drawing/2014/main" val="2204342876"/>
                    </a:ext>
                  </a:extLst>
                </a:gridCol>
                <a:gridCol w="1029411">
                  <a:extLst>
                    <a:ext uri="{9D8B030D-6E8A-4147-A177-3AD203B41FA5}">
                      <a16:colId xmlns:a16="http://schemas.microsoft.com/office/drawing/2014/main" val="85615971"/>
                    </a:ext>
                  </a:extLst>
                </a:gridCol>
                <a:gridCol w="1043452">
                  <a:extLst>
                    <a:ext uri="{9D8B030D-6E8A-4147-A177-3AD203B41FA5}">
                      <a16:colId xmlns:a16="http://schemas.microsoft.com/office/drawing/2014/main" val="1768414571"/>
                    </a:ext>
                  </a:extLst>
                </a:gridCol>
                <a:gridCol w="814413">
                  <a:extLst>
                    <a:ext uri="{9D8B030D-6E8A-4147-A177-3AD203B41FA5}">
                      <a16:colId xmlns:a16="http://schemas.microsoft.com/office/drawing/2014/main" val="3484405285"/>
                    </a:ext>
                  </a:extLst>
                </a:gridCol>
                <a:gridCol w="814413">
                  <a:extLst>
                    <a:ext uri="{9D8B030D-6E8A-4147-A177-3AD203B41FA5}">
                      <a16:colId xmlns:a16="http://schemas.microsoft.com/office/drawing/2014/main" val="2999140053"/>
                    </a:ext>
                  </a:extLst>
                </a:gridCol>
              </a:tblGrid>
              <a:tr h="600233">
                <a:tc>
                  <a:txBody>
                    <a:bodyPr/>
                    <a:lstStyle/>
                    <a:p>
                      <a:pPr algn="ctr">
                        <a:lnSpc>
                          <a:spcPct val="107000"/>
                        </a:lnSpc>
                        <a:spcAft>
                          <a:spcPts val="0"/>
                        </a:spcAft>
                      </a:pPr>
                      <a:r>
                        <a:rPr lang="fr-FR" sz="700" dirty="0">
                          <a:effectLst/>
                        </a:rPr>
                        <a:t>Nb de TVS concernés par ARS</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tc>
                <a:tc>
                  <a:txBody>
                    <a:bodyPr/>
                    <a:lstStyle/>
                    <a:p>
                      <a:pPr algn="ctr">
                        <a:lnSpc>
                          <a:spcPct val="107000"/>
                        </a:lnSpc>
                        <a:spcAft>
                          <a:spcPts val="0"/>
                        </a:spcAft>
                      </a:pPr>
                      <a:r>
                        <a:rPr lang="fr-FR" sz="700" dirty="0">
                          <a:effectLst/>
                        </a:rPr>
                        <a:t>Au moins une commune à plus de 30 minutes** d’une </a:t>
                      </a:r>
                      <a:r>
                        <a:rPr lang="fr-FR" sz="700" dirty="0" smtClean="0">
                          <a:effectLst/>
                        </a:rPr>
                        <a:t>officine</a:t>
                      </a:r>
                    </a:p>
                  </a:txBody>
                  <a:tcPr marL="32916" marR="32916" marT="0" marB="0"/>
                </a:tc>
                <a:tc>
                  <a:txBody>
                    <a:bodyPr/>
                    <a:lstStyle/>
                    <a:p>
                      <a:pPr algn="ctr">
                        <a:lnSpc>
                          <a:spcPct val="107000"/>
                        </a:lnSpc>
                        <a:spcAft>
                          <a:spcPts val="0"/>
                        </a:spcAft>
                      </a:pPr>
                      <a:r>
                        <a:rPr lang="fr-FR" sz="700" dirty="0">
                          <a:effectLst/>
                        </a:rPr>
                        <a:t>Au moins une commune de plus de 2000 </a:t>
                      </a:r>
                      <a:r>
                        <a:rPr lang="fr-FR" sz="700" dirty="0" smtClean="0">
                          <a:effectLst/>
                        </a:rPr>
                        <a:t>habitants ou + </a:t>
                      </a:r>
                      <a:r>
                        <a:rPr lang="fr-FR" sz="700" dirty="0">
                          <a:effectLst/>
                        </a:rPr>
                        <a:t>sans </a:t>
                      </a:r>
                      <a:r>
                        <a:rPr lang="fr-FR" sz="700" dirty="0" smtClean="0">
                          <a:effectLst/>
                        </a:rPr>
                        <a:t>officine</a:t>
                      </a:r>
                    </a:p>
                  </a:txBody>
                  <a:tcPr marL="32916" marR="32916" marT="0" marB="0"/>
                </a:tc>
                <a:tc>
                  <a:txBody>
                    <a:bodyPr/>
                    <a:lstStyle/>
                    <a:p>
                      <a:pPr algn="ctr">
                        <a:lnSpc>
                          <a:spcPct val="107000"/>
                        </a:lnSpc>
                        <a:spcAft>
                          <a:spcPts val="0"/>
                        </a:spcAft>
                      </a:pPr>
                      <a:r>
                        <a:rPr lang="fr-FR" sz="700" dirty="0">
                          <a:effectLst/>
                        </a:rPr>
                        <a:t>Plus de 10 % de la population du TVS habite à plus de 15 minutes d’une </a:t>
                      </a:r>
                      <a:r>
                        <a:rPr lang="fr-FR" sz="700" dirty="0" smtClean="0">
                          <a:effectLst/>
                        </a:rPr>
                        <a:t>officine</a:t>
                      </a:r>
                    </a:p>
                  </a:txBody>
                  <a:tcPr marL="32916" marR="32916" marT="0" marB="0"/>
                </a:tc>
                <a:tc>
                  <a:txBody>
                    <a:bodyPr/>
                    <a:lstStyle/>
                    <a:p>
                      <a:pPr algn="ctr">
                        <a:lnSpc>
                          <a:spcPct val="107000"/>
                        </a:lnSpc>
                        <a:spcAft>
                          <a:spcPts val="0"/>
                        </a:spcAft>
                      </a:pPr>
                      <a:r>
                        <a:rPr lang="fr-FR" sz="700" dirty="0">
                          <a:effectLst/>
                        </a:rPr>
                        <a:t>Une densité standardisée d’officines inférieure au seuil </a:t>
                      </a:r>
                      <a:r>
                        <a:rPr lang="fr-FR" sz="700" dirty="0" smtClean="0">
                          <a:effectLst/>
                        </a:rPr>
                        <a:t>empirique</a:t>
                      </a:r>
                    </a:p>
                  </a:txBody>
                  <a:tcPr marL="32916" marR="32916" marT="0" marB="0"/>
                </a:tc>
                <a:tc>
                  <a:txBody>
                    <a:bodyPr/>
                    <a:lstStyle/>
                    <a:p>
                      <a:pPr algn="ctr">
                        <a:lnSpc>
                          <a:spcPct val="107000"/>
                        </a:lnSpc>
                        <a:spcAft>
                          <a:spcPts val="0"/>
                        </a:spcAft>
                      </a:pPr>
                      <a:r>
                        <a:rPr lang="fr-FR" sz="8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Nombre maximal de TVS constituant le zonage pharmacie (hors doublons)</a:t>
                      </a:r>
                      <a:endParaRPr lang="fr-FR"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tc>
                <a:extLst>
                  <a:ext uri="{0D108BD9-81ED-4DB2-BD59-A6C34878D82A}">
                    <a16:rowId xmlns:a16="http://schemas.microsoft.com/office/drawing/2014/main" val="3550661496"/>
                  </a:ext>
                </a:extLst>
              </a:tr>
              <a:tr h="138115">
                <a:tc rowSpan="2">
                  <a:txBody>
                    <a:bodyPr/>
                    <a:lstStyle/>
                    <a:p>
                      <a:pPr algn="ctr">
                        <a:lnSpc>
                          <a:spcPct val="107000"/>
                        </a:lnSpc>
                        <a:spcAft>
                          <a:spcPts val="0"/>
                        </a:spcAft>
                      </a:pPr>
                      <a:r>
                        <a:rPr lang="fr-FR" sz="700">
                          <a:effectLst/>
                        </a:rPr>
                        <a:t>GE</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0</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28/232</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3/232</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42/232</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58/232</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97694324"/>
                  </a:ext>
                </a:extLst>
              </a:tr>
              <a:tr h="223842">
                <a:tc vMerge="1">
                  <a:txBody>
                    <a:bodyPr/>
                    <a:lstStyle/>
                    <a:p>
                      <a:endParaRPr lang="fr-FR"/>
                    </a:p>
                  </a:txBody>
                  <a:tcPr/>
                </a:tc>
                <a:tc>
                  <a:txBody>
                    <a:bodyPr/>
                    <a:lstStyle/>
                    <a:p>
                      <a:pPr>
                        <a:lnSpc>
                          <a:spcPct val="107000"/>
                        </a:lnSpc>
                        <a:spcAft>
                          <a:spcPts val="0"/>
                        </a:spcAft>
                      </a:pPr>
                      <a:r>
                        <a:rPr lang="fr-FR" sz="600">
                          <a:effectLst/>
                        </a:rPr>
                        <a:t>(Pour info avec 25 min = 3/232 Soit 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12%</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1%</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18%</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25%</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1805266731"/>
                  </a:ext>
                </a:extLst>
              </a:tr>
              <a:tr h="276230">
                <a:tc rowSpan="2">
                  <a:txBody>
                    <a:bodyPr/>
                    <a:lstStyle/>
                    <a:p>
                      <a:pPr algn="ctr">
                        <a:lnSpc>
                          <a:spcPct val="107000"/>
                        </a:lnSpc>
                        <a:spcAft>
                          <a:spcPts val="0"/>
                        </a:spcAft>
                      </a:pPr>
                      <a:r>
                        <a:rPr lang="fr-FR" sz="700">
                          <a:effectLst/>
                        </a:rPr>
                        <a:t>PACA</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11/204</a:t>
                      </a:r>
                      <a:endParaRPr lang="fr-FR" sz="800">
                        <a:effectLst/>
                      </a:endParaRPr>
                    </a:p>
                    <a:p>
                      <a:pPr algn="r">
                        <a:lnSpc>
                          <a:spcPct val="107000"/>
                        </a:lnSpc>
                        <a:spcAft>
                          <a:spcPts val="0"/>
                        </a:spcAft>
                      </a:pPr>
                      <a:r>
                        <a:rPr lang="fr-FR" sz="700">
                          <a:effectLst/>
                        </a:rPr>
                        <a:t>5%</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6/204</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16/204</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9/204</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29/204</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911828203"/>
                  </a:ext>
                </a:extLst>
              </a:tr>
              <a:tr h="331411">
                <a:tc vMerge="1">
                  <a:txBody>
                    <a:bodyPr/>
                    <a:lstStyle/>
                    <a:p>
                      <a:endParaRPr lang="fr-FR"/>
                    </a:p>
                  </a:txBody>
                  <a:tcPr/>
                </a:tc>
                <a:tc>
                  <a:txBody>
                    <a:bodyPr/>
                    <a:lstStyle/>
                    <a:p>
                      <a:pPr>
                        <a:lnSpc>
                          <a:spcPct val="107000"/>
                        </a:lnSpc>
                        <a:spcAft>
                          <a:spcPts val="0"/>
                        </a:spcAft>
                      </a:pPr>
                      <a:r>
                        <a:rPr lang="fr-FR" sz="600">
                          <a:effectLst/>
                        </a:rPr>
                        <a:t>(Pour info :  avec 25 min = 18/204 Soit 9%)</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3%</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8%</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4%</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14%</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2886771927"/>
                  </a:ext>
                </a:extLst>
              </a:tr>
              <a:tr h="161349">
                <a:tc rowSpan="2">
                  <a:txBody>
                    <a:bodyPr/>
                    <a:lstStyle/>
                    <a:p>
                      <a:pPr algn="ctr">
                        <a:lnSpc>
                          <a:spcPct val="107000"/>
                        </a:lnSpc>
                        <a:spcAft>
                          <a:spcPts val="0"/>
                        </a:spcAft>
                      </a:pPr>
                      <a:r>
                        <a:rPr lang="fr-FR" sz="700">
                          <a:effectLst/>
                        </a:rPr>
                        <a:t>PDL</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0</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25/178</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0</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21/178</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39/178</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2133308198"/>
                  </a:ext>
                </a:extLst>
              </a:tr>
              <a:tr h="223842">
                <a:tc vMerge="1">
                  <a:txBody>
                    <a:bodyPr/>
                    <a:lstStyle/>
                    <a:p>
                      <a:endParaRPr lang="fr-FR"/>
                    </a:p>
                  </a:txBody>
                  <a:tcPr/>
                </a:tc>
                <a:tc>
                  <a:txBody>
                    <a:bodyPr/>
                    <a:lstStyle/>
                    <a:p>
                      <a:pPr>
                        <a:lnSpc>
                          <a:spcPct val="107000"/>
                        </a:lnSpc>
                        <a:spcAft>
                          <a:spcPts val="0"/>
                        </a:spcAft>
                      </a:pPr>
                      <a:r>
                        <a:rPr lang="fr-FR" sz="600">
                          <a:effectLst/>
                        </a:rPr>
                        <a:t>(Pour info :  même résultat avec 25 min)</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14%</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12%</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21%</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1901654783"/>
                  </a:ext>
                </a:extLst>
              </a:tr>
              <a:tr h="161349">
                <a:tc rowSpan="2">
                  <a:txBody>
                    <a:bodyPr/>
                    <a:lstStyle/>
                    <a:p>
                      <a:pPr algn="ctr">
                        <a:lnSpc>
                          <a:spcPct val="107000"/>
                        </a:lnSpc>
                        <a:spcAft>
                          <a:spcPts val="0"/>
                        </a:spcAft>
                      </a:pPr>
                      <a:r>
                        <a:rPr lang="fr-FR" sz="700" dirty="0">
                          <a:effectLst/>
                        </a:rPr>
                        <a:t>IDF</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0</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22/364</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0</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30/364</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47/364</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3140365384"/>
                  </a:ext>
                </a:extLst>
              </a:tr>
              <a:tr h="223842">
                <a:tc vMerge="1">
                  <a:txBody>
                    <a:bodyPr/>
                    <a:lstStyle/>
                    <a:p>
                      <a:endParaRPr lang="fr-FR"/>
                    </a:p>
                  </a:txBody>
                  <a:tcPr/>
                </a:tc>
                <a:tc>
                  <a:txBody>
                    <a:bodyPr/>
                    <a:lstStyle/>
                    <a:p>
                      <a:pPr>
                        <a:lnSpc>
                          <a:spcPct val="107000"/>
                        </a:lnSpc>
                        <a:spcAft>
                          <a:spcPts val="0"/>
                        </a:spcAft>
                      </a:pPr>
                      <a:r>
                        <a:rPr lang="fr-FR" sz="600">
                          <a:effectLst/>
                        </a:rPr>
                        <a:t>(Pour info :  même résultat avec 25 min)</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6%</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a:effectLst/>
                        </a:rPr>
                        <a:t>8%</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800" dirty="0" smtClean="0">
                          <a:effectLst/>
                          <a:latin typeface="Calibri" panose="020F0502020204030204" pitchFamily="34" charset="0"/>
                          <a:ea typeface="Calibri" panose="020F0502020204030204" pitchFamily="34" charset="0"/>
                          <a:cs typeface="Times New Roman" panose="02020603050405020304" pitchFamily="18" charset="0"/>
                        </a:rPr>
                        <a:t>12%</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116000159"/>
                  </a:ext>
                </a:extLst>
              </a:tr>
              <a:tr h="161349">
                <a:tc rowSpan="3">
                  <a:txBody>
                    <a:bodyPr/>
                    <a:lstStyle/>
                    <a:p>
                      <a:pPr>
                        <a:lnSpc>
                          <a:spcPct val="107000"/>
                        </a:lnSpc>
                        <a:spcAft>
                          <a:spcPts val="0"/>
                        </a:spcAft>
                      </a:pPr>
                      <a:r>
                        <a:rPr lang="fr-FR" sz="700">
                          <a:effectLst/>
                        </a:rPr>
                        <a:t>National</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b="1" dirty="0">
                          <a:effectLst/>
                        </a:rPr>
                        <a:t>56/2809</a:t>
                      </a:r>
                      <a:endParaRPr lang="fr-FR"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b="1">
                          <a:effectLst/>
                        </a:rPr>
                        <a:t>216/2809</a:t>
                      </a:r>
                      <a:endParaRPr lang="fr-FR" sz="800" b="1">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b="1">
                          <a:effectLst/>
                        </a:rPr>
                        <a:t>70/2809</a:t>
                      </a:r>
                      <a:endParaRPr lang="fr-FR" sz="800" b="1">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b="1">
                          <a:effectLst/>
                        </a:rPr>
                        <a:t>276 /2809</a:t>
                      </a:r>
                      <a:endParaRPr lang="fr-FR" sz="800" b="1">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800" b="1" dirty="0" smtClean="0">
                          <a:effectLst/>
                          <a:latin typeface="Calibri" panose="020F0502020204030204" pitchFamily="34" charset="0"/>
                          <a:ea typeface="Calibri" panose="020F0502020204030204" pitchFamily="34" charset="0"/>
                          <a:cs typeface="Times New Roman" panose="02020603050405020304" pitchFamily="18" charset="0"/>
                        </a:rPr>
                        <a:t>618/2809</a:t>
                      </a:r>
                      <a:endParaRPr lang="fr-FR"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734277750"/>
                  </a:ext>
                </a:extLst>
              </a:tr>
              <a:tr h="161349">
                <a:tc vMerge="1">
                  <a:txBody>
                    <a:bodyPr/>
                    <a:lstStyle/>
                    <a:p>
                      <a:endParaRPr lang="fr-FR"/>
                    </a:p>
                  </a:txBody>
                  <a:tcPr/>
                </a:tc>
                <a:tc>
                  <a:txBody>
                    <a:bodyPr/>
                    <a:lstStyle/>
                    <a:p>
                      <a:pPr algn="r">
                        <a:lnSpc>
                          <a:spcPct val="107000"/>
                        </a:lnSpc>
                        <a:spcAft>
                          <a:spcPts val="0"/>
                        </a:spcAft>
                      </a:pPr>
                      <a:r>
                        <a:rPr lang="fr-FR" sz="700" b="1" dirty="0">
                          <a:effectLst/>
                        </a:rPr>
                        <a:t>2%</a:t>
                      </a:r>
                      <a:endParaRPr lang="fr-FR"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b="1" dirty="0">
                          <a:effectLst/>
                        </a:rPr>
                        <a:t>8%</a:t>
                      </a:r>
                      <a:endParaRPr lang="fr-FR"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b="1" dirty="0">
                          <a:effectLst/>
                        </a:rPr>
                        <a:t>3%</a:t>
                      </a:r>
                      <a:endParaRPr lang="fr-FR"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700" b="1" dirty="0">
                          <a:effectLst/>
                        </a:rPr>
                        <a:t>10%</a:t>
                      </a:r>
                      <a:endParaRPr lang="fr-FR"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gn="r">
                        <a:lnSpc>
                          <a:spcPct val="107000"/>
                        </a:lnSpc>
                        <a:spcAft>
                          <a:spcPts val="0"/>
                        </a:spcAft>
                      </a:pPr>
                      <a:r>
                        <a:rPr lang="fr-FR" sz="800" b="1" dirty="0" smtClean="0">
                          <a:effectLst/>
                          <a:latin typeface="Calibri" panose="020F0502020204030204" pitchFamily="34" charset="0"/>
                          <a:ea typeface="Calibri" panose="020F0502020204030204" pitchFamily="34" charset="0"/>
                          <a:cs typeface="Times New Roman" panose="02020603050405020304" pitchFamily="18" charset="0"/>
                        </a:rPr>
                        <a:t>22%</a:t>
                      </a:r>
                      <a:endParaRPr lang="fr-FR"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extLst>
                  <a:ext uri="{0D108BD9-81ED-4DB2-BD59-A6C34878D82A}">
                    <a16:rowId xmlns:a16="http://schemas.microsoft.com/office/drawing/2014/main" val="2203614795"/>
                  </a:ext>
                </a:extLst>
              </a:tr>
              <a:tr h="335764">
                <a:tc vMerge="1">
                  <a:txBody>
                    <a:bodyPr/>
                    <a:lstStyle/>
                    <a:p>
                      <a:endParaRPr lang="fr-FR"/>
                    </a:p>
                  </a:txBody>
                  <a:tcPr/>
                </a:tc>
                <a:tc>
                  <a:txBody>
                    <a:bodyPr/>
                    <a:lstStyle/>
                    <a:p>
                      <a:pPr>
                        <a:lnSpc>
                          <a:spcPct val="107000"/>
                        </a:lnSpc>
                        <a:spcAft>
                          <a:spcPts val="0"/>
                        </a:spcAft>
                      </a:pPr>
                      <a:r>
                        <a:rPr lang="fr-FR" sz="600">
                          <a:effectLst/>
                        </a:rPr>
                        <a:t>(Pour info :  avec 25 min = 86/2809</a:t>
                      </a:r>
                      <a:endParaRPr lang="fr-FR" sz="800">
                        <a:effectLst/>
                      </a:endParaRPr>
                    </a:p>
                    <a:p>
                      <a:pPr>
                        <a:lnSpc>
                          <a:spcPct val="107000"/>
                        </a:lnSpc>
                        <a:spcAft>
                          <a:spcPts val="0"/>
                        </a:spcAft>
                      </a:pPr>
                      <a:r>
                        <a:rPr lang="fr-FR" sz="600">
                          <a:effectLst/>
                        </a:rPr>
                        <a:t>Soit 3%)</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nchor="ctr"/>
                </a:tc>
                <a:tc>
                  <a:txBody>
                    <a:bodyPr/>
                    <a:lstStyle/>
                    <a:p>
                      <a:pPr>
                        <a:lnSpc>
                          <a:spcPct val="107000"/>
                        </a:lnSpc>
                        <a:spcAft>
                          <a:spcPts val="0"/>
                        </a:spcAft>
                      </a:pPr>
                      <a:r>
                        <a:rPr lang="fr-FR" sz="700">
                          <a:effectLst/>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tc>
                <a:tc>
                  <a:txBody>
                    <a:bodyPr/>
                    <a:lstStyle/>
                    <a:p>
                      <a:pPr>
                        <a:lnSpc>
                          <a:spcPct val="107000"/>
                        </a:lnSpc>
                        <a:spcAft>
                          <a:spcPts val="0"/>
                        </a:spcAft>
                      </a:pPr>
                      <a:r>
                        <a:rPr lang="fr-FR" sz="700">
                          <a:effectLst/>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tc>
                <a:tc>
                  <a:txBody>
                    <a:bodyPr/>
                    <a:lstStyle/>
                    <a:p>
                      <a:pPr>
                        <a:lnSpc>
                          <a:spcPct val="107000"/>
                        </a:lnSpc>
                        <a:spcAft>
                          <a:spcPts val="0"/>
                        </a:spcAft>
                      </a:pPr>
                      <a:r>
                        <a:rPr lang="fr-FR" sz="700">
                          <a:effectLst/>
                        </a:rPr>
                        <a:t> </a:t>
                      </a: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tc>
                <a:tc>
                  <a:txBody>
                    <a:bodyPr/>
                    <a:lstStyle/>
                    <a:p>
                      <a:pPr>
                        <a:lnSpc>
                          <a:spcPct val="107000"/>
                        </a:lnSpc>
                        <a:spcAft>
                          <a:spcPts val="0"/>
                        </a:spcAft>
                      </a:pPr>
                      <a:endParaRPr lang="fr-FR" sz="800">
                        <a:effectLst/>
                        <a:latin typeface="Calibri" panose="020F0502020204030204" pitchFamily="34" charset="0"/>
                        <a:ea typeface="Calibri" panose="020F0502020204030204" pitchFamily="34" charset="0"/>
                        <a:cs typeface="Times New Roman" panose="02020603050405020304" pitchFamily="18" charset="0"/>
                      </a:endParaRPr>
                    </a:p>
                  </a:txBody>
                  <a:tcPr marL="32916" marR="32916" marT="0" marB="0"/>
                </a:tc>
                <a:extLst>
                  <a:ext uri="{0D108BD9-81ED-4DB2-BD59-A6C34878D82A}">
                    <a16:rowId xmlns:a16="http://schemas.microsoft.com/office/drawing/2014/main" val="3152744471"/>
                  </a:ext>
                </a:extLst>
              </a:tr>
              <a:tr h="149180">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32916" marR="32916" marT="0" marB="0" anchor="b"/>
                </a:tc>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32916" marR="32916" marT="0" marB="0" anchor="b"/>
                </a:tc>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32916" marR="32916" marT="0" marB="0" anchor="b"/>
                </a:tc>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32916" marR="32916" marT="0" marB="0" anchor="b"/>
                </a:tc>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32916" marR="32916" marT="0" marB="0" anchor="b"/>
                </a:tc>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32916" marR="32916" marT="0" marB="0" anchor="b"/>
                </a:tc>
                <a:extLst>
                  <a:ext uri="{0D108BD9-81ED-4DB2-BD59-A6C34878D82A}">
                    <a16:rowId xmlns:a16="http://schemas.microsoft.com/office/drawing/2014/main" val="2081386828"/>
                  </a:ext>
                </a:extLst>
              </a:tr>
            </a:tbl>
          </a:graphicData>
        </a:graphic>
      </p:graphicFrame>
    </p:spTree>
    <p:extLst>
      <p:ext uri="{BB962C8B-B14F-4D97-AF65-F5344CB8AC3E}">
        <p14:creationId xmlns:p14="http://schemas.microsoft.com/office/powerpoint/2010/main" val="2636571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23850" y="682801"/>
            <a:ext cx="8424863" cy="376781"/>
          </a:xfrm>
        </p:spPr>
        <p:txBody>
          <a:bodyPr>
            <a:normAutofit fontScale="90000"/>
          </a:bodyPr>
          <a:lstStyle/>
          <a:p>
            <a:r>
              <a:rPr lang="fr-FR" dirty="0" smtClean="0"/>
              <a:t>Méthodologie : la philosophie</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3" name="Rectangle 2"/>
          <p:cNvSpPr/>
          <p:nvPr/>
        </p:nvSpPr>
        <p:spPr>
          <a:xfrm>
            <a:off x="539552" y="1419622"/>
            <a:ext cx="7344816" cy="288032"/>
          </a:xfrm>
          <a:prstGeom prst="rect">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2060"/>
                </a:solidFill>
              </a:rPr>
              <a:t>Total TVS de la région</a:t>
            </a:r>
            <a:endParaRPr lang="fr-FR" b="1" dirty="0">
              <a:solidFill>
                <a:srgbClr val="002060"/>
              </a:solidFill>
            </a:endParaRPr>
          </a:p>
        </p:txBody>
      </p:sp>
      <p:sp>
        <p:nvSpPr>
          <p:cNvPr id="4" name="Rectangle avec flèche vers le bas 3"/>
          <p:cNvSpPr/>
          <p:nvPr/>
        </p:nvSpPr>
        <p:spPr>
          <a:xfrm>
            <a:off x="1882364" y="2067694"/>
            <a:ext cx="1135199" cy="504056"/>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002060"/>
                </a:solidFill>
              </a:rPr>
              <a:t>Critère A</a:t>
            </a:r>
            <a:endParaRPr lang="fr-FR" dirty="0">
              <a:solidFill>
                <a:srgbClr val="002060"/>
              </a:solidFill>
            </a:endParaRPr>
          </a:p>
        </p:txBody>
      </p:sp>
      <p:sp>
        <p:nvSpPr>
          <p:cNvPr id="8" name="Rectangle avec flèche vers le bas 7"/>
          <p:cNvSpPr/>
          <p:nvPr/>
        </p:nvSpPr>
        <p:spPr>
          <a:xfrm>
            <a:off x="3326850" y="2077566"/>
            <a:ext cx="1122510" cy="504056"/>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00B050"/>
                </a:solidFill>
              </a:rPr>
              <a:t>Critère B</a:t>
            </a:r>
            <a:endParaRPr lang="fr-FR" dirty="0">
              <a:solidFill>
                <a:srgbClr val="00B050"/>
              </a:solidFill>
            </a:endParaRPr>
          </a:p>
        </p:txBody>
      </p:sp>
      <p:sp>
        <p:nvSpPr>
          <p:cNvPr id="9" name="Rectangle avec flèche vers le bas 8"/>
          <p:cNvSpPr/>
          <p:nvPr/>
        </p:nvSpPr>
        <p:spPr>
          <a:xfrm>
            <a:off x="4758647" y="2077566"/>
            <a:ext cx="1122510" cy="504056"/>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0000"/>
                </a:solidFill>
              </a:rPr>
              <a:t>Critère C</a:t>
            </a:r>
            <a:endParaRPr lang="fr-FR" dirty="0">
              <a:solidFill>
                <a:srgbClr val="FF0000"/>
              </a:solidFill>
            </a:endParaRPr>
          </a:p>
        </p:txBody>
      </p:sp>
      <p:sp>
        <p:nvSpPr>
          <p:cNvPr id="12" name="ZoneTexte 11"/>
          <p:cNvSpPr txBox="1"/>
          <p:nvPr/>
        </p:nvSpPr>
        <p:spPr>
          <a:xfrm>
            <a:off x="6694013" y="1923678"/>
            <a:ext cx="1872208" cy="307777"/>
          </a:xfrm>
          <a:prstGeom prst="rect">
            <a:avLst/>
          </a:prstGeom>
          <a:noFill/>
        </p:spPr>
        <p:txBody>
          <a:bodyPr wrap="square" rtlCol="0">
            <a:spAutoFit/>
          </a:bodyPr>
          <a:lstStyle/>
          <a:p>
            <a:pPr algn="ctr"/>
            <a:r>
              <a:rPr lang="fr-FR" sz="1400" dirty="0" smtClean="0"/>
              <a:t> critères nationaux</a:t>
            </a:r>
            <a:endParaRPr lang="fr-FR" sz="1400" dirty="0"/>
          </a:p>
        </p:txBody>
      </p:sp>
      <p:sp>
        <p:nvSpPr>
          <p:cNvPr id="13" name="Rectangle 12"/>
          <p:cNvSpPr/>
          <p:nvPr/>
        </p:nvSpPr>
        <p:spPr>
          <a:xfrm>
            <a:off x="1829310" y="2787774"/>
            <a:ext cx="4392488" cy="432048"/>
          </a:xfrm>
          <a:prstGeom prst="rect">
            <a:avLst/>
          </a:prstGeom>
          <a:solidFill>
            <a:schemeClr val="accent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002060"/>
                </a:solidFill>
              </a:rPr>
              <a:t>Ensemble des TVS éligibles </a:t>
            </a:r>
            <a:r>
              <a:rPr lang="fr-FR" sz="1200" b="1" dirty="0">
                <a:solidFill>
                  <a:srgbClr val="002060"/>
                </a:solidFill>
              </a:rPr>
              <a:t>(</a:t>
            </a:r>
            <a:r>
              <a:rPr lang="fr-FR" sz="1200" b="1" dirty="0" smtClean="0">
                <a:solidFill>
                  <a:srgbClr val="002060"/>
                </a:solidFill>
              </a:rPr>
              <a:t>aux mesures prévues par les articles L.5125-6 et suivants)</a:t>
            </a:r>
            <a:endParaRPr lang="fr-FR" sz="1200" b="1" dirty="0">
              <a:solidFill>
                <a:srgbClr val="002060"/>
              </a:solidFill>
            </a:endParaRPr>
          </a:p>
        </p:txBody>
      </p:sp>
      <p:sp>
        <p:nvSpPr>
          <p:cNvPr id="14" name="ZoneTexte 13"/>
          <p:cNvSpPr txBox="1"/>
          <p:nvPr/>
        </p:nvSpPr>
        <p:spPr>
          <a:xfrm>
            <a:off x="6588224" y="2758157"/>
            <a:ext cx="1977997" cy="646331"/>
          </a:xfrm>
          <a:prstGeom prst="rect">
            <a:avLst/>
          </a:prstGeom>
          <a:noFill/>
        </p:spPr>
        <p:txBody>
          <a:bodyPr wrap="square" rtlCol="0">
            <a:spAutoFit/>
          </a:bodyPr>
          <a:lstStyle/>
          <a:p>
            <a:pPr algn="ctr"/>
            <a:r>
              <a:rPr lang="fr-FR" sz="1200" dirty="0" smtClean="0"/>
              <a:t>Un seuil maximal par région (soit par TVS soit seuil de population)</a:t>
            </a:r>
            <a:endParaRPr lang="fr-FR" sz="1200" dirty="0"/>
          </a:p>
        </p:txBody>
      </p:sp>
      <p:sp>
        <p:nvSpPr>
          <p:cNvPr id="15" name="Rectangle 14"/>
          <p:cNvSpPr/>
          <p:nvPr/>
        </p:nvSpPr>
        <p:spPr>
          <a:xfrm>
            <a:off x="2267744" y="3579862"/>
            <a:ext cx="3672408" cy="936104"/>
          </a:xfrm>
          <a:prstGeom prst="rect">
            <a:avLst/>
          </a:prstGeom>
          <a:solidFill>
            <a:schemeClr val="accent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rgbClr val="FFFF00"/>
                </a:solidFill>
              </a:rPr>
              <a:t>Zonage ARS</a:t>
            </a:r>
            <a:endParaRPr lang="fr-FR" sz="2400" b="1" dirty="0">
              <a:solidFill>
                <a:srgbClr val="FFFF00"/>
              </a:solidFill>
            </a:endParaRPr>
          </a:p>
        </p:txBody>
      </p:sp>
      <p:sp>
        <p:nvSpPr>
          <p:cNvPr id="17" name="Rectangle avec flèche vers la droite 16"/>
          <p:cNvSpPr/>
          <p:nvPr/>
        </p:nvSpPr>
        <p:spPr>
          <a:xfrm>
            <a:off x="664492" y="2931790"/>
            <a:ext cx="1080120" cy="1728192"/>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600" dirty="0" smtClean="0">
                <a:solidFill>
                  <a:srgbClr val="002060"/>
                </a:solidFill>
              </a:rPr>
              <a:t>Indicateurs complémentaires</a:t>
            </a:r>
            <a:endParaRPr lang="fr-FR" sz="1600" dirty="0">
              <a:solidFill>
                <a:srgbClr val="002060"/>
              </a:solidFill>
            </a:endParaRPr>
          </a:p>
        </p:txBody>
      </p:sp>
      <p:sp>
        <p:nvSpPr>
          <p:cNvPr id="18" name="Ellipse 17"/>
          <p:cNvSpPr/>
          <p:nvPr/>
        </p:nvSpPr>
        <p:spPr>
          <a:xfrm>
            <a:off x="4644008" y="3579862"/>
            <a:ext cx="1224136" cy="86409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002060"/>
                </a:solidFill>
              </a:rPr>
              <a:t>d</a:t>
            </a:r>
            <a:r>
              <a:rPr lang="fr-FR" sz="1000" dirty="0" smtClean="0">
                <a:solidFill>
                  <a:srgbClr val="002060"/>
                </a:solidFill>
              </a:rPr>
              <a:t>ont un % fixé de TVS choisis par l’ARS</a:t>
            </a:r>
            <a:endParaRPr lang="fr-FR" sz="1000" dirty="0">
              <a:solidFill>
                <a:srgbClr val="002060"/>
              </a:solidFill>
            </a:endParaRPr>
          </a:p>
        </p:txBody>
      </p:sp>
      <p:sp>
        <p:nvSpPr>
          <p:cNvPr id="19" name="ZoneTexte 18"/>
          <p:cNvSpPr txBox="1"/>
          <p:nvPr/>
        </p:nvSpPr>
        <p:spPr>
          <a:xfrm>
            <a:off x="6876256" y="3579862"/>
            <a:ext cx="1689965" cy="738664"/>
          </a:xfrm>
          <a:prstGeom prst="rect">
            <a:avLst/>
          </a:prstGeom>
          <a:noFill/>
        </p:spPr>
        <p:txBody>
          <a:bodyPr wrap="square" rtlCol="0">
            <a:spAutoFit/>
          </a:bodyPr>
          <a:lstStyle/>
          <a:p>
            <a:pPr algn="ctr"/>
            <a:r>
              <a:rPr lang="fr-FR" sz="1400" dirty="0" smtClean="0"/>
              <a:t>Une marge d’appréciation pour l’ARS</a:t>
            </a:r>
            <a:endParaRPr lang="fr-FR" sz="1400" dirty="0"/>
          </a:p>
        </p:txBody>
      </p:sp>
      <p:sp>
        <p:nvSpPr>
          <p:cNvPr id="20" name="Flèche courbée vers la gauche 19"/>
          <p:cNvSpPr/>
          <p:nvPr/>
        </p:nvSpPr>
        <p:spPr>
          <a:xfrm>
            <a:off x="6185794" y="2446898"/>
            <a:ext cx="546446" cy="1709028"/>
          </a:xfrm>
          <a:prstGeom prst="curvedLeftArrow">
            <a:avLst/>
          </a:prstGeom>
          <a:solidFill>
            <a:schemeClr val="accent1">
              <a:lumMod val="90000"/>
              <a:lumOff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128164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21/02/2022</a:t>
            </a:fld>
            <a:endParaRPr lang="fr-FR" cap="all" dirty="0"/>
          </a:p>
        </p:txBody>
      </p:sp>
      <p:sp>
        <p:nvSpPr>
          <p:cNvPr id="5" name="Titre 4"/>
          <p:cNvSpPr>
            <a:spLocks noGrp="1"/>
          </p:cNvSpPr>
          <p:nvPr>
            <p:ph type="title"/>
          </p:nvPr>
        </p:nvSpPr>
        <p:spPr>
          <a:xfrm>
            <a:off x="323850" y="613793"/>
            <a:ext cx="8424863" cy="575400"/>
          </a:xfrm>
        </p:spPr>
        <p:txBody>
          <a:bodyPr>
            <a:normAutofit fontScale="90000"/>
          </a:bodyPr>
          <a:lstStyle/>
          <a:p>
            <a:r>
              <a:rPr lang="fr-FR" sz="2800" dirty="0" smtClean="0"/>
              <a:t/>
            </a:r>
            <a:br>
              <a:rPr lang="fr-FR" sz="2800" dirty="0" smtClean="0"/>
            </a:br>
            <a:r>
              <a:rPr lang="fr-FR" sz="2200" dirty="0">
                <a:solidFill>
                  <a:srgbClr val="00B050"/>
                </a:solidFill>
              </a:rPr>
              <a:t>Une m</a:t>
            </a:r>
            <a:r>
              <a:rPr lang="fr-FR" sz="2200" dirty="0" smtClean="0">
                <a:solidFill>
                  <a:srgbClr val="00B050"/>
                </a:solidFill>
              </a:rPr>
              <a:t>éthodologie </a:t>
            </a:r>
            <a:r>
              <a:rPr lang="fr-FR" sz="2200" dirty="0">
                <a:solidFill>
                  <a:srgbClr val="00B050"/>
                </a:solidFill>
              </a:rPr>
              <a:t>précise et </a:t>
            </a:r>
            <a:r>
              <a:rPr lang="fr-FR" sz="2200" dirty="0" smtClean="0">
                <a:solidFill>
                  <a:srgbClr val="00B050"/>
                </a:solidFill>
              </a:rPr>
              <a:t>définie, </a:t>
            </a:r>
            <a:r>
              <a:rPr lang="fr-FR" sz="2200" dirty="0">
                <a:solidFill>
                  <a:srgbClr val="00B050"/>
                </a:solidFill>
              </a:rPr>
              <a:t>mais qui doit s’adapter à la réalité des territoires </a:t>
            </a:r>
            <a:r>
              <a:rPr lang="fr-FR" sz="2200" dirty="0" smtClean="0">
                <a:solidFill>
                  <a:srgbClr val="00B050"/>
                </a:solidFill>
              </a:rPr>
              <a:t>au niveau local</a:t>
            </a:r>
            <a:r>
              <a:rPr lang="fr-FR" sz="2800" dirty="0"/>
              <a:t/>
            </a:r>
            <a:br>
              <a:rPr lang="fr-FR" sz="2800" dirty="0"/>
            </a:br>
            <a:endParaRPr lang="fr-FR"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8" name="ZoneTexte 7"/>
          <p:cNvSpPr txBox="1"/>
          <p:nvPr/>
        </p:nvSpPr>
        <p:spPr>
          <a:xfrm>
            <a:off x="324136" y="1466191"/>
            <a:ext cx="8424863" cy="3539430"/>
          </a:xfrm>
          <a:prstGeom prst="rect">
            <a:avLst/>
          </a:prstGeom>
          <a:noFill/>
        </p:spPr>
        <p:txBody>
          <a:bodyPr wrap="square" rtlCol="0">
            <a:spAutoFit/>
          </a:bodyPr>
          <a:lstStyle/>
          <a:p>
            <a:endParaRPr lang="fr-FR" sz="1200" dirty="0" smtClean="0"/>
          </a:p>
          <a:p>
            <a:endParaRPr lang="fr-FR" sz="1200" dirty="0" smtClean="0"/>
          </a:p>
          <a:p>
            <a:r>
              <a:rPr lang="fr-FR" sz="1200" dirty="0" smtClean="0"/>
              <a:t>L’application des critères permet d’identifier les TVS concernés dans chaque région.</a:t>
            </a:r>
          </a:p>
          <a:p>
            <a:endParaRPr lang="fr-FR" sz="1200" dirty="0" smtClean="0"/>
          </a:p>
          <a:p>
            <a:r>
              <a:rPr lang="fr-FR" sz="1200" dirty="0" smtClean="0"/>
              <a:t>Dans le respect d’un seuil régional, l’ARS pourra retenir les TVS répondant aux critères nationaux ou en sélectionner d’autres au regard d’indicateurs complémentaires* qu’elle estime appropriés.</a:t>
            </a:r>
          </a:p>
          <a:p>
            <a:endParaRPr lang="fr-FR" sz="1200" dirty="0" smtClean="0"/>
          </a:p>
          <a:p>
            <a:r>
              <a:rPr lang="fr-FR" sz="1200" dirty="0" smtClean="0"/>
              <a:t>Ce qui reste notamment à définir :</a:t>
            </a:r>
          </a:p>
          <a:p>
            <a:endParaRPr lang="fr-FR" sz="1200" dirty="0"/>
          </a:p>
          <a:p>
            <a:pPr marL="171450" indent="-171450">
              <a:buFont typeface="Wingdings" panose="05000000000000000000" pitchFamily="2" charset="2"/>
              <a:buChar char="§"/>
            </a:pPr>
            <a:r>
              <a:rPr lang="fr-FR" sz="1200" b="1" dirty="0" smtClean="0"/>
              <a:t>Le seuil par région à retenir</a:t>
            </a:r>
          </a:p>
          <a:p>
            <a:pPr marL="171450" indent="-171450">
              <a:buFont typeface="Wingdings" panose="05000000000000000000" pitchFamily="2" charset="2"/>
              <a:buChar char="§"/>
            </a:pPr>
            <a:endParaRPr lang="fr-FR" sz="1200" dirty="0" smtClean="0"/>
          </a:p>
          <a:p>
            <a:pPr marL="171450" indent="-171450">
              <a:buFont typeface="Wingdings" panose="05000000000000000000" pitchFamily="2" charset="2"/>
              <a:buChar char="§"/>
            </a:pPr>
            <a:r>
              <a:rPr lang="fr-FR" sz="1200" b="1" dirty="0" smtClean="0"/>
              <a:t>La proportion des territoires qui devront répondre aux critères nationaux et ceux qui seront laissés au libre choix de l’ARS</a:t>
            </a:r>
            <a:endParaRPr lang="fr-FR" sz="1050" b="1" dirty="0" smtClean="0"/>
          </a:p>
          <a:p>
            <a:endParaRPr lang="fr-FR" sz="1600" dirty="0"/>
          </a:p>
          <a:p>
            <a:endParaRPr lang="fr-FR" sz="1200" smtClean="0"/>
          </a:p>
          <a:p>
            <a:r>
              <a:rPr lang="fr-FR" sz="1200" smtClean="0"/>
              <a:t>(*</a:t>
            </a:r>
            <a:r>
              <a:rPr lang="fr-FR" sz="1200" dirty="0">
                <a:solidFill>
                  <a:srgbClr val="000000"/>
                </a:solidFill>
              </a:rPr>
              <a:t>ex. :  territoire sans médecin, pourcentage élevé de personnes âgées, critères socio-économiques de la population, QPV…)</a:t>
            </a:r>
          </a:p>
          <a:p>
            <a:pPr marL="742950" lvl="1" indent="-285750">
              <a:buFont typeface="Wingdings" panose="05000000000000000000" pitchFamily="2" charset="2"/>
              <a:buChar char="§"/>
            </a:pPr>
            <a:endParaRPr lang="fr-FR" sz="1600" dirty="0"/>
          </a:p>
        </p:txBody>
      </p:sp>
    </p:spTree>
    <p:extLst>
      <p:ext uri="{BB962C8B-B14F-4D97-AF65-F5344CB8AC3E}">
        <p14:creationId xmlns:p14="http://schemas.microsoft.com/office/powerpoint/2010/main" val="471988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21/02/2022</a:t>
            </a:fld>
            <a:endParaRPr lang="fr-FR" cap="all" dirty="0"/>
          </a:p>
        </p:txBody>
      </p:sp>
      <p:sp>
        <p:nvSpPr>
          <p:cNvPr id="6" name="Espace réservé du texte 5"/>
          <p:cNvSpPr>
            <a:spLocks noGrp="1"/>
          </p:cNvSpPr>
          <p:nvPr>
            <p:ph type="body" sz="quarter" idx="14"/>
          </p:nvPr>
        </p:nvSpPr>
        <p:spPr/>
        <p:txBody>
          <a:bodyPr/>
          <a:lstStyle/>
          <a:p>
            <a:endParaRPr lang="fr-FR" dirty="0" smtClean="0"/>
          </a:p>
          <a:p>
            <a:endParaRPr lang="fr-FR" dirty="0"/>
          </a:p>
          <a:p>
            <a:endParaRPr lang="fr-FR" dirty="0" smtClean="0"/>
          </a:p>
          <a:p>
            <a:pPr algn="ctr"/>
            <a:r>
              <a:rPr lang="fr-FR" sz="1600" b="1" dirty="0" smtClean="0">
                <a:solidFill>
                  <a:srgbClr val="00B050"/>
                </a:solidFill>
              </a:rPr>
              <a:t>MERCI DE VOTRE ATTENTION</a:t>
            </a:r>
          </a:p>
          <a:p>
            <a:pPr algn="ctr"/>
            <a:endParaRPr lang="fr-FR" sz="1600" b="1" dirty="0">
              <a:solidFill>
                <a:schemeClr val="accent1">
                  <a:lumMod val="90000"/>
                  <a:lumOff val="10000"/>
                </a:schemeClr>
              </a:solidFill>
            </a:endParaRPr>
          </a:p>
          <a:p>
            <a:pPr algn="ctr"/>
            <a:endParaRPr lang="fr-FR" b="1" dirty="0">
              <a:solidFill>
                <a:schemeClr val="accent1">
                  <a:lumMod val="90000"/>
                  <a:lumOff val="10000"/>
                </a:schemeClr>
              </a:solidFill>
            </a:endParaRPr>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Tree>
    <p:extLst>
      <p:ext uri="{BB962C8B-B14F-4D97-AF65-F5344CB8AC3E}">
        <p14:creationId xmlns:p14="http://schemas.microsoft.com/office/powerpoint/2010/main" val="47365941"/>
      </p:ext>
    </p:extLst>
  </p:cSld>
  <p:clrMapOvr>
    <a:masterClrMapping/>
  </p:clrMapOvr>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106E6B442BF643B751AF735B9623DF" ma:contentTypeVersion="3" ma:contentTypeDescription="Crée un document." ma:contentTypeScope="" ma:versionID="cbf6b05b5f8f743199607709470164b2">
  <xsd:schema xmlns:xsd="http://www.w3.org/2001/XMLSchema" xmlns:xs="http://www.w3.org/2001/XMLSchema" xmlns:p="http://schemas.microsoft.com/office/2006/metadata/properties" xmlns:ns1="http://schemas.microsoft.com/sharepoint/v3" xmlns:ns2="7b4e5cf4-0fc5-48ee-950b-8270790171f4" xmlns:ns3="7f020e4e-05e3-4854-bed3-e96f0ff1d633" targetNamespace="http://schemas.microsoft.com/office/2006/metadata/properties" ma:root="true" ma:fieldsID="3ffbec32b648b209ce331a6b4b87e67d" ns1:_="" ns2:_="" ns3:_="">
    <xsd:import namespace="http://schemas.microsoft.com/sharepoint/v3"/>
    <xsd:import namespace="7b4e5cf4-0fc5-48ee-950b-8270790171f4"/>
    <xsd:import namespace="7f020e4e-05e3-4854-bed3-e96f0ff1d633"/>
    <xsd:element name="properties">
      <xsd:complexType>
        <xsd:sequence>
          <xsd:element name="documentManagement">
            <xsd:complexType>
              <xsd:all>
                <xsd:element ref="ns2:_dlc_DocId" minOccurs="0"/>
                <xsd:element ref="ns2:_dlc_DocIdUrl" minOccurs="0"/>
                <xsd:element ref="ns2:_dlc_DocIdPersistId" minOccurs="0"/>
                <xsd:element ref="ns3:PACo_NiveauDeConfidentialiteTaxHTField0"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5"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6"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b4e5cf4-0fc5-48ee-950b-8270790171f4"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element name="TaxCatchAll" ma:index="12" nillable="true" ma:displayName="Colonne Attraper tout de Taxonomie" ma:description="" ma:hidden="true" ma:list="{d832e24f-c8ee-45ec-b83f-6d52fe3e122c}" ma:internalName="TaxCatchAll" ma:showField="CatchAllData" ma:web="7b4e5cf4-0fc5-48ee-950b-8270790171f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Colonne Attraper tout de Taxonomie1" ma:description="" ma:hidden="true" ma:list="{d832e24f-c8ee-45ec-b83f-6d52fe3e122c}" ma:internalName="TaxCatchAllLabel" ma:readOnly="true" ma:showField="CatchAllDataLabel" ma:web="7b4e5cf4-0fc5-48ee-950b-827079017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020e4e-05e3-4854-bed3-e96f0ff1d633" elementFormDefault="qualified">
    <xsd:import namespace="http://schemas.microsoft.com/office/2006/documentManagement/types"/>
    <xsd:import namespace="http://schemas.microsoft.com/office/infopath/2007/PartnerControls"/>
    <xsd:element name="PACo_NiveauDeConfidentialiteTaxHTField0" ma:index="11" ma:taxonomy="true" ma:internalName="PACo_NiveauDeConfidentialiteTaxHTField0" ma:taxonomyFieldName="PACo_NiveauDeConfidentialite" ma:displayName="Niveau de confidentialité" ma:default="1;#Public|43a73bf0-6fa9-439e-9f01-0c858cc75030" ma:fieldId="{55294203-1914-45cc-91d1-0bc660f83c6c}" ma:sspId="624bd1e1-bb4f-4cf0-a57e-44630b9c7bb2" ma:termSetId="47fe2dba-03aa-4e20-9197-2cab34707c0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b4e5cf4-0fc5-48ee-950b-8270790171f4">
      <Value>1</Value>
    </TaxCatchAll>
    <PACo_NiveauDeConfidentialiteTaxHTField0 xmlns="7f020e4e-05e3-4854-bed3-e96f0ff1d633">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43a73bf0-6fa9-439e-9f01-0c858cc75030</TermId>
        </TermInfo>
      </Terms>
    </PACo_NiveauDeConfidentialiteTaxHTField0>
    <PublishingExpirationDate xmlns="http://schemas.microsoft.com/sharepoint/v3" xsi:nil="true"/>
    <PublishingStartDate xmlns="http://schemas.microsoft.com/sharepoint/v3" xsi:nil="true"/>
    <_dlc_DocId xmlns="7b4e5cf4-0fc5-48ee-950b-8270790171f4">CXYRD2YVEM74-469-68</_dlc_DocId>
    <_dlc_DocIdUrl xmlns="7b4e5cf4-0fc5-48ee-950b-8270790171f4">
      <Url>https://paco.intranet.social.gouv.fr/sante/dgos/boite_outils/_layouts/15/DocIdRedir.aspx?ID=CXYRD2YVEM74-469-68</Url>
      <Description>CXYRD2YVEM74-469-68</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Receiver>
    <Name/>
    <Synchronization>Synchronous</Synchronization>
    <Type>1</Type>
    <SequenceNumber>10000</SequenceNumber>
    <Url/>
    <Assembly>Microsoft.SharePoint.Taxonomy, Version=14.0.0.0, Culture=neutral, PublicKeyToken=71e9bce111e9429c</Assembly>
    <Class>Microsoft.SharePoint.Taxonomy.TaxonomyItemEventReceiver</Class>
    <Data/>
    <Filter/>
  </Receiver>
  <Receiver>
    <Name/>
    <Synchronization>Synchronous</Synchronization>
    <Type>2</Type>
    <SequenceNumber>10000</SequenceNumber>
    <Url/>
    <Assembly>Microsoft.SharePoint.Taxonomy, Version=14.0.0.0, Culture=neutral, PublicKeyToken=71e9bce111e9429c</Assembly>
    <Class>Microsoft.SharePoint.Taxonomy.TaxonomyItemEventReceiver</Class>
    <Data/>
    <Filter/>
  </Receiver>
</spe:Receivers>
</file>

<file path=customXml/itemProps1.xml><?xml version="1.0" encoding="utf-8"?>
<ds:datastoreItem xmlns:ds="http://schemas.openxmlformats.org/officeDocument/2006/customXml" ds:itemID="{64FFB034-803F-4EB4-BA03-ED7F9998C3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e5cf4-0fc5-48ee-950b-8270790171f4"/>
    <ds:schemaRef ds:uri="7f020e4e-05e3-4854-bed3-e96f0ff1d6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2355F1-6D2B-4A72-B9AB-A35986652F9C}">
  <ds:schemaRefs>
    <ds:schemaRef ds:uri="http://schemas.microsoft.com/office/2006/metadata/properties"/>
    <ds:schemaRef ds:uri="http://purl.org/dc/terms/"/>
    <ds:schemaRef ds:uri="7f020e4e-05e3-4854-bed3-e96f0ff1d633"/>
    <ds:schemaRef ds:uri="http://schemas.microsoft.com/office/2006/documentManagement/types"/>
    <ds:schemaRef ds:uri="http://www.w3.org/XML/1998/namespace"/>
    <ds:schemaRef ds:uri="http://purl.org/dc/elements/1.1/"/>
    <ds:schemaRef ds:uri="7b4e5cf4-0fc5-48ee-950b-8270790171f4"/>
    <ds:schemaRef ds:uri="http://schemas.microsoft.com/office/infopath/2007/PartnerControls"/>
    <ds:schemaRef ds:uri="http://schemas.openxmlformats.org/package/2006/metadata/core-properties"/>
    <ds:schemaRef ds:uri="http://schemas.microsoft.com/sharepoint/v3"/>
    <ds:schemaRef ds:uri="http://purl.org/dc/dcmitype/"/>
  </ds:schemaRefs>
</ds:datastoreItem>
</file>

<file path=customXml/itemProps3.xml><?xml version="1.0" encoding="utf-8"?>
<ds:datastoreItem xmlns:ds="http://schemas.openxmlformats.org/officeDocument/2006/customXml" ds:itemID="{78A6C429-B77D-416D-AC98-05D55192D1D3}">
  <ds:schemaRefs>
    <ds:schemaRef ds:uri="http://schemas.microsoft.com/sharepoint/v3/contenttype/forms"/>
  </ds:schemaRefs>
</ds:datastoreItem>
</file>

<file path=customXml/itemProps4.xml><?xml version="1.0" encoding="utf-8"?>
<ds:datastoreItem xmlns:ds="http://schemas.openxmlformats.org/officeDocument/2006/customXml" ds:itemID="{349BA695-E84A-4CAE-8DBC-78D969DEC14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TEMPLATE_INTITULE_OFFICIEL</Template>
  <TotalTime>4875</TotalTime>
  <Words>1048</Words>
  <Application>Microsoft Office PowerPoint</Application>
  <PresentationFormat>Affichage à l'écran (16:9)</PresentationFormat>
  <Paragraphs>156</Paragraphs>
  <Slides>9</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Calibri</vt:lpstr>
      <vt:lpstr>Times New Roman</vt:lpstr>
      <vt:lpstr>Wingdings</vt:lpstr>
      <vt:lpstr>TEMPLATE_INTITULE_OFFICIEL</vt:lpstr>
      <vt:lpstr>Présentation PowerPoint</vt:lpstr>
      <vt:lpstr>Projet de décret </vt:lpstr>
      <vt:lpstr>Eléments de constat</vt:lpstr>
      <vt:lpstr>Méthodologie</vt:lpstr>
      <vt:lpstr>Méthodologie</vt:lpstr>
      <vt:lpstr>Méthodologie nationale du zonage pharmacie</vt:lpstr>
      <vt:lpstr>Méthodologie : la philosophie</vt:lpstr>
      <vt:lpstr> Une méthodologie précise et définie, mais qui doit s’adapter à la réalité des territoires au niveau local </vt:lpstr>
      <vt:lpstr>Présentation PowerPoint</vt:lpstr>
    </vt:vector>
  </TitlesOfParts>
  <Manager>Client</Manager>
  <Company>Ministères Chargés des Affaires Sociales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pierre.maurel</dc:creator>
  <cp:lastModifiedBy>MERLE, Carole (DGOS/SOUS-DIR REGULATION OFFRE SOINS/R2)</cp:lastModifiedBy>
  <cp:revision>239</cp:revision>
  <cp:lastPrinted>2021-10-12T09:24:39Z</cp:lastPrinted>
  <dcterms:created xsi:type="dcterms:W3CDTF">2020-04-07T14:52:41Z</dcterms:created>
  <dcterms:modified xsi:type="dcterms:W3CDTF">2022-02-21T13:40:37Z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0x010100B3106E6B442BF643B751AF735B9623DF</vt:lpwstr>
  </property>
  <property fmtid="{D5CDD505-2E9C-101B-9397-08002B2CF9AE}" pid="3" name="PACo_NiveauDeConfidentialite">
    <vt:lpwstr>1;#Public|43a73bf0-6fa9-439e-9f01-0c858cc75030</vt:lpwstr>
  </property>
  <property fmtid="{D5CDD505-2E9C-101B-9397-08002B2CF9AE}" pid="4" name="_dlc_DocIdItemGuid">
    <vt:lpwstr>75c0ec4b-4ab1-47e6-b1a0-1aaca1495eb0</vt:lpwstr>
  </property>
</Properties>
</file>