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8" r:id="rId3"/>
    <p:sldId id="289" r:id="rId4"/>
    <p:sldId id="282" r:id="rId5"/>
    <p:sldId id="291" r:id="rId6"/>
    <p:sldId id="292" r:id="rId7"/>
    <p:sldId id="290" r:id="rId8"/>
    <p:sldId id="285" r:id="rId9"/>
    <p:sldId id="296" r:id="rId10"/>
    <p:sldId id="297" r:id="rId11"/>
    <p:sldId id="293" r:id="rId12"/>
    <p:sldId id="286" r:id="rId13"/>
    <p:sldId id="294" r:id="rId14"/>
    <p:sldId id="295" r:id="rId15"/>
    <p:sldId id="300" r:id="rId16"/>
    <p:sldId id="299" r:id="rId17"/>
    <p:sldId id="301" r:id="rId1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75C"/>
    <a:srgbClr val="18375D"/>
    <a:srgbClr val="98BF2D"/>
    <a:srgbClr val="17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5" autoAdjust="0"/>
    <p:restoredTop sz="94660"/>
  </p:normalViewPr>
  <p:slideViewPr>
    <p:cSldViewPr snapToGrid="0">
      <p:cViewPr>
        <p:scale>
          <a:sx n="100" d="100"/>
          <a:sy n="100" d="100"/>
        </p:scale>
        <p:origin x="42" y="-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06306-FD9D-4B1A-A3E8-24ECBA97E84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05C62-851D-42FF-8045-F9DA3706C0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66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61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058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77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146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21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70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13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96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0400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76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750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18FBA-B4BD-4E67-8080-E6000E88E076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F0AE8-C39C-4002-A736-84E1AB793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77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2069" y="1765831"/>
            <a:ext cx="11619127" cy="2387600"/>
          </a:xfrm>
        </p:spPr>
        <p:txBody>
          <a:bodyPr>
            <a:normAutofit/>
          </a:bodyPr>
          <a:lstStyle/>
          <a:p>
            <a:r>
              <a:rPr lang="fr-FR" sz="4400" dirty="0"/>
              <a:t>Incitation à la prescription hospitalière de médicaments biologiques </a:t>
            </a:r>
            <a:r>
              <a:rPr lang="fr-FR" sz="4400" dirty="0" smtClean="0"/>
              <a:t>efficients</a:t>
            </a:r>
            <a:br>
              <a:rPr lang="fr-FR" sz="4400" dirty="0" smtClean="0"/>
            </a:br>
            <a:r>
              <a:rPr lang="fr-FR" sz="4000" dirty="0" smtClean="0"/>
              <a:t/>
            </a:r>
            <a:br>
              <a:rPr lang="fr-FR" sz="4000" dirty="0" smtClean="0"/>
            </a:br>
            <a:endParaRPr lang="fr-FR" sz="2400" b="1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245506"/>
            <a:ext cx="9144000" cy="1655762"/>
          </a:xfrm>
        </p:spPr>
        <p:txBody>
          <a:bodyPr/>
          <a:lstStyle/>
          <a:p>
            <a:r>
              <a:rPr lang="fr-FR" dirty="0" smtClean="0"/>
              <a:t>Point d’étape </a:t>
            </a:r>
            <a:r>
              <a:rPr lang="fr-FR" dirty="0" smtClean="0"/>
              <a:t>juillet 2022</a:t>
            </a:r>
            <a:endParaRPr lang="fr-FR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960247" y="0"/>
            <a:ext cx="0" cy="158400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856234" y="0"/>
            <a:ext cx="2794" cy="119380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0668000" y="6497022"/>
            <a:ext cx="0" cy="36000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10747185" y="6317022"/>
            <a:ext cx="2794" cy="54000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0848818" y="6753195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11166283" y="6195061"/>
            <a:ext cx="674913" cy="55493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67" y="27473"/>
            <a:ext cx="4242658" cy="1166327"/>
          </a:xfrm>
          <a:prstGeom prst="rect">
            <a:avLst/>
          </a:prstGeom>
        </p:spPr>
      </p:pic>
      <p:sp>
        <p:nvSpPr>
          <p:cNvPr id="12" name="Sous-titre 2"/>
          <p:cNvSpPr txBox="1">
            <a:spLocks/>
          </p:cNvSpPr>
          <p:nvPr/>
        </p:nvSpPr>
        <p:spPr>
          <a:xfrm>
            <a:off x="7238048" y="244419"/>
            <a:ext cx="4419600" cy="547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Direction </a:t>
            </a:r>
          </a:p>
          <a:p>
            <a:pPr algn="r"/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la sécurité sociale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68674"/>
            <a:ext cx="1948301" cy="130834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/>
          <a:srcRect l="10423" t="16843" r="5253" b="15725"/>
          <a:stretch/>
        </p:blipFill>
        <p:spPr>
          <a:xfrm>
            <a:off x="8866180" y="6100354"/>
            <a:ext cx="1593668" cy="75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7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2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Evaluation de la performance des </a:t>
            </a:r>
            <a:r>
              <a:rPr lang="fr-FR" dirty="0" smtClean="0"/>
              <a:t>établissements</a:t>
            </a:r>
            <a:endParaRPr lang="fr-FR" dirty="0"/>
          </a:p>
        </p:txBody>
      </p:sp>
      <p:sp>
        <p:nvSpPr>
          <p:cNvPr id="12" name="Espace réservé du contenu 6"/>
          <p:cNvSpPr>
            <a:spLocks noGrp="1"/>
          </p:cNvSpPr>
          <p:nvPr>
            <p:ph idx="1"/>
          </p:nvPr>
        </p:nvSpPr>
        <p:spPr>
          <a:xfrm>
            <a:off x="457200" y="1268760"/>
            <a:ext cx="11260704" cy="5256584"/>
          </a:xfrm>
        </p:spPr>
        <p:txBody>
          <a:bodyPr/>
          <a:lstStyle/>
          <a:p>
            <a:r>
              <a:rPr lang="fr-FR" sz="2400" dirty="0" smtClean="0"/>
              <a:t>Deux indicateurs principaux :</a:t>
            </a:r>
          </a:p>
          <a:p>
            <a:pPr lvl="1"/>
            <a:r>
              <a:rPr lang="fr-FR" sz="2000" b="1" dirty="0" smtClean="0">
                <a:solidFill>
                  <a:schemeClr val="tx2"/>
                </a:solidFill>
              </a:rPr>
              <a:t>Taux d’initiation </a:t>
            </a:r>
            <a:r>
              <a:rPr lang="fr-FR" sz="2000" dirty="0" smtClean="0"/>
              <a:t>par un produit efficient (patients n’ayant pas eu de prescription de la molécule antérieurement)</a:t>
            </a:r>
          </a:p>
          <a:p>
            <a:pPr lvl="1"/>
            <a:r>
              <a:rPr lang="fr-FR" sz="2000" b="1" dirty="0" smtClean="0">
                <a:solidFill>
                  <a:schemeClr val="tx2"/>
                </a:solidFill>
              </a:rPr>
              <a:t>Taux de recours </a:t>
            </a:r>
            <a:r>
              <a:rPr lang="fr-FR" sz="2000" dirty="0" smtClean="0"/>
              <a:t>au produit efficient (patients de la file active de l’établissement, initiation et renouvellement)</a:t>
            </a:r>
          </a:p>
          <a:p>
            <a:r>
              <a:rPr lang="fr-FR" sz="2400" dirty="0" smtClean="0"/>
              <a:t>Classement en trois catégories au regard du taux de recours pour chacune des molécules de l ’expérimentation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6" name="Flèche droite 15"/>
          <p:cNvSpPr/>
          <p:nvPr/>
        </p:nvSpPr>
        <p:spPr>
          <a:xfrm>
            <a:off x="2338031" y="4561567"/>
            <a:ext cx="6984776" cy="576064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16"/>
          <p:cNvCxnSpPr/>
          <p:nvPr/>
        </p:nvCxnSpPr>
        <p:spPr>
          <a:xfrm>
            <a:off x="4426263" y="4561567"/>
            <a:ext cx="0" cy="5760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6730519" y="4561567"/>
            <a:ext cx="0" cy="5760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338031" y="4057512"/>
            <a:ext cx="2016224" cy="5040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EN DIFFICULTE</a:t>
            </a:r>
            <a:endParaRPr lang="fr-FR" b="1" dirty="0"/>
          </a:p>
        </p:txBody>
      </p:sp>
      <p:sp>
        <p:nvSpPr>
          <p:cNvPr id="21" name="Rectangle 20"/>
          <p:cNvSpPr/>
          <p:nvPr/>
        </p:nvSpPr>
        <p:spPr>
          <a:xfrm>
            <a:off x="4546952" y="4057511"/>
            <a:ext cx="2016224" cy="50405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 CONSOLIDER</a:t>
            </a:r>
            <a:endParaRPr lang="fr-FR" b="1" dirty="0"/>
          </a:p>
        </p:txBody>
      </p:sp>
      <p:sp>
        <p:nvSpPr>
          <p:cNvPr id="22" name="Rectangle 21"/>
          <p:cNvSpPr/>
          <p:nvPr/>
        </p:nvSpPr>
        <p:spPr>
          <a:xfrm>
            <a:off x="6837212" y="4057512"/>
            <a:ext cx="2016224" cy="4680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MOTEURS</a:t>
            </a:r>
            <a:endParaRPr lang="fr-FR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8530719" y="5281647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Taux de recours mensuel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650399" y="5252276"/>
            <a:ext cx="2165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Taux de recours moyen établissements de l’expérimentation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3343540" y="5250428"/>
            <a:ext cx="2165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Taux de recours moyen établissements HORS l’expérimentation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1895639" y="466620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0%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9267616" y="464003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100%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86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3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1790132" y="1338019"/>
            <a:ext cx="8229600" cy="3887123"/>
          </a:xfrm>
        </p:spPr>
        <p:txBody>
          <a:bodyPr>
            <a:normAutofit fontScale="92500" lnSpcReduction="20000"/>
          </a:bodyPr>
          <a:lstStyle/>
          <a:p>
            <a:r>
              <a:rPr lang="fr-FR" sz="2400" b="1" dirty="0" smtClean="0"/>
              <a:t>Arrêté du 30 septembre 2021 </a:t>
            </a:r>
            <a:r>
              <a:rPr lang="fr-FR" sz="2400" b="1" dirty="0" smtClean="0"/>
              <a:t>: </a:t>
            </a:r>
            <a:r>
              <a:rPr lang="fr-FR" sz="2000" dirty="0" smtClean="0"/>
              <a:t> </a:t>
            </a:r>
            <a:endParaRPr lang="fr-FR" sz="2000" dirty="0"/>
          </a:p>
          <a:p>
            <a:pPr lvl="1"/>
            <a:r>
              <a:rPr lang="fr-FR" sz="2000" dirty="0" smtClean="0"/>
              <a:t>Mise à jour de la liste des présentations (médicaments biologiques référents et leurs alternatives biologiques efficientes au sein de la classe ATC) inclues dans l’expérimentation.</a:t>
            </a:r>
          </a:p>
          <a:p>
            <a:pPr lvl="1"/>
            <a:r>
              <a:rPr lang="fr-FR" sz="2000" dirty="0"/>
              <a:t> </a:t>
            </a:r>
            <a:r>
              <a:rPr lang="fr-FR" sz="2000" dirty="0" smtClean="0"/>
              <a:t>Mise à jour des intéressements </a:t>
            </a:r>
            <a:r>
              <a:rPr lang="fr-FR" sz="2000" dirty="0" smtClean="0"/>
              <a:t>pour 2021 de </a:t>
            </a:r>
            <a:r>
              <a:rPr lang="fr-FR" sz="2000" dirty="0" smtClean="0"/>
              <a:t>chaque molécule liés aux évolutions tarifaires.</a:t>
            </a:r>
          </a:p>
          <a:p>
            <a:pPr lvl="1"/>
            <a:r>
              <a:rPr lang="fr-FR" sz="2000" dirty="0" smtClean="0"/>
              <a:t>Prolongation du dispositif expérimental jusqu’au 1</a:t>
            </a:r>
            <a:r>
              <a:rPr lang="fr-FR" sz="2000" baseline="30000" dirty="0" smtClean="0"/>
              <a:t>er</a:t>
            </a:r>
            <a:r>
              <a:rPr lang="fr-FR" sz="2000" dirty="0" smtClean="0"/>
              <a:t> avril </a:t>
            </a:r>
            <a:r>
              <a:rPr lang="fr-FR" sz="2000" dirty="0" smtClean="0"/>
              <a:t>2022</a:t>
            </a:r>
          </a:p>
          <a:p>
            <a:pPr lvl="1"/>
            <a:endParaRPr lang="fr-FR" sz="2000" dirty="0"/>
          </a:p>
          <a:p>
            <a:r>
              <a:rPr lang="fr-FR" sz="2400" b="1" dirty="0" smtClean="0"/>
              <a:t>Arrêté du 31 mars 2022 :</a:t>
            </a:r>
          </a:p>
          <a:p>
            <a:pPr lvl="1"/>
            <a:r>
              <a:rPr lang="fr-FR" sz="2000" dirty="0"/>
              <a:t>Mise à jour de la liste des présentations (médicaments biologiques référents et leurs alternatives biologiques efficientes au sein de la classe ATC) inclues dans l’expérimentation.</a:t>
            </a:r>
          </a:p>
          <a:p>
            <a:pPr lvl="1"/>
            <a:r>
              <a:rPr lang="fr-FR" sz="2000" dirty="0"/>
              <a:t> Mise à jour des intéressements </a:t>
            </a:r>
            <a:r>
              <a:rPr lang="fr-FR" sz="2000" dirty="0" smtClean="0"/>
              <a:t>pour 2022 de </a:t>
            </a:r>
            <a:r>
              <a:rPr lang="fr-FR" sz="2000" dirty="0"/>
              <a:t>chaque molécule liés aux évolutions tarifaires.</a:t>
            </a:r>
          </a:p>
          <a:p>
            <a:pPr lvl="1"/>
            <a:r>
              <a:rPr lang="fr-FR" sz="2000" dirty="0"/>
              <a:t>Prolongation du dispositif expérimental jusqu’au 1</a:t>
            </a:r>
            <a:r>
              <a:rPr lang="fr-FR" sz="2000" baseline="30000" dirty="0"/>
              <a:t>er</a:t>
            </a:r>
            <a:r>
              <a:rPr lang="fr-FR" sz="2000" dirty="0"/>
              <a:t> </a:t>
            </a:r>
            <a:r>
              <a:rPr lang="fr-FR" sz="2000" dirty="0" smtClean="0"/>
              <a:t>septembre </a:t>
            </a:r>
            <a:r>
              <a:rPr lang="fr-FR" sz="2000" dirty="0"/>
              <a:t>2022</a:t>
            </a:r>
          </a:p>
          <a:p>
            <a:pPr lvl="1"/>
            <a:endParaRPr lang="fr-FR" sz="2000" dirty="0" smtClean="0"/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16" name="Sous-titre 2"/>
          <p:cNvSpPr txBox="1">
            <a:spLocks/>
          </p:cNvSpPr>
          <p:nvPr/>
        </p:nvSpPr>
        <p:spPr>
          <a:xfrm>
            <a:off x="290516" y="2864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Actualités de </a:t>
            </a:r>
            <a:r>
              <a:rPr lang="fr-FR" dirty="0" smtClean="0"/>
              <a:t>l’expérimentation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59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6750" y="1416050"/>
            <a:ext cx="11211306" cy="4351338"/>
          </a:xfrm>
        </p:spPr>
        <p:txBody>
          <a:bodyPr>
            <a:normAutofit/>
          </a:bodyPr>
          <a:lstStyle/>
          <a:p>
            <a:pPr marL="0" indent="0">
              <a:buClr>
                <a:srgbClr val="18375D"/>
              </a:buClr>
              <a:buSzPct val="80000"/>
              <a:buNone/>
            </a:pPr>
            <a:r>
              <a:rPr lang="fr-FR" sz="4400" dirty="0" smtClean="0"/>
              <a:t>Groupe </a:t>
            </a:r>
            <a:r>
              <a:rPr lang="fr-FR" sz="4400" dirty="0" err="1" smtClean="0"/>
              <a:t>Etanercept</a:t>
            </a:r>
            <a:endParaRPr lang="fr-FR" sz="2000" dirty="0" smtClean="0"/>
          </a:p>
        </p:txBody>
      </p:sp>
      <p:cxnSp>
        <p:nvCxnSpPr>
          <p:cNvPr id="5" name="Connecteur droit 4"/>
          <p:cNvCxnSpPr/>
          <p:nvPr/>
        </p:nvCxnSpPr>
        <p:spPr>
          <a:xfrm>
            <a:off x="0" y="20665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21457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11000" y="6520943"/>
            <a:ext cx="374904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4</a:t>
            </a:fld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9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5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284721" y="20162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#1/3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</a:t>
            </a:r>
            <a:r>
              <a:rPr lang="fr-FR" dirty="0" err="1" smtClean="0"/>
              <a:t>Etanercept</a:t>
            </a:r>
            <a:endParaRPr lang="fr-FR" dirty="0"/>
          </a:p>
        </p:txBody>
      </p:sp>
      <p:sp>
        <p:nvSpPr>
          <p:cNvPr id="12" name="Espace réservé du contenu 6"/>
          <p:cNvSpPr>
            <a:spLocks noGrp="1"/>
          </p:cNvSpPr>
          <p:nvPr>
            <p:ph idx="1"/>
          </p:nvPr>
        </p:nvSpPr>
        <p:spPr>
          <a:xfrm>
            <a:off x="1657350" y="1095195"/>
            <a:ext cx="8229600" cy="4525963"/>
          </a:xfrm>
        </p:spPr>
        <p:txBody>
          <a:bodyPr/>
          <a:lstStyle/>
          <a:p>
            <a:r>
              <a:rPr lang="fr-FR" dirty="0" smtClean="0"/>
              <a:t>Liste des établissements participants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3026664" y="1560262"/>
            <a:ext cx="4459986" cy="516981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Centre </a:t>
            </a:r>
            <a:r>
              <a:rPr lang="fr-FR" sz="800" dirty="0">
                <a:solidFill>
                  <a:schemeClr val="tx1"/>
                </a:solidFill>
              </a:rPr>
              <a:t>hospitalier de Cannes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Hôpital Saint Joseph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APHM - Marseille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Caen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 Angoulême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Groupe hospitalier La Rochelle Ré Aunis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de Saint Brieuc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Besançon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Bordeaux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Montpellier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Rennes Hôpital Sud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de Saint Etienne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Nantes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CHR Orléans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de Cahors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Avranches-Granville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de Reims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CHRU Nancy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de Lille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Clermont-Ferrand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de la Côte Basque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de Perpignan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de Strasbourg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HCL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W. </a:t>
            </a:r>
            <a:r>
              <a:rPr lang="fr-FR" sz="800" dirty="0" err="1">
                <a:solidFill>
                  <a:schemeClr val="tx1"/>
                </a:solidFill>
              </a:rPr>
              <a:t>Morey</a:t>
            </a:r>
            <a:endParaRPr lang="fr-FR" sz="800" dirty="0">
              <a:solidFill>
                <a:schemeClr val="tx1"/>
              </a:solidFill>
            </a:endParaRP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Le Mans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</a:t>
            </a:r>
            <a:r>
              <a:rPr lang="fr-FR" sz="800" dirty="0" err="1">
                <a:solidFill>
                  <a:schemeClr val="tx1"/>
                </a:solidFill>
              </a:rPr>
              <a:t>Metropole</a:t>
            </a:r>
            <a:r>
              <a:rPr lang="fr-FR" sz="800" dirty="0">
                <a:solidFill>
                  <a:schemeClr val="tx1"/>
                </a:solidFill>
              </a:rPr>
              <a:t> Savoie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Alpes Léman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APHP Pitié Salpêtrière - Charles Foix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APHP Cochin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APHP Paris Nord Val de Seine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Groupe hospitalier Saint-Joseph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Institut mutualiste Montsouris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CHI Elbeuf-Louviers-Val de </a:t>
            </a:r>
            <a:r>
              <a:rPr lang="fr-FR" sz="800" dirty="0" err="1">
                <a:solidFill>
                  <a:schemeClr val="tx1"/>
                </a:solidFill>
              </a:rPr>
              <a:t>Reuil</a:t>
            </a:r>
            <a:endParaRPr lang="fr-FR" sz="800" dirty="0">
              <a:solidFill>
                <a:schemeClr val="tx1"/>
              </a:solidFill>
            </a:endParaRP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Rouen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CHU Amiens-Picardie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de </a:t>
            </a:r>
            <a:r>
              <a:rPr lang="fr-FR" sz="800" dirty="0" err="1">
                <a:solidFill>
                  <a:schemeClr val="tx1"/>
                </a:solidFill>
              </a:rPr>
              <a:t>Mantauban</a:t>
            </a:r>
            <a:endParaRPr lang="fr-FR" sz="800" dirty="0">
              <a:solidFill>
                <a:schemeClr val="tx1"/>
              </a:solidFill>
            </a:endParaRP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Clinique François </a:t>
            </a:r>
            <a:r>
              <a:rPr lang="fr-FR" sz="800" dirty="0" err="1">
                <a:solidFill>
                  <a:schemeClr val="tx1"/>
                </a:solidFill>
              </a:rPr>
              <a:t>Chénieux</a:t>
            </a:r>
            <a:endParaRPr lang="fr-FR" sz="800" dirty="0">
              <a:solidFill>
                <a:schemeClr val="tx1"/>
              </a:solidFill>
            </a:endParaRP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Centre hospitalier sud francilien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APHP Mondor </a:t>
            </a:r>
            <a:r>
              <a:rPr lang="fr-FR" sz="800" dirty="0" err="1" smtClean="0">
                <a:solidFill>
                  <a:schemeClr val="tx1"/>
                </a:solidFill>
              </a:rPr>
              <a:t>Chenevier</a:t>
            </a:r>
            <a:endParaRPr lang="fr-FR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59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6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284721" y="20162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#2/3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</a:t>
            </a:r>
            <a:r>
              <a:rPr lang="fr-FR" dirty="0" err="1" smtClean="0"/>
              <a:t>Etanercept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-11184" y="4696210"/>
            <a:ext cx="5954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Plus des </a:t>
            </a:r>
            <a:r>
              <a:rPr lang="fr-FR" sz="1600" dirty="0" smtClean="0"/>
              <a:t>3/4 des patients initiés dans les établissements participant à l’expérimentation le sont par les produits les plus efficients.</a:t>
            </a:r>
          </a:p>
          <a:p>
            <a:endParaRPr lang="fr-FR" sz="1600" dirty="0"/>
          </a:p>
          <a:p>
            <a:r>
              <a:rPr lang="fr-FR" sz="1600" dirty="0" smtClean="0"/>
              <a:t>	Objectif atteindre </a:t>
            </a:r>
            <a:r>
              <a:rPr lang="fr-FR" sz="1600" b="1" dirty="0" smtClean="0">
                <a:solidFill>
                  <a:schemeClr val="tx2"/>
                </a:solidFill>
              </a:rPr>
              <a:t>100% d’initiation </a:t>
            </a:r>
            <a:endParaRPr lang="fr-FR" sz="1600" b="1" dirty="0">
              <a:solidFill>
                <a:schemeClr val="tx2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943630" y="4696210"/>
            <a:ext cx="62483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Une </a:t>
            </a:r>
            <a:r>
              <a:rPr lang="fr-FR" sz="1600" dirty="0"/>
              <a:t>augmentation progressive du taux de recours avec </a:t>
            </a:r>
            <a:r>
              <a:rPr lang="fr-FR" sz="1600" b="1" dirty="0" smtClean="0">
                <a:solidFill>
                  <a:schemeClr val="tx2"/>
                </a:solidFill>
              </a:rPr>
              <a:t>près de la moitié des patients traités par l’alternative efficiente</a:t>
            </a:r>
          </a:p>
          <a:p>
            <a:r>
              <a:rPr lang="fr-FR" sz="1600" b="1" dirty="0" smtClean="0">
                <a:solidFill>
                  <a:schemeClr val="tx2"/>
                </a:solidFill>
              </a:rPr>
              <a:t>Ralentissement progressif du taux de recours </a:t>
            </a:r>
            <a:r>
              <a:rPr lang="fr-FR" sz="1600" dirty="0"/>
              <a:t>dans l’ensemble des groupes.</a:t>
            </a:r>
          </a:p>
          <a:p>
            <a:endParaRPr lang="fr-FR" sz="1600" dirty="0"/>
          </a:p>
          <a:p>
            <a:r>
              <a:rPr lang="fr-FR" sz="1600" dirty="0" smtClean="0"/>
              <a:t>Objectif à </a:t>
            </a:r>
            <a:r>
              <a:rPr lang="fr-FR" sz="1600" b="1" dirty="0" smtClean="0">
                <a:solidFill>
                  <a:schemeClr val="tx2"/>
                </a:solidFill>
              </a:rPr>
              <a:t>court terme </a:t>
            </a:r>
            <a:r>
              <a:rPr lang="fr-FR" sz="1600" b="1" dirty="0" smtClean="0">
                <a:solidFill>
                  <a:schemeClr val="tx2"/>
                </a:solidFill>
              </a:rPr>
              <a:t>dépasser </a:t>
            </a:r>
            <a:r>
              <a:rPr lang="fr-FR" sz="1600" b="1" dirty="0" smtClean="0">
                <a:solidFill>
                  <a:schemeClr val="tx2"/>
                </a:solidFill>
              </a:rPr>
              <a:t>50% </a:t>
            </a:r>
            <a:r>
              <a:rPr lang="fr-FR" sz="1600" dirty="0" smtClean="0"/>
              <a:t>et à </a:t>
            </a:r>
            <a:r>
              <a:rPr lang="fr-FR" sz="1600" b="1" dirty="0" smtClean="0">
                <a:solidFill>
                  <a:schemeClr val="tx2"/>
                </a:solidFill>
              </a:rPr>
              <a:t>moyen terme 80%</a:t>
            </a:r>
            <a:endParaRPr lang="fr-FR" sz="1600" b="1" dirty="0">
              <a:solidFill>
                <a:schemeClr val="tx2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33" y="1089243"/>
            <a:ext cx="5459750" cy="329496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932" y="997331"/>
            <a:ext cx="6119836" cy="333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51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7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284721" y="20162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#3/3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</a:t>
            </a:r>
            <a:r>
              <a:rPr lang="fr-FR" dirty="0" err="1" smtClean="0"/>
              <a:t>Etanercept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6628976" y="1004465"/>
            <a:ext cx="5095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Une majorité d’établissements de l’expérimentation dont le </a:t>
            </a:r>
            <a:r>
              <a:rPr lang="fr-FR" sz="1600" b="1" dirty="0" smtClean="0">
                <a:solidFill>
                  <a:schemeClr val="tx2"/>
                </a:solidFill>
              </a:rPr>
              <a:t>taux de recours est supérieur</a:t>
            </a:r>
            <a:r>
              <a:rPr lang="fr-FR" sz="1600" dirty="0" smtClean="0"/>
              <a:t> et </a:t>
            </a:r>
            <a:r>
              <a:rPr lang="fr-FR" sz="1600" b="1" dirty="0" smtClean="0">
                <a:solidFill>
                  <a:schemeClr val="tx2"/>
                </a:solidFill>
              </a:rPr>
              <a:t>augmente plus  rapidement</a:t>
            </a:r>
            <a:r>
              <a:rPr lang="fr-FR" sz="1600" dirty="0" smtClean="0"/>
              <a:t> que celui des établissements hors de l’expérimentation. </a:t>
            </a:r>
          </a:p>
          <a:p>
            <a:r>
              <a:rPr lang="fr-FR" sz="1600" b="1" dirty="0">
                <a:solidFill>
                  <a:schemeClr val="tx2"/>
                </a:solidFill>
              </a:rPr>
              <a:t>Dispersion importante </a:t>
            </a:r>
            <a:r>
              <a:rPr lang="fr-FR" sz="1600" dirty="0" smtClean="0"/>
              <a:t>des performances entre établissements.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514558" y="4246142"/>
            <a:ext cx="53316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2"/>
                </a:solidFill>
              </a:rPr>
              <a:t>Augmentation</a:t>
            </a:r>
            <a:r>
              <a:rPr lang="fr-FR" sz="1600" dirty="0" smtClean="0"/>
              <a:t> </a:t>
            </a:r>
            <a:r>
              <a:rPr lang="fr-FR" sz="1600" dirty="0" smtClean="0"/>
              <a:t>de </a:t>
            </a:r>
            <a:r>
              <a:rPr lang="fr-FR" sz="1600" dirty="0" smtClean="0"/>
              <a:t>la part des établissements en </a:t>
            </a:r>
            <a:r>
              <a:rPr lang="fr-FR" sz="1600" b="1" dirty="0">
                <a:solidFill>
                  <a:schemeClr val="tx2"/>
                </a:solidFill>
              </a:rPr>
              <a:t>difficulté</a:t>
            </a:r>
            <a:r>
              <a:rPr lang="fr-FR" sz="1600" dirty="0" smtClean="0"/>
              <a:t> </a:t>
            </a:r>
            <a:r>
              <a:rPr lang="fr-FR" sz="1600" dirty="0" smtClean="0"/>
              <a:t>et stagnation de la part </a:t>
            </a:r>
            <a:r>
              <a:rPr lang="fr-FR" sz="1600" dirty="0" smtClean="0"/>
              <a:t>des établissements </a:t>
            </a:r>
            <a:r>
              <a:rPr lang="fr-FR" sz="1600" b="1" dirty="0" smtClean="0">
                <a:solidFill>
                  <a:schemeClr val="tx2"/>
                </a:solidFill>
              </a:rPr>
              <a:t>moteurs sur les derniers mois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r>
              <a:rPr lang="fr-FR" sz="1600" dirty="0" smtClean="0"/>
              <a:t>Une majorité d’établissements plus performants en termes de taux de recours que les établissements hors expérimentation.</a:t>
            </a:r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166" y="3032415"/>
            <a:ext cx="6051734" cy="327583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045" y="937166"/>
            <a:ext cx="5419172" cy="258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5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6750" y="1416050"/>
            <a:ext cx="11211306" cy="4351338"/>
          </a:xfrm>
        </p:spPr>
        <p:txBody>
          <a:bodyPr>
            <a:normAutofit/>
          </a:bodyPr>
          <a:lstStyle/>
          <a:p>
            <a:pPr marL="0" indent="0">
              <a:buClr>
                <a:srgbClr val="18375D"/>
              </a:buClr>
              <a:buSzPct val="80000"/>
              <a:buNone/>
            </a:pPr>
            <a:r>
              <a:rPr lang="fr-FR" sz="4400" dirty="0" smtClean="0"/>
              <a:t>Groupe Insuline </a:t>
            </a:r>
            <a:r>
              <a:rPr lang="fr-FR" sz="4400" dirty="0" err="1" smtClean="0"/>
              <a:t>glargine</a:t>
            </a:r>
            <a:endParaRPr lang="fr-FR" sz="2000" dirty="0" smtClean="0"/>
          </a:p>
        </p:txBody>
      </p:sp>
      <p:cxnSp>
        <p:nvCxnSpPr>
          <p:cNvPr id="5" name="Connecteur droit 4"/>
          <p:cNvCxnSpPr/>
          <p:nvPr/>
        </p:nvCxnSpPr>
        <p:spPr>
          <a:xfrm>
            <a:off x="0" y="20665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21457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11000" y="6520943"/>
            <a:ext cx="374904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8</a:t>
            </a:fld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0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9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927659" y="46688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#1/3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Insuline </a:t>
            </a:r>
            <a:r>
              <a:rPr lang="fr-FR" dirty="0" err="1" smtClean="0"/>
              <a:t>Glargine</a:t>
            </a:r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4107659" y="1877553"/>
            <a:ext cx="4680520" cy="45750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(23 établissements)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Hôpital Saint </a:t>
            </a:r>
            <a:r>
              <a:rPr lang="fr-FR" sz="1200" dirty="0" smtClean="0">
                <a:solidFill>
                  <a:schemeClr val="tx1"/>
                </a:solidFill>
              </a:rPr>
              <a:t>Joseph - Marseille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APHM - Marseille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CH Angoulême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de Saint Brieuc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CHU Besançon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d'</a:t>
            </a:r>
            <a:r>
              <a:rPr lang="fr-FR" sz="1200" dirty="0" err="1">
                <a:solidFill>
                  <a:schemeClr val="tx1"/>
                </a:solidFill>
              </a:rPr>
              <a:t>Uzes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CHU Bordeaux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Groupe hospitalier </a:t>
            </a:r>
            <a:r>
              <a:rPr lang="fr-FR" sz="1200" dirty="0" smtClean="0">
                <a:solidFill>
                  <a:schemeClr val="tx1"/>
                </a:solidFill>
              </a:rPr>
              <a:t>mutualiste 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Louis Pasteur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CHU de Saint Etienne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CHU Nantes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CHR Orléans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Jean </a:t>
            </a:r>
            <a:r>
              <a:rPr lang="fr-FR" sz="1200" dirty="0" err="1">
                <a:solidFill>
                  <a:schemeClr val="tx1"/>
                </a:solidFill>
              </a:rPr>
              <a:t>Coulon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Avranches-Granville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CHU Clermont-Ferrand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HCL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Groupe hospitalier de la Haute Saône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W. </a:t>
            </a:r>
            <a:r>
              <a:rPr lang="fr-FR" sz="1200" dirty="0" err="1">
                <a:solidFill>
                  <a:schemeClr val="tx1"/>
                </a:solidFill>
              </a:rPr>
              <a:t>Morey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Le Mans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</a:t>
            </a:r>
            <a:r>
              <a:rPr lang="fr-FR" sz="1200" dirty="0" err="1">
                <a:solidFill>
                  <a:schemeClr val="tx1"/>
                </a:solidFill>
              </a:rPr>
              <a:t>Metropole</a:t>
            </a:r>
            <a:r>
              <a:rPr lang="fr-FR" sz="1200" dirty="0">
                <a:solidFill>
                  <a:schemeClr val="tx1"/>
                </a:solidFill>
              </a:rPr>
              <a:t> Savoie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Centre hospitalier Alpes Léman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Groupe hospitalier Saint-Joseph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Institut mutualiste </a:t>
            </a:r>
            <a:r>
              <a:rPr lang="fr-FR" sz="1200" dirty="0" smtClean="0">
                <a:solidFill>
                  <a:schemeClr val="tx1"/>
                </a:solidFill>
              </a:rPr>
              <a:t>Montsouris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6" name="Espace réservé du contenu 6"/>
          <p:cNvSpPr>
            <a:spLocks noGrp="1"/>
          </p:cNvSpPr>
          <p:nvPr>
            <p:ph idx="1"/>
          </p:nvPr>
        </p:nvSpPr>
        <p:spPr>
          <a:xfrm>
            <a:off x="998237" y="1344913"/>
            <a:ext cx="8229600" cy="4525963"/>
          </a:xfrm>
        </p:spPr>
        <p:txBody>
          <a:bodyPr/>
          <a:lstStyle/>
          <a:p>
            <a:r>
              <a:rPr lang="fr-FR" dirty="0" smtClean="0"/>
              <a:t>Liste des établissements participants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388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10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970521" y="46688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#2/3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Insuline </a:t>
            </a:r>
            <a:r>
              <a:rPr lang="fr-FR" dirty="0" err="1" smtClean="0"/>
              <a:t>Glargine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374361" y="4254972"/>
            <a:ext cx="51224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Près de 2/3 des patients initiés dans les établissements participant à l’expérimentation le sont par les produits les plus efficients.</a:t>
            </a:r>
          </a:p>
          <a:p>
            <a:r>
              <a:rPr lang="fr-FR" dirty="0" smtClean="0"/>
              <a:t>Une dynamique positive dans l’initiation des patients du groupe insuline </a:t>
            </a:r>
            <a:r>
              <a:rPr lang="fr-FR" dirty="0" err="1" smtClean="0"/>
              <a:t>glagine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	Objectif </a:t>
            </a:r>
            <a:r>
              <a:rPr lang="fr-FR" b="1" dirty="0" smtClean="0">
                <a:solidFill>
                  <a:schemeClr val="tx2"/>
                </a:solidFill>
              </a:rPr>
              <a:t>80% d’initiation 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224432" y="4251261"/>
            <a:ext cx="5805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Une </a:t>
            </a:r>
            <a:r>
              <a:rPr lang="fr-FR" dirty="0"/>
              <a:t>augmentation </a:t>
            </a:r>
            <a:r>
              <a:rPr lang="fr-FR" dirty="0" smtClean="0"/>
              <a:t>progressive mais constante </a:t>
            </a:r>
            <a:r>
              <a:rPr lang="fr-FR" dirty="0"/>
              <a:t>du taux de recours avec </a:t>
            </a:r>
            <a:r>
              <a:rPr lang="fr-FR" b="1" dirty="0" smtClean="0">
                <a:solidFill>
                  <a:schemeClr val="tx2"/>
                </a:solidFill>
              </a:rPr>
              <a:t>plus d’un patient sur trois traité par l’alternative efficiente</a:t>
            </a:r>
          </a:p>
          <a:p>
            <a:r>
              <a:rPr lang="fr-FR" dirty="0" smtClean="0"/>
              <a:t>Un </a:t>
            </a:r>
            <a:r>
              <a:rPr lang="fr-FR" b="1" dirty="0">
                <a:solidFill>
                  <a:schemeClr val="tx2"/>
                </a:solidFill>
              </a:rPr>
              <a:t>écart </a:t>
            </a:r>
            <a:r>
              <a:rPr lang="fr-FR" b="1" dirty="0" smtClean="0">
                <a:solidFill>
                  <a:schemeClr val="tx2"/>
                </a:solidFill>
              </a:rPr>
              <a:t>tendant à se stabiliser </a:t>
            </a:r>
            <a:r>
              <a:rPr lang="fr-FR" dirty="0" smtClean="0"/>
              <a:t>entre les deux groupes atteignant 10 points </a:t>
            </a:r>
            <a:r>
              <a:rPr lang="fr-FR" dirty="0" smtClean="0"/>
              <a:t>en octobre 2021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Objectif à </a:t>
            </a:r>
            <a:r>
              <a:rPr lang="fr-FR" b="1" dirty="0" smtClean="0">
                <a:solidFill>
                  <a:schemeClr val="tx2"/>
                </a:solidFill>
              </a:rPr>
              <a:t>court terme d’atteindre 50% </a:t>
            </a:r>
            <a:r>
              <a:rPr lang="fr-FR" dirty="0" smtClean="0"/>
              <a:t>et à </a:t>
            </a:r>
            <a:r>
              <a:rPr lang="fr-FR" b="1" dirty="0" smtClean="0">
                <a:solidFill>
                  <a:schemeClr val="tx2"/>
                </a:solidFill>
              </a:rPr>
              <a:t>moyen terme 80%</a:t>
            </a: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56" y="849676"/>
            <a:ext cx="5754176" cy="311703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697" y="849676"/>
            <a:ext cx="6112523" cy="311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11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956234" y="46688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#3/3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Insuline </a:t>
            </a:r>
            <a:r>
              <a:rPr lang="fr-FR" dirty="0" err="1" smtClean="0"/>
              <a:t>Glargine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6475429" y="1499262"/>
            <a:ext cx="49591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Une majorité d’établissements de l’expérimentation dont le </a:t>
            </a:r>
            <a:r>
              <a:rPr lang="fr-FR" sz="1600" b="1" dirty="0" smtClean="0">
                <a:solidFill>
                  <a:schemeClr val="tx2"/>
                </a:solidFill>
              </a:rPr>
              <a:t>taux de recours est supérieur</a:t>
            </a:r>
            <a:r>
              <a:rPr lang="fr-FR" sz="1600" dirty="0" smtClean="0"/>
              <a:t> et </a:t>
            </a:r>
            <a:r>
              <a:rPr lang="fr-FR" sz="1600" b="1" dirty="0" smtClean="0">
                <a:solidFill>
                  <a:schemeClr val="tx2"/>
                </a:solidFill>
              </a:rPr>
              <a:t>augmente plus  rapidement</a:t>
            </a:r>
            <a:r>
              <a:rPr lang="fr-FR" sz="1600" dirty="0" smtClean="0"/>
              <a:t> que celui des établissements hors de l’expérimentation. </a:t>
            </a:r>
            <a:r>
              <a:rPr lang="fr-FR" sz="1600" dirty="0" smtClean="0"/>
              <a:t> 3 établissements en difficulté.</a:t>
            </a:r>
            <a:endParaRPr lang="fr-FR" sz="1600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826179" y="4502428"/>
            <a:ext cx="4343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Deux groupes majoritaires :</a:t>
            </a:r>
          </a:p>
          <a:p>
            <a:r>
              <a:rPr lang="fr-FR" sz="1600" dirty="0" smtClean="0"/>
              <a:t>Les établissements </a:t>
            </a:r>
            <a:r>
              <a:rPr lang="fr-FR" sz="1600" b="1" dirty="0">
                <a:solidFill>
                  <a:schemeClr val="tx2"/>
                </a:solidFill>
              </a:rPr>
              <a:t>moteurs qui constituent plus de 50%</a:t>
            </a:r>
            <a:r>
              <a:rPr lang="fr-FR" sz="1600" dirty="0" smtClean="0"/>
              <a:t> des établissements et les établissements aux performances moyennes qui représentent </a:t>
            </a:r>
            <a:r>
              <a:rPr lang="fr-FR" sz="1600" dirty="0" smtClean="0"/>
              <a:t>près de 40% des établissements.</a:t>
            </a:r>
            <a:endParaRPr lang="fr-FR" sz="1600" dirty="0"/>
          </a:p>
          <a:p>
            <a:endParaRPr lang="fr-FR" sz="16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14" y="3123105"/>
            <a:ext cx="6239902" cy="33295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28" y="1034641"/>
            <a:ext cx="5350201" cy="286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8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6750" y="1416050"/>
            <a:ext cx="11211306" cy="4351338"/>
          </a:xfrm>
        </p:spPr>
        <p:txBody>
          <a:bodyPr>
            <a:normAutofit/>
          </a:bodyPr>
          <a:lstStyle/>
          <a:p>
            <a:pPr marL="0" indent="0">
              <a:buClr>
                <a:srgbClr val="18375D"/>
              </a:buClr>
              <a:buSzPct val="80000"/>
              <a:buNone/>
            </a:pPr>
            <a:r>
              <a:rPr lang="fr-FR" sz="4400" dirty="0" smtClean="0"/>
              <a:t>Groupe </a:t>
            </a:r>
            <a:r>
              <a:rPr lang="fr-FR" sz="4400" dirty="0" err="1" smtClean="0"/>
              <a:t>Adalimumab</a:t>
            </a:r>
            <a:endParaRPr lang="fr-FR" sz="2000" dirty="0" smtClean="0"/>
          </a:p>
        </p:txBody>
      </p:sp>
      <p:cxnSp>
        <p:nvCxnSpPr>
          <p:cNvPr id="5" name="Connecteur droit 4"/>
          <p:cNvCxnSpPr/>
          <p:nvPr/>
        </p:nvCxnSpPr>
        <p:spPr>
          <a:xfrm>
            <a:off x="0" y="20665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21457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11000" y="6520943"/>
            <a:ext cx="374904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12</a:t>
            </a:fld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7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13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284721" y="20162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#1/3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</a:t>
            </a:r>
            <a:r>
              <a:rPr lang="fr-FR" dirty="0" err="1" smtClean="0"/>
              <a:t>Adalimumab</a:t>
            </a:r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4384430" y="1523690"/>
            <a:ext cx="4130919" cy="52063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Angers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Nantes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APHM - Marseille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Toulouse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Montpellier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Rouen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Caen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Limoges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Poitiers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AP-HP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Lille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Strasbourg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CHRU Nancy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CHRU Tours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Besançon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HCL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Grenoble Alpes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CHU Saint-Etienne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Centre hospitalier Le Mans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Henri </a:t>
            </a:r>
            <a:r>
              <a:rPr lang="fr-FR" sz="800" dirty="0" err="1" smtClean="0">
                <a:solidFill>
                  <a:schemeClr val="tx1"/>
                </a:solidFill>
              </a:rPr>
              <a:t>Duffaut</a:t>
            </a:r>
            <a:r>
              <a:rPr lang="fr-FR" sz="8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Cannes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Perpignan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GH du Havre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Côte Basque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Niort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GH La Rochelle Ré Aunis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Pau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de Dax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Sud Francilien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GHI Le </a:t>
            </a:r>
            <a:r>
              <a:rPr lang="fr-FR" sz="800" dirty="0" err="1" smtClean="0">
                <a:solidFill>
                  <a:schemeClr val="tx1"/>
                </a:solidFill>
              </a:rPr>
              <a:t>Raincy</a:t>
            </a:r>
            <a:r>
              <a:rPr lang="fr-FR" sz="800" dirty="0" smtClean="0">
                <a:solidFill>
                  <a:schemeClr val="tx1"/>
                </a:solidFill>
              </a:rPr>
              <a:t> Montfermeil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CHR Orléans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Simone Veil Blois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Saint-Brieuc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Mâcon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Bourg-en-Bresse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Alpes-Léman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CH Métropole Savoie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Hôpital Saint-Joseph - Marseille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Clinique Ambroise Paré – Toulouse</a:t>
            </a: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Hôpital Saint Philibert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6" name="Espace réservé du contenu 6"/>
          <p:cNvSpPr>
            <a:spLocks noGrp="1"/>
          </p:cNvSpPr>
          <p:nvPr>
            <p:ph idx="1"/>
          </p:nvPr>
        </p:nvSpPr>
        <p:spPr>
          <a:xfrm>
            <a:off x="374361" y="1095599"/>
            <a:ext cx="8229600" cy="4525963"/>
          </a:xfrm>
        </p:spPr>
        <p:txBody>
          <a:bodyPr/>
          <a:lstStyle/>
          <a:p>
            <a:r>
              <a:rPr lang="fr-FR" dirty="0" smtClean="0"/>
              <a:t>Liste des établissements participants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616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14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284721" y="20162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#2/3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</a:t>
            </a:r>
            <a:r>
              <a:rPr lang="fr-FR" dirty="0" err="1" smtClean="0"/>
              <a:t>Adalimumab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338286" y="4858863"/>
            <a:ext cx="56530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2/3 </a:t>
            </a:r>
            <a:r>
              <a:rPr lang="fr-FR" dirty="0" smtClean="0"/>
              <a:t>des patients initiés dans les établissements participant à l’expérimentation le sont par les produits les plus efficients.</a:t>
            </a:r>
          </a:p>
          <a:p>
            <a:endParaRPr lang="fr-FR" dirty="0"/>
          </a:p>
          <a:p>
            <a:r>
              <a:rPr lang="fr-FR" dirty="0" smtClean="0"/>
              <a:t>	Objectif </a:t>
            </a:r>
            <a:r>
              <a:rPr lang="fr-FR" b="1" dirty="0" smtClean="0">
                <a:solidFill>
                  <a:schemeClr val="tx2"/>
                </a:solidFill>
              </a:rPr>
              <a:t>100% d’initiation 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002388" y="4852744"/>
            <a:ext cx="58645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Une augmentation constante du taux de recours avec un écart </a:t>
            </a:r>
            <a:r>
              <a:rPr lang="fr-FR" dirty="0" smtClean="0"/>
              <a:t>de près de 10 points </a:t>
            </a:r>
            <a:r>
              <a:rPr lang="fr-FR" dirty="0" smtClean="0"/>
              <a:t>avec </a:t>
            </a:r>
            <a:r>
              <a:rPr lang="fr-FR" dirty="0" smtClean="0"/>
              <a:t>le groupe d’établissements hors expérimentation. Cet écart tend à rester constant.</a:t>
            </a:r>
          </a:p>
          <a:p>
            <a:r>
              <a:rPr lang="fr-FR" dirty="0" smtClean="0"/>
              <a:t>Un ralentissement dans la progression du taux de recours depuis mars 2020.</a:t>
            </a:r>
          </a:p>
          <a:p>
            <a:endParaRPr lang="fr-FR" dirty="0"/>
          </a:p>
          <a:p>
            <a:r>
              <a:rPr lang="fr-FR" dirty="0" smtClean="0"/>
              <a:t>	Objectif </a:t>
            </a:r>
            <a:r>
              <a:rPr lang="fr-FR" b="1" dirty="0" smtClean="0">
                <a:solidFill>
                  <a:schemeClr val="tx2"/>
                </a:solidFill>
              </a:rPr>
              <a:t>à </a:t>
            </a:r>
            <a:r>
              <a:rPr lang="fr-FR" b="1" dirty="0" smtClean="0">
                <a:solidFill>
                  <a:schemeClr val="tx2"/>
                </a:solidFill>
              </a:rPr>
              <a:t>court </a:t>
            </a:r>
            <a:r>
              <a:rPr lang="fr-FR" b="1" dirty="0" smtClean="0">
                <a:solidFill>
                  <a:schemeClr val="tx2"/>
                </a:solidFill>
              </a:rPr>
              <a:t>terme 50% de taux de recours</a:t>
            </a: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226" y="1052805"/>
            <a:ext cx="5910369" cy="325206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6" y="1052805"/>
            <a:ext cx="6076339" cy="325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8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15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3284721" y="20162"/>
            <a:ext cx="360000" cy="36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i="1" dirty="0" smtClean="0">
                <a:solidFill>
                  <a:schemeClr val="bg1"/>
                </a:solidFill>
              </a:rPr>
              <a:t>#3/3</a:t>
            </a:r>
            <a:endParaRPr lang="fr-FR" sz="1000" i="1" dirty="0">
              <a:solidFill>
                <a:schemeClr val="bg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Groupe </a:t>
            </a:r>
            <a:r>
              <a:rPr lang="fr-FR" dirty="0" err="1" smtClean="0"/>
              <a:t>Adalimumab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5843588" y="1369636"/>
            <a:ext cx="4498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Une majorité d’établissements de l’expérimentation dont le </a:t>
            </a:r>
            <a:r>
              <a:rPr lang="fr-FR" sz="1600" b="1" dirty="0" smtClean="0">
                <a:solidFill>
                  <a:schemeClr val="tx2"/>
                </a:solidFill>
              </a:rPr>
              <a:t>taux de recours est supérieur</a:t>
            </a:r>
            <a:r>
              <a:rPr lang="fr-FR" sz="1600" dirty="0" smtClean="0"/>
              <a:t> </a:t>
            </a:r>
            <a:r>
              <a:rPr lang="fr-FR" sz="1600" b="1" dirty="0" smtClean="0">
                <a:solidFill>
                  <a:schemeClr val="tx2"/>
                </a:solidFill>
              </a:rPr>
              <a:t>à 30% </a:t>
            </a:r>
            <a:r>
              <a:rPr lang="fr-FR" sz="1600" dirty="0" smtClean="0"/>
              <a:t>et </a:t>
            </a:r>
            <a:r>
              <a:rPr lang="fr-FR" sz="1600" b="1" dirty="0" smtClean="0">
                <a:solidFill>
                  <a:schemeClr val="tx2"/>
                </a:solidFill>
              </a:rPr>
              <a:t>augmente plus  rapidement</a:t>
            </a:r>
            <a:r>
              <a:rPr lang="fr-FR" sz="1600" dirty="0" smtClean="0"/>
              <a:t> que celui des établissements hors de l’expérimentation. </a:t>
            </a:r>
          </a:p>
          <a:p>
            <a:r>
              <a:rPr lang="fr-FR" sz="1600" b="1" dirty="0" smtClean="0">
                <a:solidFill>
                  <a:schemeClr val="tx2"/>
                </a:solidFill>
              </a:rPr>
              <a:t>Quelques établissements </a:t>
            </a:r>
            <a:r>
              <a:rPr lang="fr-FR" sz="1600" dirty="0"/>
              <a:t>dont le taux de recours </a:t>
            </a:r>
            <a:r>
              <a:rPr lang="fr-FR" sz="1600" b="1" dirty="0" smtClean="0">
                <a:solidFill>
                  <a:schemeClr val="tx2"/>
                </a:solidFill>
              </a:rPr>
              <a:t>dépasse les </a:t>
            </a:r>
            <a:r>
              <a:rPr lang="fr-FR" sz="1600" b="1" dirty="0" smtClean="0">
                <a:solidFill>
                  <a:schemeClr val="tx2"/>
                </a:solidFill>
              </a:rPr>
              <a:t>60%.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374361" y="5010385"/>
            <a:ext cx="4073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Une majorité d’établissements performants mais une dynamique à relancer pour certains établissements en difficulté.</a:t>
            </a:r>
            <a:endParaRPr lang="fr-FR" sz="1600" dirty="0"/>
          </a:p>
          <a:p>
            <a:endParaRPr lang="fr-FR" sz="16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379" y="3292925"/>
            <a:ext cx="6357621" cy="312157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16" y="864772"/>
            <a:ext cx="5185954" cy="35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9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16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554745" y="1948025"/>
            <a:ext cx="83444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668842"/>
              </p:ext>
            </p:extLst>
          </p:nvPr>
        </p:nvGraphicFramePr>
        <p:xfrm>
          <a:off x="2086137" y="1948025"/>
          <a:ext cx="7637284" cy="179832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594016">
                  <a:extLst>
                    <a:ext uri="{9D8B030D-6E8A-4147-A177-3AD203B41FA5}">
                      <a16:colId xmlns:a16="http://schemas.microsoft.com/office/drawing/2014/main" val="3134369408"/>
                    </a:ext>
                  </a:extLst>
                </a:gridCol>
                <a:gridCol w="1347756">
                  <a:extLst>
                    <a:ext uri="{9D8B030D-6E8A-4147-A177-3AD203B41FA5}">
                      <a16:colId xmlns:a16="http://schemas.microsoft.com/office/drawing/2014/main" val="2414181194"/>
                    </a:ext>
                  </a:extLst>
                </a:gridCol>
                <a:gridCol w="1265065">
                  <a:extLst>
                    <a:ext uri="{9D8B030D-6E8A-4147-A177-3AD203B41FA5}">
                      <a16:colId xmlns:a16="http://schemas.microsoft.com/office/drawing/2014/main" val="372939247"/>
                    </a:ext>
                  </a:extLst>
                </a:gridCol>
                <a:gridCol w="1430447">
                  <a:extLst>
                    <a:ext uri="{9D8B030D-6E8A-4147-A177-3AD203B41FA5}">
                      <a16:colId xmlns:a16="http://schemas.microsoft.com/office/drawing/2014/main" val="189098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Etanercept</a:t>
                      </a:r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Insuline </a:t>
                      </a:r>
                      <a:r>
                        <a:rPr lang="fr-FR" dirty="0" err="1" smtClean="0"/>
                        <a:t>glargine</a:t>
                      </a:r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Adalimumab</a:t>
                      </a:r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00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Augmentation du taux</a:t>
                      </a:r>
                      <a:r>
                        <a:rPr lang="fr-FR" sz="1600" baseline="0" dirty="0" smtClean="0"/>
                        <a:t> de recours depuis démarrage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+ </a:t>
                      </a:r>
                      <a:r>
                        <a:rPr lang="fr-FR" dirty="0" smtClean="0"/>
                        <a:t>27 points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+ </a:t>
                      </a:r>
                      <a:r>
                        <a:rPr lang="fr-FR" dirty="0" smtClean="0"/>
                        <a:t>20 </a:t>
                      </a:r>
                      <a:r>
                        <a:rPr lang="fr-FR" baseline="0" dirty="0" smtClean="0"/>
                        <a:t>points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+ </a:t>
                      </a:r>
                      <a:r>
                        <a:rPr lang="fr-FR" dirty="0" smtClean="0"/>
                        <a:t>38 points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525353"/>
                  </a:ext>
                </a:extLst>
              </a:tr>
              <a:tr h="50899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Différence</a:t>
                      </a:r>
                      <a:r>
                        <a:rPr lang="fr-FR" sz="1600" baseline="0" dirty="0" smtClean="0"/>
                        <a:t> avec le groupe hors expérimentation </a:t>
                      </a:r>
                      <a:r>
                        <a:rPr lang="fr-FR" sz="1600" baseline="0" dirty="0" smtClean="0"/>
                        <a:t>(</a:t>
                      </a:r>
                      <a:r>
                        <a:rPr lang="fr-FR" sz="1600" baseline="0" dirty="0" err="1" smtClean="0"/>
                        <a:t>oct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smtClean="0"/>
                        <a:t>2021)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+ </a:t>
                      </a:r>
                      <a:r>
                        <a:rPr lang="fr-FR" dirty="0" smtClean="0"/>
                        <a:t> 11 points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+ </a:t>
                      </a:r>
                      <a:r>
                        <a:rPr lang="fr-FR" dirty="0" smtClean="0"/>
                        <a:t>10 points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+ </a:t>
                      </a:r>
                      <a:r>
                        <a:rPr lang="fr-FR" dirty="0" smtClean="0"/>
                        <a:t>9 points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75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06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0" y="694944"/>
            <a:ext cx="302666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0" y="774181"/>
            <a:ext cx="2386584" cy="3059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11512296" y="6452605"/>
            <a:ext cx="679704" cy="0"/>
          </a:xfrm>
          <a:prstGeom prst="line">
            <a:avLst/>
          </a:prstGeom>
          <a:ln w="25400">
            <a:solidFill>
              <a:srgbClr val="18375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724000" y="6528815"/>
            <a:ext cx="4680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11878056" y="6520943"/>
            <a:ext cx="307848" cy="337058"/>
          </a:xfrm>
        </p:spPr>
        <p:txBody>
          <a:bodyPr/>
          <a:lstStyle/>
          <a:p>
            <a:fld id="{4F8F0AE8-C39C-4002-A736-84E1AB793121}" type="slidenum">
              <a:rPr lang="fr-FR" smtClean="0"/>
              <a:t>17</a:t>
            </a:fld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6896" y="6733269"/>
            <a:ext cx="130984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700" b="1" dirty="0" smtClean="0">
                <a:solidFill>
                  <a:srgbClr val="1937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Direction de la sécurité sociale</a:t>
            </a:r>
            <a:endParaRPr lang="fr-FR" sz="700" b="1" dirty="0">
              <a:solidFill>
                <a:srgbClr val="19375C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374361" y="6175135"/>
            <a:ext cx="674913" cy="554939"/>
          </a:xfrm>
          <a:prstGeom prst="rect">
            <a:avLst/>
          </a:prstGeom>
        </p:spPr>
      </p:pic>
      <p:sp>
        <p:nvSpPr>
          <p:cNvPr id="4" name="Sous-titre 2"/>
          <p:cNvSpPr txBox="1">
            <a:spLocks/>
          </p:cNvSpPr>
          <p:nvPr/>
        </p:nvSpPr>
        <p:spPr>
          <a:xfrm>
            <a:off x="138116" y="134009"/>
            <a:ext cx="11533632" cy="47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Conclusion : rémunérations </a:t>
            </a:r>
            <a:r>
              <a:rPr lang="fr-FR" dirty="0" smtClean="0"/>
              <a:t>S1 2021</a:t>
            </a:r>
            <a:endParaRPr lang="fr-FR" dirty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555021"/>
              </p:ext>
            </p:extLst>
          </p:nvPr>
        </p:nvGraphicFramePr>
        <p:xfrm>
          <a:off x="374361" y="1396222"/>
          <a:ext cx="4752528" cy="188330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061170">
                  <a:extLst>
                    <a:ext uri="{9D8B030D-6E8A-4147-A177-3AD203B41FA5}">
                      <a16:colId xmlns:a16="http://schemas.microsoft.com/office/drawing/2014/main" val="3134369408"/>
                    </a:ext>
                  </a:extLst>
                </a:gridCol>
                <a:gridCol w="1691358">
                  <a:extLst>
                    <a:ext uri="{9D8B030D-6E8A-4147-A177-3AD203B41FA5}">
                      <a16:colId xmlns:a16="http://schemas.microsoft.com/office/drawing/2014/main" val="2414181194"/>
                    </a:ext>
                  </a:extLst>
                </a:gridCol>
              </a:tblGrid>
              <a:tr h="494485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Etanercept</a:t>
                      </a:r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00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Moyenne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11 763€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525353"/>
                  </a:ext>
                </a:extLst>
              </a:tr>
              <a:tr h="508992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Minimum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1 487€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75641"/>
                  </a:ext>
                </a:extLst>
              </a:tr>
              <a:tr h="508992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Maximum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52 930€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653652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186172"/>
              </p:ext>
            </p:extLst>
          </p:nvPr>
        </p:nvGraphicFramePr>
        <p:xfrm>
          <a:off x="6261355" y="1396222"/>
          <a:ext cx="4752528" cy="188330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843456">
                  <a:extLst>
                    <a:ext uri="{9D8B030D-6E8A-4147-A177-3AD203B41FA5}">
                      <a16:colId xmlns:a16="http://schemas.microsoft.com/office/drawing/2014/main" val="3134369408"/>
                    </a:ext>
                  </a:extLst>
                </a:gridCol>
                <a:gridCol w="1909072">
                  <a:extLst>
                    <a:ext uri="{9D8B030D-6E8A-4147-A177-3AD203B41FA5}">
                      <a16:colId xmlns:a16="http://schemas.microsoft.com/office/drawing/2014/main" val="2414181194"/>
                    </a:ext>
                  </a:extLst>
                </a:gridCol>
              </a:tblGrid>
              <a:tr h="494485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Insuline </a:t>
                      </a:r>
                      <a:r>
                        <a:rPr lang="fr-FR" dirty="0" err="1" smtClean="0"/>
                        <a:t>glargine</a:t>
                      </a:r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00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Moyenne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3 013€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525353"/>
                  </a:ext>
                </a:extLst>
              </a:tr>
              <a:tr h="508992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Minimum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26€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75641"/>
                  </a:ext>
                </a:extLst>
              </a:tr>
              <a:tr h="508992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Maximum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10 557€</a:t>
                      </a:r>
                      <a:endParaRPr lang="fr-FR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39564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800327"/>
              </p:ext>
            </p:extLst>
          </p:nvPr>
        </p:nvGraphicFramePr>
        <p:xfrm>
          <a:off x="3200291" y="4109507"/>
          <a:ext cx="4752528" cy="188330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782498">
                  <a:extLst>
                    <a:ext uri="{9D8B030D-6E8A-4147-A177-3AD203B41FA5}">
                      <a16:colId xmlns:a16="http://schemas.microsoft.com/office/drawing/2014/main" val="3134369408"/>
                    </a:ext>
                  </a:extLst>
                </a:gridCol>
                <a:gridCol w="1970030">
                  <a:extLst>
                    <a:ext uri="{9D8B030D-6E8A-4147-A177-3AD203B41FA5}">
                      <a16:colId xmlns:a16="http://schemas.microsoft.com/office/drawing/2014/main" val="2414181194"/>
                    </a:ext>
                  </a:extLst>
                </a:gridCol>
              </a:tblGrid>
              <a:tr h="494485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Adalimumab</a:t>
                      </a:r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1937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00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Moyenne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68 562€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525353"/>
                  </a:ext>
                </a:extLst>
              </a:tr>
              <a:tr h="508992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Minimum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 </a:t>
                      </a:r>
                      <a:r>
                        <a:rPr lang="fr-FR" dirty="0" smtClean="0"/>
                        <a:t>987€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75641"/>
                  </a:ext>
                </a:extLst>
              </a:tr>
              <a:tr h="508992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Maximum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763 797€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238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45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1201</Words>
  <Application>Microsoft Office PowerPoint</Application>
  <PresentationFormat>Grand écran</PresentationFormat>
  <Paragraphs>261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Ebrima</vt:lpstr>
      <vt:lpstr>Thème Office</vt:lpstr>
      <vt:lpstr>Incitation à la prescription hospitalière de médicaments biologiques efficients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Séminaire DSS</dc:title>
  <dc:creator>JAN, Thomas (DSS)</dc:creator>
  <cp:lastModifiedBy>NEDELLEC, Etienne (DSS/FSS/1C)</cp:lastModifiedBy>
  <cp:revision>95</cp:revision>
  <cp:lastPrinted>2019-05-17T13:24:09Z</cp:lastPrinted>
  <dcterms:created xsi:type="dcterms:W3CDTF">2018-09-04T16:18:08Z</dcterms:created>
  <dcterms:modified xsi:type="dcterms:W3CDTF">2022-08-04T17:37:31Z</dcterms:modified>
</cp:coreProperties>
</file>