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ags/tag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tags/tag6.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2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9.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30.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33.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34.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35.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36.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37.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38.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39.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40.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4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44.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notesSlides/notesSlide45.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46.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47.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48.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49.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50.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51.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notesSlides/notesSlide52.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53.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54.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55.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58.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notesSlides/notesSlide59.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60.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61.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62.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63.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67.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70.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71.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72.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73.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76.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77.xml" ContentType="application/vnd.openxmlformats-officedocument.presentationml.notesSlid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78.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79.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704" r:id="rId2"/>
    <p:sldMasterId id="2147483710" r:id="rId3"/>
    <p:sldMasterId id="2147483713" r:id="rId4"/>
    <p:sldMasterId id="2147483717" r:id="rId5"/>
    <p:sldMasterId id="2147483720" r:id="rId6"/>
  </p:sldMasterIdLst>
  <p:notesMasterIdLst>
    <p:notesMasterId r:id="rId87"/>
  </p:notesMasterIdLst>
  <p:handoutMasterIdLst>
    <p:handoutMasterId r:id="rId88"/>
  </p:handoutMasterIdLst>
  <p:sldIdLst>
    <p:sldId id="886" r:id="rId7"/>
    <p:sldId id="836" r:id="rId8"/>
    <p:sldId id="810" r:id="rId9"/>
    <p:sldId id="827" r:id="rId10"/>
    <p:sldId id="814" r:id="rId11"/>
    <p:sldId id="813" r:id="rId12"/>
    <p:sldId id="883" r:id="rId13"/>
    <p:sldId id="885" r:id="rId14"/>
    <p:sldId id="815" r:id="rId15"/>
    <p:sldId id="816" r:id="rId16"/>
    <p:sldId id="817" r:id="rId17"/>
    <p:sldId id="818" r:id="rId18"/>
    <p:sldId id="884" r:id="rId19"/>
    <p:sldId id="819" r:id="rId20"/>
    <p:sldId id="820" r:id="rId21"/>
    <p:sldId id="888" r:id="rId22"/>
    <p:sldId id="889" r:id="rId23"/>
    <p:sldId id="890" r:id="rId24"/>
    <p:sldId id="891" r:id="rId25"/>
    <p:sldId id="892" r:id="rId26"/>
    <p:sldId id="900" r:id="rId27"/>
    <p:sldId id="901" r:id="rId28"/>
    <p:sldId id="902" r:id="rId29"/>
    <p:sldId id="903" r:id="rId30"/>
    <p:sldId id="904" r:id="rId31"/>
    <p:sldId id="905" r:id="rId32"/>
    <p:sldId id="906" r:id="rId33"/>
    <p:sldId id="907" r:id="rId34"/>
    <p:sldId id="908" r:id="rId35"/>
    <p:sldId id="909" r:id="rId36"/>
    <p:sldId id="910" r:id="rId37"/>
    <p:sldId id="911" r:id="rId38"/>
    <p:sldId id="912" r:id="rId39"/>
    <p:sldId id="913" r:id="rId40"/>
    <p:sldId id="914" r:id="rId41"/>
    <p:sldId id="915" r:id="rId42"/>
    <p:sldId id="916" r:id="rId43"/>
    <p:sldId id="917" r:id="rId44"/>
    <p:sldId id="918" r:id="rId45"/>
    <p:sldId id="919" r:id="rId46"/>
    <p:sldId id="920" r:id="rId47"/>
    <p:sldId id="921" r:id="rId48"/>
    <p:sldId id="922" r:id="rId49"/>
    <p:sldId id="923" r:id="rId50"/>
    <p:sldId id="924" r:id="rId51"/>
    <p:sldId id="925" r:id="rId52"/>
    <p:sldId id="926" r:id="rId53"/>
    <p:sldId id="927" r:id="rId54"/>
    <p:sldId id="928" r:id="rId55"/>
    <p:sldId id="932" r:id="rId56"/>
    <p:sldId id="930" r:id="rId57"/>
    <p:sldId id="931" r:id="rId58"/>
    <p:sldId id="933" r:id="rId59"/>
    <p:sldId id="934" r:id="rId60"/>
    <p:sldId id="935" r:id="rId61"/>
    <p:sldId id="936" r:id="rId62"/>
    <p:sldId id="937" r:id="rId63"/>
    <p:sldId id="938" r:id="rId64"/>
    <p:sldId id="939" r:id="rId65"/>
    <p:sldId id="940" r:id="rId66"/>
    <p:sldId id="941" r:id="rId67"/>
    <p:sldId id="942" r:id="rId68"/>
    <p:sldId id="943" r:id="rId69"/>
    <p:sldId id="944" r:id="rId70"/>
    <p:sldId id="945" r:id="rId71"/>
    <p:sldId id="946" r:id="rId72"/>
    <p:sldId id="947" r:id="rId73"/>
    <p:sldId id="948" r:id="rId74"/>
    <p:sldId id="949" r:id="rId75"/>
    <p:sldId id="950" r:id="rId76"/>
    <p:sldId id="951" r:id="rId77"/>
    <p:sldId id="952" r:id="rId78"/>
    <p:sldId id="953" r:id="rId79"/>
    <p:sldId id="954" r:id="rId80"/>
    <p:sldId id="955" r:id="rId81"/>
    <p:sldId id="956" r:id="rId82"/>
    <p:sldId id="957" r:id="rId83"/>
    <p:sldId id="958" r:id="rId84"/>
    <p:sldId id="959" r:id="rId85"/>
    <p:sldId id="960" r:id="rId86"/>
  </p:sldIdLst>
  <p:sldSz cx="9144000" cy="6858000" type="screen4x3"/>
  <p:notesSz cx="6797675" cy="9926638"/>
  <p:defaultTextStyle>
    <a:defPPr>
      <a:defRPr lang="fr-FR"/>
    </a:defPPr>
    <a:lvl1pPr marL="0" algn="l" defTabSz="914012" rtl="0" eaLnBrk="1" latinLnBrk="0" hangingPunct="1">
      <a:defRPr sz="1800" kern="1200">
        <a:solidFill>
          <a:schemeClr val="tx1"/>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on.schnitzler" initials="m" lastIdx="5" clrIdx="0"/>
  <p:cmAuthor id="1" name="VITOUX, Anne (DGOS/SOUS-DIR PILOTAGE PERFORMANCE/PF)" initials="VA(PP" lastIdx="1" clrIdx="15">
    <p:extLst/>
  </p:cmAuthor>
  <p:cmAuthor id="2" name="marie-anne.jacquet" initials="m" lastIdx="5" clrIdx="2"/>
  <p:cmAuthor id="3" name="laurent.butor" initials="l" lastIdx="4" clrIdx="3"/>
  <p:cmAuthor id="4" name="CASABIELHE, Jérémie (DSS/SD1 FINANCEMENT DU SYSTEME DE SOINS/MGRMC)" initials="CJ(FDSDS" lastIdx="15" clrIdx="8">
    <p:extLst/>
  </p:cmAuthor>
  <p:cmAuthor id="5" name="AMBROISE, Patrick (DGS/SP)" initials="AP(" lastIdx="18" clrIdx="7">
    <p:extLst/>
  </p:cmAuthor>
  <p:cmAuthor id="6" name="JEAN-BAPTISTE, Marine (DSS/SD1 FINANCEMENT DU SYSTEME DE SOINS)" initials="JM(FDSDS" lastIdx="3" clrIdx="6">
    <p:extLst/>
  </p:cmAuthor>
  <p:cmAuthor id="7" name="MANTZ, Timothee (DSS/SD1 FINANCEMENT DU SYSTEME DE SOINS)" initials="MT(FDSDS" lastIdx="34" clrIdx="9">
    <p:extLst/>
  </p:cmAuthor>
  <p:cmAuthor id="8" name="LABRUNE, Nicolas (DSS/SD1 FINANCEMENT DU SYSTEME DE SOINS)" initials="LN(FDSDS" lastIdx="8" clrIdx="10">
    <p:extLst/>
  </p:cmAuthor>
  <p:cmAuthor id="9" name="LAFFAYE, Céline (DSS/SD1 FINANCEMENT DU SYSTEME DE SOINS/MGRMC)" initials="LC(FDSDS" lastIdx="12" clrIdx="11">
    <p:extLst/>
  </p:cmAuthor>
  <p:cmAuthor id="10" name="DGOS.R3.Christopher.POISSON.CALAIS" initials="DGOSR3CPC" lastIdx="8" clrIdx="12">
    <p:extLst/>
  </p:cmAuthor>
  <p:cmAuthor id="11" name="Malissa MARSEILLE" initials="CNAM" lastIdx="70" clrIdx="14"/>
  <p:cmAuthor id="12" name="PUTTON, Maxime (DGOS/SOUS-DIR REGULATION OFFRE SOINS/R3)" initials="PM(ROS" lastIdx="3" clrIdx="13">
    <p:extLst/>
  </p:cmAuthor>
  <p:cmAuthor id="13" name="GRENIER CATHERINE (CNAM / Paris)" initials="GC(/P" lastIdx="14" clrIdx="1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696"/>
    <a:srgbClr val="FFCD00"/>
    <a:srgbClr val="CC2A22"/>
    <a:srgbClr val="488A71"/>
    <a:srgbClr val="B8DACE"/>
    <a:srgbClr val="3A6E5A"/>
    <a:srgbClr val="FFE36D"/>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740" autoAdjust="0"/>
    <p:restoredTop sz="95976" autoAdjust="0"/>
  </p:normalViewPr>
  <p:slideViewPr>
    <p:cSldViewPr>
      <p:cViewPr varScale="1">
        <p:scale>
          <a:sx n="111" d="100"/>
          <a:sy n="111" d="100"/>
        </p:scale>
        <p:origin x="516" y="78"/>
      </p:cViewPr>
      <p:guideLst>
        <p:guide orient="horz" pos="2160"/>
        <p:guide pos="2881"/>
      </p:guideLst>
    </p:cSldViewPr>
  </p:slideViewPr>
  <p:notesTextViewPr>
    <p:cViewPr>
      <p:scale>
        <a:sx n="1" d="1"/>
        <a:sy n="1" d="1"/>
      </p:scale>
      <p:origin x="0" y="0"/>
    </p:cViewPr>
  </p:notesTextViewPr>
  <p:sorterViewPr>
    <p:cViewPr>
      <p:scale>
        <a:sx n="150" d="100"/>
        <a:sy n="150" d="100"/>
      </p:scale>
      <p:origin x="0" y="0"/>
    </p:cViewPr>
  </p:sorterViewPr>
  <p:notesViewPr>
    <p:cSldViewPr>
      <p:cViewPr varScale="1">
        <p:scale>
          <a:sx n="52" d="100"/>
          <a:sy n="52" d="100"/>
        </p:scale>
        <p:origin x="-2898" y="-11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35B8354-4EC3-476E-98E5-D5CB1DC28EC7}" type="datetimeFigureOut">
              <a:rPr lang="fr-FR" smtClean="0"/>
              <a:t>26/01/2022</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A524A4E7-D0C0-49E1-A519-A145F2829DE2}" type="slidenum">
              <a:rPr lang="fr-FR" smtClean="0"/>
              <a:t>‹N°›</a:t>
            </a:fld>
            <a:endParaRPr lang="fr-FR"/>
          </a:p>
        </p:txBody>
      </p:sp>
    </p:spTree>
    <p:extLst>
      <p:ext uri="{BB962C8B-B14F-4D97-AF65-F5344CB8AC3E}">
        <p14:creationId xmlns:p14="http://schemas.microsoft.com/office/powerpoint/2010/main" val="814049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16E324F-8A61-4156-B0E1-AECDA117DD66}" type="datetimeFigureOut">
              <a:rPr lang="fr-FR" smtClean="0"/>
              <a:t>26/01/2022</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7E99607-2984-4C65-912D-E4662227AB55}" type="slidenum">
              <a:rPr lang="fr-FR" smtClean="0"/>
              <a:t>‹N°›</a:t>
            </a:fld>
            <a:endParaRPr lang="fr-FR"/>
          </a:p>
        </p:txBody>
      </p:sp>
    </p:spTree>
    <p:extLst>
      <p:ext uri="{BB962C8B-B14F-4D97-AF65-F5344CB8AC3E}">
        <p14:creationId xmlns:p14="http://schemas.microsoft.com/office/powerpoint/2010/main" val="2156697286"/>
      </p:ext>
    </p:extLst>
  </p:cSld>
  <p:clrMap bg1="lt1" tx1="dk1" bg2="lt2" tx2="dk2" accent1="accent1" accent2="accent2" accent3="accent3" accent4="accent4" accent5="accent5" accent6="accent6" hlink="hlink" folHlink="folHlink"/>
  <p:notesStyle>
    <a:lvl1pPr marL="0" algn="l" defTabSz="914012" rtl="0" eaLnBrk="1" latinLnBrk="0" hangingPunct="1">
      <a:defRPr sz="1200" kern="1200">
        <a:solidFill>
          <a:schemeClr val="tx1"/>
        </a:solidFill>
        <a:latin typeface="+mn-lt"/>
        <a:ea typeface="+mn-ea"/>
        <a:cs typeface="+mn-cs"/>
      </a:defRPr>
    </a:lvl1pPr>
    <a:lvl2pPr marL="457008" algn="l" defTabSz="914012" rtl="0" eaLnBrk="1" latinLnBrk="0" hangingPunct="1">
      <a:defRPr sz="1200" kern="1200">
        <a:solidFill>
          <a:schemeClr val="tx1"/>
        </a:solidFill>
        <a:latin typeface="+mn-lt"/>
        <a:ea typeface="+mn-ea"/>
        <a:cs typeface="+mn-cs"/>
      </a:defRPr>
    </a:lvl2pPr>
    <a:lvl3pPr marL="914012" algn="l" defTabSz="914012" rtl="0" eaLnBrk="1" latinLnBrk="0" hangingPunct="1">
      <a:defRPr sz="1200" kern="1200">
        <a:solidFill>
          <a:schemeClr val="tx1"/>
        </a:solidFill>
        <a:latin typeface="+mn-lt"/>
        <a:ea typeface="+mn-ea"/>
        <a:cs typeface="+mn-cs"/>
      </a:defRPr>
    </a:lvl3pPr>
    <a:lvl4pPr marL="1371020" algn="l" defTabSz="914012" rtl="0" eaLnBrk="1" latinLnBrk="0" hangingPunct="1">
      <a:defRPr sz="1200" kern="1200">
        <a:solidFill>
          <a:schemeClr val="tx1"/>
        </a:solidFill>
        <a:latin typeface="+mn-lt"/>
        <a:ea typeface="+mn-ea"/>
        <a:cs typeface="+mn-cs"/>
      </a:defRPr>
    </a:lvl4pPr>
    <a:lvl5pPr marL="1828025" algn="l" defTabSz="914012" rtl="0" eaLnBrk="1" latinLnBrk="0" hangingPunct="1">
      <a:defRPr sz="1200" kern="1200">
        <a:solidFill>
          <a:schemeClr val="tx1"/>
        </a:solidFill>
        <a:latin typeface="+mn-lt"/>
        <a:ea typeface="+mn-ea"/>
        <a:cs typeface="+mn-cs"/>
      </a:defRPr>
    </a:lvl5pPr>
    <a:lvl6pPr marL="2285032" algn="l" defTabSz="914012" rtl="0" eaLnBrk="1" latinLnBrk="0" hangingPunct="1">
      <a:defRPr sz="1200" kern="1200">
        <a:solidFill>
          <a:schemeClr val="tx1"/>
        </a:solidFill>
        <a:latin typeface="+mn-lt"/>
        <a:ea typeface="+mn-ea"/>
        <a:cs typeface="+mn-cs"/>
      </a:defRPr>
    </a:lvl6pPr>
    <a:lvl7pPr marL="2742037" algn="l" defTabSz="914012" rtl="0" eaLnBrk="1" latinLnBrk="0" hangingPunct="1">
      <a:defRPr sz="1200" kern="1200">
        <a:solidFill>
          <a:schemeClr val="tx1"/>
        </a:solidFill>
        <a:latin typeface="+mn-lt"/>
        <a:ea typeface="+mn-ea"/>
        <a:cs typeface="+mn-cs"/>
      </a:defRPr>
    </a:lvl7pPr>
    <a:lvl8pPr marL="3199044" algn="l" defTabSz="914012" rtl="0" eaLnBrk="1" latinLnBrk="0" hangingPunct="1">
      <a:defRPr sz="1200" kern="1200">
        <a:solidFill>
          <a:schemeClr val="tx1"/>
        </a:solidFill>
        <a:latin typeface="+mn-lt"/>
        <a:ea typeface="+mn-ea"/>
        <a:cs typeface="+mn-cs"/>
      </a:defRPr>
    </a:lvl8pPr>
    <a:lvl9pPr marL="3656050" algn="l" defTabSz="91401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1</a:t>
            </a:fld>
            <a:endParaRPr lang="en-US">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460089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2</a:t>
            </a:fld>
            <a:endParaRPr lang="en-US" dirty="0">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dirty="0"/>
          </a:p>
        </p:txBody>
      </p:sp>
    </p:spTree>
    <p:extLst>
      <p:ext uri="{BB962C8B-B14F-4D97-AF65-F5344CB8AC3E}">
        <p14:creationId xmlns:p14="http://schemas.microsoft.com/office/powerpoint/2010/main" val="3705582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3</a:t>
            </a:fld>
            <a:endParaRPr lang="en-US" dirty="0">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dirty="0"/>
          </a:p>
        </p:txBody>
      </p:sp>
    </p:spTree>
    <p:extLst>
      <p:ext uri="{BB962C8B-B14F-4D97-AF65-F5344CB8AC3E}">
        <p14:creationId xmlns:p14="http://schemas.microsoft.com/office/powerpoint/2010/main" val="3705582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4</a:t>
            </a:fld>
            <a:endParaRPr lang="en-US" dirty="0">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dirty="0"/>
          </a:p>
        </p:txBody>
      </p:sp>
    </p:spTree>
    <p:extLst>
      <p:ext uri="{BB962C8B-B14F-4D97-AF65-F5344CB8AC3E}">
        <p14:creationId xmlns:p14="http://schemas.microsoft.com/office/powerpoint/2010/main" val="3705582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5</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6</a:t>
            </a:fld>
            <a:endParaRPr lang="en-US" dirty="0">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dirty="0"/>
          </a:p>
        </p:txBody>
      </p:sp>
    </p:spTree>
    <p:extLst>
      <p:ext uri="{BB962C8B-B14F-4D97-AF65-F5344CB8AC3E}">
        <p14:creationId xmlns:p14="http://schemas.microsoft.com/office/powerpoint/2010/main" val="3705582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7</a:t>
            </a:fld>
            <a:endParaRPr lang="fr-FR" dirty="0">
              <a:solidFill>
                <a:prstClr val="black"/>
              </a:solidFill>
            </a:endParaRPr>
          </a:p>
        </p:txBody>
      </p:sp>
    </p:spTree>
    <p:extLst>
      <p:ext uri="{BB962C8B-B14F-4D97-AF65-F5344CB8AC3E}">
        <p14:creationId xmlns:p14="http://schemas.microsoft.com/office/powerpoint/2010/main" val="4127429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8</a:t>
            </a:fld>
            <a:endParaRPr lang="fr-FR" dirty="0">
              <a:solidFill>
                <a:prstClr val="black"/>
              </a:solidFill>
            </a:endParaRPr>
          </a:p>
        </p:txBody>
      </p:sp>
    </p:spTree>
    <p:extLst>
      <p:ext uri="{BB962C8B-B14F-4D97-AF65-F5344CB8AC3E}">
        <p14:creationId xmlns:p14="http://schemas.microsoft.com/office/powerpoint/2010/main" val="4127429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9</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10</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11</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12</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13</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14</a:t>
            </a:fld>
            <a:endParaRPr lang="en-US" dirty="0">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dirty="0"/>
          </a:p>
        </p:txBody>
      </p:sp>
    </p:spTree>
    <p:extLst>
      <p:ext uri="{BB962C8B-B14F-4D97-AF65-F5344CB8AC3E}">
        <p14:creationId xmlns:p14="http://schemas.microsoft.com/office/powerpoint/2010/main" val="3705582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3" name="Slide Image Placeholder 1"/>
          <p:cNvSpPr>
            <a:spLocks noGrp="1" noRot="1" noChangeAspect="1"/>
          </p:cNvSpPr>
          <p:nvPr>
            <p:ph type="sldImg"/>
          </p:nvPr>
        </p:nvSpPr>
        <p:spPr>
          <a:ln/>
        </p:spPr>
      </p:sp>
      <p:sp>
        <p:nvSpPr>
          <p:cNvPr id="827394" name="Notes Placeholder 2"/>
          <p:cNvSpPr>
            <a:spLocks noGrp="1"/>
          </p:cNvSpPr>
          <p:nvPr>
            <p:ph type="body" idx="1"/>
          </p:nvPr>
        </p:nvSpPr>
        <p:spPr>
          <a:xfrm>
            <a:off x="471488" y="5334431"/>
            <a:ext cx="5861050" cy="245812"/>
          </a:xfrm>
          <a:noFill/>
          <a:ln/>
        </p:spPr>
        <p:txBody>
          <a:bodyPr/>
          <a:lstStyle/>
          <a:p>
            <a:endParaRPr lang="fr-FR">
              <a:latin typeface="Arial" pitchFamily="-72" charset="0"/>
            </a:endParaRPr>
          </a:p>
        </p:txBody>
      </p:sp>
      <p:sp>
        <p:nvSpPr>
          <p:cNvPr id="4" name="Slide Number Placeholder 3"/>
          <p:cNvSpPr>
            <a:spLocks noGrp="1"/>
          </p:cNvSpPr>
          <p:nvPr>
            <p:ph type="sldNum" sz="quarter" idx="5"/>
          </p:nvPr>
        </p:nvSpPr>
        <p:spPr>
          <a:xfrm>
            <a:off x="6246814" y="9546747"/>
            <a:ext cx="85725" cy="183560"/>
          </a:xfrm>
        </p:spPr>
        <p:txBody>
          <a:bodyPr/>
          <a:lstStyle/>
          <a:p>
            <a:pPr>
              <a:defRPr/>
            </a:pPr>
            <a:fld id="{E07B9216-AC0C-4996-9008-11713BDB43C0}" type="slidenum">
              <a:rPr lang="fr-FR" smtClean="0">
                <a:solidFill>
                  <a:prstClr val="black"/>
                </a:solidFill>
              </a:rPr>
              <a:pPr>
                <a:defRPr/>
              </a:pPr>
              <a:t>15</a:t>
            </a:fld>
            <a:endParaRPr lang="fr-FR" dirty="0">
              <a:solidFill>
                <a:prstClr val="black"/>
              </a:solidFill>
            </a:endParaRPr>
          </a:p>
        </p:txBody>
      </p:sp>
    </p:spTree>
    <p:extLst>
      <p:ext uri="{BB962C8B-B14F-4D97-AF65-F5344CB8AC3E}">
        <p14:creationId xmlns:p14="http://schemas.microsoft.com/office/powerpoint/2010/main" val="42999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16</a:t>
            </a:fld>
            <a:endParaRPr lang="en-US">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646120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27E99607-2984-4C65-912D-E4662227AB5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683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18</a:t>
            </a:fld>
            <a:endParaRPr lang="en-US">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1262130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1610378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EBEF1-D98B-408A-B79E-90D2DD1F11CB}" type="slidenum">
              <a:rPr lang="en-US">
                <a:solidFill>
                  <a:prstClr val="black"/>
                </a:solidFill>
              </a:rPr>
              <a:pPr/>
              <a:t>20</a:t>
            </a:fld>
            <a:endParaRPr lang="en-US">
              <a:solidFill>
                <a:prstClr val="black"/>
              </a:solidFill>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3839244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3924826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9137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0752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1772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7801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0083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710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5079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06163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2588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08301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2275705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046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2459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3420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5108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2686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60979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8183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4130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8478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215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4809842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18829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95836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78376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40858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86072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76251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31541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40324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21138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30320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12046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91175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34259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8" y="5334622"/>
            <a:ext cx="5792317" cy="246182"/>
          </a:xfrm>
        </p:spPr>
        <p:txBody>
          <a:bodyPr/>
          <a:lstStyle/>
          <a:p>
            <a:endParaRPr lang="fr-FR"/>
          </a:p>
        </p:txBody>
      </p:sp>
    </p:spTree>
    <p:extLst>
      <p:ext uri="{BB962C8B-B14F-4D97-AF65-F5344CB8AC3E}">
        <p14:creationId xmlns:p14="http://schemas.microsoft.com/office/powerpoint/2010/main" val="8997145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04289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20184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90937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77344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9492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72276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81651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39630490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3"/>
            <a:ext cx="5792317" cy="246181"/>
          </a:xfrm>
        </p:spPr>
        <p:txBody>
          <a:bodyPr/>
          <a:lstStyle/>
          <a:p>
            <a:endParaRPr lang="fr-FR"/>
          </a:p>
        </p:txBody>
      </p:sp>
    </p:spTree>
    <p:extLst>
      <p:ext uri="{BB962C8B-B14F-4D97-AF65-F5344CB8AC3E}">
        <p14:creationId xmlns:p14="http://schemas.microsoft.com/office/powerpoint/2010/main" val="21988929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51737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34980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3"/>
            <a:ext cx="5792317" cy="246181"/>
          </a:xfrm>
        </p:spPr>
        <p:txBody>
          <a:bodyPr/>
          <a:lstStyle/>
          <a:p>
            <a:endParaRPr lang="fr-FR"/>
          </a:p>
        </p:txBody>
      </p:sp>
    </p:spTree>
    <p:extLst>
      <p:ext uri="{BB962C8B-B14F-4D97-AF65-F5344CB8AC3E}">
        <p14:creationId xmlns:p14="http://schemas.microsoft.com/office/powerpoint/2010/main" val="31322783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83426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59869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87401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25058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60737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17CEBEF1-D98B-408A-B79E-90D2DD1F11C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170" name="Rectangle 2"/>
          <p:cNvSpPr>
            <a:spLocks noGrp="1" noRot="1" noChangeAspect="1" noChangeArrowheads="1" noTextEdit="1"/>
          </p:cNvSpPr>
          <p:nvPr>
            <p:ph type="sldImg"/>
          </p:nvPr>
        </p:nvSpPr>
        <p:spPr>
          <a:xfrm>
            <a:off x="917575" y="744538"/>
            <a:ext cx="4962525" cy="3722687"/>
          </a:xfrm>
          <a:ln/>
        </p:spPr>
      </p:sp>
      <p:sp>
        <p:nvSpPr>
          <p:cNvPr id="7171" name="Rectangle 3"/>
          <p:cNvSpPr>
            <a:spLocks noGrp="1" noChangeArrowheads="1"/>
          </p:cNvSpPr>
          <p:nvPr>
            <p:ph type="body" idx="1"/>
          </p:nvPr>
        </p:nvSpPr>
        <p:spPr>
          <a:xfrm>
            <a:off x="551127" y="5334622"/>
            <a:ext cx="5792317" cy="246182"/>
          </a:xfrm>
        </p:spPr>
        <p:txBody>
          <a:bodyPr/>
          <a:lstStyle/>
          <a:p>
            <a:endParaRPr lang="fr-FR"/>
          </a:p>
        </p:txBody>
      </p:sp>
    </p:spTree>
    <p:extLst>
      <p:ext uri="{BB962C8B-B14F-4D97-AF65-F5344CB8AC3E}">
        <p14:creationId xmlns:p14="http://schemas.microsoft.com/office/powerpoint/2010/main" val="14061903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43536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97222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02300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79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62838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012" rtl="0" eaLnBrk="1" fontAlgn="auto" latinLnBrk="0" hangingPunct="1">
              <a:lnSpc>
                <a:spcPct val="100000"/>
              </a:lnSpc>
              <a:spcBef>
                <a:spcPts val="0"/>
              </a:spcBef>
              <a:spcAft>
                <a:spcPts val="0"/>
              </a:spcAft>
              <a:buClrTx/>
              <a:buSzTx/>
              <a:buFontTx/>
              <a:buNone/>
              <a:tabLst/>
              <a:defRPr/>
            </a:pPr>
            <a:fld id="{7CA1BB9B-156D-4A7D-B7AE-2F92256696C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12" rtl="0" eaLnBrk="1" fontAlgn="auto" latinLnBrk="0" hangingPunct="1">
                <a:lnSpc>
                  <a:spcPct val="100000"/>
                </a:lnSpc>
                <a:spcBef>
                  <a:spcPts val="0"/>
                </a:spcBef>
                <a:spcAft>
                  <a:spcPts val="0"/>
                </a:spcAft>
                <a:buClrTx/>
                <a:buSzTx/>
                <a:buFontTx/>
                <a:buNone/>
                <a:tabLst/>
                <a:defRPr/>
              </a:pPr>
              <a:t>80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7619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407" tIns="45705" rIns="91407" bIns="45705" anchor="b"/>
          <a:lstStyle>
            <a:lvl1pPr>
              <a:defRPr sz="1000"/>
            </a:lvl1pPr>
          </a:lstStyle>
          <a:p>
            <a:endParaRPr lang="fr-FR" dirty="0">
              <a:solidFill>
                <a:srgbClr val="000000"/>
              </a:solidFill>
            </a:endParaRPr>
          </a:p>
        </p:txBody>
      </p:sp>
      <p:sp>
        <p:nvSpPr>
          <p:cNvPr id="6"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
        <p:nvSpPr>
          <p:cNvPr id="4"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Tree>
    <p:extLst>
      <p:ext uri="{BB962C8B-B14F-4D97-AF65-F5344CB8AC3E}">
        <p14:creationId xmlns:p14="http://schemas.microsoft.com/office/powerpoint/2010/main" val="5799703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91680" y="150491"/>
            <a:ext cx="7223923" cy="298327"/>
          </a:xfrm>
        </p:spPr>
        <p:txBody>
          <a:bodyPr/>
          <a:lstStyle/>
          <a:p>
            <a:r>
              <a:rPr lang="en-US" smtClean="0"/>
              <a:t>Click to edit Master title style</a:t>
            </a:r>
            <a:endParaRPr lang="fr-FR"/>
          </a:p>
        </p:txBody>
      </p:sp>
      <p:sp>
        <p:nvSpPr>
          <p:cNvPr id="3"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
        <p:nvSpPr>
          <p:cNvPr id="4"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Tree>
    <p:extLst>
      <p:ext uri="{BB962C8B-B14F-4D97-AF65-F5344CB8AC3E}">
        <p14:creationId xmlns:p14="http://schemas.microsoft.com/office/powerpoint/2010/main" val="13314980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9592" y="150491"/>
            <a:ext cx="8016012" cy="298327"/>
          </a:xfrm>
        </p:spPr>
        <p:txBody>
          <a:bodyPr/>
          <a:lstStyle/>
          <a:p>
            <a:r>
              <a:rPr lang="en-US" smtClean="0"/>
              <a:t>Click to edit Master title style</a:t>
            </a:r>
            <a:endParaRPr lang="en-US"/>
          </a:p>
        </p:txBody>
      </p:sp>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089" tIns="45545" rIns="91089" bIns="45545" anchor="b"/>
          <a:lstStyle>
            <a:lvl1pPr>
              <a:defRPr sz="1000"/>
            </a:lvl1pPr>
          </a:lstStyle>
          <a:p>
            <a:endParaRPr lang="fr-FR" dirty="0">
              <a:solidFill>
                <a:srgbClr val="000000"/>
              </a:solidFill>
            </a:endParaRPr>
          </a:p>
        </p:txBody>
      </p:sp>
      <p:grpSp>
        <p:nvGrpSpPr>
          <p:cNvPr id="5" name="Groupe 4"/>
          <p:cNvGrpSpPr/>
          <p:nvPr userDrawn="1"/>
        </p:nvGrpSpPr>
        <p:grpSpPr>
          <a:xfrm>
            <a:off x="0" y="0"/>
            <a:ext cx="684000" cy="6858000"/>
            <a:chOff x="0" y="0"/>
            <a:chExt cx="539551" cy="6858000"/>
          </a:xfrm>
        </p:grpSpPr>
        <p:sp>
          <p:nvSpPr>
            <p:cNvPr id="6" name="Rectangle 2"/>
            <p:cNvSpPr>
              <a:spLocks noChangeArrowheads="1"/>
            </p:cNvSpPr>
            <p:nvPr userDrawn="1"/>
          </p:nvSpPr>
          <p:spPr bwMode="auto">
            <a:xfrm>
              <a:off x="0" y="0"/>
              <a:ext cx="539551"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
          <p:nvSpPr>
            <p:cNvPr id="7" name="Rectangle 6"/>
            <p:cNvSpPr/>
            <p:nvPr userDrawn="1"/>
          </p:nvSpPr>
          <p:spPr bwMode="gray">
            <a:xfrm>
              <a:off x="0" y="0"/>
              <a:ext cx="539551"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grpSp>
      <p:sp>
        <p:nvSpPr>
          <p:cNvPr id="8" name="Espace réservé du pied de page 2"/>
          <p:cNvSpPr txBox="1">
            <a:spLocks/>
          </p:cNvSpPr>
          <p:nvPr userDrawn="1"/>
        </p:nvSpPr>
        <p:spPr>
          <a:xfrm>
            <a:off x="8028384" y="6367463"/>
            <a:ext cx="576064" cy="476250"/>
          </a:xfrm>
          <a:prstGeom prst="rect">
            <a:avLst/>
          </a:prstGeom>
          <a:ln>
            <a:noFill/>
          </a:ln>
        </p:spPr>
        <p:txBody>
          <a:bodyPr lIns="91089" tIns="45545" rIns="91089" bIns="45545" anchor="b"/>
          <a:lstStyle>
            <a:defPPr>
              <a:defRPr lang="fr-FR"/>
            </a:defPPr>
            <a:lvl1pPr marL="0" algn="l" defTabSz="914012" rtl="0" eaLnBrk="1" latinLnBrk="0" hangingPunct="1">
              <a:defRPr sz="1000" kern="1200">
                <a:solidFill>
                  <a:schemeClr val="tx1"/>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endParaRPr lang="fr-FR" dirty="0">
              <a:solidFill>
                <a:srgbClr val="000000"/>
              </a:solidFill>
            </a:endParaRPr>
          </a:p>
        </p:txBody>
      </p:sp>
      <p:sp>
        <p:nvSpPr>
          <p:cNvPr id="9"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
        <p:nvSpPr>
          <p:cNvPr id="10" name="Rectangle 9"/>
          <p:cNvSpPr/>
          <p:nvPr userDrawn="1"/>
        </p:nvSpPr>
        <p:spPr bwMode="gray">
          <a:xfrm>
            <a:off x="0" y="5755"/>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spTree>
    <p:extLst>
      <p:ext uri="{BB962C8B-B14F-4D97-AF65-F5344CB8AC3E}">
        <p14:creationId xmlns:p14="http://schemas.microsoft.com/office/powerpoint/2010/main" val="251524743"/>
      </p:ext>
    </p:extLst>
  </p:cSld>
  <p:clrMapOvr>
    <a:masterClrMapping/>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91680" y="150491"/>
            <a:ext cx="7223923" cy="298327"/>
          </a:xfrm>
        </p:spPr>
        <p:txBody>
          <a:bodyPr/>
          <a:lstStyle/>
          <a:p>
            <a:r>
              <a:rPr lang="en-US" smtClean="0"/>
              <a:t>Click to edit Master title style</a:t>
            </a:r>
            <a:endParaRPr lang="fr-FR"/>
          </a:p>
        </p:txBody>
      </p:sp>
      <p:sp>
        <p:nvSpPr>
          <p:cNvPr id="3"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
        <p:nvSpPr>
          <p:cNvPr id="4"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Tree>
    <p:extLst>
      <p:ext uri="{BB962C8B-B14F-4D97-AF65-F5344CB8AC3E}">
        <p14:creationId xmlns:p14="http://schemas.microsoft.com/office/powerpoint/2010/main" val="33721615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9592" y="150491"/>
            <a:ext cx="8016012" cy="298327"/>
          </a:xfrm>
        </p:spPr>
        <p:txBody>
          <a:bodyPr/>
          <a:lstStyle/>
          <a:p>
            <a:r>
              <a:rPr lang="en-US" smtClean="0"/>
              <a:t>Click to edit Master title style</a:t>
            </a:r>
            <a:endParaRPr lang="en-US"/>
          </a:p>
        </p:txBody>
      </p:sp>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089" tIns="45545" rIns="91089" bIns="45545" anchor="b"/>
          <a:lstStyle>
            <a:lvl1pPr>
              <a:defRPr sz="1000"/>
            </a:lvl1pPr>
          </a:lstStyle>
          <a:p>
            <a:endParaRPr lang="fr-FR" dirty="0">
              <a:solidFill>
                <a:srgbClr val="000000"/>
              </a:solidFill>
            </a:endParaRPr>
          </a:p>
        </p:txBody>
      </p:sp>
      <p:grpSp>
        <p:nvGrpSpPr>
          <p:cNvPr id="5" name="Groupe 4"/>
          <p:cNvGrpSpPr/>
          <p:nvPr userDrawn="1"/>
        </p:nvGrpSpPr>
        <p:grpSpPr>
          <a:xfrm>
            <a:off x="0" y="0"/>
            <a:ext cx="684000" cy="6858000"/>
            <a:chOff x="0" y="0"/>
            <a:chExt cx="539551" cy="6858000"/>
          </a:xfrm>
        </p:grpSpPr>
        <p:sp>
          <p:nvSpPr>
            <p:cNvPr id="6" name="Rectangle 2"/>
            <p:cNvSpPr>
              <a:spLocks noChangeArrowheads="1"/>
            </p:cNvSpPr>
            <p:nvPr userDrawn="1"/>
          </p:nvSpPr>
          <p:spPr bwMode="auto">
            <a:xfrm>
              <a:off x="0" y="0"/>
              <a:ext cx="539551"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
          <p:nvSpPr>
            <p:cNvPr id="7" name="Rectangle 6"/>
            <p:cNvSpPr/>
            <p:nvPr userDrawn="1"/>
          </p:nvSpPr>
          <p:spPr bwMode="gray">
            <a:xfrm>
              <a:off x="0" y="0"/>
              <a:ext cx="539551"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rgbClr val="FFFFFF"/>
                </a:solidFill>
              </a:endParaRPr>
            </a:p>
          </p:txBody>
        </p:sp>
      </p:grpSp>
      <p:sp>
        <p:nvSpPr>
          <p:cNvPr id="8" name="Espace réservé du pied de page 2"/>
          <p:cNvSpPr txBox="1">
            <a:spLocks/>
          </p:cNvSpPr>
          <p:nvPr userDrawn="1"/>
        </p:nvSpPr>
        <p:spPr>
          <a:xfrm>
            <a:off x="8028384" y="6367463"/>
            <a:ext cx="576064" cy="476250"/>
          </a:xfrm>
          <a:prstGeom prst="rect">
            <a:avLst/>
          </a:prstGeom>
          <a:ln>
            <a:noFill/>
          </a:ln>
        </p:spPr>
        <p:txBody>
          <a:bodyPr lIns="91089" tIns="45545" rIns="91089" bIns="45545" anchor="b"/>
          <a:lstStyle>
            <a:defPPr>
              <a:defRPr lang="fr-FR"/>
            </a:defPPr>
            <a:lvl1pPr marL="0" algn="l" defTabSz="914012" rtl="0" eaLnBrk="1" latinLnBrk="0" hangingPunct="1">
              <a:defRPr sz="1000" kern="1200">
                <a:solidFill>
                  <a:schemeClr val="tx1"/>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endParaRPr lang="fr-FR" dirty="0">
              <a:solidFill>
                <a:srgbClr val="000000"/>
              </a:solidFill>
            </a:endParaRPr>
          </a:p>
        </p:txBody>
      </p:sp>
      <p:sp>
        <p:nvSpPr>
          <p:cNvPr id="9"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
        <p:nvSpPr>
          <p:cNvPr id="10" name="Rectangle 9"/>
          <p:cNvSpPr/>
          <p:nvPr userDrawn="1"/>
        </p:nvSpPr>
        <p:spPr bwMode="gray">
          <a:xfrm>
            <a:off x="0" y="0"/>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spTree>
    <p:extLst>
      <p:ext uri="{BB962C8B-B14F-4D97-AF65-F5344CB8AC3E}">
        <p14:creationId xmlns:p14="http://schemas.microsoft.com/office/powerpoint/2010/main" val="2456171439"/>
      </p:ext>
    </p:extLst>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407" tIns="45705" rIns="91407" bIns="45705" anchor="b"/>
          <a:lstStyle>
            <a:lvl1pPr>
              <a:defRPr sz="1000"/>
            </a:lvl1pPr>
          </a:lstStyle>
          <a:p>
            <a:endParaRPr lang="fr-FR" dirty="0">
              <a:solidFill>
                <a:srgbClr val="000000"/>
              </a:solidFill>
            </a:endParaRPr>
          </a:p>
        </p:txBody>
      </p:sp>
      <p:sp>
        <p:nvSpPr>
          <p:cNvPr id="6"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
        <p:nvSpPr>
          <p:cNvPr id="4"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Tree>
    <p:extLst>
      <p:ext uri="{BB962C8B-B14F-4D97-AF65-F5344CB8AC3E}">
        <p14:creationId xmlns:p14="http://schemas.microsoft.com/office/powerpoint/2010/main" val="31618914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91680" y="150491"/>
            <a:ext cx="7223923" cy="298327"/>
          </a:xfrm>
        </p:spPr>
        <p:txBody>
          <a:bodyPr/>
          <a:lstStyle/>
          <a:p>
            <a:r>
              <a:rPr lang="en-US" smtClean="0"/>
              <a:t>Click to edit Master title style</a:t>
            </a:r>
            <a:endParaRPr lang="fr-FR"/>
          </a:p>
        </p:txBody>
      </p:sp>
      <p:sp>
        <p:nvSpPr>
          <p:cNvPr id="3"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
        <p:nvSpPr>
          <p:cNvPr id="4"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Tree>
    <p:extLst>
      <p:ext uri="{BB962C8B-B14F-4D97-AF65-F5344CB8AC3E}">
        <p14:creationId xmlns:p14="http://schemas.microsoft.com/office/powerpoint/2010/main" val="10177627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407" tIns="45705" rIns="91407" bIns="45705" anchor="b"/>
          <a:lstStyle>
            <a:lvl1pPr>
              <a:defRPr sz="750"/>
            </a:lvl1pPr>
          </a:lstStyle>
          <a:p>
            <a:endParaRPr lang="fr-FR" dirty="0">
              <a:solidFill>
                <a:srgbClr val="000000"/>
              </a:solidFill>
            </a:endParaRPr>
          </a:p>
        </p:txBody>
      </p:sp>
      <p:sp>
        <p:nvSpPr>
          <p:cNvPr id="6"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69965" tIns="34982" rIns="69965" bIns="34982" anchor="ctr"/>
          <a:lstStyle/>
          <a:p>
            <a:pPr defTabSz="685727" fontAlgn="base">
              <a:spcBef>
                <a:spcPct val="0"/>
              </a:spcBef>
              <a:spcAft>
                <a:spcPct val="0"/>
              </a:spcAft>
              <a:defRPr/>
            </a:pPr>
            <a:endParaRPr lang="en-US" sz="1200">
              <a:solidFill>
                <a:srgbClr val="000000"/>
              </a:solidFill>
            </a:endParaRPr>
          </a:p>
        </p:txBody>
      </p:sp>
      <p:sp>
        <p:nvSpPr>
          <p:cNvPr id="4" name="Espace réservé du numéro de diapositive 1"/>
          <p:cNvSpPr txBox="1">
            <a:spLocks/>
          </p:cNvSpPr>
          <p:nvPr userDrawn="1"/>
        </p:nvSpPr>
        <p:spPr>
          <a:xfrm>
            <a:off x="6553200" y="6495148"/>
            <a:ext cx="2133600" cy="365125"/>
          </a:xfrm>
          <a:prstGeom prst="rect">
            <a:avLst/>
          </a:prstGeom>
        </p:spPr>
        <p:txBody>
          <a:bodyPr vert="horz" lIns="68580" tIns="34290" rIns="68580" bIns="3429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675" smtClean="0">
                <a:solidFill>
                  <a:srgbClr val="FFFFFF">
                    <a:lumMod val="50000"/>
                  </a:srgbClr>
                </a:solidFill>
              </a:rPr>
              <a:pPr/>
              <a:t>‹N°›</a:t>
            </a:fld>
            <a:endParaRPr lang="fr-FR" sz="675" dirty="0">
              <a:solidFill>
                <a:srgbClr val="FFFFFF">
                  <a:lumMod val="50000"/>
                </a:srgbClr>
              </a:solidFill>
            </a:endParaRPr>
          </a:p>
        </p:txBody>
      </p:sp>
    </p:spTree>
    <p:extLst>
      <p:ext uri="{BB962C8B-B14F-4D97-AF65-F5344CB8AC3E}">
        <p14:creationId xmlns:p14="http://schemas.microsoft.com/office/powerpoint/2010/main" val="211272200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91681" y="190011"/>
            <a:ext cx="7223923" cy="219291"/>
          </a:xfrm>
        </p:spPr>
        <p:txBody>
          <a:bodyPr/>
          <a:lstStyle/>
          <a:p>
            <a:r>
              <a:rPr lang="en-US" smtClean="0"/>
              <a:t>Click to edit Master title style</a:t>
            </a:r>
            <a:endParaRPr lang="fr-FR"/>
          </a:p>
        </p:txBody>
      </p:sp>
      <p:sp>
        <p:nvSpPr>
          <p:cNvPr id="3" name="Espace réservé du numéro de diapositive 1"/>
          <p:cNvSpPr txBox="1">
            <a:spLocks/>
          </p:cNvSpPr>
          <p:nvPr userDrawn="1"/>
        </p:nvSpPr>
        <p:spPr>
          <a:xfrm>
            <a:off x="6553200" y="6495148"/>
            <a:ext cx="2133600" cy="365125"/>
          </a:xfrm>
          <a:prstGeom prst="rect">
            <a:avLst/>
          </a:prstGeom>
        </p:spPr>
        <p:txBody>
          <a:bodyPr vert="horz" lIns="68580" tIns="34290" rIns="68580" bIns="3429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675" smtClean="0">
                <a:solidFill>
                  <a:srgbClr val="FFFFFF">
                    <a:lumMod val="50000"/>
                  </a:srgbClr>
                </a:solidFill>
              </a:rPr>
              <a:pPr/>
              <a:t>‹N°›</a:t>
            </a:fld>
            <a:endParaRPr lang="fr-FR" sz="675" dirty="0">
              <a:solidFill>
                <a:srgbClr val="FFFFFF">
                  <a:lumMod val="50000"/>
                </a:srgbClr>
              </a:solidFill>
            </a:endParaRPr>
          </a:p>
        </p:txBody>
      </p:sp>
      <p:sp>
        <p:nvSpPr>
          <p:cNvPr id="4"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69965" tIns="34982" rIns="69965" bIns="34982" anchor="ctr"/>
          <a:lstStyle/>
          <a:p>
            <a:pPr defTabSz="685727" fontAlgn="base">
              <a:spcBef>
                <a:spcPct val="0"/>
              </a:spcBef>
              <a:spcAft>
                <a:spcPct val="0"/>
              </a:spcAft>
              <a:defRPr/>
            </a:pPr>
            <a:endParaRPr lang="en-US" sz="1200">
              <a:solidFill>
                <a:srgbClr val="000000"/>
              </a:solidFill>
            </a:endParaRPr>
          </a:p>
        </p:txBody>
      </p:sp>
    </p:spTree>
    <p:extLst>
      <p:ext uri="{BB962C8B-B14F-4D97-AF65-F5344CB8AC3E}">
        <p14:creationId xmlns:p14="http://schemas.microsoft.com/office/powerpoint/2010/main" val="419660643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1_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407" tIns="45705" rIns="91407" bIns="45705" anchor="b"/>
          <a:lstStyle>
            <a:lvl1pPr>
              <a:defRPr sz="1000"/>
            </a:lvl1pPr>
          </a:lstStyle>
          <a:p>
            <a:endParaRPr lang="fr-FR">
              <a:solidFill>
                <a:srgbClr val="000000"/>
              </a:solidFill>
            </a:endParaRPr>
          </a:p>
        </p:txBody>
      </p:sp>
      <p:sp>
        <p:nvSpPr>
          <p:cNvPr id="6"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
        <p:nvSpPr>
          <p:cNvPr id="4"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a:solidFill>
                <a:srgbClr val="FFFFFF">
                  <a:lumMod val="50000"/>
                </a:srgbClr>
              </a:solidFill>
            </a:endParaRPr>
          </a:p>
        </p:txBody>
      </p:sp>
    </p:spTree>
    <p:extLst>
      <p:ext uri="{BB962C8B-B14F-4D97-AF65-F5344CB8AC3E}">
        <p14:creationId xmlns:p14="http://schemas.microsoft.com/office/powerpoint/2010/main" val="3652768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91680" y="150491"/>
            <a:ext cx="7223923" cy="298327"/>
          </a:xfrm>
        </p:spPr>
        <p:txBody>
          <a:bodyPr/>
          <a:lstStyle/>
          <a:p>
            <a:r>
              <a:rPr lang="en-US"/>
              <a:t>Click to edit Master title style</a:t>
            </a:r>
            <a:endParaRPr lang="fr-FR"/>
          </a:p>
        </p:txBody>
      </p:sp>
      <p:sp>
        <p:nvSpPr>
          <p:cNvPr id="3"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a:solidFill>
                <a:srgbClr val="FFFFFF">
                  <a:lumMod val="50000"/>
                </a:srgbClr>
              </a:solidFill>
            </a:endParaRPr>
          </a:p>
        </p:txBody>
      </p:sp>
      <p:sp>
        <p:nvSpPr>
          <p:cNvPr id="4" name="Rectangle 2"/>
          <p:cNvSpPr>
            <a:spLocks noChangeArrowheads="1"/>
          </p:cNvSpPr>
          <p:nvPr userDrawn="1"/>
        </p:nvSpPr>
        <p:spPr bwMode="auto">
          <a:xfrm>
            <a:off x="0" y="0"/>
            <a:ext cx="684000"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Tree>
    <p:extLst>
      <p:ext uri="{BB962C8B-B14F-4D97-AF65-F5344CB8AC3E}">
        <p14:creationId xmlns:p14="http://schemas.microsoft.com/office/powerpoint/2010/main" val="2251109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9592" y="150491"/>
            <a:ext cx="8016012" cy="298327"/>
          </a:xfrm>
        </p:spPr>
        <p:txBody>
          <a:bodyPr/>
          <a:lstStyle/>
          <a:p>
            <a:r>
              <a:rPr lang="en-US"/>
              <a:t>Click to edit Master title style</a:t>
            </a:r>
          </a:p>
        </p:txBody>
      </p:sp>
      <p:sp>
        <p:nvSpPr>
          <p:cNvPr id="3" name="Espace réservé du pied de page 2"/>
          <p:cNvSpPr>
            <a:spLocks noGrp="1"/>
          </p:cNvSpPr>
          <p:nvPr>
            <p:ph type="ftr" sz="quarter" idx="11"/>
          </p:nvPr>
        </p:nvSpPr>
        <p:spPr>
          <a:xfrm>
            <a:off x="3124201" y="6386513"/>
            <a:ext cx="2895600" cy="476250"/>
          </a:xfrm>
          <a:prstGeom prst="rect">
            <a:avLst/>
          </a:prstGeom>
          <a:ln>
            <a:noFill/>
          </a:ln>
        </p:spPr>
        <p:txBody>
          <a:bodyPr lIns="91089" tIns="45545" rIns="91089" bIns="45545" anchor="b"/>
          <a:lstStyle>
            <a:lvl1pPr>
              <a:defRPr sz="1000"/>
            </a:lvl1pPr>
          </a:lstStyle>
          <a:p>
            <a:endParaRPr lang="fr-FR">
              <a:solidFill>
                <a:srgbClr val="000000"/>
              </a:solidFill>
            </a:endParaRPr>
          </a:p>
        </p:txBody>
      </p:sp>
      <p:grpSp>
        <p:nvGrpSpPr>
          <p:cNvPr id="5" name="Groupe 4"/>
          <p:cNvGrpSpPr/>
          <p:nvPr userDrawn="1"/>
        </p:nvGrpSpPr>
        <p:grpSpPr>
          <a:xfrm>
            <a:off x="0" y="0"/>
            <a:ext cx="684000" cy="6858000"/>
            <a:chOff x="0" y="0"/>
            <a:chExt cx="539551" cy="6858000"/>
          </a:xfrm>
        </p:grpSpPr>
        <p:sp>
          <p:nvSpPr>
            <p:cNvPr id="6" name="Rectangle 2"/>
            <p:cNvSpPr>
              <a:spLocks noChangeArrowheads="1"/>
            </p:cNvSpPr>
            <p:nvPr userDrawn="1"/>
          </p:nvSpPr>
          <p:spPr bwMode="auto">
            <a:xfrm>
              <a:off x="0" y="0"/>
              <a:ext cx="539551" cy="6858000"/>
            </a:xfrm>
            <a:prstGeom prst="rect">
              <a:avLst/>
            </a:prstGeom>
            <a:solidFill>
              <a:srgbClr val="F3F3F3"/>
            </a:solidFill>
            <a:ln w="9525">
              <a:noFill/>
              <a:miter lim="800000"/>
              <a:headEnd/>
              <a:tailEnd/>
            </a:ln>
            <a:effectLst/>
          </p:spPr>
          <p:txBody>
            <a:bodyPr wrap="none" lIns="93286" tIns="46643" rIns="93286" bIns="46643" anchor="ctr"/>
            <a:lstStyle/>
            <a:p>
              <a:pPr defTabSz="914303" fontAlgn="base">
                <a:spcBef>
                  <a:spcPct val="0"/>
                </a:spcBef>
                <a:spcAft>
                  <a:spcPct val="0"/>
                </a:spcAft>
                <a:defRPr/>
              </a:pPr>
              <a:endParaRPr lang="en-US" sz="1600">
                <a:solidFill>
                  <a:srgbClr val="000000"/>
                </a:solidFill>
              </a:endParaRPr>
            </a:p>
          </p:txBody>
        </p:sp>
        <p:sp>
          <p:nvSpPr>
            <p:cNvPr id="7" name="Rectangle 6"/>
            <p:cNvSpPr/>
            <p:nvPr userDrawn="1"/>
          </p:nvSpPr>
          <p:spPr bwMode="gray">
            <a:xfrm>
              <a:off x="0" y="0"/>
              <a:ext cx="539551" cy="692696"/>
            </a:xfrm>
            <a:prstGeom prst="rect">
              <a:avLst/>
            </a:prstGeom>
            <a:solidFill>
              <a:schemeClr val="tx2"/>
            </a:solidFill>
            <a:ln w="19050">
              <a:noFill/>
              <a:miter lim="800000"/>
              <a:headEnd/>
              <a:tailEnd/>
            </a:ln>
            <a:effectLst/>
          </p:spPr>
          <p:txBody>
            <a:bodyPr wrap="none" rtlCol="0" anchor="ctr">
              <a:noAutofit/>
            </a:bodyPr>
            <a:lstStyle/>
            <a:p>
              <a:pPr algn="ctr"/>
              <a:endParaRPr lang="fr-FR" sz="1100" b="1">
                <a:solidFill>
                  <a:schemeClr val="bg1"/>
                </a:solidFill>
                <a:latin typeface="Arial" pitchFamily="34" charset="0"/>
              </a:endParaRPr>
            </a:p>
          </p:txBody>
        </p:sp>
      </p:grpSp>
      <p:sp>
        <p:nvSpPr>
          <p:cNvPr id="8" name="Espace réservé du pied de page 2"/>
          <p:cNvSpPr txBox="1">
            <a:spLocks/>
          </p:cNvSpPr>
          <p:nvPr userDrawn="1"/>
        </p:nvSpPr>
        <p:spPr>
          <a:xfrm>
            <a:off x="8028384" y="6367463"/>
            <a:ext cx="576064" cy="476250"/>
          </a:xfrm>
          <a:prstGeom prst="rect">
            <a:avLst/>
          </a:prstGeom>
          <a:ln>
            <a:noFill/>
          </a:ln>
        </p:spPr>
        <p:txBody>
          <a:bodyPr lIns="91089" tIns="45545" rIns="91089" bIns="45545" anchor="b"/>
          <a:lstStyle>
            <a:defPPr>
              <a:defRPr lang="fr-FR"/>
            </a:defPPr>
            <a:lvl1pPr marL="0" algn="l" defTabSz="914012" rtl="0" eaLnBrk="1" latinLnBrk="0" hangingPunct="1">
              <a:defRPr sz="1000" kern="1200">
                <a:solidFill>
                  <a:schemeClr val="tx1"/>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endParaRPr lang="fr-FR">
              <a:solidFill>
                <a:srgbClr val="000000"/>
              </a:solidFill>
            </a:endParaRPr>
          </a:p>
        </p:txBody>
      </p:sp>
      <p:sp>
        <p:nvSpPr>
          <p:cNvPr id="9"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a:solidFill>
                <a:srgbClr val="FFFFFF">
                  <a:lumMod val="50000"/>
                </a:srgbClr>
              </a:solidFill>
            </a:endParaRPr>
          </a:p>
        </p:txBody>
      </p:sp>
      <p:sp>
        <p:nvSpPr>
          <p:cNvPr id="10" name="Rectangle 9"/>
          <p:cNvSpPr/>
          <p:nvPr userDrawn="1"/>
        </p:nvSpPr>
        <p:spPr bwMode="gray">
          <a:xfrm>
            <a:off x="0" y="5755"/>
            <a:ext cx="684000" cy="692696"/>
          </a:xfrm>
          <a:prstGeom prst="rect">
            <a:avLst/>
          </a:prstGeom>
          <a:solidFill>
            <a:schemeClr val="tx2"/>
          </a:solidFill>
          <a:ln w="19050">
            <a:noFill/>
            <a:miter lim="800000"/>
            <a:headEnd/>
            <a:tailEnd/>
          </a:ln>
          <a:effectLst/>
        </p:spPr>
        <p:txBody>
          <a:bodyPr wrap="none" rtlCol="0" anchor="ctr">
            <a:noAutofit/>
          </a:bodyPr>
          <a:lstStyle/>
          <a:p>
            <a:pPr algn="ctr"/>
            <a:endParaRPr lang="fr-FR" sz="1100" b="1">
              <a:solidFill>
                <a:schemeClr val="bg1"/>
              </a:solidFill>
              <a:latin typeface="Arial" pitchFamily="34" charset="0"/>
            </a:endParaRPr>
          </a:p>
        </p:txBody>
      </p:sp>
    </p:spTree>
    <p:extLst>
      <p:ext uri="{BB962C8B-B14F-4D97-AF65-F5344CB8AC3E}">
        <p14:creationId xmlns:p14="http://schemas.microsoft.com/office/powerpoint/2010/main" val="17986070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vmlDrawing" Target="../drawings/vmlDrawing1.v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oleObject" Target="../embeddings/oleObject2.bin"/><Relationship Id="rId5" Type="http://schemas.openxmlformats.org/officeDocument/2006/relationships/tags" Target="../tags/tag2.xml"/><Relationship Id="rId4" Type="http://schemas.openxmlformats.org/officeDocument/2006/relationships/vmlDrawing" Target="../drawings/vmlDrawing2.v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vmlDrawing" Target="../drawings/vmlDrawing3.vml"/><Relationship Id="rId1" Type="http://schemas.openxmlformats.org/officeDocument/2006/relationships/theme" Target="../theme/theme3.xml"/><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tags" Target="../tags/tag4.xml"/><Relationship Id="rId4" Type="http://schemas.openxmlformats.org/officeDocument/2006/relationships/vmlDrawing" Target="../drawings/vmlDrawing4.v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5.bin"/><Relationship Id="rId5" Type="http://schemas.openxmlformats.org/officeDocument/2006/relationships/tags" Target="../tags/tag5.xml"/><Relationship Id="rId4" Type="http://schemas.openxmlformats.org/officeDocument/2006/relationships/vmlDrawing" Target="../drawings/vmlDrawing5.v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2.xml"/><Relationship Id="rId7" Type="http://schemas.openxmlformats.org/officeDocument/2006/relationships/oleObject" Target="../embeddings/oleObject6.bin"/><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ags" Target="../tags/tag6.xml"/><Relationship Id="rId5" Type="http://schemas.openxmlformats.org/officeDocument/2006/relationships/vmlDrawing" Target="../drawings/vmlDrawing6.v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6"/>
            </p:custDataLst>
            <p:extLst>
              <p:ext uri="{D42A27DB-BD31-4B8C-83A1-F6EECF244321}">
                <p14:modId xmlns:p14="http://schemas.microsoft.com/office/powerpoint/2010/main" val="2366262990"/>
              </p:ext>
            </p:extLst>
          </p:nvPr>
        </p:nvGraphicFramePr>
        <p:xfrm>
          <a:off x="1622" y="1622"/>
          <a:ext cx="1619" cy="1619"/>
        </p:xfrm>
        <a:graphic>
          <a:graphicData uri="http://schemas.openxmlformats.org/presentationml/2006/ole">
            <mc:AlternateContent xmlns:mc="http://schemas.openxmlformats.org/markup-compatibility/2006">
              <mc:Choice xmlns:v="urn:schemas-microsoft-com:vml" Requires="v">
                <p:oleObj spid="_x0000_s320816" name="think-cell Slide" r:id="rId7" imgW="360" imgH="360" progId="">
                  <p:embed/>
                </p:oleObj>
              </mc:Choice>
              <mc:Fallback>
                <p:oleObj name="think-cell Slide" r:id="rId7" imgW="360" imgH="360" progId="">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2" y="1622"/>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6"/>
          <p:cNvSpPr>
            <a:spLocks noGrp="1" noChangeArrowheads="1"/>
          </p:cNvSpPr>
          <p:nvPr>
            <p:ph type="body" idx="1"/>
          </p:nvPr>
        </p:nvSpPr>
        <p:spPr bwMode="auto">
          <a:xfrm>
            <a:off x="539551" y="1600310"/>
            <a:ext cx="8427887" cy="1383262"/>
          </a:xfrm>
          <a:prstGeom prst="rect">
            <a:avLst/>
          </a:prstGeom>
          <a:noFill/>
          <a:ln w="9525">
            <a:noFill/>
            <a:miter lim="800000"/>
            <a:headEnd/>
            <a:tailEnd/>
          </a:ln>
        </p:spPr>
        <p:txBody>
          <a:bodyPr vert="horz" wrap="square" lIns="93286" tIns="46643" rIns="93286" bIns="46643" numCol="1" anchor="t" anchorCtr="0" compatLnSpc="1">
            <a:prstTxWarp prst="textNoShape">
              <a:avLst/>
            </a:prstTxWarp>
          </a:bodyPr>
          <a:lstStyle/>
          <a:p>
            <a:pPr lvl="0"/>
            <a:r>
              <a:rPr lang="en-US" dirty="0" smtClean="0"/>
              <a:t>Text</a:t>
            </a:r>
            <a:endParaRPr lang="fr-FR" dirty="0" smtClean="0"/>
          </a:p>
        </p:txBody>
      </p:sp>
      <p:sp>
        <p:nvSpPr>
          <p:cNvPr id="1029" name="McK 2. Slide Title"/>
          <p:cNvSpPr>
            <a:spLocks noGrp="1" noChangeArrowheads="1"/>
          </p:cNvSpPr>
          <p:nvPr>
            <p:ph type="title"/>
          </p:nvPr>
        </p:nvSpPr>
        <p:spPr bwMode="auto">
          <a:xfrm>
            <a:off x="539552" y="150491"/>
            <a:ext cx="8376052" cy="298327"/>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a:r>
              <a:rPr lang="en-US" dirty="0" smtClean="0"/>
              <a:t>Click to edit Master title style</a:t>
            </a:r>
            <a:endParaRPr lang="fr-FR" dirty="0" smtClean="0"/>
          </a:p>
        </p:txBody>
      </p:sp>
      <p:sp>
        <p:nvSpPr>
          <p:cNvPr id="89096" name="McK 3. Unit of measure" hidden="1"/>
          <p:cNvSpPr txBox="1">
            <a:spLocks noChangeArrowheads="1"/>
          </p:cNvSpPr>
          <p:nvPr/>
        </p:nvSpPr>
        <p:spPr bwMode="auto">
          <a:xfrm>
            <a:off x="121489" y="1041498"/>
            <a:ext cx="3730492" cy="219820"/>
          </a:xfrm>
          <a:prstGeom prst="rect">
            <a:avLst/>
          </a:prstGeom>
          <a:noFill/>
          <a:ln w="9525">
            <a:noFill/>
            <a:miter lim="800000"/>
            <a:headEnd/>
            <a:tailEnd/>
          </a:ln>
          <a:effectLst/>
        </p:spPr>
        <p:txBody>
          <a:bodyPr lIns="0" tIns="0" rIns="0" bIns="0">
            <a:spAutoFit/>
          </a:bodyPr>
          <a:lstStyle/>
          <a:p>
            <a:pPr defTabSz="913429" fontAlgn="base">
              <a:spcBef>
                <a:spcPct val="0"/>
              </a:spcBef>
              <a:spcAft>
                <a:spcPct val="0"/>
              </a:spcAft>
              <a:defRPr/>
            </a:pPr>
            <a:r>
              <a:rPr lang="fr-FR" sz="1400">
                <a:solidFill>
                  <a:srgbClr val="808080"/>
                </a:solidFill>
              </a:rPr>
              <a:t>Unit of measure</a:t>
            </a:r>
          </a:p>
        </p:txBody>
      </p:sp>
      <p:sp>
        <p:nvSpPr>
          <p:cNvPr id="89097" name="McK 4. Footnote" hidden="1"/>
          <p:cNvSpPr txBox="1">
            <a:spLocks noChangeArrowheads="1"/>
          </p:cNvSpPr>
          <p:nvPr/>
        </p:nvSpPr>
        <p:spPr bwMode="auto">
          <a:xfrm>
            <a:off x="612301" y="6363584"/>
            <a:ext cx="7425349" cy="141312"/>
          </a:xfrm>
          <a:prstGeom prst="rect">
            <a:avLst/>
          </a:prstGeom>
          <a:noFill/>
          <a:ln w="9525">
            <a:noFill/>
            <a:miter lim="800000"/>
            <a:headEnd/>
            <a:tailEnd/>
          </a:ln>
          <a:effectLst/>
        </p:spPr>
        <p:txBody>
          <a:bodyPr lIns="0" tIns="0" rIns="0" bIns="0" anchor="b">
            <a:spAutoFit/>
          </a:bodyPr>
          <a:lstStyle/>
          <a:p>
            <a:pPr marL="106891" indent="-106891" defTabSz="913429" fontAlgn="base">
              <a:spcBef>
                <a:spcPct val="0"/>
              </a:spcBef>
              <a:spcAft>
                <a:spcPct val="0"/>
              </a:spcAft>
              <a:defRPr/>
            </a:pPr>
            <a:r>
              <a:rPr lang="fr-FR" sz="900">
                <a:solidFill>
                  <a:srgbClr val="000000"/>
                </a:solidFill>
              </a:rPr>
              <a:t>1 Footnote</a:t>
            </a:r>
          </a:p>
        </p:txBody>
      </p:sp>
      <p:sp>
        <p:nvSpPr>
          <p:cNvPr id="89098" name="McK 5. Source" hidden="1"/>
          <p:cNvSpPr>
            <a:spLocks noChangeArrowheads="1"/>
          </p:cNvSpPr>
          <p:nvPr/>
        </p:nvSpPr>
        <p:spPr bwMode="auto">
          <a:xfrm>
            <a:off x="612301" y="6573540"/>
            <a:ext cx="7425349" cy="141312"/>
          </a:xfrm>
          <a:prstGeom prst="rect">
            <a:avLst/>
          </a:prstGeom>
          <a:noFill/>
          <a:ln w="9525">
            <a:noFill/>
            <a:miter lim="800000"/>
            <a:headEnd/>
            <a:tailEnd/>
          </a:ln>
          <a:effectLst/>
        </p:spPr>
        <p:txBody>
          <a:bodyPr lIns="0" tIns="0" rIns="0" bIns="0" anchor="ctr">
            <a:spAutoFit/>
          </a:bodyPr>
          <a:lstStyle/>
          <a:p>
            <a:pPr marL="621910" indent="-621910" defTabSz="913429" fontAlgn="base">
              <a:spcBef>
                <a:spcPct val="0"/>
              </a:spcBef>
              <a:spcAft>
                <a:spcPct val="0"/>
              </a:spcAft>
              <a:tabLst>
                <a:tab pos="625148" algn="l"/>
              </a:tabLst>
              <a:defRPr/>
            </a:pPr>
            <a:r>
              <a:rPr lang="fr-FR" sz="900">
                <a:solidFill>
                  <a:srgbClr val="000000"/>
                </a:solidFill>
              </a:rPr>
              <a:t>Source : Source</a:t>
            </a:r>
          </a:p>
        </p:txBody>
      </p:sp>
      <p:grpSp>
        <p:nvGrpSpPr>
          <p:cNvPr id="1033" name="ACET" hidden="1"/>
          <p:cNvGrpSpPr>
            <a:grpSpLocks/>
          </p:cNvGrpSpPr>
          <p:nvPr/>
        </p:nvGrpSpPr>
        <p:grpSpPr bwMode="auto">
          <a:xfrm>
            <a:off x="1482156" y="1023679"/>
            <a:ext cx="4350892" cy="518318"/>
            <a:chOff x="915" y="710"/>
            <a:chExt cx="2686" cy="320"/>
          </a:xfrm>
        </p:grpSpPr>
        <p:cxnSp>
          <p:nvCxnSpPr>
            <p:cNvPr id="1038" name="AutoShape 12" hidden="1"/>
            <p:cNvCxnSpPr>
              <a:cxnSpLocks noChangeShapeType="1"/>
              <a:stCxn id="89101" idx="4"/>
              <a:endCxn id="89101" idx="6"/>
            </p:cNvCxnSpPr>
            <p:nvPr/>
          </p:nvCxnSpPr>
          <p:spPr bwMode="auto">
            <a:xfrm>
              <a:off x="915" y="1030"/>
              <a:ext cx="2686" cy="0"/>
            </a:xfrm>
            <a:prstGeom prst="straightConnector1">
              <a:avLst/>
            </a:prstGeom>
            <a:noFill/>
            <a:ln w="9525">
              <a:solidFill>
                <a:schemeClr val="tx1"/>
              </a:solidFill>
              <a:round/>
              <a:headEnd/>
              <a:tailEnd/>
            </a:ln>
          </p:spPr>
        </p:cxnSp>
        <p:sp>
          <p:nvSpPr>
            <p:cNvPr id="89101" name="AutoShape 13"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914303" fontAlgn="base">
                <a:spcBef>
                  <a:spcPct val="0"/>
                </a:spcBef>
                <a:spcAft>
                  <a:spcPct val="0"/>
                </a:spcAft>
                <a:defRPr/>
              </a:pPr>
              <a:r>
                <a:rPr lang="fr-FR" sz="1600" b="1">
                  <a:solidFill>
                    <a:srgbClr val="000000"/>
                  </a:solidFill>
                </a:rPr>
                <a:t>Title</a:t>
              </a:r>
            </a:p>
            <a:p>
              <a:pPr defTabSz="914303" fontAlgn="base">
                <a:spcBef>
                  <a:spcPct val="0"/>
                </a:spcBef>
                <a:spcAft>
                  <a:spcPct val="0"/>
                </a:spcAft>
                <a:defRPr/>
              </a:pPr>
              <a:r>
                <a:rPr lang="fr-FR" sz="1600">
                  <a:solidFill>
                    <a:srgbClr val="808080"/>
                  </a:solidFill>
                </a:rPr>
                <a:t>Unit of measure</a:t>
              </a:r>
            </a:p>
          </p:txBody>
        </p:sp>
      </p:grpSp>
      <p:sp>
        <p:nvSpPr>
          <p:cNvPr id="89103" name="McK 1. Tracker" hidden="1"/>
          <p:cNvSpPr>
            <a:spLocks noChangeArrowheads="1"/>
          </p:cNvSpPr>
          <p:nvPr/>
        </p:nvSpPr>
        <p:spPr bwMode="auto">
          <a:xfrm>
            <a:off x="121488" y="97185"/>
            <a:ext cx="876714" cy="219820"/>
          </a:xfrm>
          <a:prstGeom prst="rect">
            <a:avLst/>
          </a:prstGeom>
          <a:noFill/>
          <a:ln w="9525">
            <a:noFill/>
            <a:miter lim="800000"/>
            <a:headEnd/>
            <a:tailEnd/>
          </a:ln>
          <a:effectLst/>
        </p:spPr>
        <p:txBody>
          <a:bodyPr wrap="none" lIns="0" tIns="0" rIns="0" bIns="0">
            <a:spAutoFit/>
          </a:bodyPr>
          <a:lstStyle/>
          <a:p>
            <a:pPr defTabSz="914303" fontAlgn="base">
              <a:spcBef>
                <a:spcPct val="0"/>
              </a:spcBef>
              <a:spcAft>
                <a:spcPct val="0"/>
              </a:spcAft>
              <a:defRPr/>
            </a:pPr>
            <a:r>
              <a:rPr lang="fr-FR" sz="1400">
                <a:solidFill>
                  <a:srgbClr val="808080"/>
                </a:solidFill>
              </a:rPr>
              <a:t>TRACKER</a:t>
            </a:r>
          </a:p>
        </p:txBody>
      </p:sp>
      <p:sp>
        <p:nvSpPr>
          <p:cNvPr id="89104" name="McK 6. Yellow Sticker" hidden="1"/>
          <p:cNvSpPr>
            <a:spLocks noChangeArrowheads="1"/>
          </p:cNvSpPr>
          <p:nvPr/>
        </p:nvSpPr>
        <p:spPr bwMode="auto">
          <a:xfrm>
            <a:off x="6550637" y="97186"/>
            <a:ext cx="2428141" cy="529657"/>
          </a:xfrm>
          <a:prstGeom prst="foldedCorner">
            <a:avLst>
              <a:gd name="adj" fmla="val 12500"/>
            </a:avLst>
          </a:prstGeom>
          <a:solidFill>
            <a:srgbClr val="FFFF00"/>
          </a:solidFill>
          <a:ln w="9525">
            <a:noFill/>
            <a:round/>
            <a:headEnd/>
            <a:tailEnd/>
          </a:ln>
          <a:effectLst>
            <a:outerShdw dist="35921" dir="2700000" algn="ctr" rotWithShape="0">
              <a:schemeClr val="bg2"/>
            </a:outerShdw>
          </a:effectLst>
        </p:spPr>
        <p:txBody>
          <a:bodyPr lIns="73464" tIns="73464" rIns="73464" bIns="73464" anchor="ctr"/>
          <a:lstStyle/>
          <a:p>
            <a:pPr defTabSz="914303" fontAlgn="base">
              <a:spcBef>
                <a:spcPct val="0"/>
              </a:spcBef>
              <a:spcAft>
                <a:spcPct val="0"/>
              </a:spcAft>
              <a:defRPr/>
            </a:pPr>
            <a:endParaRPr lang="en-US" sz="1600">
              <a:solidFill>
                <a:srgbClr val="000000"/>
              </a:solidFill>
            </a:endParaRPr>
          </a:p>
        </p:txBody>
      </p:sp>
      <p:sp>
        <p:nvSpPr>
          <p:cNvPr id="89105" name="McK 7. Cercle numérotation" hidden="1"/>
          <p:cNvSpPr>
            <a:spLocks noChangeArrowheads="1"/>
          </p:cNvSpPr>
          <p:nvPr/>
        </p:nvSpPr>
        <p:spPr bwMode="auto">
          <a:xfrm>
            <a:off x="106911" y="369304"/>
            <a:ext cx="359605" cy="359583"/>
          </a:xfrm>
          <a:prstGeom prst="ellipse">
            <a:avLst/>
          </a:prstGeom>
          <a:solidFill>
            <a:schemeClr val="folHlink"/>
          </a:solidFill>
          <a:ln w="38100">
            <a:solidFill>
              <a:schemeClr val="bg1"/>
            </a:solidFill>
            <a:round/>
            <a:headEnd/>
            <a:tailEnd/>
          </a:ln>
          <a:effectLst/>
        </p:spPr>
        <p:txBody>
          <a:bodyPr wrap="none" lIns="93286" tIns="46643" rIns="93286" bIns="46643" anchor="ctr"/>
          <a:lstStyle/>
          <a:p>
            <a:pPr algn="ctr" defTabSz="914303" fontAlgn="base">
              <a:spcBef>
                <a:spcPct val="0"/>
              </a:spcBef>
              <a:spcAft>
                <a:spcPct val="0"/>
              </a:spcAft>
              <a:defRPr/>
            </a:pPr>
            <a:r>
              <a:rPr lang="fr-FR" sz="1600" b="1">
                <a:solidFill>
                  <a:srgbClr val="FFFFFF"/>
                </a:solidFill>
              </a:rPr>
              <a:t>1</a:t>
            </a:r>
          </a:p>
        </p:txBody>
      </p:sp>
      <p:sp>
        <p:nvSpPr>
          <p:cNvPr id="89106" name="doc id" hidden="1"/>
          <p:cNvSpPr>
            <a:spLocks noChangeArrowheads="1"/>
          </p:cNvSpPr>
          <p:nvPr/>
        </p:nvSpPr>
        <p:spPr bwMode="auto">
          <a:xfrm>
            <a:off x="48597" y="6746238"/>
            <a:ext cx="670614" cy="58311"/>
          </a:xfrm>
          <a:prstGeom prst="rect">
            <a:avLst/>
          </a:prstGeom>
          <a:noFill/>
          <a:ln w="9525">
            <a:noFill/>
            <a:miter lim="800000"/>
            <a:headEnd/>
            <a:tailEnd/>
          </a:ln>
          <a:effectLst/>
        </p:spPr>
        <p:txBody>
          <a:bodyPr wrap="none" lIns="0" tIns="0" rIns="0" bIns="0"/>
          <a:lstStyle/>
          <a:p>
            <a:pPr defTabSz="913429" fontAlgn="base">
              <a:spcBef>
                <a:spcPct val="0"/>
              </a:spcBef>
              <a:spcAft>
                <a:spcPct val="0"/>
              </a:spcAft>
              <a:defRPr/>
            </a:pPr>
            <a:r>
              <a:rPr lang="fr-FR" sz="600">
                <a:solidFill>
                  <a:srgbClr val="000000"/>
                </a:solidFill>
              </a:rPr>
              <a:t>PSL-AAA123-20110912-</a:t>
            </a:r>
          </a:p>
        </p:txBody>
      </p:sp>
      <p:sp>
        <p:nvSpPr>
          <p:cNvPr id="15"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Tree>
    <p:extLst>
      <p:ext uri="{BB962C8B-B14F-4D97-AF65-F5344CB8AC3E}">
        <p14:creationId xmlns:p14="http://schemas.microsoft.com/office/powerpoint/2010/main" val="3829638423"/>
      </p:ext>
    </p:extLst>
  </p:cSld>
  <p:clrMap bg1="lt1" tx1="dk1" bg2="lt2" tx2="dk2" accent1="accent1" accent2="accent2" accent3="accent3" accent4="accent4" accent5="accent5" accent6="accent6" hlink="hlink" folHlink="folHlink"/>
  <p:sldLayoutIdLst>
    <p:sldLayoutId id="2147483702" r:id="rId1"/>
    <p:sldLayoutId id="2147483682" r:id="rId2"/>
    <p:sldLayoutId id="2147483703" r:id="rId3"/>
  </p:sldLayoutIdLst>
  <p:timing>
    <p:tnLst>
      <p:par>
        <p:cTn id="1" dur="indefinite" restart="never" nodeType="tmRoot"/>
      </p:par>
    </p:tnLst>
  </p:timing>
  <p:hf hdr="0" ftr="0" dt="0"/>
  <p:txStyles>
    <p:titleStyle>
      <a:lvl1pPr algn="l" defTabSz="913429" rtl="0" eaLnBrk="0" fontAlgn="base" hangingPunct="0">
        <a:spcBef>
          <a:spcPct val="0"/>
        </a:spcBef>
        <a:spcAft>
          <a:spcPct val="0"/>
        </a:spcAft>
        <a:tabLst>
          <a:tab pos="456715" algn="l"/>
        </a:tabLst>
        <a:defRPr sz="1900" b="1">
          <a:solidFill>
            <a:schemeClr val="tx2"/>
          </a:solidFill>
          <a:latin typeface="+mj-lt"/>
          <a:ea typeface="+mj-ea"/>
          <a:cs typeface="+mj-cs"/>
        </a:defRPr>
      </a:lvl1pPr>
      <a:lvl2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2pPr>
      <a:lvl3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3pPr>
      <a:lvl4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4pPr>
      <a:lvl5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5pPr>
      <a:lvl6pPr marL="466431"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6pPr>
      <a:lvl7pPr marL="932863"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7pPr>
      <a:lvl8pPr marL="1399295"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8pPr>
      <a:lvl9pPr marL="1865728"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9pPr>
    </p:titleStyle>
    <p:bodyStyle>
      <a:lvl1pPr marL="349824" indent="-349824" algn="l" defTabSz="913429" rtl="0" eaLnBrk="0" fontAlgn="base" hangingPunct="0">
        <a:spcBef>
          <a:spcPct val="0"/>
        </a:spcBef>
        <a:spcAft>
          <a:spcPct val="0"/>
        </a:spcAft>
        <a:buClr>
          <a:schemeClr val="tx2"/>
        </a:buClr>
        <a:defRPr sz="1500">
          <a:solidFill>
            <a:schemeClr val="tx1"/>
          </a:solidFill>
          <a:latin typeface="+mn-lt"/>
          <a:ea typeface="+mn-ea"/>
          <a:cs typeface="+mn-cs"/>
        </a:defRPr>
      </a:lvl1pPr>
      <a:lvl2pPr marL="197586" indent="-195966" algn="l" defTabSz="913429" rtl="0" eaLnBrk="0" fontAlgn="base" hangingPunct="0">
        <a:spcBef>
          <a:spcPct val="0"/>
        </a:spcBef>
        <a:spcAft>
          <a:spcPct val="0"/>
        </a:spcAft>
        <a:buClr>
          <a:schemeClr val="tx2"/>
        </a:buClr>
        <a:buSzPct val="125000"/>
        <a:buFont typeface="Arial" charset="0"/>
        <a:buChar char="▪"/>
        <a:defRPr sz="1500">
          <a:solidFill>
            <a:schemeClr val="tx1"/>
          </a:solidFill>
          <a:latin typeface="+mn-lt"/>
          <a:cs typeface="+mn-cs"/>
        </a:defRPr>
      </a:lvl2pPr>
      <a:lvl3pPr marL="466431" indent="-267227"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3pPr>
      <a:lvl4pPr marL="626768" indent="-158716"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4pPr>
      <a:lvl5pPr marL="761191" indent="-132804" algn="l" defTabSz="913429" rtl="0" eaLnBrk="0" fontAlgn="base" hangingPunct="0">
        <a:spcBef>
          <a:spcPct val="0"/>
        </a:spcBef>
        <a:spcAft>
          <a:spcPct val="0"/>
        </a:spcAft>
        <a:buClr>
          <a:schemeClr val="tx2"/>
        </a:buClr>
        <a:buSzPct val="89000"/>
        <a:buFont typeface="Arial" charset="0"/>
        <a:buChar char="-"/>
        <a:defRPr sz="1500">
          <a:solidFill>
            <a:schemeClr val="tx1"/>
          </a:solidFill>
          <a:latin typeface="+mn-lt"/>
          <a:cs typeface="+mn-cs"/>
        </a:defRPr>
      </a:lvl5pPr>
      <a:lvl6pPr marL="1227622"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6pPr>
      <a:lvl7pPr marL="1694054"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7pPr>
      <a:lvl8pPr marL="2160486"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8pPr>
      <a:lvl9pPr marL="2626917"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9pPr>
    </p:bodyStyle>
    <p:otherStyle>
      <a:defPPr>
        <a:defRPr lang="en-US"/>
      </a:defPPr>
      <a:lvl1pPr marL="0" algn="l" defTabSz="932863" rtl="0" eaLnBrk="1" latinLnBrk="0" hangingPunct="1">
        <a:defRPr sz="1800" kern="1200">
          <a:solidFill>
            <a:schemeClr val="tx1"/>
          </a:solidFill>
          <a:latin typeface="+mn-lt"/>
          <a:ea typeface="+mn-ea"/>
          <a:cs typeface="+mn-cs"/>
        </a:defRPr>
      </a:lvl1pPr>
      <a:lvl2pPr marL="466431" algn="l" defTabSz="932863" rtl="0" eaLnBrk="1" latinLnBrk="0" hangingPunct="1">
        <a:defRPr sz="1800" kern="1200">
          <a:solidFill>
            <a:schemeClr val="tx1"/>
          </a:solidFill>
          <a:latin typeface="+mn-lt"/>
          <a:ea typeface="+mn-ea"/>
          <a:cs typeface="+mn-cs"/>
        </a:defRPr>
      </a:lvl2pPr>
      <a:lvl3pPr marL="932863" algn="l" defTabSz="932863" rtl="0" eaLnBrk="1" latinLnBrk="0" hangingPunct="1">
        <a:defRPr sz="1800" kern="1200">
          <a:solidFill>
            <a:schemeClr val="tx1"/>
          </a:solidFill>
          <a:latin typeface="+mn-lt"/>
          <a:ea typeface="+mn-ea"/>
          <a:cs typeface="+mn-cs"/>
        </a:defRPr>
      </a:lvl3pPr>
      <a:lvl4pPr marL="1399295" algn="l" defTabSz="932863" rtl="0" eaLnBrk="1" latinLnBrk="0" hangingPunct="1">
        <a:defRPr sz="1800" kern="1200">
          <a:solidFill>
            <a:schemeClr val="tx1"/>
          </a:solidFill>
          <a:latin typeface="+mn-lt"/>
          <a:ea typeface="+mn-ea"/>
          <a:cs typeface="+mn-cs"/>
        </a:defRPr>
      </a:lvl4pPr>
      <a:lvl5pPr marL="1865728" algn="l" defTabSz="932863" rtl="0" eaLnBrk="1" latinLnBrk="0" hangingPunct="1">
        <a:defRPr sz="1800" kern="1200">
          <a:solidFill>
            <a:schemeClr val="tx1"/>
          </a:solidFill>
          <a:latin typeface="+mn-lt"/>
          <a:ea typeface="+mn-ea"/>
          <a:cs typeface="+mn-cs"/>
        </a:defRPr>
      </a:lvl5pPr>
      <a:lvl6pPr marL="2332159" algn="l" defTabSz="932863" rtl="0" eaLnBrk="1" latinLnBrk="0" hangingPunct="1">
        <a:defRPr sz="1800" kern="1200">
          <a:solidFill>
            <a:schemeClr val="tx1"/>
          </a:solidFill>
          <a:latin typeface="+mn-lt"/>
          <a:ea typeface="+mn-ea"/>
          <a:cs typeface="+mn-cs"/>
        </a:defRPr>
      </a:lvl6pPr>
      <a:lvl7pPr marL="2798590" algn="l" defTabSz="932863" rtl="0" eaLnBrk="1" latinLnBrk="0" hangingPunct="1">
        <a:defRPr sz="1800" kern="1200">
          <a:solidFill>
            <a:schemeClr val="tx1"/>
          </a:solidFill>
          <a:latin typeface="+mn-lt"/>
          <a:ea typeface="+mn-ea"/>
          <a:cs typeface="+mn-cs"/>
        </a:defRPr>
      </a:lvl7pPr>
      <a:lvl8pPr marL="3265022" algn="l" defTabSz="932863" rtl="0" eaLnBrk="1" latinLnBrk="0" hangingPunct="1">
        <a:defRPr sz="1800" kern="1200">
          <a:solidFill>
            <a:schemeClr val="tx1"/>
          </a:solidFill>
          <a:latin typeface="+mn-lt"/>
          <a:ea typeface="+mn-ea"/>
          <a:cs typeface="+mn-cs"/>
        </a:defRPr>
      </a:lvl8pPr>
      <a:lvl9pPr marL="3731453" algn="l" defTabSz="9328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5"/>
            </p:custDataLst>
            <p:extLst>
              <p:ext uri="{D42A27DB-BD31-4B8C-83A1-F6EECF244321}">
                <p14:modId xmlns:p14="http://schemas.microsoft.com/office/powerpoint/2010/main" val="1495332592"/>
              </p:ext>
            </p:extLst>
          </p:nvPr>
        </p:nvGraphicFramePr>
        <p:xfrm>
          <a:off x="1622" y="1622"/>
          <a:ext cx="1619" cy="1619"/>
        </p:xfrm>
        <a:graphic>
          <a:graphicData uri="http://schemas.openxmlformats.org/presentationml/2006/ole">
            <mc:AlternateContent xmlns:mc="http://schemas.openxmlformats.org/markup-compatibility/2006">
              <mc:Choice xmlns:v="urn:schemas-microsoft-com:vml" Requires="v">
                <p:oleObj spid="_x0000_s31526" name="think-cell Slide" r:id="rId6" imgW="360" imgH="360" progId="">
                  <p:embed/>
                </p:oleObj>
              </mc:Choice>
              <mc:Fallback>
                <p:oleObj name="think-cell Slide" r:id="rId6" imgW="360" imgH="36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2" y="1622"/>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6"/>
          <p:cNvSpPr>
            <a:spLocks noGrp="1" noChangeArrowheads="1"/>
          </p:cNvSpPr>
          <p:nvPr>
            <p:ph type="body" idx="1"/>
          </p:nvPr>
        </p:nvSpPr>
        <p:spPr bwMode="auto">
          <a:xfrm>
            <a:off x="539551" y="1600310"/>
            <a:ext cx="8427887" cy="1383262"/>
          </a:xfrm>
          <a:prstGeom prst="rect">
            <a:avLst/>
          </a:prstGeom>
          <a:noFill/>
          <a:ln w="9525">
            <a:noFill/>
            <a:miter lim="800000"/>
            <a:headEnd/>
            <a:tailEnd/>
          </a:ln>
        </p:spPr>
        <p:txBody>
          <a:bodyPr vert="horz" wrap="square" lIns="93286" tIns="46643" rIns="93286" bIns="46643" numCol="1" anchor="t" anchorCtr="0" compatLnSpc="1">
            <a:prstTxWarp prst="textNoShape">
              <a:avLst/>
            </a:prstTxWarp>
          </a:bodyPr>
          <a:lstStyle/>
          <a:p>
            <a:pPr lvl="0"/>
            <a:r>
              <a:rPr lang="en-US" dirty="0" smtClean="0"/>
              <a:t>Text</a:t>
            </a:r>
            <a:endParaRPr lang="fr-FR" dirty="0" smtClean="0"/>
          </a:p>
        </p:txBody>
      </p:sp>
      <p:sp>
        <p:nvSpPr>
          <p:cNvPr id="1029" name="McK 2. Slide Title"/>
          <p:cNvSpPr>
            <a:spLocks noGrp="1" noChangeArrowheads="1"/>
          </p:cNvSpPr>
          <p:nvPr>
            <p:ph type="title"/>
          </p:nvPr>
        </p:nvSpPr>
        <p:spPr bwMode="auto">
          <a:xfrm>
            <a:off x="539552" y="150491"/>
            <a:ext cx="8376052" cy="298327"/>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a:r>
              <a:rPr lang="en-US" dirty="0" smtClean="0"/>
              <a:t>Click to edit Master title style</a:t>
            </a:r>
            <a:endParaRPr lang="fr-FR" dirty="0" smtClean="0"/>
          </a:p>
        </p:txBody>
      </p:sp>
      <p:sp>
        <p:nvSpPr>
          <p:cNvPr id="89096" name="McK 3. Unit of measure" hidden="1"/>
          <p:cNvSpPr txBox="1">
            <a:spLocks noChangeArrowheads="1"/>
          </p:cNvSpPr>
          <p:nvPr/>
        </p:nvSpPr>
        <p:spPr bwMode="auto">
          <a:xfrm>
            <a:off x="121489" y="1041498"/>
            <a:ext cx="3730492" cy="219820"/>
          </a:xfrm>
          <a:prstGeom prst="rect">
            <a:avLst/>
          </a:prstGeom>
          <a:noFill/>
          <a:ln w="9525">
            <a:noFill/>
            <a:miter lim="800000"/>
            <a:headEnd/>
            <a:tailEnd/>
          </a:ln>
          <a:effectLst/>
        </p:spPr>
        <p:txBody>
          <a:bodyPr lIns="0" tIns="0" rIns="0" bIns="0">
            <a:spAutoFit/>
          </a:bodyPr>
          <a:lstStyle/>
          <a:p>
            <a:pPr defTabSz="913429" fontAlgn="base">
              <a:spcBef>
                <a:spcPct val="0"/>
              </a:spcBef>
              <a:spcAft>
                <a:spcPct val="0"/>
              </a:spcAft>
              <a:defRPr/>
            </a:pPr>
            <a:r>
              <a:rPr lang="fr-FR" sz="1400">
                <a:solidFill>
                  <a:srgbClr val="808080"/>
                </a:solidFill>
              </a:rPr>
              <a:t>Unit of measure</a:t>
            </a:r>
          </a:p>
        </p:txBody>
      </p:sp>
      <p:sp>
        <p:nvSpPr>
          <p:cNvPr id="89097" name="McK 4. Footnote" hidden="1"/>
          <p:cNvSpPr txBox="1">
            <a:spLocks noChangeArrowheads="1"/>
          </p:cNvSpPr>
          <p:nvPr/>
        </p:nvSpPr>
        <p:spPr bwMode="auto">
          <a:xfrm>
            <a:off x="612301" y="6363584"/>
            <a:ext cx="7425349" cy="141312"/>
          </a:xfrm>
          <a:prstGeom prst="rect">
            <a:avLst/>
          </a:prstGeom>
          <a:noFill/>
          <a:ln w="9525">
            <a:noFill/>
            <a:miter lim="800000"/>
            <a:headEnd/>
            <a:tailEnd/>
          </a:ln>
          <a:effectLst/>
        </p:spPr>
        <p:txBody>
          <a:bodyPr lIns="0" tIns="0" rIns="0" bIns="0" anchor="b">
            <a:spAutoFit/>
          </a:bodyPr>
          <a:lstStyle/>
          <a:p>
            <a:pPr marL="106891" indent="-106891" defTabSz="913429" fontAlgn="base">
              <a:spcBef>
                <a:spcPct val="0"/>
              </a:spcBef>
              <a:spcAft>
                <a:spcPct val="0"/>
              </a:spcAft>
              <a:defRPr/>
            </a:pPr>
            <a:r>
              <a:rPr lang="fr-FR" sz="900">
                <a:solidFill>
                  <a:srgbClr val="000000"/>
                </a:solidFill>
              </a:rPr>
              <a:t>1 Footnote</a:t>
            </a:r>
          </a:p>
        </p:txBody>
      </p:sp>
      <p:sp>
        <p:nvSpPr>
          <p:cNvPr id="89098" name="McK 5. Source" hidden="1"/>
          <p:cNvSpPr>
            <a:spLocks noChangeArrowheads="1"/>
          </p:cNvSpPr>
          <p:nvPr/>
        </p:nvSpPr>
        <p:spPr bwMode="auto">
          <a:xfrm>
            <a:off x="612301" y="6573540"/>
            <a:ext cx="7425349" cy="141312"/>
          </a:xfrm>
          <a:prstGeom prst="rect">
            <a:avLst/>
          </a:prstGeom>
          <a:noFill/>
          <a:ln w="9525">
            <a:noFill/>
            <a:miter lim="800000"/>
            <a:headEnd/>
            <a:tailEnd/>
          </a:ln>
          <a:effectLst/>
        </p:spPr>
        <p:txBody>
          <a:bodyPr lIns="0" tIns="0" rIns="0" bIns="0" anchor="ctr">
            <a:spAutoFit/>
          </a:bodyPr>
          <a:lstStyle/>
          <a:p>
            <a:pPr marL="621910" indent="-621910" defTabSz="913429" fontAlgn="base">
              <a:spcBef>
                <a:spcPct val="0"/>
              </a:spcBef>
              <a:spcAft>
                <a:spcPct val="0"/>
              </a:spcAft>
              <a:tabLst>
                <a:tab pos="625148" algn="l"/>
              </a:tabLst>
              <a:defRPr/>
            </a:pPr>
            <a:r>
              <a:rPr lang="fr-FR" sz="900">
                <a:solidFill>
                  <a:srgbClr val="000000"/>
                </a:solidFill>
              </a:rPr>
              <a:t>Source : Source</a:t>
            </a:r>
          </a:p>
        </p:txBody>
      </p:sp>
      <p:grpSp>
        <p:nvGrpSpPr>
          <p:cNvPr id="1033" name="ACET" hidden="1"/>
          <p:cNvGrpSpPr>
            <a:grpSpLocks/>
          </p:cNvGrpSpPr>
          <p:nvPr/>
        </p:nvGrpSpPr>
        <p:grpSpPr bwMode="auto">
          <a:xfrm>
            <a:off x="1482156" y="1023679"/>
            <a:ext cx="4350892" cy="518318"/>
            <a:chOff x="915" y="710"/>
            <a:chExt cx="2686" cy="320"/>
          </a:xfrm>
        </p:grpSpPr>
        <p:cxnSp>
          <p:nvCxnSpPr>
            <p:cNvPr id="1038" name="AutoShape 12" hidden="1"/>
            <p:cNvCxnSpPr>
              <a:cxnSpLocks noChangeShapeType="1"/>
              <a:stCxn id="89101" idx="4"/>
              <a:endCxn id="89101" idx="6"/>
            </p:cNvCxnSpPr>
            <p:nvPr/>
          </p:nvCxnSpPr>
          <p:spPr bwMode="auto">
            <a:xfrm>
              <a:off x="915" y="1030"/>
              <a:ext cx="2686" cy="0"/>
            </a:xfrm>
            <a:prstGeom prst="straightConnector1">
              <a:avLst/>
            </a:prstGeom>
            <a:noFill/>
            <a:ln w="9525">
              <a:solidFill>
                <a:schemeClr val="tx1"/>
              </a:solidFill>
              <a:round/>
              <a:headEnd/>
              <a:tailEnd/>
            </a:ln>
          </p:spPr>
        </p:cxnSp>
        <p:sp>
          <p:nvSpPr>
            <p:cNvPr id="89101" name="AutoShape 13"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914303" fontAlgn="base">
                <a:spcBef>
                  <a:spcPct val="0"/>
                </a:spcBef>
                <a:spcAft>
                  <a:spcPct val="0"/>
                </a:spcAft>
                <a:defRPr/>
              </a:pPr>
              <a:r>
                <a:rPr lang="fr-FR" sz="1600" b="1">
                  <a:solidFill>
                    <a:srgbClr val="000000"/>
                  </a:solidFill>
                </a:rPr>
                <a:t>Title</a:t>
              </a:r>
            </a:p>
            <a:p>
              <a:pPr defTabSz="914303" fontAlgn="base">
                <a:spcBef>
                  <a:spcPct val="0"/>
                </a:spcBef>
                <a:spcAft>
                  <a:spcPct val="0"/>
                </a:spcAft>
                <a:defRPr/>
              </a:pPr>
              <a:r>
                <a:rPr lang="fr-FR" sz="1600">
                  <a:solidFill>
                    <a:srgbClr val="808080"/>
                  </a:solidFill>
                </a:rPr>
                <a:t>Unit of measure</a:t>
              </a:r>
            </a:p>
          </p:txBody>
        </p:sp>
      </p:grpSp>
      <p:sp>
        <p:nvSpPr>
          <p:cNvPr id="89103" name="McK 1. Tracker" hidden="1"/>
          <p:cNvSpPr>
            <a:spLocks noChangeArrowheads="1"/>
          </p:cNvSpPr>
          <p:nvPr/>
        </p:nvSpPr>
        <p:spPr bwMode="auto">
          <a:xfrm>
            <a:off x="121488" y="97185"/>
            <a:ext cx="876714" cy="219820"/>
          </a:xfrm>
          <a:prstGeom prst="rect">
            <a:avLst/>
          </a:prstGeom>
          <a:noFill/>
          <a:ln w="9525">
            <a:noFill/>
            <a:miter lim="800000"/>
            <a:headEnd/>
            <a:tailEnd/>
          </a:ln>
          <a:effectLst/>
        </p:spPr>
        <p:txBody>
          <a:bodyPr wrap="none" lIns="0" tIns="0" rIns="0" bIns="0">
            <a:spAutoFit/>
          </a:bodyPr>
          <a:lstStyle/>
          <a:p>
            <a:pPr defTabSz="914303" fontAlgn="base">
              <a:spcBef>
                <a:spcPct val="0"/>
              </a:spcBef>
              <a:spcAft>
                <a:spcPct val="0"/>
              </a:spcAft>
              <a:defRPr/>
            </a:pPr>
            <a:r>
              <a:rPr lang="fr-FR" sz="1400">
                <a:solidFill>
                  <a:srgbClr val="808080"/>
                </a:solidFill>
              </a:rPr>
              <a:t>TRACKER</a:t>
            </a:r>
          </a:p>
        </p:txBody>
      </p:sp>
      <p:sp>
        <p:nvSpPr>
          <p:cNvPr id="89104" name="McK 6. Yellow Sticker" hidden="1"/>
          <p:cNvSpPr>
            <a:spLocks noChangeArrowheads="1"/>
          </p:cNvSpPr>
          <p:nvPr/>
        </p:nvSpPr>
        <p:spPr bwMode="auto">
          <a:xfrm>
            <a:off x="6550637" y="97186"/>
            <a:ext cx="2428141" cy="529657"/>
          </a:xfrm>
          <a:prstGeom prst="foldedCorner">
            <a:avLst>
              <a:gd name="adj" fmla="val 12500"/>
            </a:avLst>
          </a:prstGeom>
          <a:solidFill>
            <a:srgbClr val="FFFF00"/>
          </a:solidFill>
          <a:ln w="9525">
            <a:noFill/>
            <a:round/>
            <a:headEnd/>
            <a:tailEnd/>
          </a:ln>
          <a:effectLst>
            <a:outerShdw dist="35921" dir="2700000" algn="ctr" rotWithShape="0">
              <a:schemeClr val="bg2"/>
            </a:outerShdw>
          </a:effectLst>
        </p:spPr>
        <p:txBody>
          <a:bodyPr lIns="73464" tIns="73464" rIns="73464" bIns="73464" anchor="ctr"/>
          <a:lstStyle/>
          <a:p>
            <a:pPr defTabSz="914303" fontAlgn="base">
              <a:spcBef>
                <a:spcPct val="0"/>
              </a:spcBef>
              <a:spcAft>
                <a:spcPct val="0"/>
              </a:spcAft>
              <a:defRPr/>
            </a:pPr>
            <a:endParaRPr lang="en-US" sz="1600">
              <a:solidFill>
                <a:srgbClr val="000000"/>
              </a:solidFill>
            </a:endParaRPr>
          </a:p>
        </p:txBody>
      </p:sp>
      <p:sp>
        <p:nvSpPr>
          <p:cNvPr id="89105" name="McK 7. Cercle numérotation" hidden="1"/>
          <p:cNvSpPr>
            <a:spLocks noChangeArrowheads="1"/>
          </p:cNvSpPr>
          <p:nvPr/>
        </p:nvSpPr>
        <p:spPr bwMode="auto">
          <a:xfrm>
            <a:off x="106911" y="369304"/>
            <a:ext cx="359605" cy="359583"/>
          </a:xfrm>
          <a:prstGeom prst="ellipse">
            <a:avLst/>
          </a:prstGeom>
          <a:solidFill>
            <a:schemeClr val="folHlink"/>
          </a:solidFill>
          <a:ln w="38100">
            <a:solidFill>
              <a:schemeClr val="bg1"/>
            </a:solidFill>
            <a:round/>
            <a:headEnd/>
            <a:tailEnd/>
          </a:ln>
          <a:effectLst/>
        </p:spPr>
        <p:txBody>
          <a:bodyPr wrap="none" lIns="93286" tIns="46643" rIns="93286" bIns="46643" anchor="ctr"/>
          <a:lstStyle/>
          <a:p>
            <a:pPr algn="ctr" defTabSz="914303" fontAlgn="base">
              <a:spcBef>
                <a:spcPct val="0"/>
              </a:spcBef>
              <a:spcAft>
                <a:spcPct val="0"/>
              </a:spcAft>
              <a:defRPr/>
            </a:pPr>
            <a:r>
              <a:rPr lang="fr-FR" sz="1600" b="1">
                <a:solidFill>
                  <a:srgbClr val="FFFFFF"/>
                </a:solidFill>
              </a:rPr>
              <a:t>1</a:t>
            </a:r>
          </a:p>
        </p:txBody>
      </p:sp>
      <p:sp>
        <p:nvSpPr>
          <p:cNvPr id="89106" name="doc id" hidden="1"/>
          <p:cNvSpPr>
            <a:spLocks noChangeArrowheads="1"/>
          </p:cNvSpPr>
          <p:nvPr/>
        </p:nvSpPr>
        <p:spPr bwMode="auto">
          <a:xfrm>
            <a:off x="48597" y="6746238"/>
            <a:ext cx="670614" cy="58311"/>
          </a:xfrm>
          <a:prstGeom prst="rect">
            <a:avLst/>
          </a:prstGeom>
          <a:noFill/>
          <a:ln w="9525">
            <a:noFill/>
            <a:miter lim="800000"/>
            <a:headEnd/>
            <a:tailEnd/>
          </a:ln>
          <a:effectLst/>
        </p:spPr>
        <p:txBody>
          <a:bodyPr wrap="none" lIns="0" tIns="0" rIns="0" bIns="0"/>
          <a:lstStyle/>
          <a:p>
            <a:pPr defTabSz="913429" fontAlgn="base">
              <a:spcBef>
                <a:spcPct val="0"/>
              </a:spcBef>
              <a:spcAft>
                <a:spcPct val="0"/>
              </a:spcAft>
              <a:defRPr/>
            </a:pPr>
            <a:r>
              <a:rPr lang="fr-FR" sz="600">
                <a:solidFill>
                  <a:srgbClr val="000000"/>
                </a:solidFill>
              </a:rPr>
              <a:t>PSL-AAA123-20110912-</a:t>
            </a:r>
          </a:p>
        </p:txBody>
      </p:sp>
      <p:sp>
        <p:nvSpPr>
          <p:cNvPr id="15"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Tree>
    <p:extLst>
      <p:ext uri="{BB962C8B-B14F-4D97-AF65-F5344CB8AC3E}">
        <p14:creationId xmlns:p14="http://schemas.microsoft.com/office/powerpoint/2010/main" val="2868637200"/>
      </p:ext>
    </p:extLst>
  </p:cSld>
  <p:clrMap bg1="lt1" tx1="dk1" bg2="lt2" tx2="dk2" accent1="accent1" accent2="accent2" accent3="accent3" accent4="accent4" accent5="accent5" accent6="accent6" hlink="hlink" folHlink="folHlink"/>
  <p:sldLayoutIdLst>
    <p:sldLayoutId id="2147483706" r:id="rId1"/>
    <p:sldLayoutId id="2147483707" r:id="rId2"/>
  </p:sldLayoutIdLst>
  <p:timing>
    <p:tnLst>
      <p:par>
        <p:cTn id="1" dur="indefinite" restart="never" nodeType="tmRoot"/>
      </p:par>
    </p:tnLst>
  </p:timing>
  <p:hf hdr="0" ftr="0" dt="0"/>
  <p:txStyles>
    <p:titleStyle>
      <a:lvl1pPr algn="l" defTabSz="913429" rtl="0" eaLnBrk="0" fontAlgn="base" hangingPunct="0">
        <a:spcBef>
          <a:spcPct val="0"/>
        </a:spcBef>
        <a:spcAft>
          <a:spcPct val="0"/>
        </a:spcAft>
        <a:tabLst>
          <a:tab pos="456715" algn="l"/>
        </a:tabLst>
        <a:defRPr sz="1900" b="1">
          <a:solidFill>
            <a:schemeClr val="tx2"/>
          </a:solidFill>
          <a:latin typeface="+mj-lt"/>
          <a:ea typeface="+mj-ea"/>
          <a:cs typeface="+mj-cs"/>
        </a:defRPr>
      </a:lvl1pPr>
      <a:lvl2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2pPr>
      <a:lvl3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3pPr>
      <a:lvl4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4pPr>
      <a:lvl5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5pPr>
      <a:lvl6pPr marL="466431"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6pPr>
      <a:lvl7pPr marL="932863"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7pPr>
      <a:lvl8pPr marL="1399295"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8pPr>
      <a:lvl9pPr marL="1865728"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9pPr>
    </p:titleStyle>
    <p:bodyStyle>
      <a:lvl1pPr marL="349824" indent="-349824" algn="l" defTabSz="913429" rtl="0" eaLnBrk="0" fontAlgn="base" hangingPunct="0">
        <a:spcBef>
          <a:spcPct val="0"/>
        </a:spcBef>
        <a:spcAft>
          <a:spcPct val="0"/>
        </a:spcAft>
        <a:buClr>
          <a:schemeClr val="tx2"/>
        </a:buClr>
        <a:defRPr sz="1500">
          <a:solidFill>
            <a:schemeClr val="tx1"/>
          </a:solidFill>
          <a:latin typeface="+mn-lt"/>
          <a:ea typeface="+mn-ea"/>
          <a:cs typeface="+mn-cs"/>
        </a:defRPr>
      </a:lvl1pPr>
      <a:lvl2pPr marL="197586" indent="-195966" algn="l" defTabSz="913429" rtl="0" eaLnBrk="0" fontAlgn="base" hangingPunct="0">
        <a:spcBef>
          <a:spcPct val="0"/>
        </a:spcBef>
        <a:spcAft>
          <a:spcPct val="0"/>
        </a:spcAft>
        <a:buClr>
          <a:schemeClr val="tx2"/>
        </a:buClr>
        <a:buSzPct val="125000"/>
        <a:buFont typeface="Arial" charset="0"/>
        <a:buChar char="▪"/>
        <a:defRPr sz="1500">
          <a:solidFill>
            <a:schemeClr val="tx1"/>
          </a:solidFill>
          <a:latin typeface="+mn-lt"/>
          <a:cs typeface="+mn-cs"/>
        </a:defRPr>
      </a:lvl2pPr>
      <a:lvl3pPr marL="466431" indent="-267227"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3pPr>
      <a:lvl4pPr marL="626768" indent="-158716"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4pPr>
      <a:lvl5pPr marL="761191" indent="-132804" algn="l" defTabSz="913429" rtl="0" eaLnBrk="0" fontAlgn="base" hangingPunct="0">
        <a:spcBef>
          <a:spcPct val="0"/>
        </a:spcBef>
        <a:spcAft>
          <a:spcPct val="0"/>
        </a:spcAft>
        <a:buClr>
          <a:schemeClr val="tx2"/>
        </a:buClr>
        <a:buSzPct val="89000"/>
        <a:buFont typeface="Arial" charset="0"/>
        <a:buChar char="-"/>
        <a:defRPr sz="1500">
          <a:solidFill>
            <a:schemeClr val="tx1"/>
          </a:solidFill>
          <a:latin typeface="+mn-lt"/>
          <a:cs typeface="+mn-cs"/>
        </a:defRPr>
      </a:lvl5pPr>
      <a:lvl6pPr marL="1227622"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6pPr>
      <a:lvl7pPr marL="1694054"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7pPr>
      <a:lvl8pPr marL="2160486"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8pPr>
      <a:lvl9pPr marL="2626917"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9pPr>
    </p:bodyStyle>
    <p:otherStyle>
      <a:defPPr>
        <a:defRPr lang="en-US"/>
      </a:defPPr>
      <a:lvl1pPr marL="0" algn="l" defTabSz="932863" rtl="0" eaLnBrk="1" latinLnBrk="0" hangingPunct="1">
        <a:defRPr sz="1800" kern="1200">
          <a:solidFill>
            <a:schemeClr val="tx1"/>
          </a:solidFill>
          <a:latin typeface="+mn-lt"/>
          <a:ea typeface="+mn-ea"/>
          <a:cs typeface="+mn-cs"/>
        </a:defRPr>
      </a:lvl1pPr>
      <a:lvl2pPr marL="466431" algn="l" defTabSz="932863" rtl="0" eaLnBrk="1" latinLnBrk="0" hangingPunct="1">
        <a:defRPr sz="1800" kern="1200">
          <a:solidFill>
            <a:schemeClr val="tx1"/>
          </a:solidFill>
          <a:latin typeface="+mn-lt"/>
          <a:ea typeface="+mn-ea"/>
          <a:cs typeface="+mn-cs"/>
        </a:defRPr>
      </a:lvl2pPr>
      <a:lvl3pPr marL="932863" algn="l" defTabSz="932863" rtl="0" eaLnBrk="1" latinLnBrk="0" hangingPunct="1">
        <a:defRPr sz="1800" kern="1200">
          <a:solidFill>
            <a:schemeClr val="tx1"/>
          </a:solidFill>
          <a:latin typeface="+mn-lt"/>
          <a:ea typeface="+mn-ea"/>
          <a:cs typeface="+mn-cs"/>
        </a:defRPr>
      </a:lvl3pPr>
      <a:lvl4pPr marL="1399295" algn="l" defTabSz="932863" rtl="0" eaLnBrk="1" latinLnBrk="0" hangingPunct="1">
        <a:defRPr sz="1800" kern="1200">
          <a:solidFill>
            <a:schemeClr val="tx1"/>
          </a:solidFill>
          <a:latin typeface="+mn-lt"/>
          <a:ea typeface="+mn-ea"/>
          <a:cs typeface="+mn-cs"/>
        </a:defRPr>
      </a:lvl4pPr>
      <a:lvl5pPr marL="1865728" algn="l" defTabSz="932863" rtl="0" eaLnBrk="1" latinLnBrk="0" hangingPunct="1">
        <a:defRPr sz="1800" kern="1200">
          <a:solidFill>
            <a:schemeClr val="tx1"/>
          </a:solidFill>
          <a:latin typeface="+mn-lt"/>
          <a:ea typeface="+mn-ea"/>
          <a:cs typeface="+mn-cs"/>
        </a:defRPr>
      </a:lvl5pPr>
      <a:lvl6pPr marL="2332159" algn="l" defTabSz="932863" rtl="0" eaLnBrk="1" latinLnBrk="0" hangingPunct="1">
        <a:defRPr sz="1800" kern="1200">
          <a:solidFill>
            <a:schemeClr val="tx1"/>
          </a:solidFill>
          <a:latin typeface="+mn-lt"/>
          <a:ea typeface="+mn-ea"/>
          <a:cs typeface="+mn-cs"/>
        </a:defRPr>
      </a:lvl6pPr>
      <a:lvl7pPr marL="2798590" algn="l" defTabSz="932863" rtl="0" eaLnBrk="1" latinLnBrk="0" hangingPunct="1">
        <a:defRPr sz="1800" kern="1200">
          <a:solidFill>
            <a:schemeClr val="tx1"/>
          </a:solidFill>
          <a:latin typeface="+mn-lt"/>
          <a:ea typeface="+mn-ea"/>
          <a:cs typeface="+mn-cs"/>
        </a:defRPr>
      </a:lvl7pPr>
      <a:lvl8pPr marL="3265022" algn="l" defTabSz="932863" rtl="0" eaLnBrk="1" latinLnBrk="0" hangingPunct="1">
        <a:defRPr sz="1800" kern="1200">
          <a:solidFill>
            <a:schemeClr val="tx1"/>
          </a:solidFill>
          <a:latin typeface="+mn-lt"/>
          <a:ea typeface="+mn-ea"/>
          <a:cs typeface="+mn-cs"/>
        </a:defRPr>
      </a:lvl8pPr>
      <a:lvl9pPr marL="3731453" algn="l" defTabSz="9328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3"/>
            </p:custDataLst>
            <p:extLst/>
          </p:nvPr>
        </p:nvGraphicFramePr>
        <p:xfrm>
          <a:off x="1622" y="1622"/>
          <a:ext cx="1619" cy="1619"/>
        </p:xfrm>
        <a:graphic>
          <a:graphicData uri="http://schemas.openxmlformats.org/presentationml/2006/ole">
            <mc:AlternateContent xmlns:mc="http://schemas.openxmlformats.org/markup-compatibility/2006">
              <mc:Choice xmlns:v="urn:schemas-microsoft-com:vml" Requires="v">
                <p:oleObj spid="_x0000_s304770" name="think-cell Slide" r:id="rId4" imgW="360" imgH="360" progId="">
                  <p:embed/>
                </p:oleObj>
              </mc:Choice>
              <mc:Fallback>
                <p:oleObj name="think-cell Slide" r:id="rId4" imgW="360" imgH="360" progId="">
                  <p:embed/>
                  <p:pic>
                    <p:nvPicPr>
                      <p:cNvPr id="2" name="Object 1" hidden="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2" y="1622"/>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6"/>
          <p:cNvSpPr>
            <a:spLocks noGrp="1" noChangeArrowheads="1"/>
          </p:cNvSpPr>
          <p:nvPr>
            <p:ph type="body" idx="1"/>
          </p:nvPr>
        </p:nvSpPr>
        <p:spPr bwMode="auto">
          <a:xfrm>
            <a:off x="539551" y="1600310"/>
            <a:ext cx="8427887" cy="1383262"/>
          </a:xfrm>
          <a:prstGeom prst="rect">
            <a:avLst/>
          </a:prstGeom>
          <a:noFill/>
          <a:ln w="9525">
            <a:noFill/>
            <a:miter lim="800000"/>
            <a:headEnd/>
            <a:tailEnd/>
          </a:ln>
        </p:spPr>
        <p:txBody>
          <a:bodyPr vert="horz" wrap="square" lIns="93286" tIns="46643" rIns="93286" bIns="46643" numCol="1" anchor="t" anchorCtr="0" compatLnSpc="1">
            <a:prstTxWarp prst="textNoShape">
              <a:avLst/>
            </a:prstTxWarp>
          </a:bodyPr>
          <a:lstStyle/>
          <a:p>
            <a:pPr lvl="0"/>
            <a:r>
              <a:rPr lang="en-US" dirty="0" smtClean="0"/>
              <a:t>Text</a:t>
            </a:r>
            <a:endParaRPr lang="fr-FR" dirty="0" smtClean="0"/>
          </a:p>
        </p:txBody>
      </p:sp>
      <p:sp>
        <p:nvSpPr>
          <p:cNvPr id="1029" name="McK 2. Slide Title"/>
          <p:cNvSpPr>
            <a:spLocks noGrp="1" noChangeArrowheads="1"/>
          </p:cNvSpPr>
          <p:nvPr>
            <p:ph type="title"/>
          </p:nvPr>
        </p:nvSpPr>
        <p:spPr bwMode="auto">
          <a:xfrm>
            <a:off x="539552" y="150491"/>
            <a:ext cx="8376052" cy="298327"/>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a:r>
              <a:rPr lang="en-US" dirty="0" smtClean="0"/>
              <a:t>Click to edit Master title style</a:t>
            </a:r>
            <a:endParaRPr lang="fr-FR" dirty="0" smtClean="0"/>
          </a:p>
        </p:txBody>
      </p:sp>
      <p:sp>
        <p:nvSpPr>
          <p:cNvPr id="89096" name="McK 3. Unit of measure" hidden="1"/>
          <p:cNvSpPr txBox="1">
            <a:spLocks noChangeArrowheads="1"/>
          </p:cNvSpPr>
          <p:nvPr/>
        </p:nvSpPr>
        <p:spPr bwMode="auto">
          <a:xfrm>
            <a:off x="121489" y="1041498"/>
            <a:ext cx="3730492" cy="219820"/>
          </a:xfrm>
          <a:prstGeom prst="rect">
            <a:avLst/>
          </a:prstGeom>
          <a:noFill/>
          <a:ln w="9525">
            <a:noFill/>
            <a:miter lim="800000"/>
            <a:headEnd/>
            <a:tailEnd/>
          </a:ln>
          <a:effectLst/>
        </p:spPr>
        <p:txBody>
          <a:bodyPr lIns="0" tIns="0" rIns="0" bIns="0">
            <a:spAutoFit/>
          </a:bodyPr>
          <a:lstStyle/>
          <a:p>
            <a:pPr defTabSz="913429" fontAlgn="base">
              <a:spcBef>
                <a:spcPct val="0"/>
              </a:spcBef>
              <a:spcAft>
                <a:spcPct val="0"/>
              </a:spcAft>
              <a:defRPr/>
            </a:pPr>
            <a:r>
              <a:rPr lang="fr-FR" sz="1400">
                <a:solidFill>
                  <a:srgbClr val="808080"/>
                </a:solidFill>
              </a:rPr>
              <a:t>Unit of measure</a:t>
            </a:r>
          </a:p>
        </p:txBody>
      </p:sp>
      <p:sp>
        <p:nvSpPr>
          <p:cNvPr id="89097" name="McK 4. Footnote" hidden="1"/>
          <p:cNvSpPr txBox="1">
            <a:spLocks noChangeArrowheads="1"/>
          </p:cNvSpPr>
          <p:nvPr/>
        </p:nvSpPr>
        <p:spPr bwMode="auto">
          <a:xfrm>
            <a:off x="612301" y="6363584"/>
            <a:ext cx="7425349" cy="141312"/>
          </a:xfrm>
          <a:prstGeom prst="rect">
            <a:avLst/>
          </a:prstGeom>
          <a:noFill/>
          <a:ln w="9525">
            <a:noFill/>
            <a:miter lim="800000"/>
            <a:headEnd/>
            <a:tailEnd/>
          </a:ln>
          <a:effectLst/>
        </p:spPr>
        <p:txBody>
          <a:bodyPr lIns="0" tIns="0" rIns="0" bIns="0" anchor="b">
            <a:spAutoFit/>
          </a:bodyPr>
          <a:lstStyle/>
          <a:p>
            <a:pPr marL="106891" indent="-106891" defTabSz="913429" fontAlgn="base">
              <a:spcBef>
                <a:spcPct val="0"/>
              </a:spcBef>
              <a:spcAft>
                <a:spcPct val="0"/>
              </a:spcAft>
              <a:defRPr/>
            </a:pPr>
            <a:r>
              <a:rPr lang="fr-FR" sz="900">
                <a:solidFill>
                  <a:srgbClr val="000000"/>
                </a:solidFill>
              </a:rPr>
              <a:t>1 Footnote</a:t>
            </a:r>
          </a:p>
        </p:txBody>
      </p:sp>
      <p:sp>
        <p:nvSpPr>
          <p:cNvPr id="89098" name="McK 5. Source" hidden="1"/>
          <p:cNvSpPr>
            <a:spLocks noChangeArrowheads="1"/>
          </p:cNvSpPr>
          <p:nvPr/>
        </p:nvSpPr>
        <p:spPr bwMode="auto">
          <a:xfrm>
            <a:off x="612301" y="6573540"/>
            <a:ext cx="7425349" cy="141312"/>
          </a:xfrm>
          <a:prstGeom prst="rect">
            <a:avLst/>
          </a:prstGeom>
          <a:noFill/>
          <a:ln w="9525">
            <a:noFill/>
            <a:miter lim="800000"/>
            <a:headEnd/>
            <a:tailEnd/>
          </a:ln>
          <a:effectLst/>
        </p:spPr>
        <p:txBody>
          <a:bodyPr lIns="0" tIns="0" rIns="0" bIns="0" anchor="ctr">
            <a:spAutoFit/>
          </a:bodyPr>
          <a:lstStyle/>
          <a:p>
            <a:pPr marL="621910" indent="-621910" defTabSz="913429" fontAlgn="base">
              <a:spcBef>
                <a:spcPct val="0"/>
              </a:spcBef>
              <a:spcAft>
                <a:spcPct val="0"/>
              </a:spcAft>
              <a:tabLst>
                <a:tab pos="625148" algn="l"/>
              </a:tabLst>
              <a:defRPr/>
            </a:pPr>
            <a:r>
              <a:rPr lang="fr-FR" sz="900">
                <a:solidFill>
                  <a:srgbClr val="000000"/>
                </a:solidFill>
              </a:rPr>
              <a:t>Source : Source</a:t>
            </a:r>
          </a:p>
        </p:txBody>
      </p:sp>
      <p:grpSp>
        <p:nvGrpSpPr>
          <p:cNvPr id="1033" name="ACET" hidden="1"/>
          <p:cNvGrpSpPr>
            <a:grpSpLocks/>
          </p:cNvGrpSpPr>
          <p:nvPr/>
        </p:nvGrpSpPr>
        <p:grpSpPr bwMode="auto">
          <a:xfrm>
            <a:off x="1482156" y="1023679"/>
            <a:ext cx="4350892" cy="518318"/>
            <a:chOff x="915" y="710"/>
            <a:chExt cx="2686" cy="320"/>
          </a:xfrm>
        </p:grpSpPr>
        <p:cxnSp>
          <p:nvCxnSpPr>
            <p:cNvPr id="1038" name="AutoShape 12" hidden="1"/>
            <p:cNvCxnSpPr>
              <a:cxnSpLocks noChangeShapeType="1"/>
              <a:stCxn id="89101" idx="4"/>
              <a:endCxn id="89101" idx="6"/>
            </p:cNvCxnSpPr>
            <p:nvPr/>
          </p:nvCxnSpPr>
          <p:spPr bwMode="auto">
            <a:xfrm>
              <a:off x="915" y="1030"/>
              <a:ext cx="2686" cy="0"/>
            </a:xfrm>
            <a:prstGeom prst="straightConnector1">
              <a:avLst/>
            </a:prstGeom>
            <a:noFill/>
            <a:ln w="9525">
              <a:solidFill>
                <a:schemeClr val="tx1"/>
              </a:solidFill>
              <a:round/>
              <a:headEnd/>
              <a:tailEnd/>
            </a:ln>
          </p:spPr>
        </p:cxnSp>
        <p:sp>
          <p:nvSpPr>
            <p:cNvPr id="89101" name="AutoShape 13"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914303" fontAlgn="base">
                <a:spcBef>
                  <a:spcPct val="0"/>
                </a:spcBef>
                <a:spcAft>
                  <a:spcPct val="0"/>
                </a:spcAft>
                <a:defRPr/>
              </a:pPr>
              <a:r>
                <a:rPr lang="fr-FR" sz="1600" b="1">
                  <a:solidFill>
                    <a:srgbClr val="000000"/>
                  </a:solidFill>
                </a:rPr>
                <a:t>Title</a:t>
              </a:r>
            </a:p>
            <a:p>
              <a:pPr defTabSz="914303" fontAlgn="base">
                <a:spcBef>
                  <a:spcPct val="0"/>
                </a:spcBef>
                <a:spcAft>
                  <a:spcPct val="0"/>
                </a:spcAft>
                <a:defRPr/>
              </a:pPr>
              <a:r>
                <a:rPr lang="fr-FR" sz="1600">
                  <a:solidFill>
                    <a:srgbClr val="808080"/>
                  </a:solidFill>
                </a:rPr>
                <a:t>Unit of measure</a:t>
              </a:r>
            </a:p>
          </p:txBody>
        </p:sp>
      </p:grpSp>
      <p:sp>
        <p:nvSpPr>
          <p:cNvPr id="89103" name="McK 1. Tracker" hidden="1"/>
          <p:cNvSpPr>
            <a:spLocks noChangeArrowheads="1"/>
          </p:cNvSpPr>
          <p:nvPr/>
        </p:nvSpPr>
        <p:spPr bwMode="auto">
          <a:xfrm>
            <a:off x="121488" y="97185"/>
            <a:ext cx="876714" cy="219820"/>
          </a:xfrm>
          <a:prstGeom prst="rect">
            <a:avLst/>
          </a:prstGeom>
          <a:noFill/>
          <a:ln w="9525">
            <a:noFill/>
            <a:miter lim="800000"/>
            <a:headEnd/>
            <a:tailEnd/>
          </a:ln>
          <a:effectLst/>
        </p:spPr>
        <p:txBody>
          <a:bodyPr wrap="none" lIns="0" tIns="0" rIns="0" bIns="0">
            <a:spAutoFit/>
          </a:bodyPr>
          <a:lstStyle/>
          <a:p>
            <a:pPr defTabSz="914303" fontAlgn="base">
              <a:spcBef>
                <a:spcPct val="0"/>
              </a:spcBef>
              <a:spcAft>
                <a:spcPct val="0"/>
              </a:spcAft>
              <a:defRPr/>
            </a:pPr>
            <a:r>
              <a:rPr lang="fr-FR" sz="1400">
                <a:solidFill>
                  <a:srgbClr val="808080"/>
                </a:solidFill>
              </a:rPr>
              <a:t>TRACKER</a:t>
            </a:r>
          </a:p>
        </p:txBody>
      </p:sp>
      <p:sp>
        <p:nvSpPr>
          <p:cNvPr id="89104" name="McK 6. Yellow Sticker" hidden="1"/>
          <p:cNvSpPr>
            <a:spLocks noChangeArrowheads="1"/>
          </p:cNvSpPr>
          <p:nvPr/>
        </p:nvSpPr>
        <p:spPr bwMode="auto">
          <a:xfrm>
            <a:off x="6550637" y="97186"/>
            <a:ext cx="2428141" cy="529657"/>
          </a:xfrm>
          <a:prstGeom prst="foldedCorner">
            <a:avLst>
              <a:gd name="adj" fmla="val 12500"/>
            </a:avLst>
          </a:prstGeom>
          <a:solidFill>
            <a:srgbClr val="FFFF00"/>
          </a:solidFill>
          <a:ln w="9525">
            <a:noFill/>
            <a:round/>
            <a:headEnd/>
            <a:tailEnd/>
          </a:ln>
          <a:effectLst>
            <a:outerShdw dist="35921" dir="2700000" algn="ctr" rotWithShape="0">
              <a:schemeClr val="bg2"/>
            </a:outerShdw>
          </a:effectLst>
        </p:spPr>
        <p:txBody>
          <a:bodyPr lIns="73464" tIns="73464" rIns="73464" bIns="73464" anchor="ctr"/>
          <a:lstStyle/>
          <a:p>
            <a:pPr defTabSz="914303" fontAlgn="base">
              <a:spcBef>
                <a:spcPct val="0"/>
              </a:spcBef>
              <a:spcAft>
                <a:spcPct val="0"/>
              </a:spcAft>
              <a:defRPr/>
            </a:pPr>
            <a:endParaRPr lang="en-US" sz="1600">
              <a:solidFill>
                <a:srgbClr val="000000"/>
              </a:solidFill>
            </a:endParaRPr>
          </a:p>
        </p:txBody>
      </p:sp>
      <p:sp>
        <p:nvSpPr>
          <p:cNvPr id="89105" name="McK 7. Cercle numérotation" hidden="1"/>
          <p:cNvSpPr>
            <a:spLocks noChangeArrowheads="1"/>
          </p:cNvSpPr>
          <p:nvPr/>
        </p:nvSpPr>
        <p:spPr bwMode="auto">
          <a:xfrm>
            <a:off x="106911" y="369304"/>
            <a:ext cx="359605" cy="359583"/>
          </a:xfrm>
          <a:prstGeom prst="ellipse">
            <a:avLst/>
          </a:prstGeom>
          <a:solidFill>
            <a:schemeClr val="folHlink"/>
          </a:solidFill>
          <a:ln w="38100">
            <a:solidFill>
              <a:schemeClr val="bg1"/>
            </a:solidFill>
            <a:round/>
            <a:headEnd/>
            <a:tailEnd/>
          </a:ln>
          <a:effectLst/>
        </p:spPr>
        <p:txBody>
          <a:bodyPr wrap="none" lIns="93286" tIns="46643" rIns="93286" bIns="46643" anchor="ctr"/>
          <a:lstStyle/>
          <a:p>
            <a:pPr algn="ctr" defTabSz="914303" fontAlgn="base">
              <a:spcBef>
                <a:spcPct val="0"/>
              </a:spcBef>
              <a:spcAft>
                <a:spcPct val="0"/>
              </a:spcAft>
              <a:defRPr/>
            </a:pPr>
            <a:r>
              <a:rPr lang="fr-FR" sz="1600" b="1">
                <a:solidFill>
                  <a:srgbClr val="FFFFFF"/>
                </a:solidFill>
              </a:rPr>
              <a:t>1</a:t>
            </a:r>
          </a:p>
        </p:txBody>
      </p:sp>
      <p:sp>
        <p:nvSpPr>
          <p:cNvPr id="89106" name="doc id" hidden="1"/>
          <p:cNvSpPr>
            <a:spLocks noChangeArrowheads="1"/>
          </p:cNvSpPr>
          <p:nvPr/>
        </p:nvSpPr>
        <p:spPr bwMode="auto">
          <a:xfrm>
            <a:off x="48597" y="6746238"/>
            <a:ext cx="670614" cy="58311"/>
          </a:xfrm>
          <a:prstGeom prst="rect">
            <a:avLst/>
          </a:prstGeom>
          <a:noFill/>
          <a:ln w="9525">
            <a:noFill/>
            <a:miter lim="800000"/>
            <a:headEnd/>
            <a:tailEnd/>
          </a:ln>
          <a:effectLst/>
        </p:spPr>
        <p:txBody>
          <a:bodyPr wrap="none" lIns="0" tIns="0" rIns="0" bIns="0"/>
          <a:lstStyle/>
          <a:p>
            <a:pPr defTabSz="913429" fontAlgn="base">
              <a:spcBef>
                <a:spcPct val="0"/>
              </a:spcBef>
              <a:spcAft>
                <a:spcPct val="0"/>
              </a:spcAft>
              <a:defRPr/>
            </a:pPr>
            <a:r>
              <a:rPr lang="fr-FR" sz="600">
                <a:solidFill>
                  <a:srgbClr val="000000"/>
                </a:solidFill>
              </a:rPr>
              <a:t>PSL-AAA123-20110912-</a:t>
            </a:r>
          </a:p>
        </p:txBody>
      </p:sp>
      <p:sp>
        <p:nvSpPr>
          <p:cNvPr id="15"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Tree>
    <p:extLst>
      <p:ext uri="{BB962C8B-B14F-4D97-AF65-F5344CB8AC3E}">
        <p14:creationId xmlns:p14="http://schemas.microsoft.com/office/powerpoint/2010/main" val="342317342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13429" rtl="0" eaLnBrk="0" fontAlgn="base" hangingPunct="0">
        <a:spcBef>
          <a:spcPct val="0"/>
        </a:spcBef>
        <a:spcAft>
          <a:spcPct val="0"/>
        </a:spcAft>
        <a:tabLst>
          <a:tab pos="456715" algn="l"/>
        </a:tabLst>
        <a:defRPr sz="1900" b="1">
          <a:solidFill>
            <a:schemeClr val="tx2"/>
          </a:solidFill>
          <a:latin typeface="+mj-lt"/>
          <a:ea typeface="+mj-ea"/>
          <a:cs typeface="+mj-cs"/>
        </a:defRPr>
      </a:lvl1pPr>
      <a:lvl2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2pPr>
      <a:lvl3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3pPr>
      <a:lvl4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4pPr>
      <a:lvl5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5pPr>
      <a:lvl6pPr marL="466431"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6pPr>
      <a:lvl7pPr marL="932863"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7pPr>
      <a:lvl8pPr marL="1399295"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8pPr>
      <a:lvl9pPr marL="1865728"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9pPr>
    </p:titleStyle>
    <p:bodyStyle>
      <a:lvl1pPr marL="349824" indent="-349824" algn="l" defTabSz="913429" rtl="0" eaLnBrk="0" fontAlgn="base" hangingPunct="0">
        <a:spcBef>
          <a:spcPct val="0"/>
        </a:spcBef>
        <a:spcAft>
          <a:spcPct val="0"/>
        </a:spcAft>
        <a:buClr>
          <a:schemeClr val="tx2"/>
        </a:buClr>
        <a:defRPr sz="1500">
          <a:solidFill>
            <a:schemeClr val="tx1"/>
          </a:solidFill>
          <a:latin typeface="+mn-lt"/>
          <a:ea typeface="+mn-ea"/>
          <a:cs typeface="+mn-cs"/>
        </a:defRPr>
      </a:lvl1pPr>
      <a:lvl2pPr marL="197586" indent="-195966" algn="l" defTabSz="913429" rtl="0" eaLnBrk="0" fontAlgn="base" hangingPunct="0">
        <a:spcBef>
          <a:spcPct val="0"/>
        </a:spcBef>
        <a:spcAft>
          <a:spcPct val="0"/>
        </a:spcAft>
        <a:buClr>
          <a:schemeClr val="tx2"/>
        </a:buClr>
        <a:buSzPct val="125000"/>
        <a:buFont typeface="Arial" charset="0"/>
        <a:buChar char="▪"/>
        <a:defRPr sz="1500">
          <a:solidFill>
            <a:schemeClr val="tx1"/>
          </a:solidFill>
          <a:latin typeface="+mn-lt"/>
          <a:cs typeface="+mn-cs"/>
        </a:defRPr>
      </a:lvl2pPr>
      <a:lvl3pPr marL="466431" indent="-267227"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3pPr>
      <a:lvl4pPr marL="626768" indent="-158716"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4pPr>
      <a:lvl5pPr marL="761191" indent="-132804" algn="l" defTabSz="913429" rtl="0" eaLnBrk="0" fontAlgn="base" hangingPunct="0">
        <a:spcBef>
          <a:spcPct val="0"/>
        </a:spcBef>
        <a:spcAft>
          <a:spcPct val="0"/>
        </a:spcAft>
        <a:buClr>
          <a:schemeClr val="tx2"/>
        </a:buClr>
        <a:buSzPct val="89000"/>
        <a:buFont typeface="Arial" charset="0"/>
        <a:buChar char="-"/>
        <a:defRPr sz="1500">
          <a:solidFill>
            <a:schemeClr val="tx1"/>
          </a:solidFill>
          <a:latin typeface="+mn-lt"/>
          <a:cs typeface="+mn-cs"/>
        </a:defRPr>
      </a:lvl5pPr>
      <a:lvl6pPr marL="1227622"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6pPr>
      <a:lvl7pPr marL="1694054"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7pPr>
      <a:lvl8pPr marL="2160486"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8pPr>
      <a:lvl9pPr marL="2626917"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9pPr>
    </p:bodyStyle>
    <p:otherStyle>
      <a:defPPr>
        <a:defRPr lang="en-US"/>
      </a:defPPr>
      <a:lvl1pPr marL="0" algn="l" defTabSz="932863" rtl="0" eaLnBrk="1" latinLnBrk="0" hangingPunct="1">
        <a:defRPr sz="1800" kern="1200">
          <a:solidFill>
            <a:schemeClr val="tx1"/>
          </a:solidFill>
          <a:latin typeface="+mn-lt"/>
          <a:ea typeface="+mn-ea"/>
          <a:cs typeface="+mn-cs"/>
        </a:defRPr>
      </a:lvl1pPr>
      <a:lvl2pPr marL="466431" algn="l" defTabSz="932863" rtl="0" eaLnBrk="1" latinLnBrk="0" hangingPunct="1">
        <a:defRPr sz="1800" kern="1200">
          <a:solidFill>
            <a:schemeClr val="tx1"/>
          </a:solidFill>
          <a:latin typeface="+mn-lt"/>
          <a:ea typeface="+mn-ea"/>
          <a:cs typeface="+mn-cs"/>
        </a:defRPr>
      </a:lvl2pPr>
      <a:lvl3pPr marL="932863" algn="l" defTabSz="932863" rtl="0" eaLnBrk="1" latinLnBrk="0" hangingPunct="1">
        <a:defRPr sz="1800" kern="1200">
          <a:solidFill>
            <a:schemeClr val="tx1"/>
          </a:solidFill>
          <a:latin typeface="+mn-lt"/>
          <a:ea typeface="+mn-ea"/>
          <a:cs typeface="+mn-cs"/>
        </a:defRPr>
      </a:lvl3pPr>
      <a:lvl4pPr marL="1399295" algn="l" defTabSz="932863" rtl="0" eaLnBrk="1" latinLnBrk="0" hangingPunct="1">
        <a:defRPr sz="1800" kern="1200">
          <a:solidFill>
            <a:schemeClr val="tx1"/>
          </a:solidFill>
          <a:latin typeface="+mn-lt"/>
          <a:ea typeface="+mn-ea"/>
          <a:cs typeface="+mn-cs"/>
        </a:defRPr>
      </a:lvl4pPr>
      <a:lvl5pPr marL="1865728" algn="l" defTabSz="932863" rtl="0" eaLnBrk="1" latinLnBrk="0" hangingPunct="1">
        <a:defRPr sz="1800" kern="1200">
          <a:solidFill>
            <a:schemeClr val="tx1"/>
          </a:solidFill>
          <a:latin typeface="+mn-lt"/>
          <a:ea typeface="+mn-ea"/>
          <a:cs typeface="+mn-cs"/>
        </a:defRPr>
      </a:lvl5pPr>
      <a:lvl6pPr marL="2332159" algn="l" defTabSz="932863" rtl="0" eaLnBrk="1" latinLnBrk="0" hangingPunct="1">
        <a:defRPr sz="1800" kern="1200">
          <a:solidFill>
            <a:schemeClr val="tx1"/>
          </a:solidFill>
          <a:latin typeface="+mn-lt"/>
          <a:ea typeface="+mn-ea"/>
          <a:cs typeface="+mn-cs"/>
        </a:defRPr>
      </a:lvl6pPr>
      <a:lvl7pPr marL="2798590" algn="l" defTabSz="932863" rtl="0" eaLnBrk="1" latinLnBrk="0" hangingPunct="1">
        <a:defRPr sz="1800" kern="1200">
          <a:solidFill>
            <a:schemeClr val="tx1"/>
          </a:solidFill>
          <a:latin typeface="+mn-lt"/>
          <a:ea typeface="+mn-ea"/>
          <a:cs typeface="+mn-cs"/>
        </a:defRPr>
      </a:lvl7pPr>
      <a:lvl8pPr marL="3265022" algn="l" defTabSz="932863" rtl="0" eaLnBrk="1" latinLnBrk="0" hangingPunct="1">
        <a:defRPr sz="1800" kern="1200">
          <a:solidFill>
            <a:schemeClr val="tx1"/>
          </a:solidFill>
          <a:latin typeface="+mn-lt"/>
          <a:ea typeface="+mn-ea"/>
          <a:cs typeface="+mn-cs"/>
        </a:defRPr>
      </a:lvl8pPr>
      <a:lvl9pPr marL="3731453" algn="l" defTabSz="9328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5"/>
            </p:custDataLst>
            <p:extLst/>
          </p:nvPr>
        </p:nvGraphicFramePr>
        <p:xfrm>
          <a:off x="1622" y="1622"/>
          <a:ext cx="1619" cy="1619"/>
        </p:xfrm>
        <a:graphic>
          <a:graphicData uri="http://schemas.openxmlformats.org/presentationml/2006/ole">
            <mc:AlternateContent xmlns:mc="http://schemas.openxmlformats.org/markup-compatibility/2006">
              <mc:Choice xmlns:v="urn:schemas-microsoft-com:vml" Requires="v">
                <p:oleObj spid="_x0000_s311707"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2" y="1622"/>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6"/>
          <p:cNvSpPr>
            <a:spLocks noGrp="1" noChangeArrowheads="1"/>
          </p:cNvSpPr>
          <p:nvPr>
            <p:ph type="body" idx="1"/>
          </p:nvPr>
        </p:nvSpPr>
        <p:spPr bwMode="auto">
          <a:xfrm>
            <a:off x="539551" y="1600310"/>
            <a:ext cx="8427887" cy="1383262"/>
          </a:xfrm>
          <a:prstGeom prst="rect">
            <a:avLst/>
          </a:prstGeom>
          <a:noFill/>
          <a:ln w="9525">
            <a:noFill/>
            <a:miter lim="800000"/>
            <a:headEnd/>
            <a:tailEnd/>
          </a:ln>
        </p:spPr>
        <p:txBody>
          <a:bodyPr vert="horz" wrap="square" lIns="93286" tIns="46643" rIns="93286" bIns="46643" numCol="1" anchor="t" anchorCtr="0" compatLnSpc="1">
            <a:prstTxWarp prst="textNoShape">
              <a:avLst/>
            </a:prstTxWarp>
          </a:bodyPr>
          <a:lstStyle/>
          <a:p>
            <a:pPr lvl="0"/>
            <a:r>
              <a:rPr lang="en-US" dirty="0" smtClean="0"/>
              <a:t>Text</a:t>
            </a:r>
            <a:endParaRPr lang="fr-FR" dirty="0" smtClean="0"/>
          </a:p>
        </p:txBody>
      </p:sp>
      <p:sp>
        <p:nvSpPr>
          <p:cNvPr id="1029" name="McK 2. Slide Title"/>
          <p:cNvSpPr>
            <a:spLocks noGrp="1" noChangeArrowheads="1"/>
          </p:cNvSpPr>
          <p:nvPr>
            <p:ph type="title"/>
          </p:nvPr>
        </p:nvSpPr>
        <p:spPr bwMode="auto">
          <a:xfrm>
            <a:off x="539552" y="150491"/>
            <a:ext cx="8376052" cy="298327"/>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a:r>
              <a:rPr lang="en-US" dirty="0" smtClean="0"/>
              <a:t>Click to edit Master title style</a:t>
            </a:r>
            <a:endParaRPr lang="fr-FR" dirty="0" smtClean="0"/>
          </a:p>
        </p:txBody>
      </p:sp>
      <p:sp>
        <p:nvSpPr>
          <p:cNvPr id="89096" name="McK 3. Unit of measure" hidden="1"/>
          <p:cNvSpPr txBox="1">
            <a:spLocks noChangeArrowheads="1"/>
          </p:cNvSpPr>
          <p:nvPr/>
        </p:nvSpPr>
        <p:spPr bwMode="auto">
          <a:xfrm>
            <a:off x="121489" y="1041498"/>
            <a:ext cx="3730492" cy="219820"/>
          </a:xfrm>
          <a:prstGeom prst="rect">
            <a:avLst/>
          </a:prstGeom>
          <a:noFill/>
          <a:ln w="9525">
            <a:noFill/>
            <a:miter lim="800000"/>
            <a:headEnd/>
            <a:tailEnd/>
          </a:ln>
          <a:effectLst/>
        </p:spPr>
        <p:txBody>
          <a:bodyPr lIns="0" tIns="0" rIns="0" bIns="0">
            <a:spAutoFit/>
          </a:bodyPr>
          <a:lstStyle/>
          <a:p>
            <a:pPr defTabSz="913429" fontAlgn="base">
              <a:spcBef>
                <a:spcPct val="0"/>
              </a:spcBef>
              <a:spcAft>
                <a:spcPct val="0"/>
              </a:spcAft>
              <a:defRPr/>
            </a:pPr>
            <a:r>
              <a:rPr lang="fr-FR" sz="1400">
                <a:solidFill>
                  <a:srgbClr val="808080"/>
                </a:solidFill>
              </a:rPr>
              <a:t>Unit of measure</a:t>
            </a:r>
          </a:p>
        </p:txBody>
      </p:sp>
      <p:sp>
        <p:nvSpPr>
          <p:cNvPr id="89097" name="McK 4. Footnote" hidden="1"/>
          <p:cNvSpPr txBox="1">
            <a:spLocks noChangeArrowheads="1"/>
          </p:cNvSpPr>
          <p:nvPr/>
        </p:nvSpPr>
        <p:spPr bwMode="auto">
          <a:xfrm>
            <a:off x="612301" y="6363584"/>
            <a:ext cx="7425349" cy="141312"/>
          </a:xfrm>
          <a:prstGeom prst="rect">
            <a:avLst/>
          </a:prstGeom>
          <a:noFill/>
          <a:ln w="9525">
            <a:noFill/>
            <a:miter lim="800000"/>
            <a:headEnd/>
            <a:tailEnd/>
          </a:ln>
          <a:effectLst/>
        </p:spPr>
        <p:txBody>
          <a:bodyPr lIns="0" tIns="0" rIns="0" bIns="0" anchor="b">
            <a:spAutoFit/>
          </a:bodyPr>
          <a:lstStyle/>
          <a:p>
            <a:pPr marL="106891" indent="-106891" defTabSz="913429" fontAlgn="base">
              <a:spcBef>
                <a:spcPct val="0"/>
              </a:spcBef>
              <a:spcAft>
                <a:spcPct val="0"/>
              </a:spcAft>
              <a:defRPr/>
            </a:pPr>
            <a:r>
              <a:rPr lang="fr-FR" sz="900">
                <a:solidFill>
                  <a:srgbClr val="000000"/>
                </a:solidFill>
              </a:rPr>
              <a:t>1 Footnote</a:t>
            </a:r>
          </a:p>
        </p:txBody>
      </p:sp>
      <p:sp>
        <p:nvSpPr>
          <p:cNvPr id="89098" name="McK 5. Source" hidden="1"/>
          <p:cNvSpPr>
            <a:spLocks noChangeArrowheads="1"/>
          </p:cNvSpPr>
          <p:nvPr/>
        </p:nvSpPr>
        <p:spPr bwMode="auto">
          <a:xfrm>
            <a:off x="612301" y="6573540"/>
            <a:ext cx="7425349" cy="141312"/>
          </a:xfrm>
          <a:prstGeom prst="rect">
            <a:avLst/>
          </a:prstGeom>
          <a:noFill/>
          <a:ln w="9525">
            <a:noFill/>
            <a:miter lim="800000"/>
            <a:headEnd/>
            <a:tailEnd/>
          </a:ln>
          <a:effectLst/>
        </p:spPr>
        <p:txBody>
          <a:bodyPr lIns="0" tIns="0" rIns="0" bIns="0" anchor="ctr">
            <a:spAutoFit/>
          </a:bodyPr>
          <a:lstStyle/>
          <a:p>
            <a:pPr marL="621910" indent="-621910" defTabSz="913429" fontAlgn="base">
              <a:spcBef>
                <a:spcPct val="0"/>
              </a:spcBef>
              <a:spcAft>
                <a:spcPct val="0"/>
              </a:spcAft>
              <a:tabLst>
                <a:tab pos="625148" algn="l"/>
              </a:tabLst>
              <a:defRPr/>
            </a:pPr>
            <a:r>
              <a:rPr lang="fr-FR" sz="900">
                <a:solidFill>
                  <a:srgbClr val="000000"/>
                </a:solidFill>
              </a:rPr>
              <a:t>Source : Source</a:t>
            </a:r>
          </a:p>
        </p:txBody>
      </p:sp>
      <p:grpSp>
        <p:nvGrpSpPr>
          <p:cNvPr id="1033" name="ACET" hidden="1"/>
          <p:cNvGrpSpPr>
            <a:grpSpLocks/>
          </p:cNvGrpSpPr>
          <p:nvPr/>
        </p:nvGrpSpPr>
        <p:grpSpPr bwMode="auto">
          <a:xfrm>
            <a:off x="1482156" y="1023679"/>
            <a:ext cx="4350892" cy="518318"/>
            <a:chOff x="915" y="710"/>
            <a:chExt cx="2686" cy="320"/>
          </a:xfrm>
        </p:grpSpPr>
        <p:cxnSp>
          <p:nvCxnSpPr>
            <p:cNvPr id="1038" name="AutoShape 12" hidden="1"/>
            <p:cNvCxnSpPr>
              <a:cxnSpLocks noChangeShapeType="1"/>
              <a:stCxn id="89101" idx="4"/>
              <a:endCxn id="89101" idx="6"/>
            </p:cNvCxnSpPr>
            <p:nvPr/>
          </p:nvCxnSpPr>
          <p:spPr bwMode="auto">
            <a:xfrm>
              <a:off x="915" y="1030"/>
              <a:ext cx="2686" cy="0"/>
            </a:xfrm>
            <a:prstGeom prst="straightConnector1">
              <a:avLst/>
            </a:prstGeom>
            <a:noFill/>
            <a:ln w="9525">
              <a:solidFill>
                <a:schemeClr val="tx1"/>
              </a:solidFill>
              <a:round/>
              <a:headEnd/>
              <a:tailEnd/>
            </a:ln>
          </p:spPr>
        </p:cxnSp>
        <p:sp>
          <p:nvSpPr>
            <p:cNvPr id="89101" name="AutoShape 13"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914303" fontAlgn="base">
                <a:spcBef>
                  <a:spcPct val="0"/>
                </a:spcBef>
                <a:spcAft>
                  <a:spcPct val="0"/>
                </a:spcAft>
                <a:defRPr/>
              </a:pPr>
              <a:r>
                <a:rPr lang="fr-FR" sz="1600" b="1">
                  <a:solidFill>
                    <a:srgbClr val="000000"/>
                  </a:solidFill>
                </a:rPr>
                <a:t>Title</a:t>
              </a:r>
            </a:p>
            <a:p>
              <a:pPr defTabSz="914303" fontAlgn="base">
                <a:spcBef>
                  <a:spcPct val="0"/>
                </a:spcBef>
                <a:spcAft>
                  <a:spcPct val="0"/>
                </a:spcAft>
                <a:defRPr/>
              </a:pPr>
              <a:r>
                <a:rPr lang="fr-FR" sz="1600">
                  <a:solidFill>
                    <a:srgbClr val="808080"/>
                  </a:solidFill>
                </a:rPr>
                <a:t>Unit of measure</a:t>
              </a:r>
            </a:p>
          </p:txBody>
        </p:sp>
      </p:grpSp>
      <p:sp>
        <p:nvSpPr>
          <p:cNvPr id="89103" name="McK 1. Tracker" hidden="1"/>
          <p:cNvSpPr>
            <a:spLocks noChangeArrowheads="1"/>
          </p:cNvSpPr>
          <p:nvPr/>
        </p:nvSpPr>
        <p:spPr bwMode="auto">
          <a:xfrm>
            <a:off x="121488" y="97185"/>
            <a:ext cx="876714" cy="219820"/>
          </a:xfrm>
          <a:prstGeom prst="rect">
            <a:avLst/>
          </a:prstGeom>
          <a:noFill/>
          <a:ln w="9525">
            <a:noFill/>
            <a:miter lim="800000"/>
            <a:headEnd/>
            <a:tailEnd/>
          </a:ln>
          <a:effectLst/>
        </p:spPr>
        <p:txBody>
          <a:bodyPr wrap="none" lIns="0" tIns="0" rIns="0" bIns="0">
            <a:spAutoFit/>
          </a:bodyPr>
          <a:lstStyle/>
          <a:p>
            <a:pPr defTabSz="914303" fontAlgn="base">
              <a:spcBef>
                <a:spcPct val="0"/>
              </a:spcBef>
              <a:spcAft>
                <a:spcPct val="0"/>
              </a:spcAft>
              <a:defRPr/>
            </a:pPr>
            <a:r>
              <a:rPr lang="fr-FR" sz="1400">
                <a:solidFill>
                  <a:srgbClr val="808080"/>
                </a:solidFill>
              </a:rPr>
              <a:t>TRACKER</a:t>
            </a:r>
          </a:p>
        </p:txBody>
      </p:sp>
      <p:sp>
        <p:nvSpPr>
          <p:cNvPr id="89104" name="McK 6. Yellow Sticker" hidden="1"/>
          <p:cNvSpPr>
            <a:spLocks noChangeArrowheads="1"/>
          </p:cNvSpPr>
          <p:nvPr/>
        </p:nvSpPr>
        <p:spPr bwMode="auto">
          <a:xfrm>
            <a:off x="6550637" y="97186"/>
            <a:ext cx="2428141" cy="529657"/>
          </a:xfrm>
          <a:prstGeom prst="foldedCorner">
            <a:avLst>
              <a:gd name="adj" fmla="val 12500"/>
            </a:avLst>
          </a:prstGeom>
          <a:solidFill>
            <a:srgbClr val="FFFF00"/>
          </a:solidFill>
          <a:ln w="9525">
            <a:noFill/>
            <a:round/>
            <a:headEnd/>
            <a:tailEnd/>
          </a:ln>
          <a:effectLst>
            <a:outerShdw dist="35921" dir="2700000" algn="ctr" rotWithShape="0">
              <a:schemeClr val="bg2"/>
            </a:outerShdw>
          </a:effectLst>
        </p:spPr>
        <p:txBody>
          <a:bodyPr lIns="73464" tIns="73464" rIns="73464" bIns="73464" anchor="ctr"/>
          <a:lstStyle/>
          <a:p>
            <a:pPr defTabSz="914303" fontAlgn="base">
              <a:spcBef>
                <a:spcPct val="0"/>
              </a:spcBef>
              <a:spcAft>
                <a:spcPct val="0"/>
              </a:spcAft>
              <a:defRPr/>
            </a:pPr>
            <a:endParaRPr lang="en-US" sz="1600">
              <a:solidFill>
                <a:srgbClr val="000000"/>
              </a:solidFill>
            </a:endParaRPr>
          </a:p>
        </p:txBody>
      </p:sp>
      <p:sp>
        <p:nvSpPr>
          <p:cNvPr id="89105" name="McK 7. Cercle numérotation" hidden="1"/>
          <p:cNvSpPr>
            <a:spLocks noChangeArrowheads="1"/>
          </p:cNvSpPr>
          <p:nvPr/>
        </p:nvSpPr>
        <p:spPr bwMode="auto">
          <a:xfrm>
            <a:off x="106911" y="369304"/>
            <a:ext cx="359605" cy="359583"/>
          </a:xfrm>
          <a:prstGeom prst="ellipse">
            <a:avLst/>
          </a:prstGeom>
          <a:solidFill>
            <a:schemeClr val="folHlink"/>
          </a:solidFill>
          <a:ln w="38100">
            <a:solidFill>
              <a:schemeClr val="bg1"/>
            </a:solidFill>
            <a:round/>
            <a:headEnd/>
            <a:tailEnd/>
          </a:ln>
          <a:effectLst/>
        </p:spPr>
        <p:txBody>
          <a:bodyPr wrap="none" lIns="93286" tIns="46643" rIns="93286" bIns="46643" anchor="ctr"/>
          <a:lstStyle/>
          <a:p>
            <a:pPr algn="ctr" defTabSz="914303" fontAlgn="base">
              <a:spcBef>
                <a:spcPct val="0"/>
              </a:spcBef>
              <a:spcAft>
                <a:spcPct val="0"/>
              </a:spcAft>
              <a:defRPr/>
            </a:pPr>
            <a:r>
              <a:rPr lang="fr-FR" sz="1600" b="1">
                <a:solidFill>
                  <a:srgbClr val="FFFFFF"/>
                </a:solidFill>
              </a:rPr>
              <a:t>1</a:t>
            </a:r>
          </a:p>
        </p:txBody>
      </p:sp>
      <p:sp>
        <p:nvSpPr>
          <p:cNvPr id="89106" name="doc id" hidden="1"/>
          <p:cNvSpPr>
            <a:spLocks noChangeArrowheads="1"/>
          </p:cNvSpPr>
          <p:nvPr/>
        </p:nvSpPr>
        <p:spPr bwMode="auto">
          <a:xfrm>
            <a:off x="48597" y="6746238"/>
            <a:ext cx="670614" cy="58311"/>
          </a:xfrm>
          <a:prstGeom prst="rect">
            <a:avLst/>
          </a:prstGeom>
          <a:noFill/>
          <a:ln w="9525">
            <a:noFill/>
            <a:miter lim="800000"/>
            <a:headEnd/>
            <a:tailEnd/>
          </a:ln>
          <a:effectLst/>
        </p:spPr>
        <p:txBody>
          <a:bodyPr wrap="none" lIns="0" tIns="0" rIns="0" bIns="0"/>
          <a:lstStyle/>
          <a:p>
            <a:pPr defTabSz="913429" fontAlgn="base">
              <a:spcBef>
                <a:spcPct val="0"/>
              </a:spcBef>
              <a:spcAft>
                <a:spcPct val="0"/>
              </a:spcAft>
              <a:defRPr/>
            </a:pPr>
            <a:r>
              <a:rPr lang="fr-FR" sz="600">
                <a:solidFill>
                  <a:srgbClr val="000000"/>
                </a:solidFill>
              </a:rPr>
              <a:t>PSL-AAA123-20110912-</a:t>
            </a:r>
          </a:p>
        </p:txBody>
      </p:sp>
      <p:sp>
        <p:nvSpPr>
          <p:cNvPr id="15"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dirty="0">
              <a:solidFill>
                <a:srgbClr val="FFFFFF">
                  <a:lumMod val="50000"/>
                </a:srgbClr>
              </a:solidFill>
            </a:endParaRPr>
          </a:p>
        </p:txBody>
      </p:sp>
    </p:spTree>
    <p:extLst>
      <p:ext uri="{BB962C8B-B14F-4D97-AF65-F5344CB8AC3E}">
        <p14:creationId xmlns:p14="http://schemas.microsoft.com/office/powerpoint/2010/main" val="1274207864"/>
      </p:ext>
    </p:extLst>
  </p:cSld>
  <p:clrMap bg1="lt1" tx1="dk1" bg2="lt2" tx2="dk2" accent1="accent1" accent2="accent2" accent3="accent3" accent4="accent4" accent5="accent5" accent6="accent6" hlink="hlink" folHlink="folHlink"/>
  <p:sldLayoutIdLst>
    <p:sldLayoutId id="2147483714" r:id="rId1"/>
    <p:sldLayoutId id="2147483715" r:id="rId2"/>
  </p:sldLayoutIdLst>
  <p:timing>
    <p:tnLst>
      <p:par>
        <p:cTn id="1" dur="indefinite" restart="never" nodeType="tmRoot"/>
      </p:par>
    </p:tnLst>
  </p:timing>
  <p:hf hdr="0" ftr="0" dt="0"/>
  <p:txStyles>
    <p:titleStyle>
      <a:lvl1pPr algn="l" defTabSz="913429" rtl="0" eaLnBrk="0" fontAlgn="base" hangingPunct="0">
        <a:spcBef>
          <a:spcPct val="0"/>
        </a:spcBef>
        <a:spcAft>
          <a:spcPct val="0"/>
        </a:spcAft>
        <a:tabLst>
          <a:tab pos="456715" algn="l"/>
        </a:tabLst>
        <a:defRPr sz="1900" b="1">
          <a:solidFill>
            <a:schemeClr val="tx2"/>
          </a:solidFill>
          <a:latin typeface="+mj-lt"/>
          <a:ea typeface="+mj-ea"/>
          <a:cs typeface="+mj-cs"/>
        </a:defRPr>
      </a:lvl1pPr>
      <a:lvl2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2pPr>
      <a:lvl3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3pPr>
      <a:lvl4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4pPr>
      <a:lvl5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5pPr>
      <a:lvl6pPr marL="466431"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6pPr>
      <a:lvl7pPr marL="932863"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7pPr>
      <a:lvl8pPr marL="1399295"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8pPr>
      <a:lvl9pPr marL="1865728"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9pPr>
    </p:titleStyle>
    <p:bodyStyle>
      <a:lvl1pPr marL="349824" indent="-349824" algn="l" defTabSz="913429" rtl="0" eaLnBrk="0" fontAlgn="base" hangingPunct="0">
        <a:spcBef>
          <a:spcPct val="0"/>
        </a:spcBef>
        <a:spcAft>
          <a:spcPct val="0"/>
        </a:spcAft>
        <a:buClr>
          <a:schemeClr val="tx2"/>
        </a:buClr>
        <a:defRPr sz="1500">
          <a:solidFill>
            <a:schemeClr val="tx1"/>
          </a:solidFill>
          <a:latin typeface="+mn-lt"/>
          <a:ea typeface="+mn-ea"/>
          <a:cs typeface="+mn-cs"/>
        </a:defRPr>
      </a:lvl1pPr>
      <a:lvl2pPr marL="197586" indent="-195966" algn="l" defTabSz="913429" rtl="0" eaLnBrk="0" fontAlgn="base" hangingPunct="0">
        <a:spcBef>
          <a:spcPct val="0"/>
        </a:spcBef>
        <a:spcAft>
          <a:spcPct val="0"/>
        </a:spcAft>
        <a:buClr>
          <a:schemeClr val="tx2"/>
        </a:buClr>
        <a:buSzPct val="125000"/>
        <a:buFont typeface="Arial" charset="0"/>
        <a:buChar char="▪"/>
        <a:defRPr sz="1500">
          <a:solidFill>
            <a:schemeClr val="tx1"/>
          </a:solidFill>
          <a:latin typeface="+mn-lt"/>
          <a:cs typeface="+mn-cs"/>
        </a:defRPr>
      </a:lvl2pPr>
      <a:lvl3pPr marL="466431" indent="-267227"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3pPr>
      <a:lvl4pPr marL="626768" indent="-158716"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4pPr>
      <a:lvl5pPr marL="761191" indent="-132804" algn="l" defTabSz="913429" rtl="0" eaLnBrk="0" fontAlgn="base" hangingPunct="0">
        <a:spcBef>
          <a:spcPct val="0"/>
        </a:spcBef>
        <a:spcAft>
          <a:spcPct val="0"/>
        </a:spcAft>
        <a:buClr>
          <a:schemeClr val="tx2"/>
        </a:buClr>
        <a:buSzPct val="89000"/>
        <a:buFont typeface="Arial" charset="0"/>
        <a:buChar char="-"/>
        <a:defRPr sz="1500">
          <a:solidFill>
            <a:schemeClr val="tx1"/>
          </a:solidFill>
          <a:latin typeface="+mn-lt"/>
          <a:cs typeface="+mn-cs"/>
        </a:defRPr>
      </a:lvl5pPr>
      <a:lvl6pPr marL="1227622"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6pPr>
      <a:lvl7pPr marL="1694054"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7pPr>
      <a:lvl8pPr marL="2160486"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8pPr>
      <a:lvl9pPr marL="2626917"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9pPr>
    </p:bodyStyle>
    <p:otherStyle>
      <a:defPPr>
        <a:defRPr lang="en-US"/>
      </a:defPPr>
      <a:lvl1pPr marL="0" algn="l" defTabSz="932863" rtl="0" eaLnBrk="1" latinLnBrk="0" hangingPunct="1">
        <a:defRPr sz="1800" kern="1200">
          <a:solidFill>
            <a:schemeClr val="tx1"/>
          </a:solidFill>
          <a:latin typeface="+mn-lt"/>
          <a:ea typeface="+mn-ea"/>
          <a:cs typeface="+mn-cs"/>
        </a:defRPr>
      </a:lvl1pPr>
      <a:lvl2pPr marL="466431" algn="l" defTabSz="932863" rtl="0" eaLnBrk="1" latinLnBrk="0" hangingPunct="1">
        <a:defRPr sz="1800" kern="1200">
          <a:solidFill>
            <a:schemeClr val="tx1"/>
          </a:solidFill>
          <a:latin typeface="+mn-lt"/>
          <a:ea typeface="+mn-ea"/>
          <a:cs typeface="+mn-cs"/>
        </a:defRPr>
      </a:lvl2pPr>
      <a:lvl3pPr marL="932863" algn="l" defTabSz="932863" rtl="0" eaLnBrk="1" latinLnBrk="0" hangingPunct="1">
        <a:defRPr sz="1800" kern="1200">
          <a:solidFill>
            <a:schemeClr val="tx1"/>
          </a:solidFill>
          <a:latin typeface="+mn-lt"/>
          <a:ea typeface="+mn-ea"/>
          <a:cs typeface="+mn-cs"/>
        </a:defRPr>
      </a:lvl3pPr>
      <a:lvl4pPr marL="1399295" algn="l" defTabSz="932863" rtl="0" eaLnBrk="1" latinLnBrk="0" hangingPunct="1">
        <a:defRPr sz="1800" kern="1200">
          <a:solidFill>
            <a:schemeClr val="tx1"/>
          </a:solidFill>
          <a:latin typeface="+mn-lt"/>
          <a:ea typeface="+mn-ea"/>
          <a:cs typeface="+mn-cs"/>
        </a:defRPr>
      </a:lvl4pPr>
      <a:lvl5pPr marL="1865728" algn="l" defTabSz="932863" rtl="0" eaLnBrk="1" latinLnBrk="0" hangingPunct="1">
        <a:defRPr sz="1800" kern="1200">
          <a:solidFill>
            <a:schemeClr val="tx1"/>
          </a:solidFill>
          <a:latin typeface="+mn-lt"/>
          <a:ea typeface="+mn-ea"/>
          <a:cs typeface="+mn-cs"/>
        </a:defRPr>
      </a:lvl5pPr>
      <a:lvl6pPr marL="2332159" algn="l" defTabSz="932863" rtl="0" eaLnBrk="1" latinLnBrk="0" hangingPunct="1">
        <a:defRPr sz="1800" kern="1200">
          <a:solidFill>
            <a:schemeClr val="tx1"/>
          </a:solidFill>
          <a:latin typeface="+mn-lt"/>
          <a:ea typeface="+mn-ea"/>
          <a:cs typeface="+mn-cs"/>
        </a:defRPr>
      </a:lvl6pPr>
      <a:lvl7pPr marL="2798590" algn="l" defTabSz="932863" rtl="0" eaLnBrk="1" latinLnBrk="0" hangingPunct="1">
        <a:defRPr sz="1800" kern="1200">
          <a:solidFill>
            <a:schemeClr val="tx1"/>
          </a:solidFill>
          <a:latin typeface="+mn-lt"/>
          <a:ea typeface="+mn-ea"/>
          <a:cs typeface="+mn-cs"/>
        </a:defRPr>
      </a:lvl7pPr>
      <a:lvl8pPr marL="3265022" algn="l" defTabSz="932863" rtl="0" eaLnBrk="1" latinLnBrk="0" hangingPunct="1">
        <a:defRPr sz="1800" kern="1200">
          <a:solidFill>
            <a:schemeClr val="tx1"/>
          </a:solidFill>
          <a:latin typeface="+mn-lt"/>
          <a:ea typeface="+mn-ea"/>
          <a:cs typeface="+mn-cs"/>
        </a:defRPr>
      </a:lvl8pPr>
      <a:lvl9pPr marL="3731453" algn="l" defTabSz="9328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5"/>
            </p:custDataLst>
            <p:extLst/>
          </p:nvPr>
        </p:nvGraphicFramePr>
        <p:xfrm>
          <a:off x="1623" y="1624"/>
          <a:ext cx="1619" cy="1619"/>
        </p:xfrm>
        <a:graphic>
          <a:graphicData uri="http://schemas.openxmlformats.org/presentationml/2006/ole">
            <mc:AlternateContent xmlns:mc="http://schemas.openxmlformats.org/markup-compatibility/2006">
              <mc:Choice xmlns:v="urn:schemas-microsoft-com:vml" Requires="v">
                <p:oleObj spid="_x0000_s344212"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3" y="1624"/>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6"/>
          <p:cNvSpPr>
            <a:spLocks noGrp="1" noChangeArrowheads="1"/>
          </p:cNvSpPr>
          <p:nvPr>
            <p:ph type="body" idx="1"/>
          </p:nvPr>
        </p:nvSpPr>
        <p:spPr bwMode="auto">
          <a:xfrm>
            <a:off x="539552" y="1600310"/>
            <a:ext cx="8427887" cy="1383262"/>
          </a:xfrm>
          <a:prstGeom prst="rect">
            <a:avLst/>
          </a:prstGeom>
          <a:noFill/>
          <a:ln w="9525">
            <a:noFill/>
            <a:miter lim="800000"/>
            <a:headEnd/>
            <a:tailEnd/>
          </a:ln>
        </p:spPr>
        <p:txBody>
          <a:bodyPr vert="horz" wrap="square" lIns="93286" tIns="46643" rIns="93286" bIns="46643" numCol="1" anchor="t" anchorCtr="0" compatLnSpc="1">
            <a:prstTxWarp prst="textNoShape">
              <a:avLst/>
            </a:prstTxWarp>
          </a:bodyPr>
          <a:lstStyle/>
          <a:p>
            <a:pPr lvl="0"/>
            <a:r>
              <a:rPr lang="en-US" dirty="0" smtClean="0"/>
              <a:t>Text</a:t>
            </a:r>
            <a:endParaRPr lang="fr-FR" dirty="0" smtClean="0"/>
          </a:p>
        </p:txBody>
      </p:sp>
      <p:sp>
        <p:nvSpPr>
          <p:cNvPr id="1029" name="McK 2. Slide Title"/>
          <p:cNvSpPr>
            <a:spLocks noGrp="1" noChangeArrowheads="1"/>
          </p:cNvSpPr>
          <p:nvPr>
            <p:ph type="title"/>
          </p:nvPr>
        </p:nvSpPr>
        <p:spPr bwMode="auto">
          <a:xfrm>
            <a:off x="539553" y="190011"/>
            <a:ext cx="8376052" cy="219291"/>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a:r>
              <a:rPr lang="en-US" dirty="0" smtClean="0"/>
              <a:t>Click to edit Master title style</a:t>
            </a:r>
            <a:endParaRPr lang="fr-FR" dirty="0" smtClean="0"/>
          </a:p>
        </p:txBody>
      </p:sp>
      <p:sp>
        <p:nvSpPr>
          <p:cNvPr id="89096" name="McK 3. Unit of measure" hidden="1"/>
          <p:cNvSpPr txBox="1">
            <a:spLocks noChangeArrowheads="1"/>
          </p:cNvSpPr>
          <p:nvPr/>
        </p:nvSpPr>
        <p:spPr bwMode="auto">
          <a:xfrm>
            <a:off x="121490" y="1041499"/>
            <a:ext cx="3730492" cy="161583"/>
          </a:xfrm>
          <a:prstGeom prst="rect">
            <a:avLst/>
          </a:prstGeom>
          <a:noFill/>
          <a:ln w="9525">
            <a:noFill/>
            <a:miter lim="800000"/>
            <a:headEnd/>
            <a:tailEnd/>
          </a:ln>
          <a:effectLst/>
        </p:spPr>
        <p:txBody>
          <a:bodyPr lIns="0" tIns="0" rIns="0" bIns="0">
            <a:spAutoFit/>
          </a:bodyPr>
          <a:lstStyle/>
          <a:p>
            <a:pPr defTabSz="685072" fontAlgn="base">
              <a:spcBef>
                <a:spcPct val="0"/>
              </a:spcBef>
              <a:spcAft>
                <a:spcPct val="0"/>
              </a:spcAft>
              <a:defRPr/>
            </a:pPr>
            <a:r>
              <a:rPr lang="fr-FR" sz="1050">
                <a:solidFill>
                  <a:srgbClr val="808080"/>
                </a:solidFill>
              </a:rPr>
              <a:t>Unit of measure</a:t>
            </a:r>
          </a:p>
        </p:txBody>
      </p:sp>
      <p:sp>
        <p:nvSpPr>
          <p:cNvPr id="89097" name="McK 4. Footnote" hidden="1"/>
          <p:cNvSpPr txBox="1">
            <a:spLocks noChangeArrowheads="1"/>
          </p:cNvSpPr>
          <p:nvPr/>
        </p:nvSpPr>
        <p:spPr bwMode="auto">
          <a:xfrm>
            <a:off x="612302" y="6401022"/>
            <a:ext cx="7425349" cy="103875"/>
          </a:xfrm>
          <a:prstGeom prst="rect">
            <a:avLst/>
          </a:prstGeom>
          <a:noFill/>
          <a:ln w="9525">
            <a:noFill/>
            <a:miter lim="800000"/>
            <a:headEnd/>
            <a:tailEnd/>
          </a:ln>
          <a:effectLst/>
        </p:spPr>
        <p:txBody>
          <a:bodyPr lIns="0" tIns="0" rIns="0" bIns="0" anchor="b">
            <a:spAutoFit/>
          </a:bodyPr>
          <a:lstStyle/>
          <a:p>
            <a:pPr marL="80168" indent="-80168" defTabSz="685072" fontAlgn="base">
              <a:spcBef>
                <a:spcPct val="0"/>
              </a:spcBef>
              <a:spcAft>
                <a:spcPct val="0"/>
              </a:spcAft>
              <a:defRPr/>
            </a:pPr>
            <a:r>
              <a:rPr lang="fr-FR" sz="675">
                <a:solidFill>
                  <a:srgbClr val="000000"/>
                </a:solidFill>
              </a:rPr>
              <a:t>1 Footnote</a:t>
            </a:r>
          </a:p>
        </p:txBody>
      </p:sp>
      <p:sp>
        <p:nvSpPr>
          <p:cNvPr id="89098" name="McK 5. Source" hidden="1"/>
          <p:cNvSpPr>
            <a:spLocks noChangeArrowheads="1"/>
          </p:cNvSpPr>
          <p:nvPr/>
        </p:nvSpPr>
        <p:spPr bwMode="auto">
          <a:xfrm>
            <a:off x="612302" y="6592259"/>
            <a:ext cx="7425349" cy="103875"/>
          </a:xfrm>
          <a:prstGeom prst="rect">
            <a:avLst/>
          </a:prstGeom>
          <a:noFill/>
          <a:ln w="9525">
            <a:noFill/>
            <a:miter lim="800000"/>
            <a:headEnd/>
            <a:tailEnd/>
          </a:ln>
          <a:effectLst/>
        </p:spPr>
        <p:txBody>
          <a:bodyPr lIns="0" tIns="0" rIns="0" bIns="0" anchor="ctr">
            <a:spAutoFit/>
          </a:bodyPr>
          <a:lstStyle/>
          <a:p>
            <a:pPr marL="466433" indent="-466433" defTabSz="685072" fontAlgn="base">
              <a:spcBef>
                <a:spcPct val="0"/>
              </a:spcBef>
              <a:spcAft>
                <a:spcPct val="0"/>
              </a:spcAft>
              <a:tabLst>
                <a:tab pos="468861" algn="l"/>
              </a:tabLst>
              <a:defRPr/>
            </a:pPr>
            <a:r>
              <a:rPr lang="fr-FR" sz="675">
                <a:solidFill>
                  <a:srgbClr val="000000"/>
                </a:solidFill>
              </a:rPr>
              <a:t>Source : Source</a:t>
            </a:r>
          </a:p>
        </p:txBody>
      </p:sp>
      <p:grpSp>
        <p:nvGrpSpPr>
          <p:cNvPr id="1033" name="ACET" hidden="1"/>
          <p:cNvGrpSpPr>
            <a:grpSpLocks/>
          </p:cNvGrpSpPr>
          <p:nvPr/>
        </p:nvGrpSpPr>
        <p:grpSpPr bwMode="auto">
          <a:xfrm>
            <a:off x="1482156" y="1154880"/>
            <a:ext cx="4350892" cy="387119"/>
            <a:chOff x="915" y="791"/>
            <a:chExt cx="2686" cy="239"/>
          </a:xfrm>
        </p:grpSpPr>
        <p:cxnSp>
          <p:nvCxnSpPr>
            <p:cNvPr id="1038" name="AutoShape 12" hidden="1"/>
            <p:cNvCxnSpPr>
              <a:cxnSpLocks noChangeShapeType="1"/>
              <a:stCxn id="89101" idx="4"/>
              <a:endCxn id="89101" idx="6"/>
            </p:cNvCxnSpPr>
            <p:nvPr/>
          </p:nvCxnSpPr>
          <p:spPr bwMode="auto">
            <a:xfrm>
              <a:off x="915" y="1030"/>
              <a:ext cx="2686" cy="0"/>
            </a:xfrm>
            <a:prstGeom prst="straightConnector1">
              <a:avLst/>
            </a:prstGeom>
            <a:noFill/>
            <a:ln w="9525">
              <a:solidFill>
                <a:schemeClr val="tx1"/>
              </a:solidFill>
              <a:round/>
              <a:headEnd/>
              <a:tailEnd/>
            </a:ln>
          </p:spPr>
        </p:cxnSp>
        <p:sp>
          <p:nvSpPr>
            <p:cNvPr id="89101" name="AutoShape 13" hidden="1"/>
            <p:cNvSpPr>
              <a:spLocks noChangeArrowheads="1"/>
            </p:cNvSpPr>
            <p:nvPr/>
          </p:nvSpPr>
          <p:spPr bwMode="auto">
            <a:xfrm>
              <a:off x="915" y="791"/>
              <a:ext cx="2686" cy="239"/>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685727" fontAlgn="base">
                <a:spcBef>
                  <a:spcPct val="0"/>
                </a:spcBef>
                <a:spcAft>
                  <a:spcPct val="0"/>
                </a:spcAft>
                <a:defRPr/>
              </a:pPr>
              <a:r>
                <a:rPr lang="fr-FR" sz="1200" b="1">
                  <a:solidFill>
                    <a:srgbClr val="000000"/>
                  </a:solidFill>
                </a:rPr>
                <a:t>Title</a:t>
              </a:r>
            </a:p>
            <a:p>
              <a:pPr defTabSz="685727" fontAlgn="base">
                <a:spcBef>
                  <a:spcPct val="0"/>
                </a:spcBef>
                <a:spcAft>
                  <a:spcPct val="0"/>
                </a:spcAft>
                <a:defRPr/>
              </a:pPr>
              <a:r>
                <a:rPr lang="fr-FR" sz="1200">
                  <a:solidFill>
                    <a:srgbClr val="808080"/>
                  </a:solidFill>
                </a:rPr>
                <a:t>Unit of measure</a:t>
              </a:r>
            </a:p>
          </p:txBody>
        </p:sp>
      </p:grpSp>
      <p:sp>
        <p:nvSpPr>
          <p:cNvPr id="89103" name="McK 1. Tracker" hidden="1"/>
          <p:cNvSpPr>
            <a:spLocks noChangeArrowheads="1"/>
          </p:cNvSpPr>
          <p:nvPr/>
        </p:nvSpPr>
        <p:spPr bwMode="auto">
          <a:xfrm>
            <a:off x="121489" y="97186"/>
            <a:ext cx="644407" cy="161583"/>
          </a:xfrm>
          <a:prstGeom prst="rect">
            <a:avLst/>
          </a:prstGeom>
          <a:noFill/>
          <a:ln w="9525">
            <a:noFill/>
            <a:miter lim="800000"/>
            <a:headEnd/>
            <a:tailEnd/>
          </a:ln>
          <a:effectLst/>
        </p:spPr>
        <p:txBody>
          <a:bodyPr wrap="none" lIns="0" tIns="0" rIns="0" bIns="0">
            <a:spAutoFit/>
          </a:bodyPr>
          <a:lstStyle/>
          <a:p>
            <a:pPr defTabSz="685727" fontAlgn="base">
              <a:spcBef>
                <a:spcPct val="0"/>
              </a:spcBef>
              <a:spcAft>
                <a:spcPct val="0"/>
              </a:spcAft>
              <a:defRPr/>
            </a:pPr>
            <a:r>
              <a:rPr lang="fr-FR" sz="1050">
                <a:solidFill>
                  <a:srgbClr val="808080"/>
                </a:solidFill>
              </a:rPr>
              <a:t>TRACKER</a:t>
            </a:r>
          </a:p>
        </p:txBody>
      </p:sp>
      <p:sp>
        <p:nvSpPr>
          <p:cNvPr id="89104" name="McK 6. Yellow Sticker" hidden="1"/>
          <p:cNvSpPr>
            <a:spLocks noChangeArrowheads="1"/>
          </p:cNvSpPr>
          <p:nvPr/>
        </p:nvSpPr>
        <p:spPr bwMode="auto">
          <a:xfrm>
            <a:off x="6550638" y="97188"/>
            <a:ext cx="2428141" cy="529657"/>
          </a:xfrm>
          <a:prstGeom prst="foldedCorner">
            <a:avLst>
              <a:gd name="adj" fmla="val 12500"/>
            </a:avLst>
          </a:prstGeom>
          <a:solidFill>
            <a:srgbClr val="FFFF00"/>
          </a:solidFill>
          <a:ln w="9525">
            <a:noFill/>
            <a:round/>
            <a:headEnd/>
            <a:tailEnd/>
          </a:ln>
          <a:effectLst>
            <a:outerShdw dist="35921" dir="2700000" algn="ctr" rotWithShape="0">
              <a:schemeClr val="bg2"/>
            </a:outerShdw>
          </a:effectLst>
        </p:spPr>
        <p:txBody>
          <a:bodyPr lIns="55098" tIns="55098" rIns="55098" bIns="55098" anchor="ctr"/>
          <a:lstStyle/>
          <a:p>
            <a:pPr defTabSz="685727" fontAlgn="base">
              <a:spcBef>
                <a:spcPct val="0"/>
              </a:spcBef>
              <a:spcAft>
                <a:spcPct val="0"/>
              </a:spcAft>
              <a:defRPr/>
            </a:pPr>
            <a:endParaRPr lang="en-US" sz="1200">
              <a:solidFill>
                <a:srgbClr val="000000"/>
              </a:solidFill>
            </a:endParaRPr>
          </a:p>
        </p:txBody>
      </p:sp>
      <p:sp>
        <p:nvSpPr>
          <p:cNvPr id="89105" name="McK 7. Cercle numérotation" hidden="1"/>
          <p:cNvSpPr>
            <a:spLocks noChangeArrowheads="1"/>
          </p:cNvSpPr>
          <p:nvPr/>
        </p:nvSpPr>
        <p:spPr bwMode="auto">
          <a:xfrm>
            <a:off x="106912" y="369306"/>
            <a:ext cx="359605" cy="359583"/>
          </a:xfrm>
          <a:prstGeom prst="ellipse">
            <a:avLst/>
          </a:prstGeom>
          <a:solidFill>
            <a:schemeClr val="folHlink"/>
          </a:solidFill>
          <a:ln w="38100">
            <a:solidFill>
              <a:schemeClr val="bg1"/>
            </a:solidFill>
            <a:round/>
            <a:headEnd/>
            <a:tailEnd/>
          </a:ln>
          <a:effectLst/>
        </p:spPr>
        <p:txBody>
          <a:bodyPr wrap="none" lIns="69965" tIns="34982" rIns="69965" bIns="34982" anchor="ctr"/>
          <a:lstStyle/>
          <a:p>
            <a:pPr algn="ctr" defTabSz="685727" fontAlgn="base">
              <a:spcBef>
                <a:spcPct val="0"/>
              </a:spcBef>
              <a:spcAft>
                <a:spcPct val="0"/>
              </a:spcAft>
              <a:defRPr/>
            </a:pPr>
            <a:r>
              <a:rPr lang="fr-FR" sz="1200" b="1">
                <a:solidFill>
                  <a:srgbClr val="FFFFFF"/>
                </a:solidFill>
              </a:rPr>
              <a:t>1</a:t>
            </a:r>
          </a:p>
        </p:txBody>
      </p:sp>
      <p:sp>
        <p:nvSpPr>
          <p:cNvPr id="89106" name="doc id" hidden="1"/>
          <p:cNvSpPr>
            <a:spLocks noChangeArrowheads="1"/>
          </p:cNvSpPr>
          <p:nvPr/>
        </p:nvSpPr>
        <p:spPr bwMode="auto">
          <a:xfrm>
            <a:off x="48597" y="6746240"/>
            <a:ext cx="670614" cy="58311"/>
          </a:xfrm>
          <a:prstGeom prst="rect">
            <a:avLst/>
          </a:prstGeom>
          <a:noFill/>
          <a:ln w="9525">
            <a:noFill/>
            <a:miter lim="800000"/>
            <a:headEnd/>
            <a:tailEnd/>
          </a:ln>
          <a:effectLst/>
        </p:spPr>
        <p:txBody>
          <a:bodyPr wrap="none" lIns="0" tIns="0" rIns="0" bIns="0"/>
          <a:lstStyle/>
          <a:p>
            <a:pPr defTabSz="685072" fontAlgn="base">
              <a:spcBef>
                <a:spcPct val="0"/>
              </a:spcBef>
              <a:spcAft>
                <a:spcPct val="0"/>
              </a:spcAft>
              <a:defRPr/>
            </a:pPr>
            <a:r>
              <a:rPr lang="fr-FR" sz="450">
                <a:solidFill>
                  <a:srgbClr val="000000"/>
                </a:solidFill>
              </a:rPr>
              <a:t>PSL-AAA123-20110912-</a:t>
            </a:r>
          </a:p>
        </p:txBody>
      </p:sp>
      <p:sp>
        <p:nvSpPr>
          <p:cNvPr id="15" name="Espace réservé du numéro de diapositive 1"/>
          <p:cNvSpPr txBox="1">
            <a:spLocks/>
          </p:cNvSpPr>
          <p:nvPr userDrawn="1"/>
        </p:nvSpPr>
        <p:spPr>
          <a:xfrm>
            <a:off x="6553200" y="6495148"/>
            <a:ext cx="2133600" cy="365125"/>
          </a:xfrm>
          <a:prstGeom prst="rect">
            <a:avLst/>
          </a:prstGeom>
        </p:spPr>
        <p:txBody>
          <a:bodyPr vert="horz" lIns="68580" tIns="34290" rIns="68580" bIns="3429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675" smtClean="0">
                <a:solidFill>
                  <a:srgbClr val="FFFFFF">
                    <a:lumMod val="50000"/>
                  </a:srgbClr>
                </a:solidFill>
              </a:rPr>
              <a:pPr/>
              <a:t>‹N°›</a:t>
            </a:fld>
            <a:endParaRPr lang="fr-FR" sz="675" dirty="0">
              <a:solidFill>
                <a:srgbClr val="FFFFFF">
                  <a:lumMod val="50000"/>
                </a:srgbClr>
              </a:solidFill>
            </a:endParaRPr>
          </a:p>
        </p:txBody>
      </p:sp>
    </p:spTree>
    <p:extLst>
      <p:ext uri="{BB962C8B-B14F-4D97-AF65-F5344CB8AC3E}">
        <p14:creationId xmlns:p14="http://schemas.microsoft.com/office/powerpoint/2010/main" val="3436801854"/>
      </p:ext>
    </p:extLst>
  </p:cSld>
  <p:clrMap bg1="lt1" tx1="dk1" bg2="lt2" tx2="dk2" accent1="accent1" accent2="accent2" accent3="accent3" accent4="accent4" accent5="accent5" accent6="accent6" hlink="hlink" folHlink="folHlink"/>
  <p:sldLayoutIdLst>
    <p:sldLayoutId id="2147483718" r:id="rId1"/>
    <p:sldLayoutId id="2147483719" r:id="rId2"/>
  </p:sldLayoutIdLst>
  <p:timing>
    <p:tnLst>
      <p:par>
        <p:cTn id="1" dur="indefinite" restart="never" nodeType="tmRoot"/>
      </p:par>
    </p:tnLst>
  </p:timing>
  <p:hf hdr="0" ftr="0" dt="0"/>
  <p:txStyles>
    <p:titleStyle>
      <a:lvl1pPr algn="l" defTabSz="685072" rtl="0" eaLnBrk="0" fontAlgn="base" hangingPunct="0">
        <a:spcBef>
          <a:spcPct val="0"/>
        </a:spcBef>
        <a:spcAft>
          <a:spcPct val="0"/>
        </a:spcAft>
        <a:tabLst>
          <a:tab pos="342536" algn="l"/>
        </a:tabLst>
        <a:defRPr sz="1425" b="1">
          <a:solidFill>
            <a:schemeClr val="tx2"/>
          </a:solidFill>
          <a:latin typeface="+mj-lt"/>
          <a:ea typeface="+mj-ea"/>
          <a:cs typeface="+mj-cs"/>
        </a:defRPr>
      </a:lvl1pPr>
      <a:lvl2pPr algn="l" defTabSz="685072" rtl="0" eaLnBrk="0" fontAlgn="base" hangingPunct="0">
        <a:spcBef>
          <a:spcPct val="0"/>
        </a:spcBef>
        <a:spcAft>
          <a:spcPct val="0"/>
        </a:spcAft>
        <a:tabLst>
          <a:tab pos="342536" algn="l"/>
        </a:tabLst>
        <a:defRPr sz="1425" b="1">
          <a:solidFill>
            <a:schemeClr val="tx2"/>
          </a:solidFill>
          <a:latin typeface="Arial" charset="0"/>
          <a:cs typeface="Arial" charset="0"/>
        </a:defRPr>
      </a:lvl2pPr>
      <a:lvl3pPr algn="l" defTabSz="685072" rtl="0" eaLnBrk="0" fontAlgn="base" hangingPunct="0">
        <a:spcBef>
          <a:spcPct val="0"/>
        </a:spcBef>
        <a:spcAft>
          <a:spcPct val="0"/>
        </a:spcAft>
        <a:tabLst>
          <a:tab pos="342536" algn="l"/>
        </a:tabLst>
        <a:defRPr sz="1425" b="1">
          <a:solidFill>
            <a:schemeClr val="tx2"/>
          </a:solidFill>
          <a:latin typeface="Arial" charset="0"/>
          <a:cs typeface="Arial" charset="0"/>
        </a:defRPr>
      </a:lvl3pPr>
      <a:lvl4pPr algn="l" defTabSz="685072" rtl="0" eaLnBrk="0" fontAlgn="base" hangingPunct="0">
        <a:spcBef>
          <a:spcPct val="0"/>
        </a:spcBef>
        <a:spcAft>
          <a:spcPct val="0"/>
        </a:spcAft>
        <a:tabLst>
          <a:tab pos="342536" algn="l"/>
        </a:tabLst>
        <a:defRPr sz="1425" b="1">
          <a:solidFill>
            <a:schemeClr val="tx2"/>
          </a:solidFill>
          <a:latin typeface="Arial" charset="0"/>
          <a:cs typeface="Arial" charset="0"/>
        </a:defRPr>
      </a:lvl4pPr>
      <a:lvl5pPr algn="l" defTabSz="685072" rtl="0" eaLnBrk="0" fontAlgn="base" hangingPunct="0">
        <a:spcBef>
          <a:spcPct val="0"/>
        </a:spcBef>
        <a:spcAft>
          <a:spcPct val="0"/>
        </a:spcAft>
        <a:tabLst>
          <a:tab pos="342536" algn="l"/>
        </a:tabLst>
        <a:defRPr sz="1425" b="1">
          <a:solidFill>
            <a:schemeClr val="tx2"/>
          </a:solidFill>
          <a:latin typeface="Arial" charset="0"/>
          <a:cs typeface="Arial" charset="0"/>
        </a:defRPr>
      </a:lvl5pPr>
      <a:lvl6pPr marL="349823" algn="l" defTabSz="685072" rtl="0" eaLnBrk="1" fontAlgn="base" hangingPunct="1">
        <a:spcBef>
          <a:spcPct val="0"/>
        </a:spcBef>
        <a:spcAft>
          <a:spcPct val="0"/>
        </a:spcAft>
        <a:tabLst>
          <a:tab pos="342536" algn="l"/>
        </a:tabLst>
        <a:defRPr sz="1425" b="1">
          <a:solidFill>
            <a:schemeClr val="tx2"/>
          </a:solidFill>
          <a:latin typeface="Arial" charset="0"/>
          <a:cs typeface="Arial" charset="0"/>
        </a:defRPr>
      </a:lvl6pPr>
      <a:lvl7pPr marL="699647" algn="l" defTabSz="685072" rtl="0" eaLnBrk="1" fontAlgn="base" hangingPunct="1">
        <a:spcBef>
          <a:spcPct val="0"/>
        </a:spcBef>
        <a:spcAft>
          <a:spcPct val="0"/>
        </a:spcAft>
        <a:tabLst>
          <a:tab pos="342536" algn="l"/>
        </a:tabLst>
        <a:defRPr sz="1425" b="1">
          <a:solidFill>
            <a:schemeClr val="tx2"/>
          </a:solidFill>
          <a:latin typeface="Arial" charset="0"/>
          <a:cs typeface="Arial" charset="0"/>
        </a:defRPr>
      </a:lvl7pPr>
      <a:lvl8pPr marL="1049471" algn="l" defTabSz="685072" rtl="0" eaLnBrk="1" fontAlgn="base" hangingPunct="1">
        <a:spcBef>
          <a:spcPct val="0"/>
        </a:spcBef>
        <a:spcAft>
          <a:spcPct val="0"/>
        </a:spcAft>
        <a:tabLst>
          <a:tab pos="342536" algn="l"/>
        </a:tabLst>
        <a:defRPr sz="1425" b="1">
          <a:solidFill>
            <a:schemeClr val="tx2"/>
          </a:solidFill>
          <a:latin typeface="Arial" charset="0"/>
          <a:cs typeface="Arial" charset="0"/>
        </a:defRPr>
      </a:lvl8pPr>
      <a:lvl9pPr marL="1399296" algn="l" defTabSz="685072" rtl="0" eaLnBrk="1" fontAlgn="base" hangingPunct="1">
        <a:spcBef>
          <a:spcPct val="0"/>
        </a:spcBef>
        <a:spcAft>
          <a:spcPct val="0"/>
        </a:spcAft>
        <a:tabLst>
          <a:tab pos="342536" algn="l"/>
        </a:tabLst>
        <a:defRPr sz="1425" b="1">
          <a:solidFill>
            <a:schemeClr val="tx2"/>
          </a:solidFill>
          <a:latin typeface="Arial" charset="0"/>
          <a:cs typeface="Arial" charset="0"/>
        </a:defRPr>
      </a:lvl9pPr>
    </p:titleStyle>
    <p:bodyStyle>
      <a:lvl1pPr marL="262368" indent="-262368" algn="l" defTabSz="685072" rtl="0" eaLnBrk="0" fontAlgn="base" hangingPunct="0">
        <a:spcBef>
          <a:spcPct val="0"/>
        </a:spcBef>
        <a:spcAft>
          <a:spcPct val="0"/>
        </a:spcAft>
        <a:buClr>
          <a:schemeClr val="tx2"/>
        </a:buClr>
        <a:defRPr sz="1125">
          <a:solidFill>
            <a:schemeClr val="tx1"/>
          </a:solidFill>
          <a:latin typeface="+mn-lt"/>
          <a:ea typeface="+mn-ea"/>
          <a:cs typeface="+mn-cs"/>
        </a:defRPr>
      </a:lvl1pPr>
      <a:lvl2pPr marL="148190" indent="-146975" algn="l" defTabSz="685072" rtl="0" eaLnBrk="0" fontAlgn="base" hangingPunct="0">
        <a:spcBef>
          <a:spcPct val="0"/>
        </a:spcBef>
        <a:spcAft>
          <a:spcPct val="0"/>
        </a:spcAft>
        <a:buClr>
          <a:schemeClr val="tx2"/>
        </a:buClr>
        <a:buSzPct val="125000"/>
        <a:buFont typeface="Arial" charset="0"/>
        <a:buChar char="▪"/>
        <a:defRPr sz="1125">
          <a:solidFill>
            <a:schemeClr val="tx1"/>
          </a:solidFill>
          <a:latin typeface="+mn-lt"/>
          <a:cs typeface="+mn-cs"/>
        </a:defRPr>
      </a:lvl2pPr>
      <a:lvl3pPr marL="349823" indent="-200420" algn="l" defTabSz="685072" rtl="0" eaLnBrk="0" fontAlgn="base" hangingPunct="0">
        <a:spcBef>
          <a:spcPct val="0"/>
        </a:spcBef>
        <a:spcAft>
          <a:spcPct val="0"/>
        </a:spcAft>
        <a:buClr>
          <a:schemeClr val="tx2"/>
        </a:buClr>
        <a:buSzPct val="120000"/>
        <a:buFont typeface="Arial" charset="0"/>
        <a:buChar char="–"/>
        <a:defRPr sz="1125">
          <a:solidFill>
            <a:schemeClr val="tx1"/>
          </a:solidFill>
          <a:latin typeface="+mn-lt"/>
          <a:cs typeface="+mn-cs"/>
        </a:defRPr>
      </a:lvl3pPr>
      <a:lvl4pPr marL="470076" indent="-119037" algn="l" defTabSz="685072" rtl="0" eaLnBrk="0" fontAlgn="base" hangingPunct="0">
        <a:spcBef>
          <a:spcPct val="0"/>
        </a:spcBef>
        <a:spcAft>
          <a:spcPct val="0"/>
        </a:spcAft>
        <a:buClr>
          <a:schemeClr val="tx2"/>
        </a:buClr>
        <a:buSzPct val="120000"/>
        <a:buFont typeface="Arial" charset="0"/>
        <a:buChar char="▫"/>
        <a:defRPr sz="1125">
          <a:solidFill>
            <a:schemeClr val="tx1"/>
          </a:solidFill>
          <a:latin typeface="+mn-lt"/>
          <a:cs typeface="+mn-cs"/>
        </a:defRPr>
      </a:lvl4pPr>
      <a:lvl5pPr marL="570893" indent="-99603" algn="l" defTabSz="685072" rtl="0" eaLnBrk="0" fontAlgn="base" hangingPunct="0">
        <a:spcBef>
          <a:spcPct val="0"/>
        </a:spcBef>
        <a:spcAft>
          <a:spcPct val="0"/>
        </a:spcAft>
        <a:buClr>
          <a:schemeClr val="tx2"/>
        </a:buClr>
        <a:buSzPct val="89000"/>
        <a:buFont typeface="Arial" charset="0"/>
        <a:buChar char="-"/>
        <a:defRPr sz="1125">
          <a:solidFill>
            <a:schemeClr val="tx1"/>
          </a:solidFill>
          <a:latin typeface="+mn-lt"/>
          <a:cs typeface="+mn-cs"/>
        </a:defRPr>
      </a:lvl5pPr>
      <a:lvl6pPr marL="920717" indent="-99603" algn="l" defTabSz="685072" rtl="0" eaLnBrk="1" fontAlgn="base" hangingPunct="1">
        <a:spcBef>
          <a:spcPct val="0"/>
        </a:spcBef>
        <a:spcAft>
          <a:spcPct val="0"/>
        </a:spcAft>
        <a:buClr>
          <a:schemeClr val="tx2"/>
        </a:buClr>
        <a:buSzPct val="89000"/>
        <a:buFont typeface="Arial" charset="0"/>
        <a:buChar char="-"/>
        <a:defRPr sz="1125">
          <a:solidFill>
            <a:schemeClr val="tx1"/>
          </a:solidFill>
          <a:latin typeface="+mn-lt"/>
          <a:cs typeface="+mn-cs"/>
        </a:defRPr>
      </a:lvl6pPr>
      <a:lvl7pPr marL="1270541" indent="-99603" algn="l" defTabSz="685072" rtl="0" eaLnBrk="1" fontAlgn="base" hangingPunct="1">
        <a:spcBef>
          <a:spcPct val="0"/>
        </a:spcBef>
        <a:spcAft>
          <a:spcPct val="0"/>
        </a:spcAft>
        <a:buClr>
          <a:schemeClr val="tx2"/>
        </a:buClr>
        <a:buSzPct val="89000"/>
        <a:buFont typeface="Arial" charset="0"/>
        <a:buChar char="-"/>
        <a:defRPr sz="1125">
          <a:solidFill>
            <a:schemeClr val="tx1"/>
          </a:solidFill>
          <a:latin typeface="+mn-lt"/>
          <a:cs typeface="+mn-cs"/>
        </a:defRPr>
      </a:lvl7pPr>
      <a:lvl8pPr marL="1620365" indent="-99603" algn="l" defTabSz="685072" rtl="0" eaLnBrk="1" fontAlgn="base" hangingPunct="1">
        <a:spcBef>
          <a:spcPct val="0"/>
        </a:spcBef>
        <a:spcAft>
          <a:spcPct val="0"/>
        </a:spcAft>
        <a:buClr>
          <a:schemeClr val="tx2"/>
        </a:buClr>
        <a:buSzPct val="89000"/>
        <a:buFont typeface="Arial" charset="0"/>
        <a:buChar char="-"/>
        <a:defRPr sz="1125">
          <a:solidFill>
            <a:schemeClr val="tx1"/>
          </a:solidFill>
          <a:latin typeface="+mn-lt"/>
          <a:cs typeface="+mn-cs"/>
        </a:defRPr>
      </a:lvl8pPr>
      <a:lvl9pPr marL="1970188" indent="-99603" algn="l" defTabSz="685072" rtl="0" eaLnBrk="1" fontAlgn="base" hangingPunct="1">
        <a:spcBef>
          <a:spcPct val="0"/>
        </a:spcBef>
        <a:spcAft>
          <a:spcPct val="0"/>
        </a:spcAft>
        <a:buClr>
          <a:schemeClr val="tx2"/>
        </a:buClr>
        <a:buSzPct val="89000"/>
        <a:buFont typeface="Arial" charset="0"/>
        <a:buChar char="-"/>
        <a:defRPr sz="1125">
          <a:solidFill>
            <a:schemeClr val="tx1"/>
          </a:solidFill>
          <a:latin typeface="+mn-lt"/>
          <a:cs typeface="+mn-cs"/>
        </a:defRPr>
      </a:lvl9pPr>
    </p:bodyStyle>
    <p:otherStyle>
      <a:defPPr>
        <a:defRPr lang="en-US"/>
      </a:defPPr>
      <a:lvl1pPr marL="0" algn="l" defTabSz="699647" rtl="0" eaLnBrk="1" latinLnBrk="0" hangingPunct="1">
        <a:defRPr sz="1350" kern="1200">
          <a:solidFill>
            <a:schemeClr val="tx1"/>
          </a:solidFill>
          <a:latin typeface="+mn-lt"/>
          <a:ea typeface="+mn-ea"/>
          <a:cs typeface="+mn-cs"/>
        </a:defRPr>
      </a:lvl1pPr>
      <a:lvl2pPr marL="349823" algn="l" defTabSz="699647" rtl="0" eaLnBrk="1" latinLnBrk="0" hangingPunct="1">
        <a:defRPr sz="1350" kern="1200">
          <a:solidFill>
            <a:schemeClr val="tx1"/>
          </a:solidFill>
          <a:latin typeface="+mn-lt"/>
          <a:ea typeface="+mn-ea"/>
          <a:cs typeface="+mn-cs"/>
        </a:defRPr>
      </a:lvl2pPr>
      <a:lvl3pPr marL="699647" algn="l" defTabSz="699647" rtl="0" eaLnBrk="1" latinLnBrk="0" hangingPunct="1">
        <a:defRPr sz="1350" kern="1200">
          <a:solidFill>
            <a:schemeClr val="tx1"/>
          </a:solidFill>
          <a:latin typeface="+mn-lt"/>
          <a:ea typeface="+mn-ea"/>
          <a:cs typeface="+mn-cs"/>
        </a:defRPr>
      </a:lvl3pPr>
      <a:lvl4pPr marL="1049471" algn="l" defTabSz="699647" rtl="0" eaLnBrk="1" latinLnBrk="0" hangingPunct="1">
        <a:defRPr sz="1350" kern="1200">
          <a:solidFill>
            <a:schemeClr val="tx1"/>
          </a:solidFill>
          <a:latin typeface="+mn-lt"/>
          <a:ea typeface="+mn-ea"/>
          <a:cs typeface="+mn-cs"/>
        </a:defRPr>
      </a:lvl4pPr>
      <a:lvl5pPr marL="1399296" algn="l" defTabSz="699647" rtl="0" eaLnBrk="1" latinLnBrk="0" hangingPunct="1">
        <a:defRPr sz="1350" kern="1200">
          <a:solidFill>
            <a:schemeClr val="tx1"/>
          </a:solidFill>
          <a:latin typeface="+mn-lt"/>
          <a:ea typeface="+mn-ea"/>
          <a:cs typeface="+mn-cs"/>
        </a:defRPr>
      </a:lvl5pPr>
      <a:lvl6pPr marL="1749119" algn="l" defTabSz="699647" rtl="0" eaLnBrk="1" latinLnBrk="0" hangingPunct="1">
        <a:defRPr sz="1350" kern="1200">
          <a:solidFill>
            <a:schemeClr val="tx1"/>
          </a:solidFill>
          <a:latin typeface="+mn-lt"/>
          <a:ea typeface="+mn-ea"/>
          <a:cs typeface="+mn-cs"/>
        </a:defRPr>
      </a:lvl6pPr>
      <a:lvl7pPr marL="2098943" algn="l" defTabSz="699647" rtl="0" eaLnBrk="1" latinLnBrk="0" hangingPunct="1">
        <a:defRPr sz="1350" kern="1200">
          <a:solidFill>
            <a:schemeClr val="tx1"/>
          </a:solidFill>
          <a:latin typeface="+mn-lt"/>
          <a:ea typeface="+mn-ea"/>
          <a:cs typeface="+mn-cs"/>
        </a:defRPr>
      </a:lvl7pPr>
      <a:lvl8pPr marL="2448767" algn="l" defTabSz="699647" rtl="0" eaLnBrk="1" latinLnBrk="0" hangingPunct="1">
        <a:defRPr sz="1350" kern="1200">
          <a:solidFill>
            <a:schemeClr val="tx1"/>
          </a:solidFill>
          <a:latin typeface="+mn-lt"/>
          <a:ea typeface="+mn-ea"/>
          <a:cs typeface="+mn-cs"/>
        </a:defRPr>
      </a:lvl8pPr>
      <a:lvl9pPr marL="2798590" algn="l" defTabSz="699647"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6"/>
            </p:custDataLst>
            <p:extLst/>
          </p:nvPr>
        </p:nvGraphicFramePr>
        <p:xfrm>
          <a:off x="1622" y="1622"/>
          <a:ext cx="1619" cy="1619"/>
        </p:xfrm>
        <a:graphic>
          <a:graphicData uri="http://schemas.openxmlformats.org/presentationml/2006/ole">
            <mc:AlternateContent xmlns:mc="http://schemas.openxmlformats.org/markup-compatibility/2006">
              <mc:Choice xmlns:v="urn:schemas-microsoft-com:vml" Requires="v">
                <p:oleObj spid="_x0000_s347168"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2" y="1622"/>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6"/>
          <p:cNvSpPr>
            <a:spLocks noGrp="1" noChangeArrowheads="1"/>
          </p:cNvSpPr>
          <p:nvPr>
            <p:ph type="body" idx="1"/>
          </p:nvPr>
        </p:nvSpPr>
        <p:spPr bwMode="auto">
          <a:xfrm>
            <a:off x="539551" y="1600310"/>
            <a:ext cx="8427887" cy="1383262"/>
          </a:xfrm>
          <a:prstGeom prst="rect">
            <a:avLst/>
          </a:prstGeom>
          <a:noFill/>
          <a:ln w="9525">
            <a:noFill/>
            <a:miter lim="800000"/>
            <a:headEnd/>
            <a:tailEnd/>
          </a:ln>
        </p:spPr>
        <p:txBody>
          <a:bodyPr vert="horz" wrap="square" lIns="93286" tIns="46643" rIns="93286" bIns="46643" numCol="1" anchor="t" anchorCtr="0" compatLnSpc="1">
            <a:prstTxWarp prst="textNoShape">
              <a:avLst/>
            </a:prstTxWarp>
          </a:bodyPr>
          <a:lstStyle/>
          <a:p>
            <a:pPr lvl="0"/>
            <a:r>
              <a:rPr lang="en-US"/>
              <a:t>Text</a:t>
            </a:r>
            <a:endParaRPr lang="fr-FR"/>
          </a:p>
        </p:txBody>
      </p:sp>
      <p:sp>
        <p:nvSpPr>
          <p:cNvPr id="1029" name="McK 2. Slide Title"/>
          <p:cNvSpPr>
            <a:spLocks noGrp="1" noChangeArrowheads="1"/>
          </p:cNvSpPr>
          <p:nvPr>
            <p:ph type="title"/>
          </p:nvPr>
        </p:nvSpPr>
        <p:spPr bwMode="auto">
          <a:xfrm>
            <a:off x="539552" y="150491"/>
            <a:ext cx="8376052" cy="298327"/>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lvl="0"/>
            <a:r>
              <a:rPr lang="en-US"/>
              <a:t>Click to edit Master title style</a:t>
            </a:r>
            <a:endParaRPr lang="fr-FR"/>
          </a:p>
        </p:txBody>
      </p:sp>
      <p:sp>
        <p:nvSpPr>
          <p:cNvPr id="89096" name="McK 3. Unit of measure" hidden="1"/>
          <p:cNvSpPr txBox="1">
            <a:spLocks noChangeArrowheads="1"/>
          </p:cNvSpPr>
          <p:nvPr/>
        </p:nvSpPr>
        <p:spPr bwMode="auto">
          <a:xfrm>
            <a:off x="121489" y="1041498"/>
            <a:ext cx="3730492" cy="219820"/>
          </a:xfrm>
          <a:prstGeom prst="rect">
            <a:avLst/>
          </a:prstGeom>
          <a:noFill/>
          <a:ln w="9525">
            <a:noFill/>
            <a:miter lim="800000"/>
            <a:headEnd/>
            <a:tailEnd/>
          </a:ln>
          <a:effectLst/>
        </p:spPr>
        <p:txBody>
          <a:bodyPr lIns="0" tIns="0" rIns="0" bIns="0">
            <a:spAutoFit/>
          </a:bodyPr>
          <a:lstStyle/>
          <a:p>
            <a:pPr defTabSz="913429" fontAlgn="base">
              <a:spcBef>
                <a:spcPct val="0"/>
              </a:spcBef>
              <a:spcAft>
                <a:spcPct val="0"/>
              </a:spcAft>
              <a:defRPr/>
            </a:pPr>
            <a:r>
              <a:rPr lang="fr-FR" sz="1400">
                <a:solidFill>
                  <a:srgbClr val="808080"/>
                </a:solidFill>
              </a:rPr>
              <a:t>Unit of measure</a:t>
            </a:r>
          </a:p>
        </p:txBody>
      </p:sp>
      <p:sp>
        <p:nvSpPr>
          <p:cNvPr id="89097" name="McK 4. Footnote" hidden="1"/>
          <p:cNvSpPr txBox="1">
            <a:spLocks noChangeArrowheads="1"/>
          </p:cNvSpPr>
          <p:nvPr/>
        </p:nvSpPr>
        <p:spPr bwMode="auto">
          <a:xfrm>
            <a:off x="612301" y="6363584"/>
            <a:ext cx="7425349" cy="141312"/>
          </a:xfrm>
          <a:prstGeom prst="rect">
            <a:avLst/>
          </a:prstGeom>
          <a:noFill/>
          <a:ln w="9525">
            <a:noFill/>
            <a:miter lim="800000"/>
            <a:headEnd/>
            <a:tailEnd/>
          </a:ln>
          <a:effectLst/>
        </p:spPr>
        <p:txBody>
          <a:bodyPr lIns="0" tIns="0" rIns="0" bIns="0" anchor="b">
            <a:spAutoFit/>
          </a:bodyPr>
          <a:lstStyle/>
          <a:p>
            <a:pPr marL="106891" indent="-106891" defTabSz="913429" fontAlgn="base">
              <a:spcBef>
                <a:spcPct val="0"/>
              </a:spcBef>
              <a:spcAft>
                <a:spcPct val="0"/>
              </a:spcAft>
              <a:defRPr/>
            </a:pPr>
            <a:r>
              <a:rPr lang="fr-FR" sz="900">
                <a:solidFill>
                  <a:srgbClr val="000000"/>
                </a:solidFill>
              </a:rPr>
              <a:t>1 Footnote</a:t>
            </a:r>
          </a:p>
        </p:txBody>
      </p:sp>
      <p:sp>
        <p:nvSpPr>
          <p:cNvPr id="89098" name="McK 5. Source" hidden="1"/>
          <p:cNvSpPr>
            <a:spLocks noChangeArrowheads="1"/>
          </p:cNvSpPr>
          <p:nvPr/>
        </p:nvSpPr>
        <p:spPr bwMode="auto">
          <a:xfrm>
            <a:off x="612301" y="6573540"/>
            <a:ext cx="7425349" cy="141312"/>
          </a:xfrm>
          <a:prstGeom prst="rect">
            <a:avLst/>
          </a:prstGeom>
          <a:noFill/>
          <a:ln w="9525">
            <a:noFill/>
            <a:miter lim="800000"/>
            <a:headEnd/>
            <a:tailEnd/>
          </a:ln>
          <a:effectLst/>
        </p:spPr>
        <p:txBody>
          <a:bodyPr lIns="0" tIns="0" rIns="0" bIns="0" anchor="ctr">
            <a:spAutoFit/>
          </a:bodyPr>
          <a:lstStyle/>
          <a:p>
            <a:pPr marL="621910" indent="-621910" defTabSz="913429" fontAlgn="base">
              <a:spcBef>
                <a:spcPct val="0"/>
              </a:spcBef>
              <a:spcAft>
                <a:spcPct val="0"/>
              </a:spcAft>
              <a:tabLst>
                <a:tab pos="625148" algn="l"/>
              </a:tabLst>
              <a:defRPr/>
            </a:pPr>
            <a:r>
              <a:rPr lang="fr-FR" sz="900">
                <a:solidFill>
                  <a:srgbClr val="000000"/>
                </a:solidFill>
              </a:rPr>
              <a:t>Source : Source</a:t>
            </a:r>
          </a:p>
        </p:txBody>
      </p:sp>
      <p:grpSp>
        <p:nvGrpSpPr>
          <p:cNvPr id="1033" name="ACET" hidden="1"/>
          <p:cNvGrpSpPr>
            <a:grpSpLocks/>
          </p:cNvGrpSpPr>
          <p:nvPr/>
        </p:nvGrpSpPr>
        <p:grpSpPr bwMode="auto">
          <a:xfrm>
            <a:off x="1482156" y="1023679"/>
            <a:ext cx="4350892" cy="518318"/>
            <a:chOff x="915" y="710"/>
            <a:chExt cx="2686" cy="320"/>
          </a:xfrm>
        </p:grpSpPr>
        <p:cxnSp>
          <p:nvCxnSpPr>
            <p:cNvPr id="1038" name="AutoShape 12" hidden="1"/>
            <p:cNvCxnSpPr>
              <a:cxnSpLocks noChangeShapeType="1"/>
              <a:stCxn id="89101" idx="4"/>
              <a:endCxn id="89101" idx="6"/>
            </p:cNvCxnSpPr>
            <p:nvPr/>
          </p:nvCxnSpPr>
          <p:spPr bwMode="auto">
            <a:xfrm>
              <a:off x="915" y="1030"/>
              <a:ext cx="2686" cy="0"/>
            </a:xfrm>
            <a:prstGeom prst="straightConnector1">
              <a:avLst/>
            </a:prstGeom>
            <a:noFill/>
            <a:ln w="9525">
              <a:solidFill>
                <a:schemeClr val="tx1"/>
              </a:solidFill>
              <a:round/>
              <a:headEnd/>
              <a:tailEnd/>
            </a:ln>
          </p:spPr>
        </p:cxnSp>
        <p:sp>
          <p:nvSpPr>
            <p:cNvPr id="89101" name="AutoShape 13"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914303" fontAlgn="base">
                <a:spcBef>
                  <a:spcPct val="0"/>
                </a:spcBef>
                <a:spcAft>
                  <a:spcPct val="0"/>
                </a:spcAft>
                <a:defRPr/>
              </a:pPr>
              <a:r>
                <a:rPr lang="fr-FR" sz="1600" b="1">
                  <a:solidFill>
                    <a:srgbClr val="000000"/>
                  </a:solidFill>
                </a:rPr>
                <a:t>Title</a:t>
              </a:r>
            </a:p>
            <a:p>
              <a:pPr defTabSz="914303" fontAlgn="base">
                <a:spcBef>
                  <a:spcPct val="0"/>
                </a:spcBef>
                <a:spcAft>
                  <a:spcPct val="0"/>
                </a:spcAft>
                <a:defRPr/>
              </a:pPr>
              <a:r>
                <a:rPr lang="fr-FR" sz="1600">
                  <a:solidFill>
                    <a:srgbClr val="808080"/>
                  </a:solidFill>
                </a:rPr>
                <a:t>Unit of measure</a:t>
              </a:r>
            </a:p>
          </p:txBody>
        </p:sp>
      </p:grpSp>
      <p:sp>
        <p:nvSpPr>
          <p:cNvPr id="89103" name="McK 1. Tracker" hidden="1"/>
          <p:cNvSpPr>
            <a:spLocks noChangeArrowheads="1"/>
          </p:cNvSpPr>
          <p:nvPr/>
        </p:nvSpPr>
        <p:spPr bwMode="auto">
          <a:xfrm>
            <a:off x="121488" y="97185"/>
            <a:ext cx="876714" cy="219820"/>
          </a:xfrm>
          <a:prstGeom prst="rect">
            <a:avLst/>
          </a:prstGeom>
          <a:noFill/>
          <a:ln w="9525">
            <a:noFill/>
            <a:miter lim="800000"/>
            <a:headEnd/>
            <a:tailEnd/>
          </a:ln>
          <a:effectLst/>
        </p:spPr>
        <p:txBody>
          <a:bodyPr wrap="none" lIns="0" tIns="0" rIns="0" bIns="0">
            <a:spAutoFit/>
          </a:bodyPr>
          <a:lstStyle/>
          <a:p>
            <a:pPr defTabSz="914303" fontAlgn="base">
              <a:spcBef>
                <a:spcPct val="0"/>
              </a:spcBef>
              <a:spcAft>
                <a:spcPct val="0"/>
              </a:spcAft>
              <a:defRPr/>
            </a:pPr>
            <a:r>
              <a:rPr lang="fr-FR" sz="1400">
                <a:solidFill>
                  <a:srgbClr val="808080"/>
                </a:solidFill>
              </a:rPr>
              <a:t>TRACKER</a:t>
            </a:r>
          </a:p>
        </p:txBody>
      </p:sp>
      <p:sp>
        <p:nvSpPr>
          <p:cNvPr id="89104" name="McK 6. Yellow Sticker" hidden="1"/>
          <p:cNvSpPr>
            <a:spLocks noChangeArrowheads="1"/>
          </p:cNvSpPr>
          <p:nvPr/>
        </p:nvSpPr>
        <p:spPr bwMode="auto">
          <a:xfrm>
            <a:off x="6550637" y="97186"/>
            <a:ext cx="2428141" cy="529657"/>
          </a:xfrm>
          <a:prstGeom prst="foldedCorner">
            <a:avLst>
              <a:gd name="adj" fmla="val 12500"/>
            </a:avLst>
          </a:prstGeom>
          <a:solidFill>
            <a:srgbClr val="FFFF00"/>
          </a:solidFill>
          <a:ln w="9525">
            <a:noFill/>
            <a:round/>
            <a:headEnd/>
            <a:tailEnd/>
          </a:ln>
          <a:effectLst>
            <a:outerShdw dist="35921" dir="2700000" algn="ctr" rotWithShape="0">
              <a:schemeClr val="bg2"/>
            </a:outerShdw>
          </a:effectLst>
        </p:spPr>
        <p:txBody>
          <a:bodyPr lIns="73464" tIns="73464" rIns="73464" bIns="73464" anchor="ctr"/>
          <a:lstStyle/>
          <a:p>
            <a:pPr defTabSz="914303" fontAlgn="base">
              <a:spcBef>
                <a:spcPct val="0"/>
              </a:spcBef>
              <a:spcAft>
                <a:spcPct val="0"/>
              </a:spcAft>
              <a:defRPr/>
            </a:pPr>
            <a:endParaRPr lang="en-US" sz="1600">
              <a:solidFill>
                <a:srgbClr val="000000"/>
              </a:solidFill>
            </a:endParaRPr>
          </a:p>
        </p:txBody>
      </p:sp>
      <p:sp>
        <p:nvSpPr>
          <p:cNvPr id="89105" name="McK 7. Cercle numérotation" hidden="1"/>
          <p:cNvSpPr>
            <a:spLocks noChangeArrowheads="1"/>
          </p:cNvSpPr>
          <p:nvPr/>
        </p:nvSpPr>
        <p:spPr bwMode="auto">
          <a:xfrm>
            <a:off x="106911" y="369304"/>
            <a:ext cx="359605" cy="359583"/>
          </a:xfrm>
          <a:prstGeom prst="ellipse">
            <a:avLst/>
          </a:prstGeom>
          <a:solidFill>
            <a:schemeClr val="folHlink"/>
          </a:solidFill>
          <a:ln w="38100">
            <a:solidFill>
              <a:schemeClr val="bg1"/>
            </a:solidFill>
            <a:round/>
            <a:headEnd/>
            <a:tailEnd/>
          </a:ln>
          <a:effectLst/>
        </p:spPr>
        <p:txBody>
          <a:bodyPr wrap="none" lIns="93286" tIns="46643" rIns="93286" bIns="46643" anchor="ctr"/>
          <a:lstStyle/>
          <a:p>
            <a:pPr algn="ctr" defTabSz="914303" fontAlgn="base">
              <a:spcBef>
                <a:spcPct val="0"/>
              </a:spcBef>
              <a:spcAft>
                <a:spcPct val="0"/>
              </a:spcAft>
              <a:defRPr/>
            </a:pPr>
            <a:r>
              <a:rPr lang="fr-FR" sz="1600" b="1">
                <a:solidFill>
                  <a:srgbClr val="FFFFFF"/>
                </a:solidFill>
              </a:rPr>
              <a:t>1</a:t>
            </a:r>
          </a:p>
        </p:txBody>
      </p:sp>
      <p:sp>
        <p:nvSpPr>
          <p:cNvPr id="89106" name="doc id" hidden="1"/>
          <p:cNvSpPr>
            <a:spLocks noChangeArrowheads="1"/>
          </p:cNvSpPr>
          <p:nvPr/>
        </p:nvSpPr>
        <p:spPr bwMode="auto">
          <a:xfrm>
            <a:off x="48597" y="6746238"/>
            <a:ext cx="670614" cy="58311"/>
          </a:xfrm>
          <a:prstGeom prst="rect">
            <a:avLst/>
          </a:prstGeom>
          <a:noFill/>
          <a:ln w="9525">
            <a:noFill/>
            <a:miter lim="800000"/>
            <a:headEnd/>
            <a:tailEnd/>
          </a:ln>
          <a:effectLst/>
        </p:spPr>
        <p:txBody>
          <a:bodyPr wrap="none" lIns="0" tIns="0" rIns="0" bIns="0"/>
          <a:lstStyle/>
          <a:p>
            <a:pPr defTabSz="913429" fontAlgn="base">
              <a:spcBef>
                <a:spcPct val="0"/>
              </a:spcBef>
              <a:spcAft>
                <a:spcPct val="0"/>
              </a:spcAft>
              <a:defRPr/>
            </a:pPr>
            <a:r>
              <a:rPr lang="fr-FR" sz="600">
                <a:solidFill>
                  <a:srgbClr val="000000"/>
                </a:solidFill>
              </a:rPr>
              <a:t>PSL-AAA123-20110912-</a:t>
            </a:r>
          </a:p>
        </p:txBody>
      </p:sp>
      <p:sp>
        <p:nvSpPr>
          <p:cNvPr id="15" name="Espace réservé du numéro de diapositive 1"/>
          <p:cNvSpPr txBox="1">
            <a:spLocks/>
          </p:cNvSpPr>
          <p:nvPr userDrawn="1"/>
        </p:nvSpPr>
        <p:spPr>
          <a:xfrm>
            <a:off x="6553200" y="6495146"/>
            <a:ext cx="2133600" cy="365125"/>
          </a:xfrm>
          <a:prstGeom prst="rect">
            <a:avLst/>
          </a:prstGeom>
        </p:spPr>
        <p:txBody>
          <a:bodyPr vert="horz" lIns="91440" tIns="45720" rIns="91440" bIns="45720" rtlCol="0" anchor="ctr"/>
          <a:lstStyle>
            <a:defPPr>
              <a:defRPr lang="fr-FR"/>
            </a:defPPr>
            <a:lvl1pPr marL="0" algn="r" defTabSz="914012" rtl="0" eaLnBrk="1" latinLnBrk="0" hangingPunct="1">
              <a:defRPr sz="1200" kern="1200">
                <a:solidFill>
                  <a:schemeClr val="tx1">
                    <a:tint val="75000"/>
                  </a:schemeClr>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a:lstStyle>
          <a:p>
            <a:fld id="{029ED16B-1A0C-4503-8DAB-ACE6F5FAA7A9}" type="slidenum">
              <a:rPr lang="fr-FR" sz="900" smtClean="0">
                <a:solidFill>
                  <a:srgbClr val="FFFFFF">
                    <a:lumMod val="50000"/>
                  </a:srgbClr>
                </a:solidFill>
              </a:rPr>
              <a:pPr/>
              <a:t>‹N°›</a:t>
            </a:fld>
            <a:endParaRPr lang="fr-FR" sz="900">
              <a:solidFill>
                <a:srgbClr val="FFFFFF">
                  <a:lumMod val="50000"/>
                </a:srgbClr>
              </a:solidFill>
            </a:endParaRPr>
          </a:p>
        </p:txBody>
      </p:sp>
    </p:spTree>
    <p:extLst>
      <p:ext uri="{BB962C8B-B14F-4D97-AF65-F5344CB8AC3E}">
        <p14:creationId xmlns:p14="http://schemas.microsoft.com/office/powerpoint/2010/main" val="300828007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Lst>
  <p:hf hdr="0" ftr="0" dt="0"/>
  <p:txStyles>
    <p:titleStyle>
      <a:lvl1pPr algn="l" defTabSz="913429" rtl="0" eaLnBrk="0" fontAlgn="base" hangingPunct="0">
        <a:spcBef>
          <a:spcPct val="0"/>
        </a:spcBef>
        <a:spcAft>
          <a:spcPct val="0"/>
        </a:spcAft>
        <a:tabLst>
          <a:tab pos="456715" algn="l"/>
        </a:tabLst>
        <a:defRPr sz="1900" b="1">
          <a:solidFill>
            <a:schemeClr val="tx2"/>
          </a:solidFill>
          <a:latin typeface="+mj-lt"/>
          <a:ea typeface="+mj-ea"/>
          <a:cs typeface="+mj-cs"/>
        </a:defRPr>
      </a:lvl1pPr>
      <a:lvl2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2pPr>
      <a:lvl3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3pPr>
      <a:lvl4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4pPr>
      <a:lvl5pPr algn="l" defTabSz="913429" rtl="0" eaLnBrk="0" fontAlgn="base" hangingPunct="0">
        <a:spcBef>
          <a:spcPct val="0"/>
        </a:spcBef>
        <a:spcAft>
          <a:spcPct val="0"/>
        </a:spcAft>
        <a:tabLst>
          <a:tab pos="456715" algn="l"/>
        </a:tabLst>
        <a:defRPr sz="1900" b="1">
          <a:solidFill>
            <a:schemeClr val="tx2"/>
          </a:solidFill>
          <a:latin typeface="Arial" charset="0"/>
          <a:cs typeface="Arial" charset="0"/>
        </a:defRPr>
      </a:lvl5pPr>
      <a:lvl6pPr marL="466431"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6pPr>
      <a:lvl7pPr marL="932863"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7pPr>
      <a:lvl8pPr marL="1399295"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8pPr>
      <a:lvl9pPr marL="1865728" algn="l" defTabSz="913429" rtl="0" eaLnBrk="1" fontAlgn="base" hangingPunct="1">
        <a:spcBef>
          <a:spcPct val="0"/>
        </a:spcBef>
        <a:spcAft>
          <a:spcPct val="0"/>
        </a:spcAft>
        <a:tabLst>
          <a:tab pos="456715" algn="l"/>
        </a:tabLst>
        <a:defRPr sz="1900" b="1">
          <a:solidFill>
            <a:schemeClr val="tx2"/>
          </a:solidFill>
          <a:latin typeface="Arial" charset="0"/>
          <a:cs typeface="Arial" charset="0"/>
        </a:defRPr>
      </a:lvl9pPr>
    </p:titleStyle>
    <p:bodyStyle>
      <a:lvl1pPr marL="349824" indent="-349824" algn="l" defTabSz="913429" rtl="0" eaLnBrk="0" fontAlgn="base" hangingPunct="0">
        <a:spcBef>
          <a:spcPct val="0"/>
        </a:spcBef>
        <a:spcAft>
          <a:spcPct val="0"/>
        </a:spcAft>
        <a:buClr>
          <a:schemeClr val="tx2"/>
        </a:buClr>
        <a:defRPr sz="1500">
          <a:solidFill>
            <a:schemeClr val="tx1"/>
          </a:solidFill>
          <a:latin typeface="+mn-lt"/>
          <a:ea typeface="+mn-ea"/>
          <a:cs typeface="+mn-cs"/>
        </a:defRPr>
      </a:lvl1pPr>
      <a:lvl2pPr marL="197586" indent="-195966" algn="l" defTabSz="913429" rtl="0" eaLnBrk="0" fontAlgn="base" hangingPunct="0">
        <a:spcBef>
          <a:spcPct val="0"/>
        </a:spcBef>
        <a:spcAft>
          <a:spcPct val="0"/>
        </a:spcAft>
        <a:buClr>
          <a:schemeClr val="tx2"/>
        </a:buClr>
        <a:buSzPct val="125000"/>
        <a:buFont typeface="Arial" charset="0"/>
        <a:buChar char="▪"/>
        <a:defRPr sz="1500">
          <a:solidFill>
            <a:schemeClr val="tx1"/>
          </a:solidFill>
          <a:latin typeface="+mn-lt"/>
          <a:cs typeface="+mn-cs"/>
        </a:defRPr>
      </a:lvl2pPr>
      <a:lvl3pPr marL="466431" indent="-267227"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3pPr>
      <a:lvl4pPr marL="626768" indent="-158716"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4pPr>
      <a:lvl5pPr marL="761191" indent="-132804" algn="l" defTabSz="913429" rtl="0" eaLnBrk="0" fontAlgn="base" hangingPunct="0">
        <a:spcBef>
          <a:spcPct val="0"/>
        </a:spcBef>
        <a:spcAft>
          <a:spcPct val="0"/>
        </a:spcAft>
        <a:buClr>
          <a:schemeClr val="tx2"/>
        </a:buClr>
        <a:buSzPct val="89000"/>
        <a:buFont typeface="Arial" charset="0"/>
        <a:buChar char="-"/>
        <a:defRPr sz="1500">
          <a:solidFill>
            <a:schemeClr val="tx1"/>
          </a:solidFill>
          <a:latin typeface="+mn-lt"/>
          <a:cs typeface="+mn-cs"/>
        </a:defRPr>
      </a:lvl5pPr>
      <a:lvl6pPr marL="1227622"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6pPr>
      <a:lvl7pPr marL="1694054"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7pPr>
      <a:lvl8pPr marL="2160486"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8pPr>
      <a:lvl9pPr marL="2626917"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9pPr>
    </p:bodyStyle>
    <p:otherStyle>
      <a:defPPr>
        <a:defRPr lang="en-US"/>
      </a:defPPr>
      <a:lvl1pPr marL="0" algn="l" defTabSz="932863" rtl="0" eaLnBrk="1" latinLnBrk="0" hangingPunct="1">
        <a:defRPr sz="1800" kern="1200">
          <a:solidFill>
            <a:schemeClr val="tx1"/>
          </a:solidFill>
          <a:latin typeface="+mn-lt"/>
          <a:ea typeface="+mn-ea"/>
          <a:cs typeface="+mn-cs"/>
        </a:defRPr>
      </a:lvl1pPr>
      <a:lvl2pPr marL="466431" algn="l" defTabSz="932863" rtl="0" eaLnBrk="1" latinLnBrk="0" hangingPunct="1">
        <a:defRPr sz="1800" kern="1200">
          <a:solidFill>
            <a:schemeClr val="tx1"/>
          </a:solidFill>
          <a:latin typeface="+mn-lt"/>
          <a:ea typeface="+mn-ea"/>
          <a:cs typeface="+mn-cs"/>
        </a:defRPr>
      </a:lvl2pPr>
      <a:lvl3pPr marL="932863" algn="l" defTabSz="932863" rtl="0" eaLnBrk="1" latinLnBrk="0" hangingPunct="1">
        <a:defRPr sz="1800" kern="1200">
          <a:solidFill>
            <a:schemeClr val="tx1"/>
          </a:solidFill>
          <a:latin typeface="+mn-lt"/>
          <a:ea typeface="+mn-ea"/>
          <a:cs typeface="+mn-cs"/>
        </a:defRPr>
      </a:lvl3pPr>
      <a:lvl4pPr marL="1399295" algn="l" defTabSz="932863" rtl="0" eaLnBrk="1" latinLnBrk="0" hangingPunct="1">
        <a:defRPr sz="1800" kern="1200">
          <a:solidFill>
            <a:schemeClr val="tx1"/>
          </a:solidFill>
          <a:latin typeface="+mn-lt"/>
          <a:ea typeface="+mn-ea"/>
          <a:cs typeface="+mn-cs"/>
        </a:defRPr>
      </a:lvl4pPr>
      <a:lvl5pPr marL="1865728" algn="l" defTabSz="932863" rtl="0" eaLnBrk="1" latinLnBrk="0" hangingPunct="1">
        <a:defRPr sz="1800" kern="1200">
          <a:solidFill>
            <a:schemeClr val="tx1"/>
          </a:solidFill>
          <a:latin typeface="+mn-lt"/>
          <a:ea typeface="+mn-ea"/>
          <a:cs typeface="+mn-cs"/>
        </a:defRPr>
      </a:lvl5pPr>
      <a:lvl6pPr marL="2332159" algn="l" defTabSz="932863" rtl="0" eaLnBrk="1" latinLnBrk="0" hangingPunct="1">
        <a:defRPr sz="1800" kern="1200">
          <a:solidFill>
            <a:schemeClr val="tx1"/>
          </a:solidFill>
          <a:latin typeface="+mn-lt"/>
          <a:ea typeface="+mn-ea"/>
          <a:cs typeface="+mn-cs"/>
        </a:defRPr>
      </a:lvl6pPr>
      <a:lvl7pPr marL="2798590" algn="l" defTabSz="932863" rtl="0" eaLnBrk="1" latinLnBrk="0" hangingPunct="1">
        <a:defRPr sz="1800" kern="1200">
          <a:solidFill>
            <a:schemeClr val="tx1"/>
          </a:solidFill>
          <a:latin typeface="+mn-lt"/>
          <a:ea typeface="+mn-ea"/>
          <a:cs typeface="+mn-cs"/>
        </a:defRPr>
      </a:lvl7pPr>
      <a:lvl8pPr marL="3265022" algn="l" defTabSz="932863" rtl="0" eaLnBrk="1" latinLnBrk="0" hangingPunct="1">
        <a:defRPr sz="1800" kern="1200">
          <a:solidFill>
            <a:schemeClr val="tx1"/>
          </a:solidFill>
          <a:latin typeface="+mn-lt"/>
          <a:ea typeface="+mn-ea"/>
          <a:cs typeface="+mn-cs"/>
        </a:defRPr>
      </a:lvl8pPr>
      <a:lvl9pPr marL="3731453" algn="l" defTabSz="9328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6.png"/><Relationship Id="rId3" Type="http://schemas.openxmlformats.org/officeDocument/2006/relationships/tags" Target="../tags/tag9.xml"/><Relationship Id="rId7" Type="http://schemas.openxmlformats.org/officeDocument/2006/relationships/slideLayout" Target="../slideLayouts/slideLayout1.xml"/><Relationship Id="rId12" Type="http://schemas.openxmlformats.org/officeDocument/2006/relationships/image" Target="../media/image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image" Target="../media/image4.png"/><Relationship Id="rId5" Type="http://schemas.openxmlformats.org/officeDocument/2006/relationships/tags" Target="../tags/tag11.xml"/><Relationship Id="rId10" Type="http://schemas.openxmlformats.org/officeDocument/2006/relationships/image" Target="../media/image3.png"/><Relationship Id="rId4" Type="http://schemas.openxmlformats.org/officeDocument/2006/relationships/tags" Target="../tags/tag10.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mlDrawing" Target="../drawings/vmlDrawing8.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mlDrawing" Target="../drawings/vmlDrawing9.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mlDrawing" Target="../drawings/vmlDrawing10.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11.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vmlDrawing" Target="../drawings/vmlDrawing12.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vmlDrawing" Target="../drawings/vmlDrawing13.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vmlDrawing" Target="../drawings/vmlDrawing14.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15.xml"/><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vmlDrawing" Target="../drawings/vmlDrawing15.v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15.bin"/><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16.xml"/><Relationship Id="rId7" Type="http://schemas.openxmlformats.org/officeDocument/2006/relationships/notesSlide" Target="../notesSlides/notesSlide22.xml"/><Relationship Id="rId2" Type="http://schemas.openxmlformats.org/officeDocument/2006/relationships/tags" Target="../tags/tag15.xml"/><Relationship Id="rId1" Type="http://schemas.openxmlformats.org/officeDocument/2006/relationships/vmlDrawing" Target="../drawings/vmlDrawing16.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8.xml"/><Relationship Id="rId10" Type="http://schemas.openxmlformats.org/officeDocument/2006/relationships/image" Target="../media/image8.png"/><Relationship Id="rId4" Type="http://schemas.openxmlformats.org/officeDocument/2006/relationships/tags" Target="../tags/tag17.xml"/><Relationship Id="rId9" Type="http://schemas.openxmlformats.org/officeDocument/2006/relationships/image" Target="../media/image12.emf"/></Relationships>
</file>

<file path=ppt/slides/_rels/slide23.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image" Target="../media/image8.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12.emf"/><Relationship Id="rId2" Type="http://schemas.openxmlformats.org/officeDocument/2006/relationships/tags" Target="../tags/tag19.xml"/><Relationship Id="rId1" Type="http://schemas.openxmlformats.org/officeDocument/2006/relationships/vmlDrawing" Target="../drawings/vmlDrawing17.vml"/><Relationship Id="rId6" Type="http://schemas.openxmlformats.org/officeDocument/2006/relationships/tags" Target="../tags/tag23.xml"/><Relationship Id="rId11" Type="http://schemas.openxmlformats.org/officeDocument/2006/relationships/oleObject" Target="../embeddings/oleObject17.bin"/><Relationship Id="rId5" Type="http://schemas.openxmlformats.org/officeDocument/2006/relationships/tags" Target="../tags/tag22.xml"/><Relationship Id="rId10" Type="http://schemas.openxmlformats.org/officeDocument/2006/relationships/notesSlide" Target="../notesSlides/notesSlide23.xml"/><Relationship Id="rId4" Type="http://schemas.openxmlformats.org/officeDocument/2006/relationships/tags" Target="../tags/tag21.xml"/><Relationship Id="rId9" Type="http://schemas.openxmlformats.org/officeDocument/2006/relationships/slideLayout" Target="../slideLayouts/slideLayout12.xml"/><Relationship Id="rId1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8.png"/><Relationship Id="rId2" Type="http://schemas.openxmlformats.org/officeDocument/2006/relationships/tags" Target="../tags/tag26.xml"/><Relationship Id="rId1" Type="http://schemas.openxmlformats.org/officeDocument/2006/relationships/vmlDrawing" Target="../drawings/vmlDrawing18.vml"/><Relationship Id="rId6" Type="http://schemas.openxmlformats.org/officeDocument/2006/relationships/tags" Target="../tags/tag30.xml"/><Relationship Id="rId11" Type="http://schemas.openxmlformats.org/officeDocument/2006/relationships/image" Target="../media/image12.emf"/><Relationship Id="rId5" Type="http://schemas.openxmlformats.org/officeDocument/2006/relationships/tags" Target="../tags/tag29.xml"/><Relationship Id="rId10" Type="http://schemas.openxmlformats.org/officeDocument/2006/relationships/oleObject" Target="../embeddings/oleObject18.bin"/><Relationship Id="rId4" Type="http://schemas.openxmlformats.org/officeDocument/2006/relationships/tags" Target="../tags/tag28.xml"/><Relationship Id="rId9"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33.xml"/><Relationship Id="rId7" Type="http://schemas.openxmlformats.org/officeDocument/2006/relationships/slideLayout" Target="../slideLayouts/slideLayout12.xml"/><Relationship Id="rId12" Type="http://schemas.openxmlformats.org/officeDocument/2006/relationships/image" Target="../media/image9.png"/><Relationship Id="rId2" Type="http://schemas.openxmlformats.org/officeDocument/2006/relationships/tags" Target="../tags/tag32.xml"/><Relationship Id="rId1" Type="http://schemas.openxmlformats.org/officeDocument/2006/relationships/vmlDrawing" Target="../drawings/vmlDrawing19.vml"/><Relationship Id="rId6" Type="http://schemas.openxmlformats.org/officeDocument/2006/relationships/tags" Target="../tags/tag36.xml"/><Relationship Id="rId11" Type="http://schemas.openxmlformats.org/officeDocument/2006/relationships/image" Target="../media/image8.png"/><Relationship Id="rId5" Type="http://schemas.openxmlformats.org/officeDocument/2006/relationships/tags" Target="../tags/tag35.xml"/><Relationship Id="rId10" Type="http://schemas.openxmlformats.org/officeDocument/2006/relationships/image" Target="../media/image12.emf"/><Relationship Id="rId4" Type="http://schemas.openxmlformats.org/officeDocument/2006/relationships/tags" Target="../tags/tag34.xml"/><Relationship Id="rId9" Type="http://schemas.openxmlformats.org/officeDocument/2006/relationships/oleObject" Target="../embeddings/oleObject19.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tags" Target="../tags/tag38.xml"/><Relationship Id="rId7" Type="http://schemas.openxmlformats.org/officeDocument/2006/relationships/notesSlide" Target="../notesSlides/notesSlide26.xml"/><Relationship Id="rId2" Type="http://schemas.openxmlformats.org/officeDocument/2006/relationships/tags" Target="../tags/tag37.xml"/><Relationship Id="rId1" Type="http://schemas.openxmlformats.org/officeDocument/2006/relationships/vmlDrawing" Target="../drawings/vmlDrawing20.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40.xml"/><Relationship Id="rId10" Type="http://schemas.openxmlformats.org/officeDocument/2006/relationships/image" Target="../media/image8.png"/><Relationship Id="rId4" Type="http://schemas.openxmlformats.org/officeDocument/2006/relationships/tags" Target="../tags/tag39.xml"/><Relationship Id="rId9" Type="http://schemas.openxmlformats.org/officeDocument/2006/relationships/image" Target="../media/image12.e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tags" Target="../tags/tag42.xml"/><Relationship Id="rId7" Type="http://schemas.openxmlformats.org/officeDocument/2006/relationships/notesSlide" Target="../notesSlides/notesSlide27.xml"/><Relationship Id="rId2" Type="http://schemas.openxmlformats.org/officeDocument/2006/relationships/tags" Target="../tags/tag41.xml"/><Relationship Id="rId1" Type="http://schemas.openxmlformats.org/officeDocument/2006/relationships/vmlDrawing" Target="../drawings/vmlDrawing21.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44.xml"/><Relationship Id="rId10" Type="http://schemas.openxmlformats.org/officeDocument/2006/relationships/image" Target="../media/image8.png"/><Relationship Id="rId4" Type="http://schemas.openxmlformats.org/officeDocument/2006/relationships/tags" Target="../tags/tag43.xml"/><Relationship Id="rId9" Type="http://schemas.openxmlformats.org/officeDocument/2006/relationships/image" Target="../media/image12.e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tags" Target="../tags/tag46.xml"/><Relationship Id="rId7" Type="http://schemas.openxmlformats.org/officeDocument/2006/relationships/notesSlide" Target="../notesSlides/notesSlide28.xml"/><Relationship Id="rId2" Type="http://schemas.openxmlformats.org/officeDocument/2006/relationships/tags" Target="../tags/tag45.xml"/><Relationship Id="rId1" Type="http://schemas.openxmlformats.org/officeDocument/2006/relationships/vmlDrawing" Target="../drawings/vmlDrawing22.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48.xml"/><Relationship Id="rId10" Type="http://schemas.openxmlformats.org/officeDocument/2006/relationships/image" Target="../media/image8.png"/><Relationship Id="rId4" Type="http://schemas.openxmlformats.org/officeDocument/2006/relationships/tags" Target="../tags/tag47.xml"/><Relationship Id="rId9" Type="http://schemas.openxmlformats.org/officeDocument/2006/relationships/image" Target="../media/image12.emf"/></Relationships>
</file>

<file path=ppt/slides/_rels/slide2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50.xml"/><Relationship Id="rId7" Type="http://schemas.openxmlformats.org/officeDocument/2006/relationships/oleObject" Target="../embeddings/oleObject23.bin"/><Relationship Id="rId2" Type="http://schemas.openxmlformats.org/officeDocument/2006/relationships/tags" Target="../tags/tag49.xml"/><Relationship Id="rId1" Type="http://schemas.openxmlformats.org/officeDocument/2006/relationships/vmlDrawing" Target="../drawings/vmlDrawing23.vml"/><Relationship Id="rId6" Type="http://schemas.openxmlformats.org/officeDocument/2006/relationships/notesSlide" Target="../notesSlides/notesSlide29.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51.xml"/><Relationship Id="rId9" Type="http://schemas.openxmlformats.org/officeDocument/2006/relationships/image" Target="../media/image8.png"/></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53.xml"/><Relationship Id="rId7" Type="http://schemas.openxmlformats.org/officeDocument/2006/relationships/notesSlide" Target="../notesSlides/notesSlide30.xml"/><Relationship Id="rId2" Type="http://schemas.openxmlformats.org/officeDocument/2006/relationships/tags" Target="../tags/tag52.xml"/><Relationship Id="rId1" Type="http://schemas.openxmlformats.org/officeDocument/2006/relationships/vmlDrawing" Target="../drawings/vmlDrawing24.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55.xml"/><Relationship Id="rId10" Type="http://schemas.openxmlformats.org/officeDocument/2006/relationships/image" Target="../media/image8.png"/><Relationship Id="rId4" Type="http://schemas.openxmlformats.org/officeDocument/2006/relationships/tags" Target="../tags/tag54.xml"/><Relationship Id="rId9" Type="http://schemas.openxmlformats.org/officeDocument/2006/relationships/image" Target="../media/image12.emf"/></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image" Target="../media/image8.png"/><Relationship Id="rId2" Type="http://schemas.openxmlformats.org/officeDocument/2006/relationships/tags" Target="../tags/tag56.xml"/><Relationship Id="rId1" Type="http://schemas.openxmlformats.org/officeDocument/2006/relationships/vmlDrawing" Target="../drawings/vmlDrawing25.vml"/><Relationship Id="rId6" Type="http://schemas.openxmlformats.org/officeDocument/2006/relationships/tags" Target="../tags/tag60.xml"/><Relationship Id="rId11" Type="http://schemas.openxmlformats.org/officeDocument/2006/relationships/image" Target="../media/image12.emf"/><Relationship Id="rId5" Type="http://schemas.openxmlformats.org/officeDocument/2006/relationships/tags" Target="../tags/tag59.xml"/><Relationship Id="rId10" Type="http://schemas.openxmlformats.org/officeDocument/2006/relationships/oleObject" Target="../embeddings/oleObject25.bin"/><Relationship Id="rId4" Type="http://schemas.openxmlformats.org/officeDocument/2006/relationships/tags" Target="../tags/tag58.xml"/><Relationship Id="rId9"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image" Target="../media/image8.png"/><Relationship Id="rId2" Type="http://schemas.openxmlformats.org/officeDocument/2006/relationships/tags" Target="../tags/tag62.xml"/><Relationship Id="rId1" Type="http://schemas.openxmlformats.org/officeDocument/2006/relationships/vmlDrawing" Target="../drawings/vmlDrawing26.vml"/><Relationship Id="rId6" Type="http://schemas.openxmlformats.org/officeDocument/2006/relationships/tags" Target="../tags/tag66.xml"/><Relationship Id="rId11" Type="http://schemas.openxmlformats.org/officeDocument/2006/relationships/image" Target="../media/image12.emf"/><Relationship Id="rId5" Type="http://schemas.openxmlformats.org/officeDocument/2006/relationships/tags" Target="../tags/tag65.xml"/><Relationship Id="rId10" Type="http://schemas.openxmlformats.org/officeDocument/2006/relationships/oleObject" Target="../embeddings/oleObject26.bin"/><Relationship Id="rId4" Type="http://schemas.openxmlformats.org/officeDocument/2006/relationships/tags" Target="../tags/tag64.xml"/><Relationship Id="rId9"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69.xml"/><Relationship Id="rId7" Type="http://schemas.openxmlformats.org/officeDocument/2006/relationships/oleObject" Target="../embeddings/oleObject27.bin"/><Relationship Id="rId2" Type="http://schemas.openxmlformats.org/officeDocument/2006/relationships/tags" Target="../tags/tag68.xml"/><Relationship Id="rId1" Type="http://schemas.openxmlformats.org/officeDocument/2006/relationships/vmlDrawing" Target="../drawings/vmlDrawing27.vml"/><Relationship Id="rId6" Type="http://schemas.openxmlformats.org/officeDocument/2006/relationships/notesSlide" Target="../notesSlides/notesSlide34.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70.xml"/><Relationship Id="rId9"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tags" Target="../tags/tag72.xml"/><Relationship Id="rId7" Type="http://schemas.openxmlformats.org/officeDocument/2006/relationships/notesSlide" Target="../notesSlides/notesSlide35.xml"/><Relationship Id="rId2" Type="http://schemas.openxmlformats.org/officeDocument/2006/relationships/tags" Target="../tags/tag71.xml"/><Relationship Id="rId1" Type="http://schemas.openxmlformats.org/officeDocument/2006/relationships/vmlDrawing" Target="../drawings/vmlDrawing28.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74.xml"/><Relationship Id="rId10" Type="http://schemas.openxmlformats.org/officeDocument/2006/relationships/image" Target="../media/image8.png"/><Relationship Id="rId4" Type="http://schemas.openxmlformats.org/officeDocument/2006/relationships/tags" Target="../tags/tag73.xml"/><Relationship Id="rId9" Type="http://schemas.openxmlformats.org/officeDocument/2006/relationships/image" Target="../media/image12.emf"/></Relationships>
</file>

<file path=ppt/slides/_rels/slide3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76.xml"/><Relationship Id="rId7" Type="http://schemas.openxmlformats.org/officeDocument/2006/relationships/oleObject" Target="../embeddings/oleObject29.bin"/><Relationship Id="rId2" Type="http://schemas.openxmlformats.org/officeDocument/2006/relationships/tags" Target="../tags/tag75.xml"/><Relationship Id="rId1" Type="http://schemas.openxmlformats.org/officeDocument/2006/relationships/vmlDrawing" Target="../drawings/vmlDrawing29.vml"/><Relationship Id="rId6" Type="http://schemas.openxmlformats.org/officeDocument/2006/relationships/notesSlide" Target="../notesSlides/notesSlide36.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77.xml"/><Relationship Id="rId9" Type="http://schemas.openxmlformats.org/officeDocument/2006/relationships/image" Target="../media/image8.png"/></Relationships>
</file>

<file path=ppt/slides/_rels/slide3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79.xml"/><Relationship Id="rId7" Type="http://schemas.openxmlformats.org/officeDocument/2006/relationships/image" Target="../media/image12.emf"/><Relationship Id="rId2" Type="http://schemas.openxmlformats.org/officeDocument/2006/relationships/tags" Target="../tags/tag78.xml"/><Relationship Id="rId1" Type="http://schemas.openxmlformats.org/officeDocument/2006/relationships/vmlDrawing" Target="../drawings/vmlDrawing30.vml"/><Relationship Id="rId6" Type="http://schemas.openxmlformats.org/officeDocument/2006/relationships/oleObject" Target="../embeddings/oleObject30.bin"/><Relationship Id="rId5" Type="http://schemas.openxmlformats.org/officeDocument/2006/relationships/notesSlide" Target="../notesSlides/notesSlide37.xml"/><Relationship Id="rId4"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81.xml"/><Relationship Id="rId7" Type="http://schemas.openxmlformats.org/officeDocument/2006/relationships/image" Target="../media/image12.emf"/><Relationship Id="rId2" Type="http://schemas.openxmlformats.org/officeDocument/2006/relationships/tags" Target="../tags/tag80.xml"/><Relationship Id="rId1" Type="http://schemas.openxmlformats.org/officeDocument/2006/relationships/vmlDrawing" Target="../drawings/vmlDrawing31.vml"/><Relationship Id="rId6" Type="http://schemas.openxmlformats.org/officeDocument/2006/relationships/oleObject" Target="../embeddings/oleObject31.bin"/><Relationship Id="rId5" Type="http://schemas.openxmlformats.org/officeDocument/2006/relationships/notesSlide" Target="../notesSlides/notesSlide38.xml"/><Relationship Id="rId4"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83.xml"/><Relationship Id="rId7" Type="http://schemas.openxmlformats.org/officeDocument/2006/relationships/oleObject" Target="../embeddings/oleObject32.bin"/><Relationship Id="rId2" Type="http://schemas.openxmlformats.org/officeDocument/2006/relationships/tags" Target="../tags/tag82.xml"/><Relationship Id="rId1" Type="http://schemas.openxmlformats.org/officeDocument/2006/relationships/vmlDrawing" Target="../drawings/vmlDrawing32.vml"/><Relationship Id="rId6" Type="http://schemas.openxmlformats.org/officeDocument/2006/relationships/notesSlide" Target="../notesSlides/notesSlide39.xml"/><Relationship Id="rId5" Type="http://schemas.openxmlformats.org/officeDocument/2006/relationships/slideLayout" Target="../slideLayouts/slideLayout12.xml"/><Relationship Id="rId4" Type="http://schemas.openxmlformats.org/officeDocument/2006/relationships/tags" Target="../tags/tag84.xml"/><Relationship Id="rId9" Type="http://schemas.openxmlformats.org/officeDocument/2006/relationships/image" Target="../media/image10.png"/></Relationships>
</file>

<file path=ppt/slides/_rels/slide40.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86.xml"/><Relationship Id="rId7" Type="http://schemas.openxmlformats.org/officeDocument/2006/relationships/oleObject" Target="../embeddings/oleObject33.bin"/><Relationship Id="rId2" Type="http://schemas.openxmlformats.org/officeDocument/2006/relationships/tags" Target="../tags/tag85.xml"/><Relationship Id="rId1" Type="http://schemas.openxmlformats.org/officeDocument/2006/relationships/vmlDrawing" Target="../drawings/vmlDrawing33.vml"/><Relationship Id="rId6" Type="http://schemas.openxmlformats.org/officeDocument/2006/relationships/notesSlide" Target="../notesSlides/notesSlide40.xml"/><Relationship Id="rId5" Type="http://schemas.openxmlformats.org/officeDocument/2006/relationships/slideLayout" Target="../slideLayouts/slideLayout12.xml"/><Relationship Id="rId4" Type="http://schemas.openxmlformats.org/officeDocument/2006/relationships/tags" Target="../tags/tag87.xml"/><Relationship Id="rId9" Type="http://schemas.openxmlformats.org/officeDocument/2006/relationships/image" Target="../media/image10.png"/></Relationships>
</file>

<file path=ppt/slides/_rels/slide4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89.xml"/><Relationship Id="rId7" Type="http://schemas.openxmlformats.org/officeDocument/2006/relationships/image" Target="../media/image12.emf"/><Relationship Id="rId2" Type="http://schemas.openxmlformats.org/officeDocument/2006/relationships/tags" Target="../tags/tag88.xml"/><Relationship Id="rId1" Type="http://schemas.openxmlformats.org/officeDocument/2006/relationships/vmlDrawing" Target="../drawings/vmlDrawing34.vml"/><Relationship Id="rId6" Type="http://schemas.openxmlformats.org/officeDocument/2006/relationships/oleObject" Target="../embeddings/oleObject34.bin"/><Relationship Id="rId5" Type="http://schemas.openxmlformats.org/officeDocument/2006/relationships/notesSlide" Target="../notesSlides/notesSlide41.xml"/><Relationship Id="rId4"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tags" Target="../tags/tag91.xml"/><Relationship Id="rId7" Type="http://schemas.openxmlformats.org/officeDocument/2006/relationships/notesSlide" Target="../notesSlides/notesSlide42.xml"/><Relationship Id="rId2" Type="http://schemas.openxmlformats.org/officeDocument/2006/relationships/tags" Target="../tags/tag90.xml"/><Relationship Id="rId1" Type="http://schemas.openxmlformats.org/officeDocument/2006/relationships/vmlDrawing" Target="../drawings/vmlDrawing35.vml"/><Relationship Id="rId6" Type="http://schemas.openxmlformats.org/officeDocument/2006/relationships/slideLayout" Target="../slideLayouts/slideLayout12.xml"/><Relationship Id="rId5" Type="http://schemas.openxmlformats.org/officeDocument/2006/relationships/tags" Target="../tags/tag93.xml"/><Relationship Id="rId10" Type="http://schemas.openxmlformats.org/officeDocument/2006/relationships/image" Target="../media/image10.png"/><Relationship Id="rId4" Type="http://schemas.openxmlformats.org/officeDocument/2006/relationships/tags" Target="../tags/tag92.xml"/><Relationship Id="rId9" Type="http://schemas.openxmlformats.org/officeDocument/2006/relationships/image" Target="../media/image12.e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44.xml"/><Relationship Id="rId3" Type="http://schemas.openxmlformats.org/officeDocument/2006/relationships/tags" Target="../tags/tag95.xml"/><Relationship Id="rId7" Type="http://schemas.openxmlformats.org/officeDocument/2006/relationships/slideLayout" Target="../slideLayouts/slideLayout12.xml"/><Relationship Id="rId12" Type="http://schemas.openxmlformats.org/officeDocument/2006/relationships/image" Target="../media/image9.png"/><Relationship Id="rId2" Type="http://schemas.openxmlformats.org/officeDocument/2006/relationships/tags" Target="../tags/tag94.xml"/><Relationship Id="rId1" Type="http://schemas.openxmlformats.org/officeDocument/2006/relationships/vmlDrawing" Target="../drawings/vmlDrawing36.vml"/><Relationship Id="rId6" Type="http://schemas.openxmlformats.org/officeDocument/2006/relationships/tags" Target="../tags/tag98.xml"/><Relationship Id="rId11" Type="http://schemas.openxmlformats.org/officeDocument/2006/relationships/image" Target="../media/image8.png"/><Relationship Id="rId5" Type="http://schemas.openxmlformats.org/officeDocument/2006/relationships/tags" Target="../tags/tag97.xml"/><Relationship Id="rId10" Type="http://schemas.openxmlformats.org/officeDocument/2006/relationships/image" Target="../media/image12.emf"/><Relationship Id="rId4" Type="http://schemas.openxmlformats.org/officeDocument/2006/relationships/tags" Target="../tags/tag96.xml"/><Relationship Id="rId9" Type="http://schemas.openxmlformats.org/officeDocument/2006/relationships/oleObject" Target="../embeddings/oleObject36.bin"/></Relationships>
</file>

<file path=ppt/slides/_rels/slide4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00.xml"/><Relationship Id="rId7" Type="http://schemas.openxmlformats.org/officeDocument/2006/relationships/image" Target="../media/image12.emf"/><Relationship Id="rId2" Type="http://schemas.openxmlformats.org/officeDocument/2006/relationships/tags" Target="../tags/tag99.xml"/><Relationship Id="rId1" Type="http://schemas.openxmlformats.org/officeDocument/2006/relationships/vmlDrawing" Target="../drawings/vmlDrawing37.vml"/><Relationship Id="rId6" Type="http://schemas.openxmlformats.org/officeDocument/2006/relationships/oleObject" Target="../embeddings/oleObject37.bin"/><Relationship Id="rId5" Type="http://schemas.openxmlformats.org/officeDocument/2006/relationships/notesSlide" Target="../notesSlides/notesSlide45.xml"/><Relationship Id="rId4" Type="http://schemas.openxmlformats.org/officeDocument/2006/relationships/slideLayout" Target="../slideLayouts/slideLayout12.xml"/><Relationship Id="rId9" Type="http://schemas.openxmlformats.org/officeDocument/2006/relationships/image" Target="../media/image9.png"/></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102.xml"/><Relationship Id="rId7" Type="http://schemas.openxmlformats.org/officeDocument/2006/relationships/slideLayout" Target="../slideLayouts/slideLayout12.xml"/><Relationship Id="rId12" Type="http://schemas.openxmlformats.org/officeDocument/2006/relationships/image" Target="../media/image9.png"/><Relationship Id="rId2" Type="http://schemas.openxmlformats.org/officeDocument/2006/relationships/tags" Target="../tags/tag101.xml"/><Relationship Id="rId1" Type="http://schemas.openxmlformats.org/officeDocument/2006/relationships/vmlDrawing" Target="../drawings/vmlDrawing38.vml"/><Relationship Id="rId6" Type="http://schemas.openxmlformats.org/officeDocument/2006/relationships/tags" Target="../tags/tag105.xml"/><Relationship Id="rId11" Type="http://schemas.openxmlformats.org/officeDocument/2006/relationships/image" Target="../media/image8.png"/><Relationship Id="rId5" Type="http://schemas.openxmlformats.org/officeDocument/2006/relationships/tags" Target="../tags/tag104.xml"/><Relationship Id="rId10" Type="http://schemas.openxmlformats.org/officeDocument/2006/relationships/image" Target="../media/image12.emf"/><Relationship Id="rId4" Type="http://schemas.openxmlformats.org/officeDocument/2006/relationships/tags" Target="../tags/tag103.xml"/><Relationship Id="rId9" Type="http://schemas.openxmlformats.org/officeDocument/2006/relationships/oleObject" Target="../embeddings/oleObject38.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107.xml"/><Relationship Id="rId7" Type="http://schemas.openxmlformats.org/officeDocument/2006/relationships/notesSlide" Target="../notesSlides/notesSlide47.xml"/><Relationship Id="rId2" Type="http://schemas.openxmlformats.org/officeDocument/2006/relationships/tags" Target="../tags/tag106.xml"/><Relationship Id="rId1" Type="http://schemas.openxmlformats.org/officeDocument/2006/relationships/vmlDrawing" Target="../drawings/vmlDrawing39.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09.xml"/><Relationship Id="rId10" Type="http://schemas.openxmlformats.org/officeDocument/2006/relationships/image" Target="../media/image8.png"/><Relationship Id="rId4" Type="http://schemas.openxmlformats.org/officeDocument/2006/relationships/tags" Target="../tags/tag108.xml"/><Relationship Id="rId9" Type="http://schemas.openxmlformats.org/officeDocument/2006/relationships/image" Target="../media/image12.emf"/></Relationships>
</file>

<file path=ppt/slides/_rels/slide4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11.xml"/><Relationship Id="rId7" Type="http://schemas.openxmlformats.org/officeDocument/2006/relationships/oleObject" Target="../embeddings/oleObject40.bin"/><Relationship Id="rId2" Type="http://schemas.openxmlformats.org/officeDocument/2006/relationships/tags" Target="../tags/tag110.xml"/><Relationship Id="rId1" Type="http://schemas.openxmlformats.org/officeDocument/2006/relationships/vmlDrawing" Target="../drawings/vmlDrawing40.vml"/><Relationship Id="rId6" Type="http://schemas.openxmlformats.org/officeDocument/2006/relationships/notesSlide" Target="../notesSlides/notesSlide48.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112.xml"/><Relationship Id="rId9" Type="http://schemas.openxmlformats.org/officeDocument/2006/relationships/image" Target="../media/image8.png"/></Relationships>
</file>

<file path=ppt/slides/_rels/slide4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14.xml"/><Relationship Id="rId7" Type="http://schemas.openxmlformats.org/officeDocument/2006/relationships/oleObject" Target="../embeddings/oleObject41.bin"/><Relationship Id="rId2" Type="http://schemas.openxmlformats.org/officeDocument/2006/relationships/tags" Target="../tags/tag113.xml"/><Relationship Id="rId1" Type="http://schemas.openxmlformats.org/officeDocument/2006/relationships/vmlDrawing" Target="../drawings/vmlDrawing41.vml"/><Relationship Id="rId6" Type="http://schemas.openxmlformats.org/officeDocument/2006/relationships/notesSlide" Target="../notesSlides/notesSlide49.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115.xml"/><Relationship Id="rId9" Type="http://schemas.openxmlformats.org/officeDocument/2006/relationships/image" Target="../media/image8.png"/></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tags" Target="../tags/tag117.xml"/><Relationship Id="rId7" Type="http://schemas.openxmlformats.org/officeDocument/2006/relationships/notesSlide" Target="../notesSlides/notesSlide50.xml"/><Relationship Id="rId2" Type="http://schemas.openxmlformats.org/officeDocument/2006/relationships/tags" Target="../tags/tag116.xml"/><Relationship Id="rId1" Type="http://schemas.openxmlformats.org/officeDocument/2006/relationships/vmlDrawing" Target="../drawings/vmlDrawing42.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19.xml"/><Relationship Id="rId10" Type="http://schemas.openxmlformats.org/officeDocument/2006/relationships/image" Target="../media/image8.png"/><Relationship Id="rId4" Type="http://schemas.openxmlformats.org/officeDocument/2006/relationships/tags" Target="../tags/tag118.xml"/><Relationship Id="rId9" Type="http://schemas.openxmlformats.org/officeDocument/2006/relationships/image" Target="../media/image12.e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tags" Target="../tags/tag121.xml"/><Relationship Id="rId7" Type="http://schemas.openxmlformats.org/officeDocument/2006/relationships/notesSlide" Target="../notesSlides/notesSlide51.xml"/><Relationship Id="rId2" Type="http://schemas.openxmlformats.org/officeDocument/2006/relationships/tags" Target="../tags/tag120.xml"/><Relationship Id="rId1" Type="http://schemas.openxmlformats.org/officeDocument/2006/relationships/vmlDrawing" Target="../drawings/vmlDrawing43.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23.xml"/><Relationship Id="rId10" Type="http://schemas.openxmlformats.org/officeDocument/2006/relationships/image" Target="../media/image8.png"/><Relationship Id="rId4" Type="http://schemas.openxmlformats.org/officeDocument/2006/relationships/tags" Target="../tags/tag122.xml"/><Relationship Id="rId9" Type="http://schemas.openxmlformats.org/officeDocument/2006/relationships/image" Target="../media/image12.emf"/></Relationships>
</file>

<file path=ppt/slides/_rels/slide5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25.xml"/><Relationship Id="rId7" Type="http://schemas.openxmlformats.org/officeDocument/2006/relationships/image" Target="../media/image12.emf"/><Relationship Id="rId2" Type="http://schemas.openxmlformats.org/officeDocument/2006/relationships/tags" Target="../tags/tag124.xml"/><Relationship Id="rId1" Type="http://schemas.openxmlformats.org/officeDocument/2006/relationships/vmlDrawing" Target="../drawings/vmlDrawing44.vml"/><Relationship Id="rId6" Type="http://schemas.openxmlformats.org/officeDocument/2006/relationships/oleObject" Target="../embeddings/oleObject44.bin"/><Relationship Id="rId5" Type="http://schemas.openxmlformats.org/officeDocument/2006/relationships/notesSlide" Target="../notesSlides/notesSlide52.xml"/><Relationship Id="rId4" Type="http://schemas.openxmlformats.org/officeDocument/2006/relationships/slideLayout" Target="../slideLayouts/slideLayout12.xml"/><Relationship Id="rId9" Type="http://schemas.openxmlformats.org/officeDocument/2006/relationships/image" Target="../media/image9.png"/></Relationships>
</file>

<file path=ppt/slides/_rels/slide5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27.xml"/><Relationship Id="rId7" Type="http://schemas.openxmlformats.org/officeDocument/2006/relationships/oleObject" Target="../embeddings/oleObject45.bin"/><Relationship Id="rId2" Type="http://schemas.openxmlformats.org/officeDocument/2006/relationships/tags" Target="../tags/tag126.xml"/><Relationship Id="rId1" Type="http://schemas.openxmlformats.org/officeDocument/2006/relationships/vmlDrawing" Target="../drawings/vmlDrawing45.vml"/><Relationship Id="rId6" Type="http://schemas.openxmlformats.org/officeDocument/2006/relationships/notesSlide" Target="../notesSlides/notesSlide53.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128.xml"/><Relationship Id="rId9" Type="http://schemas.openxmlformats.org/officeDocument/2006/relationships/image" Target="../media/image8.png"/></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tags" Target="../tags/tag130.xml"/><Relationship Id="rId7" Type="http://schemas.openxmlformats.org/officeDocument/2006/relationships/notesSlide" Target="../notesSlides/notesSlide54.xml"/><Relationship Id="rId2" Type="http://schemas.openxmlformats.org/officeDocument/2006/relationships/tags" Target="../tags/tag129.xml"/><Relationship Id="rId1" Type="http://schemas.openxmlformats.org/officeDocument/2006/relationships/vmlDrawing" Target="../drawings/vmlDrawing46.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32.xml"/><Relationship Id="rId10" Type="http://schemas.openxmlformats.org/officeDocument/2006/relationships/image" Target="../media/image8.png"/><Relationship Id="rId4" Type="http://schemas.openxmlformats.org/officeDocument/2006/relationships/tags" Target="../tags/tag131.xml"/><Relationship Id="rId9" Type="http://schemas.openxmlformats.org/officeDocument/2006/relationships/image" Target="../media/image12.e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tags" Target="../tags/tag134.xml"/><Relationship Id="rId7" Type="http://schemas.openxmlformats.org/officeDocument/2006/relationships/notesSlide" Target="../notesSlides/notesSlide55.xml"/><Relationship Id="rId2" Type="http://schemas.openxmlformats.org/officeDocument/2006/relationships/tags" Target="../tags/tag133.xml"/><Relationship Id="rId1" Type="http://schemas.openxmlformats.org/officeDocument/2006/relationships/vmlDrawing" Target="../drawings/vmlDrawing47.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36.xml"/><Relationship Id="rId10" Type="http://schemas.openxmlformats.org/officeDocument/2006/relationships/image" Target="../media/image8.png"/><Relationship Id="rId4" Type="http://schemas.openxmlformats.org/officeDocument/2006/relationships/tags" Target="../tags/tag135.xml"/><Relationship Id="rId9" Type="http://schemas.openxmlformats.org/officeDocument/2006/relationships/image" Target="../media/image12.emf"/></Relationships>
</file>

<file path=ppt/slides/_rels/slide5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38.xml"/><Relationship Id="rId7" Type="http://schemas.openxmlformats.org/officeDocument/2006/relationships/oleObject" Target="../embeddings/oleObject48.bin"/><Relationship Id="rId2" Type="http://schemas.openxmlformats.org/officeDocument/2006/relationships/tags" Target="../tags/tag137.xml"/><Relationship Id="rId1" Type="http://schemas.openxmlformats.org/officeDocument/2006/relationships/vmlDrawing" Target="../drawings/vmlDrawing48.vml"/><Relationship Id="rId6" Type="http://schemas.openxmlformats.org/officeDocument/2006/relationships/notesSlide" Target="../notesSlides/notesSlide56.xml"/><Relationship Id="rId5" Type="http://schemas.openxmlformats.org/officeDocument/2006/relationships/slideLayout" Target="../slideLayouts/slideLayout12.xml"/><Relationship Id="rId10" Type="http://schemas.openxmlformats.org/officeDocument/2006/relationships/image" Target="../media/image9.png"/><Relationship Id="rId4" Type="http://schemas.openxmlformats.org/officeDocument/2006/relationships/tags" Target="../tags/tag139.xml"/><Relationship Id="rId9" Type="http://schemas.openxmlformats.org/officeDocument/2006/relationships/image" Target="../media/image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image" Target="../media/image8.png"/><Relationship Id="rId2" Type="http://schemas.openxmlformats.org/officeDocument/2006/relationships/tags" Target="../tags/tag140.xml"/><Relationship Id="rId1" Type="http://schemas.openxmlformats.org/officeDocument/2006/relationships/vmlDrawing" Target="../drawings/vmlDrawing49.vml"/><Relationship Id="rId6" Type="http://schemas.openxmlformats.org/officeDocument/2006/relationships/tags" Target="../tags/tag144.xml"/><Relationship Id="rId11" Type="http://schemas.openxmlformats.org/officeDocument/2006/relationships/image" Target="../media/image12.emf"/><Relationship Id="rId5" Type="http://schemas.openxmlformats.org/officeDocument/2006/relationships/tags" Target="../tags/tag143.xml"/><Relationship Id="rId10" Type="http://schemas.openxmlformats.org/officeDocument/2006/relationships/oleObject" Target="../embeddings/oleObject49.bin"/><Relationship Id="rId4" Type="http://schemas.openxmlformats.org/officeDocument/2006/relationships/tags" Target="../tags/tag142.xml"/><Relationship Id="rId9"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47.xml"/><Relationship Id="rId7" Type="http://schemas.openxmlformats.org/officeDocument/2006/relationships/image" Target="../media/image12.emf"/><Relationship Id="rId2" Type="http://schemas.openxmlformats.org/officeDocument/2006/relationships/tags" Target="../tags/tag146.xml"/><Relationship Id="rId1" Type="http://schemas.openxmlformats.org/officeDocument/2006/relationships/vmlDrawing" Target="../drawings/vmlDrawing50.vml"/><Relationship Id="rId6" Type="http://schemas.openxmlformats.org/officeDocument/2006/relationships/oleObject" Target="../embeddings/oleObject50.bin"/><Relationship Id="rId5" Type="http://schemas.openxmlformats.org/officeDocument/2006/relationships/notesSlide" Target="../notesSlides/notesSlide59.xml"/><Relationship Id="rId4" Type="http://schemas.openxmlformats.org/officeDocument/2006/relationships/slideLayout" Target="../slideLayouts/slideLayout12.xml"/><Relationship Id="rId9" Type="http://schemas.openxmlformats.org/officeDocument/2006/relationships/image" Target="../media/image9.png"/></Relationships>
</file>

<file path=ppt/slides/_rels/slide60.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image" Target="../media/image8.png"/><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image" Target="../media/image12.emf"/><Relationship Id="rId2" Type="http://schemas.openxmlformats.org/officeDocument/2006/relationships/tags" Target="../tags/tag148.xml"/><Relationship Id="rId1" Type="http://schemas.openxmlformats.org/officeDocument/2006/relationships/vmlDrawing" Target="../drawings/vmlDrawing51.vml"/><Relationship Id="rId6" Type="http://schemas.openxmlformats.org/officeDocument/2006/relationships/tags" Target="../tags/tag152.xml"/><Relationship Id="rId11" Type="http://schemas.openxmlformats.org/officeDocument/2006/relationships/oleObject" Target="../embeddings/oleObject51.bin"/><Relationship Id="rId5" Type="http://schemas.openxmlformats.org/officeDocument/2006/relationships/tags" Target="../tags/tag151.xml"/><Relationship Id="rId10" Type="http://schemas.openxmlformats.org/officeDocument/2006/relationships/notesSlide" Target="../notesSlides/notesSlide60.xml"/><Relationship Id="rId4" Type="http://schemas.openxmlformats.org/officeDocument/2006/relationships/tags" Target="../tags/tag150.xml"/><Relationship Id="rId9" Type="http://schemas.openxmlformats.org/officeDocument/2006/relationships/slideLayout" Target="../slideLayouts/slideLayout12.xml"/><Relationship Id="rId14" Type="http://schemas.openxmlformats.org/officeDocument/2006/relationships/image" Target="../media/image9.png"/></Relationships>
</file>

<file path=ppt/slides/_rels/slide61.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image" Target="../media/image12.emf"/><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oleObject" Target="../embeddings/oleObject52.bin"/><Relationship Id="rId2" Type="http://schemas.openxmlformats.org/officeDocument/2006/relationships/tags" Target="../tags/tag155.xml"/><Relationship Id="rId1" Type="http://schemas.openxmlformats.org/officeDocument/2006/relationships/vmlDrawing" Target="../drawings/vmlDrawing52.vml"/><Relationship Id="rId6" Type="http://schemas.openxmlformats.org/officeDocument/2006/relationships/tags" Target="../tags/tag159.xml"/><Relationship Id="rId11" Type="http://schemas.openxmlformats.org/officeDocument/2006/relationships/notesSlide" Target="../notesSlides/notesSlide61.xml"/><Relationship Id="rId5" Type="http://schemas.openxmlformats.org/officeDocument/2006/relationships/tags" Target="../tags/tag158.xml"/><Relationship Id="rId15" Type="http://schemas.openxmlformats.org/officeDocument/2006/relationships/image" Target="../media/image9.png"/><Relationship Id="rId10" Type="http://schemas.openxmlformats.org/officeDocument/2006/relationships/slideLayout" Target="../slideLayouts/slideLayout12.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image" Target="../media/image8.png"/></Relationships>
</file>

<file path=ppt/slides/_rels/slide62.xml.rels><?xml version="1.0" encoding="UTF-8" standalone="yes"?>
<Relationships xmlns="http://schemas.openxmlformats.org/package/2006/relationships"><Relationship Id="rId8" Type="http://schemas.openxmlformats.org/officeDocument/2006/relationships/notesSlide" Target="../notesSlides/notesSlide62.xml"/><Relationship Id="rId3" Type="http://schemas.openxmlformats.org/officeDocument/2006/relationships/tags" Target="../tags/tag164.xml"/><Relationship Id="rId7" Type="http://schemas.openxmlformats.org/officeDocument/2006/relationships/slideLayout" Target="../slideLayouts/slideLayout12.xml"/><Relationship Id="rId12" Type="http://schemas.openxmlformats.org/officeDocument/2006/relationships/image" Target="../media/image9.png"/><Relationship Id="rId2" Type="http://schemas.openxmlformats.org/officeDocument/2006/relationships/tags" Target="../tags/tag163.xml"/><Relationship Id="rId1" Type="http://schemas.openxmlformats.org/officeDocument/2006/relationships/vmlDrawing" Target="../drawings/vmlDrawing53.vml"/><Relationship Id="rId6" Type="http://schemas.openxmlformats.org/officeDocument/2006/relationships/tags" Target="../tags/tag167.xml"/><Relationship Id="rId11" Type="http://schemas.openxmlformats.org/officeDocument/2006/relationships/image" Target="../media/image8.png"/><Relationship Id="rId5" Type="http://schemas.openxmlformats.org/officeDocument/2006/relationships/tags" Target="../tags/tag166.xml"/><Relationship Id="rId10" Type="http://schemas.openxmlformats.org/officeDocument/2006/relationships/image" Target="../media/image12.emf"/><Relationship Id="rId4" Type="http://schemas.openxmlformats.org/officeDocument/2006/relationships/tags" Target="../tags/tag165.xml"/><Relationship Id="rId9" Type="http://schemas.openxmlformats.org/officeDocument/2006/relationships/oleObject" Target="../embeddings/oleObject53.bin"/></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63.xml"/><Relationship Id="rId3" Type="http://schemas.openxmlformats.org/officeDocument/2006/relationships/tags" Target="../tags/tag169.xml"/><Relationship Id="rId7" Type="http://schemas.openxmlformats.org/officeDocument/2006/relationships/slideLayout" Target="../slideLayouts/slideLayout12.xml"/><Relationship Id="rId12" Type="http://schemas.openxmlformats.org/officeDocument/2006/relationships/image" Target="../media/image9.png"/><Relationship Id="rId2" Type="http://schemas.openxmlformats.org/officeDocument/2006/relationships/tags" Target="../tags/tag168.xml"/><Relationship Id="rId1" Type="http://schemas.openxmlformats.org/officeDocument/2006/relationships/vmlDrawing" Target="../drawings/vmlDrawing54.vml"/><Relationship Id="rId6" Type="http://schemas.openxmlformats.org/officeDocument/2006/relationships/tags" Target="../tags/tag172.xml"/><Relationship Id="rId11" Type="http://schemas.openxmlformats.org/officeDocument/2006/relationships/image" Target="../media/image8.png"/><Relationship Id="rId5" Type="http://schemas.openxmlformats.org/officeDocument/2006/relationships/tags" Target="../tags/tag171.xml"/><Relationship Id="rId10" Type="http://schemas.openxmlformats.org/officeDocument/2006/relationships/image" Target="../media/image12.emf"/><Relationship Id="rId4" Type="http://schemas.openxmlformats.org/officeDocument/2006/relationships/tags" Target="../tags/tag170.xml"/><Relationship Id="rId9" Type="http://schemas.openxmlformats.org/officeDocument/2006/relationships/oleObject" Target="../embeddings/oleObject54.bin"/></Relationships>
</file>

<file path=ppt/slides/_rels/slide6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image" Target="../media/image8.png"/><Relationship Id="rId2" Type="http://schemas.openxmlformats.org/officeDocument/2006/relationships/tags" Target="../tags/tag173.xml"/><Relationship Id="rId1" Type="http://schemas.openxmlformats.org/officeDocument/2006/relationships/vmlDrawing" Target="../drawings/vmlDrawing55.vml"/><Relationship Id="rId6" Type="http://schemas.openxmlformats.org/officeDocument/2006/relationships/tags" Target="../tags/tag177.xml"/><Relationship Id="rId11" Type="http://schemas.openxmlformats.org/officeDocument/2006/relationships/image" Target="../media/image12.emf"/><Relationship Id="rId5" Type="http://schemas.openxmlformats.org/officeDocument/2006/relationships/tags" Target="../tags/tag176.xml"/><Relationship Id="rId10" Type="http://schemas.openxmlformats.org/officeDocument/2006/relationships/oleObject" Target="../embeddings/oleObject55.bin"/><Relationship Id="rId4" Type="http://schemas.openxmlformats.org/officeDocument/2006/relationships/tags" Target="../tags/tag175.xml"/><Relationship Id="rId9"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tags" Target="../tags/tag180.xml"/><Relationship Id="rId7" Type="http://schemas.openxmlformats.org/officeDocument/2006/relationships/notesSlide" Target="../notesSlides/notesSlide67.xml"/><Relationship Id="rId2" Type="http://schemas.openxmlformats.org/officeDocument/2006/relationships/tags" Target="../tags/tag179.xml"/><Relationship Id="rId1" Type="http://schemas.openxmlformats.org/officeDocument/2006/relationships/vmlDrawing" Target="../drawings/vmlDrawing56.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82.xml"/><Relationship Id="rId10" Type="http://schemas.openxmlformats.org/officeDocument/2006/relationships/image" Target="../media/image8.png"/><Relationship Id="rId4" Type="http://schemas.openxmlformats.org/officeDocument/2006/relationships/tags" Target="../tags/tag181.xml"/><Relationship Id="rId9" Type="http://schemas.openxmlformats.org/officeDocument/2006/relationships/image" Target="../media/image12.emf"/></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tags" Target="../tags/tag184.xml"/><Relationship Id="rId7" Type="http://schemas.openxmlformats.org/officeDocument/2006/relationships/notesSlide" Target="../notesSlides/notesSlide68.xml"/><Relationship Id="rId2" Type="http://schemas.openxmlformats.org/officeDocument/2006/relationships/tags" Target="../tags/tag183.xml"/><Relationship Id="rId1" Type="http://schemas.openxmlformats.org/officeDocument/2006/relationships/vmlDrawing" Target="../drawings/vmlDrawing57.vml"/><Relationship Id="rId6" Type="http://schemas.openxmlformats.org/officeDocument/2006/relationships/slideLayout" Target="../slideLayouts/slideLayout12.xml"/><Relationship Id="rId5" Type="http://schemas.openxmlformats.org/officeDocument/2006/relationships/tags" Target="../tags/tag186.xml"/><Relationship Id="rId10" Type="http://schemas.openxmlformats.org/officeDocument/2006/relationships/image" Target="../media/image11.png"/><Relationship Id="rId4" Type="http://schemas.openxmlformats.org/officeDocument/2006/relationships/tags" Target="../tags/tag185.xml"/><Relationship Id="rId9" Type="http://schemas.openxmlformats.org/officeDocument/2006/relationships/image" Target="../media/image12.e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image" Target="../media/image8.png"/><Relationship Id="rId2" Type="http://schemas.openxmlformats.org/officeDocument/2006/relationships/tags" Target="../tags/tag187.xml"/><Relationship Id="rId1" Type="http://schemas.openxmlformats.org/officeDocument/2006/relationships/vmlDrawing" Target="../drawings/vmlDrawing58.vml"/><Relationship Id="rId6" Type="http://schemas.openxmlformats.org/officeDocument/2006/relationships/tags" Target="../tags/tag191.xml"/><Relationship Id="rId11" Type="http://schemas.openxmlformats.org/officeDocument/2006/relationships/image" Target="../media/image12.emf"/><Relationship Id="rId5" Type="http://schemas.openxmlformats.org/officeDocument/2006/relationships/tags" Target="../tags/tag190.xml"/><Relationship Id="rId10" Type="http://schemas.openxmlformats.org/officeDocument/2006/relationships/oleObject" Target="../embeddings/oleObject58.bin"/><Relationship Id="rId4" Type="http://schemas.openxmlformats.org/officeDocument/2006/relationships/tags" Target="../tags/tag189.xml"/><Relationship Id="rId9"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tags" Target="../tags/tag194.xml"/><Relationship Id="rId7" Type="http://schemas.openxmlformats.org/officeDocument/2006/relationships/notesSlide" Target="../notesSlides/notesSlide71.xml"/><Relationship Id="rId2" Type="http://schemas.openxmlformats.org/officeDocument/2006/relationships/tags" Target="../tags/tag193.xml"/><Relationship Id="rId1" Type="http://schemas.openxmlformats.org/officeDocument/2006/relationships/vmlDrawing" Target="../drawings/vmlDrawing59.vml"/><Relationship Id="rId6" Type="http://schemas.openxmlformats.org/officeDocument/2006/relationships/slideLayout" Target="../slideLayouts/slideLayout12.xml"/><Relationship Id="rId11" Type="http://schemas.openxmlformats.org/officeDocument/2006/relationships/image" Target="../media/image9.png"/><Relationship Id="rId5" Type="http://schemas.openxmlformats.org/officeDocument/2006/relationships/tags" Target="../tags/tag196.xml"/><Relationship Id="rId10" Type="http://schemas.openxmlformats.org/officeDocument/2006/relationships/image" Target="../media/image8.png"/><Relationship Id="rId4" Type="http://schemas.openxmlformats.org/officeDocument/2006/relationships/tags" Target="../tags/tag195.xml"/><Relationship Id="rId9" Type="http://schemas.openxmlformats.org/officeDocument/2006/relationships/image" Target="../media/image12.emf"/></Relationships>
</file>

<file path=ppt/slides/_rels/slide7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image" Target="../media/image8.png"/><Relationship Id="rId2" Type="http://schemas.openxmlformats.org/officeDocument/2006/relationships/tags" Target="../tags/tag197.xml"/><Relationship Id="rId1" Type="http://schemas.openxmlformats.org/officeDocument/2006/relationships/vmlDrawing" Target="../drawings/vmlDrawing60.vml"/><Relationship Id="rId6" Type="http://schemas.openxmlformats.org/officeDocument/2006/relationships/tags" Target="../tags/tag201.xml"/><Relationship Id="rId11" Type="http://schemas.openxmlformats.org/officeDocument/2006/relationships/image" Target="../media/image12.emf"/><Relationship Id="rId5" Type="http://schemas.openxmlformats.org/officeDocument/2006/relationships/tags" Target="../tags/tag200.xml"/><Relationship Id="rId10" Type="http://schemas.openxmlformats.org/officeDocument/2006/relationships/oleObject" Target="../embeddings/oleObject60.bin"/><Relationship Id="rId4" Type="http://schemas.openxmlformats.org/officeDocument/2006/relationships/tags" Target="../tags/tag199.xml"/><Relationship Id="rId9"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9.png"/><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image" Target="../media/image8.png"/><Relationship Id="rId2" Type="http://schemas.openxmlformats.org/officeDocument/2006/relationships/tags" Target="../tags/tag203.xml"/><Relationship Id="rId1" Type="http://schemas.openxmlformats.org/officeDocument/2006/relationships/vmlDrawing" Target="../drawings/vmlDrawing61.vml"/><Relationship Id="rId6" Type="http://schemas.openxmlformats.org/officeDocument/2006/relationships/tags" Target="../tags/tag207.xml"/><Relationship Id="rId11" Type="http://schemas.openxmlformats.org/officeDocument/2006/relationships/image" Target="../media/image12.emf"/><Relationship Id="rId5" Type="http://schemas.openxmlformats.org/officeDocument/2006/relationships/tags" Target="../tags/tag206.xml"/><Relationship Id="rId10" Type="http://schemas.openxmlformats.org/officeDocument/2006/relationships/oleObject" Target="../embeddings/oleObject61.bin"/><Relationship Id="rId4" Type="http://schemas.openxmlformats.org/officeDocument/2006/relationships/tags" Target="../tags/tag205.xml"/><Relationship Id="rId9"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210.xml"/><Relationship Id="rId7" Type="http://schemas.openxmlformats.org/officeDocument/2006/relationships/tags" Target="../tags/tag214.xml"/><Relationship Id="rId12" Type="http://schemas.openxmlformats.org/officeDocument/2006/relationships/image" Target="../media/image11.png"/><Relationship Id="rId2" Type="http://schemas.openxmlformats.org/officeDocument/2006/relationships/tags" Target="../tags/tag209.xml"/><Relationship Id="rId1" Type="http://schemas.openxmlformats.org/officeDocument/2006/relationships/vmlDrawing" Target="../drawings/vmlDrawing62.vml"/><Relationship Id="rId6" Type="http://schemas.openxmlformats.org/officeDocument/2006/relationships/tags" Target="../tags/tag213.xml"/><Relationship Id="rId11" Type="http://schemas.openxmlformats.org/officeDocument/2006/relationships/image" Target="../media/image12.emf"/><Relationship Id="rId5" Type="http://schemas.openxmlformats.org/officeDocument/2006/relationships/tags" Target="../tags/tag212.xml"/><Relationship Id="rId10" Type="http://schemas.openxmlformats.org/officeDocument/2006/relationships/oleObject" Target="../embeddings/oleObject62.bin"/><Relationship Id="rId4" Type="http://schemas.openxmlformats.org/officeDocument/2006/relationships/tags" Target="../tags/tag211.xml"/><Relationship Id="rId9"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tags" Target="../tags/tag216.xml"/><Relationship Id="rId7" Type="http://schemas.openxmlformats.org/officeDocument/2006/relationships/notesSlide" Target="../notesSlides/notesSlide76.xml"/><Relationship Id="rId2" Type="http://schemas.openxmlformats.org/officeDocument/2006/relationships/tags" Target="../tags/tag215.xml"/><Relationship Id="rId1" Type="http://schemas.openxmlformats.org/officeDocument/2006/relationships/vmlDrawing" Target="../drawings/vmlDrawing63.vml"/><Relationship Id="rId6" Type="http://schemas.openxmlformats.org/officeDocument/2006/relationships/slideLayout" Target="../slideLayouts/slideLayout12.xml"/><Relationship Id="rId5" Type="http://schemas.openxmlformats.org/officeDocument/2006/relationships/tags" Target="../tags/tag218.xml"/><Relationship Id="rId10" Type="http://schemas.openxmlformats.org/officeDocument/2006/relationships/image" Target="../media/image11.png"/><Relationship Id="rId4" Type="http://schemas.openxmlformats.org/officeDocument/2006/relationships/tags" Target="../tags/tag217.xml"/><Relationship Id="rId9" Type="http://schemas.openxmlformats.org/officeDocument/2006/relationships/image" Target="../media/image12.emf"/></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64.bin"/><Relationship Id="rId3" Type="http://schemas.openxmlformats.org/officeDocument/2006/relationships/tags" Target="../tags/tag220.xml"/><Relationship Id="rId7" Type="http://schemas.openxmlformats.org/officeDocument/2006/relationships/notesSlide" Target="../notesSlides/notesSlide77.xml"/><Relationship Id="rId2" Type="http://schemas.openxmlformats.org/officeDocument/2006/relationships/tags" Target="../tags/tag219.xml"/><Relationship Id="rId1" Type="http://schemas.openxmlformats.org/officeDocument/2006/relationships/vmlDrawing" Target="../drawings/vmlDrawing64.vml"/><Relationship Id="rId6" Type="http://schemas.openxmlformats.org/officeDocument/2006/relationships/slideLayout" Target="../slideLayouts/slideLayout12.xml"/><Relationship Id="rId5" Type="http://schemas.openxmlformats.org/officeDocument/2006/relationships/tags" Target="../tags/tag222.xml"/><Relationship Id="rId10" Type="http://schemas.openxmlformats.org/officeDocument/2006/relationships/image" Target="../media/image11.png"/><Relationship Id="rId4" Type="http://schemas.openxmlformats.org/officeDocument/2006/relationships/tags" Target="../tags/tag221.xml"/><Relationship Id="rId9" Type="http://schemas.openxmlformats.org/officeDocument/2006/relationships/image" Target="../media/image12.emf"/></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65.bin"/><Relationship Id="rId3" Type="http://schemas.openxmlformats.org/officeDocument/2006/relationships/tags" Target="../tags/tag224.xml"/><Relationship Id="rId7" Type="http://schemas.openxmlformats.org/officeDocument/2006/relationships/notesSlide" Target="../notesSlides/notesSlide78.xml"/><Relationship Id="rId2" Type="http://schemas.openxmlformats.org/officeDocument/2006/relationships/tags" Target="../tags/tag223.xml"/><Relationship Id="rId1" Type="http://schemas.openxmlformats.org/officeDocument/2006/relationships/vmlDrawing" Target="../drawings/vmlDrawing65.vml"/><Relationship Id="rId6" Type="http://schemas.openxmlformats.org/officeDocument/2006/relationships/slideLayout" Target="../slideLayouts/slideLayout12.xml"/><Relationship Id="rId5" Type="http://schemas.openxmlformats.org/officeDocument/2006/relationships/tags" Target="../tags/tag226.xml"/><Relationship Id="rId10" Type="http://schemas.openxmlformats.org/officeDocument/2006/relationships/image" Target="../media/image11.png"/><Relationship Id="rId4" Type="http://schemas.openxmlformats.org/officeDocument/2006/relationships/tags" Target="../tags/tag225.xml"/><Relationship Id="rId9" Type="http://schemas.openxmlformats.org/officeDocument/2006/relationships/image" Target="../media/image12.emf"/></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66.bin"/><Relationship Id="rId3" Type="http://schemas.openxmlformats.org/officeDocument/2006/relationships/tags" Target="../tags/tag228.xml"/><Relationship Id="rId7" Type="http://schemas.openxmlformats.org/officeDocument/2006/relationships/notesSlide" Target="../notesSlides/notesSlide79.xml"/><Relationship Id="rId2" Type="http://schemas.openxmlformats.org/officeDocument/2006/relationships/tags" Target="../tags/tag227.xml"/><Relationship Id="rId1" Type="http://schemas.openxmlformats.org/officeDocument/2006/relationships/vmlDrawing" Target="../drawings/vmlDrawing66.vml"/><Relationship Id="rId6" Type="http://schemas.openxmlformats.org/officeDocument/2006/relationships/slideLayout" Target="../slideLayouts/slideLayout12.xml"/><Relationship Id="rId5" Type="http://schemas.openxmlformats.org/officeDocument/2006/relationships/tags" Target="../tags/tag230.xml"/><Relationship Id="rId10" Type="http://schemas.openxmlformats.org/officeDocument/2006/relationships/image" Target="../media/image11.png"/><Relationship Id="rId4" Type="http://schemas.openxmlformats.org/officeDocument/2006/relationships/tags" Target="../tags/tag229.xml"/><Relationship Id="rId9" Type="http://schemas.openxmlformats.org/officeDocument/2006/relationships/image" Target="../media/image12.emf"/></Relationships>
</file>

<file path=ppt/slides/_rels/slide80.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tags" Target="../tags/tag232.xml"/><Relationship Id="rId7" Type="http://schemas.openxmlformats.org/officeDocument/2006/relationships/notesSlide" Target="../notesSlides/notesSlide80.xml"/><Relationship Id="rId2" Type="http://schemas.openxmlformats.org/officeDocument/2006/relationships/tags" Target="../tags/tag231.xml"/><Relationship Id="rId1" Type="http://schemas.openxmlformats.org/officeDocument/2006/relationships/vmlDrawing" Target="../drawings/vmlDrawing67.vml"/><Relationship Id="rId6" Type="http://schemas.openxmlformats.org/officeDocument/2006/relationships/slideLayout" Target="../slideLayouts/slideLayout12.xml"/><Relationship Id="rId5" Type="http://schemas.openxmlformats.org/officeDocument/2006/relationships/tags" Target="../tags/tag234.xml"/><Relationship Id="rId10" Type="http://schemas.openxmlformats.org/officeDocument/2006/relationships/image" Target="../media/image11.png"/><Relationship Id="rId4" Type="http://schemas.openxmlformats.org/officeDocument/2006/relationships/tags" Target="../tags/tag233.xml"/><Relationship Id="rId9"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043608" y="2466481"/>
            <a:ext cx="7848872" cy="2232248"/>
          </a:xfrm>
          <a:prstGeom prst="rect">
            <a:avLst/>
          </a:prstGeom>
        </p:spPr>
        <p:txBody>
          <a:bodyPr lIns="91332" tIns="45667" rIns="91332" bIns="45667"/>
          <a:lstStyle/>
          <a:p>
            <a:pPr defTabSz="913105">
              <a:tabLst>
                <a:tab pos="456555" algn="l"/>
              </a:tabLst>
              <a:defRPr/>
            </a:pPr>
            <a:r>
              <a:rPr lang="fr-FR" sz="3300" b="1" kern="0" dirty="0">
                <a:solidFill>
                  <a:srgbClr val="002960"/>
                </a:solidFill>
                <a:ea typeface="+mj-ea"/>
              </a:rPr>
              <a:t>Plan d’appui à la transformation du système de santé </a:t>
            </a:r>
          </a:p>
          <a:p>
            <a:pPr defTabSz="913105">
              <a:tabLst>
                <a:tab pos="456555" algn="l"/>
              </a:tabLst>
              <a:defRPr/>
            </a:pPr>
            <a:r>
              <a:rPr lang="fr-FR" sz="2800" kern="0" dirty="0">
                <a:solidFill>
                  <a:srgbClr val="002960"/>
                </a:solidFill>
                <a:ea typeface="+mj-ea"/>
              </a:rPr>
              <a:t>PNGDRESS 2021 – 2022 </a:t>
            </a:r>
            <a:r>
              <a:rPr lang="fr-FR" sz="2800" kern="0" dirty="0" smtClean="0">
                <a:solidFill>
                  <a:srgbClr val="002960"/>
                </a:solidFill>
                <a:ea typeface="+mj-ea"/>
              </a:rPr>
              <a:t>: orientations générales et </a:t>
            </a:r>
            <a:r>
              <a:rPr lang="fr-FR" sz="2800" kern="0" dirty="0">
                <a:solidFill>
                  <a:srgbClr val="002960"/>
                </a:solidFill>
                <a:ea typeface="+mj-ea"/>
              </a:rPr>
              <a:t>kit de déploiement</a:t>
            </a:r>
          </a:p>
          <a:p>
            <a:pPr defTabSz="913105">
              <a:tabLst>
                <a:tab pos="456555" algn="l"/>
              </a:tabLst>
              <a:defRPr/>
            </a:pPr>
            <a:endParaRPr lang="fr-FR" kern="0" dirty="0">
              <a:solidFill>
                <a:srgbClr val="002960"/>
              </a:solidFill>
              <a:ea typeface="+mj-ea"/>
            </a:endParaRPr>
          </a:p>
        </p:txBody>
      </p:sp>
      <p:sp>
        <p:nvSpPr>
          <p:cNvPr id="9" name="Rectangle 3"/>
          <p:cNvSpPr txBox="1">
            <a:spLocks noChangeArrowheads="1"/>
          </p:cNvSpPr>
          <p:nvPr/>
        </p:nvSpPr>
        <p:spPr>
          <a:xfrm>
            <a:off x="2146289" y="2996952"/>
            <a:ext cx="5105737" cy="585653"/>
          </a:xfrm>
          <a:prstGeom prst="rect">
            <a:avLst/>
          </a:prstGeom>
        </p:spPr>
        <p:txBody>
          <a:bodyPr lIns="91332" tIns="45667" rIns="91332" bIns="45667"/>
          <a:lstStyle/>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algn="ctr"/>
            <a:endParaRPr lang="fr-FR" sz="1100" b="1">
              <a:solidFill>
                <a:schemeClr val="bg1"/>
              </a:solidFill>
              <a:latin typeface="Arial" pitchFamily="34" charset="0"/>
            </a:endParaRPr>
          </a:p>
        </p:txBody>
      </p:sp>
      <p:sp>
        <p:nvSpPr>
          <p:cNvPr id="8" name="Freeform 130"/>
          <p:cNvSpPr>
            <a:spLocks/>
          </p:cNvSpPr>
          <p:nvPr/>
        </p:nvSpPr>
        <p:spPr bwMode="gray">
          <a:xfrm>
            <a:off x="827584" y="1869848"/>
            <a:ext cx="7956000" cy="118992"/>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p:spPr>
        <p:txBody>
          <a:bodyPr wrap="none" rtlCol="0" anchor="ctr">
            <a:noAutofit/>
          </a:bodyPr>
          <a:lstStyle/>
          <a:p>
            <a:pPr algn="ctr"/>
            <a:endParaRPr lang="en-US" sz="1200">
              <a:solidFill>
                <a:srgbClr val="000000"/>
              </a:solidFill>
            </a:endParaRPr>
          </a:p>
        </p:txBody>
      </p:sp>
      <p:sp>
        <p:nvSpPr>
          <p:cNvPr id="10" name="Freeform 130"/>
          <p:cNvSpPr>
            <a:spLocks/>
          </p:cNvSpPr>
          <p:nvPr/>
        </p:nvSpPr>
        <p:spPr bwMode="gray">
          <a:xfrm rot="10800000">
            <a:off x="822682" y="4581128"/>
            <a:ext cx="7956000" cy="118992"/>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p:spPr>
        <p:txBody>
          <a:bodyPr wrap="none" rtlCol="0" anchor="ctr">
            <a:noAutofit/>
          </a:bodyPr>
          <a:lstStyle/>
          <a:p>
            <a:pPr algn="ctr"/>
            <a:endParaRPr lang="en-US" sz="1200">
              <a:solidFill>
                <a:srgbClr val="000000"/>
              </a:solidFill>
            </a:endParaRPr>
          </a:p>
        </p:txBody>
      </p:sp>
    </p:spTree>
    <p:extLst>
      <p:ext uri="{BB962C8B-B14F-4D97-AF65-F5344CB8AC3E}">
        <p14:creationId xmlns:p14="http://schemas.microsoft.com/office/powerpoint/2010/main" val="1536276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itle 1"/>
          <p:cNvSpPr txBox="1">
            <a:spLocks/>
          </p:cNvSpPr>
          <p:nvPr/>
        </p:nvSpPr>
        <p:spPr>
          <a:xfrm>
            <a:off x="827584" y="189008"/>
            <a:ext cx="8088020"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lvl1pPr algn="l" defTabSz="926426" rtl="0" eaLnBrk="0" fontAlgn="base" hangingPunct="0">
              <a:spcBef>
                <a:spcPct val="0"/>
              </a:spcBef>
              <a:spcAft>
                <a:spcPct val="0"/>
              </a:spcAft>
              <a:tabLst>
                <a:tab pos="463210" algn="l"/>
              </a:tabLst>
              <a:defRPr sz="1900" b="1">
                <a:solidFill>
                  <a:schemeClr val="tx2"/>
                </a:solidFill>
                <a:latin typeface="+mj-lt"/>
                <a:ea typeface="+mj-ea"/>
                <a:cs typeface="+mj-cs"/>
              </a:defRPr>
            </a:lvl1pPr>
            <a:lvl2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2pPr>
            <a:lvl3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3pPr>
            <a:lvl4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4pPr>
            <a:lvl5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5pPr>
            <a:lvl6pPr marL="473056"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6pPr>
            <a:lvl7pPr marL="946125"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7pPr>
            <a:lvl8pPr marL="1419220"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8pPr>
            <a:lvl9pPr marL="1892275"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9pPr>
          </a:lstStyle>
          <a:p>
            <a:r>
              <a:rPr lang="fr-FR" sz="1800" kern="0" dirty="0" smtClean="0"/>
              <a:t>Présentation générale</a:t>
            </a:r>
            <a:endParaRPr lang="fr-FR" sz="1800" kern="0" dirty="0"/>
          </a:p>
        </p:txBody>
      </p:sp>
      <p:sp>
        <p:nvSpPr>
          <p:cNvPr id="30" name="Rectangle 29"/>
          <p:cNvSpPr/>
          <p:nvPr/>
        </p:nvSpPr>
        <p:spPr bwMode="gray">
          <a:xfrm>
            <a:off x="0" y="0"/>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cxnSp>
        <p:nvCxnSpPr>
          <p:cNvPr id="75" name="Connecteur droit 74"/>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68" name="Rectangle 67"/>
          <p:cNvSpPr>
            <a:spLocks/>
          </p:cNvSpPr>
          <p:nvPr/>
        </p:nvSpPr>
        <p:spPr bwMode="gray">
          <a:xfrm>
            <a:off x="827584" y="980728"/>
            <a:ext cx="7704424" cy="5139951"/>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just">
              <a:lnSpc>
                <a:spcPct val="115000"/>
              </a:lnSpc>
              <a:spcAft>
                <a:spcPts val="1000"/>
              </a:spcAft>
            </a:pPr>
            <a:r>
              <a:rPr lang="fr-FR" sz="1000" dirty="0" smtClean="0">
                <a:solidFill>
                  <a:schemeClr val="tx2"/>
                </a:solidFill>
                <a:ea typeface="Calibri"/>
                <a:cs typeface="Times New Roman"/>
              </a:rPr>
              <a:t>Le plan </a:t>
            </a:r>
            <a:r>
              <a:rPr lang="fr-FR" sz="1000" dirty="0">
                <a:solidFill>
                  <a:schemeClr val="tx2"/>
                </a:solidFill>
                <a:ea typeface="Calibri"/>
                <a:cs typeface="Times New Roman"/>
              </a:rPr>
              <a:t>d’appui à la transformation du système de santé </a:t>
            </a:r>
            <a:r>
              <a:rPr lang="fr-FR" sz="1000" dirty="0" smtClean="0">
                <a:solidFill>
                  <a:schemeClr val="tx2"/>
                </a:solidFill>
                <a:ea typeface="Calibri"/>
                <a:cs typeface="Times New Roman"/>
              </a:rPr>
              <a:t>2018 – 2022 (PATSS) a pour ambition de </a:t>
            </a:r>
            <a:r>
              <a:rPr lang="fr-FR" sz="1000" b="1" dirty="0" smtClean="0">
                <a:solidFill>
                  <a:schemeClr val="tx2"/>
                </a:solidFill>
                <a:ea typeface="Calibri"/>
                <a:cs typeface="Times New Roman"/>
              </a:rPr>
              <a:t>garantir </a:t>
            </a:r>
            <a:r>
              <a:rPr lang="fr-FR" sz="1000" b="1" dirty="0">
                <a:solidFill>
                  <a:schemeClr val="tx2"/>
                </a:solidFill>
                <a:ea typeface="Calibri"/>
                <a:cs typeface="Times New Roman"/>
              </a:rPr>
              <a:t>à tous </a:t>
            </a:r>
            <a:r>
              <a:rPr lang="fr-FR" sz="1000" b="1" dirty="0" smtClean="0">
                <a:solidFill>
                  <a:schemeClr val="tx2"/>
                </a:solidFill>
                <a:ea typeface="Calibri"/>
                <a:cs typeface="Times New Roman"/>
              </a:rPr>
              <a:t>les </a:t>
            </a:r>
            <a:r>
              <a:rPr lang="fr-FR" sz="1000" b="1" dirty="0">
                <a:solidFill>
                  <a:schemeClr val="tx2"/>
                </a:solidFill>
                <a:ea typeface="Calibri"/>
                <a:cs typeface="Times New Roman"/>
              </a:rPr>
              <a:t>concitoyens des soins de qualité</a:t>
            </a:r>
            <a:r>
              <a:rPr lang="fr-FR" sz="1000" dirty="0">
                <a:solidFill>
                  <a:schemeClr val="tx2"/>
                </a:solidFill>
                <a:ea typeface="Calibri"/>
                <a:cs typeface="Times New Roman"/>
              </a:rPr>
              <a:t>, </a:t>
            </a:r>
            <a:r>
              <a:rPr lang="fr-FR" sz="1000" dirty="0" smtClean="0">
                <a:solidFill>
                  <a:schemeClr val="tx2"/>
                </a:solidFill>
                <a:ea typeface="Calibri"/>
                <a:cs typeface="Times New Roman"/>
              </a:rPr>
              <a:t>d’assurer </a:t>
            </a:r>
            <a:r>
              <a:rPr lang="fr-FR" sz="1000" dirty="0">
                <a:solidFill>
                  <a:schemeClr val="tx2"/>
                </a:solidFill>
                <a:ea typeface="Calibri"/>
                <a:cs typeface="Times New Roman"/>
              </a:rPr>
              <a:t>l’accès aux </a:t>
            </a:r>
            <a:r>
              <a:rPr lang="fr-FR" sz="1000" b="1" dirty="0">
                <a:solidFill>
                  <a:schemeClr val="tx2"/>
                </a:solidFill>
                <a:ea typeface="Calibri"/>
                <a:cs typeface="Times New Roman"/>
              </a:rPr>
              <a:t>soins</a:t>
            </a:r>
            <a:r>
              <a:rPr lang="fr-FR" sz="1000" dirty="0">
                <a:solidFill>
                  <a:schemeClr val="tx2"/>
                </a:solidFill>
                <a:ea typeface="Calibri"/>
                <a:cs typeface="Times New Roman"/>
              </a:rPr>
              <a:t> les plus </a:t>
            </a:r>
            <a:r>
              <a:rPr lang="fr-FR" sz="1000" b="1" dirty="0">
                <a:solidFill>
                  <a:schemeClr val="tx2"/>
                </a:solidFill>
                <a:ea typeface="Calibri"/>
                <a:cs typeface="Times New Roman"/>
              </a:rPr>
              <a:t>pertinents</a:t>
            </a:r>
            <a:r>
              <a:rPr lang="fr-FR" sz="1000" dirty="0">
                <a:solidFill>
                  <a:schemeClr val="tx2"/>
                </a:solidFill>
                <a:ea typeface="Calibri"/>
                <a:cs typeface="Times New Roman"/>
              </a:rPr>
              <a:t>, aux traitements les plus </a:t>
            </a:r>
            <a:r>
              <a:rPr lang="fr-FR" sz="1000" b="1" dirty="0">
                <a:solidFill>
                  <a:schemeClr val="tx2"/>
                </a:solidFill>
                <a:ea typeface="Calibri"/>
                <a:cs typeface="Times New Roman"/>
              </a:rPr>
              <a:t>innovants</a:t>
            </a:r>
            <a:r>
              <a:rPr lang="fr-FR" sz="1000" dirty="0">
                <a:solidFill>
                  <a:schemeClr val="tx2"/>
                </a:solidFill>
                <a:ea typeface="Calibri"/>
                <a:cs typeface="Times New Roman"/>
              </a:rPr>
              <a:t>, tout en </a:t>
            </a:r>
            <a:r>
              <a:rPr lang="fr-FR" sz="1000" dirty="0" smtClean="0">
                <a:solidFill>
                  <a:schemeClr val="tx2"/>
                </a:solidFill>
                <a:ea typeface="Calibri"/>
                <a:cs typeface="Times New Roman"/>
              </a:rPr>
              <a:t>maitrisant la dynamique des </a:t>
            </a:r>
            <a:r>
              <a:rPr lang="fr-FR" sz="1000" dirty="0">
                <a:solidFill>
                  <a:schemeClr val="tx2"/>
                </a:solidFill>
                <a:ea typeface="Calibri"/>
                <a:cs typeface="Times New Roman"/>
              </a:rPr>
              <a:t>dépenses de santé de sorte qu’elles respectent </a:t>
            </a:r>
            <a:r>
              <a:rPr lang="fr-FR" sz="1000" dirty="0" smtClean="0">
                <a:solidFill>
                  <a:schemeClr val="tx2"/>
                </a:solidFill>
                <a:ea typeface="Calibri"/>
                <a:cs typeface="Times New Roman"/>
              </a:rPr>
              <a:t>l’ONDAM. </a:t>
            </a:r>
            <a:endParaRPr lang="fr-FR" sz="1000" dirty="0">
              <a:solidFill>
                <a:schemeClr val="tx2"/>
              </a:solidFill>
              <a:ea typeface="Calibri"/>
              <a:cs typeface="Times New Roman"/>
            </a:endParaRPr>
          </a:p>
          <a:p>
            <a:pPr algn="just">
              <a:lnSpc>
                <a:spcPct val="115000"/>
              </a:lnSpc>
              <a:spcAft>
                <a:spcPts val="1000"/>
              </a:spcAft>
            </a:pPr>
            <a:r>
              <a:rPr lang="fr-FR" sz="1000" dirty="0" smtClean="0">
                <a:solidFill>
                  <a:schemeClr val="tx2"/>
                </a:solidFill>
                <a:ea typeface="Calibri"/>
                <a:cs typeface="Times New Roman"/>
              </a:rPr>
              <a:t>Les années 2020 et 2021 marquées par la crise sanitaire d’une ampleur inédite ont bousculé les activités tant au niveau régional que national et redéfini les priorités. Le Ségur de la santé a par ailleurs enrichi les actions à conduire.</a:t>
            </a:r>
          </a:p>
          <a:p>
            <a:pPr algn="just">
              <a:lnSpc>
                <a:spcPct val="115000"/>
              </a:lnSpc>
              <a:spcAft>
                <a:spcPts val="1000"/>
              </a:spcAft>
            </a:pPr>
            <a:r>
              <a:rPr lang="fr-FR" sz="1000" dirty="0" smtClean="0">
                <a:solidFill>
                  <a:schemeClr val="tx2"/>
                </a:solidFill>
                <a:ea typeface="Calibri"/>
                <a:cs typeface="Times New Roman"/>
              </a:rPr>
              <a:t>Pour les deux dernières années du plan, il s’agit désormais de proposer des pistes de sujets à réactiver, à prolonger ou à mettre en œuvre en fonction des moyens et possibilités, notamment au regard de </a:t>
            </a:r>
            <a:r>
              <a:rPr lang="fr-FR" sz="1000" dirty="0">
                <a:solidFill>
                  <a:schemeClr val="tx2"/>
                </a:solidFill>
                <a:ea typeface="Calibri"/>
                <a:cs typeface="Times New Roman"/>
              </a:rPr>
              <a:t>l’évolution de la situation de crise sanitaire.</a:t>
            </a:r>
          </a:p>
          <a:p>
            <a:pPr algn="just">
              <a:lnSpc>
                <a:spcPct val="115000"/>
              </a:lnSpc>
            </a:pPr>
            <a:r>
              <a:rPr lang="fr-FR" sz="1000" dirty="0">
                <a:solidFill>
                  <a:schemeClr val="tx2"/>
                </a:solidFill>
                <a:ea typeface="Calibri"/>
                <a:cs typeface="Times New Roman"/>
              </a:rPr>
              <a:t>Au-delà de thématiques à réactiver, </a:t>
            </a:r>
            <a:r>
              <a:rPr lang="fr-FR" sz="1000" dirty="0" smtClean="0">
                <a:solidFill>
                  <a:schemeClr val="tx2"/>
                </a:solidFill>
                <a:ea typeface="Calibri"/>
                <a:cs typeface="Times New Roman"/>
              </a:rPr>
              <a:t>l’enjeu est également le déploiement </a:t>
            </a:r>
            <a:r>
              <a:rPr lang="fr-FR" sz="1000" dirty="0">
                <a:solidFill>
                  <a:schemeClr val="tx2"/>
                </a:solidFill>
                <a:ea typeface="Calibri"/>
                <a:cs typeface="Times New Roman"/>
              </a:rPr>
              <a:t>du programme de rénovation de la gestion du risque initié par l’Assurance maladie. Ce Programme, portant sur un champ large de la gestion du risque, de la prévention à la lutte contre la fraude, embarquant la maîtrise médicalisée, est structuré autour de 6 principaux axes de transformation détaillés dans le Rapport Charges &amp; produits pour 2022 qui s’inscrivent dans les grandes priorités de ce plan. Le Programme a pour ambition :</a:t>
            </a:r>
          </a:p>
          <a:p>
            <a:pPr marL="171450" indent="-171450" algn="just">
              <a:lnSpc>
                <a:spcPct val="115000"/>
              </a:lnSpc>
              <a:buFontTx/>
              <a:buChar char="-"/>
            </a:pPr>
            <a:r>
              <a:rPr lang="fr-FR" sz="1000" dirty="0" smtClean="0">
                <a:solidFill>
                  <a:schemeClr val="tx2"/>
                </a:solidFill>
                <a:ea typeface="Calibri"/>
                <a:cs typeface="Times New Roman"/>
              </a:rPr>
              <a:t>de </a:t>
            </a:r>
            <a:r>
              <a:rPr lang="fr-FR" sz="1000" dirty="0">
                <a:solidFill>
                  <a:schemeClr val="tx2"/>
                </a:solidFill>
                <a:ea typeface="Calibri"/>
                <a:cs typeface="Times New Roman"/>
              </a:rPr>
              <a:t>rénover les outils de gestion du risque dans une logique d’ « offre de service » de l’Assurance maladie aux différents publics (professionnels de santé, assurés, établissements)  en diversifiant et combinant  différents canaux  de communication et d’échange  (contacts en présentiel, </a:t>
            </a:r>
            <a:r>
              <a:rPr lang="fr-FR" sz="1000" dirty="0" err="1">
                <a:solidFill>
                  <a:schemeClr val="tx2"/>
                </a:solidFill>
                <a:ea typeface="Calibri"/>
                <a:cs typeface="Times New Roman"/>
              </a:rPr>
              <a:t>distanciel</a:t>
            </a:r>
            <a:r>
              <a:rPr lang="fr-FR" sz="1000" dirty="0">
                <a:solidFill>
                  <a:schemeClr val="tx2"/>
                </a:solidFill>
                <a:ea typeface="Calibri"/>
                <a:cs typeface="Times New Roman"/>
              </a:rPr>
              <a:t>, digitaux, presse, … ) et ce,  de manière graduée et </a:t>
            </a:r>
            <a:r>
              <a:rPr lang="fr-FR" sz="1000" dirty="0" smtClean="0">
                <a:solidFill>
                  <a:schemeClr val="tx2"/>
                </a:solidFill>
                <a:ea typeface="Calibri"/>
                <a:cs typeface="Times New Roman"/>
              </a:rPr>
              <a:t>personnalisée ;</a:t>
            </a:r>
          </a:p>
          <a:p>
            <a:pPr marL="171450" indent="-171450" algn="just">
              <a:lnSpc>
                <a:spcPct val="115000"/>
              </a:lnSpc>
              <a:buFontTx/>
              <a:buChar char="-"/>
            </a:pPr>
            <a:r>
              <a:rPr lang="fr-FR" sz="1000" dirty="0" smtClean="0">
                <a:solidFill>
                  <a:schemeClr val="tx2"/>
                </a:solidFill>
                <a:ea typeface="Calibri"/>
                <a:cs typeface="Times New Roman"/>
              </a:rPr>
              <a:t>d’appliquer </a:t>
            </a:r>
            <a:r>
              <a:rPr lang="fr-FR" sz="1000" dirty="0">
                <a:solidFill>
                  <a:schemeClr val="tx2"/>
                </a:solidFill>
                <a:ea typeface="Calibri"/>
                <a:cs typeface="Times New Roman"/>
              </a:rPr>
              <a:t>des outils et méthodes d'intervention innovants aux grands postes de maîtrise médicalisée </a:t>
            </a:r>
            <a:r>
              <a:rPr lang="fr-FR" sz="1000" dirty="0" smtClean="0">
                <a:solidFill>
                  <a:schemeClr val="tx2"/>
                </a:solidFill>
                <a:ea typeface="Calibri"/>
                <a:cs typeface="Times New Roman"/>
              </a:rPr>
              <a:t>;</a:t>
            </a:r>
          </a:p>
          <a:p>
            <a:pPr marL="171450" indent="-171450" algn="just">
              <a:lnSpc>
                <a:spcPct val="115000"/>
              </a:lnSpc>
              <a:buFontTx/>
              <a:buChar char="-"/>
            </a:pPr>
            <a:r>
              <a:rPr lang="fr-FR" sz="1000" dirty="0" smtClean="0">
                <a:solidFill>
                  <a:schemeClr val="tx2"/>
                </a:solidFill>
                <a:ea typeface="Calibri"/>
                <a:cs typeface="Times New Roman"/>
              </a:rPr>
              <a:t>à </a:t>
            </a:r>
            <a:r>
              <a:rPr lang="fr-FR" sz="1000" dirty="0">
                <a:solidFill>
                  <a:schemeClr val="tx2"/>
                </a:solidFill>
                <a:ea typeface="Calibri"/>
                <a:cs typeface="Times New Roman"/>
              </a:rPr>
              <a:t>plus long terme de porter des projets de transformation structurants pour le système de soins, avec notamment le déploiement d’actions de prévention ambitieuses dans un contexte de sortie de crise, le renforcement des approches intégrées (construction de parcours sur des pathologies ou des populations significatives en termes de santé publique),et le développement de l’exercice coordonné</a:t>
            </a:r>
            <a:r>
              <a:rPr lang="fr-FR" sz="1000" dirty="0" smtClean="0">
                <a:solidFill>
                  <a:schemeClr val="tx2"/>
                </a:solidFill>
                <a:ea typeface="Calibri"/>
                <a:cs typeface="Times New Roman"/>
              </a:rPr>
              <a:t>.</a:t>
            </a:r>
          </a:p>
          <a:p>
            <a:pPr marL="171450" indent="-171450" algn="just">
              <a:lnSpc>
                <a:spcPct val="115000"/>
              </a:lnSpc>
              <a:buFontTx/>
              <a:buChar char="-"/>
            </a:pPr>
            <a:endParaRPr lang="fr-FR" sz="1000" dirty="0">
              <a:solidFill>
                <a:schemeClr val="tx2"/>
              </a:solidFill>
              <a:ea typeface="Calibri"/>
              <a:cs typeface="Times New Roman"/>
            </a:endParaRPr>
          </a:p>
          <a:p>
            <a:pPr algn="just">
              <a:lnSpc>
                <a:spcPct val="115000"/>
              </a:lnSpc>
            </a:pPr>
            <a:r>
              <a:rPr lang="fr-FR" sz="1000" dirty="0">
                <a:solidFill>
                  <a:schemeClr val="tx2"/>
                </a:solidFill>
                <a:ea typeface="Calibri"/>
                <a:cs typeface="Times New Roman"/>
              </a:rPr>
              <a:t>Ce document est </a:t>
            </a:r>
            <a:r>
              <a:rPr lang="fr-FR" sz="1000" dirty="0" smtClean="0">
                <a:solidFill>
                  <a:schemeClr val="tx2"/>
                </a:solidFill>
                <a:ea typeface="Calibri"/>
                <a:cs typeface="Times New Roman"/>
              </a:rPr>
              <a:t>composé :  </a:t>
            </a:r>
            <a:endParaRPr lang="fr-FR" sz="1000" dirty="0">
              <a:solidFill>
                <a:schemeClr val="tx2"/>
              </a:solidFill>
              <a:ea typeface="Calibri"/>
              <a:cs typeface="Times New Roman"/>
            </a:endParaRPr>
          </a:p>
          <a:p>
            <a:pPr marL="171450" indent="-171450" algn="just">
              <a:lnSpc>
                <a:spcPct val="115000"/>
              </a:lnSpc>
              <a:buFontTx/>
              <a:buChar char="-"/>
            </a:pPr>
            <a:r>
              <a:rPr lang="fr-FR" sz="1000" dirty="0">
                <a:solidFill>
                  <a:schemeClr val="tx2"/>
                </a:solidFill>
                <a:ea typeface="Calibri"/>
                <a:cs typeface="Times New Roman"/>
              </a:rPr>
              <a:t>d’une introduction donnant le cadrage général et les chantiers structurants </a:t>
            </a:r>
            <a:r>
              <a:rPr lang="fr-FR" sz="1000" dirty="0" smtClean="0">
                <a:solidFill>
                  <a:schemeClr val="tx2"/>
                </a:solidFill>
                <a:ea typeface="Calibri"/>
                <a:cs typeface="Times New Roman"/>
              </a:rPr>
              <a:t>du PNGDRESS</a:t>
            </a:r>
            <a:r>
              <a:rPr lang="fr-FR" sz="1000" dirty="0">
                <a:solidFill>
                  <a:schemeClr val="tx2"/>
                </a:solidFill>
                <a:ea typeface="Calibri"/>
                <a:cs typeface="Times New Roman"/>
              </a:rPr>
              <a:t> </a:t>
            </a:r>
            <a:r>
              <a:rPr lang="fr-FR" sz="1000" dirty="0" smtClean="0">
                <a:solidFill>
                  <a:schemeClr val="tx2"/>
                </a:solidFill>
                <a:ea typeface="Calibri"/>
                <a:cs typeface="Times New Roman"/>
              </a:rPr>
              <a:t>2021-2022</a:t>
            </a:r>
            <a:endParaRPr lang="fr-FR" sz="1000" dirty="0">
              <a:solidFill>
                <a:schemeClr val="tx2"/>
              </a:solidFill>
              <a:ea typeface="Calibri"/>
              <a:cs typeface="Times New Roman"/>
            </a:endParaRPr>
          </a:p>
          <a:p>
            <a:pPr marL="171450" indent="-171450" algn="just">
              <a:lnSpc>
                <a:spcPct val="115000"/>
              </a:lnSpc>
              <a:buFontTx/>
              <a:buChar char="-"/>
            </a:pPr>
            <a:r>
              <a:rPr lang="fr-FR" sz="1000" dirty="0">
                <a:solidFill>
                  <a:schemeClr val="tx2"/>
                </a:solidFill>
                <a:ea typeface="Calibri"/>
                <a:cs typeface="Times New Roman"/>
              </a:rPr>
              <a:t>de l’encadrement de la mise en œuvre en région</a:t>
            </a:r>
          </a:p>
          <a:p>
            <a:pPr marL="171450" indent="-171450" algn="just">
              <a:lnSpc>
                <a:spcPct val="115000"/>
              </a:lnSpc>
              <a:buFontTx/>
              <a:buChar char="-"/>
            </a:pPr>
            <a:r>
              <a:rPr lang="fr-FR" sz="1000" dirty="0">
                <a:solidFill>
                  <a:schemeClr val="tx2"/>
                </a:solidFill>
                <a:ea typeface="Calibri"/>
                <a:cs typeface="Times New Roman"/>
              </a:rPr>
              <a:t>de l’ensemble des fiches actions </a:t>
            </a:r>
            <a:r>
              <a:rPr lang="fr-FR" sz="1000" dirty="0" smtClean="0">
                <a:solidFill>
                  <a:schemeClr val="tx2"/>
                </a:solidFill>
                <a:ea typeface="Calibri"/>
                <a:cs typeface="Times New Roman"/>
              </a:rPr>
              <a:t>visant </a:t>
            </a:r>
            <a:r>
              <a:rPr lang="fr-FR" sz="1000" dirty="0">
                <a:solidFill>
                  <a:schemeClr val="tx2"/>
                </a:solidFill>
                <a:ea typeface="Calibri"/>
                <a:cs typeface="Times New Roman"/>
              </a:rPr>
              <a:t>à donner aux régions les informations nécessaires à la mise en œuvre de ces actions</a:t>
            </a:r>
          </a:p>
          <a:p>
            <a:pPr algn="just">
              <a:lnSpc>
                <a:spcPct val="115000"/>
              </a:lnSpc>
            </a:pPr>
            <a:endParaRPr lang="fr-FR" sz="1000" dirty="0">
              <a:solidFill>
                <a:schemeClr val="tx2"/>
              </a:solidFill>
              <a:ea typeface="Calibri"/>
              <a:cs typeface="Times New Roman"/>
            </a:endParaRPr>
          </a:p>
        </p:txBody>
      </p:sp>
    </p:spTree>
    <p:extLst>
      <p:ext uri="{BB962C8B-B14F-4D97-AF65-F5344CB8AC3E}">
        <p14:creationId xmlns:p14="http://schemas.microsoft.com/office/powerpoint/2010/main" val="363026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602393" y="2898529"/>
            <a:ext cx="6682300" cy="1368152"/>
          </a:xfrm>
          <a:prstGeom prst="rect">
            <a:avLst/>
          </a:prstGeom>
        </p:spPr>
        <p:txBody>
          <a:bodyPr lIns="91332" tIns="45667" rIns="91332" bIns="45667"/>
          <a:lstStyle/>
          <a:p>
            <a:pPr defTabSz="913105">
              <a:tabLst>
                <a:tab pos="456555" algn="l"/>
              </a:tabLst>
              <a:defRPr/>
            </a:pPr>
            <a:r>
              <a:rPr lang="fr-FR" sz="3300" b="1" kern="0" dirty="0" smtClean="0">
                <a:solidFill>
                  <a:srgbClr val="002060"/>
                </a:solidFill>
                <a:ea typeface="+mj-ea"/>
              </a:rPr>
              <a:t>PNGDRESS 2021/2022 </a:t>
            </a:r>
            <a:endParaRPr lang="fr-FR" sz="3300" b="1" kern="0" dirty="0">
              <a:solidFill>
                <a:srgbClr val="002060"/>
              </a:solidFill>
            </a:endParaRPr>
          </a:p>
          <a:p>
            <a:pPr defTabSz="913105">
              <a:tabLst>
                <a:tab pos="456555" algn="l"/>
              </a:tabLst>
              <a:defRPr/>
            </a:pPr>
            <a:r>
              <a:rPr lang="fr-FR" sz="3300" b="1" kern="0" dirty="0" smtClean="0">
                <a:solidFill>
                  <a:srgbClr val="002060"/>
                </a:solidFill>
                <a:ea typeface="+mj-ea"/>
              </a:rPr>
              <a:t>Orientations générales</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defTabSz="913105">
              <a:buClr>
                <a:srgbClr val="002960"/>
              </a:buClr>
              <a:defRPr/>
            </a:pPr>
            <a:endParaRPr lang="fr-FR" sz="1500" kern="0" dirty="0">
              <a:solidFill>
                <a:srgbClr val="000000"/>
              </a:solidFill>
            </a:endParaRPr>
          </a:p>
          <a:p>
            <a:pPr defTabSz="913105">
              <a:buClr>
                <a:srgbClr val="002960"/>
              </a:buClr>
              <a:defRPr/>
            </a:pPr>
            <a:endParaRPr lang="fr-FR" sz="1500" kern="0" dirty="0">
              <a:solidFill>
                <a:srgbClr val="000000"/>
              </a:solidFill>
            </a:endParaRPr>
          </a:p>
          <a:p>
            <a:pPr defTabSz="913105">
              <a:buClr>
                <a:srgbClr val="002960"/>
              </a:buClr>
              <a:defRPr/>
            </a:pPr>
            <a:endParaRPr lang="fr-FR" sz="1500" kern="0" dirty="0">
              <a:solidFill>
                <a:srgbClr val="000000"/>
              </a:solidFil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grpSp>
        <p:nvGrpSpPr>
          <p:cNvPr id="5" name="Groupe 4"/>
          <p:cNvGrpSpPr/>
          <p:nvPr/>
        </p:nvGrpSpPr>
        <p:grpSpPr>
          <a:xfrm>
            <a:off x="1988378" y="2803946"/>
            <a:ext cx="642872" cy="1010755"/>
            <a:chOff x="4211960" y="2787624"/>
            <a:chExt cx="216024" cy="312549"/>
          </a:xfrm>
        </p:grpSpPr>
        <p:sp>
          <p:nvSpPr>
            <p:cNvPr id="6" name="Chevron 5"/>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8" name="Chevron 7"/>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spTree>
    <p:extLst>
      <p:ext uri="{BB962C8B-B14F-4D97-AF65-F5344CB8AC3E}">
        <p14:creationId xmlns:p14="http://schemas.microsoft.com/office/powerpoint/2010/main" val="484138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Box 54"/>
          <p:cNvSpPr txBox="1"/>
          <p:nvPr>
            <p:custDataLst>
              <p:tags r:id="rId1"/>
            </p:custDataLst>
          </p:nvPr>
        </p:nvSpPr>
        <p:spPr>
          <a:xfrm>
            <a:off x="1776976" y="1124808"/>
            <a:ext cx="3731128" cy="576000"/>
          </a:xfrm>
          <a:prstGeom prst="rect">
            <a:avLst/>
          </a:prstGeom>
          <a:solidFill>
            <a:schemeClr val="bg1">
              <a:lumMod val="95000"/>
            </a:schemeClr>
          </a:solidFill>
          <a:ln w="9525">
            <a:noFill/>
            <a:miter lim="800000"/>
            <a:headEnd/>
            <a:tailEnd/>
          </a:ln>
          <a:effectLst/>
        </p:spPr>
        <p:txBody>
          <a:bodyPr lIns="77747" tIns="77747" rIns="77747" bIns="77747"/>
          <a:lstStyle>
            <a:lvl1pPr marL="0" lvl="0" indent="0" defTabSz="895350" eaLnBrk="1" hangingPunct="1">
              <a:buClr>
                <a:schemeClr val="tx2"/>
              </a:buClr>
              <a:defRPr>
                <a:latin typeface="+mn-lt"/>
              </a:defRPr>
            </a:lvl1pPr>
            <a:lvl2pPr marL="193675" indent="-192088" defTabSz="895350" eaLnBrk="1" hangingPunct="1">
              <a:buClr>
                <a:schemeClr val="bg2"/>
              </a:buClr>
              <a:buSzPct val="125000"/>
              <a:buFont typeface="Arial" charset="0"/>
              <a:buChar char="▪"/>
              <a:defRPr>
                <a:latin typeface="+mn-lt"/>
              </a:defRPr>
            </a:lvl2pPr>
            <a:lvl3pPr marL="457200" indent="-261938" defTabSz="895350" eaLnBrk="1" hangingPunct="1">
              <a:buClr>
                <a:schemeClr val="bg2"/>
              </a:buClr>
              <a:buSzPct val="120000"/>
              <a:buFont typeface="Arial" charset="0"/>
              <a:buChar char="–"/>
              <a:defRPr>
                <a:latin typeface="+mn-lt"/>
              </a:defRPr>
            </a:lvl3pPr>
            <a:lvl4pPr marL="614363" indent="-155575" defTabSz="895350" eaLnBrk="1" hangingPunct="1">
              <a:buClr>
                <a:schemeClr val="bg2"/>
              </a:buClr>
              <a:buSzPct val="120000"/>
              <a:buFont typeface="Arial" charset="0"/>
              <a:buChar char="▫"/>
              <a:defRPr>
                <a:latin typeface="+mn-lt"/>
              </a:defRPr>
            </a:lvl4pPr>
            <a:lvl5pPr marL="749808" indent="-130175" defTabSz="895350" eaLnBrk="1" hangingPunct="1">
              <a:buClr>
                <a:schemeClr val="bg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a:latin typeface="+mn-lt"/>
              </a:defRPr>
            </a:lvl6pPr>
            <a:lvl7pPr marL="749808" indent="-130175" defTabSz="895350" fontAlgn="base">
              <a:spcBef>
                <a:spcPct val="0"/>
              </a:spcBef>
              <a:spcAft>
                <a:spcPct val="0"/>
              </a:spcAft>
              <a:buClr>
                <a:schemeClr val="tx2"/>
              </a:buClr>
              <a:buSzPct val="89000"/>
              <a:buFont typeface="Arial" charset="0"/>
              <a:buChar char="-"/>
              <a:defRPr>
                <a:latin typeface="+mn-lt"/>
              </a:defRPr>
            </a:lvl7pPr>
            <a:lvl8pPr marL="749808" indent="-130175" defTabSz="895350" fontAlgn="base">
              <a:spcBef>
                <a:spcPct val="0"/>
              </a:spcBef>
              <a:spcAft>
                <a:spcPct val="0"/>
              </a:spcAft>
              <a:buClr>
                <a:schemeClr val="tx2"/>
              </a:buClr>
              <a:buSzPct val="89000"/>
              <a:buFont typeface="Arial" charset="0"/>
              <a:buChar char="-"/>
              <a:defRPr>
                <a:latin typeface="+mn-lt"/>
              </a:defRPr>
            </a:lvl8pPr>
            <a:lvl9pPr marL="749808" indent="-130175" defTabSz="895350" fontAlgn="base">
              <a:spcBef>
                <a:spcPct val="0"/>
              </a:spcBef>
              <a:spcAft>
                <a:spcPct val="0"/>
              </a:spcAft>
              <a:buClr>
                <a:schemeClr val="tx2"/>
              </a:buClr>
              <a:buSzPct val="89000"/>
              <a:buFont typeface="Arial" charset="0"/>
              <a:buChar char="-"/>
              <a:defRPr>
                <a:latin typeface="+mn-lt"/>
              </a:defRPr>
            </a:lvl9pPr>
          </a:lstStyle>
          <a:p>
            <a:pPr>
              <a:defRPr/>
            </a:pPr>
            <a:endParaRPr lang="fr-FR" sz="1200" dirty="0"/>
          </a:p>
        </p:txBody>
      </p:sp>
      <p:sp>
        <p:nvSpPr>
          <p:cNvPr id="57" name="TextBox 54"/>
          <p:cNvSpPr txBox="1"/>
          <p:nvPr>
            <p:custDataLst>
              <p:tags r:id="rId2"/>
            </p:custDataLst>
          </p:nvPr>
        </p:nvSpPr>
        <p:spPr>
          <a:xfrm>
            <a:off x="1807255" y="1789914"/>
            <a:ext cx="3723013" cy="576000"/>
          </a:xfrm>
          <a:prstGeom prst="rect">
            <a:avLst/>
          </a:prstGeom>
          <a:solidFill>
            <a:schemeClr val="bg1">
              <a:lumMod val="95000"/>
            </a:schemeClr>
          </a:solidFill>
          <a:ln w="9525">
            <a:noFill/>
            <a:miter lim="800000"/>
            <a:headEnd/>
            <a:tailEnd/>
          </a:ln>
          <a:effectLst/>
        </p:spPr>
        <p:txBody>
          <a:bodyPr lIns="77747" tIns="77747" rIns="77747" bIns="77747"/>
          <a:lstStyle>
            <a:lvl1pPr marL="0" lvl="0" indent="0" defTabSz="895350" eaLnBrk="1" hangingPunct="1">
              <a:buClr>
                <a:schemeClr val="tx2"/>
              </a:buClr>
              <a:defRPr>
                <a:latin typeface="+mn-lt"/>
              </a:defRPr>
            </a:lvl1pPr>
            <a:lvl2pPr marL="193675" indent="-192088" defTabSz="895350" eaLnBrk="1" hangingPunct="1">
              <a:buClr>
                <a:schemeClr val="bg2"/>
              </a:buClr>
              <a:buSzPct val="125000"/>
              <a:buFont typeface="Arial" charset="0"/>
              <a:buChar char="▪"/>
              <a:defRPr>
                <a:latin typeface="+mn-lt"/>
              </a:defRPr>
            </a:lvl2pPr>
            <a:lvl3pPr marL="457200" indent="-261938" defTabSz="895350" eaLnBrk="1" hangingPunct="1">
              <a:buClr>
                <a:schemeClr val="bg2"/>
              </a:buClr>
              <a:buSzPct val="120000"/>
              <a:buFont typeface="Arial" charset="0"/>
              <a:buChar char="–"/>
              <a:defRPr>
                <a:latin typeface="+mn-lt"/>
              </a:defRPr>
            </a:lvl3pPr>
            <a:lvl4pPr marL="614363" indent="-155575" defTabSz="895350" eaLnBrk="1" hangingPunct="1">
              <a:buClr>
                <a:schemeClr val="bg2"/>
              </a:buClr>
              <a:buSzPct val="120000"/>
              <a:buFont typeface="Arial" charset="0"/>
              <a:buChar char="▫"/>
              <a:defRPr>
                <a:latin typeface="+mn-lt"/>
              </a:defRPr>
            </a:lvl4pPr>
            <a:lvl5pPr marL="749808" indent="-130175" defTabSz="895350" eaLnBrk="1" hangingPunct="1">
              <a:buClr>
                <a:schemeClr val="bg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a:latin typeface="+mn-lt"/>
              </a:defRPr>
            </a:lvl6pPr>
            <a:lvl7pPr marL="749808" indent="-130175" defTabSz="895350" fontAlgn="base">
              <a:spcBef>
                <a:spcPct val="0"/>
              </a:spcBef>
              <a:spcAft>
                <a:spcPct val="0"/>
              </a:spcAft>
              <a:buClr>
                <a:schemeClr val="tx2"/>
              </a:buClr>
              <a:buSzPct val="89000"/>
              <a:buFont typeface="Arial" charset="0"/>
              <a:buChar char="-"/>
              <a:defRPr>
                <a:latin typeface="+mn-lt"/>
              </a:defRPr>
            </a:lvl7pPr>
            <a:lvl8pPr marL="749808" indent="-130175" defTabSz="895350" fontAlgn="base">
              <a:spcBef>
                <a:spcPct val="0"/>
              </a:spcBef>
              <a:spcAft>
                <a:spcPct val="0"/>
              </a:spcAft>
              <a:buClr>
                <a:schemeClr val="tx2"/>
              </a:buClr>
              <a:buSzPct val="89000"/>
              <a:buFont typeface="Arial" charset="0"/>
              <a:buChar char="-"/>
              <a:defRPr>
                <a:latin typeface="+mn-lt"/>
              </a:defRPr>
            </a:lvl8pPr>
            <a:lvl9pPr marL="749808" indent="-130175" defTabSz="895350" fontAlgn="base">
              <a:spcBef>
                <a:spcPct val="0"/>
              </a:spcBef>
              <a:spcAft>
                <a:spcPct val="0"/>
              </a:spcAft>
              <a:buClr>
                <a:schemeClr val="tx2"/>
              </a:buClr>
              <a:buSzPct val="89000"/>
              <a:buFont typeface="Arial" charset="0"/>
              <a:buChar char="-"/>
              <a:defRPr>
                <a:latin typeface="+mn-lt"/>
              </a:defRPr>
            </a:lvl9pPr>
          </a:lstStyle>
          <a:p>
            <a:pPr>
              <a:defRPr/>
            </a:pPr>
            <a:endParaRPr lang="fr-FR" sz="1200" dirty="0"/>
          </a:p>
        </p:txBody>
      </p:sp>
      <p:sp>
        <p:nvSpPr>
          <p:cNvPr id="63" name="TextBox 54"/>
          <p:cNvSpPr txBox="1"/>
          <p:nvPr>
            <p:custDataLst>
              <p:tags r:id="rId3"/>
            </p:custDataLst>
          </p:nvPr>
        </p:nvSpPr>
        <p:spPr>
          <a:xfrm>
            <a:off x="1799141" y="3297167"/>
            <a:ext cx="3731128" cy="576000"/>
          </a:xfrm>
          <a:prstGeom prst="rect">
            <a:avLst/>
          </a:prstGeom>
          <a:solidFill>
            <a:schemeClr val="bg1">
              <a:lumMod val="95000"/>
            </a:schemeClr>
          </a:solidFill>
          <a:ln w="9525">
            <a:noFill/>
            <a:miter lim="800000"/>
            <a:headEnd/>
            <a:tailEnd/>
          </a:ln>
          <a:effectLst/>
        </p:spPr>
        <p:txBody>
          <a:bodyPr lIns="77747" tIns="77747" rIns="77747" bIns="77747"/>
          <a:lstStyle>
            <a:lvl1pPr marL="0" lvl="0" indent="0" defTabSz="895350" eaLnBrk="1" hangingPunct="1">
              <a:buClr>
                <a:schemeClr val="tx2"/>
              </a:buClr>
              <a:defRPr>
                <a:latin typeface="+mn-lt"/>
              </a:defRPr>
            </a:lvl1pPr>
            <a:lvl2pPr marL="193675" indent="-192088" defTabSz="895350" eaLnBrk="1" hangingPunct="1">
              <a:buClr>
                <a:schemeClr val="bg2"/>
              </a:buClr>
              <a:buSzPct val="125000"/>
              <a:buFont typeface="Arial" charset="0"/>
              <a:buChar char="▪"/>
              <a:defRPr>
                <a:latin typeface="+mn-lt"/>
              </a:defRPr>
            </a:lvl2pPr>
            <a:lvl3pPr marL="457200" indent="-261938" defTabSz="895350" eaLnBrk="1" hangingPunct="1">
              <a:buClr>
                <a:schemeClr val="bg2"/>
              </a:buClr>
              <a:buSzPct val="120000"/>
              <a:buFont typeface="Arial" charset="0"/>
              <a:buChar char="–"/>
              <a:defRPr>
                <a:latin typeface="+mn-lt"/>
              </a:defRPr>
            </a:lvl3pPr>
            <a:lvl4pPr marL="614363" indent="-155575" defTabSz="895350" eaLnBrk="1" hangingPunct="1">
              <a:buClr>
                <a:schemeClr val="bg2"/>
              </a:buClr>
              <a:buSzPct val="120000"/>
              <a:buFont typeface="Arial" charset="0"/>
              <a:buChar char="▫"/>
              <a:defRPr>
                <a:latin typeface="+mn-lt"/>
              </a:defRPr>
            </a:lvl4pPr>
            <a:lvl5pPr marL="749808" indent="-130175" defTabSz="895350" eaLnBrk="1" hangingPunct="1">
              <a:buClr>
                <a:schemeClr val="bg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a:latin typeface="+mn-lt"/>
              </a:defRPr>
            </a:lvl6pPr>
            <a:lvl7pPr marL="749808" indent="-130175" defTabSz="895350" fontAlgn="base">
              <a:spcBef>
                <a:spcPct val="0"/>
              </a:spcBef>
              <a:spcAft>
                <a:spcPct val="0"/>
              </a:spcAft>
              <a:buClr>
                <a:schemeClr val="tx2"/>
              </a:buClr>
              <a:buSzPct val="89000"/>
              <a:buFont typeface="Arial" charset="0"/>
              <a:buChar char="-"/>
              <a:defRPr>
                <a:latin typeface="+mn-lt"/>
              </a:defRPr>
            </a:lvl7pPr>
            <a:lvl8pPr marL="749808" indent="-130175" defTabSz="895350" fontAlgn="base">
              <a:spcBef>
                <a:spcPct val="0"/>
              </a:spcBef>
              <a:spcAft>
                <a:spcPct val="0"/>
              </a:spcAft>
              <a:buClr>
                <a:schemeClr val="tx2"/>
              </a:buClr>
              <a:buSzPct val="89000"/>
              <a:buFont typeface="Arial" charset="0"/>
              <a:buChar char="-"/>
              <a:defRPr>
                <a:latin typeface="+mn-lt"/>
              </a:defRPr>
            </a:lvl8pPr>
            <a:lvl9pPr marL="749808" indent="-130175" defTabSz="895350" fontAlgn="base">
              <a:spcBef>
                <a:spcPct val="0"/>
              </a:spcBef>
              <a:spcAft>
                <a:spcPct val="0"/>
              </a:spcAft>
              <a:buClr>
                <a:schemeClr val="tx2"/>
              </a:buClr>
              <a:buSzPct val="89000"/>
              <a:buFont typeface="Arial" charset="0"/>
              <a:buChar char="-"/>
              <a:defRPr>
                <a:latin typeface="+mn-lt"/>
              </a:defRPr>
            </a:lvl9pPr>
          </a:lstStyle>
          <a:p>
            <a:pPr>
              <a:defRPr/>
            </a:pPr>
            <a:endParaRPr lang="fr-FR" sz="1200" dirty="0"/>
          </a:p>
        </p:txBody>
      </p:sp>
      <p:sp>
        <p:nvSpPr>
          <p:cNvPr id="34" name="Rectangle 33"/>
          <p:cNvSpPr/>
          <p:nvPr/>
        </p:nvSpPr>
        <p:spPr bwMode="gray">
          <a:xfrm>
            <a:off x="1623804" y="4898604"/>
            <a:ext cx="6404580" cy="504000"/>
          </a:xfrm>
          <a:prstGeom prst="rect">
            <a:avLst/>
          </a:prstGeom>
          <a:noFill/>
          <a:ln w="19050">
            <a:noFill/>
            <a:miter lim="800000"/>
            <a:headEnd/>
            <a:tailEnd/>
          </a:ln>
          <a:effectLst/>
          <a:extLst/>
        </p:spPr>
        <p:txBody>
          <a:bodyPr wrap="square" lIns="36000" rIns="36000" rtlCol="0" anchor="ctr">
            <a:noAutofit/>
          </a:bodyPr>
          <a:lstStyle/>
          <a:p>
            <a:pPr lvl="0"/>
            <a:r>
              <a:rPr lang="fr-FR" sz="1100" b="1" dirty="0" smtClean="0">
                <a:solidFill>
                  <a:schemeClr val="tx2"/>
                </a:solidFill>
              </a:rPr>
              <a:t>Assurer une égalité </a:t>
            </a:r>
            <a:r>
              <a:rPr lang="fr-FR" sz="1100" b="1" dirty="0">
                <a:solidFill>
                  <a:schemeClr val="tx2"/>
                </a:solidFill>
              </a:rPr>
              <a:t>d’accès </a:t>
            </a:r>
            <a:r>
              <a:rPr lang="fr-FR" sz="1100" b="1" dirty="0" smtClean="0">
                <a:solidFill>
                  <a:schemeClr val="tx2"/>
                </a:solidFill>
              </a:rPr>
              <a:t>à des soins de qualité </a:t>
            </a:r>
            <a:r>
              <a:rPr lang="fr-FR" sz="1100" b="1" dirty="0">
                <a:solidFill>
                  <a:schemeClr val="tx2"/>
                </a:solidFill>
              </a:rPr>
              <a:t>sur l’ensemble du territoire </a:t>
            </a:r>
          </a:p>
        </p:txBody>
      </p:sp>
      <p:grpSp>
        <p:nvGrpSpPr>
          <p:cNvPr id="35" name="Group 2"/>
          <p:cNvGrpSpPr>
            <a:grpSpLocks/>
          </p:cNvGrpSpPr>
          <p:nvPr/>
        </p:nvGrpSpPr>
        <p:grpSpPr bwMode="auto">
          <a:xfrm>
            <a:off x="726702" y="4705877"/>
            <a:ext cx="1650904" cy="235291"/>
            <a:chOff x="127" y="907"/>
            <a:chExt cx="2686" cy="69"/>
          </a:xfrm>
        </p:grpSpPr>
        <p:cxnSp>
          <p:nvCxnSpPr>
            <p:cNvPr id="36" name="AutoShape 12"/>
            <p:cNvCxnSpPr>
              <a:cxnSpLocks noChangeShapeType="1"/>
              <a:stCxn id="37" idx="4"/>
              <a:endCxn id="37" idx="6"/>
            </p:cNvCxnSpPr>
            <p:nvPr/>
          </p:nvCxnSpPr>
          <p:spPr bwMode="auto">
            <a:xfrm>
              <a:off x="127" y="976"/>
              <a:ext cx="2686" cy="0"/>
            </a:xfrm>
            <a:prstGeom prst="straightConnector1">
              <a:avLst/>
            </a:prstGeom>
            <a:noFill/>
            <a:ln w="9525">
              <a:solidFill>
                <a:srgbClr val="FFCD00"/>
              </a:solidFill>
              <a:round/>
              <a:headEnd/>
              <a:tailEnd/>
            </a:ln>
          </p:spPr>
        </p:cxnSp>
        <p:sp>
          <p:nvSpPr>
            <p:cNvPr id="37" name="AutoShape 13"/>
            <p:cNvSpPr>
              <a:spLocks noChangeArrowheads="1"/>
            </p:cNvSpPr>
            <p:nvPr/>
          </p:nvSpPr>
          <p:spPr bwMode="auto">
            <a:xfrm>
              <a:off x="127" y="907"/>
              <a:ext cx="2686" cy="69"/>
            </a:xfrm>
            <a:prstGeom prst="leftRightArrow">
              <a:avLst>
                <a:gd name="adj1" fmla="val 100000"/>
                <a:gd name="adj2" fmla="val 0"/>
              </a:avLst>
            </a:prstGeom>
            <a:noFill/>
            <a:ln w="9525">
              <a:noFill/>
              <a:miter lim="800000"/>
              <a:headEnd/>
              <a:tailEnd/>
            </a:ln>
            <a:effectLst/>
          </p:spPr>
          <p:txBody>
            <a:bodyPr lIns="0" tIns="0" rIns="0" bIns="18287" anchor="b">
              <a:spAutoFit/>
            </a:bodyPr>
            <a:lstStyle/>
            <a:p>
              <a:pPr defTabSz="932863" fontAlgn="base">
                <a:spcBef>
                  <a:spcPct val="0"/>
                </a:spcBef>
                <a:spcAft>
                  <a:spcPct val="0"/>
                </a:spcAft>
                <a:defRPr/>
              </a:pPr>
              <a:r>
                <a:rPr lang="fr-FR" sz="1400" b="1" dirty="0" smtClean="0">
                  <a:solidFill>
                    <a:schemeClr val="tx2"/>
                  </a:solidFill>
                </a:rPr>
                <a:t>Ambitions</a:t>
              </a:r>
              <a:endParaRPr lang="fr-FR" sz="1400" dirty="0">
                <a:solidFill>
                  <a:schemeClr val="tx2"/>
                </a:solidFill>
              </a:endParaRPr>
            </a:p>
          </p:txBody>
        </p:sp>
      </p:grpSp>
      <p:sp>
        <p:nvSpPr>
          <p:cNvPr id="42" name="Rectangle 41"/>
          <p:cNvSpPr/>
          <p:nvPr/>
        </p:nvSpPr>
        <p:spPr bwMode="gray">
          <a:xfrm>
            <a:off x="1600190" y="5661304"/>
            <a:ext cx="6404580" cy="504000"/>
          </a:xfrm>
          <a:prstGeom prst="rect">
            <a:avLst/>
          </a:prstGeom>
          <a:noFill/>
          <a:ln w="19050">
            <a:noFill/>
            <a:miter lim="800000"/>
            <a:headEnd/>
            <a:tailEnd/>
          </a:ln>
          <a:effectLst/>
          <a:extLst/>
        </p:spPr>
        <p:txBody>
          <a:bodyPr wrap="square" lIns="36000" rIns="36000" rtlCol="0" anchor="ctr">
            <a:noAutofit/>
          </a:bodyPr>
          <a:lstStyle/>
          <a:p>
            <a:pPr lvl="0"/>
            <a:r>
              <a:rPr lang="fr-FR" sz="1100" b="1" dirty="0" smtClean="0">
                <a:solidFill>
                  <a:schemeClr val="tx2"/>
                </a:solidFill>
              </a:rPr>
              <a:t>Renfor</a:t>
            </a:r>
            <a:r>
              <a:rPr lang="fr-FR" sz="1100" b="1" dirty="0">
                <a:solidFill>
                  <a:schemeClr val="tx2"/>
                </a:solidFill>
              </a:rPr>
              <a:t>c</a:t>
            </a:r>
            <a:r>
              <a:rPr lang="fr-FR" sz="1100" b="1" dirty="0" smtClean="0">
                <a:solidFill>
                  <a:schemeClr val="tx2"/>
                </a:solidFill>
              </a:rPr>
              <a:t>er la place de la prévention </a:t>
            </a:r>
            <a:endParaRPr lang="fr-FR" sz="1100" b="1" dirty="0">
              <a:solidFill>
                <a:schemeClr val="tx2"/>
              </a:solidFill>
            </a:endParaRPr>
          </a:p>
        </p:txBody>
      </p:sp>
      <p:sp>
        <p:nvSpPr>
          <p:cNvPr id="43" name="Rectangle 42"/>
          <p:cNvSpPr/>
          <p:nvPr/>
        </p:nvSpPr>
        <p:spPr bwMode="gray">
          <a:xfrm>
            <a:off x="1623804" y="5229256"/>
            <a:ext cx="6404580" cy="504000"/>
          </a:xfrm>
          <a:prstGeom prst="rect">
            <a:avLst/>
          </a:prstGeom>
          <a:noFill/>
          <a:ln w="19050">
            <a:noFill/>
            <a:miter lim="800000"/>
            <a:headEnd/>
            <a:tailEnd/>
          </a:ln>
          <a:effectLst/>
          <a:extLst/>
        </p:spPr>
        <p:txBody>
          <a:bodyPr wrap="square" lIns="36000" rIns="36000" rtlCol="0" anchor="ctr">
            <a:noAutofit/>
          </a:bodyPr>
          <a:lstStyle/>
          <a:p>
            <a:pPr lvl="0"/>
            <a:r>
              <a:rPr lang="fr-FR" sz="1100" b="1" dirty="0" smtClean="0">
                <a:solidFill>
                  <a:schemeClr val="tx2"/>
                </a:solidFill>
              </a:rPr>
              <a:t>Pérenniser l’accès à l’innovation</a:t>
            </a:r>
            <a:endParaRPr lang="fr-FR" sz="1100" b="1" dirty="0">
              <a:solidFill>
                <a:schemeClr val="tx2"/>
              </a:solidFill>
            </a:endParaRPr>
          </a:p>
        </p:txBody>
      </p:sp>
      <p:sp>
        <p:nvSpPr>
          <p:cNvPr id="54" name="AutoShape 13"/>
          <p:cNvSpPr>
            <a:spLocks noChangeArrowheads="1"/>
          </p:cNvSpPr>
          <p:nvPr/>
        </p:nvSpPr>
        <p:spPr bwMode="auto">
          <a:xfrm>
            <a:off x="726702" y="764704"/>
            <a:ext cx="1829074" cy="233909"/>
          </a:xfrm>
          <a:prstGeom prst="leftRightArrow">
            <a:avLst>
              <a:gd name="adj1" fmla="val 100000"/>
              <a:gd name="adj2" fmla="val 0"/>
            </a:avLst>
          </a:prstGeom>
          <a:noFill/>
          <a:ln w="9525">
            <a:noFill/>
            <a:miter lim="800000"/>
            <a:headEnd/>
            <a:tailEnd/>
          </a:ln>
          <a:effectLst/>
        </p:spPr>
        <p:txBody>
          <a:bodyPr wrap="square" lIns="0" tIns="0" rIns="0" bIns="18287" anchor="b">
            <a:spAutoFit/>
          </a:bodyPr>
          <a:lstStyle/>
          <a:p>
            <a:pPr defTabSz="932863" fontAlgn="base">
              <a:spcBef>
                <a:spcPct val="0"/>
              </a:spcBef>
              <a:spcAft>
                <a:spcPct val="0"/>
              </a:spcAft>
              <a:defRPr/>
            </a:pPr>
            <a:r>
              <a:rPr lang="fr-FR" sz="1400" b="1" dirty="0" smtClean="0">
                <a:solidFill>
                  <a:schemeClr val="tx2"/>
                </a:solidFill>
              </a:rPr>
              <a:t>Des défis à relever :</a:t>
            </a:r>
            <a:endParaRPr lang="fr-FR" sz="1400" dirty="0">
              <a:solidFill>
                <a:schemeClr val="tx2"/>
              </a:solidFill>
            </a:endParaRPr>
          </a:p>
        </p:txBody>
      </p:sp>
      <p:cxnSp>
        <p:nvCxnSpPr>
          <p:cNvPr id="55" name="AutoShape 12"/>
          <p:cNvCxnSpPr>
            <a:cxnSpLocks noChangeShapeType="1"/>
          </p:cNvCxnSpPr>
          <p:nvPr/>
        </p:nvCxnSpPr>
        <p:spPr bwMode="auto">
          <a:xfrm>
            <a:off x="747853" y="980728"/>
            <a:ext cx="1629753" cy="0"/>
          </a:xfrm>
          <a:prstGeom prst="straightConnector1">
            <a:avLst/>
          </a:prstGeom>
          <a:noFill/>
          <a:ln w="9525">
            <a:solidFill>
              <a:srgbClr val="FFCD00"/>
            </a:solidFill>
            <a:round/>
            <a:headEnd/>
            <a:tailEnd/>
          </a:ln>
        </p:spPr>
      </p:cxnSp>
      <p:sp>
        <p:nvSpPr>
          <p:cNvPr id="86" name="Title 1"/>
          <p:cNvSpPr txBox="1">
            <a:spLocks/>
          </p:cNvSpPr>
          <p:nvPr/>
        </p:nvSpPr>
        <p:spPr>
          <a:xfrm>
            <a:off x="827584" y="189008"/>
            <a:ext cx="8088020"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lvl1pPr algn="l" defTabSz="926426" rtl="0" eaLnBrk="0" fontAlgn="base" hangingPunct="0">
              <a:spcBef>
                <a:spcPct val="0"/>
              </a:spcBef>
              <a:spcAft>
                <a:spcPct val="0"/>
              </a:spcAft>
              <a:tabLst>
                <a:tab pos="463210" algn="l"/>
              </a:tabLst>
              <a:defRPr sz="1900" b="1">
                <a:solidFill>
                  <a:schemeClr val="tx2"/>
                </a:solidFill>
                <a:latin typeface="+mj-lt"/>
                <a:ea typeface="+mj-ea"/>
                <a:cs typeface="+mj-cs"/>
              </a:defRPr>
            </a:lvl1pPr>
            <a:lvl2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2pPr>
            <a:lvl3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3pPr>
            <a:lvl4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4pPr>
            <a:lvl5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5pPr>
            <a:lvl6pPr marL="473056"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6pPr>
            <a:lvl7pPr marL="946125"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7pPr>
            <a:lvl8pPr marL="1419220"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8pPr>
            <a:lvl9pPr marL="1892275"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9pPr>
          </a:lstStyle>
          <a:p>
            <a:r>
              <a:rPr lang="fr-FR" sz="1800" kern="0" dirty="0"/>
              <a:t>R</a:t>
            </a:r>
            <a:r>
              <a:rPr lang="fr-FR" sz="1800" kern="0" dirty="0" smtClean="0"/>
              <a:t>épondre à de fortes ambitions </a:t>
            </a:r>
            <a:endParaRPr lang="fr-FR" sz="1800" kern="0" dirty="0"/>
          </a:p>
        </p:txBody>
      </p:sp>
      <p:sp>
        <p:nvSpPr>
          <p:cNvPr id="30" name="Rectangle 29"/>
          <p:cNvSpPr/>
          <p:nvPr/>
        </p:nvSpPr>
        <p:spPr bwMode="gray">
          <a:xfrm>
            <a:off x="0" y="0"/>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cxnSp>
        <p:nvCxnSpPr>
          <p:cNvPr id="75" name="Connecteur droit 74"/>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grpSp>
        <p:nvGrpSpPr>
          <p:cNvPr id="38" name="Groupe 37"/>
          <p:cNvGrpSpPr/>
          <p:nvPr/>
        </p:nvGrpSpPr>
        <p:grpSpPr>
          <a:xfrm>
            <a:off x="1259632" y="5026400"/>
            <a:ext cx="258915" cy="248407"/>
            <a:chOff x="4194991" y="2886429"/>
            <a:chExt cx="232993" cy="213744"/>
          </a:xfrm>
        </p:grpSpPr>
        <p:sp>
          <p:nvSpPr>
            <p:cNvPr id="39" name="Chevron 38"/>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40" name="Chevron 39"/>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grpSp>
        <p:nvGrpSpPr>
          <p:cNvPr id="45" name="Groupe 44"/>
          <p:cNvGrpSpPr/>
          <p:nvPr/>
        </p:nvGrpSpPr>
        <p:grpSpPr>
          <a:xfrm>
            <a:off x="1256036" y="5392724"/>
            <a:ext cx="258915" cy="248407"/>
            <a:chOff x="4194991" y="2886429"/>
            <a:chExt cx="232993" cy="213744"/>
          </a:xfrm>
        </p:grpSpPr>
        <p:sp>
          <p:nvSpPr>
            <p:cNvPr id="46" name="Chevron 45"/>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47" name="Chevron 46"/>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grpSp>
        <p:nvGrpSpPr>
          <p:cNvPr id="48" name="Groupe 47"/>
          <p:cNvGrpSpPr/>
          <p:nvPr/>
        </p:nvGrpSpPr>
        <p:grpSpPr>
          <a:xfrm>
            <a:off x="1250326" y="5789044"/>
            <a:ext cx="258915" cy="248407"/>
            <a:chOff x="4194991" y="2886429"/>
            <a:chExt cx="232993" cy="213744"/>
          </a:xfrm>
        </p:grpSpPr>
        <p:sp>
          <p:nvSpPr>
            <p:cNvPr id="49" name="Chevron 48"/>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50" name="Chevron 49"/>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sp>
        <p:nvSpPr>
          <p:cNvPr id="58" name="TextBox 54"/>
          <p:cNvSpPr txBox="1"/>
          <p:nvPr>
            <p:custDataLst>
              <p:tags r:id="rId4"/>
            </p:custDataLst>
          </p:nvPr>
        </p:nvSpPr>
        <p:spPr>
          <a:xfrm>
            <a:off x="1799141" y="2480077"/>
            <a:ext cx="3733482" cy="673010"/>
          </a:xfrm>
          <a:prstGeom prst="rect">
            <a:avLst/>
          </a:prstGeom>
          <a:solidFill>
            <a:schemeClr val="bg1">
              <a:lumMod val="95000"/>
            </a:schemeClr>
          </a:solidFill>
          <a:ln w="9525">
            <a:noFill/>
            <a:miter lim="800000"/>
            <a:headEnd/>
            <a:tailEnd/>
          </a:ln>
          <a:effectLst/>
        </p:spPr>
        <p:txBody>
          <a:bodyPr lIns="77747" tIns="77747" rIns="77747" bIns="77747"/>
          <a:lstStyle>
            <a:lvl1pPr marL="0" lvl="0" indent="0" defTabSz="895350" eaLnBrk="1" hangingPunct="1">
              <a:buClr>
                <a:schemeClr val="tx2"/>
              </a:buClr>
              <a:defRPr>
                <a:latin typeface="+mn-lt"/>
              </a:defRPr>
            </a:lvl1pPr>
            <a:lvl2pPr marL="193675" indent="-192088" defTabSz="895350" eaLnBrk="1" hangingPunct="1">
              <a:buClr>
                <a:schemeClr val="bg2"/>
              </a:buClr>
              <a:buSzPct val="125000"/>
              <a:buFont typeface="Arial" charset="0"/>
              <a:buChar char="▪"/>
              <a:defRPr>
                <a:latin typeface="+mn-lt"/>
              </a:defRPr>
            </a:lvl2pPr>
            <a:lvl3pPr marL="457200" indent="-261938" defTabSz="895350" eaLnBrk="1" hangingPunct="1">
              <a:buClr>
                <a:schemeClr val="bg2"/>
              </a:buClr>
              <a:buSzPct val="120000"/>
              <a:buFont typeface="Arial" charset="0"/>
              <a:buChar char="–"/>
              <a:defRPr>
                <a:latin typeface="+mn-lt"/>
              </a:defRPr>
            </a:lvl3pPr>
            <a:lvl4pPr marL="614363" indent="-155575" defTabSz="895350" eaLnBrk="1" hangingPunct="1">
              <a:buClr>
                <a:schemeClr val="bg2"/>
              </a:buClr>
              <a:buSzPct val="120000"/>
              <a:buFont typeface="Arial" charset="0"/>
              <a:buChar char="▫"/>
              <a:defRPr>
                <a:latin typeface="+mn-lt"/>
              </a:defRPr>
            </a:lvl4pPr>
            <a:lvl5pPr marL="749808" indent="-130175" defTabSz="895350" eaLnBrk="1" hangingPunct="1">
              <a:buClr>
                <a:schemeClr val="bg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a:latin typeface="+mn-lt"/>
              </a:defRPr>
            </a:lvl6pPr>
            <a:lvl7pPr marL="749808" indent="-130175" defTabSz="895350" fontAlgn="base">
              <a:spcBef>
                <a:spcPct val="0"/>
              </a:spcBef>
              <a:spcAft>
                <a:spcPct val="0"/>
              </a:spcAft>
              <a:buClr>
                <a:schemeClr val="tx2"/>
              </a:buClr>
              <a:buSzPct val="89000"/>
              <a:buFont typeface="Arial" charset="0"/>
              <a:buChar char="-"/>
              <a:defRPr>
                <a:latin typeface="+mn-lt"/>
              </a:defRPr>
            </a:lvl7pPr>
            <a:lvl8pPr marL="749808" indent="-130175" defTabSz="895350" fontAlgn="base">
              <a:spcBef>
                <a:spcPct val="0"/>
              </a:spcBef>
              <a:spcAft>
                <a:spcPct val="0"/>
              </a:spcAft>
              <a:buClr>
                <a:schemeClr val="tx2"/>
              </a:buClr>
              <a:buSzPct val="89000"/>
              <a:buFont typeface="Arial" charset="0"/>
              <a:buChar char="-"/>
              <a:defRPr>
                <a:latin typeface="+mn-lt"/>
              </a:defRPr>
            </a:lvl8pPr>
            <a:lvl9pPr marL="749808" indent="-130175" defTabSz="895350" fontAlgn="base">
              <a:spcBef>
                <a:spcPct val="0"/>
              </a:spcBef>
              <a:spcAft>
                <a:spcPct val="0"/>
              </a:spcAft>
              <a:buClr>
                <a:schemeClr val="tx2"/>
              </a:buClr>
              <a:buSzPct val="89000"/>
              <a:buFont typeface="Arial" charset="0"/>
              <a:buChar char="-"/>
              <a:defRPr>
                <a:latin typeface="+mn-lt"/>
              </a:defRPr>
            </a:lvl9pPr>
          </a:lstStyle>
          <a:p>
            <a:pPr>
              <a:defRPr/>
            </a:pPr>
            <a:endParaRPr lang="fr-FR" sz="1200" dirty="0"/>
          </a:p>
        </p:txBody>
      </p:sp>
      <p:sp>
        <p:nvSpPr>
          <p:cNvPr id="59" name="Rectangle 23"/>
          <p:cNvSpPr txBox="1">
            <a:spLocks/>
          </p:cNvSpPr>
          <p:nvPr/>
        </p:nvSpPr>
        <p:spPr bwMode="auto">
          <a:xfrm>
            <a:off x="1903202" y="3404199"/>
            <a:ext cx="3627067" cy="369332"/>
          </a:xfrm>
          <a:prstGeom prst="rect">
            <a:avLst/>
          </a:prstGeom>
          <a:noFill/>
          <a:ln w="9525">
            <a:noFill/>
            <a:miter lim="800000"/>
            <a:headEnd/>
            <a:tailEnd/>
          </a:ln>
        </p:spPr>
        <p:txBody>
          <a:bodyPr wrap="square" lIns="0" tIns="0" rIns="0" bIns="0" anchor="ctr">
            <a:spAutoFit/>
          </a:bodyPr>
          <a:lstStyle/>
          <a:p>
            <a:pPr defTabSz="913526">
              <a:buClr>
                <a:schemeClr val="tx2"/>
              </a:buClr>
            </a:pPr>
            <a:r>
              <a:rPr lang="fr-FR" sz="1200" b="1" dirty="0" smtClean="0">
                <a:solidFill>
                  <a:srgbClr val="002960"/>
                </a:solidFill>
              </a:rPr>
              <a:t>Des produits de santé de plus en plus chers et trop consommés</a:t>
            </a:r>
            <a:endParaRPr lang="fr-FR" sz="1200" b="1" dirty="0">
              <a:solidFill>
                <a:srgbClr val="002960"/>
              </a:solidFill>
            </a:endParaRPr>
          </a:p>
        </p:txBody>
      </p:sp>
      <p:sp>
        <p:nvSpPr>
          <p:cNvPr id="60" name="Rectangle 23"/>
          <p:cNvSpPr txBox="1">
            <a:spLocks/>
          </p:cNvSpPr>
          <p:nvPr/>
        </p:nvSpPr>
        <p:spPr bwMode="auto">
          <a:xfrm>
            <a:off x="1870860" y="2644718"/>
            <a:ext cx="3569077" cy="369332"/>
          </a:xfrm>
          <a:prstGeom prst="rect">
            <a:avLst/>
          </a:prstGeom>
          <a:noFill/>
          <a:ln w="9525">
            <a:noFill/>
            <a:miter lim="800000"/>
            <a:headEnd/>
            <a:tailEnd/>
          </a:ln>
        </p:spPr>
        <p:txBody>
          <a:bodyPr wrap="square" lIns="0" tIns="0" rIns="0" bIns="0" anchor="ctr">
            <a:spAutoFit/>
          </a:bodyPr>
          <a:lstStyle/>
          <a:p>
            <a:pPr defTabSz="913526">
              <a:buClr>
                <a:schemeClr val="tx2"/>
              </a:buClr>
            </a:pPr>
            <a:r>
              <a:rPr lang="fr-FR" sz="1200" b="1" dirty="0" smtClean="0">
                <a:solidFill>
                  <a:srgbClr val="002060"/>
                </a:solidFill>
              </a:rPr>
              <a:t>Rénover le financement des établissements de santé </a:t>
            </a:r>
          </a:p>
        </p:txBody>
      </p:sp>
      <p:sp>
        <p:nvSpPr>
          <p:cNvPr id="64" name="Rectangle 23"/>
          <p:cNvSpPr txBox="1">
            <a:spLocks/>
          </p:cNvSpPr>
          <p:nvPr/>
        </p:nvSpPr>
        <p:spPr bwMode="auto">
          <a:xfrm>
            <a:off x="1884222" y="1933930"/>
            <a:ext cx="3569077" cy="369332"/>
          </a:xfrm>
          <a:prstGeom prst="rect">
            <a:avLst/>
          </a:prstGeom>
          <a:noFill/>
          <a:ln w="9525">
            <a:noFill/>
            <a:miter lim="800000"/>
            <a:headEnd/>
            <a:tailEnd/>
          </a:ln>
        </p:spPr>
        <p:txBody>
          <a:bodyPr wrap="square" lIns="0" tIns="0" rIns="0" bIns="0" anchor="ctr">
            <a:spAutoFit/>
          </a:bodyPr>
          <a:lstStyle/>
          <a:p>
            <a:pPr defTabSz="913526">
              <a:buClr>
                <a:schemeClr val="tx2"/>
              </a:buClr>
            </a:pPr>
            <a:r>
              <a:rPr lang="fr-FR" sz="1200" b="1" dirty="0" smtClean="0">
                <a:solidFill>
                  <a:schemeClr val="tx2"/>
                </a:solidFill>
                <a:latin typeface="Arial" pitchFamily="34" charset="0"/>
              </a:rPr>
              <a:t>Un déséquilibre du maillage </a:t>
            </a:r>
            <a:r>
              <a:rPr lang="fr-FR" sz="1200" b="1" dirty="0">
                <a:solidFill>
                  <a:schemeClr val="tx2"/>
                </a:solidFill>
                <a:latin typeface="Arial" pitchFamily="34" charset="0"/>
              </a:rPr>
              <a:t>territorial </a:t>
            </a:r>
            <a:r>
              <a:rPr lang="fr-FR" sz="1200" b="1" dirty="0" smtClean="0">
                <a:solidFill>
                  <a:schemeClr val="tx2"/>
                </a:solidFill>
                <a:latin typeface="Arial" pitchFamily="34" charset="0"/>
              </a:rPr>
              <a:t>de l’offre de santé dans </a:t>
            </a:r>
            <a:r>
              <a:rPr lang="fr-FR" sz="1200" b="1" dirty="0">
                <a:solidFill>
                  <a:schemeClr val="tx2"/>
                </a:solidFill>
                <a:latin typeface="Arial" pitchFamily="34" charset="0"/>
              </a:rPr>
              <a:t>certains territoires </a:t>
            </a:r>
            <a:endParaRPr lang="fr-FR" sz="1200" b="1" dirty="0">
              <a:solidFill>
                <a:srgbClr val="002960"/>
              </a:solidFill>
            </a:endParaRPr>
          </a:p>
        </p:txBody>
      </p:sp>
      <p:sp>
        <p:nvSpPr>
          <p:cNvPr id="41" name="Rectangle 40"/>
          <p:cNvSpPr>
            <a:spLocks/>
          </p:cNvSpPr>
          <p:nvPr/>
        </p:nvSpPr>
        <p:spPr bwMode="gray">
          <a:xfrm>
            <a:off x="5892663" y="1789978"/>
            <a:ext cx="2808000" cy="576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tabLst>
                <a:tab pos="524791" algn="l"/>
              </a:tabLst>
            </a:pPr>
            <a:r>
              <a:rPr lang="fr-FR" sz="1200" dirty="0" smtClean="0">
                <a:solidFill>
                  <a:schemeClr val="tx2"/>
                </a:solidFill>
              </a:rPr>
              <a:t>30% </a:t>
            </a:r>
            <a:r>
              <a:rPr lang="fr-FR" sz="1200" dirty="0">
                <a:solidFill>
                  <a:schemeClr val="tx2"/>
                </a:solidFill>
              </a:rPr>
              <a:t>de la population vit dans des zones identifiées comme prioritaires pour l’installation et le maintien de médecins</a:t>
            </a:r>
          </a:p>
        </p:txBody>
      </p:sp>
      <p:sp>
        <p:nvSpPr>
          <p:cNvPr id="44" name="Rectangle 43"/>
          <p:cNvSpPr>
            <a:spLocks/>
          </p:cNvSpPr>
          <p:nvPr/>
        </p:nvSpPr>
        <p:spPr bwMode="gray">
          <a:xfrm>
            <a:off x="5892663" y="2480077"/>
            <a:ext cx="2808000" cy="718753"/>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tabLst>
                <a:tab pos="524791" algn="l"/>
              </a:tabLst>
            </a:pPr>
            <a:r>
              <a:rPr lang="fr-FR" sz="1200" dirty="0" smtClean="0">
                <a:solidFill>
                  <a:srgbClr val="002060"/>
                </a:solidFill>
              </a:rPr>
              <a:t>Un financement à l’activité qui reste dominant ; une prise en compte des besoins </a:t>
            </a:r>
            <a:r>
              <a:rPr lang="fr-FR" sz="1200" dirty="0">
                <a:solidFill>
                  <a:srgbClr val="002060"/>
                </a:solidFill>
              </a:rPr>
              <a:t>de soins et de santé des territoires </a:t>
            </a:r>
            <a:r>
              <a:rPr lang="fr-FR" sz="1200" dirty="0" smtClean="0">
                <a:solidFill>
                  <a:srgbClr val="002060"/>
                </a:solidFill>
              </a:rPr>
              <a:t>à consolider</a:t>
            </a:r>
            <a:endParaRPr lang="fr-FR" sz="1200" dirty="0">
              <a:solidFill>
                <a:srgbClr val="002060"/>
              </a:solidFill>
            </a:endParaRPr>
          </a:p>
        </p:txBody>
      </p:sp>
      <p:sp>
        <p:nvSpPr>
          <p:cNvPr id="51" name="Rectangle 50"/>
          <p:cNvSpPr>
            <a:spLocks/>
          </p:cNvSpPr>
          <p:nvPr/>
        </p:nvSpPr>
        <p:spPr bwMode="gray">
          <a:xfrm>
            <a:off x="5892663" y="3315029"/>
            <a:ext cx="2808000" cy="576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tabLst>
                <a:tab pos="524791" algn="l"/>
              </a:tabLst>
            </a:pPr>
            <a:r>
              <a:rPr lang="fr-FR" sz="1200" dirty="0" smtClean="0">
                <a:solidFill>
                  <a:schemeClr val="tx2"/>
                </a:solidFill>
              </a:rPr>
              <a:t>Le coût moyen des anticancéreux augmente de 11% par an </a:t>
            </a:r>
          </a:p>
        </p:txBody>
      </p:sp>
      <p:sp>
        <p:nvSpPr>
          <p:cNvPr id="53" name="TextBox 54"/>
          <p:cNvSpPr txBox="1"/>
          <p:nvPr>
            <p:custDataLst>
              <p:tags r:id="rId5"/>
            </p:custDataLst>
          </p:nvPr>
        </p:nvSpPr>
        <p:spPr>
          <a:xfrm>
            <a:off x="1799141" y="4017247"/>
            <a:ext cx="3731128" cy="576000"/>
          </a:xfrm>
          <a:prstGeom prst="rect">
            <a:avLst/>
          </a:prstGeom>
          <a:solidFill>
            <a:schemeClr val="bg1">
              <a:lumMod val="95000"/>
            </a:schemeClr>
          </a:solidFill>
          <a:ln w="9525">
            <a:noFill/>
            <a:miter lim="800000"/>
            <a:headEnd/>
            <a:tailEnd/>
          </a:ln>
          <a:effectLst/>
        </p:spPr>
        <p:txBody>
          <a:bodyPr lIns="77747" tIns="77747" rIns="77747" bIns="77747"/>
          <a:lstStyle>
            <a:lvl1pPr marL="0" lvl="0" indent="0" defTabSz="895350" eaLnBrk="1" hangingPunct="1">
              <a:buClr>
                <a:schemeClr val="tx2"/>
              </a:buClr>
              <a:defRPr>
                <a:latin typeface="+mn-lt"/>
              </a:defRPr>
            </a:lvl1pPr>
            <a:lvl2pPr marL="193675" indent="-192088" defTabSz="895350" eaLnBrk="1" hangingPunct="1">
              <a:buClr>
                <a:schemeClr val="bg2"/>
              </a:buClr>
              <a:buSzPct val="125000"/>
              <a:buFont typeface="Arial" charset="0"/>
              <a:buChar char="▪"/>
              <a:defRPr>
                <a:latin typeface="+mn-lt"/>
              </a:defRPr>
            </a:lvl2pPr>
            <a:lvl3pPr marL="457200" indent="-261938" defTabSz="895350" eaLnBrk="1" hangingPunct="1">
              <a:buClr>
                <a:schemeClr val="bg2"/>
              </a:buClr>
              <a:buSzPct val="120000"/>
              <a:buFont typeface="Arial" charset="0"/>
              <a:buChar char="–"/>
              <a:defRPr>
                <a:latin typeface="+mn-lt"/>
              </a:defRPr>
            </a:lvl3pPr>
            <a:lvl4pPr marL="614363" indent="-155575" defTabSz="895350" eaLnBrk="1" hangingPunct="1">
              <a:buClr>
                <a:schemeClr val="bg2"/>
              </a:buClr>
              <a:buSzPct val="120000"/>
              <a:buFont typeface="Arial" charset="0"/>
              <a:buChar char="▫"/>
              <a:defRPr>
                <a:latin typeface="+mn-lt"/>
              </a:defRPr>
            </a:lvl4pPr>
            <a:lvl5pPr marL="749808" indent="-130175" defTabSz="895350" eaLnBrk="1" hangingPunct="1">
              <a:buClr>
                <a:schemeClr val="bg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a:latin typeface="+mn-lt"/>
              </a:defRPr>
            </a:lvl6pPr>
            <a:lvl7pPr marL="749808" indent="-130175" defTabSz="895350" fontAlgn="base">
              <a:spcBef>
                <a:spcPct val="0"/>
              </a:spcBef>
              <a:spcAft>
                <a:spcPct val="0"/>
              </a:spcAft>
              <a:buClr>
                <a:schemeClr val="tx2"/>
              </a:buClr>
              <a:buSzPct val="89000"/>
              <a:buFont typeface="Arial" charset="0"/>
              <a:buChar char="-"/>
              <a:defRPr>
                <a:latin typeface="+mn-lt"/>
              </a:defRPr>
            </a:lvl7pPr>
            <a:lvl8pPr marL="749808" indent="-130175" defTabSz="895350" fontAlgn="base">
              <a:spcBef>
                <a:spcPct val="0"/>
              </a:spcBef>
              <a:spcAft>
                <a:spcPct val="0"/>
              </a:spcAft>
              <a:buClr>
                <a:schemeClr val="tx2"/>
              </a:buClr>
              <a:buSzPct val="89000"/>
              <a:buFont typeface="Arial" charset="0"/>
              <a:buChar char="-"/>
              <a:defRPr>
                <a:latin typeface="+mn-lt"/>
              </a:defRPr>
            </a:lvl8pPr>
            <a:lvl9pPr marL="749808" indent="-130175" defTabSz="895350" fontAlgn="base">
              <a:spcBef>
                <a:spcPct val="0"/>
              </a:spcBef>
              <a:spcAft>
                <a:spcPct val="0"/>
              </a:spcAft>
              <a:buClr>
                <a:schemeClr val="tx2"/>
              </a:buClr>
              <a:buSzPct val="89000"/>
              <a:buFont typeface="Arial" charset="0"/>
              <a:buChar char="-"/>
              <a:defRPr>
                <a:latin typeface="+mn-lt"/>
              </a:defRPr>
            </a:lvl9pPr>
          </a:lstStyle>
          <a:p>
            <a:pPr>
              <a:defRPr/>
            </a:pPr>
            <a:endParaRPr lang="fr-FR" sz="1200" dirty="0"/>
          </a:p>
        </p:txBody>
      </p:sp>
      <p:sp>
        <p:nvSpPr>
          <p:cNvPr id="56" name="Rectangle 23"/>
          <p:cNvSpPr txBox="1">
            <a:spLocks/>
          </p:cNvSpPr>
          <p:nvPr/>
        </p:nvSpPr>
        <p:spPr bwMode="auto">
          <a:xfrm>
            <a:off x="1903202" y="4124279"/>
            <a:ext cx="3627067" cy="369332"/>
          </a:xfrm>
          <a:prstGeom prst="rect">
            <a:avLst/>
          </a:prstGeom>
          <a:noFill/>
          <a:ln w="9525">
            <a:noFill/>
            <a:miter lim="800000"/>
            <a:headEnd/>
            <a:tailEnd/>
          </a:ln>
        </p:spPr>
        <p:txBody>
          <a:bodyPr wrap="square" lIns="0" tIns="0" rIns="0" bIns="0" anchor="ctr">
            <a:spAutoFit/>
          </a:bodyPr>
          <a:lstStyle>
            <a:defPPr>
              <a:defRPr lang="fr-FR"/>
            </a:defPPr>
            <a:lvl1pPr defTabSz="913526">
              <a:buClr>
                <a:schemeClr val="tx2"/>
              </a:buClr>
              <a:defRPr sz="1200" b="1">
                <a:solidFill>
                  <a:srgbClr val="002960"/>
                </a:solidFill>
              </a:defRPr>
            </a:lvl1pPr>
          </a:lstStyle>
          <a:p>
            <a:r>
              <a:rPr lang="fr-FR" dirty="0"/>
              <a:t>D’importantes variations de taux de recours régionaux </a:t>
            </a:r>
            <a:r>
              <a:rPr lang="fr-FR" dirty="0" smtClean="0"/>
              <a:t>à certains actes </a:t>
            </a:r>
            <a:endParaRPr lang="fr-FR" dirty="0"/>
          </a:p>
        </p:txBody>
      </p:sp>
      <p:sp>
        <p:nvSpPr>
          <p:cNvPr id="61" name="Rectangle 60"/>
          <p:cNvSpPr>
            <a:spLocks/>
          </p:cNvSpPr>
          <p:nvPr/>
        </p:nvSpPr>
        <p:spPr bwMode="gray">
          <a:xfrm>
            <a:off x="5892663" y="4035109"/>
            <a:ext cx="2808000" cy="576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tabLst>
                <a:tab pos="524791" algn="l"/>
              </a:tabLst>
            </a:pPr>
            <a:r>
              <a:rPr lang="fr-FR" sz="1200" dirty="0" smtClean="0">
                <a:solidFill>
                  <a:schemeClr val="tx2"/>
                </a:solidFill>
              </a:rPr>
              <a:t>Rapport de 1 à 6 entre régions pour le taux de recours à la chirurgie </a:t>
            </a:r>
            <a:r>
              <a:rPr lang="fr-FR" sz="1200" dirty="0" err="1" smtClean="0">
                <a:solidFill>
                  <a:schemeClr val="tx2"/>
                </a:solidFill>
              </a:rPr>
              <a:t>bariatrique</a:t>
            </a:r>
            <a:endParaRPr lang="fr-FR" sz="1200" dirty="0" smtClean="0">
              <a:solidFill>
                <a:schemeClr val="tx2"/>
              </a:solidFill>
            </a:endParaRPr>
          </a:p>
        </p:txBody>
      </p:sp>
      <p:pic>
        <p:nvPicPr>
          <p:cNvPr id="29699" name="Picture 3" descr="C:\Users\anais.callot\Downloads\noun_735338_cc.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3015"/>
          <a:stretch/>
        </p:blipFill>
        <p:spPr bwMode="auto">
          <a:xfrm>
            <a:off x="1151069" y="1933930"/>
            <a:ext cx="510146" cy="443751"/>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C:\Users\anais.callot\Downloads\noun_977664_cc.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4839"/>
          <a:stretch/>
        </p:blipFill>
        <p:spPr bwMode="auto">
          <a:xfrm>
            <a:off x="971600" y="4022162"/>
            <a:ext cx="674423" cy="5743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anais.callot\Downloads\noun_867100_cc.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14667"/>
          <a:stretch/>
        </p:blipFill>
        <p:spPr bwMode="auto">
          <a:xfrm>
            <a:off x="1025413" y="2509994"/>
            <a:ext cx="709785" cy="60568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C:\Users\anais.callot\Downloads\noun_1378780_cc.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18922"/>
          <a:stretch/>
        </p:blipFill>
        <p:spPr bwMode="auto">
          <a:xfrm>
            <a:off x="1143547" y="3302082"/>
            <a:ext cx="543105" cy="440335"/>
          </a:xfrm>
          <a:prstGeom prst="rect">
            <a:avLst/>
          </a:prstGeom>
          <a:noFill/>
          <a:extLst>
            <a:ext uri="{909E8E84-426E-40DD-AFC4-6F175D3DCCD1}">
              <a14:hiddenFill xmlns:a14="http://schemas.microsoft.com/office/drawing/2010/main">
                <a:solidFill>
                  <a:srgbClr val="FFFFFF"/>
                </a:solidFill>
              </a14:hiddenFill>
            </a:ext>
          </a:extLst>
        </p:spPr>
      </p:pic>
      <p:grpSp>
        <p:nvGrpSpPr>
          <p:cNvPr id="62" name="Groupe 61"/>
          <p:cNvGrpSpPr/>
          <p:nvPr/>
        </p:nvGrpSpPr>
        <p:grpSpPr>
          <a:xfrm>
            <a:off x="1263764" y="6132865"/>
            <a:ext cx="258915" cy="248407"/>
            <a:chOff x="4194991" y="2886429"/>
            <a:chExt cx="232993" cy="213744"/>
          </a:xfrm>
        </p:grpSpPr>
        <p:sp>
          <p:nvSpPr>
            <p:cNvPr id="65" name="Chevron 64"/>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66" name="Chevron 65"/>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sp>
        <p:nvSpPr>
          <p:cNvPr id="67" name="Rectangle 66"/>
          <p:cNvSpPr/>
          <p:nvPr/>
        </p:nvSpPr>
        <p:spPr bwMode="gray">
          <a:xfrm>
            <a:off x="1623804" y="6093296"/>
            <a:ext cx="6404580" cy="504000"/>
          </a:xfrm>
          <a:prstGeom prst="rect">
            <a:avLst/>
          </a:prstGeom>
          <a:noFill/>
          <a:ln w="19050">
            <a:noFill/>
            <a:miter lim="800000"/>
            <a:headEnd/>
            <a:tailEnd/>
          </a:ln>
          <a:effectLst/>
          <a:extLst/>
        </p:spPr>
        <p:txBody>
          <a:bodyPr wrap="square" lIns="36000" rIns="36000" rtlCol="0" anchor="ctr">
            <a:noAutofit/>
          </a:bodyPr>
          <a:lstStyle/>
          <a:p>
            <a:pPr lvl="0"/>
            <a:r>
              <a:rPr lang="fr-FR" sz="1100" b="1" dirty="0" smtClean="0">
                <a:solidFill>
                  <a:schemeClr val="tx2"/>
                </a:solidFill>
              </a:rPr>
              <a:t>Améliorer la pertinence des soins</a:t>
            </a:r>
          </a:p>
          <a:p>
            <a:pPr lvl="0"/>
            <a:endParaRPr lang="fr-FR" sz="1100" b="1" dirty="0">
              <a:solidFill>
                <a:schemeClr val="tx2"/>
              </a:solidFill>
            </a:endParaRPr>
          </a:p>
        </p:txBody>
      </p:sp>
      <p:sp>
        <p:nvSpPr>
          <p:cNvPr id="72" name="TextBox 54"/>
          <p:cNvSpPr txBox="1"/>
          <p:nvPr>
            <p:custDataLst>
              <p:tags r:id="rId6"/>
            </p:custDataLst>
          </p:nvPr>
        </p:nvSpPr>
        <p:spPr>
          <a:xfrm>
            <a:off x="1835696" y="1340768"/>
            <a:ext cx="3731128" cy="184666"/>
          </a:xfrm>
          <a:prstGeom prst="rect">
            <a:avLst/>
          </a:prstGeom>
          <a:noFill/>
          <a:ln w="9525">
            <a:noFill/>
            <a:miter lim="800000"/>
            <a:headEnd/>
            <a:tailEnd/>
          </a:ln>
        </p:spPr>
        <p:txBody>
          <a:bodyPr wrap="square" lIns="0" tIns="0" rIns="0" bIns="0" anchor="ctr">
            <a:spAutoFit/>
          </a:bodyPr>
          <a:lstStyle>
            <a:defPPr>
              <a:defRPr lang="fr-FR"/>
            </a:defPPr>
            <a:lvl1pPr defTabSz="913526">
              <a:buClr>
                <a:schemeClr val="tx2"/>
              </a:buClr>
              <a:defRPr sz="1200" b="1">
                <a:solidFill>
                  <a:srgbClr val="002960"/>
                </a:solidFill>
              </a:defRPr>
            </a:lvl1pPr>
          </a:lstStyle>
          <a:p>
            <a:r>
              <a:rPr lang="fr-FR" dirty="0" smtClean="0">
                <a:solidFill>
                  <a:srgbClr val="002060"/>
                </a:solidFill>
              </a:rPr>
              <a:t>Répondre à une crise sanitaire majeure</a:t>
            </a:r>
            <a:endParaRPr lang="fr-FR" dirty="0">
              <a:solidFill>
                <a:srgbClr val="002060"/>
              </a:solidFill>
            </a:endParaRPr>
          </a:p>
        </p:txBody>
      </p:sp>
      <p:sp>
        <p:nvSpPr>
          <p:cNvPr id="73" name="Rectangle 72"/>
          <p:cNvSpPr>
            <a:spLocks/>
          </p:cNvSpPr>
          <p:nvPr/>
        </p:nvSpPr>
        <p:spPr bwMode="gray">
          <a:xfrm>
            <a:off x="5892663" y="1124808"/>
            <a:ext cx="2808000" cy="576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tabLst>
                <a:tab pos="524791" algn="l"/>
              </a:tabLst>
            </a:pPr>
            <a:endParaRPr lang="fr-FR" sz="1200" dirty="0" smtClean="0">
              <a:solidFill>
                <a:schemeClr val="tx2"/>
              </a:solidFill>
            </a:endParaRPr>
          </a:p>
        </p:txBody>
      </p:sp>
      <p:sp>
        <p:nvSpPr>
          <p:cNvPr id="4" name="Rectangle 3"/>
          <p:cNvSpPr/>
          <p:nvPr/>
        </p:nvSpPr>
        <p:spPr>
          <a:xfrm>
            <a:off x="5892664" y="1167135"/>
            <a:ext cx="2783792" cy="461665"/>
          </a:xfrm>
          <a:prstGeom prst="rect">
            <a:avLst/>
          </a:prstGeom>
        </p:spPr>
        <p:txBody>
          <a:bodyPr wrap="square">
            <a:spAutoFit/>
          </a:bodyPr>
          <a:lstStyle/>
          <a:p>
            <a:pPr lvl="0">
              <a:tabLst>
                <a:tab pos="524791" algn="l"/>
              </a:tabLst>
            </a:pPr>
            <a:r>
              <a:rPr lang="fr-FR" sz="1200" dirty="0">
                <a:solidFill>
                  <a:schemeClr val="tx2"/>
                </a:solidFill>
              </a:rPr>
              <a:t>&gt; 7 Millions personnes </a:t>
            </a:r>
            <a:r>
              <a:rPr lang="fr-FR" sz="1200" dirty="0" smtClean="0">
                <a:solidFill>
                  <a:schemeClr val="tx2"/>
                </a:solidFill>
              </a:rPr>
              <a:t>malades </a:t>
            </a:r>
            <a:r>
              <a:rPr lang="fr-FR" sz="1200" dirty="0" err="1" smtClean="0">
                <a:solidFill>
                  <a:schemeClr val="tx2"/>
                </a:solidFill>
              </a:rPr>
              <a:t>covid</a:t>
            </a:r>
            <a:r>
              <a:rPr lang="fr-FR" sz="1200" dirty="0" smtClean="0">
                <a:solidFill>
                  <a:schemeClr val="tx2"/>
                </a:solidFill>
              </a:rPr>
              <a:t> </a:t>
            </a:r>
          </a:p>
          <a:p>
            <a:pPr lvl="0">
              <a:tabLst>
                <a:tab pos="524791" algn="l"/>
              </a:tabLst>
            </a:pPr>
            <a:r>
              <a:rPr lang="fr-FR" sz="1200" dirty="0" smtClean="0">
                <a:solidFill>
                  <a:schemeClr val="tx2"/>
                </a:solidFill>
              </a:rPr>
              <a:t>et &gt; 100 000 décès</a:t>
            </a:r>
            <a:endParaRPr lang="fr-FR" sz="1200" dirty="0">
              <a:solidFill>
                <a:schemeClr val="tx2"/>
              </a:solidFill>
            </a:endParaRPr>
          </a:p>
        </p:txBody>
      </p:sp>
      <p:pic>
        <p:nvPicPr>
          <p:cNvPr id="5" name="Image 4"/>
          <p:cNvPicPr>
            <a:picLocks noChangeAspect="1"/>
          </p:cNvPicPr>
          <p:nvPr/>
        </p:nvPicPr>
        <p:blipFill rotWithShape="1">
          <a:blip r:embed="rId13"/>
          <a:srcRect l="55906" t="5267" r="31544" b="64911"/>
          <a:stretch/>
        </p:blipFill>
        <p:spPr>
          <a:xfrm>
            <a:off x="1115616" y="1196752"/>
            <a:ext cx="450197" cy="529644"/>
          </a:xfrm>
          <a:prstGeom prst="rect">
            <a:avLst/>
          </a:prstGeom>
        </p:spPr>
      </p:pic>
      <p:grpSp>
        <p:nvGrpSpPr>
          <p:cNvPr id="68" name="Groupe 67"/>
          <p:cNvGrpSpPr/>
          <p:nvPr/>
        </p:nvGrpSpPr>
        <p:grpSpPr>
          <a:xfrm>
            <a:off x="1260793" y="6523670"/>
            <a:ext cx="258915" cy="248407"/>
            <a:chOff x="4194991" y="2886429"/>
            <a:chExt cx="232993" cy="213744"/>
          </a:xfrm>
        </p:grpSpPr>
        <p:sp>
          <p:nvSpPr>
            <p:cNvPr id="69" name="Chevron 68"/>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70" name="Chevron 69"/>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sp>
        <p:nvSpPr>
          <p:cNvPr id="71" name="Rectangle 70"/>
          <p:cNvSpPr/>
          <p:nvPr/>
        </p:nvSpPr>
        <p:spPr bwMode="gray">
          <a:xfrm>
            <a:off x="1620833" y="6412093"/>
            <a:ext cx="7079830" cy="504000"/>
          </a:xfrm>
          <a:prstGeom prst="rect">
            <a:avLst/>
          </a:prstGeom>
          <a:noFill/>
          <a:ln w="19050">
            <a:noFill/>
            <a:miter lim="800000"/>
            <a:headEnd/>
            <a:tailEnd/>
          </a:ln>
          <a:effectLst/>
          <a:extLst/>
        </p:spPr>
        <p:txBody>
          <a:bodyPr wrap="square" lIns="36000" rIns="36000" rtlCol="0" anchor="ctr">
            <a:noAutofit/>
          </a:bodyPr>
          <a:lstStyle/>
          <a:p>
            <a:r>
              <a:rPr lang="fr-FR" sz="1100" b="1" dirty="0">
                <a:solidFill>
                  <a:schemeClr val="tx2"/>
                </a:solidFill>
              </a:rPr>
              <a:t>Impulser une nouvelle relation de service et d’accompagnement à destination des  professionnels  de santé</a:t>
            </a:r>
          </a:p>
        </p:txBody>
      </p:sp>
    </p:spTree>
    <p:extLst>
      <p:ext uri="{BB962C8B-B14F-4D97-AF65-F5344CB8AC3E}">
        <p14:creationId xmlns:p14="http://schemas.microsoft.com/office/powerpoint/2010/main" val="19316823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256769"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829535" y="219191"/>
            <a:ext cx="8422985" cy="276999"/>
          </a:xfrm>
          <a:noFill/>
          <a:ln w="9525" algn="ctr">
            <a:noFill/>
            <a:miter lim="800000"/>
            <a:headEnd/>
            <a:tailEnd/>
          </a:ln>
        </p:spPr>
        <p:txBody>
          <a:bodyPr vert="horz" wrap="square" lIns="0" tIns="0" rIns="0" bIns="0" numCol="1" anchor="ctr" anchorCtr="0" compatLnSpc="1">
            <a:prstTxWarp prst="textNoShape">
              <a:avLst/>
            </a:prstTxWarp>
            <a:spAutoFit/>
          </a:bodyPr>
          <a:lstStyle/>
          <a:p>
            <a:pPr defTabSz="926426">
              <a:tabLst>
                <a:tab pos="463210" algn="l"/>
              </a:tabLst>
            </a:pPr>
            <a:r>
              <a:rPr lang="fr-FR" sz="1800" dirty="0" smtClean="0"/>
              <a:t>Lutter contre la </a:t>
            </a:r>
            <a:r>
              <a:rPr lang="fr-FR" sz="1800" dirty="0" err="1" smtClean="0"/>
              <a:t>covid</a:t>
            </a:r>
            <a:r>
              <a:rPr lang="fr-FR" sz="1800" dirty="0" smtClean="0"/>
              <a:t> : campagne vaccinale </a:t>
            </a:r>
            <a:r>
              <a:rPr lang="fr-FR" sz="1800" dirty="0" err="1" smtClean="0"/>
              <a:t>covid</a:t>
            </a:r>
            <a:r>
              <a:rPr lang="fr-FR" sz="1800" dirty="0" smtClean="0"/>
              <a:t> et dépistage </a:t>
            </a:r>
            <a:endParaRPr lang="fr-FR" sz="1800" dirty="0"/>
          </a:p>
        </p:txBody>
      </p:sp>
      <p:grpSp>
        <p:nvGrpSpPr>
          <p:cNvPr id="48" name="Groupe 49"/>
          <p:cNvGrpSpPr/>
          <p:nvPr/>
        </p:nvGrpSpPr>
        <p:grpSpPr>
          <a:xfrm>
            <a:off x="839751" y="1145647"/>
            <a:ext cx="7988114" cy="504057"/>
            <a:chOff x="1008976" y="944589"/>
            <a:chExt cx="13010624" cy="484183"/>
          </a:xfrm>
          <a:solidFill>
            <a:srgbClr val="FFCD00">
              <a:alpha val="63000"/>
            </a:srgbClr>
          </a:solidFill>
        </p:grpSpPr>
        <p:sp>
          <p:nvSpPr>
            <p:cNvPr id="69" name="Rectangle 3"/>
            <p:cNvSpPr txBox="1">
              <a:spLocks noChangeArrowheads="1"/>
            </p:cNvSpPr>
            <p:nvPr/>
          </p:nvSpPr>
          <p:spPr bwMode="gray">
            <a:xfrm>
              <a:off x="1008976" y="1117545"/>
              <a:ext cx="5980762" cy="31122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algn="just"/>
              <a:r>
                <a:rPr lang="fr-FR" sz="1100" b="1" dirty="0" smtClean="0">
                  <a:solidFill>
                    <a:srgbClr val="FFFFFF"/>
                  </a:solidFill>
                </a:rPr>
                <a:t>Lutter contre la </a:t>
              </a:r>
              <a:r>
                <a:rPr lang="fr-FR" sz="1100" b="1" dirty="0" err="1" smtClean="0">
                  <a:solidFill>
                    <a:srgbClr val="FFFFFF"/>
                  </a:solidFill>
                </a:rPr>
                <a:t>covid</a:t>
              </a:r>
              <a:endParaRPr lang="fr-FR" sz="1100" b="1" dirty="0">
                <a:solidFill>
                  <a:srgbClr val="FFFFFF"/>
                </a:solidFill>
              </a:endParaRPr>
            </a:p>
          </p:txBody>
        </p:sp>
        <p:sp>
          <p:nvSpPr>
            <p:cNvPr id="71"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2" name="Rectangle 21"/>
          <p:cNvSpPr>
            <a:spLocks/>
          </p:cNvSpPr>
          <p:nvPr/>
        </p:nvSpPr>
        <p:spPr bwMode="gray">
          <a:xfrm>
            <a:off x="4644008" y="4241964"/>
            <a:ext cx="3708000" cy="1800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buFont typeface="Arial" panose="020B0604020202020204" pitchFamily="34" charset="0"/>
              <a:buChar char="•"/>
            </a:pPr>
            <a:r>
              <a:rPr lang="fr-FR" sz="1100" dirty="0" smtClean="0">
                <a:solidFill>
                  <a:srgbClr val="000000"/>
                </a:solidFill>
              </a:rPr>
              <a:t>Poursuivre la stratégie Tester</a:t>
            </a:r>
            <a:r>
              <a:rPr lang="fr-FR" sz="1100" dirty="0">
                <a:solidFill>
                  <a:srgbClr val="000000"/>
                </a:solidFill>
              </a:rPr>
              <a:t>, Alerter, Protéger</a:t>
            </a:r>
          </a:p>
          <a:p>
            <a:pPr marL="171450" indent="-171450">
              <a:buFont typeface="Arial" panose="020B0604020202020204" pitchFamily="34" charset="0"/>
              <a:buChar char="•"/>
            </a:pPr>
            <a:endParaRPr lang="fr-FR" sz="1100" dirty="0">
              <a:solidFill>
                <a:srgbClr val="000000"/>
              </a:solidFill>
            </a:endParaRPr>
          </a:p>
          <a:p>
            <a:pPr marL="171450" indent="-171450">
              <a:buFont typeface="Arial" panose="020B0604020202020204" pitchFamily="34" charset="0"/>
              <a:buChar char="•"/>
            </a:pPr>
            <a:r>
              <a:rPr lang="fr-FR" sz="1100" dirty="0">
                <a:solidFill>
                  <a:srgbClr val="000000"/>
                </a:solidFill>
              </a:rPr>
              <a:t>Accompagner le </a:t>
            </a:r>
            <a:r>
              <a:rPr lang="fr-FR" sz="1100" dirty="0" smtClean="0">
                <a:solidFill>
                  <a:srgbClr val="000000"/>
                </a:solidFill>
              </a:rPr>
              <a:t>dépistage</a:t>
            </a:r>
          </a:p>
          <a:p>
            <a:pPr marL="171450" indent="-171450">
              <a:buFont typeface="Arial" panose="020B0604020202020204" pitchFamily="34" charset="0"/>
              <a:buChar char="•"/>
            </a:pPr>
            <a:endParaRPr lang="fr-FR" sz="1100" dirty="0">
              <a:solidFill>
                <a:srgbClr val="000000"/>
              </a:solidFill>
            </a:endParaRPr>
          </a:p>
          <a:p>
            <a:pPr marL="171450" indent="-171450">
              <a:buFont typeface="Arial" panose="020B0604020202020204" pitchFamily="34" charset="0"/>
              <a:buChar char="•"/>
            </a:pPr>
            <a:r>
              <a:rPr lang="fr-FR" sz="1100" dirty="0" smtClean="0">
                <a:solidFill>
                  <a:srgbClr val="000000"/>
                </a:solidFill>
              </a:rPr>
              <a:t>Mettre en œuvre la stratégie de fin de gratuité des tests. </a:t>
            </a:r>
            <a:endParaRPr lang="fr-FR" sz="1100" dirty="0">
              <a:solidFill>
                <a:srgbClr val="000000"/>
              </a:solidFill>
            </a:endParaRPr>
          </a:p>
          <a:p>
            <a:pPr marL="171450" lvl="2" indent="-171450" algn="just">
              <a:buFont typeface="Arial" panose="020B0604020202020204" pitchFamily="34" charset="0"/>
              <a:buChar char="•"/>
            </a:pPr>
            <a:endParaRPr lang="fr-FR" sz="1100" dirty="0" smtClean="0">
              <a:solidFill>
                <a:srgbClr val="000000"/>
              </a:solidFill>
            </a:endParaRPr>
          </a:p>
        </p:txBody>
      </p:sp>
      <p:sp>
        <p:nvSpPr>
          <p:cNvPr id="31" name="Rectangle 30"/>
          <p:cNvSpPr>
            <a:spLocks/>
          </p:cNvSpPr>
          <p:nvPr/>
        </p:nvSpPr>
        <p:spPr bwMode="gray">
          <a:xfrm>
            <a:off x="839751" y="1793720"/>
            <a:ext cx="3672000" cy="4248244"/>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rgbClr val="000000"/>
                </a:solidFill>
              </a:rPr>
              <a:t>La </a:t>
            </a:r>
            <a:r>
              <a:rPr lang="fr-FR" sz="1100" dirty="0">
                <a:solidFill>
                  <a:schemeClr val="tx1"/>
                </a:solidFill>
              </a:rPr>
              <a:t>couverture vaccinale contre la </a:t>
            </a:r>
            <a:r>
              <a:rPr lang="fr-FR" sz="1100" dirty="0" err="1" smtClean="0">
                <a:solidFill>
                  <a:schemeClr val="tx1"/>
                </a:solidFill>
              </a:rPr>
              <a:t>covid</a:t>
            </a:r>
            <a:r>
              <a:rPr lang="fr-FR" sz="1100" dirty="0" smtClean="0">
                <a:solidFill>
                  <a:schemeClr val="tx1"/>
                </a:solidFill>
              </a:rPr>
              <a:t>, associée au respect des mesures barrière,  constitue la principale solution pour lutter contre la crise sanitaire </a:t>
            </a:r>
            <a:r>
              <a:rPr lang="fr-FR" sz="1100" dirty="0" smtClean="0">
                <a:solidFill>
                  <a:srgbClr val="000000"/>
                </a:solidFill>
              </a:rPr>
              <a:t>tout en étant accompagnée par le dispositif Tester, alerter protéger</a:t>
            </a:r>
          </a:p>
          <a:p>
            <a:pPr algn="just" defTabSz="912078">
              <a:tabLst>
                <a:tab pos="0" algn="l"/>
                <a:tab pos="524347" algn="l"/>
              </a:tabLst>
            </a:pPr>
            <a:endParaRPr lang="fr-FR" sz="1100" dirty="0" smtClean="0">
              <a:solidFill>
                <a:srgbClr val="000000"/>
              </a:solidFill>
            </a:endParaRPr>
          </a:p>
          <a:p>
            <a:pPr marL="357188" algn="just" defTabSz="912078">
              <a:tabLst>
                <a:tab pos="0" algn="l"/>
                <a:tab pos="524347" algn="l"/>
              </a:tabLst>
            </a:pPr>
            <a:r>
              <a:rPr lang="fr-FR" sz="1100" dirty="0">
                <a:solidFill>
                  <a:srgbClr val="000000"/>
                </a:solidFill>
              </a:rPr>
              <a:t>L</a:t>
            </a:r>
            <a:r>
              <a:rPr lang="fr-FR" sz="1100" dirty="0" smtClean="0">
                <a:solidFill>
                  <a:srgbClr val="000000"/>
                </a:solidFill>
              </a:rPr>
              <a:t>a gestion de la crise sanitaire en 2020 a entraîné des coûts de 12,2Md€ </a:t>
            </a:r>
          </a:p>
          <a:p>
            <a:pPr marL="357188" algn="just" defTabSz="912078">
              <a:tabLst>
                <a:tab pos="0" algn="l"/>
                <a:tab pos="524347" algn="l"/>
              </a:tabLst>
            </a:pPr>
            <a:endParaRPr lang="fr-FR" sz="1100" dirty="0" smtClean="0">
              <a:solidFill>
                <a:srgbClr val="000000"/>
              </a:solidFill>
            </a:endParaRPr>
          </a:p>
          <a:p>
            <a:pPr marL="357188" algn="just" defTabSz="912078">
              <a:tabLst>
                <a:tab pos="0" algn="l"/>
                <a:tab pos="524347" algn="l"/>
              </a:tabLst>
            </a:pPr>
            <a:r>
              <a:rPr lang="fr-FR" sz="1100" dirty="0" smtClean="0">
                <a:solidFill>
                  <a:schemeClr val="tx1"/>
                </a:solidFill>
              </a:rPr>
              <a:t>La poursuite de la vaccination </a:t>
            </a:r>
            <a:r>
              <a:rPr lang="fr-FR" sz="1100" dirty="0" smtClean="0">
                <a:solidFill>
                  <a:srgbClr val="000000"/>
                </a:solidFill>
              </a:rPr>
              <a:t>à accompagner</a:t>
            </a:r>
          </a:p>
        </p:txBody>
      </p:sp>
      <p:sp>
        <p:nvSpPr>
          <p:cNvPr id="33" name="Rectangle 32"/>
          <p:cNvSpPr>
            <a:spLocks/>
          </p:cNvSpPr>
          <p:nvPr/>
        </p:nvSpPr>
        <p:spPr bwMode="gray">
          <a:xfrm>
            <a:off x="4630786" y="1325703"/>
            <a:ext cx="3708000" cy="210579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buFont typeface="Arial" panose="020B0604020202020204" pitchFamily="34" charset="0"/>
              <a:buChar char="•"/>
            </a:pPr>
            <a:r>
              <a:rPr lang="fr-FR" sz="1100" dirty="0" smtClean="0">
                <a:solidFill>
                  <a:srgbClr val="000000"/>
                </a:solidFill>
              </a:rPr>
              <a:t>Accompagner le déploiement de la campagne vaccinale en fonction des différentes </a:t>
            </a:r>
            <a:r>
              <a:rPr lang="fr-FR" sz="1100" dirty="0">
                <a:solidFill>
                  <a:srgbClr val="000000"/>
                </a:solidFill>
              </a:rPr>
              <a:t>étapes </a:t>
            </a:r>
            <a:r>
              <a:rPr lang="fr-FR" sz="1100" dirty="0" smtClean="0">
                <a:solidFill>
                  <a:srgbClr val="000000"/>
                </a:solidFill>
              </a:rPr>
              <a:t>:</a:t>
            </a:r>
          </a:p>
          <a:p>
            <a:pPr marL="628458" lvl="1" indent="-171450">
              <a:buFont typeface="Arial" panose="020B0604020202020204" pitchFamily="34" charset="0"/>
              <a:buChar char="•"/>
            </a:pPr>
            <a:r>
              <a:rPr lang="fr-FR" sz="1100" dirty="0" smtClean="0">
                <a:solidFill>
                  <a:srgbClr val="000000"/>
                </a:solidFill>
              </a:rPr>
              <a:t>auprès </a:t>
            </a:r>
            <a:r>
              <a:rPr lang="fr-FR" sz="1100" dirty="0">
                <a:solidFill>
                  <a:srgbClr val="000000"/>
                </a:solidFill>
              </a:rPr>
              <a:t>de </a:t>
            </a:r>
            <a:r>
              <a:rPr lang="fr-FR" sz="1100" dirty="0" smtClean="0">
                <a:solidFill>
                  <a:srgbClr val="000000"/>
                </a:solidFill>
              </a:rPr>
              <a:t>populations à </a:t>
            </a:r>
            <a:r>
              <a:rPr lang="fr-FR" sz="1100" dirty="0">
                <a:solidFill>
                  <a:srgbClr val="000000"/>
                </a:solidFill>
              </a:rPr>
              <a:t>risque de forme grave (dont personnes obèses) </a:t>
            </a:r>
            <a:endParaRPr lang="fr-FR" sz="1100" dirty="0" smtClean="0">
              <a:solidFill>
                <a:srgbClr val="000000"/>
              </a:solidFill>
            </a:endParaRPr>
          </a:p>
          <a:p>
            <a:pPr marL="628458" lvl="1" indent="-171450">
              <a:buFont typeface="Arial" panose="020B0604020202020204" pitchFamily="34" charset="0"/>
              <a:buChar char="•"/>
            </a:pPr>
            <a:r>
              <a:rPr lang="fr-FR" sz="1100" dirty="0" smtClean="0">
                <a:solidFill>
                  <a:srgbClr val="000000"/>
                </a:solidFill>
              </a:rPr>
              <a:t>Des professionnels de santé</a:t>
            </a:r>
          </a:p>
          <a:p>
            <a:pPr marL="628458" lvl="1" indent="-171450">
              <a:buFont typeface="Arial" panose="020B0604020202020204" pitchFamily="34" charset="0"/>
              <a:buChar char="•"/>
            </a:pPr>
            <a:r>
              <a:rPr lang="fr-FR" sz="1100" dirty="0" smtClean="0">
                <a:solidFill>
                  <a:srgbClr val="000000"/>
                </a:solidFill>
              </a:rPr>
              <a:t>Des personnes âgées</a:t>
            </a:r>
          </a:p>
          <a:p>
            <a:pPr marL="628458" lvl="1" indent="-171450">
              <a:buFont typeface="Arial" panose="020B0604020202020204" pitchFamily="34" charset="0"/>
              <a:buChar char="•"/>
            </a:pPr>
            <a:r>
              <a:rPr lang="fr-FR" sz="1100" dirty="0" smtClean="0">
                <a:solidFill>
                  <a:srgbClr val="000000"/>
                </a:solidFill>
              </a:rPr>
              <a:t>Des jeunes</a:t>
            </a:r>
            <a:endParaRPr lang="fr-FR" sz="1100" dirty="0">
              <a:solidFill>
                <a:srgbClr val="000000"/>
              </a:solidFill>
            </a:endParaRPr>
          </a:p>
          <a:p>
            <a:endParaRPr lang="fr-FR" sz="1100" dirty="0" smtClean="0">
              <a:solidFill>
                <a:srgbClr val="000000"/>
              </a:solidFill>
            </a:endParaRPr>
          </a:p>
          <a:p>
            <a:pPr marL="171450" indent="-171450">
              <a:buFont typeface="Arial" panose="020B0604020202020204" pitchFamily="34" charset="0"/>
              <a:buChar char="•"/>
            </a:pPr>
            <a:r>
              <a:rPr lang="fr-FR" sz="1100" dirty="0">
                <a:solidFill>
                  <a:srgbClr val="000000"/>
                </a:solidFill>
              </a:rPr>
              <a:t>Accompagner la montée en charge de la vaccination par les professionnels de ville</a:t>
            </a:r>
          </a:p>
        </p:txBody>
      </p:sp>
      <p:sp>
        <p:nvSpPr>
          <p:cNvPr id="18" name="Rectangle 17"/>
          <p:cNvSpPr>
            <a:spLocks/>
          </p:cNvSpPr>
          <p:nvPr/>
        </p:nvSpPr>
        <p:spPr bwMode="gray">
          <a:xfrm>
            <a:off x="4644008" y="980728"/>
            <a:ext cx="3389238" cy="2244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sp>
        <p:nvSpPr>
          <p:cNvPr id="25" name="Rectangle 24"/>
          <p:cNvSpPr/>
          <p:nvPr/>
        </p:nvSpPr>
        <p:spPr>
          <a:xfrm>
            <a:off x="5033031" y="3525927"/>
            <a:ext cx="3896793" cy="48317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1588">
              <a:tabLst>
                <a:tab pos="270495" algn="l"/>
                <a:tab pos="524791" algn="l"/>
              </a:tabLst>
            </a:pPr>
            <a:r>
              <a:rPr lang="fr-FR" sz="1100" b="1" dirty="0" smtClean="0">
                <a:solidFill>
                  <a:schemeClr val="tx1"/>
                </a:solidFill>
              </a:rPr>
              <a:t>50 millions de primo injections à août 2021 </a:t>
            </a:r>
          </a:p>
          <a:p>
            <a:pPr marL="1588">
              <a:tabLst>
                <a:tab pos="270495" algn="l"/>
                <a:tab pos="524791" algn="l"/>
              </a:tabLst>
            </a:pPr>
            <a:r>
              <a:rPr lang="fr-FR" sz="1100" b="1" dirty="0" smtClean="0">
                <a:solidFill>
                  <a:schemeClr val="tx1"/>
                </a:solidFill>
              </a:rPr>
              <a:t>100% des professionnels </a:t>
            </a:r>
            <a:r>
              <a:rPr lang="fr-FR" sz="1100" b="1" dirty="0">
                <a:solidFill>
                  <a:schemeClr val="tx1"/>
                </a:solidFill>
              </a:rPr>
              <a:t>de </a:t>
            </a:r>
            <a:r>
              <a:rPr lang="fr-FR" sz="1100" b="1" dirty="0" smtClean="0">
                <a:solidFill>
                  <a:schemeClr val="tx1"/>
                </a:solidFill>
              </a:rPr>
              <a:t>santé vaccinés </a:t>
            </a:r>
            <a:r>
              <a:rPr lang="fr-FR" sz="1100" b="1" dirty="0">
                <a:solidFill>
                  <a:schemeClr val="tx1"/>
                </a:solidFill>
              </a:rPr>
              <a:t>contre la </a:t>
            </a:r>
            <a:r>
              <a:rPr lang="fr-FR" sz="1100" b="1" dirty="0" err="1" smtClean="0">
                <a:solidFill>
                  <a:schemeClr val="tx1"/>
                </a:solidFill>
              </a:rPr>
              <a:t>covid</a:t>
            </a:r>
            <a:r>
              <a:rPr lang="fr-FR" sz="1100" b="1" dirty="0" smtClean="0">
                <a:solidFill>
                  <a:schemeClr val="tx1"/>
                </a:solidFill>
              </a:rPr>
              <a:t> en octobre 2021</a:t>
            </a:r>
            <a:endParaRPr lang="fr-FR" sz="1100" b="1" dirty="0">
              <a:solidFill>
                <a:schemeClr val="tx1"/>
              </a:solidFill>
            </a:endParaRPr>
          </a:p>
        </p:txBody>
      </p:sp>
      <p:grpSp>
        <p:nvGrpSpPr>
          <p:cNvPr id="19" name="Groupe 18"/>
          <p:cNvGrpSpPr/>
          <p:nvPr/>
        </p:nvGrpSpPr>
        <p:grpSpPr>
          <a:xfrm>
            <a:off x="4687971" y="3531962"/>
            <a:ext cx="311338" cy="288000"/>
            <a:chOff x="5248644" y="3071341"/>
            <a:chExt cx="219649" cy="180000"/>
          </a:xfrm>
        </p:grpSpPr>
        <p:sp>
          <p:nvSpPr>
            <p:cNvPr id="3" name="Bouée 2"/>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23" name="Bouée 22"/>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26" name="Bouée 25"/>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 name="Ellipse 3"/>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6" name="Connecteur droit 5"/>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pic>
        <p:nvPicPr>
          <p:cNvPr id="54"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39751" y="4437112"/>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a:spLocks/>
          </p:cNvSpPr>
          <p:nvPr/>
        </p:nvSpPr>
        <p:spPr bwMode="gray">
          <a:xfrm>
            <a:off x="899592" y="980728"/>
            <a:ext cx="3389238" cy="2244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Exemples </a:t>
            </a:r>
            <a:endParaRPr lang="fr-FR" sz="1100" b="1" dirty="0">
              <a:solidFill>
                <a:srgbClr val="002960"/>
              </a:solidFill>
            </a:endParaRPr>
          </a:p>
        </p:txBody>
      </p:sp>
      <p:sp>
        <p:nvSpPr>
          <p:cNvPr id="59" name="Rectangle 58"/>
          <p:cNvSpPr>
            <a:spLocks/>
          </p:cNvSpPr>
          <p:nvPr/>
        </p:nvSpPr>
        <p:spPr bwMode="gray">
          <a:xfrm>
            <a:off x="8412758" y="4561215"/>
            <a:ext cx="623738" cy="28276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2021</a:t>
            </a:r>
          </a:p>
        </p:txBody>
      </p:sp>
      <p:sp>
        <p:nvSpPr>
          <p:cNvPr id="60" name="Rectangle 59"/>
          <p:cNvSpPr>
            <a:spLocks/>
          </p:cNvSpPr>
          <p:nvPr/>
        </p:nvSpPr>
        <p:spPr bwMode="gray">
          <a:xfrm>
            <a:off x="8412758" y="1467863"/>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2021</a:t>
            </a:r>
          </a:p>
        </p:txBody>
      </p:sp>
      <p:sp>
        <p:nvSpPr>
          <p:cNvPr id="62" name="Rectangle 61"/>
          <p:cNvSpPr>
            <a:spLocks/>
          </p:cNvSpPr>
          <p:nvPr/>
        </p:nvSpPr>
        <p:spPr bwMode="gray">
          <a:xfrm>
            <a:off x="8412758" y="2770697"/>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2021</a:t>
            </a:r>
          </a:p>
        </p:txBody>
      </p:sp>
      <p:sp>
        <p:nvSpPr>
          <p:cNvPr id="64" name="Rectangle 63"/>
          <p:cNvSpPr>
            <a:spLocks/>
          </p:cNvSpPr>
          <p:nvPr/>
        </p:nvSpPr>
        <p:spPr bwMode="gray">
          <a:xfrm>
            <a:off x="8373537" y="5237120"/>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lgn="ctr">
              <a:tabLst>
                <a:tab pos="524791" algn="l"/>
              </a:tabLst>
            </a:pPr>
            <a:endParaRPr lang="fr-FR" sz="1000" b="1" u="sng" dirty="0" smtClean="0">
              <a:solidFill>
                <a:srgbClr val="FFCD00"/>
              </a:solidFill>
            </a:endParaRPr>
          </a:p>
        </p:txBody>
      </p:sp>
      <p:pic>
        <p:nvPicPr>
          <p:cNvPr id="63"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17622" y="3933056"/>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p:cNvSpPr>
            <a:spLocks/>
          </p:cNvSpPr>
          <p:nvPr/>
        </p:nvSpPr>
        <p:spPr bwMode="gray">
          <a:xfrm>
            <a:off x="8412758" y="4917753"/>
            <a:ext cx="623738" cy="28276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2021</a:t>
            </a:r>
          </a:p>
        </p:txBody>
      </p:sp>
    </p:spTree>
    <p:extLst>
      <p:ext uri="{BB962C8B-B14F-4D97-AF65-F5344CB8AC3E}">
        <p14:creationId xmlns:p14="http://schemas.microsoft.com/office/powerpoint/2010/main" val="2558167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bwMode="gray">
          <a:xfrm>
            <a:off x="179512" y="785440"/>
            <a:ext cx="3168352" cy="411312"/>
          </a:xfrm>
          <a:prstGeom prst="rect">
            <a:avLst/>
          </a:prstGeom>
          <a:noFill/>
          <a:ln w="19050">
            <a:noFill/>
            <a:miter lim="800000"/>
            <a:headEnd/>
            <a:tailEnd/>
          </a:ln>
          <a:effectLst/>
          <a:extLst/>
        </p:spPr>
        <p:txBody>
          <a:bodyPr wrap="square" lIns="36000" rIns="36000" rtlCol="0" anchor="ctr">
            <a:noAutofit/>
          </a:bodyPr>
          <a:lstStyle/>
          <a:p>
            <a:r>
              <a:rPr lang="fr-FR" sz="1200" b="1" dirty="0" smtClean="0">
                <a:solidFill>
                  <a:srgbClr val="002060"/>
                </a:solidFill>
              </a:rPr>
              <a:t>Mettre l’accent sur les actions de prévention</a:t>
            </a:r>
            <a:endParaRPr lang="fr-FR" sz="1200" b="1" strike="sngStrike" dirty="0">
              <a:solidFill>
                <a:srgbClr val="002060"/>
              </a:solidFill>
            </a:endParaRPr>
          </a:p>
        </p:txBody>
      </p:sp>
      <p:sp>
        <p:nvSpPr>
          <p:cNvPr id="47" name="Rectangle 46"/>
          <p:cNvSpPr/>
          <p:nvPr/>
        </p:nvSpPr>
        <p:spPr bwMode="gray">
          <a:xfrm>
            <a:off x="178139" y="1796362"/>
            <a:ext cx="3287669" cy="552518"/>
          </a:xfrm>
          <a:prstGeom prst="rect">
            <a:avLst/>
          </a:prstGeom>
          <a:noFill/>
          <a:ln w="19050">
            <a:noFill/>
            <a:miter lim="800000"/>
            <a:headEnd/>
            <a:tailEnd/>
          </a:ln>
          <a:effectLst/>
          <a:extLst/>
        </p:spPr>
        <p:txBody>
          <a:bodyPr wrap="square" lIns="36000" rIns="36000" rtlCol="0" anchor="ctr">
            <a:noAutofit/>
          </a:bodyPr>
          <a:lstStyle/>
          <a:p>
            <a:r>
              <a:rPr lang="fr-FR" sz="1200" b="1" dirty="0" smtClean="0">
                <a:solidFill>
                  <a:srgbClr val="002060"/>
                </a:solidFill>
              </a:rPr>
              <a:t>Structurer </a:t>
            </a:r>
            <a:r>
              <a:rPr lang="fr-FR" sz="1200" b="1" dirty="0">
                <a:solidFill>
                  <a:srgbClr val="002060"/>
                </a:solidFill>
              </a:rPr>
              <a:t>l’offre de soins</a:t>
            </a:r>
            <a:r>
              <a:rPr lang="fr-FR" sz="1200" dirty="0">
                <a:solidFill>
                  <a:srgbClr val="002060"/>
                </a:solidFill>
              </a:rPr>
              <a:t> autour </a:t>
            </a:r>
            <a:r>
              <a:rPr lang="fr-FR" sz="1200" dirty="0" smtClean="0">
                <a:solidFill>
                  <a:srgbClr val="002060"/>
                </a:solidFill>
              </a:rPr>
              <a:t>d’une approche intégrée du </a:t>
            </a:r>
            <a:r>
              <a:rPr lang="fr-FR" sz="1200" dirty="0">
                <a:solidFill>
                  <a:srgbClr val="002060"/>
                </a:solidFill>
              </a:rPr>
              <a:t>parcours </a:t>
            </a:r>
            <a:r>
              <a:rPr lang="fr-FR" sz="1200" dirty="0" smtClean="0">
                <a:solidFill>
                  <a:srgbClr val="002060"/>
                </a:solidFill>
              </a:rPr>
              <a:t>de soins</a:t>
            </a:r>
            <a:endParaRPr lang="fr-FR" sz="1200" dirty="0">
              <a:solidFill>
                <a:srgbClr val="002060"/>
              </a:solidFill>
            </a:endParaRPr>
          </a:p>
        </p:txBody>
      </p:sp>
      <p:sp>
        <p:nvSpPr>
          <p:cNvPr id="51" name="Rectangle 50"/>
          <p:cNvSpPr/>
          <p:nvPr/>
        </p:nvSpPr>
        <p:spPr bwMode="gray">
          <a:xfrm>
            <a:off x="218005" y="2936431"/>
            <a:ext cx="3366768" cy="1595142"/>
          </a:xfrm>
          <a:prstGeom prst="rect">
            <a:avLst/>
          </a:prstGeom>
          <a:noFill/>
          <a:ln w="19050">
            <a:noFill/>
            <a:miter lim="800000"/>
            <a:headEnd/>
            <a:tailEnd/>
          </a:ln>
          <a:effectLst/>
          <a:extLst/>
        </p:spPr>
        <p:txBody>
          <a:bodyPr wrap="square" lIns="36000" rIns="36000" rtlCol="0" anchor="ctr">
            <a:noAutofit/>
          </a:bodyPr>
          <a:lstStyle/>
          <a:p>
            <a:r>
              <a:rPr lang="fr-FR" sz="1200" b="1" dirty="0" smtClean="0">
                <a:solidFill>
                  <a:srgbClr val="002060"/>
                </a:solidFill>
              </a:rPr>
              <a:t>Améliorer </a:t>
            </a:r>
            <a:r>
              <a:rPr lang="fr-FR" sz="1200" b="1" dirty="0">
                <a:solidFill>
                  <a:srgbClr val="002060"/>
                </a:solidFill>
              </a:rPr>
              <a:t>la pertinence et l’efficience </a:t>
            </a:r>
            <a:r>
              <a:rPr lang="fr-FR" sz="1200" b="1" dirty="0" smtClean="0">
                <a:solidFill>
                  <a:srgbClr val="002060"/>
                </a:solidFill>
              </a:rPr>
              <a:t> :</a:t>
            </a:r>
            <a:endParaRPr lang="fr-FR" sz="1200" b="1" dirty="0">
              <a:solidFill>
                <a:srgbClr val="002060"/>
              </a:solidFill>
            </a:endParaRPr>
          </a:p>
          <a:p>
            <a:r>
              <a:rPr lang="fr-FR" sz="1200" dirty="0" smtClean="0">
                <a:solidFill>
                  <a:srgbClr val="002060"/>
                </a:solidFill>
              </a:rPr>
              <a:t>- </a:t>
            </a:r>
            <a:r>
              <a:rPr lang="fr-FR" sz="1100" dirty="0" smtClean="0">
                <a:solidFill>
                  <a:srgbClr val="002060"/>
                </a:solidFill>
              </a:rPr>
              <a:t>des </a:t>
            </a:r>
            <a:r>
              <a:rPr lang="fr-FR" sz="1100" dirty="0">
                <a:solidFill>
                  <a:srgbClr val="002060"/>
                </a:solidFill>
              </a:rPr>
              <a:t>produits de santé pour permettre un accès </a:t>
            </a:r>
            <a:r>
              <a:rPr lang="fr-FR" sz="1100" dirty="0" smtClean="0">
                <a:solidFill>
                  <a:srgbClr val="002060"/>
                </a:solidFill>
              </a:rPr>
              <a:t>de </a:t>
            </a:r>
            <a:r>
              <a:rPr lang="fr-FR" sz="1100" dirty="0">
                <a:solidFill>
                  <a:srgbClr val="002060"/>
                </a:solidFill>
              </a:rPr>
              <a:t>tous aux </a:t>
            </a:r>
            <a:r>
              <a:rPr lang="fr-FR" sz="1100" dirty="0" smtClean="0">
                <a:solidFill>
                  <a:srgbClr val="002060"/>
                </a:solidFill>
              </a:rPr>
              <a:t>traitements </a:t>
            </a:r>
            <a:r>
              <a:rPr lang="fr-FR" sz="1100" dirty="0">
                <a:solidFill>
                  <a:srgbClr val="002060"/>
                </a:solidFill>
              </a:rPr>
              <a:t>innovants</a:t>
            </a:r>
          </a:p>
          <a:p>
            <a:r>
              <a:rPr lang="fr-FR" sz="1100" dirty="0" smtClean="0">
                <a:solidFill>
                  <a:srgbClr val="002060"/>
                </a:solidFill>
              </a:rPr>
              <a:t>- des </a:t>
            </a:r>
            <a:r>
              <a:rPr lang="fr-FR" sz="1100" dirty="0">
                <a:solidFill>
                  <a:srgbClr val="002060"/>
                </a:solidFill>
              </a:rPr>
              <a:t>actes pour réduire le recours </a:t>
            </a:r>
            <a:r>
              <a:rPr lang="fr-FR" sz="1100" dirty="0" smtClean="0">
                <a:solidFill>
                  <a:srgbClr val="002060"/>
                </a:solidFill>
              </a:rPr>
              <a:t>inutile </a:t>
            </a:r>
            <a:r>
              <a:rPr lang="fr-FR" sz="1100" dirty="0">
                <a:solidFill>
                  <a:srgbClr val="002060"/>
                </a:solidFill>
              </a:rPr>
              <a:t>ou </a:t>
            </a:r>
            <a:r>
              <a:rPr lang="fr-FR" sz="1100" dirty="0" smtClean="0">
                <a:solidFill>
                  <a:srgbClr val="002060"/>
                </a:solidFill>
              </a:rPr>
              <a:t>redondant </a:t>
            </a:r>
            <a:endParaRPr lang="fr-FR" sz="1100" dirty="0">
              <a:solidFill>
                <a:srgbClr val="002060"/>
              </a:solidFill>
            </a:endParaRPr>
          </a:p>
          <a:p>
            <a:r>
              <a:rPr lang="fr-FR" sz="1100" dirty="0" smtClean="0">
                <a:solidFill>
                  <a:srgbClr val="002060"/>
                </a:solidFill>
              </a:rPr>
              <a:t>- des </a:t>
            </a:r>
            <a:r>
              <a:rPr lang="fr-FR" sz="1100" dirty="0">
                <a:solidFill>
                  <a:srgbClr val="002060"/>
                </a:solidFill>
              </a:rPr>
              <a:t>arrêts de travail et des transports pour réduire le recours inutile ou redondant </a:t>
            </a:r>
          </a:p>
        </p:txBody>
      </p:sp>
      <p:sp>
        <p:nvSpPr>
          <p:cNvPr id="52" name="Rectangle 51"/>
          <p:cNvSpPr/>
          <p:nvPr/>
        </p:nvSpPr>
        <p:spPr bwMode="gray">
          <a:xfrm>
            <a:off x="197120" y="4725144"/>
            <a:ext cx="3366768" cy="613874"/>
          </a:xfrm>
          <a:prstGeom prst="rect">
            <a:avLst/>
          </a:prstGeom>
          <a:noFill/>
          <a:ln w="19050">
            <a:noFill/>
            <a:miter lim="800000"/>
            <a:headEnd/>
            <a:tailEnd/>
          </a:ln>
          <a:effectLst/>
          <a:extLst/>
        </p:spPr>
        <p:txBody>
          <a:bodyPr wrap="square" lIns="36000" rIns="36000" rtlCol="0" anchor="ctr">
            <a:noAutofit/>
          </a:bodyPr>
          <a:lstStyle/>
          <a:p>
            <a:endParaRPr lang="fr-FR" sz="1200" dirty="0" smtClean="0">
              <a:solidFill>
                <a:srgbClr val="002060"/>
              </a:solidFill>
            </a:endParaRPr>
          </a:p>
          <a:p>
            <a:endParaRPr lang="fr-FR" sz="1200" dirty="0">
              <a:solidFill>
                <a:srgbClr val="002060"/>
              </a:solidFill>
            </a:endParaRPr>
          </a:p>
          <a:p>
            <a:r>
              <a:rPr lang="fr-FR" sz="1200" dirty="0" smtClean="0">
                <a:solidFill>
                  <a:srgbClr val="002060"/>
                </a:solidFill>
              </a:rPr>
              <a:t>Poursuivre </a:t>
            </a:r>
            <a:r>
              <a:rPr lang="fr-FR" sz="1200" dirty="0">
                <a:solidFill>
                  <a:srgbClr val="002060"/>
                </a:solidFill>
              </a:rPr>
              <a:t>le </a:t>
            </a:r>
            <a:r>
              <a:rPr lang="fr-FR" sz="1200" b="1" dirty="0" smtClean="0">
                <a:solidFill>
                  <a:srgbClr val="002060"/>
                </a:solidFill>
              </a:rPr>
              <a:t>développement du numérique en santé </a:t>
            </a:r>
            <a:r>
              <a:rPr lang="fr-FR" sz="1200" dirty="0">
                <a:solidFill>
                  <a:srgbClr val="002060"/>
                </a:solidFill>
              </a:rPr>
              <a:t>pour simplifier l’exercice des professionnels </a:t>
            </a:r>
            <a:r>
              <a:rPr lang="fr-FR" sz="1200" dirty="0" smtClean="0">
                <a:solidFill>
                  <a:srgbClr val="002060"/>
                </a:solidFill>
              </a:rPr>
              <a:t>et favoriser l’engagement des patients au sein de leurs parcours de soins</a:t>
            </a:r>
            <a:endParaRPr lang="fr-FR" sz="1200" dirty="0">
              <a:solidFill>
                <a:srgbClr val="002060"/>
              </a:solidFill>
            </a:endParaRPr>
          </a:p>
        </p:txBody>
      </p:sp>
      <p:sp>
        <p:nvSpPr>
          <p:cNvPr id="86" name="Title 1"/>
          <p:cNvSpPr txBox="1">
            <a:spLocks/>
          </p:cNvSpPr>
          <p:nvPr/>
        </p:nvSpPr>
        <p:spPr>
          <a:xfrm>
            <a:off x="889702" y="188640"/>
            <a:ext cx="8088020"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26426" eaLnBrk="0" fontAlgn="base" hangingPunct="0">
              <a:spcBef>
                <a:spcPct val="0"/>
              </a:spcBef>
              <a:spcAft>
                <a:spcPct val="0"/>
              </a:spcAft>
              <a:tabLst>
                <a:tab pos="463210" algn="l"/>
              </a:tabLst>
              <a:defRPr b="1" kern="0">
                <a:solidFill>
                  <a:schemeClr val="tx2"/>
                </a:solidFill>
                <a:latin typeface="+mj-lt"/>
                <a:ea typeface="+mj-ea"/>
                <a:cs typeface="+mj-cs"/>
              </a:defRPr>
            </a:lvl1pPr>
            <a:lvl2pPr defTabSz="926426" eaLnBrk="0" fontAlgn="base" hangingPunct="0">
              <a:spcBef>
                <a:spcPct val="0"/>
              </a:spcBef>
              <a:spcAft>
                <a:spcPct val="0"/>
              </a:spcAft>
              <a:tabLst>
                <a:tab pos="463210" algn="l"/>
              </a:tabLst>
              <a:defRPr sz="1900" b="1">
                <a:solidFill>
                  <a:schemeClr val="tx2"/>
                </a:solidFill>
                <a:latin typeface="Arial" charset="0"/>
                <a:cs typeface="Arial" charset="0"/>
              </a:defRPr>
            </a:lvl2pPr>
            <a:lvl3pPr defTabSz="926426" eaLnBrk="0" fontAlgn="base" hangingPunct="0">
              <a:spcBef>
                <a:spcPct val="0"/>
              </a:spcBef>
              <a:spcAft>
                <a:spcPct val="0"/>
              </a:spcAft>
              <a:tabLst>
                <a:tab pos="463210" algn="l"/>
              </a:tabLst>
              <a:defRPr sz="1900" b="1">
                <a:solidFill>
                  <a:schemeClr val="tx2"/>
                </a:solidFill>
                <a:latin typeface="Arial" charset="0"/>
                <a:cs typeface="Arial" charset="0"/>
              </a:defRPr>
            </a:lvl3pPr>
            <a:lvl4pPr defTabSz="926426" eaLnBrk="0" fontAlgn="base" hangingPunct="0">
              <a:spcBef>
                <a:spcPct val="0"/>
              </a:spcBef>
              <a:spcAft>
                <a:spcPct val="0"/>
              </a:spcAft>
              <a:tabLst>
                <a:tab pos="463210" algn="l"/>
              </a:tabLst>
              <a:defRPr sz="1900" b="1">
                <a:solidFill>
                  <a:schemeClr val="tx2"/>
                </a:solidFill>
                <a:latin typeface="Arial" charset="0"/>
                <a:cs typeface="Arial" charset="0"/>
              </a:defRPr>
            </a:lvl4pPr>
            <a:lvl5pPr defTabSz="926426" eaLnBrk="0" fontAlgn="base" hangingPunct="0">
              <a:spcBef>
                <a:spcPct val="0"/>
              </a:spcBef>
              <a:spcAft>
                <a:spcPct val="0"/>
              </a:spcAft>
              <a:tabLst>
                <a:tab pos="463210" algn="l"/>
              </a:tabLst>
              <a:defRPr sz="1900" b="1">
                <a:solidFill>
                  <a:schemeClr val="tx2"/>
                </a:solidFill>
                <a:latin typeface="Arial" charset="0"/>
                <a:cs typeface="Arial" charset="0"/>
              </a:defRPr>
            </a:lvl5pPr>
            <a:lvl6pPr marL="473056" defTabSz="926426" fontAlgn="base">
              <a:spcBef>
                <a:spcPct val="0"/>
              </a:spcBef>
              <a:spcAft>
                <a:spcPct val="0"/>
              </a:spcAft>
              <a:tabLst>
                <a:tab pos="463210" algn="l"/>
              </a:tabLst>
              <a:defRPr sz="1900" b="1">
                <a:solidFill>
                  <a:schemeClr val="tx2"/>
                </a:solidFill>
                <a:latin typeface="Arial" charset="0"/>
                <a:cs typeface="Arial" charset="0"/>
              </a:defRPr>
            </a:lvl6pPr>
            <a:lvl7pPr marL="946125" defTabSz="926426" fontAlgn="base">
              <a:spcBef>
                <a:spcPct val="0"/>
              </a:spcBef>
              <a:spcAft>
                <a:spcPct val="0"/>
              </a:spcAft>
              <a:tabLst>
                <a:tab pos="463210" algn="l"/>
              </a:tabLst>
              <a:defRPr sz="1900" b="1">
                <a:solidFill>
                  <a:schemeClr val="tx2"/>
                </a:solidFill>
                <a:latin typeface="Arial" charset="0"/>
                <a:cs typeface="Arial" charset="0"/>
              </a:defRPr>
            </a:lvl7pPr>
            <a:lvl8pPr marL="1419220" defTabSz="926426" fontAlgn="base">
              <a:spcBef>
                <a:spcPct val="0"/>
              </a:spcBef>
              <a:spcAft>
                <a:spcPct val="0"/>
              </a:spcAft>
              <a:tabLst>
                <a:tab pos="463210" algn="l"/>
              </a:tabLst>
              <a:defRPr sz="1900" b="1">
                <a:solidFill>
                  <a:schemeClr val="tx2"/>
                </a:solidFill>
                <a:latin typeface="Arial" charset="0"/>
                <a:cs typeface="Arial" charset="0"/>
              </a:defRPr>
            </a:lvl8pPr>
            <a:lvl9pPr marL="1892275" defTabSz="926426" fontAlgn="base">
              <a:spcBef>
                <a:spcPct val="0"/>
              </a:spcBef>
              <a:spcAft>
                <a:spcPct val="0"/>
              </a:spcAft>
              <a:tabLst>
                <a:tab pos="463210" algn="l"/>
              </a:tabLst>
              <a:defRPr sz="1900" b="1">
                <a:solidFill>
                  <a:schemeClr val="tx2"/>
                </a:solidFill>
                <a:latin typeface="Arial" charset="0"/>
                <a:cs typeface="Arial" charset="0"/>
              </a:defRPr>
            </a:lvl9pPr>
          </a:lstStyle>
          <a:p>
            <a:r>
              <a:rPr lang="fr-FR" dirty="0"/>
              <a:t>Des engagements à poursuivre</a:t>
            </a:r>
          </a:p>
        </p:txBody>
      </p:sp>
      <p:sp>
        <p:nvSpPr>
          <p:cNvPr id="30" name="Rectangle 29"/>
          <p:cNvSpPr/>
          <p:nvPr/>
        </p:nvSpPr>
        <p:spPr bwMode="gray">
          <a:xfrm>
            <a:off x="0" y="0"/>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cxnSp>
        <p:nvCxnSpPr>
          <p:cNvPr id="32" name="Connecteur droit 31"/>
          <p:cNvCxnSpPr/>
          <p:nvPr/>
        </p:nvCxnSpPr>
        <p:spPr>
          <a:xfrm>
            <a:off x="251520"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bwMode="gray">
          <a:xfrm>
            <a:off x="3751692" y="1767559"/>
            <a:ext cx="180000" cy="1168871"/>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chemeClr val="tx1"/>
              </a:solidFill>
              <a:latin typeface="Arial" pitchFamily="34" charset="0"/>
            </a:endParaRPr>
          </a:p>
        </p:txBody>
      </p:sp>
      <p:sp>
        <p:nvSpPr>
          <p:cNvPr id="33" name="Rectangle 32"/>
          <p:cNvSpPr/>
          <p:nvPr/>
        </p:nvSpPr>
        <p:spPr bwMode="gray">
          <a:xfrm>
            <a:off x="3751691" y="3041251"/>
            <a:ext cx="180001" cy="1732275"/>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chemeClr val="tx1"/>
              </a:solidFill>
              <a:latin typeface="Arial" pitchFamily="34" charset="0"/>
            </a:endParaRPr>
          </a:p>
        </p:txBody>
      </p:sp>
      <p:sp>
        <p:nvSpPr>
          <p:cNvPr id="38" name="Rectangle 37"/>
          <p:cNvSpPr/>
          <p:nvPr/>
        </p:nvSpPr>
        <p:spPr bwMode="gray">
          <a:xfrm>
            <a:off x="3750836" y="4935912"/>
            <a:ext cx="180856" cy="612000"/>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chemeClr val="tx1"/>
              </a:solidFill>
              <a:latin typeface="Arial" pitchFamily="34" charset="0"/>
            </a:endParaRPr>
          </a:p>
        </p:txBody>
      </p:sp>
      <p:sp>
        <p:nvSpPr>
          <p:cNvPr id="3" name="Ellipse 2"/>
          <p:cNvSpPr/>
          <p:nvPr/>
        </p:nvSpPr>
        <p:spPr bwMode="gray">
          <a:xfrm>
            <a:off x="3491920" y="1988840"/>
            <a:ext cx="360000"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latin typeface="Arial" pitchFamily="34" charset="0"/>
              </a:rPr>
              <a:t>2</a:t>
            </a:r>
            <a:endParaRPr lang="fr-FR" sz="1000" b="1" dirty="0">
              <a:solidFill>
                <a:srgbClr val="FFCD00"/>
              </a:solidFill>
              <a:latin typeface="Arial" pitchFamily="34" charset="0"/>
            </a:endParaRPr>
          </a:p>
        </p:txBody>
      </p:sp>
      <p:sp>
        <p:nvSpPr>
          <p:cNvPr id="48" name="Ellipse 47"/>
          <p:cNvSpPr/>
          <p:nvPr/>
        </p:nvSpPr>
        <p:spPr bwMode="gray">
          <a:xfrm>
            <a:off x="3514704" y="3356992"/>
            <a:ext cx="360000"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latin typeface="Arial" pitchFamily="34" charset="0"/>
              </a:rPr>
              <a:t>3</a:t>
            </a:r>
            <a:endParaRPr lang="fr-FR" sz="1000" b="1" dirty="0">
              <a:solidFill>
                <a:srgbClr val="FFCD00"/>
              </a:solidFill>
              <a:latin typeface="Arial" pitchFamily="34" charset="0"/>
            </a:endParaRPr>
          </a:p>
        </p:txBody>
      </p:sp>
      <p:sp>
        <p:nvSpPr>
          <p:cNvPr id="49" name="Ellipse 48"/>
          <p:cNvSpPr/>
          <p:nvPr/>
        </p:nvSpPr>
        <p:spPr bwMode="gray">
          <a:xfrm>
            <a:off x="3514704" y="5013176"/>
            <a:ext cx="360000"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latin typeface="Arial" pitchFamily="34" charset="0"/>
              </a:rPr>
              <a:t>4</a:t>
            </a:r>
            <a:endParaRPr lang="fr-FR" sz="1000" b="1" dirty="0">
              <a:solidFill>
                <a:srgbClr val="FFCD00"/>
              </a:solidFill>
              <a:latin typeface="Arial" pitchFamily="34" charset="0"/>
            </a:endParaRPr>
          </a:p>
        </p:txBody>
      </p:sp>
      <p:sp>
        <p:nvSpPr>
          <p:cNvPr id="68" name="Rectangle 67"/>
          <p:cNvSpPr/>
          <p:nvPr/>
        </p:nvSpPr>
        <p:spPr bwMode="gray">
          <a:xfrm>
            <a:off x="3743944" y="752033"/>
            <a:ext cx="177712" cy="784078"/>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chemeClr val="tx1"/>
              </a:solidFill>
              <a:latin typeface="Arial" pitchFamily="34" charset="0"/>
            </a:endParaRPr>
          </a:p>
        </p:txBody>
      </p:sp>
      <p:sp>
        <p:nvSpPr>
          <p:cNvPr id="69" name="Ellipse 68"/>
          <p:cNvSpPr/>
          <p:nvPr/>
        </p:nvSpPr>
        <p:spPr bwMode="gray">
          <a:xfrm>
            <a:off x="3514704" y="980728"/>
            <a:ext cx="360000"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latin typeface="Arial" pitchFamily="34" charset="0"/>
              </a:rPr>
              <a:t>1</a:t>
            </a:r>
            <a:endParaRPr lang="fr-FR" sz="1000" b="1" dirty="0">
              <a:solidFill>
                <a:srgbClr val="FFCD00"/>
              </a:solidFill>
              <a:latin typeface="Arial" pitchFamily="34" charset="0"/>
            </a:endParaRPr>
          </a:p>
        </p:txBody>
      </p:sp>
      <p:grpSp>
        <p:nvGrpSpPr>
          <p:cNvPr id="27" name="Groupe 26"/>
          <p:cNvGrpSpPr/>
          <p:nvPr/>
        </p:nvGrpSpPr>
        <p:grpSpPr>
          <a:xfrm rot="5400000">
            <a:off x="3575580" y="6321012"/>
            <a:ext cx="516728" cy="468000"/>
            <a:chOff x="4060325" y="2779143"/>
            <a:chExt cx="449200" cy="312549"/>
          </a:xfrm>
        </p:grpSpPr>
        <p:sp>
          <p:nvSpPr>
            <p:cNvPr id="28" name="Chevron 27"/>
            <p:cNvSpPr/>
            <p:nvPr/>
          </p:nvSpPr>
          <p:spPr bwMode="gray">
            <a:xfrm>
              <a:off x="4212051" y="2779143"/>
              <a:ext cx="297474" cy="312549"/>
            </a:xfrm>
            <a:prstGeom prst="chevron">
              <a:avLst>
                <a:gd name="adj" fmla="val 70515"/>
              </a:avLst>
            </a:prstGeom>
            <a:solidFill>
              <a:srgbClr val="FFCD00"/>
            </a:solidFill>
            <a:ln w="19050">
              <a:solidFill>
                <a:srgbClr val="FFCD00"/>
              </a:solid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29" name="Chevron 28"/>
            <p:cNvSpPr/>
            <p:nvPr/>
          </p:nvSpPr>
          <p:spPr bwMode="gray">
            <a:xfrm>
              <a:off x="4060325" y="2799256"/>
              <a:ext cx="308036" cy="272121"/>
            </a:xfrm>
            <a:prstGeom prst="chevron">
              <a:avLst>
                <a:gd name="adj" fmla="val 64360"/>
              </a:avLst>
            </a:prstGeom>
            <a:solidFill>
              <a:srgbClr val="C00000"/>
            </a:solidFill>
            <a:ln w="19050">
              <a:solidFill>
                <a:srgbClr val="C00000"/>
              </a:solid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sp>
        <p:nvSpPr>
          <p:cNvPr id="31" name="Rectangle 30"/>
          <p:cNvSpPr/>
          <p:nvPr/>
        </p:nvSpPr>
        <p:spPr bwMode="gray">
          <a:xfrm>
            <a:off x="5004048" y="726976"/>
            <a:ext cx="4066936" cy="1040584"/>
          </a:xfrm>
          <a:prstGeom prst="rect">
            <a:avLst/>
          </a:prstGeom>
          <a:noFill/>
          <a:ln w="19050">
            <a:noFill/>
            <a:prstDash val="dash"/>
            <a:miter lim="800000"/>
            <a:headEnd/>
            <a:tailEnd/>
          </a:ln>
          <a:effectLst/>
          <a:extLst/>
        </p:spPr>
        <p:txBody>
          <a:bodyPr wrap="square" lIns="36000" rIns="36000" rtlCol="0" anchor="ctr">
            <a:noAutofit/>
          </a:bodyPr>
          <a:lstStyle/>
          <a:p>
            <a:pPr marL="3175"/>
            <a:r>
              <a:rPr lang="fr-FR" sz="1100" dirty="0" smtClean="0">
                <a:solidFill>
                  <a:srgbClr val="002060"/>
                </a:solidFill>
                <a:latin typeface="Arial" pitchFamily="34" charset="0"/>
              </a:rPr>
              <a:t>- 2 </a:t>
            </a:r>
            <a:r>
              <a:rPr lang="fr-FR" sz="1100" dirty="0">
                <a:solidFill>
                  <a:srgbClr val="002060"/>
                </a:solidFill>
                <a:latin typeface="Arial" pitchFamily="34" charset="0"/>
              </a:rPr>
              <a:t>personnes sur 3 chez les personnes âgées et </a:t>
            </a:r>
            <a:r>
              <a:rPr lang="fr-FR" sz="1100" dirty="0" smtClean="0">
                <a:solidFill>
                  <a:srgbClr val="002060"/>
                </a:solidFill>
                <a:latin typeface="Arial" pitchFamily="34" charset="0"/>
              </a:rPr>
              <a:t>60</a:t>
            </a:r>
            <a:r>
              <a:rPr lang="fr-FR" sz="1100" dirty="0">
                <a:solidFill>
                  <a:srgbClr val="002060"/>
                </a:solidFill>
                <a:latin typeface="Arial" pitchFamily="34" charset="0"/>
              </a:rPr>
              <a:t>% des professionnels de santé vaccinés contre la grippe </a:t>
            </a:r>
            <a:endParaRPr lang="fr-FR" sz="1100" dirty="0" smtClean="0">
              <a:solidFill>
                <a:srgbClr val="002060"/>
              </a:solidFill>
              <a:latin typeface="Arial" pitchFamily="34" charset="0"/>
            </a:endParaRPr>
          </a:p>
          <a:p>
            <a:pPr marL="3175"/>
            <a:r>
              <a:rPr lang="fr-FR" sz="1100" dirty="0" smtClean="0">
                <a:solidFill>
                  <a:srgbClr val="002060"/>
                </a:solidFill>
                <a:latin typeface="Arial" pitchFamily="34" charset="0"/>
              </a:rPr>
              <a:t>- Tous les professionnels de </a:t>
            </a:r>
            <a:r>
              <a:rPr lang="fr-FR" sz="1100" dirty="0">
                <a:solidFill>
                  <a:srgbClr val="002060"/>
                </a:solidFill>
                <a:latin typeface="Arial" pitchFamily="34" charset="0"/>
              </a:rPr>
              <a:t>santé vaccinés contre le covid en </a:t>
            </a:r>
            <a:r>
              <a:rPr lang="fr-FR" sz="1100" dirty="0" smtClean="0">
                <a:solidFill>
                  <a:srgbClr val="002060"/>
                </a:solidFill>
                <a:latin typeface="Arial" pitchFamily="34" charset="0"/>
              </a:rPr>
              <a:t>octobre 2021</a:t>
            </a:r>
          </a:p>
        </p:txBody>
      </p:sp>
      <p:sp>
        <p:nvSpPr>
          <p:cNvPr id="35" name="Rectangle 34"/>
          <p:cNvSpPr/>
          <p:nvPr/>
        </p:nvSpPr>
        <p:spPr bwMode="gray">
          <a:xfrm>
            <a:off x="5024573" y="1731917"/>
            <a:ext cx="4066936" cy="1220429"/>
          </a:xfrm>
          <a:prstGeom prst="rect">
            <a:avLst/>
          </a:prstGeom>
          <a:noFill/>
          <a:ln w="19050">
            <a:noFill/>
            <a:prstDash val="dash"/>
            <a:miter lim="800000"/>
            <a:headEnd/>
            <a:tailEnd/>
          </a:ln>
          <a:effectLst/>
          <a:extLst/>
        </p:spPr>
        <p:txBody>
          <a:bodyPr wrap="square" lIns="36000" rIns="36000" rtlCol="0" anchor="ctr">
            <a:noAutofit/>
          </a:bodyPr>
          <a:lstStyle/>
          <a:p>
            <a:pPr marL="3175"/>
            <a:r>
              <a:rPr lang="fr-FR" sz="1100" dirty="0" smtClean="0">
                <a:solidFill>
                  <a:srgbClr val="002060"/>
                </a:solidFill>
                <a:latin typeface="Arial" pitchFamily="34" charset="0"/>
              </a:rPr>
              <a:t>- Poursuivre </a:t>
            </a:r>
            <a:r>
              <a:rPr lang="fr-FR" sz="1100" dirty="0">
                <a:solidFill>
                  <a:srgbClr val="002060"/>
                </a:solidFill>
                <a:latin typeface="Arial" pitchFamily="34" charset="0"/>
              </a:rPr>
              <a:t>le développement de la chirurgie ambulatoire</a:t>
            </a:r>
          </a:p>
          <a:p>
            <a:pPr marL="3175"/>
            <a:r>
              <a:rPr lang="fr-FR" sz="1100" dirty="0" smtClean="0">
                <a:solidFill>
                  <a:srgbClr val="002060"/>
                </a:solidFill>
                <a:latin typeface="Arial" pitchFamily="34" charset="0"/>
              </a:rPr>
              <a:t>- Développer </a:t>
            </a:r>
            <a:r>
              <a:rPr lang="fr-FR" sz="1100" dirty="0">
                <a:solidFill>
                  <a:srgbClr val="002060"/>
                </a:solidFill>
                <a:latin typeface="Arial" pitchFamily="34" charset="0"/>
              </a:rPr>
              <a:t>les parcours </a:t>
            </a:r>
            <a:r>
              <a:rPr lang="fr-FR" sz="1100" dirty="0" smtClean="0">
                <a:solidFill>
                  <a:srgbClr val="002060"/>
                </a:solidFill>
                <a:latin typeface="Arial" pitchFamily="34" charset="0"/>
              </a:rPr>
              <a:t>pertinence (Insuffisance cardiaque (IC) et Maladie Rénale Chronique (MRC))</a:t>
            </a:r>
          </a:p>
          <a:p>
            <a:pPr marL="3175"/>
            <a:r>
              <a:rPr lang="fr-FR" sz="1100" dirty="0" smtClean="0">
                <a:solidFill>
                  <a:srgbClr val="002060"/>
                </a:solidFill>
                <a:latin typeface="Arial" pitchFamily="34" charset="0"/>
              </a:rPr>
              <a:t>- Poursuivre le développement des organisations de soins coordonnés</a:t>
            </a:r>
            <a:endParaRPr lang="fr-FR" sz="1100" dirty="0">
              <a:solidFill>
                <a:srgbClr val="002060"/>
              </a:solidFill>
              <a:latin typeface="Arial" pitchFamily="34" charset="0"/>
            </a:endParaRPr>
          </a:p>
        </p:txBody>
      </p:sp>
      <p:sp>
        <p:nvSpPr>
          <p:cNvPr id="36" name="Rectangle 35"/>
          <p:cNvSpPr/>
          <p:nvPr/>
        </p:nvSpPr>
        <p:spPr bwMode="gray">
          <a:xfrm>
            <a:off x="5054646" y="3157714"/>
            <a:ext cx="4066936" cy="1441273"/>
          </a:xfrm>
          <a:prstGeom prst="rect">
            <a:avLst/>
          </a:prstGeom>
          <a:noFill/>
          <a:ln w="19050">
            <a:noFill/>
            <a:prstDash val="dash"/>
            <a:miter lim="800000"/>
            <a:headEnd/>
            <a:tailEnd/>
          </a:ln>
          <a:effectLst/>
          <a:extLst/>
        </p:spPr>
        <p:txBody>
          <a:bodyPr wrap="square" lIns="36000" rIns="36000" rtlCol="0" anchor="ctr">
            <a:noAutofit/>
          </a:bodyPr>
          <a:lstStyle/>
          <a:p>
            <a:pPr marL="3175"/>
            <a:r>
              <a:rPr lang="fr-FR" sz="1100" dirty="0" smtClean="0">
                <a:solidFill>
                  <a:srgbClr val="002060"/>
                </a:solidFill>
                <a:latin typeface="Arial" pitchFamily="34" charset="0"/>
              </a:rPr>
              <a:t>- Prescrire 1 médicament sur 2 dans le répertoire des génériques</a:t>
            </a:r>
          </a:p>
          <a:p>
            <a:pPr marL="3175"/>
            <a:r>
              <a:rPr lang="fr-FR" sz="1100" dirty="0" smtClean="0">
                <a:solidFill>
                  <a:srgbClr val="002060"/>
                </a:solidFill>
                <a:latin typeface="Arial" pitchFamily="34" charset="0"/>
              </a:rPr>
              <a:t>- Permettre </a:t>
            </a:r>
            <a:r>
              <a:rPr lang="fr-FR" sz="1100" dirty="0">
                <a:solidFill>
                  <a:srgbClr val="002060"/>
                </a:solidFill>
                <a:latin typeface="Arial" pitchFamily="34" charset="0"/>
              </a:rPr>
              <a:t>la substitution des médicaments </a:t>
            </a:r>
            <a:r>
              <a:rPr lang="fr-FR" sz="1100" dirty="0" err="1">
                <a:solidFill>
                  <a:srgbClr val="002060"/>
                </a:solidFill>
                <a:latin typeface="Arial" pitchFamily="34" charset="0"/>
              </a:rPr>
              <a:t>biosimilaires</a:t>
            </a:r>
            <a:r>
              <a:rPr lang="fr-FR" sz="1100" dirty="0">
                <a:solidFill>
                  <a:srgbClr val="002060"/>
                </a:solidFill>
                <a:latin typeface="Arial" pitchFamily="34" charset="0"/>
              </a:rPr>
              <a:t> </a:t>
            </a:r>
            <a:endParaRPr lang="fr-FR" sz="1100" dirty="0" smtClean="0">
              <a:solidFill>
                <a:srgbClr val="002060"/>
              </a:solidFill>
              <a:latin typeface="Arial" pitchFamily="34" charset="0"/>
            </a:endParaRPr>
          </a:p>
          <a:p>
            <a:pPr marL="3175"/>
            <a:r>
              <a:rPr lang="fr-FR" sz="1100" dirty="0" smtClean="0">
                <a:solidFill>
                  <a:srgbClr val="002060"/>
                </a:solidFill>
                <a:latin typeface="Arial" pitchFamily="34" charset="0"/>
              </a:rPr>
              <a:t>- Promouvoir </a:t>
            </a:r>
            <a:r>
              <a:rPr lang="fr-FR" sz="1100" dirty="0">
                <a:solidFill>
                  <a:srgbClr val="002060"/>
                </a:solidFill>
                <a:latin typeface="Arial" pitchFamily="34" charset="0"/>
              </a:rPr>
              <a:t>le bon usage des </a:t>
            </a:r>
            <a:r>
              <a:rPr lang="fr-FR" sz="1100" dirty="0" smtClean="0">
                <a:solidFill>
                  <a:srgbClr val="002060"/>
                </a:solidFill>
                <a:latin typeface="Arial" pitchFamily="34" charset="0"/>
              </a:rPr>
              <a:t>produits de santé </a:t>
            </a:r>
            <a:r>
              <a:rPr lang="fr-FR" sz="1100" dirty="0">
                <a:solidFill>
                  <a:srgbClr val="002060"/>
                </a:solidFill>
                <a:latin typeface="Arial" pitchFamily="34" charset="0"/>
              </a:rPr>
              <a:t>(ex. inhibiteurs de la pompe à protons et paracétamol</a:t>
            </a:r>
            <a:r>
              <a:rPr lang="fr-FR" sz="1100" dirty="0" smtClean="0">
                <a:solidFill>
                  <a:srgbClr val="002060"/>
                </a:solidFill>
                <a:latin typeface="Arial" pitchFamily="34" charset="0"/>
              </a:rPr>
              <a:t>)</a:t>
            </a:r>
          </a:p>
          <a:p>
            <a:pPr marL="3175"/>
            <a:r>
              <a:rPr lang="fr-FR" sz="1100" dirty="0" smtClean="0">
                <a:solidFill>
                  <a:srgbClr val="002060"/>
                </a:solidFill>
                <a:latin typeface="Arial" pitchFamily="34" charset="0"/>
              </a:rPr>
              <a:t>- Réduire </a:t>
            </a:r>
            <a:r>
              <a:rPr lang="fr-FR" sz="1100" dirty="0">
                <a:solidFill>
                  <a:srgbClr val="002060"/>
                </a:solidFill>
                <a:latin typeface="Arial" pitchFamily="34" charset="0"/>
              </a:rPr>
              <a:t>de 20% les actes inutiles ou inappropriés</a:t>
            </a:r>
          </a:p>
          <a:p>
            <a:pPr marL="3175"/>
            <a:r>
              <a:rPr lang="fr-FR" sz="1100" dirty="0" smtClean="0">
                <a:solidFill>
                  <a:srgbClr val="002060"/>
                </a:solidFill>
                <a:latin typeface="Arial" pitchFamily="34" charset="0"/>
              </a:rPr>
              <a:t>- Déployer </a:t>
            </a:r>
            <a:r>
              <a:rPr lang="fr-FR" sz="1100" dirty="0">
                <a:solidFill>
                  <a:srgbClr val="002060"/>
                </a:solidFill>
                <a:latin typeface="Arial" pitchFamily="34" charset="0"/>
              </a:rPr>
              <a:t>le nouveau CAQES dans les </a:t>
            </a:r>
            <a:r>
              <a:rPr lang="fr-FR" sz="1100" dirty="0" smtClean="0">
                <a:solidFill>
                  <a:srgbClr val="002060"/>
                </a:solidFill>
                <a:latin typeface="Arial" pitchFamily="34" charset="0"/>
              </a:rPr>
              <a:t>établissements</a:t>
            </a:r>
          </a:p>
          <a:p>
            <a:pPr marL="3175"/>
            <a:r>
              <a:rPr lang="fr-FR" sz="1100" dirty="0">
                <a:solidFill>
                  <a:srgbClr val="002060"/>
                </a:solidFill>
                <a:latin typeface="Arial" pitchFamily="34" charset="0"/>
              </a:rPr>
              <a:t>- Diminuer les carences </a:t>
            </a:r>
            <a:r>
              <a:rPr lang="fr-FR" sz="1100" dirty="0" smtClean="0">
                <a:solidFill>
                  <a:srgbClr val="002060"/>
                </a:solidFill>
                <a:latin typeface="Arial" pitchFamily="34" charset="0"/>
              </a:rPr>
              <a:t>ambulancières </a:t>
            </a:r>
            <a:endParaRPr lang="fr-FR" sz="1100" dirty="0">
              <a:solidFill>
                <a:srgbClr val="002060"/>
              </a:solidFill>
              <a:latin typeface="Arial" pitchFamily="34" charset="0"/>
            </a:endParaRPr>
          </a:p>
          <a:p>
            <a:pPr marL="3175"/>
            <a:endParaRPr lang="fr-FR" sz="1100" dirty="0">
              <a:solidFill>
                <a:srgbClr val="002060"/>
              </a:solidFill>
              <a:latin typeface="Arial" pitchFamily="34" charset="0"/>
            </a:endParaRPr>
          </a:p>
        </p:txBody>
      </p:sp>
      <p:sp>
        <p:nvSpPr>
          <p:cNvPr id="39" name="Rectangle 38"/>
          <p:cNvSpPr/>
          <p:nvPr/>
        </p:nvSpPr>
        <p:spPr bwMode="gray">
          <a:xfrm>
            <a:off x="5077064" y="4592116"/>
            <a:ext cx="4066936" cy="360000"/>
          </a:xfrm>
          <a:prstGeom prst="rect">
            <a:avLst/>
          </a:prstGeom>
          <a:noFill/>
          <a:ln w="19050">
            <a:noFill/>
            <a:prstDash val="dash"/>
            <a:miter lim="800000"/>
            <a:headEnd/>
            <a:tailEnd/>
          </a:ln>
          <a:effectLst/>
          <a:extLst/>
        </p:spPr>
        <p:txBody>
          <a:bodyPr wrap="square" lIns="36000" rIns="36000" rtlCol="0" anchor="ctr">
            <a:noAutofit/>
          </a:bodyPr>
          <a:lstStyle/>
          <a:p>
            <a:pPr marL="3175"/>
            <a:endParaRPr lang="fr-FR" sz="1100" dirty="0">
              <a:solidFill>
                <a:srgbClr val="FF0000"/>
              </a:solidFill>
              <a:latin typeface="Arial" pitchFamily="34" charset="0"/>
            </a:endParaRPr>
          </a:p>
        </p:txBody>
      </p:sp>
      <p:sp>
        <p:nvSpPr>
          <p:cNvPr id="40" name="Rectangle 39"/>
          <p:cNvSpPr/>
          <p:nvPr/>
        </p:nvSpPr>
        <p:spPr bwMode="gray">
          <a:xfrm>
            <a:off x="5055636" y="4869160"/>
            <a:ext cx="4066936" cy="648072"/>
          </a:xfrm>
          <a:prstGeom prst="rect">
            <a:avLst/>
          </a:prstGeom>
          <a:noFill/>
          <a:ln w="19050">
            <a:noFill/>
            <a:prstDash val="dash"/>
            <a:miter lim="800000"/>
            <a:headEnd/>
            <a:tailEnd/>
          </a:ln>
          <a:effectLst/>
          <a:extLst/>
        </p:spPr>
        <p:txBody>
          <a:bodyPr wrap="square" lIns="36000" rIns="36000" rtlCol="0" anchor="ctr">
            <a:noAutofit/>
          </a:bodyPr>
          <a:lstStyle/>
          <a:p>
            <a:pPr marL="3175"/>
            <a:r>
              <a:rPr lang="fr-FR" sz="1100" dirty="0" smtClean="0">
                <a:solidFill>
                  <a:srgbClr val="002060"/>
                </a:solidFill>
                <a:latin typeface="Arial" pitchFamily="34" charset="0"/>
              </a:rPr>
              <a:t>- Assurer le déploiement de l’Espace Numérique en Santé</a:t>
            </a:r>
          </a:p>
          <a:p>
            <a:pPr marL="3175"/>
            <a:r>
              <a:rPr lang="fr-FR" sz="1100" dirty="0" smtClean="0">
                <a:solidFill>
                  <a:srgbClr val="002060"/>
                </a:solidFill>
                <a:latin typeface="Arial" pitchFamily="34" charset="0"/>
              </a:rPr>
              <a:t>- Généraliser </a:t>
            </a:r>
            <a:r>
              <a:rPr lang="fr-FR" sz="1100" dirty="0">
                <a:solidFill>
                  <a:srgbClr val="002060"/>
                </a:solidFill>
                <a:latin typeface="Arial" pitchFamily="34" charset="0"/>
              </a:rPr>
              <a:t>la prescription électronique </a:t>
            </a:r>
            <a:r>
              <a:rPr lang="fr-FR" sz="1100" dirty="0" smtClean="0">
                <a:solidFill>
                  <a:srgbClr val="002060"/>
                </a:solidFill>
                <a:latin typeface="Arial" pitchFamily="34" charset="0"/>
              </a:rPr>
              <a:t>au plus tard fin 2024 </a:t>
            </a:r>
          </a:p>
        </p:txBody>
      </p:sp>
      <p:sp>
        <p:nvSpPr>
          <p:cNvPr id="7" name="Double flèche horizontale 6"/>
          <p:cNvSpPr/>
          <p:nvPr/>
        </p:nvSpPr>
        <p:spPr bwMode="gray">
          <a:xfrm rot="16200000" flipH="1">
            <a:off x="1397935" y="3370193"/>
            <a:ext cx="6150360" cy="810340"/>
          </a:xfrm>
          <a:prstGeom prst="leftRightArrow">
            <a:avLst>
              <a:gd name="adj1" fmla="val 100000"/>
              <a:gd name="adj2" fmla="val 50000"/>
            </a:avLst>
          </a:prstGeom>
          <a:ln>
            <a:headEnd/>
            <a:tailEnd/>
          </a:ln>
          <a:extLst/>
        </p:spPr>
        <p:style>
          <a:lnRef idx="2">
            <a:schemeClr val="accent5"/>
          </a:lnRef>
          <a:fillRef idx="1">
            <a:schemeClr val="lt1"/>
          </a:fillRef>
          <a:effectRef idx="0">
            <a:schemeClr val="accent5"/>
          </a:effectRef>
          <a:fontRef idx="minor">
            <a:schemeClr val="dk1"/>
          </a:fontRef>
        </p:style>
        <p:txBody>
          <a:bodyPr wrap="square" rtlCol="0" anchor="ctr">
            <a:noAutofit/>
          </a:bodyPr>
          <a:lstStyle/>
          <a:p>
            <a:pPr lvl="0" algn="just">
              <a:lnSpc>
                <a:spcPct val="115000"/>
              </a:lnSpc>
              <a:spcAft>
                <a:spcPts val="1000"/>
              </a:spcAft>
            </a:pPr>
            <a:r>
              <a:rPr lang="fr-FR" sz="1100" dirty="0" smtClean="0">
                <a:solidFill>
                  <a:srgbClr val="002060"/>
                </a:solidFill>
                <a:latin typeface="+mj-lt"/>
                <a:ea typeface="Calibri"/>
                <a:cs typeface="Times New Roman"/>
              </a:rPr>
              <a:t>Proposer une nouvelle </a:t>
            </a:r>
            <a:r>
              <a:rPr lang="fr-FR" sz="1100" dirty="0" smtClean="0">
                <a:solidFill>
                  <a:srgbClr val="002060"/>
                </a:solidFill>
                <a:latin typeface="+mj-lt"/>
                <a:ea typeface="Calibri"/>
              </a:rPr>
              <a:t> </a:t>
            </a:r>
            <a:r>
              <a:rPr lang="fr-FR" sz="1100" dirty="0">
                <a:solidFill>
                  <a:srgbClr val="002060"/>
                </a:solidFill>
                <a:latin typeface="+mj-lt"/>
                <a:ea typeface="Calibri"/>
              </a:rPr>
              <a:t>« offre de service » de l’Assurance maladie aux différents publics (professionnels de santé, assurés, </a:t>
            </a:r>
            <a:r>
              <a:rPr lang="fr-FR" sz="1100" dirty="0" smtClean="0">
                <a:solidFill>
                  <a:srgbClr val="002060"/>
                </a:solidFill>
                <a:latin typeface="+mj-lt"/>
                <a:ea typeface="Calibri"/>
              </a:rPr>
              <a:t>établissements) en </a:t>
            </a:r>
            <a:r>
              <a:rPr lang="fr-FR" sz="1100" dirty="0">
                <a:solidFill>
                  <a:srgbClr val="002060"/>
                </a:solidFill>
                <a:latin typeface="+mj-lt"/>
                <a:ea typeface="Calibri"/>
              </a:rPr>
              <a:t>diversifiant et combinant  </a:t>
            </a:r>
            <a:r>
              <a:rPr lang="fr-FR" sz="1100" dirty="0" smtClean="0">
                <a:solidFill>
                  <a:srgbClr val="002060"/>
                </a:solidFill>
                <a:latin typeface="+mj-lt"/>
                <a:ea typeface="Calibri"/>
              </a:rPr>
              <a:t>les  </a:t>
            </a:r>
            <a:r>
              <a:rPr lang="fr-FR" sz="1100" dirty="0">
                <a:solidFill>
                  <a:srgbClr val="002060"/>
                </a:solidFill>
                <a:latin typeface="+mj-lt"/>
                <a:ea typeface="Calibri"/>
              </a:rPr>
              <a:t>canaux  de communication et </a:t>
            </a:r>
            <a:r>
              <a:rPr lang="fr-FR" sz="1100" dirty="0" smtClean="0">
                <a:solidFill>
                  <a:srgbClr val="002060"/>
                </a:solidFill>
                <a:latin typeface="+mj-lt"/>
                <a:ea typeface="Calibri"/>
              </a:rPr>
              <a:t>d’échange et </a:t>
            </a:r>
            <a:r>
              <a:rPr lang="fr-FR" sz="1100" dirty="0">
                <a:solidFill>
                  <a:srgbClr val="002060"/>
                </a:solidFill>
                <a:latin typeface="+mj-lt"/>
                <a:ea typeface="Calibri"/>
              </a:rPr>
              <a:t>ce, </a:t>
            </a:r>
            <a:r>
              <a:rPr lang="fr-FR" sz="1100" dirty="0" smtClean="0">
                <a:solidFill>
                  <a:srgbClr val="002060"/>
                </a:solidFill>
                <a:latin typeface="+mj-lt"/>
                <a:ea typeface="Calibri"/>
              </a:rPr>
              <a:t>de </a:t>
            </a:r>
            <a:r>
              <a:rPr lang="fr-FR" sz="1100" dirty="0">
                <a:solidFill>
                  <a:srgbClr val="002060"/>
                </a:solidFill>
                <a:latin typeface="+mj-lt"/>
                <a:ea typeface="Calibri"/>
              </a:rPr>
              <a:t>manière graduée et </a:t>
            </a:r>
            <a:r>
              <a:rPr lang="fr-FR" sz="1100" dirty="0" smtClean="0">
                <a:solidFill>
                  <a:srgbClr val="002060"/>
                </a:solidFill>
                <a:latin typeface="+mj-lt"/>
                <a:ea typeface="Calibri"/>
              </a:rPr>
              <a:t>personnalisée. </a:t>
            </a:r>
            <a:endParaRPr lang="fr-FR" sz="1100" dirty="0">
              <a:solidFill>
                <a:srgbClr val="002060"/>
              </a:solidFill>
              <a:latin typeface="+mj-lt"/>
            </a:endParaRPr>
          </a:p>
        </p:txBody>
      </p:sp>
      <p:sp>
        <p:nvSpPr>
          <p:cNvPr id="34" name="Rectangle 33"/>
          <p:cNvSpPr/>
          <p:nvPr/>
        </p:nvSpPr>
        <p:spPr bwMode="gray">
          <a:xfrm>
            <a:off x="222932" y="5841268"/>
            <a:ext cx="3287669" cy="396044"/>
          </a:xfrm>
          <a:prstGeom prst="rect">
            <a:avLst/>
          </a:prstGeom>
          <a:noFill/>
          <a:ln w="19050">
            <a:noFill/>
            <a:miter lim="800000"/>
            <a:headEnd/>
            <a:tailEnd/>
          </a:ln>
          <a:effectLst/>
          <a:extLst/>
        </p:spPr>
        <p:txBody>
          <a:bodyPr wrap="square" lIns="36000" rIns="36000" rtlCol="0" anchor="ctr">
            <a:noAutofit/>
          </a:bodyPr>
          <a:lstStyle/>
          <a:p>
            <a:r>
              <a:rPr lang="fr-FR" sz="1200" b="1" dirty="0" smtClean="0">
                <a:solidFill>
                  <a:srgbClr val="002060"/>
                </a:solidFill>
              </a:rPr>
              <a:t>Renforcer la lutte contre les fautes et abus</a:t>
            </a:r>
            <a:endParaRPr lang="fr-FR" sz="1200" dirty="0">
              <a:solidFill>
                <a:srgbClr val="002060"/>
              </a:solidFill>
            </a:endParaRPr>
          </a:p>
        </p:txBody>
      </p:sp>
      <p:sp>
        <p:nvSpPr>
          <p:cNvPr id="41" name="Rectangle 40"/>
          <p:cNvSpPr/>
          <p:nvPr/>
        </p:nvSpPr>
        <p:spPr bwMode="gray">
          <a:xfrm>
            <a:off x="3751692" y="5725044"/>
            <a:ext cx="180000" cy="583753"/>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chemeClr val="tx1"/>
              </a:solidFill>
              <a:latin typeface="Arial" pitchFamily="34" charset="0"/>
            </a:endParaRPr>
          </a:p>
        </p:txBody>
      </p:sp>
      <p:sp>
        <p:nvSpPr>
          <p:cNvPr id="42" name="Ellipse 41"/>
          <p:cNvSpPr/>
          <p:nvPr/>
        </p:nvSpPr>
        <p:spPr bwMode="gray">
          <a:xfrm>
            <a:off x="3514704" y="5877272"/>
            <a:ext cx="360000"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latin typeface="Arial" pitchFamily="34" charset="0"/>
              </a:rPr>
              <a:t>5</a:t>
            </a:r>
            <a:endParaRPr lang="fr-FR" sz="1000" b="1" dirty="0">
              <a:solidFill>
                <a:srgbClr val="FFCD00"/>
              </a:solidFill>
              <a:latin typeface="Arial" pitchFamily="34" charset="0"/>
            </a:endParaRPr>
          </a:p>
        </p:txBody>
      </p:sp>
      <p:sp>
        <p:nvSpPr>
          <p:cNvPr id="44" name="Rectangle 43"/>
          <p:cNvSpPr/>
          <p:nvPr/>
        </p:nvSpPr>
        <p:spPr bwMode="gray">
          <a:xfrm>
            <a:off x="5041568" y="5733256"/>
            <a:ext cx="4066936" cy="792088"/>
          </a:xfrm>
          <a:prstGeom prst="rect">
            <a:avLst/>
          </a:prstGeom>
          <a:noFill/>
          <a:ln w="19050">
            <a:noFill/>
            <a:prstDash val="dash"/>
            <a:miter lim="800000"/>
            <a:headEnd/>
            <a:tailEnd/>
          </a:ln>
          <a:effectLst/>
          <a:extLst/>
        </p:spPr>
        <p:txBody>
          <a:bodyPr wrap="square" lIns="36000" rIns="36000" rtlCol="0" anchor="ctr">
            <a:noAutofit/>
          </a:bodyPr>
          <a:lstStyle/>
          <a:p>
            <a:pPr marL="3175"/>
            <a:r>
              <a:rPr lang="fr-FR" sz="1100" dirty="0" smtClean="0">
                <a:solidFill>
                  <a:srgbClr val="002060"/>
                </a:solidFill>
                <a:latin typeface="Arial" pitchFamily="34" charset="0"/>
              </a:rPr>
              <a:t>- Mettre en place une stratégie de contrôle pédagogique, gradué et ciblé de la facturation  des professionnels de santé </a:t>
            </a:r>
          </a:p>
          <a:p>
            <a:pPr marL="3175" lvl="0"/>
            <a:r>
              <a:rPr lang="fr-FR" sz="1100" dirty="0" smtClean="0">
                <a:solidFill>
                  <a:srgbClr val="002060"/>
                </a:solidFill>
                <a:latin typeface="Arial" pitchFamily="34" charset="0"/>
              </a:rPr>
              <a:t>- Rénover </a:t>
            </a:r>
            <a:r>
              <a:rPr lang="fr-FR" sz="1100" dirty="0">
                <a:solidFill>
                  <a:srgbClr val="002060"/>
                </a:solidFill>
                <a:latin typeface="Arial" pitchFamily="34" charset="0"/>
              </a:rPr>
              <a:t>la politique de contrôle des trafics de médicaments</a:t>
            </a:r>
          </a:p>
          <a:p>
            <a:pPr marL="3175" lvl="0"/>
            <a:r>
              <a:rPr lang="fr-FR" sz="1100" dirty="0" smtClean="0">
                <a:solidFill>
                  <a:srgbClr val="002060"/>
                </a:solidFill>
              </a:rPr>
              <a:t>- Lutter </a:t>
            </a:r>
            <a:r>
              <a:rPr lang="fr-FR" sz="1100" dirty="0">
                <a:solidFill>
                  <a:srgbClr val="002060"/>
                </a:solidFill>
              </a:rPr>
              <a:t>contre les détournements du modèle des centres de santé</a:t>
            </a:r>
            <a:endParaRPr lang="fr-FR" sz="1100" dirty="0">
              <a:solidFill>
                <a:srgbClr val="002060"/>
              </a:solidFill>
              <a:latin typeface="Arial" pitchFamily="34" charset="0"/>
            </a:endParaRPr>
          </a:p>
          <a:p>
            <a:pPr marL="174625" indent="-171450">
              <a:buFontTx/>
              <a:buChar char="-"/>
            </a:pPr>
            <a:endParaRPr lang="fr-FR" sz="1100" dirty="0">
              <a:solidFill>
                <a:srgbClr val="002060"/>
              </a:solidFill>
              <a:latin typeface="Arial" pitchFamily="34" charset="0"/>
            </a:endParaRPr>
          </a:p>
        </p:txBody>
      </p:sp>
      <p:sp>
        <p:nvSpPr>
          <p:cNvPr id="4" name="Rectangle 3"/>
          <p:cNvSpPr/>
          <p:nvPr/>
        </p:nvSpPr>
        <p:spPr>
          <a:xfrm>
            <a:off x="110878" y="1176576"/>
            <a:ext cx="3457051" cy="646331"/>
          </a:xfrm>
          <a:prstGeom prst="rect">
            <a:avLst/>
          </a:prstGeom>
        </p:spPr>
        <p:txBody>
          <a:bodyPr wrap="square">
            <a:spAutoFit/>
          </a:bodyPr>
          <a:lstStyle/>
          <a:p>
            <a:r>
              <a:rPr lang="fr-FR" sz="1200" dirty="0">
                <a:solidFill>
                  <a:srgbClr val="002060"/>
                </a:solidFill>
              </a:rPr>
              <a:t>Maximiser</a:t>
            </a:r>
            <a:r>
              <a:rPr lang="fr-FR" sz="1200" b="1" dirty="0">
                <a:solidFill>
                  <a:srgbClr val="002060"/>
                </a:solidFill>
              </a:rPr>
              <a:t> l’intégration des priorités de prévention dans les futures dispositions conventionnelles</a:t>
            </a:r>
          </a:p>
        </p:txBody>
      </p:sp>
      <p:sp>
        <p:nvSpPr>
          <p:cNvPr id="5" name="Rectangle 4"/>
          <p:cNvSpPr/>
          <p:nvPr/>
        </p:nvSpPr>
        <p:spPr>
          <a:xfrm>
            <a:off x="143209" y="2204864"/>
            <a:ext cx="3240958" cy="646331"/>
          </a:xfrm>
          <a:prstGeom prst="rect">
            <a:avLst/>
          </a:prstGeom>
        </p:spPr>
        <p:txBody>
          <a:bodyPr wrap="square">
            <a:spAutoFit/>
          </a:bodyPr>
          <a:lstStyle/>
          <a:p>
            <a:pPr lvl="0"/>
            <a:r>
              <a:rPr lang="fr-FR" sz="1200" b="1" dirty="0">
                <a:solidFill>
                  <a:srgbClr val="002060"/>
                </a:solidFill>
              </a:rPr>
              <a:t>Développer l’exercice coordonné </a:t>
            </a:r>
            <a:r>
              <a:rPr lang="fr-FR" sz="1200" dirty="0">
                <a:solidFill>
                  <a:srgbClr val="002060"/>
                </a:solidFill>
              </a:rPr>
              <a:t> pour améliorer la prise en charge des patients et l’organisation des soins</a:t>
            </a:r>
          </a:p>
        </p:txBody>
      </p:sp>
    </p:spTree>
    <p:extLst>
      <p:ext uri="{BB962C8B-B14F-4D97-AF65-F5344CB8AC3E}">
        <p14:creationId xmlns:p14="http://schemas.microsoft.com/office/powerpoint/2010/main" val="3524991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307819" name="think-cell Slide" r:id="rId4" imgW="360" imgH="360" progId="">
                  <p:embed/>
                </p:oleObj>
              </mc:Choice>
              <mc:Fallback>
                <p:oleObj name="think-cell Slide" r:id="rId4" imgW="360" imgH="360" progId="">
                  <p:embed/>
                  <p:pic>
                    <p:nvPicPr>
                      <p:cNvPr id="774146" name="Object 102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4" y="219191"/>
            <a:ext cx="8422985" cy="276999"/>
          </a:xfrm>
          <a:noFill/>
          <a:ln w="9525" algn="ctr">
            <a:noFill/>
            <a:miter lim="800000"/>
            <a:headEnd/>
            <a:tailEnd/>
          </a:ln>
        </p:spPr>
        <p:txBody>
          <a:bodyPr vert="horz" wrap="square" lIns="0" tIns="0" rIns="0" bIns="0" numCol="1" anchor="ctr" anchorCtr="0" compatLnSpc="1">
            <a:prstTxWarp prst="textNoShape">
              <a:avLst/>
            </a:prstTxWarp>
            <a:spAutoFit/>
          </a:bodyPr>
          <a:lstStyle/>
          <a:p>
            <a:pPr defTabSz="926426">
              <a:tabLst>
                <a:tab pos="463210" algn="l"/>
              </a:tabLst>
            </a:pPr>
            <a:r>
              <a:rPr lang="fr-FR" sz="1800" dirty="0"/>
              <a:t>Poursuivre les actions de prévention</a:t>
            </a:r>
          </a:p>
        </p:txBody>
      </p:sp>
      <p:grpSp>
        <p:nvGrpSpPr>
          <p:cNvPr id="48" name="Groupe 49"/>
          <p:cNvGrpSpPr/>
          <p:nvPr/>
        </p:nvGrpSpPr>
        <p:grpSpPr>
          <a:xfrm>
            <a:off x="839751" y="1145647"/>
            <a:ext cx="7988114" cy="504057"/>
            <a:chOff x="1008976" y="944589"/>
            <a:chExt cx="13010624" cy="484183"/>
          </a:xfrm>
          <a:solidFill>
            <a:srgbClr val="FFCD00">
              <a:alpha val="63000"/>
            </a:srgbClr>
          </a:solidFill>
        </p:grpSpPr>
        <p:sp>
          <p:nvSpPr>
            <p:cNvPr id="69" name="Rectangle 3"/>
            <p:cNvSpPr txBox="1">
              <a:spLocks noChangeArrowheads="1"/>
            </p:cNvSpPr>
            <p:nvPr/>
          </p:nvSpPr>
          <p:spPr bwMode="gray">
            <a:xfrm>
              <a:off x="1008976" y="1117545"/>
              <a:ext cx="5980762" cy="31122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algn="just"/>
              <a:r>
                <a:rPr lang="fr-FR" sz="1100" b="1" dirty="0" smtClean="0">
                  <a:solidFill>
                    <a:srgbClr val="FFFFFF"/>
                  </a:solidFill>
                </a:rPr>
                <a:t>Lutter contre la grippe saisonnière</a:t>
              </a:r>
              <a:endParaRPr lang="fr-FR" sz="1100" b="1" dirty="0">
                <a:solidFill>
                  <a:srgbClr val="FFFFFF"/>
                </a:solidFill>
              </a:endParaRPr>
            </a:p>
          </p:txBody>
        </p:sp>
        <p:sp>
          <p:nvSpPr>
            <p:cNvPr id="71"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0" name="Rectangle 19"/>
          <p:cNvSpPr>
            <a:spLocks/>
          </p:cNvSpPr>
          <p:nvPr/>
        </p:nvSpPr>
        <p:spPr bwMode="gray">
          <a:xfrm>
            <a:off x="827584" y="4737374"/>
            <a:ext cx="3672000" cy="1787969"/>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rgbClr val="000000"/>
                </a:solidFill>
              </a:rPr>
              <a:t>Ralentir la progression des </a:t>
            </a:r>
            <a:r>
              <a:rPr lang="fr-FR" sz="1100" dirty="0">
                <a:solidFill>
                  <a:srgbClr val="000000"/>
                </a:solidFill>
              </a:rPr>
              <a:t>dépenses de santé engendrées par le </a:t>
            </a:r>
            <a:r>
              <a:rPr lang="fr-FR" sz="1100" dirty="0" smtClean="0">
                <a:solidFill>
                  <a:srgbClr val="000000"/>
                </a:solidFill>
              </a:rPr>
              <a:t>tabac, qui </a:t>
            </a:r>
            <a:r>
              <a:rPr lang="fr-FR" sz="1100" dirty="0">
                <a:solidFill>
                  <a:srgbClr val="000000"/>
                </a:solidFill>
              </a:rPr>
              <a:t>représentent </a:t>
            </a:r>
            <a:r>
              <a:rPr lang="fr-FR" sz="1100" dirty="0" smtClean="0">
                <a:solidFill>
                  <a:srgbClr val="000000"/>
                </a:solidFill>
              </a:rPr>
              <a:t>plus de </a:t>
            </a:r>
          </a:p>
          <a:p>
            <a:pPr algn="just" defTabSz="912078">
              <a:tabLst>
                <a:tab pos="0" algn="l"/>
                <a:tab pos="524347" algn="l"/>
              </a:tabLst>
            </a:pPr>
            <a:r>
              <a:rPr lang="fr-FR" sz="1100" dirty="0" smtClean="0">
                <a:solidFill>
                  <a:srgbClr val="000000"/>
                </a:solidFill>
              </a:rPr>
              <a:t>12Mds </a:t>
            </a:r>
            <a:r>
              <a:rPr lang="fr-FR" sz="1100" dirty="0">
                <a:solidFill>
                  <a:srgbClr val="000000"/>
                </a:solidFill>
              </a:rPr>
              <a:t>d’€/</a:t>
            </a:r>
            <a:r>
              <a:rPr lang="fr-FR" sz="1100" dirty="0" smtClean="0">
                <a:solidFill>
                  <a:srgbClr val="000000"/>
                </a:solidFill>
              </a:rPr>
              <a:t>an :</a:t>
            </a:r>
          </a:p>
          <a:p>
            <a:pPr algn="just" defTabSz="912078">
              <a:tabLst>
                <a:tab pos="0" algn="l"/>
                <a:tab pos="524347" algn="l"/>
              </a:tabLst>
            </a:pPr>
            <a:endParaRPr lang="fr-FR" sz="1100" dirty="0" smtClean="0">
              <a:solidFill>
                <a:srgbClr val="000000"/>
              </a:solidFill>
            </a:endParaRPr>
          </a:p>
          <a:p>
            <a:pPr marL="357188" algn="just" defTabSz="912078">
              <a:tabLst>
                <a:tab pos="0" algn="l"/>
                <a:tab pos="524347" algn="l"/>
              </a:tabLst>
            </a:pPr>
            <a:r>
              <a:rPr lang="fr-FR" sz="1100" dirty="0" smtClean="0">
                <a:solidFill>
                  <a:srgbClr val="000000"/>
                </a:solidFill>
              </a:rPr>
              <a:t>24% </a:t>
            </a:r>
            <a:r>
              <a:rPr lang="fr-FR" sz="1100" dirty="0">
                <a:solidFill>
                  <a:srgbClr val="000000"/>
                </a:solidFill>
              </a:rPr>
              <a:t>des 18-75 ans  fument et la consommation de tabac reste la première cause de mortalité évitable en France.</a:t>
            </a:r>
          </a:p>
          <a:p>
            <a:pPr algn="just" defTabSz="912078">
              <a:tabLst>
                <a:tab pos="0" algn="l"/>
                <a:tab pos="524347" algn="l"/>
              </a:tabLst>
            </a:pPr>
            <a:endParaRPr lang="fr-FR" sz="1100" dirty="0">
              <a:solidFill>
                <a:srgbClr val="000000"/>
              </a:solidFill>
            </a:endParaRPr>
          </a:p>
        </p:txBody>
      </p:sp>
      <p:sp>
        <p:nvSpPr>
          <p:cNvPr id="22" name="Rectangle 21"/>
          <p:cNvSpPr>
            <a:spLocks/>
          </p:cNvSpPr>
          <p:nvPr/>
        </p:nvSpPr>
        <p:spPr bwMode="gray">
          <a:xfrm>
            <a:off x="4644008" y="4241964"/>
            <a:ext cx="3708000" cy="1800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lvl="2" indent="-171450" algn="just">
              <a:buFont typeface="Arial" panose="020B0604020202020204" pitchFamily="34" charset="0"/>
              <a:buChar char="•"/>
            </a:pPr>
            <a:r>
              <a:rPr lang="fr-FR" sz="1100" dirty="0" smtClean="0">
                <a:solidFill>
                  <a:srgbClr val="000000"/>
                </a:solidFill>
              </a:rPr>
              <a:t>Poursuivre </a:t>
            </a:r>
            <a:r>
              <a:rPr lang="fr-FR" sz="1100" dirty="0">
                <a:solidFill>
                  <a:srgbClr val="000000"/>
                </a:solidFill>
              </a:rPr>
              <a:t>la politique fiscale protectrice de la santé avec l’augmentation progressive du prix du </a:t>
            </a:r>
            <a:r>
              <a:rPr lang="fr-FR" sz="1100" dirty="0" smtClean="0">
                <a:solidFill>
                  <a:srgbClr val="000000"/>
                </a:solidFill>
              </a:rPr>
              <a:t>tabac, notamment celle prévue fin 2021</a:t>
            </a:r>
          </a:p>
          <a:p>
            <a:pPr marL="0" lvl="2" algn="just"/>
            <a:endParaRPr lang="fr-FR" sz="1100" dirty="0" smtClean="0">
              <a:solidFill>
                <a:srgbClr val="000000"/>
              </a:solidFill>
            </a:endParaRPr>
          </a:p>
          <a:p>
            <a:pPr marL="171450" lvl="2" indent="-171450" algn="just">
              <a:buFont typeface="Arial" panose="020B0604020202020204" pitchFamily="34" charset="0"/>
              <a:buChar char="•"/>
            </a:pPr>
            <a:r>
              <a:rPr lang="fr-FR" sz="1100" dirty="0" smtClean="0">
                <a:solidFill>
                  <a:srgbClr val="000000"/>
                </a:solidFill>
              </a:rPr>
              <a:t>Poursuivre le développement des </a:t>
            </a:r>
            <a:r>
              <a:rPr lang="fr-FR" sz="1100" dirty="0" smtClean="0">
                <a:solidFill>
                  <a:schemeClr val="tx1"/>
                </a:solidFill>
              </a:rPr>
              <a:t>actions existantes et en mettre en œuvre de nouvelles via le fonds de lutte contre les addictions liées aux substances psychoactives </a:t>
            </a:r>
            <a:r>
              <a:rPr lang="fr-FR" sz="1100" dirty="0" smtClean="0">
                <a:solidFill>
                  <a:srgbClr val="000000"/>
                </a:solidFill>
              </a:rPr>
              <a:t>(doté de plus de 100M€ par an)</a:t>
            </a:r>
            <a:endParaRPr lang="fr-FR" sz="1100" dirty="0">
              <a:solidFill>
                <a:srgbClr val="000000"/>
              </a:solidFill>
            </a:endParaRPr>
          </a:p>
        </p:txBody>
      </p:sp>
      <p:sp>
        <p:nvSpPr>
          <p:cNvPr id="29" name="Ellipse 28"/>
          <p:cNvSpPr/>
          <p:nvPr/>
        </p:nvSpPr>
        <p:spPr bwMode="gray">
          <a:xfrm>
            <a:off x="179512" y="188640"/>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smtClean="0">
                <a:solidFill>
                  <a:srgbClr val="FFCD00"/>
                </a:solidFill>
              </a:rPr>
              <a:t>1</a:t>
            </a:r>
            <a:endParaRPr lang="fr-FR" sz="1400" b="1" dirty="0">
              <a:solidFill>
                <a:srgbClr val="FFCD00"/>
              </a:solidFill>
            </a:endParaRPr>
          </a:p>
        </p:txBody>
      </p:sp>
      <p:sp>
        <p:nvSpPr>
          <p:cNvPr id="31" name="Rectangle 30"/>
          <p:cNvSpPr>
            <a:spLocks/>
          </p:cNvSpPr>
          <p:nvPr/>
        </p:nvSpPr>
        <p:spPr bwMode="gray">
          <a:xfrm>
            <a:off x="839751" y="1793720"/>
            <a:ext cx="3672000" cy="1986674"/>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a:solidFill>
                  <a:srgbClr val="000000"/>
                </a:solidFill>
              </a:rPr>
              <a:t>Améliorer la couverture </a:t>
            </a:r>
            <a:r>
              <a:rPr lang="fr-FR" sz="1100" dirty="0">
                <a:solidFill>
                  <a:schemeClr val="tx1"/>
                </a:solidFill>
              </a:rPr>
              <a:t>vaccinale contre la grippe </a:t>
            </a:r>
            <a:r>
              <a:rPr lang="fr-FR" sz="1100" dirty="0" smtClean="0">
                <a:solidFill>
                  <a:schemeClr val="tx1"/>
                </a:solidFill>
              </a:rPr>
              <a:t>pour faire baisser son coût </a:t>
            </a:r>
            <a:r>
              <a:rPr lang="fr-FR" sz="1100" dirty="0">
                <a:solidFill>
                  <a:schemeClr val="tx1"/>
                </a:solidFill>
              </a:rPr>
              <a:t>sanitaire </a:t>
            </a:r>
            <a:r>
              <a:rPr lang="fr-FR" sz="1100" dirty="0" smtClean="0">
                <a:solidFill>
                  <a:schemeClr val="tx1"/>
                </a:solidFill>
              </a:rPr>
              <a:t>et  financier </a:t>
            </a:r>
            <a:r>
              <a:rPr lang="fr-FR" sz="1100" dirty="0" smtClean="0">
                <a:solidFill>
                  <a:srgbClr val="000000"/>
                </a:solidFill>
              </a:rPr>
              <a:t>élevé </a:t>
            </a:r>
            <a:r>
              <a:rPr lang="fr-FR" sz="1100" dirty="0">
                <a:solidFill>
                  <a:srgbClr val="000000"/>
                </a:solidFill>
              </a:rPr>
              <a:t>et </a:t>
            </a:r>
            <a:r>
              <a:rPr lang="fr-FR" sz="1100" dirty="0" smtClean="0">
                <a:solidFill>
                  <a:srgbClr val="000000"/>
                </a:solidFill>
              </a:rPr>
              <a:t>évitable : </a:t>
            </a:r>
          </a:p>
          <a:p>
            <a:pPr algn="just" defTabSz="912078">
              <a:tabLst>
                <a:tab pos="0" algn="l"/>
                <a:tab pos="524347" algn="l"/>
              </a:tabLst>
            </a:pPr>
            <a:endParaRPr lang="fr-FR" sz="1100" dirty="0" smtClean="0">
              <a:solidFill>
                <a:srgbClr val="000000"/>
              </a:solidFill>
            </a:endParaRPr>
          </a:p>
          <a:p>
            <a:pPr marL="357188" algn="just" defTabSz="912078">
              <a:tabLst>
                <a:tab pos="0" algn="l"/>
                <a:tab pos="524347" algn="l"/>
              </a:tabLst>
            </a:pPr>
            <a:r>
              <a:rPr lang="fr-FR" sz="1100" dirty="0" smtClean="0">
                <a:solidFill>
                  <a:srgbClr val="000000"/>
                </a:solidFill>
              </a:rPr>
              <a:t>Une </a:t>
            </a:r>
            <a:r>
              <a:rPr lang="fr-FR" sz="1100" dirty="0">
                <a:solidFill>
                  <a:srgbClr val="000000"/>
                </a:solidFill>
              </a:rPr>
              <a:t>dépense de 123M€ par an en ville et 100M€ par an à l’hôpital toutes populations confondues.</a:t>
            </a:r>
          </a:p>
          <a:p>
            <a:pPr algn="just" defTabSz="912078">
              <a:tabLst>
                <a:tab pos="0" algn="l"/>
                <a:tab pos="524347" algn="l"/>
              </a:tabLst>
            </a:pPr>
            <a:endParaRPr lang="fr-FR" sz="1100" dirty="0" smtClean="0">
              <a:solidFill>
                <a:srgbClr val="000000"/>
              </a:solidFill>
            </a:endParaRPr>
          </a:p>
          <a:p>
            <a:pPr marL="357188" algn="just" defTabSz="912078">
              <a:tabLst>
                <a:tab pos="0" algn="l"/>
                <a:tab pos="524347" algn="l"/>
              </a:tabLst>
            </a:pPr>
            <a:r>
              <a:rPr lang="fr-FR" sz="1100" dirty="0" smtClean="0">
                <a:solidFill>
                  <a:srgbClr val="000000"/>
                </a:solidFill>
              </a:rPr>
              <a:t>Une couverture vaccinale insuffisante avec :</a:t>
            </a:r>
          </a:p>
          <a:p>
            <a:pPr marL="357188" algn="just" defTabSz="912078">
              <a:tabLst>
                <a:tab pos="0" algn="l"/>
                <a:tab pos="524347" algn="l"/>
              </a:tabLst>
            </a:pPr>
            <a:r>
              <a:rPr lang="fr-FR" sz="1100" dirty="0" smtClean="0">
                <a:solidFill>
                  <a:srgbClr val="000000"/>
                </a:solidFill>
              </a:rPr>
              <a:t>- </a:t>
            </a:r>
            <a:r>
              <a:rPr lang="fr-FR" sz="1100" dirty="0">
                <a:solidFill>
                  <a:srgbClr val="000000"/>
                </a:solidFill>
              </a:rPr>
              <a:t>U</a:t>
            </a:r>
            <a:r>
              <a:rPr lang="fr-FR" sz="1100" dirty="0" smtClean="0">
                <a:solidFill>
                  <a:srgbClr val="000000"/>
                </a:solidFill>
              </a:rPr>
              <a:t>ne </a:t>
            </a:r>
            <a:r>
              <a:rPr lang="fr-FR" sz="1100" dirty="0">
                <a:solidFill>
                  <a:srgbClr val="000000"/>
                </a:solidFill>
              </a:rPr>
              <a:t>personne âgée sur deux vaccinée </a:t>
            </a:r>
          </a:p>
          <a:p>
            <a:pPr marL="357188" algn="just" defTabSz="912078">
              <a:tabLst>
                <a:tab pos="0" algn="l"/>
                <a:tab pos="524347" algn="l"/>
              </a:tabLst>
            </a:pPr>
            <a:r>
              <a:rPr lang="fr-FR" sz="1100" dirty="0" smtClean="0">
                <a:solidFill>
                  <a:srgbClr val="000000"/>
                </a:solidFill>
              </a:rPr>
              <a:t>- </a:t>
            </a:r>
            <a:r>
              <a:rPr lang="fr-FR" sz="1100" dirty="0">
                <a:solidFill>
                  <a:srgbClr val="000000"/>
                </a:solidFill>
              </a:rPr>
              <a:t>U</a:t>
            </a:r>
            <a:r>
              <a:rPr lang="fr-FR" sz="1100" dirty="0" smtClean="0">
                <a:solidFill>
                  <a:srgbClr val="000000"/>
                </a:solidFill>
              </a:rPr>
              <a:t>n </a:t>
            </a:r>
            <a:r>
              <a:rPr lang="fr-FR" sz="1100" dirty="0">
                <a:solidFill>
                  <a:srgbClr val="000000"/>
                </a:solidFill>
              </a:rPr>
              <a:t>professionnel de santé à l’hôpital sur </a:t>
            </a:r>
            <a:r>
              <a:rPr lang="fr-FR" sz="1100" dirty="0" smtClean="0">
                <a:solidFill>
                  <a:srgbClr val="000000"/>
                </a:solidFill>
              </a:rPr>
              <a:t>3</a:t>
            </a:r>
            <a:endParaRPr lang="fr-FR" sz="1100" dirty="0">
              <a:solidFill>
                <a:srgbClr val="000000"/>
              </a:solidFill>
            </a:endParaRPr>
          </a:p>
        </p:txBody>
      </p:sp>
      <p:sp>
        <p:nvSpPr>
          <p:cNvPr id="33" name="Rectangle 32"/>
          <p:cNvSpPr>
            <a:spLocks/>
          </p:cNvSpPr>
          <p:nvPr/>
        </p:nvSpPr>
        <p:spPr bwMode="gray">
          <a:xfrm>
            <a:off x="4630786" y="1325703"/>
            <a:ext cx="3708000" cy="210579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buFont typeface="Arial" panose="020B0604020202020204" pitchFamily="34" charset="0"/>
              <a:buChar char="•"/>
            </a:pPr>
            <a:endParaRPr lang="fr-FR" sz="1100" dirty="0" smtClean="0">
              <a:solidFill>
                <a:srgbClr val="000000"/>
              </a:solidFill>
            </a:endParaRPr>
          </a:p>
          <a:p>
            <a:pPr marL="171450" indent="-171450">
              <a:buFont typeface="Arial" panose="020B0604020202020204" pitchFamily="34" charset="0"/>
              <a:buChar char="•"/>
            </a:pPr>
            <a:endParaRPr lang="fr-FR" sz="1100" dirty="0" smtClean="0">
              <a:solidFill>
                <a:srgbClr val="000000"/>
              </a:solidFill>
            </a:endParaRPr>
          </a:p>
          <a:p>
            <a:pPr marL="171450" indent="-171450">
              <a:buFont typeface="Arial" panose="020B0604020202020204" pitchFamily="34" charset="0"/>
              <a:buChar char="•"/>
            </a:pPr>
            <a:r>
              <a:rPr lang="fr-FR" sz="1100" dirty="0">
                <a:solidFill>
                  <a:srgbClr val="000000"/>
                </a:solidFill>
              </a:rPr>
              <a:t>Favoriser, avec les Ordres, une forte recommandation de vaccination des professionnels au contact de personnes (malades, personnes âgées, nouveau-nés et nourrissons) susceptibles d'être exposés aux risques de contamination </a:t>
            </a:r>
          </a:p>
          <a:p>
            <a:pPr marL="171450" indent="-171450">
              <a:buFont typeface="Arial" panose="020B0604020202020204" pitchFamily="34" charset="0"/>
              <a:buChar char="•"/>
            </a:pPr>
            <a:endParaRPr lang="fr-FR" sz="1100" dirty="0" smtClean="0">
              <a:solidFill>
                <a:srgbClr val="000000"/>
              </a:solidFill>
            </a:endParaRPr>
          </a:p>
          <a:p>
            <a:pPr marL="171450" indent="-171450">
              <a:buFont typeface="Arial" panose="020B0604020202020204" pitchFamily="34" charset="0"/>
              <a:buChar char="•"/>
            </a:pPr>
            <a:r>
              <a:rPr lang="fr-FR" sz="1100" dirty="0" smtClean="0">
                <a:solidFill>
                  <a:srgbClr val="000000"/>
                </a:solidFill>
              </a:rPr>
              <a:t>Diffuser les bonnes pratiques</a:t>
            </a:r>
            <a:r>
              <a:rPr lang="fr-FR" sz="1100" dirty="0" smtClean="0">
                <a:solidFill>
                  <a:schemeClr val="tx1"/>
                </a:solidFill>
              </a:rPr>
              <a:t>, en fonction des résultats de l’expérimentation de la vaccination antigrippale en établissement (Ile de France / Normandie).  </a:t>
            </a:r>
          </a:p>
          <a:p>
            <a:pPr marL="171450" indent="-171450">
              <a:buFont typeface="Arial" panose="020B0604020202020204" pitchFamily="34" charset="0"/>
              <a:buChar char="•"/>
            </a:pPr>
            <a:endParaRPr lang="fr-FR" sz="1100" dirty="0">
              <a:solidFill>
                <a:schemeClr val="tx1"/>
              </a:solidFill>
            </a:endParaRPr>
          </a:p>
          <a:p>
            <a:pPr marL="171450" indent="-171450">
              <a:buFont typeface="Arial" panose="020B0604020202020204" pitchFamily="34" charset="0"/>
              <a:buChar char="•"/>
            </a:pPr>
            <a:r>
              <a:rPr lang="fr-FR" sz="1100" dirty="0" smtClean="0">
                <a:solidFill>
                  <a:schemeClr val="tx1"/>
                </a:solidFill>
              </a:rPr>
              <a:t>Renforcer la communication en direction des assurés</a:t>
            </a:r>
          </a:p>
          <a:p>
            <a:pPr marL="171450" indent="-171450">
              <a:buFont typeface="Arial" panose="020B0604020202020204" pitchFamily="34" charset="0"/>
              <a:buChar char="•"/>
            </a:pPr>
            <a:endParaRPr lang="fr-FR" sz="1100" dirty="0">
              <a:solidFill>
                <a:schemeClr val="tx1"/>
              </a:solidFill>
            </a:endParaRPr>
          </a:p>
          <a:p>
            <a:endParaRPr lang="fr-FR" sz="1100" dirty="0">
              <a:solidFill>
                <a:srgbClr val="000000"/>
              </a:solidFill>
            </a:endParaRPr>
          </a:p>
          <a:p>
            <a:pPr marL="171450" indent="-171450">
              <a:buFont typeface="Arial" panose="020B0604020202020204" pitchFamily="34" charset="0"/>
              <a:buChar char="•"/>
            </a:pPr>
            <a:endParaRPr lang="fr-FR" sz="1100" dirty="0">
              <a:solidFill>
                <a:srgbClr val="000000"/>
              </a:solidFill>
            </a:endParaRPr>
          </a:p>
        </p:txBody>
      </p:sp>
      <p:grpSp>
        <p:nvGrpSpPr>
          <p:cNvPr id="35" name="Groupe 49"/>
          <p:cNvGrpSpPr/>
          <p:nvPr/>
        </p:nvGrpSpPr>
        <p:grpSpPr>
          <a:xfrm>
            <a:off x="840284" y="4063489"/>
            <a:ext cx="7988114" cy="504057"/>
            <a:chOff x="1008976" y="944589"/>
            <a:chExt cx="13010624" cy="484183"/>
          </a:xfrm>
          <a:solidFill>
            <a:srgbClr val="FFCD00">
              <a:alpha val="63000"/>
            </a:srgbClr>
          </a:solidFill>
        </p:grpSpPr>
        <p:sp>
          <p:nvSpPr>
            <p:cNvPr id="36" name="Rectangle 3"/>
            <p:cNvSpPr txBox="1">
              <a:spLocks noChangeArrowheads="1"/>
            </p:cNvSpPr>
            <p:nvPr/>
          </p:nvSpPr>
          <p:spPr bwMode="gray">
            <a:xfrm>
              <a:off x="1008976" y="1117545"/>
              <a:ext cx="5960077" cy="31122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marL="0" lvl="2" algn="just"/>
              <a:r>
                <a:rPr lang="fr-FR" sz="1100" b="1" dirty="0" smtClean="0">
                  <a:solidFill>
                    <a:srgbClr val="FFFFFF"/>
                  </a:solidFill>
                </a:rPr>
                <a:t>Diminuer la prévalence du tabac</a:t>
              </a:r>
              <a:endParaRPr lang="fr-FR" sz="1100" b="1" dirty="0">
                <a:solidFill>
                  <a:srgbClr val="FFFFFF"/>
                </a:solidFill>
              </a:endParaRPr>
            </a:p>
          </p:txBody>
        </p:sp>
        <p:sp>
          <p:nvSpPr>
            <p:cNvPr id="37"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sp>
        <p:nvSpPr>
          <p:cNvPr id="18" name="Rectangle 17"/>
          <p:cNvSpPr>
            <a:spLocks/>
          </p:cNvSpPr>
          <p:nvPr/>
        </p:nvSpPr>
        <p:spPr bwMode="gray">
          <a:xfrm>
            <a:off x="4644008" y="980728"/>
            <a:ext cx="3389238" cy="2244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sp>
        <p:nvSpPr>
          <p:cNvPr id="24" name="Rectangle 23"/>
          <p:cNvSpPr/>
          <p:nvPr/>
        </p:nvSpPr>
        <p:spPr>
          <a:xfrm>
            <a:off x="5139702" y="6042165"/>
            <a:ext cx="3218625" cy="48317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1588">
              <a:tabLst>
                <a:tab pos="270495" algn="l"/>
                <a:tab pos="524791" algn="l"/>
              </a:tabLst>
            </a:pPr>
            <a:r>
              <a:rPr lang="fr-FR" sz="1100" b="1" dirty="0">
                <a:solidFill>
                  <a:srgbClr val="000000"/>
                </a:solidFill>
              </a:rPr>
              <a:t>U</a:t>
            </a:r>
            <a:r>
              <a:rPr lang="fr-FR" sz="1100" b="1" dirty="0" smtClean="0">
                <a:solidFill>
                  <a:srgbClr val="000000"/>
                </a:solidFill>
              </a:rPr>
              <a:t>ne personne sur cinq qui fume en 2022</a:t>
            </a:r>
            <a:endParaRPr lang="fr-FR" sz="1100" b="1" dirty="0">
              <a:solidFill>
                <a:srgbClr val="000000"/>
              </a:solidFill>
            </a:endParaRPr>
          </a:p>
        </p:txBody>
      </p:sp>
      <p:sp>
        <p:nvSpPr>
          <p:cNvPr id="25" name="Rectangle 24"/>
          <p:cNvSpPr/>
          <p:nvPr/>
        </p:nvSpPr>
        <p:spPr>
          <a:xfrm>
            <a:off x="4995686" y="3521885"/>
            <a:ext cx="3896793" cy="48317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1588">
              <a:tabLst>
                <a:tab pos="270495" algn="l"/>
                <a:tab pos="524791" algn="l"/>
              </a:tabLst>
            </a:pPr>
            <a:r>
              <a:rPr lang="fr-FR" sz="1100" b="1" dirty="0" smtClean="0">
                <a:solidFill>
                  <a:srgbClr val="000000"/>
                </a:solidFill>
              </a:rPr>
              <a:t>&gt; 2 </a:t>
            </a:r>
            <a:r>
              <a:rPr lang="fr-FR" sz="1100" b="1" dirty="0">
                <a:solidFill>
                  <a:srgbClr val="000000"/>
                </a:solidFill>
              </a:rPr>
              <a:t>personnes sur 3 chez les personnes âgées </a:t>
            </a:r>
            <a:r>
              <a:rPr lang="fr-FR" sz="1100" b="1" dirty="0" smtClean="0">
                <a:solidFill>
                  <a:srgbClr val="000000"/>
                </a:solidFill>
              </a:rPr>
              <a:t>et les malades chroniques et 60% des professionnels </a:t>
            </a:r>
            <a:r>
              <a:rPr lang="fr-FR" sz="1100" b="1" dirty="0">
                <a:solidFill>
                  <a:srgbClr val="000000"/>
                </a:solidFill>
              </a:rPr>
              <a:t>de </a:t>
            </a:r>
            <a:r>
              <a:rPr lang="fr-FR" sz="1100" b="1" dirty="0" smtClean="0">
                <a:solidFill>
                  <a:srgbClr val="000000"/>
                </a:solidFill>
              </a:rPr>
              <a:t>santé, </a:t>
            </a:r>
            <a:r>
              <a:rPr lang="fr-FR" sz="1100" b="1" dirty="0">
                <a:solidFill>
                  <a:srgbClr val="000000"/>
                </a:solidFill>
              </a:rPr>
              <a:t>vaccinés contre la grippe</a:t>
            </a:r>
          </a:p>
        </p:txBody>
      </p:sp>
      <p:grpSp>
        <p:nvGrpSpPr>
          <p:cNvPr id="19" name="Groupe 18"/>
          <p:cNvGrpSpPr/>
          <p:nvPr/>
        </p:nvGrpSpPr>
        <p:grpSpPr>
          <a:xfrm>
            <a:off x="4687971" y="3531962"/>
            <a:ext cx="311338" cy="288000"/>
            <a:chOff x="5248644" y="3071341"/>
            <a:chExt cx="219649" cy="180000"/>
          </a:xfrm>
        </p:grpSpPr>
        <p:sp>
          <p:nvSpPr>
            <p:cNvPr id="3" name="Bouée 2"/>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23" name="Bouée 22"/>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26" name="Bouée 25"/>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 name="Ellipse 3"/>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6" name="Connecteur droit 5"/>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grpSp>
        <p:nvGrpSpPr>
          <p:cNvPr id="43" name="Groupe 42"/>
          <p:cNvGrpSpPr/>
          <p:nvPr/>
        </p:nvGrpSpPr>
        <p:grpSpPr>
          <a:xfrm>
            <a:off x="4775456" y="6139754"/>
            <a:ext cx="311338" cy="288000"/>
            <a:chOff x="5248644" y="3071341"/>
            <a:chExt cx="219649" cy="180000"/>
          </a:xfrm>
        </p:grpSpPr>
        <p:sp>
          <p:nvSpPr>
            <p:cNvPr id="44" name="Bouée 43"/>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5" name="Bouée 44"/>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6" name="Bouée 45"/>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7" name="Ellipse 46"/>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49" name="Connecteur droit 48"/>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pic>
        <p:nvPicPr>
          <p:cNvPr id="54"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39751" y="2658699"/>
            <a:ext cx="360040" cy="28851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7584" y="3140482"/>
            <a:ext cx="360040" cy="28851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40284" y="5660762"/>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a:spLocks/>
          </p:cNvSpPr>
          <p:nvPr/>
        </p:nvSpPr>
        <p:spPr bwMode="gray">
          <a:xfrm>
            <a:off x="899592" y="980728"/>
            <a:ext cx="3389238" cy="2244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Exemples </a:t>
            </a:r>
            <a:endParaRPr lang="fr-FR" sz="1100" b="1" dirty="0">
              <a:solidFill>
                <a:srgbClr val="002960"/>
              </a:solidFill>
            </a:endParaRPr>
          </a:p>
        </p:txBody>
      </p:sp>
      <p:sp>
        <p:nvSpPr>
          <p:cNvPr id="59" name="Rectangle 58"/>
          <p:cNvSpPr>
            <a:spLocks/>
          </p:cNvSpPr>
          <p:nvPr/>
        </p:nvSpPr>
        <p:spPr bwMode="gray">
          <a:xfrm>
            <a:off x="8412758" y="4514385"/>
            <a:ext cx="623738" cy="28276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0" name="Rectangle 59"/>
          <p:cNvSpPr>
            <a:spLocks/>
          </p:cNvSpPr>
          <p:nvPr/>
        </p:nvSpPr>
        <p:spPr bwMode="gray">
          <a:xfrm>
            <a:off x="8412758" y="1412776"/>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2" name="Rectangle 61"/>
          <p:cNvSpPr>
            <a:spLocks/>
          </p:cNvSpPr>
          <p:nvPr/>
        </p:nvSpPr>
        <p:spPr bwMode="gray">
          <a:xfrm>
            <a:off x="8412758" y="2348880"/>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4" name="Rectangle 63"/>
          <p:cNvSpPr>
            <a:spLocks/>
          </p:cNvSpPr>
          <p:nvPr/>
        </p:nvSpPr>
        <p:spPr bwMode="gray">
          <a:xfrm>
            <a:off x="8412758" y="5199291"/>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58" name="Rectangle 57"/>
          <p:cNvSpPr>
            <a:spLocks/>
          </p:cNvSpPr>
          <p:nvPr/>
        </p:nvSpPr>
        <p:spPr bwMode="gray">
          <a:xfrm>
            <a:off x="8412758" y="2895035"/>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Tree>
    <p:extLst>
      <p:ext uri="{BB962C8B-B14F-4D97-AF65-F5344CB8AC3E}">
        <p14:creationId xmlns:p14="http://schemas.microsoft.com/office/powerpoint/2010/main" val="38217150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346223"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4" y="219191"/>
            <a:ext cx="8422985" cy="276999"/>
          </a:xfrm>
          <a:noFill/>
          <a:ln w="9525" algn="ctr">
            <a:noFill/>
            <a:miter lim="800000"/>
            <a:headEnd/>
            <a:tailEnd/>
          </a:ln>
        </p:spPr>
        <p:txBody>
          <a:bodyPr vert="horz" wrap="square" lIns="0" tIns="0" rIns="0" bIns="0" numCol="1" anchor="ctr" anchorCtr="0" compatLnSpc="1">
            <a:prstTxWarp prst="textNoShape">
              <a:avLst/>
            </a:prstTxWarp>
            <a:spAutoFit/>
          </a:bodyPr>
          <a:lstStyle/>
          <a:p>
            <a:pPr defTabSz="926426">
              <a:tabLst>
                <a:tab pos="463210" algn="l"/>
              </a:tabLst>
            </a:pPr>
            <a:r>
              <a:rPr lang="fr-FR" sz="1800" dirty="0" smtClean="0"/>
              <a:t>Renforcer </a:t>
            </a:r>
            <a:r>
              <a:rPr lang="fr-FR" sz="1800" dirty="0"/>
              <a:t>les actions de prévention</a:t>
            </a:r>
          </a:p>
        </p:txBody>
      </p:sp>
      <p:grpSp>
        <p:nvGrpSpPr>
          <p:cNvPr id="48" name="Groupe 49"/>
          <p:cNvGrpSpPr/>
          <p:nvPr/>
        </p:nvGrpSpPr>
        <p:grpSpPr>
          <a:xfrm>
            <a:off x="839751" y="1145647"/>
            <a:ext cx="7988114" cy="504057"/>
            <a:chOff x="1008976" y="944589"/>
            <a:chExt cx="13010624" cy="484183"/>
          </a:xfrm>
          <a:solidFill>
            <a:srgbClr val="FFCD00">
              <a:alpha val="63000"/>
            </a:srgbClr>
          </a:solidFill>
        </p:grpSpPr>
        <p:sp>
          <p:nvSpPr>
            <p:cNvPr id="69" name="Rectangle 3"/>
            <p:cNvSpPr txBox="1">
              <a:spLocks noChangeArrowheads="1"/>
            </p:cNvSpPr>
            <p:nvPr/>
          </p:nvSpPr>
          <p:spPr bwMode="gray">
            <a:xfrm>
              <a:off x="1008976" y="1117545"/>
              <a:ext cx="5980762" cy="31122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algn="just"/>
              <a:r>
                <a:rPr lang="fr-FR" sz="1100" b="1" dirty="0">
                  <a:solidFill>
                    <a:srgbClr val="FFFFFF"/>
                  </a:solidFill>
                </a:rPr>
                <a:t>Dépistages organisés des cancers colorectal, du sein, du col de l’utérus</a:t>
              </a:r>
            </a:p>
          </p:txBody>
        </p:sp>
        <p:sp>
          <p:nvSpPr>
            <p:cNvPr id="71"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0" name="Rectangle 19"/>
          <p:cNvSpPr>
            <a:spLocks/>
          </p:cNvSpPr>
          <p:nvPr/>
        </p:nvSpPr>
        <p:spPr bwMode="gray">
          <a:xfrm>
            <a:off x="839751" y="4724740"/>
            <a:ext cx="3672000" cy="1254172"/>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chemeClr val="tx1"/>
                </a:solidFill>
              </a:rPr>
              <a:t>Le rapport Epi-Phare </a:t>
            </a:r>
            <a:r>
              <a:rPr lang="fr-FR" sz="1100" dirty="0" smtClean="0">
                <a:solidFill>
                  <a:schemeClr val="tx1"/>
                </a:solidFill>
                <a:ea typeface="Calibri"/>
                <a:cs typeface="Times New Roman"/>
              </a:rPr>
              <a:t>de </a:t>
            </a:r>
            <a:r>
              <a:rPr lang="fr-FR" sz="1100" dirty="0">
                <a:solidFill>
                  <a:schemeClr val="tx1"/>
                </a:solidFill>
                <a:ea typeface="Calibri"/>
                <a:cs typeface="Times New Roman"/>
              </a:rPr>
              <a:t>novembre 2020 a mis en évidence </a:t>
            </a:r>
            <a:r>
              <a:rPr lang="fr-FR" sz="1100" b="1" dirty="0">
                <a:solidFill>
                  <a:schemeClr val="tx1"/>
                </a:solidFill>
                <a:ea typeface="Calibri"/>
                <a:cs typeface="Times New Roman"/>
              </a:rPr>
              <a:t>un fort recul de la vaccination contre les infections HPV</a:t>
            </a:r>
            <a:r>
              <a:rPr lang="fr-FR" sz="1100" dirty="0">
                <a:solidFill>
                  <a:schemeClr val="tx1"/>
                </a:solidFill>
                <a:ea typeface="Calibri"/>
                <a:cs typeface="Times New Roman"/>
              </a:rPr>
              <a:t>, huit mois après le début de l’épidémie </a:t>
            </a:r>
            <a:r>
              <a:rPr lang="fr-FR" sz="1100" dirty="0" err="1">
                <a:solidFill>
                  <a:schemeClr val="tx1"/>
                </a:solidFill>
                <a:ea typeface="Calibri"/>
                <a:cs typeface="Times New Roman"/>
              </a:rPr>
              <a:t>Covid</a:t>
            </a:r>
            <a:r>
              <a:rPr lang="fr-FR" sz="1100" dirty="0">
                <a:solidFill>
                  <a:schemeClr val="tx1"/>
                </a:solidFill>
                <a:ea typeface="Calibri"/>
                <a:cs typeface="Times New Roman"/>
              </a:rPr>
              <a:t> 19 (- 230 000 doses de vaccins HPV</a:t>
            </a:r>
            <a:r>
              <a:rPr lang="fr-FR" sz="1100" dirty="0" smtClean="0">
                <a:solidFill>
                  <a:schemeClr val="tx1"/>
                </a:solidFill>
                <a:ea typeface="Calibri"/>
                <a:cs typeface="Times New Roman"/>
              </a:rPr>
              <a:t>)</a:t>
            </a:r>
            <a:r>
              <a:rPr lang="fr-FR" sz="1100" dirty="0" smtClean="0">
                <a:solidFill>
                  <a:schemeClr val="tx1"/>
                </a:solidFill>
              </a:rPr>
              <a:t>.</a:t>
            </a:r>
          </a:p>
          <a:p>
            <a:pPr algn="just" defTabSz="912078">
              <a:tabLst>
                <a:tab pos="0" algn="l"/>
                <a:tab pos="524347" algn="l"/>
              </a:tabLst>
            </a:pPr>
            <a:r>
              <a:rPr lang="fr-FR" sz="1100" dirty="0" smtClean="0">
                <a:solidFill>
                  <a:schemeClr val="tx1"/>
                </a:solidFill>
              </a:rPr>
              <a:t>La situation est aussi restée préoccupante sur les 4 premiers mois de 2021 avec un déficit de 103 000 doses (- 27 % par rapport à l’attendu)</a:t>
            </a:r>
          </a:p>
        </p:txBody>
      </p:sp>
      <p:sp>
        <p:nvSpPr>
          <p:cNvPr id="22" name="Rectangle 21"/>
          <p:cNvSpPr>
            <a:spLocks/>
          </p:cNvSpPr>
          <p:nvPr/>
        </p:nvSpPr>
        <p:spPr bwMode="gray">
          <a:xfrm>
            <a:off x="4644008" y="4241964"/>
            <a:ext cx="3708000" cy="1800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lvl="0" indent="-171450" algn="just" defTabSz="912078">
              <a:buFont typeface="Arial" panose="020B0604020202020204" pitchFamily="34" charset="0"/>
              <a:buChar char="•"/>
              <a:tabLst>
                <a:tab pos="0" algn="l"/>
                <a:tab pos="524347" algn="l"/>
              </a:tabLst>
            </a:pPr>
            <a:r>
              <a:rPr lang="fr-FR" sz="1100" dirty="0" smtClean="0">
                <a:solidFill>
                  <a:schemeClr val="tx1"/>
                </a:solidFill>
                <a:ea typeface="Times New Roman"/>
              </a:rPr>
              <a:t>Soutenir, via des informations courtes et multicanales, et « d’aller-vers »,  la vaccination </a:t>
            </a:r>
            <a:r>
              <a:rPr lang="fr-FR" sz="1100" dirty="0">
                <a:solidFill>
                  <a:schemeClr val="tx1"/>
                </a:solidFill>
                <a:ea typeface="Times New Roman"/>
              </a:rPr>
              <a:t>contre les infections HPV et </a:t>
            </a:r>
            <a:r>
              <a:rPr lang="fr-FR" sz="1100" dirty="0" smtClean="0">
                <a:solidFill>
                  <a:schemeClr val="tx1"/>
                </a:solidFill>
                <a:ea typeface="Times New Roman"/>
              </a:rPr>
              <a:t>augmenter </a:t>
            </a:r>
            <a:r>
              <a:rPr lang="fr-FR" sz="1100" dirty="0">
                <a:solidFill>
                  <a:schemeClr val="tx1"/>
                </a:solidFill>
                <a:ea typeface="Times New Roman"/>
              </a:rPr>
              <a:t>le taux de couverture vaccinale en </a:t>
            </a:r>
            <a:r>
              <a:rPr lang="fr-FR" sz="1100" dirty="0" smtClean="0">
                <a:solidFill>
                  <a:schemeClr val="tx1"/>
                </a:solidFill>
                <a:ea typeface="Times New Roman"/>
              </a:rPr>
              <a:t>France</a:t>
            </a:r>
            <a:r>
              <a:rPr lang="fr-FR" sz="1100" dirty="0">
                <a:solidFill>
                  <a:schemeClr val="tx1"/>
                </a:solidFill>
                <a:ea typeface="Times New Roman"/>
              </a:rPr>
              <a:t> </a:t>
            </a:r>
            <a:r>
              <a:rPr lang="fr-FR" sz="1100" dirty="0" smtClean="0">
                <a:solidFill>
                  <a:schemeClr val="tx1"/>
                </a:solidFill>
                <a:ea typeface="Times New Roman"/>
              </a:rPr>
              <a:t>:</a:t>
            </a:r>
            <a:endParaRPr lang="fr-FR" sz="1100" dirty="0">
              <a:solidFill>
                <a:schemeClr val="tx1"/>
              </a:solidFill>
            </a:endParaRPr>
          </a:p>
          <a:p>
            <a:pPr marL="628458" lvl="3" indent="-171450" algn="just">
              <a:buFont typeface="Courier New" panose="02070309020205020404" pitchFamily="49" charset="0"/>
              <a:buChar char="o"/>
            </a:pPr>
            <a:r>
              <a:rPr lang="fr-FR" sz="1100" dirty="0" smtClean="0">
                <a:solidFill>
                  <a:schemeClr val="tx1"/>
                </a:solidFill>
              </a:rPr>
              <a:t>pour les enfants ayant un schéma vaccinal incomplet</a:t>
            </a:r>
          </a:p>
          <a:p>
            <a:pPr marL="628458" lvl="3" indent="-171450" algn="just">
              <a:buFont typeface="Courier New" panose="02070309020205020404" pitchFamily="49" charset="0"/>
              <a:buChar char="o"/>
            </a:pPr>
            <a:r>
              <a:rPr lang="fr-FR" sz="1100" dirty="0" smtClean="0">
                <a:solidFill>
                  <a:schemeClr val="tx1"/>
                </a:solidFill>
              </a:rPr>
              <a:t>et, pour enfants non vaccinés</a:t>
            </a:r>
          </a:p>
          <a:p>
            <a:pPr marL="171450" lvl="2" indent="-171450" algn="just">
              <a:buFont typeface="Arial" panose="020B0604020202020204" pitchFamily="34" charset="0"/>
              <a:buChar char="•"/>
            </a:pPr>
            <a:r>
              <a:rPr lang="fr-FR" sz="1100" dirty="0">
                <a:solidFill>
                  <a:schemeClr val="tx1"/>
                </a:solidFill>
              </a:rPr>
              <a:t>Développer/ encourager la vaccination contre les HPV des enfants non </a:t>
            </a:r>
            <a:r>
              <a:rPr lang="fr-FR" sz="1100" dirty="0" smtClean="0">
                <a:solidFill>
                  <a:schemeClr val="tx1"/>
                </a:solidFill>
              </a:rPr>
              <a:t>vaccinés</a:t>
            </a:r>
          </a:p>
        </p:txBody>
      </p:sp>
      <p:sp>
        <p:nvSpPr>
          <p:cNvPr id="29" name="Ellipse 28"/>
          <p:cNvSpPr/>
          <p:nvPr/>
        </p:nvSpPr>
        <p:spPr bwMode="gray">
          <a:xfrm>
            <a:off x="179512" y="188640"/>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smtClean="0">
                <a:solidFill>
                  <a:srgbClr val="FFCD00"/>
                </a:solidFill>
              </a:rPr>
              <a:t>1</a:t>
            </a:r>
            <a:endParaRPr lang="fr-FR" sz="1400" b="1" dirty="0">
              <a:solidFill>
                <a:srgbClr val="FFCD00"/>
              </a:solidFill>
            </a:endParaRPr>
          </a:p>
        </p:txBody>
      </p:sp>
      <p:sp>
        <p:nvSpPr>
          <p:cNvPr id="31" name="Rectangle 30"/>
          <p:cNvSpPr>
            <a:spLocks/>
          </p:cNvSpPr>
          <p:nvPr/>
        </p:nvSpPr>
        <p:spPr bwMode="gray">
          <a:xfrm>
            <a:off x="839751" y="1874374"/>
            <a:ext cx="3672000" cy="1986674"/>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chemeClr val="tx1"/>
                </a:solidFill>
              </a:rPr>
              <a:t>Les dépistages des cancers ont subi des retards parfois importants en 2020, en répercussion des mesures de gestion de la crise sanitaire. </a:t>
            </a:r>
          </a:p>
          <a:p>
            <a:pPr algn="just" defTabSz="912078">
              <a:tabLst>
                <a:tab pos="0" algn="l"/>
                <a:tab pos="524347" algn="l"/>
              </a:tabLst>
            </a:pPr>
            <a:r>
              <a:rPr lang="fr-FR" sz="1100" dirty="0" smtClean="0">
                <a:solidFill>
                  <a:schemeClr val="tx1"/>
                </a:solidFill>
              </a:rPr>
              <a:t>Des actions « d’aller-vers » ont été rapidement enclenchées pour inciter les assurés ciblés à revenir  vers ces campagnes de dépistage, produisant leurs premiers effets mais doivent être soutenues et amplifiées. </a:t>
            </a:r>
          </a:p>
          <a:p>
            <a:pPr algn="just" defTabSz="912078">
              <a:tabLst>
                <a:tab pos="0" algn="l"/>
                <a:tab pos="524347" algn="l"/>
              </a:tabLst>
            </a:pPr>
            <a:endParaRPr lang="fr-FR" sz="1100" dirty="0" smtClean="0">
              <a:solidFill>
                <a:schemeClr val="tx1"/>
              </a:solidFill>
            </a:endParaRPr>
          </a:p>
          <a:p>
            <a:pPr marL="357188" algn="just" defTabSz="912078">
              <a:tabLst>
                <a:tab pos="0" algn="l"/>
                <a:tab pos="524347" algn="l"/>
              </a:tabLst>
            </a:pPr>
            <a:r>
              <a:rPr lang="fr-FR" sz="1100" dirty="0" smtClean="0">
                <a:solidFill>
                  <a:schemeClr val="tx1"/>
                </a:solidFill>
              </a:rPr>
              <a:t>Sur l’ensemble de l’année 2020, le retard cumulé  restait notable avec une diminution de -14% pour les mammographies et -8,5 % pour le frottis du col de l’utérus par rapport  à 2019, et de -11,8 % par rapport à 2018  pour les cancers colorectaux </a:t>
            </a:r>
            <a:endParaRPr lang="fr-FR" sz="1100" dirty="0">
              <a:solidFill>
                <a:schemeClr val="tx1"/>
              </a:solidFill>
            </a:endParaRPr>
          </a:p>
        </p:txBody>
      </p:sp>
      <p:sp>
        <p:nvSpPr>
          <p:cNvPr id="33" name="Rectangle 32"/>
          <p:cNvSpPr>
            <a:spLocks/>
          </p:cNvSpPr>
          <p:nvPr/>
        </p:nvSpPr>
        <p:spPr bwMode="gray">
          <a:xfrm>
            <a:off x="4630786" y="1325703"/>
            <a:ext cx="3708000" cy="210579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buFont typeface="Arial" panose="020B0604020202020204" pitchFamily="34" charset="0"/>
              <a:buChar char="•"/>
            </a:pPr>
            <a:endParaRPr lang="fr-FR" sz="1100" dirty="0" smtClean="0">
              <a:solidFill>
                <a:schemeClr val="tx1"/>
              </a:solidFill>
            </a:endParaRPr>
          </a:p>
          <a:p>
            <a:pPr marL="171450" indent="-171450">
              <a:buFont typeface="Arial" panose="020B0604020202020204" pitchFamily="34" charset="0"/>
              <a:buChar char="•"/>
            </a:pPr>
            <a:endParaRPr lang="fr-FR" sz="1100" dirty="0" smtClean="0">
              <a:solidFill>
                <a:schemeClr val="tx1"/>
              </a:solidFill>
            </a:endParaRPr>
          </a:p>
          <a:p>
            <a:pPr marL="171450" indent="-171450">
              <a:buFont typeface="Arial" panose="020B0604020202020204" pitchFamily="34" charset="0"/>
              <a:buChar char="•"/>
            </a:pPr>
            <a:r>
              <a:rPr lang="fr-FR" sz="1100" dirty="0" smtClean="0">
                <a:solidFill>
                  <a:schemeClr val="tx1"/>
                </a:solidFill>
              </a:rPr>
              <a:t>Renforcer les campagnes de dépistages des cancers d’actions complémentaires multicanales, en lien avec l’ensemble des partenaires, auprès des professionnels de santé et des assurés</a:t>
            </a:r>
            <a:endParaRPr lang="fr-FR" sz="1100" dirty="0">
              <a:solidFill>
                <a:schemeClr val="tx1"/>
              </a:solidFill>
            </a:endParaRPr>
          </a:p>
          <a:p>
            <a:pPr marL="171450" indent="-171450">
              <a:buFont typeface="Arial" panose="020B0604020202020204" pitchFamily="34" charset="0"/>
              <a:buChar char="•"/>
            </a:pPr>
            <a:endParaRPr lang="fr-FR" sz="1100" dirty="0" smtClean="0">
              <a:solidFill>
                <a:schemeClr val="tx1"/>
              </a:solidFill>
            </a:endParaRPr>
          </a:p>
          <a:p>
            <a:pPr marL="171450" indent="-171450">
              <a:buFont typeface="Arial" panose="020B0604020202020204" pitchFamily="34" charset="0"/>
              <a:buChar char="•"/>
            </a:pPr>
            <a:r>
              <a:rPr lang="fr-FR" sz="1100" dirty="0" smtClean="0">
                <a:solidFill>
                  <a:schemeClr val="tx1"/>
                </a:solidFill>
              </a:rPr>
              <a:t>Développer les actions « d’aller-vers » en lien avec les acteurs locaux (associations, structures d’exercices coordonnées, collectivités territoriales, …)</a:t>
            </a:r>
          </a:p>
          <a:p>
            <a:pPr marL="171450" indent="-171450">
              <a:buFont typeface="Arial" panose="020B0604020202020204" pitchFamily="34" charset="0"/>
              <a:buChar char="•"/>
            </a:pPr>
            <a:endParaRPr lang="fr-FR" sz="1100" dirty="0">
              <a:solidFill>
                <a:schemeClr val="tx1"/>
              </a:solidFill>
            </a:endParaRPr>
          </a:p>
          <a:p>
            <a:pPr marL="171450" indent="-171450">
              <a:buFont typeface="Arial" panose="020B0604020202020204" pitchFamily="34" charset="0"/>
              <a:buChar char="•"/>
            </a:pPr>
            <a:endParaRPr lang="fr-FR" sz="1100" dirty="0">
              <a:solidFill>
                <a:schemeClr val="tx1"/>
              </a:solidFill>
            </a:endParaRPr>
          </a:p>
          <a:p>
            <a:endParaRPr lang="fr-FR" sz="1100" dirty="0">
              <a:solidFill>
                <a:schemeClr val="tx1"/>
              </a:solidFill>
            </a:endParaRPr>
          </a:p>
          <a:p>
            <a:pPr marL="171450" indent="-171450">
              <a:buFont typeface="Arial" panose="020B0604020202020204" pitchFamily="34" charset="0"/>
              <a:buChar char="•"/>
            </a:pPr>
            <a:endParaRPr lang="fr-FR" sz="1100" dirty="0">
              <a:solidFill>
                <a:schemeClr val="tx1"/>
              </a:solidFill>
            </a:endParaRPr>
          </a:p>
        </p:txBody>
      </p:sp>
      <p:grpSp>
        <p:nvGrpSpPr>
          <p:cNvPr id="35" name="Groupe 49"/>
          <p:cNvGrpSpPr/>
          <p:nvPr/>
        </p:nvGrpSpPr>
        <p:grpSpPr>
          <a:xfrm>
            <a:off x="840284" y="4063489"/>
            <a:ext cx="7988114" cy="504057"/>
            <a:chOff x="1008976" y="944589"/>
            <a:chExt cx="13010624" cy="484183"/>
          </a:xfrm>
          <a:solidFill>
            <a:srgbClr val="FFCD00">
              <a:alpha val="63000"/>
            </a:srgbClr>
          </a:solidFill>
        </p:grpSpPr>
        <p:sp>
          <p:nvSpPr>
            <p:cNvPr id="36" name="Rectangle 3"/>
            <p:cNvSpPr txBox="1">
              <a:spLocks noChangeArrowheads="1"/>
            </p:cNvSpPr>
            <p:nvPr/>
          </p:nvSpPr>
          <p:spPr bwMode="gray">
            <a:xfrm>
              <a:off x="1008976" y="1117545"/>
              <a:ext cx="5960077" cy="31122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marL="0" lvl="2" algn="just"/>
              <a:r>
                <a:rPr lang="fr-FR" sz="1100" b="1" dirty="0">
                  <a:solidFill>
                    <a:srgbClr val="FFFFFF"/>
                  </a:solidFill>
                </a:rPr>
                <a:t>Vaccination HPV</a:t>
              </a:r>
            </a:p>
          </p:txBody>
        </p:sp>
        <p:sp>
          <p:nvSpPr>
            <p:cNvPr id="37"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sp>
        <p:nvSpPr>
          <p:cNvPr id="18" name="Rectangle 17"/>
          <p:cNvSpPr>
            <a:spLocks/>
          </p:cNvSpPr>
          <p:nvPr/>
        </p:nvSpPr>
        <p:spPr bwMode="gray">
          <a:xfrm>
            <a:off x="4644008" y="980728"/>
            <a:ext cx="3389238" cy="2244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pic>
        <p:nvPicPr>
          <p:cNvPr id="54"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7584" y="3140482"/>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a:spLocks/>
          </p:cNvSpPr>
          <p:nvPr/>
        </p:nvSpPr>
        <p:spPr bwMode="gray">
          <a:xfrm>
            <a:off x="899592" y="980728"/>
            <a:ext cx="3389238" cy="2244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Exemples </a:t>
            </a:r>
            <a:endParaRPr lang="fr-FR" sz="1100" b="1" dirty="0">
              <a:solidFill>
                <a:srgbClr val="002960"/>
              </a:solidFill>
            </a:endParaRPr>
          </a:p>
        </p:txBody>
      </p:sp>
      <p:sp>
        <p:nvSpPr>
          <p:cNvPr id="59" name="Rectangle 58"/>
          <p:cNvSpPr>
            <a:spLocks/>
          </p:cNvSpPr>
          <p:nvPr/>
        </p:nvSpPr>
        <p:spPr bwMode="gray">
          <a:xfrm>
            <a:off x="8412758" y="4370369"/>
            <a:ext cx="623738" cy="28276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0" name="Rectangle 59"/>
          <p:cNvSpPr>
            <a:spLocks/>
          </p:cNvSpPr>
          <p:nvPr/>
        </p:nvSpPr>
        <p:spPr bwMode="gray">
          <a:xfrm>
            <a:off x="8352927" y="1619383"/>
            <a:ext cx="755577"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 et en 2022</a:t>
            </a:r>
          </a:p>
        </p:txBody>
      </p:sp>
      <p:sp>
        <p:nvSpPr>
          <p:cNvPr id="58" name="Rectangle 57"/>
          <p:cNvSpPr>
            <a:spLocks/>
          </p:cNvSpPr>
          <p:nvPr/>
        </p:nvSpPr>
        <p:spPr bwMode="gray">
          <a:xfrm>
            <a:off x="8340750" y="2348880"/>
            <a:ext cx="623738" cy="3179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Tree>
    <p:extLst>
      <p:ext uri="{BB962C8B-B14F-4D97-AF65-F5344CB8AC3E}">
        <p14:creationId xmlns:p14="http://schemas.microsoft.com/office/powerpoint/2010/main" val="2144045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257798"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4" y="219191"/>
            <a:ext cx="8422985" cy="276999"/>
          </a:xfrm>
        </p:spPr>
        <p:txBody>
          <a:bodyPr/>
          <a:lstStyle/>
          <a:p>
            <a:r>
              <a:rPr lang="fr-FR" sz="1800" dirty="0"/>
              <a:t>Structurer l’offre de soins autour </a:t>
            </a:r>
            <a:r>
              <a:rPr lang="fr-FR" sz="1800" dirty="0" smtClean="0"/>
              <a:t>de </a:t>
            </a:r>
            <a:r>
              <a:rPr lang="fr-FR" sz="1800" dirty="0"/>
              <a:t>parcours</a:t>
            </a:r>
            <a:endParaRPr lang="fr-FR" sz="1800" dirty="0">
              <a:latin typeface="Arial" pitchFamily="34" charset="0"/>
            </a:endParaRPr>
          </a:p>
        </p:txBody>
      </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0" name="Rectangle 19"/>
          <p:cNvSpPr>
            <a:spLocks/>
          </p:cNvSpPr>
          <p:nvPr/>
        </p:nvSpPr>
        <p:spPr bwMode="gray">
          <a:xfrm>
            <a:off x="827585" y="1484785"/>
            <a:ext cx="3672407" cy="2689705"/>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rgbClr val="000000"/>
                </a:solidFill>
              </a:rPr>
              <a:t>Renforcer la coopération entre </a:t>
            </a:r>
            <a:r>
              <a:rPr lang="fr-FR" sz="1100" dirty="0">
                <a:solidFill>
                  <a:srgbClr val="000000"/>
                </a:solidFill>
              </a:rPr>
              <a:t>les professionnels de santé qui </a:t>
            </a:r>
            <a:r>
              <a:rPr lang="fr-FR" sz="1100" dirty="0">
                <a:solidFill>
                  <a:schemeClr val="tx1"/>
                </a:solidFill>
              </a:rPr>
              <a:t>prennent en charge un patient en ville, à  l’hôpital et en </a:t>
            </a:r>
            <a:r>
              <a:rPr lang="fr-FR" sz="1100" dirty="0" smtClean="0">
                <a:solidFill>
                  <a:schemeClr val="tx1"/>
                </a:solidFill>
              </a:rPr>
              <a:t>établissements médico-sociaux</a:t>
            </a:r>
          </a:p>
          <a:p>
            <a:pPr algn="just" defTabSz="912078">
              <a:tabLst>
                <a:tab pos="0" algn="l"/>
                <a:tab pos="524347" algn="l"/>
              </a:tabLst>
            </a:pPr>
            <a:endParaRPr lang="fr-FR" sz="400" dirty="0" smtClean="0">
              <a:solidFill>
                <a:schemeClr val="tx1"/>
              </a:solidFill>
            </a:endParaRPr>
          </a:p>
          <a:p>
            <a:pPr algn="just" defTabSz="912078">
              <a:tabLst>
                <a:tab pos="0" algn="l"/>
                <a:tab pos="524347" algn="l"/>
              </a:tabLst>
            </a:pPr>
            <a:r>
              <a:rPr lang="fr-FR" sz="1100" dirty="0">
                <a:solidFill>
                  <a:schemeClr val="tx1"/>
                </a:solidFill>
                <a:sym typeface="Wingdings" panose="05000000000000000000" pitchFamily="2" charset="2"/>
              </a:rPr>
              <a:t>	</a:t>
            </a:r>
            <a:r>
              <a:rPr lang="fr-FR" sz="1100" dirty="0">
                <a:solidFill>
                  <a:schemeClr val="tx1"/>
                </a:solidFill>
              </a:rPr>
              <a:t>Développer les prises en charge </a:t>
            </a:r>
            <a:r>
              <a:rPr lang="fr-FR" sz="1100" dirty="0" smtClean="0">
                <a:solidFill>
                  <a:schemeClr val="tx1"/>
                </a:solidFill>
              </a:rPr>
              <a:t>ambulatoires </a:t>
            </a:r>
            <a:r>
              <a:rPr lang="fr-FR" sz="1100" dirty="0">
                <a:solidFill>
                  <a:schemeClr val="tx1"/>
                </a:solidFill>
              </a:rPr>
              <a:t>et les alternatives à </a:t>
            </a:r>
            <a:r>
              <a:rPr lang="fr-FR" sz="1100" dirty="0" smtClean="0">
                <a:solidFill>
                  <a:schemeClr val="tx1"/>
                </a:solidFill>
              </a:rPr>
              <a:t>l’hospitalisation</a:t>
            </a:r>
          </a:p>
          <a:p>
            <a:pPr marL="361950" algn="just" defTabSz="912078">
              <a:tabLst>
                <a:tab pos="0" algn="l"/>
                <a:tab pos="361950" algn="l"/>
              </a:tabLst>
            </a:pPr>
            <a:endParaRPr lang="fr-FR" sz="400" dirty="0" smtClean="0">
              <a:solidFill>
                <a:schemeClr val="tx1"/>
              </a:solidFill>
            </a:endParaRPr>
          </a:p>
          <a:p>
            <a:pPr marL="360363" lvl="1" algn="just" defTabSz="912078">
              <a:tabLst>
                <a:tab pos="0" algn="l"/>
                <a:tab pos="524347" algn="l"/>
              </a:tabLst>
            </a:pPr>
            <a:r>
              <a:rPr lang="fr-FR" sz="1100" dirty="0" smtClean="0">
                <a:solidFill>
                  <a:schemeClr val="tx1"/>
                </a:solidFill>
                <a:sym typeface="Wingdings" panose="05000000000000000000" pitchFamily="2" charset="2"/>
              </a:rPr>
              <a:t>Être </a:t>
            </a:r>
            <a:r>
              <a:rPr lang="fr-FR" sz="1100" dirty="0" smtClean="0">
                <a:solidFill>
                  <a:schemeClr val="tx1"/>
                </a:solidFill>
              </a:rPr>
              <a:t>résident </a:t>
            </a:r>
            <a:r>
              <a:rPr lang="fr-FR" sz="1100" dirty="0">
                <a:solidFill>
                  <a:schemeClr val="tx1"/>
                </a:solidFill>
              </a:rPr>
              <a:t>d’EHPAD double </a:t>
            </a:r>
            <a:r>
              <a:rPr lang="fr-FR" sz="1100" dirty="0" smtClean="0">
                <a:solidFill>
                  <a:schemeClr val="tx1"/>
                </a:solidFill>
              </a:rPr>
              <a:t>la probabilité d’être </a:t>
            </a:r>
            <a:r>
              <a:rPr lang="fr-FR" sz="1100" dirty="0">
                <a:solidFill>
                  <a:schemeClr val="tx1"/>
                </a:solidFill>
              </a:rPr>
              <a:t>un usager </a:t>
            </a:r>
            <a:r>
              <a:rPr lang="fr-FR" sz="1100" dirty="0" smtClean="0">
                <a:solidFill>
                  <a:schemeClr val="tx1"/>
                </a:solidFill>
              </a:rPr>
              <a:t>fréquent </a:t>
            </a:r>
            <a:r>
              <a:rPr lang="fr-FR" sz="1100" dirty="0">
                <a:solidFill>
                  <a:schemeClr val="tx1"/>
                </a:solidFill>
              </a:rPr>
              <a:t>des </a:t>
            </a:r>
            <a:r>
              <a:rPr lang="fr-FR" sz="1100" dirty="0" smtClean="0">
                <a:solidFill>
                  <a:schemeClr val="tx1"/>
                </a:solidFill>
              </a:rPr>
              <a:t>urgences</a:t>
            </a:r>
          </a:p>
          <a:p>
            <a:pPr marL="361950" algn="just" defTabSz="912078">
              <a:tabLst>
                <a:tab pos="0" algn="l"/>
                <a:tab pos="524347" algn="l"/>
              </a:tabLst>
            </a:pPr>
            <a:endParaRPr lang="fr-FR" sz="1100" dirty="0" smtClean="0">
              <a:solidFill>
                <a:schemeClr val="tx1"/>
              </a:solidFill>
            </a:endParaRPr>
          </a:p>
          <a:p>
            <a:pPr marL="361950" algn="just" defTabSz="912078">
              <a:tabLst>
                <a:tab pos="0" algn="l"/>
                <a:tab pos="524347" algn="l"/>
              </a:tabLst>
            </a:pPr>
            <a:r>
              <a:rPr lang="fr-FR" sz="1100" dirty="0" smtClean="0">
                <a:solidFill>
                  <a:schemeClr val="tx1"/>
                </a:solidFill>
              </a:rPr>
              <a:t>Un </a:t>
            </a:r>
            <a:r>
              <a:rPr lang="fr-FR" sz="1100" dirty="0">
                <a:solidFill>
                  <a:schemeClr val="tx1"/>
                </a:solidFill>
              </a:rPr>
              <a:t>taux de chirurgie ambulatoire </a:t>
            </a:r>
            <a:r>
              <a:rPr lang="fr-FR" sz="1100" dirty="0" smtClean="0">
                <a:solidFill>
                  <a:schemeClr val="tx1"/>
                </a:solidFill>
              </a:rPr>
              <a:t>de près de 60% en </a:t>
            </a:r>
            <a:r>
              <a:rPr lang="fr-FR" sz="1100" dirty="0">
                <a:solidFill>
                  <a:schemeClr val="tx1"/>
                </a:solidFill>
              </a:rPr>
              <a:t>2019 et 2020 mais non révélateur au regard des volumes d’activité en raison de la crise sanitaire. En outre, des travaux sont </a:t>
            </a:r>
            <a:r>
              <a:rPr lang="fr-FR" sz="1100" dirty="0" smtClean="0">
                <a:solidFill>
                  <a:schemeClr val="tx1"/>
                </a:solidFill>
              </a:rPr>
              <a:t>en cours </a:t>
            </a:r>
            <a:r>
              <a:rPr lang="fr-FR" sz="1100" dirty="0">
                <a:solidFill>
                  <a:schemeClr val="tx1"/>
                </a:solidFill>
              </a:rPr>
              <a:t>pour revoir le périmètre du calcul de ces taux (notamment la suppression des IVG médicamenteuses). </a:t>
            </a:r>
          </a:p>
          <a:p>
            <a:pPr marL="361950" algn="just" defTabSz="912078">
              <a:tabLst>
                <a:tab pos="0" algn="l"/>
                <a:tab pos="524347" algn="l"/>
              </a:tabLst>
            </a:pPr>
            <a:endParaRPr lang="fr-FR" sz="1100" dirty="0">
              <a:solidFill>
                <a:schemeClr val="tx1"/>
              </a:solidFill>
            </a:endParaRPr>
          </a:p>
        </p:txBody>
      </p:sp>
      <p:sp>
        <p:nvSpPr>
          <p:cNvPr id="22" name="Rectangle 21"/>
          <p:cNvSpPr>
            <a:spLocks/>
          </p:cNvSpPr>
          <p:nvPr/>
        </p:nvSpPr>
        <p:spPr bwMode="gray">
          <a:xfrm>
            <a:off x="4644416" y="990640"/>
            <a:ext cx="3672000" cy="3412607"/>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lvl="2" indent="-171450" algn="just">
              <a:buFont typeface="Arial" panose="020B0604020202020204" pitchFamily="34" charset="0"/>
              <a:buChar char="•"/>
            </a:pPr>
            <a:r>
              <a:rPr lang="fr-FR" sz="1000" dirty="0" smtClean="0">
                <a:solidFill>
                  <a:srgbClr val="000000"/>
                </a:solidFill>
              </a:rPr>
              <a:t>Déployer de nouveaux modes de financement au parcours : mettre </a:t>
            </a:r>
            <a:r>
              <a:rPr lang="fr-FR" sz="1000" dirty="0">
                <a:solidFill>
                  <a:srgbClr val="000000"/>
                </a:solidFill>
              </a:rPr>
              <a:t>en place 10 expérimentations </a:t>
            </a:r>
            <a:r>
              <a:rPr lang="fr-FR" sz="1000" dirty="0" smtClean="0">
                <a:solidFill>
                  <a:srgbClr val="000000"/>
                </a:solidFill>
              </a:rPr>
              <a:t>(expérimentation art51 </a:t>
            </a:r>
            <a:r>
              <a:rPr lang="fr-FR" sz="1000" dirty="0">
                <a:solidFill>
                  <a:srgbClr val="000000"/>
                </a:solidFill>
              </a:rPr>
              <a:t>sur </a:t>
            </a:r>
            <a:r>
              <a:rPr lang="fr-FR" sz="1000" dirty="0" smtClean="0">
                <a:solidFill>
                  <a:srgbClr val="000000"/>
                </a:solidFill>
              </a:rPr>
              <a:t>le paiement </a:t>
            </a:r>
            <a:r>
              <a:rPr lang="fr-FR" sz="1000" dirty="0">
                <a:solidFill>
                  <a:srgbClr val="000000"/>
                </a:solidFill>
              </a:rPr>
              <a:t>à l'épisode de soins </a:t>
            </a:r>
            <a:r>
              <a:rPr lang="fr-FR" sz="1000" dirty="0" smtClean="0">
                <a:solidFill>
                  <a:srgbClr val="000000"/>
                </a:solidFill>
              </a:rPr>
              <a:t>qui se </a:t>
            </a:r>
            <a:r>
              <a:rPr lang="fr-FR" sz="1000" dirty="0">
                <a:solidFill>
                  <a:srgbClr val="000000"/>
                </a:solidFill>
              </a:rPr>
              <a:t>poursuivra jusqu'en </a:t>
            </a:r>
            <a:r>
              <a:rPr lang="fr-FR" sz="1000" dirty="0" smtClean="0">
                <a:solidFill>
                  <a:srgbClr val="000000"/>
                </a:solidFill>
              </a:rPr>
              <a:t>2024).</a:t>
            </a:r>
          </a:p>
          <a:p>
            <a:pPr marL="171450" lvl="2" indent="-171450" algn="just">
              <a:buFont typeface="Arial" panose="020B0604020202020204" pitchFamily="34" charset="0"/>
              <a:buChar char="•"/>
            </a:pPr>
            <a:r>
              <a:rPr lang="fr-FR" sz="1000" dirty="0">
                <a:solidFill>
                  <a:srgbClr val="000000"/>
                </a:solidFill>
              </a:rPr>
              <a:t>Accompagner les recompositions territoriales par l’adaptation du régime des autorisations</a:t>
            </a:r>
          </a:p>
          <a:p>
            <a:pPr marL="171450" lvl="2" indent="-171450" algn="just">
              <a:buFont typeface="Arial" panose="020B0604020202020204" pitchFamily="34" charset="0"/>
              <a:buChar char="•"/>
            </a:pPr>
            <a:r>
              <a:rPr lang="fr-FR" sz="1000" dirty="0" smtClean="0">
                <a:solidFill>
                  <a:srgbClr val="000000"/>
                </a:solidFill>
              </a:rPr>
              <a:t>Baisser </a:t>
            </a:r>
            <a:r>
              <a:rPr lang="fr-FR" sz="1000" dirty="0">
                <a:solidFill>
                  <a:srgbClr val="000000"/>
                </a:solidFill>
              </a:rPr>
              <a:t>les prises en charge de dialyse « en centre » au profit de celles « </a:t>
            </a:r>
            <a:r>
              <a:rPr lang="fr-FR" sz="1000" dirty="0">
                <a:solidFill>
                  <a:schemeClr val="tx1"/>
                </a:solidFill>
              </a:rPr>
              <a:t>hors centre </a:t>
            </a:r>
            <a:r>
              <a:rPr lang="fr-FR" sz="1000" dirty="0" smtClean="0">
                <a:solidFill>
                  <a:schemeClr val="tx1"/>
                </a:solidFill>
              </a:rPr>
              <a:t>» et à domicile </a:t>
            </a:r>
            <a:r>
              <a:rPr lang="fr-FR" sz="1000" dirty="0">
                <a:solidFill>
                  <a:schemeClr val="tx1"/>
                </a:solidFill>
              </a:rPr>
              <a:t>pour favoriser la réduction des </a:t>
            </a:r>
            <a:r>
              <a:rPr lang="fr-FR" sz="1000" dirty="0" smtClean="0">
                <a:solidFill>
                  <a:schemeClr val="tx1"/>
                </a:solidFill>
              </a:rPr>
              <a:t>hospitalisations +  renforcement de la pratique de la greffe rénale</a:t>
            </a:r>
            <a:endParaRPr lang="fr-FR" sz="1000" strike="sngStrike" dirty="0" smtClean="0">
              <a:solidFill>
                <a:schemeClr val="tx1"/>
              </a:solidFill>
            </a:endParaRPr>
          </a:p>
          <a:p>
            <a:pPr marL="171450" lvl="2" indent="-171450" algn="just">
              <a:buFont typeface="Arial" panose="020B0604020202020204" pitchFamily="34" charset="0"/>
              <a:buChar char="•"/>
            </a:pPr>
            <a:r>
              <a:rPr lang="fr-FR" sz="1000" dirty="0" smtClean="0">
                <a:solidFill>
                  <a:schemeClr val="tx1"/>
                </a:solidFill>
              </a:rPr>
              <a:t>Prévenir les hospitalisations et les passages aux urgences et réduire les durées de séjour par un meilleur recours des EHPAD aux ressources spécialisées des ES (équipe mobile gériatrique et psychiatrique, télémédecine, HAD en EHPAD) ainsi que par la mise en place d’astreinte d’infirmier de nuit</a:t>
            </a:r>
          </a:p>
          <a:p>
            <a:pPr marL="171450" lvl="2" indent="-171450" algn="just">
              <a:buFont typeface="Arial" panose="020B0604020202020204" pitchFamily="34" charset="0"/>
              <a:buChar char="•"/>
            </a:pPr>
            <a:r>
              <a:rPr lang="fr-FR" sz="1000" dirty="0" smtClean="0">
                <a:solidFill>
                  <a:schemeClr val="tx1"/>
                </a:solidFill>
              </a:rPr>
              <a:t>Limiter </a:t>
            </a:r>
            <a:r>
              <a:rPr lang="fr-FR" sz="1000" dirty="0">
                <a:solidFill>
                  <a:schemeClr val="tx1"/>
                </a:solidFill>
              </a:rPr>
              <a:t>les passages aux urgences évitables des personnes âgées à domicile et en EHPAD par des organisations d’admissions directes en ES et par l’anticipation de l’admission en </a:t>
            </a:r>
            <a:r>
              <a:rPr lang="fr-FR" sz="1000" dirty="0" smtClean="0">
                <a:solidFill>
                  <a:schemeClr val="tx1"/>
                </a:solidFill>
              </a:rPr>
              <a:t>HAD</a:t>
            </a:r>
          </a:p>
          <a:p>
            <a:pPr marL="171450" lvl="2" indent="-171450" algn="just">
              <a:buFont typeface="Arial" panose="020B0604020202020204" pitchFamily="34" charset="0"/>
              <a:buChar char="•"/>
            </a:pPr>
            <a:r>
              <a:rPr lang="fr-FR" sz="1000" dirty="0">
                <a:solidFill>
                  <a:schemeClr val="tx1"/>
                </a:solidFill>
              </a:rPr>
              <a:t>Poursuivre le développement des organisations de soins coordonnés (CPTS notamment)</a:t>
            </a:r>
          </a:p>
          <a:p>
            <a:pPr marL="171450" lvl="2" indent="-171450" algn="just">
              <a:buFont typeface="Arial" panose="020B0604020202020204" pitchFamily="34" charset="0"/>
              <a:buChar char="•"/>
            </a:pPr>
            <a:r>
              <a:rPr lang="fr-FR" sz="1000" dirty="0" smtClean="0">
                <a:solidFill>
                  <a:schemeClr val="tx1"/>
                </a:solidFill>
              </a:rPr>
              <a:t>Déployer le parcours IC et construire le parcours MRC</a:t>
            </a:r>
          </a:p>
        </p:txBody>
      </p:sp>
      <p:sp>
        <p:nvSpPr>
          <p:cNvPr id="29" name="Ellipse 28"/>
          <p:cNvSpPr/>
          <p:nvPr/>
        </p:nvSpPr>
        <p:spPr bwMode="gray">
          <a:xfrm>
            <a:off x="179512" y="188640"/>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smtClean="0">
                <a:solidFill>
                  <a:srgbClr val="FFCD00"/>
                </a:solidFill>
              </a:rPr>
              <a:t>2</a:t>
            </a:r>
            <a:endParaRPr lang="fr-FR" sz="1400" b="1" dirty="0">
              <a:solidFill>
                <a:srgbClr val="FFCD00"/>
              </a:solidFill>
            </a:endParaRPr>
          </a:p>
        </p:txBody>
      </p:sp>
      <p:sp>
        <p:nvSpPr>
          <p:cNvPr id="34" name="Rectangle 33"/>
          <p:cNvSpPr>
            <a:spLocks/>
          </p:cNvSpPr>
          <p:nvPr/>
        </p:nvSpPr>
        <p:spPr bwMode="gray">
          <a:xfrm>
            <a:off x="4716016" y="726383"/>
            <a:ext cx="5375902" cy="16491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grpSp>
        <p:nvGrpSpPr>
          <p:cNvPr id="35" name="Groupe 49"/>
          <p:cNvGrpSpPr/>
          <p:nvPr/>
        </p:nvGrpSpPr>
        <p:grpSpPr>
          <a:xfrm>
            <a:off x="840284" y="836715"/>
            <a:ext cx="7988114" cy="549929"/>
            <a:chOff x="1008976" y="944589"/>
            <a:chExt cx="13010624" cy="528246"/>
          </a:xfrm>
          <a:solidFill>
            <a:srgbClr val="FFCD00">
              <a:alpha val="63000"/>
            </a:srgbClr>
          </a:solidFill>
        </p:grpSpPr>
        <p:sp>
          <p:nvSpPr>
            <p:cNvPr id="36" name="Rectangle 3"/>
            <p:cNvSpPr txBox="1">
              <a:spLocks noChangeArrowheads="1"/>
            </p:cNvSpPr>
            <p:nvPr/>
          </p:nvSpPr>
          <p:spPr bwMode="gray">
            <a:xfrm>
              <a:off x="1008976" y="1092448"/>
              <a:ext cx="5960742" cy="38038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marL="0" lvl="2" algn="just"/>
              <a:r>
                <a:rPr lang="fr-FR" sz="1100" b="1" dirty="0">
                  <a:solidFill>
                    <a:srgbClr val="FFFFFF"/>
                  </a:solidFill>
                </a:rPr>
                <a:t>Développer </a:t>
              </a:r>
              <a:r>
                <a:rPr lang="fr-FR" sz="1100" b="1" dirty="0" smtClean="0">
                  <a:solidFill>
                    <a:srgbClr val="FFFFFF"/>
                  </a:solidFill>
                </a:rPr>
                <a:t>les prises </a:t>
              </a:r>
              <a:r>
                <a:rPr lang="fr-FR" sz="1100" b="1" dirty="0">
                  <a:solidFill>
                    <a:srgbClr val="FFFFFF"/>
                  </a:solidFill>
                </a:rPr>
                <a:t>en charge les plus </a:t>
              </a:r>
              <a:r>
                <a:rPr lang="fr-FR" sz="1100" b="1" dirty="0" smtClean="0">
                  <a:solidFill>
                    <a:srgbClr val="FFFFFF"/>
                  </a:solidFill>
                </a:rPr>
                <a:t>efficientes et innovantes</a:t>
              </a:r>
              <a:endParaRPr lang="fr-FR" sz="1100" b="1" dirty="0">
                <a:solidFill>
                  <a:srgbClr val="FFFFFF"/>
                </a:solidFill>
              </a:endParaRPr>
            </a:p>
          </p:txBody>
        </p:sp>
        <p:sp>
          <p:nvSpPr>
            <p:cNvPr id="37"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sp>
        <p:nvSpPr>
          <p:cNvPr id="19" name="Rectangle 18"/>
          <p:cNvSpPr/>
          <p:nvPr/>
        </p:nvSpPr>
        <p:spPr>
          <a:xfrm>
            <a:off x="4825894" y="4391160"/>
            <a:ext cx="4426625" cy="40599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05" rIns="0" bIns="51405" rtlCol="0" anchor="ctr">
            <a:noAutofit/>
          </a:bodyPr>
          <a:lstStyle/>
          <a:p>
            <a:r>
              <a:rPr lang="fr-FR" sz="1100" b="1" dirty="0" smtClean="0">
                <a:solidFill>
                  <a:srgbClr val="000000"/>
                </a:solidFill>
              </a:rPr>
              <a:t>Poursuivre le développement de la chirurgie ambulatoire</a:t>
            </a:r>
            <a:endParaRPr lang="fr-FR" sz="1100" b="1" dirty="0" smtClean="0">
              <a:solidFill>
                <a:srgbClr val="FF0000"/>
              </a:solidFill>
            </a:endParaRPr>
          </a:p>
        </p:txBody>
      </p:sp>
      <p:grpSp>
        <p:nvGrpSpPr>
          <p:cNvPr id="23" name="Groupe 49"/>
          <p:cNvGrpSpPr/>
          <p:nvPr/>
        </p:nvGrpSpPr>
        <p:grpSpPr>
          <a:xfrm>
            <a:off x="839751" y="4703562"/>
            <a:ext cx="7988114" cy="576055"/>
            <a:chOff x="1008976" y="944589"/>
            <a:chExt cx="13010624" cy="553343"/>
          </a:xfrm>
          <a:solidFill>
            <a:srgbClr val="FFCD00">
              <a:alpha val="63000"/>
            </a:srgbClr>
          </a:solidFill>
        </p:grpSpPr>
        <p:sp>
          <p:nvSpPr>
            <p:cNvPr id="24" name="Rectangle 3"/>
            <p:cNvSpPr txBox="1">
              <a:spLocks noChangeArrowheads="1"/>
            </p:cNvSpPr>
            <p:nvPr/>
          </p:nvSpPr>
          <p:spPr bwMode="gray">
            <a:xfrm>
              <a:off x="1008976" y="1117545"/>
              <a:ext cx="5961610" cy="38038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algn="just"/>
              <a:r>
                <a:rPr lang="fr-FR" sz="1100" b="1" dirty="0" smtClean="0">
                  <a:solidFill>
                    <a:schemeClr val="bg1"/>
                  </a:solidFill>
                </a:rPr>
                <a:t>Améliorer</a:t>
              </a:r>
              <a:r>
                <a:rPr lang="fr-FR" sz="1100" b="1" dirty="0" smtClean="0">
                  <a:solidFill>
                    <a:srgbClr val="FFFFFF"/>
                  </a:solidFill>
                </a:rPr>
                <a:t> </a:t>
              </a:r>
              <a:r>
                <a:rPr lang="fr-FR" sz="1100" b="1" dirty="0">
                  <a:solidFill>
                    <a:srgbClr val="FFFFFF"/>
                  </a:solidFill>
                </a:rPr>
                <a:t>le pilotage de la performance des </a:t>
              </a:r>
              <a:r>
                <a:rPr lang="fr-FR" sz="1100" b="1" dirty="0" smtClean="0">
                  <a:solidFill>
                    <a:srgbClr val="FFFFFF"/>
                  </a:solidFill>
                </a:rPr>
                <a:t>établissements </a:t>
              </a:r>
              <a:endParaRPr lang="fr-FR" sz="1100" b="1" dirty="0">
                <a:solidFill>
                  <a:srgbClr val="FFFFFF"/>
                </a:solidFill>
              </a:endParaRPr>
            </a:p>
          </p:txBody>
        </p:sp>
        <p:sp>
          <p:nvSpPr>
            <p:cNvPr id="25"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sp>
        <p:nvSpPr>
          <p:cNvPr id="26" name="Rectangle 25"/>
          <p:cNvSpPr>
            <a:spLocks/>
          </p:cNvSpPr>
          <p:nvPr/>
        </p:nvSpPr>
        <p:spPr bwMode="gray">
          <a:xfrm>
            <a:off x="839750" y="5351625"/>
            <a:ext cx="3672000" cy="1461751"/>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rgbClr val="000000"/>
                </a:solidFill>
              </a:rPr>
              <a:t>Poursuivre l’optimisation des achats, restaurer les capacités financières des établissements et accompagner l’investissement en santé. </a:t>
            </a:r>
          </a:p>
          <a:p>
            <a:pPr marL="361950" algn="just" defTabSz="912078">
              <a:tabLst>
                <a:tab pos="0" algn="l"/>
                <a:tab pos="524347" algn="l"/>
              </a:tabLst>
            </a:pPr>
            <a:endParaRPr lang="fr-FR" sz="1100" dirty="0" smtClean="0">
              <a:solidFill>
                <a:srgbClr val="000000"/>
              </a:solidFill>
              <a:sym typeface="Wingdings" panose="05000000000000000000" pitchFamily="2" charset="2"/>
            </a:endParaRPr>
          </a:p>
          <a:p>
            <a:pPr marL="361950" algn="just" defTabSz="912078">
              <a:tabLst>
                <a:tab pos="0" algn="l"/>
                <a:tab pos="524347" algn="l"/>
              </a:tabLst>
            </a:pPr>
            <a:r>
              <a:rPr lang="fr-FR" sz="1100" dirty="0" smtClean="0">
                <a:solidFill>
                  <a:schemeClr val="tx1"/>
                </a:solidFill>
                <a:sym typeface="Wingdings" panose="05000000000000000000" pitchFamily="2" charset="2"/>
              </a:rPr>
              <a:t>Les 19Md€ du Ségur et de l’article 50 LFSS 2021 doivent permettre d’accompagner l’investissement des ES et des ESMS tout en améliorant la situation financière des établissements.  </a:t>
            </a:r>
            <a:endParaRPr lang="fr-FR" sz="1100" dirty="0" smtClean="0">
              <a:solidFill>
                <a:schemeClr val="tx1"/>
              </a:solidFill>
            </a:endParaRPr>
          </a:p>
        </p:txBody>
      </p:sp>
      <p:sp>
        <p:nvSpPr>
          <p:cNvPr id="27" name="Rectangle 26"/>
          <p:cNvSpPr>
            <a:spLocks/>
          </p:cNvSpPr>
          <p:nvPr/>
        </p:nvSpPr>
        <p:spPr bwMode="gray">
          <a:xfrm>
            <a:off x="4635299" y="4883619"/>
            <a:ext cx="3672000" cy="1939627"/>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spcBef>
                <a:spcPts val="400"/>
              </a:spcBef>
              <a:buFont typeface="Arial" panose="020B0604020202020204" pitchFamily="34" charset="0"/>
              <a:buChar char="•"/>
            </a:pPr>
            <a:r>
              <a:rPr lang="fr-FR" sz="1050" dirty="0">
                <a:solidFill>
                  <a:schemeClr val="tx1"/>
                </a:solidFill>
              </a:rPr>
              <a:t>Mettre en œuvre de nouveaux gisements de performance sur les achats hospitaliers et développer l’efficience des achats des ESMS </a:t>
            </a:r>
          </a:p>
          <a:p>
            <a:pPr marL="171450" lvl="0" indent="-171450">
              <a:spcBef>
                <a:spcPts val="400"/>
              </a:spcBef>
              <a:buFont typeface="Arial" panose="020B0604020202020204" pitchFamily="34" charset="0"/>
              <a:buChar char="•"/>
            </a:pPr>
            <a:r>
              <a:rPr lang="fr-FR" sz="1050" dirty="0" smtClean="0">
                <a:solidFill>
                  <a:schemeClr val="tx1"/>
                </a:solidFill>
              </a:rPr>
              <a:t>Développer l’ambulatoire</a:t>
            </a:r>
          </a:p>
          <a:p>
            <a:pPr marL="171450" indent="-171450">
              <a:spcBef>
                <a:spcPts val="400"/>
              </a:spcBef>
              <a:buFont typeface="Arial" panose="020B0604020202020204" pitchFamily="34" charset="0"/>
              <a:buChar char="•"/>
            </a:pPr>
            <a:r>
              <a:rPr lang="fr-FR" sz="1050" dirty="0">
                <a:solidFill>
                  <a:schemeClr val="tx1"/>
                </a:solidFill>
              </a:rPr>
              <a:t>Consolider l’organisation de la fonction achat au niveau des GHT</a:t>
            </a:r>
          </a:p>
          <a:p>
            <a:pPr marL="171450" lvl="0" indent="-171450">
              <a:spcBef>
                <a:spcPts val="400"/>
              </a:spcBef>
              <a:buFont typeface="Arial" panose="020B0604020202020204" pitchFamily="34" charset="0"/>
              <a:buChar char="•"/>
            </a:pPr>
            <a:r>
              <a:rPr lang="fr-FR" sz="1050" dirty="0" smtClean="0">
                <a:solidFill>
                  <a:schemeClr val="tx1"/>
                </a:solidFill>
              </a:rPr>
              <a:t>Organiser la contractualisation avec les ES dans le cadre de l’article 50 de la LFSS 2021</a:t>
            </a:r>
          </a:p>
          <a:p>
            <a:pPr marL="171450" indent="-171450">
              <a:spcBef>
                <a:spcPts val="400"/>
              </a:spcBef>
              <a:buFont typeface="Arial" panose="020B0604020202020204" pitchFamily="34" charset="0"/>
              <a:buChar char="•"/>
            </a:pPr>
            <a:r>
              <a:rPr lang="fr-FR" sz="1050" dirty="0" smtClean="0">
                <a:solidFill>
                  <a:schemeClr val="tx1"/>
                </a:solidFill>
              </a:rPr>
              <a:t>Maîtriser </a:t>
            </a:r>
            <a:r>
              <a:rPr lang="fr-FR" sz="1050" dirty="0">
                <a:solidFill>
                  <a:schemeClr val="tx1"/>
                </a:solidFill>
              </a:rPr>
              <a:t>les dépenses </a:t>
            </a:r>
            <a:r>
              <a:rPr lang="fr-FR" sz="1050" dirty="0" smtClean="0">
                <a:solidFill>
                  <a:schemeClr val="tx1"/>
                </a:solidFill>
              </a:rPr>
              <a:t>d’intérim</a:t>
            </a:r>
          </a:p>
          <a:p>
            <a:pPr marL="171450" indent="-171450">
              <a:spcBef>
                <a:spcPts val="400"/>
              </a:spcBef>
              <a:buFont typeface="Arial" panose="020B0604020202020204" pitchFamily="34" charset="0"/>
              <a:buChar char="•"/>
            </a:pPr>
            <a:r>
              <a:rPr lang="fr-FR" sz="1050" dirty="0">
                <a:solidFill>
                  <a:schemeClr val="tx1"/>
                </a:solidFill>
                <a:latin typeface="Arial" pitchFamily="34" charset="0"/>
              </a:rPr>
              <a:t>Déployer le nouveau </a:t>
            </a:r>
            <a:r>
              <a:rPr lang="fr-FR" sz="1050" dirty="0" smtClean="0">
                <a:solidFill>
                  <a:schemeClr val="tx1"/>
                </a:solidFill>
                <a:latin typeface="Arial" pitchFamily="34" charset="0"/>
              </a:rPr>
              <a:t>CAQES et l’IFAQ  </a:t>
            </a:r>
            <a:r>
              <a:rPr lang="fr-FR" sz="1050" dirty="0">
                <a:solidFill>
                  <a:schemeClr val="tx1"/>
                </a:solidFill>
                <a:latin typeface="Arial" pitchFamily="34" charset="0"/>
              </a:rPr>
              <a:t>dans les </a:t>
            </a:r>
            <a:r>
              <a:rPr lang="fr-FR" sz="1050" dirty="0" smtClean="0">
                <a:solidFill>
                  <a:schemeClr val="tx1"/>
                </a:solidFill>
                <a:latin typeface="Arial" pitchFamily="34" charset="0"/>
              </a:rPr>
              <a:t>établissements</a:t>
            </a:r>
            <a:endParaRPr lang="fr-FR" sz="1050" dirty="0">
              <a:solidFill>
                <a:schemeClr val="tx1"/>
              </a:solidFill>
              <a:latin typeface="Arial" pitchFamily="34" charset="0"/>
            </a:endParaRPr>
          </a:p>
        </p:txBody>
      </p:sp>
      <p:pic>
        <p:nvPicPr>
          <p:cNvPr id="42"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799964" y="6020802"/>
            <a:ext cx="360040" cy="288518"/>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e 42"/>
          <p:cNvGrpSpPr/>
          <p:nvPr/>
        </p:nvGrpSpPr>
        <p:grpSpPr>
          <a:xfrm>
            <a:off x="4453047" y="4437144"/>
            <a:ext cx="311338" cy="288000"/>
            <a:chOff x="5248644" y="3071341"/>
            <a:chExt cx="219649" cy="180000"/>
          </a:xfrm>
        </p:grpSpPr>
        <p:sp>
          <p:nvSpPr>
            <p:cNvPr id="44" name="Bouée 43"/>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5" name="Bouée 44"/>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6" name="Bouée 45"/>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7" name="Ellipse 46"/>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48" name="Connecteur droit 47"/>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sp>
        <p:nvSpPr>
          <p:cNvPr id="3" name="AutoShape 21" descr="https://d30y9cdsu7xlg0.cloudfront.net/png/971966-200.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5" name="Rectangle 64"/>
          <p:cNvSpPr>
            <a:spLocks/>
          </p:cNvSpPr>
          <p:nvPr/>
        </p:nvSpPr>
        <p:spPr bwMode="gray">
          <a:xfrm>
            <a:off x="8403497" y="840259"/>
            <a:ext cx="623738" cy="56553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9" name="Rectangle 68"/>
          <p:cNvSpPr>
            <a:spLocks/>
          </p:cNvSpPr>
          <p:nvPr/>
        </p:nvSpPr>
        <p:spPr bwMode="gray">
          <a:xfrm>
            <a:off x="8385378" y="1844824"/>
            <a:ext cx="623738" cy="56553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70" name="Rectangle 69"/>
          <p:cNvSpPr>
            <a:spLocks/>
          </p:cNvSpPr>
          <p:nvPr/>
        </p:nvSpPr>
        <p:spPr bwMode="gray">
          <a:xfrm>
            <a:off x="8340750" y="6299004"/>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2022</a:t>
            </a:r>
          </a:p>
        </p:txBody>
      </p:sp>
      <p:pic>
        <p:nvPicPr>
          <p:cNvPr id="71"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14884" y="2362239"/>
            <a:ext cx="360040" cy="288518"/>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799964" y="2887833"/>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p:cNvSpPr>
            <a:spLocks/>
          </p:cNvSpPr>
          <p:nvPr/>
        </p:nvSpPr>
        <p:spPr bwMode="gray">
          <a:xfrm>
            <a:off x="8403497" y="2348880"/>
            <a:ext cx="623738" cy="56553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75" name="Rectangle 74"/>
          <p:cNvSpPr>
            <a:spLocks/>
          </p:cNvSpPr>
          <p:nvPr/>
        </p:nvSpPr>
        <p:spPr bwMode="gray">
          <a:xfrm>
            <a:off x="8372839" y="486255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a:t>
            </a:r>
            <a:r>
              <a:rPr lang="fr-FR" sz="1000" b="1" u="sng" dirty="0" smtClean="0">
                <a:solidFill>
                  <a:srgbClr val="FFCD00"/>
                </a:solidFill>
              </a:rPr>
              <a:t>2021</a:t>
            </a:r>
            <a:endParaRPr lang="fr-FR" sz="1000" b="1" u="sng" dirty="0">
              <a:solidFill>
                <a:srgbClr val="FFCD00"/>
              </a:solidFill>
            </a:endParaRPr>
          </a:p>
        </p:txBody>
      </p:sp>
      <p:sp>
        <p:nvSpPr>
          <p:cNvPr id="38" name="Rectangle 37"/>
          <p:cNvSpPr>
            <a:spLocks/>
          </p:cNvSpPr>
          <p:nvPr/>
        </p:nvSpPr>
        <p:spPr bwMode="gray">
          <a:xfrm>
            <a:off x="8372839" y="1495313"/>
            <a:ext cx="623738" cy="56553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39" name="Rectangle 38"/>
          <p:cNvSpPr>
            <a:spLocks/>
          </p:cNvSpPr>
          <p:nvPr/>
        </p:nvSpPr>
        <p:spPr bwMode="gray">
          <a:xfrm>
            <a:off x="8372839" y="524278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50" b="1" u="sng" dirty="0">
                <a:solidFill>
                  <a:srgbClr val="FFCD00"/>
                </a:solidFill>
              </a:rPr>
              <a:t>Dès </a:t>
            </a:r>
            <a:r>
              <a:rPr lang="fr-FR" sz="1050" b="1" u="sng" dirty="0" smtClean="0">
                <a:solidFill>
                  <a:srgbClr val="FFCD00"/>
                </a:solidFill>
              </a:rPr>
              <a:t>2021</a:t>
            </a:r>
            <a:endParaRPr lang="fr-FR" sz="1050" b="1" u="sng" dirty="0">
              <a:solidFill>
                <a:srgbClr val="FFCD00"/>
              </a:solidFill>
            </a:endParaRPr>
          </a:p>
        </p:txBody>
      </p:sp>
      <p:sp>
        <p:nvSpPr>
          <p:cNvPr id="40" name="Rectangle 39"/>
          <p:cNvSpPr>
            <a:spLocks/>
          </p:cNvSpPr>
          <p:nvPr/>
        </p:nvSpPr>
        <p:spPr bwMode="gray">
          <a:xfrm>
            <a:off x="8374201" y="5563837"/>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a:t>
            </a:r>
            <a:r>
              <a:rPr lang="fr-FR" sz="1000" b="1" u="sng" dirty="0" smtClean="0">
                <a:solidFill>
                  <a:srgbClr val="FFCD00"/>
                </a:solidFill>
              </a:rPr>
              <a:t>2021</a:t>
            </a:r>
            <a:endParaRPr lang="fr-FR" sz="1000" b="1" u="sng" dirty="0">
              <a:solidFill>
                <a:srgbClr val="FFCD00"/>
              </a:solidFill>
            </a:endParaRPr>
          </a:p>
        </p:txBody>
      </p:sp>
      <p:sp>
        <p:nvSpPr>
          <p:cNvPr id="41" name="Rectangle 40"/>
          <p:cNvSpPr>
            <a:spLocks/>
          </p:cNvSpPr>
          <p:nvPr/>
        </p:nvSpPr>
        <p:spPr bwMode="gray">
          <a:xfrm>
            <a:off x="8340750" y="5916209"/>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a:t>
            </a:r>
            <a:r>
              <a:rPr lang="fr-FR" sz="1000" b="1" u="sng" dirty="0" smtClean="0">
                <a:solidFill>
                  <a:srgbClr val="FFCD00"/>
                </a:solidFill>
              </a:rPr>
              <a:t>2021</a:t>
            </a:r>
            <a:endParaRPr lang="fr-FR" sz="1000" b="1" u="sng" dirty="0">
              <a:solidFill>
                <a:srgbClr val="FFCD00"/>
              </a:solidFill>
            </a:endParaRPr>
          </a:p>
        </p:txBody>
      </p:sp>
      <p:sp>
        <p:nvSpPr>
          <p:cNvPr id="53" name="Rectangle 52"/>
          <p:cNvSpPr>
            <a:spLocks/>
          </p:cNvSpPr>
          <p:nvPr/>
        </p:nvSpPr>
        <p:spPr bwMode="gray">
          <a:xfrm>
            <a:off x="8385378" y="3068960"/>
            <a:ext cx="623738" cy="56553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54" name="Rectangle 53"/>
          <p:cNvSpPr>
            <a:spLocks/>
          </p:cNvSpPr>
          <p:nvPr/>
        </p:nvSpPr>
        <p:spPr bwMode="gray">
          <a:xfrm>
            <a:off x="8340750" y="6515028"/>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2022</a:t>
            </a:r>
          </a:p>
        </p:txBody>
      </p:sp>
      <p:sp>
        <p:nvSpPr>
          <p:cNvPr id="55" name="Rectangle 54"/>
          <p:cNvSpPr>
            <a:spLocks/>
          </p:cNvSpPr>
          <p:nvPr/>
        </p:nvSpPr>
        <p:spPr bwMode="gray">
          <a:xfrm>
            <a:off x="8385378" y="3799569"/>
            <a:ext cx="623738" cy="56553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2021</a:t>
            </a:r>
          </a:p>
          <a:p>
            <a:pPr>
              <a:tabLst>
                <a:tab pos="524791" algn="l"/>
              </a:tabLst>
            </a:pPr>
            <a:endParaRPr lang="fr-FR" sz="1000" b="1" u="sng" dirty="0">
              <a:solidFill>
                <a:srgbClr val="FFCD00"/>
              </a:solidFill>
            </a:endParaRPr>
          </a:p>
        </p:txBody>
      </p:sp>
      <p:sp>
        <p:nvSpPr>
          <p:cNvPr id="56" name="Rectangle 55"/>
          <p:cNvSpPr>
            <a:spLocks/>
          </p:cNvSpPr>
          <p:nvPr/>
        </p:nvSpPr>
        <p:spPr bwMode="gray">
          <a:xfrm>
            <a:off x="8385378" y="4077072"/>
            <a:ext cx="623738" cy="3038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endParaRPr lang="fr-FR" sz="1000" b="1" u="sng" dirty="0">
              <a:solidFill>
                <a:srgbClr val="FFCD00"/>
              </a:solidFill>
            </a:endParaRPr>
          </a:p>
          <a:p>
            <a:pPr>
              <a:tabLst>
                <a:tab pos="524791" algn="l"/>
              </a:tabLst>
            </a:pPr>
            <a:r>
              <a:rPr lang="fr-FR" sz="1000" b="1" u="sng" dirty="0">
                <a:solidFill>
                  <a:srgbClr val="FFCD00"/>
                </a:solidFill>
              </a:rPr>
              <a:t>Dès 2022</a:t>
            </a:r>
          </a:p>
        </p:txBody>
      </p:sp>
    </p:spTree>
    <p:extLst>
      <p:ext uri="{BB962C8B-B14F-4D97-AF65-F5344CB8AC3E}">
        <p14:creationId xmlns:p14="http://schemas.microsoft.com/office/powerpoint/2010/main" val="1416207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258816"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4" y="219189"/>
            <a:ext cx="8422985" cy="276999"/>
          </a:xfrm>
        </p:spPr>
        <p:txBody>
          <a:bodyPr/>
          <a:lstStyle/>
          <a:p>
            <a:r>
              <a:rPr lang="fr-FR" sz="1800" dirty="0"/>
              <a:t>Améliorer la pertinence et </a:t>
            </a:r>
            <a:r>
              <a:rPr lang="fr-FR" sz="1800" dirty="0" smtClean="0"/>
              <a:t>l’efficience des prescriptions </a:t>
            </a:r>
            <a:endParaRPr lang="fr-FR" sz="1800" dirty="0"/>
          </a:p>
        </p:txBody>
      </p:sp>
      <p:grpSp>
        <p:nvGrpSpPr>
          <p:cNvPr id="48" name="Groupe 49"/>
          <p:cNvGrpSpPr/>
          <p:nvPr/>
        </p:nvGrpSpPr>
        <p:grpSpPr>
          <a:xfrm>
            <a:off x="839751" y="938269"/>
            <a:ext cx="7988114" cy="504057"/>
            <a:chOff x="1008976" y="944589"/>
            <a:chExt cx="13010624" cy="484183"/>
          </a:xfrm>
          <a:solidFill>
            <a:srgbClr val="FFCD00">
              <a:alpha val="63000"/>
            </a:srgbClr>
          </a:solidFill>
        </p:grpSpPr>
        <p:sp>
          <p:nvSpPr>
            <p:cNvPr id="69" name="Rectangle 3"/>
            <p:cNvSpPr txBox="1">
              <a:spLocks noChangeArrowheads="1"/>
            </p:cNvSpPr>
            <p:nvPr/>
          </p:nvSpPr>
          <p:spPr bwMode="gray">
            <a:xfrm>
              <a:off x="1008976" y="1117545"/>
              <a:ext cx="5980762" cy="311227"/>
            </a:xfrm>
            <a:prstGeom prst="rect">
              <a:avLst/>
            </a:prstGeom>
            <a:solidFill>
              <a:schemeClr val="tx2"/>
            </a:solidFill>
            <a:ln w="19050">
              <a:solidFill>
                <a:schemeClr val="accent4"/>
              </a:solidFill>
              <a:miter lim="800000"/>
              <a:headEnd/>
              <a:tailEnd/>
            </a:ln>
          </p:spPr>
          <p:txBody>
            <a:bodyPr wrap="square" lIns="36000" tIns="45720" rIns="36000" bIns="45720" anchor="ctr">
              <a:noAutofit/>
            </a:bodyPr>
            <a:lstStyle/>
            <a:p>
              <a:pPr algn="just"/>
              <a:r>
                <a:rPr lang="fr-FR" sz="1100" b="1" dirty="0" smtClean="0">
                  <a:solidFill>
                    <a:srgbClr val="FFFFFF"/>
                  </a:solidFill>
                </a:rPr>
                <a:t>Maîtriser les dépenses des produits de santé </a:t>
              </a:r>
              <a:endParaRPr lang="fr-FR" sz="1100" b="1" dirty="0">
                <a:solidFill>
                  <a:srgbClr val="FFFFFF"/>
                </a:solidFill>
              </a:endParaRPr>
            </a:p>
          </p:txBody>
        </p:sp>
        <p:sp>
          <p:nvSpPr>
            <p:cNvPr id="71"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9" name="Ellipse 28"/>
          <p:cNvSpPr/>
          <p:nvPr/>
        </p:nvSpPr>
        <p:spPr bwMode="gray">
          <a:xfrm>
            <a:off x="179512" y="188640"/>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smtClean="0">
                <a:solidFill>
                  <a:srgbClr val="FFCD00"/>
                </a:solidFill>
              </a:rPr>
              <a:t>3</a:t>
            </a:r>
            <a:endParaRPr lang="fr-FR" sz="1400" b="1" dirty="0">
              <a:solidFill>
                <a:srgbClr val="FFCD00"/>
              </a:solidFill>
            </a:endParaRPr>
          </a:p>
        </p:txBody>
      </p:sp>
      <p:sp>
        <p:nvSpPr>
          <p:cNvPr id="31" name="Rectangle 30"/>
          <p:cNvSpPr>
            <a:spLocks/>
          </p:cNvSpPr>
          <p:nvPr/>
        </p:nvSpPr>
        <p:spPr bwMode="gray">
          <a:xfrm>
            <a:off x="839751" y="1586342"/>
            <a:ext cx="3672000" cy="213069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smtClean="0">
                <a:solidFill>
                  <a:schemeClr val="tx1"/>
                </a:solidFill>
              </a:rPr>
              <a:t>Promouvoir une </a:t>
            </a:r>
            <a:r>
              <a:rPr lang="fr-FR" sz="1100" dirty="0" smtClean="0">
                <a:solidFill>
                  <a:srgbClr val="000000"/>
                </a:solidFill>
              </a:rPr>
              <a:t>juste </a:t>
            </a:r>
            <a:r>
              <a:rPr lang="fr-FR" sz="1100" dirty="0">
                <a:solidFill>
                  <a:srgbClr val="000000"/>
                </a:solidFill>
              </a:rPr>
              <a:t>prescription </a:t>
            </a:r>
            <a:r>
              <a:rPr lang="fr-FR" sz="1100" dirty="0" smtClean="0">
                <a:solidFill>
                  <a:srgbClr val="000000"/>
                </a:solidFill>
              </a:rPr>
              <a:t>des </a:t>
            </a:r>
            <a:r>
              <a:rPr lang="fr-FR" sz="1100" dirty="0">
                <a:solidFill>
                  <a:srgbClr val="000000"/>
                </a:solidFill>
              </a:rPr>
              <a:t>produits de </a:t>
            </a:r>
            <a:r>
              <a:rPr lang="fr-FR" sz="1100" dirty="0" smtClean="0">
                <a:solidFill>
                  <a:srgbClr val="000000"/>
                </a:solidFill>
              </a:rPr>
              <a:t>santé</a:t>
            </a:r>
          </a:p>
          <a:p>
            <a:pPr algn="just" defTabSz="912078">
              <a:tabLst>
                <a:tab pos="0" algn="l"/>
                <a:tab pos="524347" algn="l"/>
              </a:tabLst>
            </a:pPr>
            <a:endParaRPr lang="fr-FR" sz="1100" dirty="0">
              <a:solidFill>
                <a:srgbClr val="000000"/>
              </a:solidFill>
            </a:endParaRPr>
          </a:p>
          <a:p>
            <a:pPr algn="just" defTabSz="912078">
              <a:tabLst>
                <a:tab pos="0" algn="l"/>
                <a:tab pos="524347" algn="l"/>
              </a:tabLst>
            </a:pPr>
            <a:r>
              <a:rPr lang="fr-FR" sz="1100" dirty="0" smtClean="0">
                <a:solidFill>
                  <a:srgbClr val="000000"/>
                </a:solidFill>
              </a:rPr>
              <a:t>Augmenter le nombre de prescriptions dans le répertoire</a:t>
            </a:r>
          </a:p>
          <a:p>
            <a:pPr algn="just" defTabSz="912078">
              <a:tabLst>
                <a:tab pos="0" algn="l"/>
                <a:tab pos="524347" algn="l"/>
              </a:tabLst>
            </a:pPr>
            <a:endParaRPr lang="fr-FR" sz="1100" dirty="0" smtClean="0">
              <a:solidFill>
                <a:srgbClr val="000000"/>
              </a:solidFill>
            </a:endParaRPr>
          </a:p>
        </p:txBody>
      </p:sp>
      <p:sp>
        <p:nvSpPr>
          <p:cNvPr id="33" name="Rectangle 32"/>
          <p:cNvSpPr>
            <a:spLocks/>
          </p:cNvSpPr>
          <p:nvPr/>
        </p:nvSpPr>
        <p:spPr bwMode="gray">
          <a:xfrm>
            <a:off x="4647150" y="1118324"/>
            <a:ext cx="3813281" cy="216666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buFont typeface="Arial" panose="020B0604020202020204" pitchFamily="34" charset="0"/>
              <a:buChar char="•"/>
            </a:pPr>
            <a:r>
              <a:rPr lang="fr-FR" sz="1100" dirty="0" smtClean="0">
                <a:solidFill>
                  <a:srgbClr val="000000"/>
                </a:solidFill>
              </a:rPr>
              <a:t>Assurer une gestion dynamique du panier de soins: </a:t>
            </a:r>
            <a:r>
              <a:rPr lang="fr-FR" sz="1100" dirty="0" smtClean="0">
                <a:solidFill>
                  <a:srgbClr val="000000"/>
                </a:solidFill>
                <a:ea typeface="Calibri"/>
              </a:rPr>
              <a:t>réévaluation </a:t>
            </a:r>
            <a:r>
              <a:rPr lang="fr-FR" sz="1100" dirty="0">
                <a:solidFill>
                  <a:srgbClr val="000000"/>
                </a:solidFill>
                <a:ea typeface="Calibri"/>
              </a:rPr>
              <a:t>périodique de l’intérêt de la prise en charge produits de santé, au regard notamment des évolutions de la science et des dernières données </a:t>
            </a:r>
            <a:r>
              <a:rPr lang="fr-FR" sz="1100" dirty="0" smtClean="0">
                <a:solidFill>
                  <a:srgbClr val="000000"/>
                </a:solidFill>
                <a:ea typeface="Calibri"/>
              </a:rPr>
              <a:t>disponibles</a:t>
            </a:r>
          </a:p>
          <a:p>
            <a:pPr marL="171450" indent="-171450">
              <a:buFont typeface="Arial" panose="020B0604020202020204" pitchFamily="34" charset="0"/>
              <a:buChar char="•"/>
            </a:pPr>
            <a:endParaRPr lang="fr-FR" sz="400" dirty="0" smtClean="0">
              <a:solidFill>
                <a:srgbClr val="000000"/>
              </a:solidFill>
            </a:endParaRPr>
          </a:p>
          <a:p>
            <a:pPr marL="171450" indent="-171450">
              <a:buFont typeface="Arial" panose="020B0604020202020204" pitchFamily="34" charset="0"/>
              <a:buChar char="•"/>
            </a:pPr>
            <a:r>
              <a:rPr lang="fr-FR" sz="1100" dirty="0" smtClean="0">
                <a:solidFill>
                  <a:srgbClr val="000000"/>
                </a:solidFill>
              </a:rPr>
              <a:t>Développer l’usage des </a:t>
            </a:r>
            <a:r>
              <a:rPr lang="fr-FR" sz="1100" dirty="0" err="1" smtClean="0">
                <a:solidFill>
                  <a:srgbClr val="000000"/>
                </a:solidFill>
              </a:rPr>
              <a:t>biosimilaires</a:t>
            </a:r>
            <a:endParaRPr lang="fr-FR" sz="1100" dirty="0" smtClean="0">
              <a:solidFill>
                <a:srgbClr val="000000"/>
              </a:solidFill>
            </a:endParaRPr>
          </a:p>
          <a:p>
            <a:pPr marL="171450" indent="-171450">
              <a:buFont typeface="Arial" panose="020B0604020202020204" pitchFamily="34" charset="0"/>
              <a:buChar char="•"/>
            </a:pPr>
            <a:r>
              <a:rPr lang="fr-FR" sz="1100" dirty="0" smtClean="0">
                <a:solidFill>
                  <a:srgbClr val="000000"/>
                </a:solidFill>
              </a:rPr>
              <a:t>Inciter </a:t>
            </a:r>
            <a:r>
              <a:rPr lang="fr-FR" sz="1100" dirty="0">
                <a:solidFill>
                  <a:srgbClr val="000000"/>
                </a:solidFill>
              </a:rPr>
              <a:t>les établissements de santé et les prescripteurs à leur </a:t>
            </a:r>
            <a:r>
              <a:rPr lang="fr-FR" sz="1100" dirty="0" smtClean="0">
                <a:solidFill>
                  <a:srgbClr val="000000"/>
                </a:solidFill>
              </a:rPr>
              <a:t>prescription</a:t>
            </a:r>
          </a:p>
          <a:p>
            <a:pPr marL="171450" indent="-171450">
              <a:buFont typeface="Arial" panose="020B0604020202020204" pitchFamily="34" charset="0"/>
              <a:buChar char="•"/>
            </a:pPr>
            <a:r>
              <a:rPr lang="fr-FR" sz="1100" dirty="0">
                <a:solidFill>
                  <a:srgbClr val="000000"/>
                </a:solidFill>
              </a:rPr>
              <a:t>Développer l’usage </a:t>
            </a:r>
            <a:r>
              <a:rPr lang="fr-FR" sz="1100" dirty="0" smtClean="0">
                <a:solidFill>
                  <a:srgbClr val="000000"/>
                </a:solidFill>
              </a:rPr>
              <a:t>des hybrides</a:t>
            </a:r>
          </a:p>
          <a:p>
            <a:pPr marL="171450" indent="-171450">
              <a:buFont typeface="Arial" panose="020B0604020202020204" pitchFamily="34" charset="0"/>
              <a:buChar char="•"/>
            </a:pPr>
            <a:r>
              <a:rPr lang="fr-FR" sz="1100" dirty="0" smtClean="0">
                <a:solidFill>
                  <a:schemeClr val="tx1"/>
                </a:solidFill>
              </a:rPr>
              <a:t>Promouvoir le bon usage des produits de santé  : inhibiteurs de la pompe à protons</a:t>
            </a:r>
            <a:r>
              <a:rPr lang="fr-FR" sz="1100" dirty="0">
                <a:solidFill>
                  <a:schemeClr val="tx1"/>
                </a:solidFill>
              </a:rPr>
              <a:t>, paracétamol, traitements médicamenteux pour la population atteinte de polyarthrite </a:t>
            </a:r>
            <a:r>
              <a:rPr lang="fr-FR" sz="1100" dirty="0" smtClean="0">
                <a:solidFill>
                  <a:schemeClr val="tx1"/>
                </a:solidFill>
              </a:rPr>
              <a:t>rhumatoïde, metformine , antihypertenseurs</a:t>
            </a:r>
            <a:endParaRPr lang="fr-FR" sz="1100" dirty="0">
              <a:solidFill>
                <a:schemeClr val="tx1"/>
              </a:solidFill>
            </a:endParaRPr>
          </a:p>
        </p:txBody>
      </p:sp>
      <p:sp>
        <p:nvSpPr>
          <p:cNvPr id="34" name="Rectangle 33"/>
          <p:cNvSpPr>
            <a:spLocks/>
          </p:cNvSpPr>
          <p:nvPr/>
        </p:nvSpPr>
        <p:spPr bwMode="gray">
          <a:xfrm>
            <a:off x="4668706" y="794254"/>
            <a:ext cx="3791726" cy="14401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grpSp>
        <p:nvGrpSpPr>
          <p:cNvPr id="18" name="Groupe 49"/>
          <p:cNvGrpSpPr/>
          <p:nvPr/>
        </p:nvGrpSpPr>
        <p:grpSpPr>
          <a:xfrm>
            <a:off x="836608" y="3983834"/>
            <a:ext cx="7988114" cy="504057"/>
            <a:chOff x="1008976" y="944589"/>
            <a:chExt cx="13010624" cy="484183"/>
          </a:xfrm>
          <a:solidFill>
            <a:srgbClr val="FFCD00">
              <a:alpha val="63000"/>
            </a:srgbClr>
          </a:solidFill>
        </p:grpSpPr>
        <p:sp>
          <p:nvSpPr>
            <p:cNvPr id="19" name="Rectangle 3"/>
            <p:cNvSpPr txBox="1">
              <a:spLocks noChangeArrowheads="1"/>
            </p:cNvSpPr>
            <p:nvPr/>
          </p:nvSpPr>
          <p:spPr bwMode="gray">
            <a:xfrm>
              <a:off x="1008976" y="1117545"/>
              <a:ext cx="5980762" cy="311227"/>
            </a:xfrm>
            <a:prstGeom prst="rect">
              <a:avLst/>
            </a:prstGeom>
            <a:solidFill>
              <a:schemeClr val="tx2"/>
            </a:solidFill>
            <a:ln w="19050">
              <a:solidFill>
                <a:schemeClr val="accent4"/>
              </a:solidFill>
              <a:miter lim="800000"/>
              <a:headEnd/>
              <a:tailEnd/>
            </a:ln>
          </p:spPr>
          <p:txBody>
            <a:bodyPr wrap="square" lIns="36000" tIns="45720" rIns="36000" bIns="45720" anchor="ctr">
              <a:noAutofit/>
            </a:bodyPr>
            <a:lstStyle>
              <a:defPPr>
                <a:defRPr lang="fr-FR"/>
              </a:defPPr>
              <a:lvl1pPr algn="just">
                <a:defRPr sz="1100" b="1">
                  <a:solidFill>
                    <a:schemeClr val="bg1"/>
                  </a:solidFill>
                </a:defRPr>
              </a:lvl1pPr>
            </a:lstStyle>
            <a:p>
              <a:r>
                <a:rPr lang="fr-FR" dirty="0">
                  <a:solidFill>
                    <a:srgbClr val="FFFFFF"/>
                  </a:solidFill>
                </a:rPr>
                <a:t>Favoriser la diminution des actes inutiles ou </a:t>
              </a:r>
              <a:r>
                <a:rPr lang="fr-FR" dirty="0" smtClean="0">
                  <a:solidFill>
                    <a:srgbClr val="FFFFFF"/>
                  </a:solidFill>
                </a:rPr>
                <a:t>redondants</a:t>
              </a:r>
              <a:endParaRPr lang="fr-FR" dirty="0">
                <a:solidFill>
                  <a:srgbClr val="FFFFFF"/>
                </a:solidFill>
              </a:endParaRPr>
            </a:p>
          </p:txBody>
        </p:sp>
        <p:sp>
          <p:nvSpPr>
            <p:cNvPr id="23"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xtLst/>
          </p:spPr>
          <p:txBody>
            <a:bodyPr wrap="square" lIns="36000" tIns="45720" rIns="36000" bIns="45720" anchor="ctr">
              <a:noAutofit/>
            </a:bodyPr>
            <a:lstStyle/>
            <a:p>
              <a:pPr algn="just"/>
              <a:endParaRPr lang="en-US" sz="1100" b="1" dirty="0">
                <a:solidFill>
                  <a:srgbClr val="FFFFFF"/>
                </a:solidFill>
              </a:endParaRPr>
            </a:p>
          </p:txBody>
        </p:sp>
      </p:grpSp>
      <p:sp>
        <p:nvSpPr>
          <p:cNvPr id="24" name="Rectangle 23"/>
          <p:cNvSpPr>
            <a:spLocks/>
          </p:cNvSpPr>
          <p:nvPr/>
        </p:nvSpPr>
        <p:spPr bwMode="gray">
          <a:xfrm>
            <a:off x="836608" y="4631905"/>
            <a:ext cx="3672000" cy="187200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algn="just" defTabSz="912078">
              <a:tabLst>
                <a:tab pos="0" algn="l"/>
                <a:tab pos="524347" algn="l"/>
              </a:tabLst>
            </a:pPr>
            <a:r>
              <a:rPr lang="fr-FR" sz="1100" dirty="0">
                <a:solidFill>
                  <a:schemeClr val="tx1"/>
                </a:solidFill>
              </a:rPr>
              <a:t>Améliorer la pertinence des actes en luttant contre </a:t>
            </a:r>
            <a:r>
              <a:rPr lang="fr-FR" sz="1100" dirty="0" smtClean="0">
                <a:solidFill>
                  <a:schemeClr val="tx1"/>
                </a:solidFill>
              </a:rPr>
              <a:t>les demandes inutiles et </a:t>
            </a:r>
            <a:r>
              <a:rPr lang="fr-FR" sz="1100" dirty="0">
                <a:solidFill>
                  <a:schemeClr val="tx1"/>
                </a:solidFill>
              </a:rPr>
              <a:t>adapter leur </a:t>
            </a:r>
            <a:r>
              <a:rPr lang="fr-FR" sz="1100" dirty="0" smtClean="0">
                <a:solidFill>
                  <a:schemeClr val="tx1"/>
                </a:solidFill>
              </a:rPr>
              <a:t>tarif au </a:t>
            </a:r>
            <a:r>
              <a:rPr lang="fr-FR" sz="1100" dirty="0">
                <a:solidFill>
                  <a:schemeClr val="tx1"/>
                </a:solidFill>
              </a:rPr>
              <a:t>regard de critères médico-économiques</a:t>
            </a:r>
          </a:p>
          <a:p>
            <a:pPr algn="just" defTabSz="912078">
              <a:tabLst>
                <a:tab pos="0" algn="l"/>
                <a:tab pos="524347" algn="l"/>
              </a:tabLst>
            </a:pPr>
            <a:endParaRPr lang="fr-FR" sz="1100" dirty="0">
              <a:solidFill>
                <a:schemeClr val="tx1"/>
              </a:solidFill>
            </a:endParaRPr>
          </a:p>
          <a:p>
            <a:pPr marL="357188" algn="just" defTabSz="912078">
              <a:tabLst>
                <a:tab pos="0" algn="l"/>
                <a:tab pos="524347" algn="l"/>
              </a:tabLst>
            </a:pPr>
            <a:endParaRPr lang="fr-FR" sz="1100" dirty="0" smtClean="0">
              <a:solidFill>
                <a:prstClr val="black"/>
              </a:solidFill>
            </a:endParaRPr>
          </a:p>
          <a:p>
            <a:pPr marL="357188" algn="just" defTabSz="912078">
              <a:tabLst>
                <a:tab pos="0" algn="l"/>
                <a:tab pos="524347" algn="l"/>
              </a:tabLst>
            </a:pPr>
            <a:r>
              <a:rPr lang="fr-FR" sz="1100" dirty="0" smtClean="0">
                <a:solidFill>
                  <a:prstClr val="black"/>
                </a:solidFill>
              </a:rPr>
              <a:t>Plus d’un examen d’imagerie sur deux réalisé </a:t>
            </a:r>
            <a:r>
              <a:rPr lang="fr-FR" sz="1100" dirty="0">
                <a:solidFill>
                  <a:prstClr val="black"/>
                </a:solidFill>
              </a:rPr>
              <a:t>ne </a:t>
            </a:r>
            <a:r>
              <a:rPr lang="fr-FR" sz="1100" dirty="0" smtClean="0">
                <a:solidFill>
                  <a:prstClr val="black"/>
                </a:solidFill>
              </a:rPr>
              <a:t>correspond </a:t>
            </a:r>
            <a:r>
              <a:rPr lang="fr-FR" sz="1100" dirty="0">
                <a:solidFill>
                  <a:prstClr val="black"/>
                </a:solidFill>
              </a:rPr>
              <a:t>pas </a:t>
            </a:r>
            <a:r>
              <a:rPr lang="fr-FR" sz="1100" dirty="0" smtClean="0">
                <a:solidFill>
                  <a:prstClr val="black"/>
                </a:solidFill>
              </a:rPr>
              <a:t>aux </a:t>
            </a:r>
            <a:r>
              <a:rPr lang="fr-FR" sz="1100" dirty="0">
                <a:solidFill>
                  <a:prstClr val="black"/>
                </a:solidFill>
              </a:rPr>
              <a:t>examens préconisés </a:t>
            </a:r>
            <a:r>
              <a:rPr lang="fr-FR" sz="1100" dirty="0" smtClean="0">
                <a:solidFill>
                  <a:prstClr val="black"/>
                </a:solidFill>
              </a:rPr>
              <a:t>par le référentiel</a:t>
            </a:r>
            <a:endParaRPr lang="fr-FR" sz="1100" dirty="0">
              <a:solidFill>
                <a:srgbClr val="FF0000"/>
              </a:solidFill>
            </a:endParaRPr>
          </a:p>
        </p:txBody>
      </p:sp>
      <p:sp>
        <p:nvSpPr>
          <p:cNvPr id="25" name="Rectangle 24"/>
          <p:cNvSpPr>
            <a:spLocks/>
          </p:cNvSpPr>
          <p:nvPr/>
        </p:nvSpPr>
        <p:spPr bwMode="gray">
          <a:xfrm>
            <a:off x="4644008" y="4163890"/>
            <a:ext cx="3672000" cy="1569366"/>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buFont typeface="Arial" panose="020B0604020202020204" pitchFamily="34" charset="0"/>
              <a:buChar char="•"/>
            </a:pPr>
            <a:endParaRPr lang="fr-FR" sz="1100" dirty="0" smtClean="0">
              <a:solidFill>
                <a:srgbClr val="000000"/>
              </a:solidFill>
            </a:endParaRPr>
          </a:p>
          <a:p>
            <a:pPr marL="171450" indent="-171450">
              <a:buFont typeface="Arial" panose="020B0604020202020204" pitchFamily="34" charset="0"/>
              <a:buChar char="•"/>
            </a:pPr>
            <a:r>
              <a:rPr lang="fr-FR" sz="1100" dirty="0" smtClean="0">
                <a:solidFill>
                  <a:srgbClr val="000000"/>
                </a:solidFill>
              </a:rPr>
              <a:t>Mieux intégrer </a:t>
            </a:r>
            <a:r>
              <a:rPr lang="fr-FR" sz="1100" dirty="0">
                <a:solidFill>
                  <a:srgbClr val="000000"/>
                </a:solidFill>
              </a:rPr>
              <a:t>les recommandations et les référentiels scientifique dans la pratique des </a:t>
            </a:r>
            <a:r>
              <a:rPr lang="fr-FR" sz="1100" dirty="0" smtClean="0">
                <a:solidFill>
                  <a:srgbClr val="000000"/>
                </a:solidFill>
              </a:rPr>
              <a:t>professionnels</a:t>
            </a:r>
          </a:p>
          <a:p>
            <a:pPr marL="171450" indent="-171450">
              <a:buFont typeface="Arial" panose="020B0604020202020204" pitchFamily="34" charset="0"/>
              <a:buChar char="•"/>
            </a:pPr>
            <a:endParaRPr lang="fr-FR" sz="1100" dirty="0" smtClean="0">
              <a:solidFill>
                <a:srgbClr val="000000"/>
              </a:solidFill>
            </a:endParaRPr>
          </a:p>
          <a:p>
            <a:pPr marL="171450" indent="-171450">
              <a:buFont typeface="Arial" panose="020B0604020202020204" pitchFamily="34" charset="0"/>
              <a:buChar char="•"/>
            </a:pPr>
            <a:r>
              <a:rPr lang="fr-FR" sz="1100" dirty="0" smtClean="0">
                <a:solidFill>
                  <a:srgbClr val="000000"/>
                </a:solidFill>
              </a:rPr>
              <a:t>Adapter </a:t>
            </a:r>
            <a:r>
              <a:rPr lang="fr-FR" sz="1100" dirty="0">
                <a:solidFill>
                  <a:srgbClr val="000000"/>
                </a:solidFill>
              </a:rPr>
              <a:t>les modes de tarifications aux évolutions </a:t>
            </a:r>
            <a:r>
              <a:rPr lang="fr-FR" sz="1100" dirty="0" smtClean="0">
                <a:solidFill>
                  <a:schemeClr val="tx1"/>
                </a:solidFill>
              </a:rPr>
              <a:t>technologiques et organisationnelles</a:t>
            </a:r>
            <a:endParaRPr lang="fr-FR" sz="1100" dirty="0">
              <a:solidFill>
                <a:schemeClr val="tx1"/>
              </a:solidFill>
            </a:endParaRPr>
          </a:p>
        </p:txBody>
      </p:sp>
      <p:sp>
        <p:nvSpPr>
          <p:cNvPr id="36" name="Rectangle 35"/>
          <p:cNvSpPr/>
          <p:nvPr/>
        </p:nvSpPr>
        <p:spPr>
          <a:xfrm>
            <a:off x="4955346" y="3356992"/>
            <a:ext cx="3384376" cy="69920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0" lvl="2"/>
            <a:r>
              <a:rPr lang="fr-FR" sz="1100" b="1" dirty="0">
                <a:solidFill>
                  <a:srgbClr val="000000"/>
                </a:solidFill>
              </a:rPr>
              <a:t>Prescrire 1 médicament sur 2 dans le répertoire des génériques </a:t>
            </a:r>
            <a:r>
              <a:rPr lang="fr-FR" sz="1100" b="1" dirty="0" smtClean="0">
                <a:solidFill>
                  <a:srgbClr val="000000"/>
                </a:solidFill>
              </a:rPr>
              <a:t>et atteindre </a:t>
            </a:r>
            <a:r>
              <a:rPr lang="fr-FR" sz="1100" b="1" dirty="0">
                <a:solidFill>
                  <a:srgbClr val="000000"/>
                </a:solidFill>
              </a:rPr>
              <a:t>80% de pénétration des </a:t>
            </a:r>
            <a:r>
              <a:rPr lang="fr-FR" sz="1100" b="1" dirty="0" err="1">
                <a:solidFill>
                  <a:srgbClr val="000000"/>
                </a:solidFill>
              </a:rPr>
              <a:t>biosimilaires</a:t>
            </a:r>
            <a:r>
              <a:rPr lang="fr-FR" sz="1100" b="1" dirty="0">
                <a:solidFill>
                  <a:srgbClr val="000000"/>
                </a:solidFill>
              </a:rPr>
              <a:t> sur leur marché de référence d’ici à </a:t>
            </a:r>
            <a:r>
              <a:rPr lang="fr-FR" sz="1100" b="1" dirty="0" smtClean="0">
                <a:solidFill>
                  <a:srgbClr val="000000"/>
                </a:solidFill>
              </a:rPr>
              <a:t>2022</a:t>
            </a:r>
            <a:endParaRPr lang="fr-FR" sz="1100" b="1" dirty="0">
              <a:solidFill>
                <a:srgbClr val="000000"/>
              </a:solidFill>
            </a:endParaRPr>
          </a:p>
        </p:txBody>
      </p:sp>
      <p:sp>
        <p:nvSpPr>
          <p:cNvPr id="37" name="Rectangle 36"/>
          <p:cNvSpPr/>
          <p:nvPr/>
        </p:nvSpPr>
        <p:spPr>
          <a:xfrm>
            <a:off x="5004048" y="5877272"/>
            <a:ext cx="3408710" cy="48317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0" lvl="2"/>
            <a:r>
              <a:rPr lang="fr-FR" sz="1100" b="1" dirty="0" smtClean="0">
                <a:solidFill>
                  <a:srgbClr val="000000"/>
                </a:solidFill>
              </a:rPr>
              <a:t>Baisser de 20% les actes inutiles et inappropriés</a:t>
            </a:r>
            <a:endParaRPr lang="fr-FR" sz="1100" b="1" dirty="0">
              <a:solidFill>
                <a:srgbClr val="000000"/>
              </a:solidFill>
            </a:endParaRPr>
          </a:p>
        </p:txBody>
      </p:sp>
      <p:grpSp>
        <p:nvGrpSpPr>
          <p:cNvPr id="22" name="Groupe 21"/>
          <p:cNvGrpSpPr/>
          <p:nvPr/>
        </p:nvGrpSpPr>
        <p:grpSpPr>
          <a:xfrm>
            <a:off x="4644008" y="3480131"/>
            <a:ext cx="311338" cy="288000"/>
            <a:chOff x="5248644" y="3071341"/>
            <a:chExt cx="219649" cy="180000"/>
          </a:xfrm>
        </p:grpSpPr>
        <p:sp>
          <p:nvSpPr>
            <p:cNvPr id="26" name="Bouée 25"/>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27" name="Bouée 26"/>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28" name="Bouée 27"/>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0" name="Ellipse 29"/>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32" name="Connecteur droit 31"/>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grpSp>
        <p:nvGrpSpPr>
          <p:cNvPr id="43" name="Groupe 42"/>
          <p:cNvGrpSpPr/>
          <p:nvPr/>
        </p:nvGrpSpPr>
        <p:grpSpPr>
          <a:xfrm>
            <a:off x="4644008" y="5949669"/>
            <a:ext cx="311338" cy="288000"/>
            <a:chOff x="5248644" y="3071341"/>
            <a:chExt cx="219649" cy="180000"/>
          </a:xfrm>
        </p:grpSpPr>
        <p:sp>
          <p:nvSpPr>
            <p:cNvPr id="44" name="Bouée 43"/>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5" name="Bouée 44"/>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6" name="Bouée 45"/>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47" name="Ellipse 46"/>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49" name="Connecteur droit 48"/>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sp>
        <p:nvSpPr>
          <p:cNvPr id="56" name="Rectangle 55"/>
          <p:cNvSpPr>
            <a:spLocks/>
          </p:cNvSpPr>
          <p:nvPr/>
        </p:nvSpPr>
        <p:spPr bwMode="gray">
          <a:xfrm>
            <a:off x="8412758" y="5085184"/>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57" name="Rectangle 56"/>
          <p:cNvSpPr>
            <a:spLocks/>
          </p:cNvSpPr>
          <p:nvPr/>
        </p:nvSpPr>
        <p:spPr bwMode="gray">
          <a:xfrm>
            <a:off x="8412758" y="4509120"/>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58" name="Rectangle 57"/>
          <p:cNvSpPr>
            <a:spLocks/>
          </p:cNvSpPr>
          <p:nvPr/>
        </p:nvSpPr>
        <p:spPr bwMode="gray">
          <a:xfrm>
            <a:off x="8484766" y="119675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pic>
        <p:nvPicPr>
          <p:cNvPr id="54"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7584" y="5805264"/>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p:cNvSpPr>
            <a:spLocks/>
          </p:cNvSpPr>
          <p:nvPr/>
        </p:nvSpPr>
        <p:spPr bwMode="gray">
          <a:xfrm>
            <a:off x="8484766" y="1829184"/>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59" name="Rectangle 58"/>
          <p:cNvSpPr>
            <a:spLocks/>
          </p:cNvSpPr>
          <p:nvPr/>
        </p:nvSpPr>
        <p:spPr bwMode="gray">
          <a:xfrm>
            <a:off x="8484766" y="2051549"/>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1" name="Rectangle 60"/>
          <p:cNvSpPr>
            <a:spLocks/>
          </p:cNvSpPr>
          <p:nvPr/>
        </p:nvSpPr>
        <p:spPr bwMode="gray">
          <a:xfrm>
            <a:off x="8484766" y="227687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0" name="Rectangle 59"/>
          <p:cNvSpPr>
            <a:spLocks/>
          </p:cNvSpPr>
          <p:nvPr/>
        </p:nvSpPr>
        <p:spPr bwMode="gray">
          <a:xfrm>
            <a:off x="8484766" y="2554588"/>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2022</a:t>
            </a:r>
          </a:p>
        </p:txBody>
      </p:sp>
    </p:spTree>
    <p:extLst>
      <p:ext uri="{BB962C8B-B14F-4D97-AF65-F5344CB8AC3E}">
        <p14:creationId xmlns:p14="http://schemas.microsoft.com/office/powerpoint/2010/main" val="1639200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259843"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4" y="219189"/>
            <a:ext cx="8422985" cy="276999"/>
          </a:xfrm>
        </p:spPr>
        <p:txBody>
          <a:bodyPr/>
          <a:lstStyle/>
          <a:p>
            <a:r>
              <a:rPr lang="fr-FR" sz="1800" dirty="0"/>
              <a:t>Améliorer la pertinence et l’efficience des transports et des arrêts de travail </a:t>
            </a:r>
          </a:p>
        </p:txBody>
      </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9" name="Ellipse 28"/>
          <p:cNvSpPr/>
          <p:nvPr/>
        </p:nvSpPr>
        <p:spPr bwMode="gray">
          <a:xfrm>
            <a:off x="179512" y="188640"/>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smtClean="0">
                <a:solidFill>
                  <a:srgbClr val="FFCD00"/>
                </a:solidFill>
              </a:rPr>
              <a:t>3</a:t>
            </a:r>
            <a:endParaRPr lang="fr-FR" sz="1400" b="1" dirty="0">
              <a:solidFill>
                <a:srgbClr val="FFCD00"/>
              </a:solidFill>
            </a:endParaRPr>
          </a:p>
        </p:txBody>
      </p:sp>
      <p:sp>
        <p:nvSpPr>
          <p:cNvPr id="34" name="Rectangle 33"/>
          <p:cNvSpPr>
            <a:spLocks/>
          </p:cNvSpPr>
          <p:nvPr/>
        </p:nvSpPr>
        <p:spPr bwMode="gray">
          <a:xfrm>
            <a:off x="5388786" y="794254"/>
            <a:ext cx="5375902" cy="16491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grpSp>
        <p:nvGrpSpPr>
          <p:cNvPr id="26" name="Groupe 49"/>
          <p:cNvGrpSpPr/>
          <p:nvPr/>
        </p:nvGrpSpPr>
        <p:grpSpPr>
          <a:xfrm>
            <a:off x="865579" y="908717"/>
            <a:ext cx="7956000" cy="576067"/>
            <a:chOff x="1061282" y="944589"/>
            <a:chExt cx="12958318" cy="553355"/>
          </a:xfrm>
          <a:solidFill>
            <a:srgbClr val="FFCD00">
              <a:alpha val="63000"/>
            </a:srgbClr>
          </a:solidFill>
        </p:grpSpPr>
        <p:sp>
          <p:nvSpPr>
            <p:cNvPr id="27" name="Rectangle 3"/>
            <p:cNvSpPr txBox="1">
              <a:spLocks noChangeArrowheads="1"/>
            </p:cNvSpPr>
            <p:nvPr/>
          </p:nvSpPr>
          <p:spPr bwMode="gray">
            <a:xfrm>
              <a:off x="1095904" y="1117557"/>
              <a:ext cx="5980762" cy="380387"/>
            </a:xfrm>
            <a:prstGeom prst="rect">
              <a:avLst/>
            </a:prstGeom>
            <a:solidFill>
              <a:schemeClr val="accent4"/>
            </a:solidFill>
            <a:ln w="19050">
              <a:solidFill>
                <a:schemeClr val="accent4"/>
              </a:solidFill>
              <a:miter lim="800000"/>
              <a:headEnd/>
              <a:tailEnd/>
            </a:ln>
          </p:spPr>
          <p:txBody>
            <a:bodyPr wrap="square" lIns="36000" tIns="45720" rIns="36000" bIns="45720" anchor="ctr">
              <a:noAutofit/>
            </a:bodyPr>
            <a:lstStyle/>
            <a:p>
              <a:pPr algn="just"/>
              <a:r>
                <a:rPr lang="fr-FR" sz="1100" b="1" dirty="0" smtClean="0">
                  <a:solidFill>
                    <a:srgbClr val="FFFFFF"/>
                  </a:solidFill>
                </a:rPr>
                <a:t>Garantir une prescription de transport pertinente </a:t>
              </a:r>
              <a:endParaRPr lang="fr-FR" sz="1100" b="1" dirty="0">
                <a:solidFill>
                  <a:srgbClr val="FFFFFF"/>
                </a:solidFill>
              </a:endParaRPr>
            </a:p>
          </p:txBody>
        </p:sp>
        <p:sp>
          <p:nvSpPr>
            <p:cNvPr id="28"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sp>
        <p:nvSpPr>
          <p:cNvPr id="30" name="Rectangle 29"/>
          <p:cNvSpPr>
            <a:spLocks/>
          </p:cNvSpPr>
          <p:nvPr/>
        </p:nvSpPr>
        <p:spPr bwMode="gray">
          <a:xfrm>
            <a:off x="833465" y="1556791"/>
            <a:ext cx="3672000" cy="2603718"/>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marL="171450" indent="-171450" fontAlgn="ctr">
              <a:buFont typeface="Arial" panose="020B0604020202020204" pitchFamily="34" charset="0"/>
              <a:buChar char="•"/>
              <a:tabLst>
                <a:tab pos="0" algn="l"/>
                <a:tab pos="524347" algn="l"/>
              </a:tabLst>
            </a:pPr>
            <a:r>
              <a:rPr lang="fr-FR" sz="1100" dirty="0">
                <a:solidFill>
                  <a:schemeClr val="tx1"/>
                </a:solidFill>
              </a:rPr>
              <a:t>Mettre en œuvre la réforme de la garde </a:t>
            </a:r>
            <a:r>
              <a:rPr lang="fr-FR" sz="1100" dirty="0" smtClean="0">
                <a:solidFill>
                  <a:schemeClr val="tx1"/>
                </a:solidFill>
              </a:rPr>
              <a:t>ambulancière</a:t>
            </a:r>
          </a:p>
          <a:p>
            <a:pPr marL="171450" indent="-171450" fontAlgn="ctr">
              <a:buFont typeface="Arial" panose="020B0604020202020204" pitchFamily="34" charset="0"/>
              <a:buChar char="•"/>
              <a:tabLst>
                <a:tab pos="0" algn="l"/>
                <a:tab pos="524347" algn="l"/>
              </a:tabLst>
            </a:pPr>
            <a:r>
              <a:rPr lang="fr-FR" sz="1100" dirty="0" smtClean="0">
                <a:solidFill>
                  <a:schemeClr val="tx1"/>
                </a:solidFill>
              </a:rPr>
              <a:t>Améliorer les données disponibles s’agissant de la prescription et de la consommation de transports sanitaires (dispersion des pratiques)</a:t>
            </a:r>
          </a:p>
          <a:p>
            <a:pPr marL="171450" indent="-171450" fontAlgn="ctr">
              <a:buFont typeface="Arial" panose="020B0604020202020204" pitchFamily="34" charset="0"/>
              <a:buChar char="•"/>
              <a:tabLst>
                <a:tab pos="0" algn="l"/>
                <a:tab pos="524347" algn="l"/>
              </a:tabLst>
            </a:pPr>
            <a:r>
              <a:rPr lang="fr-FR" sz="1100" dirty="0" smtClean="0">
                <a:solidFill>
                  <a:schemeClr val="tx1"/>
                </a:solidFill>
              </a:rPr>
              <a:t>Favoriser le recours au mode de transport le plus adapté et le moins couteux</a:t>
            </a:r>
          </a:p>
          <a:p>
            <a:pPr marL="171450" indent="-171450" fontAlgn="ctr">
              <a:buFont typeface="Arial" panose="020B0604020202020204" pitchFamily="34" charset="0"/>
              <a:buChar char="•"/>
              <a:tabLst>
                <a:tab pos="0" algn="l"/>
                <a:tab pos="524347" algn="l"/>
              </a:tabLst>
            </a:pPr>
            <a:r>
              <a:rPr lang="fr-FR" sz="1100" dirty="0">
                <a:solidFill>
                  <a:schemeClr val="tx1"/>
                </a:solidFill>
              </a:rPr>
              <a:t>Améliorer l’accessibilité des personnes obèses au moyen d’une offre de transports adaptée et de conditions de prise en charge révisées</a:t>
            </a:r>
          </a:p>
          <a:p>
            <a:pPr marL="171450" indent="-171450" fontAlgn="ctr">
              <a:buFont typeface="Arial" panose="020B0604020202020204" pitchFamily="34" charset="0"/>
              <a:buChar char="•"/>
              <a:tabLst>
                <a:tab pos="0" algn="l"/>
                <a:tab pos="524347" algn="l"/>
              </a:tabLst>
            </a:pPr>
            <a:endParaRPr lang="fr-FR" sz="1100" dirty="0" smtClean="0">
              <a:solidFill>
                <a:schemeClr val="tx1"/>
              </a:solidFill>
            </a:endParaRPr>
          </a:p>
          <a:p>
            <a:pPr marL="357188" algn="just" defTabSz="912078" fontAlgn="ctr">
              <a:tabLst>
                <a:tab pos="0" algn="l"/>
                <a:tab pos="524347" algn="l"/>
              </a:tabLst>
            </a:pPr>
            <a:endParaRPr lang="fr-FR" sz="1100" dirty="0" smtClean="0">
              <a:solidFill>
                <a:schemeClr val="tx1"/>
              </a:solidFill>
            </a:endParaRPr>
          </a:p>
          <a:p>
            <a:pPr marL="357188" algn="just" defTabSz="912078" fontAlgn="ctr">
              <a:tabLst>
                <a:tab pos="0" algn="l"/>
                <a:tab pos="524347" algn="l"/>
              </a:tabLst>
            </a:pPr>
            <a:r>
              <a:rPr lang="fr-FR" sz="1100" dirty="0" smtClean="0">
                <a:solidFill>
                  <a:schemeClr val="tx1"/>
                </a:solidFill>
              </a:rPr>
              <a:t>318 350 carences ambulancières en 2019. La réforme des transports sanitaires urgents devrait permettre de diminuer le nombre de carences.</a:t>
            </a:r>
            <a:endParaRPr lang="fr-FR" sz="1100" dirty="0">
              <a:solidFill>
                <a:schemeClr val="tx1"/>
              </a:solidFill>
            </a:endParaRPr>
          </a:p>
        </p:txBody>
      </p:sp>
      <p:sp>
        <p:nvSpPr>
          <p:cNvPr id="32" name="Rectangle 31"/>
          <p:cNvSpPr>
            <a:spLocks/>
          </p:cNvSpPr>
          <p:nvPr/>
        </p:nvSpPr>
        <p:spPr bwMode="gray">
          <a:xfrm>
            <a:off x="4689783" y="1196752"/>
            <a:ext cx="3672000" cy="2417713"/>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r>
              <a:rPr lang="fr-FR" sz="1100" dirty="0" smtClean="0">
                <a:solidFill>
                  <a:srgbClr val="000000"/>
                </a:solidFill>
              </a:rPr>
              <a:t>Réguler l’accès au conventionnement des taxis</a:t>
            </a:r>
          </a:p>
          <a:p>
            <a:pPr algn="just"/>
            <a:endParaRPr lang="fr-FR" sz="1100" dirty="0">
              <a:solidFill>
                <a:srgbClr val="000000"/>
              </a:solidFill>
            </a:endParaRPr>
          </a:p>
          <a:p>
            <a:pPr marL="171450" indent="-171450" algn="just">
              <a:buFont typeface="Arial" panose="020B0604020202020204" pitchFamily="34" charset="0"/>
              <a:buChar char="•"/>
            </a:pPr>
            <a:r>
              <a:rPr lang="fr-FR" sz="1100" dirty="0">
                <a:solidFill>
                  <a:srgbClr val="000000"/>
                </a:solidFill>
              </a:rPr>
              <a:t>Mettre en œuvre les suites de l’avenant 10 relatif à la tarification des transports </a:t>
            </a:r>
            <a:r>
              <a:rPr lang="fr-FR" sz="1100" dirty="0" err="1" smtClean="0">
                <a:solidFill>
                  <a:srgbClr val="000000"/>
                </a:solidFill>
              </a:rPr>
              <a:t>bariatriques</a:t>
            </a:r>
            <a:endParaRPr lang="fr-FR" sz="1100" dirty="0" smtClean="0">
              <a:solidFill>
                <a:srgbClr val="000000"/>
              </a:solidFill>
            </a:endParaRPr>
          </a:p>
          <a:p>
            <a:pPr marL="171450" indent="-171450" algn="just">
              <a:buFont typeface="Arial" panose="020B0604020202020204" pitchFamily="34" charset="0"/>
              <a:buChar char="•"/>
            </a:pPr>
            <a:endParaRPr lang="fr-FR" sz="1100" dirty="0" smtClean="0">
              <a:solidFill>
                <a:srgbClr val="000000"/>
              </a:solidFill>
            </a:endParaRPr>
          </a:p>
          <a:p>
            <a:pPr marL="171450" indent="-171450" algn="just">
              <a:buFont typeface="Arial" panose="020B0604020202020204" pitchFamily="34" charset="0"/>
              <a:buChar char="•"/>
            </a:pPr>
            <a:r>
              <a:rPr lang="fr-FR" sz="1100" dirty="0" smtClean="0">
                <a:solidFill>
                  <a:schemeClr val="tx1"/>
                </a:solidFill>
              </a:rPr>
              <a:t>Promouvoir  les transports partagés</a:t>
            </a:r>
            <a:endParaRPr lang="fr-FR" sz="1100" dirty="0">
              <a:solidFill>
                <a:schemeClr val="tx1"/>
              </a:solidFill>
            </a:endParaRPr>
          </a:p>
          <a:p>
            <a:pPr marL="171450" indent="-171450" algn="just">
              <a:buFont typeface="Arial" panose="020B0604020202020204" pitchFamily="34" charset="0"/>
              <a:buChar char="•"/>
            </a:pPr>
            <a:endParaRPr lang="fr-FR" sz="1100" dirty="0" smtClean="0">
              <a:solidFill>
                <a:srgbClr val="000000"/>
              </a:solidFill>
            </a:endParaRPr>
          </a:p>
          <a:p>
            <a:pPr marL="171450" indent="-171450" algn="just">
              <a:buFont typeface="Arial" panose="020B0604020202020204" pitchFamily="34" charset="0"/>
              <a:buChar char="•"/>
            </a:pPr>
            <a:r>
              <a:rPr lang="fr-FR" sz="1100" dirty="0">
                <a:solidFill>
                  <a:srgbClr val="000000"/>
                </a:solidFill>
              </a:rPr>
              <a:t>Réformer le financement et l’organisation des transports sanitaires urgents pour garantir une couverture plus adaptée des </a:t>
            </a:r>
            <a:r>
              <a:rPr lang="fr-FR" sz="1100" dirty="0" smtClean="0">
                <a:solidFill>
                  <a:srgbClr val="000000"/>
                </a:solidFill>
              </a:rPr>
              <a:t>territoires</a:t>
            </a:r>
          </a:p>
        </p:txBody>
      </p:sp>
      <p:pic>
        <p:nvPicPr>
          <p:cNvPr id="13"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7855" y="3429000"/>
            <a:ext cx="360040" cy="28851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e 14"/>
          <p:cNvGrpSpPr/>
          <p:nvPr/>
        </p:nvGrpSpPr>
        <p:grpSpPr>
          <a:xfrm>
            <a:off x="4749634" y="3717064"/>
            <a:ext cx="311338" cy="288000"/>
            <a:chOff x="5248644" y="3071341"/>
            <a:chExt cx="219649" cy="180000"/>
          </a:xfrm>
        </p:grpSpPr>
        <p:sp>
          <p:nvSpPr>
            <p:cNvPr id="16" name="Bouée 15"/>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17" name="Bouée 16"/>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18" name="Bouée 17"/>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19" name="Ellipse 18"/>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20" name="Connecteur droit 19"/>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5023609" y="3658939"/>
            <a:ext cx="3981472" cy="44938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0" lvl="2"/>
            <a:r>
              <a:rPr lang="fr-FR" sz="1100" b="1" dirty="0" smtClean="0">
                <a:solidFill>
                  <a:schemeClr val="tx1"/>
                </a:solidFill>
              </a:rPr>
              <a:t>Diminuer les carences ambulancières</a:t>
            </a:r>
          </a:p>
        </p:txBody>
      </p:sp>
      <p:grpSp>
        <p:nvGrpSpPr>
          <p:cNvPr id="33" name="Groupe 49"/>
          <p:cNvGrpSpPr/>
          <p:nvPr/>
        </p:nvGrpSpPr>
        <p:grpSpPr>
          <a:xfrm>
            <a:off x="839751" y="4692029"/>
            <a:ext cx="7988114" cy="504057"/>
            <a:chOff x="1008976" y="944589"/>
            <a:chExt cx="13010624" cy="484183"/>
          </a:xfrm>
          <a:solidFill>
            <a:srgbClr val="FFCD00">
              <a:alpha val="63000"/>
            </a:srgbClr>
          </a:solidFill>
        </p:grpSpPr>
        <p:sp>
          <p:nvSpPr>
            <p:cNvPr id="35" name="Rectangle 3"/>
            <p:cNvSpPr txBox="1">
              <a:spLocks noChangeArrowheads="1"/>
            </p:cNvSpPr>
            <p:nvPr/>
          </p:nvSpPr>
          <p:spPr bwMode="gray">
            <a:xfrm>
              <a:off x="1008976" y="1117545"/>
              <a:ext cx="5970524" cy="311227"/>
            </a:xfrm>
            <a:prstGeom prst="rect">
              <a:avLst/>
            </a:prstGeom>
            <a:solidFill>
              <a:schemeClr val="tx2"/>
            </a:solidFill>
            <a:ln w="19050">
              <a:solidFill>
                <a:schemeClr val="accent4"/>
              </a:solidFill>
              <a:miter lim="800000"/>
              <a:headEnd/>
              <a:tailEnd/>
            </a:ln>
          </p:spPr>
          <p:txBody>
            <a:bodyPr wrap="square" lIns="36000" tIns="45720" rIns="36000" bIns="45720" anchor="ctr">
              <a:noAutofit/>
            </a:bodyPr>
            <a:lstStyle/>
            <a:p>
              <a:pPr algn="just"/>
              <a:r>
                <a:rPr lang="fr-FR" sz="1100" b="1" dirty="0">
                  <a:solidFill>
                    <a:srgbClr val="FFFFFF"/>
                  </a:solidFill>
                </a:rPr>
                <a:t>Garantir une prescription d’arrêt de travail efficiente et d’une durée adaptée</a:t>
              </a:r>
            </a:p>
          </p:txBody>
        </p:sp>
        <p:sp>
          <p:nvSpPr>
            <p:cNvPr id="36"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sp>
        <p:nvSpPr>
          <p:cNvPr id="37" name="Rectangle 36"/>
          <p:cNvSpPr>
            <a:spLocks/>
          </p:cNvSpPr>
          <p:nvPr/>
        </p:nvSpPr>
        <p:spPr bwMode="gray">
          <a:xfrm>
            <a:off x="833465" y="5340102"/>
            <a:ext cx="3672000" cy="1368152"/>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r>
              <a:rPr lang="fr-FR" sz="1100" dirty="0">
                <a:solidFill>
                  <a:schemeClr val="tx1"/>
                </a:solidFill>
              </a:rPr>
              <a:t>Développer des actions </a:t>
            </a:r>
            <a:r>
              <a:rPr lang="fr-FR" sz="1100" dirty="0" smtClean="0">
                <a:solidFill>
                  <a:schemeClr val="tx1"/>
                </a:solidFill>
              </a:rPr>
              <a:t>pour être au plus proche des besoins et limiter la désinsertion professionnelle</a:t>
            </a:r>
            <a:endParaRPr lang="fr-FR" sz="1100" strike="sngStrike" dirty="0" smtClean="0">
              <a:solidFill>
                <a:schemeClr val="tx1"/>
              </a:solidFill>
            </a:endParaRPr>
          </a:p>
          <a:p>
            <a:endParaRPr lang="fr-FR" sz="1100" dirty="0" smtClean="0">
              <a:solidFill>
                <a:srgbClr val="000000"/>
              </a:solidFill>
            </a:endParaRPr>
          </a:p>
          <a:p>
            <a:endParaRPr lang="fr-FR" sz="1100" dirty="0">
              <a:solidFill>
                <a:srgbClr val="000000"/>
              </a:solidFill>
            </a:endParaRPr>
          </a:p>
          <a:p>
            <a:endParaRPr lang="fr-FR" sz="1100" dirty="0">
              <a:solidFill>
                <a:srgbClr val="FF0000"/>
              </a:solidFill>
            </a:endParaRPr>
          </a:p>
          <a:p>
            <a:pPr marL="361950"/>
            <a:r>
              <a:rPr lang="fr-FR" sz="1100" dirty="0" smtClean="0">
                <a:solidFill>
                  <a:srgbClr val="000000"/>
                </a:solidFill>
              </a:rPr>
              <a:t>Une accélération de la dématérialisation de la prescription des arrêts de travail en 2021</a:t>
            </a:r>
            <a:endParaRPr lang="fr-FR" sz="1100" dirty="0">
              <a:solidFill>
                <a:srgbClr val="000000"/>
              </a:solidFill>
            </a:endParaRPr>
          </a:p>
        </p:txBody>
      </p:sp>
      <p:sp>
        <p:nvSpPr>
          <p:cNvPr id="38" name="Rectangle 37"/>
          <p:cNvSpPr>
            <a:spLocks/>
          </p:cNvSpPr>
          <p:nvPr/>
        </p:nvSpPr>
        <p:spPr bwMode="gray">
          <a:xfrm>
            <a:off x="4689783" y="4905198"/>
            <a:ext cx="3672000" cy="1836170"/>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marL="180975" indent="-180975">
              <a:buFont typeface="Symbol"/>
              <a:buChar char=""/>
            </a:pPr>
            <a:r>
              <a:rPr lang="fr-FR" sz="1100" dirty="0">
                <a:solidFill>
                  <a:schemeClr val="tx1"/>
                </a:solidFill>
                <a:ea typeface="Calibri"/>
              </a:rPr>
              <a:t>Renforcer la dématérialisation de la prescription</a:t>
            </a:r>
          </a:p>
          <a:p>
            <a:pPr marL="180975" indent="-180975">
              <a:buFont typeface="Symbol"/>
              <a:buChar char=""/>
            </a:pPr>
            <a:endParaRPr lang="fr-FR" sz="1100" dirty="0">
              <a:solidFill>
                <a:srgbClr val="000000"/>
              </a:solidFill>
              <a:ea typeface="Calibri"/>
            </a:endParaRPr>
          </a:p>
          <a:p>
            <a:pPr marL="180975" indent="-180975">
              <a:buFont typeface="Symbol"/>
              <a:buChar char=""/>
            </a:pPr>
            <a:r>
              <a:rPr lang="fr-FR" sz="1100" dirty="0" smtClean="0">
                <a:solidFill>
                  <a:srgbClr val="000000"/>
                </a:solidFill>
                <a:ea typeface="Calibri"/>
              </a:rPr>
              <a:t>Sensibiliser les </a:t>
            </a:r>
            <a:r>
              <a:rPr lang="fr-FR" sz="1100" dirty="0">
                <a:solidFill>
                  <a:schemeClr val="tx1"/>
                </a:solidFill>
                <a:ea typeface="Calibri"/>
              </a:rPr>
              <a:t>assurés, </a:t>
            </a:r>
            <a:r>
              <a:rPr lang="fr-FR" sz="1100" dirty="0" smtClean="0">
                <a:solidFill>
                  <a:schemeClr val="tx1"/>
                </a:solidFill>
                <a:ea typeface="Calibri"/>
              </a:rPr>
              <a:t>accompagner les </a:t>
            </a:r>
            <a:r>
              <a:rPr lang="fr-FR" sz="1100" dirty="0">
                <a:solidFill>
                  <a:schemeClr val="tx1"/>
                </a:solidFill>
                <a:ea typeface="Calibri"/>
              </a:rPr>
              <a:t>prescripteurs libéraux et hospitaliers via des référentiels </a:t>
            </a:r>
            <a:r>
              <a:rPr lang="fr-FR" sz="1100" dirty="0" smtClean="0">
                <a:solidFill>
                  <a:schemeClr val="tx1"/>
                </a:solidFill>
                <a:ea typeface="Calibri"/>
              </a:rPr>
              <a:t>, la réalisation d’outils pédagogiques de type MOOC, et </a:t>
            </a:r>
            <a:r>
              <a:rPr lang="fr-FR" sz="1100" dirty="0">
                <a:solidFill>
                  <a:schemeClr val="tx1"/>
                </a:solidFill>
                <a:ea typeface="Calibri"/>
              </a:rPr>
              <a:t>actions de prévention auprès </a:t>
            </a:r>
            <a:r>
              <a:rPr lang="fr-FR" sz="1100" dirty="0">
                <a:solidFill>
                  <a:srgbClr val="000000"/>
                </a:solidFill>
                <a:ea typeface="Calibri"/>
              </a:rPr>
              <a:t>des </a:t>
            </a:r>
            <a:r>
              <a:rPr lang="fr-FR" sz="1100" dirty="0" smtClean="0">
                <a:solidFill>
                  <a:srgbClr val="000000"/>
                </a:solidFill>
                <a:ea typeface="Calibri"/>
              </a:rPr>
              <a:t>employeurs</a:t>
            </a:r>
          </a:p>
          <a:p>
            <a:pPr marL="180975" indent="-180975">
              <a:buFont typeface="Symbol"/>
              <a:buChar char=""/>
            </a:pPr>
            <a:endParaRPr lang="fr-FR" sz="1100" dirty="0" smtClean="0">
              <a:solidFill>
                <a:srgbClr val="000000"/>
              </a:solidFill>
              <a:ea typeface="Calibri"/>
            </a:endParaRPr>
          </a:p>
          <a:p>
            <a:pPr marL="180975" indent="-180975">
              <a:buFont typeface="Symbol"/>
              <a:buChar char=""/>
            </a:pPr>
            <a:r>
              <a:rPr lang="fr-FR" sz="1100" dirty="0" smtClean="0">
                <a:solidFill>
                  <a:srgbClr val="000000"/>
                </a:solidFill>
                <a:ea typeface="Calibri"/>
              </a:rPr>
              <a:t>Renforcer les </a:t>
            </a:r>
            <a:r>
              <a:rPr lang="fr-FR" sz="1100" dirty="0">
                <a:solidFill>
                  <a:srgbClr val="000000"/>
                </a:solidFill>
                <a:ea typeface="Calibri"/>
              </a:rPr>
              <a:t>outils de </a:t>
            </a:r>
            <a:r>
              <a:rPr lang="fr-FR" sz="1100" dirty="0" smtClean="0">
                <a:solidFill>
                  <a:srgbClr val="000000"/>
                </a:solidFill>
                <a:ea typeface="Calibri"/>
              </a:rPr>
              <a:t>suivi des arrêts de travail et en </a:t>
            </a:r>
            <a:r>
              <a:rPr lang="fr-FR" sz="1100" dirty="0" smtClean="0">
                <a:solidFill>
                  <a:schemeClr val="tx1"/>
                </a:solidFill>
                <a:ea typeface="Calibri"/>
              </a:rPr>
              <a:t>assurer une large communication </a:t>
            </a:r>
          </a:p>
        </p:txBody>
      </p:sp>
      <p:pic>
        <p:nvPicPr>
          <p:cNvPr id="39"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71865" y="6276206"/>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a:spLocks/>
          </p:cNvSpPr>
          <p:nvPr/>
        </p:nvSpPr>
        <p:spPr bwMode="gray">
          <a:xfrm>
            <a:off x="8439954" y="263691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2022</a:t>
            </a:r>
          </a:p>
        </p:txBody>
      </p:sp>
      <p:sp>
        <p:nvSpPr>
          <p:cNvPr id="45" name="Rectangle 44"/>
          <p:cNvSpPr>
            <a:spLocks/>
          </p:cNvSpPr>
          <p:nvPr/>
        </p:nvSpPr>
        <p:spPr bwMode="gray">
          <a:xfrm>
            <a:off x="8408066" y="4855788"/>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46" name="Rectangle 45"/>
          <p:cNvSpPr>
            <a:spLocks/>
          </p:cNvSpPr>
          <p:nvPr/>
        </p:nvSpPr>
        <p:spPr bwMode="gray">
          <a:xfrm>
            <a:off x="8412758" y="1474468"/>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40" name="Rectangle 39"/>
          <p:cNvSpPr>
            <a:spLocks/>
          </p:cNvSpPr>
          <p:nvPr/>
        </p:nvSpPr>
        <p:spPr bwMode="gray">
          <a:xfrm>
            <a:off x="8418300" y="1844824"/>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43" name="Rectangle 42"/>
          <p:cNvSpPr>
            <a:spLocks/>
          </p:cNvSpPr>
          <p:nvPr/>
        </p:nvSpPr>
        <p:spPr bwMode="gray">
          <a:xfrm>
            <a:off x="8439954" y="227687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2022</a:t>
            </a:r>
          </a:p>
        </p:txBody>
      </p:sp>
    </p:spTree>
    <p:extLst>
      <p:ext uri="{BB962C8B-B14F-4D97-AF65-F5344CB8AC3E}">
        <p14:creationId xmlns:p14="http://schemas.microsoft.com/office/powerpoint/2010/main" val="3157399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260866"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5" y="216377"/>
            <a:ext cx="8233464" cy="282625"/>
          </a:xfrm>
        </p:spPr>
        <p:txBody>
          <a:bodyPr/>
          <a:lstStyle/>
          <a:p>
            <a:r>
              <a:rPr lang="fr-FR" sz="1800" dirty="0" smtClean="0"/>
              <a:t>Poursuivre le développement numérique</a:t>
            </a:r>
            <a:endParaRPr lang="fr-FR" sz="1800" dirty="0"/>
          </a:p>
        </p:txBody>
      </p:sp>
      <p:sp>
        <p:nvSpPr>
          <p:cNvPr id="80" name="Rectangle 79"/>
          <p:cNvSpPr>
            <a:spLocks/>
          </p:cNvSpPr>
          <p:nvPr/>
        </p:nvSpPr>
        <p:spPr bwMode="gray">
          <a:xfrm>
            <a:off x="827584" y="3429001"/>
            <a:ext cx="3672000" cy="2448272"/>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36000" bIns="52493" rtlCol="0" anchor="ctr">
            <a:noAutofit/>
          </a:bodyPr>
          <a:lstStyle/>
          <a:p>
            <a:pPr marL="180975" indent="-180975" algn="just">
              <a:buFont typeface="Arial" panose="020B0604020202020204" pitchFamily="34" charset="0"/>
              <a:buChar char="•"/>
              <a:tabLst>
                <a:tab pos="524791" algn="l"/>
              </a:tabLst>
            </a:pPr>
            <a:r>
              <a:rPr lang="fr-FR" sz="1100" dirty="0" smtClean="0">
                <a:solidFill>
                  <a:srgbClr val="000000"/>
                </a:solidFill>
              </a:rPr>
              <a:t>Un manque </a:t>
            </a:r>
            <a:r>
              <a:rPr lang="fr-FR" sz="1100" dirty="0">
                <a:solidFill>
                  <a:srgbClr val="000000"/>
                </a:solidFill>
              </a:rPr>
              <a:t>d’informations en temps </a:t>
            </a:r>
            <a:r>
              <a:rPr lang="fr-FR" sz="1100" dirty="0" smtClean="0">
                <a:solidFill>
                  <a:srgbClr val="000000"/>
                </a:solidFill>
              </a:rPr>
              <a:t>réel des prescripteurs sur </a:t>
            </a:r>
            <a:r>
              <a:rPr lang="fr-FR" sz="1100" dirty="0">
                <a:solidFill>
                  <a:srgbClr val="000000"/>
                </a:solidFill>
              </a:rPr>
              <a:t>leurs profils de </a:t>
            </a:r>
            <a:r>
              <a:rPr lang="fr-FR" sz="1100" dirty="0" smtClean="0">
                <a:solidFill>
                  <a:srgbClr val="000000"/>
                </a:solidFill>
              </a:rPr>
              <a:t>prescriptions ;</a:t>
            </a:r>
          </a:p>
          <a:p>
            <a:pPr marL="180975" indent="-180975" algn="just">
              <a:buFont typeface="Arial" panose="020B0604020202020204" pitchFamily="34" charset="0"/>
              <a:buChar char="•"/>
              <a:tabLst>
                <a:tab pos="524791" algn="l"/>
              </a:tabLst>
            </a:pPr>
            <a:endParaRPr lang="fr-FR" sz="1100" dirty="0" smtClean="0">
              <a:solidFill>
                <a:srgbClr val="000000"/>
              </a:solidFill>
            </a:endParaRPr>
          </a:p>
          <a:p>
            <a:pPr marL="180975" indent="-180975" algn="just">
              <a:buFont typeface="Arial" panose="020B0604020202020204" pitchFamily="34" charset="0"/>
              <a:buChar char="•"/>
              <a:tabLst>
                <a:tab pos="524791" algn="l"/>
              </a:tabLst>
            </a:pPr>
            <a:r>
              <a:rPr lang="fr-FR" sz="1100" dirty="0" smtClean="0">
                <a:solidFill>
                  <a:srgbClr val="000000"/>
                </a:solidFill>
              </a:rPr>
              <a:t>Des recommandations scientifiques peu accessibles dans les outils des professionnels de santé ;</a:t>
            </a:r>
          </a:p>
          <a:p>
            <a:pPr marL="180975" indent="-180975" algn="just">
              <a:buFont typeface="Arial" panose="020B0604020202020204" pitchFamily="34" charset="0"/>
              <a:buChar char="•"/>
              <a:tabLst>
                <a:tab pos="524791" algn="l"/>
              </a:tabLst>
            </a:pPr>
            <a:endParaRPr lang="fr-FR" sz="1100" dirty="0">
              <a:solidFill>
                <a:srgbClr val="000000"/>
              </a:solidFill>
            </a:endParaRPr>
          </a:p>
          <a:p>
            <a:pPr marL="180975" indent="-180975" algn="just">
              <a:buFont typeface="Arial" panose="020B0604020202020204" pitchFamily="34" charset="0"/>
              <a:buChar char="•"/>
              <a:tabLst>
                <a:tab pos="524791" algn="l"/>
              </a:tabLst>
            </a:pPr>
            <a:r>
              <a:rPr lang="fr-FR" sz="1100" dirty="0" smtClean="0">
                <a:solidFill>
                  <a:srgbClr val="000000"/>
                </a:solidFill>
              </a:rPr>
              <a:t>Des informations sur les traitements des patients insuffisamment disponibles </a:t>
            </a:r>
            <a:endParaRPr lang="fr-FR" sz="1100" dirty="0">
              <a:solidFill>
                <a:srgbClr val="000000"/>
              </a:solidFill>
            </a:endParaRPr>
          </a:p>
          <a:p>
            <a:pPr marL="180975" indent="-180975" algn="just">
              <a:buFont typeface="Arial" panose="020B0604020202020204" pitchFamily="34" charset="0"/>
              <a:buChar char="•"/>
              <a:tabLst>
                <a:tab pos="524791" algn="l"/>
              </a:tabLst>
            </a:pPr>
            <a:endParaRPr lang="fr-FR" sz="1100" dirty="0" smtClean="0">
              <a:solidFill>
                <a:srgbClr val="000000"/>
              </a:solidFill>
            </a:endParaRPr>
          </a:p>
          <a:p>
            <a:pPr lvl="1" algn="just">
              <a:tabLst>
                <a:tab pos="524791" algn="l"/>
              </a:tabLst>
            </a:pPr>
            <a:r>
              <a:rPr lang="fr-FR" sz="1100" dirty="0" smtClean="0">
                <a:solidFill>
                  <a:schemeClr val="tx1"/>
                </a:solidFill>
              </a:rPr>
              <a:t>10,1 de DMP ouverts fin juin 2021</a:t>
            </a:r>
            <a:endParaRPr lang="fr-FR" sz="1100" dirty="0">
              <a:solidFill>
                <a:schemeClr val="tx1"/>
              </a:solidFill>
            </a:endParaRPr>
          </a:p>
        </p:txBody>
      </p:sp>
      <p:sp>
        <p:nvSpPr>
          <p:cNvPr id="82" name="Rectangle 81"/>
          <p:cNvSpPr/>
          <p:nvPr/>
        </p:nvSpPr>
        <p:spPr>
          <a:xfrm>
            <a:off x="4899925" y="6525344"/>
            <a:ext cx="4140004" cy="31322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pPr marL="1588" defTabSz="912078">
              <a:tabLst>
                <a:tab pos="270266" algn="l"/>
                <a:tab pos="524347" algn="l"/>
              </a:tabLst>
            </a:pPr>
            <a:r>
              <a:rPr lang="fr-FR" sz="1100" b="1" dirty="0" smtClean="0">
                <a:solidFill>
                  <a:schemeClr val="tx1"/>
                </a:solidFill>
              </a:rPr>
              <a:t>Lancement de Mon Espace Santé en 2022</a:t>
            </a:r>
            <a:endParaRPr lang="fr-FR" sz="1100" b="1" dirty="0">
              <a:solidFill>
                <a:schemeClr val="tx1"/>
              </a:solidFill>
            </a:endParaRPr>
          </a:p>
        </p:txBody>
      </p:sp>
      <p:cxnSp>
        <p:nvCxnSpPr>
          <p:cNvPr id="6" name="Connecteur droit 5"/>
          <p:cNvCxnSpPr/>
          <p:nvPr/>
        </p:nvCxnSpPr>
        <p:spPr>
          <a:xfrm>
            <a:off x="1085540" y="5981413"/>
            <a:ext cx="0" cy="73133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Connecteur droit 91"/>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19" name="Ellipse 18"/>
          <p:cNvSpPr/>
          <p:nvPr/>
        </p:nvSpPr>
        <p:spPr bwMode="gray">
          <a:xfrm>
            <a:off x="179512" y="162514"/>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smtClean="0">
                <a:solidFill>
                  <a:srgbClr val="FFCD00"/>
                </a:solidFill>
              </a:rPr>
              <a:t>4</a:t>
            </a:r>
            <a:endParaRPr lang="fr-FR" sz="1400" b="1" dirty="0">
              <a:solidFill>
                <a:srgbClr val="FFCD00"/>
              </a:solidFill>
            </a:endParaRPr>
          </a:p>
        </p:txBody>
      </p:sp>
      <p:sp>
        <p:nvSpPr>
          <p:cNvPr id="20" name="Rectangle 19"/>
          <p:cNvSpPr/>
          <p:nvPr/>
        </p:nvSpPr>
        <p:spPr>
          <a:xfrm>
            <a:off x="4853156" y="2230285"/>
            <a:ext cx="4269745"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r>
              <a:rPr lang="fr-FR" sz="1100" b="1" dirty="0">
                <a:solidFill>
                  <a:srgbClr val="000000"/>
                </a:solidFill>
              </a:rPr>
              <a:t>Faire de la télémédecine </a:t>
            </a:r>
            <a:r>
              <a:rPr lang="fr-FR" sz="1100" b="1" dirty="0" smtClean="0">
                <a:solidFill>
                  <a:srgbClr val="000000"/>
                </a:solidFill>
              </a:rPr>
              <a:t>une modalité complémentaire à la consultation médicale classique</a:t>
            </a:r>
            <a:endParaRPr lang="fr-FR" sz="1100" b="1" dirty="0">
              <a:solidFill>
                <a:srgbClr val="000000"/>
              </a:solidFill>
            </a:endParaRPr>
          </a:p>
        </p:txBody>
      </p:sp>
      <p:sp>
        <p:nvSpPr>
          <p:cNvPr id="26" name="Rectangle 25"/>
          <p:cNvSpPr>
            <a:spLocks/>
          </p:cNvSpPr>
          <p:nvPr/>
        </p:nvSpPr>
        <p:spPr bwMode="gray">
          <a:xfrm>
            <a:off x="821283" y="1340768"/>
            <a:ext cx="3672000" cy="1367226"/>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algn="just"/>
            <a:r>
              <a:rPr lang="fr-FR" sz="1100" dirty="0" smtClean="0">
                <a:solidFill>
                  <a:srgbClr val="000000"/>
                </a:solidFill>
              </a:rPr>
              <a:t>Pour offrir à la population de nouvelles possibilités d’accès aux professionnels de santé notamment dans les territoires sous denses</a:t>
            </a:r>
          </a:p>
          <a:p>
            <a:pPr algn="just"/>
            <a:endParaRPr lang="fr-FR" sz="1100" dirty="0" smtClean="0">
              <a:solidFill>
                <a:srgbClr val="000000"/>
              </a:solidFill>
            </a:endParaRPr>
          </a:p>
          <a:p>
            <a:pPr marL="357188" algn="just"/>
            <a:r>
              <a:rPr lang="fr-FR" sz="1100" dirty="0" smtClean="0">
                <a:solidFill>
                  <a:srgbClr val="000000"/>
                </a:solidFill>
              </a:rPr>
              <a:t>Des </a:t>
            </a:r>
            <a:r>
              <a:rPr lang="fr-FR" sz="1100" dirty="0">
                <a:solidFill>
                  <a:srgbClr val="000000"/>
                </a:solidFill>
              </a:rPr>
              <a:t>territoires manquant de professionnels de santé avec plus de 4% de la population </a:t>
            </a:r>
            <a:r>
              <a:rPr lang="fr-FR" sz="1100" dirty="0" smtClean="0">
                <a:solidFill>
                  <a:srgbClr val="000000"/>
                </a:solidFill>
              </a:rPr>
              <a:t>à </a:t>
            </a:r>
            <a:r>
              <a:rPr lang="fr-FR" sz="1100" dirty="0">
                <a:solidFill>
                  <a:srgbClr val="000000"/>
                </a:solidFill>
              </a:rPr>
              <a:t>plus de 45 min de transports </a:t>
            </a:r>
            <a:r>
              <a:rPr lang="fr-FR" sz="1100" dirty="0" smtClean="0">
                <a:solidFill>
                  <a:srgbClr val="000000"/>
                </a:solidFill>
              </a:rPr>
              <a:t>d’un </a:t>
            </a:r>
            <a:r>
              <a:rPr lang="fr-FR" sz="1100" dirty="0">
                <a:solidFill>
                  <a:srgbClr val="000000"/>
                </a:solidFill>
              </a:rPr>
              <a:t>médecin spécialiste</a:t>
            </a:r>
          </a:p>
        </p:txBody>
      </p:sp>
      <p:sp>
        <p:nvSpPr>
          <p:cNvPr id="27" name="Rectangle 26"/>
          <p:cNvSpPr>
            <a:spLocks/>
          </p:cNvSpPr>
          <p:nvPr/>
        </p:nvSpPr>
        <p:spPr bwMode="gray">
          <a:xfrm>
            <a:off x="4572000" y="1004062"/>
            <a:ext cx="3960440" cy="1265872"/>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noAutofit/>
          </a:bodyPr>
          <a:lstStyle/>
          <a:p>
            <a:pPr marL="171450" indent="-171450" algn="just">
              <a:buFont typeface="Arial" panose="020B0604020202020204" pitchFamily="34" charset="0"/>
              <a:buChar char="•"/>
            </a:pPr>
            <a:r>
              <a:rPr lang="fr-FR" sz="1100" dirty="0">
                <a:solidFill>
                  <a:schemeClr val="tx1"/>
                </a:solidFill>
              </a:rPr>
              <a:t>Assouplissement du cadre de la </a:t>
            </a:r>
            <a:r>
              <a:rPr lang="fr-FR" sz="1100" dirty="0" smtClean="0">
                <a:solidFill>
                  <a:schemeClr val="tx1"/>
                </a:solidFill>
              </a:rPr>
              <a:t>télémédecine  </a:t>
            </a:r>
            <a:r>
              <a:rPr lang="fr-FR" sz="1100" dirty="0">
                <a:solidFill>
                  <a:schemeClr val="tx1"/>
                </a:solidFill>
              </a:rPr>
              <a:t>notamment possibilité pour les patients en zones sous denses de bénéficier de téléconsultations au-delà de leur territoire (avenant 9)</a:t>
            </a:r>
          </a:p>
          <a:p>
            <a:pPr marL="171450" indent="-171450" algn="just">
              <a:buFont typeface="Arial" panose="020B0604020202020204" pitchFamily="34" charset="0"/>
              <a:buChar char="•"/>
            </a:pPr>
            <a:r>
              <a:rPr lang="fr-FR" sz="1100" dirty="0" smtClean="0">
                <a:solidFill>
                  <a:srgbClr val="000000"/>
                </a:solidFill>
              </a:rPr>
              <a:t>Accompagner l’équipement des </a:t>
            </a:r>
            <a:r>
              <a:rPr lang="fr-FR" sz="1100" dirty="0" smtClean="0">
                <a:solidFill>
                  <a:schemeClr val="tx1"/>
                </a:solidFill>
              </a:rPr>
              <a:t>établissements </a:t>
            </a:r>
            <a:r>
              <a:rPr lang="fr-FR" sz="1100" dirty="0">
                <a:solidFill>
                  <a:schemeClr val="tx1"/>
                </a:solidFill>
              </a:rPr>
              <a:t>et des professionnels dans le déploiement de la </a:t>
            </a:r>
            <a:r>
              <a:rPr lang="fr-FR" sz="1100" dirty="0" smtClean="0">
                <a:solidFill>
                  <a:schemeClr val="tx1"/>
                </a:solidFill>
              </a:rPr>
              <a:t>télémédecine et de la télésanté</a:t>
            </a:r>
          </a:p>
        </p:txBody>
      </p:sp>
      <p:grpSp>
        <p:nvGrpSpPr>
          <p:cNvPr id="30" name="Groupe 49"/>
          <p:cNvGrpSpPr/>
          <p:nvPr/>
        </p:nvGrpSpPr>
        <p:grpSpPr>
          <a:xfrm>
            <a:off x="839751" y="836712"/>
            <a:ext cx="7988114" cy="504057"/>
            <a:chOff x="1008976" y="944589"/>
            <a:chExt cx="13010624" cy="484183"/>
          </a:xfrm>
          <a:solidFill>
            <a:srgbClr val="FFCD00">
              <a:alpha val="63000"/>
            </a:srgbClr>
          </a:solidFill>
        </p:grpSpPr>
        <p:sp>
          <p:nvSpPr>
            <p:cNvPr id="31" name="Rectangle 3"/>
            <p:cNvSpPr txBox="1">
              <a:spLocks noChangeArrowheads="1"/>
            </p:cNvSpPr>
            <p:nvPr/>
          </p:nvSpPr>
          <p:spPr bwMode="gray">
            <a:xfrm>
              <a:off x="1008976" y="1117545"/>
              <a:ext cx="5960945" cy="311227"/>
            </a:xfrm>
            <a:prstGeom prst="rect">
              <a:avLst/>
            </a:prstGeom>
            <a:solidFill>
              <a:schemeClr val="tx2"/>
            </a:solidFill>
            <a:ln w="19050">
              <a:solidFill>
                <a:schemeClr val="accent4"/>
              </a:solidFill>
              <a:miter lim="800000"/>
              <a:headEnd/>
              <a:tailEnd/>
            </a:ln>
          </p:spPr>
          <p:txBody>
            <a:bodyPr wrap="square" lIns="36000" tIns="45720" rIns="36000" bIns="45720" anchor="ctr">
              <a:noAutofit/>
            </a:bodyPr>
            <a:lstStyle/>
            <a:p>
              <a:r>
                <a:rPr lang="fr-FR" sz="1100" b="1" dirty="0" smtClean="0">
                  <a:solidFill>
                    <a:srgbClr val="FFFFFF"/>
                  </a:solidFill>
                </a:rPr>
                <a:t>Encourager la télémédecine et la télésanté </a:t>
              </a:r>
              <a:endParaRPr lang="fr-FR" sz="1100" b="1" dirty="0">
                <a:solidFill>
                  <a:srgbClr val="FFFFFF"/>
                </a:solidFill>
              </a:endParaRPr>
            </a:p>
          </p:txBody>
        </p:sp>
        <p:sp>
          <p:nvSpPr>
            <p:cNvPr id="32"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pic>
        <p:nvPicPr>
          <p:cNvPr id="33"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1656" y="2204378"/>
            <a:ext cx="360040" cy="288518"/>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e 33"/>
          <p:cNvGrpSpPr/>
          <p:nvPr/>
        </p:nvGrpSpPr>
        <p:grpSpPr>
          <a:xfrm>
            <a:off x="4541818" y="2347969"/>
            <a:ext cx="311338" cy="288000"/>
            <a:chOff x="5248644" y="3071341"/>
            <a:chExt cx="219649" cy="180000"/>
          </a:xfrm>
        </p:grpSpPr>
        <p:sp>
          <p:nvSpPr>
            <p:cNvPr id="35" name="Bouée 34"/>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6" name="Bouée 35"/>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7" name="Bouée 36"/>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8" name="Ellipse 37"/>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39" name="Connecteur droit 38"/>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sp>
        <p:nvSpPr>
          <p:cNvPr id="44" name="Rectangle 43"/>
          <p:cNvSpPr>
            <a:spLocks/>
          </p:cNvSpPr>
          <p:nvPr/>
        </p:nvSpPr>
        <p:spPr bwMode="gray">
          <a:xfrm>
            <a:off x="4644008" y="743801"/>
            <a:ext cx="5375902" cy="16491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grpSp>
        <p:nvGrpSpPr>
          <p:cNvPr id="45" name="Groupe 49"/>
          <p:cNvGrpSpPr/>
          <p:nvPr/>
        </p:nvGrpSpPr>
        <p:grpSpPr>
          <a:xfrm>
            <a:off x="834694" y="2780928"/>
            <a:ext cx="7988114" cy="504057"/>
            <a:chOff x="1008976" y="944589"/>
            <a:chExt cx="13010624" cy="484183"/>
          </a:xfrm>
          <a:solidFill>
            <a:srgbClr val="FFCD00">
              <a:alpha val="63000"/>
            </a:srgbClr>
          </a:solidFill>
        </p:grpSpPr>
        <p:sp>
          <p:nvSpPr>
            <p:cNvPr id="46" name="Rectangle 3"/>
            <p:cNvSpPr txBox="1">
              <a:spLocks noChangeArrowheads="1"/>
            </p:cNvSpPr>
            <p:nvPr/>
          </p:nvSpPr>
          <p:spPr bwMode="gray">
            <a:xfrm>
              <a:off x="1008976" y="1117545"/>
              <a:ext cx="5969182" cy="311227"/>
            </a:xfrm>
            <a:prstGeom prst="rect">
              <a:avLst/>
            </a:prstGeom>
            <a:solidFill>
              <a:schemeClr val="tx2"/>
            </a:solidFill>
            <a:ln w="19050">
              <a:solidFill>
                <a:schemeClr val="accent4"/>
              </a:solidFill>
              <a:miter lim="800000"/>
              <a:headEnd/>
              <a:tailEnd/>
            </a:ln>
          </p:spPr>
          <p:txBody>
            <a:bodyPr wrap="square" lIns="36000" tIns="45720" rIns="36000" bIns="45720" anchor="ctr">
              <a:noAutofit/>
            </a:bodyPr>
            <a:lstStyle/>
            <a:p>
              <a:r>
                <a:rPr lang="fr-FR" sz="1100" b="1" dirty="0">
                  <a:solidFill>
                    <a:srgbClr val="FFFFFF"/>
                  </a:solidFill>
                </a:rPr>
                <a:t>Faire des outils numériques des leviers en faveur de la pertinence</a:t>
              </a:r>
            </a:p>
          </p:txBody>
        </p:sp>
        <p:sp>
          <p:nvSpPr>
            <p:cNvPr id="47"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grpSp>
        <p:nvGrpSpPr>
          <p:cNvPr id="49" name="Groupe 48"/>
          <p:cNvGrpSpPr/>
          <p:nvPr/>
        </p:nvGrpSpPr>
        <p:grpSpPr>
          <a:xfrm>
            <a:off x="4572000" y="6537955"/>
            <a:ext cx="311338" cy="288000"/>
            <a:chOff x="5248644" y="3071341"/>
            <a:chExt cx="219649" cy="180000"/>
          </a:xfrm>
        </p:grpSpPr>
        <p:sp>
          <p:nvSpPr>
            <p:cNvPr id="50" name="Bouée 49"/>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51" name="Bouée 50"/>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52" name="Bouée 51"/>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53" name="Ellipse 52"/>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54" name="Connecteur droit 53"/>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5" name="Connecteur droit 54"/>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6" name="Connecteur droit 55"/>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7" name="Connecteur droit 56"/>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pic>
        <p:nvPicPr>
          <p:cNvPr id="62"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905520" y="5301208"/>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p:cNvSpPr>
            <a:spLocks/>
          </p:cNvSpPr>
          <p:nvPr/>
        </p:nvSpPr>
        <p:spPr bwMode="gray">
          <a:xfrm>
            <a:off x="4579284" y="2924943"/>
            <a:ext cx="3953156" cy="3591193"/>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algn="just"/>
            <a:r>
              <a:rPr lang="fr-FR" sz="1100" dirty="0" smtClean="0">
                <a:solidFill>
                  <a:srgbClr val="000000"/>
                </a:solidFill>
              </a:rPr>
              <a:t>Dans le cadre du Ségur numérique (2 Md€) : </a:t>
            </a:r>
            <a:endParaRPr lang="fr-FR" sz="1100" dirty="0">
              <a:solidFill>
                <a:srgbClr val="000000"/>
              </a:solidFill>
            </a:endParaRPr>
          </a:p>
          <a:p>
            <a:pPr marL="171450" indent="-171450" algn="just">
              <a:buFont typeface="Arial" panose="020B0604020202020204" pitchFamily="34" charset="0"/>
              <a:buChar char="•"/>
            </a:pPr>
            <a:r>
              <a:rPr lang="fr-FR" sz="1100" dirty="0">
                <a:solidFill>
                  <a:srgbClr val="000000"/>
                </a:solidFill>
              </a:rPr>
              <a:t>Accélérer la communication et la sensibilisation dans les régions sur les 4 priorités Ségur dans les secteurs sanitaires, médico- sociaux et </a:t>
            </a:r>
            <a:r>
              <a:rPr lang="fr-FR" sz="1100" dirty="0" smtClean="0">
                <a:solidFill>
                  <a:srgbClr val="000000"/>
                </a:solidFill>
              </a:rPr>
              <a:t>sociaux,</a:t>
            </a:r>
          </a:p>
          <a:p>
            <a:pPr marL="171450" indent="-171450" algn="just">
              <a:buFont typeface="Arial" panose="020B0604020202020204" pitchFamily="34" charset="0"/>
              <a:buChar char="•"/>
            </a:pPr>
            <a:r>
              <a:rPr lang="fr-FR" sz="1100" dirty="0">
                <a:solidFill>
                  <a:srgbClr val="000000"/>
                </a:solidFill>
              </a:rPr>
              <a:t>Améliorer le taux d’équipement dans l’ensemble des cibles des cibles sanitaires et médico-sociales (ES publics-privés, PS </a:t>
            </a:r>
            <a:r>
              <a:rPr lang="fr-FR" sz="1100" dirty="0" smtClean="0">
                <a:solidFill>
                  <a:srgbClr val="000000"/>
                </a:solidFill>
              </a:rPr>
              <a:t>salariés, </a:t>
            </a:r>
            <a:r>
              <a:rPr lang="fr-FR" sz="1100" dirty="0">
                <a:solidFill>
                  <a:srgbClr val="000000"/>
                </a:solidFill>
              </a:rPr>
              <a:t>ESMS, PSL, Biologie, Radiologie,…) afin d’augmenter les </a:t>
            </a:r>
            <a:r>
              <a:rPr lang="fr-FR" sz="1100" dirty="0" smtClean="0">
                <a:solidFill>
                  <a:srgbClr val="000000"/>
                </a:solidFill>
              </a:rPr>
              <a:t>usages</a:t>
            </a:r>
            <a:endParaRPr lang="fr-FR" sz="1100" dirty="0">
              <a:solidFill>
                <a:srgbClr val="000000"/>
              </a:solidFill>
            </a:endParaRPr>
          </a:p>
          <a:p>
            <a:pPr marL="171450" indent="-171450" algn="just">
              <a:buFont typeface="Arial" panose="020B0604020202020204" pitchFamily="34" charset="0"/>
              <a:buChar char="•"/>
            </a:pPr>
            <a:r>
              <a:rPr lang="fr-FR" sz="1100" dirty="0" smtClean="0">
                <a:solidFill>
                  <a:srgbClr val="000000"/>
                </a:solidFill>
              </a:rPr>
              <a:t>Accélérer le déploiement des référentiels et services socles (DMP, MSS, INS, PSC, </a:t>
            </a:r>
            <a:r>
              <a:rPr lang="fr-FR" sz="1100" dirty="0" err="1" smtClean="0">
                <a:solidFill>
                  <a:schemeClr val="tx1"/>
                </a:solidFill>
              </a:rPr>
              <a:t>ePrescription</a:t>
            </a:r>
            <a:r>
              <a:rPr lang="fr-FR" sz="1100" dirty="0" smtClean="0">
                <a:solidFill>
                  <a:schemeClr val="tx1"/>
                </a:solidFill>
              </a:rPr>
              <a:t>, appli Carte Vitale)</a:t>
            </a:r>
          </a:p>
          <a:p>
            <a:pPr marL="171450" indent="-171450" algn="just">
              <a:buFont typeface="Arial" panose="020B0604020202020204" pitchFamily="34" charset="0"/>
              <a:buChar char="•"/>
            </a:pPr>
            <a:r>
              <a:rPr lang="fr-FR" sz="1100" dirty="0">
                <a:solidFill>
                  <a:srgbClr val="000000"/>
                </a:solidFill>
              </a:rPr>
              <a:t>N</a:t>
            </a:r>
            <a:r>
              <a:rPr lang="fr-FR" sz="1100" dirty="0" smtClean="0">
                <a:solidFill>
                  <a:srgbClr val="000000"/>
                </a:solidFill>
              </a:rPr>
              <a:t>otamment :</a:t>
            </a:r>
          </a:p>
          <a:p>
            <a:pPr marL="628458" lvl="1" indent="-171450" algn="just">
              <a:buFont typeface="Arial" panose="020B0604020202020204" pitchFamily="34" charset="0"/>
              <a:buChar char="•"/>
            </a:pPr>
            <a:r>
              <a:rPr lang="fr-FR" sz="1100" dirty="0" smtClean="0">
                <a:solidFill>
                  <a:srgbClr val="000000"/>
                </a:solidFill>
              </a:rPr>
              <a:t>Au travers d’action d’accompagnement pour renforcer les usages</a:t>
            </a:r>
          </a:p>
          <a:p>
            <a:pPr marL="628458" lvl="1" indent="-171450" algn="just">
              <a:buFont typeface="Arial" panose="020B0604020202020204" pitchFamily="34" charset="0"/>
              <a:buChar char="•"/>
            </a:pPr>
            <a:r>
              <a:rPr lang="fr-FR" sz="1100" dirty="0" smtClean="0">
                <a:solidFill>
                  <a:srgbClr val="000000"/>
                </a:solidFill>
              </a:rPr>
              <a:t>Au travers de projets d’expérimentation</a:t>
            </a:r>
          </a:p>
          <a:p>
            <a:pPr marL="628458" lvl="1" indent="-171450" algn="just">
              <a:buFont typeface="Arial" panose="020B0604020202020204" pitchFamily="34" charset="0"/>
              <a:buChar char="•"/>
            </a:pPr>
            <a:r>
              <a:rPr lang="fr-FR" sz="1100" dirty="0" smtClean="0">
                <a:solidFill>
                  <a:srgbClr val="000000"/>
                </a:solidFill>
              </a:rPr>
              <a:t>En désignant des référents pour déployer </a:t>
            </a:r>
            <a:r>
              <a:rPr lang="fr-FR" sz="1100" dirty="0">
                <a:solidFill>
                  <a:srgbClr val="000000"/>
                </a:solidFill>
              </a:rPr>
              <a:t>la</a:t>
            </a:r>
            <a:r>
              <a:rPr lang="fr-FR" sz="1100" b="1" dirty="0">
                <a:solidFill>
                  <a:srgbClr val="000000"/>
                </a:solidFill>
              </a:rPr>
              <a:t> prescription électronique</a:t>
            </a:r>
            <a:r>
              <a:rPr lang="fr-FR" sz="1100" dirty="0">
                <a:solidFill>
                  <a:srgbClr val="000000"/>
                </a:solidFill>
              </a:rPr>
              <a:t> </a:t>
            </a:r>
          </a:p>
          <a:p>
            <a:pPr marL="171450" lvl="1" indent="-171450" algn="just">
              <a:buFont typeface="Arial" panose="020B0604020202020204" pitchFamily="34" charset="0"/>
              <a:buChar char="•"/>
            </a:pPr>
            <a:r>
              <a:rPr lang="fr-FR" sz="1100" dirty="0">
                <a:solidFill>
                  <a:srgbClr val="000000"/>
                </a:solidFill>
              </a:rPr>
              <a:t>Déployer des </a:t>
            </a:r>
            <a:r>
              <a:rPr lang="fr-FR" sz="1100" b="1" dirty="0">
                <a:solidFill>
                  <a:srgbClr val="000000"/>
                </a:solidFill>
              </a:rPr>
              <a:t>outils pour les patients/usagers </a:t>
            </a:r>
            <a:r>
              <a:rPr lang="fr-FR" sz="1100" dirty="0">
                <a:solidFill>
                  <a:srgbClr val="000000"/>
                </a:solidFill>
              </a:rPr>
              <a:t>: accompagner le déploiement de Mon Espace Santé (MES) dans les territoires</a:t>
            </a:r>
          </a:p>
          <a:p>
            <a:pPr marL="182563" indent="-182563" algn="just">
              <a:buFont typeface="Arial" panose="020B0604020202020204" pitchFamily="34" charset="0"/>
              <a:buChar char="•"/>
            </a:pPr>
            <a:r>
              <a:rPr lang="fr-FR" sz="1100" dirty="0" smtClean="0">
                <a:solidFill>
                  <a:schemeClr val="tx1"/>
                </a:solidFill>
              </a:rPr>
              <a:t>Développer des outils de </a:t>
            </a:r>
            <a:r>
              <a:rPr lang="fr-FR" sz="1100" dirty="0" err="1" smtClean="0">
                <a:solidFill>
                  <a:schemeClr val="tx1"/>
                </a:solidFill>
              </a:rPr>
              <a:t>Datavisualisation</a:t>
            </a:r>
            <a:r>
              <a:rPr lang="fr-FR" sz="1100" dirty="0" smtClean="0">
                <a:solidFill>
                  <a:schemeClr val="tx1"/>
                </a:solidFill>
              </a:rPr>
              <a:t> pour outiller les campagnes de maîtrise  médicalisée </a:t>
            </a:r>
            <a:endParaRPr lang="fr-FR" sz="1100" dirty="0">
              <a:solidFill>
                <a:schemeClr val="tx1"/>
              </a:solidFill>
            </a:endParaRPr>
          </a:p>
        </p:txBody>
      </p:sp>
      <p:sp>
        <p:nvSpPr>
          <p:cNvPr id="59" name="Rectangle 58"/>
          <p:cNvSpPr>
            <a:spLocks/>
          </p:cNvSpPr>
          <p:nvPr/>
        </p:nvSpPr>
        <p:spPr bwMode="gray">
          <a:xfrm>
            <a:off x="8508603" y="896208"/>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1" name="Rectangle 60"/>
          <p:cNvSpPr>
            <a:spLocks/>
          </p:cNvSpPr>
          <p:nvPr/>
        </p:nvSpPr>
        <p:spPr bwMode="gray">
          <a:xfrm>
            <a:off x="8532440" y="1514429"/>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3" name="Rectangle 62"/>
          <p:cNvSpPr>
            <a:spLocks/>
          </p:cNvSpPr>
          <p:nvPr/>
        </p:nvSpPr>
        <p:spPr bwMode="gray">
          <a:xfrm>
            <a:off x="8532440" y="2850651"/>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Dès 2021</a:t>
            </a:r>
          </a:p>
        </p:txBody>
      </p:sp>
      <p:sp>
        <p:nvSpPr>
          <p:cNvPr id="60" name="Rectangle 59"/>
          <p:cNvSpPr>
            <a:spLocks/>
          </p:cNvSpPr>
          <p:nvPr/>
        </p:nvSpPr>
        <p:spPr bwMode="gray">
          <a:xfrm>
            <a:off x="8556774" y="6121375"/>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smtClean="0">
                <a:solidFill>
                  <a:srgbClr val="FFCD00"/>
                </a:solidFill>
              </a:rPr>
              <a:t>2022</a:t>
            </a:r>
          </a:p>
        </p:txBody>
      </p:sp>
    </p:spTree>
    <p:extLst>
      <p:ext uri="{BB962C8B-B14F-4D97-AF65-F5344CB8AC3E}">
        <p14:creationId xmlns:p14="http://schemas.microsoft.com/office/powerpoint/2010/main" val="683259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345198"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5" y="219190"/>
            <a:ext cx="8233464" cy="276999"/>
          </a:xfrm>
          <a:noFill/>
          <a:ln w="9525" algn="ctr">
            <a:noFill/>
            <a:miter lim="800000"/>
            <a:headEnd/>
            <a:tailEnd/>
          </a:ln>
        </p:spPr>
        <p:txBody>
          <a:bodyPr vert="horz" wrap="square" lIns="0" tIns="0" rIns="0" bIns="0" numCol="1" anchor="ctr" anchorCtr="0" compatLnSpc="1">
            <a:prstTxWarp prst="textNoShape">
              <a:avLst/>
            </a:prstTxWarp>
            <a:spAutoFit/>
          </a:bodyPr>
          <a:lstStyle/>
          <a:p>
            <a:r>
              <a:rPr lang="fr-FR" sz="1800" dirty="0"/>
              <a:t>Lutter contre la fraude et les abus</a:t>
            </a:r>
          </a:p>
        </p:txBody>
      </p:sp>
      <p:cxnSp>
        <p:nvCxnSpPr>
          <p:cNvPr id="92" name="Connecteur droit 91"/>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19" name="Ellipse 18"/>
          <p:cNvSpPr/>
          <p:nvPr/>
        </p:nvSpPr>
        <p:spPr bwMode="gray">
          <a:xfrm>
            <a:off x="179512" y="188640"/>
            <a:ext cx="378032" cy="36004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400" b="1" dirty="0">
                <a:solidFill>
                  <a:srgbClr val="FFCD00"/>
                </a:solidFill>
              </a:rPr>
              <a:t>5</a:t>
            </a:r>
          </a:p>
        </p:txBody>
      </p:sp>
      <p:sp>
        <p:nvSpPr>
          <p:cNvPr id="20" name="Rectangle 19"/>
          <p:cNvSpPr/>
          <p:nvPr/>
        </p:nvSpPr>
        <p:spPr>
          <a:xfrm>
            <a:off x="4910767" y="3501008"/>
            <a:ext cx="4269745" cy="5040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102811" tIns="51405" rIns="0" bIns="51405" rtlCol="0" anchor="ctr">
            <a:noAutofit/>
          </a:bodyPr>
          <a:lstStyle/>
          <a:p>
            <a:r>
              <a:rPr lang="fr-FR" sz="1100" b="1" dirty="0" smtClean="0">
                <a:solidFill>
                  <a:schemeClr val="tx1"/>
                </a:solidFill>
              </a:rPr>
              <a:t>Mobiliser </a:t>
            </a:r>
            <a:r>
              <a:rPr lang="fr-FR" sz="1100" b="1" dirty="0">
                <a:solidFill>
                  <a:schemeClr val="tx1"/>
                </a:solidFill>
              </a:rPr>
              <a:t>tous les leviers d’actions disponibles</a:t>
            </a:r>
          </a:p>
          <a:p>
            <a:r>
              <a:rPr lang="fr-FR" sz="1100" b="1" dirty="0">
                <a:solidFill>
                  <a:schemeClr val="tx1"/>
                </a:solidFill>
              </a:rPr>
              <a:t>pour mieux </a:t>
            </a:r>
            <a:r>
              <a:rPr lang="fr-FR" sz="1100" b="1" dirty="0" smtClean="0">
                <a:solidFill>
                  <a:schemeClr val="tx1"/>
                </a:solidFill>
              </a:rPr>
              <a:t>évaluer, prévenir </a:t>
            </a:r>
            <a:r>
              <a:rPr lang="fr-FR" sz="1100" b="1" dirty="0">
                <a:solidFill>
                  <a:schemeClr val="tx1"/>
                </a:solidFill>
              </a:rPr>
              <a:t>et traiter la </a:t>
            </a:r>
            <a:r>
              <a:rPr lang="fr-FR" sz="1100" b="1" dirty="0" smtClean="0">
                <a:solidFill>
                  <a:schemeClr val="tx1"/>
                </a:solidFill>
              </a:rPr>
              <a:t>fraude liée aux prestations d’assurance maladie</a:t>
            </a:r>
            <a:endParaRPr lang="fr-FR" sz="1100" b="1" dirty="0">
              <a:solidFill>
                <a:schemeClr val="tx1"/>
              </a:solidFill>
            </a:endParaRPr>
          </a:p>
        </p:txBody>
      </p:sp>
      <p:sp>
        <p:nvSpPr>
          <p:cNvPr id="26" name="Rectangle 25"/>
          <p:cNvSpPr>
            <a:spLocks/>
          </p:cNvSpPr>
          <p:nvPr/>
        </p:nvSpPr>
        <p:spPr bwMode="gray">
          <a:xfrm>
            <a:off x="821283" y="1412776"/>
            <a:ext cx="3672000" cy="2952328"/>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algn="just"/>
            <a:r>
              <a:rPr lang="fr-FR" sz="1100" dirty="0" smtClean="0">
                <a:solidFill>
                  <a:schemeClr val="tx1"/>
                </a:solidFill>
              </a:rPr>
              <a:t>Assurer le paiement à bon droit des prestations</a:t>
            </a:r>
          </a:p>
          <a:p>
            <a:pPr algn="just"/>
            <a:endParaRPr lang="fr-FR" sz="1100" dirty="0" smtClean="0">
              <a:solidFill>
                <a:schemeClr val="tx1"/>
              </a:solidFill>
            </a:endParaRPr>
          </a:p>
          <a:p>
            <a:pPr marL="357188" algn="just"/>
            <a:r>
              <a:rPr lang="fr-FR" sz="1100" dirty="0">
                <a:solidFill>
                  <a:schemeClr val="tx1"/>
                </a:solidFill>
              </a:rPr>
              <a:t>Depuis 2005, ce sont plus de 2,8 milliards d’euros de fraudes détectées, qui ont été stoppées et sanctionnées</a:t>
            </a:r>
            <a:r>
              <a:rPr lang="fr-FR" sz="1100" dirty="0" smtClean="0">
                <a:solidFill>
                  <a:schemeClr val="tx1"/>
                </a:solidFill>
              </a:rPr>
              <a:t>.</a:t>
            </a:r>
          </a:p>
          <a:p>
            <a:pPr marL="357188" algn="just"/>
            <a:endParaRPr lang="fr-FR" sz="1100" dirty="0">
              <a:solidFill>
                <a:schemeClr val="tx1"/>
              </a:solidFill>
            </a:endParaRPr>
          </a:p>
          <a:p>
            <a:pPr marL="357188" algn="just"/>
            <a:r>
              <a:rPr lang="fr-FR" sz="1100" dirty="0">
                <a:solidFill>
                  <a:schemeClr val="tx1"/>
                </a:solidFill>
              </a:rPr>
              <a:t>Les fraudes de trafics de médicaments </a:t>
            </a:r>
            <a:r>
              <a:rPr lang="fr-FR" sz="1100" dirty="0" smtClean="0">
                <a:solidFill>
                  <a:schemeClr val="tx1"/>
                </a:solidFill>
              </a:rPr>
              <a:t>détectées et stoppées sont </a:t>
            </a:r>
            <a:r>
              <a:rPr lang="fr-FR" sz="1100" dirty="0">
                <a:solidFill>
                  <a:schemeClr val="tx1"/>
                </a:solidFill>
              </a:rPr>
              <a:t>en constante augmentation en nombre et en </a:t>
            </a:r>
            <a:r>
              <a:rPr lang="fr-FR" sz="1100" dirty="0" smtClean="0">
                <a:solidFill>
                  <a:schemeClr val="tx1"/>
                </a:solidFill>
              </a:rPr>
              <a:t>montant de préjudices (</a:t>
            </a:r>
            <a:r>
              <a:rPr lang="fr-FR" sz="1100" dirty="0">
                <a:solidFill>
                  <a:schemeClr val="tx1"/>
                </a:solidFill>
              </a:rPr>
              <a:t>augmentation de près de 3,4 millions d’euros </a:t>
            </a:r>
            <a:r>
              <a:rPr lang="fr-FR" sz="1100" dirty="0" smtClean="0">
                <a:solidFill>
                  <a:schemeClr val="tx1"/>
                </a:solidFill>
              </a:rPr>
              <a:t>entre </a:t>
            </a:r>
            <a:r>
              <a:rPr lang="fr-FR" sz="1100" dirty="0">
                <a:solidFill>
                  <a:schemeClr val="tx1"/>
                </a:solidFill>
              </a:rPr>
              <a:t>2019 et </a:t>
            </a:r>
            <a:r>
              <a:rPr lang="fr-FR" sz="1100" dirty="0" smtClean="0">
                <a:solidFill>
                  <a:schemeClr val="tx1"/>
                </a:solidFill>
              </a:rPr>
              <a:t>2020)</a:t>
            </a:r>
          </a:p>
          <a:p>
            <a:pPr marL="357188" algn="just"/>
            <a:endParaRPr lang="fr-FR" sz="1100" dirty="0" smtClean="0">
              <a:solidFill>
                <a:schemeClr val="tx1"/>
              </a:solidFill>
            </a:endParaRPr>
          </a:p>
          <a:p>
            <a:pPr marL="357188" algn="just"/>
            <a:r>
              <a:rPr lang="fr-FR" sz="1100" dirty="0">
                <a:solidFill>
                  <a:schemeClr val="tx1"/>
                </a:solidFill>
              </a:rPr>
              <a:t>La filière des soins visuels (ophtalmologie et orthoptie) représente un enjeu important avec en 2019 plus de </a:t>
            </a:r>
            <a:r>
              <a:rPr lang="fr-FR" sz="1100" dirty="0" smtClean="0">
                <a:solidFill>
                  <a:schemeClr val="tx1"/>
                </a:solidFill>
              </a:rPr>
              <a:t>20 millions </a:t>
            </a:r>
            <a:r>
              <a:rPr lang="fr-FR" sz="1100" dirty="0">
                <a:solidFill>
                  <a:schemeClr val="tx1"/>
                </a:solidFill>
              </a:rPr>
              <a:t>de patients pour un coût de 1,5 milliards d’euros, en hausse de 3,5% à % par an</a:t>
            </a:r>
            <a:r>
              <a:rPr lang="fr-FR" sz="1100" dirty="0" smtClean="0">
                <a:solidFill>
                  <a:schemeClr val="tx1"/>
                </a:solidFill>
              </a:rPr>
              <a:t>.</a:t>
            </a:r>
            <a:endParaRPr lang="fr-FR" sz="1100" dirty="0">
              <a:solidFill>
                <a:schemeClr val="tx1"/>
              </a:solidFill>
            </a:endParaRPr>
          </a:p>
        </p:txBody>
      </p:sp>
      <p:sp>
        <p:nvSpPr>
          <p:cNvPr id="27" name="Rectangle 26"/>
          <p:cNvSpPr>
            <a:spLocks/>
          </p:cNvSpPr>
          <p:nvPr/>
        </p:nvSpPr>
        <p:spPr bwMode="gray">
          <a:xfrm>
            <a:off x="4544000" y="1450983"/>
            <a:ext cx="3960440" cy="1722212"/>
          </a:xfrm>
          <a:prstGeom prst="rect">
            <a:avLst/>
          </a:prstGeom>
          <a:noFill/>
          <a:ln w="9525">
            <a:solidFill>
              <a:schemeClr val="accent6">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noAutofit/>
          </a:bodyPr>
          <a:lstStyle/>
          <a:p>
            <a:pPr marL="171450" indent="-171450" algn="just">
              <a:buFont typeface="Arial" panose="020B0604020202020204" pitchFamily="34" charset="0"/>
              <a:buChar char="•"/>
            </a:pPr>
            <a:r>
              <a:rPr lang="fr-FR" sz="1100" dirty="0" smtClean="0">
                <a:solidFill>
                  <a:schemeClr val="tx1"/>
                </a:solidFill>
              </a:rPr>
              <a:t>Développer la démarche de contrôle pédagogique de la facturation des professionnels de santé, initié en 2021 avec la profession des infirmiers libéraux, en particulier pour les nouveaux installés</a:t>
            </a:r>
          </a:p>
          <a:p>
            <a:pPr marL="171450" indent="-171450" algn="just">
              <a:buFont typeface="Arial" panose="020B0604020202020204" pitchFamily="34" charset="0"/>
              <a:buChar char="•"/>
            </a:pPr>
            <a:r>
              <a:rPr lang="fr-FR" sz="1100" dirty="0" smtClean="0">
                <a:solidFill>
                  <a:schemeClr val="tx1"/>
                </a:solidFill>
              </a:rPr>
              <a:t>Mieux </a:t>
            </a:r>
            <a:r>
              <a:rPr lang="fr-FR" sz="1100" dirty="0">
                <a:solidFill>
                  <a:schemeClr val="tx1"/>
                </a:solidFill>
              </a:rPr>
              <a:t>identifier l’ampleur des </a:t>
            </a:r>
            <a:r>
              <a:rPr lang="fr-FR" sz="1100" dirty="0" smtClean="0">
                <a:solidFill>
                  <a:schemeClr val="tx1"/>
                </a:solidFill>
              </a:rPr>
              <a:t>fraudes</a:t>
            </a:r>
          </a:p>
          <a:p>
            <a:pPr marL="171450" indent="-171450" algn="just">
              <a:buFont typeface="Arial" panose="020B0604020202020204" pitchFamily="34" charset="0"/>
              <a:buChar char="•"/>
            </a:pPr>
            <a:r>
              <a:rPr lang="fr-FR" sz="1100" dirty="0">
                <a:solidFill>
                  <a:schemeClr val="tx1"/>
                </a:solidFill>
              </a:rPr>
              <a:t>Rénover la politique de contrôle des trafics de médicaments</a:t>
            </a:r>
          </a:p>
          <a:p>
            <a:pPr marL="171450" indent="-171450" algn="just">
              <a:buFont typeface="Arial" panose="020B0604020202020204" pitchFamily="34" charset="0"/>
              <a:buChar char="•"/>
            </a:pPr>
            <a:r>
              <a:rPr lang="fr-FR" sz="1100" dirty="0">
                <a:solidFill>
                  <a:schemeClr val="tx1"/>
                </a:solidFill>
              </a:rPr>
              <a:t>Lutter contre les détournements du modèle des centres de </a:t>
            </a:r>
            <a:r>
              <a:rPr lang="fr-FR" sz="1100" dirty="0" smtClean="0">
                <a:solidFill>
                  <a:schemeClr val="tx1"/>
                </a:solidFill>
              </a:rPr>
              <a:t>santé : poursuivre le contrôle de </a:t>
            </a:r>
            <a:r>
              <a:rPr lang="fr-FR" sz="1100" dirty="0">
                <a:solidFill>
                  <a:schemeClr val="tx1"/>
                </a:solidFill>
              </a:rPr>
              <a:t>la filière des soins visuels (ophtalmologie et </a:t>
            </a:r>
            <a:r>
              <a:rPr lang="fr-FR" sz="1100" dirty="0" smtClean="0">
                <a:solidFill>
                  <a:schemeClr val="tx1"/>
                </a:solidFill>
              </a:rPr>
              <a:t>orthoptie), et le contrôle des centres de </a:t>
            </a:r>
            <a:r>
              <a:rPr lang="fr-FR" sz="1100" smtClean="0">
                <a:solidFill>
                  <a:schemeClr val="tx1"/>
                </a:solidFill>
              </a:rPr>
              <a:t>santé dentaire</a:t>
            </a:r>
            <a:endParaRPr lang="fr-FR" sz="1100" dirty="0">
              <a:solidFill>
                <a:schemeClr val="tx1"/>
              </a:solidFill>
            </a:endParaRPr>
          </a:p>
        </p:txBody>
      </p:sp>
      <p:grpSp>
        <p:nvGrpSpPr>
          <p:cNvPr id="30" name="Groupe 49"/>
          <p:cNvGrpSpPr/>
          <p:nvPr/>
        </p:nvGrpSpPr>
        <p:grpSpPr>
          <a:xfrm>
            <a:off x="839751" y="908719"/>
            <a:ext cx="7988114" cy="504057"/>
            <a:chOff x="1008976" y="944589"/>
            <a:chExt cx="13010624" cy="484183"/>
          </a:xfrm>
          <a:solidFill>
            <a:srgbClr val="FFCD00">
              <a:alpha val="63000"/>
            </a:srgbClr>
          </a:solidFill>
        </p:grpSpPr>
        <p:sp>
          <p:nvSpPr>
            <p:cNvPr id="31" name="Rectangle 3"/>
            <p:cNvSpPr txBox="1">
              <a:spLocks noChangeArrowheads="1"/>
            </p:cNvSpPr>
            <p:nvPr/>
          </p:nvSpPr>
          <p:spPr bwMode="gray">
            <a:xfrm>
              <a:off x="1008976" y="1117545"/>
              <a:ext cx="5960945" cy="311227"/>
            </a:xfrm>
            <a:prstGeom prst="rect">
              <a:avLst/>
            </a:prstGeom>
            <a:solidFill>
              <a:schemeClr val="tx2"/>
            </a:solidFill>
            <a:ln w="19050">
              <a:solidFill>
                <a:schemeClr val="accent4"/>
              </a:solidFill>
              <a:miter lim="800000"/>
              <a:headEnd/>
              <a:tailEnd/>
            </a:ln>
          </p:spPr>
          <p:txBody>
            <a:bodyPr wrap="square" lIns="36000" tIns="45720" rIns="36000" bIns="45720" anchor="ctr">
              <a:noAutofit/>
            </a:bodyPr>
            <a:lstStyle/>
            <a:p>
              <a:r>
                <a:rPr lang="fr-FR" sz="1100" b="1" dirty="0">
                  <a:solidFill>
                    <a:schemeClr val="bg1"/>
                  </a:solidFill>
                </a:rPr>
                <a:t>Lutter contre la fraude et les abus</a:t>
              </a:r>
            </a:p>
          </p:txBody>
        </p:sp>
        <p:sp>
          <p:nvSpPr>
            <p:cNvPr id="32" name="Freeform 130"/>
            <p:cNvSpPr>
              <a:spLocks/>
            </p:cNvSpPr>
            <p:nvPr/>
          </p:nvSpPr>
          <p:spPr bwMode="gray">
            <a:xfrm>
              <a:off x="1061282" y="944589"/>
              <a:ext cx="12958318" cy="114300"/>
            </a:xfrm>
            <a:custGeom>
              <a:avLst/>
              <a:gdLst>
                <a:gd name="connsiteX0" fmla="*/ 0 w 4533900"/>
                <a:gd name="connsiteY0" fmla="*/ 146050 h 146050"/>
                <a:gd name="connsiteX1" fmla="*/ 4533900 w 4533900"/>
                <a:gd name="connsiteY1" fmla="*/ 146050 h 146050"/>
                <a:gd name="connsiteX2" fmla="*/ 4305300 w 4533900"/>
                <a:gd name="connsiteY2" fmla="*/ 0 h 146050"/>
                <a:gd name="connsiteX3" fmla="*/ 4349750 w 4533900"/>
                <a:gd name="connsiteY3" fmla="*/ 101600 h 146050"/>
                <a:gd name="connsiteX4" fmla="*/ 50800 w 4533900"/>
                <a:gd name="connsiteY4" fmla="*/ 101600 h 146050"/>
                <a:gd name="connsiteX5" fmla="*/ 0 w 4533900"/>
                <a:gd name="connsiteY5" fmla="*/ 146050 h 146050"/>
                <a:gd name="connsiteX0" fmla="*/ 0 w 4533900"/>
                <a:gd name="connsiteY0" fmla="*/ 114300 h 114300"/>
                <a:gd name="connsiteX1" fmla="*/ 4533900 w 4533900"/>
                <a:gd name="connsiteY1" fmla="*/ 114300 h 114300"/>
                <a:gd name="connsiteX2" fmla="*/ 4318000 w 4533900"/>
                <a:gd name="connsiteY2" fmla="*/ 0 h 114300"/>
                <a:gd name="connsiteX3" fmla="*/ 4349750 w 4533900"/>
                <a:gd name="connsiteY3" fmla="*/ 69850 h 114300"/>
                <a:gd name="connsiteX4" fmla="*/ 50800 w 4533900"/>
                <a:gd name="connsiteY4" fmla="*/ 69850 h 114300"/>
                <a:gd name="connsiteX5" fmla="*/ 0 w 4533900"/>
                <a:gd name="connsiteY5"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00" h="114300">
                  <a:moveTo>
                    <a:pt x="0" y="114300"/>
                  </a:moveTo>
                  <a:lnTo>
                    <a:pt x="4533900" y="114300"/>
                  </a:lnTo>
                  <a:lnTo>
                    <a:pt x="4318000" y="0"/>
                  </a:lnTo>
                  <a:lnTo>
                    <a:pt x="4349750" y="69850"/>
                  </a:lnTo>
                  <a:lnTo>
                    <a:pt x="50800" y="69850"/>
                  </a:lnTo>
                  <a:lnTo>
                    <a:pt x="0" y="114300"/>
                  </a:lnTo>
                  <a:close/>
                </a:path>
              </a:pathLst>
            </a:custGeom>
            <a:solidFill>
              <a:srgbClr val="FFCD00"/>
            </a:solidFill>
            <a:ln w="19050">
              <a:solidFill>
                <a:srgbClr val="FFCD00"/>
              </a:solidFill>
              <a:miter lim="800000"/>
              <a:headEnd/>
              <a:tailEnd/>
            </a:ln>
            <a:effectLst/>
            <a:extLst/>
          </p:spPr>
          <p:txBody>
            <a:bodyPr wrap="none" rtlCol="0" anchor="ctr">
              <a:noAutofit/>
            </a:bodyPr>
            <a:lstStyle/>
            <a:p>
              <a:pPr algn="ctr"/>
              <a:endParaRPr lang="en-US" sz="1200" dirty="0">
                <a:solidFill>
                  <a:srgbClr val="000000"/>
                </a:solidFill>
              </a:endParaRPr>
            </a:p>
          </p:txBody>
        </p:sp>
      </p:grpSp>
      <p:pic>
        <p:nvPicPr>
          <p:cNvPr id="33"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1656" y="1844338"/>
            <a:ext cx="360040" cy="288518"/>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e 33"/>
          <p:cNvGrpSpPr/>
          <p:nvPr/>
        </p:nvGrpSpPr>
        <p:grpSpPr>
          <a:xfrm>
            <a:off x="4598904" y="3508595"/>
            <a:ext cx="311338" cy="288000"/>
            <a:chOff x="5248644" y="3071341"/>
            <a:chExt cx="219649" cy="180000"/>
          </a:xfrm>
        </p:grpSpPr>
        <p:sp>
          <p:nvSpPr>
            <p:cNvPr id="35" name="Bouée 34"/>
            <p:cNvSpPr/>
            <p:nvPr/>
          </p:nvSpPr>
          <p:spPr bwMode="gray">
            <a:xfrm>
              <a:off x="5302507" y="3106063"/>
              <a:ext cx="126991" cy="112500"/>
            </a:xfrm>
            <a:prstGeom prst="donut">
              <a:avLst>
                <a:gd name="adj" fmla="val 10995"/>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6" name="Bouée 35"/>
            <p:cNvSpPr/>
            <p:nvPr/>
          </p:nvSpPr>
          <p:spPr bwMode="gray">
            <a:xfrm>
              <a:off x="5265108" y="3071341"/>
              <a:ext cx="203185" cy="180000"/>
            </a:xfrm>
            <a:prstGeom prst="donut">
              <a:avLst>
                <a:gd name="adj" fmla="val 9672"/>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7" name="Bouée 36"/>
            <p:cNvSpPr/>
            <p:nvPr/>
          </p:nvSpPr>
          <p:spPr bwMode="gray">
            <a:xfrm>
              <a:off x="5326430" y="3129877"/>
              <a:ext cx="76194" cy="67500"/>
            </a:xfrm>
            <a:prstGeom prst="donut">
              <a:avLst>
                <a:gd name="adj" fmla="val 14964"/>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sp>
          <p:nvSpPr>
            <p:cNvPr id="38" name="Ellipse 37"/>
            <p:cNvSpPr/>
            <p:nvPr/>
          </p:nvSpPr>
          <p:spPr bwMode="gray">
            <a:xfrm>
              <a:off x="5344632" y="3145130"/>
              <a:ext cx="38097" cy="33750"/>
            </a:xfrm>
            <a:prstGeom prst="ellipse">
              <a:avLst/>
            </a:prstGeom>
            <a:solidFill>
              <a:srgbClr val="990000"/>
            </a:solidFill>
            <a:ln w="19050">
              <a:noFill/>
              <a:miter lim="800000"/>
              <a:headEnd/>
              <a:tailEnd/>
            </a:ln>
            <a:effectLst/>
            <a:extLst/>
          </p:spPr>
          <p:txBody>
            <a:bodyPr wrap="none" rtlCol="0" anchor="ctr">
              <a:noAutofit/>
            </a:bodyPr>
            <a:lstStyle/>
            <a:p>
              <a:pPr algn="ctr"/>
              <a:endParaRPr lang="fr-FR" sz="800">
                <a:solidFill>
                  <a:srgbClr val="000000"/>
                </a:solidFill>
              </a:endParaRPr>
            </a:p>
          </p:txBody>
        </p:sp>
        <p:cxnSp>
          <p:nvCxnSpPr>
            <p:cNvPr id="39" name="Connecteur droit 38"/>
            <p:cNvCxnSpPr/>
            <p:nvPr/>
          </p:nvCxnSpPr>
          <p:spPr>
            <a:xfrm flipH="1" flipV="1">
              <a:off x="5253406" y="3113207"/>
              <a:ext cx="108000" cy="42850"/>
            </a:xfrm>
            <a:prstGeom prst="line">
              <a:avLst/>
            </a:prstGeom>
            <a:ln>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H="1" flipV="1">
              <a:off x="5262305" y="3085075"/>
              <a:ext cx="15489" cy="43143"/>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flipH="1" flipV="1">
              <a:off x="5277794" y="3085075"/>
              <a:ext cx="11905" cy="49476"/>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flipV="1">
              <a:off x="5248644" y="3124742"/>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flipV="1">
              <a:off x="5258168" y="3133973"/>
              <a:ext cx="31531" cy="16519"/>
            </a:xfrm>
            <a:prstGeom prst="line">
              <a:avLst/>
            </a:prstGeom>
            <a:ln w="6350">
              <a:solidFill>
                <a:srgbClr val="FFCD00"/>
              </a:solidFill>
            </a:ln>
          </p:spPr>
          <p:style>
            <a:lnRef idx="1">
              <a:schemeClr val="accent1"/>
            </a:lnRef>
            <a:fillRef idx="0">
              <a:schemeClr val="accent1"/>
            </a:fillRef>
            <a:effectRef idx="0">
              <a:schemeClr val="accent1"/>
            </a:effectRef>
            <a:fontRef idx="minor">
              <a:schemeClr val="tx1"/>
            </a:fontRef>
          </p:style>
        </p:cxnSp>
      </p:grpSp>
      <p:sp>
        <p:nvSpPr>
          <p:cNvPr id="44" name="Rectangle 43"/>
          <p:cNvSpPr>
            <a:spLocks/>
          </p:cNvSpPr>
          <p:nvPr/>
        </p:nvSpPr>
        <p:spPr bwMode="gray">
          <a:xfrm>
            <a:off x="4644008" y="743801"/>
            <a:ext cx="5375902" cy="16491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100" b="1" dirty="0" smtClean="0">
                <a:solidFill>
                  <a:srgbClr val="002960"/>
                </a:solidFill>
              </a:rPr>
              <a:t>Actions concrètes à horizon 2022</a:t>
            </a:r>
            <a:endParaRPr lang="fr-FR" sz="1100" b="1" dirty="0">
              <a:solidFill>
                <a:srgbClr val="002960"/>
              </a:solidFill>
            </a:endParaRPr>
          </a:p>
        </p:txBody>
      </p:sp>
      <p:sp>
        <p:nvSpPr>
          <p:cNvPr id="59" name="Rectangle 58"/>
          <p:cNvSpPr>
            <a:spLocks/>
          </p:cNvSpPr>
          <p:nvPr/>
        </p:nvSpPr>
        <p:spPr bwMode="gray">
          <a:xfrm>
            <a:off x="8532440" y="2060848"/>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2021</a:t>
            </a:r>
          </a:p>
        </p:txBody>
      </p:sp>
      <p:sp>
        <p:nvSpPr>
          <p:cNvPr id="61" name="Rectangle 60"/>
          <p:cNvSpPr>
            <a:spLocks/>
          </p:cNvSpPr>
          <p:nvPr/>
        </p:nvSpPr>
        <p:spPr bwMode="gray">
          <a:xfrm>
            <a:off x="8532440" y="2276872"/>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2021</a:t>
            </a:r>
          </a:p>
        </p:txBody>
      </p:sp>
      <p:sp>
        <p:nvSpPr>
          <p:cNvPr id="60" name="Rectangle 59"/>
          <p:cNvSpPr>
            <a:spLocks/>
          </p:cNvSpPr>
          <p:nvPr/>
        </p:nvSpPr>
        <p:spPr bwMode="gray">
          <a:xfrm>
            <a:off x="8532440" y="2564904"/>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2021</a:t>
            </a:r>
          </a:p>
        </p:txBody>
      </p:sp>
      <p:pic>
        <p:nvPicPr>
          <p:cNvPr id="64"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1656" y="2564418"/>
            <a:ext cx="360040" cy="28851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6" descr="C:\Users\anais.callot\Downloads\noun_337702_c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865"/>
          <a:stretch/>
        </p:blipFill>
        <p:spPr bwMode="auto">
          <a:xfrm flipH="1">
            <a:off x="821656" y="3356506"/>
            <a:ext cx="360040" cy="288518"/>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a:spLocks/>
          </p:cNvSpPr>
          <p:nvPr/>
        </p:nvSpPr>
        <p:spPr bwMode="gray">
          <a:xfrm>
            <a:off x="8532440" y="1484784"/>
            <a:ext cx="623738" cy="37035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2493" rIns="0" bIns="52493" rtlCol="0" anchor="ctr">
            <a:noAutofit/>
          </a:bodyPr>
          <a:lstStyle/>
          <a:p>
            <a:pPr>
              <a:tabLst>
                <a:tab pos="524791" algn="l"/>
              </a:tabLst>
            </a:pPr>
            <a:r>
              <a:rPr lang="fr-FR" sz="1000" b="1" u="sng" dirty="0">
                <a:solidFill>
                  <a:srgbClr val="FFCD00"/>
                </a:solidFill>
              </a:rPr>
              <a:t>Dès 2021</a:t>
            </a:r>
          </a:p>
        </p:txBody>
      </p:sp>
    </p:spTree>
    <p:extLst>
      <p:ext uri="{BB962C8B-B14F-4D97-AF65-F5344CB8AC3E}">
        <p14:creationId xmlns:p14="http://schemas.microsoft.com/office/powerpoint/2010/main" val="22885222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631250" y="2965119"/>
            <a:ext cx="6405246" cy="1760025"/>
          </a:xfrm>
          <a:prstGeom prst="rect">
            <a:avLst/>
          </a:prstGeom>
        </p:spPr>
        <p:txBody>
          <a:bodyPr lIns="91332" tIns="45667" rIns="91332" bIns="45667"/>
          <a:lstStyle/>
          <a:p>
            <a:pPr defTabSz="913105">
              <a:tabLst>
                <a:tab pos="456555" algn="l"/>
              </a:tabLst>
              <a:defRPr/>
            </a:pPr>
            <a:r>
              <a:rPr lang="fr-FR" sz="3300" b="1" kern="0" dirty="0" smtClean="0">
                <a:solidFill>
                  <a:srgbClr val="002960"/>
                </a:solidFill>
                <a:ea typeface="+mj-ea"/>
              </a:rPr>
              <a:t>Synthèse des chantiers clés</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defTabSz="913105">
              <a:buClr>
                <a:srgbClr val="002960"/>
              </a:buClr>
              <a:defRPr/>
            </a:pPr>
            <a:endParaRPr lang="fr-FR" sz="1500" kern="0" dirty="0">
              <a:solidFill>
                <a:srgbClr val="000000"/>
              </a:solidFill>
            </a:endParaRPr>
          </a:p>
          <a:p>
            <a:pPr defTabSz="913105">
              <a:buClr>
                <a:srgbClr val="002960"/>
              </a:buClr>
              <a:defRPr/>
            </a:pPr>
            <a:endParaRPr lang="fr-FR" sz="1500" kern="0" dirty="0">
              <a:solidFill>
                <a:srgbClr val="000000"/>
              </a:solidFill>
            </a:endParaRPr>
          </a:p>
          <a:p>
            <a:pPr defTabSz="913105">
              <a:buClr>
                <a:srgbClr val="002960"/>
              </a:buClr>
              <a:defRPr/>
            </a:pPr>
            <a:endParaRPr lang="fr-FR" sz="1500" kern="0" dirty="0">
              <a:solidFill>
                <a:srgbClr val="000000"/>
              </a:solidFil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a:extLst/>
        </p:spPr>
        <p:txBody>
          <a:bodyPr wrap="none" rtlCol="0" anchor="ctr">
            <a:noAutofit/>
          </a:bodyPr>
          <a:lstStyle/>
          <a:p>
            <a:pPr algn="ctr"/>
            <a:endParaRPr lang="fr-FR" sz="1100" b="1" dirty="0">
              <a:solidFill>
                <a:schemeClr val="bg1"/>
              </a:solidFill>
              <a:latin typeface="Arial" pitchFamily="34" charset="0"/>
            </a:endParaRPr>
          </a:p>
        </p:txBody>
      </p:sp>
      <p:grpSp>
        <p:nvGrpSpPr>
          <p:cNvPr id="5" name="Groupe 4"/>
          <p:cNvGrpSpPr/>
          <p:nvPr/>
        </p:nvGrpSpPr>
        <p:grpSpPr>
          <a:xfrm>
            <a:off x="1988378" y="2803946"/>
            <a:ext cx="642872" cy="1010755"/>
            <a:chOff x="4211960" y="2787624"/>
            <a:chExt cx="216024" cy="312549"/>
          </a:xfrm>
        </p:grpSpPr>
        <p:sp>
          <p:nvSpPr>
            <p:cNvPr id="6" name="Chevron 5"/>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sp>
          <p:nvSpPr>
            <p:cNvPr id="8" name="Chevron 7"/>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chemeClr val="tx1"/>
                </a:solidFill>
                <a:latin typeface="Arial" pitchFamily="34" charset="0"/>
              </a:endParaRPr>
            </a:p>
          </p:txBody>
        </p:sp>
      </p:grpSp>
    </p:spTree>
    <p:extLst>
      <p:ext uri="{BB962C8B-B14F-4D97-AF65-F5344CB8AC3E}">
        <p14:creationId xmlns:p14="http://schemas.microsoft.com/office/powerpoint/2010/main" val="15253889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4146" name="Object 1026"/>
          <p:cNvGraphicFramePr>
            <a:graphicFrameLocks/>
          </p:cNvGraphicFramePr>
          <p:nvPr/>
        </p:nvGraphicFramePr>
        <p:xfrm>
          <a:off x="1" y="1"/>
          <a:ext cx="158744" cy="158735"/>
        </p:xfrm>
        <a:graphic>
          <a:graphicData uri="http://schemas.openxmlformats.org/presentationml/2006/ole">
            <mc:AlternateContent xmlns:mc="http://schemas.openxmlformats.org/markup-compatibility/2006">
              <mc:Choice xmlns:v="urn:schemas-microsoft-com:vml" Requires="v">
                <p:oleObj spid="_x0000_s261887"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4149" name="Title 1"/>
          <p:cNvSpPr>
            <a:spLocks noGrp="1"/>
          </p:cNvSpPr>
          <p:nvPr>
            <p:ph type="title"/>
          </p:nvPr>
        </p:nvSpPr>
        <p:spPr bwMode="gray">
          <a:xfrm>
            <a:off x="721015" y="219190"/>
            <a:ext cx="8233464" cy="276999"/>
          </a:xfrm>
        </p:spPr>
        <p:txBody>
          <a:bodyPr/>
          <a:lstStyle/>
          <a:p>
            <a:pPr lvl="0"/>
            <a:r>
              <a:rPr lang="fr-FR" sz="1800" dirty="0" smtClean="0">
                <a:solidFill>
                  <a:srgbClr val="000000"/>
                </a:solidFill>
              </a:rPr>
              <a:t>Rappel des objectifs : un plan qui suit le parcours du patient</a:t>
            </a:r>
            <a:endParaRPr lang="fr-FR" sz="1800" dirty="0">
              <a:solidFill>
                <a:srgbClr val="000000"/>
              </a:solidFill>
            </a:endParaRPr>
          </a:p>
        </p:txBody>
      </p:sp>
      <p:cxnSp>
        <p:nvCxnSpPr>
          <p:cNvPr id="21" name="Connecteur droit 20"/>
          <p:cNvCxnSpPr/>
          <p:nvPr/>
        </p:nvCxnSpPr>
        <p:spPr>
          <a:xfrm>
            <a:off x="660958"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39" name="Rectangle 38"/>
          <p:cNvSpPr>
            <a:spLocks/>
          </p:cNvSpPr>
          <p:nvPr/>
        </p:nvSpPr>
        <p:spPr bwMode="gray">
          <a:xfrm>
            <a:off x="827584" y="904944"/>
            <a:ext cx="1690510" cy="4489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900" b="1" dirty="0" smtClean="0">
                <a:solidFill>
                  <a:srgbClr val="002960"/>
                </a:solidFill>
              </a:rPr>
              <a:t>PREVENTION</a:t>
            </a:r>
            <a:endParaRPr lang="fr-FR" sz="900" b="1" dirty="0">
              <a:solidFill>
                <a:srgbClr val="002960"/>
              </a:solidFill>
            </a:endParaRPr>
          </a:p>
        </p:txBody>
      </p:sp>
      <p:sp>
        <p:nvSpPr>
          <p:cNvPr id="49" name="Rectangle 48"/>
          <p:cNvSpPr>
            <a:spLocks/>
          </p:cNvSpPr>
          <p:nvPr/>
        </p:nvSpPr>
        <p:spPr bwMode="gray">
          <a:xfrm>
            <a:off x="827584" y="692696"/>
            <a:ext cx="3528392" cy="4489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endParaRPr lang="fr-FR" sz="1000" b="1" dirty="0">
              <a:solidFill>
                <a:srgbClr val="000000"/>
              </a:solidFill>
            </a:endParaRPr>
          </a:p>
        </p:txBody>
      </p:sp>
      <p:sp>
        <p:nvSpPr>
          <p:cNvPr id="51" name="Rectangle 50"/>
          <p:cNvSpPr>
            <a:spLocks/>
          </p:cNvSpPr>
          <p:nvPr/>
        </p:nvSpPr>
        <p:spPr bwMode="gray">
          <a:xfrm>
            <a:off x="2391265" y="970476"/>
            <a:ext cx="3162114" cy="2982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defTabSz="911105" eaLnBrk="0" hangingPunct="0">
              <a:buFont typeface="Arial" panose="020B0604020202020204" pitchFamily="34" charset="0"/>
              <a:buChar char="•"/>
              <a:tabLst>
                <a:tab pos="455549" algn="l"/>
              </a:tabLst>
              <a:defRPr/>
            </a:pPr>
            <a:r>
              <a:rPr lang="fr-FR" sz="900" dirty="0">
                <a:solidFill>
                  <a:schemeClr val="tx1"/>
                </a:solidFill>
              </a:rPr>
              <a:t>Lutter contre </a:t>
            </a:r>
            <a:r>
              <a:rPr lang="fr-FR" sz="900" dirty="0" smtClean="0">
                <a:solidFill>
                  <a:schemeClr val="tx1"/>
                </a:solidFill>
              </a:rPr>
              <a:t>la </a:t>
            </a:r>
            <a:r>
              <a:rPr lang="fr-FR" sz="900" dirty="0" err="1" smtClean="0">
                <a:solidFill>
                  <a:schemeClr val="tx1"/>
                </a:solidFill>
              </a:rPr>
              <a:t>covid</a:t>
            </a:r>
            <a:r>
              <a:rPr lang="fr-FR" sz="900" dirty="0" smtClean="0">
                <a:solidFill>
                  <a:schemeClr val="tx1"/>
                </a:solidFill>
              </a:rPr>
              <a:t> et la </a:t>
            </a:r>
            <a:r>
              <a:rPr lang="fr-FR" sz="900" dirty="0">
                <a:solidFill>
                  <a:schemeClr val="tx1"/>
                </a:solidFill>
              </a:rPr>
              <a:t>grippe </a:t>
            </a:r>
            <a:r>
              <a:rPr lang="fr-FR" sz="900" dirty="0" smtClean="0">
                <a:solidFill>
                  <a:schemeClr val="tx1"/>
                </a:solidFill>
              </a:rPr>
              <a:t>saisonnière</a:t>
            </a:r>
          </a:p>
          <a:p>
            <a:pPr marL="171450" indent="-171450" defTabSz="911105" eaLnBrk="0" hangingPunct="0">
              <a:buFont typeface="Arial" panose="020B0604020202020204" pitchFamily="34" charset="0"/>
              <a:buChar char="•"/>
              <a:tabLst>
                <a:tab pos="455549" algn="l"/>
              </a:tabLst>
              <a:defRPr/>
            </a:pPr>
            <a:r>
              <a:rPr lang="fr-FR" sz="900" dirty="0" smtClean="0">
                <a:solidFill>
                  <a:schemeClr val="tx1"/>
                </a:solidFill>
              </a:rPr>
              <a:t>Renforcer la politique de dépistage des cancers </a:t>
            </a:r>
            <a:endParaRPr lang="fr-FR" sz="900" dirty="0">
              <a:solidFill>
                <a:schemeClr val="tx1"/>
              </a:solidFill>
            </a:endParaRPr>
          </a:p>
        </p:txBody>
      </p:sp>
      <p:sp>
        <p:nvSpPr>
          <p:cNvPr id="37" name="Rectangle 36"/>
          <p:cNvSpPr>
            <a:spLocks/>
          </p:cNvSpPr>
          <p:nvPr/>
        </p:nvSpPr>
        <p:spPr bwMode="gray">
          <a:xfrm>
            <a:off x="837991" y="715622"/>
            <a:ext cx="1786554" cy="4489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endParaRPr lang="fr-FR" sz="1000" b="1" dirty="0">
              <a:solidFill>
                <a:srgbClr val="000000"/>
              </a:solidFill>
            </a:endParaRPr>
          </a:p>
        </p:txBody>
      </p:sp>
      <p:sp>
        <p:nvSpPr>
          <p:cNvPr id="10" name="Rectangle 9"/>
          <p:cNvSpPr/>
          <p:nvPr/>
        </p:nvSpPr>
        <p:spPr>
          <a:xfrm>
            <a:off x="826783" y="6078488"/>
            <a:ext cx="1552801" cy="23083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900" b="1" dirty="0" smtClean="0">
                <a:solidFill>
                  <a:srgbClr val="002960"/>
                </a:solidFill>
              </a:rPr>
              <a:t>CONTRÔLES</a:t>
            </a:r>
            <a:endParaRPr lang="fr-FR" sz="900" b="1" dirty="0">
              <a:solidFill>
                <a:srgbClr val="002960"/>
              </a:solidFill>
            </a:endParaRPr>
          </a:p>
        </p:txBody>
      </p:sp>
      <p:grpSp>
        <p:nvGrpSpPr>
          <p:cNvPr id="19" name="Groupe 18"/>
          <p:cNvGrpSpPr/>
          <p:nvPr/>
        </p:nvGrpSpPr>
        <p:grpSpPr>
          <a:xfrm>
            <a:off x="1475656" y="1341862"/>
            <a:ext cx="907332" cy="1845345"/>
            <a:chOff x="2160224" y="1831965"/>
            <a:chExt cx="857617" cy="1412761"/>
          </a:xfrm>
        </p:grpSpPr>
        <p:sp>
          <p:nvSpPr>
            <p:cNvPr id="12" name="Trapèze 11"/>
            <p:cNvSpPr/>
            <p:nvPr/>
          </p:nvSpPr>
          <p:spPr bwMode="gray">
            <a:xfrm rot="16200000">
              <a:off x="1894551" y="2121436"/>
              <a:ext cx="1388963" cy="857617"/>
            </a:xfrm>
            <a:prstGeom prst="trapezoid">
              <a:avLst>
                <a:gd name="adj" fmla="val 33540"/>
              </a:avLst>
            </a:prstGeom>
            <a:noFill/>
            <a:ln w="19050">
              <a:solidFill>
                <a:schemeClr val="bg1">
                  <a:lumMod val="85000"/>
                </a:schemeClr>
              </a:solidFill>
              <a:miter lim="800000"/>
              <a:headEnd/>
              <a:tailEnd/>
            </a:ln>
            <a:effectLst/>
            <a:extLst/>
          </p:spPr>
          <p:txBody>
            <a:bodyPr wrap="none" rtlCol="0" anchor="ctr">
              <a:noAutofit/>
            </a:bodyPr>
            <a:lstStyle/>
            <a:p>
              <a:pPr algn="ctr"/>
              <a:endParaRPr lang="fr-FR" sz="800">
                <a:solidFill>
                  <a:srgbClr val="000000"/>
                </a:solidFill>
              </a:endParaRPr>
            </a:p>
          </p:txBody>
        </p:sp>
        <p:cxnSp>
          <p:nvCxnSpPr>
            <p:cNvPr id="17" name="Connecteur droit 16"/>
            <p:cNvCxnSpPr/>
            <p:nvPr/>
          </p:nvCxnSpPr>
          <p:spPr>
            <a:xfrm>
              <a:off x="2160224" y="2135821"/>
              <a:ext cx="0" cy="7969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a:off x="3016688" y="1831965"/>
              <a:ext cx="0" cy="140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8" name="Groupe 77"/>
          <p:cNvGrpSpPr/>
          <p:nvPr/>
        </p:nvGrpSpPr>
        <p:grpSpPr>
          <a:xfrm>
            <a:off x="1519297" y="3298958"/>
            <a:ext cx="860287" cy="2934579"/>
            <a:chOff x="2160224" y="1824012"/>
            <a:chExt cx="860287" cy="1404082"/>
          </a:xfrm>
        </p:grpSpPr>
        <p:sp>
          <p:nvSpPr>
            <p:cNvPr id="79" name="Trapèze 78"/>
            <p:cNvSpPr/>
            <p:nvPr/>
          </p:nvSpPr>
          <p:spPr bwMode="gray">
            <a:xfrm rot="16200000">
              <a:off x="1894551" y="2089685"/>
              <a:ext cx="1388963" cy="857617"/>
            </a:xfrm>
            <a:prstGeom prst="trapezoid">
              <a:avLst>
                <a:gd name="adj" fmla="val 53876"/>
              </a:avLst>
            </a:prstGeom>
            <a:noFill/>
            <a:ln w="19050">
              <a:solidFill>
                <a:schemeClr val="bg1">
                  <a:lumMod val="85000"/>
                </a:schemeClr>
              </a:solidFill>
              <a:miter lim="800000"/>
              <a:headEnd/>
              <a:tailEnd/>
            </a:ln>
            <a:effectLst/>
            <a:extLst/>
          </p:spPr>
          <p:txBody>
            <a:bodyPr wrap="none" rtlCol="0" anchor="ctr">
              <a:noAutofit/>
            </a:bodyPr>
            <a:lstStyle/>
            <a:p>
              <a:pPr algn="ctr"/>
              <a:endParaRPr lang="fr-FR" sz="800">
                <a:solidFill>
                  <a:srgbClr val="000000"/>
                </a:solidFill>
              </a:endParaRPr>
            </a:p>
          </p:txBody>
        </p:sp>
        <p:cxnSp>
          <p:nvCxnSpPr>
            <p:cNvPr id="80" name="Connecteur droit 79"/>
            <p:cNvCxnSpPr/>
            <p:nvPr/>
          </p:nvCxnSpPr>
          <p:spPr>
            <a:xfrm>
              <a:off x="2160224" y="2120973"/>
              <a:ext cx="0" cy="80777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Connecteur droit 81"/>
            <p:cNvCxnSpPr/>
            <p:nvPr/>
          </p:nvCxnSpPr>
          <p:spPr>
            <a:xfrm>
              <a:off x="3020511" y="1824094"/>
              <a:ext cx="0" cy="140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3" name="Rectangle 82"/>
          <p:cNvSpPr/>
          <p:nvPr/>
        </p:nvSpPr>
        <p:spPr>
          <a:xfrm>
            <a:off x="815881" y="3550905"/>
            <a:ext cx="1619065" cy="164870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900" b="1" dirty="0" smtClean="0">
                <a:solidFill>
                  <a:srgbClr val="002960"/>
                </a:solidFill>
              </a:rPr>
              <a:t>PRESCRIPTIONS</a:t>
            </a:r>
            <a:endParaRPr lang="fr-FR" sz="900" b="1" dirty="0">
              <a:solidFill>
                <a:srgbClr val="002960"/>
              </a:solidFill>
            </a:endParaRPr>
          </a:p>
        </p:txBody>
      </p:sp>
      <p:sp>
        <p:nvSpPr>
          <p:cNvPr id="20" name="Rectangle 19"/>
          <p:cNvSpPr/>
          <p:nvPr/>
        </p:nvSpPr>
        <p:spPr>
          <a:xfrm>
            <a:off x="2391265" y="6233537"/>
            <a:ext cx="3228036" cy="507831"/>
          </a:xfrm>
          <a:prstGeom prst="rect">
            <a:avLst/>
          </a:prstGeom>
        </p:spPr>
        <p:txBody>
          <a:bodyPr wrap="square">
            <a:spAutoFit/>
          </a:bodyPr>
          <a:lstStyle/>
          <a:p>
            <a:pPr marL="171450" indent="-171450">
              <a:buFont typeface="Arial" panose="020B0604020202020204" pitchFamily="34" charset="0"/>
              <a:buChar char="•"/>
            </a:pPr>
            <a:r>
              <a:rPr lang="fr-FR" sz="900" dirty="0" smtClean="0">
                <a:solidFill>
                  <a:srgbClr val="000000"/>
                </a:solidFill>
              </a:rPr>
              <a:t>Accentuer les contrôles LPP dans le cadre du virage ambulatoire : </a:t>
            </a:r>
            <a:r>
              <a:rPr lang="fr-FR" sz="900" i="1" dirty="0" smtClean="0">
                <a:solidFill>
                  <a:srgbClr val="000000"/>
                </a:solidFill>
              </a:rPr>
              <a:t>fraude à la prescription et délivrance de DM destinés au maintien à domicile</a:t>
            </a:r>
            <a:endParaRPr lang="fr-FR" sz="900" dirty="0">
              <a:solidFill>
                <a:srgbClr val="000000"/>
              </a:solidFill>
            </a:endParaRPr>
          </a:p>
        </p:txBody>
      </p:sp>
      <p:sp>
        <p:nvSpPr>
          <p:cNvPr id="86" name="Rectangle 85"/>
          <p:cNvSpPr>
            <a:spLocks/>
          </p:cNvSpPr>
          <p:nvPr/>
        </p:nvSpPr>
        <p:spPr bwMode="gray">
          <a:xfrm>
            <a:off x="5747317" y="658356"/>
            <a:ext cx="2851434" cy="4489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000" b="1" dirty="0" smtClean="0">
                <a:solidFill>
                  <a:srgbClr val="000000"/>
                </a:solidFill>
              </a:rPr>
              <a:t>Leviers concrets pour atteindre les objectifs </a:t>
            </a:r>
            <a:endParaRPr lang="fr-FR" sz="1000" b="1" dirty="0">
              <a:solidFill>
                <a:srgbClr val="000000"/>
              </a:solidFill>
            </a:endParaRPr>
          </a:p>
        </p:txBody>
      </p:sp>
      <p:sp>
        <p:nvSpPr>
          <p:cNvPr id="87" name="Rectangle 86"/>
          <p:cNvSpPr>
            <a:spLocks/>
          </p:cNvSpPr>
          <p:nvPr/>
        </p:nvSpPr>
        <p:spPr bwMode="gray">
          <a:xfrm>
            <a:off x="2499768" y="671573"/>
            <a:ext cx="3071646" cy="44897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1000" b="1" dirty="0" smtClean="0">
                <a:solidFill>
                  <a:srgbClr val="000000"/>
                </a:solidFill>
              </a:rPr>
              <a:t>Exemples d’objectifs clés </a:t>
            </a:r>
            <a:endParaRPr lang="fr-FR" sz="1000" b="1" dirty="0">
              <a:solidFill>
                <a:srgbClr val="000000"/>
              </a:solidFill>
            </a:endParaRPr>
          </a:p>
        </p:txBody>
      </p:sp>
      <p:sp>
        <p:nvSpPr>
          <p:cNvPr id="88" name="Rectangle 87"/>
          <p:cNvSpPr>
            <a:spLocks/>
          </p:cNvSpPr>
          <p:nvPr/>
        </p:nvSpPr>
        <p:spPr bwMode="gray">
          <a:xfrm>
            <a:off x="5888717" y="6267908"/>
            <a:ext cx="2808000" cy="369332"/>
          </a:xfrm>
          <a:prstGeom prst="rect">
            <a:avLst/>
          </a:prstGeom>
        </p:spPr>
        <p:txBody>
          <a:bodyPr wrap="square" lIns="36000" rIns="36000">
            <a:spAutoFit/>
          </a:bodyPr>
          <a:lstStyle/>
          <a:p>
            <a:pPr fontAlgn="ctr"/>
            <a:r>
              <a:rPr lang="fr-FR" sz="900" dirty="0">
                <a:ea typeface="Calibri"/>
              </a:rPr>
              <a:t>Mise en œuvre du contrôle contentieux LPP pansements</a:t>
            </a:r>
          </a:p>
        </p:txBody>
      </p:sp>
      <p:cxnSp>
        <p:nvCxnSpPr>
          <p:cNvPr id="100" name="Connecteur droit avec flèche 99"/>
          <p:cNvCxnSpPr/>
          <p:nvPr/>
        </p:nvCxnSpPr>
        <p:spPr>
          <a:xfrm flipV="1">
            <a:off x="5579394" y="6453336"/>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5841130" y="971436"/>
            <a:ext cx="2808000" cy="369332"/>
          </a:xfrm>
          <a:prstGeom prst="rect">
            <a:avLst/>
          </a:prstGeom>
        </p:spPr>
        <p:txBody>
          <a:bodyPr wrap="square" lIns="36000" rIns="36000">
            <a:spAutoFit/>
          </a:bodyPr>
          <a:lstStyle/>
          <a:p>
            <a:pPr fontAlgn="ctr"/>
            <a:r>
              <a:rPr lang="fr-FR" sz="900" dirty="0" smtClean="0"/>
              <a:t>Renforcer la vaccination des professionnels de santé </a:t>
            </a:r>
            <a:r>
              <a:rPr lang="fr-FR" sz="900" dirty="0"/>
              <a:t>(</a:t>
            </a:r>
            <a:r>
              <a:rPr lang="fr-FR" sz="900" dirty="0" smtClean="0"/>
              <a:t>établissement et ville) ainsi que des assurés à risque</a:t>
            </a:r>
            <a:endParaRPr lang="fr-FR" sz="900" dirty="0"/>
          </a:p>
        </p:txBody>
      </p:sp>
      <p:cxnSp>
        <p:nvCxnSpPr>
          <p:cNvPr id="57" name="Connecteur droit avec flèche 56"/>
          <p:cNvCxnSpPr/>
          <p:nvPr/>
        </p:nvCxnSpPr>
        <p:spPr>
          <a:xfrm flipV="1">
            <a:off x="5579394" y="1133933"/>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sp>
        <p:nvSpPr>
          <p:cNvPr id="50" name="Rectangle 49"/>
          <p:cNvSpPr>
            <a:spLocks/>
          </p:cNvSpPr>
          <p:nvPr/>
        </p:nvSpPr>
        <p:spPr bwMode="gray">
          <a:xfrm>
            <a:off x="793258" y="1810262"/>
            <a:ext cx="1690510" cy="494841"/>
          </a:xfrm>
          <a:prstGeom prst="rect">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r>
              <a:rPr lang="fr-FR" sz="900" b="1" dirty="0" smtClean="0">
                <a:solidFill>
                  <a:srgbClr val="002960"/>
                </a:solidFill>
              </a:rPr>
              <a:t>PRISES EN CHARGE</a:t>
            </a:r>
            <a:endParaRPr lang="fr-FR" sz="900" b="1" dirty="0">
              <a:solidFill>
                <a:srgbClr val="002960"/>
              </a:solidFill>
            </a:endParaRPr>
          </a:p>
        </p:txBody>
      </p:sp>
      <p:sp>
        <p:nvSpPr>
          <p:cNvPr id="52" name="Rectangle 51"/>
          <p:cNvSpPr/>
          <p:nvPr/>
        </p:nvSpPr>
        <p:spPr bwMode="gray">
          <a:xfrm>
            <a:off x="655347" y="1537208"/>
            <a:ext cx="72000" cy="1332000"/>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rgbClr val="000000"/>
              </a:solidFill>
            </a:endParaRPr>
          </a:p>
        </p:txBody>
      </p:sp>
      <p:sp>
        <p:nvSpPr>
          <p:cNvPr id="53" name="Rectangle 52"/>
          <p:cNvSpPr/>
          <p:nvPr/>
        </p:nvSpPr>
        <p:spPr bwMode="gray">
          <a:xfrm>
            <a:off x="655346" y="3363600"/>
            <a:ext cx="79039" cy="2244302"/>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rgbClr val="000000"/>
              </a:solidFill>
            </a:endParaRPr>
          </a:p>
        </p:txBody>
      </p:sp>
      <p:sp>
        <p:nvSpPr>
          <p:cNvPr id="54" name="Rectangle 53"/>
          <p:cNvSpPr/>
          <p:nvPr/>
        </p:nvSpPr>
        <p:spPr bwMode="gray">
          <a:xfrm>
            <a:off x="654491" y="5913344"/>
            <a:ext cx="72000" cy="612000"/>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rgbClr val="000000"/>
              </a:solidFill>
            </a:endParaRPr>
          </a:p>
        </p:txBody>
      </p:sp>
      <p:sp>
        <p:nvSpPr>
          <p:cNvPr id="58" name="Ellipse 57"/>
          <p:cNvSpPr/>
          <p:nvPr/>
        </p:nvSpPr>
        <p:spPr bwMode="gray">
          <a:xfrm>
            <a:off x="467576" y="1753264"/>
            <a:ext cx="288000" cy="28800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rPr>
              <a:t>2</a:t>
            </a:r>
            <a:endParaRPr lang="fr-FR" sz="1000" b="1" dirty="0">
              <a:solidFill>
                <a:srgbClr val="FFCD00"/>
              </a:solidFill>
            </a:endParaRPr>
          </a:p>
        </p:txBody>
      </p:sp>
      <p:sp>
        <p:nvSpPr>
          <p:cNvPr id="61" name="Ellipse 60"/>
          <p:cNvSpPr/>
          <p:nvPr/>
        </p:nvSpPr>
        <p:spPr bwMode="gray">
          <a:xfrm>
            <a:off x="467576" y="3573016"/>
            <a:ext cx="288000" cy="28800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rPr>
              <a:t>3</a:t>
            </a:r>
            <a:endParaRPr lang="fr-FR" sz="1000" b="1" dirty="0">
              <a:solidFill>
                <a:srgbClr val="FFCD00"/>
              </a:solidFill>
            </a:endParaRPr>
          </a:p>
        </p:txBody>
      </p:sp>
      <p:sp>
        <p:nvSpPr>
          <p:cNvPr id="62" name="Ellipse 61"/>
          <p:cNvSpPr/>
          <p:nvPr/>
        </p:nvSpPr>
        <p:spPr bwMode="gray">
          <a:xfrm>
            <a:off x="467576" y="6021288"/>
            <a:ext cx="288000" cy="28800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rPr>
              <a:t>4</a:t>
            </a:r>
            <a:endParaRPr lang="fr-FR" sz="1000" b="1" dirty="0">
              <a:solidFill>
                <a:srgbClr val="FFCD00"/>
              </a:solidFill>
            </a:endParaRPr>
          </a:p>
        </p:txBody>
      </p:sp>
      <p:sp>
        <p:nvSpPr>
          <p:cNvPr id="64" name="Rectangle 63"/>
          <p:cNvSpPr/>
          <p:nvPr/>
        </p:nvSpPr>
        <p:spPr bwMode="gray">
          <a:xfrm>
            <a:off x="647599" y="929391"/>
            <a:ext cx="72000" cy="540000"/>
          </a:xfrm>
          <a:prstGeom prst="rect">
            <a:avLst/>
          </a:prstGeom>
          <a:solidFill>
            <a:srgbClr val="FFCD00"/>
          </a:solidFill>
          <a:ln w="19050">
            <a:solidFill>
              <a:srgbClr val="FFCD00"/>
            </a:solidFill>
            <a:miter lim="800000"/>
            <a:headEnd/>
            <a:tailEnd/>
          </a:ln>
          <a:effectLst/>
          <a:extLst/>
        </p:spPr>
        <p:txBody>
          <a:bodyPr wrap="none" rtlCol="0" anchor="ctr">
            <a:noAutofit/>
          </a:bodyPr>
          <a:lstStyle/>
          <a:p>
            <a:pPr algn="ctr"/>
            <a:endParaRPr lang="fr-FR" sz="1200">
              <a:solidFill>
                <a:srgbClr val="000000"/>
              </a:solidFill>
            </a:endParaRPr>
          </a:p>
        </p:txBody>
      </p:sp>
      <p:sp>
        <p:nvSpPr>
          <p:cNvPr id="65" name="Ellipse 64"/>
          <p:cNvSpPr/>
          <p:nvPr/>
        </p:nvSpPr>
        <p:spPr bwMode="gray">
          <a:xfrm>
            <a:off x="467576" y="879128"/>
            <a:ext cx="288000" cy="288000"/>
          </a:xfrm>
          <a:prstGeom prst="ellipse">
            <a:avLst/>
          </a:prstGeom>
          <a:solidFill>
            <a:schemeClr val="tx2"/>
          </a:solidFill>
          <a:ln w="19050">
            <a:solidFill>
              <a:schemeClr val="tx2"/>
            </a:solidFill>
            <a:miter lim="800000"/>
            <a:headEnd/>
            <a:tailEnd/>
          </a:ln>
          <a:effectLst/>
          <a:extLst/>
        </p:spPr>
        <p:txBody>
          <a:bodyPr wrap="none" rtlCol="0" anchor="ctr">
            <a:noAutofit/>
          </a:bodyPr>
          <a:lstStyle/>
          <a:p>
            <a:pPr algn="ctr"/>
            <a:r>
              <a:rPr lang="fr-FR" sz="1000" b="1" dirty="0" smtClean="0">
                <a:solidFill>
                  <a:srgbClr val="FFCD00"/>
                </a:solidFill>
              </a:rPr>
              <a:t>1</a:t>
            </a:r>
            <a:endParaRPr lang="fr-FR" sz="1000" b="1" dirty="0">
              <a:solidFill>
                <a:srgbClr val="FFCD00"/>
              </a:solidFill>
            </a:endParaRPr>
          </a:p>
        </p:txBody>
      </p:sp>
      <p:grpSp>
        <p:nvGrpSpPr>
          <p:cNvPr id="66" name="Groupe 65"/>
          <p:cNvGrpSpPr/>
          <p:nvPr/>
        </p:nvGrpSpPr>
        <p:grpSpPr>
          <a:xfrm rot="5400000">
            <a:off x="506286" y="6400317"/>
            <a:ext cx="358122" cy="468000"/>
            <a:chOff x="4356534" y="2779143"/>
            <a:chExt cx="385566" cy="312549"/>
          </a:xfrm>
        </p:grpSpPr>
        <p:sp>
          <p:nvSpPr>
            <p:cNvPr id="67" name="Chevron 66"/>
            <p:cNvSpPr/>
            <p:nvPr/>
          </p:nvSpPr>
          <p:spPr bwMode="gray">
            <a:xfrm>
              <a:off x="4444626" y="2779143"/>
              <a:ext cx="297474" cy="312549"/>
            </a:xfrm>
            <a:prstGeom prst="chevron">
              <a:avLst>
                <a:gd name="adj" fmla="val 70515"/>
              </a:avLst>
            </a:prstGeom>
            <a:solidFill>
              <a:srgbClr val="FFCD00"/>
            </a:solidFill>
            <a:ln w="19050">
              <a:solidFill>
                <a:srgbClr val="FFCD00"/>
              </a:solid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rgbClr val="000000"/>
                </a:solidFill>
              </a:endParaRPr>
            </a:p>
          </p:txBody>
        </p:sp>
        <p:sp>
          <p:nvSpPr>
            <p:cNvPr id="68" name="Chevron 67"/>
            <p:cNvSpPr/>
            <p:nvPr/>
          </p:nvSpPr>
          <p:spPr bwMode="gray">
            <a:xfrm>
              <a:off x="4356534" y="2799256"/>
              <a:ext cx="308036" cy="272121"/>
            </a:xfrm>
            <a:prstGeom prst="chevron">
              <a:avLst>
                <a:gd name="adj" fmla="val 64360"/>
              </a:avLst>
            </a:prstGeom>
            <a:solidFill>
              <a:srgbClr val="C00000"/>
            </a:solidFill>
            <a:ln w="19050">
              <a:solidFill>
                <a:srgbClr val="C00000"/>
              </a:solidFill>
              <a:miter lim="800000"/>
              <a:headEnd/>
              <a:tailEnd/>
            </a:ln>
            <a:effectLst>
              <a:outerShdw blurRad="50800" dist="38100" dir="2700000" algn="tl" rotWithShape="0">
                <a:prstClr val="black">
                  <a:alpha val="40000"/>
                </a:prstClr>
              </a:outerShdw>
            </a:effectLst>
            <a:extLst/>
          </p:spPr>
          <p:txBody>
            <a:bodyPr wrap="none" rtlCol="0" anchor="ctr">
              <a:noAutofit/>
            </a:bodyPr>
            <a:lstStyle/>
            <a:p>
              <a:pPr algn="ctr"/>
              <a:endParaRPr lang="fr-FR" sz="800">
                <a:solidFill>
                  <a:srgbClr val="000000"/>
                </a:solidFill>
              </a:endParaRPr>
            </a:p>
          </p:txBody>
        </p:sp>
      </p:grpSp>
      <p:sp>
        <p:nvSpPr>
          <p:cNvPr id="81" name="Rectangle 80"/>
          <p:cNvSpPr>
            <a:spLocks/>
          </p:cNvSpPr>
          <p:nvPr/>
        </p:nvSpPr>
        <p:spPr bwMode="gray">
          <a:xfrm>
            <a:off x="2391265" y="1338200"/>
            <a:ext cx="3162114" cy="156689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endParaRPr lang="fr-FR" sz="900" dirty="0" smtClean="0">
              <a:solidFill>
                <a:schemeClr val="tx1"/>
              </a:solidFill>
            </a:endParaRPr>
          </a:p>
          <a:p>
            <a:pPr marL="171450" indent="-171450" algn="just">
              <a:buFont typeface="Arial" panose="020B0604020202020204" pitchFamily="34" charset="0"/>
              <a:buChar char="•"/>
            </a:pPr>
            <a:r>
              <a:rPr lang="fr-FR" sz="900" b="1" dirty="0">
                <a:solidFill>
                  <a:srgbClr val="000000"/>
                </a:solidFill>
              </a:rPr>
              <a:t>Améliorer le pilotage de la performance des établissements </a:t>
            </a:r>
          </a:p>
          <a:p>
            <a:pPr marL="171450" indent="-171450" algn="just">
              <a:buFont typeface="Arial" panose="020B0604020202020204" pitchFamily="34" charset="0"/>
              <a:buChar char="•"/>
            </a:pPr>
            <a:endParaRPr lang="fr-FR" sz="1200" kern="0" dirty="0">
              <a:solidFill>
                <a:srgbClr val="000000"/>
              </a:solidFill>
            </a:endParaRPr>
          </a:p>
          <a:p>
            <a:pPr marL="171450" indent="-171450" algn="just">
              <a:buFont typeface="Arial" panose="020B0604020202020204" pitchFamily="34" charset="0"/>
              <a:buChar char="•"/>
            </a:pPr>
            <a:r>
              <a:rPr lang="fr-FR" sz="900" b="1" dirty="0" smtClean="0">
                <a:solidFill>
                  <a:srgbClr val="000000"/>
                </a:solidFill>
              </a:rPr>
              <a:t>Développer </a:t>
            </a:r>
            <a:r>
              <a:rPr lang="fr-FR" sz="900" b="1" dirty="0">
                <a:solidFill>
                  <a:srgbClr val="000000"/>
                </a:solidFill>
              </a:rPr>
              <a:t>les prises en charge </a:t>
            </a:r>
            <a:r>
              <a:rPr lang="fr-FR" sz="900" b="1" dirty="0" smtClean="0">
                <a:solidFill>
                  <a:srgbClr val="000000"/>
                </a:solidFill>
              </a:rPr>
              <a:t>ambulatoires</a:t>
            </a:r>
            <a:endParaRPr lang="fr-FR" sz="900" strike="sngStrike" dirty="0" smtClean="0">
              <a:solidFill>
                <a:srgbClr val="FF0000"/>
              </a:solidFill>
            </a:endParaRPr>
          </a:p>
          <a:p>
            <a:pPr marL="171450" indent="-171450" algn="just">
              <a:buFont typeface="Arial" panose="020B0604020202020204" pitchFamily="34" charset="0"/>
              <a:buChar char="•"/>
            </a:pPr>
            <a:endParaRPr lang="fr-FR" sz="900" dirty="0">
              <a:solidFill>
                <a:srgbClr val="000000"/>
              </a:solidFill>
            </a:endParaRPr>
          </a:p>
          <a:p>
            <a:pPr marL="171450" indent="-171450" algn="just">
              <a:buFont typeface="Arial" panose="020B0604020202020204" pitchFamily="34" charset="0"/>
              <a:buChar char="•"/>
            </a:pPr>
            <a:r>
              <a:rPr lang="fr-FR" sz="900" b="1" dirty="0" smtClean="0">
                <a:solidFill>
                  <a:srgbClr val="000000"/>
                </a:solidFill>
              </a:rPr>
              <a:t>Réduire les hospitalisations</a:t>
            </a:r>
            <a:r>
              <a:rPr lang="fr-FR" sz="900" dirty="0" smtClean="0">
                <a:solidFill>
                  <a:srgbClr val="000000"/>
                </a:solidFill>
              </a:rPr>
              <a:t> des </a:t>
            </a:r>
            <a:r>
              <a:rPr lang="fr-FR" sz="900" dirty="0">
                <a:solidFill>
                  <a:srgbClr val="000000"/>
                </a:solidFill>
              </a:rPr>
              <a:t>résidents des structures </a:t>
            </a:r>
            <a:r>
              <a:rPr lang="fr-FR" sz="900" dirty="0" smtClean="0">
                <a:solidFill>
                  <a:srgbClr val="000000"/>
                </a:solidFill>
              </a:rPr>
              <a:t>médico-sociales</a:t>
            </a:r>
          </a:p>
          <a:p>
            <a:pPr marL="171450" indent="-171450" algn="just">
              <a:buFont typeface="Arial" panose="020B0604020202020204" pitchFamily="34" charset="0"/>
              <a:buChar char="•"/>
            </a:pPr>
            <a:endParaRPr lang="fr-FR" sz="900" b="1" dirty="0" smtClean="0">
              <a:solidFill>
                <a:schemeClr val="tx1"/>
              </a:solidFill>
            </a:endParaRPr>
          </a:p>
          <a:p>
            <a:pPr marL="171450" indent="-171450" algn="just">
              <a:buFont typeface="Arial" panose="020B0604020202020204" pitchFamily="34" charset="0"/>
              <a:buChar char="•"/>
            </a:pPr>
            <a:r>
              <a:rPr lang="fr-FR" sz="900" b="1" dirty="0" smtClean="0">
                <a:solidFill>
                  <a:schemeClr val="tx1"/>
                </a:solidFill>
              </a:rPr>
              <a:t>Déployer des parcours de soins dont le parcours IC</a:t>
            </a:r>
          </a:p>
        </p:txBody>
      </p:sp>
      <p:cxnSp>
        <p:nvCxnSpPr>
          <p:cNvPr id="56" name="Connecteur droit avec flèche 55"/>
          <p:cNvCxnSpPr/>
          <p:nvPr/>
        </p:nvCxnSpPr>
        <p:spPr>
          <a:xfrm flipV="1">
            <a:off x="5579394" y="1605306"/>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841129" y="1308930"/>
            <a:ext cx="2808000" cy="784830"/>
          </a:xfrm>
          <a:prstGeom prst="rect">
            <a:avLst/>
          </a:prstGeom>
        </p:spPr>
        <p:txBody>
          <a:bodyPr wrap="square" lIns="36000" rIns="36000">
            <a:spAutoFit/>
          </a:bodyPr>
          <a:lstStyle/>
          <a:p>
            <a:pPr marL="171450" indent="-171450">
              <a:buFont typeface="Arial" panose="020B0604020202020204" pitchFamily="34" charset="0"/>
              <a:buChar char="•"/>
            </a:pPr>
            <a:r>
              <a:rPr lang="fr-FR" sz="900" dirty="0" smtClean="0">
                <a:solidFill>
                  <a:srgbClr val="000000"/>
                </a:solidFill>
              </a:rPr>
              <a:t>Consolider la fonction achat au niveau des GHT</a:t>
            </a:r>
            <a:endParaRPr lang="fr-FR" sz="900" dirty="0">
              <a:solidFill>
                <a:srgbClr val="000000"/>
              </a:solidFill>
            </a:endParaRPr>
          </a:p>
          <a:p>
            <a:pPr marL="171450" indent="-171450">
              <a:buFont typeface="Arial" panose="020B0604020202020204" pitchFamily="34" charset="0"/>
              <a:buChar char="•"/>
            </a:pPr>
            <a:r>
              <a:rPr lang="fr-FR" sz="900" dirty="0" smtClean="0">
                <a:solidFill>
                  <a:srgbClr val="000000"/>
                </a:solidFill>
              </a:rPr>
              <a:t>Restaurer les capacités financières des </a:t>
            </a:r>
            <a:r>
              <a:rPr lang="fr-FR" sz="900" dirty="0" smtClean="0"/>
              <a:t>établissements notamment via les dotations article 50 LFSS 2021 (Ségur de la santé)</a:t>
            </a:r>
          </a:p>
          <a:p>
            <a:pPr marL="171450" indent="-171450">
              <a:buFont typeface="Arial" panose="020B0604020202020204" pitchFamily="34" charset="0"/>
              <a:buChar char="•"/>
            </a:pPr>
            <a:r>
              <a:rPr lang="fr-FR" sz="900" dirty="0" smtClean="0"/>
              <a:t>Maîtriser les dépenses d’intérim en 2022</a:t>
            </a:r>
            <a:endParaRPr lang="fr-FR" sz="900" dirty="0"/>
          </a:p>
        </p:txBody>
      </p:sp>
      <p:sp>
        <p:nvSpPr>
          <p:cNvPr id="23" name="Rectangle 22"/>
          <p:cNvSpPr/>
          <p:nvPr/>
        </p:nvSpPr>
        <p:spPr>
          <a:xfrm>
            <a:off x="5841130" y="2060848"/>
            <a:ext cx="2883255" cy="507831"/>
          </a:xfrm>
          <a:prstGeom prst="rect">
            <a:avLst/>
          </a:prstGeom>
        </p:spPr>
        <p:txBody>
          <a:bodyPr wrap="square" lIns="36000" rIns="36000">
            <a:spAutoFit/>
          </a:bodyPr>
          <a:lstStyle/>
          <a:p>
            <a:pPr fontAlgn="ctr"/>
            <a:r>
              <a:rPr lang="fr-FR" sz="900" dirty="0" smtClean="0">
                <a:solidFill>
                  <a:srgbClr val="000000"/>
                </a:solidFill>
              </a:rPr>
              <a:t>Développer la médecine ambulatoire et la télémédecine via de nouveaux leviers tarifaires et organisationnels</a:t>
            </a:r>
            <a:endParaRPr lang="fr-FR" sz="900" dirty="0">
              <a:solidFill>
                <a:srgbClr val="000000"/>
              </a:solidFill>
            </a:endParaRPr>
          </a:p>
        </p:txBody>
      </p:sp>
      <p:cxnSp>
        <p:nvCxnSpPr>
          <p:cNvPr id="96" name="Connecteur droit avec flèche 95"/>
          <p:cNvCxnSpPr/>
          <p:nvPr/>
        </p:nvCxnSpPr>
        <p:spPr>
          <a:xfrm flipV="1">
            <a:off x="5579394" y="2204864"/>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cxnSp>
        <p:nvCxnSpPr>
          <p:cNvPr id="97" name="Connecteur droit avec flèche 96"/>
          <p:cNvCxnSpPr/>
          <p:nvPr/>
        </p:nvCxnSpPr>
        <p:spPr>
          <a:xfrm flipV="1">
            <a:off x="5579394" y="2708920"/>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sp>
        <p:nvSpPr>
          <p:cNvPr id="63" name="Rectangle 62"/>
          <p:cNvSpPr>
            <a:spLocks/>
          </p:cNvSpPr>
          <p:nvPr/>
        </p:nvSpPr>
        <p:spPr bwMode="gray">
          <a:xfrm>
            <a:off x="2391265" y="3298958"/>
            <a:ext cx="3139751" cy="60452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r>
              <a:rPr lang="fr-FR" sz="900" dirty="0" smtClean="0">
                <a:solidFill>
                  <a:srgbClr val="000000"/>
                </a:solidFill>
              </a:rPr>
              <a:t>Limiter </a:t>
            </a:r>
            <a:r>
              <a:rPr lang="fr-FR" sz="900" dirty="0">
                <a:solidFill>
                  <a:srgbClr val="000000"/>
                </a:solidFill>
              </a:rPr>
              <a:t>l’augmentation dynamique des dépenses liées aux prescriptions hospitalières exécutées en ville, pour une</a:t>
            </a:r>
            <a:r>
              <a:rPr lang="fr-FR" sz="900" b="1" dirty="0">
                <a:solidFill>
                  <a:srgbClr val="000000"/>
                </a:solidFill>
              </a:rPr>
              <a:t> plus juste prescription de </a:t>
            </a:r>
            <a:r>
              <a:rPr lang="fr-FR" sz="900" b="1" dirty="0" smtClean="0">
                <a:solidFill>
                  <a:srgbClr val="000000"/>
                </a:solidFill>
              </a:rPr>
              <a:t>sortie des produits de santé</a:t>
            </a:r>
            <a:endParaRPr lang="fr-FR" sz="900" b="1" dirty="0">
              <a:solidFill>
                <a:srgbClr val="000000"/>
              </a:solidFill>
            </a:endParaRPr>
          </a:p>
        </p:txBody>
      </p:sp>
      <p:sp>
        <p:nvSpPr>
          <p:cNvPr id="84" name="Rectangle 83"/>
          <p:cNvSpPr>
            <a:spLocks/>
          </p:cNvSpPr>
          <p:nvPr/>
        </p:nvSpPr>
        <p:spPr bwMode="gray">
          <a:xfrm>
            <a:off x="5841130" y="3478897"/>
            <a:ext cx="2808000" cy="2982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defTabSz="911105" eaLnBrk="0" hangingPunct="0">
              <a:tabLst>
                <a:tab pos="455549" algn="l"/>
              </a:tabLst>
              <a:defRPr/>
            </a:pPr>
            <a:r>
              <a:rPr lang="fr-FR" sz="900" dirty="0" smtClean="0">
                <a:solidFill>
                  <a:schemeClr val="tx1"/>
                </a:solidFill>
              </a:rPr>
              <a:t>Mettre en place des incitations financières pour les </a:t>
            </a:r>
            <a:r>
              <a:rPr lang="fr-FR" sz="900" dirty="0">
                <a:solidFill>
                  <a:schemeClr val="tx1"/>
                </a:solidFill>
              </a:rPr>
              <a:t>prescripteurs et outiller les établissements pour l’analyse de la PHEV</a:t>
            </a:r>
          </a:p>
        </p:txBody>
      </p:sp>
      <p:sp>
        <p:nvSpPr>
          <p:cNvPr id="85" name="Rectangle 84"/>
          <p:cNvSpPr>
            <a:spLocks/>
          </p:cNvSpPr>
          <p:nvPr/>
        </p:nvSpPr>
        <p:spPr bwMode="gray">
          <a:xfrm>
            <a:off x="5841130" y="3965220"/>
            <a:ext cx="2808000" cy="29828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defTabSz="911105" eaLnBrk="0" hangingPunct="0">
              <a:tabLst>
                <a:tab pos="455549" algn="l"/>
              </a:tabLst>
              <a:defRPr/>
            </a:pPr>
            <a:r>
              <a:rPr lang="fr-FR" sz="900" dirty="0" smtClean="0">
                <a:solidFill>
                  <a:srgbClr val="000000"/>
                </a:solidFill>
              </a:rPr>
              <a:t>Mettre en œuvre le programme national de pertinence des actes et les PAPRAPS</a:t>
            </a:r>
            <a:endParaRPr lang="fr-FR" sz="900" dirty="0">
              <a:solidFill>
                <a:srgbClr val="000000"/>
              </a:solidFill>
            </a:endParaRPr>
          </a:p>
        </p:txBody>
      </p:sp>
      <p:cxnSp>
        <p:nvCxnSpPr>
          <p:cNvPr id="98" name="Connecteur droit avec flèche 97"/>
          <p:cNvCxnSpPr/>
          <p:nvPr/>
        </p:nvCxnSpPr>
        <p:spPr>
          <a:xfrm flipV="1">
            <a:off x="5579394" y="3603208"/>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cxnSp>
        <p:nvCxnSpPr>
          <p:cNvPr id="99" name="Connecteur droit avec flèche 98"/>
          <p:cNvCxnSpPr/>
          <p:nvPr/>
        </p:nvCxnSpPr>
        <p:spPr>
          <a:xfrm flipV="1">
            <a:off x="5579394" y="4047480"/>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cxnSp>
        <p:nvCxnSpPr>
          <p:cNvPr id="102" name="Connecteur droit avec flèche 101"/>
          <p:cNvCxnSpPr/>
          <p:nvPr/>
        </p:nvCxnSpPr>
        <p:spPr>
          <a:xfrm flipV="1">
            <a:off x="5579394" y="5133757"/>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a:spLocks/>
          </p:cNvSpPr>
          <p:nvPr/>
        </p:nvSpPr>
        <p:spPr bwMode="gray">
          <a:xfrm>
            <a:off x="5841130" y="4782225"/>
            <a:ext cx="2808000" cy="145131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r>
              <a:rPr lang="fr-FR" sz="900" dirty="0" smtClean="0">
                <a:solidFill>
                  <a:schemeClr val="tx1"/>
                </a:solidFill>
              </a:rPr>
              <a:t>Mobiliser les modalités des nouveaux modèles de financement pour accompagner la structuration de l’offre de soins du territoire</a:t>
            </a:r>
            <a:endParaRPr lang="fr-FR" sz="900" dirty="0">
              <a:solidFill>
                <a:schemeClr val="tx1"/>
              </a:solidFill>
            </a:endParaRPr>
          </a:p>
          <a:p>
            <a:pPr marL="171450" indent="-171450" defTabSz="911105" eaLnBrk="0" hangingPunct="0">
              <a:buFont typeface="Arial" panose="020B0604020202020204" pitchFamily="34" charset="0"/>
              <a:buChar char="•"/>
              <a:tabLst>
                <a:tab pos="455549" algn="l"/>
              </a:tabLst>
              <a:defRPr/>
            </a:pPr>
            <a:r>
              <a:rPr lang="fr-FR" sz="900" dirty="0" smtClean="0">
                <a:solidFill>
                  <a:schemeClr val="tx1"/>
                </a:solidFill>
              </a:rPr>
              <a:t>Développer un outil d’analyse territorial de la prescription et de la consommation de transports</a:t>
            </a:r>
          </a:p>
          <a:p>
            <a:pPr marL="171450" indent="-171450" defTabSz="911105" eaLnBrk="0" hangingPunct="0">
              <a:buFont typeface="Arial" panose="020B0604020202020204" pitchFamily="34" charset="0"/>
              <a:buChar char="•"/>
              <a:tabLst>
                <a:tab pos="455549" algn="l"/>
              </a:tabLst>
              <a:defRPr/>
            </a:pPr>
            <a:r>
              <a:rPr lang="fr-FR" sz="900" dirty="0" smtClean="0">
                <a:solidFill>
                  <a:schemeClr val="tx1"/>
                </a:solidFill>
              </a:rPr>
              <a:t>Ouvrir la prise en charge des transports sur régulation du SAMU vers les soins non programmés en ville</a:t>
            </a:r>
            <a:endParaRPr lang="fr-FR" sz="900" dirty="0">
              <a:solidFill>
                <a:schemeClr val="tx1"/>
              </a:solidFill>
            </a:endParaRPr>
          </a:p>
        </p:txBody>
      </p:sp>
      <p:cxnSp>
        <p:nvCxnSpPr>
          <p:cNvPr id="8" name="Connecteur droit 7"/>
          <p:cNvCxnSpPr/>
          <p:nvPr/>
        </p:nvCxnSpPr>
        <p:spPr>
          <a:xfrm>
            <a:off x="2571776" y="764704"/>
            <a:ext cx="2844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a:off x="5796136" y="764704"/>
            <a:ext cx="2844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9" name="Groupe 88"/>
          <p:cNvGrpSpPr/>
          <p:nvPr/>
        </p:nvGrpSpPr>
        <p:grpSpPr>
          <a:xfrm>
            <a:off x="8650617" y="1983257"/>
            <a:ext cx="477808" cy="311237"/>
            <a:chOff x="730251" y="2607436"/>
            <a:chExt cx="1539350" cy="752041"/>
          </a:xfrm>
        </p:grpSpPr>
        <p:pic>
          <p:nvPicPr>
            <p:cNvPr id="90"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1" name="Groupe 90"/>
            <p:cNvGrpSpPr/>
            <p:nvPr/>
          </p:nvGrpSpPr>
          <p:grpSpPr>
            <a:xfrm rot="5400000">
              <a:off x="1246059" y="2393464"/>
              <a:ext cx="288032" cy="715975"/>
              <a:chOff x="971600" y="2132856"/>
              <a:chExt cx="288032" cy="2283554"/>
            </a:xfrm>
          </p:grpSpPr>
          <p:cxnSp>
            <p:nvCxnSpPr>
              <p:cNvPr id="93" name="Connecteur droit avec flèche 92"/>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4" name="Connecteur droit avec flèche 93"/>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5" name="Connecteur droit 94"/>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9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17" name="Groupe 116"/>
          <p:cNvGrpSpPr/>
          <p:nvPr/>
        </p:nvGrpSpPr>
        <p:grpSpPr>
          <a:xfrm>
            <a:off x="8630696" y="2490328"/>
            <a:ext cx="477808" cy="311237"/>
            <a:chOff x="730251" y="2607436"/>
            <a:chExt cx="1539350" cy="752041"/>
          </a:xfrm>
        </p:grpSpPr>
        <p:pic>
          <p:nvPicPr>
            <p:cNvPr id="118"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9" name="Groupe 118"/>
            <p:cNvGrpSpPr/>
            <p:nvPr/>
          </p:nvGrpSpPr>
          <p:grpSpPr>
            <a:xfrm rot="5400000">
              <a:off x="1246059" y="2393464"/>
              <a:ext cx="288032" cy="715975"/>
              <a:chOff x="971600" y="2132856"/>
              <a:chExt cx="288032" cy="2283554"/>
            </a:xfrm>
          </p:grpSpPr>
          <p:cxnSp>
            <p:nvCxnSpPr>
              <p:cNvPr id="121" name="Connecteur droit avec flèche 120"/>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22" name="Connecteur droit avec flèche 121"/>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23" name="Connecteur droit 122"/>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2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2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746674" y="1450744"/>
            <a:ext cx="272639" cy="18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5"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8685663" y="6358194"/>
            <a:ext cx="315925" cy="239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7" name="Groupe 126"/>
          <p:cNvGrpSpPr/>
          <p:nvPr/>
        </p:nvGrpSpPr>
        <p:grpSpPr>
          <a:xfrm>
            <a:off x="8647757" y="3456037"/>
            <a:ext cx="477808" cy="311237"/>
            <a:chOff x="730251" y="2607436"/>
            <a:chExt cx="1539350" cy="752041"/>
          </a:xfrm>
        </p:grpSpPr>
        <p:pic>
          <p:nvPicPr>
            <p:cNvPr id="128"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9" name="Groupe 128"/>
            <p:cNvGrpSpPr/>
            <p:nvPr/>
          </p:nvGrpSpPr>
          <p:grpSpPr>
            <a:xfrm rot="5400000">
              <a:off x="1246059" y="2393464"/>
              <a:ext cx="288032" cy="715975"/>
              <a:chOff x="971600" y="2132856"/>
              <a:chExt cx="288032" cy="2283554"/>
            </a:xfrm>
          </p:grpSpPr>
          <p:cxnSp>
            <p:nvCxnSpPr>
              <p:cNvPr id="131" name="Connecteur droit avec flèche 130"/>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32" name="Connecteur droit avec flèche 131"/>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33" name="Connecteur droit 132"/>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3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34" name="Groupe 133"/>
          <p:cNvGrpSpPr/>
          <p:nvPr/>
        </p:nvGrpSpPr>
        <p:grpSpPr>
          <a:xfrm>
            <a:off x="8627268" y="4005064"/>
            <a:ext cx="477808" cy="311237"/>
            <a:chOff x="730251" y="2607436"/>
            <a:chExt cx="1539350" cy="752041"/>
          </a:xfrm>
        </p:grpSpPr>
        <p:pic>
          <p:nvPicPr>
            <p:cNvPr id="135"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6" name="Groupe 135"/>
            <p:cNvGrpSpPr/>
            <p:nvPr/>
          </p:nvGrpSpPr>
          <p:grpSpPr>
            <a:xfrm rot="5400000">
              <a:off x="1246059" y="2393464"/>
              <a:ext cx="288032" cy="715975"/>
              <a:chOff x="971600" y="2132856"/>
              <a:chExt cx="288032" cy="2283554"/>
            </a:xfrm>
          </p:grpSpPr>
          <p:cxnSp>
            <p:nvCxnSpPr>
              <p:cNvPr id="138" name="Connecteur droit avec flèche 137"/>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39" name="Connecteur droit avec flèche 138"/>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0" name="Connecteur droit 139"/>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3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41" name="Groupe 140"/>
          <p:cNvGrpSpPr/>
          <p:nvPr/>
        </p:nvGrpSpPr>
        <p:grpSpPr>
          <a:xfrm>
            <a:off x="8614399" y="5053439"/>
            <a:ext cx="477808" cy="311237"/>
            <a:chOff x="730251" y="2607436"/>
            <a:chExt cx="1539350" cy="752041"/>
          </a:xfrm>
        </p:grpSpPr>
        <p:pic>
          <p:nvPicPr>
            <p:cNvPr id="142"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43" name="Groupe 142"/>
            <p:cNvGrpSpPr/>
            <p:nvPr/>
          </p:nvGrpSpPr>
          <p:grpSpPr>
            <a:xfrm rot="5400000">
              <a:off x="1246059" y="2393464"/>
              <a:ext cx="288032" cy="715975"/>
              <a:chOff x="971600" y="2132856"/>
              <a:chExt cx="288032" cy="2283554"/>
            </a:xfrm>
          </p:grpSpPr>
          <p:cxnSp>
            <p:nvCxnSpPr>
              <p:cNvPr id="145" name="Connecteur droit avec flèche 144"/>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6" name="Connecteur droit avec flèche 14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7" name="Connecteur droit 14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4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3" name="Groupe 102"/>
          <p:cNvGrpSpPr/>
          <p:nvPr/>
        </p:nvGrpSpPr>
        <p:grpSpPr>
          <a:xfrm>
            <a:off x="8641134" y="942172"/>
            <a:ext cx="477808" cy="311237"/>
            <a:chOff x="730251" y="2607436"/>
            <a:chExt cx="1539350" cy="752041"/>
          </a:xfrm>
        </p:grpSpPr>
        <p:pic>
          <p:nvPicPr>
            <p:cNvPr id="104"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5" name="Groupe 104"/>
            <p:cNvGrpSpPr/>
            <p:nvPr/>
          </p:nvGrpSpPr>
          <p:grpSpPr>
            <a:xfrm rot="5400000">
              <a:off x="1246059" y="2393464"/>
              <a:ext cx="288032" cy="715975"/>
              <a:chOff x="971600" y="2132856"/>
              <a:chExt cx="288032" cy="2283554"/>
            </a:xfrm>
          </p:grpSpPr>
          <p:cxnSp>
            <p:nvCxnSpPr>
              <p:cNvPr id="107" name="Connecteur droit avec flèche 10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8" name="Connecteur droit avec flèche 10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9" name="Connecteur droit 10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0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0" name="Rectangle 109"/>
          <p:cNvSpPr>
            <a:spLocks/>
          </p:cNvSpPr>
          <p:nvPr/>
        </p:nvSpPr>
        <p:spPr bwMode="gray">
          <a:xfrm>
            <a:off x="2391265" y="3903464"/>
            <a:ext cx="3139751" cy="44821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r>
              <a:rPr lang="fr-FR" sz="900" dirty="0" smtClean="0">
                <a:solidFill>
                  <a:prstClr val="black"/>
                </a:solidFill>
              </a:rPr>
              <a:t>Favoriser la </a:t>
            </a:r>
            <a:r>
              <a:rPr lang="fr-FR" sz="900" b="1" dirty="0" smtClean="0">
                <a:solidFill>
                  <a:prstClr val="black"/>
                </a:solidFill>
              </a:rPr>
              <a:t>diminution des actes inutiles ou redondants</a:t>
            </a:r>
          </a:p>
        </p:txBody>
      </p:sp>
      <p:sp>
        <p:nvSpPr>
          <p:cNvPr id="111" name="Rectangle 110"/>
          <p:cNvSpPr>
            <a:spLocks/>
          </p:cNvSpPr>
          <p:nvPr/>
        </p:nvSpPr>
        <p:spPr bwMode="gray">
          <a:xfrm>
            <a:off x="2391265" y="4895155"/>
            <a:ext cx="3139751" cy="58394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r>
              <a:rPr lang="fr-FR" sz="900" dirty="0">
                <a:solidFill>
                  <a:srgbClr val="000000"/>
                </a:solidFill>
              </a:rPr>
              <a:t>Garantir une prescription de transport pertinente </a:t>
            </a:r>
          </a:p>
        </p:txBody>
      </p:sp>
      <p:cxnSp>
        <p:nvCxnSpPr>
          <p:cNvPr id="113" name="Connecteur droit avec flèche 112"/>
          <p:cNvCxnSpPr/>
          <p:nvPr/>
        </p:nvCxnSpPr>
        <p:spPr>
          <a:xfrm flipV="1">
            <a:off x="5579394" y="4523690"/>
            <a:ext cx="216000" cy="0"/>
          </a:xfrm>
          <a:prstGeom prst="straightConnector1">
            <a:avLst/>
          </a:prstGeom>
          <a:ln w="19050">
            <a:solidFill>
              <a:srgbClr val="FFCD00"/>
            </a:solidFill>
            <a:tailEnd type="arrow"/>
          </a:ln>
        </p:spPr>
        <p:style>
          <a:lnRef idx="1">
            <a:schemeClr val="accent1"/>
          </a:lnRef>
          <a:fillRef idx="0">
            <a:schemeClr val="accent1"/>
          </a:fillRef>
          <a:effectRef idx="0">
            <a:schemeClr val="accent1"/>
          </a:effectRef>
          <a:fontRef idx="minor">
            <a:schemeClr val="tx1"/>
          </a:fontRef>
        </p:style>
      </p:cxnSp>
      <p:sp>
        <p:nvSpPr>
          <p:cNvPr id="114" name="Rectangle 113"/>
          <p:cNvSpPr/>
          <p:nvPr/>
        </p:nvSpPr>
        <p:spPr>
          <a:xfrm>
            <a:off x="5841130" y="4384387"/>
            <a:ext cx="2808000" cy="369332"/>
          </a:xfrm>
          <a:prstGeom prst="rect">
            <a:avLst/>
          </a:prstGeom>
        </p:spPr>
        <p:txBody>
          <a:bodyPr wrap="square" lIns="36000" rIns="36000">
            <a:spAutoFit/>
          </a:bodyPr>
          <a:lstStyle/>
          <a:p>
            <a:pPr fontAlgn="ctr"/>
            <a:r>
              <a:rPr lang="fr-FR" sz="900" dirty="0">
                <a:solidFill>
                  <a:srgbClr val="000000"/>
                </a:solidFill>
                <a:ea typeface="Calibri"/>
              </a:rPr>
              <a:t>Sensibiliser les assurés, accompagner les prescripteurs libéraux et hospitaliers</a:t>
            </a:r>
            <a:endParaRPr lang="fr-FR" sz="900" i="1" dirty="0">
              <a:solidFill>
                <a:srgbClr val="FF0000"/>
              </a:solidFill>
            </a:endParaRPr>
          </a:p>
        </p:txBody>
      </p:sp>
      <p:pic>
        <p:nvPicPr>
          <p:cNvPr id="115"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8705807" y="4413978"/>
            <a:ext cx="315925" cy="239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6" name="Rectangle 115"/>
          <p:cNvSpPr>
            <a:spLocks/>
          </p:cNvSpPr>
          <p:nvPr/>
        </p:nvSpPr>
        <p:spPr bwMode="gray">
          <a:xfrm>
            <a:off x="2391265" y="4377265"/>
            <a:ext cx="3139751" cy="36664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51449" rIns="36000" bIns="51449" rtlCol="0" anchor="ctr">
            <a:noAutofit/>
          </a:bodyPr>
          <a:lstStyle/>
          <a:p>
            <a:pPr marL="171450" indent="-171450" algn="just">
              <a:buFont typeface="Arial" panose="020B0604020202020204" pitchFamily="34" charset="0"/>
              <a:buChar char="•"/>
            </a:pPr>
            <a:r>
              <a:rPr lang="fr-FR" sz="900" dirty="0" smtClean="0">
                <a:solidFill>
                  <a:srgbClr val="000000"/>
                </a:solidFill>
              </a:rPr>
              <a:t>Garantir </a:t>
            </a:r>
            <a:r>
              <a:rPr lang="fr-FR" sz="900" dirty="0">
                <a:solidFill>
                  <a:srgbClr val="000000"/>
                </a:solidFill>
              </a:rPr>
              <a:t>une </a:t>
            </a:r>
            <a:r>
              <a:rPr lang="fr-FR" sz="900" b="1" dirty="0">
                <a:solidFill>
                  <a:srgbClr val="000000"/>
                </a:solidFill>
              </a:rPr>
              <a:t>prescription d’arrêt de travail efficiente et d’une durée </a:t>
            </a:r>
            <a:r>
              <a:rPr lang="fr-FR" sz="900" b="1" dirty="0" smtClean="0">
                <a:solidFill>
                  <a:srgbClr val="000000"/>
                </a:solidFill>
              </a:rPr>
              <a:t>adaptée</a:t>
            </a:r>
          </a:p>
        </p:txBody>
      </p:sp>
      <p:sp>
        <p:nvSpPr>
          <p:cNvPr id="126" name="Rectangle 125"/>
          <p:cNvSpPr/>
          <p:nvPr/>
        </p:nvSpPr>
        <p:spPr>
          <a:xfrm>
            <a:off x="5851090" y="2566645"/>
            <a:ext cx="2883255" cy="646331"/>
          </a:xfrm>
          <a:prstGeom prst="rect">
            <a:avLst/>
          </a:prstGeom>
        </p:spPr>
        <p:txBody>
          <a:bodyPr wrap="square" lIns="36000" rIns="36000">
            <a:spAutoFit/>
          </a:bodyPr>
          <a:lstStyle/>
          <a:p>
            <a:pPr fontAlgn="ctr"/>
            <a:r>
              <a:rPr lang="fr-FR" sz="900" dirty="0" smtClean="0">
                <a:solidFill>
                  <a:srgbClr val="000000"/>
                </a:solidFill>
              </a:rPr>
              <a:t>Prévenir les hospitalisations et réduire les durées de séjour par un meilleur recours des EHPAD aux ressources spécialisées des ES (équipe mobile gériatrique et psychiatrique, télémédecine, HAD)</a:t>
            </a:r>
            <a:endParaRPr lang="fr-FR" sz="900" dirty="0">
              <a:solidFill>
                <a:srgbClr val="000000"/>
              </a:solidFill>
            </a:endParaRPr>
          </a:p>
        </p:txBody>
      </p:sp>
    </p:spTree>
    <p:extLst>
      <p:ext uri="{BB962C8B-B14F-4D97-AF65-F5344CB8AC3E}">
        <p14:creationId xmlns:p14="http://schemas.microsoft.com/office/powerpoint/2010/main" val="42149317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631250" y="2821103"/>
            <a:ext cx="6405246" cy="1760025"/>
          </a:xfrm>
          <a:prstGeom prst="rect">
            <a:avLst/>
          </a:prstGeom>
        </p:spPr>
        <p:txBody>
          <a:bodyPr lIns="91332" tIns="45667" rIns="91332" bIns="45667"/>
          <a:lstStyle/>
          <a:p>
            <a:r>
              <a:rPr lang="fr-FR" sz="3600" b="1" kern="0">
                <a:solidFill>
                  <a:schemeClr val="tx2"/>
                </a:solidFill>
              </a:rPr>
              <a:t>La mise en œuvre par les régions </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algn="ctr"/>
            <a:endParaRPr lang="fr-FR" sz="1100" b="1">
              <a:solidFill>
                <a:schemeClr val="bg1"/>
              </a:solidFill>
              <a:latin typeface="Arial" pitchFamily="34" charset="0"/>
            </a:endParaRPr>
          </a:p>
        </p:txBody>
      </p:sp>
      <p:grpSp>
        <p:nvGrpSpPr>
          <p:cNvPr id="5" name="Groupe 4"/>
          <p:cNvGrpSpPr/>
          <p:nvPr/>
        </p:nvGrpSpPr>
        <p:grpSpPr>
          <a:xfrm>
            <a:off x="1988378" y="2803946"/>
            <a:ext cx="642872" cy="1010755"/>
            <a:chOff x="4211960" y="2787624"/>
            <a:chExt cx="216024" cy="312549"/>
          </a:xfrm>
        </p:grpSpPr>
        <p:sp>
          <p:nvSpPr>
            <p:cNvPr id="6" name="Chevron 5"/>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algn="ctr"/>
              <a:endParaRPr lang="fr-FR" sz="800">
                <a:solidFill>
                  <a:schemeClr val="tx1"/>
                </a:solidFill>
                <a:latin typeface="Arial" pitchFamily="34" charset="0"/>
              </a:endParaRPr>
            </a:p>
          </p:txBody>
        </p:sp>
        <p:sp>
          <p:nvSpPr>
            <p:cNvPr id="8" name="Chevron 7"/>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algn="ctr"/>
              <a:endParaRPr lang="fr-FR" sz="800">
                <a:solidFill>
                  <a:schemeClr val="tx1"/>
                </a:solidFill>
                <a:latin typeface="Arial" pitchFamily="34" charset="0"/>
              </a:endParaRPr>
            </a:p>
          </p:txBody>
        </p:sp>
      </p:grpSp>
    </p:spTree>
    <p:extLst>
      <p:ext uri="{BB962C8B-B14F-4D97-AF65-F5344CB8AC3E}">
        <p14:creationId xmlns:p14="http://schemas.microsoft.com/office/powerpoint/2010/main" val="3348056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685341"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6" name="Titre 1"/>
          <p:cNvSpPr>
            <a:spLocks noGrp="1"/>
          </p:cNvSpPr>
          <p:nvPr>
            <p:ph type="title"/>
          </p:nvPr>
        </p:nvSpPr>
        <p:spPr>
          <a:xfrm>
            <a:off x="745231" y="188640"/>
            <a:ext cx="8099623" cy="276999"/>
          </a:xfrm>
          <a:noFill/>
          <a:ln w="9525" algn="ctr">
            <a:noFill/>
            <a:miter lim="800000"/>
            <a:headEnd/>
            <a:tailEnd/>
          </a:ln>
        </p:spPr>
        <p:txBody>
          <a:bodyPr vert="horz" wrap="square" lIns="0" tIns="0" rIns="0" bIns="0" numCol="1" anchor="ctr" anchorCtr="0" compatLnSpc="1">
            <a:prstTxWarp prst="textNoShape">
              <a:avLst/>
            </a:prstTxWarp>
            <a:spAutoFit/>
          </a:bodyPr>
          <a:lstStyle/>
          <a:p>
            <a:pPr defTabSz="926426">
              <a:tabLst>
                <a:tab pos="463210" algn="l"/>
              </a:tabLst>
            </a:pPr>
            <a:r>
              <a:rPr lang="fr-FR" sz="1800"/>
              <a:t>Déclinaison dans les réseaux</a:t>
            </a:r>
          </a:p>
        </p:txBody>
      </p:sp>
      <p:sp>
        <p:nvSpPr>
          <p:cNvPr id="5" name="Espace réservé du contenu 2"/>
          <p:cNvSpPr txBox="1">
            <a:spLocks/>
          </p:cNvSpPr>
          <p:nvPr/>
        </p:nvSpPr>
        <p:spPr>
          <a:xfrm>
            <a:off x="539551" y="908720"/>
            <a:ext cx="8427887" cy="5861138"/>
          </a:xfrm>
          <a:prstGeom prst="rect">
            <a:avLst/>
          </a:prstGeom>
        </p:spPr>
        <p:txBody>
          <a:bodyPr/>
          <a:lstStyle>
            <a:lvl1pPr marL="349824" indent="-349824" algn="l" defTabSz="913429" rtl="0" eaLnBrk="0" fontAlgn="base" hangingPunct="0">
              <a:spcBef>
                <a:spcPct val="0"/>
              </a:spcBef>
              <a:spcAft>
                <a:spcPct val="0"/>
              </a:spcAft>
              <a:buClr>
                <a:schemeClr val="tx2"/>
              </a:buClr>
              <a:defRPr sz="1500">
                <a:solidFill>
                  <a:schemeClr val="tx1"/>
                </a:solidFill>
                <a:latin typeface="+mn-lt"/>
                <a:ea typeface="+mn-ea"/>
                <a:cs typeface="+mn-cs"/>
              </a:defRPr>
            </a:lvl1pPr>
            <a:lvl2pPr marL="197586" indent="-195966" algn="l" defTabSz="913429" rtl="0" eaLnBrk="0" fontAlgn="base" hangingPunct="0">
              <a:spcBef>
                <a:spcPct val="0"/>
              </a:spcBef>
              <a:spcAft>
                <a:spcPct val="0"/>
              </a:spcAft>
              <a:buClr>
                <a:schemeClr val="tx2"/>
              </a:buClr>
              <a:buSzPct val="125000"/>
              <a:buFont typeface="Arial" charset="0"/>
              <a:buChar char="▪"/>
              <a:defRPr sz="1500">
                <a:solidFill>
                  <a:schemeClr val="tx1"/>
                </a:solidFill>
                <a:latin typeface="+mn-lt"/>
                <a:cs typeface="+mn-cs"/>
              </a:defRPr>
            </a:lvl2pPr>
            <a:lvl3pPr marL="466431" indent="-267227"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3pPr>
            <a:lvl4pPr marL="626768" indent="-158716" algn="l" defTabSz="913429" rtl="0" eaLnBrk="0" fontAlgn="base" hangingPunct="0">
              <a:spcBef>
                <a:spcPct val="0"/>
              </a:spcBef>
              <a:spcAft>
                <a:spcPct val="0"/>
              </a:spcAft>
              <a:buClr>
                <a:schemeClr val="tx2"/>
              </a:buClr>
              <a:buSzPct val="120000"/>
              <a:buFont typeface="Arial" charset="0"/>
              <a:buChar char="▫"/>
              <a:defRPr sz="1500">
                <a:solidFill>
                  <a:schemeClr val="tx1"/>
                </a:solidFill>
                <a:latin typeface="+mn-lt"/>
                <a:cs typeface="+mn-cs"/>
              </a:defRPr>
            </a:lvl4pPr>
            <a:lvl5pPr marL="761191" indent="-132804" algn="l" defTabSz="913429" rtl="0" eaLnBrk="0" fontAlgn="base" hangingPunct="0">
              <a:spcBef>
                <a:spcPct val="0"/>
              </a:spcBef>
              <a:spcAft>
                <a:spcPct val="0"/>
              </a:spcAft>
              <a:buClr>
                <a:schemeClr val="tx2"/>
              </a:buClr>
              <a:buSzPct val="89000"/>
              <a:buFont typeface="Arial" charset="0"/>
              <a:buChar char="-"/>
              <a:defRPr sz="1500">
                <a:solidFill>
                  <a:schemeClr val="tx1"/>
                </a:solidFill>
                <a:latin typeface="+mn-lt"/>
                <a:cs typeface="+mn-cs"/>
              </a:defRPr>
            </a:lvl5pPr>
            <a:lvl6pPr marL="1227622"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6pPr>
            <a:lvl7pPr marL="1694054"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7pPr>
            <a:lvl8pPr marL="2160486"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8pPr>
            <a:lvl9pPr marL="2626917" indent="-132804" algn="l" defTabSz="913429" rtl="0" eaLnBrk="1" fontAlgn="base" hangingPunct="1">
              <a:spcBef>
                <a:spcPct val="0"/>
              </a:spcBef>
              <a:spcAft>
                <a:spcPct val="0"/>
              </a:spcAft>
              <a:buClr>
                <a:schemeClr val="tx2"/>
              </a:buClr>
              <a:buSzPct val="89000"/>
              <a:buFont typeface="Arial" charset="0"/>
              <a:buChar char="-"/>
              <a:defRPr sz="1500">
                <a:solidFill>
                  <a:schemeClr val="tx1"/>
                </a:solidFill>
                <a:latin typeface="+mn-lt"/>
                <a:cs typeface="+mn-cs"/>
              </a:defRPr>
            </a:lvl9pPr>
          </a:lstStyle>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1" i="0" u="none" strike="noStrike" kern="0" cap="none" spc="0" normalizeH="0" baseline="0" noProof="0">
              <a:ln>
                <a:noFill/>
              </a:ln>
              <a:solidFill>
                <a:srgbClr val="002960"/>
              </a:solidFill>
              <a:effectLst/>
              <a:uLnTx/>
              <a:uFillTx/>
              <a:latin typeface="Arial"/>
              <a:ea typeface="+mn-ea"/>
              <a:cs typeface="Arial"/>
            </a:endParaRPr>
          </a:p>
          <a:p>
            <a:pPr marL="197586" marR="0" lvl="1" indent="-195966" algn="l" defTabSz="913429" rtl="0" eaLnBrk="0" fontAlgn="base" latinLnBrk="0" hangingPunct="0">
              <a:lnSpc>
                <a:spcPct val="100000"/>
              </a:lnSpc>
              <a:spcBef>
                <a:spcPct val="0"/>
              </a:spcBef>
              <a:spcAft>
                <a:spcPct val="0"/>
              </a:spcAft>
              <a:buClr>
                <a:srgbClr val="002960"/>
              </a:buClr>
              <a:buSzPct val="125000"/>
              <a:buFontTx/>
              <a:buChar char="-"/>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197586" marR="0" lvl="1" indent="-195966" algn="l" defTabSz="913429" rtl="0" eaLnBrk="0" fontAlgn="base" latinLnBrk="0" hangingPunct="0">
              <a:lnSpc>
                <a:spcPct val="100000"/>
              </a:lnSpc>
              <a:spcBef>
                <a:spcPct val="0"/>
              </a:spcBef>
              <a:spcAft>
                <a:spcPct val="0"/>
              </a:spcAft>
              <a:buClr>
                <a:srgbClr val="002960"/>
              </a:buClr>
              <a:buSzPct val="125000"/>
              <a:buFontTx/>
              <a:buChar char="-"/>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197586" marR="0" lvl="1" indent="-195966" algn="l" defTabSz="913429" rtl="0" eaLnBrk="0" fontAlgn="base" latinLnBrk="0" hangingPunct="0">
              <a:lnSpc>
                <a:spcPct val="100000"/>
              </a:lnSpc>
              <a:spcBef>
                <a:spcPct val="0"/>
              </a:spcBef>
              <a:spcAft>
                <a:spcPct val="0"/>
              </a:spcAft>
              <a:buClr>
                <a:srgbClr val="002960"/>
              </a:buClr>
              <a:buSzPct val="125000"/>
              <a:buFontTx/>
              <a:buChar char="-"/>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197586" marR="0" lvl="1" indent="-195966" algn="l" defTabSz="913429" rtl="0" eaLnBrk="0" fontAlgn="base" latinLnBrk="0" hangingPunct="0">
              <a:lnSpc>
                <a:spcPct val="100000"/>
              </a:lnSpc>
              <a:spcBef>
                <a:spcPct val="0"/>
              </a:spcBef>
              <a:spcAft>
                <a:spcPct val="0"/>
              </a:spcAft>
              <a:buClr>
                <a:srgbClr val="002960"/>
              </a:buClr>
              <a:buSzPct val="125000"/>
              <a:buFontTx/>
              <a:buChar char="-"/>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197586" marR="0" lvl="1" indent="-195966" algn="l" defTabSz="913429" rtl="0" eaLnBrk="0" fontAlgn="base" latinLnBrk="0" hangingPunct="0">
              <a:lnSpc>
                <a:spcPct val="100000"/>
              </a:lnSpc>
              <a:spcBef>
                <a:spcPct val="0"/>
              </a:spcBef>
              <a:spcAft>
                <a:spcPct val="0"/>
              </a:spcAft>
              <a:buClr>
                <a:srgbClr val="002960"/>
              </a:buClr>
              <a:buSzPct val="125000"/>
              <a:buFontTx/>
              <a:buChar char="-"/>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a:p>
            <a:pPr marL="349824" marR="0" lvl="0" indent="-349824" algn="l" defTabSz="913429" rtl="0" eaLnBrk="0" fontAlgn="base" latinLnBrk="0" hangingPunct="0">
              <a:lnSpc>
                <a:spcPct val="100000"/>
              </a:lnSpc>
              <a:spcBef>
                <a:spcPct val="0"/>
              </a:spcBef>
              <a:spcAft>
                <a:spcPct val="0"/>
              </a:spcAft>
              <a:buClr>
                <a:srgbClr val="002960"/>
              </a:buClr>
              <a:buSzTx/>
              <a:buFontTx/>
              <a:buNone/>
              <a:tabLst/>
              <a:defRPr/>
            </a:pPr>
            <a:endParaRPr kumimoji="0" lang="fr-FR" sz="1500" b="0" i="0" u="none" strike="noStrike" kern="0" cap="none" spc="0" normalizeH="0" baseline="0" noProof="0">
              <a:ln>
                <a:noFill/>
              </a:ln>
              <a:solidFill>
                <a:srgbClr val="002960"/>
              </a:solidFill>
              <a:effectLst/>
              <a:uLnTx/>
              <a:uFillTx/>
              <a:latin typeface="Arial"/>
              <a:ea typeface="+mn-ea"/>
              <a:cs typeface="Arial"/>
            </a:endParaRPr>
          </a:p>
        </p:txBody>
      </p:sp>
      <p:sp>
        <p:nvSpPr>
          <p:cNvPr id="9" name="TextBox 54"/>
          <p:cNvSpPr txBox="1"/>
          <p:nvPr>
            <p:custDataLst>
              <p:tags r:id="rId1"/>
            </p:custDataLst>
          </p:nvPr>
        </p:nvSpPr>
        <p:spPr>
          <a:xfrm>
            <a:off x="827584" y="964569"/>
            <a:ext cx="7980879" cy="592223"/>
          </a:xfrm>
          <a:prstGeom prst="rect">
            <a:avLst/>
          </a:prstGeom>
          <a:noFill/>
          <a:ln w="9525">
            <a:noFill/>
            <a:miter lim="800000"/>
            <a:headEnd/>
            <a:tailEnd/>
          </a:ln>
        </p:spPr>
        <p:txBody>
          <a:bodyPr wrap="square" lIns="36000" tIns="0" rIns="36000" bIns="0" anchor="ctr">
            <a:noAutofit/>
          </a:bodyPr>
          <a:lstStyle>
            <a:defPPr>
              <a:defRPr lang="fr-FR"/>
            </a:defPPr>
            <a:lvl1pPr defTabSz="913526">
              <a:buClr>
                <a:schemeClr val="tx2"/>
              </a:buClr>
              <a:defRPr sz="1200" b="1">
                <a:solidFill>
                  <a:schemeClr val="tx2"/>
                </a:solidFill>
                <a:latin typeface="Arial" pitchFamily="34" charset="0"/>
              </a:defRPr>
            </a:lvl1pPr>
          </a:lstStyle>
          <a:p>
            <a:pPr marL="0" marR="0" lvl="0" indent="0" algn="just" defTabSz="913526" rtl="0" eaLnBrk="1" fontAlgn="auto" latinLnBrk="0" hangingPunct="1">
              <a:lnSpc>
                <a:spcPct val="100000"/>
              </a:lnSpc>
              <a:spcBef>
                <a:spcPts val="0"/>
              </a:spcBef>
              <a:spcAft>
                <a:spcPts val="0"/>
              </a:spcAft>
              <a:buClr>
                <a:srgbClr val="002960"/>
              </a:buClr>
              <a:buSzTx/>
              <a:buFontTx/>
              <a:buNone/>
              <a:tabLst/>
              <a:defRPr/>
            </a:pPr>
            <a:r>
              <a:rPr kumimoji="0" lang="fr-FR" sz="1200" b="0" i="0" u="none" strike="noStrike" kern="0" cap="none" spc="0" normalizeH="0" baseline="0" noProof="0">
                <a:ln>
                  <a:noFill/>
                </a:ln>
                <a:solidFill>
                  <a:srgbClr val="002060"/>
                </a:solidFill>
                <a:effectLst/>
                <a:uLnTx/>
                <a:uFillTx/>
                <a:latin typeface="Arial" pitchFamily="34" charset="0"/>
                <a:ea typeface="+mn-ea"/>
                <a:cs typeface="Arial"/>
              </a:rPr>
              <a:t>Depuis 2015, un suivi est réalisé dans le cadre du CPOM pour les ARS et dans le cadre du CPG pour l’AM. Plusieurs objectifs sont communs aux 2 réseaux</a:t>
            </a:r>
          </a:p>
          <a:p>
            <a:pPr marL="0" marR="0" lvl="0" indent="0" algn="just" defTabSz="913526" rtl="0" eaLnBrk="1" fontAlgn="auto" latinLnBrk="0" hangingPunct="1">
              <a:lnSpc>
                <a:spcPct val="100000"/>
              </a:lnSpc>
              <a:spcBef>
                <a:spcPts val="0"/>
              </a:spcBef>
              <a:spcAft>
                <a:spcPts val="0"/>
              </a:spcAft>
              <a:buClr>
                <a:srgbClr val="002960"/>
              </a:buClr>
              <a:buSzTx/>
              <a:buFontTx/>
              <a:buNone/>
              <a:tabLst/>
              <a:defRPr/>
            </a:pPr>
            <a:endParaRPr kumimoji="0" lang="fr-FR" sz="1000" b="0" i="0" u="none" strike="noStrike" kern="0" cap="none" spc="0" normalizeH="0" baseline="0" noProof="0">
              <a:ln>
                <a:noFill/>
              </a:ln>
              <a:solidFill>
                <a:srgbClr val="002060"/>
              </a:solidFill>
              <a:effectLst/>
              <a:uLnTx/>
              <a:uFillTx/>
              <a:latin typeface="Arial" pitchFamily="34" charset="0"/>
              <a:ea typeface="+mn-ea"/>
              <a:cs typeface="Arial"/>
            </a:endParaRPr>
          </a:p>
        </p:txBody>
      </p:sp>
      <p:sp>
        <p:nvSpPr>
          <p:cNvPr id="23" name="TextBox 54"/>
          <p:cNvSpPr txBox="1"/>
          <p:nvPr>
            <p:custDataLst>
              <p:tags r:id="rId2"/>
            </p:custDataLst>
          </p:nvPr>
        </p:nvSpPr>
        <p:spPr>
          <a:xfrm>
            <a:off x="874757" y="1976510"/>
            <a:ext cx="7992888" cy="583930"/>
          </a:xfrm>
          <a:prstGeom prst="rect">
            <a:avLst/>
          </a:prstGeom>
          <a:noFill/>
          <a:ln w="9525">
            <a:noFill/>
            <a:miter lim="800000"/>
            <a:headEnd/>
            <a:tailEnd/>
          </a:ln>
        </p:spPr>
        <p:txBody>
          <a:bodyPr wrap="square" lIns="36000" tIns="0" rIns="36000" bIns="0" anchor="ctr">
            <a:noAutofit/>
          </a:bodyPr>
          <a:lstStyle>
            <a:defPPr>
              <a:defRPr lang="fr-FR"/>
            </a:defPPr>
            <a:lvl1pPr defTabSz="913526">
              <a:buClr>
                <a:schemeClr val="tx2"/>
              </a:buClr>
              <a:defRPr sz="1200" b="1">
                <a:solidFill>
                  <a:schemeClr val="tx2"/>
                </a:solidFill>
                <a:latin typeface="Arial" pitchFamily="34" charset="0"/>
              </a:defRPr>
            </a:lvl1pPr>
          </a:lstStyle>
          <a:p>
            <a:pPr marL="0" marR="0" lvl="0" indent="0" algn="l" defTabSz="913526" rtl="0" eaLnBrk="1" fontAlgn="auto" latinLnBrk="0" hangingPunct="1">
              <a:lnSpc>
                <a:spcPct val="100000"/>
              </a:lnSpc>
              <a:spcBef>
                <a:spcPts val="0"/>
              </a:spcBef>
              <a:spcAft>
                <a:spcPts val="0"/>
              </a:spcAft>
              <a:buClr>
                <a:srgbClr val="002960"/>
              </a:buClr>
              <a:buSzTx/>
              <a:buFontTx/>
              <a:buNone/>
              <a:tabLst/>
              <a:defRPr/>
            </a:pPr>
            <a:r>
              <a:rPr kumimoji="0" lang="fr-FR" sz="1200" b="1" i="0" u="none" strike="noStrike" kern="1200" cap="none" spc="0" normalizeH="0" baseline="0" noProof="0">
                <a:ln>
                  <a:noFill/>
                </a:ln>
                <a:solidFill>
                  <a:srgbClr val="002960"/>
                </a:solidFill>
                <a:effectLst/>
                <a:uLnTx/>
                <a:uFillTx/>
                <a:latin typeface="Arial" pitchFamily="34" charset="0"/>
                <a:ea typeface="+mn-ea"/>
                <a:cs typeface="Arial"/>
              </a:rPr>
              <a:t>Une déclinaison en région sous forme de </a:t>
            </a:r>
            <a:r>
              <a:rPr kumimoji="0" lang="fr-FR" sz="1200" b="0" i="0" u="none" strike="noStrike" kern="1200" cap="none" spc="0" normalizeH="0" baseline="0" noProof="0">
                <a:ln>
                  <a:noFill/>
                </a:ln>
                <a:solidFill>
                  <a:srgbClr val="002960"/>
                </a:solidFill>
                <a:effectLst/>
                <a:uLnTx/>
                <a:uFillTx/>
                <a:latin typeface="Arial" pitchFamily="34" charset="0"/>
                <a:ea typeface="+mn-ea"/>
                <a:cs typeface="Arial"/>
              </a:rPr>
              <a:t>PPRGDRESS 2021/2022</a:t>
            </a:r>
            <a:endParaRPr kumimoji="0" lang="fr-FR" sz="1200" b="1" i="0" u="none" strike="noStrike" kern="1200" cap="none" spc="0" normalizeH="0" baseline="0" noProof="0">
              <a:ln>
                <a:noFill/>
              </a:ln>
              <a:solidFill>
                <a:srgbClr val="002960"/>
              </a:solidFill>
              <a:effectLst/>
              <a:uLnTx/>
              <a:uFillTx/>
              <a:latin typeface="Arial" pitchFamily="34" charset="0"/>
              <a:ea typeface="+mn-ea"/>
              <a:cs typeface="Arial"/>
            </a:endParaRPr>
          </a:p>
        </p:txBody>
      </p:sp>
      <p:grpSp>
        <p:nvGrpSpPr>
          <p:cNvPr id="24" name="Groupe 23"/>
          <p:cNvGrpSpPr/>
          <p:nvPr/>
        </p:nvGrpSpPr>
        <p:grpSpPr>
          <a:xfrm>
            <a:off x="509960" y="1596417"/>
            <a:ext cx="245616" cy="248407"/>
            <a:chOff x="4194991" y="2886429"/>
            <a:chExt cx="232993" cy="213744"/>
          </a:xfrm>
        </p:grpSpPr>
        <p:sp>
          <p:nvSpPr>
            <p:cNvPr id="25" name="Chevron 24"/>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26" name="Chevron 25"/>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grpSp>
        <p:nvGrpSpPr>
          <p:cNvPr id="27" name="Groupe 26"/>
          <p:cNvGrpSpPr/>
          <p:nvPr/>
        </p:nvGrpSpPr>
        <p:grpSpPr>
          <a:xfrm>
            <a:off x="509960" y="2132856"/>
            <a:ext cx="245616" cy="248407"/>
            <a:chOff x="4194991" y="2886429"/>
            <a:chExt cx="232993" cy="213744"/>
          </a:xfrm>
        </p:grpSpPr>
        <p:sp>
          <p:nvSpPr>
            <p:cNvPr id="28" name="Chevron 27"/>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29" name="Chevron 28"/>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cxnSp>
        <p:nvCxnSpPr>
          <p:cNvPr id="34" name="Straight Connector 120"/>
          <p:cNvCxnSpPr/>
          <p:nvPr/>
        </p:nvCxnSpPr>
        <p:spPr bwMode="auto">
          <a:xfrm flipV="1">
            <a:off x="702499" y="3340771"/>
            <a:ext cx="8316416" cy="32083"/>
          </a:xfrm>
          <a:prstGeom prst="line">
            <a:avLst/>
          </a:prstGeom>
          <a:ln w="19050">
            <a:solidFill>
              <a:srgbClr val="FFCD0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651570" y="3190584"/>
            <a:ext cx="0" cy="148522"/>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2109181" y="3190584"/>
            <a:ext cx="0" cy="148522"/>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2" name="ZoneTexte 41"/>
          <p:cNvSpPr txBox="1"/>
          <p:nvPr/>
        </p:nvSpPr>
        <p:spPr>
          <a:xfrm>
            <a:off x="611560" y="3137623"/>
            <a:ext cx="629869" cy="215343"/>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err="1" smtClean="0">
                <a:solidFill>
                  <a:srgbClr val="002960"/>
                </a:solidFill>
                <a:latin typeface="Arial"/>
                <a:cs typeface="Arial"/>
                <a:sym typeface="Arial" pitchFamily="34" charset="0"/>
              </a:rPr>
              <a:t>Dec</a:t>
            </a:r>
            <a:r>
              <a:rPr lang="fr-FR" sz="800" b="1" dirty="0" smtClean="0">
                <a:solidFill>
                  <a:srgbClr val="002960"/>
                </a:solidFill>
                <a:latin typeface="Arial"/>
                <a:cs typeface="Arial"/>
                <a:sym typeface="Arial" pitchFamily="34" charset="0"/>
              </a:rPr>
              <a:t> </a:t>
            </a:r>
            <a:r>
              <a:rPr lang="fr-FR" sz="800" b="1" dirty="0">
                <a:solidFill>
                  <a:srgbClr val="002960"/>
                </a:solidFill>
                <a:latin typeface="Arial"/>
                <a:cs typeface="Arial"/>
                <a:sym typeface="Arial" pitchFamily="34" charset="0"/>
              </a:rPr>
              <a:t>21</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sp>
        <p:nvSpPr>
          <p:cNvPr id="43" name="ZoneTexte 42"/>
          <p:cNvSpPr txBox="1"/>
          <p:nvPr/>
        </p:nvSpPr>
        <p:spPr>
          <a:xfrm>
            <a:off x="2090956" y="3128002"/>
            <a:ext cx="629869" cy="215343"/>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err="1" smtClean="0">
                <a:solidFill>
                  <a:srgbClr val="002960"/>
                </a:solidFill>
                <a:latin typeface="Arial"/>
                <a:cs typeface="Arial"/>
                <a:sym typeface="Arial" pitchFamily="34" charset="0"/>
              </a:rPr>
              <a:t>Janv</a:t>
            </a:r>
            <a:r>
              <a:rPr lang="fr-FR" sz="800" b="1" dirty="0" smtClean="0">
                <a:solidFill>
                  <a:srgbClr val="002960"/>
                </a:solidFill>
                <a:latin typeface="Arial"/>
                <a:cs typeface="Arial"/>
                <a:sym typeface="Arial" pitchFamily="34" charset="0"/>
              </a:rPr>
              <a:t> 22</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sp>
        <p:nvSpPr>
          <p:cNvPr id="45" name="ZoneTexte 44"/>
          <p:cNvSpPr txBox="1"/>
          <p:nvPr/>
        </p:nvSpPr>
        <p:spPr>
          <a:xfrm>
            <a:off x="2958714" y="4732284"/>
            <a:ext cx="1109230" cy="606690"/>
          </a:xfrm>
          <a:prstGeom prst="rect">
            <a:avLst/>
          </a:prstGeom>
          <a:noFill/>
        </p:spPr>
        <p:txBody>
          <a:bodyPr wrap="square" lIns="35923" tIns="35923" rIns="35923" bIns="35923" rtlCol="0">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2960"/>
                </a:solidFill>
                <a:effectLst/>
                <a:uLnTx/>
                <a:uFillTx/>
                <a:latin typeface="Arial"/>
                <a:ea typeface="+mn-ea"/>
                <a:cs typeface="Arial"/>
              </a:rPr>
              <a:t>Diffusion </a:t>
            </a:r>
            <a:r>
              <a:rPr kumimoji="0" lang="fr-FR" sz="1000" b="0" i="0" u="none" strike="noStrike" kern="1200" cap="none" spc="0" normalizeH="0" baseline="0" noProof="0" dirty="0" smtClean="0">
                <a:ln>
                  <a:noFill/>
                </a:ln>
                <a:solidFill>
                  <a:srgbClr val="002960"/>
                </a:solidFill>
                <a:effectLst/>
                <a:uLnTx/>
                <a:uFillTx/>
                <a:latin typeface="Arial"/>
                <a:ea typeface="+mn-ea"/>
                <a:cs typeface="Arial"/>
              </a:rPr>
              <a:t>aux </a:t>
            </a:r>
            <a:r>
              <a:rPr kumimoji="0" lang="fr-FR" sz="1000" b="0" i="0" u="none" strike="noStrike" kern="1200" cap="none" spc="0" normalizeH="0" baseline="0" noProof="0" dirty="0">
                <a:ln>
                  <a:noFill/>
                </a:ln>
                <a:solidFill>
                  <a:srgbClr val="002960"/>
                </a:solidFill>
                <a:effectLst/>
                <a:uLnTx/>
                <a:uFillTx/>
                <a:latin typeface="Arial"/>
                <a:ea typeface="+mn-ea"/>
                <a:cs typeface="Arial"/>
              </a:rPr>
              <a:t>régions</a:t>
            </a:r>
          </a:p>
        </p:txBody>
      </p:sp>
      <p:sp>
        <p:nvSpPr>
          <p:cNvPr id="46" name="Isosceles Triangle 60"/>
          <p:cNvSpPr/>
          <p:nvPr/>
        </p:nvSpPr>
        <p:spPr bwMode="gray">
          <a:xfrm>
            <a:off x="3498771" y="4498799"/>
            <a:ext cx="156056" cy="134811"/>
          </a:xfrm>
          <a:prstGeom prst="triangle">
            <a:avLst/>
          </a:prstGeom>
          <a:solidFill>
            <a:schemeClr val="tx2">
              <a:lumMod val="50000"/>
              <a:lumOff val="50000"/>
            </a:schemeClr>
          </a:solidFill>
          <a:ln w="3175">
            <a:solidFill>
              <a:schemeClr val="tx2">
                <a:lumMod val="50000"/>
                <a:lumOff val="50000"/>
              </a:schemeClr>
            </a:solidFill>
            <a:prstDash val="solid"/>
            <a:miter lim="800000"/>
            <a:headEnd/>
            <a:tailEnd/>
          </a:ln>
          <a:effectLst/>
        </p:spPr>
        <p:txBody>
          <a:bodyPr wrap="none" lIns="92706" tIns="46359" rIns="92706" bIns="46359"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a:ea typeface="+mn-ea"/>
              <a:cs typeface="Arial"/>
            </a:endParaRPr>
          </a:p>
        </p:txBody>
      </p:sp>
      <p:cxnSp>
        <p:nvCxnSpPr>
          <p:cNvPr id="51" name="Connecteur droit avec flèche 50"/>
          <p:cNvCxnSpPr>
            <a:stCxn id="46" idx="5"/>
            <a:endCxn id="54" idx="1"/>
          </p:cNvCxnSpPr>
          <p:nvPr/>
        </p:nvCxnSpPr>
        <p:spPr>
          <a:xfrm>
            <a:off x="3615813" y="4566205"/>
            <a:ext cx="3503441" cy="6548"/>
          </a:xfrm>
          <a:prstGeom prst="straightConnector1">
            <a:avLst/>
          </a:prstGeom>
          <a:ln w="19050">
            <a:solidFill>
              <a:srgbClr val="FFCD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2" name="ZoneTexte 51"/>
          <p:cNvSpPr txBox="1"/>
          <p:nvPr/>
        </p:nvSpPr>
        <p:spPr>
          <a:xfrm>
            <a:off x="4355976" y="4581128"/>
            <a:ext cx="1872208" cy="491632"/>
          </a:xfrm>
          <a:prstGeom prst="rect">
            <a:avLst/>
          </a:prstGeom>
          <a:noFill/>
        </p:spPr>
        <p:txBody>
          <a:bodyPr wrap="square" lIns="35923" tIns="35923" rIns="35923" bIns="35923" rtlCol="0">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2960"/>
                </a:solidFill>
                <a:effectLst/>
                <a:uLnTx/>
                <a:uFillTx/>
                <a:latin typeface="Arial"/>
                <a:ea typeface="+mn-ea"/>
                <a:cs typeface="Arial"/>
              </a:rPr>
              <a:t>Elaboration/actualisation par les régions des </a:t>
            </a:r>
            <a:r>
              <a:rPr kumimoji="0" lang="fr-FR" sz="1000" b="0" i="0" u="none" strike="noStrike" kern="1200" cap="none" spc="0" normalizeH="0" baseline="0" noProof="0" dirty="0" smtClean="0">
                <a:ln>
                  <a:noFill/>
                </a:ln>
                <a:solidFill>
                  <a:srgbClr val="002960"/>
                </a:solidFill>
                <a:effectLst/>
                <a:uLnTx/>
                <a:uFillTx/>
                <a:latin typeface="Arial"/>
                <a:ea typeface="+mn-ea"/>
                <a:cs typeface="Arial"/>
              </a:rPr>
              <a:t>PPRGDRESS/PAR le cas échéant</a:t>
            </a:r>
            <a:endParaRPr kumimoji="0" lang="fr-FR" sz="1000" b="0" i="0" u="none" strike="noStrike" kern="1200" cap="none" spc="0" normalizeH="0" baseline="0" noProof="0" dirty="0">
              <a:ln>
                <a:noFill/>
              </a:ln>
              <a:solidFill>
                <a:srgbClr val="002960"/>
              </a:solidFill>
              <a:effectLst/>
              <a:uLnTx/>
              <a:uFillTx/>
              <a:latin typeface="Arial"/>
              <a:ea typeface="+mn-ea"/>
              <a:cs typeface="Arial"/>
            </a:endParaRPr>
          </a:p>
        </p:txBody>
      </p:sp>
      <p:sp>
        <p:nvSpPr>
          <p:cNvPr id="54" name="Isosceles Triangle 60"/>
          <p:cNvSpPr/>
          <p:nvPr/>
        </p:nvSpPr>
        <p:spPr bwMode="gray">
          <a:xfrm>
            <a:off x="7080240" y="4505347"/>
            <a:ext cx="156056" cy="134811"/>
          </a:xfrm>
          <a:prstGeom prst="triangle">
            <a:avLst/>
          </a:prstGeom>
          <a:solidFill>
            <a:schemeClr val="tx2">
              <a:lumMod val="50000"/>
              <a:lumOff val="50000"/>
            </a:schemeClr>
          </a:solidFill>
          <a:ln w="3175">
            <a:solidFill>
              <a:schemeClr val="tx2">
                <a:lumMod val="50000"/>
                <a:lumOff val="50000"/>
              </a:schemeClr>
            </a:solidFill>
            <a:prstDash val="solid"/>
            <a:miter lim="800000"/>
            <a:headEnd/>
            <a:tailEnd/>
          </a:ln>
          <a:effectLst/>
        </p:spPr>
        <p:txBody>
          <a:bodyPr wrap="none" lIns="92706" tIns="46359" rIns="92706" bIns="46359"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a:ea typeface="+mn-ea"/>
              <a:cs typeface="Arial"/>
            </a:endParaRPr>
          </a:p>
        </p:txBody>
      </p:sp>
      <p:cxnSp>
        <p:nvCxnSpPr>
          <p:cNvPr id="56" name="Connecteur droit avec flèche 55"/>
          <p:cNvCxnSpPr/>
          <p:nvPr/>
        </p:nvCxnSpPr>
        <p:spPr>
          <a:xfrm>
            <a:off x="1985615" y="3793435"/>
            <a:ext cx="983250" cy="0"/>
          </a:xfrm>
          <a:prstGeom prst="straightConnector1">
            <a:avLst/>
          </a:prstGeom>
          <a:ln w="19050">
            <a:solidFill>
              <a:srgbClr val="FFC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7" name="ZoneTexte 56"/>
          <p:cNvSpPr txBox="1"/>
          <p:nvPr/>
        </p:nvSpPr>
        <p:spPr>
          <a:xfrm>
            <a:off x="1350571" y="3577411"/>
            <a:ext cx="1069880" cy="178354"/>
          </a:xfrm>
          <a:prstGeom prst="rect">
            <a:avLst/>
          </a:prstGeom>
          <a:noFill/>
        </p:spPr>
        <p:txBody>
          <a:bodyPr wrap="square" lIns="35923" tIns="35923" rIns="35923" bIns="35923"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Orientations</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UNCAM </a:t>
            </a:r>
          </a:p>
        </p:txBody>
      </p:sp>
      <p:sp>
        <p:nvSpPr>
          <p:cNvPr id="58" name="Isosceles Triangle 60"/>
          <p:cNvSpPr/>
          <p:nvPr/>
        </p:nvSpPr>
        <p:spPr bwMode="gray">
          <a:xfrm>
            <a:off x="1422579" y="3433395"/>
            <a:ext cx="156056" cy="134811"/>
          </a:xfrm>
          <a:prstGeom prst="triangle">
            <a:avLst/>
          </a:prstGeom>
          <a:solidFill>
            <a:schemeClr val="tx2">
              <a:lumMod val="50000"/>
              <a:lumOff val="50000"/>
            </a:schemeClr>
          </a:solidFill>
          <a:ln w="3175">
            <a:solidFill>
              <a:schemeClr val="tx2">
                <a:lumMod val="50000"/>
                <a:lumOff val="50000"/>
              </a:schemeClr>
            </a:solidFill>
            <a:prstDash val="solid"/>
            <a:miter lim="800000"/>
            <a:headEnd/>
            <a:tailEnd/>
          </a:ln>
          <a:effectLst/>
        </p:spPr>
        <p:txBody>
          <a:bodyPr wrap="none" lIns="92706" tIns="46359" rIns="92706" bIns="46359"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a:ea typeface="+mn-ea"/>
              <a:cs typeface="Arial"/>
            </a:endParaRPr>
          </a:p>
        </p:txBody>
      </p:sp>
      <p:sp>
        <p:nvSpPr>
          <p:cNvPr id="59" name="Isosceles Triangle 60"/>
          <p:cNvSpPr/>
          <p:nvPr/>
        </p:nvSpPr>
        <p:spPr bwMode="gray">
          <a:xfrm>
            <a:off x="3210739" y="3433395"/>
            <a:ext cx="156056" cy="134811"/>
          </a:xfrm>
          <a:prstGeom prst="triangle">
            <a:avLst/>
          </a:prstGeom>
          <a:solidFill>
            <a:schemeClr val="tx2">
              <a:lumMod val="50000"/>
              <a:lumOff val="50000"/>
            </a:schemeClr>
          </a:solidFill>
          <a:ln w="3175">
            <a:solidFill>
              <a:schemeClr val="tx2">
                <a:lumMod val="50000"/>
                <a:lumOff val="50000"/>
              </a:schemeClr>
            </a:solidFill>
            <a:prstDash val="solid"/>
            <a:miter lim="800000"/>
            <a:headEnd/>
            <a:tailEnd/>
          </a:ln>
          <a:effectLst/>
        </p:spPr>
        <p:txBody>
          <a:bodyPr wrap="none" lIns="92706" tIns="46359" rIns="92706" bIns="46359"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a:ea typeface="+mn-ea"/>
              <a:cs typeface="Arial"/>
            </a:endParaRPr>
          </a:p>
        </p:txBody>
      </p:sp>
      <p:sp>
        <p:nvSpPr>
          <p:cNvPr id="60" name="ZoneTexte 59"/>
          <p:cNvSpPr txBox="1"/>
          <p:nvPr/>
        </p:nvSpPr>
        <p:spPr>
          <a:xfrm>
            <a:off x="2966553" y="3577411"/>
            <a:ext cx="934168" cy="216024"/>
          </a:xfrm>
          <a:prstGeom prst="rect">
            <a:avLst/>
          </a:prstGeom>
          <a:noFill/>
        </p:spPr>
        <p:txBody>
          <a:bodyPr wrap="square" lIns="35923" tIns="35923" rIns="35923" bIns="35923"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2960"/>
                </a:solidFill>
                <a:effectLst/>
                <a:uLnTx/>
                <a:uFillTx/>
                <a:latin typeface="Arial"/>
                <a:ea typeface="+mn-ea"/>
                <a:cs typeface="Arial"/>
              </a:rPr>
              <a:t>Signature du PNGDRESS </a:t>
            </a:r>
          </a:p>
        </p:txBody>
      </p:sp>
      <p:cxnSp>
        <p:nvCxnSpPr>
          <p:cNvPr id="67" name="Connecteur droit 66"/>
          <p:cNvCxnSpPr/>
          <p:nvPr/>
        </p:nvCxnSpPr>
        <p:spPr>
          <a:xfrm>
            <a:off x="3502020" y="3193139"/>
            <a:ext cx="0" cy="148522"/>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8" name="ZoneTexte 67"/>
          <p:cNvSpPr txBox="1"/>
          <p:nvPr/>
        </p:nvSpPr>
        <p:spPr>
          <a:xfrm>
            <a:off x="3462078" y="3136477"/>
            <a:ext cx="629869" cy="215343"/>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err="1" smtClean="0">
                <a:solidFill>
                  <a:srgbClr val="002960"/>
                </a:solidFill>
                <a:latin typeface="Arial"/>
                <a:cs typeface="Arial"/>
                <a:sym typeface="Arial" pitchFamily="34" charset="0"/>
              </a:rPr>
              <a:t>Fev</a:t>
            </a:r>
            <a:r>
              <a:rPr lang="fr-FR" sz="800" b="1" dirty="0" smtClean="0">
                <a:solidFill>
                  <a:srgbClr val="002960"/>
                </a:solidFill>
                <a:latin typeface="Arial"/>
                <a:cs typeface="Arial"/>
                <a:sym typeface="Arial" pitchFamily="34" charset="0"/>
              </a:rPr>
              <a:t> 22</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sp>
        <p:nvSpPr>
          <p:cNvPr id="2" name="Rectangle 1"/>
          <p:cNvSpPr/>
          <p:nvPr/>
        </p:nvSpPr>
        <p:spPr>
          <a:xfrm>
            <a:off x="845840" y="1527175"/>
            <a:ext cx="7992214" cy="461665"/>
          </a:xfrm>
          <a:prstGeom prst="rect">
            <a:avLst/>
          </a:prstGeom>
          <a:noFill/>
          <a:ln w="9525">
            <a:noFill/>
            <a:miter lim="800000"/>
            <a:headEnd/>
            <a:tailEnd/>
          </a:ln>
        </p:spPr>
        <p:txBody>
          <a:bodyPr wrap="square" lIns="36000" tIns="0" rIns="36000" bIns="0" anchor="ctr">
            <a:noAutofit/>
          </a:bodyPr>
          <a:lstStyle/>
          <a:p>
            <a:pPr marL="0" marR="0" lvl="0" indent="0" algn="just" defTabSz="913526" rtl="0" eaLnBrk="1" fontAlgn="auto" latinLnBrk="0" hangingPunct="1">
              <a:lnSpc>
                <a:spcPct val="100000"/>
              </a:lnSpc>
              <a:spcBef>
                <a:spcPts val="0"/>
              </a:spcBef>
              <a:spcAft>
                <a:spcPts val="0"/>
              </a:spcAft>
              <a:buClr>
                <a:srgbClr val="002960"/>
              </a:buClr>
              <a:buSzTx/>
              <a:buFontTx/>
              <a:buNone/>
              <a:tabLst/>
              <a:defRPr/>
            </a:pPr>
            <a:r>
              <a:rPr kumimoji="0" lang="fr-FR" sz="1200" b="0" i="0" u="none" strike="noStrike" kern="0" cap="none" spc="0" normalizeH="0" baseline="0" noProof="0">
                <a:ln>
                  <a:noFill/>
                </a:ln>
                <a:solidFill>
                  <a:srgbClr val="002960"/>
                </a:solidFill>
                <a:effectLst/>
                <a:uLnTx/>
                <a:uFillTx/>
                <a:latin typeface="Arial" pitchFamily="34" charset="0"/>
                <a:ea typeface="+mn-ea"/>
                <a:cs typeface="Arial"/>
              </a:rPr>
              <a:t>Un cadre commun d’action fixé par le PNGDRESS (plan national de gestion du risque et d’efficience du système de soins) et le kit de déploiement. </a:t>
            </a:r>
          </a:p>
        </p:txBody>
      </p:sp>
      <p:grpSp>
        <p:nvGrpSpPr>
          <p:cNvPr id="76" name="Groupe 75"/>
          <p:cNvGrpSpPr/>
          <p:nvPr/>
        </p:nvGrpSpPr>
        <p:grpSpPr>
          <a:xfrm>
            <a:off x="509960" y="1020353"/>
            <a:ext cx="245616" cy="248407"/>
            <a:chOff x="4194991" y="2886429"/>
            <a:chExt cx="232993" cy="213744"/>
          </a:xfrm>
        </p:grpSpPr>
        <p:sp>
          <p:nvSpPr>
            <p:cNvPr id="77" name="Chevron 76"/>
            <p:cNvSpPr/>
            <p:nvPr/>
          </p:nvSpPr>
          <p:spPr bwMode="gray">
            <a:xfrm>
              <a:off x="4283968" y="2887970"/>
              <a:ext cx="144016" cy="212203"/>
            </a:xfrm>
            <a:prstGeom prst="chevron">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78" name="Chevron 77"/>
            <p:cNvSpPr/>
            <p:nvPr/>
          </p:nvSpPr>
          <p:spPr bwMode="gray">
            <a:xfrm>
              <a:off x="4194991" y="2886429"/>
              <a:ext cx="144016" cy="212203"/>
            </a:xfrm>
            <a:prstGeom prst="chevron">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cxnSp>
        <p:nvCxnSpPr>
          <p:cNvPr id="61" name="Connecteur droit 60"/>
          <p:cNvCxnSpPr/>
          <p:nvPr/>
        </p:nvCxnSpPr>
        <p:spPr>
          <a:xfrm>
            <a:off x="4721157" y="3216695"/>
            <a:ext cx="0" cy="148522"/>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4685347" y="3136477"/>
            <a:ext cx="629869" cy="215343"/>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smtClean="0">
                <a:solidFill>
                  <a:srgbClr val="002960"/>
                </a:solidFill>
                <a:latin typeface="Arial"/>
                <a:cs typeface="Arial"/>
                <a:sym typeface="Arial" pitchFamily="34" charset="0"/>
              </a:rPr>
              <a:t>Mars 22</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sp>
        <p:nvSpPr>
          <p:cNvPr id="44" name="ZoneTexte 43"/>
          <p:cNvSpPr txBox="1"/>
          <p:nvPr/>
        </p:nvSpPr>
        <p:spPr>
          <a:xfrm>
            <a:off x="5909334" y="3144423"/>
            <a:ext cx="629869" cy="215343"/>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smtClean="0">
                <a:solidFill>
                  <a:srgbClr val="002960"/>
                </a:solidFill>
                <a:latin typeface="Arial"/>
                <a:cs typeface="Arial"/>
                <a:sym typeface="Arial" pitchFamily="34" charset="0"/>
              </a:rPr>
              <a:t>Avril </a:t>
            </a:r>
            <a:r>
              <a:rPr lang="fr-FR" sz="800" b="1" dirty="0">
                <a:solidFill>
                  <a:srgbClr val="002960"/>
                </a:solidFill>
                <a:latin typeface="Arial"/>
                <a:cs typeface="Arial"/>
                <a:sym typeface="Arial" pitchFamily="34" charset="0"/>
              </a:rPr>
              <a:t>22</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cxnSp>
        <p:nvCxnSpPr>
          <p:cNvPr id="47" name="Connecteur droit 46"/>
          <p:cNvCxnSpPr/>
          <p:nvPr/>
        </p:nvCxnSpPr>
        <p:spPr>
          <a:xfrm>
            <a:off x="5937265" y="3212992"/>
            <a:ext cx="0" cy="144000"/>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a:xfrm>
            <a:off x="7152173" y="3212992"/>
            <a:ext cx="0" cy="144000"/>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7169133" y="3140968"/>
            <a:ext cx="629869" cy="215302"/>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smtClean="0">
                <a:solidFill>
                  <a:srgbClr val="002960"/>
                </a:solidFill>
                <a:latin typeface="Arial"/>
                <a:cs typeface="Arial"/>
                <a:sym typeface="Arial" pitchFamily="34" charset="0"/>
              </a:rPr>
              <a:t>Mai </a:t>
            </a:r>
            <a:r>
              <a:rPr lang="fr-FR" sz="800" b="1" dirty="0">
                <a:solidFill>
                  <a:srgbClr val="002960"/>
                </a:solidFill>
                <a:latin typeface="Arial"/>
                <a:cs typeface="Arial"/>
                <a:sym typeface="Arial" pitchFamily="34" charset="0"/>
              </a:rPr>
              <a:t>22</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sp>
        <p:nvSpPr>
          <p:cNvPr id="50" name="ZoneTexte 49"/>
          <p:cNvSpPr txBox="1"/>
          <p:nvPr/>
        </p:nvSpPr>
        <p:spPr>
          <a:xfrm>
            <a:off x="8317564" y="3136518"/>
            <a:ext cx="629869" cy="215302"/>
          </a:xfrm>
          <a:prstGeom prst="rect">
            <a:avLst/>
          </a:prstGeom>
          <a:noFill/>
        </p:spPr>
        <p:txBody>
          <a:bodyPr wrap="square" lIns="91303" tIns="45650" rIns="91303" bIns="45650" rtlCol="0">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lang="fr-FR" sz="800" b="1" dirty="0" smtClean="0">
                <a:solidFill>
                  <a:srgbClr val="002960"/>
                </a:solidFill>
                <a:latin typeface="Arial"/>
                <a:cs typeface="Arial"/>
                <a:sym typeface="Arial" pitchFamily="34" charset="0"/>
              </a:rPr>
              <a:t>Juin </a:t>
            </a:r>
            <a:r>
              <a:rPr lang="fr-FR" sz="800" b="1" dirty="0">
                <a:solidFill>
                  <a:srgbClr val="002960"/>
                </a:solidFill>
                <a:latin typeface="Arial"/>
                <a:cs typeface="Arial"/>
                <a:sym typeface="Arial" pitchFamily="34" charset="0"/>
              </a:rPr>
              <a:t>22</a:t>
            </a:r>
            <a:endParaRPr kumimoji="0" lang="fr-FR" sz="800" b="1" i="0" u="none" strike="noStrike" kern="1200" cap="none" spc="0" normalizeH="0" baseline="0" noProof="0" dirty="0">
              <a:ln>
                <a:noFill/>
              </a:ln>
              <a:solidFill>
                <a:srgbClr val="002960"/>
              </a:solidFill>
              <a:effectLst/>
              <a:uLnTx/>
              <a:uFillTx/>
              <a:latin typeface="Arial"/>
              <a:ea typeface="+mn-ea"/>
              <a:cs typeface="Arial"/>
              <a:sym typeface="Arial" pitchFamily="34" charset="0"/>
            </a:endParaRPr>
          </a:p>
        </p:txBody>
      </p:sp>
      <p:cxnSp>
        <p:nvCxnSpPr>
          <p:cNvPr id="55" name="Connecteur droit 54"/>
          <p:cNvCxnSpPr/>
          <p:nvPr/>
        </p:nvCxnSpPr>
        <p:spPr>
          <a:xfrm>
            <a:off x="8244408" y="3212976"/>
            <a:ext cx="0" cy="144000"/>
          </a:xfrm>
          <a:prstGeom prst="line">
            <a:avLst/>
          </a:prstGeom>
          <a:ln w="19050">
            <a:solidFill>
              <a:srgbClr val="FFCD00"/>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5550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631250" y="2821103"/>
            <a:ext cx="6405246" cy="1760025"/>
          </a:xfrm>
          <a:prstGeom prst="rect">
            <a:avLst/>
          </a:prstGeom>
        </p:spPr>
        <p:txBody>
          <a:bodyPr lIns="91332" tIns="45667" rIns="91332" bIns="45667"/>
          <a:lstStyle/>
          <a:p>
            <a:r>
              <a:rPr lang="fr-FR" sz="3600" b="1" kern="0">
                <a:solidFill>
                  <a:schemeClr val="tx2"/>
                </a:solidFill>
              </a:rPr>
              <a:t>L’animation des réseaux</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algn="ctr"/>
            <a:endParaRPr lang="fr-FR" sz="1100" b="1">
              <a:solidFill>
                <a:schemeClr val="bg1"/>
              </a:solidFill>
              <a:latin typeface="Arial" pitchFamily="34" charset="0"/>
            </a:endParaRPr>
          </a:p>
        </p:txBody>
      </p:sp>
      <p:grpSp>
        <p:nvGrpSpPr>
          <p:cNvPr id="5" name="Groupe 4"/>
          <p:cNvGrpSpPr/>
          <p:nvPr/>
        </p:nvGrpSpPr>
        <p:grpSpPr>
          <a:xfrm>
            <a:off x="1988378" y="2803946"/>
            <a:ext cx="642872" cy="1010755"/>
            <a:chOff x="4211960" y="2787624"/>
            <a:chExt cx="216024" cy="312549"/>
          </a:xfrm>
        </p:grpSpPr>
        <p:sp>
          <p:nvSpPr>
            <p:cNvPr id="6" name="Chevron 5"/>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algn="ctr"/>
              <a:endParaRPr lang="fr-FR" sz="800">
                <a:solidFill>
                  <a:schemeClr val="tx1"/>
                </a:solidFill>
                <a:latin typeface="Arial" pitchFamily="34" charset="0"/>
              </a:endParaRPr>
            </a:p>
          </p:txBody>
        </p:sp>
        <p:sp>
          <p:nvSpPr>
            <p:cNvPr id="8" name="Chevron 7"/>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algn="ctr"/>
              <a:endParaRPr lang="fr-FR" sz="800">
                <a:solidFill>
                  <a:schemeClr val="tx1"/>
                </a:solidFill>
                <a:latin typeface="Arial" pitchFamily="34" charset="0"/>
              </a:endParaRPr>
            </a:p>
          </p:txBody>
        </p:sp>
      </p:grpSp>
    </p:spTree>
    <p:extLst>
      <p:ext uri="{BB962C8B-B14F-4D97-AF65-F5344CB8AC3E}">
        <p14:creationId xmlns:p14="http://schemas.microsoft.com/office/powerpoint/2010/main" val="1367716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itle 1"/>
          <p:cNvSpPr txBox="1">
            <a:spLocks/>
          </p:cNvSpPr>
          <p:nvPr/>
        </p:nvSpPr>
        <p:spPr>
          <a:xfrm>
            <a:off x="827584" y="189009"/>
            <a:ext cx="8496944"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lvl1pPr algn="l" defTabSz="926426" rtl="0" eaLnBrk="0" fontAlgn="base" hangingPunct="0">
              <a:spcBef>
                <a:spcPct val="0"/>
              </a:spcBef>
              <a:spcAft>
                <a:spcPct val="0"/>
              </a:spcAft>
              <a:tabLst>
                <a:tab pos="463210" algn="l"/>
              </a:tabLst>
              <a:defRPr sz="1900" b="1">
                <a:solidFill>
                  <a:schemeClr val="tx2"/>
                </a:solidFill>
                <a:latin typeface="+mj-lt"/>
                <a:ea typeface="+mj-ea"/>
                <a:cs typeface="+mj-cs"/>
              </a:defRPr>
            </a:lvl1pPr>
            <a:lvl2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2pPr>
            <a:lvl3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3pPr>
            <a:lvl4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4pPr>
            <a:lvl5pPr algn="l" defTabSz="926426" rtl="0" eaLnBrk="0" fontAlgn="base" hangingPunct="0">
              <a:spcBef>
                <a:spcPct val="0"/>
              </a:spcBef>
              <a:spcAft>
                <a:spcPct val="0"/>
              </a:spcAft>
              <a:tabLst>
                <a:tab pos="463210" algn="l"/>
              </a:tabLst>
              <a:defRPr sz="1900" b="1">
                <a:solidFill>
                  <a:schemeClr val="tx2"/>
                </a:solidFill>
                <a:latin typeface="Arial" charset="0"/>
                <a:cs typeface="Arial" charset="0"/>
              </a:defRPr>
            </a:lvl5pPr>
            <a:lvl6pPr marL="473056"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6pPr>
            <a:lvl7pPr marL="946125"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7pPr>
            <a:lvl8pPr marL="1419220"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8pPr>
            <a:lvl9pPr marL="1892275" algn="l" defTabSz="926426" rtl="0" eaLnBrk="1" fontAlgn="base" hangingPunct="1">
              <a:spcBef>
                <a:spcPct val="0"/>
              </a:spcBef>
              <a:spcAft>
                <a:spcPct val="0"/>
              </a:spcAft>
              <a:tabLst>
                <a:tab pos="463210" algn="l"/>
              </a:tabLst>
              <a:defRPr sz="1900" b="1">
                <a:solidFill>
                  <a:schemeClr val="tx2"/>
                </a:solidFill>
                <a:latin typeface="Arial" charset="0"/>
                <a:cs typeface="Arial" charset="0"/>
              </a:defRPr>
            </a:lvl9pPr>
          </a:lstStyle>
          <a:p>
            <a:pPr marL="0" marR="0" lvl="0" indent="0" algn="l" defTabSz="926426" rtl="0" eaLnBrk="0" fontAlgn="base" latinLnBrk="0" hangingPunct="0">
              <a:lnSpc>
                <a:spcPct val="100000"/>
              </a:lnSpc>
              <a:spcBef>
                <a:spcPct val="0"/>
              </a:spcBef>
              <a:spcAft>
                <a:spcPct val="0"/>
              </a:spcAft>
              <a:buClrTx/>
              <a:buSzTx/>
              <a:buFontTx/>
              <a:buNone/>
              <a:tabLst>
                <a:tab pos="463210" algn="l"/>
              </a:tabLst>
              <a:defRPr/>
            </a:pPr>
            <a:r>
              <a:rPr kumimoji="0" lang="fr-FR" sz="1800" b="1" i="0" u="none" strike="noStrike" kern="0" cap="none" spc="0" normalizeH="0" baseline="0" noProof="0">
                <a:ln>
                  <a:noFill/>
                </a:ln>
                <a:solidFill>
                  <a:srgbClr val="002960"/>
                </a:solidFill>
                <a:effectLst/>
                <a:uLnTx/>
                <a:uFillTx/>
                <a:latin typeface="Arial"/>
                <a:ea typeface="+mj-ea"/>
                <a:cs typeface="Arial"/>
              </a:rPr>
              <a:t>L’animation des réseaux</a:t>
            </a:r>
            <a:endParaRPr kumimoji="0" lang="fr-FR" sz="1800" b="1" i="0" u="none" strike="noStrike" kern="1200" cap="none" spc="0" normalizeH="0" baseline="0" noProof="0">
              <a:ln>
                <a:noFill/>
              </a:ln>
              <a:solidFill>
                <a:srgbClr val="002960"/>
              </a:solidFill>
              <a:effectLst/>
              <a:uLnTx/>
              <a:uFillTx/>
              <a:latin typeface="Arial"/>
              <a:ea typeface="+mj-ea"/>
              <a:cs typeface="Arial"/>
            </a:endParaRPr>
          </a:p>
        </p:txBody>
      </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lumMod val="85000"/>
                </a:srgbClr>
              </a:solidFill>
              <a:effectLst/>
              <a:uLnTx/>
              <a:uFillTx/>
              <a:latin typeface="Arial" pitchFamily="34" charset="0"/>
              <a:ea typeface="+mn-ea"/>
              <a:cs typeface="Arial"/>
            </a:endParaRPr>
          </a:p>
        </p:txBody>
      </p:sp>
      <p:sp>
        <p:nvSpPr>
          <p:cNvPr id="51" name="Rectangle 50"/>
          <p:cNvSpPr/>
          <p:nvPr/>
        </p:nvSpPr>
        <p:spPr bwMode="gray">
          <a:xfrm>
            <a:off x="1289217" y="2020778"/>
            <a:ext cx="1914631" cy="522780"/>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2960"/>
                </a:solidFill>
                <a:effectLst/>
                <a:uLnTx/>
                <a:uFillTx/>
                <a:latin typeface="Arial"/>
                <a:ea typeface="+mn-ea"/>
                <a:cs typeface="Arial"/>
              </a:rPr>
              <a:t>Réunions stratégiques sur des éléments bloquants entre DCGDR et DGARS</a:t>
            </a:r>
          </a:p>
        </p:txBody>
      </p:sp>
      <p:cxnSp>
        <p:nvCxnSpPr>
          <p:cNvPr id="52" name="Connecteur droit 51"/>
          <p:cNvCxnSpPr/>
          <p:nvPr/>
        </p:nvCxnSpPr>
        <p:spPr>
          <a:xfrm>
            <a:off x="947204" y="1225691"/>
            <a:ext cx="745200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91" name="Ellipse 90"/>
          <p:cNvSpPr/>
          <p:nvPr/>
        </p:nvSpPr>
        <p:spPr bwMode="gray">
          <a:xfrm>
            <a:off x="904868" y="1412776"/>
            <a:ext cx="252000" cy="252000"/>
          </a:xfrm>
          <a:prstGeom prst="ellipse">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CD00"/>
                </a:solidFill>
                <a:effectLst/>
                <a:uLnTx/>
                <a:uFillTx/>
                <a:latin typeface="Arial" pitchFamily="34" charset="0"/>
                <a:ea typeface="+mn-ea"/>
                <a:cs typeface="Arial"/>
              </a:rPr>
              <a:t>1</a:t>
            </a:r>
          </a:p>
        </p:txBody>
      </p:sp>
      <p:sp>
        <p:nvSpPr>
          <p:cNvPr id="130" name="Rectangle 129"/>
          <p:cNvSpPr/>
          <p:nvPr/>
        </p:nvSpPr>
        <p:spPr bwMode="gray">
          <a:xfrm>
            <a:off x="3743908" y="2106978"/>
            <a:ext cx="4644516" cy="273840"/>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Echanges sur des thématiques identifiées comme éléments de blocage</a:t>
            </a:r>
            <a:endParaRPr kumimoji="0" lang="fr-FR" sz="1000" b="0" i="1" u="none" strike="noStrike" kern="1200" cap="none" spc="0" normalizeH="0" baseline="0" noProof="0">
              <a:ln>
                <a:noFill/>
              </a:ln>
              <a:solidFill>
                <a:srgbClr val="002960"/>
              </a:solidFill>
              <a:effectLst/>
              <a:uLnTx/>
              <a:uFillTx/>
              <a:latin typeface="Arial"/>
              <a:ea typeface="+mn-ea"/>
              <a:cs typeface="Arial"/>
            </a:endParaRPr>
          </a:p>
        </p:txBody>
      </p:sp>
      <p:sp>
        <p:nvSpPr>
          <p:cNvPr id="56" name="Rectangle 55"/>
          <p:cNvSpPr/>
          <p:nvPr/>
        </p:nvSpPr>
        <p:spPr bwMode="gray">
          <a:xfrm>
            <a:off x="1043608" y="4658349"/>
            <a:ext cx="7344816" cy="1650971"/>
          </a:xfrm>
          <a:prstGeom prst="rect">
            <a:avLst/>
          </a:prstGeom>
          <a:noFill/>
          <a:ln w="19050">
            <a:noFill/>
            <a:miter lim="800000"/>
            <a:headEnd/>
            <a:tailEnd/>
          </a:ln>
          <a:effectLst/>
        </p:spPr>
        <p:txBody>
          <a:bodyPr wrap="square" lIns="36000" rIns="36000" rtlCol="0" anchor="ctr">
            <a:noAutofit/>
          </a:bodyPr>
          <a:lstStyle/>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S’appuyer sur des référents identifiés dans chaque réseau : </a:t>
            </a:r>
          </a:p>
          <a:p>
            <a:pPr marL="628458" marR="0" lvl="1"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1" u="none" strike="noStrike" kern="1200" cap="none" spc="0" normalizeH="0" baseline="0" noProof="0">
                <a:ln>
                  <a:noFill/>
                </a:ln>
                <a:solidFill>
                  <a:srgbClr val="002960"/>
                </a:solidFill>
                <a:effectLst/>
                <a:uLnTx/>
                <a:uFillTx/>
                <a:latin typeface="Arial"/>
                <a:ea typeface="+mn-ea"/>
                <a:cs typeface="Arial"/>
              </a:rPr>
              <a:t>Référents identifiés dans le cadre des CPOM  </a:t>
            </a:r>
          </a:p>
          <a:p>
            <a:pPr marL="628458" marR="0" lvl="1"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1" u="none" strike="noStrike" kern="1200" cap="none" spc="0" normalizeH="0" baseline="0" noProof="0">
                <a:ln>
                  <a:noFill/>
                </a:ln>
                <a:solidFill>
                  <a:srgbClr val="002960"/>
                </a:solidFill>
                <a:effectLst/>
                <a:uLnTx/>
                <a:uFillTx/>
                <a:latin typeface="Arial"/>
                <a:ea typeface="+mn-ea"/>
                <a:cs typeface="Arial"/>
              </a:rPr>
              <a:t>Pour « structuration  de l’offre de soins » : les DOS</a:t>
            </a:r>
          </a:p>
          <a:p>
            <a:pPr marL="457008" marR="0" lvl="1" indent="0" algn="l" defTabSz="914012" rtl="0" eaLnBrk="1" fontAlgn="auto" latinLnBrk="0" hangingPunct="1">
              <a:lnSpc>
                <a:spcPct val="100000"/>
              </a:lnSpc>
              <a:spcBef>
                <a:spcPts val="0"/>
              </a:spcBef>
              <a:spcAft>
                <a:spcPts val="0"/>
              </a:spcAft>
              <a:buClrTx/>
              <a:buSzTx/>
              <a:buFontTx/>
              <a:buNone/>
              <a:tabLst/>
              <a:defRPr/>
            </a:pPr>
            <a:endParaRPr kumimoji="0" lang="fr-FR" sz="1000" b="0" i="1" u="none" strike="noStrike" kern="1200" cap="none" spc="0" normalizeH="0" baseline="0" noProof="0">
              <a:ln>
                <a:noFill/>
              </a:ln>
              <a:solidFill>
                <a:srgbClr val="002960"/>
              </a:solidFill>
              <a:effectLst/>
              <a:uLnTx/>
              <a:uFillTx/>
              <a:latin typeface="Arial"/>
              <a:ea typeface="+mn-ea"/>
              <a:cs typeface="Arial"/>
            </a:endParaRPr>
          </a:p>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Mettre en place une dynamique d’échanges entre les membres du réseau :</a:t>
            </a:r>
          </a:p>
          <a:p>
            <a:pPr marL="628458" marR="0" lvl="1"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Via des instances déjà existantes (</a:t>
            </a:r>
            <a:r>
              <a:rPr kumimoji="0" lang="fr-FR" sz="1000" b="0" i="1" u="none" strike="noStrike" kern="1200" cap="none" spc="0" normalizeH="0" baseline="0" noProof="0">
                <a:ln>
                  <a:noFill/>
                </a:ln>
                <a:solidFill>
                  <a:srgbClr val="002960"/>
                </a:solidFill>
                <a:effectLst/>
                <a:uLnTx/>
                <a:uFillTx/>
                <a:latin typeface="Arial"/>
                <a:ea typeface="+mn-ea"/>
                <a:cs typeface="Arial"/>
              </a:rPr>
              <a:t>ex : comité des DOS, CTSMS</a:t>
            </a:r>
            <a:r>
              <a:rPr kumimoji="0" lang="fr-FR" sz="1000" b="0" i="0" u="none" strike="noStrike" kern="1200" cap="none" spc="0" normalizeH="0" baseline="0" noProof="0">
                <a:ln>
                  <a:noFill/>
                </a:ln>
                <a:solidFill>
                  <a:srgbClr val="002960"/>
                </a:solidFill>
                <a:effectLst/>
                <a:uLnTx/>
                <a:uFillTx/>
                <a:latin typeface="Arial"/>
                <a:ea typeface="+mn-ea"/>
                <a:cs typeface="Arial"/>
              </a:rPr>
              <a:t>) </a:t>
            </a:r>
          </a:p>
          <a:p>
            <a:pPr marL="628458" marR="0" lvl="1"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Lors de séminaires thématiques dédiés  (</a:t>
            </a:r>
            <a:r>
              <a:rPr kumimoji="0" lang="fr-FR" sz="1000" b="0" i="1" u="none" strike="noStrike" kern="1200" cap="none" spc="0" normalizeH="0" baseline="0" noProof="0">
                <a:ln>
                  <a:noFill/>
                </a:ln>
                <a:solidFill>
                  <a:srgbClr val="002960"/>
                </a:solidFill>
                <a:effectLst/>
                <a:uLnTx/>
                <a:uFillTx/>
                <a:latin typeface="Arial"/>
                <a:ea typeface="+mn-ea"/>
                <a:cs typeface="Arial"/>
              </a:rPr>
              <a:t>ex produits de santé, transports)</a:t>
            </a:r>
            <a:endParaRPr kumimoji="0" lang="fr-FR" sz="1000" b="0" i="0" u="none" strike="noStrike" kern="1200" cap="none" spc="0" normalizeH="0" baseline="0" noProof="0">
              <a:ln>
                <a:noFill/>
              </a:ln>
              <a:solidFill>
                <a:srgbClr val="002960"/>
              </a:solidFill>
              <a:effectLst/>
              <a:uLnTx/>
              <a:uFillTx/>
              <a:latin typeface="Arial"/>
              <a:ea typeface="+mn-ea"/>
              <a:cs typeface="Arial"/>
            </a:endParaRPr>
          </a:p>
        </p:txBody>
      </p:sp>
      <p:sp>
        <p:nvSpPr>
          <p:cNvPr id="48" name="Ellipse 47"/>
          <p:cNvSpPr/>
          <p:nvPr/>
        </p:nvSpPr>
        <p:spPr bwMode="gray">
          <a:xfrm>
            <a:off x="899592" y="2132856"/>
            <a:ext cx="252000" cy="252000"/>
          </a:xfrm>
          <a:prstGeom prst="ellipse">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CD00"/>
                </a:solidFill>
                <a:effectLst/>
                <a:uLnTx/>
                <a:uFillTx/>
                <a:latin typeface="Arial" pitchFamily="34" charset="0"/>
                <a:ea typeface="+mn-ea"/>
                <a:cs typeface="Arial"/>
              </a:rPr>
              <a:t>2</a:t>
            </a:r>
          </a:p>
        </p:txBody>
      </p:sp>
      <p:sp>
        <p:nvSpPr>
          <p:cNvPr id="49" name="Rectangle 48"/>
          <p:cNvSpPr/>
          <p:nvPr/>
        </p:nvSpPr>
        <p:spPr bwMode="gray">
          <a:xfrm>
            <a:off x="1305222" y="2794093"/>
            <a:ext cx="1756429" cy="348127"/>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2960"/>
                </a:solidFill>
                <a:effectLst/>
                <a:uLnTx/>
                <a:uFillTx/>
                <a:latin typeface="Arial"/>
                <a:ea typeface="+mn-ea"/>
                <a:cs typeface="Arial"/>
              </a:rPr>
              <a:t>Le séminaire ROP</a:t>
            </a:r>
          </a:p>
        </p:txBody>
      </p:sp>
      <p:sp>
        <p:nvSpPr>
          <p:cNvPr id="55" name="Rectangle 54"/>
          <p:cNvSpPr/>
          <p:nvPr/>
        </p:nvSpPr>
        <p:spPr bwMode="gray">
          <a:xfrm>
            <a:off x="947204" y="4329120"/>
            <a:ext cx="7799988" cy="221237"/>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2960"/>
                </a:solidFill>
                <a:effectLst/>
                <a:uLnTx/>
                <a:uFillTx/>
                <a:latin typeface="Arial"/>
                <a:ea typeface="+mn-ea"/>
                <a:cs typeface="Arial"/>
              </a:rPr>
              <a:t>L’animation des réseaux de référents techniques pour chaque thématique</a:t>
            </a:r>
          </a:p>
        </p:txBody>
      </p:sp>
      <p:cxnSp>
        <p:nvCxnSpPr>
          <p:cNvPr id="58" name="Connecteur droit 57"/>
          <p:cNvCxnSpPr/>
          <p:nvPr/>
        </p:nvCxnSpPr>
        <p:spPr>
          <a:xfrm>
            <a:off x="947204" y="4581128"/>
            <a:ext cx="745200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691724" y="2875974"/>
            <a:ext cx="4554504" cy="246221"/>
          </a:xfrm>
          <a:prstGeom prst="rect">
            <a:avLst/>
          </a:prstGeom>
        </p:spPr>
        <p:txBody>
          <a:bodyPr wrap="square">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2960"/>
                </a:solidFill>
                <a:effectLst/>
                <a:uLnTx/>
                <a:uFillTx/>
                <a:latin typeface="Arial"/>
                <a:ea typeface="Calibri"/>
                <a:cs typeface="Arial"/>
              </a:rPr>
              <a:t>Information et échanges avec et entre les ROP</a:t>
            </a:r>
          </a:p>
        </p:txBody>
      </p:sp>
      <p:grpSp>
        <p:nvGrpSpPr>
          <p:cNvPr id="34" name="Groupe 33"/>
          <p:cNvGrpSpPr/>
          <p:nvPr/>
        </p:nvGrpSpPr>
        <p:grpSpPr>
          <a:xfrm>
            <a:off x="3493700" y="2907216"/>
            <a:ext cx="108000" cy="180000"/>
            <a:chOff x="4211960" y="2787624"/>
            <a:chExt cx="216024" cy="312549"/>
          </a:xfrm>
        </p:grpSpPr>
        <p:sp>
          <p:nvSpPr>
            <p:cNvPr id="35" name="Chevron 34"/>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36" name="Chevron 35"/>
            <p:cNvSpPr/>
            <p:nvPr/>
          </p:nvSpPr>
          <p:spPr bwMode="gray">
            <a:xfrm>
              <a:off x="4211960" y="2817227"/>
              <a:ext cx="144016" cy="242517"/>
            </a:xfrm>
            <a:prstGeom prst="chevron">
              <a:avLst>
                <a:gd name="adj" fmla="val 64360"/>
              </a:avLst>
            </a:prstGeom>
            <a:solidFill>
              <a:srgbClr val="9900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
        <p:nvSpPr>
          <p:cNvPr id="82" name="Rectangle 81"/>
          <p:cNvSpPr/>
          <p:nvPr/>
        </p:nvSpPr>
        <p:spPr bwMode="gray">
          <a:xfrm>
            <a:off x="947204" y="992330"/>
            <a:ext cx="7799988" cy="221237"/>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2960"/>
                </a:solidFill>
                <a:effectLst/>
                <a:uLnTx/>
                <a:uFillTx/>
                <a:latin typeface="Arial"/>
                <a:ea typeface="+mn-ea"/>
                <a:cs typeface="Arial"/>
              </a:rPr>
              <a:t>Modalités d’animation</a:t>
            </a:r>
          </a:p>
        </p:txBody>
      </p:sp>
      <p:grpSp>
        <p:nvGrpSpPr>
          <p:cNvPr id="83" name="Groupe 82"/>
          <p:cNvGrpSpPr/>
          <p:nvPr/>
        </p:nvGrpSpPr>
        <p:grpSpPr>
          <a:xfrm>
            <a:off x="774856" y="990254"/>
            <a:ext cx="108000" cy="180000"/>
            <a:chOff x="4211960" y="2787624"/>
            <a:chExt cx="216024" cy="312549"/>
          </a:xfrm>
        </p:grpSpPr>
        <p:sp>
          <p:nvSpPr>
            <p:cNvPr id="84" name="Chevron 83"/>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85" name="Chevron 84"/>
            <p:cNvSpPr/>
            <p:nvPr/>
          </p:nvSpPr>
          <p:spPr bwMode="gray">
            <a:xfrm>
              <a:off x="4211960" y="2817227"/>
              <a:ext cx="144016" cy="242517"/>
            </a:xfrm>
            <a:prstGeom prst="chevron">
              <a:avLst>
                <a:gd name="adj" fmla="val 64360"/>
              </a:avLst>
            </a:prstGeom>
            <a:solidFill>
              <a:schemeClr val="accent1">
                <a:lumMod val="50000"/>
              </a:schemeClr>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grpSp>
        <p:nvGrpSpPr>
          <p:cNvPr id="87" name="Groupe 86"/>
          <p:cNvGrpSpPr/>
          <p:nvPr/>
        </p:nvGrpSpPr>
        <p:grpSpPr>
          <a:xfrm>
            <a:off x="791584" y="4401128"/>
            <a:ext cx="108000" cy="180000"/>
            <a:chOff x="4211960" y="2787624"/>
            <a:chExt cx="216024" cy="312549"/>
          </a:xfrm>
        </p:grpSpPr>
        <p:sp>
          <p:nvSpPr>
            <p:cNvPr id="88" name="Chevron 8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89" name="Chevron 88"/>
            <p:cNvSpPr/>
            <p:nvPr/>
          </p:nvSpPr>
          <p:spPr bwMode="gray">
            <a:xfrm>
              <a:off x="4211960" y="2817227"/>
              <a:ext cx="144016" cy="242517"/>
            </a:xfrm>
            <a:prstGeom prst="chevron">
              <a:avLst>
                <a:gd name="adj" fmla="val 64360"/>
              </a:avLst>
            </a:prstGeom>
            <a:solidFill>
              <a:schemeClr val="accent1">
                <a:lumMod val="50000"/>
              </a:schemeClr>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cxnSp>
        <p:nvCxnSpPr>
          <p:cNvPr id="90" name="Connecteur droit 89"/>
          <p:cNvCxnSpPr/>
          <p:nvPr/>
        </p:nvCxnSpPr>
        <p:spPr>
          <a:xfrm>
            <a:off x="755576" y="2668850"/>
            <a:ext cx="7992000"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2" name="Connecteur droit 91"/>
          <p:cNvCxnSpPr/>
          <p:nvPr/>
        </p:nvCxnSpPr>
        <p:spPr>
          <a:xfrm>
            <a:off x="685341" y="692696"/>
            <a:ext cx="8159514"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grpSp>
        <p:nvGrpSpPr>
          <p:cNvPr id="41" name="Groupe 40"/>
          <p:cNvGrpSpPr/>
          <p:nvPr/>
        </p:nvGrpSpPr>
        <p:grpSpPr>
          <a:xfrm>
            <a:off x="3491880" y="2173098"/>
            <a:ext cx="108000" cy="180000"/>
            <a:chOff x="4211960" y="2787624"/>
            <a:chExt cx="216024" cy="312549"/>
          </a:xfrm>
        </p:grpSpPr>
        <p:sp>
          <p:nvSpPr>
            <p:cNvPr id="45" name="Chevron 44"/>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47" name="Chevron 46"/>
            <p:cNvSpPr/>
            <p:nvPr/>
          </p:nvSpPr>
          <p:spPr bwMode="gray">
            <a:xfrm>
              <a:off x="4211960" y="2817227"/>
              <a:ext cx="144016" cy="242517"/>
            </a:xfrm>
            <a:prstGeom prst="chevron">
              <a:avLst>
                <a:gd name="adj" fmla="val 64360"/>
              </a:avLst>
            </a:prstGeom>
            <a:solidFill>
              <a:srgbClr val="9900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
        <p:nvSpPr>
          <p:cNvPr id="38" name="Ellipse 37"/>
          <p:cNvSpPr/>
          <p:nvPr/>
        </p:nvSpPr>
        <p:spPr bwMode="gray">
          <a:xfrm>
            <a:off x="901412" y="2870195"/>
            <a:ext cx="252000" cy="252000"/>
          </a:xfrm>
          <a:prstGeom prst="ellipse">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CD00"/>
                </a:solidFill>
                <a:effectLst/>
                <a:uLnTx/>
                <a:uFillTx/>
                <a:latin typeface="Arial" pitchFamily="34" charset="0"/>
                <a:ea typeface="+mn-ea"/>
                <a:cs typeface="Arial"/>
              </a:rPr>
              <a:t>3</a:t>
            </a:r>
          </a:p>
        </p:txBody>
      </p:sp>
      <p:cxnSp>
        <p:nvCxnSpPr>
          <p:cNvPr id="39" name="Connecteur droit 38"/>
          <p:cNvCxnSpPr/>
          <p:nvPr/>
        </p:nvCxnSpPr>
        <p:spPr>
          <a:xfrm>
            <a:off x="755576" y="1844824"/>
            <a:ext cx="7992000"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bwMode="gray">
          <a:xfrm>
            <a:off x="1289217" y="1268760"/>
            <a:ext cx="1914631" cy="522780"/>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2960"/>
                </a:solidFill>
                <a:effectLst/>
                <a:uLnTx/>
                <a:uFillTx/>
                <a:latin typeface="Arial"/>
                <a:ea typeface="+mn-ea"/>
                <a:cs typeface="Arial"/>
              </a:rPr>
              <a:t>Séminaire des DG ARS</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2960"/>
                </a:solidFill>
                <a:effectLst/>
                <a:uLnTx/>
                <a:uFillTx/>
                <a:latin typeface="Arial"/>
                <a:ea typeface="+mn-ea"/>
                <a:cs typeface="Arial"/>
              </a:rPr>
              <a:t>Séminaire des DCGDR</a:t>
            </a:r>
          </a:p>
        </p:txBody>
      </p:sp>
      <p:sp>
        <p:nvSpPr>
          <p:cNvPr id="50" name="Rectangle 49"/>
          <p:cNvSpPr/>
          <p:nvPr/>
        </p:nvSpPr>
        <p:spPr bwMode="gray">
          <a:xfrm>
            <a:off x="3743908" y="1426968"/>
            <a:ext cx="4644516" cy="273840"/>
          </a:xfrm>
          <a:prstGeom prst="rect">
            <a:avLst/>
          </a:prstGeom>
          <a:no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2960"/>
                </a:solidFill>
                <a:effectLst/>
                <a:uLnTx/>
                <a:uFillTx/>
                <a:latin typeface="Arial"/>
                <a:ea typeface="+mn-ea"/>
                <a:cs typeface="Arial"/>
              </a:rPr>
              <a:t>Points d’information réguliers sur le lancement et le suivi du plan tout au long de l’année</a:t>
            </a:r>
            <a:endParaRPr kumimoji="0" lang="fr-FR" sz="1000" b="0" i="1" u="none" strike="noStrike" kern="1200" cap="none" spc="0" normalizeH="0" baseline="0" noProof="0">
              <a:ln>
                <a:noFill/>
              </a:ln>
              <a:solidFill>
                <a:srgbClr val="002960"/>
              </a:solidFill>
              <a:effectLst/>
              <a:uLnTx/>
              <a:uFillTx/>
              <a:latin typeface="Arial"/>
              <a:ea typeface="+mn-ea"/>
              <a:cs typeface="Arial"/>
            </a:endParaRPr>
          </a:p>
        </p:txBody>
      </p:sp>
      <p:grpSp>
        <p:nvGrpSpPr>
          <p:cNvPr id="59" name="Groupe 58"/>
          <p:cNvGrpSpPr/>
          <p:nvPr/>
        </p:nvGrpSpPr>
        <p:grpSpPr>
          <a:xfrm>
            <a:off x="3491880" y="1493088"/>
            <a:ext cx="108000" cy="180000"/>
            <a:chOff x="4211960" y="2787624"/>
            <a:chExt cx="216024" cy="312549"/>
          </a:xfrm>
        </p:grpSpPr>
        <p:sp>
          <p:nvSpPr>
            <p:cNvPr id="60" name="Chevron 59"/>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61" name="Chevron 60"/>
            <p:cNvSpPr/>
            <p:nvPr/>
          </p:nvSpPr>
          <p:spPr bwMode="gray">
            <a:xfrm>
              <a:off x="4211960" y="2817227"/>
              <a:ext cx="144016" cy="242517"/>
            </a:xfrm>
            <a:prstGeom prst="chevron">
              <a:avLst>
                <a:gd name="adj" fmla="val 64360"/>
              </a:avLst>
            </a:prstGeom>
            <a:solidFill>
              <a:srgbClr val="9900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
        <p:nvSpPr>
          <p:cNvPr id="37" name="Rectangle 36"/>
          <p:cNvSpPr/>
          <p:nvPr/>
        </p:nvSpPr>
        <p:spPr bwMode="gray">
          <a:xfrm>
            <a:off x="876468" y="3573268"/>
            <a:ext cx="7799988" cy="431796"/>
          </a:xfrm>
          <a:prstGeom prst="rect">
            <a:avLst/>
          </a:prstGeom>
          <a:solidFill>
            <a:schemeClr val="tx2"/>
          </a:solidFill>
          <a:ln w="19050">
            <a:noFill/>
            <a:miter lim="800000"/>
            <a:headEnd/>
            <a:tailEnd/>
          </a:ln>
          <a:effectLst/>
        </p:spPr>
        <p:txBody>
          <a:bodyPr wrap="square" lIns="36000" rIns="36000" rtlCol="0" anchor="ctr">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Arial"/>
                <a:ea typeface="+mn-ea"/>
                <a:cs typeface="Arial"/>
              </a:rPr>
              <a:t>En </a:t>
            </a:r>
            <a:r>
              <a:rPr kumimoji="0" lang="fr-FR" sz="1000" b="1" i="0" u="none" strike="noStrike" kern="1200" cap="none" spc="0" normalizeH="0" baseline="0" noProof="0" dirty="0" smtClean="0">
                <a:ln>
                  <a:noFill/>
                </a:ln>
                <a:solidFill>
                  <a:schemeClr val="bg1"/>
                </a:solidFill>
                <a:effectLst/>
                <a:uLnTx/>
                <a:uFillTx/>
                <a:latin typeface="Arial"/>
                <a:ea typeface="+mn-ea"/>
                <a:cs typeface="Arial"/>
              </a:rPr>
              <a:t>2022</a:t>
            </a:r>
            <a:r>
              <a:rPr kumimoji="0" lang="fr-FR" sz="1000" b="1" i="0" u="none" strike="noStrike" kern="1200" cap="none" spc="0" normalizeH="0" baseline="0" noProof="0" dirty="0">
                <a:ln>
                  <a:noFill/>
                </a:ln>
                <a:solidFill>
                  <a:schemeClr val="bg1"/>
                </a:solidFill>
                <a:effectLst/>
                <a:uLnTx/>
                <a:uFillTx/>
                <a:latin typeface="Arial"/>
                <a:ea typeface="+mn-ea"/>
                <a:cs typeface="Arial"/>
              </a:rPr>
              <a:t>, les modalités d’animation du réseau tiendront compte du contexte de la pandémie de covid-19 et de la disponibilité des interlocuteurs en fonction de l’évolution de la crise sanitaire.</a:t>
            </a:r>
          </a:p>
        </p:txBody>
      </p:sp>
    </p:spTree>
    <p:extLst>
      <p:ext uri="{BB962C8B-B14F-4D97-AF65-F5344CB8AC3E}">
        <p14:creationId xmlns:p14="http://schemas.microsoft.com/office/powerpoint/2010/main" val="1748595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631250" y="2821103"/>
            <a:ext cx="6405246" cy="1760025"/>
          </a:xfrm>
          <a:prstGeom prst="rect">
            <a:avLst/>
          </a:prstGeom>
        </p:spPr>
        <p:txBody>
          <a:bodyPr lIns="91332" tIns="45667" rIns="91332" bIns="45667"/>
          <a:lstStyle/>
          <a:p>
            <a:r>
              <a:rPr lang="fr-FR" sz="3600" b="1" kern="0">
                <a:solidFill>
                  <a:schemeClr val="tx2"/>
                </a:solidFill>
              </a:rPr>
              <a:t>Les fiches régionales, par thématiques, pour 2021 - 2022</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a:p>
            <a:pPr defTabSz="913105">
              <a:buClr>
                <a:srgbClr val="002960"/>
              </a:buClr>
              <a:defRPr/>
            </a:pPr>
            <a:endParaRPr lang="fr-FR" sz="1500" kern="0">
              <a:solidFill>
                <a:srgbClr val="000000"/>
              </a:solidFil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algn="ctr"/>
            <a:endParaRPr lang="fr-FR" sz="1100" b="1">
              <a:solidFill>
                <a:schemeClr val="bg1"/>
              </a:solidFill>
              <a:latin typeface="Arial" pitchFamily="34" charset="0"/>
            </a:endParaRPr>
          </a:p>
        </p:txBody>
      </p:sp>
      <p:grpSp>
        <p:nvGrpSpPr>
          <p:cNvPr id="5" name="Groupe 4"/>
          <p:cNvGrpSpPr/>
          <p:nvPr/>
        </p:nvGrpSpPr>
        <p:grpSpPr>
          <a:xfrm>
            <a:off x="1988378" y="2803946"/>
            <a:ext cx="642872" cy="1010755"/>
            <a:chOff x="4211960" y="2787624"/>
            <a:chExt cx="216024" cy="312549"/>
          </a:xfrm>
        </p:grpSpPr>
        <p:sp>
          <p:nvSpPr>
            <p:cNvPr id="6" name="Chevron 5"/>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algn="ctr"/>
              <a:endParaRPr lang="fr-FR" sz="800">
                <a:solidFill>
                  <a:schemeClr val="tx1"/>
                </a:solidFill>
                <a:latin typeface="Arial" pitchFamily="34" charset="0"/>
              </a:endParaRPr>
            </a:p>
          </p:txBody>
        </p:sp>
        <p:sp>
          <p:nvSpPr>
            <p:cNvPr id="8" name="Chevron 7"/>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algn="ctr"/>
              <a:endParaRPr lang="fr-FR" sz="800">
                <a:solidFill>
                  <a:schemeClr val="tx1"/>
                </a:solidFill>
                <a:latin typeface="Arial" pitchFamily="34" charset="0"/>
              </a:endParaRPr>
            </a:p>
          </p:txBody>
        </p:sp>
      </p:grpSp>
    </p:spTree>
    <p:extLst>
      <p:ext uri="{BB962C8B-B14F-4D97-AF65-F5344CB8AC3E}">
        <p14:creationId xmlns:p14="http://schemas.microsoft.com/office/powerpoint/2010/main" val="1604064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120372" y="2132856"/>
            <a:ext cx="6236894" cy="1175654"/>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1      Prévention</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		</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1600" b="0" i="0" u="none" strike="noStrike" kern="0" cap="none" spc="0" normalizeH="0" baseline="0" noProof="0">
              <a:ln>
                <a:noFill/>
              </a:ln>
              <a:solidFill>
                <a:srgbClr val="002960"/>
              </a:solidFill>
              <a:effectLst/>
              <a:uLnTx/>
              <a:uFillTx/>
              <a:latin typeface="Arial"/>
              <a:ea typeface="+mn-ea"/>
              <a:cs typeface="Arial"/>
            </a:endParaRPr>
          </a:p>
        </p:txBody>
      </p:sp>
      <p:sp>
        <p:nvSpPr>
          <p:cNvPr id="9" name="Rectangle 3"/>
          <p:cNvSpPr txBox="1">
            <a:spLocks noChangeArrowheads="1"/>
          </p:cNvSpPr>
          <p:nvPr/>
        </p:nvSpPr>
        <p:spPr>
          <a:xfrm>
            <a:off x="2146289" y="2492896"/>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pSp>
        <p:nvGrpSpPr>
          <p:cNvPr id="6" name="Groupe 5"/>
          <p:cNvGrpSpPr/>
          <p:nvPr/>
        </p:nvGrpSpPr>
        <p:grpSpPr>
          <a:xfrm>
            <a:off x="2416960" y="2492896"/>
            <a:ext cx="642872" cy="1010755"/>
            <a:chOff x="4211960" y="2787624"/>
            <a:chExt cx="216024" cy="312549"/>
          </a:xfrm>
        </p:grpSpPr>
        <p:sp>
          <p:nvSpPr>
            <p:cNvPr id="8" name="Chevron 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10" name="Chevron 9"/>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Tree>
    <p:extLst>
      <p:ext uri="{BB962C8B-B14F-4D97-AF65-F5344CB8AC3E}">
        <p14:creationId xmlns:p14="http://schemas.microsoft.com/office/powerpoint/2010/main" val="628282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48192"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83568" y="926516"/>
            <a:ext cx="4709483" cy="1764647"/>
          </a:xfrm>
          <a:prstGeom prst="rect">
            <a:avLst/>
          </a:prstGeom>
          <a:noFill/>
          <a:effectLst/>
        </p:spPr>
        <p:txBody>
          <a:bodyPr wrap="square" lIns="36000" tIns="45686" rIns="36000" bIns="45686" rtlCol="0">
            <a:noAutofit/>
          </a:bodyPr>
          <a:lstStyle/>
          <a:p>
            <a:pPr marL="171450" marR="0" lvl="0" indent="-171450" algn="l" defTabSz="914400" rtl="0" eaLnBrk="1" fontAlgn="b" latinLnBrk="0" hangingPunct="1">
              <a:lnSpc>
                <a:spcPct val="100000"/>
              </a:lnSpc>
              <a:spcBef>
                <a:spcPts val="0"/>
              </a:spcBef>
              <a:spcAft>
                <a:spcPts val="0"/>
              </a:spcAft>
              <a:buClrTx/>
              <a:buSzTx/>
              <a:buFontTx/>
              <a:buChar char="-"/>
              <a:tabLst/>
              <a:defRPr/>
            </a:pPr>
            <a:endParaRPr kumimoji="0" lang="fr-FR" sz="1000" b="0" i="0" u="none" strike="noStrike" kern="1200" cap="none" spc="0" normalizeH="0" baseline="0" noProof="0">
              <a:ln>
                <a:noFill/>
              </a:ln>
              <a:solidFill>
                <a:srgbClr val="FF0000"/>
              </a:solidFill>
              <a:effectLst/>
              <a:uLnTx/>
              <a:uFillTx/>
              <a:latin typeface="Arial"/>
              <a:ea typeface="+mn-ea"/>
              <a:cs typeface="Arial"/>
            </a:endParaRPr>
          </a:p>
        </p:txBody>
      </p:sp>
      <p:sp>
        <p:nvSpPr>
          <p:cNvPr id="92" name="TextBox 68"/>
          <p:cNvSpPr txBox="1">
            <a:spLocks/>
          </p:cNvSpPr>
          <p:nvPr>
            <p:custDataLst>
              <p:tags r:id="rId3"/>
            </p:custDataLst>
          </p:nvPr>
        </p:nvSpPr>
        <p:spPr>
          <a:xfrm>
            <a:off x="5514557" y="1494582"/>
            <a:ext cx="1692000" cy="360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r>
              <a:rPr kumimoji="0" lang="fr-FR" sz="900" b="0" i="0" u="none" strike="noStrike" kern="1200" cap="none" spc="0" normalizeH="0" baseline="0" noProof="0">
                <a:ln>
                  <a:noFill/>
                </a:ln>
                <a:solidFill>
                  <a:srgbClr val="000000"/>
                </a:solidFill>
                <a:effectLst/>
                <a:uLnTx/>
                <a:uFillTx/>
                <a:latin typeface="Arial"/>
                <a:ea typeface="+mn-ea"/>
                <a:cs typeface="Arial"/>
              </a:rPr>
              <a:t>: taux de CV des PS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 %</a:t>
            </a:r>
          </a:p>
        </p:txBody>
      </p:sp>
      <p:sp>
        <p:nvSpPr>
          <p:cNvPr id="111" name="TextBox 76"/>
          <p:cNvSpPr txBox="1">
            <a:spLocks/>
          </p:cNvSpPr>
          <p:nvPr>
            <p:custDataLst>
              <p:tags r:id="rId4"/>
            </p:custDataLst>
          </p:nvPr>
        </p:nvSpPr>
        <p:spPr>
          <a:xfrm>
            <a:off x="5514557" y="974651"/>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 CV des personnes ciblées (18 ans et+)</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 %</a:t>
            </a:r>
          </a:p>
        </p:txBody>
      </p:sp>
      <p:sp>
        <p:nvSpPr>
          <p:cNvPr id="64" name="Title 1"/>
          <p:cNvSpPr txBox="1">
            <a:spLocks/>
          </p:cNvSpPr>
          <p:nvPr/>
        </p:nvSpPr>
        <p:spPr bwMode="auto">
          <a:xfrm>
            <a:off x="683568" y="202617"/>
            <a:ext cx="6120680"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Lutte contre la </a:t>
            </a:r>
            <a:r>
              <a:rPr kumimoji="0" lang="fr-FR" sz="1800" b="1" i="0" u="none" strike="noStrike" kern="1200" cap="none" spc="0" normalizeH="0" baseline="0" noProof="0" err="1">
                <a:ln>
                  <a:noFill/>
                </a:ln>
                <a:solidFill>
                  <a:srgbClr val="002960"/>
                </a:solidFill>
                <a:effectLst/>
                <a:uLnTx/>
                <a:uFillTx/>
                <a:latin typeface="Arial"/>
                <a:ea typeface="+mn-ea"/>
                <a:cs typeface="Arial"/>
              </a:rPr>
              <a:t>covid</a:t>
            </a:r>
            <a:r>
              <a:rPr kumimoji="0" lang="fr-FR" sz="1800" b="1" i="0" u="none" strike="noStrike" kern="1200" cap="none" spc="0" normalizeH="0" baseline="0" noProof="0">
                <a:ln>
                  <a:noFill/>
                </a:ln>
                <a:solidFill>
                  <a:srgbClr val="002960"/>
                </a:solidFill>
                <a:effectLst/>
                <a:uLnTx/>
                <a:uFillTx/>
                <a:latin typeface="Arial"/>
                <a:ea typeface="+mn-ea"/>
                <a:cs typeface="Arial"/>
              </a:rPr>
              <a:t> - vaccination</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745751367"/>
              </p:ext>
            </p:extLst>
          </p:nvPr>
        </p:nvGraphicFramePr>
        <p:xfrm>
          <a:off x="683569" y="2896742"/>
          <a:ext cx="8059111" cy="3814186"/>
        </p:xfrm>
        <a:graphic>
          <a:graphicData uri="http://schemas.openxmlformats.org/drawingml/2006/table">
            <a:tbl>
              <a:tblPr/>
              <a:tblGrid>
                <a:gridCol w="4350813">
                  <a:extLst>
                    <a:ext uri="{9D8B030D-6E8A-4147-A177-3AD203B41FA5}">
                      <a16:colId xmlns:a16="http://schemas.microsoft.com/office/drawing/2014/main" val="20000"/>
                    </a:ext>
                  </a:extLst>
                </a:gridCol>
                <a:gridCol w="1640208">
                  <a:extLst>
                    <a:ext uri="{9D8B030D-6E8A-4147-A177-3AD203B41FA5}">
                      <a16:colId xmlns:a16="http://schemas.microsoft.com/office/drawing/2014/main" val="20001"/>
                    </a:ext>
                  </a:extLst>
                </a:gridCol>
                <a:gridCol w="718038">
                  <a:extLst>
                    <a:ext uri="{9D8B030D-6E8A-4147-A177-3AD203B41FA5}">
                      <a16:colId xmlns:a16="http://schemas.microsoft.com/office/drawing/2014/main" val="20002"/>
                    </a:ext>
                  </a:extLst>
                </a:gridCol>
                <a:gridCol w="718038">
                  <a:extLst>
                    <a:ext uri="{9D8B030D-6E8A-4147-A177-3AD203B41FA5}">
                      <a16:colId xmlns:a16="http://schemas.microsoft.com/office/drawing/2014/main" val="4240473222"/>
                    </a:ext>
                  </a:extLst>
                </a:gridCol>
                <a:gridCol w="632014">
                  <a:extLst>
                    <a:ext uri="{9D8B030D-6E8A-4147-A177-3AD203B41FA5}">
                      <a16:colId xmlns:a16="http://schemas.microsoft.com/office/drawing/2014/main" val="20003"/>
                    </a:ext>
                  </a:extLst>
                </a:gridCol>
              </a:tblGrid>
              <a:tr h="611277">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j-lt"/>
                          <a:ea typeface="+mn-ea"/>
                          <a:cs typeface="+mn-cs"/>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gridSpan="2">
                  <a:txBody>
                    <a:bodyPr/>
                    <a:lstStyle/>
                    <a:p>
                      <a:pPr marL="0" marR="0" indent="0" algn="l"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hMerge="1">
                  <a:txBody>
                    <a:bodyPr/>
                    <a:lstStyle/>
                    <a:p>
                      <a:endParaRPr lang="fr-FR"/>
                    </a:p>
                  </a:txBody>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705942">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j-lt"/>
                          <a:ea typeface="+mn-ea"/>
                          <a:cs typeface="+mn-cs"/>
                        </a:rPr>
                        <a:t>Mobiliser les effecteurs nécessaires, en assurant leur vaccination (notamment parmi les remplaçants en établissement), et en adaptant l’allocation des doses aux flux de population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baseline="0">
                          <a:solidFill>
                            <a:schemeClr val="tx1"/>
                          </a:solidFill>
                          <a:latin typeface="+mj-lt"/>
                        </a:rPr>
                        <a:t>Mobilisation de l’offre existante majoritairement publique avec si besoin l’appui de consortium privés sélectionné par des groupement d’achat</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gridSpan="2">
                  <a:txBody>
                    <a:bodyPr/>
                    <a:lstStyle/>
                    <a:p>
                      <a:pPr marL="0" marR="0" lvl="0" indent="0" algn="l" rtl="0" eaLnBrk="1" fontAlgn="ctr" latinLnBrk="0" hangingPunct="1">
                        <a:lnSpc>
                          <a:spcPct val="100000"/>
                        </a:lnSpc>
                        <a:spcBef>
                          <a:spcPts val="0"/>
                        </a:spcBef>
                        <a:spcAft>
                          <a:spcPts val="0"/>
                        </a:spcAft>
                        <a:buClrTx/>
                        <a:buSzTx/>
                        <a:buFontTx/>
                        <a:buNone/>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hMerge="1">
                  <a:txBody>
                    <a:bodyPr/>
                    <a:lstStyle/>
                    <a:p>
                      <a:endParaRPr lang="fr-FR"/>
                    </a:p>
                  </a:txBody>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21360">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j-lt"/>
                          <a:ea typeface="+mn-ea"/>
                          <a:cs typeface="+mn-cs"/>
                        </a:rPr>
                        <a:t>Faciliter la mise en œuvre régionale d’une stratégie de vaccination prioritaire de l’entourage des personnes immunodéprimés</a:t>
                      </a:r>
                    </a:p>
                    <a:p>
                      <a:pPr marL="0" marR="0" lvl="0"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Numéro</a:t>
                      </a:r>
                      <a:r>
                        <a:rPr lang="fr-FR" sz="900" b="0" i="0" u="none" strike="noStrike" baseline="0">
                          <a:solidFill>
                            <a:schemeClr val="tx1"/>
                          </a:solidFill>
                          <a:latin typeface="+mj-lt"/>
                        </a:rPr>
                        <a:t> coupe fil, courriers CNAM</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236956">
                <a:tc>
                  <a:txBody>
                    <a:bodyPr/>
                    <a:lstStyle/>
                    <a:p>
                      <a:pPr marL="0" marR="0" lvl="0" indent="0" algn="l" rtl="0" eaLnBrk="1" fontAlgn="b" latinLnBrk="0" hangingPunct="1">
                        <a:lnSpc>
                          <a:spcPct val="100000"/>
                        </a:lnSpc>
                        <a:spcBef>
                          <a:spcPts val="0"/>
                        </a:spcBef>
                        <a:spcAft>
                          <a:spcPts val="0"/>
                        </a:spcAft>
                        <a:buClrTx/>
                        <a:buSzTx/>
                        <a:buFontTx/>
                        <a:buNone/>
                      </a:pPr>
                      <a:r>
                        <a:rPr lang="fr-FR" sz="900" b="0" i="0" u="none" strike="noStrike" kern="1200">
                          <a:solidFill>
                            <a:schemeClr val="tx1"/>
                          </a:solidFill>
                          <a:latin typeface="+mj-lt"/>
                          <a:ea typeface="+mn-ea"/>
                          <a:cs typeface="+mn-cs"/>
                        </a:rPr>
                        <a:t>Mettre en œuvre une stratégie spécifique vers les populations précaires et/ou les moins mobiles </a:t>
                      </a:r>
                    </a:p>
                    <a:p>
                      <a:pPr marL="0" marR="0" lvl="0"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Actions </a:t>
                      </a:r>
                      <a:r>
                        <a:rPr lang="fr-FR" sz="900" b="0" i="0" u="none" strike="noStrike" dirty="0" smtClean="0">
                          <a:solidFill>
                            <a:schemeClr val="tx1"/>
                          </a:solidFill>
                          <a:latin typeface="+mj-lt"/>
                        </a:rPr>
                        <a:t>locales</a:t>
                      </a:r>
                      <a:endParaRPr lang="fr-FR" sz="900" b="0" i="0" u="none" strike="sngStrike" dirty="0">
                        <a:solidFill>
                          <a:srgbClr val="00B05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gridSpan="2">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chemeClr val="tx1"/>
                          </a:solidFill>
                          <a:effectLst/>
                          <a:uLnTx/>
                          <a:uFillTx/>
                          <a:latin typeface="+mn-lt"/>
                          <a:cs typeface="Arial"/>
                        </a:rPr>
                        <a:t>ARS, CPAM,MSA collectivités locales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hMerge="1">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693756419"/>
                  </a:ext>
                </a:extLst>
              </a:tr>
              <a:tr h="394777">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j-lt"/>
                          <a:ea typeface="+mn-ea"/>
                          <a:cs typeface="+mn-cs"/>
                        </a:rPr>
                        <a:t>Organiser </a:t>
                      </a:r>
                      <a:r>
                        <a:rPr lang="fr-FR" sz="900" b="0" i="0" u="none" strike="noStrike" kern="1200" dirty="0" smtClean="0">
                          <a:solidFill>
                            <a:schemeClr val="tx1"/>
                          </a:solidFill>
                          <a:latin typeface="+mj-lt"/>
                          <a:ea typeface="+mn-ea"/>
                          <a:cs typeface="+mn-cs"/>
                        </a:rPr>
                        <a:t>la</a:t>
                      </a:r>
                      <a:r>
                        <a:rPr lang="fr-FR" sz="900" b="0" i="0" u="none" strike="noStrike" kern="1200" baseline="0" dirty="0" smtClean="0">
                          <a:solidFill>
                            <a:schemeClr val="tx1"/>
                          </a:solidFill>
                          <a:latin typeface="+mj-lt"/>
                          <a:ea typeface="+mn-ea"/>
                          <a:cs typeface="+mn-cs"/>
                        </a:rPr>
                        <a:t> campagne de </a:t>
                      </a:r>
                      <a:r>
                        <a:rPr lang="fr-FR" sz="900" b="0" i="0" u="none" strike="noStrike" kern="1200" dirty="0" smtClean="0">
                          <a:solidFill>
                            <a:schemeClr val="tx1"/>
                          </a:solidFill>
                          <a:latin typeface="+mj-lt"/>
                          <a:ea typeface="+mn-ea"/>
                          <a:cs typeface="+mn-cs"/>
                        </a:rPr>
                        <a:t>rappel</a:t>
                      </a:r>
                      <a:endParaRPr lang="fr-FR" sz="900" b="0" i="0" u="none" strike="noStrike" kern="1200" baseline="0" dirty="0">
                        <a:solidFill>
                          <a:schemeClr val="tx1"/>
                        </a:solidFill>
                        <a:latin typeface="+mj-lt"/>
                        <a:ea typeface="+mn-ea"/>
                        <a:cs typeface="+mn-cs"/>
                      </a:endParaRPr>
                    </a:p>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j-lt"/>
                          <a:ea typeface="+mn-ea"/>
                          <a:cs typeface="+mn-cs"/>
                        </a:rPr>
                        <a:t>Articuler la vaccination contre la COVID avec la campagne antigrippale</a:t>
                      </a:r>
                    </a:p>
                    <a:p>
                      <a:pPr marL="0" marR="0" lvl="0"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kern="1200" dirty="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gridSpan="2">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chemeClr val="tx1"/>
                          </a:solidFill>
                          <a:effectLst/>
                          <a:uLnTx/>
                          <a:uFillTx/>
                          <a:latin typeface="+mn-lt"/>
                          <a:cs typeface="Arial"/>
                        </a:rPr>
                        <a:t>Etablissements de santé, ARS, officines de villes, MG</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hMerge="1">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Automne 2021 - 2022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717427398"/>
                  </a:ext>
                </a:extLst>
              </a:tr>
              <a:tr h="336574">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n-lt"/>
                          <a:ea typeface="+mn-ea"/>
                          <a:cs typeface="+mn-cs"/>
                        </a:rPr>
                        <a:t>Décliner localement la stratégie de communication afin de renforcer l’adhésion à la campagne vaccinale, notamment à destination des populations encore réfractaires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gridSpan="2">
                  <a:txBody>
                    <a:bodyPr/>
                    <a:lstStyle/>
                    <a:p>
                      <a:pPr marL="0" marR="0" lvl="0" indent="0" algn="l" rtl="0" eaLnBrk="1" fontAlgn="ctr" latinLnBrk="0" hangingPunct="1">
                        <a:lnSpc>
                          <a:spcPct val="100000"/>
                        </a:lnSpc>
                        <a:spcBef>
                          <a:spcPts val="0"/>
                        </a:spcBef>
                        <a:spcAft>
                          <a:spcPts val="0"/>
                        </a:spcAft>
                        <a:buClrTx/>
                        <a:buSzTx/>
                        <a:buFontTx/>
                        <a:buNone/>
                      </a:pPr>
                      <a:r>
                        <a:rPr kumimoji="0" lang="fr-FR" sz="900" b="0" i="0" u="none" strike="noStrike" kern="1200" cap="none" spc="0" normalizeH="0" baseline="0" noProof="0" dirty="0">
                          <a:ln>
                            <a:noFill/>
                          </a:ln>
                          <a:solidFill>
                            <a:schemeClr val="tx1"/>
                          </a:solidFill>
                          <a:effectLst/>
                          <a:uLnTx/>
                          <a:uFillTx/>
                          <a:latin typeface="+mn-lt"/>
                          <a:cs typeface="+mn-cs"/>
                        </a:rPr>
                        <a:t>CPAM</a:t>
                      </a:r>
                      <a:r>
                        <a:rPr lang="fr-FR" sz="900" b="0" i="0" u="none" strike="noStrike" kern="1200" cap="none" spc="0" normalizeH="0" baseline="0" noProof="0" dirty="0">
                          <a:ln>
                            <a:noFill/>
                          </a:ln>
                          <a:solidFill>
                            <a:schemeClr val="tx1"/>
                          </a:solidFill>
                          <a:effectLst/>
                          <a:uLnTx/>
                          <a:uFillTx/>
                          <a:latin typeface="+mn-lt"/>
                          <a:cs typeface="+mn-cs"/>
                        </a:rPr>
                        <a:t> MSA</a:t>
                      </a:r>
                      <a:endParaRPr kumimoji="0" lang="fr-FR" sz="900" b="0" i="0" u="none" strike="noStrike" kern="1200" cap="none" spc="0" normalizeH="0" baseline="0" noProof="0" dirty="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hMerge="1">
                  <a:txBody>
                    <a:bodyPr/>
                    <a:lstStyle/>
                    <a:p>
                      <a:endParaRPr lang="fr-FR"/>
                    </a:p>
                  </a:txBody>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Automne</a:t>
                      </a:r>
                      <a:r>
                        <a:rPr lang="fr-FR" sz="900" b="0" i="0" u="none" strike="noStrike" kern="1200" baseline="0">
                          <a:solidFill>
                            <a:schemeClr val="tx1"/>
                          </a:solidFill>
                          <a:latin typeface="+mn-lt"/>
                          <a:ea typeface="+mn-ea"/>
                          <a:cs typeface="+mn-cs"/>
                        </a:rPr>
                        <a:t> </a:t>
                      </a:r>
                      <a:r>
                        <a:rPr lang="fr-FR" sz="900" b="0" i="0" u="none" strike="noStrike" kern="1200">
                          <a:solidFill>
                            <a:schemeClr val="tx1"/>
                          </a:solidFill>
                          <a:latin typeface="+mn-lt"/>
                          <a:ea typeface="+mn-ea"/>
                          <a:cs typeface="+mn-cs"/>
                        </a:rPr>
                        <a:t>2021 - 2022</a:t>
                      </a:r>
                    </a:p>
                    <a:p>
                      <a:pPr marL="0" marR="0" lvl="0"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4265685008"/>
                  </a:ext>
                </a:extLst>
              </a:tr>
              <a:tr h="413734">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smtClean="0">
                          <a:solidFill>
                            <a:schemeClr val="tx1"/>
                          </a:solidFill>
                          <a:latin typeface="+mn-lt"/>
                          <a:ea typeface="+mn-ea"/>
                          <a:cs typeface="+mn-cs"/>
                        </a:rPr>
                        <a:t>Mise </a:t>
                      </a:r>
                      <a:r>
                        <a:rPr lang="fr-FR" sz="900" b="0" i="0" u="none" strike="noStrike" kern="1200" dirty="0">
                          <a:solidFill>
                            <a:schemeClr val="tx1"/>
                          </a:solidFill>
                          <a:latin typeface="+mn-lt"/>
                          <a:ea typeface="+mn-ea"/>
                          <a:cs typeface="+mn-cs"/>
                        </a:rPr>
                        <a:t>en œuvre </a:t>
                      </a:r>
                      <a:r>
                        <a:rPr lang="fr-FR" sz="900" b="0" i="0" u="none" strike="noStrike" kern="1200" dirty="0" smtClean="0">
                          <a:solidFill>
                            <a:schemeClr val="tx1"/>
                          </a:solidFill>
                          <a:latin typeface="+mn-lt"/>
                          <a:ea typeface="+mn-ea"/>
                          <a:cs typeface="+mn-cs"/>
                        </a:rPr>
                        <a:t>de</a:t>
                      </a:r>
                      <a:r>
                        <a:rPr lang="fr-FR" sz="900" b="0" i="0" u="none" strike="noStrike" kern="1200" baseline="0" dirty="0" smtClean="0">
                          <a:solidFill>
                            <a:schemeClr val="tx1"/>
                          </a:solidFill>
                          <a:latin typeface="+mn-lt"/>
                          <a:ea typeface="+mn-ea"/>
                          <a:cs typeface="+mn-cs"/>
                        </a:rPr>
                        <a:t> la </a:t>
                      </a:r>
                      <a:r>
                        <a:rPr lang="fr-FR" sz="900" b="0" i="0" u="none" strike="noStrike" kern="1200" dirty="0" smtClean="0">
                          <a:solidFill>
                            <a:schemeClr val="tx1"/>
                          </a:solidFill>
                          <a:latin typeface="+mn-lt"/>
                          <a:ea typeface="+mn-ea"/>
                          <a:cs typeface="+mn-cs"/>
                        </a:rPr>
                        <a:t>stratégie </a:t>
                      </a:r>
                      <a:r>
                        <a:rPr lang="fr-FR" sz="900" b="0" i="0" u="none" strike="noStrike" kern="1200" dirty="0">
                          <a:solidFill>
                            <a:schemeClr val="tx1"/>
                          </a:solidFill>
                          <a:latin typeface="+mn-lt"/>
                          <a:ea typeface="+mn-ea"/>
                          <a:cs typeface="+mn-cs"/>
                        </a:rPr>
                        <a:t>de</a:t>
                      </a:r>
                      <a:r>
                        <a:rPr lang="fr-FR" sz="900" b="0" i="0" u="none" strike="noStrike" kern="1200" baseline="0" dirty="0">
                          <a:solidFill>
                            <a:schemeClr val="tx1"/>
                          </a:solidFill>
                          <a:latin typeface="+mn-lt"/>
                          <a:ea typeface="+mn-ea"/>
                          <a:cs typeface="+mn-cs"/>
                        </a:rPr>
                        <a:t> vaccination des enfants</a:t>
                      </a:r>
                      <a:endParaRPr lang="fr-FR" sz="900" b="0" i="0" u="none" strike="noStrike" kern="1200" dirty="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Education nationale,</a:t>
                      </a:r>
                      <a:r>
                        <a:rPr lang="fr-FR" sz="900" b="0" i="0" u="none" strike="noStrike" baseline="0">
                          <a:solidFill>
                            <a:schemeClr val="tx1"/>
                          </a:solidFill>
                          <a:latin typeface="+mj-lt"/>
                        </a:rPr>
                        <a:t> Conseils départementaux </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gridSpan="2">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hMerge="1">
                  <a:txBody>
                    <a:bodyPr/>
                    <a:lstStyle/>
                    <a:p>
                      <a:endParaRPr lang="fr-FR"/>
                    </a:p>
                  </a:txBody>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Automne 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230460357"/>
                  </a:ext>
                </a:extLst>
              </a:tr>
              <a:tr h="410261">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O</a:t>
                      </a:r>
                      <a:r>
                        <a:rPr lang="fr-FR" sz="900" b="0" i="0" u="none" strike="noStrike" kern="1200">
                          <a:solidFill>
                            <a:schemeClr val="tx1"/>
                          </a:solidFill>
                          <a:latin typeface="+mn-lt"/>
                          <a:ea typeface="+mn-ea"/>
                          <a:cs typeface="+mn-cs"/>
                        </a:rPr>
                        <a:t>rganiser une campagne récurrente de vaccination contre le SARS CoV2</a:t>
                      </a:r>
                    </a:p>
                    <a:p>
                      <a:pPr marL="0" marR="0" lvl="0"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gridSpan="2">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hMerge="1">
                  <a:txBody>
                    <a:bodyPr/>
                    <a:lstStyle/>
                    <a:p>
                      <a:endParaRPr lang="fr-FR"/>
                    </a:p>
                  </a:txBody>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Sources : </a:t>
            </a:r>
            <a:r>
              <a:rPr kumimoji="0" lang="fr-FR" sz="900" b="0" i="0" u="none" strike="noStrike" kern="1200" cap="none" spc="0" normalizeH="0" baseline="0" noProof="0" err="1">
                <a:ln>
                  <a:noFill/>
                </a:ln>
                <a:solidFill>
                  <a:srgbClr val="000000"/>
                </a:solidFill>
                <a:effectLst/>
                <a:uLnTx/>
                <a:uFillTx/>
                <a:latin typeface="Arial"/>
                <a:ea typeface="+mn-ea"/>
                <a:cs typeface="Arial"/>
              </a:rPr>
              <a:t>VaccinCOVID</a:t>
            </a:r>
            <a:r>
              <a:rPr kumimoji="0" lang="fr-FR" sz="900" b="0" i="0" u="none" strike="noStrike" kern="1200" cap="none" spc="0" normalizeH="0" baseline="0" noProof="0">
                <a:ln>
                  <a:noFill/>
                </a:ln>
                <a:solidFill>
                  <a:srgbClr val="000000"/>
                </a:solidFill>
                <a:effectLst/>
                <a:uLnTx/>
                <a:uFillTx/>
                <a:latin typeface="Arial"/>
                <a:ea typeface="+mn-ea"/>
                <a:cs typeface="Arial"/>
              </a:rPr>
              <a:t>, CNAM</a:t>
            </a:r>
          </a:p>
        </p:txBody>
      </p:sp>
      <p:sp>
        <p:nvSpPr>
          <p:cNvPr id="24" name="ZoneTexte 23"/>
          <p:cNvSpPr txBox="1"/>
          <p:nvPr/>
        </p:nvSpPr>
        <p:spPr>
          <a:xfrm>
            <a:off x="196677" y="809327"/>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Eviter l’apparition de maladies</a:t>
            </a:r>
          </a:p>
        </p:txBody>
      </p:sp>
      <p:grpSp>
        <p:nvGrpSpPr>
          <p:cNvPr id="25" name="Groupe 24"/>
          <p:cNvGrpSpPr/>
          <p:nvPr/>
        </p:nvGrpSpPr>
        <p:grpSpPr>
          <a:xfrm>
            <a:off x="66828" y="116632"/>
            <a:ext cx="588165" cy="432618"/>
            <a:chOff x="730251" y="2607436"/>
            <a:chExt cx="1539350" cy="752041"/>
          </a:xfrm>
        </p:grpSpPr>
        <p:pic>
          <p:nvPicPr>
            <p:cNvPr id="26"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rot="5400000">
              <a:off x="1246059" y="2393464"/>
              <a:ext cx="288032" cy="715975"/>
              <a:chOff x="971600" y="2132856"/>
              <a:chExt cx="288032" cy="2283554"/>
            </a:xfrm>
          </p:grpSpPr>
          <p:cxnSp>
            <p:nvCxnSpPr>
              <p:cNvPr id="29" name="Connecteur droit avec flèche 2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34" name="ZoneTexte 33"/>
          <p:cNvSpPr txBox="1"/>
          <p:nvPr/>
        </p:nvSpPr>
        <p:spPr>
          <a:xfrm>
            <a:off x="690791" y="998523"/>
            <a:ext cx="4709483" cy="1764647"/>
          </a:xfrm>
          <a:prstGeom prst="rect">
            <a:avLst/>
          </a:prstGeom>
          <a:noFill/>
          <a:effectLst/>
        </p:spPr>
        <p:txBody>
          <a:bodyPr wrap="square" lIns="36000" tIns="45686" rIns="36000" bIns="45686" rtlCol="0">
            <a:noAutofit/>
          </a:bodyPr>
          <a:lstStyle/>
          <a:p>
            <a:pPr marL="171450" marR="0" lvl="0" indent="-171450" algn="l" defTabSz="914400" rtl="0" eaLnBrk="1" fontAlgn="b"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Réduire la </a:t>
            </a:r>
            <a:r>
              <a:rPr kumimoji="0" lang="fr-FR" sz="1000" b="0" i="0" u="none" strike="noStrike" kern="1200" cap="none" spc="0" normalizeH="0" baseline="0" noProof="0" err="1">
                <a:ln>
                  <a:noFill/>
                </a:ln>
                <a:solidFill>
                  <a:srgbClr val="000000"/>
                </a:solidFill>
                <a:effectLst/>
                <a:uLnTx/>
                <a:uFillTx/>
                <a:latin typeface="Arial"/>
                <a:ea typeface="+mn-ea"/>
                <a:cs typeface="Arial"/>
              </a:rPr>
              <a:t>morbi</a:t>
            </a:r>
            <a:r>
              <a:rPr kumimoji="0" lang="fr-FR" sz="1000" b="0" i="0" u="none" strike="noStrike" kern="1200" cap="none" spc="0" normalizeH="0" baseline="0" noProof="0">
                <a:ln>
                  <a:noFill/>
                </a:ln>
                <a:solidFill>
                  <a:srgbClr val="000000"/>
                </a:solidFill>
                <a:effectLst/>
                <a:uLnTx/>
                <a:uFillTx/>
                <a:latin typeface="Arial"/>
                <a:ea typeface="+mn-ea"/>
                <a:cs typeface="Arial"/>
              </a:rPr>
              <a:t>-mortalité attribuable à la maladie (hospitalisations, admissions en soins intensifs et décès) </a:t>
            </a:r>
          </a:p>
          <a:p>
            <a:pPr marL="171450" marR="0" lvl="0" indent="-171450" algn="l" defTabSz="914400" rtl="0" eaLnBrk="1" fontAlgn="b"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Maintenir les activités essentielles du pays et particulièrement le maintien du système de santé en période d’épidémie</a:t>
            </a:r>
          </a:p>
          <a:p>
            <a:pPr marL="171450" marR="0" lvl="0" indent="-171450" algn="l" defTabSz="914400" rtl="0" eaLnBrk="1" fontAlgn="b"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En complément de la stratégie de prévention portée par le dispositif </a:t>
            </a:r>
            <a:r>
              <a:rPr kumimoji="0" lang="fr-FR" sz="1000" b="0" i="1" u="none" strike="noStrike" kern="1200" cap="none" spc="0" normalizeH="0" baseline="0" noProof="0">
                <a:ln>
                  <a:noFill/>
                </a:ln>
                <a:solidFill>
                  <a:srgbClr val="000000"/>
                </a:solidFill>
                <a:effectLst/>
                <a:uLnTx/>
                <a:uFillTx/>
                <a:latin typeface="Arial"/>
                <a:ea typeface="+mn-ea"/>
                <a:cs typeface="Arial"/>
              </a:rPr>
              <a:t>Tester, alerter, protéger</a:t>
            </a:r>
            <a:r>
              <a:rPr kumimoji="0" lang="fr-FR" sz="1000" b="0" i="0" u="none" strike="noStrike" kern="1200" cap="none" spc="0" normalizeH="0" baseline="0" noProof="0">
                <a:ln>
                  <a:noFill/>
                </a:ln>
                <a:solidFill>
                  <a:srgbClr val="000000"/>
                </a:solidFill>
                <a:effectLst/>
                <a:uLnTx/>
                <a:uFillTx/>
                <a:latin typeface="Arial"/>
                <a:ea typeface="+mn-ea"/>
                <a:cs typeface="Arial"/>
              </a:rPr>
              <a:t>, la vaccination est la principale solution pour lutter contre la crise sanitaire et éviter la propagation de la maladie</a:t>
            </a:r>
          </a:p>
          <a:p>
            <a:pPr marL="171450" marR="0" lvl="0" indent="-171450" algn="l" defTabSz="914400" rtl="0" eaLnBrk="1" fontAlgn="b"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campagne se poursuivra dans des conditions qui restent à définir en 2022, et certainement dans les années à venir – et nécessite donc d’être d’ores et déjà anticipée</a:t>
            </a:r>
          </a:p>
        </p:txBody>
      </p:sp>
    </p:spTree>
    <p:extLst>
      <p:ext uri="{BB962C8B-B14F-4D97-AF65-F5344CB8AC3E}">
        <p14:creationId xmlns:p14="http://schemas.microsoft.com/office/powerpoint/2010/main" val="338840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49216" name="think-cell Slide" r:id="rId11" imgW="360" imgH="360" progId="">
                  <p:embed/>
                </p:oleObj>
              </mc:Choice>
              <mc:Fallback>
                <p:oleObj name="think-cell Slide" r:id="rId11" imgW="360" imgH="360" progId="">
                  <p:embed/>
                  <p:pic>
                    <p:nvPicPr>
                      <p:cNvPr id="2" name="Object 1" hidden="1"/>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83568" y="926516"/>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Diminuer l’incidence annuelle de la grippe saisonnière chez les personnes ciblées suivantes : personnes âgées de plus de 65 ans et malades chroniques, personnes obèses, femmes enceintes, entourage du nourrisson de mois de 6 mois ou de personnes âgées.</a:t>
            </a:r>
          </a:p>
          <a:p>
            <a:pPr marL="0" marR="0" lvl="0" indent="0" algn="l" defTabSz="914012"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Au niveau national, des actions vont être engagées. Celles-ci peuvent aider les ARS dans la mise en œuvre des actions qui leur incombent</a:t>
            </a:r>
            <a:endParaRPr kumimoji="0" lang="fr-FR" sz="1000" b="0" i="0" u="none" strike="noStrike" kern="1200" cap="none" spc="0" normalizeH="0" baseline="0" noProof="0">
              <a:ln>
                <a:noFill/>
              </a:ln>
              <a:solidFill>
                <a:srgbClr val="FF0000"/>
              </a:solidFill>
              <a:effectLst/>
              <a:uLnTx/>
              <a:uFillTx/>
              <a:latin typeface="Arial"/>
              <a:ea typeface="+mn-ea"/>
              <a:cs typeface="Arial"/>
            </a:endParaRPr>
          </a:p>
        </p:txBody>
      </p:sp>
      <p:sp>
        <p:nvSpPr>
          <p:cNvPr id="92" name="TextBox 68"/>
          <p:cNvSpPr txBox="1">
            <a:spLocks/>
          </p:cNvSpPr>
          <p:nvPr>
            <p:custDataLst>
              <p:tags r:id="rId3"/>
            </p:custDataLst>
          </p:nvPr>
        </p:nvSpPr>
        <p:spPr>
          <a:xfrm>
            <a:off x="5514557" y="1628800"/>
            <a:ext cx="1692000" cy="360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r>
              <a:rPr kumimoji="0" lang="fr-FR" sz="900" b="0" i="0" u="none" strike="noStrike" kern="1200" cap="none" spc="0" normalizeH="0" baseline="0" noProof="0">
                <a:ln>
                  <a:noFill/>
                </a:ln>
                <a:solidFill>
                  <a:srgbClr val="000000"/>
                </a:solidFill>
                <a:effectLst/>
                <a:uLnTx/>
                <a:uFillTx/>
                <a:latin typeface="Arial"/>
                <a:ea typeface="+mn-ea"/>
                <a:cs typeface="Arial"/>
              </a:rPr>
              <a:t>: taux de CV des PS à l’hôpital</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 35%</a:t>
            </a:r>
          </a:p>
        </p:txBody>
      </p:sp>
      <p:sp>
        <p:nvSpPr>
          <p:cNvPr id="111" name="TextBox 76"/>
          <p:cNvSpPr txBox="1">
            <a:spLocks/>
          </p:cNvSpPr>
          <p:nvPr>
            <p:custDataLst>
              <p:tags r:id="rId4"/>
            </p:custDataLst>
          </p:nvPr>
        </p:nvSpPr>
        <p:spPr>
          <a:xfrm>
            <a:off x="5514557" y="974651"/>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 CV des personnes ciblées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 51%</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Lutte contre la grippe saisonnière</a:t>
            </a:r>
          </a:p>
        </p:txBody>
      </p:sp>
      <p:sp>
        <p:nvSpPr>
          <p:cNvPr id="97" name="TextBox 68"/>
          <p:cNvSpPr txBox="1">
            <a:spLocks/>
          </p:cNvSpPr>
          <p:nvPr>
            <p:custDataLst>
              <p:tags r:id="rId5"/>
            </p:custDataLst>
          </p:nvPr>
        </p:nvSpPr>
        <p:spPr>
          <a:xfrm>
            <a:off x="7488512" y="1124744"/>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60%</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662917905"/>
              </p:ext>
            </p:extLst>
          </p:nvPr>
        </p:nvGraphicFramePr>
        <p:xfrm>
          <a:off x="694656" y="2852936"/>
          <a:ext cx="8064896" cy="3871588"/>
        </p:xfrm>
        <a:graphic>
          <a:graphicData uri="http://schemas.openxmlformats.org/drawingml/2006/table">
            <a:tbl>
              <a:tblPr/>
              <a:tblGrid>
                <a:gridCol w="4320480">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145006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52643">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038155">
                <a:tc>
                  <a:txBody>
                    <a:bodyPr/>
                    <a:lstStyle/>
                    <a:p>
                      <a:pPr algn="l" fontAlgn="ctr"/>
                      <a:r>
                        <a:rPr lang="fr-FR" sz="900" b="0" i="0" u="none" strike="noStrike">
                          <a:solidFill>
                            <a:schemeClr val="tx1"/>
                          </a:solidFill>
                          <a:latin typeface="+mj-lt"/>
                        </a:rPr>
                        <a:t>Mobiliser les professionnels de santé </a:t>
                      </a:r>
                      <a:endParaRPr lang="fr-FR" sz="900" b="1"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Réunions</a:t>
                      </a:r>
                      <a:r>
                        <a:rPr lang="fr-FR" sz="900" b="0" i="0" u="none" strike="noStrike" baseline="0">
                          <a:solidFill>
                            <a:schemeClr val="tx1"/>
                          </a:solidFill>
                          <a:latin typeface="+mj-lt"/>
                        </a:rPr>
                        <a:t> nationales/régionales</a:t>
                      </a:r>
                    </a:p>
                    <a:p>
                      <a:pPr algn="l" fontAlgn="ctr"/>
                      <a:r>
                        <a:rPr lang="fr-FR" sz="900" b="0" i="0" u="none" strike="noStrike" baseline="0">
                          <a:solidFill>
                            <a:schemeClr val="tx1"/>
                          </a:solidFill>
                          <a:latin typeface="+mj-lt"/>
                        </a:rPr>
                        <a:t>Newsletter vaccination de la DGS</a:t>
                      </a:r>
                    </a:p>
                    <a:p>
                      <a:pPr algn="l" fontAlgn="ctr"/>
                      <a:r>
                        <a:rPr lang="fr-FR" sz="900" b="0" i="0" u="none" strike="noStrike" baseline="0">
                          <a:solidFill>
                            <a:schemeClr val="tx1"/>
                          </a:solidFill>
                          <a:latin typeface="+mj-lt"/>
                        </a:rPr>
                        <a:t>Outils ANSP</a:t>
                      </a:r>
                    </a:p>
                    <a:p>
                      <a:pPr algn="l" fontAlgn="ctr"/>
                      <a:r>
                        <a:rPr lang="fr-FR" sz="900" b="0" i="0" u="none" strike="noStrike" baseline="0">
                          <a:solidFill>
                            <a:schemeClr val="tx1"/>
                          </a:solidFill>
                          <a:latin typeface="+mj-lt"/>
                        </a:rPr>
                        <a:t>Ordres professionnels</a:t>
                      </a:r>
                    </a:p>
                    <a:p>
                      <a:pPr algn="l" fontAlgn="ctr"/>
                      <a:r>
                        <a:rPr lang="fr-FR" sz="900" b="0" i="0" u="none" strike="noStrike" baseline="0">
                          <a:solidFill>
                            <a:schemeClr val="tx1"/>
                          </a:solidFill>
                          <a:latin typeface="+mj-lt"/>
                        </a:rPr>
                        <a:t>ROSP</a:t>
                      </a:r>
                    </a:p>
                    <a:p>
                      <a:pPr algn="l" fontAlgn="ctr"/>
                      <a:r>
                        <a:rPr lang="fr-FR" sz="900" b="0" i="0" u="none" strike="noStrike" baseline="0">
                          <a:solidFill>
                            <a:schemeClr val="tx1"/>
                          </a:solidFill>
                          <a:latin typeface="+mj-lt"/>
                        </a:rPr>
                        <a:t>Communication CNAM</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chemeClr val="tx1"/>
                          </a:solidFill>
                          <a:effectLst/>
                          <a:uLnTx/>
                          <a:uFillTx/>
                          <a:latin typeface="+mn-lt"/>
                          <a:cs typeface="Arial"/>
                        </a:rPr>
                        <a:t>Professionnels de santé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89371">
                <a:tc>
                  <a:txBody>
                    <a:bodyPr/>
                    <a:lstStyle/>
                    <a:p>
                      <a:pPr algn="l" fontAlgn="ctr"/>
                      <a:r>
                        <a:rPr lang="fr-FR" sz="900" b="0" i="0" u="none" strike="noStrike">
                          <a:solidFill>
                            <a:schemeClr val="tx1"/>
                          </a:solidFill>
                          <a:latin typeface="+mj-lt"/>
                        </a:rPr>
                        <a:t>Inciter les établissements de santé à améliorer</a:t>
                      </a:r>
                      <a:r>
                        <a:rPr lang="fr-FR" sz="900" b="0" i="0" u="none" strike="noStrike" baseline="0">
                          <a:solidFill>
                            <a:schemeClr val="tx1"/>
                          </a:solidFill>
                          <a:latin typeface="+mj-lt"/>
                        </a:rPr>
                        <a:t> le schéma vaccinal des professionnels de santé</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baseline="0">
                          <a:solidFill>
                            <a:schemeClr val="tx1"/>
                          </a:solidFill>
                          <a:latin typeface="+mj-lt"/>
                        </a:rPr>
                        <a:t>IFAQ/Certification des 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chemeClr val="tx1"/>
                          </a:solidFill>
                          <a:effectLst/>
                          <a:uLnTx/>
                          <a:uFillTx/>
                          <a:latin typeface="+mn-lt"/>
                          <a:cs typeface="Arial"/>
                        </a:rPr>
                        <a:t>Professionnels de santé</a:t>
                      </a:r>
                    </a:p>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chemeClr val="tx1"/>
                          </a:solidFill>
                          <a:effectLst/>
                          <a:uLnTx/>
                          <a:uFillTx/>
                          <a:latin typeface="+mn-lt"/>
                          <a:cs typeface="Arial"/>
                        </a:rPr>
                        <a:t>Etablissements de santé</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60493765"/>
                  </a:ext>
                </a:extLst>
              </a:tr>
              <a:tr h="449073">
                <a:tc>
                  <a:txBody>
                    <a:bodyPr/>
                    <a:lstStyle/>
                    <a:p>
                      <a:pPr algn="l" fontAlgn="b"/>
                      <a:r>
                        <a:rPr lang="fr-FR" sz="900" b="0" i="0" u="none" strike="noStrike">
                          <a:solidFill>
                            <a:schemeClr val="tx1"/>
                          </a:solidFill>
                          <a:latin typeface="+mj-lt"/>
                        </a:rPr>
                        <a:t>Donner</a:t>
                      </a:r>
                      <a:r>
                        <a:rPr lang="fr-FR" sz="900" b="0" i="0" u="none" strike="noStrike" baseline="0">
                          <a:solidFill>
                            <a:schemeClr val="tx1"/>
                          </a:solidFill>
                          <a:latin typeface="+mj-lt"/>
                        </a:rPr>
                        <a:t> des i</a:t>
                      </a:r>
                      <a:r>
                        <a:rPr lang="fr-FR" sz="900" b="0" i="0" u="none" strike="noStrike">
                          <a:solidFill>
                            <a:schemeClr val="tx1"/>
                          </a:solidFill>
                          <a:latin typeface="+mj-lt"/>
                        </a:rPr>
                        <a:t>nstructions aux établissements de santé,</a:t>
                      </a:r>
                      <a:r>
                        <a:rPr lang="fr-FR" sz="900" b="0" i="0" u="none" strike="noStrike" baseline="0">
                          <a:solidFill>
                            <a:schemeClr val="tx1"/>
                          </a:solidFill>
                          <a:latin typeface="+mj-lt"/>
                        </a:rPr>
                        <a:t> </a:t>
                      </a:r>
                      <a:r>
                        <a:rPr lang="fr-FR" sz="900" b="0" i="0" u="none" strike="noStrike">
                          <a:solidFill>
                            <a:schemeClr val="tx1"/>
                          </a:solidFill>
                          <a:latin typeface="+mj-lt"/>
                        </a:rPr>
                        <a:t>médico-sociaux et sociaux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Instructions/notes</a:t>
                      </a:r>
                      <a:r>
                        <a:rPr lang="fr-FR" sz="900" b="0" i="0" u="none" strike="noStrike" baseline="0">
                          <a:solidFill>
                            <a:schemeClr val="tx1"/>
                          </a:solidFill>
                          <a:latin typeface="+mj-lt"/>
                        </a:rPr>
                        <a:t> d’information</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chemeClr val="tx1"/>
                          </a:solidFill>
                          <a:effectLst/>
                          <a:uLnTx/>
                          <a:uFillTx/>
                          <a:latin typeface="+mn-lt"/>
                          <a:cs typeface="Arial"/>
                        </a:rPr>
                        <a:t>EHPAD</a:t>
                      </a:r>
                    </a:p>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chemeClr val="tx1"/>
                          </a:solidFill>
                          <a:effectLst/>
                          <a:uLnTx/>
                          <a:uFillTx/>
                          <a:latin typeface="+mn-lt"/>
                          <a:cs typeface="Arial"/>
                        </a:rPr>
                        <a:t>Etablissements de santé</a:t>
                      </a:r>
                    </a:p>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chemeClr val="tx1"/>
                          </a:solidFill>
                          <a:effectLst/>
                          <a:uLnTx/>
                          <a:uFillTx/>
                          <a:latin typeface="+mn-lt"/>
                          <a:cs typeface="Arial"/>
                        </a:rPr>
                        <a:t>Etablissements sociaux</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279070">
                <a:tc>
                  <a:txBody>
                    <a:bodyPr/>
                    <a:lstStyle/>
                    <a:p>
                      <a:pPr algn="l" fontAlgn="b"/>
                      <a:r>
                        <a:rPr lang="fr-FR" sz="900" b="0" i="0" u="none" strike="noStrike">
                          <a:solidFill>
                            <a:schemeClr val="tx1"/>
                          </a:solidFill>
                          <a:latin typeface="+mj-lt"/>
                        </a:rPr>
                        <a:t>Poursuivre la communication grand</a:t>
                      </a:r>
                      <a:r>
                        <a:rPr lang="fr-FR" sz="900" b="0" i="0" u="none" strike="noStrike" baseline="0">
                          <a:solidFill>
                            <a:schemeClr val="tx1"/>
                          </a:solidFill>
                          <a:latin typeface="+mj-lt"/>
                        </a:rPr>
                        <a:t> public</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FNPEIS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368030714"/>
                  </a:ext>
                </a:extLst>
              </a:tr>
              <a:tr h="151897">
                <a:tc>
                  <a:txBody>
                    <a:bodyPr/>
                    <a:lstStyle/>
                    <a:p>
                      <a:pPr algn="l" fontAlgn="b"/>
                      <a:r>
                        <a:rPr lang="fr-FR" sz="900" b="0" i="0" u="none" strike="noStrike" dirty="0">
                          <a:solidFill>
                            <a:schemeClr val="tx1"/>
                          </a:solidFill>
                          <a:latin typeface="+mj-lt"/>
                        </a:rPr>
                        <a:t>Promouvoir la vaccination antigrippale, par la réalisation d'entretien </a:t>
                      </a:r>
                      <a:r>
                        <a:rPr lang="fr-FR" sz="900" b="0" i="0" u="none" strike="noStrike" dirty="0" smtClean="0">
                          <a:solidFill>
                            <a:schemeClr val="tx1"/>
                          </a:solidFill>
                          <a:latin typeface="+mj-lt"/>
                        </a:rPr>
                        <a:t>motivationnel</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FNPEISA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303793">
                <a:tc>
                  <a:txBody>
                    <a:bodyPr/>
                    <a:lstStyle/>
                    <a:p>
                      <a:pPr algn="l" fontAlgn="b"/>
                      <a:r>
                        <a:rPr lang="fr-FR" sz="900" b="0" i="0" u="none" strike="noStrike">
                          <a:solidFill>
                            <a:schemeClr val="tx1"/>
                          </a:solidFill>
                          <a:latin typeface="+mj-lt"/>
                        </a:rPr>
                        <a:t>Poursuivre</a:t>
                      </a:r>
                      <a:r>
                        <a:rPr lang="fr-FR" sz="900" b="0" i="0" u="none" strike="noStrike" baseline="0">
                          <a:solidFill>
                            <a:schemeClr val="tx1"/>
                          </a:solidFill>
                          <a:latin typeface="+mj-lt"/>
                        </a:rPr>
                        <a:t> l’utilisation de TROD grippe</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FNPEIS/programme 204</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CNAM/</a:t>
                      </a:r>
                    </a:p>
                    <a:p>
                      <a:pPr algn="l" fontAlgn="b"/>
                      <a:r>
                        <a:rPr lang="fr-FR" sz="900" b="0" i="0" u="none" strike="noStrike">
                          <a:solidFill>
                            <a:schemeClr val="tx1"/>
                          </a:solidFill>
                          <a:latin typeface="+mj-lt"/>
                        </a:rPr>
                        <a:t>ANSP/Population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03793">
                <a:tc>
                  <a:txBody>
                    <a:bodyPr/>
                    <a:lstStyle/>
                    <a:p>
                      <a:pPr algn="l" fontAlgn="b"/>
                      <a:r>
                        <a:rPr lang="fr-FR" sz="900" b="0" i="0" u="none" strike="noStrike">
                          <a:solidFill>
                            <a:schemeClr val="tx1"/>
                          </a:solidFill>
                          <a:latin typeface="+mj-lt"/>
                        </a:rPr>
                        <a:t>Poursuivre la vaccination à l’officine pour les personnes ciblées par les recommandations vaccinales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Ordres professionnels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Pharmacies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722509697"/>
                  </a:ext>
                </a:extLst>
              </a:tr>
              <a:tr h="303793">
                <a:tc>
                  <a:txBody>
                    <a:bodyPr/>
                    <a:lstStyle/>
                    <a:p>
                      <a:pPr algn="l" fontAlgn="b"/>
                      <a:r>
                        <a:rPr lang="fr-FR" sz="900" b="0" i="0" u="none" strike="noStrike">
                          <a:solidFill>
                            <a:schemeClr val="tx1"/>
                          </a:solidFill>
                          <a:latin typeface="+mj-lt"/>
                        </a:rPr>
                        <a:t>Encourager</a:t>
                      </a:r>
                      <a:r>
                        <a:rPr lang="fr-FR" sz="900" b="0" i="0" u="none" strike="noStrike" baseline="0">
                          <a:solidFill>
                            <a:schemeClr val="tx1"/>
                          </a:solidFill>
                          <a:latin typeface="+mj-lt"/>
                        </a:rPr>
                        <a:t> la prescription de vaccins par les médecins scolaires et les médecins du travail pour les personnes ciblées par les recommandations HAS</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Note d’information 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Services de santé au travail</a:t>
                      </a:r>
                    </a:p>
                    <a:p>
                      <a:pPr algn="l" fontAlgn="b"/>
                      <a:r>
                        <a:rPr lang="fr-FR" sz="900" b="0" i="0" u="none" strike="noStrike">
                          <a:solidFill>
                            <a:schemeClr val="tx1"/>
                          </a:solidFill>
                          <a:latin typeface="+mj-lt"/>
                        </a:rPr>
                        <a:t>Médecine scolaire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977840579"/>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6"/>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Sources : Données de couverture vaccinale SPF</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Eviter l’apparition de maladies</a:t>
            </a:r>
          </a:p>
        </p:txBody>
      </p:sp>
      <p:sp>
        <p:nvSpPr>
          <p:cNvPr id="19" name="TextBox 68"/>
          <p:cNvSpPr txBox="1">
            <a:spLocks/>
          </p:cNvSpPr>
          <p:nvPr>
            <p:custDataLst>
              <p:tags r:id="rId7"/>
            </p:custDataLst>
          </p:nvPr>
        </p:nvSpPr>
        <p:spPr>
          <a:xfrm>
            <a:off x="7488512" y="1484784"/>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6</a:t>
            </a:r>
            <a:r>
              <a:rPr kumimoji="0" lang="fr-FR" sz="900" b="0" i="0" u="none" strike="noStrike" kern="1200" cap="none" spc="0" normalizeH="0" baseline="0" noProof="0">
                <a:ln>
                  <a:noFill/>
                </a:ln>
                <a:solidFill>
                  <a:srgbClr val="002960"/>
                </a:solidFill>
                <a:effectLst/>
                <a:uLnTx/>
                <a:uFillTx/>
                <a:latin typeface="Arial"/>
                <a:ea typeface="+mn-ea"/>
                <a:cs typeface="Arial"/>
              </a:rPr>
              <a:t>0%</a:t>
            </a:r>
          </a:p>
        </p:txBody>
      </p:sp>
      <p:grpSp>
        <p:nvGrpSpPr>
          <p:cNvPr id="25" name="Groupe 24"/>
          <p:cNvGrpSpPr/>
          <p:nvPr/>
        </p:nvGrpSpPr>
        <p:grpSpPr>
          <a:xfrm>
            <a:off x="66828" y="116632"/>
            <a:ext cx="588165" cy="432618"/>
            <a:chOff x="730251" y="2607436"/>
            <a:chExt cx="1539350" cy="752041"/>
          </a:xfrm>
        </p:grpSpPr>
        <p:pic>
          <p:nvPicPr>
            <p:cNvPr id="26" name="Picture 3"/>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rot="5400000">
              <a:off x="1246059" y="2393464"/>
              <a:ext cx="288032" cy="715975"/>
              <a:chOff x="971600" y="2132856"/>
              <a:chExt cx="288032" cy="2283554"/>
            </a:xfrm>
          </p:grpSpPr>
          <p:cxnSp>
            <p:nvCxnSpPr>
              <p:cNvPr id="29" name="Connecteur droit avec flèche 2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34" name="TextBox 68"/>
          <p:cNvSpPr txBox="1">
            <a:spLocks/>
          </p:cNvSpPr>
          <p:nvPr>
            <p:custDataLst>
              <p:tags r:id="rId8"/>
            </p:custDataLst>
          </p:nvPr>
        </p:nvSpPr>
        <p:spPr>
          <a:xfrm>
            <a:off x="7488512" y="908720"/>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a:t>
            </a:r>
            <a:r>
              <a:rPr kumimoji="0" lang="fr-FR" sz="900" b="0" i="0" u="none" strike="noStrike" kern="1200" cap="none" spc="0" normalizeH="0" baseline="0" noProof="0">
                <a:ln>
                  <a:noFill/>
                </a:ln>
                <a:solidFill>
                  <a:srgbClr val="002960"/>
                </a:solidFill>
                <a:effectLst/>
                <a:uLnTx/>
                <a:uFillTx/>
                <a:latin typeface="Arial"/>
                <a:ea typeface="+mn-ea"/>
                <a:cs typeface="Arial"/>
              </a:rPr>
              <a:t>50%</a:t>
            </a:r>
          </a:p>
        </p:txBody>
      </p:sp>
    </p:spTree>
    <p:extLst>
      <p:ext uri="{BB962C8B-B14F-4D97-AF65-F5344CB8AC3E}">
        <p14:creationId xmlns:p14="http://schemas.microsoft.com/office/powerpoint/2010/main" val="3613988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0240"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L’objectif national est d’éliminer le virus de l’hépatite C en France à l’horizon 2025.</a:t>
            </a:r>
          </a:p>
          <a:p>
            <a:pPr marL="171450" marR="0" lvl="0" indent="-171450" algn="just" defTabSz="914012" rtl="0" eaLnBrk="1" fontAlgn="auto"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Renforcer la prévention par des actions innovantes « d’aller versé pour toucher les publics prioritaires et éloignés du système de santé</a:t>
            </a:r>
          </a:p>
          <a:p>
            <a:pPr marL="171450" marR="0" lvl="0" indent="-171450" algn="just" defTabSz="914012" rtl="0" eaLnBrk="1" fontAlgn="auto"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Renforcer le dépistage de proximité par l’utilisation du TROD dans une approche combinée VIH, VHC, VHB.</a:t>
            </a:r>
          </a:p>
        </p:txBody>
      </p:sp>
      <p:sp>
        <p:nvSpPr>
          <p:cNvPr id="92" name="TextBox 68"/>
          <p:cNvSpPr txBox="1">
            <a:spLocks/>
          </p:cNvSpPr>
          <p:nvPr>
            <p:custDataLst>
              <p:tags r:id="rId3"/>
            </p:custDataLst>
          </p:nvPr>
        </p:nvSpPr>
        <p:spPr>
          <a:xfrm>
            <a:off x="5501857" y="1511263"/>
            <a:ext cx="1027059" cy="477577"/>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r>
              <a:rPr kumimoji="0" lang="fr-FR" sz="900" b="0" i="0" u="none" strike="noStrike" kern="1200" cap="none" spc="0" normalizeH="0" baseline="0" noProof="0">
                <a:ln>
                  <a:noFill/>
                </a:ln>
                <a:solidFill>
                  <a:srgbClr val="000000"/>
                </a:solidFill>
                <a:effectLst/>
                <a:uLnTx/>
                <a:uFillTx/>
                <a:latin typeface="Arial"/>
                <a:ea typeface="+mn-ea"/>
                <a:cs typeface="Arial"/>
              </a:rPr>
              <a:t>: prévalence du VHC en population adulte</a:t>
            </a:r>
          </a:p>
        </p:txBody>
      </p:sp>
      <p:sp>
        <p:nvSpPr>
          <p:cNvPr id="109" name="TextBox 68"/>
          <p:cNvSpPr txBox="1">
            <a:spLocks/>
          </p:cNvSpPr>
          <p:nvPr>
            <p:custDataLst>
              <p:tags r:id="rId4"/>
            </p:custDataLst>
          </p:nvPr>
        </p:nvSpPr>
        <p:spPr>
          <a:xfrm>
            <a:off x="6528916" y="924643"/>
            <a:ext cx="2352650" cy="52204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a:t>
            </a:r>
            <a:r>
              <a:rPr kumimoji="0" lang="fr-FR" sz="900" b="0" i="0" u="none" strike="noStrike" kern="1200" cap="none" spc="0" normalizeH="0" baseline="0" noProof="0">
                <a:ln>
                  <a:noFill/>
                </a:ln>
                <a:solidFill>
                  <a:srgbClr val="002960"/>
                </a:solidFill>
                <a:effectLst/>
                <a:uLnTx/>
                <a:uFillTx/>
                <a:latin typeface="Arial"/>
                <a:ea typeface="+mn-ea"/>
                <a:cs typeface="Arial"/>
              </a:rPr>
              <a:t> 90% de réduction d’incidence du VHC chez les usagers de drogue par rapport à 2011 (soit incidence &lt; 0,5/100 personne-années)</a:t>
            </a:r>
          </a:p>
        </p:txBody>
      </p:sp>
      <p:sp>
        <p:nvSpPr>
          <p:cNvPr id="111" name="TextBox 76"/>
          <p:cNvSpPr txBox="1">
            <a:spLocks/>
          </p:cNvSpPr>
          <p:nvPr>
            <p:custDataLst>
              <p:tags r:id="rId5"/>
            </p:custDataLst>
          </p:nvPr>
        </p:nvSpPr>
        <p:spPr>
          <a:xfrm>
            <a:off x="5501857" y="936551"/>
            <a:ext cx="1169289"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incidence du VHC chez les UD</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Lutte contre l’hépatite C</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6" y="2848325"/>
          <a:ext cx="8064896" cy="3932923"/>
        </p:xfrm>
        <a:graphic>
          <a:graphicData uri="http://schemas.openxmlformats.org/drawingml/2006/table">
            <a:tbl>
              <a:tblPr/>
              <a:tblGrid>
                <a:gridCol w="3744416">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tblGrid>
              <a:tr h="429160">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587064">
                <a:tc>
                  <a:txBody>
                    <a:bodyPr/>
                    <a:lstStyle/>
                    <a:p>
                      <a:pPr algn="l" fontAlgn="ctr"/>
                      <a:r>
                        <a:rPr lang="fr-FR" sz="900" b="0" i="0" u="none" strike="noStrike">
                          <a:solidFill>
                            <a:srgbClr val="000000"/>
                          </a:solidFill>
                          <a:latin typeface="+mj-lt"/>
                        </a:rPr>
                        <a:t>Favoriser l’accessibilité aux traitements d’hépatite C en expérimentant des actions de proximité (Etablissements de santé, hors les murs) combinant dépistage, bilan, consultations hépato, initiation du traitement et suivi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Accompagnement</a:t>
                      </a:r>
                      <a:r>
                        <a:rPr lang="fr-FR" sz="900" b="0" i="0" u="none" strike="noStrike" baseline="0">
                          <a:solidFill>
                            <a:srgbClr val="000000"/>
                          </a:solidFill>
                          <a:latin typeface="+mj-lt"/>
                        </a:rPr>
                        <a:t> FIR/MERRI/MIGAC aux 35 services experts de lutte contre hépatites virales </a:t>
                      </a:r>
                    </a:p>
                    <a:p>
                      <a:pPr algn="l" fontAlgn="ctr"/>
                      <a:r>
                        <a:rPr lang="fr-FR" sz="900" b="0" i="0" u="none" strike="noStrike" baseline="0">
                          <a:solidFill>
                            <a:srgbClr val="000000"/>
                          </a:solidFill>
                          <a:latin typeface="+mj-lt"/>
                        </a:rPr>
                        <a:t>Animation territoriale ARS </a:t>
                      </a:r>
                    </a:p>
                    <a:p>
                      <a:pPr algn="l" fontAlgn="ctr"/>
                      <a:r>
                        <a:rPr lang="fr-FR" sz="900" b="0" i="0" u="none" strike="noStrike" baseline="0">
                          <a:solidFill>
                            <a:srgbClr val="000000"/>
                          </a:solidFill>
                          <a:latin typeface="+mj-lt"/>
                        </a:rPr>
                        <a:t>Expérimentation article 51 « Test and </a:t>
                      </a:r>
                      <a:r>
                        <a:rPr lang="fr-FR" sz="900" b="0" i="0" u="none" strike="noStrike" baseline="0" err="1">
                          <a:solidFill>
                            <a:srgbClr val="000000"/>
                          </a:solidFill>
                          <a:latin typeface="+mj-lt"/>
                        </a:rPr>
                        <a:t>Treat</a:t>
                      </a:r>
                      <a:r>
                        <a:rPr lang="fr-FR" sz="900" b="0" i="0" u="none" strike="noStrike" baseline="0">
                          <a:solidFill>
                            <a:srgbClr val="000000"/>
                          </a:solidFill>
                          <a:latin typeface="+mj-lt"/>
                        </a:rPr>
                        <a:t> »  et centres de santé communautaires. </a:t>
                      </a: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Etablissements de santé</a:t>
                      </a:r>
                    </a:p>
                    <a:p>
                      <a:pPr algn="l" fontAlgn="ctr"/>
                      <a:r>
                        <a:rPr lang="fr-FR" sz="900" b="0" i="0" u="none" strike="noStrike">
                          <a:solidFill>
                            <a:schemeClr val="tx1"/>
                          </a:solidFill>
                          <a:latin typeface="+mj-lt"/>
                        </a:rPr>
                        <a:t>Associations</a:t>
                      </a:r>
                    </a:p>
                    <a:p>
                      <a:pPr algn="l" fontAlgn="ctr"/>
                      <a:r>
                        <a:rPr lang="fr-FR" sz="900" b="0" i="0" u="none" strike="noStrike">
                          <a:solidFill>
                            <a:schemeClr val="tx1"/>
                          </a:solidFill>
                          <a:latin typeface="+mj-lt"/>
                        </a:rPr>
                        <a:t>Professionnels de santé</a:t>
                      </a:r>
                    </a:p>
                    <a:p>
                      <a:pPr algn="l" fontAlgn="ctr"/>
                      <a:r>
                        <a:rPr lang="fr-FR" sz="900" b="0" i="0" u="none" strike="noStrike">
                          <a:solidFill>
                            <a:schemeClr val="tx1"/>
                          </a:solidFill>
                          <a:latin typeface="+mj-lt"/>
                        </a:rPr>
                        <a:t>CSAPA – CAARUD</a:t>
                      </a:r>
                    </a:p>
                    <a:p>
                      <a:pPr algn="l" fontAlgn="ctr"/>
                      <a:r>
                        <a:rPr lang="fr-FR" sz="900" b="0" i="0" u="none" strike="noStrike">
                          <a:solidFill>
                            <a:schemeClr val="tx1"/>
                          </a:solidFill>
                          <a:latin typeface="+mj-lt"/>
                        </a:rPr>
                        <a:t>ARS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1224136">
                <a:tc>
                  <a:txBody>
                    <a:bodyPr/>
                    <a:lstStyle/>
                    <a:p>
                      <a:pPr algn="l" fontAlgn="b"/>
                      <a:r>
                        <a:rPr lang="fr-FR" sz="900" b="0" i="0" u="none" strike="noStrike">
                          <a:solidFill>
                            <a:srgbClr val="000000"/>
                          </a:solidFill>
                          <a:latin typeface="+mj-lt"/>
                        </a:rPr>
                        <a:t>Renforcer le dépistage, notamment hors les murs par les TROD VHC communautaires (80% des nouvelles contaminations concernent des UD)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Renforcement FNPEIS</a:t>
                      </a:r>
                      <a:r>
                        <a:rPr lang="fr-FR" sz="900" b="0" i="0" u="none" strike="noStrike" baseline="0">
                          <a:solidFill>
                            <a:srgbClr val="000000"/>
                          </a:solidFill>
                          <a:latin typeface="+mj-lt"/>
                        </a:rPr>
                        <a:t> </a:t>
                      </a:r>
                      <a:r>
                        <a:rPr lang="fr-FR" sz="900" b="0" i="0" u="none" strike="noStrike">
                          <a:solidFill>
                            <a:srgbClr val="000000"/>
                          </a:solidFill>
                          <a:latin typeface="+mj-lt"/>
                        </a:rPr>
                        <a:t>et ONDAM médico-social</a:t>
                      </a:r>
                      <a:r>
                        <a:rPr lang="fr-FR" sz="900" b="0" i="0" u="none" strike="noStrike" baseline="0">
                          <a:solidFill>
                            <a:srgbClr val="000000"/>
                          </a:solidFill>
                          <a:latin typeface="+mj-lt"/>
                        </a:rPr>
                        <a:t> </a:t>
                      </a:r>
                    </a:p>
                    <a:p>
                      <a:pPr algn="l" fontAlgn="b"/>
                      <a:r>
                        <a:rPr lang="fr-FR" sz="900" b="0" i="0" u="none" strike="noStrike" baseline="0">
                          <a:solidFill>
                            <a:srgbClr val="000000"/>
                          </a:solidFill>
                          <a:latin typeface="+mj-lt"/>
                        </a:rPr>
                        <a:t>Campagne nationale de sensibilisation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Etablissements de santé</a:t>
                      </a:r>
                    </a:p>
                    <a:p>
                      <a:pPr algn="l" fontAlgn="b"/>
                      <a:r>
                        <a:rPr lang="fr-FR" sz="900" b="0" i="0" u="none" strike="noStrike">
                          <a:solidFill>
                            <a:schemeClr val="tx1"/>
                          </a:solidFill>
                          <a:latin typeface="+mj-lt"/>
                        </a:rPr>
                        <a:t>Associations</a:t>
                      </a:r>
                    </a:p>
                    <a:p>
                      <a:pPr algn="l" fontAlgn="b"/>
                      <a:r>
                        <a:rPr lang="fr-FR" sz="900" b="0" i="0" u="none" strike="noStrike">
                          <a:solidFill>
                            <a:schemeClr val="tx1"/>
                          </a:solidFill>
                          <a:latin typeface="+mj-lt"/>
                        </a:rPr>
                        <a:t>Professionnels de santé</a:t>
                      </a:r>
                    </a:p>
                    <a:p>
                      <a:pPr algn="l" fontAlgn="b"/>
                      <a:r>
                        <a:rPr lang="fr-FR" sz="900" b="0" i="0" u="none" strike="noStrike">
                          <a:solidFill>
                            <a:schemeClr val="tx1"/>
                          </a:solidFill>
                          <a:latin typeface="+mj-lt"/>
                        </a:rPr>
                        <a:t>CSAPA- PASS-CEGIDD</a:t>
                      </a:r>
                    </a:p>
                    <a:p>
                      <a:pPr algn="l" fontAlgn="b"/>
                      <a:r>
                        <a:rPr lang="fr-FR" sz="900" b="0" i="0" u="none" strike="noStrike">
                          <a:solidFill>
                            <a:schemeClr val="tx1"/>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288032">
                <a:tc>
                  <a:txBody>
                    <a:bodyPr/>
                    <a:lstStyle/>
                    <a:p>
                      <a:pPr algn="l" fontAlgn="b"/>
                      <a:r>
                        <a:rPr lang="fr-FR" sz="900" b="0" i="0" u="none" strike="noStrike">
                          <a:solidFill>
                            <a:srgbClr val="000000"/>
                          </a:solidFill>
                          <a:latin typeface="+mj-lt"/>
                        </a:rPr>
                        <a:t>Renforcer la prévention par le soutien aux associations qui interviennent auprès des publics prioritaires et éloignés du système de santé (UD, migrants, détenus…)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Accompagnement</a:t>
                      </a:r>
                      <a:r>
                        <a:rPr lang="fr-FR" sz="900" b="0" i="0" u="none" strike="noStrike" baseline="0">
                          <a:solidFill>
                            <a:srgbClr val="000000"/>
                          </a:solidFill>
                          <a:latin typeface="+mj-lt"/>
                        </a:rPr>
                        <a:t> FIR, programme 204</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Etablissements de santé</a:t>
                      </a:r>
                    </a:p>
                    <a:p>
                      <a:pPr algn="l" fontAlgn="b"/>
                      <a:r>
                        <a:rPr lang="fr-FR" sz="900" b="0" i="0" u="none" strike="noStrike">
                          <a:solidFill>
                            <a:schemeClr val="tx1"/>
                          </a:solidFill>
                          <a:latin typeface="+mj-lt"/>
                        </a:rPr>
                        <a:t>Associations</a:t>
                      </a:r>
                    </a:p>
                    <a:p>
                      <a:pPr algn="l" fontAlgn="b"/>
                      <a:r>
                        <a:rPr lang="fr-FR" sz="900" b="0" i="0" u="none" strike="noStrike">
                          <a:solidFill>
                            <a:schemeClr val="tx1"/>
                          </a:solidFill>
                          <a:latin typeface="+mj-lt"/>
                        </a:rPr>
                        <a:t>Professionnels de santé</a:t>
                      </a:r>
                    </a:p>
                    <a:p>
                      <a:pPr algn="l" fontAlgn="b"/>
                      <a:r>
                        <a:rPr lang="fr-FR" sz="900" b="0" i="0" u="none" strike="noStrike">
                          <a:solidFill>
                            <a:schemeClr val="tx1"/>
                          </a:solidFill>
                          <a:latin typeface="+mj-lt"/>
                        </a:rPr>
                        <a:t>CSAPA </a:t>
                      </a:r>
                    </a:p>
                    <a:p>
                      <a:pPr algn="l" fontAlgn="b"/>
                      <a:r>
                        <a:rPr lang="fr-FR" sz="900" b="0" i="0" u="none" strike="noStrike">
                          <a:solidFill>
                            <a:schemeClr val="tx1"/>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6"/>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Sources : Modélisation ANSPCNAM et suivi consommation AAD</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INSERM – Etude Coquelicot </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Eviter l’apparition de maladies </a:t>
            </a:r>
          </a:p>
        </p:txBody>
      </p:sp>
      <p:sp>
        <p:nvSpPr>
          <p:cNvPr id="19" name="TextBox 68"/>
          <p:cNvSpPr txBox="1">
            <a:spLocks/>
          </p:cNvSpPr>
          <p:nvPr>
            <p:custDataLst>
              <p:tags r:id="rId7"/>
            </p:custDataLst>
          </p:nvPr>
        </p:nvSpPr>
        <p:spPr>
          <a:xfrm>
            <a:off x="6528916" y="1484784"/>
            <a:ext cx="2352650" cy="576064"/>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65% de réduction de la prévalence par rapport à 2014 , grâce à l’accès au traitement curatif (soit cumul de 120000 personnes traitées fin 2022)</a:t>
            </a:r>
          </a:p>
        </p:txBody>
      </p:sp>
      <p:sp>
        <p:nvSpPr>
          <p:cNvPr id="18"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pSp>
        <p:nvGrpSpPr>
          <p:cNvPr id="25" name="Groupe 24"/>
          <p:cNvGrpSpPr/>
          <p:nvPr/>
        </p:nvGrpSpPr>
        <p:grpSpPr>
          <a:xfrm>
            <a:off x="66828" y="116632"/>
            <a:ext cx="588165" cy="432618"/>
            <a:chOff x="730251" y="2607436"/>
            <a:chExt cx="1539350" cy="752041"/>
          </a:xfrm>
        </p:grpSpPr>
        <p:pic>
          <p:nvPicPr>
            <p:cNvPr id="26"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rot="5400000">
              <a:off x="1246059" y="2393464"/>
              <a:ext cx="288032" cy="715975"/>
              <a:chOff x="971600" y="2132856"/>
              <a:chExt cx="288032" cy="2283554"/>
            </a:xfrm>
          </p:grpSpPr>
          <p:cxnSp>
            <p:nvCxnSpPr>
              <p:cNvPr id="29" name="Connecteur droit avec flèche 2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038610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1264" name="think-cell Slide" r:id="rId9" imgW="360" imgH="360" progId="">
                  <p:embed/>
                </p:oleObj>
              </mc:Choice>
              <mc:Fallback>
                <p:oleObj name="think-cell Slide" r:id="rId9" imgW="360" imgH="360" progId="">
                  <p:embed/>
                  <p:pic>
                    <p:nvPicPr>
                      <p:cNvPr id="2" name="Object 1" hidden="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728107" y="934747"/>
            <a:ext cx="4672166" cy="2003431"/>
          </a:xfrm>
          <a:prstGeom prst="rect">
            <a:avLst/>
          </a:prstGeom>
          <a:noFill/>
          <a:effectLst/>
        </p:spPr>
        <p:txBody>
          <a:bodyPr wrap="square" lIns="36000" tIns="45686" rIns="36000" bIns="45686" rtlCol="0">
            <a:noAutofit/>
          </a:bodyPr>
          <a:lstStyle/>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Favoriser la prévention en santé mentale </a:t>
            </a:r>
          </a:p>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Proposer </a:t>
            </a:r>
            <a:r>
              <a:rPr kumimoji="0" lang="fr-FR" sz="900" b="1" i="0" u="none" strike="noStrike" kern="1200" cap="none" spc="0" normalizeH="0" baseline="0" noProof="0">
                <a:ln>
                  <a:noFill/>
                </a:ln>
                <a:solidFill>
                  <a:srgbClr val="000000"/>
                </a:solidFill>
                <a:effectLst/>
                <a:uLnTx/>
                <a:uFillTx/>
                <a:latin typeface="Arial"/>
                <a:ea typeface="+mn-ea"/>
                <a:cs typeface="Arial"/>
              </a:rPr>
              <a:t>une réponse de 1</a:t>
            </a:r>
            <a:r>
              <a:rPr kumimoji="0" lang="fr-FR" sz="900" b="1" i="0" u="none" strike="noStrike" kern="1200" cap="none" spc="0" normalizeH="0" baseline="30000" noProof="0">
                <a:ln>
                  <a:noFill/>
                </a:ln>
                <a:solidFill>
                  <a:srgbClr val="000000"/>
                </a:solidFill>
                <a:effectLst/>
                <a:uLnTx/>
                <a:uFillTx/>
                <a:latin typeface="Arial"/>
                <a:ea typeface="+mn-ea"/>
                <a:cs typeface="Arial"/>
              </a:rPr>
              <a:t>er</a:t>
            </a:r>
            <a:r>
              <a:rPr kumimoji="0" lang="fr-FR" sz="900" b="1" i="0" u="none" strike="noStrike" kern="1200" cap="none" spc="0" normalizeH="0" baseline="0" noProof="0">
                <a:ln>
                  <a:noFill/>
                </a:ln>
                <a:solidFill>
                  <a:srgbClr val="000000"/>
                </a:solidFill>
                <a:effectLst/>
                <a:uLnTx/>
                <a:uFillTx/>
                <a:latin typeface="Arial"/>
                <a:ea typeface="+mn-ea"/>
                <a:cs typeface="Arial"/>
              </a:rPr>
              <a:t> niveau en cas de souffrance psychique </a:t>
            </a:r>
            <a:r>
              <a:rPr kumimoji="0" lang="fr-FR" sz="900" b="0" i="0" u="none" strike="noStrike" kern="1200" cap="none" spc="0" normalizeH="0" baseline="0" noProof="0">
                <a:ln>
                  <a:noFill/>
                </a:ln>
                <a:solidFill>
                  <a:srgbClr val="000000"/>
                </a:solidFill>
                <a:effectLst/>
                <a:uLnTx/>
                <a:uFillTx/>
                <a:latin typeface="Arial"/>
                <a:ea typeface="+mn-ea"/>
                <a:cs typeface="Arial"/>
              </a:rPr>
              <a:t>d’intensité légère à modérée (troubles anxieux et dépressifs)</a:t>
            </a:r>
          </a:p>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Eviter l’entrée dans la maladie mentale</a:t>
            </a:r>
          </a:p>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Réduire la consommation de psychotropes </a:t>
            </a:r>
            <a:r>
              <a:rPr kumimoji="0" lang="fr-FR" sz="900" b="0" i="0" u="none" strike="noStrike" kern="1200" cap="none" spc="0" normalizeH="0" baseline="0" noProof="0">
                <a:ln>
                  <a:noFill/>
                </a:ln>
                <a:solidFill>
                  <a:srgbClr val="000000"/>
                </a:solidFill>
                <a:effectLst/>
                <a:uLnTx/>
                <a:uFillTx/>
                <a:latin typeface="Arial"/>
                <a:ea typeface="+mn-ea"/>
                <a:cs typeface="Arial"/>
              </a:rPr>
              <a:t>en 1</a:t>
            </a:r>
            <a:r>
              <a:rPr kumimoji="0" lang="fr-FR" sz="900" b="0" i="0" u="none" strike="noStrike" kern="1200" cap="none" spc="0" normalizeH="0" baseline="30000" noProof="0">
                <a:ln>
                  <a:noFill/>
                </a:ln>
                <a:solidFill>
                  <a:srgbClr val="000000"/>
                </a:solidFill>
                <a:effectLst/>
                <a:uLnTx/>
                <a:uFillTx/>
                <a:latin typeface="Arial"/>
                <a:ea typeface="+mn-ea"/>
                <a:cs typeface="Arial"/>
              </a:rPr>
              <a:t>er</a:t>
            </a:r>
            <a:r>
              <a:rPr kumimoji="0" lang="fr-FR" sz="900" b="0" i="0" u="none" strike="noStrike" kern="1200" cap="none" spc="0" normalizeH="0" baseline="0" noProof="0">
                <a:ln>
                  <a:noFill/>
                </a:ln>
                <a:solidFill>
                  <a:srgbClr val="000000"/>
                </a:solidFill>
                <a:effectLst/>
                <a:uLnTx/>
                <a:uFillTx/>
                <a:latin typeface="Arial"/>
                <a:ea typeface="+mn-ea"/>
                <a:cs typeface="Arial"/>
              </a:rPr>
              <a:t> recours </a:t>
            </a:r>
          </a:p>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Permettre à chaque français le nécessitant de </a:t>
            </a:r>
            <a:r>
              <a:rPr kumimoji="0" lang="fr-FR" sz="900" b="1" i="0" u="none" strike="noStrike" kern="1200" cap="none" spc="0" normalizeH="0" baseline="0" noProof="0">
                <a:ln>
                  <a:noFill/>
                </a:ln>
                <a:solidFill>
                  <a:srgbClr val="000000"/>
                </a:solidFill>
                <a:effectLst/>
                <a:uLnTx/>
                <a:uFillTx/>
                <a:latin typeface="Arial"/>
                <a:ea typeface="+mn-ea"/>
                <a:cs typeface="Arial"/>
              </a:rPr>
              <a:t>bénéficier de 8 séances chez des psychologues de ville prises en charge par l’Assurance maladie</a:t>
            </a: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171450" marR="0" lvl="0" indent="-171450" algn="l" defTabSz="914012"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Plusieurs dispositifs et expérimentations prennent en charge des séances chez le psychologue. </a:t>
            </a:r>
            <a:r>
              <a:rPr kumimoji="0" lang="fr-FR" sz="900" b="1" i="0" u="none" strike="noStrike" kern="1200" cap="none" spc="0" normalizeH="0" baseline="0" noProof="0">
                <a:ln>
                  <a:noFill/>
                </a:ln>
                <a:solidFill>
                  <a:srgbClr val="000000"/>
                </a:solidFill>
                <a:effectLst/>
                <a:uLnTx/>
                <a:uFillTx/>
                <a:latin typeface="Arial"/>
                <a:ea typeface="+mn-ea"/>
                <a:cs typeface="Arial"/>
              </a:rPr>
              <a:t>L’intégration des psychologues dans le cadre d’un dispositif de première ligne doit permettre d’unifier les différents dispositifs en cours afin d’améliorer la lisibilité de l’offre pour les patients</a:t>
            </a:r>
          </a:p>
          <a:p>
            <a:pPr marL="0" marR="0" lvl="0" indent="0" algn="l"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92" name="TextBox 68"/>
          <p:cNvSpPr txBox="1">
            <a:spLocks/>
          </p:cNvSpPr>
          <p:nvPr>
            <p:custDataLst>
              <p:tags r:id="rId3"/>
            </p:custDataLst>
          </p:nvPr>
        </p:nvSpPr>
        <p:spPr>
          <a:xfrm>
            <a:off x="5518227" y="1565324"/>
            <a:ext cx="1214014" cy="477577"/>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2</a:t>
            </a:r>
            <a:r>
              <a:rPr kumimoji="0" lang="fr-FR" sz="900" b="0" i="0" u="none" strike="noStrike" kern="1200" cap="none" spc="0" normalizeH="0" baseline="0" noProof="0">
                <a:ln>
                  <a:noFill/>
                </a:ln>
                <a:solidFill>
                  <a:srgbClr val="000000"/>
                </a:solidFill>
                <a:effectLst/>
                <a:uLnTx/>
                <a:uFillTx/>
                <a:latin typeface="Arial"/>
                <a:ea typeface="+mn-ea"/>
                <a:cs typeface="Arial"/>
              </a:rPr>
              <a:t>: Prise en charge des psychologues en ville </a:t>
            </a:r>
          </a:p>
        </p:txBody>
      </p:sp>
      <p:sp>
        <p:nvSpPr>
          <p:cNvPr id="111" name="TextBox 76"/>
          <p:cNvSpPr txBox="1">
            <a:spLocks/>
          </p:cNvSpPr>
          <p:nvPr>
            <p:custDataLst>
              <p:tags r:id="rId4"/>
            </p:custDataLst>
          </p:nvPr>
        </p:nvSpPr>
        <p:spPr>
          <a:xfrm>
            <a:off x="5498960" y="1000088"/>
            <a:ext cx="1423902" cy="35104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1 : </a:t>
            </a:r>
            <a:r>
              <a:rPr kumimoji="0" lang="fr-FR" sz="900" b="0" i="0" u="none" strike="noStrike" kern="1200" cap="none" spc="0" normalizeH="0" baseline="0" noProof="0">
                <a:ln>
                  <a:noFill/>
                </a:ln>
                <a:solidFill>
                  <a:srgbClr val="000000"/>
                </a:solidFill>
                <a:effectLst/>
                <a:uLnTx/>
                <a:uFillTx/>
                <a:latin typeface="Arial"/>
                <a:ea typeface="+mn-ea"/>
                <a:cs typeface="Arial"/>
              </a:rPr>
              <a:t>Consommation de psychotropes</a:t>
            </a:r>
          </a:p>
        </p:txBody>
      </p:sp>
      <p:sp>
        <p:nvSpPr>
          <p:cNvPr id="64" name="Title 1"/>
          <p:cNvSpPr txBox="1">
            <a:spLocks/>
          </p:cNvSpPr>
          <p:nvPr/>
        </p:nvSpPr>
        <p:spPr bwMode="auto">
          <a:xfrm>
            <a:off x="710631" y="80934"/>
            <a:ext cx="8200080"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Lutte contre l’apparition des troubles psychiques d’intensité légère à modérée et limiter la consommation de psychotropes</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2980957713"/>
              </p:ext>
            </p:extLst>
          </p:nvPr>
        </p:nvGraphicFramePr>
        <p:xfrm>
          <a:off x="755575" y="2938905"/>
          <a:ext cx="8182123" cy="3100375"/>
        </p:xfrm>
        <a:graphic>
          <a:graphicData uri="http://schemas.openxmlformats.org/drawingml/2006/table">
            <a:tbl>
              <a:tblPr/>
              <a:tblGrid>
                <a:gridCol w="3456384">
                  <a:extLst>
                    <a:ext uri="{9D8B030D-6E8A-4147-A177-3AD203B41FA5}">
                      <a16:colId xmlns:a16="http://schemas.microsoft.com/office/drawing/2014/main" val="20000"/>
                    </a:ext>
                  </a:extLst>
                </a:gridCol>
                <a:gridCol w="1854897">
                  <a:extLst>
                    <a:ext uri="{9D8B030D-6E8A-4147-A177-3AD203B41FA5}">
                      <a16:colId xmlns:a16="http://schemas.microsoft.com/office/drawing/2014/main" val="20001"/>
                    </a:ext>
                  </a:extLst>
                </a:gridCol>
                <a:gridCol w="2128852">
                  <a:extLst>
                    <a:ext uri="{9D8B030D-6E8A-4147-A177-3AD203B41FA5}">
                      <a16:colId xmlns:a16="http://schemas.microsoft.com/office/drawing/2014/main" val="20002"/>
                    </a:ext>
                  </a:extLst>
                </a:gridCol>
                <a:gridCol w="741990">
                  <a:extLst>
                    <a:ext uri="{9D8B030D-6E8A-4147-A177-3AD203B41FA5}">
                      <a16:colId xmlns:a16="http://schemas.microsoft.com/office/drawing/2014/main" val="20003"/>
                    </a:ext>
                  </a:extLst>
                </a:gridCol>
              </a:tblGrid>
              <a:tr h="373867">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92052">
                <a:tc>
                  <a:txBody>
                    <a:bodyPr/>
                    <a:lstStyle/>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r>
                        <a:rPr kumimoji="0" lang="fr-FR" sz="1000" b="0" i="0" u="none" strike="noStrike" kern="1200" cap="none" spc="0" normalizeH="0" baseline="0" noProof="0">
                          <a:ln>
                            <a:noFill/>
                          </a:ln>
                          <a:solidFill>
                            <a:schemeClr val="tx1"/>
                          </a:solidFill>
                          <a:effectLst/>
                          <a:uLnTx/>
                          <a:uFillTx/>
                          <a:latin typeface="+mn-lt"/>
                          <a:cs typeface="Arial"/>
                        </a:rPr>
                        <a:t>Permettre l’effectivité des différents dispositifs (dispositif de crise </a:t>
                      </a:r>
                      <a:r>
                        <a:rPr kumimoji="0" lang="fr-FR" sz="1000" b="0" i="0" u="none" strike="noStrike" kern="1200" cap="none" spc="0" normalizeH="0" baseline="0" noProof="0" err="1">
                          <a:ln>
                            <a:noFill/>
                          </a:ln>
                          <a:solidFill>
                            <a:schemeClr val="tx1"/>
                          </a:solidFill>
                          <a:effectLst/>
                          <a:uLnTx/>
                          <a:uFillTx/>
                          <a:latin typeface="+mn-lt"/>
                          <a:cs typeface="Arial"/>
                        </a:rPr>
                        <a:t>PsyEnfantAdo</a:t>
                      </a:r>
                      <a:r>
                        <a:rPr kumimoji="0" lang="fr-FR" sz="1000" b="0" i="0" u="none" strike="noStrike" kern="1200" cap="none" spc="0" normalizeH="0" baseline="0" noProof="0">
                          <a:ln>
                            <a:noFill/>
                          </a:ln>
                          <a:solidFill>
                            <a:schemeClr val="tx1"/>
                          </a:solidFill>
                          <a:effectLst/>
                          <a:uLnTx/>
                          <a:uFillTx/>
                          <a:latin typeface="+mn-lt"/>
                          <a:cs typeface="Arial"/>
                        </a:rPr>
                        <a:t>, mesure 31 du </a:t>
                      </a:r>
                      <a:r>
                        <a:rPr kumimoji="0" lang="fr-FR" sz="1000" b="0" i="0" u="none" strike="noStrike" kern="1200" cap="none" spc="0" normalizeH="0" baseline="0" noProof="0">
                          <a:ln>
                            <a:noFill/>
                          </a:ln>
                          <a:solidFill>
                            <a:schemeClr val="tx1"/>
                          </a:solidFill>
                          <a:effectLst/>
                          <a:uLnTx/>
                          <a:uFillTx/>
                          <a:latin typeface="+mn-lt"/>
                          <a:cs typeface="+mn-cs"/>
                        </a:rPr>
                        <a:t>Ségur en maisons de santé pluridisciplinaires et les centres de santé</a:t>
                      </a:r>
                      <a:r>
                        <a:rPr kumimoji="0" lang="fr-FR" sz="1000" b="0" i="0" u="none" strike="noStrike" kern="1200" cap="none" spc="0" normalizeH="0" baseline="0" noProof="0">
                          <a:ln>
                            <a:noFill/>
                          </a:ln>
                          <a:solidFill>
                            <a:schemeClr val="tx1"/>
                          </a:solidFill>
                          <a:effectLst/>
                          <a:uLnTx/>
                          <a:uFillTx/>
                          <a:latin typeface="+mn-lt"/>
                          <a:cs typeface="Arial"/>
                        </a:rPr>
                        <a:t>, </a:t>
                      </a:r>
                      <a:r>
                        <a:rPr kumimoji="0" lang="fr-FR" sz="1000" b="0" i="0" u="none" strike="noStrike" kern="1200" cap="none" spc="0" normalizeH="0" baseline="0" noProof="0" err="1">
                          <a:ln>
                            <a:noFill/>
                          </a:ln>
                          <a:solidFill>
                            <a:schemeClr val="tx1"/>
                          </a:solidFill>
                          <a:effectLst/>
                          <a:uLnTx/>
                          <a:uFillTx/>
                          <a:latin typeface="+mn-lt"/>
                          <a:cs typeface="Arial"/>
                        </a:rPr>
                        <a:t>Ecout’Emoi</a:t>
                      </a:r>
                      <a:r>
                        <a:rPr kumimoji="0" lang="fr-FR" sz="1000" b="0" i="0" u="none" strike="noStrike" kern="1200" cap="none" spc="0" normalizeH="0" baseline="0" noProof="0">
                          <a:ln>
                            <a:noFill/>
                          </a:ln>
                          <a:solidFill>
                            <a:schemeClr val="tx1"/>
                          </a:solidFill>
                          <a:effectLst/>
                          <a:uLnTx/>
                          <a:uFillTx/>
                          <a:latin typeface="+mn-lt"/>
                          <a:cs typeface="Arial"/>
                        </a:rPr>
                        <a:t>)</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endParaRPr kumimoji="0" lang="fr-FR" sz="10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00" b="0" i="0" u="none" strike="noStrike">
                          <a:solidFill>
                            <a:schemeClr val="tx1"/>
                          </a:solidFill>
                          <a:latin typeface="+mn-lt"/>
                        </a:rPr>
                        <a:t>MSP,</a:t>
                      </a:r>
                      <a:r>
                        <a:rPr lang="fr-FR" sz="1000" b="0" i="0" u="none" strike="noStrike" baseline="0">
                          <a:solidFill>
                            <a:schemeClr val="tx1"/>
                          </a:solidFill>
                          <a:latin typeface="+mn-lt"/>
                        </a:rPr>
                        <a:t> CDS, psychologues, médecins, </a:t>
                      </a:r>
                      <a:endParaRPr lang="fr-FR" sz="10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00" b="0" i="0" u="none" strike="noStrike">
                          <a:solidFill>
                            <a:schemeClr val="tx1"/>
                          </a:solidFill>
                          <a:latin typeface="+mn-lt"/>
                        </a:rPr>
                        <a:t> 2021</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665496635"/>
                  </a:ext>
                </a:extLst>
              </a:tr>
              <a:tr h="527984">
                <a:tc>
                  <a:txBody>
                    <a:bodyPr/>
                    <a:lstStyle/>
                    <a:p>
                      <a:pPr marL="0" marR="0" lvl="0" indent="0" algn="l" rtl="0" eaLnBrk="1" fontAlgn="base" latinLnBrk="0" hangingPunct="1">
                        <a:lnSpc>
                          <a:spcPct val="100000"/>
                        </a:lnSpc>
                        <a:spcBef>
                          <a:spcPts val="0"/>
                        </a:spcBef>
                        <a:spcAft>
                          <a:spcPts val="0"/>
                        </a:spcAft>
                        <a:buClr>
                          <a:srgbClr val="002960"/>
                        </a:buClr>
                        <a:buSzTx/>
                        <a:buFont typeface="Arial" panose="020B0604020202020204" pitchFamily="34" charset="0"/>
                        <a:buNone/>
                      </a:pPr>
                      <a:r>
                        <a:rPr kumimoji="0" lang="fr-FR" sz="1000" b="0" i="0" u="none" strike="noStrike" kern="1200" cap="none" spc="0" normalizeH="0" baseline="0" noProof="0">
                          <a:ln>
                            <a:noFill/>
                          </a:ln>
                          <a:solidFill>
                            <a:schemeClr val="tx1"/>
                          </a:solidFill>
                          <a:effectLst/>
                          <a:uLnTx/>
                          <a:uFillTx/>
                          <a:latin typeface="+mn-lt"/>
                          <a:cs typeface="Arial"/>
                        </a:rPr>
                        <a:t>Créer une maison des adolescents dans chaque département</a:t>
                      </a:r>
                      <a:r>
                        <a:rPr lang="fr-FR" sz="1000" b="0" i="0" u="none" strike="noStrike" kern="1200" cap="none" spc="0" normalizeH="0" baseline="0" noProof="0">
                          <a:ln>
                            <a:noFill/>
                          </a:ln>
                          <a:solidFill>
                            <a:schemeClr val="tx1"/>
                          </a:solidFill>
                          <a:effectLst/>
                          <a:uLnTx/>
                          <a:uFillTx/>
                          <a:latin typeface="+mn-lt"/>
                          <a:cs typeface="Arial"/>
                        </a:rPr>
                        <a:t> </a:t>
                      </a:r>
                      <a:endParaRPr kumimoji="0" lang="fr-FR" sz="10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endParaRPr kumimoji="0" lang="fr-FR" sz="10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b"/>
                      <a:r>
                        <a:rPr lang="fr-FR" sz="1000" b="0" i="0" u="none" strike="noStrike">
                          <a:solidFill>
                            <a:schemeClr val="tx1"/>
                          </a:solidFill>
                          <a:latin typeface="+mn-lt"/>
                        </a:rPr>
                        <a:t>MDA,</a:t>
                      </a:r>
                      <a:r>
                        <a:rPr lang="fr-FR" sz="1000" b="0" i="0" u="none" strike="noStrike" baseline="0">
                          <a:solidFill>
                            <a:schemeClr val="tx1"/>
                          </a:solidFill>
                          <a:latin typeface="+mn-lt"/>
                        </a:rPr>
                        <a:t> département</a:t>
                      </a:r>
                      <a:endParaRPr lang="fr-FR" sz="10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b"/>
                      <a:r>
                        <a:rPr lang="fr-FR" sz="1000" b="0" i="0" u="none" strike="noStrike">
                          <a:solidFill>
                            <a:schemeClr val="tx1"/>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extLst>
                  <a:ext uri="{0D108BD9-81ED-4DB2-BD59-A6C34878D82A}">
                    <a16:rowId xmlns:a16="http://schemas.microsoft.com/office/drawing/2014/main" val="3811287895"/>
                  </a:ext>
                </a:extLst>
              </a:tr>
              <a:tr h="844472">
                <a:tc>
                  <a:txBody>
                    <a:bodyPr/>
                    <a:lstStyle/>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r>
                        <a:rPr kumimoji="0" lang="fr-FR" sz="1000" b="0" i="0" u="none" strike="noStrike" kern="1200" cap="none" spc="0" normalizeH="0" baseline="0" noProof="0">
                          <a:ln>
                            <a:noFill/>
                          </a:ln>
                          <a:solidFill>
                            <a:schemeClr val="tx1"/>
                          </a:solidFill>
                          <a:effectLst/>
                          <a:uLnTx/>
                          <a:uFillTx/>
                          <a:latin typeface="+mn-lt"/>
                          <a:cs typeface="Arial"/>
                        </a:rPr>
                        <a:t>Renforcer les CMP</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r>
                        <a:rPr kumimoji="0" lang="fr-FR" sz="1000" b="0" i="0" u="none" strike="noStrike" kern="1200" cap="none" spc="0" normalizeH="0" baseline="0" noProof="0">
                          <a:ln>
                            <a:noFill/>
                          </a:ln>
                          <a:solidFill>
                            <a:schemeClr val="tx1"/>
                          </a:solidFill>
                          <a:effectLst/>
                          <a:uLnTx/>
                          <a:uFillTx/>
                          <a:latin typeface="+mn-lt"/>
                          <a:cs typeface="Arial"/>
                        </a:rPr>
                        <a:t>Augmenter sur 3 de 400 ETP les CMP infanto-juvéniles</a:t>
                      </a:r>
                    </a:p>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r>
                        <a:rPr kumimoji="0" lang="fr-FR" sz="1000" b="0" i="0" u="none" strike="noStrike" kern="1200" cap="none" spc="0" normalizeH="0" baseline="0" noProof="0">
                          <a:ln>
                            <a:noFill/>
                          </a:ln>
                          <a:solidFill>
                            <a:schemeClr val="tx1"/>
                          </a:solidFill>
                          <a:effectLst/>
                          <a:uLnTx/>
                          <a:uFillTx/>
                          <a:latin typeface="+mn-lt"/>
                          <a:cs typeface="Arial"/>
                        </a:rPr>
                        <a:t>Augmenter sur 3 ans de 400 ETP des CMP</a:t>
                      </a:r>
                    </a:p>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endParaRPr kumimoji="0" lang="fr-FR" sz="10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b"/>
                      <a:r>
                        <a:rPr lang="fr-FR" sz="1000" b="0" i="0" u="none" strike="noStrike">
                          <a:solidFill>
                            <a:schemeClr val="tx1"/>
                          </a:solidFill>
                          <a:latin typeface="+mn-lt"/>
                        </a:rPr>
                        <a:t>CMP, ARS, médecins, psychiatres, psychologues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b"/>
                      <a:r>
                        <a:rPr lang="fr-FR" sz="1000" b="0" i="0" u="none" strike="noStrike">
                          <a:solidFill>
                            <a:schemeClr val="tx1"/>
                          </a:solidFill>
                          <a:latin typeface="+mn-lt"/>
                        </a:rPr>
                        <a:t>2022-2024</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extLst>
                  <a:ext uri="{0D108BD9-81ED-4DB2-BD59-A6C34878D82A}">
                    <a16:rowId xmlns:a16="http://schemas.microsoft.com/office/drawing/2014/main" val="3027389594"/>
                  </a:ext>
                </a:extLst>
              </a:tr>
              <a:tr h="381000">
                <a:tc>
                  <a:txBody>
                    <a:bodyPr/>
                    <a:lstStyle/>
                    <a:p>
                      <a:pPr algn="l"/>
                      <a:r>
                        <a:rPr lang="fr-FR" sz="1000">
                          <a:latin typeface="+mn-lt"/>
                        </a:rPr>
                        <a:t>Permettre la mise en œuvre</a:t>
                      </a:r>
                      <a:r>
                        <a:rPr lang="fr-FR" sz="1000" baseline="0">
                          <a:latin typeface="+mn-lt"/>
                        </a:rPr>
                        <a:t> sur tout le territoire du remboursement par l’Assurance maladie des séances de psychologues en ville pour chaque français le nécessitant, via un dispositif unifié (8 séances max/patient et /an) et anticiper la fin des dispositifs préexistants</a:t>
                      </a:r>
                      <a:endParaRPr lang="fr-FR" sz="1000">
                        <a:latin typeface="+mn-lt"/>
                      </a:endParaRPr>
                    </a:p>
                  </a:txBody>
                  <a:tcPr marL="0" marR="0" marT="0" marB="0">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marL="0" marR="0" lvl="0" indent="0" algn="l" defTabSz="914400" rtl="0" eaLnBrk="1" fontAlgn="base" latinLnBrk="0" hangingPunct="1">
                        <a:lnSpc>
                          <a:spcPct val="100000"/>
                        </a:lnSpc>
                        <a:spcBef>
                          <a:spcPts val="0"/>
                        </a:spcBef>
                        <a:spcAft>
                          <a:spcPts val="0"/>
                        </a:spcAft>
                        <a:buClr>
                          <a:srgbClr val="002960"/>
                        </a:buClr>
                        <a:buSzTx/>
                        <a:buFont typeface="Arial" panose="020B0604020202020204" pitchFamily="34" charset="0"/>
                        <a:buNone/>
                        <a:tabLst/>
                        <a:defRPr/>
                      </a:pPr>
                      <a:endParaRPr kumimoji="0" lang="fr-FR" sz="1000" b="0" i="0" u="none" strike="noStrike" kern="1200" cap="none" spc="0" normalizeH="0" baseline="0" noProof="0">
                        <a:ln>
                          <a:noFill/>
                        </a:ln>
                        <a:solidFill>
                          <a:schemeClr val="tx1"/>
                        </a:solidFill>
                        <a:effectLst/>
                        <a:uLnTx/>
                        <a:uFillTx/>
                        <a:latin typeface="+mn-lt"/>
                        <a:cs typeface="Aria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b"/>
                      <a:r>
                        <a:rPr lang="fr-FR" sz="1000" b="0" i="0" u="none" strike="noStrike">
                          <a:solidFill>
                            <a:schemeClr val="tx1"/>
                          </a:solidFill>
                          <a:latin typeface="+mn-lt"/>
                        </a:rPr>
                        <a:t>ARS,</a:t>
                      </a:r>
                      <a:r>
                        <a:rPr lang="fr-FR" sz="1000" b="0" i="0" u="none" strike="noStrike" baseline="0">
                          <a:solidFill>
                            <a:schemeClr val="tx1"/>
                          </a:solidFill>
                          <a:latin typeface="+mn-lt"/>
                        </a:rPr>
                        <a:t> psychologues, médecins, Assurance maladie</a:t>
                      </a:r>
                      <a:endParaRPr lang="fr-FR" sz="10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b"/>
                      <a:r>
                        <a:rPr lang="fr-FR" sz="1000" b="0" i="0" u="none" strike="noStrike" dirty="0">
                          <a:solidFill>
                            <a:schemeClr val="tx1"/>
                          </a:solidFill>
                          <a:latin typeface="+mn-lt"/>
                        </a:rPr>
                        <a:t>Dès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extLst>
                  <a:ext uri="{0D108BD9-81ED-4DB2-BD59-A6C34878D82A}">
                    <a16:rowId xmlns:a16="http://schemas.microsoft.com/office/drawing/2014/main" val="1477543406"/>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Sources : DSS/ DMSMP/DGS /tableaux de bord CNAM</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Eviter l’apparition de maladies </a:t>
            </a:r>
          </a:p>
        </p:txBody>
      </p:sp>
      <p:sp>
        <p:nvSpPr>
          <p:cNvPr id="18"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pSp>
        <p:nvGrpSpPr>
          <p:cNvPr id="25" name="Groupe 24"/>
          <p:cNvGrpSpPr/>
          <p:nvPr/>
        </p:nvGrpSpPr>
        <p:grpSpPr>
          <a:xfrm>
            <a:off x="66828" y="116632"/>
            <a:ext cx="588165" cy="432618"/>
            <a:chOff x="730251" y="2607436"/>
            <a:chExt cx="1539350" cy="752041"/>
          </a:xfrm>
        </p:grpSpPr>
        <p:pic>
          <p:nvPicPr>
            <p:cNvPr id="26"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rot="5400000">
              <a:off x="1246059" y="2393464"/>
              <a:ext cx="288032" cy="715975"/>
              <a:chOff x="971600" y="2132856"/>
              <a:chExt cx="288032" cy="2283554"/>
            </a:xfrm>
          </p:grpSpPr>
          <p:cxnSp>
            <p:nvCxnSpPr>
              <p:cNvPr id="29" name="Connecteur droit avec flèche 2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33" name="TextBox 68"/>
          <p:cNvSpPr txBox="1">
            <a:spLocks/>
          </p:cNvSpPr>
          <p:nvPr>
            <p:custDataLst>
              <p:tags r:id="rId6"/>
            </p:custDataLst>
          </p:nvPr>
        </p:nvSpPr>
        <p:spPr>
          <a:xfrm>
            <a:off x="7120978" y="1466285"/>
            <a:ext cx="1861300" cy="67565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defTabSz="895350" eaLnBrk="0" hangingPunct="0">
              <a:buClr>
                <a:srgbClr val="002960"/>
              </a:buClr>
              <a:defRPr sz="900" b="1">
                <a:solidFill>
                  <a:srgbClr val="002960"/>
                </a:solidFill>
              </a:defRPr>
            </a:lvl1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nombre de psychologues partenaires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2023 : nombre de bénéficiaires</a:t>
            </a:r>
          </a:p>
        </p:txBody>
      </p:sp>
      <p:sp>
        <p:nvSpPr>
          <p:cNvPr id="3" name="Rectangle 2"/>
          <p:cNvSpPr/>
          <p:nvPr/>
        </p:nvSpPr>
        <p:spPr>
          <a:xfrm>
            <a:off x="7081321" y="976095"/>
            <a:ext cx="1812273" cy="50783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Diminution de la consommation de psychotropes en France</a:t>
            </a:r>
          </a:p>
        </p:txBody>
      </p:sp>
    </p:spTree>
    <p:extLst>
      <p:ext uri="{BB962C8B-B14F-4D97-AF65-F5344CB8AC3E}">
        <p14:creationId xmlns:p14="http://schemas.microsoft.com/office/powerpoint/2010/main" val="2929463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2288"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L’objectif est de prévenir l’apparition d’épidémies de maladies vectorielles sur le territoire ou d’en limiter l’impact pour le système de santé. Si les épidémies de maladies vectorielles sont pour le moment circonscrites aux territoires ultramarins, l’extension dans un contexte de réchauffement climatique de l’aire d’implantation du moustique vecteur en métropole qui concerne 64 départements entrainera nécessairement des épidémies sur le territoire national. </a:t>
            </a: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p:txBody>
      </p:sp>
      <p:sp>
        <p:nvSpPr>
          <p:cNvPr id="111" name="TextBox 76"/>
          <p:cNvSpPr txBox="1">
            <a:spLocks/>
          </p:cNvSpPr>
          <p:nvPr>
            <p:custDataLst>
              <p:tags r:id="rId3"/>
            </p:custDataLst>
          </p:nvPr>
        </p:nvSpPr>
        <p:spPr>
          <a:xfrm>
            <a:off x="5514557" y="974651"/>
            <a:ext cx="1726874" cy="775175"/>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d’épidémies évitées en métropole par rapport au nombre de foyers identifiés</a:t>
            </a:r>
          </a:p>
        </p:txBody>
      </p:sp>
      <p:sp>
        <p:nvSpPr>
          <p:cNvPr id="64" name="Title 1"/>
          <p:cNvSpPr txBox="1">
            <a:spLocks/>
          </p:cNvSpPr>
          <p:nvPr/>
        </p:nvSpPr>
        <p:spPr bwMode="auto">
          <a:xfrm>
            <a:off x="683568" y="68655"/>
            <a:ext cx="8794113"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Prévention des maladies vectorielles lutte contre les infections à transmission vectorielle</a:t>
            </a:r>
          </a:p>
        </p:txBody>
      </p:sp>
      <p:sp>
        <p:nvSpPr>
          <p:cNvPr id="97" name="TextBox 68"/>
          <p:cNvSpPr txBox="1">
            <a:spLocks/>
          </p:cNvSpPr>
          <p:nvPr>
            <p:custDataLst>
              <p:tags r:id="rId4"/>
            </p:custDataLst>
          </p:nvPr>
        </p:nvSpPr>
        <p:spPr>
          <a:xfrm>
            <a:off x="7380312" y="1072512"/>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100%</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04574" y="2380695"/>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SI LAV (DGS)</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Eviter l’apparition de maladies</a:t>
            </a:r>
          </a:p>
        </p:txBody>
      </p:sp>
      <p:graphicFrame>
        <p:nvGraphicFramePr>
          <p:cNvPr id="20" name="Tableau 19"/>
          <p:cNvGraphicFramePr>
            <a:graphicFrameLocks noGrp="1"/>
          </p:cNvGraphicFramePr>
          <p:nvPr>
            <p:extLst/>
          </p:nvPr>
        </p:nvGraphicFramePr>
        <p:xfrm>
          <a:off x="755576" y="2901114"/>
          <a:ext cx="8064896" cy="3336198"/>
        </p:xfrm>
        <a:graphic>
          <a:graphicData uri="http://schemas.openxmlformats.org/drawingml/2006/table">
            <a:tbl>
              <a:tblPr/>
              <a:tblGrid>
                <a:gridCol w="3672408">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145006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29160">
                <a:tc>
                  <a:txBody>
                    <a:bodyPr/>
                    <a:lstStyle/>
                    <a:p>
                      <a:pPr algn="l" fontAlgn="ctr"/>
                      <a:r>
                        <a:rPr lang="fr-FR" sz="900" b="1" i="0" u="none" strike="noStrike">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02782">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n-lt"/>
                        <a:ea typeface="+mn-ea"/>
                        <a:cs typeface="+mn-cs"/>
                      </a:endParaRPr>
                    </a:p>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 </a:t>
                      </a:r>
                    </a:p>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 Renforcer la surveillance entomologique et épidémiologique </a:t>
                      </a:r>
                      <a:r>
                        <a:rPr lang="fr-FR" sz="900" b="0" i="0" u="none" strike="noStrike" kern="1200" baseline="0">
                          <a:solidFill>
                            <a:schemeClr val="tx1"/>
                          </a:solidFill>
                          <a:latin typeface="+mn-lt"/>
                          <a:ea typeface="+mn-ea"/>
                          <a:cs typeface="+mn-cs"/>
                        </a:rPr>
                        <a:t>contre les vecteurs en métropole </a:t>
                      </a:r>
                    </a:p>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baseline="0">
                        <a:solidFill>
                          <a:schemeClr val="tx1"/>
                        </a:solidFill>
                        <a:latin typeface="+mn-lt"/>
                        <a:ea typeface="+mn-ea"/>
                        <a:cs typeface="+mn-cs"/>
                      </a:endParaRPr>
                    </a:p>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Evolution début 2020 du cadre réglementaire (décret</a:t>
                      </a:r>
                      <a:r>
                        <a:rPr lang="fr-FR" sz="900" b="0" i="0" u="none" strike="noStrike" kern="1200" baseline="0">
                          <a:solidFill>
                            <a:schemeClr val="tx1"/>
                          </a:solidFill>
                          <a:latin typeface="+mn-lt"/>
                          <a:ea typeface="+mn-ea"/>
                          <a:cs typeface="+mn-cs"/>
                        </a:rPr>
                        <a:t> en Conseil d’Etat) </a:t>
                      </a:r>
                    </a:p>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Participation citoyenne par le site signalement-moustiques</a:t>
                      </a:r>
                    </a:p>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Télé épidémiologie avec ARBOCARTO</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baseline="0">
                          <a:solidFill>
                            <a:schemeClr val="tx1"/>
                          </a:solidFill>
                          <a:latin typeface="+mj-lt"/>
                        </a:rPr>
                        <a:t>ARS</a:t>
                      </a:r>
                    </a:p>
                    <a:p>
                      <a:pPr algn="l" fontAlgn="ctr"/>
                      <a:r>
                        <a:rPr lang="fr-FR" sz="900" b="0" i="0" u="none" strike="noStrike" baseline="0">
                          <a:solidFill>
                            <a:schemeClr val="tx1"/>
                          </a:solidFill>
                          <a:latin typeface="+mj-lt"/>
                        </a:rPr>
                        <a:t>ANSES</a:t>
                      </a:r>
                    </a:p>
                    <a:p>
                      <a:pPr algn="l" fontAlgn="ctr"/>
                      <a:r>
                        <a:rPr lang="fr-FR" sz="900" b="0" i="0" u="none" strike="noStrike" baseline="0">
                          <a:solidFill>
                            <a:schemeClr val="tx1"/>
                          </a:solidFill>
                          <a:latin typeface="+mj-lt"/>
                        </a:rPr>
                        <a:t>Collectivités territoriales</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04056">
                <a:tc>
                  <a:txBody>
                    <a:bodyPr/>
                    <a:lstStyle/>
                    <a:p>
                      <a:pPr algn="l" fontAlgn="b"/>
                      <a:endParaRPr lang="fr-FR" sz="900" b="0" i="0" u="none" strike="noStrike" kern="1200" baseline="0">
                        <a:solidFill>
                          <a:schemeClr val="tx1"/>
                        </a:solidFill>
                        <a:latin typeface="+mn-lt"/>
                        <a:ea typeface="+mn-ea"/>
                        <a:cs typeface="+mn-cs"/>
                      </a:endParaRPr>
                    </a:p>
                    <a:p>
                      <a:pPr algn="l" fontAlgn="b"/>
                      <a:r>
                        <a:rPr lang="fr-FR" sz="900" b="0" i="0" u="none" strike="noStrike" kern="1200" baseline="0">
                          <a:solidFill>
                            <a:schemeClr val="tx1"/>
                          </a:solidFill>
                          <a:latin typeface="+mn-lt"/>
                          <a:ea typeface="+mn-ea"/>
                          <a:cs typeface="+mn-cs"/>
                        </a:rPr>
                        <a:t>Renforcer les actions d’information, d’éducation sanitaire et de  sensibilisation du public aux mesures de prévention et de protection individuelle </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chemeClr val="tx1"/>
                          </a:solidFill>
                          <a:latin typeface="+mn-lt"/>
                          <a:ea typeface="+mn-ea"/>
                          <a:cs typeface="+mn-cs"/>
                        </a:rPr>
                        <a:t>Elaboration des outils d’action </a:t>
                      </a:r>
                      <a:endParaRPr lang="fr-FR" sz="900" b="0" i="0" u="none" strike="noStrike" kern="1200" baseline="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864096">
                <a:tc>
                  <a:txBody>
                    <a:bodyPr/>
                    <a:lstStyle/>
                    <a:p>
                      <a:pPr algn="l" fontAlgn="b"/>
                      <a:r>
                        <a:rPr lang="fr-FR" sz="900" b="0" i="0" u="none" strike="noStrike" kern="1200">
                          <a:solidFill>
                            <a:schemeClr val="tx1"/>
                          </a:solidFill>
                          <a:latin typeface="+mn-lt"/>
                          <a:ea typeface="+mn-ea"/>
                          <a:cs typeface="+mn-cs"/>
                        </a:rPr>
                        <a:t> Prévention de l’implantation et du développement des insectes</a:t>
                      </a:r>
                      <a:r>
                        <a:rPr lang="fr-FR" sz="900" b="0" i="0" u="none" strike="noStrike" kern="1200" baseline="0">
                          <a:solidFill>
                            <a:schemeClr val="tx1"/>
                          </a:solidFill>
                          <a:latin typeface="+mn-lt"/>
                          <a:ea typeface="+mn-ea"/>
                          <a:cs typeface="+mn-cs"/>
                        </a:rPr>
                        <a:t> par des mesures d’hygiène et de salubrité </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baseline="0">
                          <a:solidFill>
                            <a:schemeClr val="tx1"/>
                          </a:solidFill>
                          <a:latin typeface="+mn-lt"/>
                          <a:ea typeface="+mn-ea"/>
                          <a:cs typeface="+mn-cs"/>
                        </a:rPr>
                        <a:t>Décret, règlement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ARS </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Collectivités territoriales</a:t>
                      </a:r>
                      <a:r>
                        <a:rPr lang="fr-FR" sz="900" b="0" i="0" u="none" strike="noStrike" baseline="0">
                          <a:solidFill>
                            <a:schemeClr val="tx1"/>
                          </a:solidFill>
                          <a:latin typeface="+mj-lt"/>
                        </a:rPr>
                        <a:t> </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250099425"/>
                  </a:ext>
                </a:extLst>
              </a:tr>
              <a:tr h="657816">
                <a:tc>
                  <a:txBody>
                    <a:bodyPr/>
                    <a:lstStyle/>
                    <a:p>
                      <a:pPr algn="l" fontAlgn="b"/>
                      <a:r>
                        <a:rPr lang="fr-FR" sz="900" b="0" i="0" u="none" strike="noStrike" kern="1200">
                          <a:solidFill>
                            <a:schemeClr val="tx1"/>
                          </a:solidFill>
                          <a:latin typeface="+mn-lt"/>
                          <a:ea typeface="+mn-ea"/>
                          <a:cs typeface="+mn-cs"/>
                        </a:rPr>
                        <a:t> Préparation de la réponse aux épidémies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baseline="0">
                          <a:solidFill>
                            <a:schemeClr val="tx1"/>
                          </a:solidFill>
                          <a:latin typeface="+mn-lt"/>
                          <a:ea typeface="+mn-ea"/>
                          <a:cs typeface="+mn-cs"/>
                        </a:rPr>
                        <a:t>Rédaction des  volet ORSEC départementaux pour la lutte antivectorielle en cas d’épidémie, PCA, exercices de crise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ARS </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Collectivités</a:t>
                      </a:r>
                      <a:r>
                        <a:rPr lang="fr-FR" sz="900" b="0" i="0" u="none" strike="noStrike" baseline="0">
                          <a:solidFill>
                            <a:schemeClr val="tx1"/>
                          </a:solidFill>
                          <a:latin typeface="+mj-lt"/>
                        </a:rPr>
                        <a:t> territoriales </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baseline="0">
                          <a:solidFill>
                            <a:schemeClr val="tx1"/>
                          </a:solidFill>
                          <a:latin typeface="+mj-lt"/>
                        </a:rPr>
                        <a:t>Etablissements de santé </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325320491"/>
                  </a:ext>
                </a:extLst>
              </a:tr>
            </a:tbl>
          </a:graphicData>
        </a:graphic>
      </p:graphicFrame>
      <p:sp>
        <p:nvSpPr>
          <p:cNvPr id="17"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pSp>
        <p:nvGrpSpPr>
          <p:cNvPr id="19" name="Groupe 18"/>
          <p:cNvGrpSpPr/>
          <p:nvPr/>
        </p:nvGrpSpPr>
        <p:grpSpPr>
          <a:xfrm>
            <a:off x="66828" y="116632"/>
            <a:ext cx="588165" cy="432618"/>
            <a:chOff x="730251" y="2607436"/>
            <a:chExt cx="1539350" cy="752041"/>
          </a:xfrm>
        </p:grpSpPr>
        <p:pic>
          <p:nvPicPr>
            <p:cNvPr id="25"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Groupe 25"/>
            <p:cNvGrpSpPr/>
            <p:nvPr/>
          </p:nvGrpSpPr>
          <p:grpSpPr>
            <a:xfrm rot="5400000">
              <a:off x="1246059" y="2393464"/>
              <a:ext cx="288032" cy="715975"/>
              <a:chOff x="971600" y="2132856"/>
              <a:chExt cx="288032" cy="2283554"/>
            </a:xfrm>
          </p:grpSpPr>
          <p:cxnSp>
            <p:nvCxnSpPr>
              <p:cNvPr id="28" name="Connecteur droit avec flèche 27"/>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7"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1" name="Rectangle 3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4272584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3312"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528200"/>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782504"/>
            <a:ext cx="4709483" cy="199019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Diminuer la prévalence du tabagisme quotidien chez les 18-75 ans</a:t>
            </a:r>
          </a:p>
          <a:p>
            <a:pPr marL="0" marR="0" lvl="0" indent="0" algn="l"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Dès 2018, des travaux visant une politique fiscale protectrice de la santé ont  été engagés</a:t>
            </a:r>
          </a:p>
          <a:p>
            <a:pPr marL="0" marR="0" lvl="0" indent="0" algn="l"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Afin de protéger les jeunes et éviter leur entrée dans le tabagisme, au niveau national plusieurs travaux seront conduits : convention cadre santé-éducation nationale / </a:t>
            </a:r>
            <a:r>
              <a:rPr kumimoji="0" lang="fr-FR" sz="900" b="1" i="0" u="none" strike="noStrike" kern="1200" cap="none" spc="0" normalizeH="0" baseline="0" noProof="0">
                <a:ln>
                  <a:noFill/>
                </a:ln>
                <a:solidFill>
                  <a:srgbClr val="000000"/>
                </a:solidFill>
                <a:effectLst/>
                <a:uLnTx/>
                <a:uFillTx/>
                <a:latin typeface="Arial"/>
                <a:ea typeface="+mn-ea"/>
                <a:cs typeface="Arial"/>
              </a:rPr>
              <a:t>PNLT</a:t>
            </a:r>
            <a:r>
              <a:rPr kumimoji="0" lang="fr-FR" sz="900" b="0" i="0" u="none" strike="noStrike" kern="1200" cap="none" spc="0" normalizeH="0" baseline="0" noProof="0">
                <a:ln>
                  <a:noFill/>
                </a:ln>
                <a:solidFill>
                  <a:srgbClr val="000000"/>
                </a:solidFill>
                <a:effectLst/>
                <a:uLnTx/>
                <a:uFillTx/>
                <a:latin typeface="Arial"/>
                <a:ea typeface="+mn-ea"/>
                <a:cs typeface="Arial"/>
              </a:rPr>
              <a:t> et plan gouvernemental addictions / Actions via le Fonds de lutte contre </a:t>
            </a:r>
            <a:r>
              <a:rPr kumimoji="0" lang="fr-FR" sz="900" b="1" i="0" u="none" strike="noStrike" kern="1200" cap="none" spc="0" normalizeH="0" baseline="0" noProof="0">
                <a:ln>
                  <a:noFill/>
                </a:ln>
                <a:solidFill>
                  <a:srgbClr val="000000"/>
                </a:solidFill>
                <a:effectLst/>
                <a:uLnTx/>
                <a:uFillTx/>
                <a:latin typeface="Arial"/>
                <a:ea typeface="+mn-ea"/>
                <a:cs typeface="Arial"/>
              </a:rPr>
              <a:t>les addictions liées aux substances psychoactives</a:t>
            </a:r>
          </a:p>
          <a:p>
            <a:pPr marL="0" marR="0" lvl="0" indent="0" algn="l"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Aider les fumeurs à arrêter de fumer au niveau national et amplifier les actions auprès des publics spécifiques  : notamment par une demande de remboursement des substituts nicotiniques par les laboratoires pharmaceutiques et des actions via le </a:t>
            </a:r>
            <a:r>
              <a:rPr kumimoji="0" lang="fr-FR" sz="900" b="1" i="0" u="none" strike="noStrike" kern="1200" cap="none" spc="0" normalizeH="0" baseline="0" noProof="0">
                <a:ln>
                  <a:noFill/>
                </a:ln>
                <a:solidFill>
                  <a:srgbClr val="000000"/>
                </a:solidFill>
                <a:effectLst/>
                <a:uLnTx/>
                <a:uFillTx/>
                <a:latin typeface="Arial"/>
                <a:ea typeface="+mn-ea"/>
                <a:cs typeface="Arial"/>
              </a:rPr>
              <a:t>PNLT</a:t>
            </a:r>
            <a:r>
              <a:rPr kumimoji="0" lang="fr-FR" sz="900" b="0" i="0" u="none" strike="noStrike" kern="1200" cap="none" spc="0" normalizeH="0" baseline="0" noProof="0">
                <a:ln>
                  <a:noFill/>
                </a:ln>
                <a:solidFill>
                  <a:srgbClr val="000000"/>
                </a:solidFill>
                <a:effectLst/>
                <a:uLnTx/>
                <a:uFillTx/>
                <a:latin typeface="Arial"/>
                <a:ea typeface="+mn-ea"/>
                <a:cs typeface="Arial"/>
              </a:rPr>
              <a:t> et le fonds de lutte contre les addictions.</a:t>
            </a:r>
          </a:p>
          <a:p>
            <a:pPr marL="0" marR="0" lvl="0" indent="0" algn="l"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Pour mieux intégrer la lutte contre le tabac aux pratiques des professionnels de santé, un travail national sera conduit sur une charte lieux de santé sans tabac</a:t>
            </a:r>
          </a:p>
          <a:p>
            <a:pPr marL="0" marR="0" lvl="0" indent="0" algn="l"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181029"/>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Lutte contre le tabac</a:t>
            </a:r>
          </a:p>
        </p:txBody>
      </p:sp>
      <p:sp>
        <p:nvSpPr>
          <p:cNvPr id="100" name="Rectangle 99"/>
          <p:cNvSpPr>
            <a:spLocks/>
          </p:cNvSpPr>
          <p:nvPr/>
        </p:nvSpPr>
        <p:spPr bwMode="gray">
          <a:xfrm>
            <a:off x="5561814" y="755143"/>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000000"/>
              </a:solidFill>
              <a:effectLst/>
              <a:uLnTx/>
              <a:uFillTx/>
              <a:latin typeface="Arial"/>
              <a:ea typeface="+mn-ea"/>
              <a:cs typeface="Arial"/>
            </a:endParaRPr>
          </a:p>
        </p:txBody>
      </p:sp>
      <p:sp>
        <p:nvSpPr>
          <p:cNvPr id="21" name="Rectangle 4"/>
          <p:cNvSpPr txBox="1">
            <a:spLocks/>
          </p:cNvSpPr>
          <p:nvPr/>
        </p:nvSpPr>
        <p:spPr>
          <a:xfrm>
            <a:off x="5544296" y="1999415"/>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553403" y="223047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656812" y="2297515"/>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ANSP/Baromètre santé</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Eviter l’apparition de maladies</a:t>
            </a:r>
          </a:p>
        </p:txBody>
      </p:sp>
      <p:graphicFrame>
        <p:nvGraphicFramePr>
          <p:cNvPr id="20" name="Tableau 19"/>
          <p:cNvGraphicFramePr>
            <a:graphicFrameLocks noGrp="1"/>
          </p:cNvGraphicFramePr>
          <p:nvPr>
            <p:extLst>
              <p:ext uri="{D42A27DB-BD31-4B8C-83A1-F6EECF244321}">
                <p14:modId xmlns:p14="http://schemas.microsoft.com/office/powerpoint/2010/main" val="2636010558"/>
              </p:ext>
            </p:extLst>
          </p:nvPr>
        </p:nvGraphicFramePr>
        <p:xfrm>
          <a:off x="755576" y="2957281"/>
          <a:ext cx="8064896" cy="3792267"/>
        </p:xfrm>
        <a:graphic>
          <a:graphicData uri="http://schemas.openxmlformats.org/drawingml/2006/table">
            <a:tbl>
              <a:tblPr/>
              <a:tblGrid>
                <a:gridCol w="2808312">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gridCol w="145006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394067">
                <a:tc>
                  <a:txBody>
                    <a:bodyPr/>
                    <a:lstStyle/>
                    <a:p>
                      <a:pPr algn="l" fontAlgn="ctr"/>
                      <a:r>
                        <a:rPr lang="fr-FR" sz="900" b="1" i="0" u="none" strike="noStrike">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61781">
                <a:tc>
                  <a:txBody>
                    <a:bodyPr/>
                    <a:lstStyle/>
                    <a:p>
                      <a:pPr algn="l" fontAlgn="b"/>
                      <a:r>
                        <a:rPr lang="fr-FR" sz="900" b="0" i="0" u="none" strike="noStrike">
                          <a:solidFill>
                            <a:schemeClr val="tx1"/>
                          </a:solidFill>
                          <a:latin typeface="+mj-lt"/>
                        </a:rPr>
                        <a:t>Protéger les jeunes et éviter l’entrée dans le tabac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1" i="0" u="none" strike="noStrike">
                          <a:solidFill>
                            <a:schemeClr val="tx1"/>
                          </a:solidFill>
                          <a:latin typeface="+mj-lt"/>
                        </a:rPr>
                        <a:t>Actions soutenues</a:t>
                      </a:r>
                      <a:r>
                        <a:rPr lang="fr-FR" sz="900" b="1" i="0" u="none" strike="noStrike" baseline="0">
                          <a:solidFill>
                            <a:schemeClr val="tx1"/>
                          </a:solidFill>
                          <a:latin typeface="+mj-lt"/>
                        </a:rPr>
                        <a:t> par le fonds de lutte contre les addictions. Renforcement des compétences psychosociales</a:t>
                      </a:r>
                      <a:endParaRPr lang="fr-FR" sz="900" b="1"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Professionnels</a:t>
                      </a:r>
                      <a:r>
                        <a:rPr lang="fr-FR" sz="900" b="0" i="0" u="none" strike="noStrike" baseline="0" dirty="0">
                          <a:solidFill>
                            <a:schemeClr val="tx1"/>
                          </a:solidFill>
                          <a:latin typeface="+mj-lt"/>
                        </a:rPr>
                        <a:t> de santé et de la prévention</a:t>
                      </a:r>
                    </a:p>
                    <a:p>
                      <a:pPr algn="l" fontAlgn="b"/>
                      <a:r>
                        <a:rPr lang="fr-FR" sz="900" b="0" i="0" u="none" strike="noStrike" baseline="0" dirty="0">
                          <a:solidFill>
                            <a:schemeClr val="tx1"/>
                          </a:solidFill>
                          <a:latin typeface="+mj-lt"/>
                        </a:rPr>
                        <a:t>Associations</a:t>
                      </a:r>
                    </a:p>
                    <a:p>
                      <a:pPr algn="l" fontAlgn="b"/>
                      <a:r>
                        <a:rPr lang="fr-FR" sz="900" b="0" i="0" u="none" strike="noStrike" baseline="0" dirty="0">
                          <a:solidFill>
                            <a:schemeClr val="tx1"/>
                          </a:solidFill>
                          <a:latin typeface="+mj-lt"/>
                        </a:rPr>
                        <a:t>Structures médico-sociales</a:t>
                      </a:r>
                    </a:p>
                    <a:p>
                      <a:pPr algn="l" fontAlgn="b"/>
                      <a:r>
                        <a:rPr lang="fr-FR" sz="900" b="0" i="0" u="none" strike="noStrike" baseline="0" dirty="0">
                          <a:solidFill>
                            <a:schemeClr val="tx1"/>
                          </a:solidFill>
                          <a:latin typeface="+mj-lt"/>
                        </a:rPr>
                        <a:t>Société civile</a:t>
                      </a:r>
                    </a:p>
                    <a:p>
                      <a:pPr algn="l" fontAlgn="b"/>
                      <a:r>
                        <a:rPr lang="fr-FR" sz="900" b="0" i="0" u="none" strike="noStrike" baseline="0" dirty="0">
                          <a:solidFill>
                            <a:schemeClr val="tx1"/>
                          </a:solidFill>
                          <a:latin typeface="+mj-lt"/>
                        </a:rPr>
                        <a:t>MSA</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 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450788">
                <a:tc>
                  <a:txBody>
                    <a:bodyPr/>
                    <a:lstStyle/>
                    <a:p>
                      <a:pPr algn="l" fontAlgn="b"/>
                      <a:r>
                        <a:rPr lang="fr-FR" sz="900" b="0" i="0" u="none" strike="noStrike">
                          <a:solidFill>
                            <a:schemeClr val="tx1"/>
                          </a:solidFill>
                          <a:latin typeface="+mj-lt"/>
                        </a:rPr>
                        <a:t>Aider les fumeurs à arrêter de fumer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chemeClr val="tx1"/>
                          </a:solidFill>
                          <a:latin typeface="+mj-lt"/>
                        </a:rPr>
                        <a:t>Moi(s) sans tabac  </a:t>
                      </a:r>
                      <a:r>
                        <a:rPr lang="fr-FR" sz="900" b="1" i="0" u="none" strike="noStrike" baseline="0">
                          <a:solidFill>
                            <a:schemeClr val="tx1"/>
                          </a:solidFill>
                          <a:latin typeface="+mj-lt"/>
                        </a:rPr>
                        <a:t>Lieux sans tabac</a:t>
                      </a:r>
                      <a:endParaRPr lang="fr-FR" sz="900" b="1"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Professionnels de santé et de la prévention</a:t>
                      </a:r>
                    </a:p>
                    <a:p>
                      <a:pPr algn="l" fontAlgn="b"/>
                      <a:r>
                        <a:rPr lang="fr-FR" sz="900" b="0" i="0" u="none" strike="noStrike" dirty="0">
                          <a:solidFill>
                            <a:schemeClr val="tx1"/>
                          </a:solidFill>
                          <a:latin typeface="+mj-lt"/>
                        </a:rPr>
                        <a:t>Associations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chemeClr val="tx1"/>
                          </a:solidFill>
                          <a:latin typeface="+mn-lt"/>
                          <a:ea typeface="+mn-ea"/>
                          <a:cs typeface="+mn-cs"/>
                        </a:rPr>
                        <a:t> 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661781">
                <a:tc>
                  <a:txBody>
                    <a:bodyPr/>
                    <a:lstStyle/>
                    <a:p>
                      <a:pPr algn="l" fontAlgn="b"/>
                      <a:r>
                        <a:rPr lang="fr-FR" sz="900" b="0" i="0" u="none" strike="noStrike">
                          <a:solidFill>
                            <a:schemeClr val="tx1"/>
                          </a:solidFill>
                          <a:latin typeface="+mj-lt"/>
                        </a:rPr>
                        <a:t>Agir en proximité et amplifier certaines actions auprès des publics spécifiques et/ou vulnérables pour réduire les inégalités sociales et territoriales de santé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1" i="0" u="none" strike="noStrike">
                          <a:solidFill>
                            <a:schemeClr val="tx1"/>
                          </a:solidFill>
                          <a:latin typeface="+mj-lt"/>
                        </a:rPr>
                        <a:t>PNLT</a:t>
                      </a:r>
                      <a:r>
                        <a:rPr lang="fr-FR" sz="900" b="0" i="0" u="none" strike="noStrike">
                          <a:solidFill>
                            <a:schemeClr val="tx1"/>
                          </a:solidFill>
                          <a:latin typeface="+mj-lt"/>
                        </a:rPr>
                        <a:t> et plan gouvernemental addictions / Fonds </a:t>
                      </a:r>
                      <a:r>
                        <a:rPr lang="fr-FR" sz="900" b="0" i="0" u="none" strike="noStrike" kern="1200" baseline="0">
                          <a:solidFill>
                            <a:schemeClr val="tx1"/>
                          </a:solidFill>
                          <a:latin typeface="+mn-lt"/>
                          <a:ea typeface="+mn-ea"/>
                          <a:cs typeface="+mn-cs"/>
                        </a:rPr>
                        <a:t>de lutte contre les addictions</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Professionnels de santé et de la prévention</a:t>
                      </a:r>
                    </a:p>
                    <a:p>
                      <a:pPr algn="l" fontAlgn="b"/>
                      <a:r>
                        <a:rPr lang="fr-FR" sz="900" b="0" i="0" u="none" strike="noStrike" dirty="0">
                          <a:solidFill>
                            <a:schemeClr val="tx1"/>
                          </a:solidFill>
                          <a:latin typeface="+mj-lt"/>
                        </a:rPr>
                        <a:t>Associations</a:t>
                      </a:r>
                    </a:p>
                    <a:p>
                      <a:pPr algn="l" fontAlgn="b"/>
                      <a:r>
                        <a:rPr lang="fr-FR" sz="900" b="0" i="0" u="none" strike="noStrike" dirty="0">
                          <a:solidFill>
                            <a:schemeClr val="tx1"/>
                          </a:solidFill>
                          <a:latin typeface="+mj-lt"/>
                        </a:rPr>
                        <a:t>Structures médico-sociales</a:t>
                      </a:r>
                    </a:p>
                    <a:p>
                      <a:pPr algn="l" fontAlgn="b"/>
                      <a:r>
                        <a:rPr lang="fr-FR" sz="900" b="0" i="0" u="none" strike="noStrike" dirty="0">
                          <a:solidFill>
                            <a:schemeClr val="tx1"/>
                          </a:solidFill>
                          <a:latin typeface="+mj-lt"/>
                        </a:rPr>
                        <a:t>Société civile</a:t>
                      </a:r>
                    </a:p>
                    <a:p>
                      <a:pPr algn="l" fontAlgn="b"/>
                      <a:r>
                        <a:rPr lang="fr-FR" sz="900" b="0" i="0" u="none" strike="noStrike" dirty="0">
                          <a:solidFill>
                            <a:schemeClr val="tx1"/>
                          </a:solidFill>
                          <a:latin typeface="+mj-lt"/>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chemeClr val="tx1"/>
                          </a:solidFill>
                          <a:latin typeface="+mn-lt"/>
                          <a:ea typeface="+mn-ea"/>
                          <a:cs typeface="+mn-cs"/>
                        </a:rPr>
                        <a:t> 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643983">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Mieux intégrer la lutte contre le tabac aux pratiques des professionnels de santé </a:t>
                      </a:r>
                      <a:endParaRPr lang="fr-FR" sz="900" b="0" i="0" u="none" strike="sng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1" i="0" u="none" strike="noStrike">
                          <a:solidFill>
                            <a:schemeClr val="tx1"/>
                          </a:solidFill>
                          <a:latin typeface="+mj-lt"/>
                        </a:rPr>
                        <a:t>Lieux de santé sans tabac </a:t>
                      </a:r>
                      <a:r>
                        <a:rPr lang="fr-FR" sz="900" b="0" i="0" u="none" strike="noStrike">
                          <a:solidFill>
                            <a:schemeClr val="tx1"/>
                          </a:solidFill>
                          <a:latin typeface="+mj-lt"/>
                        </a:rPr>
                        <a:t>/ </a:t>
                      </a:r>
                      <a:r>
                        <a:rPr lang="fr-FR" sz="900" b="1" i="0" u="none" strike="noStrike">
                          <a:solidFill>
                            <a:schemeClr val="tx1"/>
                          </a:solidFill>
                          <a:latin typeface="+mj-lt"/>
                        </a:rPr>
                        <a:t>PNLT</a:t>
                      </a:r>
                      <a:r>
                        <a:rPr lang="fr-FR" sz="900" b="0" i="0" u="none" strike="noStrike">
                          <a:solidFill>
                            <a:schemeClr val="tx1"/>
                          </a:solidFill>
                          <a:latin typeface="+mj-lt"/>
                        </a:rPr>
                        <a:t> / Fonds </a:t>
                      </a:r>
                      <a:r>
                        <a:rPr lang="fr-FR" sz="900" b="0" i="0" u="none" strike="noStrike" kern="1200" baseline="0">
                          <a:solidFill>
                            <a:schemeClr val="tx1"/>
                          </a:solidFill>
                          <a:latin typeface="+mn-lt"/>
                          <a:ea typeface="+mn-ea"/>
                          <a:cs typeface="+mn-cs"/>
                        </a:rPr>
                        <a:t>de lutte contre les addictions</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Structures médico-sociales</a:t>
                      </a:r>
                    </a:p>
                    <a:p>
                      <a:pPr algn="l" fontAlgn="b"/>
                      <a:r>
                        <a:rPr lang="fr-FR" sz="900" b="0" i="0" u="none" strike="noStrike">
                          <a:solidFill>
                            <a:schemeClr val="tx1"/>
                          </a:solidFill>
                          <a:latin typeface="+mj-lt"/>
                        </a:rPr>
                        <a:t>Société civile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chemeClr val="tx1"/>
                          </a:solidFill>
                          <a:latin typeface="+mn-lt"/>
                          <a:ea typeface="+mn-ea"/>
                          <a:cs typeface="+mn-cs"/>
                        </a:rPr>
                        <a:t> 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643983">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Inciter les établissements à</a:t>
                      </a:r>
                      <a:r>
                        <a:rPr lang="fr-FR" sz="900" b="0" i="0" u="none" strike="noStrike" baseline="0">
                          <a:solidFill>
                            <a:schemeClr val="tx1"/>
                          </a:solidFill>
                          <a:latin typeface="+mj-lt"/>
                        </a:rPr>
                        <a:t> améliorer leurs actions de prévention anti-tabac</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Création d’un indicateur dans le dispositif IFAQ basé sur un questionnaire patient construit par la DGS et la 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Etablissements de santé</a:t>
                      </a:r>
                    </a:p>
                    <a:p>
                      <a:pPr algn="l" fontAlgn="b"/>
                      <a:r>
                        <a:rPr lang="fr-FR" sz="900" b="0" i="0" u="none" strike="noStrike">
                          <a:solidFill>
                            <a:schemeClr val="tx1"/>
                          </a:solidFill>
                          <a:latin typeface="+mj-lt"/>
                        </a:rPr>
                        <a:t>Patients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dirty="0">
                          <a:solidFill>
                            <a:schemeClr val="tx1"/>
                          </a:solidFill>
                          <a:latin typeface="+mn-lt"/>
                          <a:ea typeface="+mn-ea"/>
                          <a:cs typeface="+mn-cs"/>
                        </a:rPr>
                        <a:t>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197770218"/>
                  </a:ext>
                </a:extLst>
              </a:tr>
            </a:tbl>
          </a:graphicData>
        </a:graphic>
      </p:graphicFrame>
      <p:sp>
        <p:nvSpPr>
          <p:cNvPr id="25" name="TextBox 76"/>
          <p:cNvSpPr txBox="1">
            <a:spLocks/>
          </p:cNvSpPr>
          <p:nvPr>
            <p:custDataLst>
              <p:tags r:id="rId4"/>
            </p:custDataLst>
          </p:nvPr>
        </p:nvSpPr>
        <p:spPr>
          <a:xfrm>
            <a:off x="5553403" y="790502"/>
            <a:ext cx="1726874" cy="775175"/>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prévalence du tabagisme quotidien chez les 18-75 ans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(2020) : 25,5% </a:t>
            </a:r>
          </a:p>
        </p:txBody>
      </p:sp>
      <p:sp>
        <p:nvSpPr>
          <p:cNvPr id="26" name="TextBox 68"/>
          <p:cNvSpPr txBox="1">
            <a:spLocks/>
          </p:cNvSpPr>
          <p:nvPr>
            <p:custDataLst>
              <p:tags r:id="rId5"/>
            </p:custDataLst>
          </p:nvPr>
        </p:nvSpPr>
        <p:spPr>
          <a:xfrm>
            <a:off x="7344496" y="860630"/>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22%</a:t>
            </a:r>
          </a:p>
        </p:txBody>
      </p:sp>
      <p:sp>
        <p:nvSpPr>
          <p:cNvPr id="18" name="Rectangle 4"/>
          <p:cNvSpPr txBox="1">
            <a:spLocks/>
          </p:cNvSpPr>
          <p:nvPr/>
        </p:nvSpPr>
        <p:spPr>
          <a:xfrm>
            <a:off x="5544295" y="518068"/>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pSp>
        <p:nvGrpSpPr>
          <p:cNvPr id="27" name="Groupe 26"/>
          <p:cNvGrpSpPr/>
          <p:nvPr/>
        </p:nvGrpSpPr>
        <p:grpSpPr>
          <a:xfrm>
            <a:off x="66828" y="116632"/>
            <a:ext cx="588165" cy="432618"/>
            <a:chOff x="730251" y="2607436"/>
            <a:chExt cx="1539350" cy="752041"/>
          </a:xfrm>
        </p:grpSpPr>
        <p:pic>
          <p:nvPicPr>
            <p:cNvPr id="28"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9" name="Groupe 28"/>
            <p:cNvGrpSpPr/>
            <p:nvPr/>
          </p:nvGrpSpPr>
          <p:grpSpPr>
            <a:xfrm rot="5400000">
              <a:off x="1246059" y="2393464"/>
              <a:ext cx="288032" cy="715975"/>
              <a:chOff x="971600" y="2132856"/>
              <a:chExt cx="288032" cy="2283554"/>
            </a:xfrm>
          </p:grpSpPr>
          <p:cxnSp>
            <p:nvCxnSpPr>
              <p:cNvPr id="31" name="Connecteur droit avec flèche 30"/>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4" name="Rectangle 33"/>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493575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4336"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effectLst/>
                <a:uLnTx/>
                <a:uFillTx/>
                <a:latin typeface="Arial"/>
                <a:ea typeface="+mn-ea"/>
                <a:cs typeface="Arial"/>
              </a:rPr>
              <a:t>Augmenter la participation au dépistage des cancers colorectal, du sein et du col de l’’utérus et rationnaliser le dispositif.</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effectLst/>
                <a:uLnTx/>
                <a:uFillTx/>
                <a:latin typeface="Arial"/>
                <a:ea typeface="+mn-ea"/>
                <a:cs typeface="Arial"/>
              </a:rPr>
              <a:t>Mise en place en octobre 2021 d’une plateforme de commande en ligne des tests CCR, expérimentation à compter de 2022 de l’envoi direct de kits à domicile sans commande préalable et remise de kits de dépistage par les pharmaciens en 2022</a:t>
            </a: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000" b="0" i="0" u="none" strike="sngStrike" kern="1200" cap="none" spc="0" normalizeH="0" baseline="0" noProof="0" dirty="0">
              <a:ln>
                <a:noFill/>
              </a:ln>
              <a:effectLst/>
              <a:uLnTx/>
              <a:uFillTx/>
              <a:latin typeface="Arial"/>
              <a:ea typeface="+mn-ea"/>
              <a:cs typeface="Arial"/>
            </a:endParaRP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effectLst/>
              <a:uLnTx/>
              <a:uFillTx/>
              <a:latin typeface="Arial"/>
              <a:ea typeface="+mn-ea"/>
              <a:cs typeface="Arial"/>
            </a:endParaRP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dirty="0">
                <a:ln>
                  <a:noFill/>
                </a:ln>
                <a:solidFill>
                  <a:srgbClr val="002960"/>
                </a:solidFill>
                <a:effectLst/>
                <a:uLnTx/>
                <a:uFillTx/>
                <a:latin typeface="Arial"/>
                <a:ea typeface="+mn-ea"/>
                <a:cs typeface="Arial"/>
              </a:rPr>
              <a:t>Lutte contre les cancers avec un dépistage renforcé</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ANSP, INCA</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Limiter l’augmentation de consommations des soins en renforçant la prévention secondaire et tertiaire</a:t>
            </a:r>
          </a:p>
        </p:txBody>
      </p:sp>
      <p:sp>
        <p:nvSpPr>
          <p:cNvPr id="18" name="TextBox 76"/>
          <p:cNvSpPr txBox="1">
            <a:spLocks/>
          </p:cNvSpPr>
          <p:nvPr>
            <p:custDataLst>
              <p:tags r:id="rId4"/>
            </p:custDataLst>
          </p:nvPr>
        </p:nvSpPr>
        <p:spPr>
          <a:xfrm>
            <a:off x="5486453" y="961117"/>
            <a:ext cx="1829939" cy="53661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 participation au dépistage organisé CCR</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 28,9%</a:t>
            </a:r>
          </a:p>
        </p:txBody>
      </p:sp>
      <p:sp>
        <p:nvSpPr>
          <p:cNvPr id="19" name="TextBox 68"/>
          <p:cNvSpPr txBox="1">
            <a:spLocks/>
          </p:cNvSpPr>
          <p:nvPr>
            <p:custDataLst>
              <p:tags r:id="rId5"/>
            </p:custDataLst>
          </p:nvPr>
        </p:nvSpPr>
        <p:spPr>
          <a:xfrm>
            <a:off x="7460408" y="944760"/>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060"/>
                </a:solidFill>
                <a:effectLst/>
                <a:uLnTx/>
                <a:uFillTx/>
                <a:latin typeface="Arial"/>
                <a:ea typeface="+mn-ea"/>
                <a:cs typeface="Arial"/>
              </a:rPr>
              <a:t>Cible 2022 :</a:t>
            </a:r>
            <a:r>
              <a:rPr kumimoji="0" lang="fr-FR" sz="900" b="0" i="0" u="none" strike="noStrike" kern="1200" cap="none" spc="0" normalizeH="0" baseline="0" noProof="0">
                <a:ln>
                  <a:noFill/>
                </a:ln>
                <a:solidFill>
                  <a:srgbClr val="002060"/>
                </a:solidFill>
                <a:effectLst/>
                <a:uLnTx/>
                <a:uFillTx/>
                <a:latin typeface="Arial"/>
                <a:ea typeface="+mn-ea"/>
                <a:cs typeface="Arial"/>
              </a:rPr>
              <a:t> 50%</a:t>
            </a:r>
          </a:p>
        </p:txBody>
      </p:sp>
      <p:sp>
        <p:nvSpPr>
          <p:cNvPr id="28"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aphicFrame>
        <p:nvGraphicFramePr>
          <p:cNvPr id="29" name="Tableau 28"/>
          <p:cNvGraphicFramePr>
            <a:graphicFrameLocks noGrp="1"/>
          </p:cNvGraphicFramePr>
          <p:nvPr>
            <p:extLst>
              <p:ext uri="{D42A27DB-BD31-4B8C-83A1-F6EECF244321}">
                <p14:modId xmlns:p14="http://schemas.microsoft.com/office/powerpoint/2010/main" val="4222322740"/>
              </p:ext>
            </p:extLst>
          </p:nvPr>
        </p:nvGraphicFramePr>
        <p:xfrm>
          <a:off x="755577" y="2924944"/>
          <a:ext cx="8189444" cy="3298178"/>
        </p:xfrm>
        <a:graphic>
          <a:graphicData uri="http://schemas.openxmlformats.org/drawingml/2006/table">
            <a:tbl>
              <a:tblPr/>
              <a:tblGrid>
                <a:gridCol w="2880320">
                  <a:extLst>
                    <a:ext uri="{9D8B030D-6E8A-4147-A177-3AD203B41FA5}">
                      <a16:colId xmlns:a16="http://schemas.microsoft.com/office/drawing/2014/main" val="20000"/>
                    </a:ext>
                  </a:extLst>
                </a:gridCol>
                <a:gridCol w="3139886">
                  <a:extLst>
                    <a:ext uri="{9D8B030D-6E8A-4147-A177-3AD203B41FA5}">
                      <a16:colId xmlns:a16="http://schemas.microsoft.com/office/drawing/2014/main" val="20001"/>
                    </a:ext>
                  </a:extLst>
                </a:gridCol>
                <a:gridCol w="1468627">
                  <a:extLst>
                    <a:ext uri="{9D8B030D-6E8A-4147-A177-3AD203B41FA5}">
                      <a16:colId xmlns:a16="http://schemas.microsoft.com/office/drawing/2014/main" val="20002"/>
                    </a:ext>
                  </a:extLst>
                </a:gridCol>
                <a:gridCol w="700611">
                  <a:extLst>
                    <a:ext uri="{9D8B030D-6E8A-4147-A177-3AD203B41FA5}">
                      <a16:colId xmlns:a16="http://schemas.microsoft.com/office/drawing/2014/main" val="20003"/>
                    </a:ext>
                  </a:extLst>
                </a:gridCol>
              </a:tblGrid>
              <a:tr h="360040">
                <a:tc>
                  <a:txBody>
                    <a:bodyPr/>
                    <a:lstStyle/>
                    <a:p>
                      <a:pPr algn="l" fontAlgn="ctr"/>
                      <a:r>
                        <a:rPr lang="fr-FR" sz="900" b="0" i="0" u="none" strike="noStrike">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0"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48072">
                <a:tc>
                  <a:txBody>
                    <a:bodyPr/>
                    <a:lstStyle/>
                    <a:p>
                      <a:pPr algn="just" fontAlgn="ctr"/>
                      <a:r>
                        <a:rPr lang="fr-FR" sz="900" b="0" i="0" u="none" strike="noStrike" kern="1200" dirty="0">
                          <a:solidFill>
                            <a:schemeClr val="tx1"/>
                          </a:solidFill>
                          <a:latin typeface="+mj-lt"/>
                          <a:ea typeface="+mn-ea"/>
                          <a:cs typeface="+mn-cs"/>
                        </a:rPr>
                        <a:t>Renforcer :</a:t>
                      </a:r>
                    </a:p>
                    <a:p>
                      <a:pPr algn="just" fontAlgn="ctr"/>
                      <a:r>
                        <a:rPr lang="fr-FR" sz="900" b="0" i="0" u="none" strike="noStrike" kern="1200" dirty="0">
                          <a:solidFill>
                            <a:schemeClr val="tx1"/>
                          </a:solidFill>
                          <a:latin typeface="+mj-lt"/>
                          <a:ea typeface="+mn-ea"/>
                          <a:cs typeface="+mn-cs"/>
                        </a:rPr>
                        <a:t>- l’implication des professionnels de </a:t>
                      </a:r>
                    </a:p>
                    <a:p>
                      <a:pPr algn="just" fontAlgn="ctr"/>
                      <a:r>
                        <a:rPr lang="fr-FR" sz="900" b="0" i="0" u="none" strike="noStrike" kern="1200" dirty="0">
                          <a:solidFill>
                            <a:schemeClr val="tx1"/>
                          </a:solidFill>
                          <a:latin typeface="+mj-lt"/>
                          <a:ea typeface="+mn-ea"/>
                          <a:cs typeface="+mn-cs"/>
                        </a:rPr>
                        <a:t>santé dans le dépistage organisé </a:t>
                      </a:r>
                    </a:p>
                    <a:p>
                      <a:pPr algn="just" fontAlgn="ctr"/>
                      <a:r>
                        <a:rPr lang="fr-FR" sz="900" b="0" i="0" u="none" strike="noStrike" kern="1200" dirty="0">
                          <a:solidFill>
                            <a:schemeClr val="tx1"/>
                          </a:solidFill>
                          <a:latin typeface="+mj-lt"/>
                          <a:ea typeface="+mn-ea"/>
                          <a:cs typeface="+mn-cs"/>
                        </a:rPr>
                        <a:t>- les campagnes de dépistages des cancers d’actions complémentaires multicanales, auprès des professionnels de santé et des assurés  (en lien avec l’ensemble des partenaires)</a:t>
                      </a:r>
                    </a:p>
                    <a:p>
                      <a:pPr algn="just" fontAlgn="ctr"/>
                      <a:endParaRPr lang="fr-FR" sz="900" b="0" i="0" u="none" strike="noStrike" kern="1200" dirty="0">
                        <a:solidFill>
                          <a:schemeClr val="tx1"/>
                        </a:solidFill>
                        <a:latin typeface="+mj-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dirty="0">
                          <a:solidFill>
                            <a:schemeClr val="tx1"/>
                          </a:solidFill>
                          <a:latin typeface="+mj-lt"/>
                          <a:ea typeface="+mn-ea"/>
                          <a:cs typeface="+mn-cs"/>
                        </a:rPr>
                        <a:t>Sensibilisation par outils d’information, formation par les structures en charge des dépistages, augmentation du nombre de professionnels de santé susceptibles de s’impliquer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a:solidFill>
                            <a:schemeClr val="tx1"/>
                          </a:solidFill>
                          <a:latin typeface="+mj-lt"/>
                          <a:ea typeface="+mn-ea"/>
                          <a:cs typeface="+mn-cs"/>
                        </a:rPr>
                        <a:t>Professionnels de santé, CNAM, </a:t>
                      </a:r>
                      <a:r>
                        <a:rPr lang="fr-FR" sz="900" b="0" i="0" u="none" strike="noStrike" kern="1200" err="1">
                          <a:solidFill>
                            <a:schemeClr val="tx1"/>
                          </a:solidFill>
                          <a:latin typeface="+mj-lt"/>
                          <a:ea typeface="+mn-ea"/>
                          <a:cs typeface="+mn-cs"/>
                        </a:rPr>
                        <a:t>INCa</a:t>
                      </a:r>
                      <a:r>
                        <a:rPr lang="fr-FR" sz="900" b="0" i="0" u="none" strike="noStrike" kern="1200">
                          <a:solidFill>
                            <a:schemeClr val="tx1"/>
                          </a:solidFill>
                          <a:latin typeface="+mj-lt"/>
                          <a:ea typeface="+mn-ea"/>
                          <a:cs typeface="+mn-cs"/>
                        </a:rPr>
                        <a:t>, structures de gestion des DO cancers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a:solidFill>
                            <a:schemeClr val="tx1"/>
                          </a:solidFill>
                          <a:latin typeface="+mj-lt"/>
                          <a:ea typeface="+mn-ea"/>
                          <a:cs typeface="+mn-cs"/>
                        </a:rPr>
                        <a:t>2021 -2022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840173">
                <a:tc>
                  <a:txBody>
                    <a:bodyPr/>
                    <a:lstStyle/>
                    <a:p>
                      <a:pPr algn="just" fontAlgn="ctr"/>
                      <a:r>
                        <a:rPr lang="fr-FR" sz="900" b="0" i="0" u="none" strike="noStrike" kern="1200" dirty="0" smtClean="0">
                          <a:solidFill>
                            <a:schemeClr val="tx1"/>
                          </a:solidFill>
                          <a:latin typeface="+mn-lt"/>
                          <a:ea typeface="+mn-ea"/>
                          <a:cs typeface="+mn-cs"/>
                        </a:rPr>
                        <a:t>Phase</a:t>
                      </a:r>
                      <a:r>
                        <a:rPr lang="fr-FR" sz="900" b="0" i="0" u="none" strike="noStrike" kern="1200" baseline="0" dirty="0" smtClean="0">
                          <a:solidFill>
                            <a:schemeClr val="tx1"/>
                          </a:solidFill>
                          <a:latin typeface="+mn-lt"/>
                          <a:ea typeface="+mn-ea"/>
                          <a:cs typeface="+mn-cs"/>
                        </a:rPr>
                        <a:t> 1 : </a:t>
                      </a:r>
                      <a:r>
                        <a:rPr lang="fr-FR" sz="900" b="0" i="0" u="none" strike="noStrike" kern="1200" dirty="0" smtClean="0">
                          <a:solidFill>
                            <a:schemeClr val="tx1"/>
                          </a:solidFill>
                          <a:latin typeface="+mn-lt"/>
                          <a:ea typeface="+mn-ea"/>
                          <a:cs typeface="+mn-cs"/>
                        </a:rPr>
                        <a:t>Diversifier et évaluer les modalités de la mise à disposition du kit de dépistage du cancer colorectal </a:t>
                      </a:r>
                    </a:p>
                    <a:p>
                      <a:pPr algn="just" fontAlgn="ctr"/>
                      <a:r>
                        <a:rPr lang="fr-FR" sz="900" b="0" i="0" u="none" strike="noStrike" kern="1200" dirty="0" smtClean="0">
                          <a:solidFill>
                            <a:schemeClr val="tx1"/>
                          </a:solidFill>
                          <a:latin typeface="+mn-lt"/>
                          <a:ea typeface="+mn-ea"/>
                          <a:cs typeface="+mn-cs"/>
                        </a:rPr>
                        <a:t>pour augmenter la participation au programme </a:t>
                      </a:r>
                    </a:p>
                    <a:p>
                      <a:pPr algn="just" fontAlgn="ctr"/>
                      <a:r>
                        <a:rPr lang="fr-FR" sz="900" b="0" i="0" u="none" strike="noStrike" kern="1200" dirty="0" smtClean="0">
                          <a:solidFill>
                            <a:schemeClr val="tx1"/>
                          </a:solidFill>
                          <a:latin typeface="+mn-lt"/>
                          <a:ea typeface="+mn-ea"/>
                          <a:cs typeface="+mn-cs"/>
                        </a:rPr>
                        <a:t>de dépistage national</a:t>
                      </a:r>
                    </a:p>
                    <a:p>
                      <a:pPr algn="just" fontAlgn="ctr"/>
                      <a:r>
                        <a:rPr lang="fr-FR" sz="900" b="0" i="0" u="none" strike="noStrike" kern="1200" dirty="0" smtClean="0">
                          <a:solidFill>
                            <a:schemeClr val="tx1"/>
                          </a:solidFill>
                          <a:latin typeface="+mn-lt"/>
                          <a:ea typeface="+mn-ea"/>
                          <a:cs typeface="+mn-cs"/>
                        </a:rPr>
                        <a:t>Phase 2 : en fonction de</a:t>
                      </a:r>
                      <a:r>
                        <a:rPr lang="fr-FR" sz="900" b="0" i="0" u="none" strike="noStrike" kern="1200" baseline="0" dirty="0" smtClean="0">
                          <a:solidFill>
                            <a:schemeClr val="tx1"/>
                          </a:solidFill>
                          <a:latin typeface="+mn-lt"/>
                          <a:ea typeface="+mn-ea"/>
                          <a:cs typeface="+mn-cs"/>
                        </a:rPr>
                        <a:t> l’efficience de chaque modalité de dépistage, travailler à la rationalisation de l’offre</a:t>
                      </a:r>
                      <a:endParaRPr lang="fr-FR" sz="900" b="0" i="0" u="none" strike="noStrike" kern="1200" dirty="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j-lt"/>
                          <a:ea typeface="+mn-ea"/>
                          <a:cs typeface="+mn-cs"/>
                        </a:rPr>
                        <a:t>Mise en place d’une plateforme de commande en ligne des tests CCR et expérimentation de l’envoi direct de kits à domicile sans commande préalable, remise de kits de dépistage par les pharmaciens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dirty="0">
                          <a:solidFill>
                            <a:schemeClr val="tx1"/>
                          </a:solidFill>
                          <a:latin typeface="+mj-lt"/>
                          <a:ea typeface="+mn-ea"/>
                          <a:cs typeface="+mn-cs"/>
                        </a:rPr>
                        <a:t>Professionnels de santé</a:t>
                      </a:r>
                    </a:p>
                    <a:p>
                      <a:pPr algn="l" fontAlgn="ctr"/>
                      <a:r>
                        <a:rPr lang="fr-FR" sz="900" b="0" i="0" u="none" strike="noStrike" kern="1200" dirty="0">
                          <a:solidFill>
                            <a:schemeClr val="tx1"/>
                          </a:solidFill>
                          <a:latin typeface="+mj-lt"/>
                          <a:ea typeface="+mn-ea"/>
                          <a:cs typeface="+mn-cs"/>
                        </a:rPr>
                        <a:t>Structures de gestion DO cancers</a:t>
                      </a:r>
                    </a:p>
                    <a:p>
                      <a:pPr algn="l" fontAlgn="ctr"/>
                      <a:r>
                        <a:rPr lang="fr-FR" sz="900" b="0" i="0" u="none" strike="noStrike" kern="1200" dirty="0">
                          <a:solidFill>
                            <a:schemeClr val="tx1"/>
                          </a:solidFill>
                          <a:latin typeface="+mj-lt"/>
                          <a:ea typeface="+mn-ea"/>
                          <a:cs typeface="+mn-cs"/>
                        </a:rPr>
                        <a:t>CNAM</a:t>
                      </a:r>
                    </a:p>
                    <a:p>
                      <a:pPr algn="l" fontAlgn="ctr"/>
                      <a:r>
                        <a:rPr lang="fr-FR" sz="900" b="0" i="0" u="none" strike="noStrike" kern="1200" dirty="0">
                          <a:solidFill>
                            <a:schemeClr val="tx1"/>
                          </a:solidFill>
                          <a:latin typeface="+mj-lt"/>
                          <a:ea typeface="+mn-ea"/>
                          <a:cs typeface="+mn-cs"/>
                        </a:rPr>
                        <a:t>INCA</a:t>
                      </a:r>
                    </a:p>
                    <a:p>
                      <a:pPr algn="l" fontAlgn="ctr"/>
                      <a:r>
                        <a:rPr lang="fr-FR" sz="900" b="0" i="0" u="none" strike="noStrike" kern="1200" dirty="0">
                          <a:solidFill>
                            <a:schemeClr val="tx1"/>
                          </a:solidFill>
                          <a:latin typeface="+mj-lt"/>
                          <a:ea typeface="+mn-ea"/>
                          <a:cs typeface="+mn-cs"/>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kern="1200">
                          <a:solidFill>
                            <a:schemeClr val="tx1"/>
                          </a:solidFill>
                          <a:latin typeface="+mj-lt"/>
                          <a:ea typeface="+mn-ea"/>
                          <a:cs typeface="+mn-cs"/>
                        </a:rPr>
                        <a:t>Octobre 2021 /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993922">
                <a:tc>
                  <a:txBody>
                    <a:bodyPr/>
                    <a:lstStyle/>
                    <a:p>
                      <a:pPr algn="just" fontAlgn="ctr"/>
                      <a:r>
                        <a:rPr lang="fr-FR" sz="900" b="0" i="0" u="none" strike="noStrike" kern="1200">
                          <a:solidFill>
                            <a:schemeClr val="tx1"/>
                          </a:solidFill>
                          <a:latin typeface="+mj-lt"/>
                          <a:ea typeface="+mn-ea"/>
                          <a:cs typeface="+mn-cs"/>
                        </a:rPr>
                        <a:t>Développer les actions « d’allers-vers » en lien avec les acteurs locaux (associations, structures d’exercices coordonnés, collectivités territoriales,/…)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just" defTabSz="932863" rtl="0" eaLnBrk="1" fontAlgn="ctr"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j-lt"/>
                          <a:ea typeface="+mn-ea"/>
                          <a:cs typeface="+mn-cs"/>
                        </a:rPr>
                        <a:t> Pour les assurés, l’assurance maladie enverra des informations ciblées via le compte </a:t>
                      </a:r>
                      <a:r>
                        <a:rPr lang="fr-FR" sz="900" b="0" i="0" u="none" strike="noStrike" kern="1200" err="1">
                          <a:solidFill>
                            <a:schemeClr val="tx1"/>
                          </a:solidFill>
                          <a:latin typeface="+mj-lt"/>
                          <a:ea typeface="+mn-ea"/>
                          <a:cs typeface="+mn-cs"/>
                        </a:rPr>
                        <a:t>ameli</a:t>
                      </a:r>
                      <a:r>
                        <a:rPr lang="fr-FR" sz="900" b="0" i="0" u="none" strike="noStrike" kern="1200">
                          <a:solidFill>
                            <a:schemeClr val="tx1"/>
                          </a:solidFill>
                          <a:latin typeface="+mj-lt"/>
                          <a:ea typeface="+mn-ea"/>
                          <a:cs typeface="+mn-cs"/>
                        </a:rPr>
                        <a:t> </a:t>
                      </a:r>
                    </a:p>
                    <a:p>
                      <a:pPr marL="0" marR="0" lvl="0" indent="0" algn="just" defTabSz="932863" rtl="0" eaLnBrk="1" fontAlgn="ctr"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j-lt"/>
                        <a:ea typeface="+mn-ea"/>
                        <a:cs typeface="+mn-cs"/>
                      </a:endParaRPr>
                    </a:p>
                    <a:p>
                      <a:pPr marL="0" marR="0" lvl="0" indent="0" algn="just" defTabSz="932863" rtl="0" eaLnBrk="1" fontAlgn="ctr"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j-lt"/>
                          <a:ea typeface="+mn-ea"/>
                          <a:cs typeface="+mn-cs"/>
                        </a:rPr>
                        <a:t>Participation au financement d’actions locales visant à lever sur les territoires les freins identifiés pour encourager la participation au dépistage organisé des populations socialement défavorisées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just" defTabSz="932863" rtl="0" eaLnBrk="1" fontAlgn="ctr" latinLnBrk="0" hangingPunct="1"/>
                      <a:r>
                        <a:rPr lang="fr-FR" sz="900" b="0" i="0" u="none" strike="noStrike" kern="1200" dirty="0">
                          <a:solidFill>
                            <a:schemeClr val="tx1"/>
                          </a:solidFill>
                          <a:latin typeface="+mj-lt"/>
                          <a:ea typeface="+mn-ea"/>
                          <a:cs typeface="+mn-cs"/>
                        </a:rPr>
                        <a:t>Assurance Maladie</a:t>
                      </a:r>
                    </a:p>
                    <a:p>
                      <a:pPr marL="0" algn="just" defTabSz="932863" rtl="0" eaLnBrk="1" fontAlgn="ctr" latinLnBrk="0" hangingPunct="1"/>
                      <a:r>
                        <a:rPr lang="fr-FR" sz="900" b="0" i="0" u="none" strike="noStrike" kern="1200" dirty="0">
                          <a:solidFill>
                            <a:schemeClr val="tx1"/>
                          </a:solidFill>
                          <a:latin typeface="+mj-lt"/>
                          <a:ea typeface="+mn-ea"/>
                          <a:cs typeface="+mn-cs"/>
                        </a:rPr>
                        <a:t>CPAM / CRCDC</a:t>
                      </a:r>
                    </a:p>
                    <a:p>
                      <a:pPr marL="0" algn="just" defTabSz="932863" rtl="0" eaLnBrk="1" fontAlgn="ctr" latinLnBrk="0" hangingPunct="1"/>
                      <a:r>
                        <a:rPr lang="fr-FR" sz="900" b="0" i="0" u="none" strike="noStrike" kern="1200" dirty="0">
                          <a:solidFill>
                            <a:schemeClr val="tx1"/>
                          </a:solidFill>
                          <a:latin typeface="+mj-lt"/>
                          <a:ea typeface="+mn-ea"/>
                          <a:cs typeface="+mn-cs"/>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just" defTabSz="932863" rtl="0" eaLnBrk="1" fontAlgn="ctr"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j-lt"/>
                          <a:ea typeface="+mn-ea"/>
                          <a:cs typeface="+mn-cs"/>
                        </a:rPr>
                        <a:t>2021/2022</a:t>
                      </a:r>
                    </a:p>
                    <a:p>
                      <a:pPr marL="0" algn="just" defTabSz="932863" rtl="0" eaLnBrk="1" fontAlgn="ctr" latinLnBrk="0" hangingPunct="1"/>
                      <a:endParaRPr lang="fr-FR" sz="900" b="0" i="0" u="none" strike="noStrike" kern="1200" dirty="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pSp>
        <p:nvGrpSpPr>
          <p:cNvPr id="27" name="Groupe 26"/>
          <p:cNvGrpSpPr/>
          <p:nvPr/>
        </p:nvGrpSpPr>
        <p:grpSpPr>
          <a:xfrm>
            <a:off x="66828" y="116632"/>
            <a:ext cx="588165" cy="432618"/>
            <a:chOff x="730251" y="2607436"/>
            <a:chExt cx="1539350" cy="752041"/>
          </a:xfrm>
        </p:grpSpPr>
        <p:pic>
          <p:nvPicPr>
            <p:cNvPr id="30"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Groupe 30"/>
            <p:cNvGrpSpPr/>
            <p:nvPr/>
          </p:nvGrpSpPr>
          <p:grpSpPr>
            <a:xfrm rot="5400000">
              <a:off x="1246059" y="2393464"/>
              <a:ext cx="288032" cy="715975"/>
              <a:chOff x="971600" y="2132856"/>
              <a:chExt cx="288032" cy="2283554"/>
            </a:xfrm>
          </p:grpSpPr>
          <p:cxnSp>
            <p:nvCxnSpPr>
              <p:cNvPr id="33" name="Connecteur droit avec flèche 32"/>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2"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Rectangle 35"/>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494769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5360"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dirty="0">
                <a:ln>
                  <a:noFill/>
                </a:ln>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effectLst/>
                <a:uLnTx/>
                <a:uFillTx/>
                <a:latin typeface="Arial"/>
                <a:ea typeface="+mn-ea"/>
                <a:cs typeface="Arial"/>
              </a:rPr>
              <a:t>Le rapport Epi-Phare de novembre 2020 a mis en évidence un fort  recul de la vaccination contre les infections HPV, huit mois après le début de l’épidémie Covid-19,</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effectLst/>
                <a:uLnTx/>
                <a:uFillTx/>
                <a:latin typeface="Arial"/>
                <a:ea typeface="+mn-ea"/>
                <a:cs typeface="Arial"/>
              </a:rPr>
              <a:t>La situation est aussi restée préoccupante sur les 4 premiers mois de 2021 avec un déficit de 103 000 doses,</a:t>
            </a:r>
            <a:endParaRPr kumimoji="0" lang="fr-FR" sz="1000" b="0" i="0" u="none" strike="sngStrike" kern="1200" cap="none" spc="0" normalizeH="0" baseline="0" noProof="0">
              <a:ln>
                <a:noFill/>
              </a:ln>
              <a:effectLst/>
              <a:uLnTx/>
              <a:uFillTx/>
              <a:latin typeface="Arial"/>
              <a:ea typeface="+mn-ea"/>
              <a:cs typeface="Arial"/>
            </a:endParaRP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effectLst/>
              <a:uLnTx/>
              <a:uFillTx/>
              <a:latin typeface="Arial"/>
              <a:ea typeface="+mn-ea"/>
              <a:cs typeface="Arial"/>
            </a:endParaRPr>
          </a:p>
        </p:txBody>
      </p:sp>
      <p:sp>
        <p:nvSpPr>
          <p:cNvPr id="64" name="Title 1"/>
          <p:cNvSpPr txBox="1">
            <a:spLocks/>
          </p:cNvSpPr>
          <p:nvPr/>
        </p:nvSpPr>
        <p:spPr bwMode="auto">
          <a:xfrm>
            <a:off x="683569" y="68656"/>
            <a:ext cx="8280920"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marR="0" lvl="0" indent="0" defTabSz="911105" eaLnBrk="0" fontAlgn="auto" hangingPunct="0">
              <a:lnSpc>
                <a:spcPct val="100000"/>
              </a:lnSpc>
              <a:spcBef>
                <a:spcPts val="0"/>
              </a:spcBef>
              <a:spcAft>
                <a:spcPts val="0"/>
              </a:spcAft>
              <a:buClrTx/>
              <a:buSzTx/>
              <a:buFontTx/>
              <a:buNone/>
              <a:tabLst>
                <a:tab pos="455549" algn="l"/>
              </a:tabLst>
              <a:defRPr kumimoji="0" b="1" i="0" u="none" strike="noStrike" cap="none" spc="0" normalizeH="0" baseline="0">
                <a:ln>
                  <a:noFill/>
                </a:ln>
                <a:solidFill>
                  <a:srgbClr val="002960"/>
                </a:solidFill>
                <a:effectLst/>
                <a:uLnTx/>
                <a:uFillTx/>
                <a:latin typeface="Arial"/>
                <a:cs typeface="Arial"/>
              </a:defRPr>
            </a:lvl1pPr>
          </a:lstStyle>
          <a:p>
            <a:r>
              <a:rPr lang="fr-FR" dirty="0"/>
              <a:t>Soutenir la vaccination contre les infections liées aux </a:t>
            </a:r>
            <a:r>
              <a:rPr lang="fr-FR" dirty="0" err="1"/>
              <a:t>papilllomavirus</a:t>
            </a:r>
            <a:r>
              <a:rPr lang="fr-FR" dirty="0"/>
              <a:t> humains (HPV)</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effectLst/>
              <a:uLnTx/>
              <a:uFillTx/>
              <a:latin typeface="Arial"/>
              <a:ea typeface="+mn-ea"/>
              <a:cs typeface="Arial"/>
            </a:endParaRPr>
          </a:p>
        </p:txBody>
      </p:sp>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effectLst/>
              <a:uLnTx/>
              <a:uFillTx/>
              <a:latin typeface="Arial"/>
              <a:ea typeface="+mn-ea"/>
              <a:cs typeface="Arial"/>
            </a:endParaRP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Limiter l’augmentation de consommations des soins en renforçant la prévention secondaire et tertiaire</a:t>
            </a:r>
          </a:p>
        </p:txBody>
      </p:sp>
      <p:sp>
        <p:nvSpPr>
          <p:cNvPr id="18" name="TextBox 76"/>
          <p:cNvSpPr txBox="1">
            <a:spLocks/>
          </p:cNvSpPr>
          <p:nvPr>
            <p:custDataLst>
              <p:tags r:id="rId4"/>
            </p:custDataLst>
          </p:nvPr>
        </p:nvSpPr>
        <p:spPr>
          <a:xfrm>
            <a:off x="5462321" y="937415"/>
            <a:ext cx="3407141" cy="53661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effectLst/>
                <a:uLnTx/>
                <a:uFillTx/>
                <a:latin typeface="Arial"/>
                <a:ea typeface="+mn-ea"/>
                <a:cs typeface="Arial"/>
              </a:rPr>
              <a:t>La vaccination concerne les jeunes filles de 11à 14 ans  révolus, avec un rattrapage possible entre 15 et 19 ans . Elle a été élargie aux garçons du même âge, </a:t>
            </a:r>
          </a:p>
        </p:txBody>
      </p:sp>
      <p:sp>
        <p:nvSpPr>
          <p:cNvPr id="28"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effectLst/>
                <a:uLnTx/>
                <a:uFillTx/>
                <a:latin typeface="Arial"/>
                <a:ea typeface="+mn-ea"/>
                <a:cs typeface="Arial"/>
              </a:rPr>
              <a:t>Cibles et indicateurs</a:t>
            </a:r>
          </a:p>
        </p:txBody>
      </p:sp>
      <p:graphicFrame>
        <p:nvGraphicFramePr>
          <p:cNvPr id="29" name="Tableau 28"/>
          <p:cNvGraphicFramePr>
            <a:graphicFrameLocks noGrp="1"/>
          </p:cNvGraphicFramePr>
          <p:nvPr>
            <p:extLst>
              <p:ext uri="{D42A27DB-BD31-4B8C-83A1-F6EECF244321}">
                <p14:modId xmlns:p14="http://schemas.microsoft.com/office/powerpoint/2010/main" val="778801760"/>
              </p:ext>
            </p:extLst>
          </p:nvPr>
        </p:nvGraphicFramePr>
        <p:xfrm>
          <a:off x="880123" y="2924944"/>
          <a:ext cx="8064896" cy="2115211"/>
        </p:xfrm>
        <a:graphic>
          <a:graphicData uri="http://schemas.openxmlformats.org/drawingml/2006/table">
            <a:tbl>
              <a:tblPr/>
              <a:tblGrid>
                <a:gridCol w="2683765">
                  <a:extLst>
                    <a:ext uri="{9D8B030D-6E8A-4147-A177-3AD203B41FA5}">
                      <a16:colId xmlns:a16="http://schemas.microsoft.com/office/drawing/2014/main" val="20000"/>
                    </a:ext>
                  </a:extLst>
                </a:gridCol>
                <a:gridCol w="3211893">
                  <a:extLst>
                    <a:ext uri="{9D8B030D-6E8A-4147-A177-3AD203B41FA5}">
                      <a16:colId xmlns:a16="http://schemas.microsoft.com/office/drawing/2014/main" val="20001"/>
                    </a:ext>
                  </a:extLst>
                </a:gridCol>
                <a:gridCol w="1468627">
                  <a:extLst>
                    <a:ext uri="{9D8B030D-6E8A-4147-A177-3AD203B41FA5}">
                      <a16:colId xmlns:a16="http://schemas.microsoft.com/office/drawing/2014/main" val="20002"/>
                    </a:ext>
                  </a:extLst>
                </a:gridCol>
                <a:gridCol w="700611">
                  <a:extLst>
                    <a:ext uri="{9D8B030D-6E8A-4147-A177-3AD203B41FA5}">
                      <a16:colId xmlns:a16="http://schemas.microsoft.com/office/drawing/2014/main" val="20003"/>
                    </a:ext>
                  </a:extLst>
                </a:gridCol>
              </a:tblGrid>
              <a:tr h="432048">
                <a:tc>
                  <a:txBody>
                    <a:bodyPr/>
                    <a:lstStyle/>
                    <a:p>
                      <a:pPr algn="l" fontAlgn="ctr"/>
                      <a:r>
                        <a:rPr lang="fr-FR" sz="900" b="0" i="0" u="none" strike="noStrike" dirty="0">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0"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898589">
                <a:tc>
                  <a:txBody>
                    <a:bodyPr/>
                    <a:lstStyle/>
                    <a:p>
                      <a:pPr algn="just" fontAlgn="ctr"/>
                      <a:r>
                        <a:rPr lang="fr-FR" sz="1000" kern="1200" dirty="0">
                          <a:solidFill>
                            <a:schemeClr val="tx1"/>
                          </a:solidFill>
                          <a:latin typeface="Arial"/>
                          <a:ea typeface="+mn-ea"/>
                          <a:cs typeface="Arial"/>
                        </a:rPr>
                        <a:t>Soutenir,</a:t>
                      </a:r>
                      <a:r>
                        <a:rPr lang="fr-FR" sz="1000" kern="1200" baseline="0" dirty="0">
                          <a:solidFill>
                            <a:schemeClr val="tx1"/>
                          </a:solidFill>
                          <a:latin typeface="Arial"/>
                          <a:ea typeface="+mn-ea"/>
                          <a:cs typeface="Arial"/>
                        </a:rPr>
                        <a:t> via des informations courtes et  multicanales, et « d’aller-vers », la vaccination contre les infections HPV et augmenter le taux de couverture vaccinale en France :</a:t>
                      </a:r>
                    </a:p>
                    <a:p>
                      <a:pPr marL="171450" indent="-171450" algn="just" fontAlgn="ctr">
                        <a:buFontTx/>
                        <a:buChar char="-"/>
                      </a:pPr>
                      <a:r>
                        <a:rPr lang="fr-FR" sz="1000" kern="1200" baseline="0" dirty="0">
                          <a:solidFill>
                            <a:schemeClr val="tx1"/>
                          </a:solidFill>
                          <a:latin typeface="Arial"/>
                          <a:ea typeface="+mn-ea"/>
                          <a:cs typeface="Arial"/>
                        </a:rPr>
                        <a:t>Pour les enfants ayant un schéma vaccinal incomplet</a:t>
                      </a:r>
                    </a:p>
                    <a:p>
                      <a:pPr marL="171450" indent="-171450" algn="just" fontAlgn="ctr">
                        <a:buFontTx/>
                        <a:buChar char="-"/>
                      </a:pPr>
                      <a:r>
                        <a:rPr lang="fr-FR" sz="1000" kern="1200" baseline="0" dirty="0">
                          <a:solidFill>
                            <a:schemeClr val="tx1"/>
                          </a:solidFill>
                          <a:latin typeface="Arial"/>
                          <a:ea typeface="+mn-ea"/>
                          <a:cs typeface="Arial"/>
                        </a:rPr>
                        <a:t>Pour les enfants non vaccinés</a:t>
                      </a:r>
                    </a:p>
                    <a:p>
                      <a:pPr marL="0" indent="0" algn="just" fontAlgn="ctr">
                        <a:buFontTx/>
                        <a:buNone/>
                      </a:pPr>
                      <a:endParaRPr lang="fr-FR" sz="1000" kern="1200" baseline="0" dirty="0">
                        <a:solidFill>
                          <a:schemeClr val="tx1"/>
                        </a:solidFill>
                        <a:latin typeface="Arial"/>
                        <a:ea typeface="+mn-ea"/>
                        <a:cs typeface="Arial"/>
                      </a:endParaRPr>
                    </a:p>
                    <a:p>
                      <a:pPr marL="0" indent="0" algn="just" fontAlgn="ctr">
                        <a:buFontTx/>
                        <a:buNone/>
                      </a:pPr>
                      <a:endParaRPr lang="fr-FR" sz="1000" kern="1200" baseline="0" dirty="0">
                        <a:solidFill>
                          <a:schemeClr val="tx1"/>
                        </a:solidFill>
                        <a:latin typeface="Arial"/>
                        <a:ea typeface="+mn-ea"/>
                        <a:cs typeface="Arial"/>
                      </a:endParaRPr>
                    </a:p>
                    <a:p>
                      <a:pPr marL="171450" indent="-171450" algn="just" fontAlgn="ctr">
                        <a:buFont typeface="Symbol"/>
                        <a:buChar char="Þ"/>
                      </a:pPr>
                      <a:endParaRPr lang="fr-FR" sz="1000" kern="1200" baseline="0" dirty="0">
                        <a:solidFill>
                          <a:schemeClr val="tx1"/>
                        </a:solidFill>
                        <a:latin typeface="Arial"/>
                        <a:ea typeface="+mn-ea"/>
                        <a:cs typeface="Arial"/>
                      </a:endParaRPr>
                    </a:p>
                    <a:p>
                      <a:pPr marL="171450" indent="-171450" algn="just" fontAlgn="ctr">
                        <a:buFontTx/>
                        <a:buChar char="-"/>
                      </a:pPr>
                      <a:endParaRPr lang="fr-FR" sz="1000" kern="1200" dirty="0">
                        <a:solidFill>
                          <a:schemeClr val="tx1"/>
                        </a:solidFill>
                        <a:latin typeface="Arial"/>
                        <a:ea typeface="+mn-ea"/>
                        <a:cs typeface="Aria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lang="fr-FR" sz="900" kern="1200" baseline="0" dirty="0">
                          <a:solidFill>
                            <a:schemeClr val="tx1"/>
                          </a:solidFill>
                          <a:latin typeface="+mn-lt"/>
                          <a:ea typeface="+mn-ea"/>
                          <a:cs typeface="+mn-cs"/>
                        </a:rPr>
                        <a:t>- Lancement d’une campagne d’e-mailing d’information à tous les parents</a:t>
                      </a:r>
                    </a:p>
                    <a:p>
                      <a:pPr marL="0" marR="0" lvl="0" indent="0" algn="l" defTabSz="932863" rtl="0" eaLnBrk="1" fontAlgn="ctr" latinLnBrk="0" hangingPunct="1">
                        <a:lnSpc>
                          <a:spcPct val="100000"/>
                        </a:lnSpc>
                        <a:spcBef>
                          <a:spcPts val="0"/>
                        </a:spcBef>
                        <a:spcAft>
                          <a:spcPts val="0"/>
                        </a:spcAft>
                        <a:buClrTx/>
                        <a:buSzTx/>
                        <a:buFontTx/>
                        <a:buNone/>
                        <a:tabLst/>
                        <a:defRPr/>
                      </a:pPr>
                      <a:endParaRPr lang="fr-FR" sz="900" kern="1200" baseline="0" dirty="0">
                        <a:solidFill>
                          <a:schemeClr val="tx1"/>
                        </a:solidFill>
                        <a:latin typeface="+mn-lt"/>
                        <a:ea typeface="+mn-ea"/>
                        <a:cs typeface="+mn-cs"/>
                      </a:endParaRPr>
                    </a:p>
                    <a:p>
                      <a:pPr marL="0" marR="0" lvl="0" indent="0" algn="l" defTabSz="932863" rtl="0" eaLnBrk="1" fontAlgn="ctr" latinLnBrk="0" hangingPunct="1">
                        <a:lnSpc>
                          <a:spcPct val="100000"/>
                        </a:lnSpc>
                        <a:spcBef>
                          <a:spcPts val="0"/>
                        </a:spcBef>
                        <a:spcAft>
                          <a:spcPts val="0"/>
                        </a:spcAft>
                        <a:buClrTx/>
                        <a:buSzTx/>
                        <a:buFontTx/>
                        <a:buNone/>
                        <a:tabLst/>
                        <a:defRPr/>
                      </a:pPr>
                      <a:r>
                        <a:rPr lang="fr-FR" sz="900" kern="1200" baseline="0" dirty="0">
                          <a:solidFill>
                            <a:schemeClr val="tx1"/>
                          </a:solidFill>
                          <a:latin typeface="+mn-lt"/>
                          <a:ea typeface="+mn-ea"/>
                          <a:cs typeface="+mn-cs"/>
                        </a:rPr>
                        <a:t>- Lancement d’une campagne d’e-mailing à tous les médecins généralistes et pédiatres afin de les sensibiliser particulièrement à cette vaccination </a:t>
                      </a:r>
                    </a:p>
                    <a:p>
                      <a:pPr marL="0" marR="0" lvl="0" indent="0" algn="l" defTabSz="932863" rtl="0" eaLnBrk="1" fontAlgn="ctr" latinLnBrk="0" hangingPunct="1">
                        <a:lnSpc>
                          <a:spcPct val="100000"/>
                        </a:lnSpc>
                        <a:spcBef>
                          <a:spcPts val="0"/>
                        </a:spcBef>
                        <a:spcAft>
                          <a:spcPts val="0"/>
                        </a:spcAft>
                        <a:buClrTx/>
                        <a:buSzTx/>
                        <a:buFontTx/>
                        <a:buNone/>
                        <a:tabLst/>
                        <a:defRPr/>
                      </a:pPr>
                      <a:endParaRPr lang="fr-FR" sz="900" b="0" dirty="0">
                        <a:solidFill>
                          <a:schemeClr val="tx1"/>
                        </a:solidFill>
                      </a:endParaRPr>
                    </a:p>
                    <a:p>
                      <a:pPr marL="0" marR="0" lvl="0" indent="0" algn="l" defTabSz="932863" rtl="0" eaLnBrk="1" fontAlgn="ctr" latinLnBrk="0" hangingPunct="1">
                        <a:lnSpc>
                          <a:spcPct val="100000"/>
                        </a:lnSpc>
                        <a:spcBef>
                          <a:spcPts val="0"/>
                        </a:spcBef>
                        <a:spcAft>
                          <a:spcPts val="0"/>
                        </a:spcAft>
                        <a:buClrTx/>
                        <a:buSzTx/>
                        <a:buFontTx/>
                        <a:buNone/>
                        <a:tabLst/>
                        <a:defRPr/>
                      </a:pPr>
                      <a:r>
                        <a:rPr lang="fr-FR" sz="1000" kern="1200" baseline="0" dirty="0">
                          <a:solidFill>
                            <a:schemeClr val="tx1"/>
                          </a:solidFill>
                          <a:latin typeface="Arial"/>
                          <a:ea typeface="+mn-ea"/>
                          <a:cs typeface="Arial"/>
                        </a:rPr>
                        <a:t>Le déploiement de cette campagne devra s’articuler avec celle liée à la Covid-19</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1000" kern="1200" baseline="0" dirty="0">
                          <a:solidFill>
                            <a:schemeClr val="tx1"/>
                          </a:solidFill>
                          <a:latin typeface="Arial"/>
                          <a:ea typeface="+mn-ea"/>
                          <a:cs typeface="Arial"/>
                        </a:rPr>
                        <a:t>Assurance Maladie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just" defTabSz="932863" rtl="0" eaLnBrk="1" fontAlgn="ctr" latinLnBrk="0" hangingPunct="1"/>
                      <a:r>
                        <a:rPr lang="fr-FR" sz="1000" kern="1200" dirty="0">
                          <a:solidFill>
                            <a:schemeClr val="tx1"/>
                          </a:solidFill>
                          <a:latin typeface="Arial"/>
                          <a:ea typeface="+mn-ea"/>
                          <a:cs typeface="Arial"/>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pSp>
        <p:nvGrpSpPr>
          <p:cNvPr id="27" name="Groupe 26"/>
          <p:cNvGrpSpPr/>
          <p:nvPr/>
        </p:nvGrpSpPr>
        <p:grpSpPr>
          <a:xfrm>
            <a:off x="66828" y="116632"/>
            <a:ext cx="588165" cy="432618"/>
            <a:chOff x="730251" y="2607436"/>
            <a:chExt cx="1539350" cy="752041"/>
          </a:xfrm>
        </p:grpSpPr>
        <p:pic>
          <p:nvPicPr>
            <p:cNvPr id="30"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Groupe 30"/>
            <p:cNvGrpSpPr/>
            <p:nvPr/>
          </p:nvGrpSpPr>
          <p:grpSpPr>
            <a:xfrm rot="5400000">
              <a:off x="1246059" y="2393464"/>
              <a:ext cx="288032" cy="715975"/>
              <a:chOff x="971600" y="2132856"/>
              <a:chExt cx="288032" cy="2283554"/>
            </a:xfrm>
          </p:grpSpPr>
          <p:cxnSp>
            <p:nvCxnSpPr>
              <p:cNvPr id="33" name="Connecteur droit avec flèche 32"/>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2"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Rectangle 35"/>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904890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6384"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 Réduire le risque de survenue de diabète de type 2 </a:t>
            </a: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FF0000"/>
              </a:solidFill>
              <a:effectLst/>
              <a:uLnTx/>
              <a:uFillTx/>
              <a:latin typeface="Arial"/>
              <a:ea typeface="+mn-ea"/>
              <a:cs typeface="Arial"/>
            </a:endParaRP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Prévention du diabète de type 2 </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Source : CNAM</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Limiter l’augmentation de consommations des soins en renforçant la prévention secondaire et tertiaire</a:t>
            </a:r>
          </a:p>
        </p:txBody>
      </p:sp>
      <p:sp>
        <p:nvSpPr>
          <p:cNvPr id="17" name="TextBox 68"/>
          <p:cNvSpPr txBox="1">
            <a:spLocks/>
          </p:cNvSpPr>
          <p:nvPr>
            <p:custDataLst>
              <p:tags r:id="rId4"/>
            </p:custDataLst>
          </p:nvPr>
        </p:nvSpPr>
        <p:spPr>
          <a:xfrm>
            <a:off x="7334197" y="1009194"/>
            <a:ext cx="1599461"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a:t>
            </a:r>
            <a:r>
              <a:rPr kumimoji="0" lang="fr-FR" sz="900" b="0" i="0" u="none" strike="noStrike" kern="1200" cap="none" spc="0" normalizeH="0" baseline="0" noProof="0">
                <a:ln>
                  <a:noFill/>
                </a:ln>
                <a:solidFill>
                  <a:srgbClr val="002960"/>
                </a:solidFill>
                <a:effectLst/>
                <a:uLnTx/>
                <a:uFillTx/>
                <a:latin typeface="Arial"/>
                <a:ea typeface="+mn-ea"/>
                <a:cs typeface="Arial"/>
              </a:rPr>
              <a:t> 2000 personnes</a:t>
            </a:r>
          </a:p>
        </p:txBody>
      </p:sp>
      <p:sp>
        <p:nvSpPr>
          <p:cNvPr id="18" name="TextBox 76"/>
          <p:cNvSpPr txBox="1">
            <a:spLocks/>
          </p:cNvSpPr>
          <p:nvPr>
            <p:custDataLst>
              <p:tags r:id="rId5"/>
            </p:custDataLst>
          </p:nvPr>
        </p:nvSpPr>
        <p:spPr>
          <a:xfrm>
            <a:off x="5486453" y="961117"/>
            <a:ext cx="1829939" cy="53661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effectLst/>
                <a:uLnTx/>
                <a:uFillTx/>
                <a:latin typeface="Arial"/>
                <a:ea typeface="+mn-ea"/>
                <a:cs typeface="Arial"/>
              </a:rPr>
              <a:t>Indicateur : </a:t>
            </a:r>
            <a:r>
              <a:rPr kumimoji="0" lang="fr-FR" sz="900" b="0" i="0" u="none" strike="noStrike" kern="1200" cap="none" spc="0" normalizeH="0" baseline="0" noProof="0" dirty="0" err="1">
                <a:ln>
                  <a:noFill/>
                </a:ln>
                <a:effectLst/>
                <a:uLnTx/>
                <a:uFillTx/>
                <a:latin typeface="Arial"/>
                <a:ea typeface="+mn-ea"/>
                <a:cs typeface="Arial"/>
              </a:rPr>
              <a:t>nbre</a:t>
            </a:r>
            <a:r>
              <a:rPr kumimoji="0" lang="fr-FR" sz="900" b="0" i="0" u="none" strike="noStrike" kern="1200" cap="none" spc="0" normalizeH="0" baseline="0" noProof="0" dirty="0">
                <a:ln>
                  <a:noFill/>
                </a:ln>
                <a:effectLst/>
                <a:uLnTx/>
                <a:uFillTx/>
                <a:latin typeface="Arial"/>
                <a:ea typeface="+mn-ea"/>
                <a:cs typeface="Arial"/>
              </a:rPr>
              <a:t> de personnes inclues dans l’expérimentation </a:t>
            </a:r>
          </a:p>
        </p:txBody>
      </p:sp>
      <p:sp>
        <p:nvSpPr>
          <p:cNvPr id="28"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aphicFrame>
        <p:nvGraphicFramePr>
          <p:cNvPr id="29" name="Tableau 28"/>
          <p:cNvGraphicFramePr>
            <a:graphicFrameLocks noGrp="1"/>
          </p:cNvGraphicFramePr>
          <p:nvPr>
            <p:extLst>
              <p:ext uri="{D42A27DB-BD31-4B8C-83A1-F6EECF244321}">
                <p14:modId xmlns:p14="http://schemas.microsoft.com/office/powerpoint/2010/main" val="3805595777"/>
              </p:ext>
            </p:extLst>
          </p:nvPr>
        </p:nvGraphicFramePr>
        <p:xfrm>
          <a:off x="836582" y="2734320"/>
          <a:ext cx="8064896" cy="1681836"/>
        </p:xfrm>
        <a:graphic>
          <a:graphicData uri="http://schemas.openxmlformats.org/drawingml/2006/table">
            <a:tbl>
              <a:tblPr/>
              <a:tblGrid>
                <a:gridCol w="2736304">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145006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40633">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964094">
                <a:tc>
                  <a: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900" b="0" i="0" u="none" strike="noStrike" kern="1200" cap="none" spc="0" normalizeH="0" baseline="0" noProof="0">
                          <a:ln>
                            <a:noFill/>
                          </a:ln>
                          <a:solidFill>
                            <a:schemeClr val="tx1"/>
                          </a:solidFill>
                          <a:effectLst/>
                          <a:uLnTx/>
                          <a:uFillTx/>
                          <a:latin typeface="Arial"/>
                          <a:cs typeface="Arial"/>
                        </a:rPr>
                        <a:t>Mise en place d’une expérimentation d’un programme de prévention du diabète de type 2 chez les personnes à haut risque, sur 3 territoires d’expérimentation </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900" b="0" i="0" u="none" strike="noStrike" kern="1200" cap="none" spc="0" normalizeH="0" baseline="0" noProof="0">
                        <a:ln>
                          <a:noFill/>
                        </a:ln>
                        <a:solidFill>
                          <a:schemeClr val="tx1"/>
                        </a:solidFill>
                        <a:effectLst/>
                        <a:uLnTx/>
                        <a:uFillTx/>
                        <a:latin typeface="Arial"/>
                        <a:cs typeface="Arial"/>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900" b="0" i="0" u="none" strike="noStrike" kern="1200" cap="none" spc="0" normalizeH="0" baseline="0" noProof="0">
                          <a:ln>
                            <a:noFill/>
                          </a:ln>
                          <a:solidFill>
                            <a:schemeClr val="tx1"/>
                          </a:solidFill>
                          <a:effectLst/>
                          <a:uLnTx/>
                          <a:uFillTx/>
                          <a:latin typeface="+mn-lt"/>
                          <a:cs typeface="+mn-cs"/>
                        </a:rPr>
                        <a:t>Définir la stratégie de déploiement en fonction des résultats de l’évaluation de l’expérimentation sur un programme intégré de prévention chez les personnes à haut risque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900" b="0" i="0" u="none" strike="noStrike" kern="1200" cap="none" spc="0" normalizeH="0" baseline="0" noProof="0">
                        <a:ln>
                          <a:noFill/>
                        </a:ln>
                        <a:solidFill>
                          <a:schemeClr val="tx1"/>
                        </a:solidFill>
                        <a:effectLst/>
                        <a:uLnTx/>
                        <a:uFillTx/>
                        <a:latin typeface="Arial"/>
                        <a:cs typeface="Aria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b">
                        <a:buFont typeface="Arial" panose="020B0604020202020204" pitchFamily="34" charset="0"/>
                        <a:buNone/>
                      </a:pPr>
                      <a:r>
                        <a:rPr lang="fr-FR" sz="900" b="0" i="0" u="none" strike="noStrike" kern="1200" baseline="0" dirty="0">
                          <a:solidFill>
                            <a:schemeClr val="tx1"/>
                          </a:solidFill>
                          <a:latin typeface="+mn-lt"/>
                          <a:ea typeface="+mn-ea"/>
                          <a:cs typeface="+mn-cs"/>
                        </a:rPr>
                        <a:t>Professionnels de santé, (dont médecins traitants, pharmaciens et </a:t>
                      </a:r>
                    </a:p>
                    <a:p>
                      <a:pPr marL="0" indent="0" algn="l" fontAlgn="b">
                        <a:buFont typeface="Arial" panose="020B0604020202020204" pitchFamily="34" charset="0"/>
                        <a:buNone/>
                      </a:pPr>
                      <a:r>
                        <a:rPr lang="fr-FR" sz="900" b="0" i="0" u="none" strike="noStrike" kern="1200" baseline="0" dirty="0">
                          <a:solidFill>
                            <a:schemeClr val="tx1"/>
                          </a:solidFill>
                          <a:latin typeface="+mn-lt"/>
                          <a:ea typeface="+mn-ea"/>
                          <a:cs typeface="+mn-cs"/>
                        </a:rPr>
                        <a:t>Laboratoires),</a:t>
                      </a:r>
                    </a:p>
                    <a:p>
                      <a:pPr marL="0" indent="0" algn="l" fontAlgn="b">
                        <a:buFont typeface="Arial" panose="020B0604020202020204" pitchFamily="34" charset="0"/>
                        <a:buNone/>
                      </a:pPr>
                      <a:r>
                        <a:rPr lang="fr-FR" sz="900" b="0" i="0" u="none" strike="noStrike" kern="1200" baseline="0" dirty="0">
                          <a:solidFill>
                            <a:schemeClr val="tx1"/>
                          </a:solidFill>
                          <a:latin typeface="+mn-lt"/>
                          <a:ea typeface="+mn-ea"/>
                          <a:cs typeface="+mn-cs"/>
                        </a:rPr>
                        <a:t> opérateurs locaux, ARS, CPAM, CNAM, DGS</a:t>
                      </a:r>
                      <a:r>
                        <a:rPr lang="fr-FR" sz="900" b="0" i="0" u="none" strike="noStrike" kern="1200" baseline="0" dirty="0" smtClean="0">
                          <a:solidFill>
                            <a:schemeClr val="tx1"/>
                          </a:solidFill>
                          <a:latin typeface="+mn-lt"/>
                          <a:ea typeface="+mn-ea"/>
                          <a:cs typeface="+mn-cs"/>
                        </a:rPr>
                        <a:t>, MSA</a:t>
                      </a:r>
                      <a:endParaRPr lang="fr-FR" sz="900" b="0" i="0" u="none" strike="noStrike" kern="1200" baseline="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a:solidFill>
                            <a:schemeClr val="tx1"/>
                          </a:solidFill>
                          <a:latin typeface="+mj-lt"/>
                        </a:rPr>
                        <a:t>2018-2022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pSp>
        <p:nvGrpSpPr>
          <p:cNvPr id="19" name="Groupe 18"/>
          <p:cNvGrpSpPr/>
          <p:nvPr/>
        </p:nvGrpSpPr>
        <p:grpSpPr>
          <a:xfrm>
            <a:off x="66828" y="116632"/>
            <a:ext cx="588165" cy="432618"/>
            <a:chOff x="730251" y="2607436"/>
            <a:chExt cx="1539350" cy="752041"/>
          </a:xfrm>
        </p:grpSpPr>
        <p:pic>
          <p:nvPicPr>
            <p:cNvPr id="20"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e 24"/>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18309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7408"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Développer les examens de prévention bucco-dentaire chez les jeunes afin d’assurer un dépistage précoce des lésions carieuses et limiter le recours à des traitements curatifs invasifs</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B05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effectLst/>
                <a:uLnTx/>
                <a:uFillTx/>
                <a:latin typeface="Arial"/>
                <a:ea typeface="+mn-ea"/>
                <a:cs typeface="Arial"/>
              </a:rPr>
              <a:t>Expérimentation dépistages des troubles sensoriels , des troubles des apprentissages, des troubles du rachis</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Dépistage en milieu scolaire et hors milieu scolaire</a:t>
            </a:r>
          </a:p>
        </p:txBody>
      </p:sp>
      <p:sp>
        <p:nvSpPr>
          <p:cNvPr id="100" name="Rectangle 99"/>
          <p:cNvSpPr>
            <a:spLocks/>
          </p:cNvSpPr>
          <p:nvPr/>
        </p:nvSpPr>
        <p:spPr bwMode="gray">
          <a:xfrm>
            <a:off x="5490921" y="889671"/>
            <a:ext cx="3402674"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Origine des données</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Prévention</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Limiter l’augmentation de consommations des soins en renforçant la prévention secondaire et tertiaire</a:t>
            </a:r>
          </a:p>
        </p:txBody>
      </p:sp>
      <p:graphicFrame>
        <p:nvGraphicFramePr>
          <p:cNvPr id="20" name="Tableau 19"/>
          <p:cNvGraphicFramePr>
            <a:graphicFrameLocks noGrp="1"/>
          </p:cNvGraphicFramePr>
          <p:nvPr>
            <p:extLst>
              <p:ext uri="{D42A27DB-BD31-4B8C-83A1-F6EECF244321}">
                <p14:modId xmlns:p14="http://schemas.microsoft.com/office/powerpoint/2010/main" val="4105393121"/>
              </p:ext>
            </p:extLst>
          </p:nvPr>
        </p:nvGraphicFramePr>
        <p:xfrm>
          <a:off x="836582" y="3022352"/>
          <a:ext cx="8064896" cy="3679846"/>
        </p:xfrm>
        <a:graphic>
          <a:graphicData uri="http://schemas.openxmlformats.org/drawingml/2006/table">
            <a:tbl>
              <a:tblPr/>
              <a:tblGrid>
                <a:gridCol w="4239474">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233134">
                  <a:extLst>
                    <a:ext uri="{9D8B030D-6E8A-4147-A177-3AD203B41FA5}">
                      <a16:colId xmlns:a16="http://schemas.microsoft.com/office/drawing/2014/main" val="20003"/>
                    </a:ext>
                  </a:extLst>
                </a:gridCol>
              </a:tblGrid>
              <a:tr h="518403">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912581">
                <a:tc>
                  <a:txBody>
                    <a:bodyPr/>
                    <a:lstStyle/>
                    <a:p>
                      <a:pPr algn="l" fontAlgn="ctr"/>
                      <a:r>
                        <a:rPr lang="fr-FR" sz="900" b="0" i="0" u="none" strike="noStrike" dirty="0">
                          <a:solidFill>
                            <a:srgbClr val="000000"/>
                          </a:solidFill>
                          <a:latin typeface="+mj-lt"/>
                        </a:rPr>
                        <a:t>Partenariat Education nationale </a:t>
                      </a:r>
                      <a:r>
                        <a:rPr lang="fr-FR" sz="900" b="0" i="0" u="none" strike="noStrike" baseline="0" dirty="0">
                          <a:solidFill>
                            <a:srgbClr val="000000"/>
                          </a:solidFill>
                          <a:latin typeface="+mj-lt"/>
                        </a:rPr>
                        <a:t> : </a:t>
                      </a:r>
                      <a:endParaRPr lang="fr-FR" sz="900" b="0" i="0" u="none" strike="noStrike" dirty="0">
                        <a:solidFill>
                          <a:srgbClr val="000000"/>
                        </a:solidFill>
                        <a:latin typeface="+mj-lt"/>
                      </a:endParaRPr>
                    </a:p>
                    <a:p>
                      <a:pPr marL="171450" indent="-171450" algn="l" fontAlgn="ctr">
                        <a:buFont typeface="Wingdings" panose="05000000000000000000" pitchFamily="2" charset="2"/>
                        <a:buChar char="Ø"/>
                      </a:pPr>
                      <a:r>
                        <a:rPr lang="fr-FR" sz="900" b="0" i="0" u="none" strike="noStrike" dirty="0">
                          <a:solidFill>
                            <a:srgbClr val="000000"/>
                          </a:solidFill>
                          <a:latin typeface="+mj-lt"/>
                        </a:rPr>
                        <a:t>Prévenir en milieu </a:t>
                      </a:r>
                      <a:r>
                        <a:rPr lang="fr-FR" sz="900" b="0" i="0" u="none" strike="noStrike" dirty="0">
                          <a:solidFill>
                            <a:schemeClr val="tx1"/>
                          </a:solidFill>
                          <a:latin typeface="+mj-lt"/>
                        </a:rPr>
                        <a:t>scolaire : Définir la stratégie de déploiement en fonction de l’évaluation de l’expérimentation d’interventions en milieu scolaire d’orthophonistes d’orthoptistes et</a:t>
                      </a:r>
                      <a:r>
                        <a:rPr lang="fr-FR" sz="900" b="0" i="0" u="none" strike="noStrike" baseline="0" dirty="0">
                          <a:solidFill>
                            <a:schemeClr val="tx1"/>
                          </a:solidFill>
                          <a:latin typeface="+mj-lt"/>
                        </a:rPr>
                        <a:t> masseurs kinésithérapeutes, </a:t>
                      </a:r>
                      <a:r>
                        <a:rPr lang="fr-FR" sz="900" b="0" i="0" u="none" strike="noStrike" dirty="0">
                          <a:solidFill>
                            <a:schemeClr val="tx1"/>
                          </a:solidFill>
                          <a:latin typeface="+mj-lt"/>
                        </a:rPr>
                        <a:t>pour les dépistages des troubles sensoriels ,</a:t>
                      </a:r>
                      <a:r>
                        <a:rPr lang="fr-FR" sz="900" b="0" i="0" u="none" strike="noStrike" baseline="0" dirty="0">
                          <a:solidFill>
                            <a:schemeClr val="tx1"/>
                          </a:solidFill>
                          <a:latin typeface="+mj-lt"/>
                        </a:rPr>
                        <a:t> </a:t>
                      </a:r>
                      <a:r>
                        <a:rPr lang="fr-FR" sz="900" b="0" i="0" u="none" strike="noStrike" dirty="0">
                          <a:solidFill>
                            <a:schemeClr val="tx1"/>
                          </a:solidFill>
                          <a:latin typeface="+mj-lt"/>
                        </a:rPr>
                        <a:t>des troubles des apprentissages, de</a:t>
                      </a:r>
                      <a:r>
                        <a:rPr lang="fr-FR" sz="900" b="0" i="0" u="none" strike="noStrike" baseline="0" dirty="0">
                          <a:solidFill>
                            <a:schemeClr val="tx1"/>
                          </a:solidFill>
                          <a:latin typeface="+mj-lt"/>
                        </a:rPr>
                        <a:t>s troubles du rachis</a:t>
                      </a:r>
                      <a:endParaRPr lang="fr-FR" sz="900" b="0" i="0" u="none" strike="noStrike" dirty="0">
                        <a:solidFill>
                          <a:schemeClr val="tx1"/>
                        </a:solidFill>
                        <a:latin typeface="+mj-lt"/>
                      </a:endParaRPr>
                    </a:p>
                    <a:p>
                      <a:pPr marL="171450" indent="-171450" algn="l" fontAlgn="ctr">
                        <a:buFont typeface="Wingdings" panose="05000000000000000000" pitchFamily="2" charset="2"/>
                        <a:buChar char="Ø"/>
                      </a:pPr>
                      <a:r>
                        <a:rPr lang="fr-FR" sz="900" b="0" i="0" u="none" strike="noStrike" dirty="0">
                          <a:solidFill>
                            <a:schemeClr val="tx1"/>
                          </a:solidFill>
                          <a:latin typeface="+mj-lt"/>
                        </a:rPr>
                        <a:t>Le programme « M’T dents » s’adresse à des enfants et adolescents âgés de 3, 6, 9, 12, 15,</a:t>
                      </a:r>
                      <a:r>
                        <a:rPr lang="fr-FR" sz="900" b="0" i="0" u="none" strike="noStrike" baseline="0" dirty="0">
                          <a:solidFill>
                            <a:schemeClr val="tx1"/>
                          </a:solidFill>
                          <a:latin typeface="+mj-lt"/>
                        </a:rPr>
                        <a:t> </a:t>
                      </a:r>
                      <a:r>
                        <a:rPr lang="fr-FR" sz="900" b="0" i="0" u="none" strike="noStrike" dirty="0">
                          <a:solidFill>
                            <a:schemeClr val="tx1"/>
                          </a:solidFill>
                          <a:latin typeface="+mj-lt"/>
                        </a:rPr>
                        <a:t>18, 21 et 24  ans et propose la réalisation et la prise en charge </a:t>
                      </a:r>
                      <a:r>
                        <a:rPr lang="fr-FR" sz="900" b="0" i="0" u="none" strike="noStrike" dirty="0">
                          <a:solidFill>
                            <a:srgbClr val="000000"/>
                          </a:solidFill>
                          <a:latin typeface="+mj-lt"/>
                        </a:rPr>
                        <a:t>d’un EBD et des soins de suite éventuels réalisés dans le cadre de l’accord conventionnel avec les professions des Chirurgiens-Dentistes et Stomatologistes.</a:t>
                      </a:r>
                    </a:p>
                    <a:p>
                      <a:pPr marL="0" indent="0" algn="l" fontAlgn="ctr">
                        <a:buFont typeface="Wingdings" panose="05000000000000000000" pitchFamily="2" charset="2"/>
                        <a:buNone/>
                      </a:pPr>
                      <a:endParaRPr lang="fr-FR" sz="900" b="0" i="0" u="none" strike="noStrike" dirty="0">
                        <a:solidFill>
                          <a:srgbClr val="000000"/>
                        </a:solidFill>
                        <a:latin typeface="+mj-lt"/>
                      </a:endParaRPr>
                    </a:p>
                    <a:p>
                      <a:pPr marL="628650" marR="165100" lvl="0" indent="-171450" algn="l">
                        <a:spcAft>
                          <a:spcPts val="0"/>
                        </a:spcAft>
                        <a:buFont typeface="Wingdings"/>
                        <a:buChar char=""/>
                      </a:pPr>
                      <a:r>
                        <a:rPr lang="fr-FR" sz="900" dirty="0">
                          <a:effectLst/>
                          <a:latin typeface="+mn-lt"/>
                          <a:ea typeface="Calibri"/>
                          <a:cs typeface="Times New Roman"/>
                        </a:rPr>
                        <a:t>Cibler les âges les plus exposés au risque carieux en favorisant un contact précoce avec le chirurgien-dentiste et la prise d’habitude de consultations régulières</a:t>
                      </a:r>
                    </a:p>
                    <a:p>
                      <a:pPr marL="628650" marR="165100" lvl="0" indent="-171450" algn="l">
                        <a:spcAft>
                          <a:spcPts val="0"/>
                        </a:spcAft>
                        <a:buFont typeface="Wingdings"/>
                        <a:buChar char=""/>
                      </a:pPr>
                      <a:r>
                        <a:rPr lang="fr-FR" sz="900" dirty="0">
                          <a:effectLst/>
                          <a:latin typeface="+mn-lt"/>
                          <a:ea typeface="Calibri"/>
                          <a:cs typeface="Times New Roman"/>
                        </a:rPr>
                        <a:t>Réduire l’indice carieux des enfants de 6 ans et de 12 ans</a:t>
                      </a:r>
                    </a:p>
                    <a:p>
                      <a:pPr marL="628650" marR="165100" lvl="0" indent="-171450" algn="l">
                        <a:spcAft>
                          <a:spcPts val="0"/>
                        </a:spcAft>
                        <a:buFont typeface="Wingdings"/>
                        <a:buChar char=""/>
                      </a:pPr>
                      <a:r>
                        <a:rPr lang="fr-FR" sz="900" dirty="0">
                          <a:effectLst/>
                          <a:latin typeface="+mn-lt"/>
                          <a:ea typeface="Calibri"/>
                          <a:cs typeface="Times New Roman"/>
                        </a:rPr>
                        <a:t>Réduire les inégalités sociales en santé, notamment pour le recours au chirurgien-dentiste</a:t>
                      </a:r>
                    </a:p>
                    <a:p>
                      <a:pPr marL="628650" indent="-171450" algn="l" fontAlgn="ctr">
                        <a:buFont typeface="Wingdings" panose="05000000000000000000" pitchFamily="2" charset="2"/>
                        <a:buChar char="§"/>
                      </a:pPr>
                      <a:r>
                        <a:rPr lang="fr-FR" sz="900" b="0" i="0" u="none" strike="noStrike" dirty="0">
                          <a:solidFill>
                            <a:srgbClr val="000000"/>
                          </a:solidFill>
                          <a:latin typeface="+mj-lt"/>
                        </a:rPr>
                        <a:t>Action information et </a:t>
                      </a:r>
                      <a:r>
                        <a:rPr lang="fr-FR" sz="900" b="0" i="0" u="none" strike="noStrike" dirty="0">
                          <a:solidFill>
                            <a:schemeClr val="tx1"/>
                          </a:solidFill>
                          <a:latin typeface="+mj-lt"/>
                        </a:rPr>
                        <a:t>dépistages en zones défavorisées</a:t>
                      </a:r>
                    </a:p>
                    <a:p>
                      <a:pPr marL="171450" indent="-171450" algn="l" defTabSz="932863" rtl="0" eaLnBrk="1" fontAlgn="ctr" latinLnBrk="0" hangingPunct="1">
                        <a:buFont typeface="Wingdings" panose="05000000000000000000" pitchFamily="2" charset="2"/>
                        <a:buChar char="Ø"/>
                      </a:pPr>
                      <a:r>
                        <a:rPr lang="fr-FR" sz="900" b="0" i="0" u="none" strike="noStrike" kern="1200" dirty="0">
                          <a:solidFill>
                            <a:srgbClr val="000000"/>
                          </a:solidFill>
                          <a:latin typeface="+mj-lt"/>
                          <a:ea typeface="+mn-ea"/>
                          <a:cs typeface="+mn-cs"/>
                        </a:rPr>
                        <a:t>Poursuivre le programme de relance systématique des assurés qui ne réalisent pas le bilan bucco-dentaire M’T dents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84150" indent="0" algn="l" fontAlgn="ctr">
                        <a:buFont typeface="Wingdings" panose="05000000000000000000" pitchFamily="2" charset="2"/>
                        <a:buNone/>
                      </a:pPr>
                      <a:r>
                        <a:rPr lang="fr-FR" sz="900" b="0" i="0" u="none" strike="noStrike" baseline="0" dirty="0">
                          <a:solidFill>
                            <a:schemeClr val="tx1"/>
                          </a:solidFill>
                          <a:latin typeface="+mj-lt"/>
                        </a:rPr>
                        <a:t>Convention de partenariat à mettre en place avec l’éducation nationale et la médecine scolaire au niveau nationale et /ou régionale pour mettre en place les expérimentations de dépistage en milieu scolaire</a:t>
                      </a: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endParaRPr lang="fr-FR" sz="900" b="0" i="0" u="none" strike="noStrike" baseline="0" dirty="0">
                        <a:solidFill>
                          <a:schemeClr val="tx1"/>
                        </a:solidFill>
                        <a:latin typeface="+mj-lt"/>
                      </a:endParaRPr>
                    </a:p>
                    <a:p>
                      <a:pPr marL="184150" indent="0" algn="l" fontAlgn="ctr">
                        <a:buFont typeface="Wingdings" panose="05000000000000000000" pitchFamily="2" charset="2"/>
                        <a:buNone/>
                      </a:pPr>
                      <a:r>
                        <a:rPr lang="fr-FR" sz="900" b="0" i="0" u="none" strike="noStrike" baseline="0" dirty="0">
                          <a:solidFill>
                            <a:schemeClr val="tx1"/>
                          </a:solidFill>
                          <a:latin typeface="+mj-lt"/>
                        </a:rPr>
                        <a:t>FNPEISA</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smtClean="0">
                          <a:solidFill>
                            <a:schemeClr val="tx1"/>
                          </a:solidFill>
                          <a:latin typeface="+mj-lt"/>
                        </a:rPr>
                        <a:t>Professionnels </a:t>
                      </a:r>
                      <a:r>
                        <a:rPr lang="fr-FR" sz="900" b="0" i="0" u="none" strike="noStrike" dirty="0">
                          <a:solidFill>
                            <a:schemeClr val="tx1"/>
                          </a:solidFill>
                          <a:latin typeface="+mj-lt"/>
                        </a:rPr>
                        <a:t>de santé</a:t>
                      </a:r>
                    </a:p>
                    <a:p>
                      <a:pPr algn="l" fontAlgn="ctr"/>
                      <a:r>
                        <a:rPr lang="fr-FR" sz="900" b="0" i="0" u="none" strike="noStrike" dirty="0">
                          <a:solidFill>
                            <a:schemeClr val="tx1"/>
                          </a:solidFill>
                          <a:latin typeface="+mj-lt"/>
                        </a:rPr>
                        <a:t>Education nationale</a:t>
                      </a: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p>
                      <a:pPr algn="l" fontAlgn="ctr"/>
                      <a:endParaRPr lang="fr-FR" sz="900" b="0" i="0" u="none" strike="noStrike" dirty="0" smtClean="0">
                        <a:solidFill>
                          <a:schemeClr val="tx1"/>
                        </a:solidFill>
                        <a:latin typeface="+mj-lt"/>
                      </a:endParaRPr>
                    </a:p>
                    <a:p>
                      <a:pPr algn="l" fontAlgn="ctr"/>
                      <a:r>
                        <a:rPr lang="fr-FR" sz="900" b="0" i="0" u="none" strike="noStrike" dirty="0" smtClean="0">
                          <a:solidFill>
                            <a:schemeClr val="tx1"/>
                          </a:solidFill>
                          <a:latin typeface="+mj-lt"/>
                        </a:rPr>
                        <a:t>MSA</a:t>
                      </a:r>
                      <a:endParaRPr lang="fr-FR" sz="900" b="0" i="0" u="none" strike="noStrike" dirty="0">
                        <a:solidFill>
                          <a:schemeClr val="tx1"/>
                        </a:solidFill>
                        <a:latin typeface="+mj-lt"/>
                      </a:endParaRPr>
                    </a:p>
                    <a:p>
                      <a:pPr algn="l" fontAlgn="ct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a:solidFill>
                            <a:schemeClr val="tx1"/>
                          </a:solidFill>
                          <a:latin typeface="+mj-lt"/>
                        </a:rPr>
                        <a:t>Action 1 : démarrage en 2021, expérimentation sur deux années</a:t>
                      </a:r>
                    </a:p>
                    <a:p>
                      <a:pPr algn="l" fontAlgn="ctr"/>
                      <a:endParaRPr lang="fr-FR" sz="900" b="0" i="0" u="none" strike="noStrike" dirty="0">
                        <a:solidFill>
                          <a:schemeClr val="tx1"/>
                        </a:solidFill>
                        <a:latin typeface="+mj-lt"/>
                      </a:endParaRPr>
                    </a:p>
                    <a:p>
                      <a:pPr algn="l" fontAlgn="ctr"/>
                      <a:r>
                        <a:rPr lang="fr-FR" sz="900" b="0" i="0" u="none" strike="noStrike" dirty="0">
                          <a:solidFill>
                            <a:schemeClr val="tx1"/>
                          </a:solidFill>
                          <a:latin typeface="+mj-lt"/>
                        </a:rPr>
                        <a:t>Action 2 : action récurrente à chaque tranche d’âge pour l’EBD, extension aux tranches d’âge 21 et 24 ans en janvier 2018 et aux enfants de 3 ans en 2019. </a:t>
                      </a:r>
                    </a:p>
                    <a:p>
                      <a:pPr algn="l" fontAlgn="ctr"/>
                      <a:r>
                        <a:rPr lang="fr-FR" sz="900" b="0" i="0" u="none" strike="noStrike" dirty="0">
                          <a:solidFill>
                            <a:schemeClr val="tx1"/>
                          </a:solidFill>
                          <a:latin typeface="+mj-lt"/>
                        </a:rPr>
                        <a:t>Action en zones défavorisées chaque année scolaire, action 2021,2022 en cours.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8" name="TextBox 76"/>
          <p:cNvSpPr txBox="1">
            <a:spLocks/>
          </p:cNvSpPr>
          <p:nvPr>
            <p:custDataLst>
              <p:tags r:id="rId4"/>
            </p:custDataLst>
          </p:nvPr>
        </p:nvSpPr>
        <p:spPr>
          <a:xfrm>
            <a:off x="5486453" y="908720"/>
            <a:ext cx="1829939" cy="7024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Indicateurs : </a:t>
            </a:r>
            <a:r>
              <a:rPr kumimoji="0" lang="fr-FR" sz="900" b="0" i="0" u="none" strike="noStrike" kern="1200" cap="none" spc="0" normalizeH="0" baseline="0" noProof="0">
                <a:ln>
                  <a:noFill/>
                </a:ln>
                <a:solidFill>
                  <a:srgbClr val="000000"/>
                </a:solidFill>
                <a:effectLst/>
                <a:uLnTx/>
                <a:uFillTx/>
                <a:latin typeface="Arial"/>
                <a:ea typeface="+mn-ea"/>
                <a:cs typeface="Arial"/>
              </a:rPr>
              <a:t>taux de participation à l’EBD à 6 ans</a:t>
            </a:r>
          </a:p>
          <a:p>
            <a:pPr marL="171450" marR="0" lvl="0" indent="-171450" algn="l" defTabSz="895350" rtl="0" eaLnBrk="0" fontAlgn="auto" latinLnBrk="0" hangingPunct="0">
              <a:lnSpc>
                <a:spcPct val="100000"/>
              </a:lnSpc>
              <a:spcBef>
                <a:spcPts val="0"/>
              </a:spcBef>
              <a:spcAft>
                <a:spcPts val="0"/>
              </a:spcAft>
              <a:buClr>
                <a:srgbClr val="002960"/>
              </a:buClr>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actuel : 38%</a:t>
            </a:r>
          </a:p>
          <a:p>
            <a:pPr marL="171450" marR="0" lvl="0" indent="-171450" algn="l" defTabSz="895350" rtl="0" eaLnBrk="0" fontAlgn="auto" latinLnBrk="0" hangingPunct="0">
              <a:lnSpc>
                <a:spcPct val="100000"/>
              </a:lnSpc>
              <a:spcBef>
                <a:spcPts val="0"/>
              </a:spcBef>
              <a:spcAft>
                <a:spcPts val="0"/>
              </a:spcAft>
              <a:buClr>
                <a:srgbClr val="002960"/>
              </a:buClr>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Taux de recours global au CD 6- 18 ans : 64%</a:t>
            </a:r>
          </a:p>
        </p:txBody>
      </p:sp>
      <p:sp>
        <p:nvSpPr>
          <p:cNvPr id="19" name="TextBox 68"/>
          <p:cNvSpPr txBox="1">
            <a:spLocks/>
          </p:cNvSpPr>
          <p:nvPr>
            <p:custDataLst>
              <p:tags r:id="rId5"/>
            </p:custDataLst>
          </p:nvPr>
        </p:nvSpPr>
        <p:spPr>
          <a:xfrm>
            <a:off x="7726284" y="850219"/>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marR="0" lvl="0" indent="0" defTabSz="895350" eaLnBrk="0" fontAlgn="auto" hangingPunct="0">
              <a:lnSpc>
                <a:spcPct val="100000"/>
              </a:lnSpc>
              <a:spcBef>
                <a:spcPts val="0"/>
              </a:spcBef>
              <a:spcAft>
                <a:spcPts val="0"/>
              </a:spcAft>
              <a:buClr>
                <a:srgbClr val="002960"/>
              </a:buClr>
              <a:buSzTx/>
              <a:buFontTx/>
              <a:buNone/>
              <a:tabLst/>
              <a:defRPr kumimoji="0" sz="900" b="1" i="0" u="none" strike="noStrike" cap="none" spc="0" normalizeH="0" baseline="0">
                <a:ln>
                  <a:noFill/>
                </a:ln>
                <a:solidFill>
                  <a:srgbClr val="002960"/>
                </a:solidFill>
                <a:effectLst/>
                <a:uLnTx/>
                <a:uFillTx/>
                <a:latin typeface="Arial"/>
                <a:cs typeface="Arial"/>
              </a:defRPr>
            </a:lvl1pPr>
            <a:lvl2pPr marL="193675" lvl="1" indent="-192088" defTabSz="895350" eaLnBrk="0" hangingPunct="0">
              <a:buClr>
                <a:schemeClr val="tx2"/>
              </a:buClr>
              <a:buSzPct val="125000"/>
              <a:buFont typeface="Arial" charset="0"/>
              <a:buChar char="▪"/>
              <a:defRPr sz="1500"/>
            </a:lvl2pPr>
            <a:lvl3pPr marL="457200" lvl="2" indent="-261938" defTabSz="895350" eaLnBrk="0" hangingPunct="0">
              <a:buClr>
                <a:schemeClr val="tx2"/>
              </a:buClr>
              <a:buSzPct val="120000"/>
              <a:buFont typeface="Arial" charset="0"/>
              <a:buChar char="–"/>
              <a:defRPr sz="1500"/>
            </a:lvl3pPr>
            <a:lvl4pPr marL="614363" lvl="3" indent="-155575" defTabSz="895350" eaLnBrk="0" hangingPunct="0">
              <a:buClr>
                <a:schemeClr val="tx2"/>
              </a:buClr>
              <a:buSzPct val="120000"/>
              <a:buFont typeface="Arial" charset="0"/>
              <a:buChar char="▫"/>
              <a:defRPr sz="1500"/>
            </a:lvl4pPr>
            <a:lvl5pPr marL="746125" lvl="4" indent="-130175" defTabSz="895350" eaLnBrk="0" hangingPunct="0">
              <a:buClr>
                <a:schemeClr val="tx2"/>
              </a:buClr>
              <a:buSzPct val="89000"/>
              <a:buFont typeface="Arial" charset="0"/>
              <a:buChar char="-"/>
              <a:defRPr sz="1500"/>
            </a:lvl5pPr>
            <a:lvl6pPr marL="1203325" indent="-130175" defTabSz="895350" fontAlgn="base">
              <a:spcBef>
                <a:spcPct val="0"/>
              </a:spcBef>
              <a:spcAft>
                <a:spcPct val="0"/>
              </a:spcAft>
              <a:buClr>
                <a:schemeClr val="tx2"/>
              </a:buClr>
              <a:buSzPct val="89000"/>
              <a:buFont typeface="Arial" charset="0"/>
              <a:buChar char="-"/>
              <a:defRPr sz="1500"/>
            </a:lvl6pPr>
            <a:lvl7pPr marL="1660525" indent="-130175" defTabSz="895350" fontAlgn="base">
              <a:spcBef>
                <a:spcPct val="0"/>
              </a:spcBef>
              <a:spcAft>
                <a:spcPct val="0"/>
              </a:spcAft>
              <a:buClr>
                <a:schemeClr val="tx2"/>
              </a:buClr>
              <a:buSzPct val="89000"/>
              <a:buFont typeface="Arial" charset="0"/>
              <a:buChar char="-"/>
              <a:defRPr sz="1500"/>
            </a:lvl7pPr>
            <a:lvl8pPr marL="2117725" indent="-130175" defTabSz="895350" fontAlgn="base">
              <a:spcBef>
                <a:spcPct val="0"/>
              </a:spcBef>
              <a:spcAft>
                <a:spcPct val="0"/>
              </a:spcAft>
              <a:buClr>
                <a:schemeClr val="tx2"/>
              </a:buClr>
              <a:buSzPct val="89000"/>
              <a:buFont typeface="Arial" charset="0"/>
              <a:buChar char="-"/>
              <a:defRPr sz="1500"/>
            </a:lvl8pPr>
            <a:lvl9pPr marL="2574925" indent="-130175" defTabSz="895350" fontAlgn="base">
              <a:spcBef>
                <a:spcPct val="0"/>
              </a:spcBef>
              <a:spcAft>
                <a:spcPct val="0"/>
              </a:spcAft>
              <a:buClr>
                <a:schemeClr val="tx2"/>
              </a:buClr>
              <a:buSzPct val="89000"/>
              <a:buFont typeface="Arial" charset="0"/>
              <a:buChar char="-"/>
              <a:defRPr sz="1500"/>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64%</a:t>
            </a:r>
          </a:p>
        </p:txBody>
      </p:sp>
      <p:sp>
        <p:nvSpPr>
          <p:cNvPr id="28" name="TextBox 76"/>
          <p:cNvSpPr txBox="1">
            <a:spLocks/>
          </p:cNvSpPr>
          <p:nvPr>
            <p:custDataLst>
              <p:tags r:id="rId6"/>
            </p:custDataLst>
          </p:nvPr>
        </p:nvSpPr>
        <p:spPr>
          <a:xfrm>
            <a:off x="5489157" y="1612486"/>
            <a:ext cx="1829939" cy="53661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 recours aux soins des enfants de 6 ans relevant de la CMU-C </a:t>
            </a:r>
          </a:p>
        </p:txBody>
      </p:sp>
      <p:sp>
        <p:nvSpPr>
          <p:cNvPr id="29" name="TextBox 68"/>
          <p:cNvSpPr txBox="1">
            <a:spLocks/>
          </p:cNvSpPr>
          <p:nvPr>
            <p:custDataLst>
              <p:tags r:id="rId7"/>
            </p:custDataLst>
          </p:nvPr>
        </p:nvSpPr>
        <p:spPr>
          <a:xfrm>
            <a:off x="7740352" y="1573034"/>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40</a:t>
            </a:r>
            <a:r>
              <a:rPr kumimoji="0" lang="fr-FR" sz="900" b="0" i="0" u="none" strike="noStrike" kern="1200" cap="none" spc="0" normalizeH="0" baseline="0" noProof="0">
                <a:ln>
                  <a:noFill/>
                </a:ln>
                <a:solidFill>
                  <a:srgbClr val="002960"/>
                </a:solidFill>
                <a:effectLst/>
                <a:uLnTx/>
                <a:uFillTx/>
                <a:latin typeface="Arial"/>
                <a:ea typeface="+mn-ea"/>
                <a:cs typeface="Arial"/>
              </a:rPr>
              <a:t>%</a:t>
            </a:r>
          </a:p>
        </p:txBody>
      </p:sp>
      <p:sp>
        <p:nvSpPr>
          <p:cNvPr id="25"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grpSp>
        <p:nvGrpSpPr>
          <p:cNvPr id="30" name="Groupe 29"/>
          <p:cNvGrpSpPr/>
          <p:nvPr/>
        </p:nvGrpSpPr>
        <p:grpSpPr>
          <a:xfrm>
            <a:off x="66828" y="116632"/>
            <a:ext cx="588165" cy="432618"/>
            <a:chOff x="730251" y="2607436"/>
            <a:chExt cx="1539350" cy="752041"/>
          </a:xfrm>
        </p:grpSpPr>
        <p:pic>
          <p:nvPicPr>
            <p:cNvPr id="31"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2" name="Groupe 31"/>
            <p:cNvGrpSpPr/>
            <p:nvPr/>
          </p:nvGrpSpPr>
          <p:grpSpPr>
            <a:xfrm rot="5400000">
              <a:off x="1246059" y="2393464"/>
              <a:ext cx="288032" cy="715975"/>
              <a:chOff x="971600" y="2132856"/>
              <a:chExt cx="288032" cy="2283554"/>
            </a:xfrm>
          </p:grpSpPr>
          <p:cxnSp>
            <p:nvCxnSpPr>
              <p:cNvPr id="34" name="Connecteur droit avec flèche 33"/>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3"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7" name="Rectangle 36"/>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680464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120372" y="2132856"/>
            <a:ext cx="6236894" cy="1175654"/>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2      Structuration de l’offre de     		soins</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		</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1600" b="0" i="0" u="none" strike="noStrike" kern="0" cap="none" spc="0" normalizeH="0" baseline="0" noProof="0">
              <a:ln>
                <a:noFill/>
              </a:ln>
              <a:solidFill>
                <a:srgbClr val="002960"/>
              </a:solidFill>
              <a:effectLst/>
              <a:uLnTx/>
              <a:uFillTx/>
              <a:latin typeface="Arial"/>
              <a:ea typeface="+mn-ea"/>
              <a:cs typeface="Arial"/>
            </a:endParaRPr>
          </a:p>
        </p:txBody>
      </p:sp>
      <p:sp>
        <p:nvSpPr>
          <p:cNvPr id="9" name="Rectangle 3"/>
          <p:cNvSpPr txBox="1">
            <a:spLocks noChangeArrowheads="1"/>
          </p:cNvSpPr>
          <p:nvPr/>
        </p:nvSpPr>
        <p:spPr>
          <a:xfrm>
            <a:off x="2146289" y="2492896"/>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pSp>
        <p:nvGrpSpPr>
          <p:cNvPr id="6" name="Groupe 5"/>
          <p:cNvGrpSpPr/>
          <p:nvPr/>
        </p:nvGrpSpPr>
        <p:grpSpPr>
          <a:xfrm>
            <a:off x="2416960" y="2492896"/>
            <a:ext cx="642872" cy="1010755"/>
            <a:chOff x="4211960" y="2787624"/>
            <a:chExt cx="216024" cy="312549"/>
          </a:xfrm>
        </p:grpSpPr>
        <p:sp>
          <p:nvSpPr>
            <p:cNvPr id="8" name="Chevron 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10" name="Chevron 9"/>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Tree>
    <p:extLst>
      <p:ext uri="{BB962C8B-B14F-4D97-AF65-F5344CB8AC3E}">
        <p14:creationId xmlns:p14="http://schemas.microsoft.com/office/powerpoint/2010/main" val="2100639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8432"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877567"/>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80" name="ZoneTexte 79"/>
          <p:cNvSpPr txBox="1"/>
          <p:nvPr/>
        </p:nvSpPr>
        <p:spPr>
          <a:xfrm>
            <a:off x="690790" y="934747"/>
            <a:ext cx="4709483" cy="1054093"/>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Développer les prises en charge ambulatoires et les alternatives de prise en charge les plus efficientes pour rééquilibrer les modes de prise en charge entre hospitalisation complète et hospitalisation de jour ainsi qu’avec l’ambulatoire de ville</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9" y="68655"/>
            <a:ext cx="8352928"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Développer les prises en charge ambulatoires et/ou alternatives à l’hospitalisation au sein des établissements de santé</a:t>
            </a:r>
          </a:p>
        </p:txBody>
      </p:sp>
      <p:sp>
        <p:nvSpPr>
          <p:cNvPr id="100" name="Rectangle 99"/>
          <p:cNvSpPr>
            <a:spLocks/>
          </p:cNvSpPr>
          <p:nvPr/>
        </p:nvSpPr>
        <p:spPr bwMode="gray">
          <a:xfrm>
            <a:off x="5473402" y="889672"/>
            <a:ext cx="3420193" cy="997194"/>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1494978"/>
            <a:ext cx="340267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1514751"/>
            <a:ext cx="3411085" cy="330073"/>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20" name="Tableau 19"/>
          <p:cNvGraphicFramePr>
            <a:graphicFrameLocks noGrp="1"/>
          </p:cNvGraphicFramePr>
          <p:nvPr>
            <p:extLst>
              <p:ext uri="{D42A27DB-BD31-4B8C-83A1-F6EECF244321}">
                <p14:modId xmlns:p14="http://schemas.microsoft.com/office/powerpoint/2010/main" val="1713352436"/>
              </p:ext>
            </p:extLst>
          </p:nvPr>
        </p:nvGraphicFramePr>
        <p:xfrm>
          <a:off x="614006" y="1826203"/>
          <a:ext cx="8529994" cy="4932535"/>
        </p:xfrm>
        <a:graphic>
          <a:graphicData uri="http://schemas.openxmlformats.org/drawingml/2006/table">
            <a:tbl>
              <a:tblPr/>
              <a:tblGrid>
                <a:gridCol w="5961687">
                  <a:extLst>
                    <a:ext uri="{9D8B030D-6E8A-4147-A177-3AD203B41FA5}">
                      <a16:colId xmlns:a16="http://schemas.microsoft.com/office/drawing/2014/main" val="20000"/>
                    </a:ext>
                  </a:extLst>
                </a:gridCol>
                <a:gridCol w="1376711">
                  <a:extLst>
                    <a:ext uri="{9D8B030D-6E8A-4147-A177-3AD203B41FA5}">
                      <a16:colId xmlns:a16="http://schemas.microsoft.com/office/drawing/2014/main" val="20001"/>
                    </a:ext>
                  </a:extLst>
                </a:gridCol>
                <a:gridCol w="570735">
                  <a:extLst>
                    <a:ext uri="{9D8B030D-6E8A-4147-A177-3AD203B41FA5}">
                      <a16:colId xmlns:a16="http://schemas.microsoft.com/office/drawing/2014/main" val="20002"/>
                    </a:ext>
                  </a:extLst>
                </a:gridCol>
                <a:gridCol w="620861">
                  <a:extLst>
                    <a:ext uri="{9D8B030D-6E8A-4147-A177-3AD203B41FA5}">
                      <a16:colId xmlns:a16="http://schemas.microsoft.com/office/drawing/2014/main" val="20003"/>
                    </a:ext>
                  </a:extLst>
                </a:gridCol>
              </a:tblGrid>
              <a:tr h="136088">
                <a:tc>
                  <a:txBody>
                    <a:bodyPr/>
                    <a:lstStyle/>
                    <a:p>
                      <a:pPr algn="l" fontAlgn="ctr"/>
                      <a:r>
                        <a:rPr lang="fr-FR" sz="800" b="1" i="0" u="none" strike="noStrike" dirty="0">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00" b="1"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800" b="1"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800" b="1"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74928">
                <a:tc>
                  <a:txBody>
                    <a:bodyPr/>
                    <a:lstStyle/>
                    <a:p>
                      <a:pPr algn="l" fontAlgn="ctr"/>
                      <a:r>
                        <a:rPr lang="fr-FR" sz="800" b="1" i="0" u="none" strike="noStrike" dirty="0">
                          <a:solidFill>
                            <a:schemeClr val="tx1"/>
                          </a:solidFill>
                          <a:latin typeface="+mj-lt"/>
                        </a:rPr>
                        <a:t>Sous-action 1 : Basculer des PEC en hospitalisation </a:t>
                      </a:r>
                      <a:r>
                        <a:rPr lang="fr-FR" sz="800" b="1" i="0" u="none" strike="noStrike" baseline="0" dirty="0">
                          <a:solidFill>
                            <a:schemeClr val="tx1"/>
                          </a:solidFill>
                          <a:latin typeface="+mj-lt"/>
                        </a:rPr>
                        <a:t>complète vers des PEC ambulatoires</a:t>
                      </a:r>
                      <a:endParaRPr lang="fr-FR" sz="800" b="1"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1"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800">
                        <a:solidFill>
                          <a:schemeClr val="tx1"/>
                        </a:solidFil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800">
                        <a:solidFill>
                          <a:schemeClr val="tx1"/>
                        </a:solidFil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430645">
                <a:tc>
                  <a:txBody>
                    <a:bodyPr/>
                    <a:lstStyle/>
                    <a:p>
                      <a:pPr algn="l" fontAlgn="ctr"/>
                      <a:r>
                        <a:rPr lang="fr-FR" sz="800" b="0" i="0" u="sng" strike="noStrike">
                          <a:solidFill>
                            <a:schemeClr val="tx1"/>
                          </a:solidFill>
                          <a:latin typeface="+mj-lt"/>
                        </a:rPr>
                        <a:t>Poursuite de la</a:t>
                      </a:r>
                      <a:r>
                        <a:rPr lang="fr-FR" sz="800" b="0" i="0" u="sng" strike="noStrike" baseline="0">
                          <a:solidFill>
                            <a:schemeClr val="tx1"/>
                          </a:solidFill>
                          <a:latin typeface="+mj-lt"/>
                        </a:rPr>
                        <a:t> politique globale de développement de la chirurgie ambulatoire</a:t>
                      </a:r>
                    </a:p>
                    <a:p>
                      <a:pPr marL="171450" marR="0" indent="-171450" algn="l" rtl="0" eaLnBrk="1" fontAlgn="b" latinLnBrk="0" hangingPunct="1">
                        <a:lnSpc>
                          <a:spcPct val="100000"/>
                        </a:lnSpc>
                        <a:spcBef>
                          <a:spcPts val="0"/>
                        </a:spcBef>
                        <a:spcAft>
                          <a:spcPts val="0"/>
                        </a:spcAft>
                        <a:buClrTx/>
                        <a:buSzTx/>
                        <a:buFontTx/>
                        <a:buChar char="-"/>
                      </a:pPr>
                      <a:r>
                        <a:rPr lang="fr-FR" sz="800" b="0" i="0" u="none" strike="noStrike" kern="1200" baseline="0">
                          <a:solidFill>
                            <a:schemeClr val="tx1"/>
                          </a:solidFill>
                          <a:latin typeface="+mn-lt"/>
                          <a:ea typeface="+mn-ea"/>
                          <a:cs typeface="+mn-cs"/>
                        </a:rPr>
                        <a:t>Travaux d’actualisation du périmètre de calcul des taux de chirurgie ambulatoire pour une convergence des outils à disposition des acteurs (taux ministériels DGOS/ATIH et outil Cnam VISUCHIR, notamment suppression des IVG médicamenteuses) en cours et qui permettront ensuite de fixer de nouvelles cibles 2022 et suivantes.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kern="1200">
                          <a:solidFill>
                            <a:schemeClr val="tx1"/>
                          </a:solidFill>
                          <a:latin typeface="+mn-lt"/>
                          <a:ea typeface="+mn-ea"/>
                          <a:cs typeface="+mn-cs"/>
                        </a:rPr>
                        <a:t>politique globale (</a:t>
                      </a:r>
                      <a:r>
                        <a:rPr lang="fr-FR" sz="800" b="0" i="0" u="none" strike="noStrike" kern="1200" err="1">
                          <a:solidFill>
                            <a:schemeClr val="tx1"/>
                          </a:solidFill>
                          <a:latin typeface="+mn-lt"/>
                          <a:ea typeface="+mn-ea"/>
                          <a:cs typeface="+mn-cs"/>
                        </a:rPr>
                        <a:t>cf</a:t>
                      </a:r>
                      <a:r>
                        <a:rPr lang="fr-FR" sz="800" b="0" i="0" u="none" strike="noStrike" kern="1200">
                          <a:solidFill>
                            <a:schemeClr val="tx1"/>
                          </a:solidFill>
                          <a:latin typeface="+mn-lt"/>
                          <a:ea typeface="+mn-ea"/>
                          <a:cs typeface="+mn-cs"/>
                        </a:rPr>
                        <a:t>, instruction de</a:t>
                      </a:r>
                      <a:r>
                        <a:rPr lang="fr-FR" sz="800" b="0" i="0" u="none" strike="noStrike" kern="1200" baseline="0">
                          <a:solidFill>
                            <a:schemeClr val="tx1"/>
                          </a:solidFill>
                          <a:latin typeface="+mn-lt"/>
                          <a:ea typeface="+mn-ea"/>
                          <a:cs typeface="+mn-cs"/>
                        </a:rPr>
                        <a:t> septembre 2015</a:t>
                      </a:r>
                      <a:r>
                        <a:rPr lang="fr-FR" sz="800" b="0" i="0" u="none" strike="noStrike" kern="1200">
                          <a:solidFill>
                            <a:schemeClr val="tx1"/>
                          </a:solidFill>
                          <a:latin typeface="+mn-lt"/>
                          <a:ea typeface="+mn-ea"/>
                          <a:cs typeface="+mn-cs"/>
                        </a:rPr>
                        <a: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kern="1200" dirty="0">
                          <a:solidFill>
                            <a:schemeClr val="tx1"/>
                          </a:solidFill>
                          <a:latin typeface="+mn-lt"/>
                          <a:ea typeface="+mn-ea"/>
                          <a:cs typeface="+mn-cs"/>
                        </a:rPr>
                        <a:t>DGOS, </a:t>
                      </a:r>
                      <a:r>
                        <a:rPr lang="fr-FR" sz="800" b="0" i="0" u="none" strike="noStrike" kern="1200" dirty="0" err="1">
                          <a:solidFill>
                            <a:schemeClr val="tx1"/>
                          </a:solidFill>
                          <a:latin typeface="+mn-lt"/>
                          <a:ea typeface="+mn-ea"/>
                          <a:cs typeface="+mn-cs"/>
                        </a:rPr>
                        <a:t>Cnam</a:t>
                      </a:r>
                      <a:r>
                        <a:rPr lang="fr-FR" sz="800" b="0" i="0" u="none" strike="noStrike" kern="1200" dirty="0">
                          <a:solidFill>
                            <a:schemeClr val="tx1"/>
                          </a:solidFill>
                          <a:latin typeface="+mn-lt"/>
                          <a:ea typeface="+mn-ea"/>
                          <a:cs typeface="+mn-cs"/>
                        </a:rPr>
                        <a:t>,,MSA</a:t>
                      </a:r>
                      <a:r>
                        <a:rPr lang="fr-FR" sz="800" b="0" i="0" u="none" strike="noStrike" kern="1200" baseline="0" dirty="0">
                          <a:solidFill>
                            <a:schemeClr val="tx1"/>
                          </a:solidFill>
                          <a:latin typeface="+mn-lt"/>
                          <a:ea typeface="+mn-ea"/>
                          <a:cs typeface="+mn-cs"/>
                        </a:rPr>
                        <a:t> </a:t>
                      </a:r>
                      <a:r>
                        <a:rPr lang="fr-FR" sz="800" b="0" i="0" u="none" strike="noStrike" kern="1200" dirty="0" smtClean="0">
                          <a:solidFill>
                            <a:schemeClr val="tx1"/>
                          </a:solidFill>
                          <a:latin typeface="+mn-lt"/>
                          <a:ea typeface="+mn-ea"/>
                          <a:cs typeface="+mn-cs"/>
                        </a:rPr>
                        <a:t>ATIH,</a:t>
                      </a:r>
                      <a:r>
                        <a:rPr lang="fr-FR" sz="800" b="0" i="0" u="none" strike="noStrike" kern="1200" baseline="0" dirty="0" smtClean="0">
                          <a:solidFill>
                            <a:schemeClr val="tx1"/>
                          </a:solidFill>
                          <a:latin typeface="+mn-lt"/>
                          <a:ea typeface="+mn-ea"/>
                          <a:cs typeface="+mn-cs"/>
                        </a:rPr>
                        <a:t> </a:t>
                      </a:r>
                      <a:r>
                        <a:rPr lang="fr-FR" sz="800" b="0" i="0" u="none" strike="noStrike" kern="1200" dirty="0" smtClean="0">
                          <a:solidFill>
                            <a:schemeClr val="tx1"/>
                          </a:solidFill>
                          <a:latin typeface="+mn-lt"/>
                          <a:ea typeface="+mn-ea"/>
                          <a:cs typeface="+mn-cs"/>
                        </a:rPr>
                        <a:t>PS, </a:t>
                      </a:r>
                      <a:r>
                        <a:rPr lang="fr-FR" sz="800" b="0" i="0" u="none" strike="noStrike" kern="1200" dirty="0">
                          <a:solidFill>
                            <a:schemeClr val="tx1"/>
                          </a:solidFill>
                          <a:latin typeface="+mn-lt"/>
                          <a:ea typeface="+mn-ea"/>
                          <a:cs typeface="+mn-cs"/>
                        </a:rPr>
                        <a:t>ARS</a:t>
                      </a:r>
                      <a:endParaRPr lang="fr-FR" sz="800" b="0" i="0" u="none" strike="sng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dirty="0">
                          <a:solidFill>
                            <a:schemeClr val="tx1"/>
                          </a:solidFill>
                          <a:latin typeface="+mj-lt"/>
                        </a:rPr>
                        <a:t>2018-2022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96588">
                <a:tc>
                  <a:txBody>
                    <a:bodyPr/>
                    <a:lstStyle/>
                    <a:p>
                      <a:pPr algn="l" fontAlgn="ctr"/>
                      <a:r>
                        <a:rPr lang="fr-FR" sz="800" b="0" i="0" u="sng" strike="noStrike">
                          <a:solidFill>
                            <a:schemeClr val="tx1"/>
                          </a:solidFill>
                          <a:latin typeface="+mj-lt"/>
                        </a:rPr>
                        <a:t>Développement</a:t>
                      </a:r>
                      <a:r>
                        <a:rPr lang="fr-FR" sz="800" b="0" i="0" u="sng" strike="noStrike" baseline="0">
                          <a:solidFill>
                            <a:schemeClr val="tx1"/>
                          </a:solidFill>
                          <a:latin typeface="+mj-lt"/>
                        </a:rPr>
                        <a:t> de la médecine ambulatoire </a:t>
                      </a:r>
                      <a:endParaRPr lang="fr-FR" sz="800" b="0" i="0" u="sng"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137097">
                <a:tc>
                  <a:txBody>
                    <a:bodyPr/>
                    <a:lstStyle/>
                    <a:p>
                      <a:pPr marL="171450" indent="-171450" algn="l" fontAlgn="b">
                        <a:buFontTx/>
                        <a:buChar char="-"/>
                      </a:pPr>
                      <a:r>
                        <a:rPr lang="fr-FR" sz="800" b="0" i="0" u="none" strike="noStrike" baseline="0">
                          <a:solidFill>
                            <a:schemeClr val="tx1"/>
                          </a:solidFill>
                          <a:latin typeface="+mj-lt"/>
                        </a:rPr>
                        <a:t>Réduction des écarts coûts/tarifs en hospitalisation complète sur l’ensemble du champ</a:t>
                      </a: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smtClean="0">
                          <a:solidFill>
                            <a:schemeClr val="tx1"/>
                          </a:solidFill>
                          <a:latin typeface="+mj-lt"/>
                        </a:rPr>
                        <a:t>DGOS</a:t>
                      </a:r>
                    </a:p>
                    <a:p>
                      <a:pPr algn="l" fontAlgn="b"/>
                      <a:r>
                        <a:rPr lang="fr-FR" sz="800" b="0" i="0" u="none" strike="noStrike" dirty="0" smtClean="0">
                          <a:solidFill>
                            <a:schemeClr val="tx1"/>
                          </a:solidFill>
                          <a:latin typeface="+mj-lt"/>
                        </a:rPr>
                        <a:t>ATIH</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a:solidFill>
                            <a:schemeClr val="tx1"/>
                          </a:solidFill>
                          <a:latin typeface="+mj-lt"/>
                        </a:rPr>
                        <a:t> 2018-2022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810873">
                <a:tc>
                  <a:txBody>
                    <a:bodyPr/>
                    <a:lstStyle/>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800" b="0" i="0" u="none" strike="noStrike" kern="1200" baseline="0" dirty="0">
                          <a:solidFill>
                            <a:schemeClr val="tx1"/>
                          </a:solidFill>
                          <a:latin typeface="+mn-lt"/>
                          <a:ea typeface="+mn-ea"/>
                          <a:cs typeface="+mn-cs"/>
                        </a:rPr>
                        <a:t>Révision de la circulaire frontière précisant les conditions de facturation de l’HDJ et son articulation avec la PI et les nouvelles consultations prévues par la convention médicale (2016-2021), dans une logique de gradation des PEC en médecine (ville/hôpital)</a:t>
                      </a:r>
                    </a:p>
                    <a:p>
                      <a:pPr marL="171450" marR="0" indent="-171450" algn="l" rtl="0" eaLnBrk="1" fontAlgn="b" latinLnBrk="0" hangingPunct="1">
                        <a:lnSpc>
                          <a:spcPct val="100000"/>
                        </a:lnSpc>
                        <a:spcBef>
                          <a:spcPts val="0"/>
                        </a:spcBef>
                        <a:spcAft>
                          <a:spcPts val="0"/>
                        </a:spcAft>
                        <a:buClrTx/>
                        <a:buSzTx/>
                        <a:buFontTx/>
                        <a:buChar char="-"/>
                      </a:pPr>
                      <a:r>
                        <a:rPr lang="fr-FR" sz="800" b="0" i="0" u="none" strike="noStrike" kern="1200" baseline="0" dirty="0">
                          <a:solidFill>
                            <a:schemeClr val="tx1"/>
                          </a:solidFill>
                          <a:latin typeface="+mn-lt"/>
                          <a:ea typeface="+mn-ea"/>
                          <a:cs typeface="+mn-cs"/>
                        </a:rPr>
                        <a:t>Evaluation et adaptation/élargissement prestation intermédiaire </a:t>
                      </a:r>
                    </a:p>
                    <a:p>
                      <a:pPr marL="171450" indent="-171450" algn="l" fontAlgn="b">
                        <a:buFont typeface="Calibri" panose="020F0502020204030204" pitchFamily="34" charset="0"/>
                        <a:buChar char="₋"/>
                      </a:pPr>
                      <a:r>
                        <a:rPr lang="fr-FR" sz="800" b="0" i="0" u="none" strike="noStrike" dirty="0">
                          <a:solidFill>
                            <a:schemeClr val="tx1"/>
                          </a:solidFill>
                          <a:latin typeface="+mj-lt"/>
                        </a:rPr>
                        <a:t>Réduction des</a:t>
                      </a:r>
                      <a:r>
                        <a:rPr lang="fr-FR" sz="800" b="0" i="0" u="none" strike="noStrike" baseline="0" dirty="0">
                          <a:solidFill>
                            <a:schemeClr val="tx1"/>
                          </a:solidFill>
                          <a:latin typeface="+mj-lt"/>
                        </a:rPr>
                        <a:t>  écarts tarifaires entre le niveau 1 et les courts séjours (incluant l’ambulatoire)  afin de </a:t>
                      </a:r>
                      <a:r>
                        <a:rPr lang="fr-FR" sz="800" b="0" i="0" u="none" strike="noStrike" baseline="0" dirty="0" err="1">
                          <a:solidFill>
                            <a:schemeClr val="tx1"/>
                          </a:solidFill>
                          <a:latin typeface="+mj-lt"/>
                        </a:rPr>
                        <a:t>désinciter</a:t>
                      </a:r>
                      <a:r>
                        <a:rPr lang="fr-FR" sz="800" b="0" i="0" u="none" strike="noStrike" baseline="0" dirty="0">
                          <a:solidFill>
                            <a:schemeClr val="tx1"/>
                          </a:solidFill>
                          <a:latin typeface="+mj-lt"/>
                        </a:rPr>
                        <a:t> à l’hospitalisation complète et réduction des sur financements en médecine (y compris séances)</a:t>
                      </a:r>
                    </a:p>
                  </a:txBody>
                  <a:tcPr marL="6762" marR="6762" marT="6763" marB="0">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j-lt"/>
                        </a:rPr>
                        <a:t>Instruction N° DGOS/R1/DSS/1A/2020/52 du 10 septembre 2020 relative à la gradation des prises en charge </a:t>
                      </a:r>
                      <a:r>
                        <a:rPr lang="fr-FR" sz="800" b="0" i="0" u="none" strike="noStrike" dirty="0" smtClean="0">
                          <a:solidFill>
                            <a:schemeClr val="tx1"/>
                          </a:solidFill>
                          <a:latin typeface="+mj-lt"/>
                        </a:rPr>
                        <a:t>ambulatoires</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a:solidFill>
                            <a:schemeClr val="tx1"/>
                          </a:solidFill>
                          <a:latin typeface="+mj-lt"/>
                        </a:rPr>
                        <a:t>DGOS/CNAM/ATIH</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j-lt"/>
                        </a:rPr>
                        <a:t>2018</a:t>
                      </a: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j-lt"/>
                        </a:rPr>
                        <a:t>2018-2022</a:t>
                      </a: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Campagne 2018 et suivantes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616363">
                <a:tc>
                  <a:txBody>
                    <a:bodyPr/>
                    <a:lstStyle/>
                    <a:p>
                      <a:pPr algn="l" fontAlgn="ctr"/>
                      <a:r>
                        <a:rPr lang="fr-FR" sz="800" b="0" i="0" u="sng" strike="noStrike" kern="1200" baseline="0" dirty="0">
                          <a:solidFill>
                            <a:schemeClr val="tx1"/>
                          </a:solidFill>
                          <a:latin typeface="+mn-lt"/>
                          <a:ea typeface="+mn-ea"/>
                          <a:cs typeface="+mn-cs"/>
                        </a:rPr>
                        <a:t>D</a:t>
                      </a:r>
                      <a:r>
                        <a:rPr lang="fr-FR" sz="800" b="0" i="0" u="sng" strike="noStrike" kern="1200" baseline="0" dirty="0">
                          <a:solidFill>
                            <a:schemeClr val="tx1"/>
                          </a:solidFill>
                          <a:latin typeface="+mj-lt"/>
                          <a:ea typeface="+mn-ea"/>
                          <a:cs typeface="+mn-cs"/>
                        </a:rPr>
                        <a:t>éveloppement de solution d’hébergements temporaires non médicalisés sur le territoire</a:t>
                      </a:r>
                      <a:r>
                        <a:rPr lang="fr-FR" sz="800" b="0" i="0" u="none" strike="noStrike" kern="1200" baseline="0" dirty="0">
                          <a:solidFill>
                            <a:schemeClr val="tx1"/>
                          </a:solidFill>
                          <a:latin typeface="+mj-lt"/>
                          <a:ea typeface="+mn-ea"/>
                          <a:cs typeface="+mn-cs"/>
                        </a:rPr>
                        <a:t> (hôtels hospitaliers, LFSS pour 2021)</a:t>
                      </a:r>
                      <a:r>
                        <a:rPr lang="fr-FR" sz="800" kern="1200" dirty="0">
                          <a:solidFill>
                            <a:schemeClr val="tx1"/>
                          </a:solidFill>
                          <a:effectLst/>
                          <a:latin typeface="+mn-lt"/>
                          <a:ea typeface="+mn-ea"/>
                          <a:cs typeface="+mn-cs"/>
                        </a:rPr>
                        <a:t> </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800">
                          <a:solidFill>
                            <a:schemeClr val="tx1"/>
                          </a:solidFill>
                          <a:latin typeface="+mn-lt"/>
                        </a:rPr>
                        <a:t>Nombre d’établissements</a:t>
                      </a:r>
                      <a:r>
                        <a:rPr lang="fr-FR" sz="800" baseline="0">
                          <a:solidFill>
                            <a:schemeClr val="tx1"/>
                          </a:solidFill>
                          <a:latin typeface="+mn-lt"/>
                        </a:rPr>
                        <a:t> de santé ayant déployé une offre d’hôtel hospitalier</a:t>
                      </a:r>
                    </a:p>
                    <a:p>
                      <a:r>
                        <a:rPr lang="fr-FR" sz="800" baseline="0">
                          <a:solidFill>
                            <a:schemeClr val="tx1"/>
                          </a:solidFill>
                          <a:latin typeface="+mn-lt"/>
                        </a:rPr>
                        <a:t>Nombre de nuitées/mois en hôtel hospitalier</a:t>
                      </a:r>
                      <a:endParaRPr lang="fr-FR" sz="800" b="0" i="0" u="none" strike="noStrike" kern="120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800" b="0" i="0" u="none" strike="noStrike" kern="1200">
                          <a:solidFill>
                            <a:schemeClr val="tx1"/>
                          </a:solidFill>
                          <a:latin typeface="+mn-lt"/>
                          <a:ea typeface="+mn-ea"/>
                          <a:cs typeface="+mn-cs"/>
                        </a:rPr>
                        <a:t>DGOS, ATIH ES, CNAM, ARS</a:t>
                      </a:r>
                    </a:p>
                    <a:p>
                      <a:pPr marL="0" algn="l" defTabSz="932863" rtl="0" eaLnBrk="1" fontAlgn="b" latinLnBrk="0" hangingPunct="1"/>
                      <a:endParaRPr lang="fr-FR" sz="800" b="0" i="0" u="none" strike="noStrike" kern="1200">
                        <a:solidFill>
                          <a:schemeClr val="tx1"/>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noFill/>
                  </a:tcPr>
                </a:tc>
                <a:tc>
                  <a:txBody>
                    <a:bodyPr/>
                    <a:lstStyle/>
                    <a:p>
                      <a:pPr algn="l" fontAlgn="ctr"/>
                      <a:r>
                        <a:rPr lang="fr-FR" sz="800" u="none" strike="noStrike" baseline="0">
                          <a:solidFill>
                            <a:schemeClr val="tx1"/>
                          </a:solidFill>
                        </a:rPr>
                        <a:t>2021-2023</a:t>
                      </a: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r h="304608">
                <a:tc>
                  <a:txBody>
                    <a:bodyPr/>
                    <a:lstStyle/>
                    <a:p>
                      <a:pPr algn="l" fontAlgn="ctr"/>
                      <a:r>
                        <a:rPr lang="fr-FR" sz="800" b="1" i="0" u="none" strike="noStrike" dirty="0">
                          <a:solidFill>
                            <a:schemeClr val="tx1"/>
                          </a:solidFill>
                          <a:latin typeface="+mj-lt"/>
                        </a:rPr>
                        <a:t>Sous-action 2 : Basculer</a:t>
                      </a:r>
                      <a:r>
                        <a:rPr lang="fr-FR" sz="800" b="1" i="0" u="none" strike="noStrike" baseline="0" dirty="0">
                          <a:solidFill>
                            <a:schemeClr val="tx1"/>
                          </a:solidFill>
                          <a:latin typeface="+mj-lt"/>
                        </a:rPr>
                        <a:t> des PEC de dialyse </a:t>
                      </a:r>
                      <a:r>
                        <a:rPr lang="fr-FR" sz="800" b="1" i="0" u="none" strike="noStrike" kern="1200" baseline="0" dirty="0" smtClean="0">
                          <a:solidFill>
                            <a:schemeClr val="tx1"/>
                          </a:solidFill>
                          <a:latin typeface="+mn-lt"/>
                          <a:ea typeface="+mn-ea"/>
                          <a:cs typeface="+mn-cs"/>
                        </a:rPr>
                        <a:t>non </a:t>
                      </a:r>
                      <a:r>
                        <a:rPr lang="fr-FR" sz="800" b="1" i="0" u="none" strike="noStrike" kern="1200" baseline="0" dirty="0">
                          <a:solidFill>
                            <a:schemeClr val="tx1"/>
                          </a:solidFill>
                          <a:latin typeface="+mn-lt"/>
                          <a:ea typeface="+mn-ea"/>
                          <a:cs typeface="+mn-cs"/>
                        </a:rPr>
                        <a:t>autonome </a:t>
                      </a:r>
                      <a:r>
                        <a:rPr lang="fr-FR" sz="800" b="1" i="0" u="none" strike="noStrike" baseline="0" dirty="0">
                          <a:solidFill>
                            <a:schemeClr val="tx1"/>
                          </a:solidFill>
                          <a:latin typeface="+mj-lt"/>
                        </a:rPr>
                        <a:t>vers des PEC </a:t>
                      </a:r>
                      <a:r>
                        <a:rPr lang="fr-FR" sz="800" b="1" i="0" u="none" strike="noStrike" baseline="0" dirty="0" smtClean="0">
                          <a:solidFill>
                            <a:schemeClr val="tx1"/>
                          </a:solidFill>
                          <a:latin typeface="+mj-lt"/>
                        </a:rPr>
                        <a:t>de </a:t>
                      </a:r>
                      <a:r>
                        <a:rPr lang="fr-FR" sz="800" b="1" i="0" u="none" strike="noStrike" baseline="0" dirty="0">
                          <a:solidFill>
                            <a:schemeClr val="tx1"/>
                          </a:solidFill>
                          <a:latin typeface="+mj-lt"/>
                        </a:rPr>
                        <a:t>dialyse autonome ou stratégies thérapeutiques plus efficientes que constitue la greffe rénale</a:t>
                      </a:r>
                      <a:endParaRPr lang="fr-FR" sz="800" b="1"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endParaRPr lang="fr-FR" sz="800" b="1"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endParaRPr lang="fr-FR" sz="800" b="1"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1"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8"/>
                  </a:ext>
                </a:extLst>
              </a:tr>
              <a:tr h="136088">
                <a:tc>
                  <a:txBody>
                    <a:bodyPr/>
                    <a:lstStyle/>
                    <a:p>
                      <a:pPr algn="l" fontAlgn="ctr"/>
                      <a:r>
                        <a:rPr lang="fr-FR" sz="800" b="0" i="0" u="none" strike="noStrike" dirty="0">
                          <a:solidFill>
                            <a:schemeClr val="tx1"/>
                          </a:solidFill>
                          <a:latin typeface="+mj-lt"/>
                        </a:rPr>
                        <a:t>1. </a:t>
                      </a:r>
                      <a:r>
                        <a:rPr lang="fr-FR" sz="800" b="0" i="0" u="sng" strike="noStrike" dirty="0">
                          <a:solidFill>
                            <a:schemeClr val="tx1"/>
                          </a:solidFill>
                          <a:latin typeface="+mj-lt"/>
                        </a:rPr>
                        <a:t>Réduction</a:t>
                      </a:r>
                      <a:r>
                        <a:rPr lang="fr-FR" sz="800" b="0" i="0" u="sng" strike="noStrike" baseline="0" dirty="0">
                          <a:solidFill>
                            <a:schemeClr val="tx1"/>
                          </a:solidFill>
                          <a:latin typeface="+mj-lt"/>
                        </a:rPr>
                        <a:t> des prises en charge </a:t>
                      </a:r>
                      <a:r>
                        <a:rPr lang="fr-FR" sz="800" b="0" i="0" u="sng" strike="noStrike" baseline="0" dirty="0" smtClean="0">
                          <a:solidFill>
                            <a:schemeClr val="tx1"/>
                          </a:solidFill>
                          <a:latin typeface="+mj-lt"/>
                        </a:rPr>
                        <a:t>des </a:t>
                      </a:r>
                      <a:r>
                        <a:rPr lang="fr-FR" sz="800" b="0" i="0" u="sng" strike="noStrike" baseline="0" dirty="0">
                          <a:solidFill>
                            <a:schemeClr val="tx1"/>
                          </a:solidFill>
                          <a:latin typeface="+mj-lt"/>
                        </a:rPr>
                        <a:t>dialyses non autonomes au profit </a:t>
                      </a:r>
                      <a:r>
                        <a:rPr lang="fr-FR" sz="800" b="0" i="0" u="sng" strike="noStrike" baseline="0" dirty="0" smtClean="0">
                          <a:solidFill>
                            <a:schemeClr val="tx1"/>
                          </a:solidFill>
                          <a:latin typeface="+mj-lt"/>
                        </a:rPr>
                        <a:t>des </a:t>
                      </a:r>
                      <a:r>
                        <a:rPr lang="fr-FR" sz="800" b="0" i="0" u="sng" strike="noStrike" baseline="0" dirty="0">
                          <a:solidFill>
                            <a:schemeClr val="tx1"/>
                          </a:solidFill>
                          <a:latin typeface="+mj-lt"/>
                        </a:rPr>
                        <a:t>dialyses autonomes</a:t>
                      </a:r>
                      <a:endParaRPr lang="fr-FR" sz="800" b="0" i="0" u="sng" strike="sng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1" i="0" u="none" strike="noStrike" baseline="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1"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9"/>
                  </a:ext>
                </a:extLst>
              </a:tr>
              <a:tr h="543524">
                <a:tc>
                  <a:txBody>
                    <a:bodyPr/>
                    <a:lstStyle/>
                    <a:p>
                      <a:pPr marL="171450" indent="-171450" algn="l" fontAlgn="b">
                        <a:buFontTx/>
                        <a:buChar char="-"/>
                      </a:pPr>
                      <a:r>
                        <a:rPr lang="fr-FR" sz="800" b="0" i="0" u="none" strike="noStrike" baseline="0" dirty="0">
                          <a:solidFill>
                            <a:schemeClr val="tx1"/>
                          </a:solidFill>
                          <a:latin typeface="+mj-lt"/>
                        </a:rPr>
                        <a:t>Poursuite de la politique tarifaire de diminution des écarts entre coûts et tarifs de l’activité de </a:t>
                      </a:r>
                      <a:r>
                        <a:rPr lang="fr-FR" sz="800" b="0" i="0" u="none" strike="noStrike" baseline="0" dirty="0" smtClean="0">
                          <a:solidFill>
                            <a:schemeClr val="tx1"/>
                          </a:solidFill>
                          <a:latin typeface="+mj-lt"/>
                        </a:rPr>
                        <a:t> </a:t>
                      </a:r>
                      <a:r>
                        <a:rPr lang="fr-FR" sz="800" b="0" i="0" u="none" strike="noStrike" baseline="0" dirty="0">
                          <a:solidFill>
                            <a:schemeClr val="tx1"/>
                          </a:solidFill>
                          <a:latin typeface="+mj-lt"/>
                        </a:rPr>
                        <a:t>dialyse non autonome (centre, UDM, DP assistée) pour inciter aux prises en charge  de la dialyse autonome (dialyse péritonéale autonome, hémodialyse à domicile, </a:t>
                      </a:r>
                      <a:r>
                        <a:rPr lang="fr-FR" sz="800" b="0" i="0" u="none" strike="noStrike" baseline="0" dirty="0" err="1" smtClean="0">
                          <a:solidFill>
                            <a:schemeClr val="tx1"/>
                          </a:solidFill>
                          <a:latin typeface="+mj-lt"/>
                        </a:rPr>
                        <a:t>autodialyse</a:t>
                      </a:r>
                      <a:r>
                        <a:rPr lang="fr-FR" sz="800" b="0" i="0" u="none" strike="noStrike" baseline="0" dirty="0" smtClean="0">
                          <a:solidFill>
                            <a:schemeClr val="tx1"/>
                          </a:solidFill>
                          <a:latin typeface="+mj-lt"/>
                        </a:rPr>
                        <a:t>) </a:t>
                      </a:r>
                      <a:r>
                        <a:rPr lang="fr-FR" sz="800" b="0" i="0" u="none" strike="noStrike" kern="1200" baseline="0" dirty="0" smtClean="0">
                          <a:solidFill>
                            <a:schemeClr val="tx1"/>
                          </a:solidFill>
                          <a:latin typeface="+mj-lt"/>
                          <a:ea typeface="+mn-ea"/>
                          <a:cs typeface="+mn-cs"/>
                        </a:rPr>
                        <a:t>à </a:t>
                      </a:r>
                      <a:r>
                        <a:rPr lang="fr-FR" sz="800" b="0" i="0" u="none" strike="noStrike" kern="1200" baseline="0" dirty="0">
                          <a:solidFill>
                            <a:schemeClr val="tx1"/>
                          </a:solidFill>
                          <a:latin typeface="+mj-lt"/>
                          <a:ea typeface="+mn-ea"/>
                          <a:cs typeface="+mn-cs"/>
                        </a:rPr>
                        <a:t>articuler avec les travaux engagés pour faire évoluer le financement de la dialyse (forfaits)</a:t>
                      </a: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800" b="0" i="0" u="none" strike="noStrike" kern="1200" dirty="0">
                          <a:solidFill>
                            <a:schemeClr val="tx1"/>
                          </a:solidFill>
                          <a:latin typeface="+mn-lt"/>
                          <a:ea typeface="+mn-ea"/>
                          <a:cs typeface="+mn-cs"/>
                        </a:rPr>
                        <a:t>Développement</a:t>
                      </a:r>
                      <a:r>
                        <a:rPr lang="fr-FR" sz="800" b="0" i="0" u="none" strike="noStrike" kern="1200" baseline="0" dirty="0">
                          <a:solidFill>
                            <a:schemeClr val="tx1"/>
                          </a:solidFill>
                          <a:latin typeface="+mn-lt"/>
                          <a:ea typeface="+mn-ea"/>
                          <a:cs typeface="+mn-cs"/>
                        </a:rPr>
                        <a:t> d’une politique tarifaire de diminution des écarts entre tarifs et coûts pour </a:t>
                      </a:r>
                      <a:r>
                        <a:rPr lang="fr-FR" sz="800" b="0" i="0" u="none" strike="noStrike" kern="1200" baseline="0" dirty="0" smtClean="0">
                          <a:solidFill>
                            <a:schemeClr val="tx1"/>
                          </a:solidFill>
                          <a:latin typeface="+mn-lt"/>
                          <a:ea typeface="+mn-ea"/>
                          <a:cs typeface="+mn-cs"/>
                        </a:rPr>
                        <a:t>la </a:t>
                      </a:r>
                      <a:r>
                        <a:rPr lang="fr-FR" sz="800" b="0" i="0" u="none" strike="noStrike" kern="1200" baseline="0" dirty="0">
                          <a:solidFill>
                            <a:schemeClr val="tx1"/>
                          </a:solidFill>
                          <a:latin typeface="+mn-lt"/>
                          <a:ea typeface="+mn-ea"/>
                          <a:cs typeface="+mn-cs"/>
                        </a:rPr>
                        <a:t>dialyse autonome idéalement en lien avec les résultats des enquêtes de coûts conduites annuellement sur </a:t>
                      </a:r>
                      <a:r>
                        <a:rPr lang="fr-FR" sz="800" b="0" i="0" u="none" strike="noStrike" kern="1200" baseline="0" dirty="0" smtClean="0">
                          <a:solidFill>
                            <a:schemeClr val="tx1"/>
                          </a:solidFill>
                          <a:latin typeface="+mn-lt"/>
                          <a:ea typeface="+mn-ea"/>
                          <a:cs typeface="+mn-cs"/>
                        </a:rPr>
                        <a:t>ce </a:t>
                      </a:r>
                      <a:r>
                        <a:rPr lang="fr-FR" sz="800" b="0" i="0" u="none" strike="noStrike" kern="1200" baseline="0" dirty="0">
                          <a:solidFill>
                            <a:schemeClr val="tx1"/>
                          </a:solidFill>
                          <a:latin typeface="+mn-lt"/>
                          <a:ea typeface="+mn-ea"/>
                          <a:cs typeface="+mn-cs"/>
                        </a:rPr>
                        <a:t>type de dialyse</a:t>
                      </a:r>
                      <a:endParaRPr lang="fr-FR" sz="800" b="0" i="0" u="none" strike="sngStrike" kern="1200" baseline="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Poursuite</a:t>
                      </a:r>
                      <a:r>
                        <a:rPr lang="fr-FR" sz="800" b="0" i="0" u="none" strike="noStrike" kern="1200" baseline="0" dirty="0">
                          <a:solidFill>
                            <a:schemeClr val="tx1"/>
                          </a:solidFill>
                          <a:latin typeface="+mn-lt"/>
                          <a:ea typeface="+mn-ea"/>
                          <a:cs typeface="+mn-cs"/>
                        </a:rPr>
                        <a:t> politique tarifaire de diminution des écarts coûts/tarifs sur </a:t>
                      </a:r>
                      <a:r>
                        <a:rPr lang="fr-FR" sz="800" b="0" i="0" u="none" strike="noStrike" kern="1200" baseline="0" dirty="0" smtClean="0">
                          <a:solidFill>
                            <a:schemeClr val="tx1"/>
                          </a:solidFill>
                          <a:latin typeface="+mn-lt"/>
                          <a:ea typeface="+mn-ea"/>
                          <a:cs typeface="+mn-cs"/>
                        </a:rPr>
                        <a:t>la </a:t>
                      </a:r>
                      <a:r>
                        <a:rPr lang="fr-FR" sz="800" b="0" i="0" u="none" strike="noStrike" kern="1200" baseline="0" dirty="0">
                          <a:solidFill>
                            <a:schemeClr val="tx1"/>
                          </a:solidFill>
                          <a:latin typeface="+mn-lt"/>
                          <a:ea typeface="+mn-ea"/>
                          <a:cs typeface="+mn-cs"/>
                        </a:rPr>
                        <a:t>dialyse non autonome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a:solidFill>
                            <a:schemeClr val="tx1"/>
                          </a:solidFill>
                          <a:latin typeface="+mj-lt"/>
                        </a:rPr>
                        <a:t>DGOS, ATIH</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a:solidFill>
                            <a:schemeClr val="tx1"/>
                          </a:solidFill>
                          <a:latin typeface="+mj-lt"/>
                        </a:rPr>
                        <a:t> </a:t>
                      </a:r>
                      <a:r>
                        <a:rPr lang="fr-FR" sz="800" b="0" i="0" u="none" strike="noStrike" kern="1200">
                          <a:solidFill>
                            <a:schemeClr val="tx1"/>
                          </a:solidFill>
                          <a:latin typeface="+mn-lt"/>
                          <a:ea typeface="+mn-ea"/>
                          <a:cs typeface="+mn-cs"/>
                        </a:rPr>
                        <a:t>Campagnes</a:t>
                      </a:r>
                      <a:r>
                        <a:rPr lang="fr-FR" sz="800" b="0" i="0" u="none" strike="noStrike" kern="1200" baseline="0">
                          <a:solidFill>
                            <a:schemeClr val="tx1"/>
                          </a:solidFill>
                          <a:latin typeface="+mn-lt"/>
                          <a:ea typeface="+mn-ea"/>
                          <a:cs typeface="+mn-cs"/>
                        </a:rPr>
                        <a:t> 2018 et suivantes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10"/>
                  </a:ext>
                </a:extLst>
              </a:tr>
              <a:tr h="265025">
                <a:tc>
                  <a:txBody>
                    <a:bodyPr/>
                    <a:lstStyle/>
                    <a:p>
                      <a:pPr algn="l" fontAlgn="b"/>
                      <a:r>
                        <a:rPr lang="fr-FR" sz="800" b="0" i="0" u="none" strike="noStrike" kern="1200" baseline="0" dirty="0">
                          <a:solidFill>
                            <a:schemeClr val="tx1"/>
                          </a:solidFill>
                          <a:latin typeface="+mn-lt"/>
                          <a:ea typeface="+mn-ea"/>
                          <a:cs typeface="+mn-cs"/>
                        </a:rPr>
                        <a:t>Forfaitisation des honoraires des néphrologues pour les patients suivis en hémodialyse (à l’instar de la forfaitisation mise en place pour les patients en dialyse péritonéale), afin de </a:t>
                      </a:r>
                      <a:r>
                        <a:rPr lang="fr-FR" sz="800" b="0" i="0" u="none" strike="noStrike" kern="1200" baseline="0" dirty="0" err="1">
                          <a:solidFill>
                            <a:schemeClr val="tx1"/>
                          </a:solidFill>
                          <a:latin typeface="+mn-lt"/>
                          <a:ea typeface="+mn-ea"/>
                          <a:cs typeface="+mn-cs"/>
                        </a:rPr>
                        <a:t>désinciter</a:t>
                      </a:r>
                      <a:r>
                        <a:rPr lang="fr-FR" sz="800" b="0" i="0" u="none" strike="noStrike" kern="1200" baseline="0" dirty="0">
                          <a:solidFill>
                            <a:schemeClr val="tx1"/>
                          </a:solidFill>
                          <a:latin typeface="+mn-lt"/>
                          <a:ea typeface="+mn-ea"/>
                          <a:cs typeface="+mn-cs"/>
                        </a:rPr>
                        <a:t> l’orientation des patients vers les prises en charge en centre &gt; Analyse technique et étude d’opportunité à approfondir au regard des hétérogénéités de pratiques et d’interprétation en particulier de la réglementation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a:solidFill>
                            <a:schemeClr val="tx1"/>
                          </a:solidFill>
                          <a:latin typeface="+mj-lt"/>
                        </a:rPr>
                        <a:t>Levier tarifaire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a:solidFill>
                            <a:schemeClr val="tx1"/>
                          </a:solidFill>
                          <a:latin typeface="+mj-lt"/>
                        </a:rPr>
                        <a:t>CNAM, DSS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smtClean="0">
                          <a:solidFill>
                            <a:schemeClr val="tx1"/>
                          </a:solidFill>
                          <a:latin typeface="+mj-lt"/>
                        </a:rPr>
                        <a:t>2022-2023</a:t>
                      </a:r>
                      <a:endParaRPr lang="fr-FR" sz="800" b="0" i="0" u="none" strike="noStrike" dirty="0">
                        <a:solidFill>
                          <a:schemeClr val="tx1"/>
                        </a:solidFill>
                        <a:latin typeface="+mj-lt"/>
                      </a:endParaRPr>
                    </a:p>
                    <a:p>
                      <a:pPr algn="l" fontAlgn="b"/>
                      <a:r>
                        <a:rPr lang="fr-FR" sz="800" b="0" i="0" u="none" strike="noStrike" dirty="0">
                          <a:solidFill>
                            <a:schemeClr val="tx1"/>
                          </a:solidFill>
                          <a:latin typeface="+mj-lt"/>
                        </a:rPr>
                        <a:t>(post</a:t>
                      </a:r>
                      <a:r>
                        <a:rPr lang="fr-FR" sz="800" b="0" i="0" u="none" strike="noStrike" baseline="0" dirty="0">
                          <a:solidFill>
                            <a:schemeClr val="tx1"/>
                          </a:solidFill>
                          <a:latin typeface="+mj-lt"/>
                        </a:rPr>
                        <a:t> négo)</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11"/>
                  </a:ext>
                </a:extLst>
              </a:tr>
              <a:tr h="701147">
                <a:tc>
                  <a:txBody>
                    <a:bodyPr/>
                    <a:lstStyle/>
                    <a:p>
                      <a:pPr algn="l" fontAlgn="b"/>
                      <a:r>
                        <a:rPr lang="fr-FR" sz="800" b="0" i="0" u="none" strike="noStrike" dirty="0">
                          <a:solidFill>
                            <a:schemeClr val="tx1"/>
                          </a:solidFill>
                          <a:latin typeface="+mj-lt"/>
                        </a:rPr>
                        <a:t> 2.</a:t>
                      </a:r>
                      <a:r>
                        <a:rPr lang="fr-FR" sz="800" b="0" i="0" u="none" strike="noStrike" baseline="0" dirty="0">
                          <a:solidFill>
                            <a:schemeClr val="tx1"/>
                          </a:solidFill>
                          <a:latin typeface="+mj-lt"/>
                        </a:rPr>
                        <a:t> </a:t>
                      </a:r>
                      <a:r>
                        <a:rPr lang="fr-FR" sz="800" b="0" i="0" u="sng" strike="noStrike" baseline="0" dirty="0">
                          <a:solidFill>
                            <a:schemeClr val="tx1"/>
                          </a:solidFill>
                          <a:latin typeface="+mj-lt"/>
                        </a:rPr>
                        <a:t>Incitation au recours à la greffe rénale dans le cadre du Plan Greffe 2017-2021 puis dans le cadre du futur plan greffe 2022-2026 en cours d’élaboration en 2021</a:t>
                      </a:r>
                    </a:p>
                    <a:p>
                      <a:pPr marL="171450" indent="-171450" algn="l" fontAlgn="b">
                        <a:buFontTx/>
                        <a:buChar char="-"/>
                      </a:pPr>
                      <a:r>
                        <a:rPr lang="fr-FR" sz="800" b="0" i="0" u="none" strike="noStrike" baseline="0" dirty="0">
                          <a:solidFill>
                            <a:schemeClr val="tx1"/>
                          </a:solidFill>
                          <a:latin typeface="+mj-lt"/>
                        </a:rPr>
                        <a:t>Poursuite du développement du prélèvement sur donneur décédé (dont financement Maastricht 3, Cristal action) </a:t>
                      </a:r>
                    </a:p>
                    <a:p>
                      <a:pPr marL="171450" indent="-171450" algn="l" fontAlgn="b">
                        <a:buFontTx/>
                        <a:buChar char="-"/>
                      </a:pPr>
                      <a:r>
                        <a:rPr lang="fr-FR" sz="800" b="0" i="0" u="none" strike="noStrike" baseline="0" dirty="0">
                          <a:solidFill>
                            <a:schemeClr val="tx1"/>
                          </a:solidFill>
                          <a:latin typeface="+mj-lt"/>
                        </a:rPr>
                        <a:t>Poursuite du développement du prélèvement sur donneur vivant (soutien aux coordinations hospitalières)</a:t>
                      </a:r>
                    </a:p>
                    <a:p>
                      <a:pPr marL="171450" indent="-171450" algn="l" fontAlgn="b">
                        <a:buFontTx/>
                        <a:buChar char="-"/>
                      </a:pPr>
                      <a:r>
                        <a:rPr lang="fr-FR" sz="800" b="0" i="0" u="none" strike="noStrike" baseline="0" dirty="0">
                          <a:solidFill>
                            <a:schemeClr val="tx1"/>
                          </a:solidFill>
                          <a:latin typeface="+mj-lt"/>
                        </a:rPr>
                        <a:t>Poursuite des campagnes ABM sur le don d’organes</a:t>
                      </a:r>
                      <a:r>
                        <a:rPr lang="fr-FR" sz="800" b="0" i="0" u="none" strike="sngStrike" baseline="0" dirty="0">
                          <a:solidFill>
                            <a:schemeClr val="tx1"/>
                          </a:solidFill>
                          <a:latin typeface="+mj-lt"/>
                        </a:rPr>
                        <a:t>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j-lt"/>
                        </a:rPr>
                        <a:t>Leviers</a:t>
                      </a:r>
                      <a:r>
                        <a:rPr lang="fr-FR" sz="800" b="0" i="0" u="none" strike="noStrike" baseline="0" dirty="0">
                          <a:solidFill>
                            <a:schemeClr val="tx1"/>
                          </a:solidFill>
                          <a:latin typeface="+mj-lt"/>
                        </a:rPr>
                        <a:t> organisationnel et tarifaire</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j-lt"/>
                        </a:rPr>
                        <a:t>DGOS, ABM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j-lt"/>
                        </a:rPr>
                        <a:t> 2018-2022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17" name="TextBox 68"/>
          <p:cNvSpPr txBox="1">
            <a:spLocks/>
          </p:cNvSpPr>
          <p:nvPr>
            <p:custDataLst>
              <p:tags r:id="rId4"/>
            </p:custDataLst>
          </p:nvPr>
        </p:nvSpPr>
        <p:spPr>
          <a:xfrm>
            <a:off x="7037791" y="936753"/>
            <a:ext cx="1873323"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lvl="0" indent="0" defTabSz="895350" eaLnBrk="0" hangingPunct="0">
              <a:buClr>
                <a:srgbClr val="002960"/>
              </a:buClr>
              <a:defRPr sz="900" b="1">
                <a:solidFill>
                  <a:srgbClr val="002960"/>
                </a:solidFill>
              </a:defRPr>
            </a:lvl1pPr>
            <a:lvl2pPr marL="193675" lvl="1" indent="-192088" defTabSz="895350" eaLnBrk="0" hangingPunct="0">
              <a:buClr>
                <a:schemeClr val="tx2"/>
              </a:buClr>
              <a:buSzPct val="125000"/>
              <a:buFont typeface="Arial" charset="0"/>
              <a:buChar char="▪"/>
              <a:defRPr sz="1500"/>
            </a:lvl2pPr>
            <a:lvl3pPr marL="457200" lvl="2" indent="-261938" defTabSz="895350" eaLnBrk="0" hangingPunct="0">
              <a:buClr>
                <a:schemeClr val="tx2"/>
              </a:buClr>
              <a:buSzPct val="120000"/>
              <a:buFont typeface="Arial" charset="0"/>
              <a:buChar char="–"/>
              <a:defRPr sz="1500"/>
            </a:lvl3pPr>
            <a:lvl4pPr marL="614363" lvl="3" indent="-155575" defTabSz="895350" eaLnBrk="0" hangingPunct="0">
              <a:buClr>
                <a:schemeClr val="tx2"/>
              </a:buClr>
              <a:buSzPct val="120000"/>
              <a:buFont typeface="Arial" charset="0"/>
              <a:buChar char="▫"/>
              <a:defRPr sz="1500"/>
            </a:lvl4pPr>
            <a:lvl5pPr marL="746125" lvl="4" indent="-130175" defTabSz="895350" eaLnBrk="0" hangingPunct="0">
              <a:buClr>
                <a:schemeClr val="tx2"/>
              </a:buClr>
              <a:buSzPct val="89000"/>
              <a:buFont typeface="Arial" charset="0"/>
              <a:buChar char="-"/>
              <a:defRPr sz="1500"/>
            </a:lvl5pPr>
            <a:lvl6pPr marL="1203325" indent="-130175" defTabSz="895350" fontAlgn="base">
              <a:spcBef>
                <a:spcPct val="0"/>
              </a:spcBef>
              <a:spcAft>
                <a:spcPct val="0"/>
              </a:spcAft>
              <a:buClr>
                <a:schemeClr val="tx2"/>
              </a:buClr>
              <a:buSzPct val="89000"/>
              <a:buFont typeface="Arial" charset="0"/>
              <a:buChar char="-"/>
              <a:defRPr sz="1500"/>
            </a:lvl6pPr>
            <a:lvl7pPr marL="1660525" indent="-130175" defTabSz="895350" fontAlgn="base">
              <a:spcBef>
                <a:spcPct val="0"/>
              </a:spcBef>
              <a:spcAft>
                <a:spcPct val="0"/>
              </a:spcAft>
              <a:buClr>
                <a:schemeClr val="tx2"/>
              </a:buClr>
              <a:buSzPct val="89000"/>
              <a:buFont typeface="Arial" charset="0"/>
              <a:buChar char="-"/>
              <a:defRPr sz="1500"/>
            </a:lvl7pPr>
            <a:lvl8pPr marL="2117725" indent="-130175" defTabSz="895350" fontAlgn="base">
              <a:spcBef>
                <a:spcPct val="0"/>
              </a:spcBef>
              <a:spcAft>
                <a:spcPct val="0"/>
              </a:spcAft>
              <a:buClr>
                <a:schemeClr val="tx2"/>
              </a:buClr>
              <a:buSzPct val="89000"/>
              <a:buFont typeface="Arial" charset="0"/>
              <a:buChar char="-"/>
              <a:defRPr sz="1500"/>
            </a:lvl8pPr>
            <a:lvl9pPr marL="2574925" indent="-130175" defTabSz="895350" fontAlgn="base">
              <a:spcBef>
                <a:spcPct val="0"/>
              </a:spcBef>
              <a:spcAft>
                <a:spcPct val="0"/>
              </a:spcAft>
              <a:buClr>
                <a:schemeClr val="tx2"/>
              </a:buClr>
              <a:buSzPct val="89000"/>
              <a:buFont typeface="Arial" charset="0"/>
              <a:buChar char="-"/>
              <a:defRPr sz="1500"/>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Reprise de la cible de 2020 mais année 2021 gelée en raison de la crise sanitaire</a:t>
            </a:r>
          </a:p>
        </p:txBody>
      </p:sp>
      <p:sp>
        <p:nvSpPr>
          <p:cNvPr id="18" name="TextBox 76"/>
          <p:cNvSpPr txBox="1">
            <a:spLocks/>
          </p:cNvSpPr>
          <p:nvPr>
            <p:custDataLst>
              <p:tags r:id="rId5"/>
            </p:custDataLst>
          </p:nvPr>
        </p:nvSpPr>
        <p:spPr>
          <a:xfrm>
            <a:off x="5562550" y="902051"/>
            <a:ext cx="1533819" cy="53661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 CA</a:t>
            </a:r>
          </a:p>
        </p:txBody>
      </p:sp>
      <p:sp>
        <p:nvSpPr>
          <p:cNvPr id="19" name="TextBox 68"/>
          <p:cNvSpPr txBox="1">
            <a:spLocks/>
          </p:cNvSpPr>
          <p:nvPr>
            <p:custDataLst>
              <p:tags r:id="rId6"/>
            </p:custDataLst>
          </p:nvPr>
        </p:nvSpPr>
        <p:spPr>
          <a:xfrm>
            <a:off x="7020272" y="1232792"/>
            <a:ext cx="1890841"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lvl="0" indent="0" defTabSz="895350" eaLnBrk="0" hangingPunct="0">
              <a:buClr>
                <a:srgbClr val="002960"/>
              </a:buClr>
              <a:defRPr sz="900" b="1">
                <a:solidFill>
                  <a:srgbClr val="002960"/>
                </a:solidFill>
              </a:defRPr>
            </a:lvl1pPr>
            <a:lvl2pPr marL="193675" lvl="1" indent="-192088" defTabSz="895350" eaLnBrk="0" hangingPunct="0">
              <a:buClr>
                <a:schemeClr val="tx2"/>
              </a:buClr>
              <a:buSzPct val="125000"/>
              <a:buFont typeface="Arial" charset="0"/>
              <a:buChar char="▪"/>
              <a:defRPr sz="1500"/>
            </a:lvl2pPr>
            <a:lvl3pPr marL="457200" lvl="2" indent="-261938" defTabSz="895350" eaLnBrk="0" hangingPunct="0">
              <a:buClr>
                <a:schemeClr val="tx2"/>
              </a:buClr>
              <a:buSzPct val="120000"/>
              <a:buFont typeface="Arial" charset="0"/>
              <a:buChar char="–"/>
              <a:defRPr sz="1500"/>
            </a:lvl3pPr>
            <a:lvl4pPr marL="614363" lvl="3" indent="-155575" defTabSz="895350" eaLnBrk="0" hangingPunct="0">
              <a:buClr>
                <a:schemeClr val="tx2"/>
              </a:buClr>
              <a:buSzPct val="120000"/>
              <a:buFont typeface="Arial" charset="0"/>
              <a:buChar char="▫"/>
              <a:defRPr sz="1500"/>
            </a:lvl4pPr>
            <a:lvl5pPr marL="746125" lvl="4" indent="-130175" defTabSz="895350" eaLnBrk="0" hangingPunct="0">
              <a:buClr>
                <a:schemeClr val="tx2"/>
              </a:buClr>
              <a:buSzPct val="89000"/>
              <a:buFont typeface="Arial" charset="0"/>
              <a:buChar char="-"/>
              <a:defRPr sz="1500"/>
            </a:lvl5pPr>
            <a:lvl6pPr marL="1203325" indent="-130175" defTabSz="895350" fontAlgn="base">
              <a:spcBef>
                <a:spcPct val="0"/>
              </a:spcBef>
              <a:spcAft>
                <a:spcPct val="0"/>
              </a:spcAft>
              <a:buClr>
                <a:schemeClr val="tx2"/>
              </a:buClr>
              <a:buSzPct val="89000"/>
              <a:buFont typeface="Arial" charset="0"/>
              <a:buChar char="-"/>
              <a:defRPr sz="1500"/>
            </a:lvl6pPr>
            <a:lvl7pPr marL="1660525" indent="-130175" defTabSz="895350" fontAlgn="base">
              <a:spcBef>
                <a:spcPct val="0"/>
              </a:spcBef>
              <a:spcAft>
                <a:spcPct val="0"/>
              </a:spcAft>
              <a:buClr>
                <a:schemeClr val="tx2"/>
              </a:buClr>
              <a:buSzPct val="89000"/>
              <a:buFont typeface="Arial" charset="0"/>
              <a:buChar char="-"/>
              <a:defRPr sz="1500"/>
            </a:lvl7pPr>
            <a:lvl8pPr marL="2117725" indent="-130175" defTabSz="895350" fontAlgn="base">
              <a:spcBef>
                <a:spcPct val="0"/>
              </a:spcBef>
              <a:spcAft>
                <a:spcPct val="0"/>
              </a:spcAft>
              <a:buClr>
                <a:schemeClr val="tx2"/>
              </a:buClr>
              <a:buSzPct val="89000"/>
              <a:buFont typeface="Arial" charset="0"/>
              <a:buChar char="-"/>
              <a:defRPr sz="1500"/>
            </a:lvl8pPr>
            <a:lvl9pPr marL="2574925" indent="-130175" defTabSz="895350" fontAlgn="base">
              <a:spcBef>
                <a:spcPct val="0"/>
              </a:spcBef>
              <a:spcAft>
                <a:spcPct val="0"/>
              </a:spcAft>
              <a:buClr>
                <a:schemeClr val="tx2"/>
              </a:buClr>
              <a:buSzPct val="89000"/>
              <a:buFont typeface="Arial" charset="0"/>
              <a:buChar char="-"/>
              <a:defRPr sz="1500"/>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Travaux en cours</a:t>
            </a:r>
          </a:p>
        </p:txBody>
      </p:sp>
      <p:sp>
        <p:nvSpPr>
          <p:cNvPr id="25" name="Rectangle 4"/>
          <p:cNvSpPr txBox="1">
            <a:spLocks/>
          </p:cNvSpPr>
          <p:nvPr/>
        </p:nvSpPr>
        <p:spPr>
          <a:xfrm>
            <a:off x="5473402" y="694800"/>
            <a:ext cx="3420193"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26" name="ZoneTexte 25"/>
          <p:cNvSpPr txBox="1"/>
          <p:nvPr/>
        </p:nvSpPr>
        <p:spPr>
          <a:xfrm>
            <a:off x="127856" y="836712"/>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Renforcer la pertinence des prises en charge</a:t>
            </a:r>
          </a:p>
        </p:txBody>
      </p:sp>
      <p:sp>
        <p:nvSpPr>
          <p:cNvPr id="24" name="TextBox 76"/>
          <p:cNvSpPr txBox="1">
            <a:spLocks/>
          </p:cNvSpPr>
          <p:nvPr>
            <p:custDataLst>
              <p:tags r:id="rId7"/>
            </p:custDataLst>
          </p:nvPr>
        </p:nvSpPr>
        <p:spPr>
          <a:xfrm>
            <a:off x="5436096" y="1670076"/>
            <a:ext cx="3375368" cy="168236"/>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ATIH</a:t>
            </a:r>
          </a:p>
        </p:txBody>
      </p:sp>
      <p:grpSp>
        <p:nvGrpSpPr>
          <p:cNvPr id="27" name="Groupe 26"/>
          <p:cNvGrpSpPr/>
          <p:nvPr/>
        </p:nvGrpSpPr>
        <p:grpSpPr>
          <a:xfrm>
            <a:off x="66828" y="116632"/>
            <a:ext cx="588165" cy="432618"/>
            <a:chOff x="730251" y="2607436"/>
            <a:chExt cx="1539350" cy="752041"/>
          </a:xfrm>
        </p:grpSpPr>
        <p:pic>
          <p:nvPicPr>
            <p:cNvPr id="28"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9" name="Groupe 28"/>
            <p:cNvGrpSpPr/>
            <p:nvPr/>
          </p:nvGrpSpPr>
          <p:grpSpPr>
            <a:xfrm rot="5400000">
              <a:off x="1246059" y="2393464"/>
              <a:ext cx="288032" cy="715975"/>
              <a:chOff x="971600" y="2132856"/>
              <a:chExt cx="288032" cy="2283554"/>
            </a:xfrm>
          </p:grpSpPr>
          <p:cxnSp>
            <p:nvCxnSpPr>
              <p:cNvPr id="31" name="Connecteur droit avec flèche 30"/>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0"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4" name="Rectangle 33"/>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1419958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59456"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4"/>
            <a:ext cx="4705618" cy="1558148"/>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8"/>
            <a:ext cx="4709483" cy="1774172"/>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Télésanté : contribuer de manière majeure à l'amélioration de l’accès aux soins dans les territoires et faciliter la coopération entre professionnels tout en contribuant à l’efficience du système d’assurance maladie</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crise sanitaire a entrainé un vrai essor de la télémédecine en 2020. L’objectif est de capitaliser sur ces changements de pratiques. </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11" name="TextBox 76"/>
          <p:cNvSpPr txBox="1">
            <a:spLocks/>
          </p:cNvSpPr>
          <p:nvPr>
            <p:custDataLst>
              <p:tags r:id="rId3"/>
            </p:custDataLst>
          </p:nvPr>
        </p:nvSpPr>
        <p:spPr>
          <a:xfrm>
            <a:off x="5525866" y="1046659"/>
            <a:ext cx="336772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Indicateur TLM : nombre d’actes de télémédecine</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Organiser la gradation des soins</a:t>
            </a:r>
          </a:p>
        </p:txBody>
      </p:sp>
      <p:sp>
        <p:nvSpPr>
          <p:cNvPr id="100" name="Rectangle 99"/>
          <p:cNvSpPr>
            <a:spLocks/>
          </p:cNvSpPr>
          <p:nvPr/>
        </p:nvSpPr>
        <p:spPr bwMode="gray">
          <a:xfrm>
            <a:off x="5490920" y="889671"/>
            <a:ext cx="3411085" cy="739129"/>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03390" y="2327023"/>
          <a:ext cx="8190203" cy="3976577"/>
        </p:xfrm>
        <a:graphic>
          <a:graphicData uri="http://schemas.openxmlformats.org/drawingml/2006/table">
            <a:tbl>
              <a:tblPr/>
              <a:tblGrid>
                <a:gridCol w="5098746">
                  <a:extLst>
                    <a:ext uri="{9D8B030D-6E8A-4147-A177-3AD203B41FA5}">
                      <a16:colId xmlns:a16="http://schemas.microsoft.com/office/drawing/2014/main" val="20000"/>
                    </a:ext>
                  </a:extLst>
                </a:gridCol>
                <a:gridCol w="1578176">
                  <a:extLst>
                    <a:ext uri="{9D8B030D-6E8A-4147-A177-3AD203B41FA5}">
                      <a16:colId xmlns:a16="http://schemas.microsoft.com/office/drawing/2014/main" val="20001"/>
                    </a:ext>
                  </a:extLst>
                </a:gridCol>
                <a:gridCol w="865197">
                  <a:extLst>
                    <a:ext uri="{9D8B030D-6E8A-4147-A177-3AD203B41FA5}">
                      <a16:colId xmlns:a16="http://schemas.microsoft.com/office/drawing/2014/main" val="20002"/>
                    </a:ext>
                  </a:extLst>
                </a:gridCol>
                <a:gridCol w="648084">
                  <a:extLst>
                    <a:ext uri="{9D8B030D-6E8A-4147-A177-3AD203B41FA5}">
                      <a16:colId xmlns:a16="http://schemas.microsoft.com/office/drawing/2014/main" val="20003"/>
                    </a:ext>
                  </a:extLst>
                </a:gridCol>
              </a:tblGrid>
              <a:tr h="216024">
                <a:tc>
                  <a:txBody>
                    <a:bodyPr/>
                    <a:lstStyle/>
                    <a:p>
                      <a:pPr algn="l" fontAlgn="ctr"/>
                      <a:r>
                        <a:rPr lang="fr-FR" sz="85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5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5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85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16024">
                <a:tc>
                  <a:txBody>
                    <a:bodyPr/>
                    <a:lstStyle/>
                    <a:p>
                      <a:pPr algn="l" fontAlgn="ctr"/>
                      <a:r>
                        <a:rPr lang="fr-FR" sz="900" b="1" i="0" u="none" strike="noStrike">
                          <a:solidFill>
                            <a:srgbClr val="000000"/>
                          </a:solidFill>
                          <a:latin typeface="+mj-lt"/>
                        </a:rPr>
                        <a:t>Sous-action</a:t>
                      </a:r>
                      <a:r>
                        <a:rPr lang="fr-FR" sz="900" b="1" i="0" u="none" strike="noStrike" baseline="0">
                          <a:solidFill>
                            <a:srgbClr val="000000"/>
                          </a:solidFill>
                          <a:latin typeface="+mj-lt"/>
                        </a:rPr>
                        <a:t> 1 : Déployer la télésanté</a:t>
                      </a:r>
                      <a:endParaRPr lang="fr-FR" sz="900" b="1"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endParaRPr lang="fr-FR" sz="900" b="1"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endParaRPr lang="fr-FR" sz="900" b="1"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1"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42056">
                <a:tc>
                  <a:txBody>
                    <a:bodyPr/>
                    <a:lstStyle/>
                    <a:p>
                      <a:pPr algn="l" fontAlgn="ctr"/>
                      <a:r>
                        <a:rPr lang="fr-FR" sz="800" b="1" i="0" u="none" strike="noStrike">
                          <a:solidFill>
                            <a:srgbClr val="000000"/>
                          </a:solidFill>
                          <a:latin typeface="+mj-lt"/>
                        </a:rPr>
                        <a:t>Déploiement de la</a:t>
                      </a:r>
                      <a:r>
                        <a:rPr lang="fr-FR" sz="800" b="1" i="0" u="none" strike="noStrike" baseline="0">
                          <a:solidFill>
                            <a:srgbClr val="000000"/>
                          </a:solidFill>
                          <a:latin typeface="+mj-lt"/>
                        </a:rPr>
                        <a:t> télémédecine permettant l’amélioration de l’accès à la ressource soignante sur l’ensemble du territoire dans un contexte de tension de la démographie médicale </a:t>
                      </a:r>
                      <a:r>
                        <a:rPr lang="fr-FR" sz="800" b="0" i="0" u="none" strike="noStrike" baseline="0">
                          <a:solidFill>
                            <a:srgbClr val="000000"/>
                          </a:solidFill>
                          <a:latin typeface="+mj-lt"/>
                        </a:rPr>
                        <a:t>: </a:t>
                      </a:r>
                    </a:p>
                    <a:p>
                      <a:pPr marL="171450" indent="-171450" algn="l" fontAlgn="ctr">
                        <a:buFontTx/>
                        <a:buChar char="-"/>
                      </a:pPr>
                      <a:r>
                        <a:rPr lang="fr-FR" sz="800" b="0" i="0" u="none" strike="noStrike" kern="1200" baseline="0">
                          <a:solidFill>
                            <a:schemeClr val="tx1"/>
                          </a:solidFill>
                          <a:latin typeface="+mn-lt"/>
                          <a:ea typeface="+mn-ea"/>
                          <a:cs typeface="+mn-cs"/>
                        </a:rPr>
                        <a:t>Etendre la téléconsultation à des nouvelles professions de santé dans le cadre des négociations conventionnelles (sages-femmes / chirurgiens dentiste ). </a:t>
                      </a:r>
                    </a:p>
                    <a:p>
                      <a:pPr marL="171450" indent="-171450" algn="l" fontAlgn="ctr">
                        <a:buFontTx/>
                        <a:buChar char="-"/>
                      </a:pPr>
                      <a:r>
                        <a:rPr lang="fr-FR" sz="800" b="0" i="0" u="none" strike="noStrike" kern="1200" baseline="0">
                          <a:solidFill>
                            <a:schemeClr val="tx1"/>
                          </a:solidFill>
                          <a:latin typeface="+mn-lt"/>
                          <a:ea typeface="+mn-ea"/>
                          <a:cs typeface="+mn-cs"/>
                        </a:rPr>
                        <a:t>Inscription des actes de télé soin dans les convention des professions para médicales ( MK / infirmiers / orthophonistes…). </a:t>
                      </a:r>
                    </a:p>
                    <a:p>
                      <a:pPr marL="171450" indent="-171450" algn="l" fontAlgn="ctr">
                        <a:buFontTx/>
                        <a:buChar char="-"/>
                      </a:pPr>
                      <a:r>
                        <a:rPr lang="fr-FR" sz="800" b="0" i="0" u="none" strike="noStrike" kern="1200" baseline="0">
                          <a:solidFill>
                            <a:schemeClr val="tx1"/>
                          </a:solidFill>
                          <a:latin typeface="+mn-lt"/>
                          <a:ea typeface="+mn-ea"/>
                          <a:cs typeface="+mn-cs"/>
                        </a:rPr>
                        <a:t>Elaboration d’un droit commun pour la télésurveillance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rgbClr val="000000"/>
                          </a:solidFill>
                          <a:latin typeface="+mj-lt"/>
                        </a:rPr>
                        <a:t>Négociations conventionnelles</a:t>
                      </a:r>
                    </a:p>
                    <a:p>
                      <a:pPr marL="0" marR="0" lvl="0" indent="0" algn="l" defTabSz="932863" rtl="0" eaLnBrk="1" fontAlgn="ctr" latinLnBrk="0" hangingPunct="1">
                        <a:lnSpc>
                          <a:spcPct val="100000"/>
                        </a:lnSpc>
                        <a:spcBef>
                          <a:spcPts val="0"/>
                        </a:spcBef>
                        <a:spcAft>
                          <a:spcPts val="0"/>
                        </a:spcAft>
                        <a:buClrTx/>
                        <a:buSzTx/>
                        <a:buFontTx/>
                        <a:buNone/>
                        <a:tabLst/>
                        <a:defRPr/>
                      </a:pPr>
                      <a:r>
                        <a:rPr lang="fr-FR" sz="800" b="0" i="0" u="none" strike="noStrike" kern="1200" baseline="0">
                          <a:solidFill>
                            <a:schemeClr val="tx1"/>
                          </a:solidFill>
                          <a:latin typeface="+mn-lt"/>
                          <a:ea typeface="+mn-ea"/>
                          <a:cs typeface="+mn-cs"/>
                        </a:rPr>
                        <a:t>LFSS 2021</a:t>
                      </a:r>
                      <a:endParaRPr lang="fr-FR" sz="800" b="0" i="0" u="none" strike="noStrike" kern="1200">
                        <a:solidFill>
                          <a:schemeClr val="tx1"/>
                        </a:solidFill>
                        <a:latin typeface="+mn-lt"/>
                        <a:ea typeface="+mn-ea"/>
                        <a:cs typeface="+mn-cs"/>
                      </a:endParaRPr>
                    </a:p>
                    <a:p>
                      <a:pPr algn="l" fontAlgn="ctr"/>
                      <a:r>
                        <a:rPr lang="fr-FR" sz="800" b="0" i="0" u="none" strike="noStrike">
                          <a:solidFill>
                            <a:srgbClr val="000000"/>
                          </a:solidFill>
                          <a:latin typeface="+mj-lt"/>
                        </a:rPr>
                        <a:t>Mesure</a:t>
                      </a:r>
                      <a:r>
                        <a:rPr lang="fr-FR" sz="800" b="0" i="0" u="none" strike="noStrike" baseline="0">
                          <a:solidFill>
                            <a:srgbClr val="000000"/>
                          </a:solidFill>
                          <a:latin typeface="+mj-lt"/>
                        </a:rPr>
                        <a:t> LFSS 2018</a:t>
                      </a:r>
                    </a:p>
                    <a:p>
                      <a:pPr algn="l" fontAlgn="ctr"/>
                      <a:r>
                        <a:rPr lang="fr-FR" sz="800" b="0" i="0" u="none" strike="noStrike" baseline="0">
                          <a:solidFill>
                            <a:srgbClr val="000000"/>
                          </a:solidFill>
                          <a:latin typeface="+mj-lt"/>
                        </a:rPr>
                        <a:t>Grand plan d’investissement</a:t>
                      </a:r>
                    </a:p>
                    <a:p>
                      <a:pPr algn="l" fontAlgn="ctr"/>
                      <a:r>
                        <a:rPr lang="fr-FR" sz="800" b="0" i="0" u="none" strike="noStrike" baseline="0">
                          <a:solidFill>
                            <a:srgbClr val="000000"/>
                          </a:solidFill>
                          <a:latin typeface="+mj-lt"/>
                        </a:rPr>
                        <a:t>Accompagnement DGOS et 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rgbClr val="000000"/>
                          </a:solidFill>
                          <a:latin typeface="+mj-lt"/>
                        </a:rPr>
                        <a:t>Ministère/ARS/CNAM/ASIP/HAS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baseline="0">
                          <a:solidFill>
                            <a:srgbClr val="000000"/>
                          </a:solidFill>
                          <a:latin typeface="+mj-lt"/>
                        </a:rPr>
                        <a:t>2021-2022</a:t>
                      </a:r>
                      <a:endParaRPr lang="fr-FR" sz="8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01837">
                <a:tc>
                  <a:txBody>
                    <a:bodyPr/>
                    <a:lstStyle/>
                    <a:p>
                      <a:pPr algn="l" fontAlgn="ctr"/>
                      <a:r>
                        <a:rPr lang="fr-FR" sz="900" b="1" i="0" u="none" strike="noStrike">
                          <a:solidFill>
                            <a:srgbClr val="000000"/>
                          </a:solidFill>
                          <a:latin typeface="+mj-lt"/>
                        </a:rPr>
                        <a:t>Sous-action 2</a:t>
                      </a:r>
                      <a:r>
                        <a:rPr lang="fr-FR" sz="900" b="1" i="0" u="none" strike="noStrike" baseline="0">
                          <a:solidFill>
                            <a:srgbClr val="000000"/>
                          </a:solidFill>
                          <a:latin typeface="+mj-lt"/>
                        </a:rPr>
                        <a:t> : Restructurer l’offre de soins par un encadrement réglementaire rénové</a:t>
                      </a:r>
                      <a:endParaRPr lang="fr-FR" sz="900" b="1"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endParaRPr lang="fr-FR" sz="900" b="1"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endParaRPr lang="fr-FR" sz="900" b="1"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1"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60040">
                <a:tc>
                  <a:txBody>
                    <a:bodyPr/>
                    <a:lstStyle/>
                    <a:p>
                      <a:pPr algn="l" fontAlgn="ctr"/>
                      <a:r>
                        <a:rPr lang="fr-FR" sz="800" b="1" i="0" u="none" strike="noStrike" baseline="0">
                          <a:solidFill>
                            <a:srgbClr val="000000"/>
                          </a:solidFill>
                          <a:latin typeface="+mj-lt"/>
                        </a:rPr>
                        <a:t>Améliorer la gradation des prises en charge, en structurant les activités de recours et les activités de proximité</a:t>
                      </a:r>
                      <a:r>
                        <a:rPr lang="fr-FR" sz="800" b="0" i="0" u="none" strike="noStrike" baseline="0">
                          <a:solidFill>
                            <a:srgbClr val="000000"/>
                          </a:solidFill>
                          <a:latin typeface="+mj-lt"/>
                        </a:rPr>
                        <a:t> </a:t>
                      </a:r>
                    </a:p>
                    <a:p>
                      <a:pPr marL="171450" indent="-171450" algn="l" fontAlgn="ctr">
                        <a:buFont typeface="Arial" panose="020B0604020202020204" pitchFamily="34" charset="0"/>
                        <a:buChar char="•"/>
                      </a:pPr>
                      <a:r>
                        <a:rPr lang="fr-FR" sz="800" b="0" i="0" u="none" strike="noStrike">
                          <a:solidFill>
                            <a:srgbClr val="000000"/>
                          </a:solidFill>
                          <a:latin typeface="+mj-lt"/>
                        </a:rPr>
                        <a:t>Travailler à</a:t>
                      </a:r>
                      <a:r>
                        <a:rPr lang="fr-FR" sz="800" b="0" i="0" u="none" strike="noStrike" baseline="0">
                          <a:solidFill>
                            <a:srgbClr val="000000"/>
                          </a:solidFill>
                          <a:latin typeface="+mj-lt"/>
                        </a:rPr>
                        <a:t> des niveaux de PEC sur les </a:t>
                      </a:r>
                      <a:r>
                        <a:rPr lang="fr-FR" sz="800" b="0" i="0" u="none" strike="noStrike" baseline="0">
                          <a:solidFill>
                            <a:schemeClr val="tx1"/>
                          </a:solidFill>
                          <a:latin typeface="+mj-lt"/>
                        </a:rPr>
                        <a:t>activités de soins (soins critiques, périnatalité, cancérologie, interventionnel) ou à des alternatives permettant que l’offre de recours ne soit assurée que par un nombre limité d’ES garantissant toutes les exigences de qualité et sécurité des soins, de ressources humaines, d’équipements, d’expertise globale.</a:t>
                      </a:r>
                    </a:p>
                    <a:p>
                      <a:pPr marL="171450" indent="-171450" algn="l" fontAlgn="ctr">
                        <a:buFont typeface="Arial" panose="020B0604020202020204" pitchFamily="34" charset="0"/>
                        <a:buChar char="•"/>
                      </a:pPr>
                      <a:r>
                        <a:rPr lang="fr-FR" sz="800" b="0" i="0" u="none" strike="noStrike" baseline="0">
                          <a:solidFill>
                            <a:srgbClr val="000000"/>
                          </a:solidFill>
                          <a:latin typeface="+mj-lt"/>
                        </a:rPr>
                        <a:t>Faciliter l’accès au recours de façon à ne pas générer d’inégalités d’accès aux soins</a:t>
                      </a:r>
                    </a:p>
                    <a:p>
                      <a:pPr marL="628650" lvl="1" indent="-171450" algn="l" fontAlgn="ctr">
                        <a:buFont typeface="Arial" panose="020B0604020202020204" pitchFamily="34" charset="0"/>
                        <a:buChar char="•"/>
                      </a:pPr>
                      <a:r>
                        <a:rPr lang="fr-FR" sz="800" b="0" i="0" u="none" strike="noStrike" baseline="0">
                          <a:solidFill>
                            <a:srgbClr val="000000"/>
                          </a:solidFill>
                          <a:latin typeface="+mj-lt"/>
                        </a:rPr>
                        <a:t>Sur place en mobilisant des hébergements adaptés (pas en hospitalisation à l’hôpital)</a:t>
                      </a:r>
                    </a:p>
                    <a:p>
                      <a:pPr marL="628650" lvl="1" indent="-171450" algn="l" fontAlgn="ctr">
                        <a:buFont typeface="Arial" panose="020B0604020202020204" pitchFamily="34" charset="0"/>
                        <a:buChar char="•"/>
                      </a:pPr>
                      <a:r>
                        <a:rPr lang="fr-FR" sz="800" b="0" i="0" u="none" strike="noStrike" baseline="0">
                          <a:solidFill>
                            <a:srgbClr val="000000"/>
                          </a:solidFill>
                          <a:latin typeface="+mj-lt"/>
                        </a:rPr>
                        <a:t>À distance en mobilisant les systèmes d’information pour permettre l’accès à l’expertise sans déplacement </a:t>
                      </a:r>
                    </a:p>
                    <a:p>
                      <a:pPr marL="628650" marR="0" lvl="1" indent="-171450" algn="l" defTabSz="932863"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a:solidFill>
                            <a:schemeClr val="tx1"/>
                          </a:solidFill>
                          <a:latin typeface="+mn-lt"/>
                          <a:ea typeface="+mn-ea"/>
                          <a:cs typeface="+mn-cs"/>
                        </a:rPr>
                        <a:t>Définir un modèle économique de consultations avancées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ctr">
                        <a:buFont typeface="Arial" panose="020B0604020202020204" pitchFamily="34" charset="0"/>
                        <a:buChar char="•"/>
                      </a:pPr>
                      <a:endParaRPr lang="fr-FR" sz="800" b="0" i="0" u="none" strike="noStrike">
                        <a:solidFill>
                          <a:srgbClr val="000000"/>
                        </a:solidFill>
                        <a:latin typeface="+mj-lt"/>
                      </a:endParaRPr>
                    </a:p>
                    <a:p>
                      <a:pPr marL="171450" indent="-171450" algn="l" fontAlgn="ctr">
                        <a:buFont typeface="Arial" panose="020B0604020202020204" pitchFamily="34" charset="0"/>
                        <a:buChar char="•"/>
                      </a:pPr>
                      <a:endParaRPr lang="fr-FR" sz="800" b="0" i="0" u="none" strike="noStrike">
                        <a:solidFill>
                          <a:srgbClr val="000000"/>
                        </a:solidFill>
                        <a:latin typeface="+mj-lt"/>
                      </a:endParaRPr>
                    </a:p>
                    <a:p>
                      <a:pPr marL="171450" indent="-171450" algn="l" fontAlgn="ctr">
                        <a:buFont typeface="Arial" panose="020B0604020202020204" pitchFamily="34" charset="0"/>
                        <a:buChar char="•"/>
                      </a:pPr>
                      <a:r>
                        <a:rPr lang="fr-FR" sz="800" b="0" i="0" u="none" strike="noStrike">
                          <a:solidFill>
                            <a:schemeClr val="tx1"/>
                          </a:solidFill>
                          <a:latin typeface="+mj-lt"/>
                        </a:rPr>
                        <a:t>Réforme des autorisations toujours en cours avec un calendrier ajusté du fait de la crise</a:t>
                      </a:r>
                    </a:p>
                    <a:p>
                      <a:pPr marL="171450" indent="-171450" algn="l" fontAlgn="ctr">
                        <a:buFont typeface="Arial" panose="020B0604020202020204" pitchFamily="34" charset="0"/>
                        <a:buChar char="•"/>
                      </a:pPr>
                      <a:r>
                        <a:rPr lang="fr-FR" sz="800" b="0" i="0" u="none" strike="noStrike">
                          <a:solidFill>
                            <a:schemeClr val="tx1"/>
                          </a:solidFill>
                          <a:latin typeface="+mj-lt"/>
                        </a:rPr>
                        <a:t>Dispositif</a:t>
                      </a:r>
                      <a:r>
                        <a:rPr lang="fr-FR" sz="800" b="0" i="0" u="none" strike="noStrike" baseline="0">
                          <a:solidFill>
                            <a:schemeClr val="tx1"/>
                          </a:solidFill>
                          <a:latin typeface="+mj-lt"/>
                        </a:rPr>
                        <a:t> d’hôtel pour p</a:t>
                      </a:r>
                      <a:r>
                        <a:rPr lang="fr-FR" sz="800" b="0" i="0" u="none" strike="noStrike" baseline="0">
                          <a:solidFill>
                            <a:srgbClr val="000000"/>
                          </a:solidFill>
                          <a:latin typeface="+mj-lt"/>
                        </a:rPr>
                        <a:t>atients </a:t>
                      </a:r>
                    </a:p>
                    <a:p>
                      <a:pPr marL="171450" indent="-171450" algn="l" fontAlgn="ctr">
                        <a:buFont typeface="Arial" panose="020B0604020202020204" pitchFamily="34" charset="0"/>
                        <a:buChar char="•"/>
                      </a:pPr>
                      <a:r>
                        <a:rPr lang="fr-FR" sz="800" b="0" i="0" u="none" strike="noStrike" baseline="0">
                          <a:solidFill>
                            <a:srgbClr val="000000"/>
                          </a:solidFill>
                          <a:latin typeface="+mj-lt"/>
                        </a:rPr>
                        <a:t>Télémédecine, PACS, TSN, objets connectés</a:t>
                      </a:r>
                    </a:p>
                    <a:p>
                      <a:pPr marL="0" marR="0" indent="0" algn="l" defTabSz="932863" rtl="0" eaLnBrk="1" fontAlgn="ctr" latinLnBrk="0" hangingPunct="1">
                        <a:lnSpc>
                          <a:spcPct val="100000"/>
                        </a:lnSpc>
                        <a:spcBef>
                          <a:spcPts val="0"/>
                        </a:spcBef>
                        <a:spcAft>
                          <a:spcPts val="0"/>
                        </a:spcAft>
                        <a:buClrTx/>
                        <a:buSzTx/>
                        <a:buFont typeface="Arial" panose="020B0604020202020204" pitchFamily="34" charset="0"/>
                        <a:buNone/>
                        <a:tabLst/>
                        <a:defRPr/>
                      </a:pPr>
                      <a:endParaRPr lang="fr-FR" sz="800" b="0" i="0" u="none" strike="noStrike" kern="1200">
                        <a:solidFill>
                          <a:srgbClr val="00B05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rgbClr val="000000"/>
                          </a:solidFill>
                          <a:latin typeface="+mj-lt"/>
                        </a:rPr>
                        <a:t>Ministère/</a:t>
                      </a:r>
                    </a:p>
                    <a:p>
                      <a:pPr algn="l" fontAlgn="ctr"/>
                      <a:r>
                        <a:rPr lang="fr-FR" sz="800" b="0" i="0" u="none" strike="noStrike">
                          <a:solidFill>
                            <a:srgbClr val="000000"/>
                          </a:solidFill>
                          <a:latin typeface="+mj-lt"/>
                        </a:rPr>
                        <a:t>ARS/HAS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0" i="0" u="none" strike="noStrike" baseline="0">
                        <a:solidFill>
                          <a:srgbClr val="000000"/>
                        </a:solidFill>
                        <a:latin typeface="+mj-lt"/>
                      </a:endParaRPr>
                    </a:p>
                    <a:p>
                      <a:pPr algn="l" fontAlgn="ctr"/>
                      <a:endParaRPr lang="fr-FR" sz="800" b="0" i="0" u="none" strike="noStrike" baseline="0">
                        <a:solidFill>
                          <a:srgbClr val="000000"/>
                        </a:solidFill>
                        <a:latin typeface="+mj-lt"/>
                      </a:endParaRPr>
                    </a:p>
                    <a:p>
                      <a:pPr algn="l" fontAlgn="ctr"/>
                      <a:endParaRPr lang="fr-FR" sz="800" b="0" i="0" u="none" strike="noStrike" baseline="0">
                        <a:solidFill>
                          <a:srgbClr val="000000"/>
                        </a:solidFill>
                        <a:latin typeface="+mj-lt"/>
                      </a:endParaRPr>
                    </a:p>
                    <a:p>
                      <a:pPr algn="l" fontAlgn="ctr"/>
                      <a:r>
                        <a:rPr lang="fr-FR" sz="800" b="0" i="0" u="none" strike="noStrike" baseline="0">
                          <a:solidFill>
                            <a:srgbClr val="000000"/>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360040">
                <a:tc>
                  <a:txBody>
                    <a:bodyPr/>
                    <a:lstStyle/>
                    <a:p>
                      <a:pPr algn="l" fontAlgn="b"/>
                      <a:r>
                        <a:rPr lang="fr-FR" sz="800" b="1" i="0" u="none" strike="noStrike">
                          <a:solidFill>
                            <a:srgbClr val="000000"/>
                          </a:solidFill>
                          <a:latin typeface="+mj-lt"/>
                        </a:rPr>
                        <a:t>Proposer</a:t>
                      </a:r>
                      <a:r>
                        <a:rPr lang="fr-FR" sz="800" b="1" i="0" u="none" strike="noStrike" baseline="0">
                          <a:solidFill>
                            <a:srgbClr val="000000"/>
                          </a:solidFill>
                          <a:latin typeface="+mj-lt"/>
                        </a:rPr>
                        <a:t> une politique visant  à promouvoir </a:t>
                      </a:r>
                      <a:r>
                        <a:rPr lang="fr-FR" sz="800" b="1" i="0" u="none" strike="noStrike" baseline="0">
                          <a:solidFill>
                            <a:schemeClr val="tx1"/>
                          </a:solidFill>
                          <a:latin typeface="+mj-lt"/>
                        </a:rPr>
                        <a:t>des niveaux </a:t>
                      </a:r>
                      <a:r>
                        <a:rPr lang="fr-FR" sz="800" b="1" i="0" u="none" strike="noStrike" baseline="0">
                          <a:solidFill>
                            <a:srgbClr val="000000"/>
                          </a:solidFill>
                          <a:latin typeface="+mj-lt"/>
                        </a:rPr>
                        <a:t>d’activité suffisants pour assurer la sécurité des soins</a:t>
                      </a:r>
                    </a:p>
                    <a:p>
                      <a:pPr marL="171450" indent="-171450" algn="l" fontAlgn="b">
                        <a:buFont typeface="Arial" panose="020B0604020202020204" pitchFamily="34" charset="0"/>
                        <a:buChar char="•"/>
                      </a:pPr>
                      <a:r>
                        <a:rPr lang="fr-FR" sz="800" b="0" i="0" u="none" strike="noStrike" baseline="0">
                          <a:solidFill>
                            <a:srgbClr val="000000"/>
                          </a:solidFill>
                          <a:latin typeface="+mj-lt"/>
                        </a:rPr>
                        <a:t>Travaux sur les seuils d’activité minimale (cancérologie, </a:t>
                      </a:r>
                      <a:r>
                        <a:rPr lang="fr-FR" sz="800" b="0" i="0" u="none" strike="noStrike" baseline="0">
                          <a:solidFill>
                            <a:schemeClr val="tx1"/>
                          </a:solidFill>
                          <a:latin typeface="+mj-lt"/>
                        </a:rPr>
                        <a:t>obstétrique, </a:t>
                      </a:r>
                      <a:r>
                        <a:rPr lang="fr-FR" sz="800" b="0" i="0" u="none" strike="noStrike" kern="1200" baseline="0">
                          <a:solidFill>
                            <a:schemeClr val="tx1"/>
                          </a:solidFill>
                          <a:latin typeface="+mj-lt"/>
                          <a:ea typeface="+mn-ea"/>
                          <a:cs typeface="+mn-cs"/>
                        </a:rPr>
                        <a:t>chirurgie</a:t>
                      </a:r>
                      <a:r>
                        <a:rPr lang="fr-FR" sz="800" b="0" i="0" u="none" strike="noStrike" baseline="0">
                          <a:solidFill>
                            <a:schemeClr val="tx1"/>
                          </a:solidFill>
                          <a:latin typeface="+mj-lt"/>
                        </a:rPr>
                        <a:t> bariatrique, interventionnel)</a:t>
                      </a:r>
                    </a:p>
                    <a:p>
                      <a:pPr marL="171450" indent="-171450" algn="l" fontAlgn="b">
                        <a:buFont typeface="Arial" panose="020B0604020202020204" pitchFamily="34" charset="0"/>
                        <a:buChar char="•"/>
                      </a:pPr>
                      <a:r>
                        <a:rPr lang="fr-FR" sz="800" b="0" i="0" u="none" strike="noStrike" baseline="0">
                          <a:solidFill>
                            <a:srgbClr val="000000"/>
                          </a:solidFill>
                          <a:latin typeface="+mj-lt"/>
                        </a:rPr>
                        <a:t>Travaux sur les dimensionnements de service (réanimation) </a:t>
                      </a:r>
                    </a:p>
                    <a:p>
                      <a:pPr marL="171450" indent="-171450" algn="l" fontAlgn="b">
                        <a:buFont typeface="Arial" panose="020B0604020202020204" pitchFamily="34" charset="0"/>
                        <a:buChar char="•"/>
                      </a:pPr>
                      <a:r>
                        <a:rPr lang="fr-FR" sz="800" b="0" i="0" u="none" strike="noStrike" baseline="0">
                          <a:solidFill>
                            <a:srgbClr val="000000"/>
                          </a:solidFill>
                          <a:latin typeface="+mj-lt"/>
                        </a:rPr>
                        <a:t>Travaux sur la mutualisation des prélèvements en vue de greffe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800" b="0" i="0" u="none" strike="noStrike">
                          <a:solidFill>
                            <a:srgbClr val="000000"/>
                          </a:solidFill>
                          <a:latin typeface="+mj-lt"/>
                        </a:rPr>
                        <a:t>Saisine HAS / Saisine </a:t>
                      </a:r>
                      <a:r>
                        <a:rPr lang="fr-FR" sz="800" b="0" i="0" u="none" strike="noStrike" err="1">
                          <a:solidFill>
                            <a:srgbClr val="000000"/>
                          </a:solidFill>
                          <a:latin typeface="+mj-lt"/>
                        </a:rPr>
                        <a:t>INCa</a:t>
                      </a:r>
                      <a:r>
                        <a:rPr lang="fr-FR" sz="800" b="0" i="0" u="none" strike="noStrike">
                          <a:solidFill>
                            <a:srgbClr val="000000"/>
                          </a:solidFill>
                          <a:latin typeface="+mj-lt"/>
                        </a:rPr>
                        <a:t> / travaux des sociétés savantes</a:t>
                      </a:r>
                    </a:p>
                    <a:p>
                      <a:pPr marL="171450" indent="-171450" algn="l" fontAlgn="b">
                        <a:buFont typeface="Arial" panose="020B0604020202020204" pitchFamily="34" charset="0"/>
                        <a:buChar char="•"/>
                      </a:pPr>
                      <a:r>
                        <a:rPr lang="fr-FR" sz="800" b="0" i="0" u="none" strike="noStrike">
                          <a:solidFill>
                            <a:srgbClr val="000000"/>
                          </a:solidFill>
                          <a:latin typeface="+mj-lt"/>
                        </a:rPr>
                        <a:t>Expertise ANAP</a:t>
                      </a:r>
                    </a:p>
                    <a:p>
                      <a:pPr marL="171450" indent="-171450" algn="l" fontAlgn="b">
                        <a:buFont typeface="Arial" panose="020B0604020202020204" pitchFamily="34" charset="0"/>
                        <a:buChar char="•"/>
                      </a:pPr>
                      <a:r>
                        <a:rPr lang="fr-FR" sz="800" b="0" i="0" u="none" strike="noStrike">
                          <a:solidFill>
                            <a:srgbClr val="000000"/>
                          </a:solidFill>
                          <a:latin typeface="+mj-lt"/>
                        </a:rPr>
                        <a:t>GT DGOS/ABM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800" b="0" i="0" u="none" strike="noStrike">
                          <a:solidFill>
                            <a:srgbClr val="000000"/>
                          </a:solidFill>
                          <a:latin typeface="+mj-lt"/>
                        </a:rPr>
                        <a:t>HAS / </a:t>
                      </a:r>
                      <a:r>
                        <a:rPr lang="fr-FR" sz="800" b="0" i="0" u="none" strike="noStrike" err="1">
                          <a:solidFill>
                            <a:srgbClr val="000000"/>
                          </a:solidFill>
                          <a:latin typeface="+mj-lt"/>
                        </a:rPr>
                        <a:t>INCa</a:t>
                      </a:r>
                      <a:r>
                        <a:rPr lang="fr-FR" sz="800" b="0" i="0" u="none" strike="noStrike">
                          <a:solidFill>
                            <a:srgbClr val="000000"/>
                          </a:solidFill>
                          <a:latin typeface="+mj-lt"/>
                        </a:rPr>
                        <a:t> / Sociétés</a:t>
                      </a:r>
                      <a:r>
                        <a:rPr lang="fr-FR" sz="800" b="0" i="0" u="none" strike="noStrike" baseline="0">
                          <a:solidFill>
                            <a:srgbClr val="000000"/>
                          </a:solidFill>
                          <a:latin typeface="+mj-lt"/>
                        </a:rPr>
                        <a:t> savantes</a:t>
                      </a:r>
                    </a:p>
                    <a:p>
                      <a:pPr marL="171450" indent="-171450" algn="l" fontAlgn="b">
                        <a:buFont typeface="Arial" panose="020B0604020202020204" pitchFamily="34" charset="0"/>
                        <a:buChar char="•"/>
                      </a:pPr>
                      <a:r>
                        <a:rPr lang="fr-FR" sz="800" b="0" i="0" u="none" strike="noStrike" baseline="0">
                          <a:solidFill>
                            <a:srgbClr val="000000"/>
                          </a:solidFill>
                          <a:latin typeface="+mj-lt"/>
                        </a:rPr>
                        <a:t>ANAP</a:t>
                      </a:r>
                    </a:p>
                    <a:p>
                      <a:pPr marL="171450" indent="-171450" algn="l" fontAlgn="b">
                        <a:buFont typeface="Arial" panose="020B0604020202020204" pitchFamily="34" charset="0"/>
                        <a:buChar char="•"/>
                      </a:pPr>
                      <a:r>
                        <a:rPr lang="fr-FR" sz="800" b="0" i="0" u="none" strike="noStrike" baseline="0">
                          <a:solidFill>
                            <a:srgbClr val="000000"/>
                          </a:solidFill>
                          <a:latin typeface="+mj-lt"/>
                        </a:rPr>
                        <a:t>ABM</a:t>
                      </a:r>
                      <a:endParaRPr lang="fr-FR" sz="8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a:solidFill>
                            <a:srgbClr val="000000"/>
                          </a:solidFill>
                          <a:latin typeface="+mj-lt"/>
                        </a:rPr>
                        <a:t> </a:t>
                      </a:r>
                      <a:r>
                        <a:rPr lang="fr-FR" sz="800" b="0" i="0" u="none" strike="noStrike" kern="1200" baseline="0">
                          <a:solidFill>
                            <a:srgbClr val="000000"/>
                          </a:solidFill>
                          <a:latin typeface="+mn-lt"/>
                          <a:ea typeface="+mn-ea"/>
                          <a:cs typeface="+mn-cs"/>
                        </a:rPr>
                        <a:t>2021-2022</a:t>
                      </a:r>
                      <a:endParaRPr lang="fr-FR" sz="800" b="0" i="0" u="none" strike="noStrike" kern="1200">
                        <a:solidFill>
                          <a:srgbClr val="00000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360040">
                <a:tc>
                  <a:txBody>
                    <a:bodyPr/>
                    <a:lstStyle/>
                    <a:p>
                      <a:pPr marL="0" indent="0" algn="l" fontAlgn="b">
                        <a:buFont typeface="Arial" panose="020B0604020202020204" pitchFamily="34" charset="0"/>
                        <a:buNone/>
                      </a:pPr>
                      <a:r>
                        <a:rPr lang="fr-FR" sz="800" b="1" i="0" u="none" strike="noStrike" baseline="0">
                          <a:solidFill>
                            <a:srgbClr val="000000"/>
                          </a:solidFill>
                          <a:latin typeface="+mj-lt"/>
                        </a:rPr>
                        <a:t>GHT:</a:t>
                      </a:r>
                      <a:r>
                        <a:rPr lang="fr-FR" sz="800" b="0" i="0" u="none" strike="noStrike" baseline="0">
                          <a:solidFill>
                            <a:srgbClr val="000000"/>
                          </a:solidFill>
                          <a:latin typeface="+mj-lt"/>
                        </a:rPr>
                        <a:t> </a:t>
                      </a:r>
                      <a:r>
                        <a:rPr lang="fr-FR" sz="900" b="0" i="0" u="none" strike="noStrike" kern="1200" baseline="0">
                          <a:solidFill>
                            <a:schemeClr val="tx1"/>
                          </a:solidFill>
                          <a:effectLst/>
                          <a:latin typeface="+mn-lt"/>
                          <a:ea typeface="+mn-ea"/>
                          <a:cs typeface="+mn-cs"/>
                        </a:rPr>
                        <a:t>s’</a:t>
                      </a:r>
                      <a:r>
                        <a:rPr lang="fr-FR" sz="900" kern="1200">
                          <a:solidFill>
                            <a:schemeClr val="tx1"/>
                          </a:solidFill>
                          <a:effectLst/>
                          <a:latin typeface="+mn-lt"/>
                          <a:ea typeface="+mn-ea"/>
                          <a:cs typeface="+mn-cs"/>
                        </a:rPr>
                        <a:t>appuyer sur les GHT pour accroitre l’effectivité des recompositions hospitalières mises en œuvre au titre de la gradation des soins, et notamment au travers des filières de soins définies dans les projets médicaux partagés </a:t>
                      </a:r>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800" b="0" i="0" u="none" strike="noStrike">
                          <a:solidFill>
                            <a:srgbClr val="000000"/>
                          </a:solidFill>
                          <a:latin typeface="+mj-lt"/>
                        </a:rPr>
                        <a:t>PMP</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800" b="0" i="0" u="none" strike="noStrike">
                          <a:solidFill>
                            <a:srgbClr val="000000"/>
                          </a:solidFill>
                          <a:latin typeface="+mj-lt"/>
                        </a:rPr>
                        <a:t>ARS, GHT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kern="1200" baseline="0">
                          <a:solidFill>
                            <a:srgbClr val="000000"/>
                          </a:solidFill>
                          <a:latin typeface="+mn-lt"/>
                          <a:ea typeface="+mn-ea"/>
                          <a:cs typeface="+mn-cs"/>
                        </a:rPr>
                        <a:t>2021-2022</a:t>
                      </a:r>
                      <a:endParaRPr lang="fr-FR" sz="800" b="0" i="0" u="none" strike="noStrike" kern="1200">
                        <a:solidFill>
                          <a:srgbClr val="00000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1" name="Rectangle 4"/>
          <p:cNvSpPr txBox="1">
            <a:spLocks/>
          </p:cNvSpPr>
          <p:nvPr/>
        </p:nvSpPr>
        <p:spPr>
          <a:xfrm>
            <a:off x="5473402" y="1628800"/>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1817294"/>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18226" y="1869111"/>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Données : CNAM</a:t>
            </a:r>
          </a:p>
        </p:txBody>
      </p:sp>
      <p:sp>
        <p:nvSpPr>
          <p:cNvPr id="18" name="ZoneTexte 17"/>
          <p:cNvSpPr txBox="1"/>
          <p:nvPr/>
        </p:nvSpPr>
        <p:spPr>
          <a:xfrm>
            <a:off x="179512" y="1020167"/>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Renforcer la pertinence des prises en charge</a:t>
            </a:r>
          </a:p>
        </p:txBody>
      </p:sp>
      <p:grpSp>
        <p:nvGrpSpPr>
          <p:cNvPr id="17" name="Groupe 16"/>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 name="Groupe 23"/>
            <p:cNvGrpSpPr/>
            <p:nvPr/>
          </p:nvGrpSpPr>
          <p:grpSpPr>
            <a:xfrm rot="5400000">
              <a:off x="1246059" y="2393464"/>
              <a:ext cx="288032" cy="715975"/>
              <a:chOff x="971600" y="2132856"/>
              <a:chExt cx="288032" cy="2283554"/>
            </a:xfrm>
          </p:grpSpPr>
          <p:cxnSp>
            <p:nvCxnSpPr>
              <p:cNvPr id="26" name="Connecteur droit avec flèche 25"/>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5"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9" name="Rectangle 28"/>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2929271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0480"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1646750"/>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Mobiliser l’ensemble des dispositifs et </a:t>
            </a:r>
            <a:r>
              <a:rPr kumimoji="0" lang="fr-FR" sz="1000" b="0" i="0" u="none" strike="noStrike" kern="1200" cap="none" spc="0" normalizeH="0" baseline="0" noProof="0" dirty="0" smtClean="0">
                <a:ln>
                  <a:noFill/>
                </a:ln>
                <a:solidFill>
                  <a:srgbClr val="000000"/>
                </a:solidFill>
                <a:effectLst/>
                <a:uLnTx/>
                <a:uFillTx/>
                <a:latin typeface="Arial"/>
                <a:ea typeface="+mn-ea"/>
                <a:cs typeface="Arial"/>
              </a:rPr>
              <a:t>outils, </a:t>
            </a:r>
            <a:r>
              <a:rPr kumimoji="0" lang="fr-FR" sz="1000" b="0" i="0" u="none" strike="noStrike" kern="1200" cap="none" spc="0" normalizeH="0" baseline="0" noProof="0" dirty="0">
                <a:ln>
                  <a:noFill/>
                </a:ln>
                <a:solidFill>
                  <a:srgbClr val="000000"/>
                </a:solidFill>
                <a:effectLst/>
                <a:uLnTx/>
                <a:uFillTx/>
                <a:latin typeface="Arial"/>
                <a:ea typeface="+mn-ea"/>
                <a:cs typeface="Arial"/>
              </a:rPr>
              <a:t>visant à combattre les cloisonnements actuels, pour garantir la cohérence des prises en charge et fluidifier tous types de parcours de santé. Pour atteindre cet objectif, il est nécessaire à la fois de valoriser toutes formes d’organisation entre acteurs de santé permettant de structurer leur relation comme de favoriser leur coordination autour des patients et des populations d’un territoire. Il s’agit aussi de repositionner les services de santé sur leur territoire en encourageant le « hors les murs » afin notamment de favoriser le maintien à domicile des usagers.</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p:txBody>
      </p:sp>
      <p:sp>
        <p:nvSpPr>
          <p:cNvPr id="111" name="TextBox 76"/>
          <p:cNvSpPr txBox="1">
            <a:spLocks/>
          </p:cNvSpPr>
          <p:nvPr>
            <p:custDataLst>
              <p:tags r:id="rId3"/>
            </p:custDataLst>
          </p:nvPr>
        </p:nvSpPr>
        <p:spPr>
          <a:xfrm>
            <a:off x="5525866" y="1046659"/>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err="1">
                <a:ln>
                  <a:noFill/>
                </a:ln>
                <a:solidFill>
                  <a:srgbClr val="000000"/>
                </a:solidFill>
                <a:effectLst/>
                <a:uLnTx/>
                <a:uFillTx/>
                <a:latin typeface="Arial"/>
                <a:ea typeface="+mn-ea"/>
                <a:cs typeface="Arial"/>
              </a:rPr>
              <a:t>Nbre</a:t>
            </a:r>
            <a:r>
              <a:rPr kumimoji="0" lang="fr-FR" sz="900" b="0" i="0" u="none" strike="noStrike" kern="1200" cap="none" spc="0" normalizeH="0" baseline="0" noProof="0">
                <a:ln>
                  <a:noFill/>
                </a:ln>
                <a:solidFill>
                  <a:srgbClr val="000000"/>
                </a:solidFill>
                <a:effectLst/>
                <a:uLnTx/>
                <a:uFillTx/>
                <a:latin typeface="Arial"/>
                <a:ea typeface="+mn-ea"/>
                <a:cs typeface="Arial"/>
              </a:rPr>
              <a:t> de CPTS </a:t>
            </a:r>
          </a:p>
        </p:txBody>
      </p:sp>
      <p:sp>
        <p:nvSpPr>
          <p:cNvPr id="64" name="Title 1"/>
          <p:cNvSpPr txBox="1">
            <a:spLocks/>
          </p:cNvSpPr>
          <p:nvPr/>
        </p:nvSpPr>
        <p:spPr bwMode="auto">
          <a:xfrm>
            <a:off x="683568" y="68656"/>
            <a:ext cx="8794113"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Permettre le déploiement d’organisations de coordination sur les territoires associant acteurs hospitaliers, acteurs de ville et médico-sociaux</a:t>
            </a:r>
            <a:endParaRPr kumimoji="0" lang="fr-FR" sz="1800" b="1" i="0" u="none" strike="noStrike" kern="0" cap="none" spc="0" normalizeH="0" baseline="0" noProof="0">
              <a:ln>
                <a:noFill/>
              </a:ln>
              <a:solidFill>
                <a:srgbClr val="000000"/>
              </a:solidFill>
              <a:effectLst/>
              <a:uLnTx/>
              <a:uFillTx/>
              <a:latin typeface="Arial"/>
              <a:ea typeface="+mn-ea"/>
              <a:cs typeface="Arial"/>
            </a:endParaRPr>
          </a:p>
        </p:txBody>
      </p:sp>
      <p:sp>
        <p:nvSpPr>
          <p:cNvPr id="100" name="Rectangle 99"/>
          <p:cNvSpPr>
            <a:spLocks/>
          </p:cNvSpPr>
          <p:nvPr/>
        </p:nvSpPr>
        <p:spPr bwMode="gray">
          <a:xfrm>
            <a:off x="5490920" y="889672"/>
            <a:ext cx="3411085" cy="105258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1844824"/>
            <a:ext cx="341108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99978" y="2033318"/>
            <a:ext cx="3402002" cy="33215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89120" y="2085135"/>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19" name="TextBox 76"/>
          <p:cNvSpPr txBox="1">
            <a:spLocks/>
          </p:cNvSpPr>
          <p:nvPr>
            <p:custDataLst>
              <p:tags r:id="rId5"/>
            </p:custDataLst>
          </p:nvPr>
        </p:nvSpPr>
        <p:spPr>
          <a:xfrm>
            <a:off x="5540302" y="1521771"/>
            <a:ext cx="3208162"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err="1">
                <a:ln>
                  <a:noFill/>
                </a:ln>
                <a:solidFill>
                  <a:srgbClr val="000000"/>
                </a:solidFill>
                <a:effectLst/>
                <a:uLnTx/>
                <a:uFillTx/>
                <a:latin typeface="Arial"/>
                <a:ea typeface="+mn-ea"/>
                <a:cs typeface="Arial"/>
              </a:rPr>
              <a:t>Nbre</a:t>
            </a:r>
            <a:r>
              <a:rPr kumimoji="0" lang="fr-FR" sz="900" b="0" i="0" u="none" strike="noStrike" kern="1200" cap="none" spc="0" normalizeH="0" baseline="0" noProof="0">
                <a:ln>
                  <a:noFill/>
                </a:ln>
                <a:solidFill>
                  <a:srgbClr val="000000"/>
                </a:solidFill>
                <a:effectLst/>
                <a:uLnTx/>
                <a:uFillTx/>
                <a:latin typeface="Arial"/>
                <a:ea typeface="+mn-ea"/>
                <a:cs typeface="Arial"/>
              </a:rPr>
              <a:t> de structures coordonnées</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assurer la continuité des parcours de santé en structurant l’offre dans les territoires</a:t>
            </a:r>
          </a:p>
        </p:txBody>
      </p:sp>
      <p:graphicFrame>
        <p:nvGraphicFramePr>
          <p:cNvPr id="18" name="Tableau 17"/>
          <p:cNvGraphicFramePr>
            <a:graphicFrameLocks noGrp="1"/>
          </p:cNvGraphicFramePr>
          <p:nvPr>
            <p:extLst>
              <p:ext uri="{D42A27DB-BD31-4B8C-83A1-F6EECF244321}">
                <p14:modId xmlns:p14="http://schemas.microsoft.com/office/powerpoint/2010/main" val="4058670705"/>
              </p:ext>
            </p:extLst>
          </p:nvPr>
        </p:nvGraphicFramePr>
        <p:xfrm>
          <a:off x="694655" y="2420888"/>
          <a:ext cx="8413849" cy="4157311"/>
        </p:xfrm>
        <a:graphic>
          <a:graphicData uri="http://schemas.openxmlformats.org/drawingml/2006/table">
            <a:tbl>
              <a:tblPr/>
              <a:tblGrid>
                <a:gridCol w="5730121">
                  <a:extLst>
                    <a:ext uri="{9D8B030D-6E8A-4147-A177-3AD203B41FA5}">
                      <a16:colId xmlns:a16="http://schemas.microsoft.com/office/drawing/2014/main" val="20000"/>
                    </a:ext>
                  </a:extLst>
                </a:gridCol>
                <a:gridCol w="2192091">
                  <a:extLst>
                    <a:ext uri="{9D8B030D-6E8A-4147-A177-3AD203B41FA5}">
                      <a16:colId xmlns:a16="http://schemas.microsoft.com/office/drawing/2014/main" val="20001"/>
                    </a:ext>
                  </a:extLst>
                </a:gridCol>
                <a:gridCol w="491637">
                  <a:extLst>
                    <a:ext uri="{9D8B030D-6E8A-4147-A177-3AD203B41FA5}">
                      <a16:colId xmlns:a16="http://schemas.microsoft.com/office/drawing/2014/main" val="20002"/>
                    </a:ext>
                  </a:extLst>
                </a:gridCol>
              </a:tblGrid>
              <a:tr h="216024">
                <a:tc>
                  <a:txBody>
                    <a:bodyPr/>
                    <a:lstStyle/>
                    <a:p>
                      <a:pPr algn="l" fontAlgn="ctr"/>
                      <a:r>
                        <a:rPr lang="fr-FR" sz="800" b="1" i="0" u="none" strike="noStrike" dirty="0">
                          <a:solidFill>
                            <a:schemeClr val="tx1"/>
                          </a:solidFill>
                          <a:latin typeface="+mn-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00" b="1" i="0" u="none" strike="noStrike">
                          <a:solidFill>
                            <a:schemeClr val="tx1"/>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00" b="1" i="0" u="none" strike="noStrike">
                          <a:solidFill>
                            <a:schemeClr val="tx1"/>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16024">
                <a:tc>
                  <a:txBody>
                    <a:bodyPr/>
                    <a:lstStyle/>
                    <a:p>
                      <a:pPr marL="0" indent="0" algn="l" defTabSz="914400" rtl="0" eaLnBrk="1" fontAlgn="ctr" latinLnBrk="0" hangingPunct="1">
                        <a:buFontTx/>
                        <a:buNone/>
                      </a:pPr>
                      <a:r>
                        <a:rPr lang="fr-FR" sz="800" b="0" i="0" u="none" strike="noStrike" kern="1200" baseline="0" dirty="0">
                          <a:solidFill>
                            <a:schemeClr val="tx1"/>
                          </a:solidFill>
                          <a:latin typeface="+mn-lt"/>
                          <a:ea typeface="+mn-ea"/>
                          <a:cs typeface="+mn-cs"/>
                        </a:rPr>
                        <a:t>Renforcement des </a:t>
                      </a:r>
                      <a:r>
                        <a:rPr lang="fr-FR" sz="800" b="0" i="0" u="none" strike="noStrike" baseline="0" dirty="0">
                          <a:solidFill>
                            <a:schemeClr val="tx1"/>
                          </a:solidFill>
                          <a:latin typeface="+mn-lt"/>
                        </a:rPr>
                        <a:t>structures d’exercice coordonné (maisons et centres)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800" kern="1200">
                          <a:solidFill>
                            <a:schemeClr val="tx1"/>
                          </a:solidFill>
                          <a:effectLst/>
                          <a:latin typeface="+mn-lt"/>
                        </a:rPr>
                        <a:t>Dispositifs  inscrits</a:t>
                      </a:r>
                      <a:r>
                        <a:rPr lang="fr-FR" sz="800" kern="1200" baseline="0">
                          <a:solidFill>
                            <a:schemeClr val="tx1"/>
                          </a:solidFill>
                          <a:effectLst/>
                          <a:latin typeface="+mn-lt"/>
                        </a:rPr>
                        <a:t> CPTS, PTSM, GHT</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800" kern="1200" baseline="0">
                        <a:solidFill>
                          <a:schemeClr val="tx1"/>
                        </a:solidFill>
                        <a:effectLst/>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800" kern="1200" baseline="0">
                          <a:solidFill>
                            <a:schemeClr val="tx1"/>
                          </a:solidFill>
                          <a:effectLst/>
                          <a:latin typeface="+mn-lt"/>
                        </a:rPr>
                        <a:t>Valorisation de ces organisations via financement innovant</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800" kern="1200" baseline="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800" kern="1200" baseline="0">
                          <a:solidFill>
                            <a:schemeClr val="tx1"/>
                          </a:solidFill>
                          <a:effectLst/>
                          <a:latin typeface="+mn-lt"/>
                        </a:rPr>
                        <a:t>RH : </a:t>
                      </a:r>
                      <a:r>
                        <a:rPr lang="fr-FR" sz="800" kern="1200" baseline="0">
                          <a:solidFill>
                            <a:schemeClr val="tx1"/>
                          </a:solidFill>
                          <a:effectLst/>
                          <a:latin typeface="+mn-lt"/>
                          <a:ea typeface="+mn-ea"/>
                          <a:cs typeface="+mn-cs"/>
                        </a:rPr>
                        <a:t>Formation et autorisations d’exercice : accompagnement et développement de nouvelles pratiques, notamment pratiques avancées.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800" kern="1200" baseline="0">
                          <a:solidFill>
                            <a:schemeClr val="tx1"/>
                          </a:solidFill>
                          <a:effectLst/>
                          <a:latin typeface="+mn-lt"/>
                          <a:ea typeface="+mn-ea"/>
                          <a:cs typeface="+mn-cs"/>
                        </a:rPr>
                        <a:t>Accélérateur CPTS 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rowSpan="4">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kern="1200">
                          <a:solidFill>
                            <a:schemeClr val="tx1"/>
                          </a:solidFill>
                          <a:effectLst/>
                          <a:latin typeface="+mn-lt"/>
                          <a:ea typeface="+mn-ea"/>
                          <a:cs typeface="+mn-cs"/>
                        </a:rPr>
                        <a:t>DGOS, DDGCS, DSS,   CNAM, ARS,</a:t>
                      </a:r>
                      <a:r>
                        <a:rPr lang="fr-FR" sz="800" kern="1200" baseline="0">
                          <a:solidFill>
                            <a:schemeClr val="tx1"/>
                          </a:solidFill>
                          <a:effectLst/>
                          <a:latin typeface="+mn-lt"/>
                          <a:ea typeface="+mn-ea"/>
                          <a:cs typeface="+mn-cs"/>
                        </a:rPr>
                        <a:t> </a:t>
                      </a:r>
                      <a:r>
                        <a:rPr lang="fr-FR" sz="800" b="0" kern="1200">
                          <a:solidFill>
                            <a:schemeClr val="tx1"/>
                          </a:solidFill>
                          <a:effectLst/>
                          <a:latin typeface="+mn-lt"/>
                          <a:ea typeface="Times New Roman"/>
                          <a:cs typeface="+mn-cs"/>
                        </a:rPr>
                        <a:t>SGMAS</a:t>
                      </a:r>
                      <a:r>
                        <a:rPr lang="fr-FR" sz="800" b="0" i="0" u="none" strike="noStrike" kern="1200">
                          <a:solidFill>
                            <a:schemeClr val="tx1"/>
                          </a:solidFill>
                          <a:effectLst/>
                          <a:latin typeface="+mn-lt"/>
                          <a:ea typeface="+mn-ea"/>
                          <a:cs typeface="+mn-cs"/>
                        </a:rPr>
                        <a:t>,</a:t>
                      </a:r>
                      <a:r>
                        <a:rPr lang="fr-FR" sz="800" b="0" i="0" u="none" strike="noStrike" kern="1200" baseline="0">
                          <a:solidFill>
                            <a:schemeClr val="tx1"/>
                          </a:solidFill>
                          <a:effectLst/>
                          <a:latin typeface="+mn-lt"/>
                          <a:ea typeface="+mn-ea"/>
                          <a:cs typeface="+mn-cs"/>
                        </a:rPr>
                        <a:t> DSSIS</a:t>
                      </a: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kern="1200" baseline="0">
                          <a:solidFill>
                            <a:schemeClr val="tx1"/>
                          </a:solidFill>
                          <a:effectLst/>
                          <a:latin typeface="+mn-lt"/>
                          <a:ea typeface="+mn-ea"/>
                          <a:cs typeface="+mn-cs"/>
                        </a:rPr>
                        <a:t>MSA</a:t>
                      </a:r>
                      <a:endParaRPr lang="fr-FR" sz="800" b="0" kern="1200">
                        <a:solidFill>
                          <a:schemeClr val="tx1"/>
                        </a:solidFill>
                        <a:effectLst/>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10001"/>
                  </a:ext>
                </a:extLst>
              </a:tr>
              <a:tr h="222973">
                <a:tc>
                  <a:txBody>
                    <a:bodyPr/>
                    <a:lstStyle/>
                    <a:p>
                      <a:pPr marL="0" indent="0" algn="l" defTabSz="914400" rtl="0" eaLnBrk="1" fontAlgn="ctr" latinLnBrk="0" hangingPunct="1">
                        <a:buFontTx/>
                        <a:buNone/>
                      </a:pPr>
                      <a:r>
                        <a:rPr lang="fr-FR" sz="800" b="0" i="0" u="none" strike="noStrike" baseline="0" dirty="0">
                          <a:solidFill>
                            <a:schemeClr val="tx1"/>
                          </a:solidFill>
                          <a:latin typeface="+mn-lt"/>
                        </a:rPr>
                        <a:t>Déploiement des équipes de soins primaires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10002"/>
                  </a:ext>
                </a:extLst>
              </a:tr>
              <a:tr h="182116">
                <a:tc>
                  <a:txBody>
                    <a:bodyPr/>
                    <a:lstStyle/>
                    <a:p>
                      <a:pPr marL="0" indent="0" algn="l" defTabSz="914400" rtl="0" eaLnBrk="1" fontAlgn="ctr" latinLnBrk="0" hangingPunct="1">
                        <a:buFontTx/>
                        <a:buNone/>
                      </a:pPr>
                      <a:r>
                        <a:rPr lang="fr-FR" sz="800" b="0" i="0" u="none" strike="noStrike" baseline="0" dirty="0">
                          <a:solidFill>
                            <a:schemeClr val="tx1"/>
                          </a:solidFill>
                          <a:latin typeface="+mn-lt"/>
                        </a:rPr>
                        <a:t>Facilitation des modes d’exercice partagé : exercice multi-site et exercice mixte ville-hôpital</a:t>
                      </a:r>
                      <a:endParaRPr lang="fr-FR" sz="800" kern="1200" dirty="0">
                        <a:solidFill>
                          <a:schemeClr val="tx1"/>
                        </a:solidFill>
                        <a:effectLst/>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0003"/>
                  </a:ext>
                </a:extLst>
              </a:tr>
              <a:tr h="89105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800" b="0" i="0" u="none" strike="noStrike" kern="1200" baseline="0" dirty="0">
                          <a:solidFill>
                            <a:schemeClr val="tx1"/>
                          </a:solidFill>
                          <a:latin typeface="+mn-lt"/>
                          <a:ea typeface="+mn-ea"/>
                          <a:cs typeface="+mn-cs"/>
                        </a:rPr>
                        <a:t>Promotion et déploiement des organisations visant à améliorer la prise en charge d’une population sur un territoire (approches populationnelle): </a:t>
                      </a:r>
                    </a:p>
                    <a:p>
                      <a:pPr marL="442913" marR="0"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rPr>
                        <a:t>Déploiement des communautés professionnelles territoriales de santé (CPTS) et communautés de psychiatrie territoriales (CPT), </a:t>
                      </a:r>
                    </a:p>
                    <a:p>
                      <a:pPr marL="442913" marR="0"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rPr>
                        <a:t>Accompagnement des hôpitaux de proximité </a:t>
                      </a:r>
                    </a:p>
                    <a:p>
                      <a:pPr marL="442913" indent="-266700" algn="l" defTabSz="914400" rtl="0" eaLnBrk="1" fontAlgn="ctr" latinLnBrk="0" hangingPunct="1">
                        <a:buFont typeface="Arial" panose="020B0604020202020204" pitchFamily="34" charset="0"/>
                        <a:buChar char="•"/>
                      </a:pPr>
                      <a:r>
                        <a:rPr lang="fr-FR" sz="800" b="0" i="0" u="none" strike="noStrike" kern="1200" baseline="0" dirty="0">
                          <a:solidFill>
                            <a:schemeClr val="tx1"/>
                          </a:solidFill>
                          <a:latin typeface="+mn-lt"/>
                          <a:ea typeface="+mn-ea"/>
                          <a:cs typeface="+mn-cs"/>
                        </a:rPr>
                        <a:t>Accès / utilisation d’outils numériques partagés.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0004"/>
                  </a:ext>
                </a:extLst>
              </a:tr>
              <a:tr h="288032">
                <a:tc>
                  <a:txBody>
                    <a:bodyPr/>
                    <a:lstStyle/>
                    <a:p>
                      <a:pPr marL="0" indent="0" algn="l" defTabSz="914400" rtl="0" eaLnBrk="1" fontAlgn="ctr" latinLnBrk="0" hangingPunct="1">
                        <a:buFontTx/>
                        <a:buNone/>
                      </a:pPr>
                      <a:r>
                        <a:rPr lang="fr-FR" sz="800" b="0" i="0" u="none" strike="noStrike" kern="1200" baseline="0" dirty="0">
                          <a:solidFill>
                            <a:schemeClr val="tx1"/>
                          </a:solidFill>
                          <a:latin typeface="+mn-lt"/>
                          <a:ea typeface="+mn-ea"/>
                          <a:cs typeface="+mn-cs"/>
                        </a:rPr>
                        <a:t>Concrétiser le service d’accès aux soins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kern="1200" baseline="0">
                          <a:solidFill>
                            <a:schemeClr val="tx1"/>
                          </a:solidFill>
                          <a:effectLst/>
                          <a:latin typeface="+mn-lt"/>
                          <a:ea typeface="+mn-ea"/>
                          <a:cs typeface="+mn-cs"/>
                        </a:rPr>
                        <a:t>Déploiement des 22 sites pilotes puis généralisation (</a:t>
                      </a:r>
                      <a:r>
                        <a:rPr lang="fr-FR" sz="800" b="0" i="0" u="none" strike="noStrike" kern="1200">
                          <a:solidFill>
                            <a:schemeClr val="tx1"/>
                          </a:solidFill>
                          <a:latin typeface="+mn-lt"/>
                          <a:ea typeface="+mn-ea"/>
                          <a:cs typeface="+mn-cs"/>
                        </a:rPr>
                        <a:t>Avenant</a:t>
                      </a:r>
                      <a:r>
                        <a:rPr lang="fr-FR" sz="800" b="0" i="0" u="none" strike="noStrike" kern="1200" baseline="0">
                          <a:solidFill>
                            <a:schemeClr val="tx1"/>
                          </a:solidFill>
                          <a:latin typeface="+mn-lt"/>
                          <a:ea typeface="+mn-ea"/>
                          <a:cs typeface="+mn-cs"/>
                        </a:rPr>
                        <a:t> 9 convention médicale)</a:t>
                      </a:r>
                      <a:endParaRPr lang="fr-FR" sz="8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800" kern="1200" baseline="0">
                          <a:solidFill>
                            <a:schemeClr val="tx1"/>
                          </a:solidFill>
                          <a:effectLst/>
                          <a:latin typeface="+mn-lt"/>
                          <a:ea typeface="+mn-ea"/>
                          <a:cs typeface="+mn-cs"/>
                        </a:rPr>
                        <a:t>Enrichissement de la plateforme digitale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kern="1200">
                          <a:solidFill>
                            <a:schemeClr val="tx1"/>
                          </a:solidFill>
                          <a:effectLst/>
                          <a:latin typeface="+mn-lt"/>
                          <a:ea typeface="+mn-ea"/>
                          <a:cs typeface="+mn-cs"/>
                        </a:rPr>
                        <a:t>DGOS, ANS, 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389809504"/>
                  </a:ext>
                </a:extLst>
              </a:tr>
              <a:tr h="288032">
                <a:tc>
                  <a:txBody>
                    <a:bodyPr/>
                    <a:lstStyle/>
                    <a:p>
                      <a:pPr marL="0" marR="0" lvl="2" indent="0" algn="l" defTabSz="914400" rtl="0" eaLnBrk="1" fontAlgn="ctr" latinLnBrk="0" hangingPunct="1">
                        <a:lnSpc>
                          <a:spcPct val="100000"/>
                        </a:lnSpc>
                        <a:spcBef>
                          <a:spcPts val="0"/>
                        </a:spcBef>
                        <a:spcAft>
                          <a:spcPts val="0"/>
                        </a:spcAft>
                        <a:buClrTx/>
                        <a:buSzTx/>
                        <a:buFontTx/>
                        <a:buNone/>
                        <a:tabLst/>
                        <a:defRPr/>
                      </a:pPr>
                      <a:r>
                        <a:rPr lang="fr-FR" sz="800" b="0" i="0" u="none" strike="noStrike" kern="1200" baseline="0" dirty="0" smtClean="0">
                          <a:solidFill>
                            <a:schemeClr val="tx1"/>
                          </a:solidFill>
                          <a:latin typeface="+mn-lt"/>
                          <a:ea typeface="+mn-ea"/>
                          <a:cs typeface="+mn-cs"/>
                        </a:rPr>
                        <a:t>Anticiper </a:t>
                      </a:r>
                      <a:r>
                        <a:rPr lang="fr-FR" sz="800" b="0" i="0" u="none" strike="noStrike" kern="1200" baseline="0" dirty="0">
                          <a:solidFill>
                            <a:schemeClr val="tx1"/>
                          </a:solidFill>
                          <a:latin typeface="+mn-lt"/>
                          <a:ea typeface="+mn-ea"/>
                          <a:cs typeface="+mn-cs"/>
                        </a:rPr>
                        <a:t>et accompagner la sortie de l’hôpital et le retour à domicile </a:t>
                      </a:r>
                    </a:p>
                    <a:p>
                      <a:pPr marL="442913" marR="0" lvl="2"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rPr>
                        <a:t>Poursuite du plan PRADO </a:t>
                      </a:r>
                    </a:p>
                    <a:p>
                      <a:pPr marL="442913" marR="0" lvl="2"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rPr>
                        <a:t>Accompagner l’évolution des techniques médicales qui favorisent le développement des pratiques en ambulatoire et des hospitalisations plus courtes, </a:t>
                      </a:r>
                      <a:r>
                        <a:rPr lang="fr-FR" sz="800" b="0" i="0" u="none" strike="noStrike" kern="1200" baseline="0" dirty="0">
                          <a:solidFill>
                            <a:schemeClr val="tx1"/>
                          </a:solidFill>
                          <a:latin typeface="+mn-lt"/>
                          <a:ea typeface="+mn-ea"/>
                          <a:cs typeface="+mn-cs"/>
                          <a:sym typeface="Wingdings 3" pitchFamily="18" charset="2"/>
                        </a:rPr>
                        <a:t>adapter les circuits de prise en charge aux besoins du patient et éviter des ré-hospitalisations liées à une insuffisance de suivi post-hospitalisation.</a:t>
                      </a:r>
                    </a:p>
                    <a:p>
                      <a:pPr marL="442913" marR="0" lvl="2"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sym typeface="Wingdings 3" pitchFamily="18" charset="2"/>
                        </a:rPr>
                        <a:t>Poursuivre la généralisation du PRADO personnes âgées et généraliser le PRADO post SSR (à compter de 2022</a:t>
                      </a:r>
                      <a:r>
                        <a:rPr lang="fr-FR" sz="800" b="0" i="0" u="none" strike="noStrike" kern="1200" baseline="0" dirty="0" smtClean="0">
                          <a:solidFill>
                            <a:schemeClr val="tx1"/>
                          </a:solidFill>
                          <a:latin typeface="+mn-lt"/>
                          <a:ea typeface="+mn-ea"/>
                          <a:cs typeface="+mn-cs"/>
                          <a:sym typeface="Wingdings 3" pitchFamily="18" charset="2"/>
                        </a:rPr>
                        <a:t>)</a:t>
                      </a:r>
                    </a:p>
                    <a:p>
                      <a:pPr marL="442913" marR="0" lvl="2"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smtClean="0">
                          <a:solidFill>
                            <a:schemeClr val="tx1"/>
                          </a:solidFill>
                          <a:latin typeface="+mn-lt"/>
                          <a:ea typeface="+mn-ea"/>
                          <a:cs typeface="+mn-cs"/>
                          <a:sym typeface="Wingdings 3" pitchFamily="18" charset="2"/>
                        </a:rPr>
                        <a:t>Renforcer le déploiement du dispositif d’hébergement temporaire en sortie d’hospitalisation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a:solidFill>
                            <a:schemeClr val="tx1"/>
                          </a:solidFill>
                          <a:latin typeface="+mn-lt"/>
                        </a:rPr>
                        <a:t>PRADO </a:t>
                      </a:r>
                    </a:p>
                    <a:p>
                      <a:pPr algn="l" fontAlgn="b"/>
                      <a:r>
                        <a:rPr lang="fr-FR" sz="800" b="0" i="0" u="none" strike="noStrike">
                          <a:solidFill>
                            <a:schemeClr val="tx1"/>
                          </a:solidFill>
                          <a:latin typeface="+mn-lt"/>
                        </a:rPr>
                        <a:t>PAERPA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n-lt"/>
                        </a:rPr>
                        <a:t>CNAM</a:t>
                      </a: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n-lt"/>
                        </a:rPr>
                        <a:t>HAS</a:t>
                      </a: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n-lt"/>
                        </a:rPr>
                        <a:t>DGOS, ARS, SGMAS</a:t>
                      </a: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n-lt"/>
                        </a:rPr>
                        <a:t>MSA </a:t>
                      </a:r>
                      <a:endParaRPr lang="fr-FR" sz="800" b="0" i="0" u="none" strike="noStrike" dirty="0" smtClean="0">
                        <a:solidFill>
                          <a:schemeClr val="tx1"/>
                        </a:solidFill>
                        <a:latin typeface="+mn-lt"/>
                      </a:endParaRPr>
                    </a:p>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smtClean="0">
                          <a:solidFill>
                            <a:schemeClr val="tx1"/>
                          </a:solidFill>
                          <a:latin typeface="+mn-lt"/>
                        </a:rPr>
                        <a:t>DGCS</a:t>
                      </a:r>
                      <a:endParaRPr lang="fr-FR" sz="8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10005"/>
                  </a:ext>
                </a:extLst>
              </a:tr>
              <a:tr h="170078">
                <a:tc>
                  <a:txBody>
                    <a:bodyPr/>
                    <a:lstStyle/>
                    <a:p>
                      <a:pPr marL="0" marR="0" lvl="2" indent="0" algn="l" defTabSz="914400" rtl="0" eaLnBrk="1" fontAlgn="ctr" latinLnBrk="0" hangingPunct="1">
                        <a:lnSpc>
                          <a:spcPct val="100000"/>
                        </a:lnSpc>
                        <a:spcBef>
                          <a:spcPts val="0"/>
                        </a:spcBef>
                        <a:spcAft>
                          <a:spcPts val="0"/>
                        </a:spcAft>
                        <a:buClrTx/>
                        <a:buSzTx/>
                        <a:buFontTx/>
                        <a:buNone/>
                        <a:tabLst/>
                        <a:defRPr/>
                      </a:pPr>
                      <a:r>
                        <a:rPr lang="fr-FR" sz="800" b="0" i="0" u="none" strike="noStrike" kern="1200" baseline="0" dirty="0" smtClean="0">
                          <a:solidFill>
                            <a:schemeClr val="tx1"/>
                          </a:solidFill>
                          <a:latin typeface="+mn-lt"/>
                          <a:ea typeface="+mn-ea"/>
                          <a:cs typeface="+mn-cs"/>
                        </a:rPr>
                        <a:t>Développer </a:t>
                      </a:r>
                      <a:r>
                        <a:rPr lang="fr-FR" sz="800" b="0" i="0" u="none" strike="noStrike" kern="1200" baseline="0" dirty="0">
                          <a:solidFill>
                            <a:schemeClr val="tx1"/>
                          </a:solidFill>
                          <a:latin typeface="+mn-lt"/>
                          <a:ea typeface="+mn-ea"/>
                          <a:cs typeface="+mn-cs"/>
                        </a:rPr>
                        <a:t>les stratégies thérapeutiques pouvant être réalisées au domicile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8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8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10006"/>
                  </a:ext>
                </a:extLst>
              </a:tr>
              <a:tr h="288032">
                <a:tc>
                  <a:txBody>
                    <a:bodyPr/>
                    <a:lstStyle/>
                    <a:p>
                      <a:pPr marL="0" marR="0" lvl="2" indent="0" algn="l" defTabSz="914400" rtl="0" eaLnBrk="1" fontAlgn="ctr" latinLnBrk="0" hangingPunct="1">
                        <a:lnSpc>
                          <a:spcPct val="100000"/>
                        </a:lnSpc>
                        <a:spcBef>
                          <a:spcPts val="0"/>
                        </a:spcBef>
                        <a:spcAft>
                          <a:spcPts val="0"/>
                        </a:spcAft>
                        <a:buClrTx/>
                        <a:buSzTx/>
                        <a:buFontTx/>
                        <a:buNone/>
                        <a:tabLst/>
                        <a:defRPr/>
                      </a:pPr>
                      <a:r>
                        <a:rPr lang="fr-FR" sz="800" b="0" i="0" u="none" strike="noStrike" kern="1200" baseline="0">
                          <a:solidFill>
                            <a:schemeClr val="tx1"/>
                          </a:solidFill>
                          <a:latin typeface="+mn-lt"/>
                          <a:ea typeface="+mn-ea"/>
                          <a:cs typeface="+mn-cs"/>
                        </a:rPr>
                        <a:t>Analyser les expérimentations  d’EHPAD plate-forme de services pour définir un cadre de déploiement de ces modalités de prise en charge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8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n-lt"/>
                        </a:rPr>
                        <a:t>DGCS</a:t>
                      </a:r>
                    </a:p>
                    <a:p>
                      <a:pPr algn="l" fontAlgn="b"/>
                      <a:r>
                        <a:rPr lang="fr-FR" sz="800" b="0" i="0" u="none" strike="noStrike" dirty="0">
                          <a:solidFill>
                            <a:schemeClr val="tx1"/>
                          </a:solidFill>
                          <a:latin typeface="+mn-lt"/>
                        </a:rPr>
                        <a:t>CNSA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10007"/>
                  </a:ext>
                </a:extLst>
              </a:tr>
              <a:tr h="461020">
                <a:tc>
                  <a:txBody>
                    <a:bodyPr/>
                    <a:lstStyle/>
                    <a:p>
                      <a:pPr marL="0" marR="0" lvl="2" indent="0" algn="l" defTabSz="914400" rtl="0" eaLnBrk="1" fontAlgn="ctr" latinLnBrk="0" hangingPunct="1">
                        <a:lnSpc>
                          <a:spcPct val="100000"/>
                        </a:lnSpc>
                        <a:spcBef>
                          <a:spcPts val="0"/>
                        </a:spcBef>
                        <a:spcAft>
                          <a:spcPts val="0"/>
                        </a:spcAft>
                        <a:buClrTx/>
                        <a:buSzTx/>
                        <a:buFontTx/>
                        <a:buNone/>
                        <a:tabLst/>
                        <a:defRPr/>
                      </a:pPr>
                      <a:r>
                        <a:rPr lang="fr-FR" sz="800" b="0" i="0" u="none" strike="noStrike" kern="1200" baseline="0" dirty="0">
                          <a:solidFill>
                            <a:schemeClr val="tx1"/>
                          </a:solidFill>
                          <a:latin typeface="+mn-lt"/>
                          <a:ea typeface="+mn-ea"/>
                          <a:cs typeface="+mn-cs"/>
                        </a:rPr>
                        <a:t>Construire des parcours sur des pathologies ou des populations significatives en termes de santé publique</a:t>
                      </a:r>
                    </a:p>
                    <a:p>
                      <a:pPr marL="442913" marR="0" lvl="2"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rPr>
                        <a:t>Mise à l’échelle du parcours « insuffisance cardiaque » avec des actions d’information des patients,  d’accompagnement des PS (PS libéraux, CPTS, établissements de santé) et expérimentation du parcours « maladie rénale chronique » </a:t>
                      </a:r>
                    </a:p>
                    <a:p>
                      <a:pPr marL="442913" marR="0" lvl="2" indent="-2667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00" b="0" i="0" u="none" strike="noStrike" kern="1200" baseline="0" dirty="0">
                          <a:solidFill>
                            <a:schemeClr val="tx1"/>
                          </a:solidFill>
                          <a:latin typeface="+mn-lt"/>
                          <a:ea typeface="+mn-ea"/>
                          <a:cs typeface="+mn-cs"/>
                        </a:rPr>
                        <a:t>Développement d’une </a:t>
                      </a:r>
                      <a:r>
                        <a:rPr lang="fr-FR" sz="800" b="0" i="0" u="none" strike="noStrike" kern="1200" baseline="0" dirty="0" smtClean="0">
                          <a:solidFill>
                            <a:schemeClr val="tx1"/>
                          </a:solidFill>
                          <a:latin typeface="+mn-lt"/>
                          <a:ea typeface="+mn-ea"/>
                          <a:cs typeface="+mn-cs"/>
                        </a:rPr>
                        <a:t>stratégie d’actions par </a:t>
                      </a:r>
                      <a:r>
                        <a:rPr lang="fr-FR" sz="800" b="0" i="0" u="none" strike="noStrike" kern="1200" baseline="0" dirty="0">
                          <a:solidFill>
                            <a:schemeClr val="tx1"/>
                          </a:solidFill>
                          <a:latin typeface="+mn-lt"/>
                          <a:ea typeface="+mn-ea"/>
                          <a:cs typeface="+mn-cs"/>
                        </a:rPr>
                        <a:t>famille populationnelle </a:t>
                      </a:r>
                      <a:r>
                        <a:rPr lang="fr-FR" sz="800" b="0" i="0" u="none" strike="noStrike" kern="1200" baseline="0" dirty="0" smtClean="0">
                          <a:solidFill>
                            <a:schemeClr val="tx1"/>
                          </a:solidFill>
                          <a:latin typeface="+mn-lt"/>
                          <a:ea typeface="+mn-ea"/>
                          <a:cs typeface="+mn-cs"/>
                        </a:rPr>
                        <a:t>(petite enfance, femmes enceintes,, …) en mettant </a:t>
                      </a:r>
                      <a:r>
                        <a:rPr lang="fr-FR" sz="800" b="0" i="0" u="none" strike="noStrike" kern="1200" baseline="0" dirty="0">
                          <a:solidFill>
                            <a:schemeClr val="tx1"/>
                          </a:solidFill>
                          <a:latin typeface="+mn-lt"/>
                          <a:ea typeface="+mn-ea"/>
                          <a:cs typeface="+mn-cs"/>
                        </a:rPr>
                        <a:t>en cohérence l’ensemble </a:t>
                      </a:r>
                      <a:r>
                        <a:rPr lang="fr-FR" sz="800" b="0" i="0" u="none" strike="noStrike" kern="1200" baseline="0" dirty="0" smtClean="0">
                          <a:solidFill>
                            <a:schemeClr val="tx1"/>
                          </a:solidFill>
                          <a:latin typeface="+mn-lt"/>
                          <a:ea typeface="+mn-ea"/>
                          <a:cs typeface="+mn-cs"/>
                        </a:rPr>
                        <a:t>actions menées, ou à venir,  et dispositifs portés par l’AM.</a:t>
                      </a:r>
                      <a:endParaRPr lang="fr-FR" sz="800" b="0" i="0" u="none" strike="noStrike" kern="1200" baseline="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n-lt"/>
                        </a:rPr>
                        <a:t>Outil</a:t>
                      </a:r>
                      <a:r>
                        <a:rPr lang="fr-FR" sz="800" b="0" i="0" u="none" strike="noStrike" baseline="0" dirty="0">
                          <a:solidFill>
                            <a:schemeClr val="tx1"/>
                          </a:solidFill>
                          <a:latin typeface="+mn-lt"/>
                        </a:rPr>
                        <a:t> </a:t>
                      </a:r>
                      <a:r>
                        <a:rPr lang="fr-FR" sz="800" b="0" i="0" u="none" strike="noStrike" dirty="0">
                          <a:solidFill>
                            <a:schemeClr val="tx1"/>
                          </a:solidFill>
                          <a:latin typeface="+mn-lt"/>
                        </a:rPr>
                        <a:t>de diagnostic territorial</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00" b="0" i="0" u="none" strike="noStrike" dirty="0">
                          <a:solidFill>
                            <a:schemeClr val="tx1"/>
                          </a:solidFill>
                          <a:latin typeface="+mn-lt"/>
                        </a:rPr>
                        <a:t>CNAM</a:t>
                      </a:r>
                    </a:p>
                    <a:p>
                      <a:pPr algn="l" fontAlgn="b"/>
                      <a:r>
                        <a:rPr lang="fr-FR" sz="800" b="0" i="0" u="none" strike="noStrike" dirty="0">
                          <a:solidFill>
                            <a:schemeClr val="tx1"/>
                          </a:solidFill>
                          <a:latin typeface="+mn-lt"/>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extLst>
                  <a:ext uri="{0D108BD9-81ED-4DB2-BD59-A6C34878D82A}">
                    <a16:rowId xmlns:a16="http://schemas.microsoft.com/office/drawing/2014/main" val="1592062111"/>
                  </a:ext>
                </a:extLst>
              </a:tr>
            </a:tbl>
          </a:graphicData>
        </a:graphic>
      </p:graphicFrame>
      <p:grpSp>
        <p:nvGrpSpPr>
          <p:cNvPr id="16" name="Groupe 15"/>
          <p:cNvGrpSpPr/>
          <p:nvPr/>
        </p:nvGrpSpPr>
        <p:grpSpPr>
          <a:xfrm>
            <a:off x="66828" y="116632"/>
            <a:ext cx="588165" cy="432618"/>
            <a:chOff x="730251" y="2607436"/>
            <a:chExt cx="1539350" cy="752041"/>
          </a:xfrm>
        </p:grpSpPr>
        <p:pic>
          <p:nvPicPr>
            <p:cNvPr id="17"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6" name="Connecteur droit avec flèche 25"/>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5"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9" name="Rectangle 28"/>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983294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1504"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Moderniser l’offre de soins à la faveur d’organisations associant la ville et l’hôpital dans une logique de complémentarité et de décloisonnement des professionnels pour un parcours de soins sans rupture favorisant le retour et le maintien à domicile des patients.</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9" y="99435"/>
            <a:ext cx="8352928" cy="492443"/>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600" b="1" i="0" u="none" strike="noStrike" kern="1200" cap="none" spc="0" normalizeH="0" baseline="0" noProof="0">
                <a:ln>
                  <a:noFill/>
                </a:ln>
                <a:solidFill>
                  <a:srgbClr val="002960"/>
                </a:solidFill>
                <a:effectLst/>
                <a:uLnTx/>
                <a:uFillTx/>
                <a:latin typeface="Arial"/>
                <a:ea typeface="+mn-ea"/>
                <a:cs typeface="Arial"/>
              </a:rPr>
              <a:t>Développer les fonctions d’appui, convergence des dispositifs de coordination territoriale et déploiement des services numériques d’appui à la coordination</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2428126544"/>
              </p:ext>
            </p:extLst>
          </p:nvPr>
        </p:nvGraphicFramePr>
        <p:xfrm>
          <a:off x="755576" y="2844140"/>
          <a:ext cx="8138018" cy="2316573"/>
        </p:xfrm>
        <a:graphic>
          <a:graphicData uri="http://schemas.openxmlformats.org/drawingml/2006/table">
            <a:tbl>
              <a:tblPr/>
              <a:tblGrid>
                <a:gridCol w="5184576">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721194">
                  <a:extLst>
                    <a:ext uri="{9D8B030D-6E8A-4147-A177-3AD203B41FA5}">
                      <a16:colId xmlns:a16="http://schemas.microsoft.com/office/drawing/2014/main" val="20003"/>
                    </a:ext>
                  </a:extLst>
                </a:gridCol>
              </a:tblGrid>
              <a:tr h="216024">
                <a:tc>
                  <a:txBody>
                    <a:bodyPr/>
                    <a:lstStyle/>
                    <a:p>
                      <a:pPr algn="l" fontAlgn="ctr"/>
                      <a:r>
                        <a:rPr lang="fr-FR" sz="1050" b="1" i="0" u="none" strike="noStrike">
                          <a:solidFill>
                            <a:srgbClr val="000000"/>
                          </a:solidFill>
                          <a:latin typeface="+mn-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50" b="1" i="0" u="none" strike="noStrike">
                          <a:solidFill>
                            <a:srgbClr val="000000"/>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50" b="1" i="0" u="none" strike="noStrike">
                          <a:solidFill>
                            <a:srgbClr val="000000"/>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1050" b="1" i="0" u="none" strike="noStrike">
                          <a:solidFill>
                            <a:srgbClr val="000000"/>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88032">
                <a:tc>
                  <a:txBody>
                    <a:bodyPr/>
                    <a:lstStyle/>
                    <a:p>
                      <a:r>
                        <a:rPr lang="fr-FR" sz="1050" b="0" i="0" u="none" strike="noStrike" kern="1200" baseline="0">
                          <a:solidFill>
                            <a:schemeClr val="tx1"/>
                          </a:solidFill>
                          <a:latin typeface="+mn-lt"/>
                          <a:ea typeface="+mn-ea"/>
                          <a:cs typeface="+mn-cs"/>
                        </a:rPr>
                        <a:t>Accompagner la convergence des dispositifs de coordination et construire un modèle de financement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50" b="0" i="0" u="none" strike="noStrike" kern="1200">
                          <a:solidFill>
                            <a:schemeClr val="tx1"/>
                          </a:solidFill>
                          <a:latin typeface="+mn-lt"/>
                          <a:ea typeface="+mn-ea"/>
                          <a:cs typeface="+mn-cs"/>
                        </a:rPr>
                        <a:t>Accompagnement   outillage des ARS professionnels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50" b="0" i="0" u="none" strike="noStrike" kern="1200">
                          <a:solidFill>
                            <a:schemeClr val="tx1"/>
                          </a:solidFill>
                          <a:latin typeface="+mn-lt"/>
                          <a:ea typeface="+mn-ea"/>
                          <a:cs typeface="+mn-cs"/>
                        </a:rPr>
                        <a:t>ANAP/ministère/ARS, HAS, EHESP, SGMAS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50" b="0" i="0" u="none" strike="noStrike" kern="1200" baseline="0">
                          <a:solidFill>
                            <a:schemeClr val="tx1"/>
                          </a:solidFill>
                          <a:latin typeface="+mn-lt"/>
                          <a:ea typeface="+mn-ea"/>
                          <a:cs typeface="+mn-cs"/>
                        </a:rPr>
                        <a:t>2021-2022</a:t>
                      </a:r>
                      <a:endParaRPr lang="fr-FR" sz="105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7007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50" b="0" i="0" u="none" strike="noStrike" kern="1200" baseline="0">
                          <a:solidFill>
                            <a:schemeClr val="tx1"/>
                          </a:solidFill>
                          <a:latin typeface="+mn-lt"/>
                          <a:ea typeface="+mn-ea"/>
                          <a:cs typeface="+mn-cs"/>
                        </a:rPr>
                        <a:t>Diffuser des référentiels de prise en charge (sur les pratiques et techniques)  pour certaines pathologies </a:t>
                      </a:r>
                    </a:p>
                    <a:p>
                      <a:pPr marL="171450" marR="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1050" b="0" i="0" u="none" strike="noStrike" kern="1200" baseline="0">
                          <a:solidFill>
                            <a:schemeClr val="tx1"/>
                          </a:solidFill>
                          <a:latin typeface="+mn-lt"/>
                          <a:ea typeface="+mn-ea"/>
                          <a:cs typeface="+mn-cs"/>
                        </a:rPr>
                        <a:t>Obésité sévère et chirurgie bariatrique</a:t>
                      </a:r>
                    </a:p>
                    <a:p>
                      <a:pPr marL="171450" marR="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1050" b="0" i="0" u="none" strike="noStrike" kern="1200" baseline="0">
                          <a:solidFill>
                            <a:schemeClr val="tx1"/>
                          </a:solidFill>
                          <a:latin typeface="+mn-lt"/>
                          <a:ea typeface="+mn-ea"/>
                          <a:cs typeface="+mn-cs"/>
                        </a:rPr>
                        <a:t>Cancer </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1050" b="0" i="0" u="none" strike="noStrike" kern="1200" baseline="0">
                          <a:solidFill>
                            <a:schemeClr val="tx1"/>
                          </a:solidFill>
                          <a:latin typeface="+mn-lt"/>
                          <a:ea typeface="+mn-ea"/>
                          <a:cs typeface="+mn-cs"/>
                        </a:rPr>
                        <a:t>Soins palliatifs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1050" b="0" i="0" u="none" strike="noStrike" kern="1200" baseline="0">
                          <a:solidFill>
                            <a:schemeClr val="tx1"/>
                          </a:solidFill>
                          <a:latin typeface="+mn-lt"/>
                          <a:ea typeface="+mn-ea"/>
                          <a:cs typeface="+mn-cs"/>
                        </a:rPr>
                        <a: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50" b="0" i="0" u="none" strike="noStrike">
                          <a:solidFill>
                            <a:schemeClr val="tx1"/>
                          </a:solidFill>
                          <a:latin typeface="+mn-lt"/>
                        </a:rPr>
                        <a:t>Référentiels</a:t>
                      </a:r>
                      <a:r>
                        <a:rPr lang="fr-FR" sz="1050" b="0" i="0" u="none" strike="noStrike" baseline="0">
                          <a:solidFill>
                            <a:schemeClr val="tx1"/>
                          </a:solidFill>
                          <a:latin typeface="+mn-lt"/>
                        </a:rPr>
                        <a:t> HAS</a:t>
                      </a:r>
                    </a:p>
                    <a:p>
                      <a:pPr algn="l" fontAlgn="b"/>
                      <a:r>
                        <a:rPr lang="fr-FR" sz="1050" b="0" i="0" u="none" strike="noStrike" baseline="0">
                          <a:solidFill>
                            <a:schemeClr val="tx1"/>
                          </a:solidFill>
                          <a:latin typeface="+mn-lt"/>
                        </a:rPr>
                        <a:t>Référentiels INCA</a:t>
                      </a:r>
                    </a:p>
                    <a:p>
                      <a:pPr algn="l" fontAlgn="b"/>
                      <a:r>
                        <a:rPr lang="fr-FR" sz="1050" b="0" i="0" u="none" strike="noStrike" baseline="0">
                          <a:solidFill>
                            <a:schemeClr val="tx1"/>
                          </a:solidFill>
                          <a:latin typeface="+mn-lt"/>
                        </a:rPr>
                        <a:t>Référentiels CNP et sociétés savantes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1050" b="0" i="0" u="none" strike="noStrike" kern="1200" dirty="0">
                          <a:solidFill>
                            <a:schemeClr val="tx1"/>
                          </a:solidFill>
                          <a:latin typeface="+mn-lt"/>
                          <a:ea typeface="+mn-ea"/>
                          <a:cs typeface="+mn-cs"/>
                        </a:rPr>
                        <a:t>HAS/AM/ARS, SGMAS/ </a:t>
                      </a:r>
                      <a:r>
                        <a:rPr lang="fr-FR" sz="1050" b="0" i="0" u="none" strike="noStrike" kern="1200" dirty="0" err="1">
                          <a:solidFill>
                            <a:schemeClr val="tx1"/>
                          </a:solidFill>
                          <a:latin typeface="+mn-lt"/>
                          <a:ea typeface="+mn-ea"/>
                          <a:cs typeface="+mn-cs"/>
                        </a:rPr>
                        <a:t>INCa</a:t>
                      </a:r>
                      <a:r>
                        <a:rPr lang="fr-FR" sz="1050" b="0" i="0" u="none" strike="noStrike" kern="1200" dirty="0">
                          <a:solidFill>
                            <a:schemeClr val="tx1"/>
                          </a:solidFill>
                          <a:latin typeface="+mn-lt"/>
                          <a:ea typeface="+mn-ea"/>
                          <a:cs typeface="+mn-cs"/>
                        </a:rPr>
                        <a:t>/</a:t>
                      </a:r>
                      <a:r>
                        <a:rPr lang="fr-FR" sz="1050" b="0" i="0" u="none" strike="noStrike" kern="1200" baseline="0" dirty="0">
                          <a:solidFill>
                            <a:schemeClr val="tx1"/>
                          </a:solidFill>
                          <a:latin typeface="+mn-lt"/>
                          <a:ea typeface="+mn-ea"/>
                          <a:cs typeface="+mn-cs"/>
                        </a:rPr>
                        <a:t> CNP-sociétés savantes</a:t>
                      </a:r>
                    </a:p>
                    <a:p>
                      <a:pPr marL="0" marR="0" indent="0" algn="l" defTabSz="932863" rtl="0" eaLnBrk="1" fontAlgn="b" latinLnBrk="0" hangingPunct="1">
                        <a:lnSpc>
                          <a:spcPct val="100000"/>
                        </a:lnSpc>
                        <a:spcBef>
                          <a:spcPts val="0"/>
                        </a:spcBef>
                        <a:spcAft>
                          <a:spcPts val="0"/>
                        </a:spcAft>
                        <a:buClrTx/>
                        <a:buSzTx/>
                        <a:buFontTx/>
                        <a:buNone/>
                        <a:tabLst/>
                        <a:defRPr/>
                      </a:pPr>
                      <a:r>
                        <a:rPr lang="fr-FR" sz="1050" b="0" i="0" u="none" strike="noStrike" kern="1200" baseline="0" dirty="0">
                          <a:solidFill>
                            <a:schemeClr val="tx1"/>
                          </a:solidFill>
                          <a:latin typeface="+mn-lt"/>
                          <a:ea typeface="+mn-ea"/>
                          <a:cs typeface="+mn-cs"/>
                        </a:rPr>
                        <a:t>AM pour diffusion</a:t>
                      </a:r>
                      <a:endParaRPr lang="fr-FR" sz="105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50" b="0" i="0" u="none" strike="noStrike">
                          <a:solidFill>
                            <a:schemeClr val="tx1"/>
                          </a:solidFill>
                          <a:latin typeface="+mn-lt"/>
                        </a:rPr>
                        <a:t> </a:t>
                      </a:r>
                      <a:r>
                        <a:rPr lang="fr-FR" sz="1050" b="0" i="0" u="none" strike="noStrike" kern="1200" baseline="0">
                          <a:solidFill>
                            <a:schemeClr val="tx1"/>
                          </a:solidFill>
                          <a:latin typeface="+mn-lt"/>
                          <a:ea typeface="+mn-ea"/>
                          <a:cs typeface="+mn-cs"/>
                        </a:rPr>
                        <a:t>2021-2022</a:t>
                      </a:r>
                      <a:endParaRPr lang="fr-FR" sz="105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28803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50" b="0" i="0" u="none" strike="noStrike" kern="1200" baseline="0">
                          <a:solidFill>
                            <a:schemeClr val="tx1"/>
                          </a:solidFill>
                          <a:latin typeface="+mn-lt"/>
                          <a:ea typeface="+mn-ea"/>
                          <a:cs typeface="+mn-cs"/>
                        </a:rPr>
                        <a:t>Développer les services numériques d’appui à la coordination en lien avec la convergence des dispositifs de coordination  et en capitalisant sur le programme Territoire de Soins Numériques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50" b="0" i="0" u="none" strike="noStrike">
                          <a:solidFill>
                            <a:schemeClr val="tx1"/>
                          </a:solidFill>
                          <a:latin typeface="+mn-lt"/>
                        </a:rPr>
                        <a:t>Programme e-parcours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1050" b="0" i="0" u="none" strike="noStrike">
                          <a:solidFill>
                            <a:schemeClr val="tx1"/>
                          </a:solidFill>
                          <a:latin typeface="+mn-lt"/>
                        </a:rPr>
                        <a:t>Ministère / ANAP /ASIP /ARS, </a:t>
                      </a:r>
                      <a:r>
                        <a:rPr lang="fr-FR" sz="1050" b="0" kern="1200">
                          <a:solidFill>
                            <a:schemeClr val="tx1"/>
                          </a:solidFill>
                          <a:effectLst/>
                          <a:latin typeface="+mn-lt"/>
                          <a:ea typeface="Times New Roman"/>
                          <a:cs typeface="+mn-cs"/>
                        </a:rPr>
                        <a:t>SGMAS</a:t>
                      </a:r>
                      <a:endParaRPr lang="fr-FR" sz="1050" b="1"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0000"/>
                          </a:solidFill>
                          <a:latin typeface="+mn-lt"/>
                        </a:rPr>
                        <a:t> </a:t>
                      </a:r>
                      <a:r>
                        <a:rPr lang="fr-FR" sz="1050" b="0" i="0" u="none" strike="noStrike" kern="1200" baseline="0" dirty="0">
                          <a:solidFill>
                            <a:schemeClr val="tx1"/>
                          </a:solidFill>
                          <a:latin typeface="+mn-lt"/>
                          <a:ea typeface="+mn-ea"/>
                          <a:cs typeface="+mn-cs"/>
                        </a:rPr>
                        <a:t>2021-2022</a:t>
                      </a:r>
                      <a:endParaRPr lang="fr-FR" sz="105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assurer la continuité des parcours de santé en structurant l’offre dans les territoires</a:t>
            </a:r>
          </a:p>
        </p:txBody>
      </p:sp>
      <p:grpSp>
        <p:nvGrpSpPr>
          <p:cNvPr id="14" name="Groupe 13"/>
          <p:cNvGrpSpPr/>
          <p:nvPr/>
        </p:nvGrpSpPr>
        <p:grpSpPr>
          <a:xfrm>
            <a:off x="66828" y="116632"/>
            <a:ext cx="588165" cy="432618"/>
            <a:chOff x="730251" y="2607436"/>
            <a:chExt cx="1539350" cy="752041"/>
          </a:xfrm>
        </p:grpSpPr>
        <p:pic>
          <p:nvPicPr>
            <p:cNvPr id="15"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oupe 16"/>
            <p:cNvGrpSpPr/>
            <p:nvPr/>
          </p:nvGrpSpPr>
          <p:grpSpPr>
            <a:xfrm rot="5400000">
              <a:off x="1246059" y="2393464"/>
              <a:ext cx="288032" cy="715975"/>
              <a:chOff x="971600" y="2132856"/>
              <a:chExt cx="288032" cy="2283554"/>
            </a:xfrm>
          </p:grpSpPr>
          <p:cxnSp>
            <p:nvCxnSpPr>
              <p:cNvPr id="19" name="Connecteur droit avec flèche 1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6" name="Rectangle 25"/>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29" name="TextBox 76"/>
          <p:cNvSpPr txBox="1">
            <a:spLocks/>
          </p:cNvSpPr>
          <p:nvPr>
            <p:custDataLst>
              <p:tags r:id="rId4"/>
            </p:custDataLst>
          </p:nvPr>
        </p:nvSpPr>
        <p:spPr>
          <a:xfrm>
            <a:off x="5525866" y="1046659"/>
            <a:ext cx="2430510"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err="1">
                <a:ln>
                  <a:noFill/>
                </a:ln>
                <a:solidFill>
                  <a:srgbClr val="000000"/>
                </a:solidFill>
                <a:effectLst/>
                <a:uLnTx/>
                <a:uFillTx/>
                <a:latin typeface="Arial"/>
                <a:ea typeface="+mn-ea"/>
                <a:cs typeface="Arial"/>
              </a:rPr>
              <a:t>Nbre</a:t>
            </a:r>
            <a:r>
              <a:rPr kumimoji="0" lang="fr-FR" sz="900" b="0" i="0" u="none" strike="noStrike" kern="1200" cap="none" spc="0" normalizeH="0" baseline="0" noProof="0">
                <a:ln>
                  <a:noFill/>
                </a:ln>
                <a:solidFill>
                  <a:srgbClr val="000000"/>
                </a:solidFill>
                <a:effectLst/>
                <a:uLnTx/>
                <a:uFillTx/>
                <a:latin typeface="Arial"/>
                <a:ea typeface="+mn-ea"/>
                <a:cs typeface="Arial"/>
              </a:rPr>
              <a:t> de DAC en fonctionnement</a:t>
            </a:r>
          </a:p>
        </p:txBody>
      </p:sp>
    </p:spTree>
    <p:extLst>
      <p:ext uri="{BB962C8B-B14F-4D97-AF65-F5344CB8AC3E}">
        <p14:creationId xmlns:p14="http://schemas.microsoft.com/office/powerpoint/2010/main" val="2038031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2528"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278229"/>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198109"/>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Déployer les mesures du Ségur  en particulier l’article 50 de la LFSS 2021, ainsi que l’outillage des établissements en matière de pratiques d’efficience opérationnelle et de chaîne de facturation.</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188640"/>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sz="1600"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060"/>
                </a:solidFill>
                <a:effectLst/>
                <a:uLnTx/>
                <a:uFillTx/>
                <a:latin typeface="Arial"/>
                <a:ea typeface="+mn-ea"/>
                <a:cs typeface="Arial"/>
              </a:rPr>
              <a:t>Accompagner le pilotage financier des établissements de santé</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6" y="3212976"/>
          <a:ext cx="8138018" cy="3160679"/>
        </p:xfrm>
        <a:graphic>
          <a:graphicData uri="http://schemas.openxmlformats.org/drawingml/2006/table">
            <a:tbl>
              <a:tblPr/>
              <a:tblGrid>
                <a:gridCol w="2088232">
                  <a:extLst>
                    <a:ext uri="{9D8B030D-6E8A-4147-A177-3AD203B41FA5}">
                      <a16:colId xmlns:a16="http://schemas.microsoft.com/office/drawing/2014/main" val="20000"/>
                    </a:ext>
                  </a:extLst>
                </a:gridCol>
                <a:gridCol w="4896544">
                  <a:extLst>
                    <a:ext uri="{9D8B030D-6E8A-4147-A177-3AD203B41FA5}">
                      <a16:colId xmlns:a16="http://schemas.microsoft.com/office/drawing/2014/main" val="20001"/>
                    </a:ext>
                  </a:extLst>
                </a:gridCol>
                <a:gridCol w="586415">
                  <a:extLst>
                    <a:ext uri="{9D8B030D-6E8A-4147-A177-3AD203B41FA5}">
                      <a16:colId xmlns:a16="http://schemas.microsoft.com/office/drawing/2014/main" val="20002"/>
                    </a:ext>
                  </a:extLst>
                </a:gridCol>
                <a:gridCol w="566827">
                  <a:extLst>
                    <a:ext uri="{9D8B030D-6E8A-4147-A177-3AD203B41FA5}">
                      <a16:colId xmlns:a16="http://schemas.microsoft.com/office/drawing/2014/main" val="20003"/>
                    </a:ext>
                  </a:extLst>
                </a:gridCol>
              </a:tblGrid>
              <a:tr h="216024">
                <a:tc>
                  <a:txBody>
                    <a:bodyPr/>
                    <a:lstStyle/>
                    <a:p>
                      <a:pPr algn="l" fontAlgn="ctr"/>
                      <a:r>
                        <a:rPr lang="fr-FR" sz="85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5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5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85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88032">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850">
                          <a:solidFill>
                            <a:schemeClr val="tx1"/>
                          </a:solidFill>
                        </a:rPr>
                        <a:t>Sous-action 1 ES</a:t>
                      </a:r>
                      <a:r>
                        <a:rPr lang="fr-FR" sz="850" baseline="0">
                          <a:solidFill>
                            <a:schemeClr val="tx1"/>
                          </a:solidFill>
                        </a:rPr>
                        <a:t> : Restaurer les capacités financières des ES assurant le SPH</a:t>
                      </a:r>
                      <a:endParaRPr lang="fr-FR" sz="850" strike="sngStrike">
                        <a:solidFill>
                          <a:schemeClr val="tx1"/>
                        </a:solidFil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87313" marR="0" indent="-87313" algn="l" defTabSz="932863"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50" b="0" baseline="0">
                          <a:solidFill>
                            <a:schemeClr val="tx1"/>
                          </a:solidFill>
                        </a:rPr>
                        <a:t>Mobiliser le levier de l’article 50 de la LFSS 2021, dont les modalités d’application sont largement déconcentrées, afin de contribuer à l’amélioration des capacités financières des ES dans un contexte d’investissement en santé massif.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850" b="0" i="0" u="none" strike="noStrike" kern="1200">
                          <a:solidFill>
                            <a:schemeClr val="tx1"/>
                          </a:solidFill>
                          <a:latin typeface="+mn-lt"/>
                          <a:ea typeface="+mn-ea"/>
                          <a:cs typeface="+mn-cs"/>
                        </a:rPr>
                        <a:t>DGOS</a:t>
                      </a:r>
                      <a:r>
                        <a:rPr lang="fr-FR" sz="850" b="0" i="0" u="none" strike="noStrike" kern="1200" baseline="0">
                          <a:solidFill>
                            <a:schemeClr val="tx1"/>
                          </a:solidFill>
                          <a:latin typeface="+mn-lt"/>
                          <a:ea typeface="+mn-ea"/>
                          <a:cs typeface="+mn-cs"/>
                        </a:rPr>
                        <a:t> </a:t>
                      </a:r>
                      <a:r>
                        <a:rPr lang="fr-FR" sz="850" b="0" i="0" u="none" strike="noStrike" kern="1200">
                          <a:solidFill>
                            <a:schemeClr val="tx1"/>
                          </a:solidFill>
                          <a:latin typeface="+mn-lt"/>
                          <a:ea typeface="+mn-ea"/>
                          <a:cs typeface="+mn-cs"/>
                        </a:rPr>
                        <a:t>ARS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rowSpan="3">
                  <a:txBody>
                    <a:bodyPr/>
                    <a:lstStyle/>
                    <a:p>
                      <a:pPr algn="l" fontAlgn="ctr"/>
                      <a:r>
                        <a:rPr lang="fr-FR" sz="850" b="0" i="0" u="none" strike="noStrike" kern="1200">
                          <a:solidFill>
                            <a:schemeClr val="tx1"/>
                          </a:solidFill>
                          <a:latin typeface="+mn-lt"/>
                          <a:ea typeface="+mn-ea"/>
                          <a:cs typeface="+mn-cs"/>
                        </a:rPr>
                        <a:t>2021</a:t>
                      </a:r>
                      <a:r>
                        <a:rPr lang="fr-FR" sz="850" b="0" i="0" u="none" strike="noStrike" kern="1200" baseline="0">
                          <a:solidFill>
                            <a:schemeClr val="tx1"/>
                          </a:solidFill>
                          <a:latin typeface="+mn-lt"/>
                          <a:ea typeface="+mn-ea"/>
                          <a:cs typeface="+mn-cs"/>
                        </a:rPr>
                        <a:t> -2022</a:t>
                      </a:r>
                    </a:p>
                    <a:p>
                      <a:pPr algn="l" fontAlgn="ctr"/>
                      <a:endParaRPr lang="fr-FR" sz="850" b="0" i="0" u="none" strike="noStrike">
                        <a:solidFill>
                          <a:schemeClr val="tx1"/>
                        </a:solidFill>
                        <a:latin typeface="+mj-lt"/>
                      </a:endParaRPr>
                    </a:p>
                    <a:p>
                      <a:pPr algn="l" fontAlgn="b"/>
                      <a:r>
                        <a:rPr lang="fr-FR" sz="850" b="0" i="0" u="none" strike="noStrike">
                          <a:solidFill>
                            <a:schemeClr val="tx1"/>
                          </a:solidFill>
                          <a:latin typeface="+mj-lt"/>
                        </a:rPr>
                        <a:t>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17007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a:solidFill>
                            <a:schemeClr val="tx1"/>
                          </a:solidFill>
                        </a:rPr>
                        <a:t>Sous-action 2 ES</a:t>
                      </a:r>
                      <a:r>
                        <a:rPr lang="fr-FR" sz="850" b="0" baseline="0">
                          <a:solidFill>
                            <a:schemeClr val="tx1"/>
                          </a:solidFill>
                        </a:rPr>
                        <a:t> : d</a:t>
                      </a:r>
                      <a:r>
                        <a:rPr lang="fr-FR" sz="850" b="0">
                          <a:solidFill>
                            <a:schemeClr val="tx1"/>
                          </a:solidFill>
                        </a:rPr>
                        <a:t>iffuser</a:t>
                      </a:r>
                      <a:r>
                        <a:rPr lang="fr-FR" sz="850" b="0" baseline="0">
                          <a:solidFill>
                            <a:schemeClr val="tx1"/>
                          </a:solidFill>
                        </a:rPr>
                        <a:t> les référentiels / bonnes pratiques en matière d’organisation des activités (optimisation de la taille des unités et des plateaux techniques, maquettes organisationnelles,)</a:t>
                      </a:r>
                      <a:endParaRPr lang="fr-FR" sz="850" b="0">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87313" marR="0" indent="-87313" algn="l" defTabSz="932863"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50" b="0" strike="noStrike" baseline="0">
                          <a:solidFill>
                            <a:schemeClr val="tx1"/>
                          </a:solidFill>
                        </a:rPr>
                        <a:t>Actions </a:t>
                      </a:r>
                      <a:r>
                        <a:rPr lang="fr-FR" sz="850" b="0" baseline="0">
                          <a:solidFill>
                            <a:schemeClr val="tx1"/>
                          </a:solidFill>
                        </a:rPr>
                        <a:t>pour partager les meilleures pratiques sur l’optimisation des unités d’hébergement, les maquettes organisationnelles et l’organisation des plateaux techniques, la cohérence des temps médicaux / soignants, …</a:t>
                      </a:r>
                    </a:p>
                    <a:p>
                      <a:pPr marL="87313" marR="0" indent="-87313" algn="l" defTabSz="932863"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850" b="0" i="0" u="none" strike="noStrike" kern="1200" baseline="0">
                          <a:solidFill>
                            <a:schemeClr val="tx1"/>
                          </a:solidFill>
                          <a:latin typeface="+mn-lt"/>
                          <a:ea typeface="+mn-ea"/>
                          <a:cs typeface="+mn-cs"/>
                        </a:rPr>
                        <a:t>Diffusion organisée (transfert de compétences) des outils de performance vers les ARS et les 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i="0" u="none" strike="noStrike" kern="1200">
                          <a:solidFill>
                            <a:schemeClr val="tx1"/>
                          </a:solidFill>
                          <a:latin typeface="+mn-lt"/>
                          <a:ea typeface="+mn-ea"/>
                          <a:cs typeface="+mn-cs"/>
                        </a:rPr>
                        <a:t>ANAP- 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pPr algn="l" fontAlgn="b"/>
                      <a:endParaRPr lang="fr-FR" sz="8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28803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a:solidFill>
                            <a:schemeClr val="tx1"/>
                          </a:solidFill>
                        </a:rPr>
                        <a:t>Sous-action</a:t>
                      </a:r>
                      <a:r>
                        <a:rPr lang="fr-FR" sz="850" b="0" baseline="0">
                          <a:solidFill>
                            <a:schemeClr val="tx1"/>
                          </a:solidFill>
                        </a:rPr>
                        <a:t> 3 </a:t>
                      </a:r>
                      <a:r>
                        <a:rPr lang="fr-FR" sz="850" b="0">
                          <a:solidFill>
                            <a:schemeClr val="tx1"/>
                          </a:solidFill>
                        </a:rPr>
                        <a:t>ES: maîtriser</a:t>
                      </a:r>
                      <a:r>
                        <a:rPr lang="fr-FR" sz="850" b="0" baseline="0">
                          <a:solidFill>
                            <a:schemeClr val="tx1"/>
                          </a:solidFill>
                        </a:rPr>
                        <a:t> les dépenses d’intérim médical</a:t>
                      </a:r>
                      <a:endParaRPr lang="fr-FR" sz="850" b="0">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marR="0" indent="-171450" algn="l" defTabSz="932863"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850" b="0" i="0" u="none" strike="noStrike" kern="1200">
                          <a:solidFill>
                            <a:schemeClr val="tx1"/>
                          </a:solidFill>
                          <a:latin typeface="+mn-lt"/>
                          <a:ea typeface="+mn-ea"/>
                          <a:cs typeface="+mn-cs"/>
                        </a:rPr>
                        <a:t>Maquettes organisationnelles </a:t>
                      </a:r>
                    </a:p>
                    <a:p>
                      <a:pPr marL="171450" marR="0" indent="-171450" algn="l" defTabSz="932863"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850" b="0" i="0" u="none" strike="noStrike" kern="1200">
                          <a:solidFill>
                            <a:schemeClr val="tx1"/>
                          </a:solidFill>
                          <a:latin typeface="+mn-lt"/>
                          <a:ea typeface="+mn-ea"/>
                          <a:cs typeface="+mn-cs"/>
                        </a:rPr>
                        <a:t>Décret sur intérim</a:t>
                      </a:r>
                    </a:p>
                    <a:p>
                      <a:pPr marL="171450" marR="0" indent="-171450" algn="l" defTabSz="932863"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850" b="0" i="0" u="none" strike="noStrike" kern="1200">
                          <a:solidFill>
                            <a:schemeClr val="tx1"/>
                          </a:solidFill>
                          <a:latin typeface="+mn-lt"/>
                          <a:ea typeface="+mn-ea"/>
                          <a:cs typeface="+mn-cs"/>
                        </a:rPr>
                        <a:t>GHT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i="0" u="none" strike="noStrike" kern="1200">
                          <a:solidFill>
                            <a:schemeClr val="tx1"/>
                          </a:solidFill>
                          <a:latin typeface="+mn-lt"/>
                          <a:ea typeface="+mn-ea"/>
                          <a:cs typeface="+mn-cs"/>
                        </a:rPr>
                        <a:t>ANAP- 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pPr algn="l" fontAlgn="b"/>
                      <a:endParaRPr lang="fr-FR" sz="8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288032">
                <a:tc>
                  <a:txBody>
                    <a:bodyPr/>
                    <a:lstStyle/>
                    <a:p>
                      <a:pPr marL="0" indent="0">
                        <a:lnSpc>
                          <a:spcPts val="1100"/>
                        </a:lnSpc>
                      </a:pPr>
                      <a:r>
                        <a:rPr lang="fr-FR" sz="850" b="0" u="none">
                          <a:solidFill>
                            <a:schemeClr val="tx1"/>
                          </a:solidFill>
                        </a:rPr>
                        <a:t>Sous-action</a:t>
                      </a:r>
                      <a:r>
                        <a:rPr lang="fr-FR" sz="850" b="0" u="none" baseline="0">
                          <a:solidFill>
                            <a:schemeClr val="tx1"/>
                          </a:solidFill>
                        </a:rPr>
                        <a:t> 5 </a:t>
                      </a:r>
                      <a:r>
                        <a:rPr lang="fr-FR" sz="850" b="0" u="none">
                          <a:solidFill>
                            <a:schemeClr val="tx1"/>
                          </a:solidFill>
                        </a:rPr>
                        <a:t>ES</a:t>
                      </a:r>
                      <a:r>
                        <a:rPr lang="fr-FR" sz="850" b="0" u="none" baseline="0">
                          <a:solidFill>
                            <a:schemeClr val="tx1"/>
                          </a:solidFill>
                        </a:rPr>
                        <a:t> : p</a:t>
                      </a:r>
                      <a:r>
                        <a:rPr lang="fr-FR" sz="850" b="0" u="none">
                          <a:solidFill>
                            <a:schemeClr val="tx1"/>
                          </a:solidFill>
                        </a:rPr>
                        <a:t>rogramme</a:t>
                      </a:r>
                      <a:r>
                        <a:rPr lang="fr-FR" sz="850" b="0" u="none" baseline="0">
                          <a:solidFill>
                            <a:schemeClr val="tx1"/>
                          </a:solidFill>
                        </a:rPr>
                        <a:t> </a:t>
                      </a:r>
                      <a:r>
                        <a:rPr lang="fr-FR" sz="850" b="0" u="none">
                          <a:solidFill>
                            <a:schemeClr val="tx1"/>
                          </a:solidFill>
                        </a:rPr>
                        <a:t>SIMPHONIIE</a:t>
                      </a:r>
                      <a:r>
                        <a:rPr lang="fr-FR" sz="850" b="0" u="none" baseline="0">
                          <a:solidFill>
                            <a:schemeClr val="tx1"/>
                          </a:solidFill>
                        </a:rPr>
                        <a:t> </a:t>
                      </a:r>
                    </a:p>
                    <a:p>
                      <a:pPr marL="0" indent="0">
                        <a:lnSpc>
                          <a:spcPts val="1100"/>
                        </a:lnSpc>
                      </a:pPr>
                      <a:r>
                        <a:rPr lang="fr-FR" sz="850" b="0" kern="1200">
                          <a:solidFill>
                            <a:schemeClr val="tx1"/>
                          </a:solidFill>
                          <a:latin typeface="+mn-lt"/>
                          <a:ea typeface="+mn-ea"/>
                          <a:cs typeface="+mn-cs"/>
                        </a:rPr>
                        <a:t>Déployer la</a:t>
                      </a:r>
                      <a:r>
                        <a:rPr lang="fr-FR" sz="850" b="0" kern="1200" baseline="0">
                          <a:solidFill>
                            <a:schemeClr val="tx1"/>
                          </a:solidFill>
                          <a:latin typeface="+mn-lt"/>
                          <a:ea typeface="+mn-ea"/>
                          <a:cs typeface="+mn-cs"/>
                        </a:rPr>
                        <a:t> solution DIAPASON dans les EPS permettant de sécuriser  et d’accélérer le recouvrement des créances Patients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kern="1200">
                          <a:solidFill>
                            <a:schemeClr val="tx1"/>
                          </a:solidFill>
                          <a:latin typeface="+mn-lt"/>
                          <a:ea typeface="+mn-ea"/>
                          <a:cs typeface="+mn-cs"/>
                        </a:rPr>
                        <a:t>Mettre à disposition</a:t>
                      </a:r>
                      <a:r>
                        <a:rPr lang="fr-FR" sz="850" b="0" kern="1200" baseline="0">
                          <a:solidFill>
                            <a:schemeClr val="tx1"/>
                          </a:solidFill>
                          <a:latin typeface="+mn-lt"/>
                          <a:ea typeface="+mn-ea"/>
                          <a:cs typeface="+mn-cs"/>
                        </a:rPr>
                        <a:t> les outils ROC et DIAPASON aux éditeurs de logiciels et aux EPS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kern="1200">
                          <a:solidFill>
                            <a:schemeClr val="tx1"/>
                          </a:solidFill>
                          <a:latin typeface="+mn-lt"/>
                          <a:ea typeface="+mn-ea"/>
                          <a:cs typeface="+mn-cs"/>
                        </a:rPr>
                        <a:t>DGOS – ANS </a:t>
                      </a:r>
                      <a:endParaRPr lang="fr-FR" sz="85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row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i="0" u="none" strike="noStrike" kern="1200">
                          <a:solidFill>
                            <a:schemeClr val="tx1"/>
                          </a:solidFill>
                          <a:latin typeface="+mn-lt"/>
                          <a:ea typeface="+mn-ea"/>
                          <a:cs typeface="+mn-cs"/>
                        </a:rPr>
                        <a:t>2021-2022</a:t>
                      </a:r>
                    </a:p>
                    <a:p>
                      <a:pPr algn="l" fontAlgn="b"/>
                      <a:endParaRPr lang="fr-FR" sz="850" b="0" i="0" u="none" strike="noStrike">
                        <a:solidFill>
                          <a:schemeClr val="tx1"/>
                        </a:solidFill>
                        <a:latin typeface="+mj-lt"/>
                      </a:endParaRPr>
                    </a:p>
                    <a:p>
                      <a:pPr algn="l" fontAlgn="b"/>
                      <a:r>
                        <a:rPr lang="fr-FR" sz="850" b="0" i="0" u="none" strike="noStrike">
                          <a:solidFill>
                            <a:schemeClr val="tx1"/>
                          </a:solidFill>
                          <a:latin typeface="+mj-lt"/>
                        </a:rPr>
                        <a:t>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59012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baseline="0">
                          <a:solidFill>
                            <a:schemeClr val="tx1"/>
                          </a:solidFill>
                        </a:rPr>
                        <a:t>Sous-action 6 ES : Poursuivre le déploiement de la solution ROC dans les EPS permettant la dématérialisation des échanges avec les AMC et recouvrer plus rapidement les créances AMC</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kern="1200" baseline="0">
                          <a:solidFill>
                            <a:schemeClr val="tx1"/>
                          </a:solidFill>
                          <a:latin typeface="+mn-lt"/>
                          <a:ea typeface="+mn-ea"/>
                          <a:cs typeface="+mn-cs"/>
                        </a:rPr>
                        <a:t>Etudier les impacts métiers ROC et DIAPASON afin de préparer les équipes aux changements et faciliter les déploiements des outils dans les EPS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i="0" u="none" strike="noStrike" kern="1200">
                          <a:solidFill>
                            <a:schemeClr val="tx1"/>
                          </a:solidFill>
                          <a:latin typeface="+mn-lt"/>
                          <a:ea typeface="+mn-ea"/>
                          <a:cs typeface="+mn-cs"/>
                        </a:rPr>
                        <a:t>DGOS – ANS- DGFIP</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vMerge="1">
                  <a:txBody>
                    <a:bodyPr/>
                    <a:lstStyle/>
                    <a:p>
                      <a:pPr algn="l" fontAlgn="b"/>
                      <a:endParaRPr lang="fr-FR" sz="8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1" name="Rectangle 4"/>
          <p:cNvSpPr txBox="1">
            <a:spLocks/>
          </p:cNvSpPr>
          <p:nvPr/>
        </p:nvSpPr>
        <p:spPr>
          <a:xfrm>
            <a:off x="5473402" y="2214418"/>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402912"/>
            <a:ext cx="3411085" cy="59404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19" name="TextBox 76"/>
          <p:cNvSpPr txBox="1">
            <a:spLocks/>
          </p:cNvSpPr>
          <p:nvPr>
            <p:custDataLst>
              <p:tags r:id="rId3"/>
            </p:custDataLst>
          </p:nvPr>
        </p:nvSpPr>
        <p:spPr>
          <a:xfrm>
            <a:off x="5540302" y="889671"/>
            <a:ext cx="3353292" cy="64807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d’endettement</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assurer la continuité des parcours de santé en structurant l’offre dans les territoires</a:t>
            </a:r>
          </a:p>
        </p:txBody>
      </p:sp>
      <p:pic>
        <p:nvPicPr>
          <p:cNvPr id="1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725" y="186412"/>
            <a:ext cx="463179" cy="3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668058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3552"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1396725"/>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8"/>
            <a:ext cx="4709483" cy="1054092"/>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Déployer les nouveaux modèles de financement qui, pour la plupart, intègrent des compartiments dont la mise en œuvre implique une animation territoriale.</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Porter et accompagner le déploiement des nouveaux dispositifs d’élargissement du panier de soins.</a:t>
            </a:r>
          </a:p>
        </p:txBody>
      </p:sp>
      <p:sp>
        <p:nvSpPr>
          <p:cNvPr id="111" name="TextBox 76"/>
          <p:cNvSpPr txBox="1">
            <a:spLocks/>
          </p:cNvSpPr>
          <p:nvPr>
            <p:custDataLst>
              <p:tags r:id="rId3"/>
            </p:custDataLst>
          </p:nvPr>
        </p:nvSpPr>
        <p:spPr>
          <a:xfrm>
            <a:off x="5525865" y="1046659"/>
            <a:ext cx="3376139"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0000"/>
                </a:solidFill>
                <a:effectLst/>
                <a:uLnTx/>
                <a:uFillTx/>
                <a:latin typeface="Arial"/>
                <a:ea typeface="+mn-ea"/>
                <a:cs typeface="Arial"/>
              </a:rPr>
              <a:t>Indicateur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effectLst/>
                <a:uLnTx/>
                <a:uFillTx/>
                <a:latin typeface="Arial"/>
                <a:ea typeface="+mn-ea"/>
                <a:cs typeface="Arial"/>
              </a:rPr>
              <a:t>Indicateurs prioritaires CAQES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effectLst/>
                <a:uLnTx/>
                <a:uFillTx/>
                <a:latin typeface="Arial"/>
                <a:ea typeface="+mn-ea"/>
                <a:cs typeface="Arial"/>
              </a:rPr>
              <a:t>Indicateurs obligatoires IFAQ</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1200" cap="none" spc="0" normalizeH="0" baseline="0" noProof="0">
                <a:ln>
                  <a:noFill/>
                </a:ln>
                <a:solidFill>
                  <a:srgbClr val="002960"/>
                </a:solidFill>
                <a:effectLst/>
                <a:uLnTx/>
                <a:uFillTx/>
                <a:latin typeface="Arial"/>
                <a:ea typeface="+mn-ea"/>
                <a:cs typeface="Arial"/>
              </a:rPr>
              <a:t>Faire évoluer les modes de financement </a:t>
            </a:r>
          </a:p>
        </p:txBody>
      </p:sp>
      <p:sp>
        <p:nvSpPr>
          <p:cNvPr id="100" name="Rectangle 99"/>
          <p:cNvSpPr>
            <a:spLocks/>
          </p:cNvSpPr>
          <p:nvPr/>
        </p:nvSpPr>
        <p:spPr bwMode="gray">
          <a:xfrm>
            <a:off x="5481395" y="741350"/>
            <a:ext cx="3411085" cy="83428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210025358"/>
              </p:ext>
            </p:extLst>
          </p:nvPr>
        </p:nvGraphicFramePr>
        <p:xfrm>
          <a:off x="724119" y="2186206"/>
          <a:ext cx="8312377" cy="4627170"/>
        </p:xfrm>
        <a:graphic>
          <a:graphicData uri="http://schemas.openxmlformats.org/drawingml/2006/table">
            <a:tbl>
              <a:tblPr/>
              <a:tblGrid>
                <a:gridCol w="2983785">
                  <a:extLst>
                    <a:ext uri="{9D8B030D-6E8A-4147-A177-3AD203B41FA5}">
                      <a16:colId xmlns:a16="http://schemas.microsoft.com/office/drawing/2014/main" val="20000"/>
                    </a:ext>
                  </a:extLst>
                </a:gridCol>
                <a:gridCol w="3643078">
                  <a:extLst>
                    <a:ext uri="{9D8B030D-6E8A-4147-A177-3AD203B41FA5}">
                      <a16:colId xmlns:a16="http://schemas.microsoft.com/office/drawing/2014/main" val="20001"/>
                    </a:ext>
                  </a:extLst>
                </a:gridCol>
                <a:gridCol w="1005985">
                  <a:extLst>
                    <a:ext uri="{9D8B030D-6E8A-4147-A177-3AD203B41FA5}">
                      <a16:colId xmlns:a16="http://schemas.microsoft.com/office/drawing/2014/main" val="20002"/>
                    </a:ext>
                  </a:extLst>
                </a:gridCol>
                <a:gridCol w="679529">
                  <a:extLst>
                    <a:ext uri="{9D8B030D-6E8A-4147-A177-3AD203B41FA5}">
                      <a16:colId xmlns:a16="http://schemas.microsoft.com/office/drawing/2014/main" val="20003"/>
                    </a:ext>
                  </a:extLst>
                </a:gridCol>
              </a:tblGrid>
              <a:tr h="216024">
                <a:tc>
                  <a:txBody>
                    <a:bodyPr/>
                    <a:lstStyle/>
                    <a:p>
                      <a:pPr algn="l" fontAlgn="ctr"/>
                      <a:r>
                        <a:rPr lang="fr-FR" sz="900" b="1" i="0" u="none" strike="noStrike" dirty="0">
                          <a:solidFill>
                            <a:schemeClr val="tx1"/>
                          </a:solidFill>
                          <a:latin typeface="+mn-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chemeClr val="tx1"/>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921163">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lang="fr-FR" sz="900">
                          <a:solidFill>
                            <a:schemeClr val="tx1"/>
                          </a:solidFill>
                          <a:latin typeface="+mn-lt"/>
                        </a:rPr>
                        <a:t>Entrée en vigueur progressive de la réforme du financement des urgences (dotations populationnelle et qualité en janvier et forfaits activité et FPU en septembre), de la Psychiatrie et du SSR</a:t>
                      </a:r>
                    </a:p>
                    <a:p>
                      <a:endParaRPr lang="fr-FR" sz="900">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800">
                          <a:solidFill>
                            <a:schemeClr val="tx1"/>
                          </a:solidFill>
                          <a:latin typeface="+mn-lt"/>
                        </a:rPr>
                        <a:t>DCE n° 2021-216 du 25 février 2021 &amp; Arrêté du 6 avril 2021 pour les Urgences</a:t>
                      </a:r>
                    </a:p>
                    <a:p>
                      <a:r>
                        <a:rPr lang="fr-FR" sz="800">
                          <a:solidFill>
                            <a:schemeClr val="tx1"/>
                          </a:solidFill>
                          <a:latin typeface="+mn-lt"/>
                        </a:rPr>
                        <a:t>DCE</a:t>
                      </a:r>
                      <a:r>
                        <a:rPr lang="fr-FR" sz="800" baseline="0">
                          <a:solidFill>
                            <a:schemeClr val="tx1"/>
                          </a:solidFill>
                          <a:latin typeface="+mn-lt"/>
                        </a:rPr>
                        <a:t> Psy &amp; SSR en cours de rédaction/publication</a:t>
                      </a:r>
                      <a:endParaRPr lang="fr-FR" sz="800">
                        <a:solidFill>
                          <a:schemeClr val="tx1"/>
                        </a:solidFill>
                        <a:latin typeface="+mn-lt"/>
                      </a:endParaRPr>
                    </a:p>
                    <a:p>
                      <a:r>
                        <a:rPr lang="fr-FR" sz="800">
                          <a:solidFill>
                            <a:schemeClr val="tx1"/>
                          </a:solidFill>
                          <a:latin typeface="+mn-lt"/>
                        </a:rPr>
                        <a:t>Pour la dotation populationnelle,</a:t>
                      </a:r>
                      <a:r>
                        <a:rPr lang="fr-FR" sz="800" baseline="0">
                          <a:solidFill>
                            <a:schemeClr val="tx1"/>
                          </a:solidFill>
                          <a:latin typeface="+mn-lt"/>
                        </a:rPr>
                        <a:t> outillage des ARS par la DGOS et animation territoriale au travers du comité consultatif d’allocation de ressources entre les régions, fixée pour une durée de 5 ans. </a:t>
                      </a:r>
                      <a:endParaRPr lang="fr-FR" sz="800">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solidFill>
                            <a:schemeClr val="tx1"/>
                          </a:solidFill>
                          <a:latin typeface="+mn-lt"/>
                        </a:rPr>
                        <a:t>ARS </a:t>
                      </a:r>
                    </a:p>
                    <a:p>
                      <a:r>
                        <a:rPr lang="fr-FR" sz="900">
                          <a:solidFill>
                            <a:schemeClr val="tx1"/>
                          </a:solidFill>
                          <a:latin typeface="+mn-lt"/>
                        </a:rPr>
                        <a:t>DGOS </a:t>
                      </a:r>
                    </a:p>
                    <a:p>
                      <a:r>
                        <a:rPr lang="fr-FR" sz="900">
                          <a:solidFill>
                            <a:schemeClr val="tx1"/>
                          </a:solidFill>
                          <a:latin typeface="+mn-lt"/>
                        </a:rPr>
                        <a:t>ATIH</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609663">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lang="fr-FR" sz="900" dirty="0">
                          <a:solidFill>
                            <a:schemeClr val="tx1"/>
                          </a:solidFill>
                          <a:latin typeface="+mn-lt"/>
                        </a:rPr>
                        <a:t>Mise en place en 2022 d’une dotation socle de financement pour les activités de médecine des établissements de santé volontaires en substitution d’une part de leurs recettes T2A et en préfiguration d’un nouveau modèle de financement de ces activités qui fera l’objet d’une expérimentation sur 5 ans et reposera sur une dotation populationnelle, une part de financement à la </a:t>
                      </a:r>
                      <a:r>
                        <a:rPr lang="fr-FR" sz="900" dirty="0" smtClean="0">
                          <a:solidFill>
                            <a:schemeClr val="tx1"/>
                          </a:solidFill>
                          <a:latin typeface="+mn-lt"/>
                        </a:rPr>
                        <a:t>qualité</a:t>
                      </a:r>
                      <a:endParaRPr lang="fr-FR" sz="900" strike="sngStrike" baseline="0"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800" dirty="0">
                          <a:solidFill>
                            <a:schemeClr val="tx1"/>
                          </a:solidFill>
                          <a:latin typeface="+mn-lt"/>
                        </a:rPr>
                        <a:t>Nombre d’établissements de santé s’engageant faisant valoir leur droit d’option</a:t>
                      </a:r>
                      <a:r>
                        <a:rPr lang="fr-FR" sz="800" baseline="0" dirty="0">
                          <a:solidFill>
                            <a:schemeClr val="tx1"/>
                          </a:solidFill>
                          <a:latin typeface="+mn-lt"/>
                        </a:rPr>
                        <a:t> à la dotation socle</a:t>
                      </a:r>
                    </a:p>
                    <a:p>
                      <a:pPr marL="0" marR="0" lvl="0" indent="0" algn="l" defTabSz="932863" rtl="0" eaLnBrk="1" fontAlgn="auto" latinLnBrk="0" hangingPunct="1">
                        <a:lnSpc>
                          <a:spcPct val="100000"/>
                        </a:lnSpc>
                        <a:spcBef>
                          <a:spcPts val="0"/>
                        </a:spcBef>
                        <a:spcAft>
                          <a:spcPts val="0"/>
                        </a:spcAft>
                        <a:buClrTx/>
                        <a:buSzTx/>
                        <a:buFontTx/>
                        <a:buNone/>
                        <a:tabLst/>
                        <a:defRPr/>
                      </a:pPr>
                      <a:r>
                        <a:rPr lang="fr-FR" sz="800" baseline="0" dirty="0">
                          <a:solidFill>
                            <a:schemeClr val="tx1"/>
                          </a:solidFill>
                          <a:latin typeface="+mn-lt"/>
                        </a:rPr>
                        <a:t>DS relatif à la dotation socle + DCE relatif à l’expérimentation</a:t>
                      </a:r>
                      <a:endParaRPr lang="fr-FR" sz="800"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solidFill>
                            <a:schemeClr val="tx1"/>
                          </a:solidFill>
                          <a:latin typeface="+mn-lt"/>
                        </a:rPr>
                        <a:t>ARS </a:t>
                      </a:r>
                    </a:p>
                    <a:p>
                      <a:r>
                        <a:rPr lang="fr-FR" sz="900">
                          <a:solidFill>
                            <a:schemeClr val="tx1"/>
                          </a:solidFill>
                          <a:latin typeface="+mn-lt"/>
                        </a:rPr>
                        <a:t>DGOS </a:t>
                      </a:r>
                    </a:p>
                    <a:p>
                      <a:r>
                        <a:rPr lang="fr-FR" sz="900">
                          <a:solidFill>
                            <a:schemeClr val="tx1"/>
                          </a:solidFill>
                          <a:latin typeface="+mn-lt"/>
                        </a:rPr>
                        <a:t>ATIH</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45049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baseline="0" dirty="0">
                          <a:solidFill>
                            <a:schemeClr val="tx1"/>
                          </a:solidFill>
                        </a:rPr>
                        <a:t>Déployer le nouveau CAQES et l’IFAQ  dans les établissements</a:t>
                      </a:r>
                    </a:p>
                    <a:p>
                      <a:pPr marL="0" marR="0" indent="0" algn="l" defTabSz="914400" rtl="0" eaLnBrk="1" fontAlgn="b" latinLnBrk="0" hangingPunct="1">
                        <a:lnSpc>
                          <a:spcPct val="100000"/>
                        </a:lnSpc>
                        <a:spcBef>
                          <a:spcPts val="0"/>
                        </a:spcBef>
                        <a:spcAft>
                          <a:spcPts val="0"/>
                        </a:spcAft>
                        <a:buClrTx/>
                        <a:buSzTx/>
                        <a:buFontTx/>
                        <a:buNone/>
                        <a:tabLst/>
                        <a:defRPr/>
                      </a:pPr>
                      <a:endParaRPr lang="fr-FR" sz="850" b="1" baseline="0" dirty="0">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marR="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800" b="0" kern="1200" baseline="0" dirty="0">
                          <a:solidFill>
                            <a:schemeClr val="tx1"/>
                          </a:solidFill>
                          <a:latin typeface="+mn-lt"/>
                          <a:ea typeface="+mn-ea"/>
                          <a:cs typeface="+mn-cs"/>
                        </a:rPr>
                        <a:t>Article 64 de la LFSS 2020 + procédure CAQES simplifiée par voie d’arrêté référentiel (arrêté du 31 décembre 2020 modifiant l’arrêté du 12 décembre 2018 fixant les référentiels de pertinence, de qualité et de sécurité des soins)</a:t>
                      </a:r>
                    </a:p>
                    <a:p>
                      <a:pPr marL="171450" marR="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800" b="0" kern="1200" baseline="0" dirty="0">
                          <a:solidFill>
                            <a:schemeClr val="tx1"/>
                          </a:solidFill>
                          <a:latin typeface="+mn-lt"/>
                          <a:ea typeface="+mn-ea"/>
                          <a:cs typeface="+mn-cs"/>
                        </a:rPr>
                        <a:t>Kits d’accompagnement à la contractualisation (du ciblage à l’évaluation) sur 4 indicateurs prioritaires</a:t>
                      </a:r>
                    </a:p>
                    <a:p>
                      <a:pPr marL="171450" marR="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800" b="0" kern="1200" baseline="0" dirty="0">
                          <a:solidFill>
                            <a:schemeClr val="tx1"/>
                          </a:solidFill>
                          <a:latin typeface="+mn-lt"/>
                          <a:ea typeface="+mn-ea"/>
                          <a:cs typeface="+mn-cs"/>
                        </a:rPr>
                        <a:t>Arrêté du 13 juillet </a:t>
                      </a:r>
                      <a:r>
                        <a:rPr lang="fr-FR" sz="800" b="0" kern="1200" baseline="0" dirty="0" smtClean="0">
                          <a:solidFill>
                            <a:schemeClr val="tx1"/>
                          </a:solidFill>
                          <a:latin typeface="+mn-lt"/>
                          <a:ea typeface="+mn-ea"/>
                          <a:cs typeface="+mn-cs"/>
                        </a:rPr>
                        <a:t>2021 définissant </a:t>
                      </a:r>
                      <a:r>
                        <a:rPr lang="fr-FR" sz="800" b="0" kern="1200" baseline="0" dirty="0">
                          <a:solidFill>
                            <a:schemeClr val="tx1"/>
                          </a:solidFill>
                          <a:latin typeface="+mn-lt"/>
                          <a:ea typeface="+mn-ea"/>
                          <a:cs typeface="+mn-cs"/>
                        </a:rPr>
                        <a:t>entre autres la liste des indicateurs obligatoires pour l’amélioration de la qualité et de la sécurité des soins, avec identification de ceux retenus pour le calcul du montant de la dotation complémentaire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50" b="0" i="0" u="none" strike="noStrike" kern="1200" dirty="0">
                          <a:solidFill>
                            <a:schemeClr val="tx1"/>
                          </a:solidFill>
                          <a:latin typeface="+mn-lt"/>
                          <a:ea typeface="+mn-ea"/>
                          <a:cs typeface="+mn-cs"/>
                        </a:rPr>
                        <a:t>ARS/</a:t>
                      </a:r>
                    </a:p>
                    <a:p>
                      <a:pPr marL="0" marR="0" indent="0" algn="l" defTabSz="914400" rtl="0" eaLnBrk="1" fontAlgn="b" latinLnBrk="0" hangingPunct="1">
                        <a:lnSpc>
                          <a:spcPct val="100000"/>
                        </a:lnSpc>
                        <a:spcBef>
                          <a:spcPts val="0"/>
                        </a:spcBef>
                        <a:spcAft>
                          <a:spcPts val="0"/>
                        </a:spcAft>
                        <a:buClrTx/>
                        <a:buSzTx/>
                        <a:buFontTx/>
                        <a:buNone/>
                        <a:tabLst/>
                        <a:defRPr/>
                      </a:pPr>
                      <a:r>
                        <a:rPr lang="fr-FR" sz="850" b="0" i="0" u="none" strike="noStrike" kern="1200" dirty="0">
                          <a:solidFill>
                            <a:schemeClr val="tx1"/>
                          </a:solidFill>
                          <a:latin typeface="+mn-lt"/>
                          <a:ea typeface="+mn-ea"/>
                          <a:cs typeface="+mn-cs"/>
                        </a:rPr>
                        <a:t>CNAM/</a:t>
                      </a:r>
                      <a:r>
                        <a:rPr lang="fr-FR" sz="850" b="0" i="0" u="none" strike="noStrike" kern="1200" baseline="0" dirty="0">
                          <a:solidFill>
                            <a:schemeClr val="tx1"/>
                          </a:solidFill>
                          <a:latin typeface="+mn-lt"/>
                          <a:ea typeface="+mn-ea"/>
                          <a:cs typeface="+mn-cs"/>
                        </a:rPr>
                        <a:t> Réseau</a:t>
                      </a:r>
                      <a:endParaRPr lang="fr-FR" sz="85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850" b="0" i="0" u="none" strike="noStrike" dirty="0">
                          <a:solidFill>
                            <a:schemeClr val="tx1"/>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50490">
                <a:tc>
                  <a:txBody>
                    <a:bodyPr/>
                    <a:lstStyle/>
                    <a:p>
                      <a:pPr marL="0" algn="l" defTabSz="932863" rtl="0" eaLnBrk="1" latinLnBrk="0" hangingPunct="1"/>
                      <a:r>
                        <a:rPr lang="fr-FR" sz="900" kern="1200">
                          <a:solidFill>
                            <a:schemeClr val="tx1"/>
                          </a:solidFill>
                          <a:latin typeface="+mn-lt"/>
                          <a:ea typeface="+mn-ea"/>
                          <a:cs typeface="+mn-cs"/>
                        </a:rPr>
                        <a:t>Forfait maladie rénale chronique MRC</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defTabSz="932863" rtl="0" eaLnBrk="1" latinLnBrk="0" hangingPunct="1"/>
                      <a:r>
                        <a:rPr lang="fr-FR" sz="800" kern="1200">
                          <a:solidFill>
                            <a:schemeClr val="tx1"/>
                          </a:solidFill>
                          <a:latin typeface="+mn-lt"/>
                          <a:ea typeface="+mn-ea"/>
                          <a:cs typeface="+mn-cs"/>
                        </a:rPr>
                        <a:t>Mise en œuvre du forfait maladie rénale chronique (MRC) en octobre 2019 et poursuite du déploiement en 2021-2022 pour intégrer la modulation à la qualité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solidFill>
                            <a:schemeClr val="tx1"/>
                          </a:solidFill>
                          <a:latin typeface="+mn-lt"/>
                        </a:rPr>
                        <a:t>DGOS</a:t>
                      </a:r>
                    </a:p>
                    <a:p>
                      <a:r>
                        <a:rPr lang="fr-FR" sz="900">
                          <a:solidFill>
                            <a:schemeClr val="tx1"/>
                          </a:solidFill>
                          <a:latin typeface="+mn-lt"/>
                        </a:rPr>
                        <a:t>ATIH</a:t>
                      </a:r>
                    </a:p>
                    <a:p>
                      <a:r>
                        <a:rPr lang="fr-FR" sz="900">
                          <a:solidFill>
                            <a:schemeClr val="tx1"/>
                          </a:solidFill>
                          <a:latin typeface="+mn-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75379808"/>
                  </a:ext>
                </a:extLst>
              </a:tr>
              <a:tr h="288032">
                <a:tc>
                  <a:txBody>
                    <a:bodyPr/>
                    <a:lstStyle/>
                    <a:p>
                      <a:r>
                        <a:rPr lang="fr-FR" sz="900">
                          <a:solidFill>
                            <a:schemeClr val="tx1"/>
                          </a:solidFill>
                          <a:latin typeface="+mn-lt"/>
                        </a:rPr>
                        <a:t>Maisons de naissance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800">
                          <a:solidFill>
                            <a:schemeClr val="tx1"/>
                          </a:solidFill>
                          <a:latin typeface="+mn-lt"/>
                        </a:rPr>
                        <a:t>DCE,</a:t>
                      </a:r>
                      <a:r>
                        <a:rPr lang="fr-FR" sz="800" baseline="0">
                          <a:solidFill>
                            <a:schemeClr val="tx1"/>
                          </a:solidFill>
                          <a:latin typeface="+mn-lt"/>
                        </a:rPr>
                        <a:t> </a:t>
                      </a:r>
                      <a:r>
                        <a:rPr lang="fr-FR" sz="800">
                          <a:solidFill>
                            <a:schemeClr val="tx1"/>
                          </a:solidFill>
                          <a:latin typeface="+mn-lt"/>
                        </a:rPr>
                        <a:t>décret simple et arrêté</a:t>
                      </a:r>
                      <a:r>
                        <a:rPr lang="fr-FR" sz="800" baseline="0">
                          <a:solidFill>
                            <a:schemeClr val="tx1"/>
                          </a:solidFill>
                          <a:latin typeface="+mn-lt"/>
                        </a:rPr>
                        <a:t> </a:t>
                      </a:r>
                      <a:r>
                        <a:rPr lang="fr-FR" sz="800">
                          <a:solidFill>
                            <a:schemeClr val="tx1"/>
                          </a:solidFill>
                          <a:latin typeface="+mn-lt"/>
                        </a:rPr>
                        <a:t>prévus pour octobre-novembre 2021</a:t>
                      </a:r>
                    </a:p>
                    <a:p>
                      <a:r>
                        <a:rPr lang="fr-FR" sz="800">
                          <a:solidFill>
                            <a:schemeClr val="tx1"/>
                          </a:solidFill>
                          <a:latin typeface="+mn-lt"/>
                        </a:rPr>
                        <a:t>Nombre de MDN effectivement créées</a:t>
                      </a:r>
                      <a:r>
                        <a:rPr lang="fr-FR" sz="800" baseline="0">
                          <a:solidFill>
                            <a:schemeClr val="tx1"/>
                          </a:solidFill>
                          <a:latin typeface="+mn-lt"/>
                        </a:rPr>
                        <a:t> en 2 ans sur les 12 nouvelles projetées</a:t>
                      </a:r>
                      <a:endParaRPr lang="fr-FR" sz="8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9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267551240"/>
                  </a:ext>
                </a:extLst>
              </a:tr>
              <a:tr h="421455">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lang="fr-FR" sz="900">
                          <a:solidFill>
                            <a:schemeClr val="tx1"/>
                          </a:solidFill>
                          <a:latin typeface="+mn-lt"/>
                        </a:rPr>
                        <a:t>Déploiement progressif de la réforme du financement des hôpitaux de proximité (avec une procédure de labellisation pouvant être lissée en 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800">
                          <a:solidFill>
                            <a:schemeClr val="tx1"/>
                          </a:solidFill>
                          <a:latin typeface="+mn-lt"/>
                        </a:rPr>
                        <a:t>DCE ou arrêté</a:t>
                      </a:r>
                    </a:p>
                    <a:p>
                      <a:r>
                        <a:rPr lang="fr-FR" sz="800">
                          <a:solidFill>
                            <a:schemeClr val="tx1"/>
                          </a:solidFill>
                          <a:latin typeface="+mn-lt"/>
                        </a:rPr>
                        <a:t>Nombre d’établissements labellisés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solidFill>
                            <a:schemeClr val="tx1"/>
                          </a:solidFill>
                          <a:latin typeface="+mn-lt"/>
                        </a:rPr>
                        <a:t>ARS DGOS ATIH</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1" name="Rectangle 4"/>
          <p:cNvSpPr txBox="1">
            <a:spLocks/>
          </p:cNvSpPr>
          <p:nvPr/>
        </p:nvSpPr>
        <p:spPr>
          <a:xfrm>
            <a:off x="5481813" y="1651529"/>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1395" y="1675477"/>
            <a:ext cx="3411085" cy="43204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assurer la continuité des parcours de santé en structurant l’offre dans les territoires</a:t>
            </a:r>
          </a:p>
        </p:txBody>
      </p:sp>
      <p:pic>
        <p:nvPicPr>
          <p:cNvPr id="1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725" y="186412"/>
            <a:ext cx="463179" cy="3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479118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4576"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Intensifier la stratégie de rénovation, d’homogénéisation et modernisation des SI utilisés par les gestionnaires, les professionnels et les établissements afin de contribuer à améliorer la qualité des prises en charge et le pilotage interne des établissements.</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Dans le cadre du Ségur numérique, 600 M€ sont alloués au secteur médico-social.</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11" name="TextBox 76"/>
          <p:cNvSpPr txBox="1">
            <a:spLocks/>
          </p:cNvSpPr>
          <p:nvPr>
            <p:custDataLst>
              <p:tags r:id="rId3"/>
            </p:custDataLst>
          </p:nvPr>
        </p:nvSpPr>
        <p:spPr>
          <a:xfrm>
            <a:off x="5525866" y="1046659"/>
            <a:ext cx="2430510" cy="94218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Nombre de DUI actifs :</a:t>
            </a:r>
          </a:p>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2021 : 41 000</a:t>
            </a:r>
          </a:p>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2022 : 150 000</a:t>
            </a:r>
          </a:p>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2023 : 270 000 </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ESMS : Développer et rationaliser les SI utilisés sur le champ	</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nvGraphicFramePr>
        <p:xfrm>
          <a:off x="755576" y="2906956"/>
          <a:ext cx="8064896" cy="3284568"/>
        </p:xfrm>
        <a:graphic>
          <a:graphicData uri="http://schemas.openxmlformats.org/drawingml/2006/table">
            <a:tbl>
              <a:tblPr/>
              <a:tblGrid>
                <a:gridCol w="3960440">
                  <a:extLst>
                    <a:ext uri="{9D8B030D-6E8A-4147-A177-3AD203B41FA5}">
                      <a16:colId xmlns:a16="http://schemas.microsoft.com/office/drawing/2014/main" val="20000"/>
                    </a:ext>
                  </a:extLst>
                </a:gridCol>
                <a:gridCol w="2482234">
                  <a:extLst>
                    <a:ext uri="{9D8B030D-6E8A-4147-A177-3AD203B41FA5}">
                      <a16:colId xmlns:a16="http://schemas.microsoft.com/office/drawing/2014/main" val="20001"/>
                    </a:ext>
                  </a:extLst>
                </a:gridCol>
                <a:gridCol w="830134">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449176">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792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n-lt"/>
                          <a:cs typeface="+mn-cs"/>
                        </a:rPr>
                        <a:t>Définir une stratégie régionale pour le numérique dans le médico-social, en déclinaison de la stratégie nationale du numérique en santé adaptée pour le secteur médico-social</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r>
                        <a:rPr kumimoji="0" lang="fr-FR" sz="1000" b="0" i="0" u="none" strike="noStrike" kern="1200" cap="none" spc="0" normalizeH="0" baseline="0">
                          <a:ln>
                            <a:noFill/>
                          </a:ln>
                          <a:solidFill>
                            <a:schemeClr val="tx1"/>
                          </a:solidFill>
                          <a:effectLst/>
                          <a:uLnTx/>
                          <a:uFillTx/>
                          <a:latin typeface="+mn-lt"/>
                          <a:ea typeface="+mn-ea"/>
                          <a:cs typeface="+mn-cs"/>
                        </a:rPr>
                        <a:t>Trajectoire du numérique en santé adaptée pour le secteur MS publiée en janvier 2021 (actualisation prévue en janvier 2022)</a:t>
                      </a:r>
                      <a:endParaRPr lang="fr-FR" sz="900"/>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r>
                        <a:rPr kumimoji="0" lang="fr-FR" sz="1000" b="0" i="0" u="none" strike="noStrike" kern="1200" cap="none" spc="0" normalizeH="0" baseline="0">
                          <a:ln>
                            <a:noFill/>
                          </a:ln>
                          <a:solidFill>
                            <a:schemeClr val="tx1"/>
                          </a:solidFill>
                          <a:effectLst/>
                          <a:uLnTx/>
                          <a:uFillTx/>
                          <a:latin typeface="+mn-lt"/>
                          <a:ea typeface="+mn-ea"/>
                          <a:cs typeface="+mn-cs"/>
                        </a:rPr>
                        <a:t>ARS - ANS – DNS – ANAP – CNSA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b"/>
                      <a:r>
                        <a:rPr lang="fr-FR" sz="1000" b="0" i="0" u="none" strike="noStrike">
                          <a:solidFill>
                            <a:srgbClr val="000000"/>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68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n-lt"/>
                          <a:cs typeface="+mn-cs"/>
                        </a:rPr>
                        <a:t>Equiper massivement les ESMS d’une solution de DUI, sur la base de la conformité de la solution au cahier des charges national élaboré avec l’appui de l’ANAP</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n-lt"/>
                          <a:cs typeface="+mn-cs"/>
                        </a:rPr>
                        <a:t>Financement à l’usage des ESMS, au travers d’appels à projets régionaux pilotés par les ARS dans le cadre du </a:t>
                      </a:r>
                      <a:r>
                        <a:rPr kumimoji="0" lang="fr-FR" sz="1000" b="0" i="0" u="none" strike="noStrike" kern="1200" cap="none" spc="0" normalizeH="0" baseline="0" noProof="0">
                          <a:ln>
                            <a:noFill/>
                          </a:ln>
                          <a:solidFill>
                            <a:schemeClr val="tx1"/>
                          </a:solidFill>
                          <a:effectLst/>
                          <a:uLnTx/>
                          <a:uFillTx/>
                          <a:latin typeface="+mn-lt"/>
                          <a:ea typeface="+mn-ea"/>
                          <a:cs typeface="+mn-cs"/>
                        </a:rPr>
                        <a:t>p</a:t>
                      </a:r>
                      <a:r>
                        <a:rPr kumimoji="0" lang="fr-FR" sz="1000" b="0" i="0" u="none" strike="noStrike" kern="1200" cap="none" spc="0" normalizeH="0" baseline="0" err="1">
                          <a:ln>
                            <a:noFill/>
                          </a:ln>
                          <a:solidFill>
                            <a:schemeClr val="tx1"/>
                          </a:solidFill>
                          <a:effectLst/>
                          <a:uLnTx/>
                          <a:uFillTx/>
                          <a:latin typeface="+mn-lt"/>
                          <a:ea typeface="+mn-ea"/>
                          <a:cs typeface="+mn-cs"/>
                        </a:rPr>
                        <a:t>rogramme</a:t>
                      </a:r>
                      <a:r>
                        <a:rPr kumimoji="0" lang="fr-FR" sz="1000" b="0" i="0" u="none" strike="noStrike" kern="1200" cap="none" spc="0" normalizeH="0" baseline="0">
                          <a:ln>
                            <a:noFill/>
                          </a:ln>
                          <a:solidFill>
                            <a:schemeClr val="tx1"/>
                          </a:solidFill>
                          <a:effectLst/>
                          <a:uLnTx/>
                          <a:uFillTx/>
                          <a:latin typeface="+mn-lt"/>
                          <a:ea typeface="+mn-ea"/>
                          <a:cs typeface="+mn-cs"/>
                        </a:rPr>
                        <a:t> ESMS numérique (1er AAP régional lancé en février 2021, 2ème vague d’AAP régionaux et AAP national à partir de juillet 2021, puis en janvier 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b"/>
                      <a:r>
                        <a:rPr lang="fr-FR" sz="1000" b="0" i="0" u="none" strike="noStrike" kern="1200">
                          <a:solidFill>
                            <a:srgbClr val="000000"/>
                          </a:solidFill>
                          <a:latin typeface="+mn-lt"/>
                          <a:ea typeface="+mn-ea"/>
                          <a:cs typeface="+mn-cs"/>
                        </a:rPr>
                        <a:t>CNSA – DNS – ARS – ANS-</a:t>
                      </a:r>
                    </a:p>
                    <a:p>
                      <a:pPr algn="ctr" fontAlgn="b"/>
                      <a:r>
                        <a:rPr lang="fr-FR" sz="1000" b="0" i="0" u="none" strike="noStrike" kern="1200">
                          <a:solidFill>
                            <a:srgbClr val="000000"/>
                          </a:solidFill>
                          <a:latin typeface="+mn-lt"/>
                          <a:ea typeface="+mn-ea"/>
                          <a:cs typeface="+mn-cs"/>
                        </a:rPr>
                        <a:t>ESMS-ANAP</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b"/>
                      <a:r>
                        <a:rPr lang="fr-FR" sz="1000" b="0" i="0" u="none" strike="noStrike">
                          <a:solidFill>
                            <a:srgbClr val="000000"/>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4029047922"/>
                  </a:ext>
                </a:extLst>
              </a:tr>
              <a:tr h="968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solidFill>
                            <a:schemeClr val="tx1"/>
                          </a:solidFill>
                          <a:effectLst/>
                          <a:uLnTx/>
                          <a:uFillTx/>
                          <a:latin typeface="+mn-lt"/>
                          <a:ea typeface="+mn-ea"/>
                          <a:cs typeface="+mn-cs"/>
                        </a:rPr>
                        <a:t>Mettre en œuvre les conditions de généralisation du programme ESMS numérique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solidFill>
                            <a:schemeClr val="tx1"/>
                          </a:solidFill>
                          <a:effectLst/>
                          <a:uLnTx/>
                          <a:uFillTx/>
                          <a:latin typeface="+mn-lt"/>
                          <a:ea typeface="+mn-ea"/>
                          <a:cs typeface="+mn-cs"/>
                        </a:rPr>
                        <a:t>Animer la mise en œuvre des grappes en réponse aux appels à projets financés dans le cadre du Ségur</a:t>
                      </a:r>
                    </a:p>
                    <a:p>
                      <a:pPr marL="0" marR="0" lvl="0" indent="0" algn="l" defTabSz="93286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solidFill>
                            <a:schemeClr val="tx1"/>
                          </a:solidFill>
                          <a:effectLst/>
                          <a:uLnTx/>
                          <a:uFillTx/>
                          <a:latin typeface="+mn-lt"/>
                          <a:ea typeface="+mn-ea"/>
                          <a:cs typeface="+mn-cs"/>
                        </a:rPr>
                        <a:t>Accompagner l’émergence des collectifs SI MS dans la région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b"/>
                      <a:r>
                        <a:rPr lang="fr-FR" sz="1000" b="0" i="0" u="none" strike="noStrike" kern="1200">
                          <a:solidFill>
                            <a:srgbClr val="000000"/>
                          </a:solidFill>
                          <a:latin typeface="+mn-lt"/>
                          <a:ea typeface="+mn-ea"/>
                          <a:cs typeface="+mn-cs"/>
                        </a:rPr>
                        <a:t>ARS – CNSA – ANAP – ESMS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lvl="0" indent="0" algn="ctr" defTabSz="932863" rtl="0" eaLnBrk="1" fontAlgn="b" latinLnBrk="0" hangingPunct="1">
                        <a:lnSpc>
                          <a:spcPct val="100000"/>
                        </a:lnSpc>
                        <a:spcBef>
                          <a:spcPts val="0"/>
                        </a:spcBef>
                        <a:spcAft>
                          <a:spcPts val="0"/>
                        </a:spcAft>
                        <a:buClrTx/>
                        <a:buSzTx/>
                        <a:buFontTx/>
                        <a:buNone/>
                        <a:tabLst/>
                        <a:defRPr/>
                      </a:pPr>
                      <a:r>
                        <a:rPr lang="fr-FR" sz="1000" b="0" i="0" u="none" strike="noStrike" kern="1200">
                          <a:solidFill>
                            <a:srgbClr val="000000"/>
                          </a:solidFill>
                          <a:latin typeface="+mn-lt"/>
                          <a:ea typeface="+mn-ea"/>
                          <a:cs typeface="+mn-cs"/>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3370485081"/>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ARS, CNSA, ANAP, DNS, ANS</a:t>
            </a: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 </a:t>
            </a:r>
            <a:r>
              <a:rPr kumimoji="0" lang="fr-FR" sz="15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Structuration de l’offre de soins</a:t>
            </a:r>
            <a:endPar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endParaRP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 : </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assurer la continuité des parcours de santé en structurant l’offre dans les territoires</a:t>
            </a:r>
            <a:endPar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endParaRPr>
          </a:p>
        </p:txBody>
      </p:sp>
      <p:pic>
        <p:nvPicPr>
          <p:cNvPr id="15"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725" y="186412"/>
            <a:ext cx="463179" cy="3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35848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5600"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755576" y="934747"/>
            <a:ext cx="4602632"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Améliorer le pilotage financier des ESMS: </a:t>
            </a:r>
          </a:p>
          <a:p>
            <a:pPr marL="171450" marR="0" lvl="0" indent="-171450" algn="l" defTabSz="914012" rtl="0" eaLnBrk="1" fontAlgn="auto"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assurer une action de veille financière </a:t>
            </a:r>
          </a:p>
          <a:p>
            <a:pPr marL="171450" marR="0" lvl="0" indent="-171450" algn="l" defTabSz="914012" rtl="0" eaLnBrk="1" fontAlgn="auto"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déployer une méthodologie de repérage et d’accompagnement des établissements en difficultés</a:t>
            </a:r>
          </a:p>
          <a:p>
            <a:pPr marL="171450" marR="0" lvl="0" indent="-171450" algn="l" defTabSz="914012" rtl="0" eaLnBrk="1" fontAlgn="auto"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Corréler le niveau d’allocation des ressources avec l’activité des établissements du CPOM, les objectifs négociés et la contrainte de la DRL</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p:txBody>
      </p:sp>
      <p:sp>
        <p:nvSpPr>
          <p:cNvPr id="111" name="TextBox 76"/>
          <p:cNvSpPr txBox="1">
            <a:spLocks/>
          </p:cNvSpPr>
          <p:nvPr>
            <p:custDataLst>
              <p:tags r:id="rId3"/>
            </p:custDataLst>
          </p:nvPr>
        </p:nvSpPr>
        <p:spPr>
          <a:xfrm>
            <a:off x="5525866" y="1046659"/>
            <a:ext cx="3294606" cy="94218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auto" latinLnBrk="0" hangingPunct="0">
              <a:lnSpc>
                <a:spcPct val="100000"/>
              </a:lnSpc>
              <a:spcBef>
                <a:spcPts val="0"/>
              </a:spcBef>
              <a:spcAft>
                <a:spcPts val="0"/>
              </a:spcAft>
              <a:buClr>
                <a:srgbClr val="002960"/>
              </a:buClr>
              <a:buSzTx/>
              <a:buFontTx/>
              <a:buChar char="-"/>
              <a:tabLst/>
              <a:defRPr/>
            </a:pPr>
            <a:r>
              <a:rPr kumimoji="0" lang="fr-FR" sz="900" b="0" i="0" u="none" strike="noStrike" kern="1200" cap="none" spc="0" normalizeH="0" baseline="0" noProof="0" dirty="0">
                <a:ln>
                  <a:noFill/>
                </a:ln>
                <a:solidFill>
                  <a:srgbClr val="000000"/>
                </a:solidFill>
                <a:effectLst/>
                <a:uLnTx/>
                <a:uFillTx/>
                <a:latin typeface="Arial"/>
                <a:ea typeface="+mn-ea"/>
                <a:cs typeface="Arial"/>
              </a:rPr>
              <a:t>Taux d’ESMS PA PH renseignant le tableau de bord de la performance. Cible : 90%</a:t>
            </a:r>
          </a:p>
          <a:p>
            <a:pPr>
              <a:buClr>
                <a:srgbClr val="002960"/>
              </a:buClr>
              <a:buFontTx/>
              <a:buChar char="-"/>
              <a:defRPr/>
            </a:pPr>
            <a:r>
              <a:rPr kumimoji="0" lang="fr-FR" sz="900" b="0" i="0" u="none" strike="noStrike" kern="1200" cap="none" spc="0" normalizeH="0" baseline="0" noProof="0" dirty="0">
                <a:ln>
                  <a:noFill/>
                </a:ln>
                <a:solidFill>
                  <a:srgbClr val="000000"/>
                </a:solidFill>
                <a:effectLst/>
                <a:uLnTx/>
                <a:uFillTx/>
                <a:latin typeface="Arial"/>
                <a:ea typeface="+mn-ea"/>
                <a:cs typeface="Arial"/>
              </a:rPr>
              <a:t>Taux de réalisation de la programmation de signature de </a:t>
            </a:r>
            <a:r>
              <a:rPr kumimoji="0" lang="fr-FR" sz="900" b="0" i="0" u="none" strike="noStrike" kern="1200" cap="none" spc="0" normalizeH="0" baseline="0" noProof="0" dirty="0">
                <a:ln>
                  <a:noFill/>
                </a:ln>
                <a:effectLst/>
                <a:uLnTx/>
                <a:uFillTx/>
                <a:latin typeface="Arial"/>
                <a:ea typeface="+mn-ea"/>
                <a:cs typeface="Arial"/>
              </a:rPr>
              <a:t>CPOM </a:t>
            </a:r>
            <a:r>
              <a:rPr lang="fr-FR" sz="900" dirty="0"/>
              <a:t>(nouveau calendrier</a:t>
            </a:r>
            <a:r>
              <a:rPr lang="fr-FR" sz="900" dirty="0" smtClean="0"/>
              <a:t>)</a:t>
            </a:r>
            <a:endParaRPr lang="fr-FR" sz="900" dirty="0"/>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Améliorer le pilotage financier des ESMS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2223971706"/>
              </p:ext>
            </p:extLst>
          </p:nvPr>
        </p:nvGraphicFramePr>
        <p:xfrm>
          <a:off x="755576" y="2906956"/>
          <a:ext cx="8064896" cy="3142034"/>
        </p:xfrm>
        <a:graphic>
          <a:graphicData uri="http://schemas.openxmlformats.org/drawingml/2006/table">
            <a:tbl>
              <a:tblPr/>
              <a:tblGrid>
                <a:gridCol w="3888432">
                  <a:extLst>
                    <a:ext uri="{9D8B030D-6E8A-4147-A177-3AD203B41FA5}">
                      <a16:colId xmlns:a16="http://schemas.microsoft.com/office/drawing/2014/main" val="20000"/>
                    </a:ext>
                  </a:extLst>
                </a:gridCol>
                <a:gridCol w="2554242">
                  <a:extLst>
                    <a:ext uri="{9D8B030D-6E8A-4147-A177-3AD203B41FA5}">
                      <a16:colId xmlns:a16="http://schemas.microsoft.com/office/drawing/2014/main" val="20001"/>
                    </a:ext>
                  </a:extLst>
                </a:gridCol>
                <a:gridCol w="830134">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234012">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360040">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mn-lt"/>
                          <a:cs typeface="+mn-cs"/>
                        </a:rPr>
                        <a:t>Consolidation de la réforme tarifaire des </a:t>
                      </a:r>
                      <a:r>
                        <a:rPr kumimoji="0" lang="fr-FR" sz="1000" b="0" i="0" u="none" strike="noStrike" kern="1200" cap="none" spc="0" normalizeH="0" baseline="0" noProof="0" dirty="0" smtClean="0">
                          <a:ln>
                            <a:noFill/>
                          </a:ln>
                          <a:solidFill>
                            <a:schemeClr val="tx1"/>
                          </a:solidFill>
                          <a:effectLst/>
                          <a:uLnTx/>
                          <a:uFillTx/>
                          <a:latin typeface="+mn-lt"/>
                          <a:cs typeface="+mn-cs"/>
                        </a:rPr>
                        <a:t>EHPAD, accélération de la convergence </a:t>
                      </a:r>
                      <a:r>
                        <a:rPr kumimoji="0" lang="fr-FR" sz="1000" b="0" i="0" u="none" strike="noStrike" kern="1200" cap="none" spc="0" normalizeH="0" baseline="0" noProof="0" dirty="0">
                          <a:ln>
                            <a:noFill/>
                          </a:ln>
                          <a:solidFill>
                            <a:schemeClr val="tx1"/>
                          </a:solidFill>
                          <a:effectLst/>
                          <a:uLnTx/>
                          <a:uFillTx/>
                          <a:latin typeface="+mn-lt"/>
                          <a:cs typeface="+mn-cs"/>
                        </a:rPr>
                        <a:t>tarifaire prévue par la loi ASV amendée par la feuille de route </a:t>
                      </a:r>
                      <a:r>
                        <a:rPr kumimoji="0" lang="fr-FR" sz="1000" b="0" i="0" u="none" strike="noStrike" kern="1200" cap="none" spc="0" normalizeH="0" baseline="0" noProof="0" dirty="0" smtClean="0">
                          <a:ln>
                            <a:noFill/>
                          </a:ln>
                          <a:solidFill>
                            <a:schemeClr val="tx1"/>
                          </a:solidFill>
                          <a:effectLst/>
                          <a:uLnTx/>
                          <a:uFillTx/>
                          <a:latin typeface="+mn-lt"/>
                          <a:cs typeface="+mn-cs"/>
                        </a:rPr>
                        <a:t>PA (effective en 2021)</a:t>
                      </a:r>
                      <a:endParaRPr kumimoji="0" lang="fr-FR" sz="1000" b="0" i="0" u="none" strike="noStrike" kern="1200" cap="none" spc="0" normalizeH="0" baseline="0" noProof="0" dirty="0">
                        <a:ln>
                          <a:noFill/>
                        </a:ln>
                        <a:solidFill>
                          <a:schemeClr val="tx1"/>
                        </a:solidFill>
                        <a:effectLst/>
                        <a:uLnTx/>
                        <a:uFillTx/>
                        <a:latin typeface="+mn-lt"/>
                        <a:cs typeface="+mn-cs"/>
                      </a:endParaRPr>
                    </a:p>
                  </a:txBody>
                  <a:tcPr marL="2386" marR="2386" marT="2386"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t>Lois</a:t>
                      </a:r>
                    </a:p>
                    <a:p>
                      <a:r>
                        <a:rPr lang="fr-FR" sz="900"/>
                        <a:t>Décrets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a:solidFill>
                            <a:srgbClr val="000000"/>
                          </a:solidFill>
                          <a:latin typeface="+mj-lt"/>
                        </a:rPr>
                        <a:t>DGCS- DSS-ARS-CD-ESMS-ANAP-CNSA-</a:t>
                      </a:r>
                    </a:p>
                    <a:p>
                      <a:pPr algn="ctr"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000" b="0" i="0" u="none" strike="noStrike" kern="1200" dirty="0" smtClean="0">
                          <a:solidFill>
                            <a:srgbClr val="000000"/>
                          </a:solidFill>
                          <a:latin typeface="+mn-lt"/>
                          <a:ea typeface="+mn-ea"/>
                          <a:cs typeface="+mn-cs"/>
                        </a:rPr>
                        <a:t>2021</a:t>
                      </a:r>
                      <a:endParaRPr lang="fr-FR" sz="1000" b="0" i="0" u="none" strike="noStrike" kern="1200" dirty="0">
                        <a:solidFill>
                          <a:srgbClr val="000000"/>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8154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mn-lt"/>
                          <a:cs typeface="+mn-cs"/>
                        </a:rPr>
                        <a:t>Favoriser le recalibrage ou la reconversion des ESMS en inadéquation avec les besoins des </a:t>
                      </a:r>
                      <a:r>
                        <a:rPr kumimoji="0" lang="fr-FR" sz="1000" b="0" i="0" u="none" strike="noStrike" kern="1200" cap="none" spc="0" normalizeH="0" baseline="0" noProof="0" dirty="0" smtClean="0">
                          <a:ln>
                            <a:noFill/>
                          </a:ln>
                          <a:solidFill>
                            <a:schemeClr val="tx1"/>
                          </a:solidFill>
                          <a:effectLst/>
                          <a:uLnTx/>
                          <a:uFillTx/>
                          <a:latin typeface="+mn-lt"/>
                          <a:cs typeface="+mn-cs"/>
                        </a:rPr>
                        <a:t>populations</a:t>
                      </a:r>
                      <a:endParaRPr lang="fr-FR" sz="1000" dirty="0"/>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a:r>
                        <a:rPr lang="fr-FR" sz="900" kern="1200">
                          <a:solidFill>
                            <a:schemeClr val="tx1"/>
                          </a:solidFill>
                          <a:latin typeface="+mn-lt"/>
                          <a:ea typeface="+mn-ea"/>
                          <a:cs typeface="+mn-cs"/>
                        </a:rPr>
                        <a:t>Généralisation des CPOM</a:t>
                      </a:r>
                    </a:p>
                    <a:p>
                      <a:pPr algn="l"/>
                      <a:r>
                        <a:rPr lang="fr-FR" sz="900" kern="1200">
                          <a:solidFill>
                            <a:schemeClr val="tx1"/>
                          </a:solidFill>
                          <a:latin typeface="+mn-lt"/>
                          <a:ea typeface="+mn-ea"/>
                          <a:cs typeface="+mn-cs"/>
                        </a:rPr>
                        <a:t>Généralisation des TDB</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000" b="0" i="0" u="none" strike="noStrike" kern="1200">
                          <a:solidFill>
                            <a:schemeClr val="tx1"/>
                          </a:solidFill>
                          <a:latin typeface="+mn-lt"/>
                          <a:ea typeface="+mn-ea"/>
                          <a:cs typeface="+mn-cs"/>
                        </a:rPr>
                        <a:t>DGCS-DSS -CD-ESMS-ANAP-CNSA, 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endParaRPr lang="fr-FR" sz="1000" b="0" i="0" u="none" strike="noStrike" dirty="0">
                        <a:solidFill>
                          <a:srgbClr val="000000"/>
                        </a:solidFill>
                        <a:latin typeface="+mj-lt"/>
                      </a:endParaRPr>
                    </a:p>
                    <a:p>
                      <a:pPr algn="ctr" fontAlgn="b"/>
                      <a:r>
                        <a:rPr lang="fr-FR" sz="1000" b="0" i="0" u="none" strike="noStrike" dirty="0">
                          <a:solidFill>
                            <a:srgbClr val="000000"/>
                          </a:solidFill>
                          <a:latin typeface="+mj-lt"/>
                        </a:rPr>
                        <a:t>2021-2022</a:t>
                      </a:r>
                    </a:p>
                  </a:txBody>
                  <a:tcPr marL="6762" marR="6762" marT="6763" marB="0">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323846">
                <a:tc>
                  <a:txBody>
                    <a:bodyPr/>
                    <a:lstStyle/>
                    <a:p>
                      <a:r>
                        <a:rPr lang="fr-FR" sz="1000" b="0">
                          <a:solidFill>
                            <a:schemeClr val="tx1"/>
                          </a:solidFill>
                        </a:rPr>
                        <a:t>Recentrage du rôle des autorités de tarification autour : </a:t>
                      </a:r>
                    </a:p>
                    <a:p>
                      <a:pPr marL="171450" marR="0" lvl="0" indent="-171450" algn="l" defTabSz="932863"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a:ln>
                            <a:noFill/>
                          </a:ln>
                          <a:solidFill>
                            <a:schemeClr val="tx1"/>
                          </a:solidFill>
                          <a:effectLst/>
                          <a:uLnTx/>
                          <a:uFillTx/>
                          <a:latin typeface="+mn-lt"/>
                          <a:ea typeface="+mn-ea"/>
                          <a:cs typeface="+mn-cs"/>
                        </a:rPr>
                        <a:t>De la soutenabilité financière de l’organisme gestionnaire au regard des objectifs du CPOM en matière de réponse aux besoins des personnes accompagnées, de l’accompagnement des organismes, du diagnostic et  de l’organisation territoriale</a:t>
                      </a:r>
                    </a:p>
                    <a:p>
                      <a:pPr marL="171450" marR="0" lvl="0" indent="-171450" algn="l" defTabSz="932863"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a:ln>
                            <a:noFill/>
                          </a:ln>
                          <a:solidFill>
                            <a:schemeClr val="tx1"/>
                          </a:solidFill>
                          <a:effectLst/>
                          <a:uLnTx/>
                          <a:uFillTx/>
                          <a:latin typeface="+mn-lt"/>
                          <a:ea typeface="+mn-ea"/>
                          <a:cs typeface="+mn-cs"/>
                        </a:rPr>
                        <a:t>de l’accompagnement des ESMS en difficulté (financières, RH)</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kern="1200" dirty="0">
                          <a:solidFill>
                            <a:schemeClr val="tx1"/>
                          </a:solidFill>
                          <a:latin typeface="+mn-lt"/>
                          <a:ea typeface="+mn-ea"/>
                          <a:cs typeface="+mn-cs"/>
                        </a:rPr>
                        <a:t>Généralisation des TDB, incluant des indicateurs  permettant</a:t>
                      </a:r>
                      <a:r>
                        <a:rPr lang="fr-FR" sz="900" kern="1200" baseline="0" dirty="0">
                          <a:solidFill>
                            <a:schemeClr val="tx1"/>
                          </a:solidFill>
                          <a:latin typeface="+mn-lt"/>
                          <a:ea typeface="+mn-ea"/>
                          <a:cs typeface="+mn-cs"/>
                        </a:rPr>
                        <a:t> de détecter des ESMS en difficulté  + accompagnement de ces établissements </a:t>
                      </a:r>
                      <a:endParaRPr lang="fr-FR" sz="900" kern="1200" baseline="0" dirty="0" smtClean="0">
                        <a:solidFill>
                          <a:schemeClr val="tx1"/>
                        </a:solidFill>
                        <a:latin typeface="+mn-lt"/>
                        <a:ea typeface="+mn-ea"/>
                        <a:cs typeface="+mn-cs"/>
                      </a:endParaRPr>
                    </a:p>
                    <a:p>
                      <a:pPr marL="0" marR="0" indent="0" algn="l" defTabSz="914400" rtl="0" eaLnBrk="1" fontAlgn="b" latinLnBrk="0" hangingPunct="1">
                        <a:lnSpc>
                          <a:spcPct val="100000"/>
                        </a:lnSpc>
                        <a:spcBef>
                          <a:spcPts val="0"/>
                        </a:spcBef>
                        <a:spcAft>
                          <a:spcPts val="0"/>
                        </a:spcAft>
                        <a:buClrTx/>
                        <a:buSzTx/>
                        <a:buFontTx/>
                        <a:buNone/>
                        <a:tabLst/>
                        <a:defRPr/>
                      </a:pPr>
                      <a:endParaRPr lang="fr-FR" sz="900" kern="1200" baseline="0" dirty="0" smtClean="0">
                        <a:solidFill>
                          <a:schemeClr val="tx1"/>
                        </a:solidFill>
                        <a:latin typeface="+mn-lt"/>
                        <a:ea typeface="+mn-ea"/>
                        <a:cs typeface="+mn-cs"/>
                      </a:endParaRPr>
                    </a:p>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tx1"/>
                          </a:solidFill>
                          <a:effectLst/>
                          <a:uLnTx/>
                          <a:uFillTx/>
                          <a:latin typeface="+mn-lt"/>
                          <a:ea typeface="+mn-ea"/>
                          <a:cs typeface="+mn-cs"/>
                        </a:rPr>
                        <a:t>Déploiement d’un outil de repérage des ESMS en difficulté (Cube Diamant, données DGFIP relatives à la trésorerie des ESSMS publics)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000" b="0" i="0" u="none" strike="noStrike" kern="1200">
                          <a:solidFill>
                            <a:srgbClr val="000000"/>
                          </a:solidFill>
                          <a:latin typeface="+mn-lt"/>
                          <a:ea typeface="+mn-ea"/>
                          <a:cs typeface="+mn-cs"/>
                        </a:rPr>
                        <a:t>DGCS-CD-ESMS-ANAP-ATIH-CNSA-DGFIP</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dirty="0">
                          <a:solidFill>
                            <a:srgbClr val="000000"/>
                          </a:solidFill>
                          <a:latin typeface="+mj-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479294"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effectLst/>
                <a:uLnTx/>
                <a:uFillTx/>
                <a:latin typeface="Arial"/>
                <a:ea typeface="+mn-ea"/>
                <a:cs typeface="Arial"/>
              </a:rPr>
              <a:t>-ANAP</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effectLst/>
                <a:uLnTx/>
                <a:uFillTx/>
                <a:latin typeface="Arial"/>
                <a:ea typeface="+mn-ea"/>
                <a:cs typeface="Arial"/>
              </a:rPr>
              <a:t>-enquête régionale</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FF0000"/>
              </a:solidFill>
              <a:effectLst/>
              <a:uLnTx/>
              <a:uFillTx/>
              <a:latin typeface="Arial"/>
              <a:ea typeface="+mn-ea"/>
              <a:cs typeface="Arial"/>
            </a:endParaRPr>
          </a:p>
        </p:txBody>
      </p:sp>
      <p:sp>
        <p:nvSpPr>
          <p:cNvPr id="24" name="ZoneTexte 23"/>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 </a:t>
            </a:r>
            <a:r>
              <a:rPr kumimoji="0" lang="fr-FR" sz="15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Structuration de l’offre de soins</a:t>
            </a:r>
            <a:endPar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endParaRP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 : </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assurer la continuité des parcours de santé en structurant l’offre dans les territoires</a:t>
            </a:r>
            <a:endPar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endParaRPr>
          </a:p>
        </p:txBody>
      </p:sp>
      <p:pic>
        <p:nvPicPr>
          <p:cNvPr id="15"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725" y="186412"/>
            <a:ext cx="463179" cy="3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463079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6624"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Title 1"/>
          <p:cNvSpPr txBox="1">
            <a:spLocks/>
          </p:cNvSpPr>
          <p:nvPr/>
        </p:nvSpPr>
        <p:spPr bwMode="auto">
          <a:xfrm>
            <a:off x="694200" y="163901"/>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Optimiser l’organisation et les processus de la fonction achat </a:t>
            </a:r>
            <a:endParaRPr kumimoji="0" lang="fr-FR" sz="1900" b="1" i="0" u="none" strike="noStrike" kern="0" cap="none" spc="0" normalizeH="0" baseline="0" noProof="0">
              <a:ln>
                <a:noFill/>
              </a:ln>
              <a:solidFill>
                <a:srgbClr val="FF0000"/>
              </a:solidFill>
              <a:effectLst/>
              <a:uLnTx/>
              <a:uFillTx/>
              <a:latin typeface="Arial"/>
              <a:ea typeface="+mn-ea"/>
              <a:cs typeface="Arial"/>
            </a:endParaRPr>
          </a:p>
        </p:txBody>
      </p:sp>
      <p:sp>
        <p:nvSpPr>
          <p:cNvPr id="24" name="ZoneTexte 23"/>
          <p:cNvSpPr txBox="1"/>
          <p:nvPr/>
        </p:nvSpPr>
        <p:spPr>
          <a:xfrm>
            <a:off x="-6025" y="662562"/>
            <a:ext cx="761601" cy="619543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Renforcer l’efficience des processus achat</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endParaRPr>
          </a:p>
        </p:txBody>
      </p:sp>
      <p:sp>
        <p:nvSpPr>
          <p:cNvPr id="15" name="Rectangle 14"/>
          <p:cNvSpPr>
            <a:spLocks/>
          </p:cNvSpPr>
          <p:nvPr/>
        </p:nvSpPr>
        <p:spPr bwMode="gray">
          <a:xfrm>
            <a:off x="694656" y="718722"/>
            <a:ext cx="4705618" cy="2062205"/>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000000"/>
              </a:solidFill>
              <a:effectLst/>
              <a:uLnTx/>
              <a:uFillTx/>
              <a:latin typeface="Arial"/>
              <a:ea typeface="+mn-ea"/>
              <a:cs typeface="Arial"/>
            </a:endParaRPr>
          </a:p>
        </p:txBody>
      </p:sp>
      <p:sp>
        <p:nvSpPr>
          <p:cNvPr id="17" name="Rectangle 4"/>
          <p:cNvSpPr txBox="1">
            <a:spLocks/>
          </p:cNvSpPr>
          <p:nvPr/>
        </p:nvSpPr>
        <p:spPr>
          <a:xfrm>
            <a:off x="691536" y="52573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18" name="Rectangle 4"/>
          <p:cNvSpPr txBox="1">
            <a:spLocks/>
          </p:cNvSpPr>
          <p:nvPr/>
        </p:nvSpPr>
        <p:spPr>
          <a:xfrm>
            <a:off x="5481813" y="521519"/>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19" name="ZoneTexte 18"/>
          <p:cNvSpPr txBox="1"/>
          <p:nvPr/>
        </p:nvSpPr>
        <p:spPr>
          <a:xfrm>
            <a:off x="738416" y="764704"/>
            <a:ext cx="4601290" cy="1784462"/>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Les organisations et les processus d’achat sont en place à l’échelle des GHT depuis le 1</a:t>
            </a:r>
            <a:r>
              <a:rPr kumimoji="0" lang="fr-FR" sz="900" b="0" i="0" u="none" strike="noStrike" kern="1200" cap="none" spc="0" normalizeH="0" baseline="30000" noProof="0">
                <a:ln>
                  <a:noFill/>
                </a:ln>
                <a:solidFill>
                  <a:srgbClr val="000000"/>
                </a:solidFill>
                <a:effectLst/>
                <a:uLnTx/>
                <a:uFillTx/>
                <a:latin typeface="Arial"/>
                <a:ea typeface="+mn-ea"/>
                <a:cs typeface="Arial"/>
              </a:rPr>
              <a:t>er</a:t>
            </a:r>
            <a:r>
              <a:rPr kumimoji="0" lang="fr-FR" sz="900" b="0" i="0" u="none" strike="noStrike" kern="1200" cap="none" spc="0" normalizeH="0" baseline="0" noProof="0">
                <a:ln>
                  <a:noFill/>
                </a:ln>
                <a:solidFill>
                  <a:srgbClr val="000000"/>
                </a:solidFill>
                <a:effectLst/>
                <a:uLnTx/>
                <a:uFillTx/>
                <a:latin typeface="Arial"/>
                <a:ea typeface="+mn-ea"/>
                <a:cs typeface="Arial"/>
              </a:rPr>
              <a:t> janvier 2018. Il s’agit dans les années qui viennent de faire en sorte que ce nouveau cadre juridique produise des économies perceptibles, en garantissant la qualité des approvisionnements.</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Les différents paliers franchis par la fonction achat de 2012 à 2017 montrent que les leviers classiques, tels que la massification des achats, montrent progressivement leurs limites et impliquent de mettre en œuvre de nouveaux leviers de performance plus complexes (prestations externalisées, achats en coût complet, basés sur la valeur,…)., </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montée en efficience opérationnelle de la fonction achat de GHT implique d’une part, de la doter d’outils, notamment SI, permettant le pilotage des processus d’achat et d’autre part, de contribuer à la cohésion des acheteurs du GHT en formalisant les pratiques harmonisées au niveau du GHT.</a:t>
            </a:r>
          </a:p>
        </p:txBody>
      </p:sp>
      <p:sp>
        <p:nvSpPr>
          <p:cNvPr id="20" name="Rectangle 19"/>
          <p:cNvSpPr>
            <a:spLocks/>
          </p:cNvSpPr>
          <p:nvPr/>
        </p:nvSpPr>
        <p:spPr bwMode="gray">
          <a:xfrm>
            <a:off x="5490920" y="708695"/>
            <a:ext cx="3411085" cy="1578392"/>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000000"/>
              </a:solidFill>
              <a:effectLst/>
              <a:uLnTx/>
              <a:uFillTx/>
              <a:latin typeface="Arial"/>
              <a:ea typeface="+mn-ea"/>
              <a:cs typeface="Arial"/>
            </a:endParaRPr>
          </a:p>
        </p:txBody>
      </p:sp>
      <p:sp>
        <p:nvSpPr>
          <p:cNvPr id="25" name="Rectangle 24"/>
          <p:cNvSpPr>
            <a:spLocks/>
          </p:cNvSpPr>
          <p:nvPr/>
        </p:nvSpPr>
        <p:spPr bwMode="gray">
          <a:xfrm>
            <a:off x="5492034" y="2287087"/>
            <a:ext cx="3411085" cy="493839"/>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000000"/>
              </a:solidFill>
              <a:effectLst/>
              <a:uLnTx/>
              <a:uFillTx/>
              <a:latin typeface="Arial"/>
              <a:ea typeface="+mn-ea"/>
              <a:cs typeface="Arial"/>
            </a:endParaRPr>
          </a:p>
        </p:txBody>
      </p:sp>
      <p:sp>
        <p:nvSpPr>
          <p:cNvPr id="26" name="Rectangle 4"/>
          <p:cNvSpPr txBox="1">
            <a:spLocks/>
          </p:cNvSpPr>
          <p:nvPr/>
        </p:nvSpPr>
        <p:spPr>
          <a:xfrm>
            <a:off x="5487691" y="229661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7" name="TextBox 76"/>
          <p:cNvSpPr txBox="1">
            <a:spLocks/>
          </p:cNvSpPr>
          <p:nvPr>
            <p:custDataLst>
              <p:tags r:id="rId3"/>
            </p:custDataLst>
          </p:nvPr>
        </p:nvSpPr>
        <p:spPr>
          <a:xfrm>
            <a:off x="5511658" y="2462937"/>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28" name="Rectangle 27"/>
          <p:cNvSpPr/>
          <p:nvPr/>
        </p:nvSpPr>
        <p:spPr>
          <a:xfrm>
            <a:off x="5422114" y="701560"/>
            <a:ext cx="3535847" cy="1754326"/>
          </a:xfrm>
          <a:prstGeom prst="rect">
            <a:avLst/>
          </a:prstGeom>
        </p:spPr>
        <p:txBody>
          <a:bodyPr wrap="square">
            <a:sp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Economies  PHARE </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Cible 2021 - 317 M€</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Cible 2022 - 555 M€</a:t>
            </a:r>
            <a:br>
              <a:rPr kumimoji="0" lang="fr-FR" sz="900" b="0" i="0" u="none" strike="noStrike" kern="1200" cap="none" spc="0" normalizeH="0" baseline="0" noProof="0">
                <a:ln>
                  <a:noFill/>
                </a:ln>
                <a:solidFill>
                  <a:srgbClr val="000000"/>
                </a:solidFill>
                <a:effectLst/>
                <a:uLnTx/>
                <a:uFillTx/>
                <a:latin typeface="Arial"/>
                <a:ea typeface="+mn-ea"/>
                <a:cs typeface="Arial"/>
              </a:rPr>
            </a:br>
            <a:r>
              <a:rPr kumimoji="0" lang="fr-FR" sz="900" b="0" i="0" u="none" strike="noStrike" kern="1200" cap="none" spc="0" normalizeH="0" baseline="0" noProof="0">
                <a:ln>
                  <a:noFill/>
                </a:ln>
                <a:solidFill>
                  <a:srgbClr val="000000"/>
                </a:solidFill>
                <a:effectLst/>
                <a:uLnTx/>
                <a:uFillTx/>
                <a:latin typeface="Arial"/>
                <a:ea typeface="+mn-ea"/>
                <a:cs typeface="Arial"/>
              </a:rPr>
              <a:t>Compte tenu des effets de la crise sanitaire, les objectifs de gains de performance achat ont été réévalués. </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Les directions de achats ayant été très mobilisées en 2020 et 2021 dans les activités achat et logistiques de crise, elles n’ont pu pleinement se consacrer à l’optimisation des stratégies d’achat et la montée en puissance sur de nouveaux leviers d’achat plus complexes. Cela a eu des impacts directs en 2020 ou 2021 et en aura indirectement en 2022.</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pic>
        <p:nvPicPr>
          <p:cNvPr id="1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725" y="186412"/>
            <a:ext cx="463179" cy="3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aphicFrame>
        <p:nvGraphicFramePr>
          <p:cNvPr id="23" name="Tableau 22"/>
          <p:cNvGraphicFramePr>
            <a:graphicFrameLocks noGrp="1"/>
          </p:cNvGraphicFramePr>
          <p:nvPr>
            <p:extLst>
              <p:ext uri="{D42A27DB-BD31-4B8C-83A1-F6EECF244321}">
                <p14:modId xmlns:p14="http://schemas.microsoft.com/office/powerpoint/2010/main" val="928032059"/>
              </p:ext>
            </p:extLst>
          </p:nvPr>
        </p:nvGraphicFramePr>
        <p:xfrm>
          <a:off x="738416" y="2924944"/>
          <a:ext cx="8064896" cy="3808724"/>
        </p:xfrm>
        <a:graphic>
          <a:graphicData uri="http://schemas.openxmlformats.org/drawingml/2006/table">
            <a:tbl>
              <a:tblPr/>
              <a:tblGrid>
                <a:gridCol w="3888432">
                  <a:extLst>
                    <a:ext uri="{9D8B030D-6E8A-4147-A177-3AD203B41FA5}">
                      <a16:colId xmlns:a16="http://schemas.microsoft.com/office/drawing/2014/main" val="20000"/>
                    </a:ext>
                  </a:extLst>
                </a:gridCol>
                <a:gridCol w="2554242">
                  <a:extLst>
                    <a:ext uri="{9D8B030D-6E8A-4147-A177-3AD203B41FA5}">
                      <a16:colId xmlns:a16="http://schemas.microsoft.com/office/drawing/2014/main" val="20001"/>
                    </a:ext>
                  </a:extLst>
                </a:gridCol>
                <a:gridCol w="830134">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118106">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820096">
                <a:tc>
                  <a:txBody>
                    <a:bodyPr/>
                    <a:lstStyle/>
                    <a:p>
                      <a:pPr marL="92075" indent="0" algn="l" fontAlgn="ctr">
                        <a:buFontTx/>
                        <a:buNone/>
                      </a:pPr>
                      <a:r>
                        <a:rPr lang="fr-FR" sz="850" b="1" kern="1200" baseline="0">
                          <a:solidFill>
                            <a:schemeClr val="tx1"/>
                          </a:solidFill>
                          <a:effectLst/>
                          <a:latin typeface="+mn-lt"/>
                          <a:ea typeface="+mn-ea"/>
                          <a:cs typeface="+mn-cs"/>
                        </a:rPr>
                        <a:t>Logistique</a:t>
                      </a:r>
                      <a:r>
                        <a:rPr lang="fr-FR" sz="850" kern="1200" baseline="0">
                          <a:solidFill>
                            <a:schemeClr val="tx1"/>
                          </a:solidFill>
                          <a:effectLst/>
                          <a:latin typeface="+mn-lt"/>
                          <a:ea typeface="+mn-ea"/>
                          <a:cs typeface="+mn-cs"/>
                        </a:rPr>
                        <a:t> :</a:t>
                      </a:r>
                    </a:p>
                    <a:p>
                      <a:pPr marL="541338" indent="0" algn="l" fontAlgn="ctr">
                        <a:buFont typeface="Arial" panose="020B0604020202020204" pitchFamily="34" charset="0"/>
                        <a:buNone/>
                      </a:pPr>
                      <a:r>
                        <a:rPr lang="fr-FR" sz="850" kern="1200" baseline="0">
                          <a:solidFill>
                            <a:schemeClr val="tx1"/>
                          </a:solidFill>
                          <a:effectLst/>
                          <a:latin typeface="+mn-lt"/>
                          <a:ea typeface="+mn-ea"/>
                          <a:cs typeface="+mn-cs"/>
                        </a:rPr>
                        <a:t>La logistique hospitalière représente un important gisement d’efficience et de performance économique. Le projet vise à optimiser les infrastructures de stockage, les ressources et les processus de distribution, sur l’ensemble de la chaîne.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92075" indent="0" algn="l" fontAlgn="ctr"/>
                      <a:r>
                        <a:rPr lang="fr-FR" sz="850" b="0" i="0" u="none" strike="noStrike" baseline="0">
                          <a:solidFill>
                            <a:schemeClr val="tx1"/>
                          </a:solidFill>
                          <a:latin typeface="+mj-lt"/>
                        </a:rPr>
                        <a:t>22 GHT pilotes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ctr">
                        <a:buFont typeface="Arial" panose="020B0604020202020204" pitchFamily="34" charset="0"/>
                        <a:buChar char="•"/>
                      </a:pPr>
                      <a:r>
                        <a:rPr lang="fr-FR" sz="850" b="0" i="0" u="none" strike="noStrike" kern="1200">
                          <a:solidFill>
                            <a:schemeClr val="tx1"/>
                          </a:solidFill>
                          <a:latin typeface="+mn-lt"/>
                          <a:ea typeface="+mn-ea"/>
                          <a:cs typeface="+mn-cs"/>
                        </a:rPr>
                        <a:t>DGOS (PHARE)</a:t>
                      </a:r>
                    </a:p>
                    <a:p>
                      <a:pPr marL="171450" indent="-171450" algn="l" fontAlgn="ctr">
                        <a:buFont typeface="Arial" panose="020B0604020202020204" pitchFamily="34" charset="0"/>
                        <a:buChar char="•"/>
                      </a:pPr>
                      <a:r>
                        <a:rPr lang="fr-FR" sz="850" b="0" i="0" u="none" strike="noStrike" kern="1200">
                          <a:solidFill>
                            <a:schemeClr val="tx1"/>
                          </a:solidFill>
                          <a:latin typeface="+mn-lt"/>
                          <a:ea typeface="+mn-ea"/>
                          <a:cs typeface="+mn-cs"/>
                        </a:rPr>
                        <a:t>ARS</a:t>
                      </a:r>
                    </a:p>
                    <a:p>
                      <a:pPr marL="171450" indent="-171450" algn="l" fontAlgn="ctr">
                        <a:buFont typeface="Arial" panose="020B0604020202020204" pitchFamily="34" charset="0"/>
                        <a:buChar char="•"/>
                      </a:pPr>
                      <a:r>
                        <a:rPr lang="fr-FR" sz="850" b="0" i="0" u="none" strike="noStrike" kern="1200">
                          <a:solidFill>
                            <a:schemeClr val="tx1"/>
                          </a:solidFill>
                          <a:latin typeface="+mn-lt"/>
                          <a:ea typeface="+mn-ea"/>
                          <a:cs typeface="+mn-cs"/>
                        </a:rPr>
                        <a:t>GHT</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50" b="0" i="0" u="none" strike="noStrike" kern="1200" baseline="0">
                          <a:solidFill>
                            <a:schemeClr val="tx1"/>
                          </a:solidFill>
                          <a:latin typeface="+mn-lt"/>
                          <a:ea typeface="+mn-ea"/>
                          <a:cs typeface="+mn-cs"/>
                        </a:rPr>
                        <a:t>Pilotes T3 2021</a:t>
                      </a:r>
                    </a:p>
                    <a:p>
                      <a:pPr algn="l" fontAlgn="ctr"/>
                      <a:r>
                        <a:rPr lang="fr-FR" sz="850" b="0" i="0" u="none" strike="noStrike" kern="1200" baseline="0">
                          <a:solidFill>
                            <a:schemeClr val="tx1"/>
                          </a:solidFill>
                          <a:latin typeface="+mn-lt"/>
                          <a:ea typeface="+mn-ea"/>
                          <a:cs typeface="+mn-cs"/>
                        </a:rPr>
                        <a:t>Essaimages 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1224136">
                <a:tc>
                  <a:txBody>
                    <a:bodyPr/>
                    <a:lstStyle/>
                    <a:p>
                      <a:pPr marL="92075" lvl="0" indent="0" algn="l" fontAlgn="ctr">
                        <a:buFontTx/>
                        <a:buNone/>
                      </a:pPr>
                      <a:r>
                        <a:rPr lang="fr-FR" sz="850" b="1" kern="1200" baseline="0">
                          <a:solidFill>
                            <a:schemeClr val="tx1"/>
                          </a:solidFill>
                          <a:effectLst/>
                          <a:latin typeface="+mn-lt"/>
                          <a:ea typeface="+mn-ea"/>
                          <a:cs typeface="+mn-cs"/>
                        </a:rPr>
                        <a:t>SI Achat </a:t>
                      </a:r>
                      <a:r>
                        <a:rPr lang="fr-FR" sz="850" kern="1200" baseline="0">
                          <a:solidFill>
                            <a:schemeClr val="tx1"/>
                          </a:solidFill>
                          <a:effectLst/>
                          <a:latin typeface="+mn-lt"/>
                          <a:ea typeface="+mn-ea"/>
                          <a:cs typeface="+mn-cs"/>
                        </a:rPr>
                        <a:t>: </a:t>
                      </a:r>
                    </a:p>
                    <a:p>
                      <a:pPr marL="558506" lvl="1" indent="0" algn="l" fontAlgn="ctr">
                        <a:buFontTx/>
                        <a:buNone/>
                      </a:pPr>
                      <a:r>
                        <a:rPr lang="fr-FR" sz="850" kern="1200" baseline="0">
                          <a:solidFill>
                            <a:schemeClr val="tx1"/>
                          </a:solidFill>
                          <a:effectLst/>
                          <a:latin typeface="+mn-lt"/>
                          <a:ea typeface="+mn-ea"/>
                          <a:cs typeface="+mn-cs"/>
                        </a:rPr>
                        <a:t>Franchir un nouveau pas dans la coopération, l’efficience des processus et le pilotage de la performance achats. Premier socle fonctionnel :</a:t>
                      </a:r>
                    </a:p>
                    <a:p>
                      <a:pPr marL="729956" lvl="1" indent="-171450" algn="l" fontAlgn="ctr">
                        <a:buFont typeface="Arial" panose="020B0604020202020204" pitchFamily="34" charset="0"/>
                        <a:buChar char="•"/>
                      </a:pPr>
                      <a:r>
                        <a:rPr lang="fr-FR" sz="850" kern="1200" baseline="0">
                          <a:solidFill>
                            <a:schemeClr val="tx1"/>
                          </a:solidFill>
                          <a:effectLst/>
                          <a:latin typeface="+mn-lt"/>
                          <a:ea typeface="+mn-ea"/>
                          <a:cs typeface="+mn-cs"/>
                        </a:rPr>
                        <a:t>Planification et convergence des achats de GHT</a:t>
                      </a:r>
                    </a:p>
                    <a:p>
                      <a:pPr marL="729956" lvl="1" indent="-171450" algn="l" fontAlgn="ctr">
                        <a:buFont typeface="Arial" panose="020B0604020202020204" pitchFamily="34" charset="0"/>
                        <a:buChar char="•"/>
                      </a:pPr>
                      <a:r>
                        <a:rPr lang="fr-FR" sz="850" kern="1200" baseline="0">
                          <a:solidFill>
                            <a:schemeClr val="tx1"/>
                          </a:solidFill>
                          <a:effectLst/>
                          <a:latin typeface="+mn-lt"/>
                          <a:ea typeface="+mn-ea"/>
                          <a:cs typeface="+mn-cs"/>
                        </a:rPr>
                        <a:t>Pilotage de la performance achat</a:t>
                      </a:r>
                    </a:p>
                    <a:p>
                      <a:pPr marL="729956" lvl="1" indent="-171450" algn="l" fontAlgn="ctr">
                        <a:buFont typeface="Arial" panose="020B0604020202020204" pitchFamily="34" charset="0"/>
                        <a:buChar char="•"/>
                      </a:pPr>
                      <a:r>
                        <a:rPr lang="fr-FR" sz="850" kern="1200" baseline="0">
                          <a:solidFill>
                            <a:schemeClr val="tx1"/>
                          </a:solidFill>
                          <a:effectLst/>
                          <a:latin typeface="+mn-lt"/>
                          <a:ea typeface="+mn-ea"/>
                          <a:cs typeface="+mn-cs"/>
                        </a:rPr>
                        <a:t>Construction des Plan d’Action Achat de Territoire</a:t>
                      </a:r>
                    </a:p>
                    <a:p>
                      <a:pPr marL="729956" lvl="1" indent="-171450" algn="l" fontAlgn="ctr">
                        <a:buFont typeface="Arial" panose="020B0604020202020204" pitchFamily="34" charset="0"/>
                        <a:buChar char="•"/>
                      </a:pPr>
                      <a:r>
                        <a:rPr lang="fr-FR" sz="850" kern="1200" baseline="0">
                          <a:solidFill>
                            <a:schemeClr val="tx1"/>
                          </a:solidFill>
                          <a:effectLst/>
                          <a:latin typeface="+mn-lt"/>
                          <a:ea typeface="+mn-ea"/>
                          <a:cs typeface="+mn-cs"/>
                        </a:rPr>
                        <a:t>Pilotage du cycle de vie des marchés.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92075" indent="-9525" algn="l" fontAlgn="ctr"/>
                      <a:r>
                        <a:rPr lang="fr-FR" sz="850" b="0" i="0" u="none" strike="noStrike" baseline="0">
                          <a:solidFill>
                            <a:schemeClr val="tx1"/>
                          </a:solidFill>
                          <a:latin typeface="+mj-lt"/>
                        </a:rPr>
                        <a:t>Projet SEMAPHORE</a:t>
                      </a:r>
                      <a:br>
                        <a:rPr lang="fr-FR" sz="850" b="0" i="0" u="none" strike="noStrike" baseline="0">
                          <a:solidFill>
                            <a:schemeClr val="tx1"/>
                          </a:solidFill>
                          <a:latin typeface="+mj-lt"/>
                        </a:rPr>
                      </a:br>
                      <a:r>
                        <a:rPr lang="fr-FR" sz="850" b="0" i="0" u="none" strike="noStrike" baseline="0">
                          <a:solidFill>
                            <a:schemeClr val="tx1"/>
                          </a:solidFill>
                          <a:latin typeface="+mj-lt"/>
                        </a:rPr>
                        <a:t>Financement des GHT pilotes (47 GHT)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ctr">
                        <a:buFont typeface="Arial" panose="020B0604020202020204" pitchFamily="34" charset="0"/>
                        <a:buChar char="•"/>
                      </a:pPr>
                      <a:r>
                        <a:rPr lang="fr-FR" sz="850" b="0" i="0" u="none" strike="noStrike">
                          <a:solidFill>
                            <a:schemeClr val="tx1"/>
                          </a:solidFill>
                          <a:latin typeface="+mj-lt"/>
                        </a:rPr>
                        <a:t>DGOS (PHARE)</a:t>
                      </a:r>
                    </a:p>
                    <a:p>
                      <a:pPr marL="171450" indent="-171450" algn="l" fontAlgn="ctr">
                        <a:buFont typeface="Arial" panose="020B0604020202020204" pitchFamily="34" charset="0"/>
                        <a:buChar char="•"/>
                      </a:pPr>
                      <a:r>
                        <a:rPr lang="fr-FR" sz="850" b="0" i="0" u="none" strike="noStrike">
                          <a:solidFill>
                            <a:schemeClr val="tx1"/>
                          </a:solidFill>
                          <a:latin typeface="+mj-lt"/>
                        </a:rPr>
                        <a:t>ARS</a:t>
                      </a:r>
                    </a:p>
                    <a:p>
                      <a:pPr marL="171450" indent="-171450" algn="l" fontAlgn="ctr">
                        <a:buFont typeface="Arial" panose="020B0604020202020204" pitchFamily="34" charset="0"/>
                        <a:buChar char="•"/>
                      </a:pPr>
                      <a:r>
                        <a:rPr lang="fr-FR" sz="850" b="0" i="0" u="none" strike="noStrike">
                          <a:solidFill>
                            <a:schemeClr val="tx1"/>
                          </a:solidFill>
                          <a:latin typeface="+mj-lt"/>
                        </a:rPr>
                        <a:t>GHT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50" b="0" i="0" u="none" strike="noStrike" kern="1200" baseline="0">
                          <a:solidFill>
                            <a:schemeClr val="tx1"/>
                          </a:solidFill>
                          <a:latin typeface="+mn-lt"/>
                          <a:ea typeface="+mn-ea"/>
                          <a:cs typeface="+mn-cs"/>
                        </a:rPr>
                        <a:t>Pilotes (T1 2022)</a:t>
                      </a:r>
                    </a:p>
                    <a:p>
                      <a:pPr algn="l" fontAlgn="ctr"/>
                      <a:r>
                        <a:rPr lang="fr-FR" sz="850" b="0" i="0" u="none" strike="noStrike" kern="1200" baseline="0">
                          <a:solidFill>
                            <a:schemeClr val="tx1"/>
                          </a:solidFill>
                          <a:latin typeface="+mn-lt"/>
                          <a:ea typeface="+mn-ea"/>
                          <a:cs typeface="+mn-cs"/>
                        </a:rPr>
                        <a:t/>
                      </a:r>
                      <a:br>
                        <a:rPr lang="fr-FR" sz="850" b="0" i="0" u="none" strike="noStrike" kern="1200" baseline="0">
                          <a:solidFill>
                            <a:schemeClr val="tx1"/>
                          </a:solidFill>
                          <a:latin typeface="+mn-lt"/>
                          <a:ea typeface="+mn-ea"/>
                          <a:cs typeface="+mn-cs"/>
                        </a:rPr>
                      </a:br>
                      <a:r>
                        <a:rPr lang="fr-FR" sz="850" b="0" i="0" u="none" strike="noStrike" kern="1200" baseline="0">
                          <a:solidFill>
                            <a:schemeClr val="tx1"/>
                          </a:solidFill>
                          <a:latin typeface="+mn-lt"/>
                          <a:ea typeface="+mn-ea"/>
                          <a:cs typeface="+mn-cs"/>
                        </a:rPr>
                        <a:t>Déploiement 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829125">
                <a:tc>
                  <a:txBody>
                    <a:bodyPr/>
                    <a:lstStyle/>
                    <a:p>
                      <a:pPr marL="266700" lvl="0" indent="-174625" algn="l" fontAlgn="ctr">
                        <a:buFont typeface="Arial" panose="020B0604020202020204" pitchFamily="34" charset="0"/>
                        <a:buNone/>
                      </a:pPr>
                      <a:r>
                        <a:rPr lang="fr-FR" sz="850" b="1" kern="1200" baseline="0">
                          <a:solidFill>
                            <a:schemeClr val="tx1"/>
                          </a:solidFill>
                          <a:effectLst/>
                          <a:latin typeface="+mn-lt"/>
                          <a:ea typeface="+mn-ea"/>
                          <a:cs typeface="+mn-cs"/>
                        </a:rPr>
                        <a:t>Achats Responsables</a:t>
                      </a:r>
                      <a:r>
                        <a:rPr lang="fr-FR" sz="850" kern="1200" baseline="0">
                          <a:solidFill>
                            <a:schemeClr val="tx1"/>
                          </a:solidFill>
                          <a:effectLst/>
                          <a:latin typeface="+mn-lt"/>
                          <a:ea typeface="+mn-ea"/>
                          <a:cs typeface="+mn-cs"/>
                        </a:rPr>
                        <a:t> : </a:t>
                      </a:r>
                    </a:p>
                    <a:p>
                      <a:pPr marL="729956" lvl="1" indent="-171450" algn="l" fontAlgn="ctr">
                        <a:buFont typeface="Arial" panose="020B0604020202020204" pitchFamily="34" charset="0"/>
                        <a:buChar char="•"/>
                      </a:pPr>
                      <a:r>
                        <a:rPr lang="fr-FR" sz="850" kern="1200" baseline="0">
                          <a:solidFill>
                            <a:schemeClr val="tx1"/>
                          </a:solidFill>
                          <a:effectLst/>
                          <a:latin typeface="+mn-lt"/>
                          <a:ea typeface="+mn-ea"/>
                          <a:cs typeface="+mn-cs"/>
                        </a:rPr>
                        <a:t>Dégager des économies « intelligentes » en intégrant les volets environnemental, sociétal et économique.</a:t>
                      </a:r>
                    </a:p>
                    <a:p>
                      <a:pPr marL="729956" lvl="1" indent="-171450" algn="l" fontAlgn="ctr">
                        <a:buFont typeface="Arial" panose="020B0604020202020204" pitchFamily="34" charset="0"/>
                        <a:buChar char="•"/>
                      </a:pPr>
                      <a:r>
                        <a:rPr lang="fr-FR" sz="850" kern="1200" baseline="0">
                          <a:solidFill>
                            <a:schemeClr val="tx1"/>
                          </a:solidFill>
                          <a:effectLst/>
                          <a:latin typeface="+mn-lt"/>
                          <a:ea typeface="+mn-ea"/>
                          <a:cs typeface="+mn-cs"/>
                        </a:rPr>
                        <a:t>Accompagner la montée en maturité des acheteurs sur toutes les dimensions de l’achat responsable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92075" indent="0" algn="l" fontAlgn="ctr"/>
                      <a:r>
                        <a:rPr lang="fr-FR" sz="850" b="0" i="0" u="none" strike="noStrike" baseline="0">
                          <a:solidFill>
                            <a:schemeClr val="tx1"/>
                          </a:solidFill>
                          <a:latin typeface="+mj-lt"/>
                        </a:rPr>
                        <a:t>Guide Direction achat</a:t>
                      </a:r>
                      <a:br>
                        <a:rPr lang="fr-FR" sz="850" b="0" i="0" u="none" strike="noStrike" baseline="0">
                          <a:solidFill>
                            <a:schemeClr val="tx1"/>
                          </a:solidFill>
                          <a:latin typeface="+mj-lt"/>
                        </a:rPr>
                      </a:br>
                      <a:r>
                        <a:rPr lang="fr-FR" sz="850" b="0" i="0" u="none" strike="noStrike" baseline="0">
                          <a:solidFill>
                            <a:schemeClr val="tx1"/>
                          </a:solidFill>
                          <a:latin typeface="+mj-lt"/>
                        </a:rPr>
                        <a:t>Guides acheteurs, Formation (ANFH)</a:t>
                      </a:r>
                      <a:br>
                        <a:rPr lang="fr-FR" sz="850" b="0" i="0" u="none" strike="noStrike" baseline="0">
                          <a:solidFill>
                            <a:schemeClr val="tx1"/>
                          </a:solidFill>
                          <a:latin typeface="+mj-lt"/>
                        </a:rPr>
                      </a:br>
                      <a:r>
                        <a:rPr lang="fr-FR" sz="850" b="0" i="0" u="none" strike="noStrike" baseline="0">
                          <a:solidFill>
                            <a:schemeClr val="tx1"/>
                          </a:solidFill>
                          <a:latin typeface="+mj-lt"/>
                        </a:rPr>
                        <a:t>Charte achat responsable, réseaux</a:t>
                      </a:r>
                    </a:p>
                    <a:p>
                      <a:pPr marL="92075" indent="0" algn="l" fontAlgn="ctr">
                        <a:tabLst/>
                      </a:pPr>
                      <a:r>
                        <a:rPr lang="fr-FR" sz="850" b="0" i="0" u="none" strike="noStrike" baseline="0">
                          <a:solidFill>
                            <a:schemeClr val="tx1"/>
                          </a:solidFill>
                          <a:latin typeface="+mj-lt"/>
                        </a:rPr>
                        <a:t>Réseaux régionaux</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ctr">
                        <a:buFont typeface="Arial" panose="020B0604020202020204" pitchFamily="34" charset="0"/>
                        <a:buChar char="•"/>
                      </a:pPr>
                      <a:r>
                        <a:rPr lang="fr-FR" sz="850" b="0" i="0" u="none" strike="noStrike" kern="1200">
                          <a:solidFill>
                            <a:schemeClr val="tx1"/>
                          </a:solidFill>
                          <a:latin typeface="+mn-lt"/>
                          <a:ea typeface="+mn-ea"/>
                          <a:cs typeface="+mn-cs"/>
                        </a:rPr>
                        <a:t>DGOS</a:t>
                      </a:r>
                      <a:r>
                        <a:rPr lang="fr-FR" sz="850" b="0" i="0" u="none" strike="noStrike" kern="1200" baseline="0">
                          <a:solidFill>
                            <a:schemeClr val="tx1"/>
                          </a:solidFill>
                          <a:latin typeface="+mn-lt"/>
                          <a:ea typeface="+mn-ea"/>
                          <a:cs typeface="+mn-cs"/>
                        </a:rPr>
                        <a:t> </a:t>
                      </a:r>
                      <a:r>
                        <a:rPr lang="fr-FR" sz="700" b="0" i="0" u="none" strike="noStrike" kern="1200" baseline="0">
                          <a:solidFill>
                            <a:schemeClr val="tx1"/>
                          </a:solidFill>
                          <a:latin typeface="+mn-lt"/>
                          <a:ea typeface="+mn-ea"/>
                          <a:cs typeface="+mn-cs"/>
                        </a:rPr>
                        <a:t>(</a:t>
                      </a:r>
                      <a:r>
                        <a:rPr lang="fr-FR" sz="700" b="0" i="0" u="none" strike="noStrike" kern="1200">
                          <a:solidFill>
                            <a:schemeClr val="tx1"/>
                          </a:solidFill>
                          <a:latin typeface="+mn-lt"/>
                          <a:ea typeface="+mn-ea"/>
                          <a:cs typeface="+mn-cs"/>
                        </a:rPr>
                        <a:t>PHARE)</a:t>
                      </a:r>
                    </a:p>
                    <a:p>
                      <a:pPr marL="171450" indent="-171450" algn="l" fontAlgn="ctr">
                        <a:buFont typeface="Arial" panose="020B0604020202020204" pitchFamily="34" charset="0"/>
                        <a:buChar char="•"/>
                      </a:pPr>
                      <a:r>
                        <a:rPr lang="fr-FR" sz="850" b="0" i="0" u="none" strike="noStrike" kern="1200">
                          <a:solidFill>
                            <a:schemeClr val="tx1"/>
                          </a:solidFill>
                          <a:latin typeface="+mn-lt"/>
                          <a:ea typeface="+mn-ea"/>
                          <a:cs typeface="+mn-cs"/>
                        </a:rPr>
                        <a:t>ARS, GHT</a:t>
                      </a:r>
                    </a:p>
                    <a:p>
                      <a:pPr marL="171450" indent="-171450" algn="l" fontAlgn="ctr">
                        <a:buFont typeface="Arial" panose="020B0604020202020204" pitchFamily="34" charset="0"/>
                        <a:buChar char="•"/>
                      </a:pPr>
                      <a:r>
                        <a:rPr lang="fr-FR" sz="850" b="0" i="0" u="none" strike="noStrike" kern="1200">
                          <a:solidFill>
                            <a:schemeClr val="tx1"/>
                          </a:solidFill>
                          <a:latin typeface="+mn-lt"/>
                          <a:ea typeface="+mn-ea"/>
                          <a:cs typeface="+mn-cs"/>
                        </a:rPr>
                        <a:t>Opérateurs</a:t>
                      </a:r>
                      <a:endParaRPr lang="fr-FR" sz="850" b="0" i="0" u="none" strike="noStrike" kern="1200">
                        <a:solidFill>
                          <a:schemeClr val="tx1"/>
                        </a:solidFill>
                        <a:latin typeface="+mj-lt"/>
                        <a:ea typeface="+mn-ea"/>
                        <a:cs typeface="+mn-cs"/>
                      </a:endParaRPr>
                    </a:p>
                    <a:p>
                      <a:pPr marL="171450" indent="-171450" algn="l" fontAlgn="ctr">
                        <a:buFont typeface="Arial" panose="020B0604020202020204" pitchFamily="34" charset="0"/>
                        <a:buChar char="•"/>
                      </a:pPr>
                      <a:r>
                        <a:rPr lang="fr-FR" sz="850" b="0" i="0" u="none" strike="noStrike" kern="1200">
                          <a:solidFill>
                            <a:schemeClr val="tx1"/>
                          </a:solidFill>
                          <a:latin typeface="+mj-lt"/>
                          <a:ea typeface="+mn-ea"/>
                          <a:cs typeface="+mn-cs"/>
                        </a:rPr>
                        <a:t>Fédérations</a:t>
                      </a:r>
                      <a:endParaRPr lang="fr-FR" sz="85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850" b="0" i="0" u="none" strike="noStrike" kern="1200" baseline="0">
                          <a:solidFill>
                            <a:schemeClr val="tx1"/>
                          </a:solidFill>
                          <a:latin typeface="+mn-lt"/>
                          <a:ea typeface="+mn-ea"/>
                          <a:cs typeface="+mn-cs"/>
                        </a:rPr>
                        <a:t>T1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506530249"/>
                  </a:ext>
                </a:extLst>
              </a:tr>
              <a:tr h="791444">
                <a:tc>
                  <a:txBody>
                    <a:bodyPr/>
                    <a:lstStyle/>
                    <a:p>
                      <a:pPr marL="92075" indent="0" algn="l" fontAlgn="ctr">
                        <a:buFontTx/>
                        <a:buNone/>
                      </a:pPr>
                      <a:r>
                        <a:rPr lang="fr-FR" sz="850" b="1" kern="1200" baseline="0" dirty="0">
                          <a:solidFill>
                            <a:schemeClr val="tx1"/>
                          </a:solidFill>
                          <a:effectLst/>
                          <a:latin typeface="+mn-lt"/>
                          <a:ea typeface="+mn-ea"/>
                          <a:cs typeface="+mn-cs"/>
                        </a:rPr>
                        <a:t>Développement des achats mutualisés</a:t>
                      </a:r>
                      <a:r>
                        <a:rPr lang="fr-FR" sz="850" kern="1200" baseline="0" dirty="0">
                          <a:solidFill>
                            <a:schemeClr val="tx1"/>
                          </a:solidFill>
                          <a:effectLst/>
                          <a:latin typeface="+mn-lt"/>
                          <a:ea typeface="+mn-ea"/>
                          <a:cs typeface="+mn-cs"/>
                        </a:rPr>
                        <a:t> : </a:t>
                      </a:r>
                    </a:p>
                    <a:p>
                      <a:pPr marL="558506" lvl="1" indent="0" algn="l" fontAlgn="ctr">
                        <a:buFontTx/>
                        <a:buNone/>
                      </a:pPr>
                      <a:r>
                        <a:rPr lang="fr-FR" sz="850" kern="1200" baseline="0" dirty="0">
                          <a:solidFill>
                            <a:schemeClr val="tx1"/>
                          </a:solidFill>
                          <a:effectLst/>
                          <a:latin typeface="+mn-lt"/>
                          <a:ea typeface="+mn-ea"/>
                          <a:cs typeface="+mn-cs"/>
                        </a:rPr>
                        <a:t>Appui à la montée en puissance des groupements régionaux d’achat mutualisés (cartographie, référentiel de groupements cibles, feuille de route</a:t>
                      </a:r>
                      <a:r>
                        <a:rPr lang="fr-FR" sz="850" kern="1200" baseline="0" dirty="0" smtClean="0">
                          <a:solidFill>
                            <a:schemeClr val="tx1"/>
                          </a:solidFill>
                          <a:effectLst/>
                          <a:latin typeface="+mn-lt"/>
                          <a:ea typeface="+mn-ea"/>
                          <a:cs typeface="+mn-cs"/>
                        </a:rPr>
                        <a:t>…)</a:t>
                      </a:r>
                    </a:p>
                    <a:p>
                      <a:pPr marL="558506" lvl="1" indent="0" algn="l" fontAlgn="ctr">
                        <a:buFontTx/>
                        <a:buNone/>
                      </a:pPr>
                      <a:r>
                        <a:rPr lang="fr-FR" sz="850" kern="1200" baseline="0" dirty="0" smtClean="0">
                          <a:solidFill>
                            <a:schemeClr val="tx1"/>
                          </a:solidFill>
                          <a:effectLst/>
                          <a:latin typeface="+mn-lt"/>
                          <a:ea typeface="+mn-ea"/>
                          <a:cs typeface="+mn-cs"/>
                        </a:rPr>
                        <a:t>Création des GTSMS pour les EHPAD public</a:t>
                      </a:r>
                      <a:endParaRPr lang="fr-FR" sz="850" kern="1200" baseline="0" dirty="0">
                        <a:solidFill>
                          <a:schemeClr val="tx1"/>
                        </a:solidFill>
                        <a:effectLst/>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92075" indent="-92075" algn="l" fontAlgn="ctr"/>
                      <a:endParaRPr lang="fr-FR" sz="850" b="0" i="0" u="none" strike="noStrike" baseline="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ctr">
                        <a:buFont typeface="Arial" panose="020B0604020202020204" pitchFamily="34" charset="0"/>
                        <a:buChar char="•"/>
                      </a:pPr>
                      <a:r>
                        <a:rPr lang="fr-FR" sz="850" b="0" i="0" u="none" strike="noStrike">
                          <a:solidFill>
                            <a:schemeClr val="tx1"/>
                          </a:solidFill>
                          <a:latin typeface="+mj-lt"/>
                        </a:rPr>
                        <a:t>DGOS</a:t>
                      </a:r>
                    </a:p>
                    <a:p>
                      <a:pPr marL="171450" indent="-171450" algn="l" fontAlgn="ctr">
                        <a:buFont typeface="Arial" panose="020B0604020202020204" pitchFamily="34" charset="0"/>
                        <a:buChar char="•"/>
                      </a:pPr>
                      <a:r>
                        <a:rPr lang="fr-FR" sz="850" b="0" i="0" u="none" strike="noStrike">
                          <a:solidFill>
                            <a:schemeClr val="tx1"/>
                          </a:solidFill>
                          <a:latin typeface="+mj-lt"/>
                        </a:rPr>
                        <a:t>ARS</a:t>
                      </a:r>
                    </a:p>
                    <a:p>
                      <a:pPr marL="171450" indent="-171450" algn="l" fontAlgn="ctr">
                        <a:buFont typeface="Arial" panose="020B0604020202020204" pitchFamily="34" charset="0"/>
                        <a:buChar char="•"/>
                      </a:pPr>
                      <a:r>
                        <a:rPr lang="fr-FR" sz="850" b="0" i="0" u="none" strike="noStrike">
                          <a:solidFill>
                            <a:schemeClr val="tx1"/>
                          </a:solidFill>
                          <a:latin typeface="+mj-lt"/>
                        </a:rPr>
                        <a:t>GCS Achat régionaux</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850" b="0" i="0" u="none" strike="noStrike" kern="1200" baseline="0" dirty="0">
                          <a:solidFill>
                            <a:schemeClr val="tx1"/>
                          </a:solidFill>
                          <a:latin typeface="+mn-lt"/>
                          <a:ea typeface="+mn-ea"/>
                          <a:cs typeface="+mn-cs"/>
                        </a:rPr>
                        <a:t>T2 </a:t>
                      </a:r>
                      <a:r>
                        <a:rPr lang="fr-FR" sz="850" b="0" i="0" u="none" strike="noStrike" kern="1200" baseline="0" dirty="0" smtClean="0">
                          <a:solidFill>
                            <a:schemeClr val="tx1"/>
                          </a:solidFill>
                          <a:latin typeface="+mn-lt"/>
                          <a:ea typeface="+mn-ea"/>
                          <a:cs typeface="+mn-cs"/>
                        </a:rPr>
                        <a:t>2022</a:t>
                      </a:r>
                    </a:p>
                    <a:p>
                      <a:pPr marL="0" marR="0" lvl="0" indent="0" algn="ctr" defTabSz="932863" rtl="0" eaLnBrk="1" fontAlgn="ctr" latinLnBrk="0" hangingPunct="1">
                        <a:lnSpc>
                          <a:spcPct val="100000"/>
                        </a:lnSpc>
                        <a:spcBef>
                          <a:spcPts val="0"/>
                        </a:spcBef>
                        <a:spcAft>
                          <a:spcPts val="0"/>
                        </a:spcAft>
                        <a:buClrTx/>
                        <a:buSzTx/>
                        <a:buFontTx/>
                        <a:buNone/>
                        <a:tabLst/>
                        <a:defRPr/>
                      </a:pPr>
                      <a:r>
                        <a:rPr lang="fr-FR" sz="850" b="0" i="0" u="none" strike="noStrike" kern="1200" baseline="0" dirty="0" smtClean="0">
                          <a:solidFill>
                            <a:schemeClr val="tx1"/>
                          </a:solidFill>
                          <a:latin typeface="+mn-lt"/>
                          <a:ea typeface="+mn-ea"/>
                          <a:cs typeface="+mn-cs"/>
                        </a:rPr>
                        <a:t>GTSMS: en fonction feuille de route EHPAD-USLD</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322769959"/>
                  </a:ext>
                </a:extLst>
              </a:tr>
            </a:tbl>
          </a:graphicData>
        </a:graphic>
      </p:graphicFrame>
    </p:spTree>
    <p:extLst>
      <p:ext uri="{BB962C8B-B14F-4D97-AF65-F5344CB8AC3E}">
        <p14:creationId xmlns:p14="http://schemas.microsoft.com/office/powerpoint/2010/main" val="2702091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7648"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 Renforcer l’efficience des processus d’achat dans les ESMS et mettre en œuvre de nouveaux leviers de performance économique des achats</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Etablir une démarche d’optimisation de la gestion immobilière</a:t>
            </a:r>
          </a:p>
        </p:txBody>
      </p:sp>
      <p:sp>
        <p:nvSpPr>
          <p:cNvPr id="111" name="TextBox 76"/>
          <p:cNvSpPr txBox="1">
            <a:spLocks/>
          </p:cNvSpPr>
          <p:nvPr>
            <p:custDataLst>
              <p:tags r:id="rId3"/>
            </p:custDataLst>
          </p:nvPr>
        </p:nvSpPr>
        <p:spPr>
          <a:xfrm>
            <a:off x="5525866" y="1046659"/>
            <a:ext cx="3294606" cy="552054"/>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0000"/>
                </a:solidFill>
                <a:effectLst/>
                <a:uLnTx/>
                <a:uFillTx/>
                <a:latin typeface="Arial"/>
                <a:ea typeface="+mn-ea"/>
                <a:cs typeface="Arial"/>
              </a:rPr>
              <a:t>Indicateur  :</a:t>
            </a:r>
            <a:r>
              <a:rPr kumimoji="0" lang="fr-FR" sz="900" b="0" i="0" u="none" strike="noStrike" kern="1200" cap="none" spc="0" normalizeH="0" baseline="0" noProof="0" dirty="0">
                <a:ln>
                  <a:noFill/>
                </a:ln>
                <a:solidFill>
                  <a:srgbClr val="000000"/>
                </a:solidFill>
                <a:effectLst/>
                <a:uLnTx/>
                <a:uFillTx/>
                <a:latin typeface="Arial"/>
                <a:ea typeface="+mn-ea"/>
                <a:cs typeface="Arial"/>
              </a:rPr>
              <a:t>Taux de CPOM comportant un plan d'action "achats"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Optimiser la fonction achat et la gestion immobilière des ESMS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176262607"/>
              </p:ext>
            </p:extLst>
          </p:nvPr>
        </p:nvGraphicFramePr>
        <p:xfrm>
          <a:off x="755576" y="2906956"/>
          <a:ext cx="8064896" cy="2751742"/>
        </p:xfrm>
        <a:graphic>
          <a:graphicData uri="http://schemas.openxmlformats.org/drawingml/2006/table">
            <a:tbl>
              <a:tblPr/>
              <a:tblGrid>
                <a:gridCol w="3888432">
                  <a:extLst>
                    <a:ext uri="{9D8B030D-6E8A-4147-A177-3AD203B41FA5}">
                      <a16:colId xmlns:a16="http://schemas.microsoft.com/office/drawing/2014/main" val="20000"/>
                    </a:ext>
                  </a:extLst>
                </a:gridCol>
                <a:gridCol w="2554242">
                  <a:extLst>
                    <a:ext uri="{9D8B030D-6E8A-4147-A177-3AD203B41FA5}">
                      <a16:colId xmlns:a16="http://schemas.microsoft.com/office/drawing/2014/main" val="20001"/>
                    </a:ext>
                  </a:extLst>
                </a:gridCol>
                <a:gridCol w="830134">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378028">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360040">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1000" b="0" i="0" u="sng" strike="noStrike" kern="1200" cap="none" spc="0" normalizeH="0" baseline="0" noProof="0">
                          <a:ln>
                            <a:noFill/>
                          </a:ln>
                          <a:solidFill>
                            <a:schemeClr val="tx1"/>
                          </a:solidFill>
                          <a:effectLst/>
                          <a:uLnTx/>
                          <a:uFillTx/>
                          <a:latin typeface="+mn-lt"/>
                          <a:cs typeface="+mn-cs"/>
                        </a:rPr>
                        <a:t>Inciter les ESMS à mettre  en place une stratégie d’achat :</a:t>
                      </a:r>
                    </a:p>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n-lt"/>
                          <a:cs typeface="+mn-cs"/>
                        </a:rPr>
                        <a:t>-     Analyser les comptes des établissements pour déterminer le volume financier et les familles d’achat </a:t>
                      </a:r>
                    </a:p>
                    <a:p>
                      <a:pPr marL="171450" marR="0" lvl="0" indent="-171450" algn="l" defTabSz="932863"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chemeClr val="tx1"/>
                          </a:solidFill>
                          <a:effectLst/>
                          <a:uLnTx/>
                          <a:uFillTx/>
                          <a:latin typeface="+mn-lt"/>
                          <a:cs typeface="+mn-cs"/>
                        </a:rPr>
                        <a:t>Identification des leviers achats</a:t>
                      </a:r>
                    </a:p>
                    <a:p>
                      <a:pPr marL="171450" marR="0" lvl="0" indent="-171450" algn="l" defTabSz="932863"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a:ln>
                            <a:noFill/>
                          </a:ln>
                          <a:solidFill>
                            <a:schemeClr val="tx1"/>
                          </a:solidFill>
                          <a:effectLst/>
                          <a:uLnTx/>
                          <a:uFillTx/>
                          <a:latin typeface="+mn-lt"/>
                          <a:cs typeface="+mn-cs"/>
                        </a:rPr>
                        <a:t>Inciter les ESMS à procéder à des achats groupés</a:t>
                      </a:r>
                    </a:p>
                  </a:txBody>
                  <a:tcPr marL="2386" marR="2386" marT="2386"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endParaRPr lang="fr-FR" sz="1000" u="none" strike="noStrike" kern="1200" baseline="0">
                        <a:solidFill>
                          <a:schemeClr val="dk1"/>
                        </a:solidFill>
                        <a:effectLst/>
                        <a:latin typeface="+mn-lt"/>
                        <a:ea typeface="+mn-ea"/>
                        <a:cs typeface="+mn-cs"/>
                      </a:endParaRPr>
                    </a:p>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a:solidFill>
                            <a:schemeClr val="dk1"/>
                          </a:solidFill>
                          <a:effectLst/>
                          <a:latin typeface="+mn-lt"/>
                          <a:ea typeface="+mn-ea"/>
                          <a:cs typeface="+mn-cs"/>
                        </a:rPr>
                        <a:t>Loi / décrets</a:t>
                      </a:r>
                    </a:p>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a:solidFill>
                            <a:schemeClr val="dk1"/>
                          </a:solidFill>
                          <a:effectLst/>
                          <a:latin typeface="+mn-lt"/>
                          <a:ea typeface="+mn-ea"/>
                          <a:cs typeface="+mn-cs"/>
                        </a:rPr>
                        <a:t>Appui de la CNSA</a:t>
                      </a:r>
                    </a:p>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endParaRPr lang="fr-FR" sz="1000" u="none" strike="noStrike" kern="1200" baseline="0">
                        <a:solidFill>
                          <a:schemeClr val="dk1"/>
                        </a:solidFill>
                        <a:effectLst/>
                        <a:latin typeface="+mn-lt"/>
                        <a:ea typeface="+mn-ea"/>
                        <a:cs typeface="+mn-cs"/>
                      </a:endParaRPr>
                    </a:p>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a:solidFill>
                            <a:schemeClr val="dk1"/>
                          </a:solidFill>
                          <a:effectLst/>
                          <a:latin typeface="+mn-lt"/>
                          <a:ea typeface="+mn-ea"/>
                          <a:cs typeface="+mn-cs"/>
                        </a:rPr>
                        <a:t>Prévoir dans les CPOM (Etat-ARS et ARS-ESMS) des plans d’action d’achat</a:t>
                      </a:r>
                    </a:p>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endParaRPr lang="fr-FR" sz="1000" u="none" strike="noStrike" kern="1200" baseline="0">
                        <a:solidFill>
                          <a:schemeClr val="dk1"/>
                        </a:solidFill>
                        <a:effectLst/>
                        <a:latin typeface="+mn-lt"/>
                        <a:ea typeface="+mn-ea"/>
                        <a:cs typeface="+mn-cs"/>
                      </a:endParaRPr>
                    </a:p>
                    <a:p>
                      <a:pPr marL="0"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a:solidFill>
                            <a:schemeClr val="dk1"/>
                          </a:solidFill>
                          <a:effectLst/>
                          <a:latin typeface="+mn-lt"/>
                          <a:ea typeface="+mn-ea"/>
                          <a:cs typeface="+mn-cs"/>
                        </a:rPr>
                        <a:t>Le cas échéant : GHT/GCSMS</a:t>
                      </a:r>
                    </a:p>
                  </a:txBody>
                  <a:tcPr marL="2386" marR="2386" marT="2386" marB="0">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00" b="0" i="0" u="none" strike="noStrike">
                          <a:solidFill>
                            <a:srgbClr val="000000"/>
                          </a:solidFill>
                          <a:latin typeface="+mj-lt"/>
                        </a:rPr>
                        <a:t>ESMS+ARS+</a:t>
                      </a:r>
                    </a:p>
                    <a:p>
                      <a:pPr algn="l" fontAlgn="b"/>
                      <a:r>
                        <a:rPr lang="fr-FR" sz="1000" b="0" i="0" u="none" strike="noStrike">
                          <a:solidFill>
                            <a:srgbClr val="000000"/>
                          </a:solidFill>
                          <a:latin typeface="+mj-lt"/>
                        </a:rPr>
                        <a:t>DGCS+CNSA+ DGOS(PHARE)</a:t>
                      </a:r>
                    </a:p>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00" b="0" i="0" u="none" strike="noStrike">
                          <a:solidFill>
                            <a:srgbClr val="000000"/>
                          </a:solidFill>
                          <a:latin typeface="+mj-lt"/>
                        </a:rPr>
                        <a:t>2021-2022</a:t>
                      </a:r>
                      <a:endParaRPr lang="fr-FR" sz="1000" b="0" i="0" u="none" strike="noStrike" kern="1200">
                        <a:solidFill>
                          <a:srgbClr val="000000"/>
                        </a:solidFill>
                        <a:latin typeface="+mn-lt"/>
                        <a:ea typeface="+mn-ea"/>
                        <a:cs typeface="+mn-cs"/>
                      </a:endParaRPr>
                    </a:p>
                    <a:p>
                      <a:pPr algn="l" fontAlgn="b"/>
                      <a:endParaRPr lang="fr-FR" sz="1000" b="0" i="0" u="none" strike="noStrike">
                        <a:solidFill>
                          <a:srgbClr val="000000"/>
                        </a:solidFill>
                        <a:latin typeface="+mj-lt"/>
                      </a:endParaRPr>
                    </a:p>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1152128">
                <a:tc>
                  <a:txBody>
                    <a:bodyPr/>
                    <a:lstStyle/>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1000" b="0" i="0" u="sng" strike="noStrike" kern="1200" cap="none" spc="0" normalizeH="0" baseline="0" noProof="0" dirty="0">
                          <a:ln>
                            <a:noFill/>
                          </a:ln>
                          <a:solidFill>
                            <a:schemeClr val="tx1"/>
                          </a:solidFill>
                          <a:effectLst/>
                          <a:uLnTx/>
                          <a:uFillTx/>
                          <a:latin typeface="+mn-lt"/>
                          <a:cs typeface="+mn-cs"/>
                        </a:rPr>
                        <a:t>Optimiser la gestion immobilière :</a:t>
                      </a:r>
                    </a:p>
                    <a:p>
                      <a:pPr marL="0" marR="0" lvl="0" indent="0" algn="l" defTabSz="932863"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mn-lt"/>
                          <a:cs typeface="+mn-cs"/>
                        </a:rPr>
                        <a:t>Mise en œuvre du Ségur investissement dans le </a:t>
                      </a:r>
                      <a:r>
                        <a:rPr kumimoji="0" lang="fr-FR" sz="1000" b="0" i="0" u="none" strike="noStrike" kern="1200" cap="none" spc="0" normalizeH="0" baseline="0" noProof="0" dirty="0" smtClean="0">
                          <a:ln>
                            <a:noFill/>
                          </a:ln>
                          <a:solidFill>
                            <a:schemeClr val="tx1"/>
                          </a:solidFill>
                          <a:effectLst/>
                          <a:uLnTx/>
                          <a:uFillTx/>
                          <a:latin typeface="+mn-lt"/>
                          <a:cs typeface="+mn-cs"/>
                        </a:rPr>
                        <a:t>secteur médico-social avec prise en compte des évolutions démographiques et des besoins de transformation de l’offre  : accompagnement des ARS dans l’élaboration de stratégie régionales d’investissement sur 10 ans et des porteurs de projets (offre de services, ingénierie financière…)</a:t>
                      </a:r>
                    </a:p>
                  </a:txBody>
                  <a:tcPr marL="2386" marR="2386" marT="2386"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baseline="0" dirty="0">
                          <a:solidFill>
                            <a:schemeClr val="tx1"/>
                          </a:solidFill>
                          <a:effectLst/>
                        </a:rPr>
                        <a:t>Circulaires</a:t>
                      </a:r>
                    </a:p>
                    <a:p>
                      <a:pPr marL="0" marR="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dirty="0">
                          <a:solidFill>
                            <a:schemeClr val="tx1"/>
                          </a:solidFill>
                          <a:effectLst/>
                          <a:latin typeface="+mn-lt"/>
                          <a:ea typeface="+mn-ea"/>
                          <a:cs typeface="+mn-cs"/>
                        </a:rPr>
                        <a:t>Plan de </a:t>
                      </a:r>
                      <a:r>
                        <a:rPr lang="fr-FR" sz="1000" u="none" strike="noStrike" kern="1200" baseline="0" dirty="0" smtClean="0">
                          <a:solidFill>
                            <a:schemeClr val="tx1"/>
                          </a:solidFill>
                          <a:effectLst/>
                          <a:latin typeface="+mn-lt"/>
                          <a:ea typeface="+mn-ea"/>
                          <a:cs typeface="+mn-cs"/>
                        </a:rPr>
                        <a:t>relance</a:t>
                      </a:r>
                    </a:p>
                    <a:p>
                      <a:pPr marL="0" marR="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dirty="0" smtClean="0">
                          <a:solidFill>
                            <a:schemeClr val="tx1"/>
                          </a:solidFill>
                          <a:effectLst/>
                          <a:latin typeface="+mn-lt"/>
                          <a:ea typeface="+mn-ea"/>
                          <a:cs typeface="+mn-cs"/>
                        </a:rPr>
                        <a:t>Indicateurs </a:t>
                      </a:r>
                      <a:r>
                        <a:rPr lang="fr-FR" sz="1000" u="none" strike="noStrike" kern="1200" baseline="0" dirty="0" err="1" smtClean="0">
                          <a:solidFill>
                            <a:schemeClr val="tx1"/>
                          </a:solidFill>
                          <a:effectLst/>
                          <a:latin typeface="+mn-lt"/>
                          <a:ea typeface="+mn-ea"/>
                          <a:cs typeface="+mn-cs"/>
                        </a:rPr>
                        <a:t>immo</a:t>
                      </a:r>
                      <a:r>
                        <a:rPr lang="fr-FR" sz="1000" u="none" strike="noStrike" kern="1200" baseline="0" dirty="0" smtClean="0">
                          <a:solidFill>
                            <a:schemeClr val="tx1"/>
                          </a:solidFill>
                          <a:effectLst/>
                          <a:latin typeface="+mn-lt"/>
                          <a:ea typeface="+mn-ea"/>
                          <a:cs typeface="+mn-cs"/>
                        </a:rPr>
                        <a:t> ANAP</a:t>
                      </a:r>
                    </a:p>
                    <a:p>
                      <a:pPr marL="0" marR="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dirty="0" smtClean="0">
                          <a:solidFill>
                            <a:schemeClr val="tx1"/>
                          </a:solidFill>
                          <a:effectLst/>
                          <a:latin typeface="+mn-lt"/>
                          <a:ea typeface="+mn-ea"/>
                          <a:cs typeface="+mn-cs"/>
                        </a:rPr>
                        <a:t>Données DREES</a:t>
                      </a:r>
                    </a:p>
                    <a:p>
                      <a:pPr marL="0" marR="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1000" u="none" strike="noStrike" kern="1200" baseline="0" dirty="0" smtClean="0">
                          <a:solidFill>
                            <a:schemeClr val="tx1"/>
                          </a:solidFill>
                          <a:effectLst/>
                          <a:latin typeface="+mn-lt"/>
                          <a:ea typeface="+mn-ea"/>
                          <a:cs typeface="+mn-cs"/>
                        </a:rPr>
                        <a:t>Référentiels laboratoire des solutions de demain </a:t>
                      </a:r>
                    </a:p>
                  </a:txBody>
                  <a:tcPr marL="2386" marR="2386" marT="2386"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00" b="0" i="0" u="none" strike="noStrike">
                          <a:solidFill>
                            <a:srgbClr val="000000"/>
                          </a:solidFill>
                          <a:latin typeface="+mj-lt"/>
                        </a:rPr>
                        <a:t>CNSA+DGCS+ANAP+ESMS+ARS+DGOS+FININFRA+ADEME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00" b="0" i="0" u="none" strike="noStrike" dirty="0">
                          <a:solidFill>
                            <a:srgbClr val="000000"/>
                          </a:solidFill>
                          <a:latin typeface="+mj-lt"/>
                        </a:rPr>
                        <a:t>2021-2025</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Enquête régionale</a:t>
            </a:r>
          </a:p>
        </p:txBody>
      </p:sp>
      <p:sp>
        <p:nvSpPr>
          <p:cNvPr id="19" name="TextBox 76"/>
          <p:cNvSpPr txBox="1">
            <a:spLocks/>
          </p:cNvSpPr>
          <p:nvPr>
            <p:custDataLst>
              <p:tags r:id="rId5"/>
            </p:custDataLst>
          </p:nvPr>
        </p:nvSpPr>
        <p:spPr>
          <a:xfrm>
            <a:off x="5540302" y="1521771"/>
            <a:ext cx="313615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a:buClr>
                <a:srgbClr val="002960"/>
              </a:buClr>
              <a:defRPr/>
            </a:pPr>
            <a:r>
              <a:rPr kumimoji="0" lang="fr-FR" sz="900" b="1" i="0" u="none" strike="noStrike" kern="1200" cap="none" spc="0" normalizeH="0" baseline="0" noProof="0" dirty="0">
                <a:ln>
                  <a:noFill/>
                </a:ln>
                <a:solidFill>
                  <a:srgbClr val="000000"/>
                </a:solidFill>
                <a:effectLst/>
                <a:uLnTx/>
                <a:uFillTx/>
                <a:latin typeface="Arial"/>
                <a:ea typeface="+mn-ea"/>
                <a:cs typeface="Arial"/>
              </a:rPr>
              <a:t>Indicateur  </a:t>
            </a:r>
            <a:r>
              <a:rPr kumimoji="0" lang="fr-FR" sz="900" b="1" i="0" u="none" strike="noStrike" kern="1200" cap="none" spc="0" normalizeH="0" baseline="0" noProof="0" dirty="0" smtClean="0">
                <a:ln>
                  <a:noFill/>
                </a:ln>
                <a:solidFill>
                  <a:srgbClr val="000000"/>
                </a:solidFill>
                <a:effectLst/>
                <a:uLnTx/>
                <a:uFillTx/>
                <a:latin typeface="Arial"/>
                <a:ea typeface="+mn-ea"/>
                <a:cs typeface="Arial"/>
              </a:rPr>
              <a:t>: </a:t>
            </a:r>
            <a:r>
              <a:rPr kumimoji="0" lang="fr-FR" sz="900" i="0" u="none" strike="noStrike" kern="1200" cap="none" spc="0" normalizeH="0" baseline="0" noProof="0" dirty="0" err="1" smtClean="0">
                <a:ln>
                  <a:noFill/>
                </a:ln>
                <a:solidFill>
                  <a:srgbClr val="000000"/>
                </a:solidFill>
                <a:effectLst/>
                <a:uLnTx/>
                <a:uFillTx/>
                <a:latin typeface="Arial"/>
                <a:cs typeface="Arial"/>
              </a:rPr>
              <a:t>cf</a:t>
            </a:r>
            <a:r>
              <a:rPr kumimoji="0" lang="fr-FR" sz="900" i="0" u="none" strike="noStrike" kern="1200" cap="none" spc="0" normalizeH="0" noProof="0" dirty="0" smtClean="0">
                <a:ln>
                  <a:noFill/>
                </a:ln>
                <a:solidFill>
                  <a:srgbClr val="000000"/>
                </a:solidFill>
                <a:effectLst/>
                <a:uLnTx/>
                <a:uFillTx/>
                <a:latin typeface="Arial"/>
                <a:cs typeface="Arial"/>
              </a:rPr>
              <a:t> </a:t>
            </a:r>
            <a:r>
              <a:rPr lang="fr-FR" sz="900" dirty="0" smtClean="0"/>
              <a:t>PNRR </a:t>
            </a:r>
            <a:r>
              <a:rPr lang="fr-FR" sz="900" dirty="0"/>
              <a:t>pour le PAI </a:t>
            </a:r>
            <a:r>
              <a:rPr lang="fr-FR" sz="900" dirty="0" smtClean="0"/>
              <a:t>médico-social </a:t>
            </a:r>
            <a:endParaRPr lang="fr-FR" sz="900" dirty="0"/>
          </a:p>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p:txBody>
      </p:sp>
      <p:sp>
        <p:nvSpPr>
          <p:cNvPr id="24" name="ZoneTexte 23"/>
          <p:cNvSpPr txBox="1"/>
          <p:nvPr/>
        </p:nvSpPr>
        <p:spPr>
          <a:xfrm>
            <a:off x="-6025" y="662562"/>
            <a:ext cx="761601" cy="619543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 : Structuration de l’offre de soins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200" b="0" i="0" u="none" strike="noStrike" kern="1200" cap="none" spc="0" normalizeH="0" baseline="0" noProof="0">
                <a:ln>
                  <a:noFill/>
                </a:ln>
                <a:solidFill>
                  <a:srgbClr val="FFFFFF">
                    <a:lumMod val="50000"/>
                  </a:srgbClr>
                </a:solidFill>
                <a:effectLst/>
                <a:uLnTx/>
                <a:uFillTx/>
                <a:latin typeface="Arial"/>
                <a:ea typeface="Batang" panose="02030600000101010101" pitchFamily="18" charset="-127"/>
                <a:cs typeface="Consolas" panose="020B0609020204030204" pitchFamily="49" charset="0"/>
              </a:rPr>
              <a:t> </a:t>
            </a:r>
            <a:r>
              <a:rPr kumimoji="0" lang="fr-FR" sz="12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 </a:t>
            </a:r>
            <a:r>
              <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Renforcer l’efficience des processus achat</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endParaRPr>
          </a:p>
        </p:txBody>
      </p:sp>
      <p:pic>
        <p:nvPicPr>
          <p:cNvPr id="1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725" y="186412"/>
            <a:ext cx="463179" cy="3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5851768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120372" y="2173031"/>
            <a:ext cx="6236894" cy="1175654"/>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3      Pertinence et efficience 		des produits de santé</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		</a:t>
            </a:r>
            <a:endParaRPr kumimoji="0" lang="fr-FR" sz="1600" b="0"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1600" b="0"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1600" b="0" i="0" u="none" strike="noStrike" kern="0" cap="none" spc="0" normalizeH="0" baseline="0" noProof="0">
              <a:ln>
                <a:noFill/>
              </a:ln>
              <a:solidFill>
                <a:srgbClr val="002960"/>
              </a:solidFill>
              <a:effectLst/>
              <a:uLnTx/>
              <a:uFillTx/>
              <a:latin typeface="Arial"/>
              <a:ea typeface="+mn-ea"/>
              <a:cs typeface="Arial"/>
            </a:endParaRP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pSp>
        <p:nvGrpSpPr>
          <p:cNvPr id="6" name="Groupe 5"/>
          <p:cNvGrpSpPr/>
          <p:nvPr/>
        </p:nvGrpSpPr>
        <p:grpSpPr>
          <a:xfrm>
            <a:off x="2416960" y="3517135"/>
            <a:ext cx="642872" cy="1010755"/>
            <a:chOff x="4211960" y="2787624"/>
            <a:chExt cx="216024" cy="312549"/>
          </a:xfrm>
        </p:grpSpPr>
        <p:sp>
          <p:nvSpPr>
            <p:cNvPr id="8" name="Chevron 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10" name="Chevron 9"/>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Tree>
    <p:extLst>
      <p:ext uri="{BB962C8B-B14F-4D97-AF65-F5344CB8AC3E}">
        <p14:creationId xmlns:p14="http://schemas.microsoft.com/office/powerpoint/2010/main" val="42169400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8672" name="think-cell Slide" r:id="rId9" imgW="360" imgH="360" progId="">
                  <p:embed/>
                </p:oleObj>
              </mc:Choice>
              <mc:Fallback>
                <p:oleObj name="think-cell Slide" r:id="rId9" imgW="360" imgH="360" progId="">
                  <p:embed/>
                  <p:pic>
                    <p:nvPicPr>
                      <p:cNvPr id="2" name="Object 1" hidden="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 maitriser l’évolution dynamique des dépenses de prescription hospitalières exécutées en ville en incitant et accompagnant les prescripteurs.</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92" name="TextBox 68"/>
          <p:cNvSpPr txBox="1">
            <a:spLocks/>
          </p:cNvSpPr>
          <p:nvPr>
            <p:custDataLst>
              <p:tags r:id="rId3"/>
            </p:custDataLst>
          </p:nvPr>
        </p:nvSpPr>
        <p:spPr>
          <a:xfrm>
            <a:off x="5514557" y="1700808"/>
            <a:ext cx="1692000" cy="360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 CPOM et indicateur CAQES</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11" name="TextBox 76"/>
          <p:cNvSpPr txBox="1">
            <a:spLocks/>
          </p:cNvSpPr>
          <p:nvPr>
            <p:custDataLst>
              <p:tags r:id="rId4"/>
            </p:custDataLst>
          </p:nvPr>
        </p:nvSpPr>
        <p:spPr>
          <a:xfrm>
            <a:off x="5525866" y="1046659"/>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d’évolution des dépenses de PHEV (médicaments et DM) </a:t>
            </a:r>
          </a:p>
        </p:txBody>
      </p:sp>
      <p:sp>
        <p:nvSpPr>
          <p:cNvPr id="64" name="Title 1"/>
          <p:cNvSpPr txBox="1">
            <a:spLocks/>
          </p:cNvSpPr>
          <p:nvPr/>
        </p:nvSpPr>
        <p:spPr bwMode="auto">
          <a:xfrm>
            <a:off x="683568" y="68655"/>
            <a:ext cx="8794113"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Renforcer le rôle et l’incitation des prescripteurs, pour une plus juste prescription de sortie</a:t>
            </a:r>
          </a:p>
        </p:txBody>
      </p:sp>
      <p:sp>
        <p:nvSpPr>
          <p:cNvPr id="97" name="TextBox 68"/>
          <p:cNvSpPr txBox="1">
            <a:spLocks/>
          </p:cNvSpPr>
          <p:nvPr>
            <p:custDataLst>
              <p:tags r:id="rId5"/>
            </p:custDataLst>
          </p:nvPr>
        </p:nvSpPr>
        <p:spPr>
          <a:xfrm>
            <a:off x="7236296" y="1700808"/>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définie annuellement dans les arrêtés du CAQES</a:t>
            </a:r>
            <a:endParaRPr kumimoji="0" lang="fr-FR" sz="900" b="0" i="0" u="none" strike="noStrike" kern="1200" cap="none" spc="0" normalizeH="0" baseline="0" noProof="0">
              <a:ln>
                <a:noFill/>
              </a:ln>
              <a:solidFill>
                <a:srgbClr val="002960"/>
              </a:solidFill>
              <a:effectLst/>
              <a:uLnTx/>
              <a:uFillTx/>
              <a:latin typeface="Arial"/>
              <a:ea typeface="+mn-ea"/>
              <a:cs typeface="Arial"/>
            </a:endParaRP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2798522918"/>
              </p:ext>
            </p:extLst>
          </p:nvPr>
        </p:nvGraphicFramePr>
        <p:xfrm>
          <a:off x="755576" y="2791560"/>
          <a:ext cx="8064896" cy="3981980"/>
        </p:xfrm>
        <a:graphic>
          <a:graphicData uri="http://schemas.openxmlformats.org/drawingml/2006/table">
            <a:tbl>
              <a:tblPr/>
              <a:tblGrid>
                <a:gridCol w="5458621">
                  <a:extLst>
                    <a:ext uri="{9D8B030D-6E8A-4147-A177-3AD203B41FA5}">
                      <a16:colId xmlns:a16="http://schemas.microsoft.com/office/drawing/2014/main" val="20000"/>
                    </a:ext>
                  </a:extLst>
                </a:gridCol>
                <a:gridCol w="984053">
                  <a:extLst>
                    <a:ext uri="{9D8B030D-6E8A-4147-A177-3AD203B41FA5}">
                      <a16:colId xmlns:a16="http://schemas.microsoft.com/office/drawing/2014/main" val="20001"/>
                    </a:ext>
                  </a:extLst>
                </a:gridCol>
                <a:gridCol w="98405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277400">
                <a:tc>
                  <a:txBody>
                    <a:bodyPr/>
                    <a:lstStyle/>
                    <a:p>
                      <a:pPr algn="l" fontAlgn="ctr"/>
                      <a:r>
                        <a:rPr lang="fr-FR" sz="9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496312">
                <a:tc>
                  <a:txBody>
                    <a:bodyPr/>
                    <a:lstStyle/>
                    <a:p>
                      <a:pPr algn="l" fontAlgn="b"/>
                      <a:r>
                        <a:rPr lang="fr-FR" sz="900" b="0" i="0" u="none" strike="noStrike" dirty="0">
                          <a:solidFill>
                            <a:schemeClr val="tx1"/>
                          </a:solidFill>
                          <a:latin typeface="+mj-lt"/>
                        </a:rPr>
                        <a:t>Communication</a:t>
                      </a:r>
                      <a:r>
                        <a:rPr lang="fr-FR" sz="900" b="0" i="0" u="none" strike="noStrike" baseline="0" dirty="0">
                          <a:solidFill>
                            <a:schemeClr val="tx1"/>
                          </a:solidFill>
                          <a:latin typeface="+mj-lt"/>
                        </a:rPr>
                        <a:t> / sensibilisation auprès des </a:t>
                      </a:r>
                      <a:r>
                        <a:rPr lang="fr-FR" sz="900" b="0" i="0" u="none" strike="noStrike" dirty="0">
                          <a:solidFill>
                            <a:schemeClr val="tx1"/>
                          </a:solidFill>
                          <a:latin typeface="+mj-lt"/>
                        </a:rPr>
                        <a:t>prescripteurs sur l’obligation du couplage</a:t>
                      </a:r>
                      <a:r>
                        <a:rPr lang="fr-FR" sz="900" b="0" i="0" u="none" strike="noStrike" baseline="0" dirty="0">
                          <a:solidFill>
                            <a:schemeClr val="tx1"/>
                          </a:solidFill>
                          <a:latin typeface="+mj-lt"/>
                        </a:rPr>
                        <a:t> RPPS / FINESS (y compris les internes) et des effecteurs (pharmaciens) sur la </a:t>
                      </a:r>
                      <a:r>
                        <a:rPr lang="fr-FR" sz="900" b="0" i="0" u="none" strike="noStrike" baseline="0" dirty="0" smtClean="0">
                          <a:solidFill>
                            <a:schemeClr val="tx1"/>
                          </a:solidFill>
                          <a:latin typeface="+mj-lt"/>
                        </a:rPr>
                        <a:t>fiabilité </a:t>
                      </a:r>
                      <a:r>
                        <a:rPr lang="fr-FR" sz="900" b="0" i="0" u="none" strike="noStrike" baseline="0" dirty="0">
                          <a:solidFill>
                            <a:schemeClr val="tx1"/>
                          </a:solidFill>
                          <a:latin typeface="+mj-lt"/>
                        </a:rPr>
                        <a:t>du report des données.</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Visites</a:t>
                      </a:r>
                      <a:r>
                        <a:rPr lang="fr-FR" sz="900" b="0" i="0" u="none" strike="noStrike" baseline="0">
                          <a:solidFill>
                            <a:schemeClr val="tx1"/>
                          </a:solidFill>
                          <a:latin typeface="+mj-lt"/>
                        </a:rPr>
                        <a:t> pertinence</a:t>
                      </a:r>
                      <a:r>
                        <a:rPr lang="fr-FR" sz="900" b="0" i="0" u="none" strike="noStrike">
                          <a:solidFill>
                            <a:schemeClr val="tx1"/>
                          </a:solidFill>
                          <a:latin typeface="+mj-lt"/>
                        </a:rPr>
                        <a:t>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DGOS </a:t>
                      </a:r>
                    </a:p>
                    <a:p>
                      <a:pPr algn="l" fontAlgn="b"/>
                      <a:r>
                        <a:rPr lang="fr-FR" sz="900" b="0" i="0" u="none" strike="noStrike">
                          <a:solidFill>
                            <a:schemeClr val="tx1"/>
                          </a:solidFill>
                          <a:latin typeface="+mn-lt"/>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chemeClr val="tx1"/>
                          </a:solidFill>
                          <a:latin typeface="+mn-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496312">
                <a:tc>
                  <a:txBody>
                    <a:bodyPr/>
                    <a:lstStyle/>
                    <a:p>
                      <a:r>
                        <a:rPr lang="fr-FR" sz="900" dirty="0">
                          <a:solidFill>
                            <a:schemeClr val="tx1"/>
                          </a:solidFill>
                        </a:rPr>
                        <a:t>Favoriser l’inscription du FINESS géographique</a:t>
                      </a:r>
                      <a:r>
                        <a:rPr lang="fr-FR" sz="900" baseline="0" dirty="0">
                          <a:solidFill>
                            <a:schemeClr val="tx1"/>
                          </a:solidFill>
                        </a:rPr>
                        <a:t> (et non pas juridique)</a:t>
                      </a:r>
                      <a:endParaRPr lang="fr-FR" sz="900" dirty="0">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dirty="0" smtClean="0">
                          <a:solidFill>
                            <a:schemeClr val="tx1"/>
                          </a:solidFill>
                          <a:latin typeface="+mn-lt"/>
                        </a:rPr>
                        <a:t>DSS,</a:t>
                      </a:r>
                      <a:r>
                        <a:rPr lang="fr-FR" sz="900" baseline="0" dirty="0" smtClean="0">
                          <a:solidFill>
                            <a:schemeClr val="tx1"/>
                          </a:solidFill>
                          <a:latin typeface="+mn-lt"/>
                        </a:rPr>
                        <a:t> CNAM</a:t>
                      </a:r>
                      <a:endParaRPr lang="fr-FR" sz="900"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285835526"/>
                  </a:ext>
                </a:extLst>
              </a:tr>
              <a:tr h="216024">
                <a:tc>
                  <a:txBody>
                    <a:bodyPr/>
                    <a:lstStyle/>
                    <a:p>
                      <a:pPr algn="l" fontAlgn="b"/>
                      <a:r>
                        <a:rPr lang="fr-FR" sz="900" b="0" i="0" u="none" strike="noStrike" kern="1200" baseline="0" dirty="0">
                          <a:solidFill>
                            <a:srgbClr val="000000"/>
                          </a:solidFill>
                          <a:latin typeface="+mn-lt"/>
                          <a:ea typeface="+mn-ea"/>
                          <a:cs typeface="+mn-cs"/>
                        </a:rPr>
                        <a:t>Créer un nouvel outil pour la régulation incitative des établissements de santé pour les </a:t>
                      </a:r>
                      <a:r>
                        <a:rPr lang="fr-FR" sz="900" b="0" i="0" u="none" strike="noStrike" kern="1200" baseline="0" dirty="0" err="1">
                          <a:solidFill>
                            <a:srgbClr val="000000"/>
                          </a:solidFill>
                          <a:latin typeface="+mn-lt"/>
                          <a:ea typeface="+mn-ea"/>
                          <a:cs typeface="+mn-cs"/>
                        </a:rPr>
                        <a:t>biosimilaires</a:t>
                      </a:r>
                      <a:r>
                        <a:rPr lang="fr-FR" sz="900" b="0" i="0" u="none" strike="noStrike" kern="1200" baseline="0" dirty="0">
                          <a:solidFill>
                            <a:srgbClr val="000000"/>
                          </a:solidFill>
                          <a:latin typeface="+mn-lt"/>
                          <a:ea typeface="+mn-ea"/>
                          <a:cs typeface="+mn-cs"/>
                        </a:rPr>
                        <a:t>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LFSS 2020</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ARS et DSS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28803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dirty="0">
                          <a:solidFill>
                            <a:srgbClr val="000000"/>
                          </a:solidFill>
                          <a:latin typeface="+mn-lt"/>
                          <a:ea typeface="+mn-ea"/>
                          <a:cs typeface="+mn-cs"/>
                        </a:rPr>
                        <a:t>Favoriser</a:t>
                      </a:r>
                      <a:r>
                        <a:rPr lang="fr-FR" sz="900" b="0" i="0" u="none" strike="noStrike" kern="1200" baseline="0" dirty="0">
                          <a:solidFill>
                            <a:srgbClr val="000000"/>
                          </a:solidFill>
                          <a:latin typeface="+mn-lt"/>
                          <a:ea typeface="+mn-ea"/>
                          <a:cs typeface="+mn-cs"/>
                        </a:rPr>
                        <a:t> l’alimentation du </a:t>
                      </a:r>
                      <a:r>
                        <a:rPr lang="fr-FR" sz="900" b="0" i="0" u="none" strike="noStrike" kern="1200" baseline="0" dirty="0" smtClean="0">
                          <a:solidFill>
                            <a:srgbClr val="000000"/>
                          </a:solidFill>
                          <a:latin typeface="+mn-lt"/>
                          <a:ea typeface="+mn-ea"/>
                          <a:cs typeface="+mn-cs"/>
                        </a:rPr>
                        <a:t>DMP</a:t>
                      </a:r>
                      <a:endParaRPr lang="fr-FR" sz="900" b="0" i="0" u="none" strike="noStrike" kern="1200" baseline="0" dirty="0">
                        <a:solidFill>
                          <a:srgbClr val="00000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baseline="0">
                          <a:solidFill>
                            <a:srgbClr val="000000"/>
                          </a:solidFill>
                          <a:latin typeface="+mj-lt"/>
                        </a:rPr>
                        <a:t>Plan et programme de promotion du DMP </a:t>
                      </a:r>
                      <a:endParaRPr lang="fr-FR" sz="900" b="0" i="0" u="none" strike="noStrike" kern="1200" baseline="0">
                        <a:solidFill>
                          <a:srgbClr val="000000"/>
                        </a:solidFill>
                        <a:latin typeface="+mj-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p>
                      <a:pPr algn="l" fontAlgn="b"/>
                      <a:r>
                        <a:rPr lang="fr-FR" sz="900" b="0" i="0" u="none" strike="noStrike">
                          <a:solidFill>
                            <a:srgbClr val="000000"/>
                          </a:solidFill>
                          <a:latin typeface="+mj-lt"/>
                        </a:rPr>
                        <a:t>DGOS</a:t>
                      </a:r>
                    </a:p>
                    <a:p>
                      <a:pPr algn="l" fontAlgn="b"/>
                      <a:r>
                        <a:rPr lang="fr-FR" sz="900" b="0" i="0" u="none" strike="noStrike">
                          <a:solidFill>
                            <a:srgbClr val="000000"/>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01837">
                <a:tc>
                  <a:txBody>
                    <a:bodyPr/>
                    <a:lstStyle/>
                    <a:p>
                      <a:pPr algn="l" fontAlgn="b"/>
                      <a:r>
                        <a:rPr lang="fr-FR" sz="900" b="0" i="0" u="none" strike="noStrike" kern="1200">
                          <a:solidFill>
                            <a:schemeClr val="tx1"/>
                          </a:solidFill>
                          <a:latin typeface="+mn-lt"/>
                          <a:ea typeface="+mn-ea"/>
                          <a:cs typeface="+mn-cs"/>
                        </a:rPr>
                        <a:t>Outiller</a:t>
                      </a:r>
                      <a:r>
                        <a:rPr lang="fr-FR" sz="900" b="0" i="0" u="none" strike="noStrike" kern="1200" baseline="0">
                          <a:solidFill>
                            <a:schemeClr val="tx1"/>
                          </a:solidFill>
                          <a:latin typeface="+mn-lt"/>
                          <a:ea typeface="+mn-ea"/>
                          <a:cs typeface="+mn-cs"/>
                        </a:rPr>
                        <a:t> les établissements dans la compréhension de l’évolution des dépenses de PHEV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Profils 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CPAM</a:t>
                      </a:r>
                    </a:p>
                    <a:p>
                      <a:pPr algn="l" fontAlgn="b"/>
                      <a:r>
                        <a:rPr lang="fr-FR" sz="900" b="0" i="0" u="none" strike="noStrike" dirty="0">
                          <a:solidFill>
                            <a:srgbClr val="000000"/>
                          </a:solidFill>
                          <a:latin typeface="+mj-lt"/>
                        </a:rPr>
                        <a:t>CNAM</a:t>
                      </a:r>
                    </a:p>
                    <a:p>
                      <a:pPr algn="l" fontAlgn="b"/>
                      <a:r>
                        <a:rPr lang="fr-FR" sz="900" b="0" i="0" u="none" strike="noStrike" dirty="0">
                          <a:solidFill>
                            <a:srgbClr val="000000"/>
                          </a:solidFill>
                          <a:latin typeface="+mj-lt"/>
                        </a:rPr>
                        <a:t>DGOS</a:t>
                      </a:r>
                    </a:p>
                    <a:p>
                      <a:pPr algn="l" fontAlgn="b"/>
                      <a:r>
                        <a:rPr lang="fr-FR" sz="900" b="0" i="0" u="none" strike="noStrike" dirty="0">
                          <a:solidFill>
                            <a:srgbClr val="000000"/>
                          </a:solidFill>
                          <a:latin typeface="+mj-lt"/>
                        </a:rPr>
                        <a:t>OMEDITS</a:t>
                      </a:r>
                    </a:p>
                    <a:p>
                      <a:pPr algn="l" fontAlgn="b"/>
                      <a:r>
                        <a:rPr lang="fr-FR" sz="900" b="0" i="0" u="none" strike="noStrike" dirty="0">
                          <a:solidFill>
                            <a:srgbClr val="000000"/>
                          </a:solidFill>
                          <a:latin typeface="+mj-lt"/>
                        </a:rPr>
                        <a:t>ARS</a:t>
                      </a:r>
                    </a:p>
                    <a:p>
                      <a:pPr algn="l" fontAlgn="b"/>
                      <a:r>
                        <a:rPr lang="fr-FR" sz="900" b="0" i="0" u="none" strike="noStrike" dirty="0">
                          <a:solidFill>
                            <a:srgbClr val="000000"/>
                          </a:solidFill>
                          <a:latin typeface="+mj-lt"/>
                        </a:rPr>
                        <a:t>DGOS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493938">
                <a:tc>
                  <a:txBody>
                    <a:bodyPr/>
                    <a:lstStyle/>
                    <a:p>
                      <a:pPr algn="l" fontAlgn="b"/>
                      <a:r>
                        <a:rPr lang="fr-FR" sz="900" b="0" i="0" u="none" strike="noStrike">
                          <a:solidFill>
                            <a:srgbClr val="000000"/>
                          </a:solidFill>
                          <a:latin typeface="+mj-lt"/>
                        </a:rPr>
                        <a:t>Etendre</a:t>
                      </a:r>
                      <a:r>
                        <a:rPr lang="fr-FR" sz="900" b="0" i="0" u="none" strike="noStrike" baseline="0">
                          <a:solidFill>
                            <a:srgbClr val="000000"/>
                          </a:solidFill>
                          <a:latin typeface="+mj-lt"/>
                        </a:rPr>
                        <a:t> l’expérimentation de régulation incitative aux indicateurs relatifs aux IPP et perfusion (dans le cadre du nouveau CAQES)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Indicateur</a:t>
                      </a:r>
                      <a:r>
                        <a:rPr lang="fr-FR" sz="900" b="0" i="0" u="none" strike="noStrike" baseline="0">
                          <a:solidFill>
                            <a:srgbClr val="000000"/>
                          </a:solidFill>
                          <a:latin typeface="+mj-lt"/>
                        </a:rPr>
                        <a:t> global de prescription</a:t>
                      </a:r>
                    </a:p>
                    <a:p>
                      <a:pPr algn="l" fontAlgn="b"/>
                      <a:r>
                        <a:rPr lang="fr-FR" sz="900" b="0" i="0" u="none" strike="noStrike" baseline="0">
                          <a:solidFill>
                            <a:srgbClr val="000000"/>
                          </a:solidFill>
                          <a:latin typeface="+mj-lt"/>
                        </a:rPr>
                        <a:t>CAQES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n-lt"/>
                        </a:rPr>
                        <a:t>ES</a:t>
                      </a:r>
                    </a:p>
                    <a:p>
                      <a:pPr algn="l" fontAlgn="b"/>
                      <a:r>
                        <a:rPr lang="fr-FR" sz="900" b="0" i="0" u="none" strike="noStrike">
                          <a:solidFill>
                            <a:srgbClr val="000000"/>
                          </a:solidFill>
                          <a:latin typeface="+mn-lt"/>
                        </a:rPr>
                        <a:t>DSS</a:t>
                      </a:r>
                    </a:p>
                    <a:p>
                      <a:pPr algn="l" fontAlgn="b"/>
                      <a:r>
                        <a:rPr lang="fr-FR" sz="900" b="0" i="0" u="none" strike="noStrike">
                          <a:solidFill>
                            <a:srgbClr val="000000"/>
                          </a:solidFill>
                          <a:latin typeface="+mn-lt"/>
                        </a:rPr>
                        <a:t>DGOS</a:t>
                      </a:r>
                      <a:br>
                        <a:rPr lang="fr-FR" sz="900" b="0" i="0" u="none" strike="noStrike">
                          <a:solidFill>
                            <a:srgbClr val="000000"/>
                          </a:solidFill>
                          <a:latin typeface="+mn-lt"/>
                        </a:rPr>
                      </a:br>
                      <a:r>
                        <a:rPr lang="fr-FR" sz="900" b="0" i="0" u="none" strike="noStrike">
                          <a:solidFill>
                            <a:srgbClr val="000000"/>
                          </a:solidFill>
                          <a:latin typeface="+mn-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226567">
                <a:tc>
                  <a:txBody>
                    <a:bodyPr/>
                    <a:lstStyle/>
                    <a:p>
                      <a:r>
                        <a:rPr lang="fr-FR" sz="900" b="0" i="0" u="none" strike="noStrike" kern="1200" baseline="0">
                          <a:solidFill>
                            <a:srgbClr val="000000"/>
                          </a:solidFill>
                          <a:latin typeface="+mj-lt"/>
                          <a:ea typeface="+mn-ea"/>
                          <a:cs typeface="+mn-cs"/>
                        </a:rPr>
                        <a:t>Déploiement des nouveaux indicateurs produits de santé dans le cadre du CAQES 2022 (outre ceux déjà "testés" en 2021) dont 3 concernent les PHEV : pansements, IEC, Statines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rgbClr val="000000"/>
                          </a:solidFill>
                          <a:latin typeface="+mn-lt"/>
                          <a:ea typeface="+mn-ea"/>
                          <a:cs typeface="+mn-cs"/>
                        </a:rPr>
                        <a:t>CNAM</a:t>
                      </a:r>
                    </a:p>
                    <a:p>
                      <a:pPr algn="l" fontAlgn="b"/>
                      <a:r>
                        <a:rPr lang="fr-FR" sz="900" b="0" i="0" u="none" strike="noStrike" kern="1200">
                          <a:solidFill>
                            <a:srgbClr val="000000"/>
                          </a:solidFill>
                          <a:latin typeface="+mn-lt"/>
                          <a:ea typeface="+mn-ea"/>
                          <a:cs typeface="+mn-cs"/>
                        </a:rPr>
                        <a:t>DSS</a:t>
                      </a:r>
                    </a:p>
                    <a:p>
                      <a:pPr algn="l" fontAlgn="b"/>
                      <a:r>
                        <a:rPr lang="fr-FR" sz="900" b="0" i="0" u="none" strike="noStrike" kern="1200">
                          <a:solidFill>
                            <a:srgbClr val="000000"/>
                          </a:solidFill>
                          <a:latin typeface="+mn-lt"/>
                          <a:ea typeface="+mn-ea"/>
                          <a:cs typeface="+mn-cs"/>
                        </a:rPr>
                        <a:t>CPAM</a:t>
                      </a:r>
                    </a:p>
                    <a:p>
                      <a:pPr algn="l" fontAlgn="b"/>
                      <a:r>
                        <a:rPr lang="fr-FR" sz="900" b="0" i="0" u="none" strike="noStrike" kern="1200">
                          <a:solidFill>
                            <a:srgbClr val="000000"/>
                          </a:solidFill>
                          <a:latin typeface="+mn-lt"/>
                          <a:ea typeface="+mn-ea"/>
                          <a:cs typeface="+mn-cs"/>
                        </a:rPr>
                        <a:t>ARS</a:t>
                      </a:r>
                    </a:p>
                    <a:p>
                      <a:endParaRPr lang="fr-FR" sz="900">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dirty="0"/>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6"/>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Données par ES au niveau régional : dépenses de PHEV Médicaments et LPP transmises pour M6, M9 et M12. Délai +3 mois</a:t>
            </a: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Assurer la cohérence et la continuité des prescriptions à l’hôpital, en ESMS et en ville</a:t>
            </a:r>
          </a:p>
        </p:txBody>
      </p:sp>
      <p:grpSp>
        <p:nvGrpSpPr>
          <p:cNvPr id="18" name="Groupe 17"/>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5" name="Connecteur droit avec flèche 24"/>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929649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69696"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1646750"/>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8"/>
            <a:ext cx="4709483" cy="747412"/>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 réduire l’écart entre les pratiques de prescription et les recommandations (notamment HAS).</a:t>
            </a:r>
          </a:p>
        </p:txBody>
      </p:sp>
      <p:sp>
        <p:nvSpPr>
          <p:cNvPr id="111" name="TextBox 76"/>
          <p:cNvSpPr txBox="1">
            <a:spLocks/>
          </p:cNvSpPr>
          <p:nvPr>
            <p:custDataLst>
              <p:tags r:id="rId3"/>
            </p:custDataLst>
          </p:nvPr>
        </p:nvSpPr>
        <p:spPr>
          <a:xfrm>
            <a:off x="5525866" y="1046659"/>
            <a:ext cx="3150590" cy="58214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Indicateurs  de suivi national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 </a:t>
            </a:r>
            <a:r>
              <a:rPr kumimoji="0" lang="fr-FR" sz="900" b="0" i="0" u="none" strike="noStrike" kern="1200" cap="none" spc="0" normalizeH="0" baseline="0" noProof="0">
                <a:ln>
                  <a:noFill/>
                </a:ln>
                <a:solidFill>
                  <a:srgbClr val="000000"/>
                </a:solidFill>
                <a:effectLst/>
                <a:uLnTx/>
                <a:uFillTx/>
                <a:latin typeface="Arial"/>
                <a:ea typeface="+mn-ea"/>
                <a:cs typeface="Arial"/>
              </a:rPr>
              <a:t>Nombre d’actions d’accompagnement</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Nombre de MSO/MSAP</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Nombre de DAP</a:t>
            </a:r>
          </a:p>
          <a:p>
            <a:pPr marL="171450" marR="0" lvl="0" indent="-171450" algn="l" defTabSz="895350" rtl="0" eaLnBrk="0" fontAlgn="auto" latinLnBrk="0" hangingPunct="0">
              <a:lnSpc>
                <a:spcPct val="100000"/>
              </a:lnSpc>
              <a:spcBef>
                <a:spcPts val="0"/>
              </a:spcBef>
              <a:spcAft>
                <a:spcPts val="0"/>
              </a:spcAft>
              <a:buClr>
                <a:srgbClr val="002960"/>
              </a:buClr>
              <a:buSzTx/>
              <a:buFontTx/>
              <a:buChar char="-"/>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68655"/>
            <a:ext cx="8794113"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Renforcer l’accompagnement personnalisé, réactif et interactif des professionnels de santé et optimiser les contrôles </a:t>
            </a:r>
          </a:p>
        </p:txBody>
      </p:sp>
      <p:sp>
        <p:nvSpPr>
          <p:cNvPr id="100" name="Rectangle 99"/>
          <p:cNvSpPr>
            <a:spLocks/>
          </p:cNvSpPr>
          <p:nvPr/>
        </p:nvSpPr>
        <p:spPr bwMode="gray">
          <a:xfrm>
            <a:off x="5490920" y="889671"/>
            <a:ext cx="3411085" cy="97323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1810735530"/>
              </p:ext>
            </p:extLst>
          </p:nvPr>
        </p:nvGraphicFramePr>
        <p:xfrm>
          <a:off x="755576" y="2502070"/>
          <a:ext cx="8363934" cy="3324313"/>
        </p:xfrm>
        <a:graphic>
          <a:graphicData uri="http://schemas.openxmlformats.org/drawingml/2006/table">
            <a:tbl>
              <a:tblPr/>
              <a:tblGrid>
                <a:gridCol w="5094363">
                  <a:extLst>
                    <a:ext uri="{9D8B030D-6E8A-4147-A177-3AD203B41FA5}">
                      <a16:colId xmlns:a16="http://schemas.microsoft.com/office/drawing/2014/main" val="20000"/>
                    </a:ext>
                  </a:extLst>
                </a:gridCol>
                <a:gridCol w="1466262">
                  <a:extLst>
                    <a:ext uri="{9D8B030D-6E8A-4147-A177-3AD203B41FA5}">
                      <a16:colId xmlns:a16="http://schemas.microsoft.com/office/drawing/2014/main" val="20001"/>
                    </a:ext>
                  </a:extLst>
                </a:gridCol>
                <a:gridCol w="1005473">
                  <a:extLst>
                    <a:ext uri="{9D8B030D-6E8A-4147-A177-3AD203B41FA5}">
                      <a16:colId xmlns:a16="http://schemas.microsoft.com/office/drawing/2014/main" val="20002"/>
                    </a:ext>
                  </a:extLst>
                </a:gridCol>
                <a:gridCol w="797836">
                  <a:extLst>
                    <a:ext uri="{9D8B030D-6E8A-4147-A177-3AD203B41FA5}">
                      <a16:colId xmlns:a16="http://schemas.microsoft.com/office/drawing/2014/main" val="20003"/>
                    </a:ext>
                  </a:extLst>
                </a:gridCol>
              </a:tblGrid>
              <a:tr h="290381">
                <a:tc>
                  <a:txBody>
                    <a:bodyPr/>
                    <a:lstStyle/>
                    <a:p>
                      <a:pPr algn="l" fontAlgn="ctr"/>
                      <a:r>
                        <a:rPr lang="fr-FR" sz="1000" b="1" i="0" u="none" strike="noStrike">
                          <a:solidFill>
                            <a:schemeClr val="tx1"/>
                          </a:solidFill>
                          <a:latin typeface="+mn-lt"/>
                        </a:rPr>
                        <a:t>Actions régionales</a:t>
                      </a:r>
                      <a:r>
                        <a:rPr lang="fr-FR" sz="1000" b="1" i="0" u="none" strike="noStrike" baseline="0">
                          <a:solidFill>
                            <a:schemeClr val="tx1"/>
                          </a:solidFill>
                          <a:latin typeface="+mn-lt"/>
                        </a:rPr>
                        <a:t> et nationales</a:t>
                      </a:r>
                      <a:endParaRPr lang="fr-FR" sz="1000" b="1" i="0" u="none" strike="noStrike">
                        <a:solidFill>
                          <a:schemeClr val="tx1"/>
                        </a:solidFill>
                        <a:latin typeface="+mn-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00" b="1" i="0" u="none" strike="noStrike">
                          <a:solidFill>
                            <a:schemeClr val="tx1"/>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1000" b="1" i="0" u="none" strike="noStrike">
                          <a:solidFill>
                            <a:schemeClr val="tx1"/>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1000" b="1" i="0" u="none" strike="noStrike">
                          <a:solidFill>
                            <a:schemeClr val="tx1"/>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440022">
                <a:tc>
                  <a:txBody>
                    <a:bodyPr/>
                    <a:lstStyle/>
                    <a:p>
                      <a:pPr marL="0" indent="0" algn="l" rtl="0" eaLnBrk="1" fontAlgn="b" latinLnBrk="0" hangingPunct="1">
                        <a:buFontTx/>
                        <a:buNone/>
                      </a:pPr>
                      <a:r>
                        <a:rPr lang="fr-FR" sz="1000" b="0" i="0" u="none" strike="noStrike" kern="1200" baseline="0">
                          <a:solidFill>
                            <a:schemeClr val="tx1"/>
                          </a:solidFill>
                          <a:latin typeface="+mn-lt"/>
                          <a:ea typeface="+mn-ea"/>
                          <a:cs typeface="+mn-cs"/>
                        </a:rPr>
                        <a:t>Adapter les méthodes et contenus d’accompagnement au regard de l’analyse des pratiques des professionnels permettant un dialogue davantage personnalisé sur des thèmes de : </a:t>
                      </a:r>
                    </a:p>
                    <a:p>
                      <a:pPr marL="171450" indent="-171450" algn="l" rtl="0" eaLnBrk="1" fontAlgn="b" latinLnBrk="0" hangingPunct="1">
                        <a:buFontTx/>
                        <a:buChar char="-"/>
                      </a:pPr>
                      <a:r>
                        <a:rPr lang="fr-FR" sz="1000" b="0" i="0" u="none" strike="noStrike" kern="1200" baseline="0">
                          <a:solidFill>
                            <a:schemeClr val="tx1"/>
                          </a:solidFill>
                          <a:latin typeface="+mn-lt"/>
                          <a:ea typeface="+mn-ea"/>
                          <a:cs typeface="+mn-cs"/>
                        </a:rPr>
                        <a:t>prescriptions de médicaments (Metformine par exemple) ; </a:t>
                      </a:r>
                    </a:p>
                    <a:p>
                      <a:pPr marL="171450" indent="-171450" algn="l" rtl="0" eaLnBrk="1" fontAlgn="b" latinLnBrk="0" hangingPunct="1">
                        <a:buFontTx/>
                        <a:buChar char="-"/>
                      </a:pPr>
                      <a:r>
                        <a:rPr lang="fr-FR" sz="1000" b="0" i="0" u="none" strike="noStrike" kern="1200" baseline="0">
                          <a:solidFill>
                            <a:schemeClr val="tx1"/>
                          </a:solidFill>
                          <a:latin typeface="+mn-lt"/>
                          <a:ea typeface="+mn-ea"/>
                          <a:cs typeface="+mn-cs"/>
                        </a:rPr>
                        <a:t>de prévention (dépistages organisés des cancers)  ;</a:t>
                      </a:r>
                    </a:p>
                    <a:p>
                      <a:pPr marL="171450" indent="-171450" algn="l" defTabSz="932863" rtl="0" eaLnBrk="1" fontAlgn="b" latinLnBrk="0" hangingPunct="1">
                        <a:buFontTx/>
                        <a:buChar char="-"/>
                      </a:pPr>
                      <a:r>
                        <a:rPr lang="fr-FR" sz="1000" b="0" i="0" u="none" strike="noStrike" kern="1200" baseline="0">
                          <a:solidFill>
                            <a:schemeClr val="tx1"/>
                          </a:solidFill>
                          <a:latin typeface="+mn-lt"/>
                          <a:ea typeface="+mn-ea"/>
                          <a:cs typeface="+mn-cs"/>
                        </a:rPr>
                        <a:t>ou d’utilisation des outils numériques de l’Assurance Maladie.</a:t>
                      </a:r>
                    </a:p>
                    <a:p>
                      <a:pPr marL="0" indent="0" algn="l" defTabSz="932863" rtl="0" eaLnBrk="1" fontAlgn="b" latinLnBrk="0" hangingPunct="1">
                        <a:buFontTx/>
                        <a:buNone/>
                      </a:pPr>
                      <a:endParaRPr lang="fr-FR" sz="10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endParaRPr lang="fr-FR" sz="10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r>
                        <a:rPr lang="fr-FR" sz="1000" b="0" i="0" u="none" strike="noStrike" kern="1200">
                          <a:solidFill>
                            <a:schemeClr val="tx1"/>
                          </a:solidFill>
                          <a:latin typeface="+mn-lt"/>
                          <a:ea typeface="+mn-ea"/>
                          <a:cs typeface="+mn-cs"/>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40022">
                <a:tc>
                  <a:txBody>
                    <a:bodyPr/>
                    <a:lstStyle/>
                    <a:p>
                      <a:pPr marL="0" marR="0" lvl="1" indent="0" algn="l" rtl="0" eaLnBrk="1" fontAlgn="b" latinLnBrk="0" hangingPunct="1">
                        <a:lnSpc>
                          <a:spcPct val="100000"/>
                        </a:lnSpc>
                        <a:spcBef>
                          <a:spcPts val="0"/>
                        </a:spcBef>
                        <a:spcAft>
                          <a:spcPts val="0"/>
                        </a:spcAft>
                        <a:buClrTx/>
                        <a:buSzTx/>
                        <a:buFontTx/>
                        <a:buNone/>
                      </a:pPr>
                      <a:r>
                        <a:rPr lang="fr-FR" sz="1000" b="0" i="0" u="none" strike="noStrike" kern="1200">
                          <a:solidFill>
                            <a:schemeClr val="tx1"/>
                          </a:solidFill>
                          <a:latin typeface="+mn-lt"/>
                          <a:ea typeface="+mn-ea"/>
                          <a:cs typeface="+mn-cs"/>
                        </a:rPr>
                        <a:t>Développer un</a:t>
                      </a:r>
                      <a:r>
                        <a:rPr lang="fr-FR" sz="1000" b="0" i="0" u="none" strike="noStrike" kern="1200" baseline="0">
                          <a:solidFill>
                            <a:schemeClr val="tx1"/>
                          </a:solidFill>
                          <a:latin typeface="+mn-lt"/>
                          <a:ea typeface="+mn-ea"/>
                          <a:cs typeface="+mn-cs"/>
                        </a:rPr>
                        <a:t> prototype d’</a:t>
                      </a:r>
                      <a:r>
                        <a:rPr lang="fr-FR" sz="1000" b="0" i="0" u="none" strike="noStrike" kern="1200">
                          <a:solidFill>
                            <a:schemeClr val="tx1"/>
                          </a:solidFill>
                          <a:latin typeface="+mn-lt"/>
                          <a:ea typeface="+mn-ea"/>
                          <a:cs typeface="+mn-cs"/>
                        </a:rPr>
                        <a:t>outil de datavisualisation  </a:t>
                      </a:r>
                      <a:r>
                        <a:rPr lang="fr-FR" sz="1000" b="0" i="0" u="none" strike="noStrike" kern="1200" noProof="0">
                          <a:solidFill>
                            <a:schemeClr val="tx1"/>
                          </a:solidFill>
                          <a:latin typeface="+mn-lt"/>
                          <a:ea typeface="+mn-ea"/>
                          <a:cs typeface="+mn-cs"/>
                        </a:rPr>
                        <a:t>individuelle pour le médecin prescripteur, avec les données de ses patients, permettant ainsi</a:t>
                      </a:r>
                      <a:r>
                        <a:rPr lang="fr-FR" sz="1000" b="0" i="0" u="none" strike="noStrike" kern="1200" baseline="0" noProof="0">
                          <a:solidFill>
                            <a:schemeClr val="tx1"/>
                          </a:solidFill>
                          <a:latin typeface="+mn-lt"/>
                          <a:ea typeface="+mn-ea"/>
                          <a:cs typeface="+mn-cs"/>
                        </a:rPr>
                        <a:t> de situer son activité et pratiques non seulement au regard des référentiels mais de l’activité des autres professionnels.</a:t>
                      </a:r>
                      <a:endParaRPr lang="fr-FR" sz="1000" b="0" i="0" u="none" strike="noStrike" kern="1200" noProof="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endParaRPr lang="fr-FR" sz="10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r>
                        <a:rPr lang="fr-FR" sz="1000" b="0" i="0" u="none" strike="noStrike" kern="1200">
                          <a:solidFill>
                            <a:schemeClr val="tx1"/>
                          </a:solidFill>
                          <a:latin typeface="+mn-lt"/>
                          <a:ea typeface="+mn-ea"/>
                          <a:cs typeface="+mn-cs"/>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40022">
                <a:tc>
                  <a:txBody>
                    <a:bodyPr/>
                    <a:lstStyle/>
                    <a:p>
                      <a:pPr algn="l" fontAlgn="b"/>
                      <a:r>
                        <a:rPr lang="fr-FR" sz="1000" b="0" i="0" u="none" strike="noStrike">
                          <a:solidFill>
                            <a:schemeClr val="tx1"/>
                          </a:solidFill>
                          <a:latin typeface="+mn-lt"/>
                        </a:rPr>
                        <a:t>Cibler et contrôler</a:t>
                      </a:r>
                      <a:r>
                        <a:rPr lang="fr-FR" sz="1000" b="0" i="0" u="none" strike="noStrike" baseline="0">
                          <a:solidFill>
                            <a:schemeClr val="tx1"/>
                          </a:solidFill>
                          <a:latin typeface="+mn-lt"/>
                        </a:rPr>
                        <a:t> les prescripteurs montrant un écart entre leurs pratiques de prescription et les recommandations  par des actions de maitrise médicalisée</a:t>
                      </a:r>
                      <a:endParaRPr lang="fr-FR" sz="10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MSO MSAP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endParaRPr lang="fr-FR" sz="10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40022">
                <a:tc>
                  <a:txBody>
                    <a:bodyPr/>
                    <a:lstStyle/>
                    <a:p>
                      <a:pPr marL="0" algn="l" defTabSz="932863" rtl="0" eaLnBrk="1" fontAlgn="b" latinLnBrk="0" hangingPunct="1"/>
                      <a:r>
                        <a:rPr lang="fr-FR" sz="1000" b="0" i="0" u="none" strike="noStrike" kern="1200" dirty="0">
                          <a:solidFill>
                            <a:schemeClr val="tx1"/>
                          </a:solidFill>
                          <a:latin typeface="+mn-lt"/>
                          <a:ea typeface="+mn-ea"/>
                          <a:cs typeface="+mn-cs"/>
                        </a:rPr>
                        <a:t>Cartographier</a:t>
                      </a:r>
                      <a:r>
                        <a:rPr lang="fr-FR" sz="1000" b="0" i="0" u="none" strike="noStrike" kern="1200" baseline="0" dirty="0">
                          <a:solidFill>
                            <a:schemeClr val="tx1"/>
                          </a:solidFill>
                          <a:latin typeface="+mn-lt"/>
                          <a:ea typeface="+mn-ea"/>
                          <a:cs typeface="+mn-cs"/>
                        </a:rPr>
                        <a:t> et </a:t>
                      </a:r>
                      <a:r>
                        <a:rPr lang="fr-FR" sz="1000" b="0" i="0" u="none" strike="noStrike" kern="1200" dirty="0">
                          <a:solidFill>
                            <a:schemeClr val="tx1"/>
                          </a:solidFill>
                          <a:latin typeface="+mn-lt"/>
                          <a:ea typeface="+mn-ea"/>
                          <a:cs typeface="+mn-cs"/>
                        </a:rPr>
                        <a:t>Optimiser</a:t>
                      </a:r>
                      <a:r>
                        <a:rPr lang="fr-FR" sz="1000" b="0" i="0" u="none" strike="noStrike" kern="1200" baseline="0" dirty="0">
                          <a:solidFill>
                            <a:schemeClr val="tx1"/>
                          </a:solidFill>
                          <a:latin typeface="+mn-lt"/>
                          <a:ea typeface="+mn-ea"/>
                          <a:cs typeface="+mn-cs"/>
                        </a:rPr>
                        <a:t> le dispositif des d</a:t>
                      </a:r>
                      <a:r>
                        <a:rPr lang="fr-FR" sz="1000" b="0" i="0" u="none" strike="noStrike" kern="1200" dirty="0">
                          <a:solidFill>
                            <a:schemeClr val="tx1"/>
                          </a:solidFill>
                          <a:latin typeface="+mn-lt"/>
                          <a:ea typeface="+mn-ea"/>
                          <a:cs typeface="+mn-cs"/>
                        </a:rPr>
                        <a:t>emandes d’Accord Préalable (automatisation)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endParaRPr lang="fr-FR" sz="10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rtl="0" eaLnBrk="1" fontAlgn="b" latinLnBrk="0" hangingPunct="1"/>
                      <a:r>
                        <a:rPr lang="fr-FR" sz="1000" b="0" i="0" u="none" strike="noStrike" kern="1200" dirty="0">
                          <a:solidFill>
                            <a:schemeClr val="tx1"/>
                          </a:solidFill>
                          <a:latin typeface="+mn-lt"/>
                          <a:ea typeface="+mn-ea"/>
                          <a:cs typeface="+mn-cs"/>
                        </a:rPr>
                        <a:t>DSS CNAM DGOS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40022">
                <a:tc>
                  <a:txBody>
                    <a:bodyPr/>
                    <a:lstStyle/>
                    <a:p>
                      <a:pPr marL="0" lvl="0" algn="l">
                        <a:buNone/>
                      </a:pPr>
                      <a:r>
                        <a:rPr lang="fr-FR" sz="1000" b="0" i="0" u="none" strike="noStrike" kern="1200" noProof="0" dirty="0">
                          <a:solidFill>
                            <a:schemeClr val="tx1"/>
                          </a:solidFill>
                        </a:rPr>
                        <a:t>Poursuivre l’optimisation des contrôles des Demandes d’accord préalable pour l’assistance respiratoire, l’orthopédie dentofaciale, les actes de la Classification commune des actes médicaux et les médicaments.</a:t>
                      </a:r>
                      <a:endParaRPr lang="fr-FR" dirty="0">
                        <a:solidFill>
                          <a:schemeClr val="tx1"/>
                        </a:solidFill>
                      </a:endParaRPr>
                    </a:p>
                  </a:txBody>
                  <a:tcPr marL="6762" marR="6762" marT="6762" marB="0">
                    <a:lnL w="0">
                      <a:noFill/>
                    </a:lnL>
                    <a:lnR w="0">
                      <a:noFill/>
                    </a:lnR>
                    <a:lnT w="12700">
                      <a:solidFill>
                        <a:srgbClr val="FFC000"/>
                      </a:solidFill>
                    </a:lnT>
                    <a:lnB w="12700">
                      <a:solidFill>
                        <a:schemeClr val="tx2"/>
                      </a:solidFill>
                    </a:lnB>
                  </a:tcPr>
                </a:tc>
                <a:tc>
                  <a:txBody>
                    <a:bodyPr/>
                    <a:lstStyle/>
                    <a:p>
                      <a:pPr marL="0" lvl="0" algn="l">
                        <a:buNone/>
                      </a:pPr>
                      <a:r>
                        <a:rPr lang="fr-FR" sz="1000" b="0" i="0" u="none" strike="noStrike" kern="1200" dirty="0">
                          <a:solidFill>
                            <a:schemeClr val="tx1"/>
                          </a:solidFill>
                          <a:latin typeface="+mn-lt"/>
                          <a:ea typeface="+mn-ea"/>
                          <a:cs typeface="+mn-cs"/>
                        </a:rPr>
                        <a:t>Lettre à Toutes les Caisses</a:t>
                      </a:r>
                    </a:p>
                  </a:txBody>
                  <a:tcPr marL="6762" marR="6762" marT="6762" marB="0">
                    <a:lnL w="0">
                      <a:noFill/>
                    </a:lnL>
                    <a:lnR w="0">
                      <a:noFill/>
                    </a:lnR>
                    <a:lnT w="12700">
                      <a:solidFill>
                        <a:srgbClr val="FFC000"/>
                      </a:solidFill>
                    </a:lnT>
                    <a:lnB w="12700">
                      <a:solidFill>
                        <a:schemeClr val="tx2"/>
                      </a:solidFill>
                    </a:lnB>
                  </a:tcPr>
                </a:tc>
                <a:tc>
                  <a:txBody>
                    <a:bodyPr/>
                    <a:lstStyle/>
                    <a:p>
                      <a:pPr marL="0" lvl="0" algn="l">
                        <a:buNone/>
                      </a:pPr>
                      <a:r>
                        <a:rPr lang="fr-FR" sz="1000" b="0" i="0" u="none" strike="noStrike" kern="1200" dirty="0">
                          <a:solidFill>
                            <a:schemeClr val="tx1"/>
                          </a:solidFill>
                          <a:latin typeface="+mn-lt"/>
                          <a:ea typeface="+mn-ea"/>
                          <a:cs typeface="+mn-cs"/>
                        </a:rPr>
                        <a:t>MSA</a:t>
                      </a:r>
                    </a:p>
                  </a:txBody>
                  <a:tcPr marL="6762" marR="6762" marT="6762" marB="0">
                    <a:lnL w="0">
                      <a:noFill/>
                    </a:lnL>
                    <a:lnR w="0">
                      <a:noFill/>
                    </a:lnR>
                    <a:lnT w="12700">
                      <a:solidFill>
                        <a:srgbClr val="FFC000"/>
                      </a:solidFill>
                    </a:lnT>
                    <a:lnB w="12700">
                      <a:solidFill>
                        <a:schemeClr val="tx2"/>
                      </a:solidFill>
                    </a:lnB>
                  </a:tcPr>
                </a:tc>
                <a:tc>
                  <a:txBody>
                    <a:bodyPr/>
                    <a:lstStyle/>
                    <a:p>
                      <a:pPr lvl="0" algn="l">
                        <a:buNone/>
                      </a:pPr>
                      <a:r>
                        <a:rPr lang="fr-FR" sz="1000" b="0" i="0" u="none" strike="noStrike" dirty="0">
                          <a:solidFill>
                            <a:schemeClr val="tx1"/>
                          </a:solidFill>
                          <a:latin typeface="+mn-lt"/>
                        </a:rPr>
                        <a:t>Pérenne</a:t>
                      </a:r>
                    </a:p>
                  </a:txBody>
                  <a:tcPr marL="6762" marR="6762" marT="6762" marB="0">
                    <a:lnL w="0">
                      <a:noFill/>
                    </a:lnL>
                    <a:lnR w="0">
                      <a:noFill/>
                    </a:lnR>
                    <a:lnT w="12700">
                      <a:solidFill>
                        <a:srgbClr val="FFC000"/>
                      </a:solidFill>
                    </a:lnT>
                    <a:lnB w="12700">
                      <a:solidFill>
                        <a:schemeClr val="tx2"/>
                      </a:solidFill>
                    </a:lnB>
                    <a:solidFill>
                      <a:srgbClr val="FFFFFF"/>
                    </a:solidFill>
                  </a:tcPr>
                </a:tc>
                <a:extLst>
                  <a:ext uri="{0D108BD9-81ED-4DB2-BD59-A6C34878D82A}">
                    <a16:rowId xmlns:a16="http://schemas.microsoft.com/office/drawing/2014/main" val="2188961161"/>
                  </a:ext>
                </a:extLst>
              </a:tr>
            </a:tbl>
          </a:graphicData>
        </a:graphic>
      </p:graphicFrame>
      <p:sp>
        <p:nvSpPr>
          <p:cNvPr id="21" name="Rectangle 4"/>
          <p:cNvSpPr txBox="1">
            <a:spLocks/>
          </p:cNvSpPr>
          <p:nvPr/>
        </p:nvSpPr>
        <p:spPr>
          <a:xfrm>
            <a:off x="5473402" y="1700808"/>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1880880"/>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grpSp>
        <p:nvGrpSpPr>
          <p:cNvPr id="15" name="Groupe 14"/>
          <p:cNvGrpSpPr/>
          <p:nvPr/>
        </p:nvGrpSpPr>
        <p:grpSpPr>
          <a:xfrm>
            <a:off x="66828" y="116632"/>
            <a:ext cx="588165" cy="432618"/>
            <a:chOff x="730251" y="2607436"/>
            <a:chExt cx="1539350" cy="752041"/>
          </a:xfrm>
        </p:grpSpPr>
        <p:pic>
          <p:nvPicPr>
            <p:cNvPr id="18"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 name="Groupe 18"/>
            <p:cNvGrpSpPr/>
            <p:nvPr/>
          </p:nvGrpSpPr>
          <p:grpSpPr>
            <a:xfrm rot="5400000">
              <a:off x="1246059" y="2393464"/>
              <a:ext cx="288032" cy="715975"/>
              <a:chOff x="971600" y="2132856"/>
              <a:chExt cx="288032" cy="2283554"/>
            </a:xfrm>
          </p:grpSpPr>
          <p:cxnSp>
            <p:nvCxnSpPr>
              <p:cNvPr id="24" name="Connecteur droit avec flèche 23"/>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7" name="Rectangle 26"/>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077630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0720" name="think-cell Slide" r:id="rId9" imgW="360" imgH="360" progId="">
                  <p:embed/>
                </p:oleObj>
              </mc:Choice>
              <mc:Fallback>
                <p:oleObj name="think-cell Slide" r:id="rId9" imgW="360" imgH="360" progId="">
                  <p:embed/>
                  <p:pic>
                    <p:nvPicPr>
                      <p:cNvPr id="2" name="Object 1" hidden="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d’augmenter le taux de prescription dans le répertoire et poursuivre l’augmentation du taux de délivrance des médicaments génériques. </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Ces actions favorisent une meilleure acceptation des génériques par l’ensemble des acteurs </a:t>
            </a:r>
          </a:p>
        </p:txBody>
      </p:sp>
      <p:sp>
        <p:nvSpPr>
          <p:cNvPr id="109" name="TextBox 68"/>
          <p:cNvSpPr txBox="1">
            <a:spLocks/>
          </p:cNvSpPr>
          <p:nvPr>
            <p:custDataLst>
              <p:tags r:id="rId3"/>
            </p:custDataLst>
          </p:nvPr>
        </p:nvSpPr>
        <p:spPr>
          <a:xfrm>
            <a:off x="7219852" y="1041666"/>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lvl="0" indent="0" defTabSz="895350" eaLnBrk="0" hangingPunct="0">
              <a:buClr>
                <a:srgbClr val="002960"/>
              </a:buClr>
              <a:defRPr sz="900" b="1">
                <a:solidFill>
                  <a:schemeClr val="tx2"/>
                </a:solidFill>
              </a:defRPr>
            </a:lvl1pPr>
            <a:lvl2pPr marL="193675" lvl="1" indent="-192088" defTabSz="895350" eaLnBrk="0" hangingPunct="0">
              <a:buClr>
                <a:schemeClr val="tx2"/>
              </a:buClr>
              <a:buSzPct val="125000"/>
              <a:buFont typeface="Arial" charset="0"/>
              <a:buChar char="▪"/>
              <a:defRPr sz="1500"/>
            </a:lvl2pPr>
            <a:lvl3pPr marL="457200" lvl="2" indent="-261938" defTabSz="895350" eaLnBrk="0" hangingPunct="0">
              <a:buClr>
                <a:schemeClr val="tx2"/>
              </a:buClr>
              <a:buSzPct val="120000"/>
              <a:buFont typeface="Arial" charset="0"/>
              <a:buChar char="–"/>
              <a:defRPr sz="1500"/>
            </a:lvl3pPr>
            <a:lvl4pPr marL="614363" lvl="3" indent="-155575" defTabSz="895350" eaLnBrk="0" hangingPunct="0">
              <a:buClr>
                <a:schemeClr val="tx2"/>
              </a:buClr>
              <a:buSzPct val="120000"/>
              <a:buFont typeface="Arial" charset="0"/>
              <a:buChar char="▫"/>
              <a:defRPr sz="1500"/>
            </a:lvl4pPr>
            <a:lvl5pPr marL="746125" lvl="4" indent="-130175" defTabSz="895350" eaLnBrk="0" hangingPunct="0">
              <a:buClr>
                <a:schemeClr val="tx2"/>
              </a:buClr>
              <a:buSzPct val="89000"/>
              <a:buFont typeface="Arial" charset="0"/>
              <a:buChar char="-"/>
              <a:defRPr sz="1500"/>
            </a:lvl5pPr>
            <a:lvl6pPr marL="1203325" indent="-130175" defTabSz="895350" fontAlgn="base">
              <a:spcBef>
                <a:spcPct val="0"/>
              </a:spcBef>
              <a:spcAft>
                <a:spcPct val="0"/>
              </a:spcAft>
              <a:buClr>
                <a:schemeClr val="tx2"/>
              </a:buClr>
              <a:buSzPct val="89000"/>
              <a:buFont typeface="Arial" charset="0"/>
              <a:buChar char="-"/>
              <a:defRPr sz="1500"/>
            </a:lvl6pPr>
            <a:lvl7pPr marL="1660525" indent="-130175" defTabSz="895350" fontAlgn="base">
              <a:spcBef>
                <a:spcPct val="0"/>
              </a:spcBef>
              <a:spcAft>
                <a:spcPct val="0"/>
              </a:spcAft>
              <a:buClr>
                <a:schemeClr val="tx2"/>
              </a:buClr>
              <a:buSzPct val="89000"/>
              <a:buFont typeface="Arial" charset="0"/>
              <a:buChar char="-"/>
              <a:defRPr sz="1500"/>
            </a:lvl7pPr>
            <a:lvl8pPr marL="2117725" indent="-130175" defTabSz="895350" fontAlgn="base">
              <a:spcBef>
                <a:spcPct val="0"/>
              </a:spcBef>
              <a:spcAft>
                <a:spcPct val="0"/>
              </a:spcAft>
              <a:buClr>
                <a:schemeClr val="tx2"/>
              </a:buClr>
              <a:buSzPct val="89000"/>
              <a:buFont typeface="Arial" charset="0"/>
              <a:buChar char="-"/>
              <a:defRPr sz="1500"/>
            </a:lvl8pPr>
            <a:lvl9pPr marL="2574925" indent="-130175" defTabSz="895350" fontAlgn="base">
              <a:spcBef>
                <a:spcPct val="0"/>
              </a:spcBef>
              <a:spcAft>
                <a:spcPct val="0"/>
              </a:spcAft>
              <a:buClr>
                <a:schemeClr val="tx2"/>
              </a:buClr>
              <a:buSzPct val="89000"/>
              <a:buFont typeface="Arial" charset="0"/>
              <a:buChar char="-"/>
              <a:defRPr sz="1500"/>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50%</a:t>
            </a:r>
          </a:p>
        </p:txBody>
      </p:sp>
      <p:sp>
        <p:nvSpPr>
          <p:cNvPr id="64" name="Title 1"/>
          <p:cNvSpPr txBox="1">
            <a:spLocks/>
          </p:cNvSpPr>
          <p:nvPr/>
        </p:nvSpPr>
        <p:spPr bwMode="auto">
          <a:xfrm>
            <a:off x="683569" y="68655"/>
            <a:ext cx="8460432"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Renforcer les actions d’accompagnement pour la promotion de la prescription des génériques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678769206"/>
              </p:ext>
            </p:extLst>
          </p:nvPr>
        </p:nvGraphicFramePr>
        <p:xfrm>
          <a:off x="755576" y="2708920"/>
          <a:ext cx="8208911" cy="3130553"/>
        </p:xfrm>
        <a:graphic>
          <a:graphicData uri="http://schemas.openxmlformats.org/drawingml/2006/table">
            <a:tbl>
              <a:tblPr/>
              <a:tblGrid>
                <a:gridCol w="5556096">
                  <a:extLst>
                    <a:ext uri="{9D8B030D-6E8A-4147-A177-3AD203B41FA5}">
                      <a16:colId xmlns:a16="http://schemas.microsoft.com/office/drawing/2014/main" val="20000"/>
                    </a:ext>
                  </a:extLst>
                </a:gridCol>
                <a:gridCol w="1001625">
                  <a:extLst>
                    <a:ext uri="{9D8B030D-6E8A-4147-A177-3AD203B41FA5}">
                      <a16:colId xmlns:a16="http://schemas.microsoft.com/office/drawing/2014/main" val="20001"/>
                    </a:ext>
                  </a:extLst>
                </a:gridCol>
                <a:gridCol w="1001625">
                  <a:extLst>
                    <a:ext uri="{9D8B030D-6E8A-4147-A177-3AD203B41FA5}">
                      <a16:colId xmlns:a16="http://schemas.microsoft.com/office/drawing/2014/main" val="20002"/>
                    </a:ext>
                  </a:extLst>
                </a:gridCol>
                <a:gridCol w="649565">
                  <a:extLst>
                    <a:ext uri="{9D8B030D-6E8A-4147-A177-3AD203B41FA5}">
                      <a16:colId xmlns:a16="http://schemas.microsoft.com/office/drawing/2014/main" val="20003"/>
                    </a:ext>
                  </a:extLst>
                </a:gridCol>
              </a:tblGrid>
              <a:tr h="443142">
                <a:tc>
                  <a:txBody>
                    <a:bodyPr/>
                    <a:lstStyle/>
                    <a:p>
                      <a:pPr algn="l" fontAlgn="ctr"/>
                      <a:r>
                        <a:rPr lang="fr-FR" sz="9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42034">
                <a:tc>
                  <a:txBody>
                    <a:bodyPr/>
                    <a:lstStyle/>
                    <a:p>
                      <a:pPr algn="l" fontAlgn="ctr"/>
                      <a:r>
                        <a:rPr lang="fr-FR" sz="900" b="0" i="0" u="none" strike="noStrike">
                          <a:solidFill>
                            <a:srgbClr val="000000"/>
                          </a:solidFill>
                          <a:latin typeface="+mj-lt"/>
                        </a:rPr>
                        <a:t>Travaux sur l’IGP</a:t>
                      </a:r>
                      <a:r>
                        <a:rPr lang="fr-FR" sz="900" b="0" i="0" u="none" strike="noStrike" baseline="0">
                          <a:solidFill>
                            <a:srgbClr val="000000"/>
                          </a:solidFill>
                          <a:latin typeface="+mj-lt"/>
                        </a:rPr>
                        <a:t> pour favoriser la prescription de médicaments génériques et à meilleur prix dès que cela est pertinent  - décomposition par classe de génériques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baseline="0">
                          <a:solidFill>
                            <a:srgbClr val="000000"/>
                          </a:solidFill>
                          <a:latin typeface="+mj-lt"/>
                        </a:rPr>
                        <a:t>Conciliation médicamenteuse</a:t>
                      </a: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rgbClr val="000000"/>
                          </a:solidFill>
                          <a:latin typeface="+mn-lt"/>
                          <a:ea typeface="+mn-ea"/>
                          <a:cs typeface="+mn-cs"/>
                        </a:rPr>
                        <a:t>ARS</a:t>
                      </a:r>
                    </a:p>
                    <a:p>
                      <a:pPr algn="l" fontAlgn="b"/>
                      <a:r>
                        <a:rPr lang="fr-FR" sz="900" b="0" i="0" u="none" strike="noStrike" kern="1200">
                          <a:solidFill>
                            <a:srgbClr val="000000"/>
                          </a:solidFill>
                          <a:latin typeface="+mn-lt"/>
                          <a:ea typeface="+mn-ea"/>
                          <a:cs typeface="+mn-cs"/>
                        </a:rPr>
                        <a:t>CNAM</a:t>
                      </a:r>
                    </a:p>
                    <a:p>
                      <a:pPr algn="l" fontAlgn="b"/>
                      <a:r>
                        <a:rPr lang="fr-FR" sz="900" b="0" i="0" u="none" strike="noStrike" kern="1200">
                          <a:solidFill>
                            <a:srgbClr val="000000"/>
                          </a:solidFill>
                          <a:latin typeface="+mn-lt"/>
                          <a:ea typeface="+mn-ea"/>
                          <a:cs typeface="+mn-cs"/>
                        </a:rPr>
                        <a:t>DSS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7349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Accès et diffusion de l’information</a:t>
                      </a: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900" b="0" i="0" u="none" strike="noStrike" kern="1200">
                          <a:solidFill>
                            <a:srgbClr val="000000"/>
                          </a:solidFill>
                          <a:latin typeface="+mn-lt"/>
                          <a:ea typeface="+mn-ea"/>
                          <a:cs typeface="+mn-cs"/>
                        </a:rPr>
                        <a:t>Communication au grand public</a:t>
                      </a: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900" b="0" i="0" u="none" strike="noStrike" kern="1200">
                          <a:solidFill>
                            <a:srgbClr val="000000"/>
                          </a:solidFill>
                          <a:latin typeface="+mn-lt"/>
                          <a:ea typeface="+mn-ea"/>
                          <a:cs typeface="+mn-cs"/>
                        </a:rPr>
                        <a:t>Affinage</a:t>
                      </a:r>
                      <a:r>
                        <a:rPr lang="fr-FR" sz="900" b="0" i="0" u="none" strike="noStrike" kern="1200" baseline="0">
                          <a:solidFill>
                            <a:srgbClr val="000000"/>
                          </a:solidFill>
                          <a:latin typeface="+mn-lt"/>
                          <a:ea typeface="+mn-ea"/>
                          <a:cs typeface="+mn-cs"/>
                        </a:rPr>
                        <a:t> des indicateurs réactifs de pilotage et de suivi classe par classe en ville et à l’hôpital</a:t>
                      </a:r>
                      <a:endParaRPr lang="fr-FR" sz="900" b="0" i="0" u="none" strike="noStrike" kern="1200">
                        <a:solidFill>
                          <a:srgbClr val="00000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rgbClr val="000000"/>
                          </a:solidFill>
                          <a:latin typeface="+mj-lt"/>
                        </a:rPr>
                        <a:t>Campagne de communication </a:t>
                      </a:r>
                    </a:p>
                    <a:p>
                      <a:pPr algn="l" fontAlgn="b"/>
                      <a:r>
                        <a:rPr lang="fr-FR" sz="900" b="0" i="0" u="none" strike="noStrike" baseline="0">
                          <a:solidFill>
                            <a:srgbClr val="000000"/>
                          </a:solidFill>
                          <a:latin typeface="+mj-lt"/>
                        </a:rPr>
                        <a:t>Diffusion d’outils aux professionnels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ANSM</a:t>
                      </a:r>
                    </a:p>
                    <a:p>
                      <a:pPr algn="l" fontAlgn="b"/>
                      <a:r>
                        <a:rPr lang="fr-FR" sz="900" b="0" i="0" u="none" strike="noStrike">
                          <a:solidFill>
                            <a:srgbClr val="000000"/>
                          </a:solidFill>
                          <a:latin typeface="+mj-lt"/>
                        </a:rPr>
                        <a:t>CNAM</a:t>
                      </a:r>
                    </a:p>
                    <a:p>
                      <a:pPr algn="l" fontAlgn="b"/>
                      <a:r>
                        <a:rPr lang="fr-FR" sz="900" b="0" i="0" u="none" strike="noStrike">
                          <a:solidFill>
                            <a:srgbClr val="000000"/>
                          </a:solidFill>
                          <a:latin typeface="+mj-lt"/>
                        </a:rPr>
                        <a:t>DSS</a:t>
                      </a:r>
                    </a:p>
                    <a:p>
                      <a:pPr algn="l" fontAlgn="b"/>
                      <a:r>
                        <a:rPr lang="fr-FR" sz="900" b="0" i="0" u="none" strike="noStrike">
                          <a:solidFill>
                            <a:srgbClr val="000000"/>
                          </a:solidFill>
                          <a:latin typeface="+mj-lt"/>
                        </a:rPr>
                        <a:t>DGS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998383">
                <a:tc>
                  <a:txBody>
                    <a:bodyPr/>
                    <a:lstStyle/>
                    <a:p>
                      <a:pPr algn="l" fontAlgn="b"/>
                      <a:r>
                        <a:rPr lang="fr-FR" sz="900" b="0" i="0" u="none" strike="noStrike" dirty="0">
                          <a:solidFill>
                            <a:schemeClr val="tx1"/>
                          </a:solidFill>
                          <a:latin typeface="+mj-lt"/>
                        </a:rPr>
                        <a:t>Informatisation</a:t>
                      </a:r>
                      <a:r>
                        <a:rPr lang="fr-FR" sz="900" b="0" i="0" u="none" strike="noStrike" baseline="0" dirty="0">
                          <a:solidFill>
                            <a:schemeClr val="tx1"/>
                          </a:solidFill>
                          <a:latin typeface="+mj-lt"/>
                        </a:rPr>
                        <a:t> de la prescription</a:t>
                      </a:r>
                    </a:p>
                    <a:p>
                      <a:pPr marL="171450" indent="-171450" algn="l" fontAlgn="b">
                        <a:buFontTx/>
                        <a:buChar char="-"/>
                      </a:pPr>
                      <a:r>
                        <a:rPr lang="fr-FR" sz="900" b="0" i="0" u="none" strike="noStrike" baseline="0" dirty="0">
                          <a:solidFill>
                            <a:schemeClr val="tx1"/>
                          </a:solidFill>
                          <a:latin typeface="+mj-lt"/>
                        </a:rPr>
                        <a:t>Créer des indicateurs et des recommandations personnalisées </a:t>
                      </a:r>
                    </a:p>
                    <a:p>
                      <a:pPr marL="171450" indent="-171450" algn="l" fontAlgn="b">
                        <a:buFontTx/>
                        <a:buChar char="-"/>
                      </a:pPr>
                      <a:r>
                        <a:rPr lang="fr-FR" sz="900" b="0" i="0" u="none" strike="noStrike" baseline="0" dirty="0">
                          <a:solidFill>
                            <a:schemeClr val="tx1"/>
                          </a:solidFill>
                          <a:latin typeface="+mj-lt"/>
                        </a:rPr>
                        <a:t>Déploiement des LAP et utilisation des SAM</a:t>
                      </a:r>
                    </a:p>
                    <a:p>
                      <a:pPr marL="171450" indent="-171450" algn="l" fontAlgn="b">
                        <a:buFontTx/>
                        <a:buChar char="-"/>
                      </a:pPr>
                      <a:r>
                        <a:rPr lang="fr-FR" sz="900" b="0" i="0" u="none" strike="noStrike" baseline="0" dirty="0">
                          <a:solidFill>
                            <a:schemeClr val="tx1"/>
                          </a:solidFill>
                          <a:latin typeface="+mj-lt"/>
                        </a:rPr>
                        <a:t>Elaboration de listes par pathologie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dirty="0">
                          <a:solidFill>
                            <a:schemeClr val="tx1"/>
                          </a:solidFill>
                          <a:latin typeface="+mj-lt"/>
                        </a:rPr>
                        <a:t>Expérimentation puis déploiement de la E-prescription</a:t>
                      </a:r>
                    </a:p>
                    <a:p>
                      <a:pPr algn="l" fontAlgn="b"/>
                      <a:r>
                        <a:rPr lang="fr-FR" sz="900" b="0" i="0" u="none" strike="noStrike" baseline="0" dirty="0">
                          <a:solidFill>
                            <a:schemeClr val="tx1"/>
                          </a:solidFill>
                          <a:latin typeface="+mj-lt"/>
                        </a:rPr>
                        <a:t>LAP</a:t>
                      </a:r>
                    </a:p>
                    <a:p>
                      <a:pPr algn="l" fontAlgn="b"/>
                      <a:r>
                        <a:rPr lang="fr-FR" sz="900" b="0" i="0" u="none" strike="noStrike" baseline="0" dirty="0">
                          <a:solidFill>
                            <a:schemeClr val="tx1"/>
                          </a:solidFill>
                          <a:latin typeface="+mj-lt"/>
                        </a:rPr>
                        <a:t>SAM</a:t>
                      </a:r>
                    </a:p>
                    <a:p>
                      <a:pPr algn="l" fontAlgn="b"/>
                      <a:r>
                        <a:rPr lang="fr-FR" sz="900" b="0" i="0" u="none" strike="noStrike" baseline="0" dirty="0">
                          <a:solidFill>
                            <a:schemeClr val="tx1"/>
                          </a:solidFill>
                          <a:latin typeface="+mj-lt"/>
                        </a:rPr>
                        <a:t>Liste préférentielle de médicaments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CNAM</a:t>
                      </a:r>
                    </a:p>
                    <a:p>
                      <a:pPr algn="l" fontAlgn="b"/>
                      <a:r>
                        <a:rPr lang="fr-FR" sz="900" b="0" i="0" u="none" strike="noStrike" dirty="0">
                          <a:solidFill>
                            <a:schemeClr val="tx1"/>
                          </a:solidFill>
                          <a:latin typeface="+mj-lt"/>
                        </a:rPr>
                        <a:t>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2021/2022</a:t>
                      </a:r>
                    </a:p>
                    <a:p>
                      <a:pPr algn="l" fontAlgn="b"/>
                      <a:endParaRPr lang="fr-FR" sz="900" b="0" i="0" u="none" strike="noStrike" dirty="0">
                        <a:solidFill>
                          <a:schemeClr val="tx1"/>
                        </a:solidFill>
                        <a:latin typeface="+mj-lt"/>
                      </a:endParaRPr>
                    </a:p>
                    <a:p>
                      <a:pPr algn="l" fontAlgn="b"/>
                      <a:endParaRPr lang="fr-FR" sz="900" b="0" i="0" u="none" strike="noStrike" dirty="0">
                        <a:solidFill>
                          <a:schemeClr val="tx1"/>
                        </a:solidFill>
                        <a:latin typeface="+mj-lt"/>
                      </a:endParaRPr>
                    </a:p>
                    <a:p>
                      <a:pPr algn="l" fontAlgn="b"/>
                      <a:endParaRPr lang="fr-FR" sz="900" b="0" i="0" u="none" strike="noStrike" dirty="0">
                        <a:solidFill>
                          <a:schemeClr val="tx1"/>
                        </a:solidFill>
                        <a:latin typeface="+mj-lt"/>
                      </a:endParaRPr>
                    </a:p>
                    <a:p>
                      <a:pPr algn="l" fontAlgn="b"/>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573497">
                <a:tc>
                  <a:txBody>
                    <a:bodyPr/>
                    <a:lstStyle/>
                    <a:p>
                      <a:pPr algn="l" fontAlgn="b"/>
                      <a:r>
                        <a:rPr lang="fr-FR" sz="900" b="0" i="0" u="none" strike="noStrike">
                          <a:solidFill>
                            <a:srgbClr val="000000"/>
                          </a:solidFill>
                          <a:latin typeface="+mj-lt"/>
                        </a:rPr>
                        <a:t>Réflexion sur l’évolution des futurs engagements des pharmaciens : évolution de la ROSP</a:t>
                      </a:r>
                      <a:r>
                        <a:rPr lang="fr-FR" sz="900" b="0" i="0" u="none" strike="noStrike" baseline="0">
                          <a:solidFill>
                            <a:srgbClr val="000000"/>
                          </a:solidFill>
                          <a:latin typeface="+mj-lt"/>
                        </a:rPr>
                        <a:t> génériques (négociations 2021)</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rgbClr val="000000"/>
                          </a:solidFill>
                          <a:latin typeface="+mj-lt"/>
                        </a:rPr>
                        <a:t>ROSP </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Convention nationale des pharmaciens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Données régionales CNAM transmises pour M6, M9 et M12</a:t>
            </a: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18" name="TextBox 76"/>
          <p:cNvSpPr txBox="1">
            <a:spLocks/>
          </p:cNvSpPr>
          <p:nvPr>
            <p:custDataLst>
              <p:tags r:id="rId5"/>
            </p:custDataLst>
          </p:nvPr>
        </p:nvSpPr>
        <p:spPr>
          <a:xfrm>
            <a:off x="5578664" y="1041667"/>
            <a:ext cx="1657632" cy="947174"/>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1000" b="0" i="0" u="none" strike="noStrike" kern="1200" cap="none" spc="0" normalizeH="0" baseline="0" noProof="0">
                <a:ln>
                  <a:noFill/>
                </a:ln>
                <a:solidFill>
                  <a:srgbClr val="000000"/>
                </a:solidFill>
                <a:effectLst/>
                <a:uLnTx/>
                <a:uFillTx/>
                <a:latin typeface="Arial"/>
                <a:ea typeface="+mn-ea"/>
                <a:cs typeface="Arial"/>
              </a:rPr>
              <a:t>Taux de prescription dans le répertoire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Part de marché des génériques dans le répertoire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9" name="TextBox 68"/>
          <p:cNvSpPr txBox="1">
            <a:spLocks/>
          </p:cNvSpPr>
          <p:nvPr>
            <p:custDataLst>
              <p:tags r:id="rId6"/>
            </p:custDataLst>
          </p:nvPr>
        </p:nvSpPr>
        <p:spPr>
          <a:xfrm>
            <a:off x="7200480" y="1448816"/>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r>
              <a:rPr kumimoji="0" lang="fr-FR" sz="900" b="0" i="0" u="none" strike="noStrike" kern="1200" cap="none" spc="0" normalizeH="0" baseline="0" noProof="0">
                <a:ln>
                  <a:noFill/>
                </a:ln>
                <a:solidFill>
                  <a:srgbClr val="002960"/>
                </a:solidFill>
                <a:effectLst/>
                <a:uLnTx/>
                <a:uFillTx/>
                <a:latin typeface="Arial"/>
                <a:ea typeface="+mn-ea"/>
                <a:cs typeface="Arial"/>
              </a:rPr>
              <a:t> +1,5 pts par an</a:t>
            </a:r>
          </a:p>
        </p:txBody>
      </p:sp>
      <p:grpSp>
        <p:nvGrpSpPr>
          <p:cNvPr id="20" name="Groupe 19"/>
          <p:cNvGrpSpPr/>
          <p:nvPr/>
        </p:nvGrpSpPr>
        <p:grpSpPr>
          <a:xfrm>
            <a:off x="66828" y="116632"/>
            <a:ext cx="588165" cy="432618"/>
            <a:chOff x="730251" y="2607436"/>
            <a:chExt cx="1539350" cy="752041"/>
          </a:xfrm>
        </p:grpSpPr>
        <p:pic>
          <p:nvPicPr>
            <p:cNvPr id="24"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e 24"/>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204161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1744"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d’augmenter la prescription des médicaments dans la liste des biosimilaires et développer la prescription de biosimilaires au sein de la liste. </a:t>
            </a: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Développer la prescription des hybrides</a:t>
            </a:r>
          </a:p>
        </p:txBody>
      </p:sp>
      <p:sp>
        <p:nvSpPr>
          <p:cNvPr id="109" name="TextBox 68"/>
          <p:cNvSpPr txBox="1">
            <a:spLocks/>
          </p:cNvSpPr>
          <p:nvPr>
            <p:custDataLst>
              <p:tags r:id="rId3"/>
            </p:custDataLst>
          </p:nvPr>
        </p:nvSpPr>
        <p:spPr>
          <a:xfrm>
            <a:off x="7219852" y="1124744"/>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a:t>
            </a:r>
            <a:r>
              <a:rPr kumimoji="0" lang="fr-FR" sz="900" b="0" i="0" u="none" strike="noStrike" kern="1200" cap="none" spc="0" normalizeH="0" baseline="0" noProof="0">
                <a:ln>
                  <a:noFill/>
                </a:ln>
                <a:solidFill>
                  <a:srgbClr val="002960"/>
                </a:solidFill>
                <a:effectLst/>
                <a:uLnTx/>
                <a:uFillTx/>
                <a:latin typeface="Arial"/>
                <a:ea typeface="+mn-ea"/>
                <a:cs typeface="Arial"/>
              </a:rPr>
              <a:t> 80%</a:t>
            </a:r>
          </a:p>
        </p:txBody>
      </p:sp>
      <p:sp>
        <p:nvSpPr>
          <p:cNvPr id="64" name="Title 1"/>
          <p:cNvSpPr txBox="1">
            <a:spLocks/>
          </p:cNvSpPr>
          <p:nvPr/>
        </p:nvSpPr>
        <p:spPr bwMode="auto">
          <a:xfrm>
            <a:off x="683569" y="68655"/>
            <a:ext cx="8460432"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Déployer les actions de promotions de la prescription des </a:t>
            </a:r>
            <a:r>
              <a:rPr kumimoji="0" lang="fr-FR" sz="1800" b="1" i="0" u="none" strike="noStrike" kern="0" cap="none" spc="0" normalizeH="0" baseline="0" noProof="0" err="1">
                <a:ln>
                  <a:noFill/>
                </a:ln>
                <a:solidFill>
                  <a:srgbClr val="002960"/>
                </a:solidFill>
                <a:effectLst/>
                <a:uLnTx/>
                <a:uFillTx/>
                <a:latin typeface="Arial"/>
                <a:ea typeface="+mn-ea"/>
                <a:cs typeface="Arial"/>
              </a:rPr>
              <a:t>biosimilaires</a:t>
            </a:r>
            <a:r>
              <a:rPr kumimoji="0" lang="fr-FR" sz="1800" b="1" i="0" u="none" strike="noStrike" kern="0" cap="none" spc="0" normalizeH="0" baseline="0" noProof="0">
                <a:ln>
                  <a:noFill/>
                </a:ln>
                <a:solidFill>
                  <a:srgbClr val="002960"/>
                </a:solidFill>
                <a:effectLst/>
                <a:uLnTx/>
                <a:uFillTx/>
                <a:latin typeface="Arial"/>
                <a:ea typeface="+mn-ea"/>
                <a:cs typeface="Arial"/>
              </a:rPr>
              <a:t> et des hybrides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72767" y="2852937"/>
          <a:ext cx="8191721" cy="3828439"/>
        </p:xfrm>
        <a:graphic>
          <a:graphicData uri="http://schemas.openxmlformats.org/drawingml/2006/table">
            <a:tbl>
              <a:tblPr/>
              <a:tblGrid>
                <a:gridCol w="5544460">
                  <a:extLst>
                    <a:ext uri="{9D8B030D-6E8A-4147-A177-3AD203B41FA5}">
                      <a16:colId xmlns:a16="http://schemas.microsoft.com/office/drawing/2014/main" val="20000"/>
                    </a:ext>
                  </a:extLst>
                </a:gridCol>
                <a:gridCol w="1190720">
                  <a:extLst>
                    <a:ext uri="{9D8B030D-6E8A-4147-A177-3AD203B41FA5}">
                      <a16:colId xmlns:a16="http://schemas.microsoft.com/office/drawing/2014/main" val="20001"/>
                    </a:ext>
                  </a:extLst>
                </a:gridCol>
                <a:gridCol w="808336">
                  <a:extLst>
                    <a:ext uri="{9D8B030D-6E8A-4147-A177-3AD203B41FA5}">
                      <a16:colId xmlns:a16="http://schemas.microsoft.com/office/drawing/2014/main" val="20002"/>
                    </a:ext>
                  </a:extLst>
                </a:gridCol>
                <a:gridCol w="648205">
                  <a:extLst>
                    <a:ext uri="{9D8B030D-6E8A-4147-A177-3AD203B41FA5}">
                      <a16:colId xmlns:a16="http://schemas.microsoft.com/office/drawing/2014/main" val="20003"/>
                    </a:ext>
                  </a:extLst>
                </a:gridCol>
              </a:tblGrid>
              <a:tr h="159745">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388478">
                <a:tc>
                  <a:txBody>
                    <a:bodyPr/>
                    <a:lstStyle/>
                    <a:p>
                      <a:pPr algn="l" fontAlgn="b"/>
                      <a:r>
                        <a:rPr lang="fr-FR" sz="900" b="0" i="0" u="none" strike="noStrike">
                          <a:solidFill>
                            <a:srgbClr val="000000"/>
                          </a:solidFill>
                          <a:latin typeface="+mj-lt"/>
                        </a:rPr>
                        <a:t>Intéressement</a:t>
                      </a:r>
                      <a:r>
                        <a:rPr lang="fr-FR" sz="900" b="0" i="0" u="none" strike="noStrike" baseline="0">
                          <a:solidFill>
                            <a:srgbClr val="000000"/>
                          </a:solidFill>
                          <a:latin typeface="+mj-lt"/>
                        </a:rPr>
                        <a:t> à la prescription : objectifs minimaux par classe de médicaments</a:t>
                      </a:r>
                    </a:p>
                    <a:p>
                      <a:pPr algn="l" fontAlgn="b"/>
                      <a:r>
                        <a:rPr lang="fr-FR" sz="900" b="0" i="0" u="none" strike="noStrike" baseline="0">
                          <a:solidFill>
                            <a:srgbClr val="000000"/>
                          </a:solidFill>
                          <a:latin typeface="+mj-lt"/>
                        </a:rPr>
                        <a:t>Expérimentation sur un mode d’incitation d’un service hospitalier directement (et donc de l’établissement) </a:t>
                      </a: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900" b="0" i="0" u="none" strike="noStrike">
                          <a:solidFill>
                            <a:srgbClr val="000000"/>
                          </a:solidFill>
                          <a:latin typeface="+mj-lt"/>
                        </a:rPr>
                        <a:t>Instruction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ARS</a:t>
                      </a:r>
                      <a:r>
                        <a:rPr lang="fr-FR" sz="900" b="0" i="0" u="none" strike="noStrike" baseline="0">
                          <a:solidFill>
                            <a:srgbClr val="000000"/>
                          </a:solidFill>
                          <a:latin typeface="+mj-lt"/>
                        </a:rPr>
                        <a:t> </a:t>
                      </a:r>
                    </a:p>
                    <a:p>
                      <a:pPr algn="l" fontAlgn="b"/>
                      <a:r>
                        <a:rPr lang="fr-FR" sz="900" b="0" i="0" u="none" strike="noStrike" baseline="0">
                          <a:solidFill>
                            <a:srgbClr val="000000"/>
                          </a:solidFill>
                          <a:latin typeface="+mj-lt"/>
                        </a:rPr>
                        <a:t>DSS</a:t>
                      </a:r>
                    </a:p>
                    <a:p>
                      <a:pPr algn="l" fontAlgn="b"/>
                      <a:r>
                        <a:rPr lang="fr-FR" sz="900" b="0" i="0" u="none" strike="noStrike" baseline="0">
                          <a:solidFill>
                            <a:srgbClr val="000000"/>
                          </a:solidFill>
                          <a:latin typeface="+mj-lt"/>
                        </a:rPr>
                        <a:t>Etablissements</a:t>
                      </a: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732096">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a:solidFill>
                            <a:srgbClr val="000000"/>
                          </a:solidFill>
                          <a:latin typeface="+mj-lt"/>
                        </a:rPr>
                        <a:t>Formation des prescripteurs</a:t>
                      </a:r>
                      <a:r>
                        <a:rPr lang="fr-FR" sz="900" b="0" i="0" u="none" strike="noStrike" baseline="0">
                          <a:solidFill>
                            <a:srgbClr val="000000"/>
                          </a:solidFill>
                          <a:latin typeface="+mj-lt"/>
                        </a:rPr>
                        <a:t>  : </a:t>
                      </a:r>
                      <a:r>
                        <a:rPr lang="fr-FR" sz="900" b="0" i="0" u="none" strike="noStrike" kern="1200" baseline="0">
                          <a:solidFill>
                            <a:srgbClr val="000000"/>
                          </a:solidFill>
                          <a:latin typeface="+mn-lt"/>
                          <a:ea typeface="+mn-ea"/>
                          <a:cs typeface="+mn-cs"/>
                        </a:rPr>
                        <a:t>Organisation de journée de formations validant le DPC – intervention des professionnels de santé</a:t>
                      </a:r>
                    </a:p>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kern="1200" baseline="0">
                          <a:solidFill>
                            <a:srgbClr val="000000"/>
                          </a:solidFill>
                          <a:latin typeface="+mn-lt"/>
                          <a:ea typeface="+mn-ea"/>
                          <a:cs typeface="+mn-cs"/>
                        </a:rPr>
                        <a:t>Formation initiale et déploiement vers la formation continue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ctr">
                        <a:buFont typeface="Arial" panose="020B0604020202020204" pitchFamily="34" charset="0"/>
                        <a:buChar char="•"/>
                      </a:pPr>
                      <a:r>
                        <a:rPr lang="fr-FR" sz="900" b="0" i="0" u="none" strike="noStrike">
                          <a:solidFill>
                            <a:srgbClr val="000000"/>
                          </a:solidFill>
                          <a:latin typeface="+mj-lt"/>
                        </a:rPr>
                        <a:t>Plateforme et Partage</a:t>
                      </a:r>
                      <a:r>
                        <a:rPr lang="fr-FR" sz="900" b="0" i="0" u="none" strike="noStrike" baseline="0">
                          <a:solidFill>
                            <a:srgbClr val="000000"/>
                          </a:solidFill>
                          <a:latin typeface="+mj-lt"/>
                        </a:rPr>
                        <a:t> et diffusion des bonnes pratiques </a:t>
                      </a:r>
                    </a:p>
                    <a:p>
                      <a:pPr marL="171450" indent="-171450" algn="l" fontAlgn="ctr">
                        <a:buFont typeface="Arial" panose="020B0604020202020204" pitchFamily="34" charset="0"/>
                        <a:buChar char="•"/>
                      </a:pPr>
                      <a:r>
                        <a:rPr lang="fr-FR" sz="900" b="0" i="0" u="none" strike="noStrike" baseline="0">
                          <a:solidFill>
                            <a:srgbClr val="000000"/>
                          </a:solidFill>
                          <a:latin typeface="+mj-lt"/>
                        </a:rPr>
                        <a:t>Campagnes CNAM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rgbClr val="000000"/>
                          </a:solidFill>
                          <a:latin typeface="+mn-lt"/>
                          <a:ea typeface="+mn-ea"/>
                          <a:cs typeface="+mn-cs"/>
                        </a:rPr>
                        <a:t>ARS</a:t>
                      </a:r>
                    </a:p>
                    <a:p>
                      <a:pPr algn="l" fontAlgn="b"/>
                      <a:r>
                        <a:rPr lang="fr-FR" sz="900" b="0" i="0" u="none" strike="noStrike" kern="1200">
                          <a:solidFill>
                            <a:srgbClr val="000000"/>
                          </a:solidFill>
                          <a:latin typeface="+mn-lt"/>
                          <a:ea typeface="+mn-ea"/>
                          <a:cs typeface="+mn-cs"/>
                        </a:rPr>
                        <a:t>OMEDIT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8847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Outils numériques : </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Intégration des listes de médicaments biosimilaires dans les LAP et les LAD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900" b="0" i="0" u="none" strike="noStrike" baseline="0">
                          <a:solidFill>
                            <a:srgbClr val="000000"/>
                          </a:solidFill>
                          <a:latin typeface="+mj-lt"/>
                        </a:rPr>
                        <a:t>LAP-H</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Editeurs</a:t>
                      </a:r>
                      <a:r>
                        <a:rPr lang="fr-FR" sz="900" b="0" i="0" u="none" strike="noStrike" baseline="0">
                          <a:solidFill>
                            <a:srgbClr val="000000"/>
                          </a:solidFill>
                          <a:latin typeface="+mj-lt"/>
                        </a:rPr>
                        <a:t> de logiciels </a:t>
                      </a:r>
                    </a:p>
                    <a:p>
                      <a:pPr algn="l" fontAlgn="b"/>
                      <a:r>
                        <a:rPr lang="fr-FR" sz="900" b="0" i="0" u="none" strike="noStrike" baseline="0">
                          <a:solidFill>
                            <a:srgbClr val="000000"/>
                          </a:solidFill>
                          <a:latin typeface="+mj-lt"/>
                        </a:rPr>
                        <a:t>HAS </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770674">
                <a:tc>
                  <a:txBody>
                    <a:bodyPr/>
                    <a:lstStyle/>
                    <a:p>
                      <a:pPr algn="l" fontAlgn="b"/>
                      <a:r>
                        <a:rPr lang="fr-FR" sz="900" b="0" i="0" u="none" strike="noStrike">
                          <a:solidFill>
                            <a:srgbClr val="000000"/>
                          </a:solidFill>
                          <a:latin typeface="+mj-lt"/>
                        </a:rPr>
                        <a:t>Actions sur</a:t>
                      </a:r>
                      <a:r>
                        <a:rPr lang="fr-FR" sz="900" b="0" i="0" u="none" strike="noStrike" baseline="0">
                          <a:solidFill>
                            <a:srgbClr val="000000"/>
                          </a:solidFill>
                          <a:latin typeface="+mj-lt"/>
                        </a:rPr>
                        <a:t> les achats : favoriser la r</a:t>
                      </a:r>
                      <a:r>
                        <a:rPr lang="fr-FR" sz="900" b="0" i="0" u="none" strike="noStrike">
                          <a:solidFill>
                            <a:srgbClr val="000000"/>
                          </a:solidFill>
                          <a:latin typeface="+mj-lt"/>
                        </a:rPr>
                        <a:t>enégociation</a:t>
                      </a:r>
                      <a:r>
                        <a:rPr lang="fr-FR" sz="900" b="0" i="0" u="none" strike="noStrike" baseline="0">
                          <a:solidFill>
                            <a:srgbClr val="000000"/>
                          </a:solidFill>
                          <a:latin typeface="+mj-lt"/>
                        </a:rPr>
                        <a:t> des marchés dès la chute de brevet</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900" b="0" i="0" u="none" strike="noStrike">
                          <a:solidFill>
                            <a:srgbClr val="000000"/>
                          </a:solidFill>
                          <a:latin typeface="+mj-lt"/>
                        </a:rPr>
                        <a:t>Diffusion des bonnes pratiques sur la rédaction des contrats</a:t>
                      </a:r>
                    </a:p>
                    <a:p>
                      <a:pPr marL="171450" indent="-171450" algn="l" fontAlgn="b">
                        <a:buFont typeface="Arial" panose="020B0604020202020204" pitchFamily="34" charset="0"/>
                        <a:buChar char="•"/>
                      </a:pPr>
                      <a:r>
                        <a:rPr lang="fr-FR" sz="900" b="0" i="0" u="none" strike="noStrike">
                          <a:solidFill>
                            <a:srgbClr val="000000"/>
                          </a:solidFill>
                          <a:latin typeface="+mj-lt"/>
                        </a:rPr>
                        <a:t>Réécriture des contrats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538293">
                <a:tc>
                  <a:txBody>
                    <a:bodyPr/>
                    <a:lstStyle/>
                    <a:p>
                      <a:pPr algn="l" fontAlgn="b"/>
                      <a:r>
                        <a:rPr lang="fr-FR" sz="900" b="0" i="0" u="none" strike="noStrike">
                          <a:solidFill>
                            <a:srgbClr val="000000"/>
                          </a:solidFill>
                          <a:latin typeface="+mj-lt"/>
                        </a:rPr>
                        <a:t>Incitation</a:t>
                      </a:r>
                      <a:r>
                        <a:rPr lang="fr-FR" sz="900" b="0" i="0" u="none" strike="noStrike" baseline="0">
                          <a:solidFill>
                            <a:srgbClr val="000000"/>
                          </a:solidFill>
                          <a:latin typeface="+mj-lt"/>
                        </a:rPr>
                        <a:t> à la prescriptions des </a:t>
                      </a:r>
                      <a:r>
                        <a:rPr lang="fr-FR" sz="900" b="0" i="0" u="none" strike="noStrike" baseline="0" err="1">
                          <a:solidFill>
                            <a:srgbClr val="000000"/>
                          </a:solidFill>
                          <a:latin typeface="+mj-lt"/>
                        </a:rPr>
                        <a:t>biosimilaires</a:t>
                      </a:r>
                      <a:r>
                        <a:rPr lang="fr-FR" sz="900" b="0" i="0" u="none" strike="noStrike" baseline="0">
                          <a:solidFill>
                            <a:srgbClr val="000000"/>
                          </a:solidFill>
                          <a:latin typeface="+mj-lt"/>
                        </a:rPr>
                        <a:t> des médecins libéraux de ville (avenant 9)</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900" b="0" i="0" u="none" strike="noStrike">
                          <a:solidFill>
                            <a:srgbClr val="000000"/>
                          </a:solidFill>
                          <a:latin typeface="+mj-lt"/>
                        </a:rPr>
                        <a:t>Convention</a:t>
                      </a:r>
                      <a:r>
                        <a:rPr lang="fr-FR" sz="900" b="0" i="0" u="none" strike="noStrike" baseline="0">
                          <a:solidFill>
                            <a:srgbClr val="000000"/>
                          </a:solidFill>
                          <a:latin typeface="+mj-lt"/>
                        </a:rPr>
                        <a:t> médicale </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4252724961"/>
                  </a:ext>
                </a:extLst>
              </a:tr>
              <a:tr h="732096">
                <a:tc>
                  <a:txBody>
                    <a:bodyPr/>
                    <a:lstStyle/>
                    <a:p>
                      <a:pPr algn="l" fontAlgn="b"/>
                      <a:r>
                        <a:rPr lang="fr-FR" sz="900" b="0" i="0" u="none" strike="noStrike">
                          <a:solidFill>
                            <a:srgbClr val="000000"/>
                          </a:solidFill>
                          <a:latin typeface="+mj-lt"/>
                        </a:rPr>
                        <a:t>Création d’un registre des hybrides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171450" indent="-171450" algn="l" fontAlgn="b">
                        <a:buFont typeface="Arial" panose="020B0604020202020204" pitchFamily="34" charset="0"/>
                        <a:buChar char="•"/>
                      </a:pPr>
                      <a:r>
                        <a:rPr lang="fr-FR" sz="900" b="0" i="0" u="none" strike="noStrike">
                          <a:solidFill>
                            <a:srgbClr val="000000"/>
                          </a:solidFill>
                          <a:latin typeface="+mj-lt"/>
                        </a:rPr>
                        <a:t>Registre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ANSM, DSS, DGS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482674841"/>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18" name="TextBox 76"/>
          <p:cNvSpPr txBox="1">
            <a:spLocks/>
          </p:cNvSpPr>
          <p:nvPr>
            <p:custDataLst>
              <p:tags r:id="rId5"/>
            </p:custDataLst>
          </p:nvPr>
        </p:nvSpPr>
        <p:spPr>
          <a:xfrm>
            <a:off x="5578664" y="969658"/>
            <a:ext cx="1657632" cy="947174"/>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1000" b="0" i="0" u="none" strike="noStrike" kern="1200" cap="none" spc="0" normalizeH="0" baseline="0" noProof="0">
                <a:ln>
                  <a:noFill/>
                </a:ln>
                <a:solidFill>
                  <a:srgbClr val="000000"/>
                </a:solidFill>
                <a:effectLst/>
                <a:uLnTx/>
                <a:uFillTx/>
                <a:latin typeface="Arial"/>
                <a:ea typeface="+mn-ea"/>
                <a:cs typeface="Arial"/>
              </a:rPr>
              <a:t>Taux de pénétration des </a:t>
            </a:r>
            <a:r>
              <a:rPr kumimoji="0" lang="fr-FR" sz="1000" b="0" i="0" u="none" strike="noStrike" kern="1200" cap="none" spc="0" normalizeH="0" baseline="0" noProof="0" err="1">
                <a:ln>
                  <a:noFill/>
                </a:ln>
                <a:solidFill>
                  <a:srgbClr val="000000"/>
                </a:solidFill>
                <a:effectLst/>
                <a:uLnTx/>
                <a:uFillTx/>
                <a:latin typeface="Arial"/>
                <a:ea typeface="+mn-ea"/>
                <a:cs typeface="Arial"/>
              </a:rPr>
              <a:t>biosimilaires</a:t>
            </a:r>
            <a:r>
              <a:rPr kumimoji="0" lang="fr-FR" sz="1000" b="0" i="0" u="none" strike="noStrike" kern="1200" cap="none" spc="0" normalizeH="0" baseline="0" noProof="0">
                <a:ln>
                  <a:noFill/>
                </a:ln>
                <a:solidFill>
                  <a:srgbClr val="000000"/>
                </a:solidFill>
                <a:effectLst/>
                <a:uLnTx/>
                <a:uFillTx/>
                <a:latin typeface="Arial"/>
                <a:ea typeface="+mn-ea"/>
                <a:cs typeface="Arial"/>
              </a:rPr>
              <a:t> pour les </a:t>
            </a:r>
            <a:r>
              <a:rPr kumimoji="0" lang="fr-FR" sz="1000" b="0" i="0" u="none" strike="noStrike" kern="1200" cap="none" spc="0" normalizeH="0" baseline="0" noProof="0" err="1">
                <a:ln>
                  <a:noFill/>
                </a:ln>
                <a:solidFill>
                  <a:srgbClr val="000000"/>
                </a:solidFill>
                <a:effectLst/>
                <a:uLnTx/>
                <a:uFillTx/>
                <a:latin typeface="Arial"/>
                <a:ea typeface="+mn-ea"/>
                <a:cs typeface="Arial"/>
              </a:rPr>
              <a:t>biosimilaires</a:t>
            </a:r>
            <a:r>
              <a:rPr kumimoji="0" lang="fr-FR" sz="1000" b="0" i="0" u="none" strike="noStrike" kern="1200" cap="none" spc="0" normalizeH="0" baseline="0" noProof="0">
                <a:ln>
                  <a:noFill/>
                </a:ln>
                <a:solidFill>
                  <a:srgbClr val="000000"/>
                </a:solidFill>
                <a:effectLst/>
                <a:uLnTx/>
                <a:uFillTx/>
                <a:latin typeface="Arial"/>
                <a:ea typeface="+mn-ea"/>
                <a:cs typeface="Arial"/>
              </a:rPr>
              <a:t> sur le marché depuis 3 ans</a:t>
            </a:r>
          </a:p>
        </p:txBody>
      </p:sp>
      <p:grpSp>
        <p:nvGrpSpPr>
          <p:cNvPr id="19" name="Groupe 18"/>
          <p:cNvGrpSpPr/>
          <p:nvPr/>
        </p:nvGrpSpPr>
        <p:grpSpPr>
          <a:xfrm>
            <a:off x="66828" y="116632"/>
            <a:ext cx="588165" cy="432618"/>
            <a:chOff x="730251" y="2607436"/>
            <a:chExt cx="1539350" cy="752041"/>
          </a:xfrm>
        </p:grpSpPr>
        <p:pic>
          <p:nvPicPr>
            <p:cNvPr id="20"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 name="Groupe 23"/>
            <p:cNvGrpSpPr/>
            <p:nvPr/>
          </p:nvGrpSpPr>
          <p:grpSpPr>
            <a:xfrm rot="5400000">
              <a:off x="1246059" y="2393464"/>
              <a:ext cx="288032" cy="715975"/>
              <a:chOff x="971600" y="2132856"/>
              <a:chExt cx="288032" cy="2283554"/>
            </a:xfrm>
          </p:grpSpPr>
          <p:cxnSp>
            <p:nvCxnSpPr>
              <p:cNvPr id="26" name="Connecteur droit avec flèche 25"/>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5"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9" name="Rectangle 28"/>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700455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2768"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d’améliorer la qualité et la pertinence des prescriptions d’antibiotiques pour éviter le mésusage, les évènements indésirables iatrogènes  et la résistance aux antibiotiques.</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Lutter contre la sur-prescription des antibiotiques et améliorer le bon usage</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1016264187"/>
              </p:ext>
            </p:extLst>
          </p:nvPr>
        </p:nvGraphicFramePr>
        <p:xfrm>
          <a:off x="682752" y="2636912"/>
          <a:ext cx="8210843" cy="3781872"/>
        </p:xfrm>
        <a:graphic>
          <a:graphicData uri="http://schemas.openxmlformats.org/drawingml/2006/table">
            <a:tbl>
              <a:tblPr/>
              <a:tblGrid>
                <a:gridCol w="5473424">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721195">
                  <a:extLst>
                    <a:ext uri="{9D8B030D-6E8A-4147-A177-3AD203B41FA5}">
                      <a16:colId xmlns:a16="http://schemas.microsoft.com/office/drawing/2014/main" val="20003"/>
                    </a:ext>
                  </a:extLst>
                </a:gridCol>
              </a:tblGrid>
              <a:tr h="443142">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8803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Création d’une ordonnance dédiée contenant les</a:t>
                      </a:r>
                      <a:r>
                        <a:rPr lang="fr-FR" sz="900" b="0" i="0" u="none" strike="noStrike" kern="1200" baseline="0">
                          <a:solidFill>
                            <a:srgbClr val="000000"/>
                          </a:solidFill>
                          <a:latin typeface="+mn-lt"/>
                          <a:ea typeface="+mn-ea"/>
                          <a:cs typeface="+mn-cs"/>
                        </a:rPr>
                        <a:t> indications et le résultat du TROD. Expérimentation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rgbClr val="000000"/>
                          </a:solidFill>
                          <a:latin typeface="+mj-lt"/>
                        </a:rPr>
                        <a:t>Art 51 - </a:t>
                      </a:r>
                      <a:r>
                        <a:rPr lang="fr-FR" sz="900" b="0" i="0" u="none" strike="noStrike" baseline="0" err="1">
                          <a:solidFill>
                            <a:srgbClr val="000000"/>
                          </a:solidFill>
                          <a:latin typeface="+mj-lt"/>
                        </a:rPr>
                        <a:t>expé</a:t>
                      </a:r>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chemeClr val="tx1"/>
                          </a:solidFill>
                          <a:latin typeface="+mn-lt"/>
                          <a:ea typeface="+mn-ea"/>
                          <a:cs typeface="+mn-cs"/>
                        </a:rPr>
                        <a:t>DGS</a:t>
                      </a:r>
                    </a:p>
                    <a:p>
                      <a:pPr algn="l" fontAlgn="b"/>
                      <a:r>
                        <a:rPr lang="fr-FR" sz="900" b="0" i="0" u="none" strike="noStrike" kern="1200">
                          <a:solidFill>
                            <a:schemeClr val="tx1"/>
                          </a:solidFill>
                          <a:latin typeface="+mn-lt"/>
                          <a:ea typeface="+mn-ea"/>
                          <a:cs typeface="+mn-cs"/>
                        </a:rPr>
                        <a:t>DSS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427903">
                <a:tc>
                  <a:txBody>
                    <a:bodyPr/>
                    <a:lstStyle/>
                    <a:p>
                      <a:pPr algn="l" fontAlgn="b"/>
                      <a:r>
                        <a:rPr lang="fr-FR" sz="900" b="0" i="0" u="none" strike="noStrike">
                          <a:solidFill>
                            <a:srgbClr val="000000"/>
                          </a:solidFill>
                          <a:latin typeface="+mj-lt"/>
                        </a:rPr>
                        <a:t>Recours aux</a:t>
                      </a:r>
                      <a:r>
                        <a:rPr lang="fr-FR" sz="900" b="0" i="0" u="none" strike="noStrike" baseline="0">
                          <a:solidFill>
                            <a:srgbClr val="000000"/>
                          </a:solidFill>
                          <a:latin typeface="+mj-lt"/>
                        </a:rPr>
                        <a:t> tests de diagnostic rapide par les professionnels de santé en ville (TROD), ouverture </a:t>
                      </a:r>
                    </a:p>
                    <a:p>
                      <a:pPr algn="l" fontAlgn="b"/>
                      <a:r>
                        <a:rPr lang="fr-FR" sz="900" b="0" i="0" u="none" strike="noStrike" baseline="0">
                          <a:solidFill>
                            <a:srgbClr val="000000"/>
                          </a:solidFill>
                          <a:latin typeface="+mj-lt"/>
                        </a:rPr>
                        <a:t>aux pharmaciens d’officine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Campagne d’informations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p>
                      <a:pPr algn="l" fontAlgn="b"/>
                      <a:r>
                        <a:rPr lang="fr-FR" sz="900" b="0" i="0" u="none" strike="noStrike">
                          <a:solidFill>
                            <a:srgbClr val="000000"/>
                          </a:solidFill>
                          <a:latin typeface="+mj-lt"/>
                        </a:rPr>
                        <a:t>DGS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Fin 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75082">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rgbClr val="000000"/>
                          </a:solidFill>
                          <a:latin typeface="+mn-lt"/>
                          <a:ea typeface="+mn-ea"/>
                          <a:cs typeface="+mn-cs"/>
                        </a:rPr>
                        <a:t>Information au moins une fois par an des prescripteurs sur leurs indicateurs individuels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p>
                      <a:pPr algn="l" fontAlgn="b"/>
                      <a:r>
                        <a:rPr lang="fr-FR" sz="900" b="0" i="0" u="none" strike="noStrike">
                          <a:solidFill>
                            <a:srgbClr val="000000"/>
                          </a:solidFill>
                          <a:latin typeface="+mj-lt"/>
                        </a:rPr>
                        <a:t>DGS</a:t>
                      </a:r>
                      <a:br>
                        <a:rPr lang="fr-FR" sz="900" b="0" i="0" u="none" strike="noStrike">
                          <a:solidFill>
                            <a:srgbClr val="000000"/>
                          </a:solidFill>
                          <a:latin typeface="+mj-lt"/>
                        </a:rPr>
                      </a:br>
                      <a:r>
                        <a:rPr lang="fr-FR" sz="900" b="0" i="0" u="none" strike="noStrike">
                          <a:solidFill>
                            <a:srgbClr val="000000"/>
                          </a:solidFill>
                          <a:latin typeface="+mj-lt"/>
                        </a:rPr>
                        <a:t>DSS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2023 idéalement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648072">
                <a:tc>
                  <a:txBody>
                    <a:bodyPr/>
                    <a:lstStyle/>
                    <a:p>
                      <a:pPr algn="l" fontAlgn="b"/>
                      <a:r>
                        <a:rPr lang="fr-FR" sz="900" b="0" i="0" u="none" strike="noStrike">
                          <a:solidFill>
                            <a:srgbClr val="000000"/>
                          </a:solidFill>
                          <a:latin typeface="+mj-lt"/>
                        </a:rPr>
                        <a:t>Modifier le retour des laboratoires de biologie vers les médecins pour limiter la prescription</a:t>
                      </a:r>
                      <a:r>
                        <a:rPr lang="fr-FR" sz="900" b="0" i="0" u="none" strike="noStrike" baseline="0">
                          <a:solidFill>
                            <a:srgbClr val="000000"/>
                          </a:solidFill>
                          <a:latin typeface="+mj-lt"/>
                        </a:rPr>
                        <a:t> d’antibiotiques critiques de 2eme ligne (antibiogrammes ciblés)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Mise à jour</a:t>
                      </a:r>
                      <a:r>
                        <a:rPr lang="fr-FR" sz="900" b="0" i="0" u="none" strike="noStrike" baseline="0">
                          <a:solidFill>
                            <a:srgbClr val="000000"/>
                          </a:solidFill>
                          <a:latin typeface="+mj-lt"/>
                        </a:rPr>
                        <a:t> du logiciel des laboratoires de biologie médicale</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DGS</a:t>
                      </a:r>
                    </a:p>
                    <a:p>
                      <a:pPr algn="l" fontAlgn="b"/>
                      <a:r>
                        <a:rPr lang="fr-FR" sz="900" b="0" i="0" u="none" strike="noStrike">
                          <a:solidFill>
                            <a:srgbClr val="000000"/>
                          </a:solidFill>
                          <a:latin typeface="+mj-lt"/>
                        </a:rPr>
                        <a:t>Editeurs</a:t>
                      </a:r>
                      <a:r>
                        <a:rPr lang="fr-FR" sz="900" b="0" i="0" u="none" strike="noStrike" baseline="0">
                          <a:solidFill>
                            <a:srgbClr val="000000"/>
                          </a:solidFill>
                          <a:latin typeface="+mj-lt"/>
                        </a:rPr>
                        <a:t> de logiciels </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432048">
                <a:tc>
                  <a:txBody>
                    <a:bodyPr/>
                    <a:lstStyle/>
                    <a:p>
                      <a:pPr algn="l" fontAlgn="b"/>
                      <a:r>
                        <a:rPr lang="fr-FR" sz="900" b="0" i="0" u="none" strike="noStrike" dirty="0">
                          <a:solidFill>
                            <a:srgbClr val="000000"/>
                          </a:solidFill>
                          <a:latin typeface="+mj-lt"/>
                        </a:rPr>
                        <a:t>Renforcement des</a:t>
                      </a:r>
                      <a:r>
                        <a:rPr lang="fr-FR" sz="900" b="0" i="0" u="none" strike="noStrike" baseline="0" dirty="0">
                          <a:solidFill>
                            <a:srgbClr val="000000"/>
                          </a:solidFill>
                          <a:latin typeface="+mj-lt"/>
                        </a:rPr>
                        <a:t> outils d’aide à la prescription dans les LAP. Expérimentation (antibiotiques)</a:t>
                      </a:r>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dirty="0">
                          <a:solidFill>
                            <a:srgbClr val="000000"/>
                          </a:solidFill>
                          <a:latin typeface="+mn-lt"/>
                          <a:ea typeface="+mn-ea"/>
                          <a:cs typeface="+mn-cs"/>
                        </a:rPr>
                        <a:t>Art 51 - </a:t>
                      </a:r>
                      <a:r>
                        <a:rPr lang="fr-FR" sz="900" b="0" i="0" u="none" strike="noStrike" kern="1200" baseline="0" dirty="0" err="1">
                          <a:solidFill>
                            <a:srgbClr val="000000"/>
                          </a:solidFill>
                          <a:latin typeface="+mn-lt"/>
                          <a:ea typeface="+mn-ea"/>
                          <a:cs typeface="+mn-cs"/>
                        </a:rPr>
                        <a:t>expé</a:t>
                      </a:r>
                      <a:endParaRPr lang="fr-FR" sz="900" b="0" i="0" u="none" strike="noStrike" kern="1200" baseline="0" dirty="0">
                        <a:solidFill>
                          <a:srgbClr val="00000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DSS Editeurs</a:t>
                      </a:r>
                      <a:r>
                        <a:rPr lang="fr-FR" sz="900" b="0" i="0" u="none" strike="noStrike" baseline="0" dirty="0">
                          <a:solidFill>
                            <a:srgbClr val="000000"/>
                          </a:solidFill>
                          <a:latin typeface="+mj-lt"/>
                        </a:rPr>
                        <a:t> de logiciels </a:t>
                      </a:r>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r h="431869">
                <a:tc>
                  <a:txBody>
                    <a:bodyPr/>
                    <a:lstStyle/>
                    <a:p>
                      <a:pPr algn="l" fontAlgn="b"/>
                      <a:r>
                        <a:rPr lang="fr-FR" sz="900" b="0" i="0" u="none" strike="noStrike" baseline="0" dirty="0">
                          <a:solidFill>
                            <a:schemeClr val="tx1"/>
                          </a:solidFill>
                          <a:latin typeface="+mj-lt"/>
                        </a:rPr>
                        <a:t>Travaux sur la dispensation à l’unité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Groupe</a:t>
                      </a:r>
                      <a:r>
                        <a:rPr lang="fr-FR" sz="900" b="0" i="0" u="none" strike="noStrike" baseline="0">
                          <a:solidFill>
                            <a:schemeClr val="tx1"/>
                          </a:solidFill>
                          <a:latin typeface="+mj-lt"/>
                        </a:rPr>
                        <a:t> de travail</a:t>
                      </a:r>
                      <a:endParaRPr lang="fr-FR" sz="900" b="0" i="0" u="none" strike="noStrike">
                        <a:solidFill>
                          <a:schemeClr val="tx1"/>
                        </a:solidFill>
                        <a:latin typeface="+mj-lt"/>
                      </a:endParaRPr>
                    </a:p>
                    <a:p>
                      <a:pPr algn="l" fontAlgn="b"/>
                      <a:r>
                        <a:rPr lang="fr-FR" sz="900" b="0" i="0" u="none" strike="noStrike">
                          <a:solidFill>
                            <a:schemeClr val="tx1"/>
                          </a:solidFill>
                          <a:latin typeface="+mj-lt"/>
                        </a:rPr>
                        <a:t>Décret </a:t>
                      </a:r>
                    </a:p>
                    <a:p>
                      <a:pPr algn="l" fontAlgn="b"/>
                      <a:r>
                        <a:rPr lang="fr-FR" sz="900" b="0" i="0" u="none" strike="noStrike">
                          <a:solidFill>
                            <a:schemeClr val="tx1"/>
                          </a:solidFill>
                          <a:latin typeface="+mj-lt"/>
                        </a:rPr>
                        <a:t>Arrêté </a:t>
                      </a:r>
                    </a:p>
                    <a:p>
                      <a:pPr algn="l" fontAlgn="b"/>
                      <a:r>
                        <a:rPr lang="fr-FR" sz="900" b="0" i="0" u="none" strike="noStrike">
                          <a:solidFill>
                            <a:schemeClr val="tx1"/>
                          </a:solidFill>
                          <a:latin typeface="+mj-lt"/>
                        </a:rPr>
                        <a:t>Fixation du </a:t>
                      </a:r>
                      <a:r>
                        <a:rPr lang="fr-FR" sz="900" b="0" i="0" u="none" strike="noStrike" baseline="0">
                          <a:solidFill>
                            <a:schemeClr val="tx1"/>
                          </a:solidFill>
                          <a:latin typeface="+mj-lt"/>
                        </a:rPr>
                        <a:t> prix </a:t>
                      </a:r>
                    </a:p>
                    <a:p>
                      <a:pPr algn="l" fontAlgn="b"/>
                      <a:r>
                        <a:rPr lang="fr-FR" sz="900" b="0" i="0" u="none" strike="noStrike" baseline="0">
                          <a:solidFill>
                            <a:schemeClr val="tx1"/>
                          </a:solidFill>
                          <a:latin typeface="+mj-lt"/>
                        </a:rPr>
                        <a:t>conventionnel</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DGS</a:t>
                      </a:r>
                    </a:p>
                    <a:p>
                      <a:pPr algn="l" fontAlgn="b"/>
                      <a:r>
                        <a:rPr lang="fr-FR" sz="900" b="0" i="0" u="none" strike="noStrike" dirty="0">
                          <a:solidFill>
                            <a:schemeClr val="tx1"/>
                          </a:solidFill>
                          <a:latin typeface="+mj-lt"/>
                        </a:rPr>
                        <a:t>DSS</a:t>
                      </a:r>
                    </a:p>
                    <a:p>
                      <a:pPr algn="l" fontAlgn="b"/>
                      <a:r>
                        <a:rPr lang="fr-FR" sz="900" b="0" i="0" u="none" strike="noStrike" dirty="0">
                          <a:solidFill>
                            <a:schemeClr val="tx1"/>
                          </a:solidFill>
                          <a:latin typeface="+mj-lt"/>
                        </a:rPr>
                        <a:t>CNAM</a:t>
                      </a:r>
                    </a:p>
                    <a:p>
                      <a:pPr algn="l" fontAlgn="b"/>
                      <a:r>
                        <a:rPr lang="fr-FR" sz="900" b="0" i="0" u="none" strike="noStrike" dirty="0">
                          <a:solidFill>
                            <a:schemeClr val="tx1"/>
                          </a:solidFill>
                          <a:latin typeface="+mj-lt"/>
                        </a:rPr>
                        <a:t>Industriels</a:t>
                      </a:r>
                    </a:p>
                    <a:p>
                      <a:pPr algn="l" fontAlgn="b"/>
                      <a:r>
                        <a:rPr lang="fr-FR" sz="900" b="0" i="0" u="none" strike="noStrike" dirty="0">
                          <a:solidFill>
                            <a:schemeClr val="tx1"/>
                          </a:solidFill>
                          <a:latin typeface="+mj-lt"/>
                        </a:rPr>
                        <a:t>pharmaciens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r h="431869">
                <a:tc>
                  <a:txBody>
                    <a:bodyPr/>
                    <a:lstStyle/>
                    <a:p>
                      <a:pPr algn="l" fontAlgn="b"/>
                      <a:r>
                        <a:rPr lang="fr-FR" sz="900" b="0" i="0" u="none" strike="noStrike" baseline="0" dirty="0">
                          <a:solidFill>
                            <a:schemeClr val="tx1"/>
                          </a:solidFill>
                          <a:latin typeface="+mj-lt"/>
                        </a:rPr>
                        <a:t>Action de maîtrise médicalisée vers </a:t>
                      </a:r>
                      <a:r>
                        <a:rPr lang="fr-FR" sz="900" b="0" i="0" u="none" strike="noStrike" baseline="0" dirty="0" smtClean="0">
                          <a:solidFill>
                            <a:schemeClr val="tx1"/>
                          </a:solidFill>
                          <a:latin typeface="+mj-lt"/>
                        </a:rPr>
                        <a:t>les </a:t>
                      </a:r>
                      <a:r>
                        <a:rPr lang="fr-FR" sz="900" b="0" i="0" u="none" strike="noStrike" baseline="0" dirty="0">
                          <a:solidFill>
                            <a:schemeClr val="tx1"/>
                          </a:solidFill>
                          <a:latin typeface="+mj-lt"/>
                        </a:rPr>
                        <a:t>professionnels de santé (notamment fiches memo HAS sur la durée de prescription)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CNAM</a:t>
                      </a:r>
                    </a:p>
                    <a:p>
                      <a:pPr algn="l" fontAlgn="b"/>
                      <a:r>
                        <a:rPr lang="fr-FR" sz="900" b="0" i="0" u="none" strike="noStrike">
                          <a:solidFill>
                            <a:schemeClr val="tx1"/>
                          </a:solidFill>
                          <a:latin typeface="+mj-lt"/>
                        </a:rPr>
                        <a:t>CPAM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666861812"/>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18" name="TextBox 76"/>
          <p:cNvSpPr txBox="1">
            <a:spLocks/>
          </p:cNvSpPr>
          <p:nvPr>
            <p:custDataLst>
              <p:tags r:id="rId4"/>
            </p:custDataLst>
          </p:nvPr>
        </p:nvSpPr>
        <p:spPr>
          <a:xfrm>
            <a:off x="5578664" y="1006756"/>
            <a:ext cx="3314930" cy="11261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1000" b="0" i="0" u="none" strike="noStrike" kern="1200" cap="none" spc="0" normalizeH="0" baseline="0" noProof="0">
                <a:ln>
                  <a:noFill/>
                </a:ln>
                <a:solidFill>
                  <a:srgbClr val="000000"/>
                </a:solidFill>
                <a:effectLst/>
                <a:uLnTx/>
                <a:uFillTx/>
                <a:latin typeface="Arial"/>
                <a:ea typeface="+mn-ea"/>
                <a:cs typeface="Arial"/>
              </a:rPr>
              <a:t>Taux d’évolution d’antibiotiques prescrits (en nombre de boites)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1000" b="1" i="0" u="none" strike="noStrike" kern="1200" cap="none" spc="0" normalizeH="0" baseline="0" noProof="0">
                <a:ln>
                  <a:noFill/>
                </a:ln>
                <a:solidFill>
                  <a:srgbClr val="000000"/>
                </a:solidFill>
                <a:effectLst/>
                <a:uLnTx/>
                <a:uFillTx/>
                <a:latin typeface="Arial"/>
                <a:ea typeface="+mn-ea"/>
                <a:cs typeface="Arial"/>
              </a:rPr>
              <a:t>Indicateur :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Taux de prescriptions d’antibiotiques les plus générateurs d’</a:t>
            </a:r>
            <a:r>
              <a:rPr kumimoji="0" lang="fr-FR" sz="1000" b="0" i="0" u="none" strike="noStrike" kern="1200" cap="none" spc="0" normalizeH="0" baseline="0" noProof="0" err="1">
                <a:ln>
                  <a:noFill/>
                </a:ln>
                <a:solidFill>
                  <a:srgbClr val="000000"/>
                </a:solidFill>
                <a:effectLst/>
                <a:uLnTx/>
                <a:uFillTx/>
                <a:latin typeface="Arial"/>
                <a:ea typeface="+mn-ea"/>
                <a:cs typeface="Arial"/>
              </a:rPr>
              <a:t>antiobiorésistance</a:t>
            </a:r>
            <a:r>
              <a:rPr kumimoji="0" lang="fr-FR" sz="1000" b="0" i="0" u="none" strike="noStrike" kern="1200" cap="none" spc="0" normalizeH="0" baseline="0" noProof="0">
                <a:ln>
                  <a:noFill/>
                </a:ln>
                <a:solidFill>
                  <a:srgbClr val="000000"/>
                </a:solidFill>
                <a:effectLst/>
                <a:uLnTx/>
                <a:uFillTx/>
                <a:latin typeface="Arial"/>
                <a:ea typeface="+mn-ea"/>
                <a:cs typeface="Arial"/>
              </a:rPr>
              <a:t>*</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grpSp>
        <p:nvGrpSpPr>
          <p:cNvPr id="15" name="Groupe 14"/>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5" name="Connecteur droit avec flèche 24"/>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90281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3792"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effectLst/>
                <a:uLnTx/>
                <a:uFillTx/>
                <a:latin typeface="Arial"/>
                <a:ea typeface="+mn-ea"/>
                <a:cs typeface="Arial"/>
              </a:rPr>
              <a:t>Maîtriser  la croissance des dépenses en 2022 et garantir la pérennité du système de santé </a:t>
            </a:r>
          </a:p>
          <a:p>
            <a:pPr marL="0" lvl="1" indent="0">
              <a:buClr>
                <a:srgbClr val="002960"/>
              </a:buClr>
              <a:buFontTx/>
              <a:buNone/>
              <a:defRPr/>
            </a:pPr>
            <a:endParaRPr lang="fr-FR" sz="900" dirty="0">
              <a:latin typeface="Arial"/>
              <a:cs typeface="Arial"/>
            </a:endParaRPr>
          </a:p>
          <a:p>
            <a:pPr marL="171450" lvl="1" indent="-171450">
              <a:buClr>
                <a:srgbClr val="002960"/>
              </a:buClr>
              <a:buFontTx/>
              <a:buChar char="-"/>
              <a:defRPr/>
            </a:pPr>
            <a:r>
              <a:rPr lang="fr-FR" sz="900" dirty="0" smtClean="0">
                <a:latin typeface="Arial"/>
                <a:cs typeface="Arial"/>
              </a:rPr>
              <a:t>Promouvoir </a:t>
            </a:r>
            <a:r>
              <a:rPr lang="fr-FR" sz="900" dirty="0">
                <a:latin typeface="Arial"/>
                <a:cs typeface="Arial"/>
              </a:rPr>
              <a:t>le bon usage des inhibiteurs de la pompe  à protons auprès des professionnels de santé  et des </a:t>
            </a:r>
            <a:r>
              <a:rPr lang="fr-FR" sz="900" dirty="0" smtClean="0">
                <a:latin typeface="Arial"/>
                <a:cs typeface="Arial"/>
              </a:rPr>
              <a:t>patients</a:t>
            </a:r>
          </a:p>
          <a:p>
            <a:pPr marL="171450" marR="0" lvl="1" indent="-171450" algn="l" defTabSz="914012" rtl="0" eaLnBrk="1" fontAlgn="auto" latinLnBrk="0" hangingPunct="1">
              <a:lnSpc>
                <a:spcPct val="100000"/>
              </a:lnSpc>
              <a:spcBef>
                <a:spcPts val="0"/>
              </a:spcBef>
              <a:spcAft>
                <a:spcPts val="0"/>
              </a:spcAft>
              <a:buClr>
                <a:srgbClr val="002960"/>
              </a:buClr>
              <a:buSzTx/>
              <a:buFontTx/>
              <a:buChar char="-"/>
              <a:tabLst/>
              <a:defRPr/>
            </a:pPr>
            <a:r>
              <a:rPr kumimoji="0" lang="fr-FR" sz="900" b="0" i="0" u="none" strike="noStrike" kern="1200" cap="none" spc="0" normalizeH="0" baseline="0" noProof="0" dirty="0" smtClean="0">
                <a:ln>
                  <a:noFill/>
                </a:ln>
                <a:effectLst/>
                <a:uLnTx/>
                <a:uFillTx/>
                <a:latin typeface="Arial"/>
                <a:ea typeface="+mn-ea"/>
                <a:cs typeface="Arial"/>
              </a:rPr>
              <a:t>Promouvoir  </a:t>
            </a:r>
            <a:r>
              <a:rPr kumimoji="0" lang="fr-FR" sz="900" b="0" i="0" u="none" strike="noStrike" kern="1200" cap="none" spc="0" normalizeH="0" baseline="0" noProof="0" dirty="0">
                <a:ln>
                  <a:noFill/>
                </a:ln>
                <a:effectLst/>
                <a:uLnTx/>
                <a:uFillTx/>
                <a:latin typeface="Arial"/>
                <a:ea typeface="+mn-ea"/>
                <a:cs typeface="Arial"/>
              </a:rPr>
              <a:t>le bon usage du paracétamol</a:t>
            </a:r>
          </a:p>
          <a:p>
            <a:pPr marL="171450" marR="0" lvl="1" indent="-171450" algn="l" defTabSz="914012" rtl="0" eaLnBrk="1" fontAlgn="auto" latinLnBrk="0" hangingPunct="1">
              <a:lnSpc>
                <a:spcPct val="100000"/>
              </a:lnSpc>
              <a:spcBef>
                <a:spcPts val="0"/>
              </a:spcBef>
              <a:spcAft>
                <a:spcPts val="0"/>
              </a:spcAft>
              <a:buClr>
                <a:srgbClr val="002960"/>
              </a:buClr>
              <a:buSzTx/>
              <a:buFontTx/>
              <a:buChar char="-"/>
              <a:tabLst/>
              <a:defRPr/>
            </a:pPr>
            <a:r>
              <a:rPr kumimoji="0" lang="fr-FR" sz="900" b="0" i="0" u="none" strike="noStrike" kern="1200" cap="none" spc="0" normalizeH="0" baseline="0" noProof="0" dirty="0">
                <a:ln>
                  <a:noFill/>
                </a:ln>
                <a:effectLst/>
                <a:uLnTx/>
                <a:uFillTx/>
                <a:latin typeface="Arial"/>
                <a:ea typeface="+mn-ea"/>
                <a:cs typeface="Arial"/>
              </a:rPr>
              <a:t>Favoriser le respect des recommandations et l’utilisation efficiente  des traitements médicamenteux pour la population atteinte de polyarthrite rhumatoïde,</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marR="0" lvl="0" indent="0" defTabSz="911105" eaLnBrk="0" fontAlgn="auto" hangingPunct="0">
              <a:lnSpc>
                <a:spcPct val="100000"/>
              </a:lnSpc>
              <a:spcBef>
                <a:spcPts val="0"/>
              </a:spcBef>
              <a:spcAft>
                <a:spcPts val="0"/>
              </a:spcAft>
              <a:buClrTx/>
              <a:buSzTx/>
              <a:buFontTx/>
              <a:buNone/>
              <a:tabLst>
                <a:tab pos="455549" algn="l"/>
              </a:tabLst>
              <a:defRPr kumimoji="0" b="1" i="0" u="none" strike="noStrike" kern="0" cap="none" spc="0" normalizeH="0" baseline="0">
                <a:ln>
                  <a:noFill/>
                </a:ln>
                <a:solidFill>
                  <a:srgbClr val="002960"/>
                </a:solidFill>
                <a:effectLst/>
                <a:uLnTx/>
                <a:uFillTx/>
                <a:latin typeface="Arial"/>
                <a:cs typeface="Arial"/>
              </a:defRPr>
            </a:lvl1pPr>
          </a:lstStyle>
          <a:p>
            <a:r>
              <a:rPr lang="fr-FR"/>
              <a:t>Promouvoir le bon usage des produits de santé</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442831664"/>
              </p:ext>
            </p:extLst>
          </p:nvPr>
        </p:nvGraphicFramePr>
        <p:xfrm>
          <a:off x="755577" y="3068960"/>
          <a:ext cx="8138018" cy="3425605"/>
        </p:xfrm>
        <a:graphic>
          <a:graphicData uri="http://schemas.openxmlformats.org/drawingml/2006/table">
            <a:tbl>
              <a:tblPr/>
              <a:tblGrid>
                <a:gridCol w="5400599">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577179">
                  <a:extLst>
                    <a:ext uri="{9D8B030D-6E8A-4147-A177-3AD203B41FA5}">
                      <a16:colId xmlns:a16="http://schemas.microsoft.com/office/drawing/2014/main" val="20003"/>
                    </a:ext>
                  </a:extLst>
                </a:gridCol>
              </a:tblGrid>
              <a:tr h="443142">
                <a:tc>
                  <a:txBody>
                    <a:bodyPr/>
                    <a:lstStyle/>
                    <a:p>
                      <a:pPr algn="l" fontAlgn="ctr"/>
                      <a:r>
                        <a:rPr lang="fr-FR" sz="900" b="1" i="0" u="none" strike="noStrike">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8803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baseline="0" dirty="0">
                          <a:solidFill>
                            <a:schemeClr val="tx1"/>
                          </a:solidFill>
                          <a:latin typeface="+mn-lt"/>
                          <a:ea typeface="+mn-ea"/>
                          <a:cs typeface="+mn-cs"/>
                        </a:rPr>
                        <a:t>IPP :  Cette démarche s’articule autour de 4 messages principaux :</a:t>
                      </a: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900" b="0" i="0" u="none" strike="noStrike" kern="1200" baseline="0" dirty="0">
                          <a:solidFill>
                            <a:schemeClr val="tx1"/>
                          </a:solidFill>
                          <a:latin typeface="+mn-lt"/>
                          <a:ea typeface="+mn-ea"/>
                          <a:cs typeface="+mn-cs"/>
                        </a:rPr>
                        <a:t>Association IPP / anti-inflammatoires non stéroïdiens</a:t>
                      </a: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900" b="0" i="0" u="none" strike="noStrike" kern="1200" baseline="0" dirty="0">
                          <a:solidFill>
                            <a:schemeClr val="tx1"/>
                          </a:solidFill>
                          <a:latin typeface="+mn-lt"/>
                          <a:ea typeface="+mn-ea"/>
                          <a:cs typeface="+mn-cs"/>
                        </a:rPr>
                        <a:t>Durée de prescription</a:t>
                      </a: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900" b="0" i="0" u="none" strike="noStrike" kern="1200" baseline="0" dirty="0">
                          <a:solidFill>
                            <a:schemeClr val="tx1"/>
                          </a:solidFill>
                          <a:latin typeface="+mn-lt"/>
                          <a:ea typeface="+mn-ea"/>
                          <a:cs typeface="+mn-cs"/>
                        </a:rPr>
                        <a:t>Modalités de prescription en cas de reflux </a:t>
                      </a:r>
                      <a:r>
                        <a:rPr lang="fr-FR" sz="900" b="0" i="0" u="none" strike="noStrike" kern="1200" baseline="0" dirty="0" err="1">
                          <a:solidFill>
                            <a:schemeClr val="tx1"/>
                          </a:solidFill>
                          <a:latin typeface="+mn-lt"/>
                          <a:ea typeface="+mn-ea"/>
                          <a:cs typeface="+mn-cs"/>
                        </a:rPr>
                        <a:t>gastro-oesophagien</a:t>
                      </a:r>
                      <a:endParaRPr lang="fr-FR" sz="900" b="0" i="0" u="none" strike="noStrike" kern="1200" baseline="0" dirty="0">
                        <a:solidFill>
                          <a:schemeClr val="tx1"/>
                        </a:solidFill>
                        <a:latin typeface="+mn-lt"/>
                        <a:ea typeface="+mn-ea"/>
                        <a:cs typeface="+mn-cs"/>
                      </a:endParaRPr>
                    </a:p>
                    <a:p>
                      <a:pPr marL="171450" marR="0" indent="-171450" algn="l" defTabSz="914400" rtl="0" eaLnBrk="1" fontAlgn="b" latinLnBrk="0" hangingPunct="1">
                        <a:lnSpc>
                          <a:spcPct val="100000"/>
                        </a:lnSpc>
                        <a:spcBef>
                          <a:spcPts val="0"/>
                        </a:spcBef>
                        <a:spcAft>
                          <a:spcPts val="0"/>
                        </a:spcAft>
                        <a:buClrTx/>
                        <a:buSzTx/>
                        <a:buFontTx/>
                        <a:buChar char="-"/>
                        <a:tabLst/>
                        <a:defRPr/>
                      </a:pPr>
                      <a:r>
                        <a:rPr lang="fr-FR" sz="900" b="0" i="0" u="none" strike="noStrike" kern="1200" baseline="0" dirty="0">
                          <a:solidFill>
                            <a:schemeClr val="tx1"/>
                          </a:solidFill>
                          <a:latin typeface="+mn-lt"/>
                          <a:ea typeface="+mn-ea"/>
                          <a:cs typeface="+mn-cs"/>
                        </a:rPr>
                        <a:t> Prescription chez les personnes de 65 ans et plus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baseline="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dirty="0" smtClean="0">
                          <a:solidFill>
                            <a:schemeClr val="tx1"/>
                          </a:solidFill>
                          <a:latin typeface="+mn-lt"/>
                          <a:ea typeface="+mn-ea"/>
                          <a:cs typeface="+mn-cs"/>
                        </a:rPr>
                        <a:t>CNAM/CPAM</a:t>
                      </a:r>
                      <a:endParaRPr lang="fr-FR" sz="9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427903">
                <a:tc>
                  <a:txBody>
                    <a:bodyPr/>
                    <a:lstStyle/>
                    <a:p>
                      <a:pPr algn="l" fontAlgn="b"/>
                      <a:r>
                        <a:rPr lang="fr-FR" sz="900" b="0" i="0" u="none" strike="noStrike" baseline="0">
                          <a:solidFill>
                            <a:schemeClr val="tx1"/>
                          </a:solidFill>
                          <a:latin typeface="+mj-lt"/>
                        </a:rPr>
                        <a:t>Paracétamol : message sur le respect des doses, le non renouvellement systématique de la prescription, sur la vielle attentive pour éviter le cumul des prises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smtClean="0">
                          <a:solidFill>
                            <a:schemeClr val="tx1"/>
                          </a:solidFill>
                          <a:latin typeface="+mj-lt"/>
                        </a:rPr>
                        <a:t>CNAM/CPAM</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75082">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dirty="0">
                          <a:solidFill>
                            <a:schemeClr val="tx1"/>
                          </a:solidFill>
                        </a:rPr>
                        <a:t>Polyarthrite rhumatoïde </a:t>
                      </a:r>
                      <a:r>
                        <a:rPr lang="fr-FR" sz="900" baseline="0" dirty="0">
                          <a:solidFill>
                            <a:schemeClr val="tx1"/>
                          </a:solidFill>
                        </a:rPr>
                        <a:t> : </a:t>
                      </a:r>
                    </a:p>
                    <a:p>
                      <a:pPr marL="0" marR="0" lvl="0" indent="0" algn="l" defTabSz="932863" rtl="0" eaLnBrk="1" fontAlgn="b" latinLnBrk="0" hangingPunct="1">
                        <a:lnSpc>
                          <a:spcPct val="100000"/>
                        </a:lnSpc>
                        <a:spcBef>
                          <a:spcPts val="0"/>
                        </a:spcBef>
                        <a:spcAft>
                          <a:spcPts val="0"/>
                        </a:spcAft>
                        <a:buClrTx/>
                        <a:buSzTx/>
                        <a:buFontTx/>
                        <a:buNone/>
                        <a:tabLst/>
                        <a:defRPr/>
                      </a:pPr>
                      <a:r>
                        <a:rPr lang="fr-FR" sz="900" baseline="0" dirty="0">
                          <a:solidFill>
                            <a:schemeClr val="tx1"/>
                          </a:solidFill>
                        </a:rPr>
                        <a:t>- Mettre en place d’une action d’accompagnement des professionnels de santé pour s’assurer du respect des lignes de traitement</a:t>
                      </a:r>
                    </a:p>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dirty="0">
                          <a:solidFill>
                            <a:schemeClr val="tx1"/>
                          </a:solidFill>
                          <a:latin typeface="+mn-lt"/>
                          <a:ea typeface="+mn-ea"/>
                          <a:cs typeface="+mn-cs"/>
                        </a:rPr>
                        <a:t>-  Promouvoir la diffusion des </a:t>
                      </a:r>
                      <a:r>
                        <a:rPr lang="fr-FR" sz="900" b="0" i="0" u="none" strike="noStrike" kern="1200" baseline="0" dirty="0" err="1">
                          <a:solidFill>
                            <a:schemeClr val="tx1"/>
                          </a:solidFill>
                          <a:latin typeface="+mn-lt"/>
                          <a:ea typeface="+mn-ea"/>
                          <a:cs typeface="+mn-cs"/>
                        </a:rPr>
                        <a:t>biosimilaires</a:t>
                      </a:r>
                      <a:r>
                        <a:rPr lang="fr-FR" sz="900" b="0" i="0" u="none" strike="noStrike" kern="1200" baseline="0" dirty="0">
                          <a:solidFill>
                            <a:schemeClr val="tx1"/>
                          </a:solidFill>
                          <a:latin typeface="+mn-lt"/>
                          <a:ea typeface="+mn-ea"/>
                          <a:cs typeface="+mn-cs"/>
                        </a:rPr>
                        <a:t> en ville dans le cadre de la prise en charge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smtClean="0">
                          <a:solidFill>
                            <a:schemeClr val="tx1"/>
                          </a:solidFill>
                          <a:latin typeface="+mj-lt"/>
                        </a:rPr>
                        <a:t>CNAM/CPAM</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257253">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smtClean="0">
                          <a:ln>
                            <a:noFill/>
                          </a:ln>
                          <a:solidFill>
                            <a:schemeClr val="tx1"/>
                          </a:solidFill>
                          <a:effectLst/>
                          <a:uLnTx/>
                          <a:uFillTx/>
                          <a:latin typeface="+mn-lt"/>
                          <a:ea typeface="+mn-ea"/>
                          <a:cs typeface="+mn-cs"/>
                        </a:rPr>
                        <a:t>Développer des modèles d’ordonnances normées intégrant une aide à la juste prescription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686799016"/>
                  </a:ext>
                </a:extLst>
              </a:tr>
              <a:tr h="375082">
                <a:tc>
                  <a:txBody>
                    <a:bodyPr/>
                    <a:lstStyle/>
                    <a:p>
                      <a:pPr algn="l" fontAlgn="ctr"/>
                      <a:r>
                        <a:rPr lang="fr-FR" sz="900" b="0" i="0" u="none" strike="noStrike" dirty="0" smtClean="0">
                          <a:solidFill>
                            <a:srgbClr val="000000"/>
                          </a:solidFill>
                          <a:latin typeface="+mj-lt"/>
                        </a:rPr>
                        <a:t>   - Etudier</a:t>
                      </a:r>
                      <a:r>
                        <a:rPr lang="fr-FR" sz="900" b="0" i="0" u="none" strike="noStrike" baseline="0" dirty="0" smtClean="0">
                          <a:solidFill>
                            <a:srgbClr val="000000"/>
                          </a:solidFill>
                          <a:latin typeface="+mj-lt"/>
                        </a:rPr>
                        <a:t> </a:t>
                      </a:r>
                      <a:r>
                        <a:rPr lang="fr-FR" sz="900" b="0" i="0" u="none" strike="noStrike" baseline="0" dirty="0">
                          <a:solidFill>
                            <a:srgbClr val="000000"/>
                          </a:solidFill>
                          <a:latin typeface="+mj-lt"/>
                        </a:rPr>
                        <a:t>la montée en charge de l’antibiothérapie intraveineuse à domicile</a:t>
                      </a:r>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baseline="0" dirty="0">
                          <a:solidFill>
                            <a:srgbClr val="000000"/>
                          </a:solidFill>
                          <a:latin typeface="+mj-lt"/>
                        </a:rPr>
                        <a:t>Groupe de travail</a:t>
                      </a:r>
                      <a:endParaRPr lang="fr-FR" sz="900" b="0" i="0" u="none" strike="noStrike" dirty="0">
                        <a:solidFill>
                          <a:srgbClr val="7030A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dirty="0">
                          <a:solidFill>
                            <a:srgbClr val="000000"/>
                          </a:solidFill>
                          <a:latin typeface="+mn-lt"/>
                          <a:ea typeface="+mn-ea"/>
                          <a:cs typeface="+mn-cs"/>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199036100"/>
                  </a:ext>
                </a:extLst>
              </a:tr>
              <a:tr h="299177">
                <a:tc>
                  <a:txBody>
                    <a:bodyPr/>
                    <a:lstStyle/>
                    <a:p>
                      <a:pPr algn="l" fontAlgn="b"/>
                      <a:r>
                        <a:rPr lang="fr-FR" sz="900" b="0" i="0" u="none" strike="noStrike" dirty="0" smtClean="0">
                          <a:solidFill>
                            <a:srgbClr val="000000"/>
                          </a:solidFill>
                          <a:latin typeface="+mj-lt"/>
                        </a:rPr>
                        <a:t>   - Intégrer</a:t>
                      </a:r>
                      <a:r>
                        <a:rPr lang="fr-FR" sz="900" b="0" i="0" u="none" strike="noStrike" baseline="0" dirty="0" smtClean="0">
                          <a:solidFill>
                            <a:srgbClr val="000000"/>
                          </a:solidFill>
                          <a:latin typeface="+mj-lt"/>
                        </a:rPr>
                        <a:t> </a:t>
                      </a:r>
                      <a:r>
                        <a:rPr lang="fr-FR" sz="900" b="0" i="0" u="none" strike="noStrike" baseline="0" dirty="0">
                          <a:solidFill>
                            <a:srgbClr val="000000"/>
                          </a:solidFill>
                          <a:latin typeface="+mj-lt"/>
                        </a:rPr>
                        <a:t>les ordonnances dans les  LAP </a:t>
                      </a:r>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Evolution des LAP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HAS</a:t>
                      </a:r>
                    </a:p>
                    <a:p>
                      <a:pPr algn="l" fontAlgn="b"/>
                      <a:r>
                        <a:rPr lang="fr-FR" sz="900" b="0" i="0" u="none" strike="noStrike" dirty="0">
                          <a:solidFill>
                            <a:srgbClr val="000000"/>
                          </a:solidFill>
                          <a:latin typeface="+mj-lt"/>
                        </a:rPr>
                        <a:t>Editeurs de logiciels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763048132"/>
                  </a:ext>
                </a:extLst>
              </a:tr>
              <a:tr h="375082">
                <a:tc>
                  <a:txBody>
                    <a:bodyPr/>
                    <a:lstStyle/>
                    <a:p>
                      <a:pPr algn="l" fontAlgn="b"/>
                      <a:r>
                        <a:rPr lang="fr-FR" sz="900" b="0" i="0" u="none" strike="noStrike" dirty="0" smtClean="0">
                          <a:solidFill>
                            <a:srgbClr val="000000"/>
                          </a:solidFill>
                          <a:latin typeface="+mj-lt"/>
                        </a:rPr>
                        <a:t>   - Promouvoir </a:t>
                      </a:r>
                      <a:r>
                        <a:rPr lang="fr-FR" sz="900" b="0" i="0" u="none" strike="noStrike" dirty="0">
                          <a:solidFill>
                            <a:srgbClr val="000000"/>
                          </a:solidFill>
                          <a:latin typeface="+mj-lt"/>
                        </a:rPr>
                        <a:t>l’ordonnance</a:t>
                      </a:r>
                      <a:r>
                        <a:rPr lang="fr-FR" sz="900" b="0" i="0" u="none" strike="noStrike" baseline="0" dirty="0">
                          <a:solidFill>
                            <a:srgbClr val="000000"/>
                          </a:solidFill>
                          <a:latin typeface="+mj-lt"/>
                        </a:rPr>
                        <a:t> normée et actualiser la communication sur une classe quand une ordonnance existe</a:t>
                      </a:r>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22975676"/>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effectLst/>
              <a:uLnTx/>
              <a:uFillTx/>
              <a:latin typeface="Arial"/>
              <a:ea typeface="+mn-ea"/>
              <a:cs typeface="Arial"/>
            </a:endParaRPr>
          </a:p>
        </p:txBody>
      </p:sp>
      <p:sp>
        <p:nvSpPr>
          <p:cNvPr id="23" name="TextBox 76"/>
          <p:cNvSpPr txBox="1">
            <a:spLocks/>
          </p:cNvSpPr>
          <p:nvPr>
            <p:custDataLst>
              <p:tags r:id="rId3"/>
            </p:custDataLst>
          </p:nvPr>
        </p:nvSpPr>
        <p:spPr>
          <a:xfrm>
            <a:off x="5485766" y="2393458"/>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effectLst/>
                <a:uLnTx/>
                <a:uFillTx/>
                <a:latin typeface="Arial"/>
                <a:ea typeface="+mn-ea"/>
                <a:cs typeface="Arial"/>
              </a:rPr>
              <a:t>CNAM, ANSM</a:t>
            </a: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18" name="TextBox 76"/>
          <p:cNvSpPr txBox="1">
            <a:spLocks/>
          </p:cNvSpPr>
          <p:nvPr>
            <p:custDataLst>
              <p:tags r:id="rId4"/>
            </p:custDataLst>
          </p:nvPr>
        </p:nvSpPr>
        <p:spPr>
          <a:xfrm>
            <a:off x="5578664" y="1006756"/>
            <a:ext cx="3314930" cy="11261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effectLst/>
              <a:uLnTx/>
              <a:uFillTx/>
              <a:latin typeface="Arial"/>
              <a:ea typeface="+mn-ea"/>
              <a:cs typeface="Arial"/>
            </a:endParaRPr>
          </a:p>
        </p:txBody>
      </p:sp>
      <p:grpSp>
        <p:nvGrpSpPr>
          <p:cNvPr id="15" name="Groupe 14"/>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5" name="Connecteur droit avec flèche 24"/>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181529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7888"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prescription électronique est l’outil essentiel à développer, préalable à la mise en place de la majorité des actions de pertinence des prescriptions. Cela s’inscrit dans le développement du numérique souhaité par le gouvernement et est un réel vecteur de la transformation profonde de la structure de prescription. </a:t>
            </a:r>
          </a:p>
        </p:txBody>
      </p:sp>
      <p:sp>
        <p:nvSpPr>
          <p:cNvPr id="64" name="Title 1"/>
          <p:cNvSpPr txBox="1">
            <a:spLocks/>
          </p:cNvSpPr>
          <p:nvPr/>
        </p:nvSpPr>
        <p:spPr bwMode="auto">
          <a:xfrm>
            <a:off x="683569" y="207155"/>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Déployer la prescription électronique</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823848986"/>
              </p:ext>
            </p:extLst>
          </p:nvPr>
        </p:nvGraphicFramePr>
        <p:xfrm>
          <a:off x="755577" y="2780928"/>
          <a:ext cx="8138018" cy="3979481"/>
        </p:xfrm>
        <a:graphic>
          <a:graphicData uri="http://schemas.openxmlformats.org/drawingml/2006/table">
            <a:tbl>
              <a:tblPr/>
              <a:tblGrid>
                <a:gridCol w="5211188">
                  <a:extLst>
                    <a:ext uri="{9D8B030D-6E8A-4147-A177-3AD203B41FA5}">
                      <a16:colId xmlns:a16="http://schemas.microsoft.com/office/drawing/2014/main" val="20000"/>
                    </a:ext>
                  </a:extLst>
                </a:gridCol>
                <a:gridCol w="1289900">
                  <a:extLst>
                    <a:ext uri="{9D8B030D-6E8A-4147-A177-3AD203B41FA5}">
                      <a16:colId xmlns:a16="http://schemas.microsoft.com/office/drawing/2014/main" val="20001"/>
                    </a:ext>
                  </a:extLst>
                </a:gridCol>
                <a:gridCol w="843727">
                  <a:extLst>
                    <a:ext uri="{9D8B030D-6E8A-4147-A177-3AD203B41FA5}">
                      <a16:colId xmlns:a16="http://schemas.microsoft.com/office/drawing/2014/main" val="20002"/>
                    </a:ext>
                  </a:extLst>
                </a:gridCol>
                <a:gridCol w="793203">
                  <a:extLst>
                    <a:ext uri="{9D8B030D-6E8A-4147-A177-3AD203B41FA5}">
                      <a16:colId xmlns:a16="http://schemas.microsoft.com/office/drawing/2014/main" val="20003"/>
                    </a:ext>
                  </a:extLst>
                </a:gridCol>
              </a:tblGrid>
              <a:tr h="443142">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36978">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Développement de</a:t>
                      </a:r>
                      <a:r>
                        <a:rPr lang="fr-FR" sz="900" b="0" i="0" u="none" strike="noStrike" kern="1200" baseline="0">
                          <a:solidFill>
                            <a:srgbClr val="000000"/>
                          </a:solidFill>
                          <a:latin typeface="+mn-lt"/>
                          <a:ea typeface="+mn-ea"/>
                          <a:cs typeface="+mn-cs"/>
                        </a:rPr>
                        <a:t> la e-prescription au service d’une meilleure prise en charge coordonnée, en temps réel, du patient par les professionnels (médecin de ville, hospitalier, pharmacien)</a:t>
                      </a:r>
                      <a:endParaRPr lang="fr-FR" sz="900" b="0" i="0" u="none" strike="noStrike" kern="1200">
                        <a:solidFill>
                          <a:srgbClr val="000000"/>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ctr">
                        <a:buFont typeface="Arial" panose="020B0604020202020204" pitchFamily="34" charset="0"/>
                        <a:buNone/>
                      </a:pPr>
                      <a:r>
                        <a:rPr lang="fr-FR" sz="900" b="0" i="0" u="none" strike="noStrike" err="1">
                          <a:solidFill>
                            <a:srgbClr val="000000"/>
                          </a:solidFill>
                          <a:latin typeface="+mj-lt"/>
                        </a:rPr>
                        <a:t>Dvpt</a:t>
                      </a:r>
                      <a:r>
                        <a:rPr lang="fr-FR" sz="900" b="0" i="0" u="none" strike="noStrike">
                          <a:solidFill>
                            <a:srgbClr val="000000"/>
                          </a:solidFill>
                          <a:latin typeface="+mj-lt"/>
                        </a:rPr>
                        <a:t> des services numériques d’appui à la coordination </a:t>
                      </a:r>
                      <a:r>
                        <a:rPr lang="fr-FR" sz="900" b="0" i="0" u="none" strike="noStrike" baseline="0">
                          <a:solidFill>
                            <a:srgbClr val="000000"/>
                          </a:solidFill>
                          <a:latin typeface="+mj-lt"/>
                        </a:rPr>
                        <a:t> : </a:t>
                      </a:r>
                      <a:r>
                        <a:rPr lang="fr-FR" sz="900" b="0" i="0" u="none" strike="noStrike" baseline="0" err="1">
                          <a:solidFill>
                            <a:srgbClr val="000000"/>
                          </a:solidFill>
                          <a:latin typeface="+mj-lt"/>
                        </a:rPr>
                        <a:t>télésevice</a:t>
                      </a:r>
                      <a:r>
                        <a:rPr lang="fr-FR" sz="900" b="0" i="0" u="none" strike="noStrike" baseline="0">
                          <a:solidFill>
                            <a:srgbClr val="000000"/>
                          </a:solidFill>
                          <a:latin typeface="+mj-lt"/>
                        </a:rPr>
                        <a:t> de </a:t>
                      </a:r>
                      <a:r>
                        <a:rPr lang="fr-FR" sz="900" b="0" i="0" u="none" strike="noStrike" baseline="0" err="1">
                          <a:solidFill>
                            <a:srgbClr val="000000"/>
                          </a:solidFill>
                          <a:latin typeface="+mj-lt"/>
                        </a:rPr>
                        <a:t>eprescription</a:t>
                      </a:r>
                      <a:r>
                        <a:rPr lang="fr-FR" sz="900" b="0" i="0" u="none" strike="noStrike" baseline="0">
                          <a:solidFill>
                            <a:srgbClr val="000000"/>
                          </a:solidFill>
                          <a:latin typeface="+mj-lt"/>
                        </a:rPr>
                        <a:t>, DMP</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DGOS </a:t>
                      </a:r>
                    </a:p>
                    <a:p>
                      <a:pPr algn="l" fontAlgn="b"/>
                      <a:r>
                        <a:rPr lang="fr-FR" sz="900" b="0" i="0" u="none" strike="noStrike" dirty="0">
                          <a:solidFill>
                            <a:schemeClr val="tx1"/>
                          </a:solidFill>
                          <a:latin typeface="+mj-lt"/>
                        </a:rPr>
                        <a:t>CNAM</a:t>
                      </a:r>
                    </a:p>
                    <a:p>
                      <a:pPr algn="l" fontAlgn="b"/>
                      <a:r>
                        <a:rPr lang="fr-FR" sz="900" b="0" i="0" u="none" strike="noStrike" dirty="0">
                          <a:solidFill>
                            <a:schemeClr val="tx1"/>
                          </a:solidFill>
                          <a:latin typeface="+mj-lt"/>
                        </a:rPr>
                        <a:t>MSA</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dirty="0">
                          <a:solidFill>
                            <a:schemeClr val="tx1"/>
                          </a:solidFill>
                          <a:latin typeface="+mj-lt"/>
                        </a:rPr>
                        <a:t>2021-2024</a:t>
                      </a:r>
                    </a:p>
                    <a:p>
                      <a:pPr algn="l" fontAlgn="b"/>
                      <a:r>
                        <a:rPr lang="fr-FR" sz="900" b="0" i="0" u="none" strike="noStrike" baseline="0" dirty="0">
                          <a:solidFill>
                            <a:schemeClr val="tx1"/>
                          </a:solidFill>
                          <a:latin typeface="+mj-lt"/>
                        </a:rPr>
                        <a:t>(ouverture du service et évolutions)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90176">
                <a:tc>
                  <a:txBody>
                    <a:bodyPr/>
                    <a:lstStyle/>
                    <a:p>
                      <a:pPr algn="l" fontAlgn="ctr"/>
                      <a:r>
                        <a:rPr lang="fr-FR" sz="900" b="1" i="0" u="none" strike="noStrike">
                          <a:solidFill>
                            <a:srgbClr val="000000"/>
                          </a:solidFill>
                          <a:latin typeface="+mj-lt"/>
                        </a:rPr>
                        <a:t>G</a:t>
                      </a:r>
                      <a:r>
                        <a:rPr lang="fr-FR" sz="900" b="0" i="0" u="none" strike="noStrike">
                          <a:solidFill>
                            <a:srgbClr val="000000"/>
                          </a:solidFill>
                          <a:latin typeface="+mj-lt"/>
                        </a:rPr>
                        <a:t>énéralisation de la prescription électronique pour les</a:t>
                      </a:r>
                      <a:r>
                        <a:rPr lang="fr-FR" sz="900" b="0" i="0" u="none" strike="noStrike" baseline="0">
                          <a:solidFill>
                            <a:srgbClr val="000000"/>
                          </a:solidFill>
                          <a:latin typeface="+mj-lt"/>
                        </a:rPr>
                        <a:t> médicaments et les dispositifs médicaux</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ctr">
                        <a:buFont typeface="Arial" panose="020B0604020202020204" pitchFamily="34" charset="0"/>
                        <a:buNone/>
                      </a:pPr>
                      <a:r>
                        <a:rPr lang="fr-FR" sz="900" b="0" i="0" u="none" strike="noStrike" baseline="0">
                          <a:solidFill>
                            <a:srgbClr val="000000"/>
                          </a:solidFill>
                          <a:latin typeface="+mj-lt"/>
                        </a:rPr>
                        <a:t>Mise en place d’un système d’information prescripteurs, pharmaciens, assurance maladie</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p>
                      <a:pPr algn="l" fontAlgn="b"/>
                      <a:r>
                        <a:rPr lang="fr-FR" sz="900" b="0" i="0" u="none" strike="noStrike">
                          <a:solidFill>
                            <a:srgbClr val="000000"/>
                          </a:solidFill>
                          <a:latin typeface="+mj-lt"/>
                        </a:rPr>
                        <a:t>DGOS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rgbClr val="000000"/>
                          </a:solidFill>
                          <a:latin typeface="+mj-lt"/>
                        </a:rPr>
                        <a:t>Au plus tard fin 2024</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576065">
                <a:tc>
                  <a:txBody>
                    <a:bodyPr/>
                    <a:lstStyle/>
                    <a:p>
                      <a:pPr algn="l" fontAlgn="b"/>
                      <a:r>
                        <a:rPr lang="fr-FR" sz="900" b="0" i="0" u="none" strike="noStrike" baseline="0">
                          <a:solidFill>
                            <a:srgbClr val="000000"/>
                          </a:solidFill>
                          <a:latin typeface="+mj-lt"/>
                        </a:rPr>
                        <a:t>Favoriser l’appropriation de la prescription électronique par les professionnels de santé et les patients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Campagne</a:t>
                      </a:r>
                      <a:r>
                        <a:rPr lang="fr-FR" sz="900" b="0" i="0" u="none" strike="noStrike" baseline="0">
                          <a:solidFill>
                            <a:schemeClr val="tx1"/>
                          </a:solidFill>
                          <a:latin typeface="+mj-lt"/>
                        </a:rPr>
                        <a:t> de publicité </a:t>
                      </a:r>
                    </a:p>
                    <a:p>
                      <a:pPr algn="l" fontAlgn="b"/>
                      <a:r>
                        <a:rPr lang="fr-FR" sz="900" b="0" i="0" u="none" strike="noStrike" baseline="0">
                          <a:solidFill>
                            <a:schemeClr val="tx1"/>
                          </a:solidFill>
                          <a:latin typeface="+mj-lt"/>
                        </a:rPr>
                        <a:t>Campagnes d’accompagnement</a:t>
                      </a:r>
                    </a:p>
                    <a:p>
                      <a:pPr algn="l" fontAlgn="b"/>
                      <a:r>
                        <a:rPr lang="fr-FR" sz="900" b="0" i="0" u="none" strike="noStrike" baseline="0">
                          <a:solidFill>
                            <a:schemeClr val="tx1"/>
                          </a:solidFill>
                          <a:latin typeface="+mj-lt"/>
                        </a:rPr>
                        <a:t>Financement Ségur des éditeurs </a:t>
                      </a:r>
                    </a:p>
                    <a:p>
                      <a:pPr algn="l" fontAlgn="b"/>
                      <a:r>
                        <a:rPr lang="fr-FR" sz="900" b="0" i="0" u="none" strike="noStrike" baseline="0">
                          <a:solidFill>
                            <a:schemeClr val="tx1"/>
                          </a:solidFill>
                          <a:latin typeface="+mj-lt"/>
                        </a:rPr>
                        <a:t>Avenant 9 convention médicale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kumimoji="0" lang="fr-FR" sz="900" b="0" i="0" u="none" strike="noStrike" kern="1200" cap="none" spc="0" normalizeH="0" baseline="0" noProof="0">
                          <a:ln>
                            <a:noFill/>
                          </a:ln>
                          <a:solidFill>
                            <a:schemeClr val="tx1"/>
                          </a:solidFill>
                          <a:effectLst/>
                          <a:uLnTx/>
                          <a:uFillTx/>
                          <a:latin typeface="+mn-lt"/>
                          <a:cs typeface="+mn-cs"/>
                        </a:rPr>
                        <a:t>CNAM</a:t>
                      </a:r>
                    </a:p>
                    <a:p>
                      <a:r>
                        <a:rPr kumimoji="0" lang="fr-FR" sz="900" b="0" i="0" u="none" strike="noStrike" kern="1200" cap="none" spc="0" normalizeH="0" baseline="0" noProof="0">
                          <a:ln>
                            <a:noFill/>
                          </a:ln>
                          <a:solidFill>
                            <a:schemeClr val="tx1"/>
                          </a:solidFill>
                          <a:effectLst/>
                          <a:uLnTx/>
                          <a:uFillTx/>
                          <a:latin typeface="+mn-lt"/>
                          <a:cs typeface="+mn-cs"/>
                        </a:rPr>
                        <a:t>DGOS</a:t>
                      </a:r>
                    </a:p>
                    <a:p>
                      <a:r>
                        <a:rPr kumimoji="0" lang="fr-FR" sz="900" b="0" i="0" u="none" strike="noStrike" kern="1200" cap="none" spc="0" normalizeH="0" baseline="0" noProof="0">
                          <a:ln>
                            <a:noFill/>
                          </a:ln>
                          <a:solidFill>
                            <a:schemeClr val="tx1"/>
                          </a:solidFill>
                          <a:effectLst/>
                          <a:uLnTx/>
                          <a:uFillTx/>
                          <a:latin typeface="+mn-lt"/>
                          <a:cs typeface="+mn-cs"/>
                        </a:rPr>
                        <a:t>DNS</a:t>
                      </a:r>
                      <a:endParaRPr lang="fr-FR">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defTabSz="932863" rtl="0" eaLnBrk="1" fontAlgn="b" latinLnBrk="0" hangingPunct="1"/>
                      <a:r>
                        <a:rPr lang="fr-FR" sz="900" b="0" i="0" u="none" strike="noStrike" kern="1200" baseline="0">
                          <a:solidFill>
                            <a:schemeClr val="tx1"/>
                          </a:solidFill>
                          <a:latin typeface="+mj-lt"/>
                          <a:ea typeface="+mn-ea"/>
                          <a:cs typeface="+mn-cs"/>
                        </a:rPr>
                        <a:t>2021 - 2023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10836">
                <a:tc>
                  <a:txBody>
                    <a:bodyPr/>
                    <a:lstStyle/>
                    <a:p>
                      <a:pPr algn="l" fontAlgn="b"/>
                      <a:r>
                        <a:rPr lang="fr-FR" sz="900" b="0" i="0" u="none" strike="noStrike" baseline="0" dirty="0">
                          <a:solidFill>
                            <a:schemeClr val="tx1"/>
                          </a:solidFill>
                          <a:latin typeface="+mj-lt"/>
                        </a:rPr>
                        <a:t>Accompagner l’extension de l’expérimentation médicaments vers la « </a:t>
                      </a:r>
                      <a:r>
                        <a:rPr lang="fr-FR" sz="900" b="0" i="0" u="none" strike="noStrike" baseline="0" dirty="0" err="1">
                          <a:solidFill>
                            <a:schemeClr val="tx1"/>
                          </a:solidFill>
                          <a:latin typeface="+mj-lt"/>
                        </a:rPr>
                        <a:t>eprescription</a:t>
                      </a:r>
                      <a:r>
                        <a:rPr lang="fr-FR" sz="900" b="0" i="0" u="none" strike="noStrike" baseline="0" dirty="0">
                          <a:solidFill>
                            <a:schemeClr val="tx1"/>
                          </a:solidFill>
                          <a:latin typeface="+mj-lt"/>
                        </a:rPr>
                        <a:t> unifiée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Expérimentation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defTabSz="932863" rtl="0" eaLnBrk="1" latinLnBrk="0" hangingPunct="1"/>
                      <a:r>
                        <a:rPr kumimoji="0" lang="fr-FR" sz="900" b="0" i="0" u="none" strike="noStrike" kern="1200" cap="none" spc="0" normalizeH="0" baseline="0" dirty="0">
                          <a:ln>
                            <a:noFill/>
                          </a:ln>
                          <a:solidFill>
                            <a:schemeClr val="tx1"/>
                          </a:solidFill>
                          <a:effectLst/>
                          <a:uLnTx/>
                          <a:uFillTx/>
                          <a:latin typeface="+mn-lt"/>
                          <a:ea typeface="+mn-ea"/>
                          <a:cs typeface="+mn-cs"/>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defTabSz="932863" rtl="0" eaLnBrk="1" fontAlgn="b" latinLnBrk="0" hangingPunct="1"/>
                      <a:r>
                        <a:rPr lang="fr-FR" sz="900" b="0" i="0" u="none" strike="noStrike" kern="1200" baseline="0" dirty="0">
                          <a:solidFill>
                            <a:schemeClr val="tx1"/>
                          </a:solidFill>
                          <a:latin typeface="+mj-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490164738"/>
                  </a:ext>
                </a:extLst>
              </a:tr>
              <a:tr h="410836">
                <a:tc>
                  <a:txBody>
                    <a:bodyPr/>
                    <a:lstStyle/>
                    <a:p>
                      <a:pPr algn="l" fontAlgn="b"/>
                      <a:r>
                        <a:rPr lang="fr-FR" sz="900" b="1" i="0" u="none" strike="noStrike" baseline="0" dirty="0">
                          <a:solidFill>
                            <a:schemeClr val="tx1"/>
                          </a:solidFill>
                          <a:latin typeface="+mj-lt"/>
                        </a:rPr>
                        <a:t>A l’hôpital </a:t>
                      </a:r>
                      <a:r>
                        <a:rPr lang="fr-FR" sz="900" b="0" i="0" u="none" strike="noStrike" baseline="0" dirty="0">
                          <a:solidFill>
                            <a:schemeClr val="tx1"/>
                          </a:solidFill>
                          <a:latin typeface="+mj-lt"/>
                        </a:rPr>
                        <a:t>: développer un système d’information pour les prescriptions électroniques de sortie (</a:t>
                      </a:r>
                      <a:r>
                        <a:rPr lang="fr-FR" sz="900" b="0" i="0" u="none" strike="noStrike" baseline="0" dirty="0" err="1">
                          <a:solidFill>
                            <a:schemeClr val="tx1"/>
                          </a:solidFill>
                          <a:latin typeface="+mj-lt"/>
                        </a:rPr>
                        <a:t>ProSanteConnect</a:t>
                      </a:r>
                      <a:r>
                        <a:rPr lang="fr-FR" sz="900" b="0" i="0" u="none" strike="noStrike" baseline="0" dirty="0">
                          <a:solidFill>
                            <a:schemeClr val="tx1"/>
                          </a:solidFill>
                          <a:latin typeface="+mj-lt"/>
                        </a:rPr>
                        <a:t> notamment)</a:t>
                      </a:r>
                    </a:p>
                    <a:p>
                      <a:pPr algn="l" fontAlgn="b"/>
                      <a:r>
                        <a:rPr lang="fr-FR" sz="900" b="1" i="0" u="none" strike="noStrike" baseline="0" dirty="0">
                          <a:solidFill>
                            <a:schemeClr val="tx1"/>
                          </a:solidFill>
                          <a:latin typeface="+mj-lt"/>
                        </a:rPr>
                        <a:t>En ESMS : </a:t>
                      </a:r>
                      <a:r>
                        <a:rPr lang="fr-FR" sz="900" b="0" i="0" u="none" strike="noStrike" baseline="0" dirty="0">
                          <a:solidFill>
                            <a:schemeClr val="tx1"/>
                          </a:solidFill>
                          <a:latin typeface="+mj-lt"/>
                        </a:rPr>
                        <a:t>expérimentation à compter de 2022 avec quelques EHPAD</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Intégration</a:t>
                      </a:r>
                      <a:r>
                        <a:rPr lang="fr-FR" sz="900" b="0" i="0" u="none" strike="noStrike" baseline="0" dirty="0">
                          <a:solidFill>
                            <a:schemeClr val="tx1"/>
                          </a:solidFill>
                          <a:latin typeface="+mj-lt"/>
                        </a:rPr>
                        <a:t> dans les SIH</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rtl="0" eaLnBrk="1" latinLnBrk="0" hangingPunct="1"/>
                      <a:r>
                        <a:rPr kumimoji="0" lang="fr-FR" sz="900" b="0" i="0" u="none" strike="noStrike" kern="1200" cap="none" spc="0" normalizeH="0" baseline="0">
                          <a:ln>
                            <a:noFill/>
                          </a:ln>
                          <a:solidFill>
                            <a:schemeClr val="tx1"/>
                          </a:solidFill>
                          <a:effectLst/>
                          <a:uLnTx/>
                          <a:uFillTx/>
                          <a:latin typeface="+mn-lt"/>
                          <a:ea typeface="+mn-ea"/>
                          <a:cs typeface="+mn-cs"/>
                        </a:rPr>
                        <a:t>Editeurs de logiciels</a:t>
                      </a:r>
                      <a:r>
                        <a:rPr lang="fr-FR" sz="900" b="0" i="0" u="none" strike="noStrike" kern="1200" cap="none" spc="0" normalizeH="0" baseline="0">
                          <a:ln>
                            <a:noFill/>
                          </a:ln>
                          <a:solidFill>
                            <a:schemeClr val="tx1"/>
                          </a:solidFill>
                          <a:effectLst/>
                          <a:uLnTx/>
                          <a:uFillTx/>
                          <a:latin typeface="+mn-lt"/>
                          <a:ea typeface="+mn-ea"/>
                          <a:cs typeface="+mn-cs"/>
                        </a:rPr>
                        <a:t> </a:t>
                      </a:r>
                      <a:endParaRPr kumimoji="0" lang="fr-FR" sz="900" b="0" i="0" u="none" strike="noStrike" kern="1200" cap="none" spc="0" normalizeH="0" baseline="0">
                        <a:ln>
                          <a:noFill/>
                        </a:ln>
                        <a:solidFill>
                          <a:schemeClr val="tx1"/>
                        </a:solidFill>
                        <a:effectLst/>
                        <a:uLnTx/>
                        <a:uFillTx/>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defTabSz="932863" rtl="0" eaLnBrk="1" fontAlgn="b" latinLnBrk="0" hangingPunct="1"/>
                      <a:r>
                        <a:rPr lang="fr-FR" sz="900" b="0" i="0" u="none" strike="noStrike" kern="1200" baseline="0" dirty="0" smtClean="0">
                          <a:solidFill>
                            <a:schemeClr val="tx1"/>
                          </a:solidFill>
                          <a:latin typeface="+mj-lt"/>
                          <a:ea typeface="+mn-ea"/>
                          <a:cs typeface="+mn-cs"/>
                        </a:rPr>
                        <a:t>2023 </a:t>
                      </a:r>
                      <a:r>
                        <a:rPr lang="fr-FR" sz="900" b="0" i="0" u="none" strike="noStrike" kern="1200" baseline="0" dirty="0">
                          <a:solidFill>
                            <a:schemeClr val="tx1"/>
                          </a:solidFill>
                          <a:latin typeface="+mj-lt"/>
                          <a:ea typeface="+mn-ea"/>
                          <a:cs typeface="+mn-cs"/>
                        </a:rPr>
                        <a:t>– 2024</a:t>
                      </a:r>
                    </a:p>
                    <a:p>
                      <a:pPr marL="0" algn="l" defTabSz="932863" rtl="0" eaLnBrk="1" fontAlgn="b" latinLnBrk="0" hangingPunct="1"/>
                      <a:r>
                        <a:rPr lang="fr-FR" sz="900" b="0" i="0" u="none" strike="noStrike" kern="1200" baseline="0" dirty="0">
                          <a:solidFill>
                            <a:schemeClr val="tx1"/>
                          </a:solidFill>
                          <a:latin typeface="+mj-lt"/>
                          <a:ea typeface="+mn-ea"/>
                          <a:cs typeface="+mn-cs"/>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410836">
                <a:tc>
                  <a:txBody>
                    <a:bodyPr/>
                    <a:lstStyle/>
                    <a:p>
                      <a:pPr algn="l" fontAlgn="b"/>
                      <a:r>
                        <a:rPr lang="fr-FR" sz="900" b="0" i="0" u="none" strike="noStrike" baseline="0">
                          <a:solidFill>
                            <a:srgbClr val="000000"/>
                          </a:solidFill>
                          <a:latin typeface="+mj-lt"/>
                        </a:rPr>
                        <a:t>Remonter les informations régionales sur le déploiement de la prescription électronique au niveau national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Lors des échanges avec le niveau national</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algn="l" defTabSz="932863" rtl="0" eaLnBrk="1" latinLnBrk="0" hangingPunct="1"/>
                      <a:r>
                        <a:rPr lang="fr-FR" sz="900" b="0" i="0" u="none" strike="noStrike" kern="1200" baseline="0">
                          <a:solidFill>
                            <a:schemeClr val="tx1"/>
                          </a:solidFill>
                          <a:latin typeface="+mj-lt"/>
                          <a:ea typeface="+mn-ea"/>
                          <a:cs typeface="+mn-cs"/>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lang="fr-FR" sz="900" b="0" i="0" u="none" strike="noStrike" kern="1200" baseline="0" dirty="0">
                          <a:solidFill>
                            <a:schemeClr val="tx1"/>
                          </a:solidFill>
                          <a:latin typeface="+mn-lt"/>
                          <a:ea typeface="+mn-ea"/>
                          <a:cs typeface="+mn-cs"/>
                        </a:rPr>
                        <a:t>2021-2023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24" name="TextBox 68"/>
          <p:cNvSpPr txBox="1">
            <a:spLocks/>
          </p:cNvSpPr>
          <p:nvPr>
            <p:custDataLst>
              <p:tags r:id="rId4"/>
            </p:custDataLst>
          </p:nvPr>
        </p:nvSpPr>
        <p:spPr>
          <a:xfrm>
            <a:off x="7560520" y="1196752"/>
            <a:ext cx="1187944" cy="67560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2960"/>
                </a:solidFill>
                <a:effectLst/>
                <a:uLnTx/>
                <a:uFillTx/>
                <a:latin typeface="Arial"/>
                <a:ea typeface="+mn-ea"/>
                <a:cs typeface="Arial"/>
              </a:rPr>
              <a:t>Généralisation de la </a:t>
            </a:r>
            <a:r>
              <a:rPr kumimoji="0" lang="fr-FR" sz="900" b="1" i="0" u="none" strike="noStrike" kern="1200" cap="none" spc="0" normalizeH="0" baseline="0" noProof="0" dirty="0" err="1">
                <a:ln>
                  <a:noFill/>
                </a:ln>
                <a:solidFill>
                  <a:srgbClr val="002960"/>
                </a:solidFill>
                <a:effectLst/>
                <a:uLnTx/>
                <a:uFillTx/>
                <a:latin typeface="Arial"/>
                <a:ea typeface="+mn-ea"/>
                <a:cs typeface="Arial"/>
              </a:rPr>
              <a:t>eprescription</a:t>
            </a:r>
            <a:r>
              <a:rPr kumimoji="0" lang="fr-FR" sz="900" b="1" i="0" u="none" strike="noStrike" kern="1200" cap="none" spc="0" normalizeH="0" baseline="0" noProof="0" dirty="0">
                <a:ln>
                  <a:noFill/>
                </a:ln>
                <a:solidFill>
                  <a:srgbClr val="002960"/>
                </a:solidFill>
                <a:effectLst/>
                <a:uLnTx/>
                <a:uFillTx/>
                <a:latin typeface="Arial"/>
                <a:ea typeface="+mn-ea"/>
                <a:cs typeface="Arial"/>
              </a:rPr>
              <a:t> </a:t>
            </a:r>
            <a:r>
              <a:rPr kumimoji="0" lang="fr-FR" sz="900" b="1" i="0" u="none" strike="noStrike" kern="1200" cap="none" spc="0" normalizeH="0" baseline="0" noProof="0" dirty="0" smtClean="0">
                <a:ln>
                  <a:noFill/>
                </a:ln>
                <a:solidFill>
                  <a:srgbClr val="002960"/>
                </a:solidFill>
                <a:effectLst/>
                <a:uLnTx/>
                <a:uFillTx/>
                <a:latin typeface="Arial"/>
                <a:ea typeface="+mn-ea"/>
                <a:cs typeface="Arial"/>
              </a:rPr>
              <a:t>au </a:t>
            </a:r>
            <a:r>
              <a:rPr kumimoji="0" lang="fr-FR" sz="900" b="1" i="0" u="none" strike="noStrike" kern="1200" cap="none" spc="0" normalizeH="0" baseline="0" noProof="0" dirty="0">
                <a:ln>
                  <a:noFill/>
                </a:ln>
                <a:solidFill>
                  <a:srgbClr val="002960"/>
                </a:solidFill>
                <a:effectLst/>
                <a:uLnTx/>
                <a:uFillTx/>
                <a:latin typeface="Arial"/>
                <a:ea typeface="+mn-ea"/>
                <a:cs typeface="Arial"/>
              </a:rPr>
              <a:t>plus tard fin 2024</a:t>
            </a:r>
            <a:endParaRPr kumimoji="0" lang="fr-FR" sz="900" b="0" i="0" u="none" strike="noStrike" kern="1200" cap="none" spc="0" normalizeH="0" baseline="0" noProof="0" dirty="0">
              <a:ln>
                <a:noFill/>
              </a:ln>
              <a:solidFill>
                <a:srgbClr val="002960"/>
              </a:solidFill>
              <a:effectLst/>
              <a:uLnTx/>
              <a:uFillTx/>
              <a:latin typeface="Arial"/>
              <a:ea typeface="+mn-ea"/>
              <a:cs typeface="Arial"/>
            </a:endParaRPr>
          </a:p>
        </p:txBody>
      </p:sp>
      <p:sp>
        <p:nvSpPr>
          <p:cNvPr id="25" name="TextBox 76"/>
          <p:cNvSpPr txBox="1">
            <a:spLocks/>
          </p:cNvSpPr>
          <p:nvPr>
            <p:custDataLst>
              <p:tags r:id="rId5"/>
            </p:custDataLst>
          </p:nvPr>
        </p:nvSpPr>
        <p:spPr>
          <a:xfrm>
            <a:off x="5525866" y="934747"/>
            <a:ext cx="1962646" cy="112610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de suivi régional : </a:t>
            </a:r>
            <a:r>
              <a:rPr kumimoji="0" lang="fr-FR" sz="1000" b="0" i="0" u="none" strike="noStrike" kern="1200" cap="none" spc="0" normalizeH="0" baseline="0" noProof="0">
                <a:ln>
                  <a:noFill/>
                </a:ln>
                <a:solidFill>
                  <a:srgbClr val="000000"/>
                </a:solidFill>
                <a:effectLst/>
                <a:uLnTx/>
                <a:uFillTx/>
                <a:latin typeface="Arial"/>
                <a:ea typeface="+mn-ea"/>
                <a:cs typeface="Arial"/>
              </a:rPr>
              <a:t>Pour les produits de santé, part de l’utilisation de la prescription électronique sur l’ensemble des prescriptions (PHEV, ville, médico-social) </a:t>
            </a:r>
          </a:p>
        </p:txBody>
      </p:sp>
      <p:grpSp>
        <p:nvGrpSpPr>
          <p:cNvPr id="18" name="Groupe 17"/>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118554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5840"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d’encadrer la promotion par les acteurs du secteur et la publicité sur les dispositifs médicaux pour assurer la pertinence de la prescription et la qualité des prestations auprès des patients.</a:t>
            </a:r>
          </a:p>
        </p:txBody>
      </p:sp>
      <p:sp>
        <p:nvSpPr>
          <p:cNvPr id="64" name="Title 1"/>
          <p:cNvSpPr txBox="1">
            <a:spLocks/>
          </p:cNvSpPr>
          <p:nvPr/>
        </p:nvSpPr>
        <p:spPr bwMode="auto">
          <a:xfrm>
            <a:off x="683569" y="207155"/>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Définir un cadre de promotion pour les dispositifs médicaux</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7" y="2852936"/>
          <a:ext cx="8138018" cy="3172497"/>
        </p:xfrm>
        <a:graphic>
          <a:graphicData uri="http://schemas.openxmlformats.org/drawingml/2006/table">
            <a:tbl>
              <a:tblPr/>
              <a:tblGrid>
                <a:gridCol w="5328591">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793203">
                  <a:extLst>
                    <a:ext uri="{9D8B030D-6E8A-4147-A177-3AD203B41FA5}">
                      <a16:colId xmlns:a16="http://schemas.microsoft.com/office/drawing/2014/main" val="20003"/>
                    </a:ext>
                  </a:extLst>
                </a:gridCol>
              </a:tblGrid>
              <a:tr h="443142">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276938">
                <a:tc>
                  <a:txBody>
                    <a:bodyPr/>
                    <a:lstStyle/>
                    <a:p>
                      <a:pPr algn="l" fontAlgn="ctr"/>
                      <a:r>
                        <a:rPr lang="fr-FR" sz="900" b="0" i="0" u="none" strike="noStrike">
                          <a:solidFill>
                            <a:srgbClr val="000000"/>
                          </a:solidFill>
                          <a:latin typeface="+mj-lt"/>
                        </a:rPr>
                        <a:t>Négocier une charte sur la visite médicale dispositifs médicaux </a:t>
                      </a:r>
                      <a:endParaRPr lang="fr-FR" sz="900" b="0" i="0" u="none" strike="noStrike">
                        <a:solidFill>
                          <a:srgbClr val="7030A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Charte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rgbClr val="000000"/>
                          </a:solidFill>
                          <a:latin typeface="+mn-lt"/>
                          <a:ea typeface="+mn-ea"/>
                          <a:cs typeface="+mn-cs"/>
                        </a:rPr>
                        <a:t>CEPS</a:t>
                      </a:r>
                    </a:p>
                    <a:p>
                      <a:pPr algn="l" fontAlgn="b"/>
                      <a:r>
                        <a:rPr lang="fr-FR" sz="900" b="0" i="0" u="none" strike="noStrike" kern="1200">
                          <a:solidFill>
                            <a:srgbClr val="000000"/>
                          </a:solidFill>
                          <a:latin typeface="+mn-lt"/>
                          <a:ea typeface="+mn-ea"/>
                          <a:cs typeface="+mn-cs"/>
                        </a:rPr>
                        <a:t>Ministre</a:t>
                      </a:r>
                      <a:r>
                        <a:rPr lang="fr-FR" sz="900" b="0" i="0" u="none" strike="noStrike" kern="1200" baseline="0">
                          <a:solidFill>
                            <a:srgbClr val="000000"/>
                          </a:solidFill>
                          <a:latin typeface="+mn-lt"/>
                          <a:ea typeface="+mn-ea"/>
                          <a:cs typeface="+mn-cs"/>
                        </a:rPr>
                        <a:t> si besoin</a:t>
                      </a:r>
                      <a:endParaRPr lang="fr-FR" sz="900" b="0" i="0" u="none" strike="noStrike" kern="1200">
                        <a:solidFill>
                          <a:srgbClr val="000000"/>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2021</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288032">
                <a:tc>
                  <a:txBody>
                    <a:bodyPr/>
                    <a:lstStyle/>
                    <a:p>
                      <a:pPr algn="l" fontAlgn="b"/>
                      <a:r>
                        <a:rPr lang="fr-FR" sz="900" b="0" i="0" u="none" strike="noStrike" baseline="0">
                          <a:solidFill>
                            <a:srgbClr val="000000"/>
                          </a:solidFill>
                          <a:latin typeface="+mj-lt"/>
                        </a:rPr>
                        <a:t>Développer un référentiel de certification pour la visite médicale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rgbClr val="000000"/>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6004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Certifier les établissements sur les actions d’encadrement de la visite médicale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HAS</a:t>
                      </a:r>
                      <a:r>
                        <a:rPr lang="fr-FR" sz="900" b="0" i="0" u="none" strike="noStrike" baseline="0">
                          <a:solidFill>
                            <a:srgbClr val="000000"/>
                          </a:solidFill>
                          <a:latin typeface="+mj-lt"/>
                        </a:rPr>
                        <a:t> </a:t>
                      </a:r>
                    </a:p>
                    <a:p>
                      <a:pPr algn="l" fontAlgn="b"/>
                      <a:r>
                        <a:rPr lang="fr-FR" sz="900" b="0" i="0" u="none" strike="noStrike" baseline="0">
                          <a:solidFill>
                            <a:srgbClr val="000000"/>
                          </a:solidFill>
                          <a:latin typeface="+mj-lt"/>
                        </a:rPr>
                        <a:t>ES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32048">
                <a:tc>
                  <a:txBody>
                    <a:bodyPr/>
                    <a:lstStyle/>
                    <a:p>
                      <a:pPr algn="l" fontAlgn="b"/>
                      <a:r>
                        <a:rPr lang="fr-FR" sz="900" b="0" i="0" u="none" strike="noStrike">
                          <a:solidFill>
                            <a:srgbClr val="FF0000"/>
                          </a:solidFill>
                          <a:latin typeface="+mj-lt"/>
                        </a:rPr>
                        <a:t>* </a:t>
                      </a:r>
                      <a:r>
                        <a:rPr lang="fr-FR" sz="900" b="0" i="0" u="none" strike="noStrike">
                          <a:solidFill>
                            <a:srgbClr val="000000"/>
                          </a:solidFill>
                          <a:latin typeface="+mj-lt"/>
                        </a:rPr>
                        <a:t>Mettre en place des visites</a:t>
                      </a:r>
                      <a:r>
                        <a:rPr lang="fr-FR" sz="900" b="0" i="0" u="none" strike="noStrike" baseline="0">
                          <a:solidFill>
                            <a:srgbClr val="000000"/>
                          </a:solidFill>
                          <a:latin typeface="+mj-lt"/>
                        </a:rPr>
                        <a:t> médicales groupées dans les ES</a:t>
                      </a:r>
                      <a:endParaRPr lang="fr-FR" sz="900" b="0" i="0" u="none" strike="noStrike">
                        <a:solidFill>
                          <a:srgbClr val="FF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Négociations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CEPS</a:t>
                      </a:r>
                      <a:endParaRPr lang="fr-FR" sz="900" b="0" i="0" u="none" strike="noStrike">
                        <a:solidFill>
                          <a:schemeClr val="tx1"/>
                        </a:solidFill>
                        <a:latin typeface="+mj-lt"/>
                      </a:endParaRPr>
                    </a:p>
                    <a:p>
                      <a:pPr algn="l" fontAlgn="b"/>
                      <a:r>
                        <a:rPr lang="fr-FR" sz="900" b="0" i="0" u="none" strike="noStrike">
                          <a:solidFill>
                            <a:schemeClr val="tx1"/>
                          </a:solidFill>
                          <a:latin typeface="+mj-lt"/>
                        </a:rPr>
                        <a:t>ARS</a:t>
                      </a:r>
                      <a:r>
                        <a:rPr lang="fr-FR" sz="900" b="0" i="0" u="none" strike="noStrike" baseline="0">
                          <a:solidFill>
                            <a:schemeClr val="tx1"/>
                          </a:solidFill>
                          <a:latin typeface="+mj-lt"/>
                        </a:rPr>
                        <a:t> </a:t>
                      </a:r>
                    </a:p>
                    <a:p>
                      <a:pPr algn="l" fontAlgn="b"/>
                      <a:r>
                        <a:rPr lang="fr-FR" sz="900" b="0" i="0" u="none" strike="noStrike" baseline="0">
                          <a:solidFill>
                            <a:schemeClr val="tx1"/>
                          </a:solidFill>
                          <a:latin typeface="+mj-lt"/>
                        </a:rPr>
                        <a:t>CPAM </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504056">
                <a:tc>
                  <a:txBody>
                    <a:bodyPr/>
                    <a:lstStyle/>
                    <a:p>
                      <a:pPr algn="l" fontAlgn="b"/>
                      <a:r>
                        <a:rPr lang="fr-FR" sz="900" b="0" i="0" u="none" strike="noStrike">
                          <a:solidFill>
                            <a:srgbClr val="000000"/>
                          </a:solidFill>
                          <a:latin typeface="+mj-lt"/>
                        </a:rPr>
                        <a:t>Diffusion</a:t>
                      </a:r>
                      <a:r>
                        <a:rPr lang="fr-FR" sz="900" b="0" i="0" u="none" strike="noStrike" baseline="0">
                          <a:solidFill>
                            <a:srgbClr val="000000"/>
                          </a:solidFill>
                          <a:latin typeface="+mj-lt"/>
                        </a:rPr>
                        <a:t> des chartes DM établissements déjà signées par certaines régions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Plateforme</a:t>
                      </a:r>
                      <a:r>
                        <a:rPr lang="fr-FR" sz="900" b="0" i="0" u="none" strike="noStrike" baseline="0">
                          <a:solidFill>
                            <a:srgbClr val="000000"/>
                          </a:solidFill>
                          <a:latin typeface="+mj-lt"/>
                        </a:rPr>
                        <a:t> de partage</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DSS </a:t>
                      </a:r>
                    </a:p>
                    <a:p>
                      <a:pPr algn="l" fontAlgn="b"/>
                      <a:r>
                        <a:rPr lang="fr-FR" sz="900" b="0" i="0" u="none" strike="noStrike">
                          <a:solidFill>
                            <a:srgbClr val="000000"/>
                          </a:solidFill>
                          <a:latin typeface="+mj-lt"/>
                        </a:rPr>
                        <a:t>ARS</a:t>
                      </a:r>
                    </a:p>
                    <a:p>
                      <a:pPr algn="l" fontAlgn="b"/>
                      <a:r>
                        <a:rPr lang="fr-FR" sz="900" b="0" i="0" u="none" strike="noStrike" err="1">
                          <a:solidFill>
                            <a:srgbClr val="000000"/>
                          </a:solidFill>
                          <a:latin typeface="+mj-lt"/>
                        </a:rPr>
                        <a:t>Omedits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288032">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Répondre à l’enquête nationale d’évolution de la promotion des DM </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r h="288032">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Suivre la certification</a:t>
                      </a:r>
                      <a:r>
                        <a:rPr lang="fr-FR" sz="900" b="0" i="0" u="none" strike="noStrike" kern="1200" baseline="0">
                          <a:solidFill>
                            <a:srgbClr val="000000"/>
                          </a:solidFill>
                          <a:latin typeface="+mn-lt"/>
                          <a:ea typeface="+mn-ea"/>
                          <a:cs typeface="+mn-cs"/>
                        </a:rPr>
                        <a:t> des ES sur les DM</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8"/>
                  </a:ext>
                </a:extLst>
              </a:tr>
              <a:tr h="288032">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a:solidFill>
                            <a:srgbClr val="000000"/>
                          </a:solidFill>
                          <a:latin typeface="+mj-lt"/>
                        </a:rPr>
                        <a:t>LFSS 2021 : certification</a:t>
                      </a:r>
                      <a:r>
                        <a:rPr lang="fr-FR" sz="900" b="0" i="0" u="none" strike="noStrike" baseline="0">
                          <a:solidFill>
                            <a:srgbClr val="000000"/>
                          </a:solidFill>
                          <a:latin typeface="+mj-lt"/>
                        </a:rPr>
                        <a:t> des prestataires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err="1">
                          <a:solidFill>
                            <a:srgbClr val="000000"/>
                          </a:solidFill>
                          <a:latin typeface="+mj-lt"/>
                        </a:rPr>
                        <a:t>Decret</a:t>
                      </a:r>
                      <a:endParaRPr lang="fr-FR" sz="900" b="0" i="0" u="none" strike="noStrike">
                        <a:solidFill>
                          <a:srgbClr val="000000"/>
                        </a:solidFill>
                        <a:latin typeface="+mj-lt"/>
                      </a:endParaRPr>
                    </a:p>
                    <a:p>
                      <a:pPr algn="l" fontAlgn="b"/>
                      <a:r>
                        <a:rPr lang="fr-FR" sz="900" b="0" i="0" u="none" strike="noStrike" err="1">
                          <a:solidFill>
                            <a:srgbClr val="000000"/>
                          </a:solidFill>
                          <a:latin typeface="+mj-lt"/>
                        </a:rPr>
                        <a:t>referentiel</a:t>
                      </a:r>
                      <a:r>
                        <a:rPr lang="fr-FR" sz="900" b="0" i="0" u="none" strike="noStrike">
                          <a:solidFill>
                            <a:srgbClr val="000000"/>
                          </a:solidFill>
                          <a:latin typeface="+mj-lt"/>
                        </a:rPr>
                        <a:t> 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DSS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302043917"/>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CAQES</a:t>
            </a: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24" name="TextBox 68"/>
          <p:cNvSpPr txBox="1">
            <a:spLocks/>
          </p:cNvSpPr>
          <p:nvPr>
            <p:custDataLst>
              <p:tags r:id="rId4"/>
            </p:custDataLst>
          </p:nvPr>
        </p:nvSpPr>
        <p:spPr>
          <a:xfrm>
            <a:off x="7219852" y="1124744"/>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marR="0" lvl="0" indent="0" defTabSz="895350" eaLnBrk="0" fontAlgn="auto" hangingPunct="0">
              <a:lnSpc>
                <a:spcPct val="100000"/>
              </a:lnSpc>
              <a:spcBef>
                <a:spcPts val="0"/>
              </a:spcBef>
              <a:spcAft>
                <a:spcPts val="0"/>
              </a:spcAft>
              <a:buClr>
                <a:srgbClr val="002960"/>
              </a:buClr>
              <a:buSzTx/>
              <a:buFontTx/>
              <a:buNone/>
              <a:tabLst/>
              <a:defRPr kumimoji="0" sz="900" b="1" i="0" u="none" strike="noStrike" cap="none" spc="0" normalizeH="0" baseline="0">
                <a:ln>
                  <a:noFill/>
                </a:ln>
                <a:solidFill>
                  <a:srgbClr val="002960"/>
                </a:solidFill>
                <a:effectLst/>
                <a:uLnTx/>
                <a:uFillTx/>
                <a:latin typeface="Arial"/>
                <a:cs typeface="Arial"/>
              </a:defRPr>
            </a:lvl1pPr>
            <a:lvl2pPr marL="193675" lvl="1" indent="-192088" defTabSz="895350" eaLnBrk="0" hangingPunct="0">
              <a:buClr>
                <a:schemeClr val="tx2"/>
              </a:buClr>
              <a:buSzPct val="125000"/>
              <a:buFont typeface="Arial" charset="0"/>
              <a:buChar char="▪"/>
              <a:defRPr sz="1500"/>
            </a:lvl2pPr>
            <a:lvl3pPr marL="457200" lvl="2" indent="-261938" defTabSz="895350" eaLnBrk="0" hangingPunct="0">
              <a:buClr>
                <a:schemeClr val="tx2"/>
              </a:buClr>
              <a:buSzPct val="120000"/>
              <a:buFont typeface="Arial" charset="0"/>
              <a:buChar char="–"/>
              <a:defRPr sz="1500"/>
            </a:lvl3pPr>
            <a:lvl4pPr marL="614363" lvl="3" indent="-155575" defTabSz="895350" eaLnBrk="0" hangingPunct="0">
              <a:buClr>
                <a:schemeClr val="tx2"/>
              </a:buClr>
              <a:buSzPct val="120000"/>
              <a:buFont typeface="Arial" charset="0"/>
              <a:buChar char="▫"/>
              <a:defRPr sz="1500"/>
            </a:lvl4pPr>
            <a:lvl5pPr marL="746125" lvl="4" indent="-130175" defTabSz="895350" eaLnBrk="0" hangingPunct="0">
              <a:buClr>
                <a:schemeClr val="tx2"/>
              </a:buClr>
              <a:buSzPct val="89000"/>
              <a:buFont typeface="Arial" charset="0"/>
              <a:buChar char="-"/>
              <a:defRPr sz="1500"/>
            </a:lvl5pPr>
            <a:lvl6pPr marL="1203325" indent="-130175" defTabSz="895350" fontAlgn="base">
              <a:spcBef>
                <a:spcPct val="0"/>
              </a:spcBef>
              <a:spcAft>
                <a:spcPct val="0"/>
              </a:spcAft>
              <a:buClr>
                <a:schemeClr val="tx2"/>
              </a:buClr>
              <a:buSzPct val="89000"/>
              <a:buFont typeface="Arial" charset="0"/>
              <a:buChar char="-"/>
              <a:defRPr sz="1500"/>
            </a:lvl6pPr>
            <a:lvl7pPr marL="1660525" indent="-130175" defTabSz="895350" fontAlgn="base">
              <a:spcBef>
                <a:spcPct val="0"/>
              </a:spcBef>
              <a:spcAft>
                <a:spcPct val="0"/>
              </a:spcAft>
              <a:buClr>
                <a:schemeClr val="tx2"/>
              </a:buClr>
              <a:buSzPct val="89000"/>
              <a:buFont typeface="Arial" charset="0"/>
              <a:buChar char="-"/>
              <a:defRPr sz="1500"/>
            </a:lvl7pPr>
            <a:lvl8pPr marL="2117725" indent="-130175" defTabSz="895350" fontAlgn="base">
              <a:spcBef>
                <a:spcPct val="0"/>
              </a:spcBef>
              <a:spcAft>
                <a:spcPct val="0"/>
              </a:spcAft>
              <a:buClr>
                <a:schemeClr val="tx2"/>
              </a:buClr>
              <a:buSzPct val="89000"/>
              <a:buFont typeface="Arial" charset="0"/>
              <a:buChar char="-"/>
              <a:defRPr sz="1500"/>
            </a:lvl8pPr>
            <a:lvl9pPr marL="2574925" indent="-130175" defTabSz="895350" fontAlgn="base">
              <a:spcBef>
                <a:spcPct val="0"/>
              </a:spcBef>
              <a:spcAft>
                <a:spcPct val="0"/>
              </a:spcAft>
              <a:buClr>
                <a:schemeClr val="tx2"/>
              </a:buClr>
              <a:buSzPct val="89000"/>
              <a:buFont typeface="Arial" charset="0"/>
              <a:buChar char="-"/>
              <a:defRPr sz="1500"/>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95%</a:t>
            </a:r>
          </a:p>
        </p:txBody>
      </p:sp>
      <p:sp>
        <p:nvSpPr>
          <p:cNvPr id="25" name="TextBox 76"/>
          <p:cNvSpPr txBox="1">
            <a:spLocks/>
          </p:cNvSpPr>
          <p:nvPr>
            <p:custDataLst>
              <p:tags r:id="rId5"/>
            </p:custDataLst>
          </p:nvPr>
        </p:nvSpPr>
        <p:spPr>
          <a:xfrm>
            <a:off x="5525866" y="1046659"/>
            <a:ext cx="1566414" cy="58214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d’ES correctement certifiés </a:t>
            </a:r>
          </a:p>
        </p:txBody>
      </p:sp>
      <p:grpSp>
        <p:nvGrpSpPr>
          <p:cNvPr id="18" name="Groupe 17"/>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5073128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6864"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 diminuer les évènements iatrogènes, les hospitalisations, notamment pour les populations vulnérables. </a:t>
            </a:r>
          </a:p>
        </p:txBody>
      </p:sp>
      <p:sp>
        <p:nvSpPr>
          <p:cNvPr id="64" name="Title 1"/>
          <p:cNvSpPr txBox="1">
            <a:spLocks/>
          </p:cNvSpPr>
          <p:nvPr/>
        </p:nvSpPr>
        <p:spPr bwMode="auto">
          <a:xfrm>
            <a:off x="683569" y="207155"/>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Renforcer la lutte contre la iatrogénie</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1448370153"/>
              </p:ext>
            </p:extLst>
          </p:nvPr>
        </p:nvGraphicFramePr>
        <p:xfrm>
          <a:off x="789527" y="2852934"/>
          <a:ext cx="8138018" cy="3768238"/>
        </p:xfrm>
        <a:graphic>
          <a:graphicData uri="http://schemas.openxmlformats.org/drawingml/2006/table">
            <a:tbl>
              <a:tblPr/>
              <a:tblGrid>
                <a:gridCol w="5256583">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085352">
                  <a:extLst>
                    <a:ext uri="{9D8B030D-6E8A-4147-A177-3AD203B41FA5}">
                      <a16:colId xmlns:a16="http://schemas.microsoft.com/office/drawing/2014/main" val="20002"/>
                    </a:ext>
                  </a:extLst>
                </a:gridCol>
                <a:gridCol w="643955">
                  <a:extLst>
                    <a:ext uri="{9D8B030D-6E8A-4147-A177-3AD203B41FA5}">
                      <a16:colId xmlns:a16="http://schemas.microsoft.com/office/drawing/2014/main" val="20003"/>
                    </a:ext>
                  </a:extLst>
                </a:gridCol>
              </a:tblGrid>
              <a:tr h="508274">
                <a:tc>
                  <a:txBody>
                    <a:bodyPr/>
                    <a:lstStyle/>
                    <a:p>
                      <a:pPr algn="l" fontAlgn="ctr"/>
                      <a:r>
                        <a:rPr lang="fr-FR" sz="900" b="1" i="0" u="none" strike="noStrike">
                          <a:solidFill>
                            <a:srgbClr val="000000"/>
                          </a:solidFill>
                          <a:latin typeface="+mn-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788702">
                <a:tc>
                  <a:txBody>
                    <a:bodyPr/>
                    <a:lstStyle/>
                    <a:p>
                      <a:pPr algn="l" fontAlgn="b"/>
                      <a:r>
                        <a:rPr lang="fr-FR" sz="900" b="0" i="0" u="none" strike="noStrike">
                          <a:solidFill>
                            <a:schemeClr val="tx1"/>
                          </a:solidFill>
                          <a:latin typeface="+mn-lt"/>
                        </a:rPr>
                        <a:t>Programme d’actions sur la personne âgée : </a:t>
                      </a:r>
                    </a:p>
                    <a:p>
                      <a:pPr lvl="1" algn="l" fontAlgn="b"/>
                      <a:r>
                        <a:rPr lang="fr-FR" sz="900" b="0" i="0" u="none" strike="noStrike" kern="1200">
                          <a:solidFill>
                            <a:schemeClr val="tx1"/>
                          </a:solidFill>
                          <a:latin typeface="+mn-lt"/>
                          <a:ea typeface="+mn-ea"/>
                          <a:cs typeface="+mn-cs"/>
                        </a:rPr>
                        <a:t>-antihypertenseurs</a:t>
                      </a:r>
                      <a:r>
                        <a:rPr lang="fr-FR" sz="900" b="0" i="0" u="none" strike="noStrike" kern="1200" baseline="0">
                          <a:solidFill>
                            <a:schemeClr val="tx1"/>
                          </a:solidFill>
                          <a:latin typeface="+mn-lt"/>
                          <a:ea typeface="+mn-ea"/>
                          <a:cs typeface="+mn-cs"/>
                        </a:rPr>
                        <a:t> centraux chez la personne âgée de plus de 65 ans(pour novembre 2021)</a:t>
                      </a:r>
                    </a:p>
                    <a:p>
                      <a:pPr lvl="1" algn="l" fontAlgn="b"/>
                      <a:r>
                        <a:rPr lang="fr-FR" sz="900" b="0" i="0" u="none" strike="noStrike" kern="1200" baseline="0">
                          <a:solidFill>
                            <a:schemeClr val="tx1"/>
                          </a:solidFill>
                          <a:latin typeface="+mn-lt"/>
                          <a:ea typeface="+mn-ea"/>
                          <a:cs typeface="+mn-cs"/>
                        </a:rPr>
                        <a:t>-IPP chez la personne âgée de  plus de 65 ans (pour fin 2021)</a:t>
                      </a:r>
                    </a:p>
                    <a:p>
                      <a:pPr lvl="1" algn="l" fontAlgn="b"/>
                      <a:r>
                        <a:rPr lang="fr-FR" sz="900" b="0" i="0" u="none" strike="noStrike" kern="1200" baseline="0">
                          <a:solidFill>
                            <a:schemeClr val="tx1"/>
                          </a:solidFill>
                          <a:latin typeface="+mn-lt"/>
                          <a:ea typeface="+mn-ea"/>
                          <a:cs typeface="+mn-cs"/>
                        </a:rPr>
                        <a:t>-antidépresseurs chez les 65-75 ans (début 2022)</a:t>
                      </a:r>
                    </a:p>
                    <a:p>
                      <a:pPr lvl="1" algn="l" fontAlgn="b"/>
                      <a:r>
                        <a:rPr lang="fr-FR" sz="900" b="0" i="0" u="none" strike="noStrike" kern="1200" baseline="0">
                          <a:solidFill>
                            <a:schemeClr val="tx1"/>
                          </a:solidFill>
                          <a:latin typeface="+mn-lt"/>
                          <a:ea typeface="+mn-ea"/>
                          <a:cs typeface="+mn-cs"/>
                        </a:rPr>
                        <a:t>-antidépresseurs chez les 75 ans et plus (courant 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Lien</a:t>
                      </a:r>
                      <a:r>
                        <a:rPr lang="fr-FR" sz="900" b="0" i="0" u="none" strike="noStrike" baseline="0">
                          <a:solidFill>
                            <a:schemeClr val="tx1"/>
                          </a:solidFill>
                          <a:latin typeface="+mn-lt"/>
                        </a:rPr>
                        <a:t> avec le plan iatrogénie </a:t>
                      </a:r>
                    </a:p>
                    <a:p>
                      <a:pPr algn="l" fontAlgn="b"/>
                      <a:r>
                        <a:rPr lang="fr-FR" sz="900" b="0" i="0" u="none" strike="noStrike">
                          <a:solidFill>
                            <a:schemeClr val="tx1"/>
                          </a:solidFill>
                          <a:latin typeface="+mn-lt"/>
                        </a:rPr>
                        <a:t>Bilan de médication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CNAM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648488">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Programme d’action : le paracétamol chez les patients âgés de plus de 18 ans</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r h="578380">
                <a:tc>
                  <a:txBody>
                    <a:bodyPr/>
                    <a:lstStyle/>
                    <a:p>
                      <a:pPr algn="l" fontAlgn="b"/>
                      <a:r>
                        <a:rPr lang="fr-FR" sz="900" b="0" i="0" u="none" strike="noStrike">
                          <a:solidFill>
                            <a:schemeClr val="tx1"/>
                          </a:solidFill>
                          <a:latin typeface="+mn-lt"/>
                        </a:rPr>
                        <a:t>Déploiement du LAP</a:t>
                      </a:r>
                      <a:r>
                        <a:rPr lang="fr-FR" sz="900" b="0" i="0" u="none" strike="noStrike" baseline="0">
                          <a:solidFill>
                            <a:schemeClr val="tx1"/>
                          </a:solidFill>
                          <a:latin typeface="+mn-lt"/>
                        </a:rPr>
                        <a:t> ambulatoire V2 </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Certification logiciels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Editeurs</a:t>
                      </a:r>
                      <a:r>
                        <a:rPr lang="fr-FR" sz="900" b="0" i="0" u="none" strike="noStrike" baseline="0">
                          <a:solidFill>
                            <a:schemeClr val="tx1"/>
                          </a:solidFill>
                          <a:latin typeface="+mn-lt"/>
                        </a:rPr>
                        <a:t> de logiciels</a:t>
                      </a:r>
                    </a:p>
                    <a:p>
                      <a:pPr algn="l" fontAlgn="b"/>
                      <a:r>
                        <a:rPr lang="fr-FR" sz="900" b="0" i="0" u="none" strike="noStrike" baseline="0">
                          <a:solidFill>
                            <a:schemeClr val="tx1"/>
                          </a:solidFill>
                          <a:latin typeface="+mn-lt"/>
                        </a:rPr>
                        <a:t>Prescripteurs </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473220">
                <a:tc>
                  <a:txBody>
                    <a:bodyPr/>
                    <a:lstStyle/>
                    <a:p>
                      <a:pPr algn="l" fontAlgn="b"/>
                      <a:r>
                        <a:rPr lang="fr-FR" sz="900" b="0" i="0" u="none" strike="noStrike">
                          <a:solidFill>
                            <a:schemeClr val="tx1"/>
                          </a:solidFill>
                          <a:latin typeface="+mn-lt"/>
                        </a:rPr>
                        <a:t>Mise</a:t>
                      </a:r>
                      <a:r>
                        <a:rPr lang="fr-FR" sz="900" b="0" i="0" u="none" strike="noStrike" baseline="0">
                          <a:solidFill>
                            <a:schemeClr val="tx1"/>
                          </a:solidFill>
                          <a:latin typeface="+mn-lt"/>
                        </a:rPr>
                        <a:t> à jour par les médecins de la V1 à la V2</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Editeurs de logiciels</a:t>
                      </a:r>
                      <a:r>
                        <a:rPr lang="fr-FR" sz="900" b="0" i="0" u="none" strike="noStrike" baseline="0">
                          <a:solidFill>
                            <a:schemeClr val="tx1"/>
                          </a:solidFill>
                          <a:latin typeface="+mn-lt"/>
                        </a:rPr>
                        <a:t> </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420641">
                <a:tc>
                  <a:txBody>
                    <a:bodyPr/>
                    <a:lstStyle/>
                    <a:p>
                      <a:pPr marL="0" marR="0" indent="0" algn="l" rtl="0" eaLnBrk="1" fontAlgn="b" latinLnBrk="0" hangingPunct="1">
                        <a:lnSpc>
                          <a:spcPct val="100000"/>
                        </a:lnSpc>
                        <a:spcBef>
                          <a:spcPts val="0"/>
                        </a:spcBef>
                        <a:spcAft>
                          <a:spcPts val="0"/>
                        </a:spcAft>
                        <a:buClrTx/>
                        <a:buSzTx/>
                        <a:buFontTx/>
                        <a:buNone/>
                      </a:pPr>
                      <a:r>
                        <a:rPr lang="fr-FR" sz="900" b="0" i="0" u="none" strike="noStrike" kern="1200" baseline="0">
                          <a:solidFill>
                            <a:schemeClr val="tx1"/>
                          </a:solidFill>
                          <a:latin typeface="+mn-lt"/>
                          <a:ea typeface="+mn-ea"/>
                          <a:cs typeface="+mn-cs"/>
                        </a:rPr>
                        <a:t>Inspection contrôle en EHPAD sur la prise en charge médicamenteuse </a:t>
                      </a:r>
                      <a:endParaRPr lang="fr-FR" sz="900" b="0" i="0" u="none" strike="noStrike" kern="1200">
                        <a:solidFill>
                          <a:schemeClr val="tx1"/>
                        </a:solidFill>
                        <a:latin typeface="+mn-lt"/>
                        <a:ea typeface="+mn-ea"/>
                        <a:cs typeface="+mn-cs"/>
                      </a:endParaRPr>
                    </a:p>
                    <a:p>
                      <a:pPr marL="0" marR="0" lvl="0" indent="0" algn="l" defTabSz="914400">
                        <a:lnSpc>
                          <a:spcPct val="100000"/>
                        </a:lnSpc>
                        <a:spcBef>
                          <a:spcPts val="0"/>
                        </a:spcBef>
                        <a:spcAft>
                          <a:spcPts val="0"/>
                        </a:spcAft>
                        <a:buClrTx/>
                        <a:buSzTx/>
                        <a:buFontTx/>
                        <a:buNone/>
                        <a:tabLst/>
                        <a:defRPr/>
                      </a:pPr>
                      <a:endParaRPr lang="fr-FR" sz="900" b="0" i="0" u="none" strike="noStrike" kern="1200" baseline="0">
                        <a:solidFill>
                          <a:schemeClr val="tx1"/>
                        </a:solidFill>
                        <a:latin typeface="+mn-lt"/>
                        <a:ea typeface="+mn-ea"/>
                        <a:cs typeface="+mn-cs"/>
                      </a:endParaRPr>
                    </a:p>
                    <a:p>
                      <a:pPr marL="0" marR="0" lvl="0" indent="0" algn="l">
                        <a:lnSpc>
                          <a:spcPct val="100000"/>
                        </a:lnSpc>
                        <a:spcBef>
                          <a:spcPts val="0"/>
                        </a:spcBef>
                        <a:spcAft>
                          <a:spcPts val="0"/>
                        </a:spcAft>
                        <a:buClrTx/>
                        <a:buSzTx/>
                        <a:buFontTx/>
                        <a:buNone/>
                      </a:pPr>
                      <a:endParaRPr lang="fr-FR" sz="900" b="0" i="0" u="none" strike="noStrike" kern="1200" baseline="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Indicateur ONIC</a:t>
                      </a:r>
                    </a:p>
                    <a:p>
                      <a:pPr lvl="0" algn="l">
                        <a:buNone/>
                      </a:pP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ARS</a:t>
                      </a:r>
                    </a:p>
                    <a:p>
                      <a:pPr lvl="0" algn="l">
                        <a:buNone/>
                      </a:pP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2021/2022</a:t>
                      </a:r>
                    </a:p>
                    <a:p>
                      <a:pPr marL="0" marR="0" lvl="0" indent="0" algn="l">
                        <a:lnSpc>
                          <a:spcPct val="100000"/>
                        </a:lnSpc>
                        <a:spcBef>
                          <a:spcPts val="0"/>
                        </a:spcBef>
                        <a:spcAft>
                          <a:spcPts val="0"/>
                        </a:spcAft>
                        <a:buClrTx/>
                        <a:buSzTx/>
                        <a:buFontTx/>
                        <a:buNone/>
                      </a:pPr>
                      <a:endParaRPr lang="fr-FR" sz="900" b="0" i="0" u="none" strike="noStrike" kern="1200" baseline="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r h="350533">
                <a:tc>
                  <a:txBody>
                    <a:bodyPr/>
                    <a:lstStyle/>
                    <a:p>
                      <a:pPr marL="0" lvl="0" indent="0" algn="l">
                        <a:lnSpc>
                          <a:spcPct val="100000"/>
                        </a:lnSpc>
                        <a:spcBef>
                          <a:spcPts val="0"/>
                        </a:spcBef>
                        <a:spcAft>
                          <a:spcPts val="0"/>
                        </a:spcAft>
                        <a:buNone/>
                      </a:pPr>
                      <a:r>
                        <a:rPr lang="fr-FR" sz="900" b="0" i="0" u="none" strike="noStrike" kern="1200" baseline="0" noProof="0" dirty="0">
                          <a:solidFill>
                            <a:schemeClr val="tx1"/>
                          </a:solidFill>
                        </a:rPr>
                        <a:t>Sensibilisation des prescripteurs et des pharmaciens aux interactions médicamenteuses formellement contre-indiquées</a:t>
                      </a:r>
                      <a:endParaRPr lang="fr-FR" dirty="0">
                        <a:solidFill>
                          <a:schemeClr val="tx1"/>
                        </a:solidFill>
                      </a:endParaRP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tcPr>
                </a:tc>
                <a:tc>
                  <a:txBody>
                    <a:bodyPr/>
                    <a:lstStyle/>
                    <a:p>
                      <a:pPr lvl="0" algn="l">
                        <a:buNone/>
                      </a:pPr>
                      <a:r>
                        <a:rPr lang="fr-FR" sz="900" b="0" i="0" u="none" strike="noStrike" dirty="0">
                          <a:solidFill>
                            <a:schemeClr val="tx1"/>
                          </a:solidFill>
                          <a:latin typeface="+mn-lt"/>
                        </a:rPr>
                        <a:t>Lettre à toutes les caisses</a:t>
                      </a: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tcPr>
                </a:tc>
                <a:tc>
                  <a:txBody>
                    <a:bodyPr/>
                    <a:lstStyle/>
                    <a:p>
                      <a:pPr lvl="0" algn="l">
                        <a:buNone/>
                      </a:pPr>
                      <a:r>
                        <a:rPr lang="fr-FR" sz="900" b="0" i="0" u="none" strike="noStrike" dirty="0">
                          <a:solidFill>
                            <a:schemeClr val="tx1"/>
                          </a:solidFill>
                          <a:latin typeface="+mn-lt"/>
                        </a:rPr>
                        <a:t>MSA</a:t>
                      </a: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tcPr>
                </a:tc>
                <a:tc>
                  <a:txBody>
                    <a:bodyPr/>
                    <a:lstStyle/>
                    <a:p>
                      <a:pPr marL="0" lvl="0" indent="0" algn="l">
                        <a:lnSpc>
                          <a:spcPct val="100000"/>
                        </a:lnSpc>
                        <a:spcBef>
                          <a:spcPts val="0"/>
                        </a:spcBef>
                        <a:spcAft>
                          <a:spcPts val="0"/>
                        </a:spcAft>
                        <a:buNone/>
                      </a:pPr>
                      <a:r>
                        <a:rPr lang="fr-FR" sz="900" b="0" i="0" u="none" strike="noStrike" kern="1200" baseline="0" noProof="0" dirty="0">
                          <a:solidFill>
                            <a:schemeClr val="tx1"/>
                          </a:solidFill>
                          <a:latin typeface="Arial"/>
                        </a:rPr>
                        <a:t>2021/2022</a:t>
                      </a:r>
                      <a:endParaRPr lang="fr-FR" dirty="0">
                        <a:solidFill>
                          <a:schemeClr val="tx1"/>
                        </a:solidFill>
                      </a:endParaRP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solidFill>
                      <a:srgbClr val="FFFFFF"/>
                    </a:solidFill>
                  </a:tcPr>
                </a:tc>
                <a:extLst>
                  <a:ext uri="{0D108BD9-81ED-4DB2-BD59-A6C34878D82A}">
                    <a16:rowId xmlns:a16="http://schemas.microsoft.com/office/drawing/2014/main" val="2376573477"/>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25" name="TextBox 76"/>
          <p:cNvSpPr txBox="1">
            <a:spLocks/>
          </p:cNvSpPr>
          <p:nvPr>
            <p:custDataLst>
              <p:tags r:id="rId3"/>
            </p:custDataLst>
          </p:nvPr>
        </p:nvSpPr>
        <p:spPr>
          <a:xfrm>
            <a:off x="5525866" y="1046659"/>
            <a:ext cx="1566414" cy="703167"/>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Nombre moyen de lignes (molécules) par patients âgés de plus de 65 ans</a:t>
            </a:r>
            <a:endParaRPr kumimoji="0" lang="fr-FR" sz="900" b="1" i="0" u="none" strike="noStrike" kern="1200" cap="none" spc="0" normalizeH="0" baseline="0" noProof="0">
              <a:ln>
                <a:noFill/>
              </a:ln>
              <a:solidFill>
                <a:srgbClr val="FF0000"/>
              </a:solidFill>
              <a:effectLst/>
              <a:uLnTx/>
              <a:uFillTx/>
              <a:latin typeface="Arial"/>
              <a:ea typeface="+mn-ea"/>
              <a:cs typeface="Arial"/>
            </a:endParaRPr>
          </a:p>
        </p:txBody>
      </p:sp>
      <p:grpSp>
        <p:nvGrpSpPr>
          <p:cNvPr id="15" name="Groupe 14"/>
          <p:cNvGrpSpPr/>
          <p:nvPr/>
        </p:nvGrpSpPr>
        <p:grpSpPr>
          <a:xfrm>
            <a:off x="66828" y="116632"/>
            <a:ext cx="588165" cy="432618"/>
            <a:chOff x="730251" y="2607436"/>
            <a:chExt cx="1539350" cy="752041"/>
          </a:xfrm>
        </p:grpSpPr>
        <p:pic>
          <p:nvPicPr>
            <p:cNvPr id="18"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 name="Groupe 18"/>
            <p:cNvGrpSpPr/>
            <p:nvPr/>
          </p:nvGrpSpPr>
          <p:grpSpPr>
            <a:xfrm rot="5400000">
              <a:off x="1246059" y="2393464"/>
              <a:ext cx="288032" cy="715975"/>
              <a:chOff x="971600" y="2132856"/>
              <a:chExt cx="288032" cy="2283554"/>
            </a:xfrm>
          </p:grpSpPr>
          <p:cxnSp>
            <p:nvCxnSpPr>
              <p:cNvPr id="23" name="Connecteur droit avec flèche 22"/>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0979620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8912"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Une utilisation des LAP et des LAD systématique permettra d’améliorer la pertinence et la qualité des prescriptions de produits de santé. </a:t>
            </a:r>
          </a:p>
        </p:txBody>
      </p:sp>
      <p:sp>
        <p:nvSpPr>
          <p:cNvPr id="64" name="Title 1"/>
          <p:cNvSpPr txBox="1">
            <a:spLocks/>
          </p:cNvSpPr>
          <p:nvPr/>
        </p:nvSpPr>
        <p:spPr bwMode="auto">
          <a:xfrm>
            <a:off x="683569" y="207155"/>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Systématiser l’usage des LAP et des LAD et en étendre les fonctionnalités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6" y="2805274"/>
          <a:ext cx="8208911" cy="3269337"/>
        </p:xfrm>
        <a:graphic>
          <a:graphicData uri="http://schemas.openxmlformats.org/drawingml/2006/table">
            <a:tbl>
              <a:tblPr/>
              <a:tblGrid>
                <a:gridCol w="5256584">
                  <a:extLst>
                    <a:ext uri="{9D8B030D-6E8A-4147-A177-3AD203B41FA5}">
                      <a16:colId xmlns:a16="http://schemas.microsoft.com/office/drawing/2014/main" val="20000"/>
                    </a:ext>
                  </a:extLst>
                </a:gridCol>
                <a:gridCol w="1301137">
                  <a:extLst>
                    <a:ext uri="{9D8B030D-6E8A-4147-A177-3AD203B41FA5}">
                      <a16:colId xmlns:a16="http://schemas.microsoft.com/office/drawing/2014/main" val="20001"/>
                    </a:ext>
                  </a:extLst>
                </a:gridCol>
                <a:gridCol w="1001625">
                  <a:extLst>
                    <a:ext uri="{9D8B030D-6E8A-4147-A177-3AD203B41FA5}">
                      <a16:colId xmlns:a16="http://schemas.microsoft.com/office/drawing/2014/main" val="20002"/>
                    </a:ext>
                  </a:extLst>
                </a:gridCol>
                <a:gridCol w="649565">
                  <a:extLst>
                    <a:ext uri="{9D8B030D-6E8A-4147-A177-3AD203B41FA5}">
                      <a16:colId xmlns:a16="http://schemas.microsoft.com/office/drawing/2014/main" val="20003"/>
                    </a:ext>
                  </a:extLst>
                </a:gridCol>
              </a:tblGrid>
              <a:tr h="443142">
                <a:tc>
                  <a:txBody>
                    <a:bodyPr/>
                    <a:lstStyle/>
                    <a:p>
                      <a:pPr algn="l" fontAlgn="ctr"/>
                      <a:r>
                        <a:rPr lang="fr-FR" sz="900" b="1" i="0" u="none" strike="noStrike">
                          <a:solidFill>
                            <a:schemeClr val="tx1"/>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12632">
                <a:tc>
                  <a:txBody>
                    <a:bodyPr/>
                    <a:lstStyle/>
                    <a:p>
                      <a:pPr algn="l" fontAlgn="ctr"/>
                      <a:r>
                        <a:rPr lang="fr-FR" sz="900" b="0" i="0" u="none" strike="noStrike">
                          <a:solidFill>
                            <a:schemeClr val="tx1"/>
                          </a:solidFill>
                          <a:latin typeface="+mj-lt"/>
                        </a:rPr>
                        <a:t>Certification</a:t>
                      </a:r>
                      <a:r>
                        <a:rPr lang="fr-FR" sz="900" b="0" i="0" u="none" strike="noStrike" baseline="0">
                          <a:solidFill>
                            <a:schemeClr val="tx1"/>
                          </a:solidFill>
                          <a:latin typeface="+mj-lt"/>
                        </a:rPr>
                        <a:t> des logiciels  </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chemeClr val="tx1"/>
                          </a:solidFill>
                          <a:latin typeface="+mn-lt"/>
                          <a:ea typeface="+mn-ea"/>
                          <a:cs typeface="+mn-cs"/>
                        </a:rPr>
                        <a:t>Editeurs de logiciels</a:t>
                      </a:r>
                      <a:r>
                        <a:rPr lang="fr-FR" sz="900" b="0" i="0" u="none" strike="noStrike" kern="1200" baseline="0">
                          <a:solidFill>
                            <a:schemeClr val="tx1"/>
                          </a:solidFill>
                          <a:latin typeface="+mn-lt"/>
                          <a:ea typeface="+mn-ea"/>
                          <a:cs typeface="+mn-cs"/>
                        </a:rPr>
                        <a:t> </a:t>
                      </a:r>
                    </a:p>
                    <a:p>
                      <a:pPr algn="l" fontAlgn="b"/>
                      <a:r>
                        <a:rPr lang="fr-FR" sz="900" b="0" i="0" u="none" strike="noStrike" kern="1200" baseline="0">
                          <a:solidFill>
                            <a:schemeClr val="tx1"/>
                          </a:solidFill>
                          <a:latin typeface="+mn-lt"/>
                          <a:ea typeface="+mn-ea"/>
                          <a:cs typeface="+mn-cs"/>
                        </a:rPr>
                        <a:t>HAS </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90176">
                <a:tc>
                  <a:txBody>
                    <a:bodyPr/>
                    <a:lstStyle/>
                    <a:p>
                      <a:pPr algn="l" fontAlgn="b"/>
                      <a:r>
                        <a:rPr lang="fr-FR" sz="900" b="0" i="0" u="none" strike="noStrike" baseline="0">
                          <a:solidFill>
                            <a:schemeClr val="tx1"/>
                          </a:solidFill>
                          <a:latin typeface="+mj-lt"/>
                        </a:rPr>
                        <a:t>Mise à jour plus fréquente des logiciels pour intégrer de nouvelles fonctionnalités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COPIL LAP LAD</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DSS/DNS </a:t>
                      </a:r>
                    </a:p>
                    <a:p>
                      <a:pPr algn="l" fontAlgn="b"/>
                      <a:r>
                        <a:rPr lang="fr-FR" sz="900" b="0" i="0" u="none" strike="noStrike">
                          <a:solidFill>
                            <a:schemeClr val="tx1"/>
                          </a:solidFill>
                          <a:latin typeface="+mj-lt"/>
                        </a:rPr>
                        <a:t>CNAM/</a:t>
                      </a:r>
                      <a:r>
                        <a:rPr lang="fr-FR" sz="900" b="0" i="0" u="none" strike="noStrike" kern="1200" baseline="0">
                          <a:solidFill>
                            <a:schemeClr val="tx1"/>
                          </a:solidFill>
                          <a:latin typeface="+mn-lt"/>
                          <a:ea typeface="+mn-ea"/>
                          <a:cs typeface="+mn-cs"/>
                        </a:rPr>
                        <a:t>HAS </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57606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Déploiement des LAD PUI V1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chemeClr val="tx1"/>
                          </a:solidFill>
                          <a:latin typeface="+mj-lt"/>
                        </a:rPr>
                        <a:t>COPIL LAP LAD</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DSS/DNS </a:t>
                      </a:r>
                    </a:p>
                    <a:p>
                      <a:pPr marL="0" marR="0" lvl="0" indent="0" algn="l" defTabSz="932863" rtl="0" eaLnBrk="1" fontAlgn="b"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CNAM/HAS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10836">
                <a:tc>
                  <a:txBody>
                    <a:bodyPr/>
                    <a:lstStyle/>
                    <a:p>
                      <a:pPr algn="l" fontAlgn="b"/>
                      <a:r>
                        <a:rPr lang="fr-FR" sz="900" b="0" i="0" u="none" strike="noStrike">
                          <a:solidFill>
                            <a:schemeClr val="tx1"/>
                          </a:solidFill>
                          <a:latin typeface="+mj-lt"/>
                        </a:rPr>
                        <a:t>Déploiement des LAD officines V1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baseline="0">
                          <a:solidFill>
                            <a:schemeClr val="tx1"/>
                          </a:solidFill>
                          <a:latin typeface="+mn-lt"/>
                          <a:ea typeface="+mn-ea"/>
                          <a:cs typeface="+mn-cs"/>
                        </a:rPr>
                        <a:t>COPIL LAP LAD</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DSS/DNS </a:t>
                      </a:r>
                    </a:p>
                    <a:p>
                      <a:pPr marL="0" marR="0" lvl="0" indent="0" algn="l" defTabSz="932863" rtl="0" eaLnBrk="1" fontAlgn="b"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CNAM/HAS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338828">
                <a:tc>
                  <a:txBody>
                    <a:bodyPr/>
                    <a:lstStyle/>
                    <a:p>
                      <a:pPr algn="l" fontAlgn="b"/>
                      <a:r>
                        <a:rPr lang="fr-FR" sz="900" b="0" i="0" u="none" strike="noStrike" kern="1200">
                          <a:solidFill>
                            <a:schemeClr val="tx1"/>
                          </a:solidFill>
                          <a:latin typeface="+mn-lt"/>
                          <a:ea typeface="+mn-ea"/>
                          <a:cs typeface="+mn-cs"/>
                        </a:rPr>
                        <a:t>Déploiement de</a:t>
                      </a:r>
                      <a:r>
                        <a:rPr lang="fr-FR" sz="900" b="0" i="0" u="none" strike="noStrike" baseline="0">
                          <a:solidFill>
                            <a:schemeClr val="tx1"/>
                          </a:solidFill>
                          <a:latin typeface="+mj-lt"/>
                        </a:rPr>
                        <a:t> la V2 des LAP hospitaliers</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baseline="0">
                          <a:solidFill>
                            <a:schemeClr val="tx1"/>
                          </a:solidFill>
                          <a:latin typeface="+mn-lt"/>
                          <a:ea typeface="+mn-ea"/>
                          <a:cs typeface="+mn-cs"/>
                        </a:rPr>
                        <a:t>COPIL LAP LAD</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DSS/DGOS</a:t>
                      </a:r>
                    </a:p>
                    <a:p>
                      <a:pPr algn="l" fontAlgn="b"/>
                      <a:r>
                        <a:rPr lang="fr-FR" sz="900" b="0" i="0" u="none" strike="noStrike" kern="1200">
                          <a:solidFill>
                            <a:schemeClr val="tx1"/>
                          </a:solidFill>
                          <a:latin typeface="+mn-lt"/>
                          <a:ea typeface="+mn-ea"/>
                          <a:cs typeface="+mn-cs"/>
                        </a:rPr>
                        <a:t>DNS/</a:t>
                      </a:r>
                      <a:r>
                        <a:rPr lang="fr-FR" sz="900" b="0" i="0" u="none" strike="noStrike">
                          <a:solidFill>
                            <a:schemeClr val="tx1"/>
                          </a:solidFill>
                          <a:latin typeface="+mj-lt"/>
                        </a:rPr>
                        <a:t>CNAM/</a:t>
                      </a:r>
                    </a:p>
                    <a:p>
                      <a:pPr algn="l" fontAlgn="b"/>
                      <a:r>
                        <a:rPr lang="fr-FR" sz="900" b="0" i="0" u="none" strike="noStrike">
                          <a:solidFill>
                            <a:schemeClr val="tx1"/>
                          </a:solidFill>
                          <a:latin typeface="+mj-lt"/>
                        </a:rPr>
                        <a:t>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338828">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Déploiement de</a:t>
                      </a:r>
                      <a:r>
                        <a:rPr lang="fr-FR" sz="900" b="0" i="0" u="none" strike="noStrike" kern="1200" baseline="0">
                          <a:solidFill>
                            <a:schemeClr val="tx1"/>
                          </a:solidFill>
                          <a:latin typeface="+mn-lt"/>
                          <a:ea typeface="+mn-ea"/>
                          <a:cs typeface="+mn-cs"/>
                        </a:rPr>
                        <a:t> la V3 des LAP ambulatoires</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baseline="0">
                          <a:solidFill>
                            <a:schemeClr val="tx1"/>
                          </a:solidFill>
                          <a:latin typeface="+mn-lt"/>
                          <a:ea typeface="+mn-ea"/>
                          <a:cs typeface="+mn-cs"/>
                        </a:rPr>
                        <a:t>COPIL LAP LAD</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DSS/DGOS</a:t>
                      </a:r>
                    </a:p>
                    <a:p>
                      <a:pPr algn="l" fontAlgn="b"/>
                      <a:r>
                        <a:rPr lang="fr-FR" sz="900" b="0" i="0" u="none" strike="noStrike" kern="1200">
                          <a:solidFill>
                            <a:schemeClr val="tx1"/>
                          </a:solidFill>
                          <a:latin typeface="+mn-lt"/>
                          <a:ea typeface="+mn-ea"/>
                          <a:cs typeface="+mn-cs"/>
                        </a:rPr>
                        <a:t>DNS/</a:t>
                      </a:r>
                      <a:r>
                        <a:rPr lang="fr-FR" sz="900" b="0" i="0" u="none" strike="noStrike">
                          <a:solidFill>
                            <a:schemeClr val="tx1"/>
                          </a:solidFill>
                          <a:latin typeface="+mj-lt"/>
                        </a:rPr>
                        <a:t>CNAM</a:t>
                      </a:r>
                    </a:p>
                    <a:p>
                      <a:pPr algn="l" fontAlgn="b"/>
                      <a:r>
                        <a:rPr lang="fr-FR" sz="900" b="0" i="0" u="none" strike="noStrike">
                          <a:solidFill>
                            <a:schemeClr val="tx1"/>
                          </a:solidFill>
                          <a:latin typeface="+mj-lt"/>
                        </a:rPr>
                        <a:t>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097769661"/>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sp>
        <p:nvSpPr>
          <p:cNvPr id="25" name="TextBox 76"/>
          <p:cNvSpPr txBox="1">
            <a:spLocks/>
          </p:cNvSpPr>
          <p:nvPr>
            <p:custDataLst>
              <p:tags r:id="rId4"/>
            </p:custDataLst>
          </p:nvPr>
        </p:nvSpPr>
        <p:spPr>
          <a:xfrm>
            <a:off x="5525866" y="934747"/>
            <a:ext cx="1962646" cy="112610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1000" b="0" i="0" u="none" strike="noStrike" kern="1200" cap="none" spc="0" normalizeH="0" baseline="0" noProof="0">
                <a:ln>
                  <a:noFill/>
                </a:ln>
                <a:solidFill>
                  <a:srgbClr val="000000"/>
                </a:solidFill>
                <a:effectLst/>
                <a:uLnTx/>
                <a:uFillTx/>
                <a:latin typeface="Arial"/>
                <a:ea typeface="+mn-ea"/>
                <a:cs typeface="Arial"/>
              </a:rPr>
              <a:t>Taux réel d’utilisation des LAP et LAD</a:t>
            </a:r>
          </a:p>
        </p:txBody>
      </p:sp>
      <p:grpSp>
        <p:nvGrpSpPr>
          <p:cNvPr id="28" name="Groupe 27"/>
          <p:cNvGrpSpPr/>
          <p:nvPr/>
        </p:nvGrpSpPr>
        <p:grpSpPr>
          <a:xfrm>
            <a:off x="66828" y="116632"/>
            <a:ext cx="588165" cy="432618"/>
            <a:chOff x="730251" y="2607436"/>
            <a:chExt cx="1539350" cy="752041"/>
          </a:xfrm>
        </p:grpSpPr>
        <p:pic>
          <p:nvPicPr>
            <p:cNvPr id="29"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0" name="Groupe 29"/>
            <p:cNvGrpSpPr/>
            <p:nvPr/>
          </p:nvGrpSpPr>
          <p:grpSpPr>
            <a:xfrm rot="5400000">
              <a:off x="1246059" y="2393464"/>
              <a:ext cx="288032" cy="715975"/>
              <a:chOff x="971600" y="2132856"/>
              <a:chExt cx="288032" cy="2283554"/>
            </a:xfrm>
          </p:grpSpPr>
          <p:cxnSp>
            <p:nvCxnSpPr>
              <p:cNvPr id="32" name="Connecteur droit avec flèche 31"/>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1"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4" name="Rectangle 23"/>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0627795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79936"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 contribuer à une meilleure qualité de la prescription et de la délivrance par l’analyse des prescriptions exécutées par les pharmaciens d’officine et en établissement de santé.</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9" y="68655"/>
            <a:ext cx="8352928"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Mieux tirer parti de l’analyse des prescriptions exécutées par les pharmaciens d’officine et en établissement de santé</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5" y="2817334"/>
          <a:ext cx="8280921" cy="3004237"/>
        </p:xfrm>
        <a:graphic>
          <a:graphicData uri="http://schemas.openxmlformats.org/drawingml/2006/table">
            <a:tbl>
              <a:tblPr/>
              <a:tblGrid>
                <a:gridCol w="4320481">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1080119">
                  <a:extLst>
                    <a:ext uri="{9D8B030D-6E8A-4147-A177-3AD203B41FA5}">
                      <a16:colId xmlns:a16="http://schemas.microsoft.com/office/drawing/2014/main" val="20002"/>
                    </a:ext>
                  </a:extLst>
                </a:gridCol>
                <a:gridCol w="792089">
                  <a:extLst>
                    <a:ext uri="{9D8B030D-6E8A-4147-A177-3AD203B41FA5}">
                      <a16:colId xmlns:a16="http://schemas.microsoft.com/office/drawing/2014/main" val="20003"/>
                    </a:ext>
                  </a:extLst>
                </a:gridCol>
              </a:tblGrid>
              <a:tr h="276189">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47574">
                <a:tc>
                  <a:txBody>
                    <a:bodyPr/>
                    <a:lstStyle/>
                    <a:p>
                      <a:pPr algn="l" fontAlgn="b"/>
                      <a:r>
                        <a:rPr lang="fr-FR" sz="900" b="0" i="0" u="none" strike="noStrike">
                          <a:solidFill>
                            <a:srgbClr val="000000"/>
                          </a:solidFill>
                          <a:latin typeface="+mj-lt"/>
                        </a:rPr>
                        <a:t>Améliorer</a:t>
                      </a:r>
                      <a:r>
                        <a:rPr lang="fr-FR" sz="900" b="0" i="0" u="none" strike="noStrike" baseline="0">
                          <a:solidFill>
                            <a:srgbClr val="000000"/>
                          </a:solidFill>
                          <a:latin typeface="+mj-lt"/>
                        </a:rPr>
                        <a:t> la c</a:t>
                      </a:r>
                      <a:r>
                        <a:rPr lang="fr-FR" sz="900" b="0" i="0" u="none" strike="noStrike">
                          <a:solidFill>
                            <a:srgbClr val="000000"/>
                          </a:solidFill>
                          <a:latin typeface="+mj-lt"/>
                        </a:rPr>
                        <a:t>onciliation</a:t>
                      </a:r>
                      <a:r>
                        <a:rPr lang="fr-FR" sz="900" b="0" i="0" u="none" strike="noStrike" baseline="0">
                          <a:solidFill>
                            <a:srgbClr val="000000"/>
                          </a:solidFill>
                          <a:latin typeface="+mj-lt"/>
                        </a:rPr>
                        <a:t> médicamenteuse à la sortie ou à l’entrée de l’hospitalisation : </a:t>
                      </a:r>
                    </a:p>
                    <a:p>
                      <a:pPr algn="l" fontAlgn="b"/>
                      <a:r>
                        <a:rPr lang="fr-FR" sz="900" b="0" i="0" u="none" strike="noStrike" baseline="0">
                          <a:solidFill>
                            <a:schemeClr val="tx1"/>
                          </a:solidFill>
                          <a:latin typeface="+mj-lt"/>
                        </a:rPr>
                        <a:t>Apporter au prescripteur en ville  la connaissance de la conciliation qui a été faite à l’hôpital</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Poursuite</a:t>
                      </a:r>
                      <a:r>
                        <a:rPr lang="fr-FR" sz="900" b="0" i="0" u="none" strike="noStrike" baseline="0">
                          <a:solidFill>
                            <a:srgbClr val="000000"/>
                          </a:solidFill>
                          <a:latin typeface="+mj-lt"/>
                        </a:rPr>
                        <a:t> de l’e</a:t>
                      </a:r>
                      <a:r>
                        <a:rPr lang="fr-FR" sz="900" b="0" i="0" u="none" strike="noStrike">
                          <a:solidFill>
                            <a:srgbClr val="000000"/>
                          </a:solidFill>
                          <a:latin typeface="+mj-lt"/>
                        </a:rPr>
                        <a:t>xpérimentation</a:t>
                      </a:r>
                    </a:p>
                    <a:p>
                      <a:pPr algn="l" fontAlgn="b"/>
                      <a:r>
                        <a:rPr lang="fr-FR" sz="900" b="0" i="0" u="none" strike="noStrike">
                          <a:solidFill>
                            <a:srgbClr val="000000"/>
                          </a:solidFill>
                          <a:latin typeface="+mj-lt"/>
                        </a:rPr>
                        <a:t>Lettre de liaison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DGOS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47574">
                <a:tc>
                  <a:txBody>
                    <a:bodyPr/>
                    <a:lstStyle/>
                    <a:p>
                      <a:r>
                        <a:rPr lang="fr-FR" sz="900"/>
                        <a:t>Développer l’usage</a:t>
                      </a:r>
                      <a:r>
                        <a:rPr lang="fr-FR" sz="900" baseline="0"/>
                        <a:t> de la lettre de liaison</a:t>
                      </a:r>
                      <a:endParaRPr lang="fr-FR" sz="900"/>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t>Promotion dans</a:t>
                      </a:r>
                      <a:r>
                        <a:rPr lang="fr-FR" sz="900" baseline="0"/>
                        <a:t> les régions</a:t>
                      </a:r>
                    </a:p>
                    <a:p>
                      <a:r>
                        <a:rPr lang="fr-FR" sz="900" baseline="0"/>
                        <a:t>CAQES</a:t>
                      </a:r>
                    </a:p>
                    <a:p>
                      <a:r>
                        <a:rPr lang="fr-FR" sz="900" b="0" i="0" u="none" strike="noStrike" kern="1200" err="1">
                          <a:solidFill>
                            <a:schemeClr val="tx1"/>
                          </a:solidFill>
                          <a:latin typeface="+mn-lt"/>
                          <a:ea typeface="+mn-ea"/>
                          <a:cs typeface="+mn-cs"/>
                        </a:rPr>
                        <a:t>Dvpt</a:t>
                      </a:r>
                      <a:r>
                        <a:rPr lang="fr-FR" sz="900" b="0" i="0" u="none" strike="noStrike" kern="1200" baseline="0">
                          <a:solidFill>
                            <a:schemeClr val="tx1"/>
                          </a:solidFill>
                          <a:latin typeface="+mn-lt"/>
                          <a:ea typeface="+mn-ea"/>
                          <a:cs typeface="+mn-cs"/>
                        </a:rPr>
                        <a:t> d’un outil numérique visant à améliorer l’usage de la lettre de liaison</a:t>
                      </a:r>
                      <a:endParaRPr lang="fr-FR" sz="900" baseline="0">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900"/>
                        <a:t>DGOS,</a:t>
                      </a:r>
                      <a:r>
                        <a:rPr lang="fr-FR" sz="900" baseline="0"/>
                        <a:t> ARS ,CPAM </a:t>
                      </a:r>
                      <a:endParaRPr lang="fr-FR" sz="900"/>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22492">
                <a:tc>
                  <a:txBody>
                    <a:bodyPr/>
                    <a:lstStyle/>
                    <a:p>
                      <a:pPr algn="l" fontAlgn="b"/>
                      <a:r>
                        <a:rPr lang="fr-FR" sz="900" b="0" i="0" u="none" strike="noStrike">
                          <a:solidFill>
                            <a:srgbClr val="000000"/>
                          </a:solidFill>
                          <a:latin typeface="+mj-lt"/>
                        </a:rPr>
                        <a:t>Mettre </a:t>
                      </a:r>
                      <a:r>
                        <a:rPr lang="fr-FR" sz="900" b="0" i="0" u="none" strike="noStrike">
                          <a:solidFill>
                            <a:schemeClr val="tx1"/>
                          </a:solidFill>
                          <a:latin typeface="+mj-lt"/>
                        </a:rPr>
                        <a:t>en place les</a:t>
                      </a:r>
                      <a:r>
                        <a:rPr lang="fr-FR" sz="900" b="0" i="0" u="none" strike="noStrike" baseline="0">
                          <a:solidFill>
                            <a:schemeClr val="tx1"/>
                          </a:solidFill>
                          <a:latin typeface="+mj-lt"/>
                        </a:rPr>
                        <a:t> dispositions prévues dans la nouvelle convention relatives au  bilan de médication </a:t>
                      </a:r>
                      <a:r>
                        <a:rPr lang="fr-FR" sz="900" b="0" i="0" u="none" strike="noStrike" baseline="0">
                          <a:solidFill>
                            <a:srgbClr val="000000"/>
                          </a:solidFill>
                          <a:latin typeface="+mj-lt"/>
                        </a:rPr>
                        <a:t>pour les personnes âgées </a:t>
                      </a:r>
                      <a:r>
                        <a:rPr lang="fr-FR" sz="900" b="0" i="0" u="none" strike="noStrike" baseline="0" err="1">
                          <a:solidFill>
                            <a:srgbClr val="000000"/>
                          </a:solidFill>
                          <a:latin typeface="+mj-lt"/>
                        </a:rPr>
                        <a:t>polymédiquées</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Rémunération des nouvelles missions </a:t>
                      </a:r>
                    </a:p>
                    <a:p>
                      <a:pPr algn="l" fontAlgn="b"/>
                      <a:r>
                        <a:rPr lang="fr-FR" sz="900" b="0" i="0" u="none" strike="noStrike">
                          <a:solidFill>
                            <a:srgbClr val="000000"/>
                          </a:solidFill>
                          <a:latin typeface="+mj-lt"/>
                        </a:rPr>
                        <a:t>Promotions de</a:t>
                      </a:r>
                      <a:r>
                        <a:rPr lang="fr-FR" sz="900" b="0" i="0" u="none" strike="noStrike" baseline="0">
                          <a:solidFill>
                            <a:srgbClr val="000000"/>
                          </a:solidFill>
                          <a:latin typeface="+mj-lt"/>
                        </a:rPr>
                        <a:t> la convention</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1234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kern="1200">
                          <a:solidFill>
                            <a:schemeClr val="tx1"/>
                          </a:solidFill>
                          <a:latin typeface="+mn-lt"/>
                          <a:ea typeface="+mn-ea"/>
                          <a:cs typeface="+mn-cs"/>
                        </a:rPr>
                        <a:t>Adopter des organisations intégrées de pharmacie au niveau des GHT en lien avec les services prescripteurs : mutualiser</a:t>
                      </a:r>
                      <a:r>
                        <a:rPr lang="fr-FR" sz="900" kern="1200" baseline="0">
                          <a:solidFill>
                            <a:schemeClr val="tx1"/>
                          </a:solidFill>
                          <a:latin typeface="+mn-lt"/>
                          <a:ea typeface="+mn-ea"/>
                          <a:cs typeface="+mn-cs"/>
                        </a:rPr>
                        <a:t> l’analyse, mutualiser le livret thérapeutique </a:t>
                      </a:r>
                      <a:endParaRPr lang="fr-FR" sz="900"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Ordonnance</a:t>
                      </a:r>
                      <a:r>
                        <a:rPr lang="fr-FR" sz="900" b="0" i="0" u="none" strike="noStrike" baseline="0">
                          <a:solidFill>
                            <a:srgbClr val="000000"/>
                          </a:solidFill>
                          <a:latin typeface="+mj-lt"/>
                        </a:rPr>
                        <a:t> PUI </a:t>
                      </a:r>
                    </a:p>
                    <a:p>
                      <a:pPr algn="l" fontAlgn="b"/>
                      <a:r>
                        <a:rPr lang="fr-FR" sz="900" b="0" i="0" u="none" strike="noStrike" baseline="0">
                          <a:solidFill>
                            <a:srgbClr val="000000"/>
                          </a:solidFill>
                          <a:latin typeface="+mj-lt"/>
                        </a:rPr>
                        <a:t>Décret d’application</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DGOS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27882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u="none" kern="1200">
                          <a:solidFill>
                            <a:schemeClr val="tx1"/>
                          </a:solidFill>
                          <a:effectLst/>
                          <a:latin typeface="+mn-lt"/>
                          <a:ea typeface="+mn-ea"/>
                          <a:cs typeface="+mn-cs"/>
                        </a:rPr>
                        <a:t>Développer des groupes d’échanges de pratiques entre professionnels  de santé  </a:t>
                      </a:r>
                      <a:endParaRPr lang="fr-FR" sz="900" b="0" u="none">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DGS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r h="27712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u="none">
                          <a:solidFill>
                            <a:schemeClr val="tx1"/>
                          </a:solidFill>
                        </a:rPr>
                        <a:t>Favoriser le lien entre pharmacien d’établissement et pharmacien</a:t>
                      </a:r>
                      <a:r>
                        <a:rPr lang="fr-FR" sz="900" b="0" u="none" baseline="0">
                          <a:solidFill>
                            <a:schemeClr val="tx1"/>
                          </a:solidFill>
                        </a:rPr>
                        <a:t> d’officine  : à expertiser pour voir s’il faut revoir la réglementation</a:t>
                      </a:r>
                      <a:endParaRPr lang="fr-FR" sz="900" b="0" u="none">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Modification</a:t>
                      </a:r>
                      <a:r>
                        <a:rPr lang="fr-FR" sz="900" b="0" i="0" u="none" strike="noStrike" baseline="0">
                          <a:solidFill>
                            <a:schemeClr val="tx1"/>
                          </a:solidFill>
                          <a:latin typeface="+mj-lt"/>
                        </a:rPr>
                        <a:t> de la lettre de liaison via décret </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DGOS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8"/>
                  </a:ext>
                </a:extLst>
              </a:tr>
              <a:tr h="32249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a:t>Favoriser la participation des pharmaciens aux RCP dans certaines disciplines</a:t>
                      </a:r>
                      <a:endParaRPr lang="fr-FR" sz="900" b="0" u="none">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Renforcer les logiciels d’aide à la dispensation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HAS </a:t>
                      </a:r>
                    </a:p>
                    <a:p>
                      <a:pPr algn="l" fontAlgn="b"/>
                      <a:r>
                        <a:rPr lang="fr-FR" sz="900" b="0" i="0" u="none" strike="noStrike">
                          <a:solidFill>
                            <a:schemeClr val="tx1"/>
                          </a:solidFill>
                          <a:latin typeface="+mj-lt"/>
                        </a:rPr>
                        <a:t>Editeurs de logiciels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FF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Renforcer les interactions entre professionnels de santé et patients</a:t>
            </a:r>
          </a:p>
        </p:txBody>
      </p:sp>
      <p:sp>
        <p:nvSpPr>
          <p:cNvPr id="24" name="TextBox 68"/>
          <p:cNvSpPr txBox="1">
            <a:spLocks/>
          </p:cNvSpPr>
          <p:nvPr>
            <p:custDataLst>
              <p:tags r:id="rId4"/>
            </p:custDataLst>
          </p:nvPr>
        </p:nvSpPr>
        <p:spPr>
          <a:xfrm>
            <a:off x="7668344" y="1268760"/>
            <a:ext cx="108012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 A horizon 3 ans</a:t>
            </a: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25" name="TextBox 76"/>
          <p:cNvSpPr txBox="1">
            <a:spLocks/>
          </p:cNvSpPr>
          <p:nvPr>
            <p:custDataLst>
              <p:tags r:id="rId5"/>
            </p:custDataLst>
          </p:nvPr>
        </p:nvSpPr>
        <p:spPr>
          <a:xfrm>
            <a:off x="5525866" y="934747"/>
            <a:ext cx="2142478" cy="112610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1" u="none" strike="noStrike" kern="1200" cap="none" spc="0" normalizeH="0" baseline="0" noProof="0">
                <a:ln>
                  <a:noFill/>
                </a:ln>
                <a:solidFill>
                  <a:srgbClr val="000000"/>
                </a:solidFill>
                <a:effectLst/>
                <a:uLnTx/>
                <a:uFillTx/>
                <a:latin typeface="Arial"/>
                <a:ea typeface="+mn-ea"/>
                <a:cs typeface="Arial"/>
              </a:rPr>
              <a:t>A compter de la généralisation de la e-prescription :</a:t>
            </a:r>
            <a:r>
              <a:rPr kumimoji="0" lang="fr-FR" sz="900" b="1" i="1" u="none" strike="noStrike" kern="1200" cap="none" spc="0" normalizeH="0" baseline="0" noProof="0">
                <a:ln>
                  <a:noFill/>
                </a:ln>
                <a:solidFill>
                  <a:srgbClr val="000000"/>
                </a:solidFill>
                <a:effectLst/>
                <a:uLnTx/>
                <a:uFillTx/>
                <a:latin typeface="Arial"/>
                <a:ea typeface="+mn-ea"/>
                <a:cs typeface="Arial"/>
              </a:rPr>
              <a:t> </a:t>
            </a:r>
            <a:r>
              <a:rPr kumimoji="0" lang="fr-FR" sz="900" b="0" i="0" u="none" strike="noStrike" kern="1200" cap="none" spc="0" normalizeH="0" baseline="0" noProof="0">
                <a:ln>
                  <a:noFill/>
                </a:ln>
                <a:solidFill>
                  <a:srgbClr val="000000"/>
                </a:solidFill>
                <a:effectLst/>
                <a:uLnTx/>
                <a:uFillTx/>
                <a:latin typeface="Arial"/>
                <a:ea typeface="+mn-ea"/>
                <a:cs typeface="Arial"/>
              </a:rPr>
              <a:t>Taux de modification des prescriptions suite à l’intervention du pharmacien pour comparer la prescription et la délivrance</a:t>
            </a:r>
          </a:p>
        </p:txBody>
      </p:sp>
      <p:grpSp>
        <p:nvGrpSpPr>
          <p:cNvPr id="18" name="Groupe 17"/>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6668595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0960"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d’informer le pharmacien sur les conditions de prise en charge. Elles permettront également de donner aux pharmaciens un rôle dans l’information du patient sur les conditions de prise en charge. </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9" y="68655"/>
            <a:ext cx="8352928"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Faire évoluer le rôle des pharmaciens sur le respect des conditions de prise en charge</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5" y="2817334"/>
          <a:ext cx="8280921" cy="2092612"/>
        </p:xfrm>
        <a:graphic>
          <a:graphicData uri="http://schemas.openxmlformats.org/drawingml/2006/table">
            <a:tbl>
              <a:tblPr/>
              <a:tblGrid>
                <a:gridCol w="4320481">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1080119">
                  <a:extLst>
                    <a:ext uri="{9D8B030D-6E8A-4147-A177-3AD203B41FA5}">
                      <a16:colId xmlns:a16="http://schemas.microsoft.com/office/drawing/2014/main" val="20002"/>
                    </a:ext>
                  </a:extLst>
                </a:gridCol>
                <a:gridCol w="792089">
                  <a:extLst>
                    <a:ext uri="{9D8B030D-6E8A-4147-A177-3AD203B41FA5}">
                      <a16:colId xmlns:a16="http://schemas.microsoft.com/office/drawing/2014/main" val="20003"/>
                    </a:ext>
                  </a:extLst>
                </a:gridCol>
              </a:tblGrid>
              <a:tr h="276189">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41234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baseline="0">
                          <a:solidFill>
                            <a:srgbClr val="000000"/>
                          </a:solidFill>
                          <a:latin typeface="+mn-lt"/>
                          <a:ea typeface="+mn-ea"/>
                          <a:cs typeface="+mn-cs"/>
                        </a:rPr>
                        <a:t>Renforcer, dans la formation initiale et continue</a:t>
                      </a:r>
                      <a:r>
                        <a:rPr lang="fr-FR" sz="900" b="0" i="0" u="none" strike="noStrike" kern="1200" baseline="0">
                          <a:solidFill>
                            <a:srgbClr val="000000"/>
                          </a:solidFill>
                          <a:latin typeface="+mj-lt"/>
                          <a:ea typeface="+mn-ea"/>
                          <a:cs typeface="+mn-cs"/>
                        </a:rPr>
                        <a:t> les enseignements sur les conditions de prise en charge</a:t>
                      </a:r>
                      <a:endParaRPr lang="fr-FR" sz="900" b="0" i="0" u="none" strike="noStrike" kern="1200" baseline="0">
                        <a:solidFill>
                          <a:srgbClr val="000000"/>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Création d’un module spécifique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Régions</a:t>
                      </a:r>
                      <a:r>
                        <a:rPr lang="fr-FR" sz="900" b="0" i="0" u="none" strike="noStrike" baseline="0">
                          <a:solidFill>
                            <a:srgbClr val="000000"/>
                          </a:solidFill>
                          <a:latin typeface="+mj-lt"/>
                        </a:rPr>
                        <a:t> </a:t>
                      </a: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547574">
                <a:tc>
                  <a:txBody>
                    <a:bodyPr/>
                    <a:lstStyle/>
                    <a:p>
                      <a:pPr algn="l" fontAlgn="b"/>
                      <a:r>
                        <a:rPr lang="fr-FR" sz="900" b="0" i="0" u="none" strike="noStrike">
                          <a:solidFill>
                            <a:srgbClr val="000000"/>
                          </a:solidFill>
                          <a:latin typeface="+mj-lt"/>
                        </a:rPr>
                        <a:t>Faciliter le retour vers le médecin et l’assuré</a:t>
                      </a:r>
                      <a:r>
                        <a:rPr lang="fr-FR" sz="900" b="0" i="0" u="none" strike="noStrike" baseline="0">
                          <a:solidFill>
                            <a:srgbClr val="000000"/>
                          </a:solidFill>
                          <a:latin typeface="+mj-lt"/>
                        </a:rPr>
                        <a:t> en cas de problème de prise en charge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B050"/>
                          </a:solidFill>
                          <a:latin typeface="+mj-lt"/>
                        </a:rPr>
                        <a:t>e-prescription</a:t>
                      </a:r>
                    </a:p>
                    <a:p>
                      <a:pPr algn="l" fontAlgn="b"/>
                      <a:r>
                        <a:rPr lang="fr-FR" sz="900" b="0" i="0" u="none" strike="noStrike">
                          <a:solidFill>
                            <a:srgbClr val="000000"/>
                          </a:solidFill>
                          <a:latin typeface="+mj-lt"/>
                        </a:rPr>
                        <a:t>Messagerie sécurisée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428251">
                <a:tc>
                  <a:txBody>
                    <a:bodyPr/>
                    <a:lstStyle/>
                    <a:p>
                      <a:pPr algn="l" fontAlgn="b"/>
                      <a:r>
                        <a:rPr lang="fr-FR" sz="900" b="0" i="0" u="none" strike="noStrike">
                          <a:solidFill>
                            <a:srgbClr val="000000"/>
                          </a:solidFill>
                          <a:latin typeface="+mj-lt"/>
                        </a:rPr>
                        <a:t>Tirer</a:t>
                      </a:r>
                      <a:r>
                        <a:rPr lang="fr-FR" sz="900" b="0" i="0" u="none" strike="noStrike" baseline="0">
                          <a:solidFill>
                            <a:srgbClr val="000000"/>
                          </a:solidFill>
                          <a:latin typeface="+mj-lt"/>
                        </a:rPr>
                        <a:t> les enseignements côté pharmaciens de l’expérimentation e prescription</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B05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B05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B050"/>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r h="428251">
                <a:tc>
                  <a:txBody>
                    <a:bodyPr/>
                    <a:lstStyle/>
                    <a:p>
                      <a:pPr algn="l" fontAlgn="b"/>
                      <a:r>
                        <a:rPr lang="fr-FR" sz="900" b="0" i="0" u="none" strike="noStrike">
                          <a:solidFill>
                            <a:srgbClr val="000000"/>
                          </a:solidFill>
                          <a:latin typeface="+mj-lt"/>
                        </a:rPr>
                        <a:t>Contrôle du respect des conditions de prises en charge</a:t>
                      </a:r>
                      <a:r>
                        <a:rPr lang="fr-FR" sz="900" b="0" i="0" u="none" strike="noStrike" baseline="0">
                          <a:solidFill>
                            <a:srgbClr val="000000"/>
                          </a:solidFill>
                          <a:latin typeface="+mj-lt"/>
                        </a:rPr>
                        <a:t> lors de la délivrance</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Enquête</a:t>
            </a: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Renforcer les interactions entre professionnels de santé et patients</a:t>
            </a:r>
          </a:p>
        </p:txBody>
      </p:sp>
      <p:sp>
        <p:nvSpPr>
          <p:cNvPr id="24" name="TextBox 68"/>
          <p:cNvSpPr txBox="1">
            <a:spLocks/>
          </p:cNvSpPr>
          <p:nvPr>
            <p:custDataLst>
              <p:tags r:id="rId4"/>
            </p:custDataLst>
          </p:nvPr>
        </p:nvSpPr>
        <p:spPr>
          <a:xfrm>
            <a:off x="7560520" y="1268760"/>
            <a:ext cx="1187944"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 A horizon 3 ans</a:t>
            </a: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25" name="TextBox 76"/>
          <p:cNvSpPr txBox="1">
            <a:spLocks/>
          </p:cNvSpPr>
          <p:nvPr>
            <p:custDataLst>
              <p:tags r:id="rId5"/>
            </p:custDataLst>
          </p:nvPr>
        </p:nvSpPr>
        <p:spPr>
          <a:xfrm>
            <a:off x="5525866" y="934747"/>
            <a:ext cx="1962646" cy="112610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1000" b="0" i="0" u="none" strike="noStrike" kern="1200" cap="none" spc="0" normalizeH="0" baseline="0" noProof="0">
                <a:ln>
                  <a:noFill/>
                </a:ln>
                <a:solidFill>
                  <a:srgbClr val="000000"/>
                </a:solidFill>
                <a:effectLst/>
                <a:uLnTx/>
                <a:uFillTx/>
                <a:latin typeface="Arial"/>
                <a:ea typeface="+mn-ea"/>
                <a:cs typeface="Arial"/>
              </a:rPr>
              <a:t>Nombre de lignes de prescriptions modifiées suite à l’action du pharmacien (une fois la e prescription généralisée) </a:t>
            </a:r>
          </a:p>
        </p:txBody>
      </p:sp>
      <p:grpSp>
        <p:nvGrpSpPr>
          <p:cNvPr id="18" name="Groupe 17"/>
          <p:cNvGrpSpPr/>
          <p:nvPr/>
        </p:nvGrpSpPr>
        <p:grpSpPr>
          <a:xfrm>
            <a:off x="66828" y="116632"/>
            <a:ext cx="588165" cy="432618"/>
            <a:chOff x="730251" y="2607436"/>
            <a:chExt cx="1539350" cy="752041"/>
          </a:xfrm>
        </p:grpSpPr>
        <p:pic>
          <p:nvPicPr>
            <p:cNvPr id="19"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071216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1984" name="think-cell Slide" r:id="rId7" imgW="360" imgH="360" progId="">
                  <p:embed/>
                </p:oleObj>
              </mc:Choice>
              <mc:Fallback>
                <p:oleObj name="think-cell Slide" r:id="rId7" imgW="360" imgH="360" progId="">
                  <p:embed/>
                  <p:pic>
                    <p:nvPicPr>
                      <p:cNvPr id="2" name="Object 1" hidden="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 garantir la qualité de la délivrance des anticancéreux oraux délivrés en ville, et favoriser l’observance. </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 </a:t>
            </a:r>
          </a:p>
        </p:txBody>
      </p:sp>
      <p:sp>
        <p:nvSpPr>
          <p:cNvPr id="64" name="Title 1"/>
          <p:cNvSpPr txBox="1">
            <a:spLocks/>
          </p:cNvSpPr>
          <p:nvPr/>
        </p:nvSpPr>
        <p:spPr bwMode="auto">
          <a:xfrm>
            <a:off x="683569" y="207155"/>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Faire évoluer la délivrance des anticancéreux oraux délivrés en ville </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5" y="2817334"/>
          <a:ext cx="8280921" cy="3506786"/>
        </p:xfrm>
        <a:graphic>
          <a:graphicData uri="http://schemas.openxmlformats.org/drawingml/2006/table">
            <a:tbl>
              <a:tblPr/>
              <a:tblGrid>
                <a:gridCol w="4320481">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1080119">
                  <a:extLst>
                    <a:ext uri="{9D8B030D-6E8A-4147-A177-3AD203B41FA5}">
                      <a16:colId xmlns:a16="http://schemas.microsoft.com/office/drawing/2014/main" val="20002"/>
                    </a:ext>
                  </a:extLst>
                </a:gridCol>
                <a:gridCol w="792089">
                  <a:extLst>
                    <a:ext uri="{9D8B030D-6E8A-4147-A177-3AD203B41FA5}">
                      <a16:colId xmlns:a16="http://schemas.microsoft.com/office/drawing/2014/main" val="20003"/>
                    </a:ext>
                  </a:extLst>
                </a:gridCol>
              </a:tblGrid>
              <a:tr h="392547">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07151">
                <a:tc>
                  <a:txBody>
                    <a:bodyPr/>
                    <a:lstStyle/>
                    <a:p>
                      <a:pPr algn="l" fontAlgn="ctr"/>
                      <a:r>
                        <a:rPr lang="fr-FR" sz="900" b="0" i="0" u="none" strike="noStrike">
                          <a:solidFill>
                            <a:srgbClr val="000000"/>
                          </a:solidFill>
                          <a:latin typeface="+mj-lt"/>
                        </a:rPr>
                        <a:t>Expertiser</a:t>
                      </a:r>
                      <a:r>
                        <a:rPr lang="fr-FR" sz="900" b="0" i="0" u="none" strike="noStrike" baseline="0">
                          <a:solidFill>
                            <a:srgbClr val="000000"/>
                          </a:solidFill>
                          <a:latin typeface="+mj-lt"/>
                        </a:rPr>
                        <a:t> la possibilité d’une d</a:t>
                      </a:r>
                      <a:r>
                        <a:rPr lang="fr-FR" sz="900" b="0" i="0" u="none" strike="noStrike">
                          <a:solidFill>
                            <a:srgbClr val="000000"/>
                          </a:solidFill>
                          <a:latin typeface="+mj-lt"/>
                        </a:rPr>
                        <a:t>élivrance fractionnée (au cours du premier mois ou des 2 premiers mois de traitement période où les risques de manifestations toxiques ou d’intolérance sont les plus importants)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Groupe de travail ville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a:solidFill>
                            <a:srgbClr val="000000"/>
                          </a:solidFill>
                          <a:latin typeface="+mn-lt"/>
                          <a:ea typeface="+mn-ea"/>
                          <a:cs typeface="+mn-cs"/>
                        </a:rPr>
                        <a:t>DGOS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401712">
                <a:tc>
                  <a:txBody>
                    <a:bodyPr/>
                    <a:lstStyle/>
                    <a:p>
                      <a:pPr algn="l" fontAlgn="b"/>
                      <a:r>
                        <a:rPr lang="fr-FR" sz="900" b="0" i="0" u="none" strike="noStrike" baseline="0">
                          <a:solidFill>
                            <a:srgbClr val="000000"/>
                          </a:solidFill>
                          <a:latin typeface="+mj-lt"/>
                        </a:rPr>
                        <a:t>Expertiser le lien ville-hôpital entre pharmaciens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Groupe</a:t>
                      </a:r>
                      <a:r>
                        <a:rPr lang="fr-FR" sz="900" b="0" i="0" u="none" strike="noStrike" baseline="0">
                          <a:solidFill>
                            <a:srgbClr val="000000"/>
                          </a:solidFill>
                          <a:latin typeface="+mj-lt"/>
                        </a:rPr>
                        <a:t> de travail ville </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DGOS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baseline="0">
                          <a:solidFill>
                            <a:srgbClr val="000000"/>
                          </a:solidFill>
                          <a:latin typeface="+mj-lt"/>
                        </a:rPr>
                        <a:t>-</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415533">
                <a:tc>
                  <a:txBody>
                    <a:bodyPr/>
                    <a:lstStyle/>
                    <a:p>
                      <a:pPr algn="l" fontAlgn="b"/>
                      <a:r>
                        <a:rPr lang="fr-FR" sz="900" b="0" i="0" u="none" strike="noStrike" baseline="0">
                          <a:solidFill>
                            <a:schemeClr val="tx1"/>
                          </a:solidFill>
                          <a:latin typeface="+mj-lt"/>
                        </a:rPr>
                        <a:t>Rôle du pharmacien </a:t>
                      </a:r>
                      <a:r>
                        <a:rPr lang="fr-FR" sz="900" b="0" i="0" u="none" strike="noStrike" baseline="0">
                          <a:solidFill>
                            <a:srgbClr val="000000"/>
                          </a:solidFill>
                          <a:latin typeface="+mj-lt"/>
                        </a:rPr>
                        <a:t>d’officine dans l’accompagnement des patients traités en ville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Convention pharma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867073723"/>
                  </a:ext>
                </a:extLst>
              </a:tr>
              <a:tr h="789394">
                <a:tc>
                  <a:txBody>
                    <a:bodyPr/>
                    <a:lstStyle/>
                    <a:p>
                      <a:pPr algn="l" fontAlgn="b"/>
                      <a:r>
                        <a:rPr lang="fr-FR" sz="900" b="0" i="0" u="none" strike="noStrike" baseline="0">
                          <a:solidFill>
                            <a:srgbClr val="000000"/>
                          </a:solidFill>
                          <a:latin typeface="+mj-lt"/>
                        </a:rPr>
                        <a:t>Expérimenter de nouveaux parcours de prise en charge pour les patients sous anticancéreux oraux en améliorant la coordination entres les professionnels de santé exerçant en ville et à l’hôpital</a:t>
                      </a:r>
                    </a:p>
                    <a:p>
                      <a:pPr marL="171450" indent="-171450" algn="l" fontAlgn="b">
                        <a:buFontTx/>
                        <a:buChar char="-"/>
                      </a:pPr>
                      <a:r>
                        <a:rPr lang="fr-FR" sz="900" b="1" i="0" u="none" strike="noStrike" baseline="0">
                          <a:solidFill>
                            <a:srgbClr val="000000"/>
                          </a:solidFill>
                          <a:latin typeface="+mj-lt"/>
                        </a:rPr>
                        <a:t>Expérimentation anticancéreux oraux </a:t>
                      </a:r>
                      <a:r>
                        <a:rPr lang="fr-FR" sz="900" b="0" i="0" u="none" strike="noStrike" baseline="0">
                          <a:solidFill>
                            <a:srgbClr val="000000"/>
                          </a:solidFill>
                          <a:latin typeface="+mj-lt"/>
                        </a:rPr>
                        <a:t>: projet porté principalement par </a:t>
                      </a:r>
                      <a:r>
                        <a:rPr lang="fr-FR" sz="900" b="0" i="0" u="none" strike="noStrike" baseline="0" err="1">
                          <a:solidFill>
                            <a:srgbClr val="000000"/>
                          </a:solidFill>
                          <a:latin typeface="+mj-lt"/>
                        </a:rPr>
                        <a:t>Unicancer</a:t>
                      </a:r>
                      <a:r>
                        <a:rPr lang="fr-FR" sz="900" b="0" i="0" u="none" strike="noStrike" baseline="0">
                          <a:solidFill>
                            <a:srgbClr val="000000"/>
                          </a:solidFill>
                          <a:latin typeface="+mj-lt"/>
                        </a:rPr>
                        <a:t> (pour le compte de nombreux CLCC) qui vise notamment à renforcer la coordination entre les pharmaciens hospitaliers et les officinaux pour améliorer la surveillance des patients (</a:t>
                      </a:r>
                      <a:r>
                        <a:rPr lang="fr-FR" sz="900" b="0" i="0" u="none" strike="noStrike" kern="1200" baseline="0">
                          <a:solidFill>
                            <a:srgbClr val="000000"/>
                          </a:solidFill>
                          <a:latin typeface="+mn-lt"/>
                          <a:ea typeface="+mn-ea"/>
                          <a:cs typeface="+mn-cs"/>
                        </a:rPr>
                        <a:t>efficacité, sécurité et observance sous anticancéreux oraux</a:t>
                      </a:r>
                      <a:r>
                        <a:rPr lang="fr-FR" sz="900" b="0" i="0" u="none" strike="noStrike" baseline="0">
                          <a:solidFill>
                            <a:srgbClr val="000000"/>
                          </a:solidFill>
                          <a:latin typeface="+mj-lt"/>
                        </a:rPr>
                        <a:t>)</a:t>
                      </a:r>
                    </a:p>
                    <a:p>
                      <a:pPr marL="171450" indent="-171450" algn="l" fontAlgn="b">
                        <a:buFontTx/>
                        <a:buChar char="-"/>
                      </a:pPr>
                      <a:r>
                        <a:rPr lang="fr-FR" sz="900" b="1" i="0" u="none" strike="noStrike" baseline="0">
                          <a:solidFill>
                            <a:srgbClr val="000000"/>
                          </a:solidFill>
                          <a:latin typeface="+mj-lt"/>
                        </a:rPr>
                        <a:t>Expérimentation </a:t>
                      </a:r>
                      <a:r>
                        <a:rPr lang="fr-FR" sz="900" b="1" i="0" u="none" strike="noStrike" baseline="0" err="1">
                          <a:solidFill>
                            <a:srgbClr val="000000"/>
                          </a:solidFill>
                          <a:latin typeface="+mj-lt"/>
                        </a:rPr>
                        <a:t>AKO@dom</a:t>
                      </a:r>
                      <a:r>
                        <a:rPr lang="fr-FR" sz="900" b="1" i="0" u="none" strike="noStrike" baseline="0">
                          <a:solidFill>
                            <a:srgbClr val="000000"/>
                          </a:solidFill>
                          <a:latin typeface="+mj-lt"/>
                        </a:rPr>
                        <a:t> </a:t>
                      </a:r>
                      <a:r>
                        <a:rPr lang="fr-FR" sz="900" b="0" i="0" u="none" strike="noStrike" baseline="0">
                          <a:solidFill>
                            <a:srgbClr val="000000"/>
                          </a:solidFill>
                          <a:latin typeface="+mj-lt"/>
                        </a:rPr>
                        <a:t>: projet porté principalement par Continuum + (en partenariat avec le Réseau Régional de cancérologie de Strasbourg) qui vise à renforcer le rôle de l’IDEC dans le suivi des patients et met à disposition une plateforme d’échange à destination des professionnels de santé pour coordonner ce suivi (efficacité, sécurité et observance sous anticancéreux oraux)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Article 51 (LFSS2018)</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ctr">
                        <a:buFont typeface="Arial" panose="020B0604020202020204" pitchFamily="34" charset="0"/>
                        <a:buNone/>
                      </a:pPr>
                      <a:r>
                        <a:rPr lang="fr-FR" sz="900" b="0" i="0" u="none" strike="noStrike">
                          <a:solidFill>
                            <a:srgbClr val="000000"/>
                          </a:solidFill>
                          <a:latin typeface="+mj-lt"/>
                        </a:rPr>
                        <a:t>CNAM</a:t>
                      </a:r>
                    </a:p>
                    <a:p>
                      <a:pPr marL="0" indent="0" algn="l" fontAlgn="ctr">
                        <a:buFont typeface="Arial" panose="020B0604020202020204" pitchFamily="34" charset="0"/>
                        <a:buNone/>
                      </a:pPr>
                      <a:r>
                        <a:rPr lang="fr-FR" sz="900" b="0" i="0" u="none" strike="noStrike">
                          <a:solidFill>
                            <a:srgbClr val="000000"/>
                          </a:solidFill>
                          <a:latin typeface="+mj-lt"/>
                        </a:rPr>
                        <a:t>DSS</a:t>
                      </a:r>
                    </a:p>
                    <a:p>
                      <a:pPr marL="0" indent="0" algn="l" fontAlgn="ctr">
                        <a:buFont typeface="Arial" panose="020B0604020202020204" pitchFamily="34" charset="0"/>
                        <a:buNone/>
                      </a:pPr>
                      <a:r>
                        <a:rPr lang="fr-FR" sz="900" b="0" i="0" u="none" strike="noStrike">
                          <a:solidFill>
                            <a:srgbClr val="000000"/>
                          </a:solidFill>
                          <a:latin typeface="+mj-lt"/>
                        </a:rPr>
                        <a:t>DGOS</a:t>
                      </a:r>
                    </a:p>
                    <a:p>
                      <a:pPr marL="0" indent="0" algn="l" fontAlgn="ctr">
                        <a:buFont typeface="Arial" panose="020B0604020202020204" pitchFamily="34" charset="0"/>
                        <a:buNone/>
                      </a:pPr>
                      <a:r>
                        <a:rPr lang="fr-FR" sz="900" b="0" i="0" u="none" strike="noStrike">
                          <a:solidFill>
                            <a:schemeClr val="tx1"/>
                          </a:solidFill>
                          <a:latin typeface="+mj-lt"/>
                        </a:rPr>
                        <a:t>Equipe</a:t>
                      </a:r>
                      <a:r>
                        <a:rPr lang="fr-FR" sz="900" b="0" i="0" u="none" strike="noStrike" baseline="0">
                          <a:solidFill>
                            <a:schemeClr val="tx1"/>
                          </a:solidFill>
                          <a:latin typeface="+mj-lt"/>
                        </a:rPr>
                        <a:t> projet 51</a:t>
                      </a:r>
                    </a:p>
                    <a:p>
                      <a:pPr marL="0" marR="0" lvl="0" indent="0" algn="l" defTabSz="932863" rtl="0" eaLnBrk="1" fontAlgn="ctr" latinLnBrk="0" hangingPunct="1">
                        <a:lnSpc>
                          <a:spcPct val="100000"/>
                        </a:lnSpc>
                        <a:spcBef>
                          <a:spcPts val="0"/>
                        </a:spcBef>
                        <a:spcAft>
                          <a:spcPts val="0"/>
                        </a:spcAft>
                        <a:buClrTx/>
                        <a:buSzTx/>
                        <a:buFont typeface="Arial" panose="020B0604020202020204" pitchFamily="34" charset="0"/>
                        <a:buNone/>
                        <a:tabLst/>
                        <a:defRPr/>
                      </a:pPr>
                      <a:r>
                        <a:rPr kumimoji="0" lang="fr-FR" sz="900" b="0" i="0" u="none" strike="noStrike" kern="1200" cap="none" spc="0" normalizeH="0" baseline="0" noProof="0">
                          <a:ln>
                            <a:noFill/>
                          </a:ln>
                          <a:solidFill>
                            <a:schemeClr val="tx1"/>
                          </a:solidFill>
                          <a:effectLst/>
                          <a:uLnTx/>
                          <a:uFillTx/>
                          <a:latin typeface="+mn-lt"/>
                          <a:ea typeface="+mn-ea"/>
                          <a:cs typeface="+mn-cs"/>
                        </a:rPr>
                        <a:t>UNICANCER, ES, ARS </a:t>
                      </a:r>
                      <a:r>
                        <a:rPr lang="fr-FR" sz="900" b="0" i="0" u="none" strike="noStrike">
                          <a:solidFill>
                            <a:schemeClr val="tx1"/>
                          </a:solidFill>
                          <a:latin typeface="+mj-lt"/>
                        </a:rPr>
                        <a:t> </a:t>
                      </a:r>
                      <a:endParaRPr lang="fr-FR" sz="900" b="0" i="0" u="none" strike="sng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ctr">
                        <a:buFont typeface="Arial" panose="020B0604020202020204" pitchFamily="34" charset="0"/>
                        <a:buNone/>
                      </a:pPr>
                      <a:r>
                        <a:rPr lang="fr-FR" sz="900" b="0" i="0" u="none" strike="noStrike">
                          <a:solidFill>
                            <a:srgbClr val="000000"/>
                          </a:solidFill>
                          <a:latin typeface="+mj-lt"/>
                        </a:rPr>
                        <a:t>2023</a:t>
                      </a:r>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4247335325"/>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Enquête</a:t>
            </a: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Renforcer les interactions entre professionnels de santé et patients</a:t>
            </a:r>
          </a:p>
        </p:txBody>
      </p:sp>
      <p:sp>
        <p:nvSpPr>
          <p:cNvPr id="25" name="TextBox 76"/>
          <p:cNvSpPr txBox="1">
            <a:spLocks/>
          </p:cNvSpPr>
          <p:nvPr>
            <p:custDataLst>
              <p:tags r:id="rId4"/>
            </p:custDataLst>
          </p:nvPr>
        </p:nvSpPr>
        <p:spPr>
          <a:xfrm>
            <a:off x="5525866" y="934747"/>
            <a:ext cx="1962646" cy="112610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de suivi : </a:t>
            </a:r>
            <a:r>
              <a:rPr kumimoji="0" lang="fr-FR" sz="1000" b="0" i="0" u="none" strike="noStrike" kern="1200" cap="none" spc="0" normalizeH="0" baseline="0" noProof="0">
                <a:ln>
                  <a:noFill/>
                </a:ln>
                <a:solidFill>
                  <a:srgbClr val="000000"/>
                </a:solidFill>
                <a:effectLst/>
                <a:uLnTx/>
                <a:uFillTx/>
                <a:latin typeface="Arial"/>
                <a:ea typeface="+mn-ea"/>
                <a:cs typeface="Arial"/>
              </a:rPr>
              <a:t>Nombre de traitements arrêtés pour non tolérance </a:t>
            </a:r>
          </a:p>
        </p:txBody>
      </p:sp>
      <p:grpSp>
        <p:nvGrpSpPr>
          <p:cNvPr id="15" name="Groupe 14"/>
          <p:cNvGrpSpPr/>
          <p:nvPr/>
        </p:nvGrpSpPr>
        <p:grpSpPr>
          <a:xfrm>
            <a:off x="66828" y="116632"/>
            <a:ext cx="588165" cy="432618"/>
            <a:chOff x="730251" y="2607436"/>
            <a:chExt cx="1539350" cy="752041"/>
          </a:xfrm>
        </p:grpSpPr>
        <p:pic>
          <p:nvPicPr>
            <p:cNvPr id="18"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 name="Groupe 18"/>
            <p:cNvGrpSpPr/>
            <p:nvPr/>
          </p:nvGrpSpPr>
          <p:grpSpPr>
            <a:xfrm rot="5400000">
              <a:off x="1246059" y="2393464"/>
              <a:ext cx="288032" cy="715975"/>
              <a:chOff x="971600" y="2132856"/>
              <a:chExt cx="288032" cy="2283554"/>
            </a:xfrm>
          </p:grpSpPr>
          <p:cxnSp>
            <p:nvCxnSpPr>
              <p:cNvPr id="24" name="Connecteur droit avec flèche 23"/>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0"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6059694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120372" y="2173031"/>
            <a:ext cx="6236894" cy="1175654"/>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4      Pertinence et qualité			des actes</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		</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pSp>
        <p:nvGrpSpPr>
          <p:cNvPr id="6" name="Groupe 5"/>
          <p:cNvGrpSpPr/>
          <p:nvPr/>
        </p:nvGrpSpPr>
        <p:grpSpPr>
          <a:xfrm>
            <a:off x="2416960" y="3517135"/>
            <a:ext cx="642872" cy="1010755"/>
            <a:chOff x="4211960" y="2787624"/>
            <a:chExt cx="216024" cy="312549"/>
          </a:xfrm>
        </p:grpSpPr>
        <p:sp>
          <p:nvSpPr>
            <p:cNvPr id="8" name="Chevron 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10" name="Chevron 9"/>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Tree>
    <p:extLst>
      <p:ext uri="{BB962C8B-B14F-4D97-AF65-F5344CB8AC3E}">
        <p14:creationId xmlns:p14="http://schemas.microsoft.com/office/powerpoint/2010/main" val="4604793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3008"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2"/>
            <a:ext cx="4705618" cy="2278229"/>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S’assurer du bon déploiement du programme national et de sa mise en œuvre en région et auprès des professionnels</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Produire les outils nécessaires pour aider les professionnels dans leur pratique</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Suivre et évaluer la mise en œuvre du programme</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Le constat de fortes  variations des taux de  recours aux soins hospitaliers entre les régions et entre les territoires  de  santé,  que </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les  indicateurs  démographiques  ou  sanitaires  (notamment  épidémiologiques)  ne  suffisent  pas  à  expliquer , doit conduire à la mise en place de plan national d’amélioration de la pertinence des soins. La pertinence des soins doit permettre d’améliorer les pratiques professionnelles afin de développer la qualité des soins ainsi que d’améliorer l’efficience de la prise en charge afin d’éviter des traitements inadéquats et des risques potentiels inhérents pour les patients et des dépenses inutiles pour la collectivité</a:t>
            </a:r>
          </a:p>
        </p:txBody>
      </p:sp>
      <p:sp>
        <p:nvSpPr>
          <p:cNvPr id="109" name="TextBox 68"/>
          <p:cNvSpPr txBox="1">
            <a:spLocks/>
          </p:cNvSpPr>
          <p:nvPr>
            <p:custDataLst>
              <p:tags r:id="rId3"/>
            </p:custDataLst>
          </p:nvPr>
        </p:nvSpPr>
        <p:spPr>
          <a:xfrm>
            <a:off x="7219852" y="1088776"/>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a:t>
            </a:r>
            <a:r>
              <a:rPr kumimoji="0" lang="fr-FR" sz="900" b="1" i="0" u="none" strike="noStrike" kern="1200" cap="none" spc="0" normalizeH="0" baseline="0" noProof="0">
                <a:ln>
                  <a:noFill/>
                </a:ln>
                <a:solidFill>
                  <a:srgbClr val="FF0000"/>
                </a:solidFill>
                <a:effectLst/>
                <a:uLnTx/>
                <a:uFillTx/>
                <a:latin typeface="Arial"/>
                <a:ea typeface="+mn-ea"/>
                <a:cs typeface="Arial"/>
              </a:rPr>
              <a:t> </a:t>
            </a:r>
            <a:r>
              <a:rPr kumimoji="0" lang="fr-FR" sz="900" b="1" i="0" u="none" strike="noStrike" kern="1200" cap="none" spc="0" normalizeH="0" baseline="0" noProof="0">
                <a:ln>
                  <a:noFill/>
                </a:ln>
                <a:solidFill>
                  <a:srgbClr val="002960"/>
                </a:solidFill>
                <a:effectLst/>
                <a:uLnTx/>
                <a:uFillTx/>
                <a:latin typeface="Arial"/>
                <a:ea typeface="+mn-ea"/>
                <a:cs typeface="Arial"/>
              </a:rPr>
              <a:t>:</a:t>
            </a:r>
            <a:r>
              <a:rPr kumimoji="0" lang="fr-FR" sz="900" b="0" i="0" u="none" strike="noStrike" kern="1200" cap="none" spc="0" normalizeH="0" baseline="0" noProof="0">
                <a:ln>
                  <a:noFill/>
                </a:ln>
                <a:solidFill>
                  <a:srgbClr val="002960"/>
                </a:solidFill>
                <a:effectLst/>
                <a:uLnTx/>
                <a:uFillTx/>
                <a:latin typeface="Arial"/>
                <a:ea typeface="+mn-ea"/>
                <a:cs typeface="Arial"/>
              </a:rPr>
              <a:t> -20%</a:t>
            </a:r>
          </a:p>
        </p:txBody>
      </p:sp>
      <p:sp>
        <p:nvSpPr>
          <p:cNvPr id="111" name="TextBox 76"/>
          <p:cNvSpPr txBox="1">
            <a:spLocks/>
          </p:cNvSpPr>
          <p:nvPr>
            <p:custDataLst>
              <p:tags r:id="rId4"/>
            </p:custDataLst>
          </p:nvPr>
        </p:nvSpPr>
        <p:spPr>
          <a:xfrm>
            <a:off x="5525866" y="1046659"/>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diminution des actes inutiles ou inappropriés</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68655"/>
            <a:ext cx="8794113"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Assurer la mise en œuvre du programme auprès des professionnels, des établissements de santé et médico sociaux</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861845539"/>
              </p:ext>
            </p:extLst>
          </p:nvPr>
        </p:nvGraphicFramePr>
        <p:xfrm>
          <a:off x="755576" y="2996952"/>
          <a:ext cx="8064896" cy="3413894"/>
        </p:xfrm>
        <a:graphic>
          <a:graphicData uri="http://schemas.openxmlformats.org/drawingml/2006/table">
            <a:tbl>
              <a:tblPr/>
              <a:tblGrid>
                <a:gridCol w="5458621">
                  <a:extLst>
                    <a:ext uri="{9D8B030D-6E8A-4147-A177-3AD203B41FA5}">
                      <a16:colId xmlns:a16="http://schemas.microsoft.com/office/drawing/2014/main" val="20000"/>
                    </a:ext>
                  </a:extLst>
                </a:gridCol>
                <a:gridCol w="984053">
                  <a:extLst>
                    <a:ext uri="{9D8B030D-6E8A-4147-A177-3AD203B41FA5}">
                      <a16:colId xmlns:a16="http://schemas.microsoft.com/office/drawing/2014/main" val="20001"/>
                    </a:ext>
                  </a:extLst>
                </a:gridCol>
                <a:gridCol w="98405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360040">
                <a:tc>
                  <a:txBody>
                    <a:bodyPr/>
                    <a:lstStyle/>
                    <a:p>
                      <a:pPr algn="l" fontAlgn="ctr"/>
                      <a:r>
                        <a:rPr lang="fr-FR" sz="9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952006">
                <a:tc>
                  <a:txBody>
                    <a:bodyPr/>
                    <a:lstStyle/>
                    <a:p>
                      <a:pPr marL="0" indent="0" algn="l" fontAlgn="ctr">
                        <a:buFont typeface="Arial" panose="020B0604020202020204" pitchFamily="34" charset="0"/>
                        <a:buNone/>
                      </a:pPr>
                      <a:r>
                        <a:rPr lang="fr-FR" sz="900" b="0" i="0" u="none" strike="noStrike" kern="1200">
                          <a:solidFill>
                            <a:schemeClr val="tx1"/>
                          </a:solidFill>
                          <a:latin typeface="+mn-lt"/>
                          <a:ea typeface="+mn-ea"/>
                          <a:cs typeface="+mn-cs"/>
                        </a:rPr>
                        <a:t>Assurer la cohérence entre le programme national et les priorités</a:t>
                      </a:r>
                      <a:r>
                        <a:rPr lang="fr-FR" sz="900" b="0" i="0" u="none" strike="noStrike" kern="1200" baseline="0">
                          <a:solidFill>
                            <a:schemeClr val="tx1"/>
                          </a:solidFill>
                          <a:latin typeface="+mn-lt"/>
                          <a:ea typeface="+mn-ea"/>
                          <a:cs typeface="+mn-cs"/>
                        </a:rPr>
                        <a:t> régionales </a:t>
                      </a:r>
                      <a:r>
                        <a:rPr lang="fr-FR" sz="900" b="0" i="0" u="none" strike="noStrike" kern="1200">
                          <a:solidFill>
                            <a:schemeClr val="tx1"/>
                          </a:solidFill>
                          <a:latin typeface="+mn-lt"/>
                          <a:ea typeface="+mn-ea"/>
                          <a:cs typeface="+mn-cs"/>
                        </a:rPr>
                        <a:t>fixées dans les PAPRAPS (traduction des priorités nationales dans les </a:t>
                      </a:r>
                      <a:r>
                        <a:rPr lang="fr-FR" sz="900" b="0" i="0" u="none" strike="noStrike" kern="1200" err="1">
                          <a:solidFill>
                            <a:schemeClr val="tx1"/>
                          </a:solidFill>
                          <a:latin typeface="+mn-lt"/>
                          <a:ea typeface="+mn-ea"/>
                          <a:cs typeface="+mn-cs"/>
                        </a:rPr>
                        <a:t>Papraps</a:t>
                      </a:r>
                      <a:r>
                        <a:rPr lang="fr-FR" sz="900" b="0" i="0" u="none" strike="noStrike" kern="1200" baseline="0">
                          <a:solidFill>
                            <a:schemeClr val="tx1"/>
                          </a:solidFill>
                          <a:latin typeface="+mn-lt"/>
                          <a:ea typeface="+mn-ea"/>
                          <a:cs typeface="+mn-cs"/>
                        </a:rPr>
                        <a:t> et prise en compte dans le programme national des priorités identifiées par les régions)</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PAPRAPS</a:t>
                      </a:r>
                    </a:p>
                    <a:p>
                      <a:pPr algn="l" fontAlgn="ctr"/>
                      <a:r>
                        <a:rPr lang="fr-FR" sz="900" b="0" i="0" u="none" strike="noStrike">
                          <a:solidFill>
                            <a:srgbClr val="000000"/>
                          </a:solidFill>
                          <a:latin typeface="+mj-lt"/>
                        </a:rPr>
                        <a:t>Programme national </a:t>
                      </a:r>
                    </a:p>
                    <a:p>
                      <a:pPr algn="l" fontAlgn="ctr"/>
                      <a:r>
                        <a:rPr lang="fr-FR" sz="900" b="0" i="0" u="none" strike="noStrike">
                          <a:solidFill>
                            <a:srgbClr val="000000"/>
                          </a:solidFill>
                          <a:latin typeface="+mj-lt"/>
                        </a:rPr>
                        <a:t>Séminaire ARS</a:t>
                      </a:r>
                    </a:p>
                    <a:p>
                      <a:pPr algn="l" fontAlgn="ctr"/>
                      <a:r>
                        <a:rPr lang="fr-FR" sz="900" b="0" i="0" u="none" strike="noStrike">
                          <a:solidFill>
                            <a:srgbClr val="000000"/>
                          </a:solidFill>
                          <a:latin typeface="+mj-lt"/>
                        </a:rPr>
                        <a:t>Dialogues CPOM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baseline="0" dirty="0">
                          <a:solidFill>
                            <a:srgbClr val="000000"/>
                          </a:solidFill>
                          <a:latin typeface="+mj-lt"/>
                        </a:rPr>
                        <a:t>ARS</a:t>
                      </a:r>
                    </a:p>
                    <a:p>
                      <a:pPr marL="0" marR="0" indent="0" algn="l" rtl="0" eaLnBrk="1" fontAlgn="ctr" latinLnBrk="0" hangingPunct="1">
                        <a:lnSpc>
                          <a:spcPct val="100000"/>
                        </a:lnSpc>
                        <a:spcBef>
                          <a:spcPts val="0"/>
                        </a:spcBef>
                        <a:spcAft>
                          <a:spcPts val="0"/>
                        </a:spcAft>
                        <a:buClrTx/>
                        <a:buSzTx/>
                        <a:buFontTx/>
                        <a:buNone/>
                      </a:pPr>
                      <a:r>
                        <a:rPr lang="fr-FR" sz="900" b="0" i="0" u="none" strike="noStrike" kern="1200" baseline="0" dirty="0">
                          <a:solidFill>
                            <a:schemeClr val="tx1"/>
                          </a:solidFill>
                          <a:latin typeface="+mn-lt"/>
                          <a:ea typeface="+mn-ea"/>
                          <a:cs typeface="+mn-cs"/>
                        </a:rPr>
                        <a:t>Ministère </a:t>
                      </a:r>
                      <a:endParaRPr lang="fr-FR" sz="900" b="0" i="0" u="none" strike="noStrike" kern="1200" dirty="0">
                        <a:solidFill>
                          <a:schemeClr val="tx1"/>
                        </a:solidFill>
                        <a:latin typeface="+mn-lt"/>
                        <a:ea typeface="+mn-ea"/>
                        <a:cs typeface="+mn-cs"/>
                      </a:endParaRPr>
                    </a:p>
                    <a:p>
                      <a:pPr marL="0" marR="0" indent="0" algn="l" rtl="0" eaLnBrk="1" fontAlgn="ctr" latinLnBrk="0" hangingPunct="1">
                        <a:lnSpc>
                          <a:spcPct val="100000"/>
                        </a:lnSpc>
                        <a:spcBef>
                          <a:spcPts val="0"/>
                        </a:spcBef>
                        <a:spcAft>
                          <a:spcPts val="0"/>
                        </a:spcAft>
                        <a:buClrTx/>
                        <a:buSzTx/>
                        <a:buFontTx/>
                        <a:buNone/>
                      </a:pPr>
                      <a:r>
                        <a:rPr lang="fr-FR" sz="900" b="0" i="0" u="none" strike="noStrike" kern="1200" baseline="0" dirty="0">
                          <a:solidFill>
                            <a:schemeClr val="tx1"/>
                          </a:solidFill>
                          <a:latin typeface="+mn-lt"/>
                          <a:ea typeface="+mn-ea"/>
                          <a:cs typeface="+mn-cs"/>
                        </a:rPr>
                        <a:t>CNAM, MSA</a:t>
                      </a:r>
                    </a:p>
                    <a:p>
                      <a:pPr algn="l" fontAlgn="ctr"/>
                      <a:r>
                        <a:rPr lang="fr-FR" sz="900" b="0" i="0" u="none" strike="noStrike" baseline="0" dirty="0">
                          <a:solidFill>
                            <a:srgbClr val="000000"/>
                          </a:solidFill>
                          <a:latin typeface="+mj-lt"/>
                        </a:rPr>
                        <a:t>HAS</a:t>
                      </a:r>
                    </a:p>
                    <a:p>
                      <a:pPr algn="l" fontAlgn="ctr"/>
                      <a:r>
                        <a:rPr lang="fr-FR" sz="900" b="0" i="0" u="none" strike="noStrike" baseline="0" dirty="0">
                          <a:solidFill>
                            <a:srgbClr val="000000"/>
                          </a:solidFill>
                          <a:latin typeface="+mj-lt"/>
                        </a:rPr>
                        <a:t>ATIH</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763463">
                <a:tc>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fr-FR" sz="900" b="0" i="0" u="none" strike="noStrike">
                          <a:solidFill>
                            <a:schemeClr val="tx1"/>
                          </a:solidFill>
                          <a:latin typeface="+mn-lt"/>
                        </a:rPr>
                        <a:t>Réactiver les IRAPS et produire les nouveaux PAPRAPS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131154145"/>
                  </a:ext>
                </a:extLst>
              </a:tr>
              <a:tr h="763463">
                <a:tc>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fr-FR" sz="900" b="0" i="0" u="none" strike="noStrike" baseline="0" dirty="0">
                          <a:solidFill>
                            <a:schemeClr val="tx1"/>
                          </a:solidFill>
                          <a:latin typeface="+mn-lt"/>
                        </a:rPr>
                        <a:t>Mettre à disposition des outils pour appuyer le déploiement du plan auprès des acteurs : fiches établissement pertinence comprenant contribution taux de recours territoire, indicateurs pertinence, évolution des indicateurs, mémo, guide patients, visite établissements</a:t>
                      </a:r>
                      <a:endParaRPr lang="fr-FR" sz="9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Référentiels HAS</a:t>
                      </a:r>
                    </a:p>
                    <a:p>
                      <a:pPr algn="l" fontAlgn="b"/>
                      <a:r>
                        <a:rPr lang="fr-FR" sz="900" b="0" i="0" u="none" strike="noStrike">
                          <a:solidFill>
                            <a:schemeClr val="tx1"/>
                          </a:solidFill>
                          <a:latin typeface="+mn-lt"/>
                        </a:rPr>
                        <a:t>Taux de recours</a:t>
                      </a:r>
                    </a:p>
                    <a:p>
                      <a:pPr algn="l" fontAlgn="b"/>
                      <a:r>
                        <a:rPr lang="fr-FR" sz="900" b="0" i="0" u="none" strike="noStrike">
                          <a:solidFill>
                            <a:schemeClr val="tx1"/>
                          </a:solidFill>
                          <a:latin typeface="+mn-lt"/>
                        </a:rPr>
                        <a:t>Profils 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DGOS, CNAM, ATIH, HAS </a:t>
                      </a:r>
                      <a:r>
                        <a:rPr lang="fr-FR" sz="900" b="0" i="0" u="none" strike="noStrike" baseline="0">
                          <a:solidFill>
                            <a:schemeClr val="tx1"/>
                          </a:solidFill>
                          <a:latin typeface="+mn-lt"/>
                        </a:rPr>
                        <a:t>et ARS, sociétés savantes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574922">
                <a:tc>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fr-FR" sz="900" b="0" i="0" u="none" strike="noStrike" dirty="0">
                          <a:solidFill>
                            <a:schemeClr val="tx1"/>
                          </a:solidFill>
                          <a:latin typeface="+mn-lt"/>
                        </a:rPr>
                        <a:t>Contractualiser avec les établissements</a:t>
                      </a:r>
                      <a:r>
                        <a:rPr lang="fr-FR" sz="900" b="0" i="0" u="none" strike="noStrike" baseline="0" dirty="0">
                          <a:solidFill>
                            <a:schemeClr val="tx1"/>
                          </a:solidFill>
                          <a:latin typeface="+mn-lt"/>
                        </a:rPr>
                        <a:t> sur les cibles à atteindre, définir les plans d’actions nécessaires, évaluer périodiquement leur mise en œuvre et mettre en œuvre les intéressements / sanctions liés à l’atteinte ou non des objectifs </a:t>
                      </a:r>
                      <a:r>
                        <a:rPr lang="fr-FR" sz="900" b="0" i="0" u="none" strike="noStrike" baseline="0" dirty="0" smtClean="0">
                          <a:solidFill>
                            <a:schemeClr val="tx1"/>
                          </a:solidFill>
                          <a:latin typeface="+mn-lt"/>
                        </a:rPr>
                        <a:t>fixés</a:t>
                      </a:r>
                      <a:endParaRPr lang="fr-FR" sz="1000" b="1" i="0" u="none" strike="noStrike" dirty="0">
                        <a:solidFill>
                          <a:srgbClr val="00B05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CAQES</a:t>
                      </a:r>
                    </a:p>
                    <a:p>
                      <a:pPr algn="l" fontAlgn="b"/>
                      <a:r>
                        <a:rPr lang="fr-FR" sz="900" b="0" i="0" u="none" strike="noStrike">
                          <a:solidFill>
                            <a:schemeClr val="tx1"/>
                          </a:solidFill>
                          <a:latin typeface="+mn-lt"/>
                        </a:rPr>
                        <a:t>PAPRAPS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IRAPS</a:t>
                      </a:r>
                    </a:p>
                    <a:p>
                      <a:pPr algn="l" fontAlgn="b"/>
                      <a:r>
                        <a:rPr lang="fr-FR" sz="900" b="0" i="0" u="none" strike="noStrike">
                          <a:solidFill>
                            <a:schemeClr val="tx1"/>
                          </a:solidFill>
                          <a:latin typeface="+mn-lt"/>
                        </a:rPr>
                        <a:t>ARS, 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n-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5"/>
            <a:ext cx="3411085" cy="68329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447006"/>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PMSI et SNIIRAM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Liste des 33 actes prioritaires ,  actes de  chirurgie et d’endoscopie, actes de biologie, acte d’imagerie, et actes de soins infirmiers et de kinésithérapie </a:t>
            </a:r>
          </a:p>
        </p:txBody>
      </p:sp>
      <p:sp>
        <p:nvSpPr>
          <p:cNvPr id="18" name="ZoneTexte 17"/>
          <p:cNvSpPr txBox="1"/>
          <p:nvPr/>
        </p:nvSpPr>
        <p:spPr>
          <a:xfrm>
            <a:off x="127856" y="692696"/>
            <a:ext cx="432048" cy="611200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actes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Mieux intégrer les recommandations et les référentiels dans la pratique des professionnels</a:t>
            </a:r>
          </a:p>
        </p:txBody>
      </p:sp>
      <p:sp>
        <p:nvSpPr>
          <p:cNvPr id="19" name="Rectangle 18"/>
          <p:cNvSpPr>
            <a:spLocks/>
          </p:cNvSpPr>
          <p:nvPr/>
        </p:nvSpPr>
        <p:spPr bwMode="gray">
          <a:xfrm>
            <a:off x="5482509" y="2313657"/>
            <a:ext cx="3411085" cy="683294"/>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pSp>
        <p:nvGrpSpPr>
          <p:cNvPr id="17" name="Groupe 16"/>
          <p:cNvGrpSpPr/>
          <p:nvPr/>
        </p:nvGrpSpPr>
        <p:grpSpPr>
          <a:xfrm>
            <a:off x="66828" y="116632"/>
            <a:ext cx="588165" cy="432618"/>
            <a:chOff x="730251" y="2607436"/>
            <a:chExt cx="1539350" cy="752041"/>
          </a:xfrm>
        </p:grpSpPr>
        <p:pic>
          <p:nvPicPr>
            <p:cNvPr id="20"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 name="Groupe 23"/>
            <p:cNvGrpSpPr/>
            <p:nvPr/>
          </p:nvGrpSpPr>
          <p:grpSpPr>
            <a:xfrm rot="5400000">
              <a:off x="1246059" y="2393464"/>
              <a:ext cx="288032" cy="715975"/>
              <a:chOff x="971600" y="2132856"/>
              <a:chExt cx="288032" cy="2283554"/>
            </a:xfrm>
          </p:grpSpPr>
          <p:cxnSp>
            <p:nvCxnSpPr>
              <p:cNvPr id="26" name="Connecteur droit avec flèche 25"/>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5"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9" name="Rectangle 28"/>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31" name="TextBox 76"/>
          <p:cNvSpPr txBox="1">
            <a:spLocks/>
          </p:cNvSpPr>
          <p:nvPr>
            <p:custDataLst>
              <p:tags r:id="rId6"/>
            </p:custDataLst>
          </p:nvPr>
        </p:nvSpPr>
        <p:spPr>
          <a:xfrm>
            <a:off x="5536434" y="1491049"/>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d’examens </a:t>
            </a:r>
            <a:r>
              <a:rPr kumimoji="0" lang="fr-FR" sz="900" b="0" i="0" u="none" strike="noStrike" kern="1200" cap="none" spc="0" normalizeH="0" baseline="0" noProof="0" err="1">
                <a:ln>
                  <a:noFill/>
                </a:ln>
                <a:solidFill>
                  <a:prstClr val="black"/>
                </a:solidFill>
                <a:effectLst/>
                <a:uLnTx/>
                <a:uFillTx/>
                <a:latin typeface="Arial"/>
                <a:ea typeface="+mn-ea"/>
                <a:cs typeface="Arial"/>
              </a:rPr>
              <a:t>préanesthésiques</a:t>
            </a:r>
            <a:r>
              <a:rPr kumimoji="0" lang="fr-FR" sz="900" b="0" i="0" u="none" strike="noStrike" kern="1200" cap="none" spc="0" normalizeH="0" baseline="0" noProof="0">
                <a:ln>
                  <a:noFill/>
                </a:ln>
                <a:solidFill>
                  <a:prstClr val="black"/>
                </a:solidFill>
                <a:effectLst/>
                <a:uLnTx/>
                <a:uFillTx/>
                <a:latin typeface="Arial"/>
                <a:ea typeface="+mn-ea"/>
                <a:cs typeface="Arial"/>
              </a:rPr>
              <a:t> non pertinents (indicateur CAQES)</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32" name="TextBox 68"/>
          <p:cNvSpPr txBox="1">
            <a:spLocks/>
          </p:cNvSpPr>
          <p:nvPr>
            <p:custDataLst>
              <p:tags r:id="rId7"/>
            </p:custDataLst>
          </p:nvPr>
        </p:nvSpPr>
        <p:spPr>
          <a:xfrm>
            <a:off x="7214929" y="1517069"/>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a:t>
            </a:r>
            <a:r>
              <a:rPr kumimoji="0" lang="fr-FR" sz="900" b="1" i="0" u="none" strike="noStrike" kern="1200" cap="none" spc="0" normalizeH="0" baseline="0" noProof="0">
                <a:ln>
                  <a:noFill/>
                </a:ln>
                <a:solidFill>
                  <a:srgbClr val="FF0000"/>
                </a:solidFill>
                <a:effectLst/>
                <a:uLnTx/>
                <a:uFillTx/>
                <a:latin typeface="Arial"/>
                <a:ea typeface="+mn-ea"/>
                <a:cs typeface="Arial"/>
              </a:rPr>
              <a:t> </a:t>
            </a:r>
            <a:r>
              <a:rPr kumimoji="0" lang="fr-FR" sz="900" b="1" i="0" u="none" strike="noStrike" kern="1200" cap="none" spc="0" normalizeH="0" baseline="0" noProof="0">
                <a:ln>
                  <a:noFill/>
                </a:ln>
                <a:solidFill>
                  <a:srgbClr val="002960"/>
                </a:solidFill>
                <a:effectLst/>
                <a:uLnTx/>
                <a:uFillTx/>
                <a:latin typeface="Arial"/>
                <a:ea typeface="+mn-ea"/>
                <a:cs typeface="Arial"/>
              </a:rPr>
              <a:t>:</a:t>
            </a:r>
            <a:r>
              <a:rPr kumimoji="0" lang="fr-FR" sz="900" b="0" i="0" u="none" strike="noStrike" kern="1200" cap="none" spc="0" normalizeH="0" baseline="0" noProof="0">
                <a:ln>
                  <a:noFill/>
                </a:ln>
                <a:solidFill>
                  <a:srgbClr val="002960"/>
                </a:solidFill>
                <a:effectLst/>
                <a:uLnTx/>
                <a:uFillTx/>
                <a:latin typeface="Arial"/>
                <a:ea typeface="+mn-ea"/>
                <a:cs typeface="Arial"/>
              </a:rPr>
              <a:t> 0%</a:t>
            </a:r>
          </a:p>
        </p:txBody>
      </p:sp>
    </p:spTree>
    <p:extLst>
      <p:ext uri="{BB962C8B-B14F-4D97-AF65-F5344CB8AC3E}">
        <p14:creationId xmlns:p14="http://schemas.microsoft.com/office/powerpoint/2010/main" val="4044900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4032" name="think-cell Slide" r:id="rId6" imgW="360" imgH="360" progId="">
                  <p:embed/>
                </p:oleObj>
              </mc:Choice>
              <mc:Fallback>
                <p:oleObj name="think-cell Slide" r:id="rId6" imgW="360" imgH="360" progId="">
                  <p:embed/>
                  <p:pic>
                    <p:nvPicPr>
                      <p:cNvPr id="2" name="Object 1" hidden="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1646750"/>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8"/>
            <a:ext cx="4709483" cy="747412"/>
          </a:xfrm>
          <a:prstGeom prst="rect">
            <a:avLst/>
          </a:prstGeom>
          <a:noFill/>
          <a:effectLst/>
        </p:spPr>
        <p:txBody>
          <a:bodyPr wrap="square" lIns="36000" tIns="45686" rIns="36000" bIns="45686" rtlCol="0">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mise en œuvre des actions régionales et nationales permettra de réduire l’écart entre les pratiques de prescription et les recommandations (notamment HAS).</a:t>
            </a:r>
          </a:p>
        </p:txBody>
      </p:sp>
      <p:sp>
        <p:nvSpPr>
          <p:cNvPr id="111" name="TextBox 76"/>
          <p:cNvSpPr txBox="1">
            <a:spLocks/>
          </p:cNvSpPr>
          <p:nvPr>
            <p:custDataLst>
              <p:tags r:id="rId3"/>
            </p:custDataLst>
          </p:nvPr>
        </p:nvSpPr>
        <p:spPr>
          <a:xfrm>
            <a:off x="5525866" y="1046659"/>
            <a:ext cx="3150590" cy="582141"/>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Indicateurs  de suivi national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 </a:t>
            </a:r>
            <a:r>
              <a:rPr kumimoji="0" lang="fr-FR" sz="900" b="0" i="0" u="none" strike="noStrike" kern="1200" cap="none" spc="0" normalizeH="0" baseline="0" noProof="0">
                <a:ln>
                  <a:noFill/>
                </a:ln>
                <a:solidFill>
                  <a:srgbClr val="000000"/>
                </a:solidFill>
                <a:effectLst/>
                <a:uLnTx/>
                <a:uFillTx/>
                <a:latin typeface="Arial"/>
                <a:ea typeface="+mn-ea"/>
                <a:cs typeface="Arial"/>
              </a:rPr>
              <a:t>Nombre d’actions d’accompagnement</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Nombre de MSO/MSAP</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Nombre de DAP</a:t>
            </a:r>
          </a:p>
          <a:p>
            <a:pPr marL="171450" marR="0" lvl="0" indent="-171450" algn="l" defTabSz="895350" rtl="0" eaLnBrk="0" fontAlgn="auto" latinLnBrk="0" hangingPunct="0">
              <a:lnSpc>
                <a:spcPct val="100000"/>
              </a:lnSpc>
              <a:spcBef>
                <a:spcPts val="0"/>
              </a:spcBef>
              <a:spcAft>
                <a:spcPts val="0"/>
              </a:spcAft>
              <a:buClr>
                <a:srgbClr val="002960"/>
              </a:buClr>
              <a:buSzTx/>
              <a:buFontTx/>
              <a:buChar char="-"/>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68655"/>
            <a:ext cx="8794113"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Renforcer l’accompagnement personnalisé, réactif et interactif des professionnels de santé et optimiser les contrôles </a:t>
            </a:r>
          </a:p>
        </p:txBody>
      </p:sp>
      <p:sp>
        <p:nvSpPr>
          <p:cNvPr id="100" name="Rectangle 99"/>
          <p:cNvSpPr>
            <a:spLocks/>
          </p:cNvSpPr>
          <p:nvPr/>
        </p:nvSpPr>
        <p:spPr bwMode="gray">
          <a:xfrm>
            <a:off x="5490920" y="889671"/>
            <a:ext cx="3411085" cy="97323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982037189"/>
              </p:ext>
            </p:extLst>
          </p:nvPr>
        </p:nvGraphicFramePr>
        <p:xfrm>
          <a:off x="758227" y="2332875"/>
          <a:ext cx="8280920" cy="4408493"/>
        </p:xfrm>
        <a:graphic>
          <a:graphicData uri="http://schemas.openxmlformats.org/drawingml/2006/table">
            <a:tbl>
              <a:tblPr/>
              <a:tblGrid>
                <a:gridCol w="5094363">
                  <a:extLst>
                    <a:ext uri="{9D8B030D-6E8A-4147-A177-3AD203B41FA5}">
                      <a16:colId xmlns:a16="http://schemas.microsoft.com/office/drawing/2014/main" val="20000"/>
                    </a:ext>
                  </a:extLst>
                </a:gridCol>
                <a:gridCol w="1466263">
                  <a:extLst>
                    <a:ext uri="{9D8B030D-6E8A-4147-A177-3AD203B41FA5}">
                      <a16:colId xmlns:a16="http://schemas.microsoft.com/office/drawing/2014/main" val="20001"/>
                    </a:ext>
                  </a:extLst>
                </a:gridCol>
                <a:gridCol w="1005473">
                  <a:extLst>
                    <a:ext uri="{9D8B030D-6E8A-4147-A177-3AD203B41FA5}">
                      <a16:colId xmlns:a16="http://schemas.microsoft.com/office/drawing/2014/main" val="20002"/>
                    </a:ext>
                  </a:extLst>
                </a:gridCol>
                <a:gridCol w="714821">
                  <a:extLst>
                    <a:ext uri="{9D8B030D-6E8A-4147-A177-3AD203B41FA5}">
                      <a16:colId xmlns:a16="http://schemas.microsoft.com/office/drawing/2014/main" val="20003"/>
                    </a:ext>
                  </a:extLst>
                </a:gridCol>
              </a:tblGrid>
              <a:tr h="273223">
                <a:tc>
                  <a:txBody>
                    <a:bodyPr/>
                    <a:lstStyle/>
                    <a:p>
                      <a:pPr algn="l" fontAlgn="ctr"/>
                      <a:r>
                        <a:rPr lang="fr-FR" sz="1000" b="1" i="0" u="none" strike="noStrike">
                          <a:solidFill>
                            <a:schemeClr val="tx1"/>
                          </a:solidFill>
                          <a:latin typeface="+mn-lt"/>
                        </a:rPr>
                        <a:t>Actions régionales</a:t>
                      </a:r>
                      <a:r>
                        <a:rPr lang="fr-FR" sz="1000" b="1" i="0" u="none" strike="noStrike" baseline="0">
                          <a:solidFill>
                            <a:schemeClr val="tx1"/>
                          </a:solidFill>
                          <a:latin typeface="+mn-lt"/>
                        </a:rPr>
                        <a:t> et nationales</a:t>
                      </a:r>
                      <a:endParaRPr lang="fr-FR" sz="1000" b="1" i="0" u="none" strike="noStrike">
                        <a:solidFill>
                          <a:schemeClr val="tx1"/>
                        </a:solidFill>
                        <a:latin typeface="+mn-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00" b="1" i="0" u="none" strike="noStrike" dirty="0">
                          <a:solidFill>
                            <a:schemeClr val="tx1"/>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1000" b="1" i="0" u="none" strike="noStrike">
                          <a:solidFill>
                            <a:schemeClr val="tx1"/>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1000" b="1" i="0" u="none" strike="noStrike">
                          <a:solidFill>
                            <a:schemeClr val="tx1"/>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083786">
                <a:tc>
                  <a:txBody>
                    <a:bodyPr/>
                    <a:lstStyle/>
                    <a:p>
                      <a:pPr marL="0" indent="0" algn="l" rtl="0" eaLnBrk="1" fontAlgn="b" latinLnBrk="0" hangingPunct="1">
                        <a:buFontTx/>
                        <a:buNone/>
                      </a:pPr>
                      <a:r>
                        <a:rPr lang="fr-FR" sz="1000" b="0" i="0" u="none" strike="noStrike" kern="1200" baseline="0" dirty="0">
                          <a:solidFill>
                            <a:schemeClr val="tx1"/>
                          </a:solidFill>
                          <a:latin typeface="+mn-lt"/>
                          <a:ea typeface="+mn-ea"/>
                          <a:cs typeface="+mn-cs"/>
                        </a:rPr>
                        <a:t>Adapter les méthodes et contenus d’accompagnement au regard de l’analyse des pratiques des professionnels permettant un dialogue davantage personnalisé sur des thèmes de : </a:t>
                      </a:r>
                    </a:p>
                    <a:p>
                      <a:pPr marL="171450" indent="-171450" algn="l" rtl="0" eaLnBrk="1" fontAlgn="b" latinLnBrk="0" hangingPunct="1">
                        <a:buFontTx/>
                        <a:buChar char="-"/>
                      </a:pPr>
                      <a:r>
                        <a:rPr lang="fr-FR" sz="1000" b="0" i="0" u="none" strike="noStrike" kern="1200" baseline="0" dirty="0">
                          <a:solidFill>
                            <a:schemeClr val="tx1"/>
                          </a:solidFill>
                          <a:latin typeface="+mn-lt"/>
                          <a:ea typeface="+mn-ea"/>
                          <a:cs typeface="+mn-cs"/>
                        </a:rPr>
                        <a:t>prescriptions de médicaments </a:t>
                      </a:r>
                      <a:r>
                        <a:rPr lang="fr-FR" sz="1000" b="0" i="0" u="none" strike="noStrike" kern="1200" baseline="0" dirty="0" smtClean="0">
                          <a:solidFill>
                            <a:schemeClr val="tx1"/>
                          </a:solidFill>
                          <a:latin typeface="+mn-lt"/>
                          <a:ea typeface="+mn-ea"/>
                          <a:cs typeface="+mn-cs"/>
                        </a:rPr>
                        <a:t>(metformine </a:t>
                      </a:r>
                      <a:r>
                        <a:rPr lang="fr-FR" sz="1000" b="0" i="0" u="none" strike="noStrike" kern="1200" baseline="0" dirty="0">
                          <a:solidFill>
                            <a:schemeClr val="tx1"/>
                          </a:solidFill>
                          <a:latin typeface="+mn-lt"/>
                          <a:ea typeface="+mn-ea"/>
                          <a:cs typeface="+mn-cs"/>
                        </a:rPr>
                        <a:t>par exemple) ; </a:t>
                      </a:r>
                    </a:p>
                    <a:p>
                      <a:pPr marL="171450" indent="-171450" algn="l" rtl="0" eaLnBrk="1" fontAlgn="b" latinLnBrk="0" hangingPunct="1">
                        <a:buFontTx/>
                        <a:buChar char="-"/>
                      </a:pPr>
                      <a:r>
                        <a:rPr lang="fr-FR" sz="1000" b="0" i="0" u="none" strike="noStrike" kern="1200" baseline="0" dirty="0">
                          <a:solidFill>
                            <a:schemeClr val="tx1"/>
                          </a:solidFill>
                          <a:latin typeface="+mn-lt"/>
                          <a:ea typeface="+mn-ea"/>
                          <a:cs typeface="+mn-cs"/>
                        </a:rPr>
                        <a:t>de prévention (dépistages organisés des cancers)  ;</a:t>
                      </a:r>
                    </a:p>
                    <a:p>
                      <a:pPr marL="171450" indent="-171450" algn="l" defTabSz="932863" rtl="0" eaLnBrk="1" fontAlgn="b" latinLnBrk="0" hangingPunct="1">
                        <a:buFontTx/>
                        <a:buChar char="-"/>
                      </a:pPr>
                      <a:r>
                        <a:rPr lang="fr-FR" sz="1000" b="0" i="0" u="none" strike="noStrike" kern="1200" baseline="0" dirty="0">
                          <a:solidFill>
                            <a:schemeClr val="tx1"/>
                          </a:solidFill>
                          <a:latin typeface="+mn-lt"/>
                          <a:ea typeface="+mn-ea"/>
                          <a:cs typeface="+mn-cs"/>
                        </a:rPr>
                        <a:t>ou d’utilisation des outils numériques de l’Assurance Maladie.</a:t>
                      </a:r>
                    </a:p>
                    <a:p>
                      <a:pPr marL="0" indent="0" algn="l" defTabSz="932863" rtl="0" eaLnBrk="1" fontAlgn="b" latinLnBrk="0" hangingPunct="1">
                        <a:buFontTx/>
                        <a:buNone/>
                      </a:pPr>
                      <a:endParaRPr lang="fr-FR" sz="10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rtl="0" eaLnBrk="1" fontAlgn="b" latinLnBrk="0" hangingPunct="1"/>
                      <a:r>
                        <a:rPr lang="fr-FR" sz="900" b="0" i="0" u="none" strike="noStrike" kern="1200">
                          <a:solidFill>
                            <a:schemeClr val="tx1"/>
                          </a:solidFill>
                          <a:latin typeface="+mn-lt"/>
                          <a:ea typeface="+mn-ea"/>
                          <a:cs typeface="+mn-cs"/>
                        </a:rPr>
                        <a:t>Nouvelle « offre de service » de l’Assurance maladie aux professionnels de santé diversifiant et combinant  les  canaux  de communication et d’échange de manière graduée et personnalisée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r>
                        <a:rPr lang="fr-FR" sz="1000" b="0" i="0" u="none" strike="noStrike" kern="1200">
                          <a:solidFill>
                            <a:schemeClr val="tx1"/>
                          </a:solidFill>
                          <a:latin typeface="+mn-lt"/>
                          <a:ea typeface="+mn-ea"/>
                          <a:cs typeface="+mn-cs"/>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5054">
                <a:tc>
                  <a:txBody>
                    <a:bodyPr/>
                    <a:lstStyle/>
                    <a:p>
                      <a:pPr marL="0" marR="0" lvl="1" indent="0" algn="l" rtl="0" eaLnBrk="1" fontAlgn="b" latinLnBrk="0" hangingPunct="1">
                        <a:lnSpc>
                          <a:spcPct val="100000"/>
                        </a:lnSpc>
                        <a:spcBef>
                          <a:spcPts val="0"/>
                        </a:spcBef>
                        <a:spcAft>
                          <a:spcPts val="0"/>
                        </a:spcAft>
                        <a:buClrTx/>
                        <a:buSzTx/>
                        <a:buFontTx/>
                        <a:buNone/>
                      </a:pPr>
                      <a:r>
                        <a:rPr lang="fr-FR" sz="1000" b="0" i="0" u="none" strike="noStrike" kern="1200" dirty="0">
                          <a:solidFill>
                            <a:schemeClr val="tx1"/>
                          </a:solidFill>
                          <a:latin typeface="+mn-lt"/>
                          <a:ea typeface="+mn-ea"/>
                          <a:cs typeface="+mn-cs"/>
                        </a:rPr>
                        <a:t>Développer un</a:t>
                      </a:r>
                      <a:r>
                        <a:rPr lang="fr-FR" sz="1000" b="0" i="0" u="none" strike="noStrike" kern="1200" baseline="0" dirty="0">
                          <a:solidFill>
                            <a:schemeClr val="tx1"/>
                          </a:solidFill>
                          <a:latin typeface="+mn-lt"/>
                          <a:ea typeface="+mn-ea"/>
                          <a:cs typeface="+mn-cs"/>
                        </a:rPr>
                        <a:t> prototype d’</a:t>
                      </a:r>
                      <a:r>
                        <a:rPr lang="fr-FR" sz="1000" b="0" i="0" u="none" strike="noStrike" kern="1200" dirty="0">
                          <a:solidFill>
                            <a:schemeClr val="tx1"/>
                          </a:solidFill>
                          <a:latin typeface="+mn-lt"/>
                          <a:ea typeface="+mn-ea"/>
                          <a:cs typeface="+mn-cs"/>
                        </a:rPr>
                        <a:t>outil de </a:t>
                      </a:r>
                      <a:r>
                        <a:rPr lang="fr-FR" sz="1000" b="0" i="0" u="none" strike="noStrike" kern="1200" dirty="0" err="1">
                          <a:solidFill>
                            <a:schemeClr val="tx1"/>
                          </a:solidFill>
                          <a:latin typeface="+mn-lt"/>
                          <a:ea typeface="+mn-ea"/>
                          <a:cs typeface="+mn-cs"/>
                        </a:rPr>
                        <a:t>datavisualisation</a:t>
                      </a:r>
                      <a:r>
                        <a:rPr lang="fr-FR" sz="1000" b="0" i="0" u="none" strike="noStrike" kern="1200" dirty="0">
                          <a:solidFill>
                            <a:schemeClr val="tx1"/>
                          </a:solidFill>
                          <a:latin typeface="+mn-lt"/>
                          <a:ea typeface="+mn-ea"/>
                          <a:cs typeface="+mn-cs"/>
                        </a:rPr>
                        <a:t>  </a:t>
                      </a:r>
                      <a:r>
                        <a:rPr lang="fr-FR" sz="1000" b="0" i="0" u="none" strike="noStrike" kern="1200" noProof="0" dirty="0">
                          <a:solidFill>
                            <a:schemeClr val="tx1"/>
                          </a:solidFill>
                          <a:latin typeface="+mn-lt"/>
                          <a:ea typeface="+mn-ea"/>
                          <a:cs typeface="+mn-cs"/>
                        </a:rPr>
                        <a:t>individuelle  pour le médecin prescripteur, avec les données de ses patients, permettant ainsi</a:t>
                      </a:r>
                      <a:r>
                        <a:rPr lang="fr-FR" sz="1000" b="0" i="0" u="none" strike="noStrike" kern="1200" baseline="0" noProof="0" dirty="0">
                          <a:solidFill>
                            <a:schemeClr val="tx1"/>
                          </a:solidFill>
                          <a:latin typeface="+mn-lt"/>
                          <a:ea typeface="+mn-ea"/>
                          <a:cs typeface="+mn-cs"/>
                        </a:rPr>
                        <a:t> de situer son activité et pratiques non seulement au regard des référentiels mais de l’activité des autres professionnels.</a:t>
                      </a:r>
                      <a:endParaRPr lang="fr-FR" sz="1000" b="0" i="0" u="none" strike="noStrike" kern="1200" noProof="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r>
                        <a:rPr lang="fr-FR" sz="900" b="0" i="0" u="none" strike="noStrike" kern="1200">
                          <a:solidFill>
                            <a:schemeClr val="tx1"/>
                          </a:solidFill>
                          <a:latin typeface="+mn-lt"/>
                          <a:ea typeface="+mn-ea"/>
                          <a:cs typeface="+mn-cs"/>
                        </a:rPr>
                        <a:t>Expérimentation datavisualisation en cours </a:t>
                      </a:r>
                      <a:r>
                        <a:rPr lang="fr-FR" sz="900" b="0" i="0" u="none" strike="noStrike" kern="1200" noProof="0">
                          <a:solidFill>
                            <a:schemeClr val="tx1"/>
                          </a:solidFill>
                          <a:latin typeface="+mn-lt"/>
                          <a:ea typeface="+mn-ea"/>
                          <a:cs typeface="+mn-cs"/>
                        </a:rPr>
                        <a:t>sur les antibiotiques</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r>
                        <a:rPr lang="fr-FR" sz="1000" b="0" i="0" u="none" strike="noStrike" kern="1200">
                          <a:solidFill>
                            <a:schemeClr val="tx1"/>
                          </a:solidFill>
                          <a:latin typeface="+mn-lt"/>
                          <a:ea typeface="+mn-ea"/>
                          <a:cs typeface="+mn-cs"/>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kern="1200">
                          <a:solidFill>
                            <a:schemeClr val="tx1"/>
                          </a:solidFill>
                          <a:latin typeface="+mn-lt"/>
                          <a:ea typeface="+mn-ea"/>
                          <a:cs typeface="+mn-cs"/>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9835">
                <a:tc>
                  <a:txBody>
                    <a:bodyPr/>
                    <a:lstStyle/>
                    <a:p>
                      <a:pPr algn="l" fontAlgn="b"/>
                      <a:r>
                        <a:rPr lang="fr-FR" sz="1000" b="0" i="0" u="none" strike="noStrike" dirty="0">
                          <a:solidFill>
                            <a:schemeClr val="tx1"/>
                          </a:solidFill>
                          <a:latin typeface="+mn-lt"/>
                        </a:rPr>
                        <a:t>Cibler et contrôler</a:t>
                      </a:r>
                      <a:r>
                        <a:rPr lang="fr-FR" sz="1000" b="0" i="0" u="none" strike="noStrike" baseline="0" dirty="0">
                          <a:solidFill>
                            <a:schemeClr val="tx1"/>
                          </a:solidFill>
                          <a:latin typeface="+mn-lt"/>
                        </a:rPr>
                        <a:t> les prescripteurs montrant un écart entre leurs pratiques de prescription et les recommandations  par des actions de maitrise médicalisée</a:t>
                      </a:r>
                      <a:endParaRPr lang="fr-FR" sz="1000" b="0" i="0" u="none" strike="noStrike" dirty="0">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MSO MSAP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endParaRPr lang="fr-FR" sz="10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9835">
                <a:tc>
                  <a:txBody>
                    <a:bodyPr/>
                    <a:lstStyle/>
                    <a:p>
                      <a:pPr marL="0" algn="l" defTabSz="932863" rtl="0" eaLnBrk="1" fontAlgn="b" latinLnBrk="0" hangingPunct="1"/>
                      <a:r>
                        <a:rPr lang="fr-FR" sz="1000" b="0" i="0" u="none" strike="noStrike" kern="1200" dirty="0">
                          <a:solidFill>
                            <a:schemeClr val="tx1"/>
                          </a:solidFill>
                          <a:latin typeface="+mn-lt"/>
                          <a:ea typeface="+mn-ea"/>
                          <a:cs typeface="+mn-cs"/>
                        </a:rPr>
                        <a:t>Cartographier</a:t>
                      </a:r>
                      <a:r>
                        <a:rPr lang="fr-FR" sz="1000" b="0" i="0" u="none" strike="noStrike" kern="1200" baseline="0" dirty="0">
                          <a:solidFill>
                            <a:schemeClr val="tx1"/>
                          </a:solidFill>
                          <a:latin typeface="+mn-lt"/>
                          <a:ea typeface="+mn-ea"/>
                          <a:cs typeface="+mn-cs"/>
                        </a:rPr>
                        <a:t> et </a:t>
                      </a:r>
                      <a:r>
                        <a:rPr lang="fr-FR" sz="1000" b="0" i="0" u="none" strike="noStrike" kern="1200" dirty="0">
                          <a:solidFill>
                            <a:schemeClr val="tx1"/>
                          </a:solidFill>
                          <a:latin typeface="+mn-lt"/>
                          <a:ea typeface="+mn-ea"/>
                          <a:cs typeface="+mn-cs"/>
                        </a:rPr>
                        <a:t>Optimiser</a:t>
                      </a:r>
                      <a:r>
                        <a:rPr lang="fr-FR" sz="1000" b="0" i="0" u="none" strike="noStrike" kern="1200" baseline="0" dirty="0">
                          <a:solidFill>
                            <a:schemeClr val="tx1"/>
                          </a:solidFill>
                          <a:latin typeface="+mn-lt"/>
                          <a:ea typeface="+mn-ea"/>
                          <a:cs typeface="+mn-cs"/>
                        </a:rPr>
                        <a:t> le dispositif des D</a:t>
                      </a:r>
                      <a:r>
                        <a:rPr lang="fr-FR" sz="1000" b="0" i="0" u="none" strike="noStrike" kern="1200" dirty="0">
                          <a:solidFill>
                            <a:schemeClr val="tx1"/>
                          </a:solidFill>
                          <a:latin typeface="+mn-lt"/>
                          <a:ea typeface="+mn-ea"/>
                          <a:cs typeface="+mn-cs"/>
                        </a:rPr>
                        <a:t>emandes d’Accord Préalable (automatisation)</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defTabSz="932863" rtl="0" eaLnBrk="1" fontAlgn="b" latinLnBrk="0" hangingPunct="1"/>
                      <a:endParaRPr lang="fr-FR" sz="10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l" rtl="0" eaLnBrk="1" fontAlgn="b" latinLnBrk="0" hangingPunct="1"/>
                      <a:r>
                        <a:rPr lang="fr-FR" sz="1000" b="0" i="0" u="none" strike="noStrike" kern="1200">
                          <a:solidFill>
                            <a:schemeClr val="tx1"/>
                          </a:solidFill>
                          <a:latin typeface="+mn-lt"/>
                          <a:ea typeface="+mn-ea"/>
                          <a:cs typeface="+mn-cs"/>
                        </a:rPr>
                        <a:t>DSS CNAM DGOS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l" fontAlgn="b"/>
                      <a:r>
                        <a:rPr lang="fr-FR" sz="1000" b="0" i="0" u="none" strike="noStrike">
                          <a:solidFill>
                            <a:schemeClr val="tx1"/>
                          </a:solidFill>
                          <a:latin typeface="+mn-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5449">
                <a:tc>
                  <a:txBody>
                    <a:bodyPr/>
                    <a:lstStyle/>
                    <a:p>
                      <a:pPr marL="0" lvl="0" algn="l">
                        <a:buNone/>
                      </a:pPr>
                      <a:r>
                        <a:rPr lang="fr-FR" sz="1000" b="0" i="0" u="none" strike="noStrike" kern="1200" noProof="0">
                          <a:solidFill>
                            <a:schemeClr val="tx1"/>
                          </a:solidFill>
                        </a:rPr>
                        <a:t>Poursuivre l’optimisation des contrôles des Demandes d’accord préalable pour l’assistance respiratoire, l’orthopédie dentofaciale, les actes de la Classification commune des actes médicaux et les médicaments.</a:t>
                      </a:r>
                      <a:endParaRPr lang="fr-FR">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marL="0" lvl="0" algn="l">
                        <a:buNone/>
                      </a:pPr>
                      <a:r>
                        <a:rPr lang="fr-FR" sz="1000" b="0" i="0" u="none" strike="noStrike" kern="1200" dirty="0">
                          <a:solidFill>
                            <a:schemeClr val="tx1"/>
                          </a:solidFill>
                          <a:latin typeface="+mn-lt"/>
                          <a:ea typeface="+mn-ea"/>
                          <a:cs typeface="+mn-cs"/>
                        </a:rPr>
                        <a:t>Lettre à Toutes les Caisses</a:t>
                      </a:r>
                      <a:endParaRPr lang="fr-FR" dirty="0">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marL="0" lvl="0" algn="l" defTabSz="932863">
                        <a:buNone/>
                      </a:pPr>
                      <a:r>
                        <a:rPr lang="fr-FR" sz="1000" b="0" i="0" u="none" strike="noStrike" kern="1200">
                          <a:solidFill>
                            <a:schemeClr val="tx1"/>
                          </a:solidFill>
                          <a:latin typeface="+mn-lt"/>
                          <a:ea typeface="+mn-ea"/>
                          <a:cs typeface="+mn-cs"/>
                        </a:rPr>
                        <a:t>MSA</a:t>
                      </a:r>
                      <a:endParaRPr lang="fr-FR">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lvl="0" algn="l">
                        <a:buNone/>
                      </a:pPr>
                      <a:r>
                        <a:rPr lang="fr-FR" sz="1000" b="0" i="0" u="none" strike="noStrike">
                          <a:solidFill>
                            <a:schemeClr val="tx1"/>
                          </a:solidFill>
                          <a:latin typeface="+mn-lt"/>
                        </a:rPr>
                        <a:t>Pérenne</a:t>
                      </a:r>
                    </a:p>
                  </a:txBody>
                  <a:tcPr marL="6762" marR="6762" marT="6762" marB="0">
                    <a:lnL w="0">
                      <a:noFill/>
                    </a:lnL>
                    <a:lnR w="0">
                      <a:noFill/>
                    </a:lnR>
                    <a:lnT w="12700">
                      <a:solidFill>
                        <a:srgbClr val="FFC000"/>
                      </a:solidFill>
                    </a:lnT>
                    <a:lnB w="12700">
                      <a:solidFill>
                        <a:srgbClr val="FFC000"/>
                      </a:solidFill>
                    </a:lnB>
                    <a:solidFill>
                      <a:srgbClr val="FFFFFF"/>
                    </a:solidFill>
                  </a:tcPr>
                </a:tc>
                <a:extLst>
                  <a:ext uri="{0D108BD9-81ED-4DB2-BD59-A6C34878D82A}">
                    <a16:rowId xmlns:a16="http://schemas.microsoft.com/office/drawing/2014/main" val="282898651"/>
                  </a:ext>
                </a:extLst>
              </a:tr>
              <a:tr h="409835">
                <a:tc>
                  <a:txBody>
                    <a:bodyPr/>
                    <a:lstStyle/>
                    <a:p>
                      <a:pPr marL="0" lvl="0" algn="l">
                        <a:buNone/>
                      </a:pPr>
                      <a:r>
                        <a:rPr lang="fr-FR" sz="1000" b="0" i="0" u="none" strike="noStrike" kern="1200" noProof="0">
                          <a:solidFill>
                            <a:schemeClr val="tx1"/>
                          </a:solidFill>
                          <a:latin typeface="Arial"/>
                        </a:rPr>
                        <a:t>Vérification du respect de la prise en charge du bridge remplaçant une incisive </a:t>
                      </a:r>
                      <a:endParaRPr lang="fr-FR">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marL="0" lvl="0" algn="l">
                        <a:buNone/>
                      </a:pPr>
                      <a:r>
                        <a:rPr lang="fr-FR" sz="1000" b="0" i="0" u="none" strike="noStrike" kern="1200" noProof="0" dirty="0">
                          <a:solidFill>
                            <a:schemeClr val="tx1"/>
                          </a:solidFill>
                          <a:latin typeface="Arial"/>
                        </a:rPr>
                        <a:t>Lettre à Toutes les Caisses</a:t>
                      </a:r>
                      <a:endParaRPr lang="fr-FR" dirty="0">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marL="0" lvl="0" algn="l" defTabSz="932863">
                        <a:buNone/>
                      </a:pPr>
                      <a:r>
                        <a:rPr lang="fr-FR" sz="1000" b="0" i="0" u="none" strike="noStrike" kern="1200">
                          <a:solidFill>
                            <a:schemeClr val="tx1"/>
                          </a:solidFill>
                          <a:latin typeface="+mn-lt"/>
                          <a:ea typeface="+mn-ea"/>
                          <a:cs typeface="+mn-cs"/>
                        </a:rPr>
                        <a:t>MSA</a:t>
                      </a:r>
                    </a:p>
                  </a:txBody>
                  <a:tcPr marL="6762" marR="6762" marT="6762" marB="0">
                    <a:lnL w="0">
                      <a:noFill/>
                    </a:lnL>
                    <a:lnR w="0">
                      <a:noFill/>
                    </a:lnR>
                    <a:lnT w="12700">
                      <a:solidFill>
                        <a:srgbClr val="FFC000"/>
                      </a:solidFill>
                    </a:lnT>
                    <a:lnB w="12700">
                      <a:solidFill>
                        <a:srgbClr val="FFC000"/>
                      </a:solidFill>
                    </a:lnB>
                  </a:tcPr>
                </a:tc>
                <a:tc>
                  <a:txBody>
                    <a:bodyPr/>
                    <a:lstStyle/>
                    <a:p>
                      <a:pPr lvl="0" algn="l">
                        <a:buNone/>
                      </a:pPr>
                      <a:r>
                        <a:rPr lang="fr-FR" sz="1000" b="0" i="0" u="none" strike="noStrike">
                          <a:solidFill>
                            <a:schemeClr val="tx1"/>
                          </a:solidFill>
                          <a:latin typeface="+mn-lt"/>
                        </a:rPr>
                        <a:t>2022</a:t>
                      </a:r>
                    </a:p>
                  </a:txBody>
                  <a:tcPr marL="6762" marR="6762" marT="6762" marB="0">
                    <a:lnL w="0">
                      <a:noFill/>
                    </a:lnL>
                    <a:lnR w="0">
                      <a:noFill/>
                    </a:lnR>
                    <a:lnT w="12700">
                      <a:solidFill>
                        <a:srgbClr val="FFC000"/>
                      </a:solidFill>
                    </a:lnT>
                    <a:lnB w="12700">
                      <a:solidFill>
                        <a:srgbClr val="FFC000"/>
                      </a:solidFill>
                    </a:lnB>
                    <a:solidFill>
                      <a:srgbClr val="FFFFFF"/>
                    </a:solidFill>
                  </a:tcPr>
                </a:tc>
                <a:extLst>
                  <a:ext uri="{0D108BD9-81ED-4DB2-BD59-A6C34878D82A}">
                    <a16:rowId xmlns:a16="http://schemas.microsoft.com/office/drawing/2014/main" val="2974980134"/>
                  </a:ext>
                </a:extLst>
              </a:tr>
              <a:tr h="409835">
                <a:tc>
                  <a:txBody>
                    <a:bodyPr/>
                    <a:lstStyle/>
                    <a:p>
                      <a:pPr marL="0" lvl="0" algn="l">
                        <a:buNone/>
                      </a:pPr>
                      <a:r>
                        <a:rPr lang="fr-FR" sz="1000" b="0" i="0" u="none" strike="noStrike" kern="1200" noProof="0">
                          <a:solidFill>
                            <a:schemeClr val="tx1"/>
                          </a:solidFill>
                          <a:latin typeface="Arial"/>
                        </a:rPr>
                        <a:t>Vérification des bonnes pratiques avec la réalisation de radiographies lors du traitement radiculaire en endodontie</a:t>
                      </a:r>
                      <a:endParaRPr lang="fr-FR">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marL="0" lvl="0" algn="l">
                        <a:buNone/>
                      </a:pPr>
                      <a:r>
                        <a:rPr lang="fr-FR" sz="1000" b="0" i="0" u="none" strike="noStrike" kern="1200" noProof="0" dirty="0">
                          <a:solidFill>
                            <a:schemeClr val="tx1"/>
                          </a:solidFill>
                          <a:latin typeface="Arial"/>
                        </a:rPr>
                        <a:t>Lettre à Toutes les Caisses</a:t>
                      </a:r>
                      <a:endParaRPr lang="fr-FR" dirty="0">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marL="0" lvl="0" algn="l" defTabSz="932863">
                        <a:buNone/>
                      </a:pPr>
                      <a:r>
                        <a:rPr lang="fr-FR" sz="1000" b="0" i="0" u="none" strike="noStrike" kern="1200" dirty="0">
                          <a:solidFill>
                            <a:schemeClr val="tx1"/>
                          </a:solidFill>
                          <a:latin typeface="+mn-lt"/>
                          <a:ea typeface="+mn-ea"/>
                          <a:cs typeface="+mn-cs"/>
                        </a:rPr>
                        <a:t>MSA</a:t>
                      </a:r>
                    </a:p>
                  </a:txBody>
                  <a:tcPr marL="6762" marR="6762" marT="6762" marB="0">
                    <a:lnL w="0">
                      <a:noFill/>
                    </a:lnL>
                    <a:lnR w="0">
                      <a:noFill/>
                    </a:lnR>
                    <a:lnT w="12700">
                      <a:solidFill>
                        <a:srgbClr val="FFC000"/>
                      </a:solidFill>
                    </a:lnT>
                    <a:lnB w="12700">
                      <a:solidFill>
                        <a:srgbClr val="FFC000"/>
                      </a:solidFill>
                    </a:lnB>
                  </a:tcPr>
                </a:tc>
                <a:tc>
                  <a:txBody>
                    <a:bodyPr/>
                    <a:lstStyle/>
                    <a:p>
                      <a:pPr lvl="0" algn="l">
                        <a:buNone/>
                      </a:pPr>
                      <a:r>
                        <a:rPr lang="fr-FR" sz="1000" b="0" i="0" u="none" strike="noStrike">
                          <a:solidFill>
                            <a:schemeClr val="tx1"/>
                          </a:solidFill>
                          <a:latin typeface="+mn-lt"/>
                        </a:rPr>
                        <a:t>2022</a:t>
                      </a:r>
                    </a:p>
                  </a:txBody>
                  <a:tcPr marL="6762" marR="6762" marT="6762" marB="0">
                    <a:lnL w="0">
                      <a:noFill/>
                    </a:lnL>
                    <a:lnR w="0">
                      <a:noFill/>
                    </a:lnR>
                    <a:lnT w="12700">
                      <a:solidFill>
                        <a:srgbClr val="FFC000"/>
                      </a:solidFill>
                    </a:lnT>
                    <a:lnB w="12700">
                      <a:solidFill>
                        <a:srgbClr val="FFC000"/>
                      </a:solidFill>
                    </a:lnB>
                    <a:solidFill>
                      <a:srgbClr val="FFFFFF"/>
                    </a:solidFill>
                  </a:tcPr>
                </a:tc>
                <a:extLst>
                  <a:ext uri="{0D108BD9-81ED-4DB2-BD59-A6C34878D82A}">
                    <a16:rowId xmlns:a16="http://schemas.microsoft.com/office/drawing/2014/main" val="1791313763"/>
                  </a:ext>
                </a:extLst>
              </a:tr>
              <a:tr h="297746">
                <a:tc>
                  <a:txBody>
                    <a:bodyPr/>
                    <a:lstStyle/>
                    <a:p>
                      <a:pPr marL="0" lvl="0" algn="l">
                        <a:buNone/>
                      </a:pPr>
                      <a:r>
                        <a:rPr lang="fr-FR" sz="1000" b="0" i="0" u="none" strike="noStrike" kern="1200" noProof="0" dirty="0">
                          <a:solidFill>
                            <a:schemeClr val="tx1"/>
                          </a:solidFill>
                          <a:latin typeface="Arial"/>
                        </a:rPr>
                        <a:t>Vérification du bilan parodontal et actes DSR pour les assurés diabétiques en ALD8</a:t>
                      </a:r>
                      <a:endParaRPr lang="fr-FR" dirty="0">
                        <a:solidFill>
                          <a:schemeClr val="tx1"/>
                        </a:solidFill>
                      </a:endParaRPr>
                    </a:p>
                  </a:txBody>
                  <a:tcPr marL="6762" marR="6762" marT="6762" marB="0">
                    <a:lnL w="0">
                      <a:noFill/>
                    </a:lnL>
                    <a:lnR w="0">
                      <a:noFill/>
                    </a:lnR>
                    <a:lnT w="12700">
                      <a:solidFill>
                        <a:srgbClr val="FFC000"/>
                      </a:solidFill>
                    </a:lnT>
                    <a:lnB w="12700">
                      <a:solidFill>
                        <a:schemeClr val="tx2"/>
                      </a:solidFill>
                    </a:lnB>
                  </a:tcPr>
                </a:tc>
                <a:tc>
                  <a:txBody>
                    <a:bodyPr/>
                    <a:lstStyle/>
                    <a:p>
                      <a:pPr marL="0" lvl="0" algn="l">
                        <a:buNone/>
                      </a:pPr>
                      <a:r>
                        <a:rPr lang="fr-FR" sz="1000" b="0" i="0" u="none" strike="noStrike" kern="1200" noProof="0">
                          <a:solidFill>
                            <a:schemeClr val="tx1"/>
                          </a:solidFill>
                          <a:latin typeface="Arial"/>
                        </a:rPr>
                        <a:t>Lettre à Toutes les Caisses</a:t>
                      </a:r>
                      <a:endParaRPr lang="fr-FR">
                        <a:solidFill>
                          <a:schemeClr val="tx1"/>
                        </a:solidFill>
                      </a:endParaRPr>
                    </a:p>
                  </a:txBody>
                  <a:tcPr marL="6762" marR="6762" marT="6762" marB="0">
                    <a:lnL w="0">
                      <a:noFill/>
                    </a:lnL>
                    <a:lnR w="0">
                      <a:noFill/>
                    </a:lnR>
                    <a:lnT w="12700">
                      <a:solidFill>
                        <a:srgbClr val="FFC000"/>
                      </a:solidFill>
                    </a:lnT>
                    <a:lnB w="12700">
                      <a:solidFill>
                        <a:schemeClr val="tx2"/>
                      </a:solidFill>
                    </a:lnB>
                  </a:tcPr>
                </a:tc>
                <a:tc>
                  <a:txBody>
                    <a:bodyPr/>
                    <a:lstStyle/>
                    <a:p>
                      <a:pPr marL="0" lvl="0" algn="l" defTabSz="932863">
                        <a:buNone/>
                      </a:pPr>
                      <a:r>
                        <a:rPr lang="fr-FR" sz="1000" b="0" i="0" u="none" strike="noStrike" kern="1200" dirty="0">
                          <a:solidFill>
                            <a:schemeClr val="tx1"/>
                          </a:solidFill>
                          <a:latin typeface="+mn-lt"/>
                          <a:ea typeface="+mn-ea"/>
                          <a:cs typeface="+mn-cs"/>
                        </a:rPr>
                        <a:t>MSA</a:t>
                      </a:r>
                    </a:p>
                  </a:txBody>
                  <a:tcPr marL="6762" marR="6762" marT="6762" marB="0">
                    <a:lnL w="0">
                      <a:noFill/>
                    </a:lnL>
                    <a:lnR w="0">
                      <a:noFill/>
                    </a:lnR>
                    <a:lnT w="12700">
                      <a:solidFill>
                        <a:srgbClr val="FFC000"/>
                      </a:solidFill>
                    </a:lnT>
                    <a:lnB w="12700">
                      <a:solidFill>
                        <a:schemeClr val="tx2"/>
                      </a:solidFill>
                    </a:lnB>
                  </a:tcPr>
                </a:tc>
                <a:tc>
                  <a:txBody>
                    <a:bodyPr/>
                    <a:lstStyle/>
                    <a:p>
                      <a:pPr lvl="0" algn="l">
                        <a:buNone/>
                      </a:pPr>
                      <a:r>
                        <a:rPr lang="fr-FR" sz="1000" b="0" i="0" u="none" strike="noStrike" dirty="0">
                          <a:solidFill>
                            <a:schemeClr val="tx1"/>
                          </a:solidFill>
                          <a:latin typeface="+mn-lt"/>
                        </a:rPr>
                        <a:t>2022</a:t>
                      </a:r>
                    </a:p>
                  </a:txBody>
                  <a:tcPr marL="6762" marR="6762" marT="6762" marB="0">
                    <a:lnL w="0">
                      <a:noFill/>
                    </a:lnL>
                    <a:lnR w="0">
                      <a:noFill/>
                    </a:lnR>
                    <a:lnT w="12700">
                      <a:solidFill>
                        <a:srgbClr val="FFC000"/>
                      </a:solidFill>
                    </a:lnT>
                    <a:lnB w="12700">
                      <a:solidFill>
                        <a:schemeClr val="tx2"/>
                      </a:solidFill>
                    </a:lnB>
                    <a:solidFill>
                      <a:srgbClr val="FFFFFF"/>
                    </a:solidFill>
                  </a:tcPr>
                </a:tc>
                <a:extLst>
                  <a:ext uri="{0D108BD9-81ED-4DB2-BD59-A6C34878D82A}">
                    <a16:rowId xmlns:a16="http://schemas.microsoft.com/office/drawing/2014/main" val="3337224380"/>
                  </a:ext>
                </a:extLst>
              </a:tr>
            </a:tbl>
          </a:graphicData>
        </a:graphic>
      </p:graphicFrame>
      <p:sp>
        <p:nvSpPr>
          <p:cNvPr id="21" name="Rectangle 4"/>
          <p:cNvSpPr txBox="1">
            <a:spLocks/>
          </p:cNvSpPr>
          <p:nvPr/>
        </p:nvSpPr>
        <p:spPr>
          <a:xfrm>
            <a:off x="5473402" y="1700808"/>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1880880"/>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17" name="ZoneTexte 16"/>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Pertinence et efficience des produits de santé</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 </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Agir pour une structure de prescription plus responsable (ES, ESMS, ville)</a:t>
            </a:r>
          </a:p>
        </p:txBody>
      </p:sp>
      <p:grpSp>
        <p:nvGrpSpPr>
          <p:cNvPr id="15" name="Groupe 14"/>
          <p:cNvGrpSpPr/>
          <p:nvPr/>
        </p:nvGrpSpPr>
        <p:grpSpPr>
          <a:xfrm>
            <a:off x="66828" y="116632"/>
            <a:ext cx="588165" cy="432618"/>
            <a:chOff x="730251" y="2607436"/>
            <a:chExt cx="1539350" cy="752041"/>
          </a:xfrm>
        </p:grpSpPr>
        <p:pic>
          <p:nvPicPr>
            <p:cNvPr id="18"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 name="Groupe 18"/>
            <p:cNvGrpSpPr/>
            <p:nvPr/>
          </p:nvGrpSpPr>
          <p:grpSpPr>
            <a:xfrm rot="5400000">
              <a:off x="1246059" y="2393464"/>
              <a:ext cx="288032" cy="715975"/>
              <a:chOff x="971600" y="2132856"/>
              <a:chExt cx="288032" cy="2283554"/>
            </a:xfrm>
          </p:grpSpPr>
          <p:cxnSp>
            <p:nvCxnSpPr>
              <p:cNvPr id="24" name="Connecteur droit avec flèche 23"/>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7" name="Rectangle 26"/>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4704434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5057" name="think-cell Slide" r:id="rId11" imgW="360" imgH="360" progId="">
                  <p:embed/>
                </p:oleObj>
              </mc:Choice>
              <mc:Fallback>
                <p:oleObj name="think-cell Slide" r:id="rId11" imgW="360" imgH="360" progId="">
                  <p:embed/>
                  <p:pic>
                    <p:nvPicPr>
                      <p:cNvPr id="2" name="Object 1" hidden="1"/>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effectLst/>
                <a:uLnTx/>
                <a:uFillTx/>
                <a:latin typeface="Arial"/>
                <a:ea typeface="+mn-ea"/>
                <a:cs typeface="Arial"/>
              </a:rPr>
              <a:t>Lancement effectif de</a:t>
            </a:r>
            <a:r>
              <a:rPr kumimoji="0" lang="fr-FR" sz="1000" b="0" i="0" u="none" strike="noStrike" kern="1200" cap="none" spc="0" normalizeH="0" noProof="0" dirty="0" smtClean="0">
                <a:ln>
                  <a:noFill/>
                </a:ln>
                <a:effectLst/>
                <a:uLnTx/>
                <a:uFillTx/>
                <a:latin typeface="Arial"/>
                <a:ea typeface="+mn-ea"/>
                <a:cs typeface="Arial"/>
              </a:rPr>
              <a:t> Mon Espace Santé</a:t>
            </a: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smtClean="0">
              <a:ln>
                <a:noFill/>
              </a:ln>
              <a:effectLst/>
              <a:uLnTx/>
              <a:uFillTx/>
              <a:latin typeface="Arial"/>
              <a:ea typeface="+mn-ea"/>
              <a:cs typeface="Arial"/>
            </a:endParaRP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effectLst/>
                <a:uLnTx/>
                <a:uFillTx/>
                <a:latin typeface="Arial"/>
                <a:ea typeface="+mn-ea"/>
                <a:cs typeface="Arial"/>
              </a:rPr>
              <a:t>Développer </a:t>
            </a:r>
            <a:r>
              <a:rPr kumimoji="0" lang="fr-FR" sz="1000" b="0" i="0" u="none" strike="noStrike" kern="1200" cap="none" spc="0" normalizeH="0" baseline="0" noProof="0" dirty="0">
                <a:ln>
                  <a:noFill/>
                </a:ln>
                <a:effectLst/>
                <a:uLnTx/>
                <a:uFillTx/>
                <a:latin typeface="Arial"/>
                <a:ea typeface="+mn-ea"/>
                <a:cs typeface="Arial"/>
              </a:rPr>
              <a:t>la pratique fondée sur des preuves qui vise à réduire les variations (inappropriées) tout en conservant les variations (appropriées) provenant des spécificités des usagers. Les études montrent que le recommandations de bonnes pratiques sont difficilement mobilisables dans la pratique des professionnels de santé. Le développement d’outils d’aide à la décision doit faciliter leur usage quotidien.</a:t>
            </a:r>
          </a:p>
        </p:txBody>
      </p:sp>
      <p:sp>
        <p:nvSpPr>
          <p:cNvPr id="111" name="TextBox 76"/>
          <p:cNvSpPr txBox="1">
            <a:spLocks/>
          </p:cNvSpPr>
          <p:nvPr>
            <p:custDataLst>
              <p:tags r:id="rId3"/>
            </p:custDataLst>
          </p:nvPr>
        </p:nvSpPr>
        <p:spPr>
          <a:xfrm>
            <a:off x="5525866" y="812651"/>
            <a:ext cx="322259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d’équipements logiciels métiers</a:t>
            </a:r>
            <a:r>
              <a:rPr kumimoji="0" lang="fr-FR" sz="900" b="1" i="0" u="none" strike="noStrike" kern="1200" cap="none" spc="0" normalizeH="0" baseline="0" noProof="0">
                <a:ln>
                  <a:noFill/>
                </a:ln>
                <a:solidFill>
                  <a:srgbClr val="000000"/>
                </a:solidFill>
                <a:effectLst/>
                <a:uLnTx/>
                <a:uFillTx/>
                <a:latin typeface="Arial"/>
                <a:ea typeface="+mn-ea"/>
                <a:cs typeface="Arial"/>
              </a:rPr>
              <a:t>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marR="0" lvl="0" indent="0" defTabSz="911105" eaLnBrk="0" fontAlgn="auto" hangingPunct="0">
              <a:lnSpc>
                <a:spcPct val="100000"/>
              </a:lnSpc>
              <a:spcBef>
                <a:spcPts val="0"/>
              </a:spcBef>
              <a:spcAft>
                <a:spcPts val="0"/>
              </a:spcAft>
              <a:buClrTx/>
              <a:buSzTx/>
              <a:buFontTx/>
              <a:buNone/>
              <a:tabLst>
                <a:tab pos="455549" algn="l"/>
              </a:tabLst>
              <a:defRPr kumimoji="0" b="1" i="0" u="none" strike="noStrike" kern="0" cap="none" spc="0" normalizeH="0" baseline="0">
                <a:ln>
                  <a:noFill/>
                </a:ln>
                <a:solidFill>
                  <a:srgbClr val="002960"/>
                </a:solidFill>
                <a:effectLst/>
                <a:uLnTx/>
                <a:uFillTx/>
                <a:latin typeface="Arial"/>
                <a:cs typeface="Aria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Promouvoir les outils numériques en santé à valeur ajoutée (1/2) </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4"/>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 SNIIRAM</a:t>
            </a:r>
          </a:p>
        </p:txBody>
      </p:sp>
      <p:sp>
        <p:nvSpPr>
          <p:cNvPr id="18" name="ZoneTexte 17"/>
          <p:cNvSpPr txBox="1"/>
          <p:nvPr/>
        </p:nvSpPr>
        <p:spPr>
          <a:xfrm>
            <a:off x="127856" y="692696"/>
            <a:ext cx="432048" cy="611200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actes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Mieux intégrer les recommandations et les référentiels dans la pratique des professionnels</a:t>
            </a:r>
          </a:p>
        </p:txBody>
      </p:sp>
      <p:graphicFrame>
        <p:nvGraphicFramePr>
          <p:cNvPr id="17" name="Tableau 16"/>
          <p:cNvGraphicFramePr>
            <a:graphicFrameLocks noGrp="1"/>
          </p:cNvGraphicFramePr>
          <p:nvPr>
            <p:extLst>
              <p:ext uri="{D42A27DB-BD31-4B8C-83A1-F6EECF244321}">
                <p14:modId xmlns:p14="http://schemas.microsoft.com/office/powerpoint/2010/main" val="547089521"/>
              </p:ext>
            </p:extLst>
          </p:nvPr>
        </p:nvGraphicFramePr>
        <p:xfrm>
          <a:off x="690790" y="2846645"/>
          <a:ext cx="8301860" cy="4199919"/>
        </p:xfrm>
        <a:graphic>
          <a:graphicData uri="http://schemas.openxmlformats.org/drawingml/2006/table">
            <a:tbl>
              <a:tblPr/>
              <a:tblGrid>
                <a:gridCol w="5040415">
                  <a:extLst>
                    <a:ext uri="{9D8B030D-6E8A-4147-A177-3AD203B41FA5}">
                      <a16:colId xmlns:a16="http://schemas.microsoft.com/office/drawing/2014/main" val="20000"/>
                    </a:ext>
                  </a:extLst>
                </a:gridCol>
                <a:gridCol w="1505091">
                  <a:extLst>
                    <a:ext uri="{9D8B030D-6E8A-4147-A177-3AD203B41FA5}">
                      <a16:colId xmlns:a16="http://schemas.microsoft.com/office/drawing/2014/main" val="20001"/>
                    </a:ext>
                  </a:extLst>
                </a:gridCol>
                <a:gridCol w="1099434">
                  <a:extLst>
                    <a:ext uri="{9D8B030D-6E8A-4147-A177-3AD203B41FA5}">
                      <a16:colId xmlns:a16="http://schemas.microsoft.com/office/drawing/2014/main" val="20002"/>
                    </a:ext>
                  </a:extLst>
                </a:gridCol>
                <a:gridCol w="656920">
                  <a:extLst>
                    <a:ext uri="{9D8B030D-6E8A-4147-A177-3AD203B41FA5}">
                      <a16:colId xmlns:a16="http://schemas.microsoft.com/office/drawing/2014/main" val="20003"/>
                    </a:ext>
                  </a:extLst>
                </a:gridCol>
              </a:tblGrid>
              <a:tr h="200379">
                <a:tc>
                  <a:txBody>
                    <a:bodyPr/>
                    <a:lstStyle/>
                    <a:p>
                      <a:pPr algn="l" fontAlgn="ctr"/>
                      <a:r>
                        <a:rPr lang="fr-FR" sz="9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dirty="0">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dirty="0">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035111">
                <a:tc>
                  <a:txBody>
                    <a:bodyPr/>
                    <a:lstStyle/>
                    <a:p>
                      <a:pPr marL="228600" indent="-228600" algn="l" fontAlgn="ctr">
                        <a:buFont typeface="Arial" panose="020B0604020202020204" pitchFamily="34" charset="0"/>
                        <a:buChar char="•"/>
                      </a:pPr>
                      <a:r>
                        <a:rPr lang="fr-FR" sz="900" b="0" i="0" u="none" strike="noStrike" kern="1200" dirty="0" smtClean="0">
                          <a:solidFill>
                            <a:schemeClr val="tx1"/>
                          </a:solidFill>
                          <a:latin typeface="+mn-lt"/>
                          <a:ea typeface="+mn-ea"/>
                          <a:cs typeface="+mn-cs"/>
                        </a:rPr>
                        <a:t>Accompagner le déploiement</a:t>
                      </a:r>
                      <a:r>
                        <a:rPr lang="fr-FR" sz="900" b="0" i="0" u="none" strike="noStrike" kern="1200" baseline="0" dirty="0" smtClean="0">
                          <a:solidFill>
                            <a:schemeClr val="tx1"/>
                          </a:solidFill>
                          <a:latin typeface="+mn-lt"/>
                          <a:ea typeface="+mn-ea"/>
                          <a:cs typeface="+mn-cs"/>
                        </a:rPr>
                        <a:t> de Mon Espace santé  sur les territoires </a:t>
                      </a:r>
                    </a:p>
                    <a:p>
                      <a:pPr marL="228600" indent="-228600" algn="l" fontAlgn="ctr">
                        <a:buFont typeface="Arial" panose="020B0604020202020204" pitchFamily="34" charset="0"/>
                        <a:buChar char="•"/>
                      </a:pPr>
                      <a:endParaRPr lang="fr-FR" sz="900" b="0" i="0" u="none" strike="noStrike" kern="1200" dirty="0" smtClean="0">
                        <a:solidFill>
                          <a:schemeClr val="tx1"/>
                        </a:solidFill>
                        <a:latin typeface="+mn-lt"/>
                        <a:ea typeface="+mn-ea"/>
                        <a:cs typeface="+mn-cs"/>
                      </a:endParaRPr>
                    </a:p>
                    <a:p>
                      <a:pPr marL="228600" indent="-228600" algn="l" fontAlgn="ctr">
                        <a:buFont typeface="Arial" panose="020B0604020202020204" pitchFamily="34" charset="0"/>
                        <a:buChar char="•"/>
                      </a:pPr>
                      <a:r>
                        <a:rPr lang="fr-FR" sz="900" b="0" i="0" u="none" strike="noStrike" kern="1200" dirty="0" smtClean="0">
                          <a:solidFill>
                            <a:schemeClr val="tx1"/>
                          </a:solidFill>
                          <a:latin typeface="+mn-lt"/>
                          <a:ea typeface="+mn-ea"/>
                          <a:cs typeface="+mn-cs"/>
                        </a:rPr>
                        <a:t>Poursuivre </a:t>
                      </a:r>
                      <a:r>
                        <a:rPr lang="fr-FR" sz="900" b="0" i="0" u="none" strike="noStrike" kern="1200" dirty="0">
                          <a:solidFill>
                            <a:schemeClr val="tx1"/>
                          </a:solidFill>
                          <a:latin typeface="+mn-lt"/>
                          <a:ea typeface="+mn-ea"/>
                          <a:cs typeface="+mn-cs"/>
                        </a:rPr>
                        <a:t>le développement</a:t>
                      </a:r>
                      <a:r>
                        <a:rPr lang="fr-FR" sz="900" b="0" i="0" u="none" strike="noStrike" kern="1200" baseline="0" dirty="0">
                          <a:solidFill>
                            <a:schemeClr val="tx1"/>
                          </a:solidFill>
                          <a:latin typeface="+mn-lt"/>
                          <a:ea typeface="+mn-ea"/>
                          <a:cs typeface="+mn-cs"/>
                        </a:rPr>
                        <a:t> et la promotion </a:t>
                      </a:r>
                      <a:r>
                        <a:rPr lang="fr-FR" sz="900" b="0" i="0" u="none" strike="noStrike" kern="1200" dirty="0">
                          <a:solidFill>
                            <a:schemeClr val="tx1"/>
                          </a:solidFill>
                          <a:latin typeface="+mn-lt"/>
                          <a:ea typeface="+mn-ea"/>
                          <a:cs typeface="+mn-cs"/>
                        </a:rPr>
                        <a:t>des outils d’aide à la décision en médecine générale fondé sur l’Evidence </a:t>
                      </a:r>
                      <a:r>
                        <a:rPr lang="fr-FR" sz="900" b="0" i="0" u="none" strike="noStrike" kern="1200" dirty="0" err="1">
                          <a:solidFill>
                            <a:schemeClr val="tx1"/>
                          </a:solidFill>
                          <a:latin typeface="+mn-lt"/>
                          <a:ea typeface="+mn-ea"/>
                          <a:cs typeface="+mn-cs"/>
                        </a:rPr>
                        <a:t>Based</a:t>
                      </a:r>
                      <a:r>
                        <a:rPr lang="fr-FR" sz="900" b="0" i="0" u="none" strike="noStrike" kern="1200" dirty="0">
                          <a:solidFill>
                            <a:schemeClr val="tx1"/>
                          </a:solidFill>
                          <a:latin typeface="+mn-lt"/>
                          <a:ea typeface="+mn-ea"/>
                          <a:cs typeface="+mn-cs"/>
                        </a:rPr>
                        <a:t> </a:t>
                      </a:r>
                      <a:r>
                        <a:rPr lang="fr-FR" sz="900" b="0" i="0" u="none" strike="noStrike" kern="1200" dirty="0" err="1">
                          <a:solidFill>
                            <a:schemeClr val="tx1"/>
                          </a:solidFill>
                          <a:latin typeface="+mn-lt"/>
                          <a:ea typeface="+mn-ea"/>
                          <a:cs typeface="+mn-cs"/>
                        </a:rPr>
                        <a:t>Medicine</a:t>
                      </a:r>
                      <a:endParaRPr lang="fr-FR" sz="900" b="0" i="0" u="none" strike="noStrike" kern="1200" dirty="0">
                        <a:solidFill>
                          <a:schemeClr val="tx1"/>
                        </a:solidFill>
                        <a:latin typeface="+mn-lt"/>
                        <a:ea typeface="+mn-ea"/>
                        <a:cs typeface="+mn-cs"/>
                      </a:endParaRPr>
                    </a:p>
                    <a:p>
                      <a:pPr marL="1085850" lvl="2" indent="-171450" algn="l" fontAlgn="ctr">
                        <a:buFont typeface="Arial" panose="020B0604020202020204" pitchFamily="34" charset="0"/>
                        <a:buChar char="•"/>
                      </a:pPr>
                      <a:r>
                        <a:rPr lang="fr-FR" sz="900" b="0" i="0" u="none" strike="noStrike" kern="1200" dirty="0">
                          <a:solidFill>
                            <a:srgbClr val="000000"/>
                          </a:solidFill>
                          <a:latin typeface="+mn-lt"/>
                          <a:ea typeface="+mn-ea"/>
                          <a:cs typeface="+mn-cs"/>
                        </a:rPr>
                        <a:t>Travail </a:t>
                      </a:r>
                      <a:r>
                        <a:rPr lang="fr-FR" sz="900" b="0" i="0" u="none" strike="noStrike" kern="1200" baseline="0" dirty="0">
                          <a:solidFill>
                            <a:srgbClr val="000000"/>
                          </a:solidFill>
                          <a:latin typeface="+mn-lt"/>
                          <a:ea typeface="+mn-ea"/>
                          <a:cs typeface="+mn-cs"/>
                        </a:rPr>
                        <a:t>avec </a:t>
                      </a:r>
                      <a:r>
                        <a:rPr lang="fr-FR" sz="900" b="0" i="0" u="none" strike="noStrike" kern="1200" dirty="0">
                          <a:solidFill>
                            <a:srgbClr val="000000"/>
                          </a:solidFill>
                          <a:latin typeface="+mn-lt"/>
                          <a:ea typeface="+mn-ea"/>
                          <a:cs typeface="+mn-cs"/>
                        </a:rPr>
                        <a:t>CMG et HAS sur le développement des outils d’aide à la</a:t>
                      </a:r>
                      <a:r>
                        <a:rPr lang="fr-FR" sz="900" b="0" i="0" u="none" strike="noStrike" kern="1200" baseline="0" dirty="0">
                          <a:solidFill>
                            <a:srgbClr val="000000"/>
                          </a:solidFill>
                          <a:latin typeface="+mn-lt"/>
                          <a:ea typeface="+mn-ea"/>
                          <a:cs typeface="+mn-cs"/>
                        </a:rPr>
                        <a:t> décision </a:t>
                      </a:r>
                    </a:p>
                    <a:p>
                      <a:pPr marL="1085850" lvl="2" indent="-171450" algn="l" fontAlgn="ctr">
                        <a:buFont typeface="Arial" panose="020B0604020202020204" pitchFamily="34" charset="0"/>
                        <a:buChar char="•"/>
                      </a:pPr>
                      <a:r>
                        <a:rPr lang="fr-FR" sz="900" b="0" i="0" u="none" strike="noStrike" kern="1200" dirty="0">
                          <a:solidFill>
                            <a:srgbClr val="000000"/>
                          </a:solidFill>
                          <a:latin typeface="+mn-lt"/>
                          <a:ea typeface="+mn-ea"/>
                          <a:cs typeface="+mn-cs"/>
                        </a:rPr>
                        <a:t>Fournir une aide documentaire validée aux praticiens</a:t>
                      </a:r>
                    </a:p>
                    <a:p>
                      <a:pPr marL="1085850" lvl="2" indent="-171450" algn="l" fontAlgn="ctr">
                        <a:buFont typeface="Arial" panose="020B0604020202020204" pitchFamily="34" charset="0"/>
                        <a:buChar char="•"/>
                      </a:pPr>
                      <a:r>
                        <a:rPr lang="fr-FR" sz="900" b="0" i="0" u="none" strike="noStrike" kern="1200" baseline="0" dirty="0">
                          <a:solidFill>
                            <a:schemeClr val="tx1"/>
                          </a:solidFill>
                          <a:latin typeface="+mn-lt"/>
                          <a:ea typeface="+mn-ea"/>
                          <a:cs typeface="+mn-cs"/>
                        </a:rPr>
                        <a:t>Faciliter l’aide à la décision à travers l’outil informatique</a:t>
                      </a:r>
                    </a:p>
                    <a:p>
                      <a:pPr marL="1085850" lvl="2" indent="-171450" algn="l" fontAlgn="ctr">
                        <a:buFont typeface="Arial" panose="020B0604020202020204" pitchFamily="34" charset="0"/>
                        <a:buChar char="•"/>
                      </a:pPr>
                      <a:r>
                        <a:rPr lang="fr-FR" sz="900" b="0" i="0" u="none" strike="noStrike" kern="1200" baseline="0" dirty="0">
                          <a:solidFill>
                            <a:schemeClr val="tx1"/>
                          </a:solidFill>
                          <a:latin typeface="+mn-lt"/>
                          <a:ea typeface="+mn-ea"/>
                          <a:cs typeface="+mn-cs"/>
                        </a:rPr>
                        <a:t>Intégration des recommandations dans les logiciels métiers</a:t>
                      </a:r>
                    </a:p>
                    <a:p>
                      <a:pPr marL="1085850" lvl="2" indent="-171450" algn="l" fontAlgn="ctr">
                        <a:buFont typeface="Arial" panose="020B0604020202020204" pitchFamily="34" charset="0"/>
                        <a:buChar char="•"/>
                      </a:pPr>
                      <a:r>
                        <a:rPr lang="fr-FR" sz="900" b="0" i="0" u="none" strike="noStrike" kern="1200" dirty="0">
                          <a:solidFill>
                            <a:srgbClr val="000000"/>
                          </a:solidFill>
                          <a:latin typeface="+mn-lt"/>
                          <a:ea typeface="+mn-ea"/>
                          <a:cs typeface="+mn-cs"/>
                        </a:rPr>
                        <a:t>Promotion des</a:t>
                      </a:r>
                      <a:r>
                        <a:rPr lang="fr-FR" sz="900" b="0" i="0" u="none" strike="noStrike" kern="1200" baseline="0" dirty="0">
                          <a:solidFill>
                            <a:srgbClr val="000000"/>
                          </a:solidFill>
                          <a:latin typeface="+mn-lt"/>
                          <a:ea typeface="+mn-ea"/>
                          <a:cs typeface="+mn-cs"/>
                        </a:rPr>
                        <a:t> outils d’aide à la décision auprès des PS</a:t>
                      </a:r>
                      <a:endParaRPr lang="fr-FR" sz="900" b="0" i="0" u="none" strike="noStrike" kern="1200" baseline="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a:solidFill>
                            <a:srgbClr val="000000"/>
                          </a:solidFill>
                          <a:latin typeface="+mj-lt"/>
                        </a:rPr>
                        <a:t>CDC logiciels métiers</a:t>
                      </a:r>
                    </a:p>
                    <a:p>
                      <a:pPr algn="l" fontAlgn="ctr"/>
                      <a:r>
                        <a:rPr lang="fr-FR" sz="900" b="0" i="0" u="none" strike="noStrike" dirty="0">
                          <a:solidFill>
                            <a:srgbClr val="000000"/>
                          </a:solidFill>
                          <a:latin typeface="+mj-lt"/>
                        </a:rPr>
                        <a:t>ROSP</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smtClean="0">
                          <a:solidFill>
                            <a:schemeClr val="tx1"/>
                          </a:solidFill>
                          <a:latin typeface="+mj-lt"/>
                        </a:rPr>
                        <a:t>Ministère</a:t>
                      </a:r>
                      <a:r>
                        <a:rPr lang="fr-FR" sz="900" b="0" i="0" u="none" strike="noStrike" baseline="0" dirty="0" smtClean="0">
                          <a:solidFill>
                            <a:schemeClr val="tx1"/>
                          </a:solidFill>
                          <a:latin typeface="+mj-lt"/>
                        </a:rPr>
                        <a:t> / CNAM</a:t>
                      </a:r>
                      <a:endParaRPr lang="fr-FR" sz="900" b="0" i="0" u="none" strike="noStrike" dirty="0" smtClean="0">
                        <a:solidFill>
                          <a:schemeClr val="tx1"/>
                        </a:solidFill>
                        <a:latin typeface="+mj-lt"/>
                      </a:endParaRPr>
                    </a:p>
                    <a:p>
                      <a:pPr algn="l" fontAlgn="ctr"/>
                      <a:endParaRPr lang="fr-FR" sz="900" b="0" i="0" u="none" strike="noStrike" dirty="0" smtClean="0">
                        <a:solidFill>
                          <a:schemeClr val="tx1"/>
                        </a:solidFill>
                        <a:latin typeface="+mj-lt"/>
                      </a:endParaRPr>
                    </a:p>
                    <a:p>
                      <a:pPr algn="l" fontAlgn="ctr"/>
                      <a:endParaRPr lang="fr-FR" sz="900" b="0" i="0" u="none" strike="noStrike" dirty="0" smtClean="0">
                        <a:solidFill>
                          <a:schemeClr val="tx1"/>
                        </a:solidFill>
                        <a:latin typeface="+mj-lt"/>
                      </a:endParaRPr>
                    </a:p>
                    <a:p>
                      <a:pPr algn="l" fontAlgn="ctr"/>
                      <a:r>
                        <a:rPr lang="fr-FR" sz="900" b="0" i="0" u="none" strike="noStrike" dirty="0" smtClean="0">
                          <a:solidFill>
                            <a:schemeClr val="tx1"/>
                          </a:solidFill>
                          <a:latin typeface="+mj-lt"/>
                        </a:rPr>
                        <a:t>CMG</a:t>
                      </a:r>
                      <a:r>
                        <a:rPr lang="fr-FR" sz="900" b="0" i="0" u="none" strike="noStrike" dirty="0">
                          <a:solidFill>
                            <a:schemeClr val="tx1"/>
                          </a:solidFill>
                          <a:latin typeface="+mj-lt"/>
                        </a:rPr>
                        <a:t>, HAS </a:t>
                      </a:r>
                    </a:p>
                    <a:p>
                      <a:pPr algn="l" fontAlgn="ctr"/>
                      <a:r>
                        <a:rPr lang="fr-FR" sz="900" b="0" i="0" u="none" strike="noStrike" dirty="0">
                          <a:solidFill>
                            <a:schemeClr val="tx1"/>
                          </a:solidFill>
                          <a:latin typeface="+mj-lt"/>
                        </a:rPr>
                        <a:t>Editeurs de logiciels</a:t>
                      </a:r>
                    </a:p>
                    <a:p>
                      <a:pPr algn="l" fontAlgn="ctr"/>
                      <a:r>
                        <a:rPr lang="fr-FR" sz="900" b="0" i="0" u="none" strike="noStrike" dirty="0">
                          <a:solidFill>
                            <a:schemeClr val="tx1"/>
                          </a:solidFill>
                          <a:latin typeface="+mj-lt"/>
                        </a:rPr>
                        <a:t>GIE SV, CNAM,</a:t>
                      </a:r>
                      <a:r>
                        <a:rPr lang="fr-FR" sz="900" b="0" i="0" u="none" strike="noStrike" baseline="0" dirty="0">
                          <a:solidFill>
                            <a:schemeClr val="tx1"/>
                          </a:solidFill>
                          <a:latin typeface="+mj-lt"/>
                        </a:rPr>
                        <a:t> </a:t>
                      </a:r>
                      <a:r>
                        <a:rPr lang="fr-FR" sz="900" b="0" i="0" u="none" strike="noStrike" dirty="0">
                          <a:solidFill>
                            <a:schemeClr val="tx1"/>
                          </a:solidFill>
                          <a:latin typeface="+mj-lt"/>
                        </a:rPr>
                        <a:t>AM</a:t>
                      </a:r>
                    </a:p>
                    <a:p>
                      <a:pPr algn="l" fontAlgn="ctr"/>
                      <a:r>
                        <a:rPr lang="fr-FR" sz="900" b="0" i="0" u="none" strike="noStrike" dirty="0">
                          <a:solidFill>
                            <a:schemeClr val="tx1"/>
                          </a:solidFill>
                          <a:latin typeface="+mj-lt"/>
                        </a:rPr>
                        <a:t>ARS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dirty="0" smtClean="0">
                          <a:solidFill>
                            <a:schemeClr val="tx1"/>
                          </a:solidFill>
                          <a:latin typeface="+mn-lt"/>
                          <a:ea typeface="+mn-ea"/>
                          <a:cs typeface="+mn-cs"/>
                        </a:rPr>
                        <a:t>2022</a:t>
                      </a:r>
                    </a:p>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dirty="0" smtClean="0">
                        <a:solidFill>
                          <a:schemeClr val="tx1"/>
                        </a:solidFill>
                        <a:latin typeface="+mn-lt"/>
                        <a:ea typeface="+mn-ea"/>
                        <a:cs typeface="+mn-cs"/>
                      </a:endParaRPr>
                    </a:p>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dirty="0" smtClean="0">
                        <a:solidFill>
                          <a:schemeClr val="tx1"/>
                        </a:solidFill>
                        <a:latin typeface="+mn-lt"/>
                        <a:ea typeface="+mn-ea"/>
                        <a:cs typeface="+mn-cs"/>
                      </a:endParaRPr>
                    </a:p>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dirty="0" smtClean="0">
                        <a:solidFill>
                          <a:schemeClr val="tx1"/>
                        </a:solidFill>
                        <a:latin typeface="+mn-lt"/>
                        <a:ea typeface="+mn-ea"/>
                        <a:cs typeface="+mn-cs"/>
                      </a:endParaRPr>
                    </a:p>
                    <a:p>
                      <a:pPr marL="0" marR="0" indent="0" algn="l" defTabSz="914400" rtl="0" eaLnBrk="1" fontAlgn="ctr" latinLnBrk="0" hangingPunct="1">
                        <a:lnSpc>
                          <a:spcPct val="100000"/>
                        </a:lnSpc>
                        <a:spcBef>
                          <a:spcPts val="0"/>
                        </a:spcBef>
                        <a:spcAft>
                          <a:spcPts val="0"/>
                        </a:spcAft>
                        <a:buClrTx/>
                        <a:buSzTx/>
                        <a:buFontTx/>
                        <a:buNone/>
                        <a:tabLst/>
                        <a:defRPr/>
                      </a:pPr>
                      <a:endParaRPr lang="fr-FR" sz="900" b="0" i="0" u="none" strike="noStrike" kern="1200" dirty="0" smtClean="0">
                        <a:solidFill>
                          <a:schemeClr val="tx1"/>
                        </a:solidFill>
                        <a:latin typeface="+mn-lt"/>
                        <a:ea typeface="+mn-ea"/>
                        <a:cs typeface="+mn-cs"/>
                      </a:endParaRPr>
                    </a:p>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dirty="0" smtClean="0">
                          <a:solidFill>
                            <a:schemeClr val="tx1"/>
                          </a:solidFill>
                          <a:latin typeface="+mn-lt"/>
                          <a:ea typeface="+mn-ea"/>
                          <a:cs typeface="+mn-cs"/>
                        </a:rPr>
                        <a:t>2021</a:t>
                      </a:r>
                      <a:endParaRPr lang="fr-FR" sz="9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795771">
                <a:tc>
                  <a:txBody>
                    <a:bodyPr/>
                    <a:lstStyle/>
                    <a:p>
                      <a:pPr marL="228600" indent="-228600" algn="l" fontAlgn="ctr">
                        <a:buFont typeface="Arial" panose="020B0604020202020204" pitchFamily="34" charset="0"/>
                        <a:buChar char="•"/>
                      </a:pPr>
                      <a:r>
                        <a:rPr lang="fr-FR" sz="900" b="0" i="0" u="none" strike="noStrike" kern="1200">
                          <a:solidFill>
                            <a:schemeClr val="tx1"/>
                          </a:solidFill>
                          <a:latin typeface="+mn-lt"/>
                          <a:ea typeface="+mn-ea"/>
                          <a:cs typeface="+mn-cs"/>
                        </a:rPr>
                        <a:t>Développer des outils d’aide à</a:t>
                      </a:r>
                      <a:r>
                        <a:rPr lang="fr-FR" sz="900" b="0" i="0" u="none" strike="noStrike" kern="1200" baseline="0">
                          <a:solidFill>
                            <a:schemeClr val="tx1"/>
                          </a:solidFill>
                          <a:latin typeface="+mn-lt"/>
                          <a:ea typeface="+mn-ea"/>
                          <a:cs typeface="+mn-cs"/>
                        </a:rPr>
                        <a:t> la prescription en biologie, en imagerie </a:t>
                      </a:r>
                      <a:r>
                        <a:rPr lang="fr-FR" sz="900" b="0" i="0" u="none" strike="noStrike" kern="1200">
                          <a:solidFill>
                            <a:schemeClr val="tx1"/>
                          </a:solidFill>
                          <a:latin typeface="+mn-lt"/>
                          <a:ea typeface="+mn-ea"/>
                          <a:cs typeface="+mn-cs"/>
                        </a:rPr>
                        <a:t>en mettant à disposition des outils intégrables aux logiciels</a:t>
                      </a:r>
                      <a:r>
                        <a:rPr lang="fr-FR" sz="900" b="0" i="0" u="none" strike="noStrike" kern="1200" baseline="0">
                          <a:solidFill>
                            <a:schemeClr val="tx1"/>
                          </a:solidFill>
                          <a:latin typeface="+mn-lt"/>
                          <a:ea typeface="+mn-ea"/>
                          <a:cs typeface="+mn-cs"/>
                        </a:rPr>
                        <a:t> </a:t>
                      </a:r>
                      <a:r>
                        <a:rPr lang="fr-FR" sz="900" b="0" i="0" u="none" strike="noStrike" kern="1200">
                          <a:solidFill>
                            <a:schemeClr val="tx1"/>
                          </a:solidFill>
                          <a:latin typeface="+mn-lt"/>
                          <a:ea typeface="+mn-ea"/>
                          <a:cs typeface="+mn-cs"/>
                        </a:rPr>
                        <a:t>pour faciliter l’appropriation des référentiels: </a:t>
                      </a:r>
                    </a:p>
                    <a:p>
                      <a:pPr marL="685800" lvl="1" indent="-228600" algn="l" fontAlgn="ctr">
                        <a:buFont typeface="+mj-lt"/>
                        <a:buAutoNum type="alphaLcPeriod"/>
                      </a:pPr>
                      <a:r>
                        <a:rPr lang="fr-FR" sz="900" b="0" i="0" u="none" strike="noStrike" kern="1200">
                          <a:solidFill>
                            <a:schemeClr val="tx1"/>
                          </a:solidFill>
                          <a:latin typeface="+mn-lt"/>
                          <a:ea typeface="+mn-ea"/>
                          <a:cs typeface="+mn-cs"/>
                        </a:rPr>
                        <a:t>Définir un cahier des charges permettant aux développeurs de logiciels d’aide à la prescription à intégrer les indications et/ou les bonnes pratiques en biologie/anatomopathologie et en imagerie</a:t>
                      </a:r>
                    </a:p>
                    <a:p>
                      <a:pPr marL="685800" lvl="1" indent="-228600" algn="l" fontAlgn="ctr">
                        <a:buFont typeface="+mj-lt"/>
                        <a:buAutoNum type="alphaLcPeriod"/>
                      </a:pPr>
                      <a:r>
                        <a:rPr lang="fr-FR" sz="900" b="0" i="0" u="none" strike="noStrike" kern="1200">
                          <a:solidFill>
                            <a:schemeClr val="tx1"/>
                          </a:solidFill>
                          <a:latin typeface="+mn-lt"/>
                          <a:ea typeface="+mn-ea"/>
                          <a:cs typeface="+mn-cs"/>
                        </a:rPr>
                        <a:t>Promouvoir l’utilisation de ces outils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n-lt"/>
                        </a:rPr>
                        <a:t>CAQES</a:t>
                      </a:r>
                    </a:p>
                    <a:p>
                      <a:pPr algn="l" fontAlgn="b"/>
                      <a:r>
                        <a:rPr lang="fr-FR" sz="900" b="0" i="0" u="none" strike="noStrike">
                          <a:solidFill>
                            <a:srgbClr val="000000"/>
                          </a:solidFill>
                          <a:latin typeface="+mn-lt"/>
                        </a:rPr>
                        <a:t>(intéressement/sanction)</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n-lt"/>
                        </a:rPr>
                        <a:t>Ministère</a:t>
                      </a:r>
                    </a:p>
                    <a:p>
                      <a:pPr algn="l" fontAlgn="b"/>
                      <a:r>
                        <a:rPr lang="fr-FR" sz="900" b="0" i="0" u="none" strike="noStrike">
                          <a:solidFill>
                            <a:srgbClr val="000000"/>
                          </a:solidFill>
                          <a:latin typeface="+mn-lt"/>
                        </a:rPr>
                        <a:t>HAS, CNAM</a:t>
                      </a:r>
                    </a:p>
                    <a:p>
                      <a:pPr algn="l" fontAlgn="b"/>
                      <a:r>
                        <a:rPr lang="fr-FR" sz="900" b="0" i="0" u="none" strike="noStrike">
                          <a:solidFill>
                            <a:srgbClr val="000000"/>
                          </a:solidFill>
                          <a:latin typeface="+mn-lt"/>
                        </a:rPr>
                        <a:t>Sociétés savantes, ARS, PS et établissements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810145">
                <a:tc>
                  <a:txBody>
                    <a:bodyPr/>
                    <a:lstStyle/>
                    <a:p>
                      <a:pPr marL="228600" marR="0" indent="-2286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a:solidFill>
                            <a:schemeClr val="tx1"/>
                          </a:solidFill>
                          <a:latin typeface="+mn-lt"/>
                          <a:ea typeface="+mn-ea"/>
                          <a:cs typeface="+mn-cs"/>
                        </a:rPr>
                        <a:t>Promouvoir les outils intégrant les recommandations de bonnes pratiques en </a:t>
                      </a:r>
                      <a:r>
                        <a:rPr lang="fr-FR" sz="900" b="0" i="0" u="none" strike="noStrike" kern="1200" err="1">
                          <a:solidFill>
                            <a:schemeClr val="tx1"/>
                          </a:solidFill>
                          <a:latin typeface="+mn-lt"/>
                          <a:ea typeface="+mn-ea"/>
                          <a:cs typeface="+mn-cs"/>
                        </a:rPr>
                        <a:t>périopératoire</a:t>
                      </a:r>
                      <a:r>
                        <a:rPr lang="fr-FR" sz="900" b="0" i="0" u="none" strike="noStrike" kern="1200">
                          <a:solidFill>
                            <a:schemeClr val="tx1"/>
                          </a:solidFill>
                          <a:latin typeface="+mn-lt"/>
                          <a:ea typeface="+mn-ea"/>
                          <a:cs typeface="+mn-cs"/>
                        </a:rPr>
                        <a:t>, centrés sur la gestion des risques et permettant de d’identifier les niveaux de risque des patients, d’adapter la stratégie </a:t>
                      </a:r>
                      <a:r>
                        <a:rPr lang="fr-FR" sz="900" b="0" i="0" u="none" strike="noStrike" kern="1200" err="1">
                          <a:solidFill>
                            <a:schemeClr val="tx1"/>
                          </a:solidFill>
                          <a:latin typeface="+mn-lt"/>
                          <a:ea typeface="+mn-ea"/>
                          <a:cs typeface="+mn-cs"/>
                        </a:rPr>
                        <a:t>périopératoire</a:t>
                      </a:r>
                      <a:r>
                        <a:rPr lang="fr-FR" sz="900" b="0" i="0" u="none" strike="noStrike" kern="1200">
                          <a:solidFill>
                            <a:schemeClr val="tx1"/>
                          </a:solidFill>
                          <a:latin typeface="+mn-lt"/>
                          <a:ea typeface="+mn-ea"/>
                          <a:cs typeface="+mn-cs"/>
                        </a:rPr>
                        <a:t> aux niveaux des risques et de réduire les examens préopératoires inutiles pour les interventions à faible risque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n-lt"/>
                        </a:rPr>
                        <a:t>CAQES</a:t>
                      </a:r>
                    </a:p>
                    <a:p>
                      <a:pPr algn="l" fontAlgn="b"/>
                      <a:r>
                        <a:rPr lang="fr-FR" sz="900" b="0" i="0" u="none" strike="noStrike">
                          <a:solidFill>
                            <a:srgbClr val="000000"/>
                          </a:solidFill>
                          <a:latin typeface="+mn-lt"/>
                        </a:rPr>
                        <a:t>(intéressement) –</a:t>
                      </a:r>
                      <a:r>
                        <a:rPr lang="fr-FR" sz="900" b="0" i="0" u="none" strike="noStrike" baseline="0">
                          <a:solidFill>
                            <a:srgbClr val="000000"/>
                          </a:solidFill>
                          <a:latin typeface="+mn-lt"/>
                        </a:rPr>
                        <a:t> indicateur sur les examens </a:t>
                      </a:r>
                      <a:r>
                        <a:rPr lang="fr-FR" sz="900" b="0" i="0" u="none" strike="noStrike" baseline="0" err="1">
                          <a:solidFill>
                            <a:srgbClr val="000000"/>
                          </a:solidFill>
                          <a:latin typeface="+mn-lt"/>
                        </a:rPr>
                        <a:t>préanesthésiques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rgbClr val="000000"/>
                          </a:solidFill>
                          <a:latin typeface="+mn-lt"/>
                        </a:rPr>
                        <a:t>HAS/SFAR</a:t>
                      </a:r>
                    </a:p>
                    <a:p>
                      <a:pPr algn="l" fontAlgn="b"/>
                      <a:r>
                        <a:rPr lang="fr-FR" sz="900" b="0" i="0" u="none" strike="noStrike">
                          <a:solidFill>
                            <a:schemeClr val="tx1"/>
                          </a:solidFill>
                          <a:latin typeface="+mn-lt"/>
                        </a:rPr>
                        <a:t>CNAM, Ministère </a:t>
                      </a:r>
                    </a:p>
                    <a:p>
                      <a:pPr algn="l" fontAlgn="b"/>
                      <a:r>
                        <a:rPr lang="fr-FR" sz="900" b="0" i="0" u="none" strike="noStrike">
                          <a:solidFill>
                            <a:srgbClr val="000000"/>
                          </a:solidFill>
                          <a:latin typeface="+mn-lt"/>
                        </a:rPr>
                        <a:t>ARS, PS et établissements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53266954"/>
                  </a:ext>
                </a:extLst>
              </a:tr>
              <a:tr h="981309">
                <a:tc>
                  <a:txBody>
                    <a:bodyPr/>
                    <a:lstStyle/>
                    <a:p>
                      <a:pPr marL="228600" indent="-228600" algn="l" fontAlgn="b">
                        <a:buFont typeface="Arial" panose="020B0604020202020204" pitchFamily="34" charset="0"/>
                        <a:buChar char="•"/>
                      </a:pPr>
                      <a:r>
                        <a:rPr lang="fr-FR" sz="900" b="0" i="0" u="none" strike="noStrike">
                          <a:solidFill>
                            <a:schemeClr val="tx1"/>
                          </a:solidFill>
                          <a:latin typeface="+mn-lt"/>
                        </a:rPr>
                        <a:t>Promouvoir les outils de suivi des patients intégrant les recommandations de bonnes pratiques et la mesure de la satisfaction des patients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rgbClr val="000000"/>
                          </a:solidFill>
                          <a:latin typeface="+mn-lt"/>
                        </a:rPr>
                        <a:t>HAS/SFAR</a:t>
                      </a:r>
                    </a:p>
                    <a:p>
                      <a:pPr algn="l" fontAlgn="b"/>
                      <a:r>
                        <a:rPr lang="fr-FR" sz="900" b="0" i="0" u="none" strike="noStrike">
                          <a:solidFill>
                            <a:schemeClr val="tx1"/>
                          </a:solidFill>
                          <a:latin typeface="+mn-lt"/>
                        </a:rPr>
                        <a:t>CNAM</a:t>
                      </a:r>
                    </a:p>
                    <a:p>
                      <a:pPr algn="l" fontAlgn="b"/>
                      <a:r>
                        <a:rPr lang="fr-FR" sz="900" b="0" i="0" u="none" strike="noStrike">
                          <a:solidFill>
                            <a:schemeClr val="tx1"/>
                          </a:solidFill>
                          <a:latin typeface="+mn-lt"/>
                        </a:rPr>
                        <a:t>Ministère </a:t>
                      </a:r>
                    </a:p>
                    <a:p>
                      <a:pPr algn="l" fontAlgn="b"/>
                      <a:r>
                        <a:rPr lang="fr-FR" sz="900" b="0" i="0" u="none" strike="noStrike">
                          <a:solidFill>
                            <a:srgbClr val="000000"/>
                          </a:solidFill>
                          <a:latin typeface="+mn-lt"/>
                        </a:rPr>
                        <a:t>ARS, PS et établissements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900" b="0" i="0" u="none" strike="noStrike" dirty="0">
                          <a:solidFill>
                            <a:schemeClr val="tx1"/>
                          </a:solidFill>
                          <a:latin typeface="+mn-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179913802"/>
                  </a:ext>
                </a:extLst>
              </a:tr>
            </a:tbl>
          </a:graphicData>
        </a:graphic>
      </p:graphicFrame>
      <p:sp>
        <p:nvSpPr>
          <p:cNvPr id="19" name="TextBox 76"/>
          <p:cNvSpPr txBox="1">
            <a:spLocks/>
          </p:cNvSpPr>
          <p:nvPr>
            <p:custDataLst>
              <p:tags r:id="rId5"/>
            </p:custDataLst>
          </p:nvPr>
        </p:nvSpPr>
        <p:spPr>
          <a:xfrm>
            <a:off x="5525866" y="1052736"/>
            <a:ext cx="3385246"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nombre de PS équipés d'un logiciel d’aide à la décision</a:t>
            </a:r>
          </a:p>
        </p:txBody>
      </p:sp>
      <p:sp>
        <p:nvSpPr>
          <p:cNvPr id="24" name="TextBox 76"/>
          <p:cNvSpPr txBox="1">
            <a:spLocks/>
          </p:cNvSpPr>
          <p:nvPr>
            <p:custDataLst>
              <p:tags r:id="rId6"/>
            </p:custDataLst>
          </p:nvPr>
        </p:nvSpPr>
        <p:spPr>
          <a:xfrm>
            <a:off x="5518226" y="1412776"/>
            <a:ext cx="2322686" cy="21453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taux d’équipements en LAD</a:t>
            </a:r>
          </a:p>
        </p:txBody>
      </p:sp>
      <p:sp>
        <p:nvSpPr>
          <p:cNvPr id="25" name="TextBox 76"/>
          <p:cNvSpPr txBox="1">
            <a:spLocks/>
          </p:cNvSpPr>
          <p:nvPr>
            <p:custDataLst>
              <p:tags r:id="rId7"/>
            </p:custDataLst>
          </p:nvPr>
        </p:nvSpPr>
        <p:spPr>
          <a:xfrm>
            <a:off x="5518226" y="1636494"/>
            <a:ext cx="3158230" cy="20833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dirty="0">
                <a:ln>
                  <a:noFill/>
                </a:ln>
                <a:solidFill>
                  <a:srgbClr val="000000"/>
                </a:solidFill>
                <a:effectLst/>
                <a:uLnTx/>
                <a:uFillTx/>
                <a:latin typeface="Arial"/>
                <a:ea typeface="+mn-ea"/>
                <a:cs typeface="Arial"/>
              </a:rPr>
              <a:t>taux de prescription élec</a:t>
            </a:r>
            <a:r>
              <a:rPr kumimoji="0" lang="fr-FR" sz="900" b="0" i="0" u="none" strike="noStrike" kern="1200" cap="none" spc="0" normalizeH="0" baseline="0" noProof="0" dirty="0">
                <a:ln>
                  <a:noFill/>
                </a:ln>
                <a:effectLst/>
                <a:uLnTx/>
                <a:uFillTx/>
                <a:latin typeface="Arial"/>
                <a:ea typeface="+mn-ea"/>
                <a:cs typeface="Arial"/>
              </a:rPr>
              <a:t>tronique (PS de ville)</a:t>
            </a:r>
          </a:p>
        </p:txBody>
      </p:sp>
      <p:grpSp>
        <p:nvGrpSpPr>
          <p:cNvPr id="20" name="Groupe 19"/>
          <p:cNvGrpSpPr/>
          <p:nvPr/>
        </p:nvGrpSpPr>
        <p:grpSpPr>
          <a:xfrm>
            <a:off x="66828" y="116632"/>
            <a:ext cx="588165" cy="432618"/>
            <a:chOff x="730251" y="2607436"/>
            <a:chExt cx="1539350" cy="752041"/>
          </a:xfrm>
        </p:grpSpPr>
        <p:pic>
          <p:nvPicPr>
            <p:cNvPr id="26" name="Picture 3"/>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rot="5400000">
              <a:off x="1246059" y="2393464"/>
              <a:ext cx="288032" cy="715975"/>
              <a:chOff x="971600" y="2132856"/>
              <a:chExt cx="288032" cy="2283554"/>
            </a:xfrm>
          </p:grpSpPr>
          <p:cxnSp>
            <p:nvCxnSpPr>
              <p:cNvPr id="29" name="Connecteur droit avec flèche 2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34" name="TextBox 76"/>
          <p:cNvSpPr txBox="1">
            <a:spLocks/>
          </p:cNvSpPr>
          <p:nvPr>
            <p:custDataLst>
              <p:tags r:id="rId8"/>
            </p:custDataLst>
          </p:nvPr>
        </p:nvSpPr>
        <p:spPr>
          <a:xfrm>
            <a:off x="5525865" y="1748755"/>
            <a:ext cx="3466785"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réduction du nombre d’examens </a:t>
            </a:r>
            <a:r>
              <a:rPr kumimoji="0" lang="fr-FR" sz="900" b="0" i="0" u="none" strike="noStrike" kern="1200" cap="none" spc="0" normalizeH="0" baseline="0" noProof="0" err="1">
                <a:ln>
                  <a:noFill/>
                </a:ln>
                <a:solidFill>
                  <a:srgbClr val="000000"/>
                </a:solidFill>
                <a:effectLst/>
                <a:uLnTx/>
                <a:uFillTx/>
                <a:latin typeface="Arial"/>
                <a:ea typeface="+mn-ea"/>
                <a:cs typeface="Arial"/>
              </a:rPr>
              <a:t>périopératoires</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913221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6080" name="think-cell Slide" r:id="rId12" imgW="360" imgH="360" progId="">
                  <p:embed/>
                </p:oleObj>
              </mc:Choice>
              <mc:Fallback>
                <p:oleObj name="think-cell Slide" r:id="rId12" imgW="360" imgH="360" progId="">
                  <p:embed/>
                  <p:pic>
                    <p:nvPicPr>
                      <p:cNvPr id="2" name="Object 1" hidden="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chor="t">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Réduire les hospitalisations évitables des personnes âgées résidentes en EHPAD par une détection précoce de l’altération de l’état général liées à la survenue </a:t>
            </a:r>
            <a:r>
              <a:rPr kumimoji="0" lang="fr-FR" sz="1000" b="0" i="0" u="none" strike="noStrike" kern="1200" cap="none" spc="0" normalizeH="0" baseline="0" noProof="0" dirty="0">
                <a:ln>
                  <a:noFill/>
                </a:ln>
                <a:effectLst/>
                <a:uLnTx/>
                <a:uFillTx/>
                <a:latin typeface="Arial"/>
                <a:cs typeface="Arial"/>
              </a:rPr>
              <a:t>d’infections urinaires, de pneumonies, d’insuffisance cardiaque ou de déshydratation. 20% des résidents en EHPAD ont recours aux urgences en 2015.</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effectLst/>
                <a:uLnTx/>
                <a:uFillTx/>
                <a:latin typeface="Arial"/>
                <a:ea typeface="+mn-lt"/>
                <a:cs typeface="Arial"/>
              </a:rPr>
              <a:t>Contribuer à diminuer le taux de chutes des personnes âgées résidant en établissement</a:t>
            </a:r>
            <a:endParaRPr kumimoji="0" lang="fr-FR" sz="1000" b="0" i="0" u="none" strike="noStrike" kern="1200" cap="none" spc="0" normalizeH="0" baseline="0" noProof="0" dirty="0">
              <a:ln>
                <a:noFill/>
              </a:ln>
              <a:effectLst/>
              <a:uLnTx/>
              <a:uFillTx/>
              <a:latin typeface="Arial"/>
              <a:cs typeface="Arial"/>
            </a:endParaRPr>
          </a:p>
          <a:p>
            <a:pPr marL="0" marR="0" lvl="0" indent="0" algn="just" defTabSz="914012"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66CC"/>
              </a:solidFill>
              <a:effectLst/>
              <a:uLnTx/>
              <a:uFillTx/>
              <a:latin typeface="Arial"/>
              <a:ea typeface="+mn-ea"/>
              <a:cs typeface="Arial"/>
            </a:endParaRPr>
          </a:p>
        </p:txBody>
      </p:sp>
      <p:sp>
        <p:nvSpPr>
          <p:cNvPr id="109" name="TextBox 68"/>
          <p:cNvSpPr txBox="1">
            <a:spLocks/>
          </p:cNvSpPr>
          <p:nvPr>
            <p:custDataLst>
              <p:tags r:id="rId3"/>
            </p:custDataLst>
          </p:nvPr>
        </p:nvSpPr>
        <p:spPr>
          <a:xfrm>
            <a:off x="7478978" y="980728"/>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111" name="TextBox 76"/>
          <p:cNvSpPr txBox="1">
            <a:spLocks/>
          </p:cNvSpPr>
          <p:nvPr>
            <p:custDataLst>
              <p:tags r:id="rId4"/>
            </p:custDataLst>
          </p:nvPr>
        </p:nvSpPr>
        <p:spPr>
          <a:xfrm>
            <a:off x="5525866" y="884659"/>
            <a:ext cx="194357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nombre d’EHPAD et USLD candidats</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marR="0" lvl="0" indent="0" defTabSz="911105" eaLnBrk="0" fontAlgn="auto" hangingPunct="0">
              <a:lnSpc>
                <a:spcPct val="100000"/>
              </a:lnSpc>
              <a:spcBef>
                <a:spcPts val="0"/>
              </a:spcBef>
              <a:spcAft>
                <a:spcPts val="0"/>
              </a:spcAft>
              <a:buClrTx/>
              <a:buSzTx/>
              <a:buFontTx/>
              <a:buNone/>
              <a:tabLst>
                <a:tab pos="455549" algn="l"/>
              </a:tabLst>
              <a:defRPr kumimoji="0" b="1" i="0" u="none" strike="noStrike" kern="0" cap="none" spc="0" normalizeH="0" baseline="0">
                <a:ln>
                  <a:noFill/>
                </a:ln>
                <a:solidFill>
                  <a:srgbClr val="002960"/>
                </a:solidFill>
                <a:effectLst/>
                <a:uLnTx/>
                <a:uFillTx/>
                <a:latin typeface="Arial"/>
                <a:cs typeface="Aria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Promouvoir les outils numériques en santé à valeur ajoutée (2/2)</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PMSI SNIRAM </a:t>
            </a:r>
            <a:r>
              <a:rPr kumimoji="0" lang="fr-FR" sz="900" b="0" i="0" u="none" strike="noStrike" kern="1200" cap="none" spc="0" normalizeH="0" baseline="0" noProof="0" err="1">
                <a:ln>
                  <a:noFill/>
                </a:ln>
                <a:solidFill>
                  <a:srgbClr val="000000"/>
                </a:solidFill>
                <a:effectLst/>
                <a:uLnTx/>
                <a:uFillTx/>
                <a:latin typeface="Arial"/>
                <a:ea typeface="+mn-ea"/>
                <a:cs typeface="Arial"/>
              </a:rPr>
              <a:t>Resid</a:t>
            </a:r>
            <a:r>
              <a:rPr kumimoji="0" lang="fr-FR" sz="900" b="0" i="0" u="none" strike="noStrike" kern="1200" cap="none" spc="0" normalizeH="0" baseline="0" noProof="0">
                <a:ln>
                  <a:noFill/>
                </a:ln>
                <a:solidFill>
                  <a:srgbClr val="000000"/>
                </a:solidFill>
                <a:effectLst/>
                <a:uLnTx/>
                <a:uFillTx/>
                <a:latin typeface="Arial"/>
                <a:ea typeface="+mn-ea"/>
                <a:cs typeface="Arial"/>
              </a:rPr>
              <a:t> EHPAD</a:t>
            </a:r>
          </a:p>
        </p:txBody>
      </p:sp>
      <p:sp>
        <p:nvSpPr>
          <p:cNvPr id="18" name="ZoneTexte 17"/>
          <p:cNvSpPr txBox="1"/>
          <p:nvPr/>
        </p:nvSpPr>
        <p:spPr>
          <a:xfrm>
            <a:off x="127856" y="692696"/>
            <a:ext cx="432048" cy="611200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actes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Mieux intégrer les recommandations et les référentiels dans la pratique des professionnels</a:t>
            </a:r>
          </a:p>
        </p:txBody>
      </p:sp>
      <p:graphicFrame>
        <p:nvGraphicFramePr>
          <p:cNvPr id="17" name="Tableau 16"/>
          <p:cNvGraphicFramePr>
            <a:graphicFrameLocks noGrp="1"/>
          </p:cNvGraphicFramePr>
          <p:nvPr>
            <p:extLst>
              <p:ext uri="{D42A27DB-BD31-4B8C-83A1-F6EECF244321}">
                <p14:modId xmlns:p14="http://schemas.microsoft.com/office/powerpoint/2010/main" val="4091261121"/>
              </p:ext>
            </p:extLst>
          </p:nvPr>
        </p:nvGraphicFramePr>
        <p:xfrm>
          <a:off x="755576" y="3096913"/>
          <a:ext cx="8064896" cy="3572447"/>
        </p:xfrm>
        <a:graphic>
          <a:graphicData uri="http://schemas.openxmlformats.org/drawingml/2006/table">
            <a:tbl>
              <a:tblPr/>
              <a:tblGrid>
                <a:gridCol w="4896544">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09002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288032">
                <a:tc>
                  <a:txBody>
                    <a:bodyPr/>
                    <a:lstStyle/>
                    <a:p>
                      <a:pPr algn="l" fontAlgn="ctr"/>
                      <a:r>
                        <a:rPr lang="fr-FR" sz="9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dirty="0">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rtl="0" eaLnBrk="1" fontAlgn="ctr" latinLnBrk="0" hangingPunct="1">
                        <a:lnSpc>
                          <a:spcPct val="100000"/>
                        </a:lnSpc>
                        <a:spcBef>
                          <a:spcPts val="0"/>
                        </a:spcBef>
                        <a:spcAft>
                          <a:spcPts val="0"/>
                        </a:spcAft>
                        <a:buClrTx/>
                        <a:buSzTx/>
                        <a:buFontTx/>
                        <a:buNone/>
                      </a:pPr>
                      <a:r>
                        <a:rPr lang="fr-FR" sz="900" b="1" i="0" u="none" strike="noStrike" dirty="0">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dirty="0">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585812">
                <a:tc>
                  <a:txBody>
                    <a:bodyPr/>
                    <a:lstStyle/>
                    <a:p>
                      <a:pPr marL="228600" indent="-228600" algn="l" fontAlgn="ctr">
                        <a:buFont typeface="Arial" panose="020B0604020202020204" pitchFamily="34" charset="0"/>
                        <a:buChar char="•"/>
                      </a:pPr>
                      <a:r>
                        <a:rPr lang="fr-FR" sz="900" b="0" i="0" u="none" strike="noStrike" dirty="0">
                          <a:solidFill>
                            <a:srgbClr val="000000"/>
                          </a:solidFill>
                          <a:latin typeface="+mn-lt"/>
                        </a:rPr>
                        <a:t>Expérimenter</a:t>
                      </a:r>
                      <a:r>
                        <a:rPr lang="fr-FR" sz="900" b="0" i="0" u="none" strike="noStrike" baseline="0" dirty="0">
                          <a:solidFill>
                            <a:srgbClr val="000000"/>
                          </a:solidFill>
                          <a:latin typeface="+mn-lt"/>
                        </a:rPr>
                        <a:t> en EHPAD et USLD l’outil </a:t>
                      </a:r>
                      <a:r>
                        <a:rPr lang="fr-FR" sz="900" b="0" i="0" u="none" strike="noStrike" baseline="0" dirty="0" err="1">
                          <a:solidFill>
                            <a:srgbClr val="000000"/>
                          </a:solidFill>
                          <a:latin typeface="+mn-lt"/>
                        </a:rPr>
                        <a:t>Preview</a:t>
                      </a:r>
                      <a:r>
                        <a:rPr lang="fr-FR" sz="900" b="0" i="0" u="none" strike="noStrike" baseline="0" dirty="0">
                          <a:solidFill>
                            <a:srgbClr val="000000"/>
                          </a:solidFill>
                          <a:latin typeface="+mn-lt"/>
                        </a:rPr>
                        <a:t>® , cet outil permet au personnel soignant de détecter une altération de l’état général des personnes âgées liées aux infections urinaires, insuffisance cardiaque, pneumonie et déshydratation et de limiter le recours à une hospitalisation en urgence.</a:t>
                      </a:r>
                    </a:p>
                    <a:p>
                      <a:pPr marL="466090" marR="0" lvl="1" indent="0" algn="l" rtl="0" eaLnBrk="1" fontAlgn="ctr" latinLnBrk="0" hangingPunct="1">
                        <a:lnSpc>
                          <a:spcPct val="100000"/>
                        </a:lnSpc>
                        <a:spcBef>
                          <a:spcPts val="0"/>
                        </a:spcBef>
                        <a:spcAft>
                          <a:spcPts val="0"/>
                        </a:spcAft>
                        <a:buClrTx/>
                        <a:buSzTx/>
                        <a:buFont typeface="+mj-lt"/>
                        <a:buNone/>
                      </a:pPr>
                      <a:r>
                        <a:rPr lang="fr-FR" sz="900" b="0" i="0" u="none" strike="noStrike" baseline="0" dirty="0">
                          <a:solidFill>
                            <a:srgbClr val="000000"/>
                          </a:solidFill>
                          <a:latin typeface="+mn-lt"/>
                        </a:rPr>
                        <a:t>Cet outil mesure les signes, les symptômes et la gravité en fonction de neuf indicateurs selon une  échelle simple qui permet aux utilisateurs d’attribuer un score à chaque indicateur et de générer un score global indiquant la dégradation de l’état général.</a:t>
                      </a:r>
                      <a:endParaRPr lang="fr-FR" sz="900" b="0" baseline="0" dirty="0">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a:solidFill>
                            <a:srgbClr val="000000"/>
                          </a:solidFill>
                          <a:latin typeface="+mn-lt"/>
                        </a:rPr>
                        <a:t>Appel à candidature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dirty="0">
                          <a:solidFill>
                            <a:srgbClr val="000000"/>
                          </a:solidFill>
                          <a:latin typeface="+mn-lt"/>
                        </a:rPr>
                        <a:t>Ministère</a:t>
                      </a:r>
                    </a:p>
                    <a:p>
                      <a:pPr algn="l" fontAlgn="ctr"/>
                      <a:r>
                        <a:rPr lang="fr-FR" sz="900" b="0" i="0" u="none" strike="noStrike" dirty="0">
                          <a:solidFill>
                            <a:srgbClr val="000000"/>
                          </a:solidFill>
                          <a:latin typeface="+mn-lt"/>
                        </a:rPr>
                        <a:t>ARS</a:t>
                      </a:r>
                    </a:p>
                    <a:p>
                      <a:pPr algn="l" fontAlgn="ctr"/>
                      <a:r>
                        <a:rPr lang="fr-FR" sz="900" b="0" i="0" u="none" strike="noStrike" dirty="0">
                          <a:solidFill>
                            <a:srgbClr val="000000"/>
                          </a:solidFill>
                          <a:latin typeface="+mn-lt"/>
                        </a:rPr>
                        <a:t>CNAM</a:t>
                      </a:r>
                      <a:r>
                        <a:rPr lang="fr-FR" sz="900" b="0" i="0" u="none" strike="noStrike" dirty="0">
                          <a:solidFill>
                            <a:srgbClr val="FF0000"/>
                          </a:solidFill>
                          <a:latin typeface="+mn-lt"/>
                        </a:rPr>
                        <a:t>?</a:t>
                      </a:r>
                    </a:p>
                    <a:p>
                      <a:pPr algn="l" fontAlgn="ctr"/>
                      <a:r>
                        <a:rPr lang="fr-FR" sz="900" b="0" i="0" u="none" strike="noStrike" dirty="0">
                          <a:solidFill>
                            <a:srgbClr val="000000"/>
                          </a:solidFill>
                          <a:latin typeface="+mn-lt"/>
                        </a:rPr>
                        <a:t>CNSA</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dirty="0">
                          <a:solidFill>
                            <a:srgbClr val="000000"/>
                          </a:solidFill>
                          <a:latin typeface="+mn-lt"/>
                        </a:rPr>
                        <a:t>Sept</a:t>
                      </a:r>
                      <a:r>
                        <a:rPr lang="fr-FR" sz="900" b="0" i="0" u="none" strike="noStrike" baseline="0" dirty="0">
                          <a:solidFill>
                            <a:srgbClr val="000000"/>
                          </a:solidFill>
                          <a:latin typeface="+mn-lt"/>
                        </a:rPr>
                        <a:t> 2020</a:t>
                      </a:r>
                      <a:endParaRPr lang="fr-FR" sz="900" b="0" i="0" u="none" strike="noStrike" dirty="0">
                        <a:solidFill>
                          <a:srgbClr val="000000"/>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474467">
                <a:tc>
                  <a:txBody>
                    <a:bodyPr/>
                    <a:lstStyle/>
                    <a:p>
                      <a:pPr marL="228600" indent="-228600" algn="l" fontAlgn="b">
                        <a:buFont typeface="Arial" panose="020B0604020202020204" pitchFamily="34" charset="0"/>
                        <a:buChar char="•"/>
                      </a:pPr>
                      <a:r>
                        <a:rPr lang="fr-FR" sz="900" b="0" i="0" u="none" strike="noStrike" dirty="0">
                          <a:solidFill>
                            <a:srgbClr val="000000"/>
                          </a:solidFill>
                          <a:latin typeface="+mn-lt"/>
                        </a:rPr>
                        <a:t>Promouvoir les</a:t>
                      </a:r>
                      <a:r>
                        <a:rPr lang="fr-FR" sz="900" b="0" i="0" u="none" strike="noStrike" baseline="0" dirty="0">
                          <a:solidFill>
                            <a:srgbClr val="000000"/>
                          </a:solidFill>
                          <a:latin typeface="+mn-lt"/>
                        </a:rPr>
                        <a:t> outils de détection de l’altération de </a:t>
                      </a:r>
                      <a:r>
                        <a:rPr lang="fr-FR" sz="900" b="0" i="0" u="none" strike="noStrike" baseline="0" dirty="0">
                          <a:solidFill>
                            <a:schemeClr val="tx1"/>
                          </a:solidFill>
                          <a:latin typeface="+mn-lt"/>
                        </a:rPr>
                        <a:t>l’état général chez les personnes accueillies dans des établissements médico-sociaux ou en USLD</a:t>
                      </a:r>
                    </a:p>
                    <a:p>
                      <a:pPr marL="228600" lvl="0" indent="-228600" algn="l">
                        <a:buFont typeface="Arial" panose="020B0604020202020204" pitchFamily="34" charset="0"/>
                        <a:buChar char="•"/>
                      </a:pPr>
                      <a:endParaRPr lang="fr-FR" sz="900" b="0" i="0" u="none" strike="noStrike" baseline="0"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rgbClr val="00000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n-lt"/>
                        </a:rPr>
                        <a:t>Ministère </a:t>
                      </a:r>
                    </a:p>
                    <a:p>
                      <a:pPr algn="l" fontAlgn="b"/>
                      <a:r>
                        <a:rPr lang="fr-FR" sz="900" b="0" i="0" u="none" strike="noStrike" dirty="0">
                          <a:solidFill>
                            <a:srgbClr val="000000"/>
                          </a:solidFill>
                          <a:latin typeface="+mn-lt"/>
                        </a:rPr>
                        <a:t>ARS</a:t>
                      </a:r>
                    </a:p>
                    <a:p>
                      <a:pPr algn="l" fontAlgn="b"/>
                      <a:r>
                        <a:rPr lang="fr-FR" sz="900" b="0" i="0" u="none" strike="noStrike" dirty="0">
                          <a:solidFill>
                            <a:srgbClr val="000000"/>
                          </a:solidFill>
                          <a:latin typeface="+mn-lt"/>
                        </a:rPr>
                        <a:t>CNAM</a:t>
                      </a:r>
                    </a:p>
                    <a:p>
                      <a:pPr algn="l" fontAlgn="b"/>
                      <a:r>
                        <a:rPr lang="fr-FR" sz="900" b="0" i="0" u="none" strike="noStrike" dirty="0" smtClean="0">
                          <a:solidFill>
                            <a:srgbClr val="000000"/>
                          </a:solidFill>
                          <a:latin typeface="+mn-lt"/>
                        </a:rPr>
                        <a:t>CNSA</a:t>
                      </a:r>
                      <a:endParaRPr lang="fr-FR" sz="900" b="0" i="0" u="none" strike="noStrike" dirty="0">
                        <a:solidFill>
                          <a:srgbClr val="00000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dirty="0">
                          <a:solidFill>
                            <a:srgbClr val="000000"/>
                          </a:solidFill>
                          <a:latin typeface="+mn-lt"/>
                        </a:rPr>
                        <a:t>Sept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143200">
                <a:tc>
                  <a:txBody>
                    <a:bodyPr/>
                    <a:lstStyle/>
                    <a:p>
                      <a:pPr marL="0" lvl="0" indent="0" algn="l">
                        <a:lnSpc>
                          <a:spcPct val="100000"/>
                        </a:lnSpc>
                        <a:spcBef>
                          <a:spcPts val="0"/>
                        </a:spcBef>
                        <a:spcAft>
                          <a:spcPts val="0"/>
                        </a:spcAft>
                        <a:buFont typeface="Arial" panose="020B0604020202020204" pitchFamily="34" charset="0"/>
                        <a:buNone/>
                      </a:pPr>
                      <a:r>
                        <a:rPr lang="fr-FR" sz="900" b="0" i="0" u="none" strike="noStrike" baseline="0" dirty="0" smtClean="0">
                          <a:solidFill>
                            <a:schemeClr val="tx1"/>
                          </a:solidFill>
                          <a:latin typeface="+mn-lt"/>
                        </a:rPr>
                        <a:t>Implanter le logiciel LANTICHUTE dans les EPHAD et résidences autonomies pour repérer </a:t>
                      </a:r>
                      <a:r>
                        <a:rPr lang="fr-FR" sz="900" b="0" i="0" u="none" strike="noStrike" baseline="0" noProof="0" dirty="0" smtClean="0">
                          <a:solidFill>
                            <a:schemeClr val="tx1"/>
                          </a:solidFill>
                        </a:rPr>
                        <a:t>les sujets les plus à risque et identifier les facteurs de risques (individuels, environnementaux), recenser et analyser les chutes au sein de l’établissement, mettre en œuvre les mesures préventives et correctives et évaluer leurs impacts sur le long terme.</a:t>
                      </a:r>
                      <a:endParaRPr lang="fr-FR" sz="900" dirty="0">
                        <a:solidFill>
                          <a:schemeClr val="tx1"/>
                        </a:solidFill>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lvl="0" algn="l">
                        <a:buNone/>
                      </a:pPr>
                      <a:r>
                        <a:rPr lang="fr-FR" sz="900" b="0" i="0" u="none" strike="noStrike" dirty="0" smtClean="0">
                          <a:solidFill>
                            <a:schemeClr val="tx1"/>
                          </a:solidFill>
                          <a:latin typeface="+mn-lt"/>
                        </a:rPr>
                        <a:t>MSA</a:t>
                      </a:r>
                      <a:endParaRPr lang="fr-FR" sz="9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478440600"/>
                  </a:ext>
                </a:extLst>
              </a:tr>
            </a:tbl>
          </a:graphicData>
        </a:graphic>
      </p:graphicFrame>
      <p:sp>
        <p:nvSpPr>
          <p:cNvPr id="16" name="TextBox 68"/>
          <p:cNvSpPr txBox="1">
            <a:spLocks/>
          </p:cNvSpPr>
          <p:nvPr>
            <p:custDataLst>
              <p:tags r:id="rId6"/>
            </p:custDataLst>
          </p:nvPr>
        </p:nvSpPr>
        <p:spPr>
          <a:xfrm>
            <a:off x="7488512" y="1394792"/>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19" name="TextBox 76"/>
          <p:cNvSpPr txBox="1">
            <a:spLocks/>
          </p:cNvSpPr>
          <p:nvPr>
            <p:custDataLst>
              <p:tags r:id="rId7"/>
            </p:custDataLst>
          </p:nvPr>
        </p:nvSpPr>
        <p:spPr>
          <a:xfrm>
            <a:off x="5535400" y="1340768"/>
            <a:ext cx="194357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nombre d’hospitalisations évitées pour les quatre affections</a:t>
            </a:r>
          </a:p>
        </p:txBody>
      </p:sp>
      <p:sp>
        <p:nvSpPr>
          <p:cNvPr id="20" name="TextBox 76"/>
          <p:cNvSpPr txBox="1">
            <a:spLocks/>
          </p:cNvSpPr>
          <p:nvPr>
            <p:custDataLst>
              <p:tags r:id="rId8"/>
            </p:custDataLst>
          </p:nvPr>
        </p:nvSpPr>
        <p:spPr>
          <a:xfrm>
            <a:off x="5535400" y="1748755"/>
            <a:ext cx="194357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Nombre de passages aux urgences évités</a:t>
            </a:r>
          </a:p>
        </p:txBody>
      </p:sp>
      <p:sp>
        <p:nvSpPr>
          <p:cNvPr id="24" name="TextBox 68"/>
          <p:cNvSpPr txBox="1">
            <a:spLocks/>
          </p:cNvSpPr>
          <p:nvPr>
            <p:custDataLst>
              <p:tags r:id="rId9"/>
            </p:custDataLst>
          </p:nvPr>
        </p:nvSpPr>
        <p:spPr>
          <a:xfrm>
            <a:off x="7479616" y="1808856"/>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grpSp>
        <p:nvGrpSpPr>
          <p:cNvPr id="25" name="Groupe 24"/>
          <p:cNvGrpSpPr/>
          <p:nvPr/>
        </p:nvGrpSpPr>
        <p:grpSpPr>
          <a:xfrm>
            <a:off x="66828" y="116632"/>
            <a:ext cx="588165" cy="432618"/>
            <a:chOff x="730251" y="2607436"/>
            <a:chExt cx="1539350" cy="752041"/>
          </a:xfrm>
        </p:grpSpPr>
        <p:pic>
          <p:nvPicPr>
            <p:cNvPr id="26"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rot="5400000">
              <a:off x="1246059" y="2393464"/>
              <a:ext cx="288032" cy="715975"/>
              <a:chOff x="971600" y="2132856"/>
              <a:chExt cx="288032" cy="2283554"/>
            </a:xfrm>
          </p:grpSpPr>
          <p:cxnSp>
            <p:nvCxnSpPr>
              <p:cNvPr id="29" name="Connecteur droit avec flèche 28"/>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tangle 31"/>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865703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7104" name="think-cell Slide" r:id="rId9" imgW="360" imgH="360" progId="">
                  <p:embed/>
                </p:oleObj>
              </mc:Choice>
              <mc:Fallback>
                <p:oleObj name="think-cell Slide" r:id="rId9" imgW="360" imgH="360" progId="">
                  <p:embed/>
                  <p:pic>
                    <p:nvPicPr>
                      <p:cNvPr id="2" name="Object 1" hidden="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Poursuivre et étendre la dynamique engagée avec la publication en 2016 du 1</a:t>
            </a:r>
            <a:r>
              <a:rPr kumimoji="0" lang="fr-FR" sz="1000" b="0" i="0" u="none" strike="noStrike" kern="1200" cap="none" spc="0" normalizeH="0" baseline="30000" noProof="0">
                <a:ln>
                  <a:noFill/>
                </a:ln>
                <a:solidFill>
                  <a:prstClr val="black"/>
                </a:solidFill>
                <a:effectLst/>
                <a:uLnTx/>
                <a:uFillTx/>
                <a:latin typeface="Arial"/>
                <a:ea typeface="+mn-ea"/>
                <a:cs typeface="Arial"/>
              </a:rPr>
              <a:t>er</a:t>
            </a:r>
            <a:r>
              <a:rPr kumimoji="0" lang="fr-FR" sz="1000" b="0" i="0" u="none" strike="noStrike" kern="1200" cap="none" spc="0" normalizeH="0" baseline="0" noProof="0">
                <a:ln>
                  <a:noFill/>
                </a:ln>
                <a:solidFill>
                  <a:prstClr val="black"/>
                </a:solidFill>
                <a:effectLst/>
                <a:uLnTx/>
                <a:uFillTx/>
                <a:latin typeface="Arial"/>
                <a:ea typeface="+mn-ea"/>
                <a:cs typeface="Arial"/>
              </a:rPr>
              <a:t> atlas des variations de pratiques médicales à été publié en 2016</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Sensibiliser les professionnels et le grand public aux écarts de pratiques entre les territoires via l’analyse des taux de recours et de leurs variations géographiques </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FF0000"/>
              </a:solidFill>
              <a:effectLst/>
              <a:uLnTx/>
              <a:uFillTx/>
              <a:latin typeface="Arial"/>
              <a:ea typeface="+mn-ea"/>
              <a:cs typeface="Arial"/>
            </a:endParaRPr>
          </a:p>
        </p:txBody>
      </p:sp>
      <p:sp>
        <p:nvSpPr>
          <p:cNvPr id="109" name="TextBox 68"/>
          <p:cNvSpPr txBox="1">
            <a:spLocks/>
          </p:cNvSpPr>
          <p:nvPr>
            <p:custDataLst>
              <p:tags r:id="rId3"/>
            </p:custDataLst>
          </p:nvPr>
        </p:nvSpPr>
        <p:spPr>
          <a:xfrm>
            <a:off x="7452000" y="1172691"/>
            <a:ext cx="1224456"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r>
              <a:rPr kumimoji="0" lang="fr-FR" sz="900" b="0" i="0" u="none" strike="noStrike" kern="1200" cap="none" spc="0" normalizeH="0" baseline="0" noProof="0">
                <a:ln>
                  <a:noFill/>
                </a:ln>
                <a:solidFill>
                  <a:srgbClr val="002960"/>
                </a:solidFill>
                <a:effectLst/>
                <a:uLnTx/>
                <a:uFillTx/>
                <a:latin typeface="Arial"/>
                <a:ea typeface="+mn-ea"/>
                <a:cs typeface="Arial"/>
              </a:rPr>
              <a:t> 1 réédition d’ici 2023</a:t>
            </a:r>
          </a:p>
        </p:txBody>
      </p:sp>
      <p:sp>
        <p:nvSpPr>
          <p:cNvPr id="111" name="TextBox 76"/>
          <p:cNvSpPr txBox="1">
            <a:spLocks/>
          </p:cNvSpPr>
          <p:nvPr>
            <p:custDataLst>
              <p:tags r:id="rId4"/>
            </p:custDataLst>
          </p:nvPr>
        </p:nvSpPr>
        <p:spPr>
          <a:xfrm>
            <a:off x="5525866" y="1100683"/>
            <a:ext cx="194357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édition d’Atlas des variations des pratiques</a:t>
            </a:r>
          </a:p>
        </p:txBody>
      </p:sp>
      <p:sp>
        <p:nvSpPr>
          <p:cNvPr id="64" name="Title 1"/>
          <p:cNvSpPr txBox="1">
            <a:spLocks/>
          </p:cNvSpPr>
          <p:nvPr/>
        </p:nvSpPr>
        <p:spPr bwMode="auto">
          <a:xfrm>
            <a:off x="683568" y="207155"/>
            <a:ext cx="8218437"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marR="0" lvl="0" indent="0" defTabSz="911105" eaLnBrk="0" fontAlgn="auto" hangingPunct="0">
              <a:lnSpc>
                <a:spcPct val="100000"/>
              </a:lnSpc>
              <a:spcBef>
                <a:spcPts val="0"/>
              </a:spcBef>
              <a:spcAft>
                <a:spcPts val="0"/>
              </a:spcAft>
              <a:buClrTx/>
              <a:buSzTx/>
              <a:buFontTx/>
              <a:buNone/>
              <a:tabLst>
                <a:tab pos="455549" algn="l"/>
              </a:tabLst>
              <a:defRPr kumimoji="0" b="1" i="0" u="none" strike="noStrike" kern="0" cap="none" spc="0" normalizeH="0" baseline="0">
                <a:ln>
                  <a:noFill/>
                </a:ln>
                <a:solidFill>
                  <a:srgbClr val="002960"/>
                </a:solidFill>
                <a:effectLst/>
                <a:uLnTx/>
                <a:uFillTx/>
                <a:latin typeface="Arial"/>
                <a:cs typeface="Aria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Développer l’Atlas des variations des pratiques</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DGOS</a:t>
            </a:r>
          </a:p>
        </p:txBody>
      </p:sp>
      <p:sp>
        <p:nvSpPr>
          <p:cNvPr id="18" name="ZoneTexte 17"/>
          <p:cNvSpPr txBox="1"/>
          <p:nvPr/>
        </p:nvSpPr>
        <p:spPr>
          <a:xfrm>
            <a:off x="127856" y="692696"/>
            <a:ext cx="432048" cy="611200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actes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Informer les publics</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graphicFrame>
        <p:nvGraphicFramePr>
          <p:cNvPr id="17" name="Tableau 16"/>
          <p:cNvGraphicFramePr>
            <a:graphicFrameLocks noGrp="1"/>
          </p:cNvGraphicFramePr>
          <p:nvPr>
            <p:extLst/>
          </p:nvPr>
        </p:nvGraphicFramePr>
        <p:xfrm>
          <a:off x="755576" y="3068960"/>
          <a:ext cx="8064896" cy="2808264"/>
        </p:xfrm>
        <a:graphic>
          <a:graphicData uri="http://schemas.openxmlformats.org/drawingml/2006/table">
            <a:tbl>
              <a:tblPr/>
              <a:tblGrid>
                <a:gridCol w="439248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287939">
                <a:tc>
                  <a:txBody>
                    <a:bodyPr/>
                    <a:lstStyle/>
                    <a:p>
                      <a:pPr algn="l" fontAlgn="ctr"/>
                      <a:r>
                        <a:rPr lang="fr-FR" sz="900" b="1" i="0" u="none" strike="noStrike" kern="1200">
                          <a:solidFill>
                            <a:srgbClr val="000000"/>
                          </a:solidFill>
                          <a:latin typeface="+mn-lt"/>
                          <a:ea typeface="+mn-ea"/>
                          <a:cs typeface="+mn-cs"/>
                        </a:rPr>
                        <a:t>Actions</a:t>
                      </a:r>
                      <a:endParaRPr lang="fr-FR" sz="900" b="1" i="0" u="none" strike="noStrike">
                        <a:solidFill>
                          <a:srgbClr val="000000"/>
                        </a:solidFill>
                        <a:latin typeface="+mj-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853079">
                <a:tc>
                  <a:txBody>
                    <a:bodyPr/>
                    <a:lstStyle/>
                    <a:p>
                      <a:pPr marL="228600" indent="-228600" algn="l" fontAlgn="ctr">
                        <a:buFont typeface="Arial" panose="020B0604020202020204" pitchFamily="34" charset="0"/>
                        <a:buChar char="•"/>
                      </a:pPr>
                      <a:r>
                        <a:rPr lang="fr-FR" sz="900" b="0" i="0" u="none" strike="noStrike">
                          <a:solidFill>
                            <a:schemeClr val="tx1"/>
                          </a:solidFill>
                          <a:latin typeface="+mn-lt"/>
                        </a:rPr>
                        <a:t>Actualisation</a:t>
                      </a:r>
                      <a:r>
                        <a:rPr lang="fr-FR" sz="900" b="0" i="0" u="none" strike="noStrike" baseline="0">
                          <a:solidFill>
                            <a:schemeClr val="tx1"/>
                          </a:solidFill>
                          <a:latin typeface="+mn-lt"/>
                        </a:rPr>
                        <a:t> des données de l’atlas entre 2014 et 2019 et facteurs explicatifs</a:t>
                      </a:r>
                      <a:endParaRPr lang="fr-FR" sz="9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n-lt"/>
                        </a:rPr>
                        <a:t>Analyse de l’évolution des taux de recours par région et par département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n-lt"/>
                        </a:rPr>
                        <a:t>DGOS – IRDES –DREES</a:t>
                      </a:r>
                    </a:p>
                    <a:p>
                      <a:pPr algn="l" fontAlgn="ctr"/>
                      <a:r>
                        <a:rPr lang="fr-FR" sz="900" b="0" i="0" u="none" strike="noStrike">
                          <a:solidFill>
                            <a:schemeClr val="tx1"/>
                          </a:solidFill>
                          <a:latin typeface="+mn-lt"/>
                        </a:rPr>
                        <a:t>ARS - DCGDR</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n-lt"/>
                        </a:rPr>
                        <a:t>2023</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833623">
                <a:tc>
                  <a:txBody>
                    <a:bodyPr/>
                    <a:lstStyle/>
                    <a:p>
                      <a:pPr marL="228600" indent="-228600" algn="l" fontAlgn="b">
                        <a:buFont typeface="Arial" panose="020B0604020202020204" pitchFamily="34" charset="0"/>
                        <a:buChar char="•"/>
                      </a:pPr>
                      <a:r>
                        <a:rPr lang="fr-FR" sz="900" b="0" i="0" u="none" strike="noStrike">
                          <a:solidFill>
                            <a:schemeClr val="tx1"/>
                          </a:solidFill>
                          <a:latin typeface="+mn-lt"/>
                        </a:rPr>
                        <a:t>Valorisation</a:t>
                      </a:r>
                      <a:r>
                        <a:rPr lang="fr-FR" sz="900" b="0" i="0" u="none" strike="noStrike" baseline="0">
                          <a:solidFill>
                            <a:schemeClr val="tx1"/>
                          </a:solidFill>
                          <a:latin typeface="+mn-lt"/>
                        </a:rPr>
                        <a:t> des actions mises en œuvre par les ARS et les Professionnels de Santé en vue de comprendre et corriger les variations de taux de recours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MSAP</a:t>
                      </a:r>
                    </a:p>
                    <a:p>
                      <a:pPr algn="l" fontAlgn="b"/>
                      <a:r>
                        <a:rPr lang="fr-FR" sz="900" b="0" i="0" u="none" strike="noStrike">
                          <a:solidFill>
                            <a:schemeClr val="tx1"/>
                          </a:solidFill>
                          <a:latin typeface="+mn-lt"/>
                        </a:rPr>
                        <a:t>Contractualisation</a:t>
                      </a:r>
                    </a:p>
                    <a:p>
                      <a:pPr algn="l" fontAlgn="b"/>
                      <a:r>
                        <a:rPr lang="fr-FR" sz="900" b="0" i="0" u="none" strike="noStrike">
                          <a:solidFill>
                            <a:schemeClr val="tx1"/>
                          </a:solidFill>
                          <a:latin typeface="+mn-lt"/>
                        </a:rPr>
                        <a:t>Plans</a:t>
                      </a:r>
                      <a:r>
                        <a:rPr lang="fr-FR" sz="900" b="0" i="0" u="none" strike="noStrike" baseline="0">
                          <a:solidFill>
                            <a:schemeClr val="tx1"/>
                          </a:solidFill>
                          <a:latin typeface="+mn-lt"/>
                        </a:rPr>
                        <a:t> d’actions ciblés autres</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ARS – IRAPS</a:t>
                      </a:r>
                    </a:p>
                    <a:p>
                      <a:pPr algn="l" fontAlgn="b"/>
                      <a:r>
                        <a:rPr lang="fr-FR" sz="900" b="0" i="0" u="none" strike="noStrike">
                          <a:solidFill>
                            <a:schemeClr val="tx1"/>
                          </a:solidFill>
                          <a:latin typeface="+mn-lt"/>
                        </a:rPr>
                        <a:t>PAPRAPS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fr-FR" sz="900" b="0" i="0" u="none" strike="noStrike">
                        <a:solidFill>
                          <a:srgbClr val="00000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833623">
                <a:tc>
                  <a:txBody>
                    <a:bodyPr/>
                    <a:lstStyle/>
                    <a:p>
                      <a:pPr marL="228600" indent="-228600" algn="l" fontAlgn="b">
                        <a:buFont typeface="Arial" panose="020B0604020202020204" pitchFamily="34" charset="0"/>
                        <a:buChar char="•"/>
                      </a:pPr>
                      <a:r>
                        <a:rPr lang="fr-FR" sz="900" b="0" i="0" u="none" strike="noStrike">
                          <a:solidFill>
                            <a:schemeClr val="tx1"/>
                          </a:solidFill>
                          <a:latin typeface="+mn-lt"/>
                        </a:rPr>
                        <a:t>Suivi des indicateurs de la CNAM sur les pathologies ciblées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fr-FR" sz="900" b="0" i="0" u="none" strike="noStrike">
                        <a:solidFill>
                          <a:srgbClr val="00000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9" name="TextBox 76"/>
          <p:cNvSpPr txBox="1">
            <a:spLocks/>
          </p:cNvSpPr>
          <p:nvPr>
            <p:custDataLst>
              <p:tags r:id="rId6"/>
            </p:custDataLst>
          </p:nvPr>
        </p:nvSpPr>
        <p:spPr>
          <a:xfrm>
            <a:off x="5525866" y="1604739"/>
            <a:ext cx="30065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variation des taux de recours</a:t>
            </a:r>
          </a:p>
        </p:txBody>
      </p:sp>
      <p:grpSp>
        <p:nvGrpSpPr>
          <p:cNvPr id="16" name="Groupe 15"/>
          <p:cNvGrpSpPr/>
          <p:nvPr/>
        </p:nvGrpSpPr>
        <p:grpSpPr>
          <a:xfrm>
            <a:off x="66828" y="116632"/>
            <a:ext cx="588165" cy="432618"/>
            <a:chOff x="730251" y="2607436"/>
            <a:chExt cx="1539350" cy="752041"/>
          </a:xfrm>
        </p:grpSpPr>
        <p:pic>
          <p:nvPicPr>
            <p:cNvPr id="20"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e 21"/>
            <p:cNvGrpSpPr/>
            <p:nvPr/>
          </p:nvGrpSpPr>
          <p:grpSpPr>
            <a:xfrm rot="5400000">
              <a:off x="1246059" y="2393464"/>
              <a:ext cx="288032" cy="715975"/>
              <a:chOff x="971600" y="2132856"/>
              <a:chExt cx="288032" cy="2283554"/>
            </a:xfrm>
          </p:grpSpPr>
          <p:cxnSp>
            <p:nvCxnSpPr>
              <p:cNvPr id="25" name="Connecteur droit avec flèche 24"/>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21058551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8128" name="think-cell Slide" r:id="rId9" imgW="360" imgH="360" progId="">
                  <p:embed/>
                </p:oleObj>
              </mc:Choice>
              <mc:Fallback>
                <p:oleObj name="think-cell Slide" r:id="rId9" imgW="360" imgH="360" progId="">
                  <p:embed/>
                  <p:pic>
                    <p:nvPicPr>
                      <p:cNvPr id="2" name="Object 1" hidden="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707956" y="882041"/>
            <a:ext cx="4709483" cy="1846182"/>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600"/>
              </a:spcAft>
              <a:buClr>
                <a:srgbClr val="000000"/>
              </a:buClr>
              <a:buSzTx/>
              <a:buFontTx/>
              <a:buNone/>
              <a:tabLst/>
              <a:defRPr/>
            </a:pPr>
            <a:r>
              <a:rPr kumimoji="0" lang="fr-FR" sz="800" b="0" i="0" u="none" strike="noStrike" kern="1200" cap="none" spc="0" normalizeH="0" baseline="0" noProof="0" dirty="0">
                <a:ln>
                  <a:noFill/>
                </a:ln>
                <a:effectLst/>
                <a:uLnTx/>
                <a:uFillTx/>
                <a:latin typeface="Arial"/>
                <a:ea typeface="+mn-ea"/>
                <a:cs typeface="Arial"/>
              </a:rPr>
              <a:t>Cette mesure vise à mettre en œuvre la révision de la nomenclature médicale annoncée dans le cadre de la stratégie "Ma santé 2022". Une révision de la nomenclature technique médicale est indispensable afin d’</a:t>
            </a:r>
            <a:r>
              <a:rPr kumimoji="0" lang="fr-FR" sz="800" b="1" i="0" u="none" strike="noStrike" kern="1200" cap="none" spc="0" normalizeH="0" baseline="0" noProof="0" dirty="0">
                <a:ln>
                  <a:noFill/>
                </a:ln>
                <a:effectLst/>
                <a:uLnTx/>
                <a:uFillTx/>
                <a:latin typeface="Arial"/>
                <a:ea typeface="+mn-ea"/>
                <a:cs typeface="Arial"/>
              </a:rPr>
              <a:t>améliorer le caractère descriptif des actes et leur pertinence, prendre en compte des innovations récentes et simplifier la nomenclature en </a:t>
            </a:r>
            <a:r>
              <a:rPr kumimoji="0" lang="fr-FR" sz="800" b="0" i="0" u="none" strike="noStrike" kern="1200" cap="none" spc="0" normalizeH="0" baseline="0" noProof="0" dirty="0">
                <a:ln>
                  <a:noFill/>
                </a:ln>
                <a:effectLst/>
                <a:uLnTx/>
                <a:uFillTx/>
                <a:latin typeface="Arial"/>
                <a:ea typeface="+mn-ea"/>
                <a:cs typeface="Arial"/>
              </a:rPr>
              <a:t>supprimant notamment les actes obsolètes dans un objectif de renforcer la qualité et la pertinence des soins </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effectLst/>
                <a:uLnTx/>
                <a:uFillTx/>
                <a:latin typeface="Arial"/>
                <a:ea typeface="+mn-ea"/>
                <a:cs typeface="Arial"/>
              </a:rPr>
              <a:t>Le Haut conseil des nomenclatures, créé par la LFSS pour 2020, a pour mission de réviser intégralement la CCAM aussi bien dans sa partie descriptive que sa hiérarchisation. Il a également pour mission l’instruction des dossiers d’inscription des nouveaux actes. </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effectLst/>
                <a:uLnTx/>
                <a:uFillTx/>
                <a:latin typeface="Arial"/>
                <a:ea typeface="+mn-ea"/>
                <a:cs typeface="Arial"/>
              </a:rPr>
              <a:t>Les travaux de révision s’organiseront autour d’une quarantaine de comités cliniques réunissant des experts médicaux publics et privés qui devront faire des propositions d’évolution de la CCAM pour actualiser la CCAM. </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effectLst/>
                <a:uLnTx/>
                <a:uFillTx/>
                <a:latin typeface="Arial"/>
                <a:ea typeface="+mn-ea"/>
                <a:cs typeface="Arial"/>
              </a:rPr>
              <a:t>Les Collèges nationaux professionnels, la HAS, l’</a:t>
            </a:r>
            <a:r>
              <a:rPr kumimoji="0" lang="fr-FR" sz="800" b="0" i="0" u="none" strike="noStrike" kern="1200" cap="none" spc="0" normalizeH="0" baseline="0" noProof="0" dirty="0" err="1">
                <a:ln>
                  <a:noFill/>
                </a:ln>
                <a:effectLst/>
                <a:uLnTx/>
                <a:uFillTx/>
                <a:latin typeface="Arial"/>
                <a:ea typeface="+mn-ea"/>
                <a:cs typeface="Arial"/>
              </a:rPr>
              <a:t>Atih</a:t>
            </a:r>
            <a:r>
              <a:rPr kumimoji="0" lang="fr-FR" sz="800" b="0" i="0" u="none" strike="noStrike" kern="1200" cap="none" spc="0" normalizeH="0" baseline="0" noProof="0" dirty="0">
                <a:ln>
                  <a:noFill/>
                </a:ln>
                <a:effectLst/>
                <a:uLnTx/>
                <a:uFillTx/>
                <a:latin typeface="Arial"/>
                <a:ea typeface="+mn-ea"/>
                <a:cs typeface="Arial"/>
              </a:rPr>
              <a:t> et l</a:t>
            </a:r>
            <a:r>
              <a:rPr kumimoji="0" lang="fr-FR" sz="800" b="1" i="0" u="none" strike="noStrike" kern="1200" cap="none" spc="0" normalizeH="0" baseline="0" noProof="0" dirty="0">
                <a:ln>
                  <a:noFill/>
                </a:ln>
                <a:effectLst/>
                <a:uLnTx/>
                <a:uFillTx/>
                <a:latin typeface="Arial"/>
                <a:ea typeface="+mn-ea"/>
                <a:cs typeface="Arial"/>
              </a:rPr>
              <a:t>’UNCAM</a:t>
            </a:r>
            <a:r>
              <a:rPr kumimoji="0" lang="fr-FR" sz="800" b="0" i="0" u="none" strike="noStrike" kern="1200" cap="none" spc="0" normalizeH="0" baseline="0" noProof="0" dirty="0">
                <a:ln>
                  <a:noFill/>
                </a:ln>
                <a:effectLst/>
                <a:uLnTx/>
                <a:uFillTx/>
                <a:latin typeface="Arial"/>
                <a:ea typeface="+mn-ea"/>
                <a:cs typeface="Arial"/>
              </a:rPr>
              <a:t> seront impliqués tout au long du processus de révision</a:t>
            </a:r>
          </a:p>
        </p:txBody>
      </p:sp>
      <p:sp>
        <p:nvSpPr>
          <p:cNvPr id="109" name="TextBox 68"/>
          <p:cNvSpPr txBox="1">
            <a:spLocks/>
          </p:cNvSpPr>
          <p:nvPr>
            <p:custDataLst>
              <p:tags r:id="rId3"/>
            </p:custDataLst>
          </p:nvPr>
        </p:nvSpPr>
        <p:spPr>
          <a:xfrm>
            <a:off x="7452000" y="1172691"/>
            <a:ext cx="1224456"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endParaRPr kumimoji="0" lang="fr-FR" sz="900" b="0" i="0" u="none" strike="noStrike" kern="1200" cap="none" spc="0" normalizeH="0" baseline="0" noProof="0">
              <a:ln>
                <a:noFill/>
              </a:ln>
              <a:solidFill>
                <a:srgbClr val="002960"/>
              </a:solidFill>
              <a:effectLst/>
              <a:uLnTx/>
              <a:uFillTx/>
              <a:latin typeface="Arial"/>
              <a:ea typeface="+mn-ea"/>
              <a:cs typeface="Arial"/>
            </a:endParaRPr>
          </a:p>
        </p:txBody>
      </p:sp>
      <p:sp>
        <p:nvSpPr>
          <p:cNvPr id="111" name="TextBox 76"/>
          <p:cNvSpPr txBox="1">
            <a:spLocks/>
          </p:cNvSpPr>
          <p:nvPr>
            <p:custDataLst>
              <p:tags r:id="rId4"/>
            </p:custDataLst>
          </p:nvPr>
        </p:nvSpPr>
        <p:spPr>
          <a:xfrm>
            <a:off x="5525866" y="1100683"/>
            <a:ext cx="194357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207155"/>
            <a:ext cx="8218437"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Actualisation de la nomenclature</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8" name="ZoneTexte 17"/>
          <p:cNvSpPr txBox="1"/>
          <p:nvPr/>
        </p:nvSpPr>
        <p:spPr>
          <a:xfrm>
            <a:off x="127856" y="692696"/>
            <a:ext cx="432048" cy="611200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actes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Informer les publics</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graphicFrame>
        <p:nvGraphicFramePr>
          <p:cNvPr id="17" name="Tableau 16"/>
          <p:cNvGraphicFramePr>
            <a:graphicFrameLocks noGrp="1"/>
          </p:cNvGraphicFramePr>
          <p:nvPr>
            <p:extLst>
              <p:ext uri="{D42A27DB-BD31-4B8C-83A1-F6EECF244321}">
                <p14:modId xmlns:p14="http://schemas.microsoft.com/office/powerpoint/2010/main" val="2217289527"/>
              </p:ext>
            </p:extLst>
          </p:nvPr>
        </p:nvGraphicFramePr>
        <p:xfrm>
          <a:off x="755576" y="3068961"/>
          <a:ext cx="8064896" cy="3384376"/>
        </p:xfrm>
        <a:graphic>
          <a:graphicData uri="http://schemas.openxmlformats.org/drawingml/2006/table">
            <a:tbl>
              <a:tblPr/>
              <a:tblGrid>
                <a:gridCol w="439248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208588">
                <a:tc>
                  <a:txBody>
                    <a:bodyPr/>
                    <a:lstStyle/>
                    <a:p>
                      <a:pPr algn="l" fontAlgn="ctr"/>
                      <a:r>
                        <a:rPr lang="fr-FR" sz="1000" b="1" i="0" u="none" strike="noStrike" kern="1200">
                          <a:solidFill>
                            <a:schemeClr val="tx1"/>
                          </a:solidFill>
                          <a:latin typeface="+mn-lt"/>
                          <a:ea typeface="+mn-ea"/>
                          <a:cs typeface="+mn-cs"/>
                        </a:rPr>
                        <a:t>Actions</a:t>
                      </a:r>
                      <a:endParaRPr lang="fr-FR" sz="1000" b="1" i="0" u="none" strike="noStrike">
                        <a:solidFill>
                          <a:schemeClr val="tx1"/>
                        </a:solidFill>
                        <a:latin typeface="+mn-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00" b="1" i="0" u="none" strike="noStrike">
                          <a:solidFill>
                            <a:schemeClr val="tx1"/>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00" b="1" i="0" u="none" strike="noStrike">
                          <a:solidFill>
                            <a:schemeClr val="tx1"/>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1000" b="1" i="0" u="none" strike="noStrike">
                          <a:solidFill>
                            <a:schemeClr val="tx1"/>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804944">
                <a:tc>
                  <a:txBody>
                    <a:bodyPr/>
                    <a:lstStyle/>
                    <a:p>
                      <a:r>
                        <a:rPr lang="fr-FR" sz="1000">
                          <a:solidFill>
                            <a:schemeClr val="tx1"/>
                          </a:solidFill>
                          <a:latin typeface="+mn-lt"/>
                        </a:rPr>
                        <a:t>Mise en place du Haut Conseil des Nomenclatures</a:t>
                      </a:r>
                    </a:p>
                    <a:p>
                      <a:endParaRPr lang="fr-FR" sz="1000">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1000">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1000" baseline="0">
                          <a:solidFill>
                            <a:schemeClr val="tx1"/>
                          </a:solidFill>
                          <a:latin typeface="+mn-lt"/>
                        </a:rPr>
                        <a:t>DSS, CNAM</a:t>
                      </a:r>
                      <a:endParaRPr lang="fr-FR" sz="1000">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00" b="0" i="0" u="none" strike="noStrike">
                          <a:solidFill>
                            <a:schemeClr val="tx1"/>
                          </a:solidFill>
                          <a:latin typeface="+mn-lt"/>
                        </a:rPr>
                        <a:t>Mai 2021</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592711">
                <a:tc>
                  <a:txBody>
                    <a:bodyPr/>
                    <a:lstStyle/>
                    <a:p>
                      <a:r>
                        <a:rPr lang="fr-FR" sz="1000" dirty="0">
                          <a:solidFill>
                            <a:schemeClr val="tx1"/>
                          </a:solidFill>
                          <a:latin typeface="+mn-lt"/>
                        </a:rPr>
                        <a:t>Validation d’une nouvelle méthodologie de hiérarchisation </a:t>
                      </a:r>
                    </a:p>
                    <a:p>
                      <a:endParaRPr lang="fr-FR" sz="1000" dirty="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10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1000">
                          <a:solidFill>
                            <a:schemeClr val="tx1"/>
                          </a:solidFill>
                          <a:latin typeface="+mn-lt"/>
                        </a:rPr>
                        <a:t>HCN, CHAP médecins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00" b="0" i="0" u="none" strike="noStrike">
                          <a:solidFill>
                            <a:schemeClr val="tx1"/>
                          </a:solidFill>
                          <a:latin typeface="+mn-lt"/>
                        </a:rPr>
                        <a:t>Automne</a:t>
                      </a:r>
                      <a:r>
                        <a:rPr lang="fr-FR" sz="1000" b="0" i="0" u="none" strike="noStrike" baseline="0">
                          <a:solidFill>
                            <a:schemeClr val="tx1"/>
                          </a:solidFill>
                          <a:latin typeface="+mn-lt"/>
                        </a:rPr>
                        <a:t> 2021</a:t>
                      </a:r>
                      <a:endParaRPr lang="fr-FR" sz="10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592711">
                <a:tc>
                  <a:txBody>
                    <a:bodyPr/>
                    <a:lstStyle/>
                    <a:p>
                      <a:r>
                        <a:rPr lang="fr-FR" sz="1000">
                          <a:solidFill>
                            <a:schemeClr val="tx1"/>
                          </a:solidFill>
                          <a:latin typeface="+mn-lt"/>
                        </a:rPr>
                        <a:t>Mise</a:t>
                      </a:r>
                      <a:r>
                        <a:rPr lang="fr-FR" sz="1000" baseline="0">
                          <a:solidFill>
                            <a:schemeClr val="tx1"/>
                          </a:solidFill>
                          <a:latin typeface="+mn-lt"/>
                        </a:rPr>
                        <a:t> en place des comités cliniques</a:t>
                      </a:r>
                      <a:endParaRPr lang="fr-FR" sz="1000">
                        <a:solidFill>
                          <a:schemeClr val="tx1"/>
                        </a:solidFill>
                        <a:latin typeface="+mn-lt"/>
                      </a:endParaRPr>
                    </a:p>
                    <a:p>
                      <a:endParaRPr lang="fr-FR" sz="10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10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1000">
                          <a:solidFill>
                            <a:schemeClr val="tx1"/>
                          </a:solidFill>
                          <a:latin typeface="+mn-lt"/>
                        </a:rPr>
                        <a:t>HCN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000" b="0" i="0" u="none" strike="noStrike">
                          <a:solidFill>
                            <a:schemeClr val="tx1"/>
                          </a:solidFill>
                          <a:latin typeface="+mn-lt"/>
                        </a:rPr>
                        <a:t>Décembre 2021 – juin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592711">
                <a:tc>
                  <a:txBody>
                    <a:bodyPr/>
                    <a:lstStyle/>
                    <a:p>
                      <a:r>
                        <a:rPr lang="fr-FR" sz="1000" err="1">
                          <a:solidFill>
                            <a:schemeClr val="tx1"/>
                          </a:solidFill>
                          <a:latin typeface="+mn-lt"/>
                        </a:rPr>
                        <a:t>Re</a:t>
                      </a:r>
                      <a:r>
                        <a:rPr lang="fr-FR" sz="1000">
                          <a:solidFill>
                            <a:schemeClr val="tx1"/>
                          </a:solidFill>
                          <a:latin typeface="+mn-lt"/>
                        </a:rPr>
                        <a:t>-description des actes de la CCAM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10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1000">
                          <a:solidFill>
                            <a:schemeClr val="tx1"/>
                          </a:solidFill>
                          <a:latin typeface="+mn-lt"/>
                        </a:rPr>
                        <a:t>HCN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00" b="0" i="0" u="none" strike="noStrike">
                          <a:solidFill>
                            <a:schemeClr val="tx1"/>
                          </a:solidFill>
                          <a:latin typeface="+mn-lt"/>
                        </a:rPr>
                        <a:t>2022- juin 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2646994847"/>
                  </a:ext>
                </a:extLst>
              </a:tr>
              <a:tr h="592711">
                <a:tc>
                  <a:txBody>
                    <a:bodyPr/>
                    <a:lstStyle/>
                    <a:p>
                      <a:pPr marL="0" marR="0" lvl="0" indent="0" algn="l" defTabSz="932863" rtl="0" eaLnBrk="1" fontAlgn="auto" latinLnBrk="0" hangingPunct="1">
                        <a:lnSpc>
                          <a:spcPct val="100000"/>
                        </a:lnSpc>
                        <a:spcBef>
                          <a:spcPts val="0"/>
                        </a:spcBef>
                        <a:spcAft>
                          <a:spcPts val="0"/>
                        </a:spcAft>
                        <a:buClrTx/>
                        <a:buSzTx/>
                        <a:buFontTx/>
                        <a:buNone/>
                        <a:tabLst/>
                        <a:defRPr/>
                      </a:pPr>
                      <a:r>
                        <a:rPr lang="fr-FR" sz="1000" err="1">
                          <a:solidFill>
                            <a:schemeClr val="tx1"/>
                          </a:solidFill>
                          <a:latin typeface="+mn-lt"/>
                        </a:rPr>
                        <a:t>Re-hiérarchisaition</a:t>
                      </a:r>
                      <a:r>
                        <a:rPr lang="fr-FR" sz="1000" baseline="0">
                          <a:solidFill>
                            <a:schemeClr val="tx1"/>
                          </a:solidFill>
                          <a:latin typeface="+mn-lt"/>
                        </a:rPr>
                        <a:t> des actes de la CCAM</a:t>
                      </a:r>
                      <a:endParaRPr lang="fr-FR" sz="1000">
                        <a:solidFill>
                          <a:schemeClr val="tx1"/>
                        </a:solidFill>
                        <a:latin typeface="+mn-lt"/>
                      </a:endParaRPr>
                    </a:p>
                    <a:p>
                      <a:endParaRPr lang="fr-FR" sz="10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endParaRPr lang="fr-FR" sz="1000">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r>
                        <a:rPr lang="fr-FR" sz="1000">
                          <a:solidFill>
                            <a:schemeClr val="tx1"/>
                          </a:solidFill>
                          <a:latin typeface="+mn-lt"/>
                        </a:rPr>
                        <a:t>HCN, CHAP</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00" b="0" i="0" u="none" strike="noStrike" dirty="0">
                          <a:solidFill>
                            <a:schemeClr val="tx1"/>
                          </a:solidFill>
                          <a:latin typeface="+mn-lt"/>
                        </a:rPr>
                        <a:t>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3007527158"/>
                  </a:ext>
                </a:extLst>
              </a:tr>
            </a:tbl>
          </a:graphicData>
        </a:graphic>
      </p:graphicFrame>
      <p:sp>
        <p:nvSpPr>
          <p:cNvPr id="19" name="TextBox 76"/>
          <p:cNvSpPr txBox="1">
            <a:spLocks/>
          </p:cNvSpPr>
          <p:nvPr>
            <p:custDataLst>
              <p:tags r:id="rId6"/>
            </p:custDataLst>
          </p:nvPr>
        </p:nvSpPr>
        <p:spPr>
          <a:xfrm>
            <a:off x="5525866" y="1604739"/>
            <a:ext cx="30065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grpSp>
        <p:nvGrpSpPr>
          <p:cNvPr id="16" name="Groupe 15"/>
          <p:cNvGrpSpPr/>
          <p:nvPr/>
        </p:nvGrpSpPr>
        <p:grpSpPr>
          <a:xfrm>
            <a:off x="66828" y="116632"/>
            <a:ext cx="588165" cy="432618"/>
            <a:chOff x="730251" y="2607436"/>
            <a:chExt cx="1539350" cy="752041"/>
          </a:xfrm>
        </p:grpSpPr>
        <p:pic>
          <p:nvPicPr>
            <p:cNvPr id="20"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e 21"/>
            <p:cNvGrpSpPr/>
            <p:nvPr/>
          </p:nvGrpSpPr>
          <p:grpSpPr>
            <a:xfrm rot="5400000">
              <a:off x="1246059" y="2393464"/>
              <a:ext cx="288032" cy="715975"/>
              <a:chOff x="971600" y="2132856"/>
              <a:chExt cx="288032" cy="2283554"/>
            </a:xfrm>
          </p:grpSpPr>
          <p:cxnSp>
            <p:nvCxnSpPr>
              <p:cNvPr id="25" name="Connecteur droit avec flèche 24"/>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Rectangle 2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9701327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89152"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Le surcoût lié aux évènements indésirables (EI) liés aux soins est important. Des estimations ont été réalisées (L’IRDES en 2011: 700 millions d’€ pour 9 types d’EI pour l’année 2007 par exemple. Le rapport de l’OCDE en 2017 : entre 13 et 16% le surcoût lié aux EI en milieu hospitalier).</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La littérature internationale montre que ces EI sont la conséquence de dysfonctionnements en chaîne qui n'ont pu être récupérés.</a:t>
            </a:r>
          </a:p>
          <a:p>
            <a:pPr marL="0" marR="0" lvl="0" indent="0" algn="just"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La réduction des EI passe par une démarche préventive de gestion des risques et une démarche réactive suite à la survenue d’EI.</a:t>
            </a:r>
          </a:p>
        </p:txBody>
      </p:sp>
      <p:sp>
        <p:nvSpPr>
          <p:cNvPr id="109" name="TextBox 68"/>
          <p:cNvSpPr txBox="1">
            <a:spLocks/>
          </p:cNvSpPr>
          <p:nvPr>
            <p:custDataLst>
              <p:tags r:id="rId3"/>
            </p:custDataLst>
          </p:nvPr>
        </p:nvSpPr>
        <p:spPr>
          <a:xfrm>
            <a:off x="8298000" y="924756"/>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a:t>
            </a: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111" name="TextBox 76"/>
          <p:cNvSpPr txBox="1">
            <a:spLocks/>
          </p:cNvSpPr>
          <p:nvPr>
            <p:custDataLst>
              <p:tags r:id="rId4"/>
            </p:custDataLst>
          </p:nvPr>
        </p:nvSpPr>
        <p:spPr>
          <a:xfrm>
            <a:off x="5525866" y="908721"/>
            <a:ext cx="2790970" cy="392135"/>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800" b="1" i="0" u="none" strike="noStrike" kern="1200" cap="none" spc="0" normalizeH="0" baseline="0" noProof="0">
                <a:ln>
                  <a:noFill/>
                </a:ln>
                <a:solidFill>
                  <a:srgbClr val="000000"/>
                </a:solidFill>
                <a:effectLst/>
                <a:uLnTx/>
                <a:uFillTx/>
                <a:latin typeface="Arial"/>
                <a:ea typeface="+mn-ea"/>
                <a:cs typeface="Arial"/>
              </a:rPr>
              <a:t>Indicateur : </a:t>
            </a:r>
            <a:r>
              <a:rPr kumimoji="0" lang="fr-FR" sz="800" b="0" i="0" u="none" strike="noStrike" kern="1200" cap="none" spc="0" normalizeH="0" baseline="0" noProof="0">
                <a:ln>
                  <a:noFill/>
                </a:ln>
                <a:solidFill>
                  <a:srgbClr val="000000"/>
                </a:solidFill>
                <a:effectLst/>
                <a:uLnTx/>
                <a:uFillTx/>
                <a:latin typeface="Arial"/>
                <a:ea typeface="+mn-ea"/>
                <a:cs typeface="Arial"/>
              </a:rPr>
              <a:t>n</a:t>
            </a:r>
            <a:r>
              <a:rPr kumimoji="0" lang="fr-FR" sz="800" b="0" i="0" u="none" strike="noStrike" kern="1200" cap="none" spc="0" normalizeH="0" baseline="0" noProof="0">
                <a:ln>
                  <a:noFill/>
                </a:ln>
                <a:solidFill>
                  <a:prstClr val="black"/>
                </a:solidFill>
                <a:effectLst/>
                <a:uLnTx/>
                <a:uFillTx/>
                <a:latin typeface="Arial"/>
                <a:ea typeface="+mn-ea"/>
                <a:cs typeface="Arial"/>
              </a:rPr>
              <a:t>ombre de structures de soins en ville ou établissements médico-sociaux ayant mis en place un plan de gestion des risques avec une SRA</a:t>
            </a:r>
          </a:p>
        </p:txBody>
      </p:sp>
      <p:sp>
        <p:nvSpPr>
          <p:cNvPr id="64" name="Title 1"/>
          <p:cNvSpPr txBox="1">
            <a:spLocks/>
          </p:cNvSpPr>
          <p:nvPr/>
        </p:nvSpPr>
        <p:spPr bwMode="auto">
          <a:xfrm>
            <a:off x="683568" y="68655"/>
            <a:ext cx="8218437"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marR="0" lvl="0" indent="0" defTabSz="911105" eaLnBrk="0" fontAlgn="auto" hangingPunct="0">
              <a:lnSpc>
                <a:spcPct val="100000"/>
              </a:lnSpc>
              <a:spcBef>
                <a:spcPts val="0"/>
              </a:spcBef>
              <a:spcAft>
                <a:spcPts val="0"/>
              </a:spcAft>
              <a:buClrTx/>
              <a:buSzTx/>
              <a:buFontTx/>
              <a:buNone/>
              <a:tabLst>
                <a:tab pos="455549" algn="l"/>
              </a:tabLst>
              <a:defRPr kumimoji="0" b="1" i="0" u="none" strike="noStrike" kern="0" cap="none" spc="0" normalizeH="0" baseline="0">
                <a:ln>
                  <a:noFill/>
                </a:ln>
                <a:solidFill>
                  <a:srgbClr val="002960"/>
                </a:solidFill>
                <a:effectLst/>
                <a:uLnTx/>
                <a:uFillTx/>
                <a:latin typeface="Arial"/>
                <a:cs typeface="Aria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Mettre en place une démarche préventive de gestion des risques dans le système de santé</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Rapport annuel des SRA, enquêtes ad hoc </a:t>
            </a:r>
          </a:p>
        </p:txBody>
      </p:sp>
      <p:sp>
        <p:nvSpPr>
          <p:cNvPr id="18" name="ZoneTexte 17"/>
          <p:cNvSpPr txBox="1"/>
          <p:nvPr/>
        </p:nvSpPr>
        <p:spPr>
          <a:xfrm>
            <a:off x="127856" y="692696"/>
            <a:ext cx="432048" cy="611200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actes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Réduire les événements indésirables graves</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sp>
        <p:nvSpPr>
          <p:cNvPr id="20" name="TextBox 76"/>
          <p:cNvSpPr txBox="1">
            <a:spLocks/>
          </p:cNvSpPr>
          <p:nvPr>
            <p:custDataLst>
              <p:tags r:id="rId6"/>
            </p:custDataLst>
          </p:nvPr>
        </p:nvSpPr>
        <p:spPr>
          <a:xfrm>
            <a:off x="5525446" y="1351944"/>
            <a:ext cx="2790970" cy="318638"/>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800" b="1" i="0" u="none" strike="noStrike" kern="1200" cap="none" spc="0" normalizeH="0" baseline="0" noProof="0">
                <a:ln>
                  <a:noFill/>
                </a:ln>
                <a:solidFill>
                  <a:srgbClr val="000000"/>
                </a:solidFill>
                <a:effectLst/>
                <a:uLnTx/>
                <a:uFillTx/>
                <a:latin typeface="Arial"/>
                <a:ea typeface="+mn-ea"/>
                <a:cs typeface="Arial"/>
              </a:rPr>
              <a:t>Indicateur : </a:t>
            </a:r>
            <a:r>
              <a:rPr kumimoji="0" lang="fr-FR" sz="800" b="0" i="0" u="none" strike="noStrike" kern="1200" cap="none" spc="0" normalizeH="0" baseline="0" noProof="0">
                <a:ln>
                  <a:noFill/>
                </a:ln>
                <a:solidFill>
                  <a:prstClr val="black"/>
                </a:solidFill>
                <a:effectLst/>
                <a:uLnTx/>
                <a:uFillTx/>
                <a:latin typeface="Arial"/>
                <a:ea typeface="+mn-ea"/>
                <a:cs typeface="Arial"/>
              </a:rPr>
              <a:t>nombre de référentiels réalisés pour la pertinence, la qualité et la sécurité des actes</a:t>
            </a:r>
          </a:p>
        </p:txBody>
      </p:sp>
      <p:sp>
        <p:nvSpPr>
          <p:cNvPr id="25" name="TextBox 76"/>
          <p:cNvSpPr txBox="1">
            <a:spLocks/>
          </p:cNvSpPr>
          <p:nvPr>
            <p:custDataLst>
              <p:tags r:id="rId7"/>
            </p:custDataLst>
          </p:nvPr>
        </p:nvSpPr>
        <p:spPr>
          <a:xfrm>
            <a:off x="5535400" y="1658106"/>
            <a:ext cx="2781016" cy="362684"/>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800" b="1" i="0" u="none" strike="noStrike" kern="1200" cap="none" spc="0" normalizeH="0" baseline="0" noProof="0">
                <a:ln>
                  <a:noFill/>
                </a:ln>
                <a:solidFill>
                  <a:srgbClr val="000000"/>
                </a:solidFill>
                <a:effectLst/>
                <a:uLnTx/>
                <a:uFillTx/>
                <a:latin typeface="Arial"/>
                <a:ea typeface="+mn-ea"/>
                <a:cs typeface="Arial"/>
              </a:rPr>
              <a:t>Indicateur : </a:t>
            </a:r>
            <a:r>
              <a:rPr kumimoji="0" lang="fr-FR" sz="800" b="0" i="0" u="none" strike="noStrike" kern="1200" cap="none" spc="0" normalizeH="0" baseline="0" noProof="0">
                <a:ln>
                  <a:noFill/>
                </a:ln>
                <a:solidFill>
                  <a:srgbClr val="000000"/>
                </a:solidFill>
                <a:effectLst/>
                <a:uLnTx/>
                <a:uFillTx/>
                <a:latin typeface="Arial"/>
                <a:ea typeface="+mn-ea"/>
                <a:cs typeface="Arial"/>
              </a:rPr>
              <a:t>n</a:t>
            </a:r>
            <a:r>
              <a:rPr kumimoji="0" lang="fr-FR" sz="800" b="0" i="0" u="none" strike="noStrike" kern="1200" cap="none" spc="0" normalizeH="0" baseline="0" noProof="0">
                <a:ln>
                  <a:noFill/>
                </a:ln>
                <a:solidFill>
                  <a:prstClr val="black"/>
                </a:solidFill>
                <a:effectLst/>
                <a:uLnTx/>
                <a:uFillTx/>
                <a:latin typeface="Arial"/>
                <a:ea typeface="+mn-ea"/>
                <a:cs typeface="Arial"/>
              </a:rPr>
              <a:t>ombre de retours d’expériences et de plans d’action réalisés dans le cadre du portail tous les ans pour les EIGS</a:t>
            </a:r>
          </a:p>
        </p:txBody>
      </p:sp>
      <p:grpSp>
        <p:nvGrpSpPr>
          <p:cNvPr id="19" name="Groupe 18"/>
          <p:cNvGrpSpPr/>
          <p:nvPr/>
        </p:nvGrpSpPr>
        <p:grpSpPr>
          <a:xfrm>
            <a:off x="66828" y="116632"/>
            <a:ext cx="588165" cy="432618"/>
            <a:chOff x="730251" y="2607436"/>
            <a:chExt cx="1539350" cy="752041"/>
          </a:xfrm>
        </p:grpSpPr>
        <p:pic>
          <p:nvPicPr>
            <p:cNvPr id="24"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Groupe 25"/>
            <p:cNvGrpSpPr/>
            <p:nvPr/>
          </p:nvGrpSpPr>
          <p:grpSpPr>
            <a:xfrm rot="5400000">
              <a:off x="1246059" y="2393464"/>
              <a:ext cx="288032" cy="715975"/>
              <a:chOff x="971600" y="2132856"/>
              <a:chExt cx="288032" cy="2283554"/>
            </a:xfrm>
          </p:grpSpPr>
          <p:cxnSp>
            <p:nvCxnSpPr>
              <p:cNvPr id="28" name="Connecteur droit avec flèche 27"/>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7"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1" name="Rectangle 3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aphicFrame>
        <p:nvGraphicFramePr>
          <p:cNvPr id="32" name="Tableau 31"/>
          <p:cNvGraphicFramePr>
            <a:graphicFrameLocks noGrp="1"/>
          </p:cNvGraphicFramePr>
          <p:nvPr>
            <p:extLst/>
          </p:nvPr>
        </p:nvGraphicFramePr>
        <p:xfrm>
          <a:off x="760338" y="2780928"/>
          <a:ext cx="8064896" cy="4012903"/>
        </p:xfrm>
        <a:graphic>
          <a:graphicData uri="http://schemas.openxmlformats.org/drawingml/2006/table">
            <a:tbl>
              <a:tblPr/>
              <a:tblGrid>
                <a:gridCol w="5395838">
                  <a:extLst>
                    <a:ext uri="{9D8B030D-6E8A-4147-A177-3AD203B41FA5}">
                      <a16:colId xmlns:a16="http://schemas.microsoft.com/office/drawing/2014/main" val="20000"/>
                    </a:ext>
                  </a:extLst>
                </a:gridCol>
                <a:gridCol w="940866">
                  <a:extLst>
                    <a:ext uri="{9D8B030D-6E8A-4147-A177-3AD203B41FA5}">
                      <a16:colId xmlns:a16="http://schemas.microsoft.com/office/drawing/2014/main" val="20001"/>
                    </a:ext>
                  </a:extLst>
                </a:gridCol>
                <a:gridCol w="109002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260164">
                <a:tc>
                  <a:txBody>
                    <a:bodyPr/>
                    <a:lstStyle/>
                    <a:p>
                      <a:pPr algn="l" fontAlgn="ctr"/>
                      <a:r>
                        <a:rPr lang="fr-FR" sz="800" b="1" i="0" u="none" strike="noStrike">
                          <a:solidFill>
                            <a:srgbClr val="000000"/>
                          </a:solidFill>
                          <a:latin typeface="+mn-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00" b="1" i="0" u="none" strike="noStrike">
                          <a:solidFill>
                            <a:srgbClr val="000000"/>
                          </a:solidFill>
                          <a:latin typeface="+mn-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800" b="1" i="0" u="none" strike="noStrike">
                          <a:solidFill>
                            <a:srgbClr val="000000"/>
                          </a:solidFill>
                          <a:latin typeface="+mn-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800" b="1" i="0" u="none" strike="noStrike">
                          <a:solidFill>
                            <a:srgbClr val="000000"/>
                          </a:solidFill>
                          <a:latin typeface="+mn-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1432382">
                <a:tc>
                  <a:txBody>
                    <a:bodyPr/>
                    <a:lstStyle/>
                    <a:p>
                      <a:pPr algn="l" fontAlgn="ctr"/>
                      <a:r>
                        <a:rPr lang="fr-FR" sz="800" b="1" i="0" u="sng" strike="noStrike">
                          <a:solidFill>
                            <a:schemeClr val="tx1"/>
                          </a:solidFill>
                          <a:latin typeface="+mn-lt"/>
                        </a:rPr>
                        <a:t>Mettre en place une démarche préventive de gestions des risques et renforcer la démarche d’assurance de la qualité dans le système de santé</a:t>
                      </a:r>
                      <a:r>
                        <a:rPr lang="fr-FR" sz="800" b="1" i="0" u="sng" strike="noStrike" baseline="0">
                          <a:solidFill>
                            <a:schemeClr val="tx1"/>
                          </a:solidFill>
                          <a:latin typeface="+mn-lt"/>
                        </a:rPr>
                        <a:t> :</a:t>
                      </a:r>
                      <a:endParaRPr lang="fr-FR" sz="800" b="0" i="0" u="none" strike="noStrike">
                        <a:solidFill>
                          <a:schemeClr val="tx1"/>
                        </a:solidFill>
                        <a:latin typeface="+mn-lt"/>
                      </a:endParaRPr>
                    </a:p>
                    <a:p>
                      <a:pPr marL="171450" indent="-171450" algn="just" fontAlgn="ctr">
                        <a:buFont typeface="Arial" panose="020B0604020202020204" pitchFamily="34" charset="0"/>
                        <a:buChar char="•"/>
                      </a:pPr>
                      <a:r>
                        <a:rPr lang="fr-FR" sz="800" b="0" i="0" u="none" strike="noStrike">
                          <a:solidFill>
                            <a:schemeClr val="tx1"/>
                          </a:solidFill>
                          <a:latin typeface="+mn-lt"/>
                        </a:rPr>
                        <a:t>Réalisation d’audits cliniques par les pairs dans toutes les disciplines médicales afin de s’assurer de la pertinence, de la qualité et de la sécurité du service médical rendu en commençant par l’imagerie conformément à l’exigence prévue par la directive Euratom </a:t>
                      </a:r>
                      <a:r>
                        <a:rPr lang="fr-FR" sz="800" b="0" i="0" u="none" strike="noStrike" kern="1200">
                          <a:solidFill>
                            <a:schemeClr val="tx1"/>
                          </a:solidFill>
                          <a:latin typeface="+mn-lt"/>
                          <a:ea typeface="+mn-ea"/>
                          <a:cs typeface="+mn-cs"/>
                        </a:rPr>
                        <a:t>et les actes invasifs </a:t>
                      </a:r>
                      <a:endParaRPr lang="fr-FR" sz="800" b="0" i="0" u="none" strike="noStrike">
                        <a:solidFill>
                          <a:schemeClr val="tx1"/>
                        </a:solidFill>
                        <a:latin typeface="+mn-lt"/>
                      </a:endParaRPr>
                    </a:p>
                    <a:p>
                      <a:pPr marL="171450" indent="-171450" algn="just" fontAlgn="ctr">
                        <a:buFont typeface="Arial" panose="020B0604020202020204" pitchFamily="34" charset="0"/>
                        <a:buChar char="•"/>
                      </a:pPr>
                      <a:r>
                        <a:rPr lang="fr-FR" sz="800" b="0" i="0" u="none" strike="noStrike">
                          <a:solidFill>
                            <a:schemeClr val="tx1"/>
                          </a:solidFill>
                          <a:latin typeface="+mn-lt"/>
                        </a:rPr>
                        <a:t>Elaboration de référentiels afin de favoriser le respect du bon usage des actes et technologies de santé ainsi que le respect de la qualité et de la sécurité </a:t>
                      </a:r>
                      <a:r>
                        <a:rPr lang="fr-FR" sz="800" b="0" i="0" u="none" strike="noStrike" baseline="0">
                          <a:solidFill>
                            <a:schemeClr val="tx1"/>
                          </a:solidFill>
                          <a:latin typeface="+mn-lt"/>
                        </a:rPr>
                        <a:t>de cet acte </a:t>
                      </a:r>
                      <a:endParaRPr lang="fr-FR" sz="800" b="0" i="0" u="none" strike="noStrike">
                        <a:solidFill>
                          <a:schemeClr val="tx1"/>
                        </a:solidFill>
                        <a:latin typeface="+mn-lt"/>
                      </a:endParaRPr>
                    </a:p>
                    <a:p>
                      <a:pPr marL="171450" indent="-171450" algn="just" fontAlgn="ctr">
                        <a:buFont typeface="Arial" panose="020B0604020202020204" pitchFamily="34" charset="0"/>
                        <a:buChar char="•"/>
                      </a:pPr>
                      <a:r>
                        <a:rPr lang="fr-FR" sz="800" b="0" i="0" u="none" strike="noStrike">
                          <a:solidFill>
                            <a:schemeClr val="tx1"/>
                          </a:solidFill>
                          <a:latin typeface="+mn-lt"/>
                        </a:rPr>
                        <a:t>Mise en œuvre </a:t>
                      </a:r>
                      <a:r>
                        <a:rPr lang="fr-FR" sz="800" b="0" i="0" u="none" strike="sngStrike">
                          <a:solidFill>
                            <a:schemeClr val="tx1"/>
                          </a:solidFill>
                          <a:latin typeface="+mn-lt"/>
                        </a:rPr>
                        <a:t>du</a:t>
                      </a:r>
                      <a:r>
                        <a:rPr lang="fr-FR" sz="800" b="0" i="0" u="none" strike="noStrike">
                          <a:solidFill>
                            <a:schemeClr val="tx1"/>
                          </a:solidFill>
                          <a:latin typeface="+mn-lt"/>
                        </a:rPr>
                        <a:t> d’un plan de gestion des risques en ville</a:t>
                      </a:r>
                      <a:r>
                        <a:rPr lang="fr-FR" sz="800" b="0" i="0" u="none" strike="noStrike" baseline="0">
                          <a:solidFill>
                            <a:schemeClr val="tx1"/>
                          </a:solidFill>
                          <a:latin typeface="+mn-lt"/>
                        </a:rPr>
                        <a:t> et </a:t>
                      </a:r>
                      <a:r>
                        <a:rPr lang="fr-FR" sz="800" b="0" i="0" u="none" strike="noStrike">
                          <a:solidFill>
                            <a:schemeClr val="tx1"/>
                          </a:solidFill>
                          <a:latin typeface="+mn-lt"/>
                        </a:rPr>
                        <a:t>établissements sanitaires et médico sociaux avec l’aide des structures régionales d’appui (SRA) </a:t>
                      </a:r>
                    </a:p>
                    <a:p>
                      <a:pPr marL="171450" indent="-171450" algn="just" fontAlgn="ctr">
                        <a:buFont typeface="Arial" panose="020B0604020202020204" pitchFamily="34" charset="0"/>
                        <a:buChar char="•"/>
                      </a:pPr>
                      <a:r>
                        <a:rPr lang="fr-FR" sz="800" b="0" i="0" u="none" strike="noStrike">
                          <a:solidFill>
                            <a:schemeClr val="tx1"/>
                          </a:solidFill>
                          <a:latin typeface="+mn-lt"/>
                        </a:rPr>
                        <a:t>Plan prévention des risques opératoires, lutte contre les infections </a:t>
                      </a:r>
                      <a:r>
                        <a:rPr lang="fr-FR" sz="800" b="0" i="0" u="none" strike="noStrike" err="1">
                          <a:solidFill>
                            <a:schemeClr val="tx1"/>
                          </a:solidFill>
                          <a:latin typeface="+mn-lt"/>
                        </a:rPr>
                        <a:t>ostéoarticulaires</a:t>
                      </a:r>
                      <a:r>
                        <a:rPr lang="fr-FR" sz="800" b="0" i="0" u="none" strike="noStrike">
                          <a:solidFill>
                            <a:schemeClr val="tx1"/>
                          </a:solidFill>
                          <a:latin typeface="+mn-lt"/>
                        </a:rPr>
                        <a:t> dans le cadre du PROPIAS</a:t>
                      </a:r>
                    </a:p>
                    <a:p>
                      <a:pPr marL="171450" indent="-171450" algn="just" fontAlgn="ctr">
                        <a:buFont typeface="Arial" panose="020B0604020202020204" pitchFamily="34" charset="0"/>
                        <a:buChar char="•"/>
                      </a:pPr>
                      <a:r>
                        <a:rPr lang="fr-FR" sz="800" b="0" i="0" u="none" strike="noStrike">
                          <a:solidFill>
                            <a:schemeClr val="tx1"/>
                          </a:solidFill>
                          <a:latin typeface="+mn-lt"/>
                        </a:rPr>
                        <a:t>Plan respect des conditions de réalisation notamment avec le virage ambulatoire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800" b="1"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chemeClr val="tx1"/>
                          </a:solidFill>
                          <a:latin typeface="+mn-lt"/>
                        </a:rPr>
                        <a:t>DGS</a:t>
                      </a:r>
                    </a:p>
                    <a:p>
                      <a:pPr algn="l" fontAlgn="ctr"/>
                      <a:r>
                        <a:rPr lang="fr-FR" sz="800" b="0" i="0" u="none" strike="noStrike">
                          <a:solidFill>
                            <a:schemeClr val="tx1"/>
                          </a:solidFill>
                          <a:latin typeface="+mn-lt"/>
                        </a:rPr>
                        <a:t>HAS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chemeClr val="tx1"/>
                          </a:solidFill>
                          <a:latin typeface="+mn-lt"/>
                        </a:rPr>
                        <a:t>Sept</a:t>
                      </a:r>
                      <a:r>
                        <a:rPr lang="fr-FR" sz="800" b="0" i="0" u="none" strike="noStrike" baseline="0">
                          <a:solidFill>
                            <a:schemeClr val="tx1"/>
                          </a:solidFill>
                          <a:latin typeface="+mn-lt"/>
                        </a:rPr>
                        <a:t> 2018</a:t>
                      </a:r>
                      <a:endParaRPr lang="fr-FR" sz="8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1046261">
                <a:tc>
                  <a:txBody>
                    <a:bodyPr/>
                    <a:lstStyle/>
                    <a:p>
                      <a:pPr marL="0" indent="0" algn="l" fontAlgn="ctr">
                        <a:buFont typeface="Arial" panose="020B0604020202020204" pitchFamily="34" charset="0"/>
                        <a:buNone/>
                      </a:pPr>
                      <a:r>
                        <a:rPr lang="fr-FR" sz="800" b="1" i="0" u="sng" strike="noStrike" kern="1200">
                          <a:solidFill>
                            <a:schemeClr val="tx1"/>
                          </a:solidFill>
                          <a:latin typeface="+mn-lt"/>
                          <a:ea typeface="+mn-ea"/>
                          <a:cs typeface="+mn-cs"/>
                        </a:rPr>
                        <a:t>Mettre en place une démarche réactive de lutte contre les évènements indésirables associés aux soins (EIAS) dans les trois secteurs (sanitaire, médico-social, ville) :</a:t>
                      </a:r>
                    </a:p>
                    <a:p>
                      <a:pPr algn="just" fontAlgn="ctr"/>
                      <a:r>
                        <a:rPr lang="fr-FR" sz="800" b="0" i="0" u="none" strike="noStrike" kern="1200">
                          <a:solidFill>
                            <a:schemeClr val="tx1"/>
                          </a:solidFill>
                          <a:latin typeface="+mn-lt"/>
                          <a:ea typeface="+mn-ea"/>
                          <a:cs typeface="+mn-cs"/>
                        </a:rPr>
                        <a:t>- Accompagnement de l’obligation de déclaration et d’analyse approfondie des événements indésirables graves associées aux soins ( EIGS) </a:t>
                      </a:r>
                    </a:p>
                    <a:p>
                      <a:pPr algn="just" fontAlgn="ctr"/>
                      <a:r>
                        <a:rPr lang="fr-FR" sz="800" b="0" i="0" u="none" strike="noStrike" kern="1200">
                          <a:solidFill>
                            <a:schemeClr val="tx1"/>
                          </a:solidFill>
                          <a:latin typeface="+mn-lt"/>
                          <a:ea typeface="+mn-ea"/>
                          <a:cs typeface="+mn-cs"/>
                        </a:rPr>
                        <a:t>- Accompagnement de la mise en place de mesures correctives adaptées au contexte</a:t>
                      </a:r>
                    </a:p>
                    <a:p>
                      <a:pPr algn="just" fontAlgn="ctr"/>
                      <a:r>
                        <a:rPr lang="fr-FR" sz="800" b="0" i="0" u="none" strike="noStrike" kern="1200">
                          <a:solidFill>
                            <a:schemeClr val="tx1"/>
                          </a:solidFill>
                          <a:latin typeface="+mn-lt"/>
                          <a:ea typeface="+mn-ea"/>
                          <a:cs typeface="+mn-cs"/>
                        </a:rPr>
                        <a:t>- Diffusion de recommandations ciblées en fonction des résultats des analyses conduites au plan national par la HAS (l’ensemble des déclarations d’EIGS sont transmises à la HAS pour réaliser un bilan annuel et des recommandations si besoin)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800" b="0" i="0" u="none" strike="noStrike">
                        <a:solidFill>
                          <a:srgbClr val="00000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chemeClr val="tx1"/>
                          </a:solidFill>
                          <a:latin typeface="+mn-lt"/>
                        </a:rPr>
                        <a:t>DGS </a:t>
                      </a:r>
                    </a:p>
                    <a:p>
                      <a:pPr algn="l" fontAlgn="ctr"/>
                      <a:r>
                        <a:rPr lang="fr-FR" sz="800" b="0" i="0" u="none" strike="noStrike">
                          <a:solidFill>
                            <a:schemeClr val="tx1"/>
                          </a:solidFill>
                          <a:latin typeface="+mn-lt"/>
                        </a:rPr>
                        <a:t>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800" b="0" i="0" u="none" strike="noStrike">
                          <a:solidFill>
                            <a:schemeClr val="tx1"/>
                          </a:solidFill>
                          <a:latin typeface="+mn-lt"/>
                        </a:rPr>
                        <a:t>1</a:t>
                      </a:r>
                      <a:r>
                        <a:rPr lang="fr-FR" sz="800" b="0" i="0" u="none" strike="noStrike" baseline="30000">
                          <a:solidFill>
                            <a:schemeClr val="tx1"/>
                          </a:solidFill>
                          <a:latin typeface="+mn-lt"/>
                        </a:rPr>
                        <a:t>er</a:t>
                      </a:r>
                      <a:r>
                        <a:rPr lang="fr-FR" sz="800" b="0" i="0" u="none" strike="noStrike">
                          <a:solidFill>
                            <a:schemeClr val="tx1"/>
                          </a:solidFill>
                          <a:latin typeface="+mn-lt"/>
                        </a:rPr>
                        <a:t> janvier 2018</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274096">
                <a:tc>
                  <a:txBody>
                    <a:bodyPr/>
                    <a:lstStyle/>
                    <a:p>
                      <a:pPr marL="0" indent="0" algn="l" fontAlgn="b">
                        <a:buFont typeface="Arial" panose="020B0604020202020204" pitchFamily="34" charset="0"/>
                        <a:buNone/>
                      </a:pPr>
                      <a:r>
                        <a:rPr lang="fr-FR" sz="900" b="1" i="0" u="sng" strike="noStrike" kern="1200">
                          <a:solidFill>
                            <a:schemeClr val="tx1"/>
                          </a:solidFill>
                          <a:latin typeface="+mn-lt"/>
                          <a:ea typeface="+mn-ea"/>
                          <a:cs typeface="+mn-cs"/>
                        </a:rPr>
                        <a:t>Promouvoir les démarches de sécurisation de soins via les retours d’expérience tous secteurs confondus ( soins de ville, établissements sanitaires et médico sociaux) dans un cycle continu d’amélioration et de prévention de la gestion des EIAS :</a:t>
                      </a:r>
                    </a:p>
                    <a:p>
                      <a:pPr marL="0" indent="0" algn="just" fontAlgn="b">
                        <a:buFontTx/>
                        <a:buNone/>
                      </a:pPr>
                      <a:r>
                        <a:rPr lang="fr-FR" sz="900" b="0" i="0" u="none" strike="noStrike" kern="1200">
                          <a:solidFill>
                            <a:schemeClr val="tx1"/>
                          </a:solidFill>
                          <a:latin typeface="+mn-lt"/>
                          <a:ea typeface="+mn-ea"/>
                          <a:cs typeface="+mn-cs"/>
                        </a:rPr>
                        <a:t>-</a:t>
                      </a:r>
                      <a:r>
                        <a:rPr lang="fr-FR" sz="800" b="0" i="0" u="none" strike="noStrike" kern="1200">
                          <a:solidFill>
                            <a:schemeClr val="tx1"/>
                          </a:solidFill>
                          <a:latin typeface="+mn-lt"/>
                          <a:ea typeface="+mn-ea"/>
                          <a:cs typeface="+mn-cs"/>
                        </a:rPr>
                        <a:t>Développer la culture sécurité via des journées d’échange et la promotion d’outils par la HAS et les SRA (retours</a:t>
                      </a:r>
                      <a:r>
                        <a:rPr lang="fr-FR" sz="800" b="0" i="0" u="none" strike="noStrike" kern="1200" baseline="0">
                          <a:solidFill>
                            <a:schemeClr val="tx1"/>
                          </a:solidFill>
                          <a:latin typeface="+mn-lt"/>
                          <a:ea typeface="+mn-ea"/>
                          <a:cs typeface="+mn-cs"/>
                        </a:rPr>
                        <a:t> d’expérience, RMM…) auprès des professionnels de santé et des ARS;</a:t>
                      </a:r>
                    </a:p>
                    <a:p>
                      <a:pPr marL="0" indent="0" algn="just" fontAlgn="b">
                        <a:buFontTx/>
                        <a:buNone/>
                      </a:pPr>
                      <a:r>
                        <a:rPr lang="fr-FR" sz="800" b="0" i="0" u="none" strike="noStrike" kern="1200" baseline="0">
                          <a:solidFill>
                            <a:schemeClr val="tx1"/>
                          </a:solidFill>
                          <a:latin typeface="+mn-lt"/>
                          <a:ea typeface="+mn-ea"/>
                          <a:cs typeface="+mn-cs"/>
                        </a:rPr>
                        <a:t>-Sensibilisation du top management à la nécessité d’une culture de sécurité des soins non </a:t>
                      </a:r>
                      <a:r>
                        <a:rPr lang="fr-FR" sz="800" b="0" i="0" u="none" strike="noStrike" kern="1200" baseline="0" err="1">
                          <a:solidFill>
                            <a:schemeClr val="tx1"/>
                          </a:solidFill>
                          <a:latin typeface="+mn-lt"/>
                          <a:ea typeface="+mn-ea"/>
                          <a:cs typeface="+mn-cs"/>
                        </a:rPr>
                        <a:t>sanctionnante</a:t>
                      </a:r>
                      <a:r>
                        <a:rPr lang="fr-FR" sz="800" b="0" i="0" u="none" strike="noStrike" kern="1200" baseline="0">
                          <a:solidFill>
                            <a:schemeClr val="tx1"/>
                          </a:solidFill>
                          <a:latin typeface="+mn-lt"/>
                          <a:ea typeface="+mn-ea"/>
                          <a:cs typeface="+mn-cs"/>
                        </a:rPr>
                        <a:t> conformément notamment à la circulaire du 17 février 2017 relative à la mise en œuvre du décret du 25 novembre 2016 (relatif aux EIGS).</a:t>
                      </a:r>
                      <a:endParaRPr lang="fr-FR" sz="8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800" b="0" i="0" u="none" strike="noStrike">
                        <a:solidFill>
                          <a:srgbClr val="000000"/>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DGS</a:t>
                      </a:r>
                    </a:p>
                    <a:p>
                      <a:pPr algn="l" fontAlgn="b"/>
                      <a:r>
                        <a:rPr lang="fr-FR" sz="900" b="0" i="0" u="none" strike="noStrike">
                          <a:solidFill>
                            <a:schemeClr val="tx1"/>
                          </a:solidFill>
                          <a:latin typeface="+mj-lt"/>
                        </a:rPr>
                        <a:t>HAS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1</a:t>
                      </a:r>
                      <a:r>
                        <a:rPr lang="fr-FR" sz="900" b="0" i="0" u="none" strike="noStrike" baseline="30000">
                          <a:solidFill>
                            <a:schemeClr val="tx1"/>
                          </a:solidFill>
                          <a:latin typeface="+mj-lt"/>
                        </a:rPr>
                        <a:t>er</a:t>
                      </a:r>
                      <a:r>
                        <a:rPr lang="fr-FR" sz="900" b="0" i="0" u="none" strike="noStrike">
                          <a:solidFill>
                            <a:schemeClr val="tx1"/>
                          </a:solidFill>
                          <a:latin typeface="+mj-lt"/>
                        </a:rPr>
                        <a:t> janvier 2018</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4009378506"/>
                  </a:ext>
                </a:extLst>
              </a:tr>
            </a:tbl>
          </a:graphicData>
        </a:graphic>
      </p:graphicFrame>
    </p:spTree>
    <p:extLst>
      <p:ext uri="{BB962C8B-B14F-4D97-AF65-F5344CB8AC3E}">
        <p14:creationId xmlns:p14="http://schemas.microsoft.com/office/powerpoint/2010/main" val="25207969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120372" y="2173031"/>
            <a:ext cx="6236894" cy="1175654"/>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895350" marR="0" lvl="0" indent="-89535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5      Pertinence et efficience    	des prescriptions 	des arrêts de travail et transports</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	</a:t>
            </a:r>
            <a:endParaRPr kumimoji="0" lang="fr-FR" sz="1600" b="0"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1600" b="0" i="0" u="none" strike="noStrike" kern="0" cap="none" spc="0" normalizeH="0" baseline="0" noProof="0">
              <a:ln>
                <a:noFill/>
              </a:ln>
              <a:solidFill>
                <a:srgbClr val="002960"/>
              </a:solidFill>
              <a:effectLst/>
              <a:uLnTx/>
              <a:uFillTx/>
              <a:latin typeface="Arial"/>
              <a:ea typeface="+mn-ea"/>
              <a:cs typeface="Arial"/>
            </a:endParaRP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pSp>
        <p:nvGrpSpPr>
          <p:cNvPr id="6" name="Groupe 5"/>
          <p:cNvGrpSpPr/>
          <p:nvPr/>
        </p:nvGrpSpPr>
        <p:grpSpPr>
          <a:xfrm>
            <a:off x="2416960" y="3517135"/>
            <a:ext cx="642872" cy="1010755"/>
            <a:chOff x="4211960" y="2787624"/>
            <a:chExt cx="216024" cy="312549"/>
          </a:xfrm>
        </p:grpSpPr>
        <p:sp>
          <p:nvSpPr>
            <p:cNvPr id="8" name="Chevron 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10" name="Chevron 9"/>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Tree>
    <p:extLst>
      <p:ext uri="{BB962C8B-B14F-4D97-AF65-F5344CB8AC3E}">
        <p14:creationId xmlns:p14="http://schemas.microsoft.com/office/powerpoint/2010/main" val="2886996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115616" y="2133662"/>
            <a:ext cx="6336704" cy="1943410"/>
          </a:xfrm>
          <a:prstGeom prst="rect">
            <a:avLst/>
          </a:prstGeom>
        </p:spPr>
        <p:txBody>
          <a:bodyPr lIns="91332" tIns="45667" rIns="91332" bIns="45667"/>
          <a:lstStyle/>
          <a:p>
            <a:pPr marL="0" marR="0" lvl="0" indent="0" algn="ctr" defTabSz="913105" rtl="0" eaLnBrk="1" fontAlgn="auto" latinLnBrk="0" hangingPunct="1">
              <a:lnSpc>
                <a:spcPct val="100000"/>
              </a:lnSpc>
              <a:spcBef>
                <a:spcPts val="0"/>
              </a:spcBef>
              <a:spcAft>
                <a:spcPts val="0"/>
              </a:spcAft>
              <a:buClrTx/>
              <a:buSzTx/>
              <a:buFontTx/>
              <a:buNone/>
              <a:tabLst>
                <a:tab pos="456555" algn="l"/>
              </a:tabLst>
              <a:defRPr/>
            </a:pPr>
            <a:r>
              <a:rPr kumimoji="0" lang="fr-FR" sz="2000" b="1" i="0" u="none" strike="noStrike" kern="0" cap="none" spc="0" normalizeH="0" baseline="0" noProof="0">
                <a:ln>
                  <a:noFill/>
                </a:ln>
                <a:solidFill>
                  <a:srgbClr val="002960"/>
                </a:solidFill>
                <a:effectLst/>
                <a:uLnTx/>
                <a:uFillTx/>
                <a:latin typeface="Arial"/>
                <a:ea typeface="+mn-ea"/>
                <a:cs typeface="Arial"/>
              </a:rPr>
              <a:t>Arrêts de travail</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27165679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0176"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1" y="1016282"/>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Développer la dématérialisation de la prescription des arrêts de travail (Espace Pro et intégré logiciel) et promouvoir une saisie d’un motif précis contribue : </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 pour le prescripteur au respect des durées préconisées par les fiches repères</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a:ea typeface="+mn-ea"/>
                <a:cs typeface="Arial"/>
              </a:rPr>
              <a:t>- </a:t>
            </a:r>
            <a:r>
              <a:rPr kumimoji="0" lang="fr-FR" sz="1000" b="1" i="0" u="none" strike="noStrike" kern="1200" cap="none" spc="0" normalizeH="0" baseline="0" noProof="0">
                <a:ln>
                  <a:noFill/>
                </a:ln>
                <a:solidFill>
                  <a:prstClr val="black"/>
                </a:solidFill>
                <a:effectLst/>
                <a:uLnTx/>
                <a:uFillTx/>
                <a:latin typeface="Arial"/>
                <a:ea typeface="+mn-ea"/>
                <a:cs typeface="Arial"/>
              </a:rPr>
              <a:t>pour le service médical à fixer des dates de convocation au service médical efficientes en fonction du motif de l’arrêt</a:t>
            </a:r>
          </a:p>
        </p:txBody>
      </p:sp>
      <p:sp>
        <p:nvSpPr>
          <p:cNvPr id="64" name="Title 1"/>
          <p:cNvSpPr txBox="1">
            <a:spLocks/>
          </p:cNvSpPr>
          <p:nvPr/>
        </p:nvSpPr>
        <p:spPr bwMode="auto">
          <a:xfrm>
            <a:off x="683568" y="207154"/>
            <a:ext cx="8218437"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Accompagner la prescription dématérialisée des arrêts de travail</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CNAM</a:t>
            </a:r>
          </a:p>
        </p:txBody>
      </p:sp>
      <p:graphicFrame>
        <p:nvGraphicFramePr>
          <p:cNvPr id="17" name="Tableau 16"/>
          <p:cNvGraphicFramePr>
            <a:graphicFrameLocks noGrp="1"/>
          </p:cNvGraphicFramePr>
          <p:nvPr>
            <p:extLst>
              <p:ext uri="{D42A27DB-BD31-4B8C-83A1-F6EECF244321}">
                <p14:modId xmlns:p14="http://schemas.microsoft.com/office/powerpoint/2010/main" val="2936881577"/>
              </p:ext>
            </p:extLst>
          </p:nvPr>
        </p:nvGraphicFramePr>
        <p:xfrm>
          <a:off x="707136" y="2924944"/>
          <a:ext cx="8113336" cy="3562340"/>
        </p:xfrm>
        <a:graphic>
          <a:graphicData uri="http://schemas.openxmlformats.org/drawingml/2006/table">
            <a:tbl>
              <a:tblPr/>
              <a:tblGrid>
                <a:gridCol w="444092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280561">
                <a:tc>
                  <a:txBody>
                    <a:bodyPr/>
                    <a:lstStyle/>
                    <a:p>
                      <a:pPr algn="l" fontAlgn="ctr"/>
                      <a:r>
                        <a:rPr lang="fr-FR" sz="10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10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10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10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11527">
                <a:tc>
                  <a:txBody>
                    <a:bodyPr/>
                    <a:lstStyle/>
                    <a:p>
                      <a:pPr algn="l" fontAlgn="ctr"/>
                      <a:r>
                        <a:rPr lang="fr-FR" sz="1000" b="1" i="0" u="none" strike="noStrike">
                          <a:solidFill>
                            <a:srgbClr val="000000"/>
                          </a:solidFill>
                          <a:latin typeface="+mj-lt"/>
                        </a:rPr>
                        <a:t>1</a:t>
                      </a:r>
                      <a:r>
                        <a:rPr lang="fr-FR" sz="1000" b="1" i="0" u="none" strike="noStrike" baseline="0">
                          <a:solidFill>
                            <a:srgbClr val="000000"/>
                          </a:solidFill>
                          <a:latin typeface="+mj-lt"/>
                        </a:rPr>
                        <a:t> -  Promouvoir les prescriptions dématérialisées d’arrêt de travail </a:t>
                      </a:r>
                      <a:r>
                        <a:rPr lang="fr-FR" sz="1000" b="0" i="0" u="none" strike="noStrike" baseline="0">
                          <a:solidFill>
                            <a:srgbClr val="000000"/>
                          </a:solidFill>
                          <a:latin typeface="+mj-lt"/>
                        </a:rPr>
                        <a:t>conformément à l’obligation introduite par l’article 55 OTSS notamment via un </a:t>
                      </a:r>
                      <a:r>
                        <a:rPr lang="fr-FR" sz="1000" b="0" i="0" u="none" strike="noStrike" baseline="0">
                          <a:solidFill>
                            <a:schemeClr val="tx1"/>
                          </a:solidFill>
                          <a:latin typeface="+mj-lt"/>
                        </a:rPr>
                        <a:t>a</a:t>
                      </a:r>
                      <a:r>
                        <a:rPr lang="fr-FR" sz="1000" b="0" i="0" u="none" strike="noStrike" kern="1200" baseline="0">
                          <a:solidFill>
                            <a:schemeClr val="tx1"/>
                          </a:solidFill>
                          <a:latin typeface="+mn-lt"/>
                          <a:ea typeface="+mn-ea"/>
                          <a:cs typeface="+mn-cs"/>
                        </a:rPr>
                        <a:t>ccompagnement CIS (boîte à outils)</a:t>
                      </a:r>
                      <a:endParaRPr lang="fr-FR" sz="10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1000" b="0" i="0" u="none" strike="noStrike">
                          <a:solidFill>
                            <a:schemeClr val="tx1"/>
                          </a:solidFill>
                          <a:latin typeface="+mj-lt"/>
                        </a:rPr>
                        <a:t>Indicateur</a:t>
                      </a:r>
                      <a:r>
                        <a:rPr lang="fr-FR" sz="1000" b="0" i="0" u="none" strike="noStrike" baseline="0">
                          <a:solidFill>
                            <a:schemeClr val="tx1"/>
                          </a:solidFill>
                          <a:latin typeface="+mj-lt"/>
                        </a:rPr>
                        <a:t> volet structure</a:t>
                      </a:r>
                    </a:p>
                    <a:p>
                      <a:pPr algn="l" fontAlgn="ctr"/>
                      <a:r>
                        <a:rPr lang="fr-FR" sz="1000" b="0" i="0" u="none" strike="noStrike" baseline="0">
                          <a:solidFill>
                            <a:schemeClr val="tx1"/>
                          </a:solidFill>
                          <a:latin typeface="+mj-lt"/>
                        </a:rPr>
                        <a:t>Levier conventionnel</a:t>
                      </a:r>
                      <a:endParaRPr lang="fr-FR" sz="10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1000" b="0" i="0" u="none" strike="noStrike">
                          <a:solidFill>
                            <a:srgbClr val="000000"/>
                          </a:solidFill>
                          <a:latin typeface="+mj-lt"/>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1000" b="0" i="0" u="none" strike="noStrike">
                          <a:solidFill>
                            <a:srgbClr val="000000"/>
                          </a:solidFill>
                          <a:latin typeface="+mj-lt"/>
                        </a:rPr>
                        <a:t>2021</a:t>
                      </a:r>
                      <a:r>
                        <a:rPr lang="fr-FR" sz="1000" b="0" i="0" u="none" strike="noStrike" baseline="0">
                          <a:solidFill>
                            <a:srgbClr val="000000"/>
                          </a:solidFill>
                          <a:latin typeface="+mj-lt"/>
                        </a:rPr>
                        <a:t> - 2022</a:t>
                      </a:r>
                      <a:endParaRPr lang="fr-FR" sz="10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460180">
                <a:tc>
                  <a:txBody>
                    <a:bodyPr/>
                    <a:lstStyle/>
                    <a:p>
                      <a:pPr algn="l" fontAlgn="b"/>
                      <a:r>
                        <a:rPr lang="fr-FR" sz="1000" b="1" i="0" u="none" strike="noStrike">
                          <a:solidFill>
                            <a:srgbClr val="000000"/>
                          </a:solidFill>
                          <a:latin typeface="+mj-lt"/>
                        </a:rPr>
                        <a:t>2- </a:t>
                      </a:r>
                      <a:r>
                        <a:rPr lang="fr-FR" sz="1000" b="1" i="0" u="none" strike="noStrike" baseline="0">
                          <a:solidFill>
                            <a:srgbClr val="000000"/>
                          </a:solidFill>
                          <a:latin typeface="+mj-lt"/>
                        </a:rPr>
                        <a:t> Obtenir l’utilisation pour les logiciels de gestion de cabinet </a:t>
                      </a:r>
                      <a:r>
                        <a:rPr lang="fr-FR" sz="1000" b="0" i="0" u="none" strike="noStrike" baseline="0">
                          <a:solidFill>
                            <a:srgbClr val="000000"/>
                          </a:solidFill>
                          <a:latin typeface="+mj-lt"/>
                        </a:rPr>
                        <a:t>(43% des cas) le même référentiel de motifs que celui de l’AAT sur Espace Pro (enrichissement des motifs effective depuis juin 2017 qui permettra à terme une analyse statistique détaillée des durées d’arrêt même de courte durée, pour les motifs les plus fréquents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kern="1200" dirty="0">
                          <a:solidFill>
                            <a:srgbClr val="000000"/>
                          </a:solidFill>
                          <a:latin typeface="+mn-lt"/>
                          <a:ea typeface="+mn-ea"/>
                          <a:cs typeface="+mn-cs"/>
                        </a:rPr>
                        <a:t>CNAM</a:t>
                      </a:r>
                      <a:endParaRPr lang="fr-FR" sz="1000" b="0" i="0" u="none" strike="noStrike" dirty="0">
                        <a:solidFill>
                          <a:srgbClr val="000000"/>
                        </a:solidFill>
                        <a:latin typeface="+mj-lt"/>
                      </a:endParaRPr>
                    </a:p>
                    <a:p>
                      <a:pPr algn="ctr" fontAlgn="b"/>
                      <a:r>
                        <a:rPr lang="fr-FR" sz="1000" b="0" i="0" u="none" strike="noStrike" dirty="0">
                          <a:solidFill>
                            <a:srgbClr val="000000"/>
                          </a:solidFill>
                          <a:latin typeface="+mj-lt"/>
                        </a:rPr>
                        <a:t>Editeurs</a:t>
                      </a:r>
                      <a:r>
                        <a:rPr lang="fr-FR" sz="1000" b="0" i="0" u="none" strike="noStrike" baseline="0" dirty="0">
                          <a:solidFill>
                            <a:srgbClr val="000000"/>
                          </a:solidFill>
                          <a:latin typeface="+mj-lt"/>
                        </a:rPr>
                        <a:t> de logiciels</a:t>
                      </a:r>
                      <a:endParaRPr lang="fr-FR" sz="10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dirty="0">
                          <a:solidFill>
                            <a:schemeClr val="tx1"/>
                          </a:solidFill>
                          <a:latin typeface="+mj-lt"/>
                        </a:rPr>
                        <a:t> Fin 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460180">
                <a:tc>
                  <a:txBody>
                    <a:bodyPr/>
                    <a:lstStyle/>
                    <a:p>
                      <a:pPr algn="l" fontAlgn="b"/>
                      <a:r>
                        <a:rPr lang="fr-FR" sz="1000" b="1" i="0" u="none" strike="noStrike">
                          <a:solidFill>
                            <a:srgbClr val="000000"/>
                          </a:solidFill>
                          <a:latin typeface="+mj-lt"/>
                        </a:rPr>
                        <a:t>3-</a:t>
                      </a:r>
                      <a:r>
                        <a:rPr lang="fr-FR" sz="1000" b="1" i="0" u="none" strike="noStrike" baseline="0">
                          <a:solidFill>
                            <a:srgbClr val="000000"/>
                          </a:solidFill>
                          <a:latin typeface="+mj-lt"/>
                        </a:rPr>
                        <a:t>  Suivre et accompagner la saisie des motifs </a:t>
                      </a:r>
                      <a:r>
                        <a:rPr lang="fr-FR" sz="1000" b="0" i="0" u="none" strike="noStrike" baseline="0">
                          <a:solidFill>
                            <a:srgbClr val="000000"/>
                          </a:solidFill>
                          <a:latin typeface="+mj-lt"/>
                        </a:rPr>
                        <a:t>pour éviter une saisie par chapitre si un motif est disponible. Répondre aux objections (syndicats médicaux et CNOM) sur la nature des éléments à fournir.</a:t>
                      </a:r>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1000" b="0" i="0" u="none" strike="noStrike">
                          <a:solidFill>
                            <a:srgbClr val="000000"/>
                          </a:solidFill>
                          <a:latin typeface="+mj-lt"/>
                        </a:rPr>
                        <a:t>Sécurisation</a:t>
                      </a:r>
                      <a:r>
                        <a:rPr lang="fr-FR" sz="1000" b="0" i="0" u="none" strike="noStrike" baseline="0">
                          <a:solidFill>
                            <a:srgbClr val="000000"/>
                          </a:solidFill>
                          <a:latin typeface="+mj-lt"/>
                        </a:rPr>
                        <a:t> juridique de la définition des « éléments d’ordre médical » </a:t>
                      </a:r>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kern="1200" dirty="0">
                          <a:solidFill>
                            <a:srgbClr val="000000"/>
                          </a:solidFill>
                          <a:latin typeface="+mn-lt"/>
                          <a:ea typeface="+mn-ea"/>
                          <a:cs typeface="+mn-cs"/>
                        </a:rPr>
                        <a:t>CNAM</a:t>
                      </a:r>
                      <a:endParaRPr lang="fr-FR" sz="1000" b="0" i="0" u="none" strike="noStrike" dirty="0">
                        <a:solidFill>
                          <a:srgbClr val="000000"/>
                        </a:solidFill>
                        <a:latin typeface="+mj-lt"/>
                      </a:endParaRPr>
                    </a:p>
                    <a:p>
                      <a:pPr algn="ctr" fontAlgn="b"/>
                      <a:r>
                        <a:rPr lang="fr-FR" sz="1000" b="0" i="0" u="none" strike="noStrike" dirty="0">
                          <a:solidFill>
                            <a:srgbClr val="000000"/>
                          </a:solidFill>
                          <a:latin typeface="+mj-lt"/>
                        </a:rPr>
                        <a:t>DSS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endParaRPr lang="fr-FR" sz="10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6018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000" b="1" i="0" u="none" strike="noStrike" dirty="0">
                          <a:solidFill>
                            <a:srgbClr val="000000"/>
                          </a:solidFill>
                          <a:latin typeface="+mj-lt"/>
                        </a:rPr>
                        <a:t>4- </a:t>
                      </a:r>
                      <a:r>
                        <a:rPr lang="fr-FR" sz="1000" b="1" dirty="0"/>
                        <a:t>Donner un accès aux établissements à la prescription en ligne</a:t>
                      </a:r>
                    </a:p>
                    <a:p>
                      <a:pPr algn="l" fontAlgn="b"/>
                      <a:r>
                        <a:rPr lang="fr-FR" sz="1000" b="0" i="0" u="none" strike="noStrike" dirty="0">
                          <a:solidFill>
                            <a:srgbClr val="000000"/>
                          </a:solidFill>
                          <a:latin typeface="+mj-lt"/>
                        </a:rPr>
                        <a:t>Part</a:t>
                      </a:r>
                      <a:r>
                        <a:rPr lang="fr-FR" sz="1000" b="0" i="0" u="none" strike="noStrike" baseline="0" dirty="0">
                          <a:solidFill>
                            <a:srgbClr val="000000"/>
                          </a:solidFill>
                          <a:latin typeface="+mj-lt"/>
                        </a:rPr>
                        <a:t> des IJ prescrites en établissements publics= 16 % (sorties d’hospitalisation, consultations externes, urgences) , avec une part importante de situations en lien avec une fiche repère</a:t>
                      </a:r>
                      <a:endParaRPr lang="fr-FR" sz="10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kern="1200" dirty="0">
                          <a:solidFill>
                            <a:srgbClr val="000000"/>
                          </a:solidFill>
                          <a:latin typeface="+mn-lt"/>
                          <a:ea typeface="+mn-ea"/>
                          <a:cs typeface="+mn-cs"/>
                        </a:rPr>
                        <a:t>CNAM</a:t>
                      </a:r>
                      <a:endParaRPr lang="fr-FR" sz="1000" b="0" i="0" u="none" strike="noStrike" dirty="0">
                        <a:solidFill>
                          <a:srgbClr val="000000"/>
                        </a:solidFill>
                        <a:latin typeface="+mj-lt"/>
                      </a:endParaRPr>
                    </a:p>
                    <a:p>
                      <a:pPr algn="ctr" fontAlgn="b"/>
                      <a:r>
                        <a:rPr lang="fr-FR" sz="1000" b="0" i="0" u="none" strike="noStrike" dirty="0">
                          <a:solidFill>
                            <a:srgbClr val="000000"/>
                          </a:solidFill>
                          <a:latin typeface="+mj-lt"/>
                        </a:rPr>
                        <a:t>I</a:t>
                      </a:r>
                      <a:r>
                        <a:rPr lang="fr-FR" sz="1000" b="0" i="0" u="none" strike="noStrike" baseline="0" dirty="0">
                          <a:solidFill>
                            <a:srgbClr val="000000"/>
                          </a:solidFill>
                          <a:latin typeface="+mj-lt"/>
                        </a:rPr>
                        <a:t>nterlocuteurs établissements</a:t>
                      </a:r>
                      <a:endParaRPr lang="fr-FR" sz="10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dirty="0" smtClean="0">
                          <a:solidFill>
                            <a:srgbClr val="000000"/>
                          </a:solidFill>
                          <a:latin typeface="+mj-lt"/>
                        </a:rPr>
                        <a:t>2023</a:t>
                      </a:r>
                      <a:endParaRPr lang="fr-FR" sz="10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460180">
                <a:tc>
                  <a:txBody>
                    <a:bodyPr/>
                    <a:lstStyle/>
                    <a:p>
                      <a:pPr marL="0" marR="0" lvl="0" indent="0" algn="l" defTabSz="932863" rtl="0" eaLnBrk="1" fontAlgn="b" latinLnBrk="0" hangingPunct="1">
                        <a:lnSpc>
                          <a:spcPct val="100000"/>
                        </a:lnSpc>
                        <a:spcBef>
                          <a:spcPts val="0"/>
                        </a:spcBef>
                        <a:spcAft>
                          <a:spcPts val="0"/>
                        </a:spcAft>
                        <a:buClrTx/>
                        <a:buSzTx/>
                        <a:buFontTx/>
                        <a:buNone/>
                        <a:tabLst/>
                        <a:defRPr/>
                      </a:pPr>
                      <a:r>
                        <a:rPr lang="fr-FR" sz="1000" b="1" i="0" u="none" strike="noStrike" kern="1200" baseline="0" dirty="0">
                          <a:solidFill>
                            <a:srgbClr val="000000"/>
                          </a:solidFill>
                          <a:latin typeface="+mj-lt"/>
                          <a:ea typeface="+mn-ea"/>
                          <a:cs typeface="+mn-cs"/>
                        </a:rPr>
                        <a:t>5- Evaluer l’impact de la prescription en dématérialisé </a:t>
                      </a:r>
                      <a:r>
                        <a:rPr lang="fr-FR" sz="1000" b="0" i="0" u="none" strike="noStrike" kern="1200" baseline="0" dirty="0">
                          <a:solidFill>
                            <a:srgbClr val="000000"/>
                          </a:solidFill>
                          <a:latin typeface="+mj-lt"/>
                          <a:ea typeface="+mn-ea"/>
                          <a:cs typeface="+mn-cs"/>
                        </a:rPr>
                        <a:t>sur le taux de respect des indications de durées d’arrêt de travail préconisées par les fiches </a:t>
                      </a:r>
                      <a:r>
                        <a:rPr lang="fr-FR" sz="1000" b="0" i="0" u="none" strike="noStrike" kern="1200" baseline="0" dirty="0" smtClean="0">
                          <a:solidFill>
                            <a:schemeClr val="tx1"/>
                          </a:solidFill>
                          <a:latin typeface="+mj-lt"/>
                          <a:ea typeface="+mn-ea"/>
                          <a:cs typeface="+mn-cs"/>
                        </a:rPr>
                        <a:t>repères et compléter  par le renforcement d’actions de sensibilisation (</a:t>
                      </a:r>
                      <a:r>
                        <a:rPr lang="fr-FR" sz="1000" b="0" i="0" u="none" strike="noStrike" kern="1200" baseline="0" dirty="0" err="1" smtClean="0">
                          <a:solidFill>
                            <a:schemeClr val="tx1"/>
                          </a:solidFill>
                          <a:latin typeface="+mj-lt"/>
                          <a:ea typeface="+mn-ea"/>
                          <a:cs typeface="+mn-cs"/>
                        </a:rPr>
                        <a:t>comm</a:t>
                      </a:r>
                      <a:r>
                        <a:rPr lang="fr-FR" sz="1000" b="0" i="0" u="none" strike="noStrike" kern="1200" baseline="0" dirty="0" smtClean="0">
                          <a:solidFill>
                            <a:schemeClr val="tx1"/>
                          </a:solidFill>
                          <a:latin typeface="+mj-lt"/>
                          <a:ea typeface="+mn-ea"/>
                          <a:cs typeface="+mn-cs"/>
                        </a:rPr>
                        <a:t>, accompagnement) pour soutenir l’utilisation et ’augmentation du nombre d’AAT dématérialisé</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1000" b="0" i="0" u="none" strike="noStrike" kern="1200">
                          <a:solidFill>
                            <a:schemeClr val="tx1"/>
                          </a:solidFill>
                          <a:latin typeface="+mn-lt"/>
                          <a:ea typeface="+mn-ea"/>
                          <a:cs typeface="+mn-cs"/>
                        </a:rPr>
                        <a:t>SI dont Chaînage entre l’AAT dématérialisé et le DCIR</a:t>
                      </a:r>
                    </a:p>
                    <a:p>
                      <a:pPr algn="l" fontAlgn="b"/>
                      <a:endParaRPr lang="fr-FR" sz="10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kern="1200" dirty="0">
                          <a:solidFill>
                            <a:srgbClr val="000000"/>
                          </a:solidFill>
                          <a:latin typeface="+mn-lt"/>
                          <a:ea typeface="+mn-ea"/>
                          <a:cs typeface="+mn-cs"/>
                        </a:rPr>
                        <a:t>CNAM</a:t>
                      </a:r>
                      <a:endParaRPr lang="fr-FR" sz="1000" b="0" i="0" u="none" strike="noStrike" dirty="0">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1000" b="0" i="0" u="none" strike="noStrike" dirty="0">
                          <a:solidFill>
                            <a:srgbClr val="000000"/>
                          </a:solidFill>
                          <a:latin typeface="+mj-lt"/>
                        </a:rPr>
                        <a:t>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8" name="ZoneTexte 17"/>
          <p:cNvSpPr txBox="1"/>
          <p:nvPr/>
        </p:nvSpPr>
        <p:spPr>
          <a:xfrm>
            <a:off x="0" y="943944"/>
            <a:ext cx="690790" cy="5797424"/>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Pertinence et efficience des prescriptions </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d’arrêts de travail</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 </a:t>
            </a:r>
            <a:r>
              <a:rPr kumimoji="0" lang="fr-FR" sz="1400" b="0" i="0" u="none" strike="noStrike" kern="1200" cap="none" spc="0" normalizeH="0" baseline="0" noProof="0">
                <a:ln>
                  <a:noFill/>
                </a:ln>
                <a:solidFill>
                  <a:prstClr val="white">
                    <a:lumMod val="50000"/>
                  </a:prstClr>
                </a:solidFill>
                <a:effectLst/>
                <a:uLnTx/>
                <a:uFillTx/>
                <a:latin typeface="Arial"/>
                <a:ea typeface="+mn-ea"/>
                <a:cs typeface="Arial"/>
              </a:rPr>
              <a:t>Améliorer la stratégie de contrôle des arrêts de travail</a:t>
            </a: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sp>
        <p:nvSpPr>
          <p:cNvPr id="15" name="TextBox 76"/>
          <p:cNvSpPr txBox="1">
            <a:spLocks/>
          </p:cNvSpPr>
          <p:nvPr>
            <p:custDataLst>
              <p:tags r:id="rId4"/>
            </p:custDataLst>
          </p:nvPr>
        </p:nvSpPr>
        <p:spPr>
          <a:xfrm>
            <a:off x="5492651" y="837899"/>
            <a:ext cx="1950143" cy="56186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(national) : </a:t>
            </a:r>
          </a:p>
          <a:p>
            <a:pPr marL="0" marR="0" lvl="0" indent="0" algn="l" defTabSz="91440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prstClr val="black"/>
                </a:solidFill>
                <a:effectLst/>
                <a:uLnTx/>
                <a:uFillTx/>
                <a:latin typeface="Arial"/>
                <a:ea typeface="+mn-ea"/>
                <a:cs typeface="Arial"/>
              </a:rPr>
              <a:t>Taux de dématérialisation des AT</a:t>
            </a:r>
          </a:p>
        </p:txBody>
      </p:sp>
      <p:sp>
        <p:nvSpPr>
          <p:cNvPr id="16" name="TextBox 68"/>
          <p:cNvSpPr txBox="1">
            <a:spLocks/>
          </p:cNvSpPr>
          <p:nvPr>
            <p:custDataLst>
              <p:tags r:id="rId5"/>
            </p:custDataLst>
          </p:nvPr>
        </p:nvSpPr>
        <p:spPr>
          <a:xfrm>
            <a:off x="7442794" y="764704"/>
            <a:ext cx="1521694" cy="635057"/>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defPPr>
              <a:defRPr lang="fr-FR"/>
            </a:defPPr>
            <a:lvl1pPr lvl="0" indent="0" defTabSz="895350" eaLnBrk="0" hangingPunct="0">
              <a:buClr>
                <a:srgbClr val="002960"/>
              </a:buClr>
              <a:defRPr sz="850" b="1">
                <a:solidFill>
                  <a:srgbClr val="002960"/>
                </a:solidFill>
              </a:defRPr>
            </a:lvl1pPr>
            <a:lvl2pPr marL="193675" lvl="1" indent="-192088" defTabSz="895350" eaLnBrk="0" hangingPunct="0">
              <a:buClr>
                <a:schemeClr val="tx2"/>
              </a:buClr>
              <a:buSzPct val="125000"/>
              <a:buFont typeface="Arial" charset="0"/>
              <a:buChar char="▪"/>
              <a:defRPr sz="1500"/>
            </a:lvl2pPr>
            <a:lvl3pPr marL="457200" lvl="2" indent="-261938" defTabSz="895350" eaLnBrk="0" hangingPunct="0">
              <a:buClr>
                <a:schemeClr val="tx2"/>
              </a:buClr>
              <a:buSzPct val="120000"/>
              <a:buFont typeface="Arial" charset="0"/>
              <a:buChar char="–"/>
              <a:defRPr sz="1500"/>
            </a:lvl3pPr>
            <a:lvl4pPr marL="614363" lvl="3" indent="-155575" defTabSz="895350" eaLnBrk="0" hangingPunct="0">
              <a:buClr>
                <a:schemeClr val="tx2"/>
              </a:buClr>
              <a:buSzPct val="120000"/>
              <a:buFont typeface="Arial" charset="0"/>
              <a:buChar char="▫"/>
              <a:defRPr sz="1500"/>
            </a:lvl4pPr>
            <a:lvl5pPr marL="746125" lvl="4" indent="-130175" defTabSz="895350" eaLnBrk="0" hangingPunct="0">
              <a:buClr>
                <a:schemeClr val="tx2"/>
              </a:buClr>
              <a:buSzPct val="89000"/>
              <a:buFont typeface="Arial" charset="0"/>
              <a:buChar char="-"/>
              <a:defRPr sz="1500"/>
            </a:lvl5pPr>
            <a:lvl6pPr marL="1203325" indent="-130175" defTabSz="895350" fontAlgn="base">
              <a:spcBef>
                <a:spcPct val="0"/>
              </a:spcBef>
              <a:spcAft>
                <a:spcPct val="0"/>
              </a:spcAft>
              <a:buClr>
                <a:schemeClr val="tx2"/>
              </a:buClr>
              <a:buSzPct val="89000"/>
              <a:buFont typeface="Arial" charset="0"/>
              <a:buChar char="-"/>
              <a:defRPr sz="1500"/>
            </a:lvl6pPr>
            <a:lvl7pPr marL="1660525" indent="-130175" defTabSz="895350" fontAlgn="base">
              <a:spcBef>
                <a:spcPct val="0"/>
              </a:spcBef>
              <a:spcAft>
                <a:spcPct val="0"/>
              </a:spcAft>
              <a:buClr>
                <a:schemeClr val="tx2"/>
              </a:buClr>
              <a:buSzPct val="89000"/>
              <a:buFont typeface="Arial" charset="0"/>
              <a:buChar char="-"/>
              <a:defRPr sz="1500"/>
            </a:lvl7pPr>
            <a:lvl8pPr marL="2117725" indent="-130175" defTabSz="895350" fontAlgn="base">
              <a:spcBef>
                <a:spcPct val="0"/>
              </a:spcBef>
              <a:spcAft>
                <a:spcPct val="0"/>
              </a:spcAft>
              <a:buClr>
                <a:schemeClr val="tx2"/>
              </a:buClr>
              <a:buSzPct val="89000"/>
              <a:buFont typeface="Arial" charset="0"/>
              <a:buChar char="-"/>
              <a:defRPr sz="1500"/>
            </a:lvl8pPr>
            <a:lvl9pPr marL="2574925" indent="-130175" defTabSz="895350" fontAlgn="base">
              <a:spcBef>
                <a:spcPct val="0"/>
              </a:spcBef>
              <a:spcAft>
                <a:spcPct val="0"/>
              </a:spcAft>
              <a:buClr>
                <a:schemeClr val="tx2"/>
              </a:buClr>
              <a:buSzPct val="89000"/>
              <a:buFont typeface="Arial" charset="0"/>
              <a:buChar char="-"/>
              <a:defRPr sz="1500"/>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2960"/>
                </a:solidFill>
                <a:effectLst/>
                <a:uLnTx/>
                <a:uFillTx/>
                <a:latin typeface="Arial"/>
                <a:ea typeface="+mn-ea"/>
                <a:cs typeface="Arial"/>
              </a:rPr>
              <a:t>Cible 2022 </a:t>
            </a:r>
            <a:r>
              <a:rPr kumimoji="0" lang="fr-FR" sz="900" b="1" i="0" u="none" strike="noStrike" kern="1200" cap="none" spc="0" normalizeH="0" baseline="0" noProof="0" dirty="0">
                <a:ln>
                  <a:noFill/>
                </a:ln>
                <a:solidFill>
                  <a:srgbClr val="002060"/>
                </a:solidFill>
                <a:effectLst/>
                <a:uLnTx/>
                <a:uFillTx/>
                <a:latin typeface="Arial"/>
                <a:ea typeface="+mn-ea"/>
                <a:cs typeface="Arial"/>
              </a:rPr>
              <a:t>: </a:t>
            </a:r>
            <a:r>
              <a:rPr kumimoji="0" lang="fr-FR" sz="900" b="0" i="0" u="none" strike="noStrike" kern="1200" cap="none" spc="0" normalizeH="0" baseline="0" noProof="0" dirty="0" smtClean="0">
                <a:ln>
                  <a:noFill/>
                </a:ln>
                <a:solidFill>
                  <a:srgbClr val="002060"/>
                </a:solidFill>
                <a:effectLst/>
                <a:uLnTx/>
                <a:uFillTx/>
                <a:latin typeface="Arial"/>
                <a:ea typeface="+mn-ea"/>
                <a:cs typeface="Arial"/>
              </a:rPr>
              <a:t>80% pour les médecins</a:t>
            </a:r>
            <a:endParaRPr kumimoji="0" lang="fr-FR" sz="900" b="0" i="0" u="none" strike="noStrike" kern="1200" cap="none" spc="0" normalizeH="0" baseline="0" noProof="0" dirty="0">
              <a:ln>
                <a:noFill/>
              </a:ln>
              <a:solidFill>
                <a:srgbClr val="002060"/>
              </a:solidFill>
              <a:effectLst/>
              <a:uLnTx/>
              <a:uFillTx/>
              <a:latin typeface="Arial"/>
              <a:ea typeface="+mn-ea"/>
              <a:cs typeface="Arial"/>
            </a:endParaRPr>
          </a:p>
        </p:txBody>
      </p:sp>
      <p:grpSp>
        <p:nvGrpSpPr>
          <p:cNvPr id="26" name="Groupe 25"/>
          <p:cNvGrpSpPr/>
          <p:nvPr/>
        </p:nvGrpSpPr>
        <p:grpSpPr>
          <a:xfrm>
            <a:off x="66828" y="116632"/>
            <a:ext cx="588165" cy="432618"/>
            <a:chOff x="730251" y="2607436"/>
            <a:chExt cx="1539350" cy="752041"/>
          </a:xfrm>
        </p:grpSpPr>
        <p:pic>
          <p:nvPicPr>
            <p:cNvPr id="27"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 name="Groupe 27"/>
            <p:cNvGrpSpPr/>
            <p:nvPr/>
          </p:nvGrpSpPr>
          <p:grpSpPr>
            <a:xfrm rot="5400000">
              <a:off x="1246059" y="2393464"/>
              <a:ext cx="288032" cy="715975"/>
              <a:chOff x="971600" y="2132856"/>
              <a:chExt cx="288032" cy="2283554"/>
            </a:xfrm>
          </p:grpSpPr>
          <p:cxnSp>
            <p:nvCxnSpPr>
              <p:cNvPr id="30" name="Connecteur droit avec flèche 29"/>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9"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5" name="Rectangle 24"/>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35" name="Ellipse 34"/>
          <p:cNvSpPr/>
          <p:nvPr/>
        </p:nvSpPr>
        <p:spPr bwMode="gray">
          <a:xfrm>
            <a:off x="755576" y="2476303"/>
            <a:ext cx="288032" cy="232617"/>
          </a:xfrm>
          <a:prstGeom prst="ellipse">
            <a:avLst/>
          </a:prstGeom>
          <a:solidFill>
            <a:srgbClr val="00B05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FFFFFF"/>
                </a:solidFill>
                <a:effectLst/>
                <a:uLnTx/>
                <a:uFillTx/>
                <a:latin typeface="Arial" pitchFamily="34" charset="0"/>
                <a:ea typeface="+mn-ea"/>
                <a:cs typeface="Arial"/>
              </a:rPr>
              <a:t>OTSS</a:t>
            </a:r>
            <a:endParaRPr kumimoji="0" lang="fr-FR" sz="8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525811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1200"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chor="t">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dirty="0">
                <a:ln>
                  <a:noFill/>
                </a:ln>
                <a:effectLst/>
                <a:uLnTx/>
                <a:uFillTx/>
                <a:latin typeface="Arial"/>
                <a:cs typeface="Arial"/>
              </a:rPr>
              <a:t>Eviter un arrêt de travail sans justification médicale</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dirty="0">
                <a:ln>
                  <a:noFill/>
                </a:ln>
                <a:effectLst/>
                <a:uLnTx/>
                <a:uFillTx/>
                <a:latin typeface="Arial"/>
                <a:cs typeface="Arial"/>
              </a:rPr>
              <a:t>Eviter qu’un médecin généraliste établisse une première  prescription à la suite de celle d’un spécialiste sans concertation</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dirty="0" smtClean="0">
                <a:ln>
                  <a:noFill/>
                </a:ln>
                <a:effectLst/>
                <a:uLnTx/>
                <a:uFillTx/>
                <a:latin typeface="Arial"/>
                <a:ea typeface="+mn-lt"/>
                <a:cs typeface="Arial"/>
              </a:rPr>
              <a:t>Garantir </a:t>
            </a:r>
            <a:r>
              <a:rPr kumimoji="0" lang="fr-FR" sz="1000" i="0" u="none" strike="noStrike" kern="1200" cap="none" spc="0" normalizeH="0" baseline="0" noProof="0" dirty="0">
                <a:ln>
                  <a:noFill/>
                </a:ln>
                <a:effectLst/>
                <a:uLnTx/>
                <a:uFillTx/>
                <a:latin typeface="Arial"/>
                <a:ea typeface="+mn-lt"/>
                <a:cs typeface="Arial"/>
              </a:rPr>
              <a:t>une prescription efficiente et d'une durée adaptée                       </a:t>
            </a:r>
            <a:endParaRPr kumimoji="0" lang="fr-FR" sz="1000" i="0" u="none" strike="noStrike" kern="1200" cap="none" spc="0" normalizeH="0" baseline="0" noProof="0" dirty="0" smtClean="0">
              <a:ln>
                <a:noFill/>
              </a:ln>
              <a:effectLst/>
              <a:uLnTx/>
              <a:uFillTx/>
              <a:latin typeface="Arial"/>
              <a:ea typeface="+mn-lt"/>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dirty="0" smtClean="0">
                <a:ln>
                  <a:noFill/>
                </a:ln>
                <a:effectLst/>
                <a:uLnTx/>
                <a:uFillTx/>
                <a:latin typeface="Arial"/>
                <a:ea typeface="+mn-lt"/>
                <a:cs typeface="Arial"/>
              </a:rPr>
              <a:t>Développer </a:t>
            </a:r>
            <a:r>
              <a:rPr kumimoji="0" lang="fr-FR" sz="1000" i="0" u="none" strike="noStrike" kern="1200" cap="none" spc="0" normalizeH="0" baseline="0" noProof="0" dirty="0">
                <a:ln>
                  <a:noFill/>
                </a:ln>
                <a:effectLst/>
                <a:uLnTx/>
                <a:uFillTx/>
                <a:latin typeface="Arial"/>
                <a:ea typeface="+mn-lt"/>
                <a:cs typeface="Arial"/>
              </a:rPr>
              <a:t>des actions pour être au plus proche des besoins et limiter la désinsertion professionnelle</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i="0" u="none" strike="noStrike" kern="1200" cap="none" spc="0" normalizeH="0" baseline="0" noProof="0" dirty="0">
              <a:ln>
                <a:noFill/>
              </a:ln>
              <a:effectLst/>
              <a:uLnTx/>
              <a:uFillTx/>
              <a:latin typeface="Arial"/>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i="0" u="none" strike="noStrike" kern="1200" cap="none" spc="0" normalizeH="0" baseline="0" noProof="0" dirty="0">
              <a:ln>
                <a:noFill/>
              </a:ln>
              <a:effectLst/>
              <a:uLnTx/>
              <a:uFillTx/>
              <a:latin typeface="Arial"/>
              <a:cs typeface="Arial"/>
            </a:endParaRPr>
          </a:p>
        </p:txBody>
      </p:sp>
      <p:sp>
        <p:nvSpPr>
          <p:cNvPr id="64" name="Title 1"/>
          <p:cNvSpPr txBox="1">
            <a:spLocks/>
          </p:cNvSpPr>
          <p:nvPr/>
        </p:nvSpPr>
        <p:spPr bwMode="auto">
          <a:xfrm>
            <a:off x="683568" y="68655"/>
            <a:ext cx="8218437"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Actions auprès des prescripteurs sur le recours à l’arrêt non nécessaire </a:t>
            </a:r>
            <a:br>
              <a:rPr kumimoji="0" lang="fr-FR" sz="1800" b="1" i="0" u="none" strike="noStrike" kern="0" cap="none" spc="0" normalizeH="0" baseline="0" noProof="0">
                <a:ln>
                  <a:noFill/>
                </a:ln>
                <a:solidFill>
                  <a:srgbClr val="002960"/>
                </a:solidFill>
                <a:effectLst/>
                <a:uLnTx/>
                <a:uFillTx/>
                <a:latin typeface="Arial"/>
                <a:ea typeface="+mn-ea"/>
                <a:cs typeface="Arial"/>
              </a:rPr>
            </a:br>
            <a:r>
              <a:rPr kumimoji="0" lang="fr-FR" sz="1800" b="1" i="0" u="none" strike="noStrike" kern="0" cap="none" spc="0" normalizeH="0" baseline="0" noProof="0">
                <a:ln>
                  <a:noFill/>
                </a:ln>
                <a:solidFill>
                  <a:srgbClr val="002960"/>
                </a:solidFill>
                <a:effectLst/>
                <a:uLnTx/>
                <a:uFillTx/>
                <a:latin typeface="Arial"/>
                <a:ea typeface="+mn-ea"/>
                <a:cs typeface="Arial"/>
              </a:rPr>
              <a:t>sur certains motifs médicaux</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SNIIRAM</a:t>
            </a:r>
          </a:p>
        </p:txBody>
      </p:sp>
      <p:sp>
        <p:nvSpPr>
          <p:cNvPr id="20" name="TextBox 76"/>
          <p:cNvSpPr txBox="1">
            <a:spLocks/>
          </p:cNvSpPr>
          <p:nvPr>
            <p:custDataLst>
              <p:tags r:id="rId4"/>
            </p:custDataLst>
          </p:nvPr>
        </p:nvSpPr>
        <p:spPr>
          <a:xfrm>
            <a:off x="5472907" y="980728"/>
            <a:ext cx="212374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40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 d’arrêts initiaux  par un spécialiste suivis d’une prolongation par un généraliste hors borne HAS</a:t>
            </a:r>
          </a:p>
        </p:txBody>
      </p:sp>
      <p:sp>
        <p:nvSpPr>
          <p:cNvPr id="22" name="TextBox 76"/>
          <p:cNvSpPr txBox="1">
            <a:spLocks/>
          </p:cNvSpPr>
          <p:nvPr>
            <p:custDataLst>
              <p:tags r:id="rId5"/>
            </p:custDataLst>
          </p:nvPr>
        </p:nvSpPr>
        <p:spPr>
          <a:xfrm>
            <a:off x="5472907" y="1517873"/>
            <a:ext cx="2123748"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91440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Diminution de la part des arrêts de travail dont la durée totale dépasse la borne modérée de la fiche repère pour les prescripteurs ciblés</a:t>
            </a:r>
          </a:p>
        </p:txBody>
      </p:sp>
      <p:sp>
        <p:nvSpPr>
          <p:cNvPr id="28" name="ZoneTexte 27"/>
          <p:cNvSpPr txBox="1"/>
          <p:nvPr/>
        </p:nvSpPr>
        <p:spPr>
          <a:xfrm>
            <a:off x="0" y="943944"/>
            <a:ext cx="690790" cy="5797424"/>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400" b="1"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Pertinence et efficience des prescriptions </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d’arrêts de travail</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 : </a:t>
            </a:r>
            <a:r>
              <a:rPr kumimoji="0" lang="fr-FR" sz="1400" b="0" i="0" u="none" strike="noStrike" kern="1200" cap="none" spc="0" normalizeH="0" baseline="0" noProof="0">
                <a:ln>
                  <a:noFill/>
                </a:ln>
                <a:solidFill>
                  <a:prstClr val="white">
                    <a:lumMod val="50000"/>
                  </a:prstClr>
                </a:solidFill>
                <a:effectLst/>
                <a:uLnTx/>
                <a:uFillTx/>
                <a:latin typeface="Arial"/>
                <a:ea typeface="+mn-ea"/>
                <a:cs typeface="Arial"/>
              </a:rPr>
              <a:t>Accompagnement et aide à la prescription d’un arrêt de travail </a:t>
            </a: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pic>
        <p:nvPicPr>
          <p:cNvPr id="18"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aphicFrame>
        <p:nvGraphicFramePr>
          <p:cNvPr id="29" name="Tableau 28"/>
          <p:cNvGraphicFramePr>
            <a:graphicFrameLocks noGrp="1"/>
          </p:cNvGraphicFramePr>
          <p:nvPr>
            <p:extLst>
              <p:ext uri="{D42A27DB-BD31-4B8C-83A1-F6EECF244321}">
                <p14:modId xmlns:p14="http://schemas.microsoft.com/office/powerpoint/2010/main" val="2131643533"/>
              </p:ext>
            </p:extLst>
          </p:nvPr>
        </p:nvGraphicFramePr>
        <p:xfrm>
          <a:off x="746910" y="2817891"/>
          <a:ext cx="8064896" cy="3933096"/>
        </p:xfrm>
        <a:graphic>
          <a:graphicData uri="http://schemas.openxmlformats.org/drawingml/2006/table">
            <a:tbl>
              <a:tblPr/>
              <a:tblGrid>
                <a:gridCol w="439248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231890">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6475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dirty="0">
                          <a:solidFill>
                            <a:schemeClr val="tx1"/>
                          </a:solidFill>
                          <a:latin typeface="+mj-lt"/>
                        </a:rPr>
                        <a:t>Développer un MOOC destinés aux professionnels de santé libéraux et</a:t>
                      </a:r>
                      <a:r>
                        <a:rPr lang="fr-FR" sz="1000" b="0" i="0" u="none" strike="noStrike" baseline="0" dirty="0">
                          <a:solidFill>
                            <a:schemeClr val="tx1"/>
                          </a:solidFill>
                          <a:latin typeface="+mj-lt"/>
                        </a:rPr>
                        <a:t> hospitalier, et médecins du travail</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a:solidFill>
                            <a:schemeClr val="tx1"/>
                          </a:solidFill>
                          <a:latin typeface="+mj-lt"/>
                        </a:rPr>
                        <a:t>LR</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a:solidFill>
                            <a:schemeClr val="tx1"/>
                          </a:solidFill>
                          <a:latin typeface="+mj-lt"/>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a:solidFill>
                            <a:schemeClr val="tx1"/>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0485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baseline="0" dirty="0">
                          <a:solidFill>
                            <a:schemeClr val="tx1"/>
                          </a:solidFill>
                          <a:latin typeface="+mj-lt"/>
                        </a:rPr>
                        <a:t>Intégrer des contrôles pédagogiques au processus d’accompagnement des nouveaux installés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dirty="0">
                          <a:solidFill>
                            <a:schemeClr val="tx1"/>
                          </a:solidFill>
                          <a:latin typeface="+mj-lt"/>
                        </a:rPr>
                        <a:t>Contact avec les PS</a:t>
                      </a:r>
                      <a:r>
                        <a:rPr lang="fr-FR" sz="900" b="0" i="0" u="none" strike="noStrike" baseline="0" dirty="0">
                          <a:solidFill>
                            <a:schemeClr val="tx1"/>
                          </a:solidFill>
                          <a:latin typeface="+mj-lt"/>
                        </a:rPr>
                        <a:t> pour leur transmettre les résultats du contrôle pédagogique</a:t>
                      </a:r>
                    </a:p>
                    <a:p>
                      <a:pPr algn="ctr" fontAlgn="ctr"/>
                      <a:endParaRPr lang="fr-FR" sz="900" b="0" i="0" u="none" strike="noStrike" baseline="0" dirty="0">
                        <a:solidFill>
                          <a:schemeClr val="tx1"/>
                        </a:solidFill>
                        <a:latin typeface="+mj-lt"/>
                      </a:endParaRPr>
                    </a:p>
                    <a:p>
                      <a:pPr algn="ctr" fontAlgn="ctr"/>
                      <a:r>
                        <a:rPr lang="fr-FR" sz="900" b="0" i="0" u="none" strike="noStrike" baseline="0" dirty="0">
                          <a:solidFill>
                            <a:schemeClr val="tx1"/>
                          </a:solidFill>
                          <a:latin typeface="+mj-lt"/>
                        </a:rPr>
                        <a:t>Partage d’informations en interne : réalisation du contrôle et résultats  </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dirty="0">
                          <a:solidFill>
                            <a:schemeClr val="tx1"/>
                          </a:solidFill>
                          <a:latin typeface="+mj-lt"/>
                        </a:rPr>
                        <a:t>Assurance</a:t>
                      </a:r>
                      <a:r>
                        <a:rPr lang="fr-FR" sz="900" b="0" i="0" u="none" strike="noStrike" baseline="0" dirty="0">
                          <a:solidFill>
                            <a:schemeClr val="tx1"/>
                          </a:solidFill>
                          <a:latin typeface="+mj-lt"/>
                        </a:rPr>
                        <a:t> Maladie</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dirty="0">
                          <a:solidFill>
                            <a:schemeClr val="tx1"/>
                          </a:solidFill>
                          <a:latin typeface="+mj-lt"/>
                        </a:rPr>
                        <a:t>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33831">
                <a:tc>
                  <a:txBody>
                    <a:bodyPr/>
                    <a:lstStyle/>
                    <a:p>
                      <a:pPr marL="0" marR="0" lvl="0" indent="0" algn="l">
                        <a:lnSpc>
                          <a:spcPct val="100000"/>
                        </a:lnSpc>
                        <a:spcBef>
                          <a:spcPts val="0"/>
                        </a:spcBef>
                        <a:spcAft>
                          <a:spcPts val="0"/>
                        </a:spcAft>
                        <a:buNone/>
                      </a:pPr>
                      <a:r>
                        <a:rPr lang="fr-FR" sz="1000" b="0" i="0" u="none" strike="noStrike" baseline="0" noProof="0" dirty="0">
                          <a:solidFill>
                            <a:schemeClr val="tx1"/>
                          </a:solidFill>
                        </a:rPr>
                        <a:t>Accompagnement des assurés atteints de pathologies lombaires dans le cadre des arrêts de travail </a:t>
                      </a:r>
                      <a:endParaRPr lang="fr-FR" dirty="0">
                        <a:solidFill>
                          <a:schemeClr val="tx1"/>
                        </a:solidFill>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a:solidFill>
                            <a:schemeClr val="tx1"/>
                          </a:solidFill>
                          <a:latin typeface="+mj-lt"/>
                        </a:rPr>
                        <a:t>Lettre à Toutes les caisses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a:solidFill>
                            <a:schemeClr val="tx1"/>
                          </a:solidFill>
                          <a:latin typeface="+mj-lt"/>
                        </a:rPr>
                        <a:t>MSA</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ctr" fontAlgn="ctr"/>
                      <a:r>
                        <a:rPr lang="fr-FR" sz="900" b="0" i="0" u="none" strike="noStrike">
                          <a:solidFill>
                            <a:schemeClr val="tx1"/>
                          </a:solidFill>
                          <a:latin typeface="+mj-lt"/>
                        </a:rPr>
                        <a:t>2021/2022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9291">
                <a:tc>
                  <a:txBody>
                    <a:bodyPr/>
                    <a:lstStyle/>
                    <a:p>
                      <a:pPr marL="0" lvl="0" indent="0" algn="l">
                        <a:lnSpc>
                          <a:spcPct val="100000"/>
                        </a:lnSpc>
                        <a:spcBef>
                          <a:spcPts val="0"/>
                        </a:spcBef>
                        <a:spcAft>
                          <a:spcPts val="0"/>
                        </a:spcAft>
                        <a:buNone/>
                      </a:pPr>
                      <a:r>
                        <a:rPr lang="fr-FR" sz="1000" b="0" i="0" u="none" strike="noStrike" baseline="0" noProof="0" dirty="0" smtClean="0">
                          <a:solidFill>
                            <a:schemeClr val="tx1"/>
                          </a:solidFill>
                        </a:rPr>
                        <a:t>‘Accompagnement </a:t>
                      </a:r>
                      <a:r>
                        <a:rPr lang="fr-FR" sz="1000" b="0" i="0" u="none" strike="noStrike" baseline="0" noProof="0" dirty="0">
                          <a:solidFill>
                            <a:schemeClr val="tx1"/>
                          </a:solidFill>
                        </a:rPr>
                        <a:t>des assurés atteints de pathologies psychiatriques dans le cadre des arrêts de travail</a:t>
                      </a:r>
                      <a:endParaRPr lang="fr-FR" dirty="0">
                        <a:solidFill>
                          <a:schemeClr val="tx1"/>
                        </a:solidFill>
                      </a:endParaRPr>
                    </a:p>
                  </a:txBody>
                  <a:tcPr marL="6762" marR="6762" marT="6762" marB="0">
                    <a:lnL w="0">
                      <a:noFill/>
                    </a:lnL>
                    <a:lnR w="0">
                      <a:noFill/>
                    </a:lnR>
                    <a:lnT w="12700">
                      <a:solidFill>
                        <a:srgbClr val="FFC000"/>
                      </a:solidFill>
                    </a:lnT>
                    <a:lnB w="12700">
                      <a:solidFill>
                        <a:srgbClr val="FFC000"/>
                      </a:solidFill>
                    </a:lnB>
                  </a:tcPr>
                </a:tc>
                <a:tc>
                  <a:txBody>
                    <a:bodyPr/>
                    <a:lstStyle/>
                    <a:p>
                      <a:pPr lvl="0" algn="ctr">
                        <a:buNone/>
                      </a:pPr>
                      <a:r>
                        <a:rPr lang="fr-FR" sz="900" b="0" i="0" u="none" strike="noStrike" dirty="0">
                          <a:solidFill>
                            <a:schemeClr val="tx1"/>
                          </a:solidFill>
                          <a:latin typeface="+mj-lt"/>
                        </a:rPr>
                        <a:t>Lettre à Toutes les caisses</a:t>
                      </a:r>
                    </a:p>
                  </a:txBody>
                  <a:tcPr marL="6762" marR="6762" marT="6762" marB="0">
                    <a:lnL w="0">
                      <a:noFill/>
                    </a:lnL>
                    <a:lnR w="0">
                      <a:noFill/>
                    </a:lnR>
                    <a:lnT w="12700">
                      <a:solidFill>
                        <a:srgbClr val="FFC000"/>
                      </a:solidFill>
                    </a:lnT>
                    <a:lnB w="12700">
                      <a:solidFill>
                        <a:srgbClr val="FFC000"/>
                      </a:solidFill>
                    </a:lnB>
                  </a:tcPr>
                </a:tc>
                <a:tc>
                  <a:txBody>
                    <a:bodyPr/>
                    <a:lstStyle/>
                    <a:p>
                      <a:pPr lvl="0" algn="ctr">
                        <a:buNone/>
                      </a:pPr>
                      <a:r>
                        <a:rPr lang="fr-FR" sz="900" b="0" i="0" u="none" strike="noStrike" dirty="0">
                          <a:solidFill>
                            <a:schemeClr val="tx1"/>
                          </a:solidFill>
                          <a:latin typeface="+mj-lt"/>
                        </a:rPr>
                        <a:t>MSA</a:t>
                      </a:r>
                    </a:p>
                  </a:txBody>
                  <a:tcPr marL="6762" marR="6762" marT="6762" marB="0">
                    <a:lnL w="0">
                      <a:noFill/>
                    </a:lnL>
                    <a:lnR w="0">
                      <a:noFill/>
                    </a:lnR>
                    <a:lnT w="12700">
                      <a:solidFill>
                        <a:srgbClr val="FFC000"/>
                      </a:solidFill>
                    </a:lnT>
                    <a:lnB w="12700">
                      <a:solidFill>
                        <a:srgbClr val="FFC000"/>
                      </a:solidFill>
                    </a:lnB>
                  </a:tcPr>
                </a:tc>
                <a:tc>
                  <a:txBody>
                    <a:bodyPr/>
                    <a:lstStyle/>
                    <a:p>
                      <a:pPr lvl="0" algn="ctr">
                        <a:buNone/>
                      </a:pPr>
                      <a:r>
                        <a:rPr lang="fr-FR" sz="900" b="0" i="0" u="none" strike="noStrike">
                          <a:solidFill>
                            <a:schemeClr val="tx1"/>
                          </a:solidFill>
                          <a:latin typeface="+mj-lt"/>
                        </a:rPr>
                        <a:t>2021/2022</a:t>
                      </a:r>
                    </a:p>
                  </a:txBody>
                  <a:tcPr marL="6762" marR="6762" marT="6762" marB="0">
                    <a:lnL w="0">
                      <a:noFill/>
                    </a:lnL>
                    <a:lnR w="0">
                      <a:noFill/>
                    </a:lnR>
                    <a:lnT w="12700">
                      <a:solidFill>
                        <a:srgbClr val="FFC000"/>
                      </a:solidFill>
                    </a:lnT>
                    <a:lnB w="12700">
                      <a:solidFill>
                        <a:srgbClr val="FFC000"/>
                      </a:solidFill>
                    </a:lnB>
                    <a:solidFill>
                      <a:srgbClr val="FFFFFF"/>
                    </a:solidFill>
                  </a:tcPr>
                </a:tc>
                <a:extLst>
                  <a:ext uri="{0D108BD9-81ED-4DB2-BD59-A6C34878D82A}">
                    <a16:rowId xmlns:a16="http://schemas.microsoft.com/office/drawing/2014/main" val="1750025663"/>
                  </a:ext>
                </a:extLst>
              </a:tr>
              <a:tr h="649291">
                <a:tc>
                  <a:txBody>
                    <a:bodyPr/>
                    <a:lstStyle/>
                    <a:p>
                      <a:pPr marL="0" lvl="0" indent="0" algn="l">
                        <a:lnSpc>
                          <a:spcPct val="100000"/>
                        </a:lnSpc>
                        <a:spcBef>
                          <a:spcPts val="0"/>
                        </a:spcBef>
                        <a:spcAft>
                          <a:spcPts val="0"/>
                        </a:spcAft>
                        <a:buNone/>
                      </a:pPr>
                      <a:r>
                        <a:rPr lang="fr-FR" sz="1000" b="0" i="0" u="none" strike="noStrike" baseline="0" noProof="0">
                          <a:solidFill>
                            <a:schemeClr val="tx1"/>
                          </a:solidFill>
                        </a:rPr>
                        <a:t>Déploiement d'un parcours amélioré afin de prévenir la désinsertion professionnelle</a:t>
                      </a:r>
                      <a:endParaRPr lang="fr-FR">
                        <a:solidFill>
                          <a:schemeClr val="tx1"/>
                        </a:solidFill>
                      </a:endParaRPr>
                    </a:p>
                  </a:txBody>
                  <a:tcPr marL="6762" marR="6762" marT="6762" marB="0">
                    <a:lnL w="0">
                      <a:noFill/>
                    </a:lnL>
                    <a:lnR w="0">
                      <a:noFill/>
                    </a:lnR>
                    <a:lnT w="12700">
                      <a:solidFill>
                        <a:srgbClr val="FFC000"/>
                      </a:solidFill>
                    </a:lnT>
                    <a:lnB w="12700">
                      <a:solidFill>
                        <a:schemeClr val="tx2"/>
                      </a:solidFill>
                    </a:lnB>
                  </a:tcPr>
                </a:tc>
                <a:tc>
                  <a:txBody>
                    <a:bodyPr/>
                    <a:lstStyle/>
                    <a:p>
                      <a:pPr lvl="0" algn="ctr">
                        <a:buNone/>
                      </a:pPr>
                      <a:r>
                        <a:rPr lang="fr-FR" sz="900" b="0" i="0" u="none" strike="noStrike">
                          <a:solidFill>
                            <a:schemeClr val="tx1"/>
                          </a:solidFill>
                          <a:latin typeface="+mj-lt"/>
                        </a:rPr>
                        <a:t>Lettre à Toutes les Caisses</a:t>
                      </a:r>
                    </a:p>
                  </a:txBody>
                  <a:tcPr marL="6762" marR="6762" marT="6762" marB="0">
                    <a:lnL w="0">
                      <a:noFill/>
                    </a:lnL>
                    <a:lnR w="0">
                      <a:noFill/>
                    </a:lnR>
                    <a:lnT w="12700">
                      <a:solidFill>
                        <a:srgbClr val="FFC000"/>
                      </a:solidFill>
                    </a:lnT>
                    <a:lnB w="12700">
                      <a:solidFill>
                        <a:schemeClr val="tx2"/>
                      </a:solidFill>
                    </a:lnB>
                  </a:tcPr>
                </a:tc>
                <a:tc>
                  <a:txBody>
                    <a:bodyPr/>
                    <a:lstStyle/>
                    <a:p>
                      <a:pPr lvl="0" algn="ctr">
                        <a:buNone/>
                      </a:pPr>
                      <a:r>
                        <a:rPr lang="fr-FR" sz="900" b="0" i="0" u="none" strike="noStrike" dirty="0">
                          <a:solidFill>
                            <a:schemeClr val="tx1"/>
                          </a:solidFill>
                          <a:latin typeface="+mj-lt"/>
                        </a:rPr>
                        <a:t>MSA</a:t>
                      </a:r>
                    </a:p>
                  </a:txBody>
                  <a:tcPr marL="6762" marR="6762" marT="6762" marB="0">
                    <a:lnL w="0">
                      <a:noFill/>
                    </a:lnL>
                    <a:lnR w="0">
                      <a:noFill/>
                    </a:lnR>
                    <a:lnT w="12700">
                      <a:solidFill>
                        <a:srgbClr val="FFC000"/>
                      </a:solidFill>
                    </a:lnT>
                    <a:lnB w="12700">
                      <a:solidFill>
                        <a:schemeClr val="tx2"/>
                      </a:solidFill>
                    </a:lnB>
                  </a:tcPr>
                </a:tc>
                <a:tc>
                  <a:txBody>
                    <a:bodyPr/>
                    <a:lstStyle/>
                    <a:p>
                      <a:pPr lvl="0" algn="ctr">
                        <a:buNone/>
                      </a:pPr>
                      <a:r>
                        <a:rPr lang="fr-FR" sz="900" b="0" i="0" u="none" strike="noStrike" dirty="0">
                          <a:solidFill>
                            <a:schemeClr val="tx1"/>
                          </a:solidFill>
                          <a:latin typeface="+mj-lt"/>
                        </a:rPr>
                        <a:t>2022</a:t>
                      </a:r>
                    </a:p>
                  </a:txBody>
                  <a:tcPr marL="6762" marR="6762" marT="6762" marB="0">
                    <a:lnL w="0">
                      <a:noFill/>
                    </a:lnL>
                    <a:lnR w="0">
                      <a:noFill/>
                    </a:lnR>
                    <a:lnT w="12700">
                      <a:solidFill>
                        <a:srgbClr val="FFC000"/>
                      </a:solidFill>
                    </a:lnT>
                    <a:lnB w="12700">
                      <a:solidFill>
                        <a:schemeClr val="tx2"/>
                      </a:solidFill>
                    </a:lnB>
                    <a:solidFill>
                      <a:srgbClr val="FFFFFF"/>
                    </a:solidFill>
                  </a:tcPr>
                </a:tc>
                <a:extLst>
                  <a:ext uri="{0D108BD9-81ED-4DB2-BD59-A6C34878D82A}">
                    <a16:rowId xmlns:a16="http://schemas.microsoft.com/office/drawing/2014/main" val="3903647134"/>
                  </a:ext>
                </a:extLst>
              </a:tr>
            </a:tbl>
          </a:graphicData>
        </a:graphic>
      </p:graphicFrame>
    </p:spTree>
    <p:extLst>
      <p:ext uri="{BB962C8B-B14F-4D97-AF65-F5344CB8AC3E}">
        <p14:creationId xmlns:p14="http://schemas.microsoft.com/office/powerpoint/2010/main" val="9953001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115616" y="2133662"/>
            <a:ext cx="6336704" cy="1943410"/>
          </a:xfrm>
          <a:prstGeom prst="rect">
            <a:avLst/>
          </a:prstGeom>
        </p:spPr>
        <p:txBody>
          <a:bodyPr lIns="91332" tIns="45667" rIns="91332" bIns="45667"/>
          <a:lstStyle/>
          <a:p>
            <a:pPr marL="0" marR="0" lvl="0" indent="0" algn="ctr" defTabSz="913105" rtl="0" eaLnBrk="1" fontAlgn="auto" latinLnBrk="0" hangingPunct="1">
              <a:lnSpc>
                <a:spcPct val="100000"/>
              </a:lnSpc>
              <a:spcBef>
                <a:spcPts val="0"/>
              </a:spcBef>
              <a:spcAft>
                <a:spcPts val="0"/>
              </a:spcAft>
              <a:buClrTx/>
              <a:buSzTx/>
              <a:buFontTx/>
              <a:buNone/>
              <a:tabLst>
                <a:tab pos="456555" algn="l"/>
              </a:tabLst>
              <a:defRPr/>
            </a:pPr>
            <a:r>
              <a:rPr kumimoji="0" lang="fr-FR" sz="2000" b="1" i="0" u="none" strike="noStrike" kern="0" cap="none" spc="0" normalizeH="0" baseline="0" noProof="0">
                <a:ln>
                  <a:noFill/>
                </a:ln>
                <a:solidFill>
                  <a:srgbClr val="002960"/>
                </a:solidFill>
                <a:effectLst/>
                <a:uLnTx/>
                <a:uFillTx/>
                <a:latin typeface="Arial"/>
                <a:ea typeface="+mn-ea"/>
                <a:cs typeface="Arial"/>
              </a:rPr>
              <a:t>Transports</a:t>
            </a: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40446982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ZoneTexte 79"/>
          <p:cNvSpPr txBox="1"/>
          <p:nvPr/>
        </p:nvSpPr>
        <p:spPr>
          <a:xfrm>
            <a:off x="690790" y="934747"/>
            <a:ext cx="4709483" cy="2134213"/>
          </a:xfrm>
          <a:prstGeom prst="rect">
            <a:avLst/>
          </a:prstGeom>
          <a:noFill/>
          <a:effectLst/>
        </p:spPr>
        <p:txBody>
          <a:bodyPr wrap="square" lIns="36000" tIns="45686" rIns="36000" bIns="45686" rtlCol="0">
            <a:noAutofit/>
          </a:bodyPr>
          <a:lstStyle/>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 : </a:t>
            </a:r>
            <a:r>
              <a:rPr kumimoji="0" lang="fr-FR" sz="900" b="0" i="0" u="none" strike="noStrike" kern="1200" cap="none" spc="0" normalizeH="0" baseline="0" noProof="0">
                <a:ln>
                  <a:noFill/>
                </a:ln>
                <a:solidFill>
                  <a:srgbClr val="000000"/>
                </a:solidFill>
                <a:effectLst/>
                <a:uLnTx/>
                <a:uFillTx/>
                <a:latin typeface="Arial"/>
                <a:ea typeface="+mn-ea"/>
                <a:cs typeface="Arial"/>
              </a:rPr>
              <a:t>Contenir la hausse des dépenses taxi et développer le transport partagé (après </a:t>
            </a:r>
            <a:r>
              <a:rPr kumimoji="0" lang="fr-FR" sz="900" b="0" i="0" u="none" strike="noStrike" kern="1200" cap="none" spc="0" normalizeH="0" baseline="0" noProof="0" err="1">
                <a:ln>
                  <a:noFill/>
                </a:ln>
                <a:solidFill>
                  <a:srgbClr val="000000"/>
                </a:solidFill>
                <a:effectLst/>
                <a:uLnTx/>
                <a:uFillTx/>
                <a:latin typeface="Arial"/>
                <a:ea typeface="+mn-ea"/>
                <a:cs typeface="Arial"/>
              </a:rPr>
              <a:t>covid</a:t>
            </a:r>
            <a:r>
              <a:rPr kumimoji="0" lang="fr-FR" sz="900" b="0" i="0" u="none" strike="noStrike" kern="1200" cap="none" spc="0" normalizeH="0" baseline="0" noProof="0">
                <a:ln>
                  <a:noFill/>
                </a:ln>
                <a:solidFill>
                  <a:srgbClr val="000000"/>
                </a:solidFill>
                <a:effectLst/>
                <a:uLnTx/>
                <a:uFillTx/>
                <a:latin typeface="Arial"/>
                <a:ea typeface="+mn-ea"/>
                <a:cs typeface="Arial"/>
              </a:rPr>
              <a:t>).</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Contexte : </a:t>
            </a:r>
            <a:r>
              <a:rPr kumimoji="0" lang="fr-FR" sz="900" b="0" i="0" u="none" strike="noStrike" kern="1200" cap="none" spc="0" normalizeH="0" baseline="0" noProof="0">
                <a:ln>
                  <a:noFill/>
                </a:ln>
                <a:solidFill>
                  <a:srgbClr val="000000"/>
                </a:solidFill>
                <a:effectLst/>
                <a:uLnTx/>
                <a:uFillTx/>
                <a:latin typeface="Arial"/>
                <a:ea typeface="+mn-ea"/>
                <a:cs typeface="Arial"/>
              </a:rPr>
              <a:t>Suite au constat d’une hausse continue et soutenue des dépenses taxis, la convention-type nationale concernant les taxis conclue en 2019 a prévu deux mesures principales :</a:t>
            </a:r>
          </a:p>
          <a:p>
            <a:pPr marL="171450" marR="0" lvl="0" indent="-171450" algn="just" defTabSz="914012" rtl="0" eaLnBrk="1" fontAlgn="ctr" latinLnBrk="0" hangingPunct="1">
              <a:lnSpc>
                <a:spcPct val="100000"/>
              </a:lnSpc>
              <a:spcBef>
                <a:spcPts val="0"/>
              </a:spcBef>
              <a:spcAft>
                <a:spcPts val="0"/>
              </a:spcAft>
              <a:buClrTx/>
              <a:buSzTx/>
              <a:buFontTx/>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La désindexation de l’évolution des tarifs assurance maladie de celle des tarifs préfectoraux</a:t>
            </a:r>
          </a:p>
          <a:p>
            <a:pPr marL="171450" marR="0" lvl="0" indent="-171450" algn="just" defTabSz="914012" rtl="0" eaLnBrk="1" fontAlgn="ctr" latinLnBrk="0" hangingPunct="1">
              <a:lnSpc>
                <a:spcPct val="100000"/>
              </a:lnSpc>
              <a:spcBef>
                <a:spcPts val="0"/>
              </a:spcBef>
              <a:spcAft>
                <a:spcPts val="0"/>
              </a:spcAft>
              <a:buClrTx/>
              <a:buSzTx/>
              <a:buFontTx/>
              <a:buChar char="-"/>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Un protocole prix-volume prévoyant une augmentation du taux de remise appliqué au niveau local par les CPAM en fonction de l’évolution des dépenses de taxi.</a:t>
            </a:r>
          </a:p>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L’économie générée était alors estimée à environ 60M€ par an. </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Une expérimentation relative au transfert de conventionnement au titre d’une ADS taxi vers une AMS VSL est en cours d’élaboration dans le cadre du dispositif de l’article 51.</a:t>
            </a:r>
            <a:endParaRPr kumimoji="0" lang="fr-FR" sz="900" b="0" i="0" u="none" strike="sngStrike" kern="1200" cap="none" spc="0" normalizeH="0" baseline="0" noProof="0">
              <a:ln>
                <a:noFill/>
              </a:ln>
              <a:solidFill>
                <a:srgbClr val="FF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2224"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300229"/>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 ONDAM</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109" name="TextBox 68"/>
          <p:cNvSpPr txBox="1">
            <a:spLocks/>
          </p:cNvSpPr>
          <p:nvPr>
            <p:custDataLst>
              <p:tags r:id="rId3"/>
            </p:custDataLst>
          </p:nvPr>
        </p:nvSpPr>
        <p:spPr>
          <a:xfrm>
            <a:off x="7219852" y="908720"/>
            <a:ext cx="1692000"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prstClr val="black"/>
                </a:solidFill>
                <a:effectLst/>
                <a:uLnTx/>
                <a:uFillTx/>
                <a:latin typeface="Arial"/>
                <a:ea typeface="+mn-ea"/>
                <a:cs typeface="Arial"/>
              </a:rPr>
              <a:t>-3,5%</a:t>
            </a:r>
          </a:p>
        </p:txBody>
      </p:sp>
      <p:sp>
        <p:nvSpPr>
          <p:cNvPr id="111" name="TextBox 76"/>
          <p:cNvSpPr txBox="1">
            <a:spLocks/>
          </p:cNvSpPr>
          <p:nvPr>
            <p:custDataLst>
              <p:tags r:id="rId4"/>
            </p:custDataLst>
          </p:nvPr>
        </p:nvSpPr>
        <p:spPr>
          <a:xfrm>
            <a:off x="5525866" y="980728"/>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diminuer le tarif moyen d’un transport de patient en taxi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Aligner la prise en charge du transport assis sur les tarifs les moins coûteux</a:t>
            </a:r>
          </a:p>
        </p:txBody>
      </p:sp>
      <p:sp>
        <p:nvSpPr>
          <p:cNvPr id="97" name="TextBox 68"/>
          <p:cNvSpPr txBox="1">
            <a:spLocks/>
          </p:cNvSpPr>
          <p:nvPr>
            <p:custDataLst>
              <p:tags r:id="rId5"/>
            </p:custDataLst>
          </p:nvPr>
        </p:nvSpPr>
        <p:spPr>
          <a:xfrm>
            <a:off x="7252740" y="1448816"/>
            <a:ext cx="1640854" cy="32400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a:t>
            </a:r>
            <a:r>
              <a:rPr kumimoji="0" lang="fr-FR" sz="900" b="0" i="0" u="none" strike="noStrike" kern="1200" cap="none" spc="0" normalizeH="0" baseline="0" noProof="0">
                <a:ln>
                  <a:noFill/>
                </a:ln>
                <a:solidFill>
                  <a:prstClr val="black"/>
                </a:solidFill>
                <a:effectLst/>
                <a:uLnTx/>
                <a:uFillTx/>
                <a:latin typeface="Arial"/>
                <a:ea typeface="+mn-ea"/>
                <a:cs typeface="Arial"/>
              </a:rPr>
              <a:t>: 4% de diminution de la part des taxis dans la dépense des TS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574221367"/>
              </p:ext>
            </p:extLst>
          </p:nvPr>
        </p:nvGraphicFramePr>
        <p:xfrm>
          <a:off x="755576" y="3212976"/>
          <a:ext cx="8064896" cy="3312649"/>
        </p:xfrm>
        <a:graphic>
          <a:graphicData uri="http://schemas.openxmlformats.org/drawingml/2006/table">
            <a:tbl>
              <a:tblPr/>
              <a:tblGrid>
                <a:gridCol w="5328592">
                  <a:extLst>
                    <a:ext uri="{9D8B030D-6E8A-4147-A177-3AD203B41FA5}">
                      <a16:colId xmlns:a16="http://schemas.microsoft.com/office/drawing/2014/main" val="20000"/>
                    </a:ext>
                  </a:extLst>
                </a:gridCol>
                <a:gridCol w="1114082">
                  <a:extLst>
                    <a:ext uri="{9D8B030D-6E8A-4147-A177-3AD203B41FA5}">
                      <a16:colId xmlns:a16="http://schemas.microsoft.com/office/drawing/2014/main" val="20001"/>
                    </a:ext>
                  </a:extLst>
                </a:gridCol>
                <a:gridCol w="98405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29160">
                <a:tc>
                  <a:txBody>
                    <a:bodyPr/>
                    <a:lstStyle/>
                    <a:p>
                      <a:pPr algn="l" fontAlgn="ctr"/>
                      <a:r>
                        <a:rPr lang="fr-FR" sz="900" b="1" i="0" u="none" strike="noStrike" kern="1200">
                          <a:solidFill>
                            <a:srgbClr val="000000"/>
                          </a:solidFill>
                          <a:latin typeface="+mn-lt"/>
                          <a:ea typeface="+mn-ea"/>
                          <a:cs typeface="+mn-cs"/>
                        </a:rPr>
                        <a:t>Actions</a:t>
                      </a:r>
                      <a:endParaRPr lang="fr-FR" sz="900" b="1" i="0" u="none" strike="noStrike">
                        <a:solidFill>
                          <a:srgbClr val="000000"/>
                        </a:solidFill>
                        <a:latin typeface="+mj-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362928">
                <a:tc>
                  <a:txBody>
                    <a:bodyPr/>
                    <a:lstStyle/>
                    <a:p>
                      <a:pPr marL="9231"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900" b="0" i="0" u="none" strike="noStrike" kern="1200" baseline="0">
                          <a:solidFill>
                            <a:schemeClr val="tx1"/>
                          </a:solidFill>
                          <a:latin typeface="+mn-lt"/>
                          <a:ea typeface="+mn-ea"/>
                          <a:cs typeface="+mn-cs"/>
                        </a:rPr>
                        <a:t>Evaluer l’impact de la convention-type nationale concernant les taxis pour réguler la dépense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CNAM/DSS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Evaluation de 2021 début  2022</a:t>
                      </a:r>
                      <a:r>
                        <a:rPr lang="fr-FR" sz="900" b="0" i="0" u="none" strike="noStrike" baseline="0" dirty="0">
                          <a:solidFill>
                            <a:schemeClr val="tx1"/>
                          </a:solidFill>
                          <a:latin typeface="+mj-lt"/>
                        </a:rPr>
                        <a:t> + bilan à 5 ans fin 2002</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60040">
                <a:tc>
                  <a:txBody>
                    <a:bodyPr/>
                    <a:lstStyle/>
                    <a:p>
                      <a:pPr algn="l" fontAlgn="ctr"/>
                      <a:r>
                        <a:rPr lang="fr-FR" sz="900" b="0" i="0" u="none" strike="noStrike" baseline="0">
                          <a:solidFill>
                            <a:srgbClr val="000000"/>
                          </a:solidFill>
                          <a:latin typeface="+mj-lt"/>
                        </a:rPr>
                        <a:t>Mettre en œuvre et évaluer l’expérimentation relative au transfert de conventionnement au titre d’une ADS taxi vers une AMS VSL</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b">
                        <a:buFont typeface="Arial" panose="020B0604020202020204" pitchFamily="34" charset="0"/>
                        <a:buNone/>
                      </a:pPr>
                      <a:r>
                        <a:rPr lang="fr-FR" sz="900" b="0" i="0" u="none" strike="noStrike">
                          <a:solidFill>
                            <a:schemeClr val="tx1"/>
                          </a:solidFill>
                          <a:latin typeface="+mn-lt"/>
                        </a:rPr>
                        <a:t>Art</a:t>
                      </a:r>
                      <a:r>
                        <a:rPr lang="fr-FR" sz="900" b="0" i="0" u="none" strike="noStrike" baseline="0">
                          <a:solidFill>
                            <a:schemeClr val="tx1"/>
                          </a:solidFill>
                          <a:latin typeface="+mn-lt"/>
                        </a:rPr>
                        <a:t> 51 LFSS 2018, cahier des charges expérimentation</a:t>
                      </a:r>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ctr">
                        <a:buFont typeface="Arial" panose="020B0604020202020204" pitchFamily="34" charset="0"/>
                        <a:buNone/>
                      </a:pPr>
                      <a:r>
                        <a:rPr lang="fr-FR" sz="900" b="0" i="0" u="none" strike="noStrike">
                          <a:solidFill>
                            <a:srgbClr val="000000"/>
                          </a:solidFill>
                          <a:latin typeface="+mj-lt"/>
                        </a:rPr>
                        <a:t>CNAM/DSS/DGOS/Equipe</a:t>
                      </a:r>
                      <a:r>
                        <a:rPr lang="fr-FR" sz="900" b="0" i="0" u="none" strike="noStrike" baseline="0">
                          <a:solidFill>
                            <a:srgbClr val="000000"/>
                          </a:solidFill>
                          <a:latin typeface="+mj-lt"/>
                        </a:rPr>
                        <a:t> projet 51</a:t>
                      </a:r>
                      <a:r>
                        <a:rPr lang="fr-FR" sz="900" b="0" i="0" u="none" strike="noStrike">
                          <a:solidFill>
                            <a:srgbClr val="000000"/>
                          </a:solidFill>
                          <a:latin typeface="+mj-lt"/>
                        </a:rPr>
                        <a:t> </a:t>
                      </a:r>
                      <a:br>
                        <a:rPr lang="fr-FR" sz="900" b="0" i="0" u="none" strike="noStrike">
                          <a:solidFill>
                            <a:srgbClr val="000000"/>
                          </a:solidFill>
                          <a:latin typeface="+mj-lt"/>
                        </a:rPr>
                      </a:br>
                      <a:endParaRPr lang="fr-FR" sz="900" b="0" i="0" u="none" strike="sng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indent="0" algn="l" fontAlgn="ctr">
                        <a:buFont typeface="Arial" panose="020B0604020202020204" pitchFamily="34" charset="0"/>
                        <a:buNone/>
                      </a:pPr>
                      <a:r>
                        <a:rPr lang="fr-FR" sz="900" b="0" i="0" u="none" strike="noStrike" dirty="0">
                          <a:solidFill>
                            <a:schemeClr val="tx1"/>
                          </a:solidFill>
                          <a:latin typeface="+mj-lt"/>
                        </a:rPr>
                        <a:t>S2</a:t>
                      </a:r>
                      <a:r>
                        <a:rPr lang="fr-FR" sz="900" b="0" i="0" u="none" strike="noStrike" baseline="0" dirty="0">
                          <a:solidFill>
                            <a:schemeClr val="tx1"/>
                          </a:solidFill>
                          <a:latin typeface="+mj-lt"/>
                        </a:rPr>
                        <a:t> 2021 et 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60040">
                <a:tc>
                  <a:txBody>
                    <a:bodyPr/>
                    <a:lstStyle/>
                    <a:p>
                      <a:pPr marL="9231" marR="0" lvl="0" indent="0" algn="l" defTabSz="932863" rtl="0" eaLnBrk="1" fontAlgn="b" latinLnBrk="0" hangingPunct="1">
                        <a:lnSpc>
                          <a:spcPct val="100000"/>
                        </a:lnSpc>
                        <a:spcBef>
                          <a:spcPts val="0"/>
                        </a:spcBef>
                        <a:spcAft>
                          <a:spcPts val="0"/>
                        </a:spcAft>
                        <a:buClrTx/>
                        <a:buSzTx/>
                        <a:buFont typeface="Arial" panose="020B0604020202020204" pitchFamily="34" charset="0"/>
                        <a:buNone/>
                        <a:tabLst/>
                        <a:defRPr/>
                      </a:pPr>
                      <a:r>
                        <a:rPr lang="fr-FR" sz="900" b="0" i="0" u="none" strike="noStrike" kern="1200" baseline="0">
                          <a:solidFill>
                            <a:schemeClr val="tx1"/>
                          </a:solidFill>
                          <a:latin typeface="+mn-lt"/>
                          <a:ea typeface="+mn-ea"/>
                          <a:cs typeface="+mn-cs"/>
                        </a:rPr>
                        <a:t>Mise en place d’une nouvelle régulation de l’offre de transport assis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1" indent="0" algn="l" defTabSz="932863" rtl="0" eaLnBrk="1" fontAlgn="b" latinLnBrk="0" hangingPunct="1">
                        <a:lnSpc>
                          <a:spcPct val="100000"/>
                        </a:lnSpc>
                        <a:spcBef>
                          <a:spcPts val="0"/>
                        </a:spcBef>
                        <a:spcAft>
                          <a:spcPts val="0"/>
                        </a:spcAft>
                        <a:buClrTx/>
                        <a:buSzTx/>
                        <a:buFontTx/>
                        <a:buNone/>
                        <a:tabLst/>
                        <a:defRPr/>
                      </a:pPr>
                      <a:endParaRPr lang="fr-FR" sz="900" b="0" i="0" u="none" strike="noStrike" kern="1200" baseline="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60040">
                <a:tc>
                  <a:txBody>
                    <a:bodyPr/>
                    <a:lstStyle/>
                    <a:p>
                      <a:pPr marL="628650" lvl="1" indent="-171450" algn="l" defTabSz="932863" rtl="0" eaLnBrk="1" fontAlgn="b" latinLnBrk="0" hangingPunct="1">
                        <a:buFont typeface="Arial" panose="020B0604020202020204" pitchFamily="34" charset="0"/>
                        <a:buChar char="•"/>
                      </a:pPr>
                      <a:r>
                        <a:rPr lang="fr-FR" sz="900" b="0" i="0" u="none" strike="noStrike" kern="1200" baseline="0">
                          <a:solidFill>
                            <a:schemeClr val="tx1"/>
                          </a:solidFill>
                          <a:latin typeface="+mj-lt"/>
                          <a:ea typeface="+mn-ea"/>
                          <a:cs typeface="+mn-cs"/>
                        </a:rPr>
                        <a:t>Etablir une méthodologie d’évaluation des besoins des patients en transports selon les territoires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SRS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DGOS</a:t>
                      </a:r>
                      <a:br>
                        <a:rPr lang="fr-FR" sz="900" b="0" i="0" u="none" strike="noStrike">
                          <a:solidFill>
                            <a:schemeClr val="tx1"/>
                          </a:solidFill>
                          <a:latin typeface="+mj-lt"/>
                        </a:rPr>
                      </a:br>
                      <a:r>
                        <a:rPr lang="fr-FR" sz="900" b="0" i="0" u="none" strike="noStrike">
                          <a:solidFill>
                            <a:schemeClr val="tx1"/>
                          </a:solidFill>
                          <a:latin typeface="+mj-lt"/>
                        </a:rPr>
                        <a:t>DSS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360040">
                <a:tc>
                  <a:txBody>
                    <a:bodyPr/>
                    <a:lstStyle/>
                    <a:p>
                      <a:pPr marL="628650" lvl="1" indent="-171450" algn="l" defTabSz="932863" rtl="0" eaLnBrk="1" fontAlgn="b" latinLnBrk="0" hangingPunct="1">
                        <a:buFont typeface="Arial" panose="020B0604020202020204" pitchFamily="34" charset="0"/>
                        <a:buChar char="•"/>
                      </a:pPr>
                      <a:r>
                        <a:rPr lang="fr-FR" sz="900" b="0" i="0" u="none" strike="noStrike" kern="1200" baseline="0">
                          <a:solidFill>
                            <a:schemeClr val="tx1"/>
                          </a:solidFill>
                          <a:latin typeface="+mn-lt"/>
                          <a:ea typeface="+mn-ea"/>
                          <a:cs typeface="+mn-cs"/>
                        </a:rPr>
                        <a:t>Rénover le système de quotas </a:t>
                      </a:r>
                      <a:r>
                        <a:rPr lang="fr-FR" sz="900" b="0" i="0" u="none" strike="noStrike" kern="1200" baseline="0">
                          <a:solidFill>
                            <a:schemeClr val="tx1"/>
                          </a:solidFill>
                          <a:latin typeface="+mj-lt"/>
                          <a:ea typeface="+mn-ea"/>
                          <a:cs typeface="+mn-cs"/>
                        </a:rPr>
                        <a:t>de véhicules de transports sanitaires VSL et ambulances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Décret/arrêté</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DGOS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360040">
                <a:tc>
                  <a:txBody>
                    <a:bodyPr/>
                    <a:lstStyle/>
                    <a:p>
                      <a:pPr marL="628650" lvl="1" indent="-171450" algn="l" defTabSz="932863" rtl="0" eaLnBrk="1" fontAlgn="b" latinLnBrk="0" hangingPunct="1">
                        <a:buFont typeface="Arial" panose="020B0604020202020204" pitchFamily="34" charset="0"/>
                        <a:buChar char="•"/>
                      </a:pPr>
                      <a:r>
                        <a:rPr lang="fr-FR" sz="900" b="0" i="0" u="none" strike="noStrike" kern="1200" baseline="0">
                          <a:solidFill>
                            <a:schemeClr val="tx1"/>
                          </a:solidFill>
                          <a:latin typeface="+mj-lt"/>
                          <a:ea typeface="+mn-ea"/>
                          <a:cs typeface="+mn-cs"/>
                        </a:rPr>
                        <a:t>Le cas échéant, mise en place des quotas de taxis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lvl="1"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publication du projet de décret d’application de l’article  65 LFSS pour 2015</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DSS/CNAM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705296"/>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6"/>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CNAM</a:t>
            </a:r>
          </a:p>
        </p:txBody>
      </p:sp>
      <p:sp>
        <p:nvSpPr>
          <p:cNvPr id="18" name="ZoneTexte 17"/>
          <p:cNvSpPr txBox="1"/>
          <p:nvPr/>
        </p:nvSpPr>
        <p:spPr>
          <a:xfrm>
            <a:off x="127856" y="893647"/>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prescriptions de transports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Améliorer l’offre et la tarification</a:t>
            </a:r>
          </a:p>
        </p:txBody>
      </p:sp>
      <p:sp>
        <p:nvSpPr>
          <p:cNvPr id="19" name="TextBox 76"/>
          <p:cNvSpPr txBox="1">
            <a:spLocks/>
          </p:cNvSpPr>
          <p:nvPr>
            <p:custDataLst>
              <p:tags r:id="rId7"/>
            </p:custDataLst>
          </p:nvPr>
        </p:nvSpPr>
        <p:spPr>
          <a:xfrm>
            <a:off x="5525866" y="1511263"/>
            <a:ext cx="1726874" cy="55238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contenir la croissance  des dépenses de taxis dans les dépenses de transport de patient</a:t>
            </a:r>
          </a:p>
        </p:txBody>
      </p:sp>
      <p:grpSp>
        <p:nvGrpSpPr>
          <p:cNvPr id="24" name="Groupe 23"/>
          <p:cNvGrpSpPr/>
          <p:nvPr/>
        </p:nvGrpSpPr>
        <p:grpSpPr>
          <a:xfrm>
            <a:off x="38253" y="116632"/>
            <a:ext cx="588165" cy="432618"/>
            <a:chOff x="730251" y="2607436"/>
            <a:chExt cx="1539350" cy="752041"/>
          </a:xfrm>
        </p:grpSpPr>
        <p:pic>
          <p:nvPicPr>
            <p:cNvPr id="25"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Groupe 25"/>
            <p:cNvGrpSpPr/>
            <p:nvPr/>
          </p:nvGrpSpPr>
          <p:grpSpPr>
            <a:xfrm rot="5400000">
              <a:off x="1246059" y="2393464"/>
              <a:ext cx="288032" cy="715975"/>
              <a:chOff x="971600" y="2132856"/>
              <a:chExt cx="288032" cy="2283554"/>
            </a:xfrm>
          </p:grpSpPr>
          <p:cxnSp>
            <p:nvCxnSpPr>
              <p:cNvPr id="28" name="Connecteur droit avec flèche 27"/>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7"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1" name="Rectangle 3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6488857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3248"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 ONDAM</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Nécessité d’améliorer l’organisation et le financement des transports sanitaires urgents afin de garantir la prise en charge des patients en situation d’urgence dans les délais requis dans tous les départements, de mieux mobiliser les transporteurs sanitaires investis dans cette mission et d’assurer l’équilibre économique des entreprises. Cette réforme globale fait suite au lancement de premières expérimentations en régions depuis 2016.</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De nouvelles modalités de rémunération de cette activité ont été définies dans l’avenant 10 à la convention nationale des transporteurs sanitaires signé en décembre 2020. Leur mise en œuvre découlera du déploiement effectif des nouvelles organisations dans les régions.</a:t>
            </a:r>
          </a:p>
        </p:txBody>
      </p:sp>
      <p:sp>
        <p:nvSpPr>
          <p:cNvPr id="109" name="TextBox 68"/>
          <p:cNvSpPr txBox="1">
            <a:spLocks/>
          </p:cNvSpPr>
          <p:nvPr>
            <p:custDataLst>
              <p:tags r:id="rId3"/>
            </p:custDataLst>
          </p:nvPr>
        </p:nvSpPr>
        <p:spPr>
          <a:xfrm>
            <a:off x="7219852" y="1041665"/>
            <a:ext cx="1692000" cy="520437"/>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2023 : </a:t>
            </a:r>
            <a:r>
              <a:rPr kumimoji="0" lang="fr-FR" sz="900" b="0" i="0" u="none" strike="noStrike" kern="1200" cap="none" spc="0" normalizeH="0" baseline="0" noProof="0">
                <a:ln>
                  <a:noFill/>
                </a:ln>
                <a:solidFill>
                  <a:srgbClr val="000000"/>
                </a:solidFill>
                <a:effectLst/>
                <a:uLnTx/>
                <a:uFillTx/>
                <a:latin typeface="Arial"/>
                <a:ea typeface="+mn-ea"/>
                <a:cs typeface="Arial"/>
              </a:rPr>
              <a:t>Diminution d’au moins 10 % du </a:t>
            </a:r>
            <a:r>
              <a:rPr kumimoji="0" lang="fr-FR" sz="900" b="0" i="0" u="none" strike="noStrike" kern="1200" cap="none" spc="0" normalizeH="0" baseline="0" noProof="0">
                <a:ln>
                  <a:noFill/>
                </a:ln>
                <a:solidFill>
                  <a:prstClr val="black"/>
                </a:solidFill>
                <a:effectLst/>
                <a:uLnTx/>
                <a:uFillTx/>
                <a:latin typeface="Arial"/>
                <a:ea typeface="+mn-ea"/>
                <a:cs typeface="Arial"/>
              </a:rPr>
              <a:t>nombre de carences ambulancières </a:t>
            </a:r>
            <a:endParaRPr kumimoji="0" lang="fr-FR" sz="900" b="0" i="0" u="none" strike="noStrike" kern="1200" cap="none" spc="0" normalizeH="0" baseline="0" noProof="0">
              <a:ln>
                <a:noFill/>
              </a:ln>
              <a:solidFill>
                <a:srgbClr val="002960"/>
              </a:solidFill>
              <a:effectLst/>
              <a:uLnTx/>
              <a:uFillTx/>
              <a:latin typeface="Arial"/>
              <a:ea typeface="+mn-ea"/>
              <a:cs typeface="Arial"/>
            </a:endParaRPr>
          </a:p>
        </p:txBody>
      </p:sp>
      <p:sp>
        <p:nvSpPr>
          <p:cNvPr id="111" name="TextBox 76"/>
          <p:cNvSpPr txBox="1">
            <a:spLocks/>
          </p:cNvSpPr>
          <p:nvPr>
            <p:custDataLst>
              <p:tags r:id="rId4"/>
            </p:custDataLst>
          </p:nvPr>
        </p:nvSpPr>
        <p:spPr>
          <a:xfrm>
            <a:off x="5525866" y="980728"/>
            <a:ext cx="1726874" cy="45610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Nombre de carences </a:t>
            </a:r>
          </a:p>
        </p:txBody>
      </p:sp>
      <p:sp>
        <p:nvSpPr>
          <p:cNvPr id="64" name="Title 1"/>
          <p:cNvSpPr txBox="1">
            <a:spLocks/>
          </p:cNvSpPr>
          <p:nvPr/>
        </p:nvSpPr>
        <p:spPr bwMode="auto">
          <a:xfrm>
            <a:off x="683568" y="207155"/>
            <a:ext cx="8794113"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Réformer la garde ambulancière</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85995" y="3016395"/>
          <a:ext cx="8156275" cy="1242124"/>
        </p:xfrm>
        <a:graphic>
          <a:graphicData uri="http://schemas.openxmlformats.org/drawingml/2006/table">
            <a:tbl>
              <a:tblPr/>
              <a:tblGrid>
                <a:gridCol w="5520470">
                  <a:extLst>
                    <a:ext uri="{9D8B030D-6E8A-4147-A177-3AD203B41FA5}">
                      <a16:colId xmlns:a16="http://schemas.microsoft.com/office/drawing/2014/main" val="20000"/>
                    </a:ext>
                  </a:extLst>
                </a:gridCol>
                <a:gridCol w="995203">
                  <a:extLst>
                    <a:ext uri="{9D8B030D-6E8A-4147-A177-3AD203B41FA5}">
                      <a16:colId xmlns:a16="http://schemas.microsoft.com/office/drawing/2014/main" val="20001"/>
                    </a:ext>
                  </a:extLst>
                </a:gridCol>
                <a:gridCol w="1058011">
                  <a:extLst>
                    <a:ext uri="{9D8B030D-6E8A-4147-A177-3AD203B41FA5}">
                      <a16:colId xmlns:a16="http://schemas.microsoft.com/office/drawing/2014/main" val="20002"/>
                    </a:ext>
                  </a:extLst>
                </a:gridCol>
                <a:gridCol w="582591">
                  <a:extLst>
                    <a:ext uri="{9D8B030D-6E8A-4147-A177-3AD203B41FA5}">
                      <a16:colId xmlns:a16="http://schemas.microsoft.com/office/drawing/2014/main" val="20003"/>
                    </a:ext>
                  </a:extLst>
                </a:gridCol>
              </a:tblGrid>
              <a:tr h="429160">
                <a:tc>
                  <a:txBody>
                    <a:bodyPr/>
                    <a:lstStyle/>
                    <a:p>
                      <a:pPr algn="l" fontAlgn="ctr"/>
                      <a:r>
                        <a:rPr lang="fr-FR" sz="900" b="1" i="0" u="none" strike="noStrike" kern="1200">
                          <a:solidFill>
                            <a:schemeClr val="tx1"/>
                          </a:solidFill>
                          <a:latin typeface="+mn-lt"/>
                          <a:ea typeface="+mn-ea"/>
                          <a:cs typeface="+mn-cs"/>
                        </a:rPr>
                        <a:t>Actions</a:t>
                      </a:r>
                      <a:endParaRPr lang="fr-FR" sz="900" b="1" i="0" u="none" strike="noStrike">
                        <a:solidFill>
                          <a:schemeClr val="tx1"/>
                        </a:solidFill>
                        <a:latin typeface="+mj-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chemeClr val="tx1"/>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chemeClr val="tx1"/>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24932">
                <a:tc>
                  <a:txBody>
                    <a:bodyPr/>
                    <a:lstStyle/>
                    <a:p>
                      <a:pPr algn="l" fontAlgn="b"/>
                      <a:r>
                        <a:rPr lang="fr-FR" sz="900" b="0" i="0" u="none" strike="noStrike">
                          <a:solidFill>
                            <a:schemeClr val="tx1"/>
                          </a:solidFill>
                          <a:latin typeface="+mj-lt"/>
                        </a:rPr>
                        <a:t>Mise</a:t>
                      </a:r>
                      <a:r>
                        <a:rPr lang="fr-FR" sz="900" b="0" i="0" u="none" strike="noStrike" baseline="0">
                          <a:solidFill>
                            <a:schemeClr val="tx1"/>
                          </a:solidFill>
                          <a:latin typeface="+mj-lt"/>
                        </a:rPr>
                        <a:t> en œuvre du volet organisationnel de la garde ambulancière en régions</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Décret, arrêté, GT</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DGOS/ARS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288032">
                <a:tc>
                  <a:txBody>
                    <a:bodyPr/>
                    <a:lstStyle/>
                    <a:p>
                      <a:pPr algn="l" fontAlgn="b"/>
                      <a:r>
                        <a:rPr lang="fr-FR" sz="900" b="0" i="0" u="none" strike="noStrike" baseline="0">
                          <a:solidFill>
                            <a:schemeClr val="tx1"/>
                          </a:solidFill>
                          <a:latin typeface="+mj-lt"/>
                        </a:rPr>
                        <a:t>Suivi des impacts des volets financiers et organisationnels de la réforme sur le volume des interventions, les carences et les dépenses de l’AM.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DGOS/DSS/CNAM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DGOS / CNAM</a:t>
            </a:r>
          </a:p>
        </p:txBody>
      </p:sp>
      <p:sp>
        <p:nvSpPr>
          <p:cNvPr id="18" name="ZoneTexte 17"/>
          <p:cNvSpPr txBox="1"/>
          <p:nvPr/>
        </p:nvSpPr>
        <p:spPr>
          <a:xfrm>
            <a:off x="107504" y="867768"/>
            <a:ext cx="555712"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prescriptions de transports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Améliorer l’offre et la tarification</a:t>
            </a:r>
          </a:p>
        </p:txBody>
      </p:sp>
      <p:grpSp>
        <p:nvGrpSpPr>
          <p:cNvPr id="20" name="Groupe 19"/>
          <p:cNvGrpSpPr/>
          <p:nvPr/>
        </p:nvGrpSpPr>
        <p:grpSpPr>
          <a:xfrm>
            <a:off x="38253" y="116632"/>
            <a:ext cx="588165" cy="432618"/>
            <a:chOff x="730251" y="2607436"/>
            <a:chExt cx="1539350" cy="752041"/>
          </a:xfrm>
        </p:grpSpPr>
        <p:pic>
          <p:nvPicPr>
            <p:cNvPr id="24"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e 24"/>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38031704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4272"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 ONDAM</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 : </a:t>
            </a:r>
            <a:r>
              <a:rPr kumimoji="0" lang="fr-FR" sz="900" b="0" i="0" u="none" strike="noStrike" kern="1200" cap="none" spc="0" normalizeH="0" baseline="0" noProof="0">
                <a:ln>
                  <a:noFill/>
                </a:ln>
                <a:solidFill>
                  <a:srgbClr val="000000"/>
                </a:solidFill>
                <a:effectLst/>
                <a:uLnTx/>
                <a:uFillTx/>
                <a:latin typeface="Arial"/>
                <a:ea typeface="+mn-ea"/>
                <a:cs typeface="Arial"/>
              </a:rPr>
              <a:t>Encourager la contractualisation des établissements (CAQES)</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09" name="TextBox 68"/>
          <p:cNvSpPr txBox="1">
            <a:spLocks/>
          </p:cNvSpPr>
          <p:nvPr>
            <p:custDataLst>
              <p:tags r:id="rId3"/>
            </p:custDataLst>
          </p:nvPr>
        </p:nvSpPr>
        <p:spPr>
          <a:xfrm>
            <a:off x="6905936" y="934747"/>
            <a:ext cx="2025749" cy="62741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100% des établissements  CA &gt;500 K€ ou dont la croissance des dépenses est supérieure à 3% par an  </a:t>
            </a:r>
            <a:endParaRPr kumimoji="0" lang="fr-FR" sz="900" b="0" i="0" u="none" strike="noStrike" kern="1200" cap="none" spc="0" normalizeH="0" baseline="0" noProof="0">
              <a:ln>
                <a:noFill/>
              </a:ln>
              <a:solidFill>
                <a:prstClr val="black"/>
              </a:solidFill>
              <a:effectLst/>
              <a:uLnTx/>
              <a:uFillTx/>
              <a:latin typeface="Arial"/>
              <a:ea typeface="+mn-ea"/>
              <a:cs typeface="Arial"/>
            </a:endParaRPr>
          </a:p>
        </p:txBody>
      </p:sp>
      <p:sp>
        <p:nvSpPr>
          <p:cNvPr id="111" name="TextBox 76"/>
          <p:cNvSpPr txBox="1">
            <a:spLocks/>
          </p:cNvSpPr>
          <p:nvPr>
            <p:custDataLst>
              <p:tags r:id="rId4"/>
            </p:custDataLst>
          </p:nvPr>
        </p:nvSpPr>
        <p:spPr>
          <a:xfrm>
            <a:off x="5525866" y="980728"/>
            <a:ext cx="1278382" cy="36004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Nombre de volets transports du CAQES</a:t>
            </a:r>
          </a:p>
        </p:txBody>
      </p:sp>
      <p:sp>
        <p:nvSpPr>
          <p:cNvPr id="64" name="Title 1"/>
          <p:cNvSpPr txBox="1">
            <a:spLocks/>
          </p:cNvSpPr>
          <p:nvPr/>
        </p:nvSpPr>
        <p:spPr bwMode="auto">
          <a:xfrm>
            <a:off x="683568" y="237663"/>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Encourager la contractualisation avec les établissements de santé</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755576" y="2819569"/>
          <a:ext cx="8064896" cy="2163136"/>
        </p:xfrm>
        <a:graphic>
          <a:graphicData uri="http://schemas.openxmlformats.org/drawingml/2006/table">
            <a:tbl>
              <a:tblPr/>
              <a:tblGrid>
                <a:gridCol w="5458621">
                  <a:extLst>
                    <a:ext uri="{9D8B030D-6E8A-4147-A177-3AD203B41FA5}">
                      <a16:colId xmlns:a16="http://schemas.microsoft.com/office/drawing/2014/main" val="20000"/>
                    </a:ext>
                  </a:extLst>
                </a:gridCol>
                <a:gridCol w="984053">
                  <a:extLst>
                    <a:ext uri="{9D8B030D-6E8A-4147-A177-3AD203B41FA5}">
                      <a16:colId xmlns:a16="http://schemas.microsoft.com/office/drawing/2014/main" val="20001"/>
                    </a:ext>
                  </a:extLst>
                </a:gridCol>
                <a:gridCol w="98405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29160">
                <a:tc>
                  <a:txBody>
                    <a:bodyPr/>
                    <a:lstStyle/>
                    <a:p>
                      <a:pPr algn="l" fontAlgn="ctr"/>
                      <a:r>
                        <a:rPr lang="fr-FR" sz="900" b="1" i="0" u="none" strike="noStrike" kern="1200">
                          <a:solidFill>
                            <a:srgbClr val="000000"/>
                          </a:solidFill>
                          <a:latin typeface="+mn-lt"/>
                          <a:ea typeface="+mn-ea"/>
                          <a:cs typeface="+mn-cs"/>
                        </a:rPr>
                        <a:t>Actions</a:t>
                      </a:r>
                      <a:endParaRPr lang="fr-FR" sz="900" b="1" i="0" u="none" strike="noStrike">
                        <a:solidFill>
                          <a:srgbClr val="000000"/>
                        </a:solidFill>
                        <a:latin typeface="+mj-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24932">
                <a:tc>
                  <a:txBody>
                    <a:bodyPr/>
                    <a:lstStyle/>
                    <a:p>
                      <a:pPr algn="l" fontAlgn="ctr"/>
                      <a:r>
                        <a:rPr lang="fr-FR" sz="900" b="0" i="0" u="none" strike="noStrike">
                          <a:solidFill>
                            <a:schemeClr val="tx1"/>
                          </a:solidFill>
                          <a:latin typeface="+mj-lt"/>
                        </a:rPr>
                        <a:t>Fixer un objectif de ciblage des établissements </a:t>
                      </a:r>
                    </a:p>
                    <a:p>
                      <a:pPr marL="171450" indent="-171450" algn="l" fontAlgn="ctr">
                        <a:buFont typeface="Arial" panose="020B0604020202020204" pitchFamily="34" charset="0"/>
                        <a:buChar char="•"/>
                      </a:pPr>
                      <a:r>
                        <a:rPr lang="fr-FR" sz="900" b="0" i="0" u="none" strike="noStrike">
                          <a:solidFill>
                            <a:schemeClr val="tx1"/>
                          </a:solidFill>
                          <a:latin typeface="+mj-lt"/>
                        </a:rPr>
                        <a:t>montant de la dépense</a:t>
                      </a:r>
                    </a:p>
                    <a:p>
                      <a:pPr marL="171450" indent="-171450" algn="l" fontAlgn="ctr">
                        <a:buFont typeface="Arial" panose="020B0604020202020204" pitchFamily="34" charset="0"/>
                        <a:buChar char="•"/>
                      </a:pPr>
                      <a:r>
                        <a:rPr lang="fr-FR" sz="900" b="0" i="0" u="none" strike="noStrike">
                          <a:solidFill>
                            <a:schemeClr val="tx1"/>
                          </a:solidFill>
                          <a:latin typeface="+mj-lt"/>
                        </a:rPr>
                        <a:t>taux de croissance</a:t>
                      </a:r>
                      <a:r>
                        <a:rPr lang="fr-FR" sz="900" b="0" i="0" u="none" strike="noStrike" baseline="0">
                          <a:solidFill>
                            <a:schemeClr val="tx1"/>
                          </a:solidFill>
                          <a:latin typeface="+mj-lt"/>
                        </a:rPr>
                        <a:t> des dépenses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1"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chemeClr val="tx1"/>
                          </a:solidFill>
                          <a:latin typeface="+mj-lt"/>
                        </a:rPr>
                        <a:t>CNAM</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24932">
                <a:tc>
                  <a:txBody>
                    <a:bodyPr/>
                    <a:lstStyle/>
                    <a:p>
                      <a:pPr algn="l" fontAlgn="b"/>
                      <a:r>
                        <a:rPr lang="fr-FR" sz="900" b="0" i="0" u="none" strike="noStrike">
                          <a:solidFill>
                            <a:schemeClr val="tx1"/>
                          </a:solidFill>
                          <a:latin typeface="+mj-lt"/>
                        </a:rPr>
                        <a:t>Campagne de promotion auprès des établissements pour des signatures de contrats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Déploiement des CAQES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n-lt"/>
                        </a:rPr>
                        <a:t>DSS </a:t>
                      </a:r>
                    </a:p>
                    <a:p>
                      <a:pPr algn="l" fontAlgn="b"/>
                      <a:r>
                        <a:rPr lang="fr-FR" sz="900" b="0" i="0" u="none" strike="noStrike">
                          <a:solidFill>
                            <a:schemeClr val="tx1"/>
                          </a:solidFill>
                          <a:latin typeface="+mn-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42056">
                <a:tc>
                  <a:txBody>
                    <a:bodyPr/>
                    <a:lstStyle/>
                    <a:p>
                      <a:pPr algn="l" fontAlgn="b"/>
                      <a:r>
                        <a:rPr lang="fr-FR" sz="900" b="0" i="0" u="none" strike="noStrike">
                          <a:solidFill>
                            <a:schemeClr val="tx1"/>
                          </a:solidFill>
                          <a:latin typeface="+mj-lt"/>
                        </a:rPr>
                        <a:t>Suivi du nombre de CAQES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Données 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342056">
                <a:tc>
                  <a:txBody>
                    <a:bodyPr/>
                    <a:lstStyle/>
                    <a:p>
                      <a:pPr algn="l" fontAlgn="b"/>
                      <a:r>
                        <a:rPr lang="fr-FR" sz="900" b="0" i="0" u="none" strike="noStrike">
                          <a:solidFill>
                            <a:schemeClr val="tx1"/>
                          </a:solidFill>
                          <a:latin typeface="+mj-lt"/>
                        </a:rPr>
                        <a:t>Évaluation</a:t>
                      </a:r>
                      <a:r>
                        <a:rPr lang="fr-FR" sz="900" b="0" i="0" u="none" strike="noStrike" baseline="0">
                          <a:solidFill>
                            <a:schemeClr val="tx1"/>
                          </a:solidFill>
                          <a:latin typeface="+mj-lt"/>
                        </a:rPr>
                        <a:t> des CAQES : du respect des indicateurs à l’évolution des dépenses</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Données 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DSS / CNAM</a:t>
            </a:r>
          </a:p>
        </p:txBody>
      </p:sp>
      <p:sp>
        <p:nvSpPr>
          <p:cNvPr id="18" name="ZoneTexte 17"/>
          <p:cNvSpPr txBox="1"/>
          <p:nvPr/>
        </p:nvSpPr>
        <p:spPr>
          <a:xfrm>
            <a:off x="179512" y="908720"/>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prescriptions de transports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Favoriser l’accompagnement des ES et des PS dans la prescription de transports</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sp>
        <p:nvSpPr>
          <p:cNvPr id="17" name="TextBox 76"/>
          <p:cNvSpPr txBox="1">
            <a:spLocks/>
          </p:cNvSpPr>
          <p:nvPr>
            <p:custDataLst>
              <p:tags r:id="rId6"/>
            </p:custDataLst>
          </p:nvPr>
        </p:nvSpPr>
        <p:spPr>
          <a:xfrm>
            <a:off x="5525866" y="1562157"/>
            <a:ext cx="1368152" cy="344744"/>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Respect des engagements</a:t>
            </a:r>
            <a:endParaRPr kumimoji="0" lang="fr-FR" sz="900" b="0" i="0" u="none" strike="noStrike" kern="1200" cap="none" spc="0" normalizeH="0" baseline="0" noProof="0">
              <a:ln>
                <a:noFill/>
              </a:ln>
              <a:solidFill>
                <a:prstClr val="black"/>
              </a:solidFill>
              <a:effectLst/>
              <a:uLnTx/>
              <a:uFillTx/>
              <a:latin typeface="Arial"/>
              <a:ea typeface="+mn-ea"/>
              <a:cs typeface="Arial"/>
            </a:endParaRPr>
          </a:p>
        </p:txBody>
      </p:sp>
      <p:sp>
        <p:nvSpPr>
          <p:cNvPr id="19" name="TextBox 68"/>
          <p:cNvSpPr txBox="1">
            <a:spLocks/>
          </p:cNvSpPr>
          <p:nvPr>
            <p:custDataLst>
              <p:tags r:id="rId7"/>
            </p:custDataLst>
          </p:nvPr>
        </p:nvSpPr>
        <p:spPr>
          <a:xfrm>
            <a:off x="6908152" y="1654068"/>
            <a:ext cx="1475976" cy="191515"/>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100%  </a:t>
            </a:r>
            <a:endParaRPr kumimoji="0" lang="fr-FR" sz="900" b="0" i="0" u="none" strike="noStrike" kern="1200" cap="none" spc="0" normalizeH="0" baseline="0" noProof="0">
              <a:ln>
                <a:noFill/>
              </a:ln>
              <a:solidFill>
                <a:prstClr val="black"/>
              </a:solidFill>
              <a:effectLst/>
              <a:uLnTx/>
              <a:uFillTx/>
              <a:latin typeface="Arial"/>
              <a:ea typeface="+mn-ea"/>
              <a:cs typeface="Arial"/>
            </a:endParaRPr>
          </a:p>
        </p:txBody>
      </p:sp>
      <p:grpSp>
        <p:nvGrpSpPr>
          <p:cNvPr id="20" name="Groupe 19"/>
          <p:cNvGrpSpPr/>
          <p:nvPr/>
        </p:nvGrpSpPr>
        <p:grpSpPr>
          <a:xfrm>
            <a:off x="38253" y="116632"/>
            <a:ext cx="588165" cy="432618"/>
            <a:chOff x="730251" y="2607436"/>
            <a:chExt cx="1539350" cy="752041"/>
          </a:xfrm>
        </p:grpSpPr>
        <p:pic>
          <p:nvPicPr>
            <p:cNvPr id="24"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e 24"/>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4278316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ZoneTexte 79"/>
          <p:cNvSpPr txBox="1"/>
          <p:nvPr/>
        </p:nvSpPr>
        <p:spPr>
          <a:xfrm>
            <a:off x="683568" y="954640"/>
            <a:ext cx="4709483" cy="2603697"/>
          </a:xfrm>
          <a:prstGeom prst="rect">
            <a:avLst/>
          </a:prstGeom>
          <a:noFill/>
          <a:effectLst/>
        </p:spPr>
        <p:txBody>
          <a:bodyPr wrap="square" lIns="36000" tIns="45686" rIns="36000" bIns="45686" rtlCol="0">
            <a:noAutofit/>
          </a:bodyPr>
          <a:lstStyle/>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a:ea typeface="+mn-ea"/>
                <a:cs typeface="Arial"/>
              </a:rPr>
              <a:t>Objectif : </a:t>
            </a:r>
            <a:r>
              <a:rPr kumimoji="0" lang="fr-FR" sz="1000" b="0" i="0" u="none" strike="noStrike" kern="1200" cap="none" spc="0" normalizeH="0" baseline="0" noProof="0" dirty="0">
                <a:ln>
                  <a:noFill/>
                </a:ln>
                <a:solidFill>
                  <a:srgbClr val="000000"/>
                </a:solidFill>
                <a:effectLst/>
                <a:uLnTx/>
                <a:uFillTx/>
                <a:latin typeface="Arial"/>
                <a:ea typeface="+mn-ea"/>
                <a:cs typeface="Arial"/>
              </a:rPr>
              <a:t>Favoriser la prescription des transports les plus adaptés à la situation du patient et les </a:t>
            </a:r>
            <a:r>
              <a:rPr kumimoji="0" lang="fr-FR" sz="1000" b="0" i="0" u="none" strike="noStrike" kern="1200" cap="none" spc="0" normalizeH="0" baseline="0" noProof="0" dirty="0">
                <a:ln>
                  <a:noFill/>
                </a:ln>
                <a:effectLst/>
                <a:uLnTx/>
                <a:uFillTx/>
                <a:latin typeface="Arial"/>
                <a:ea typeface="+mn-ea"/>
                <a:cs typeface="Arial"/>
              </a:rPr>
              <a:t>moins onéreux (y compris véhicule personnel) en objectivant les comportements en matière de prescription médicale </a:t>
            </a:r>
            <a:r>
              <a:rPr kumimoji="0" lang="fr-FR" sz="1000" b="0" i="0" u="none" strike="noStrike" kern="1200" cap="none" spc="0" normalizeH="0" baseline="0" noProof="0" dirty="0">
                <a:ln>
                  <a:noFill/>
                </a:ln>
                <a:solidFill>
                  <a:srgbClr val="000000"/>
                </a:solidFill>
                <a:effectLst/>
                <a:uLnTx/>
                <a:uFillTx/>
                <a:latin typeface="Arial"/>
                <a:ea typeface="+mn-ea"/>
                <a:cs typeface="Arial"/>
              </a:rPr>
              <a:t>en établissements de santé et en ville. </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a:ea typeface="+mn-ea"/>
                <a:cs typeface="Arial"/>
              </a:rPr>
              <a:t>Contexte :</a:t>
            </a:r>
          </a:p>
          <a:p>
            <a:pPr marL="171450" marR="0" lvl="0" indent="-171450" algn="just" defTabSz="914012"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Mise en place de la réforme de l’article 80 de la LFSS 2017 transférant aux établissements de santé le financement des transports intra et inter établissements de santé afin de les responsabiliser sur ce champ de dépense</a:t>
            </a:r>
          </a:p>
          <a:p>
            <a:pPr marL="171450" marR="0" lvl="0" indent="-171450" algn="just" defTabSz="914012"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Engagement pris auprès des fédérations représentatives des transporteurs sanitaires de ne pas étendre à court et moyen terme le champ de cette réforme pour aller plus loin dans la rationalisation des prescription et dépenses de transports</a:t>
            </a:r>
          </a:p>
          <a:p>
            <a:pPr marL="171450" marR="0" lvl="0" indent="-171450" algn="just" defTabSz="914012" rtl="0" eaLnBrk="1" fontAlgn="ctr" latinLnBrk="0" hangingPunct="1">
              <a:lnSpc>
                <a:spcPct val="100000"/>
              </a:lnSpc>
              <a:spcBef>
                <a:spcPts val="0"/>
              </a:spcBef>
              <a:spcAft>
                <a:spcPts val="0"/>
              </a:spcAft>
              <a:buClrTx/>
              <a:buSzTx/>
              <a:buFontTx/>
              <a:buChar char="-"/>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Une objectivation des comportements en matière de prescription médicale de transport permettrait d’aller plus loin dans la régulation de ces dépenses.</a:t>
            </a:r>
          </a:p>
          <a:p>
            <a:pPr marL="171450" marR="0" lvl="0" indent="-171450" algn="just" defTabSz="914012" rtl="0" eaLnBrk="1" fontAlgn="ctr" latinLnBrk="0" hangingPunct="1">
              <a:lnSpc>
                <a:spcPct val="100000"/>
              </a:lnSpc>
              <a:spcBef>
                <a:spcPts val="0"/>
              </a:spcBef>
              <a:spcAft>
                <a:spcPts val="0"/>
              </a:spcAft>
              <a:buClrTx/>
              <a:buSzTx/>
              <a:buFontTx/>
              <a:buChar char="-"/>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Arial"/>
            </a:endParaRPr>
          </a:p>
        </p:txBody>
      </p:sp>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5296"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2"/>
            <a:ext cx="4705618" cy="283961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 ONDAM</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109" name="TextBox 68"/>
          <p:cNvSpPr txBox="1">
            <a:spLocks/>
          </p:cNvSpPr>
          <p:nvPr>
            <p:custDataLst>
              <p:tags r:id="rId3"/>
            </p:custDataLst>
          </p:nvPr>
        </p:nvSpPr>
        <p:spPr>
          <a:xfrm>
            <a:off x="7219852" y="908720"/>
            <a:ext cx="1692000" cy="36004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100% dans les établissements hospitaliers</a:t>
            </a:r>
          </a:p>
        </p:txBody>
      </p:sp>
      <p:sp>
        <p:nvSpPr>
          <p:cNvPr id="111" name="TextBox 76"/>
          <p:cNvSpPr txBox="1">
            <a:spLocks/>
          </p:cNvSpPr>
          <p:nvPr>
            <p:custDataLst>
              <p:tags r:id="rId4"/>
            </p:custDataLst>
          </p:nvPr>
        </p:nvSpPr>
        <p:spPr>
          <a:xfrm>
            <a:off x="5525866" y="980728"/>
            <a:ext cx="1494406" cy="36004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taux de couverture régional de l’outil d’analyse développé </a:t>
            </a:r>
          </a:p>
        </p:txBody>
      </p:sp>
      <p:sp>
        <p:nvSpPr>
          <p:cNvPr id="64" name="Title 1"/>
          <p:cNvSpPr txBox="1">
            <a:spLocks/>
          </p:cNvSpPr>
          <p:nvPr/>
        </p:nvSpPr>
        <p:spPr bwMode="auto">
          <a:xfrm>
            <a:off x="683568" y="237663"/>
            <a:ext cx="835292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Rationnaliser les prescriptions médicales de transports </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nvPr>
        </p:nvGraphicFramePr>
        <p:xfrm>
          <a:off x="852351" y="3915144"/>
          <a:ext cx="8064896" cy="1479024"/>
        </p:xfrm>
        <a:graphic>
          <a:graphicData uri="http://schemas.openxmlformats.org/drawingml/2006/table">
            <a:tbl>
              <a:tblPr/>
              <a:tblGrid>
                <a:gridCol w="5458621">
                  <a:extLst>
                    <a:ext uri="{9D8B030D-6E8A-4147-A177-3AD203B41FA5}">
                      <a16:colId xmlns:a16="http://schemas.microsoft.com/office/drawing/2014/main" val="20000"/>
                    </a:ext>
                  </a:extLst>
                </a:gridCol>
                <a:gridCol w="984053">
                  <a:extLst>
                    <a:ext uri="{9D8B030D-6E8A-4147-A177-3AD203B41FA5}">
                      <a16:colId xmlns:a16="http://schemas.microsoft.com/office/drawing/2014/main" val="20001"/>
                    </a:ext>
                  </a:extLst>
                </a:gridCol>
                <a:gridCol w="98405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29160">
                <a:tc>
                  <a:txBody>
                    <a:bodyPr/>
                    <a:lstStyle/>
                    <a:p>
                      <a:pPr algn="l" fontAlgn="ctr"/>
                      <a:r>
                        <a:rPr lang="fr-FR" sz="900" b="1" i="0" u="none" strike="noStrike" kern="1200">
                          <a:solidFill>
                            <a:srgbClr val="000000"/>
                          </a:solidFill>
                          <a:latin typeface="+mn-lt"/>
                          <a:ea typeface="+mn-ea"/>
                          <a:cs typeface="+mn-cs"/>
                        </a:rPr>
                        <a:t>Actions</a:t>
                      </a:r>
                      <a:endParaRPr lang="fr-FR" sz="900" b="1" i="0" u="none" strike="noStrike">
                        <a:solidFill>
                          <a:srgbClr val="000000"/>
                        </a:solidFill>
                        <a:latin typeface="+mj-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524932">
                <a:tc>
                  <a:txBody>
                    <a:bodyPr/>
                    <a:lstStyle/>
                    <a:p>
                      <a:pPr algn="l" fontAlgn="b"/>
                      <a:r>
                        <a:rPr lang="fr-FR" sz="900" b="0" i="0" u="none" strike="noStrike">
                          <a:solidFill>
                            <a:schemeClr val="tx1"/>
                          </a:solidFill>
                          <a:latin typeface="+mj-lt"/>
                        </a:rPr>
                        <a:t>Développer</a:t>
                      </a:r>
                      <a:r>
                        <a:rPr lang="fr-FR" sz="900" b="0" i="0" u="none" strike="noStrike" baseline="0">
                          <a:solidFill>
                            <a:schemeClr val="tx1"/>
                          </a:solidFill>
                          <a:latin typeface="+mj-lt"/>
                        </a:rPr>
                        <a:t> un outil d’analyse des pratiques en matière de prescriptions de transports et des tableaux de bord régionaux de suivi</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n-lt"/>
                        </a:rPr>
                        <a:t>Outil</a:t>
                      </a:r>
                      <a:r>
                        <a:rPr lang="fr-FR" sz="900" b="0" i="0" u="none" strike="noStrike" baseline="0">
                          <a:solidFill>
                            <a:schemeClr val="tx1"/>
                          </a:solidFill>
                          <a:latin typeface="+mn-lt"/>
                        </a:rPr>
                        <a:t> d’analyse informatique</a:t>
                      </a:r>
                      <a:endParaRPr lang="fr-FR" sz="900" b="0" i="0" u="none" strike="noStrike">
                        <a:solidFill>
                          <a:schemeClr val="tx1"/>
                        </a:solidFill>
                        <a:latin typeface="+mn-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n-lt"/>
                        </a:rPr>
                        <a:t>DSS/CNAM/ARS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 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24932">
                <a:tc>
                  <a:txBody>
                    <a:bodyPr/>
                    <a:lstStyle/>
                    <a:p>
                      <a:pPr algn="l" fontAlgn="b"/>
                      <a:r>
                        <a:rPr lang="fr-FR" sz="900" b="0" i="0" u="none" strike="noStrike">
                          <a:solidFill>
                            <a:schemeClr val="tx1"/>
                          </a:solidFill>
                          <a:latin typeface="+mj-lt"/>
                        </a:rPr>
                        <a:t>Exploiter</a:t>
                      </a:r>
                      <a:r>
                        <a:rPr lang="fr-FR" sz="900" b="0" i="0" u="none" strike="noStrike" baseline="0">
                          <a:solidFill>
                            <a:schemeClr val="tx1"/>
                          </a:solidFill>
                          <a:latin typeface="+mj-lt"/>
                        </a:rPr>
                        <a:t> les données recueillies grâce à ces outils pour définir de nouvelles actions de rationalisation des prescriptions de transport et favoriser le partage de bonnes pratiques en la matière. </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endParaRPr lang="fr-FR" sz="900" b="0" i="0" u="none" strike="noStrike">
                        <a:solidFill>
                          <a:schemeClr val="tx1"/>
                        </a:solidFill>
                        <a:latin typeface="+mn-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n-lt"/>
                        </a:rPr>
                        <a:t>DSS/CNAM/ARS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chemeClr val="tx1"/>
                          </a:solidFill>
                          <a:latin typeface="+mj-lt"/>
                        </a:rPr>
                        <a:t>2022/2023</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5"/>
            <a:ext cx="3411085" cy="1244682"/>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CNAM</a:t>
            </a:r>
          </a:p>
        </p:txBody>
      </p:sp>
      <p:sp>
        <p:nvSpPr>
          <p:cNvPr id="18" name="ZoneTexte 17"/>
          <p:cNvSpPr txBox="1"/>
          <p:nvPr/>
        </p:nvSpPr>
        <p:spPr>
          <a:xfrm>
            <a:off x="251520"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prescriptions de transports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a:t>
            </a:r>
            <a:r>
              <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Favoriser l’accompagnement des ES et des PS dans la prescription de transports</a:t>
            </a:r>
          </a:p>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endParaRPr>
          </a:p>
        </p:txBody>
      </p:sp>
      <p:sp>
        <p:nvSpPr>
          <p:cNvPr id="17" name="TextBox 76"/>
          <p:cNvSpPr txBox="1">
            <a:spLocks/>
          </p:cNvSpPr>
          <p:nvPr>
            <p:custDataLst>
              <p:tags r:id="rId6"/>
            </p:custDataLst>
          </p:nvPr>
        </p:nvSpPr>
        <p:spPr>
          <a:xfrm>
            <a:off x="5508104" y="1651790"/>
            <a:ext cx="1494406" cy="337050"/>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srgbClr val="000000"/>
                </a:solidFill>
                <a:effectLst/>
                <a:uLnTx/>
                <a:uFillTx/>
                <a:latin typeface="Arial"/>
                <a:ea typeface="+mn-ea"/>
                <a:cs typeface="Arial"/>
              </a:rPr>
              <a:t>substitution des transports en ambulance vers le TAP pour patients psy et dialyse</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prstClr val="black"/>
                </a:solidFill>
                <a:effectLst/>
                <a:uLnTx/>
                <a:uFillTx/>
                <a:latin typeface="Arial"/>
                <a:ea typeface="+mn-ea"/>
                <a:cs typeface="Arial"/>
              </a:rPr>
              <a:t>	</a:t>
            </a:r>
          </a:p>
        </p:txBody>
      </p:sp>
      <p:sp>
        <p:nvSpPr>
          <p:cNvPr id="19" name="TextBox 68"/>
          <p:cNvSpPr txBox="1">
            <a:spLocks/>
          </p:cNvSpPr>
          <p:nvPr>
            <p:custDataLst>
              <p:tags r:id="rId7"/>
            </p:custDataLst>
          </p:nvPr>
        </p:nvSpPr>
        <p:spPr>
          <a:xfrm>
            <a:off x="7200480" y="1463096"/>
            <a:ext cx="1692000" cy="64807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Alignement dans chaque région du % de TAP et VP sur la région où il est actuellement le plus élevé</a:t>
            </a:r>
            <a:endParaRPr kumimoji="0" lang="fr-FR" sz="900" b="0" i="0" u="none" strike="noStrike" kern="1200" cap="none" spc="0" normalizeH="0" baseline="0" noProof="0">
              <a:ln>
                <a:noFill/>
              </a:ln>
              <a:solidFill>
                <a:prstClr val="black"/>
              </a:solidFill>
              <a:effectLst/>
              <a:uLnTx/>
              <a:uFillTx/>
              <a:latin typeface="Arial"/>
              <a:ea typeface="+mn-ea"/>
              <a:cs typeface="Arial"/>
            </a:endParaRPr>
          </a:p>
        </p:txBody>
      </p:sp>
      <p:grpSp>
        <p:nvGrpSpPr>
          <p:cNvPr id="20" name="Groupe 19"/>
          <p:cNvGrpSpPr/>
          <p:nvPr/>
        </p:nvGrpSpPr>
        <p:grpSpPr>
          <a:xfrm>
            <a:off x="38253" y="116632"/>
            <a:ext cx="588165" cy="432618"/>
            <a:chOff x="730251" y="2607436"/>
            <a:chExt cx="1539350" cy="752041"/>
          </a:xfrm>
        </p:grpSpPr>
        <p:pic>
          <p:nvPicPr>
            <p:cNvPr id="24"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1452346" y="2895468"/>
              <a:ext cx="817255" cy="46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e 24"/>
            <p:cNvGrpSpPr/>
            <p:nvPr/>
          </p:nvGrpSpPr>
          <p:grpSpPr>
            <a:xfrm rot="5400000">
              <a:off x="1246059" y="2393464"/>
              <a:ext cx="288032" cy="715975"/>
              <a:chOff x="971600" y="2132856"/>
              <a:chExt cx="288032" cy="2283554"/>
            </a:xfrm>
          </p:grpSpPr>
          <p:cxnSp>
            <p:nvCxnSpPr>
              <p:cNvPr id="27" name="Connecteur droit avec flèche 26"/>
              <p:cNvCxnSpPr/>
              <p:nvPr/>
            </p:nvCxnSpPr>
            <p:spPr>
              <a:xfrm>
                <a:off x="971600" y="2132856"/>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971600" y="4416410"/>
                <a:ext cx="288032" cy="0"/>
              </a:xfrm>
              <a:prstGeom prst="straightConnector1">
                <a:avLst/>
              </a:prstGeom>
              <a:ln w="95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971600" y="2132856"/>
                <a:ext cx="0" cy="228355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251" y="2895468"/>
              <a:ext cx="593551" cy="408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0" name="Rectangle 2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5077802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ext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6320" name="think-cell Slide" r:id="rId10" imgW="360" imgH="360" progId="">
                  <p:embed/>
                </p:oleObj>
              </mc:Choice>
              <mc:Fallback>
                <p:oleObj name="think-cell Slide" r:id="rId10" imgW="360" imgH="360" progId="">
                  <p:embed/>
                  <p:pic>
                    <p:nvPicPr>
                      <p:cNvPr id="2" name="Object 1" hidden="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 ONDAM</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 : </a:t>
            </a:r>
            <a:r>
              <a:rPr kumimoji="0" lang="fr-FR" sz="900" b="0" i="0" u="none" strike="noStrike" kern="1200" cap="none" spc="0" normalizeH="0" baseline="0" noProof="0">
                <a:ln>
                  <a:noFill/>
                </a:ln>
                <a:solidFill>
                  <a:srgbClr val="000000"/>
                </a:solidFill>
                <a:effectLst/>
                <a:uLnTx/>
                <a:uFillTx/>
                <a:latin typeface="Arial"/>
                <a:ea typeface="+mn-ea"/>
                <a:cs typeface="Arial"/>
              </a:rPr>
              <a:t>Encourager l’utilisation de la prescription électronique (</a:t>
            </a:r>
            <a:r>
              <a:rPr kumimoji="0" lang="fr-FR" sz="900" b="0" i="0" u="none" strike="noStrike" kern="1200" cap="none" spc="0" normalizeH="0" baseline="0" noProof="0" err="1">
                <a:ln>
                  <a:noFill/>
                </a:ln>
                <a:solidFill>
                  <a:srgbClr val="000000"/>
                </a:solidFill>
                <a:effectLst/>
                <a:uLnTx/>
                <a:uFillTx/>
                <a:latin typeface="Arial"/>
                <a:ea typeface="+mn-ea"/>
                <a:cs typeface="Arial"/>
              </a:rPr>
              <a:t>SPEi</a:t>
            </a:r>
            <a:r>
              <a:rPr kumimoji="0" lang="fr-FR" sz="900" b="0" i="0" u="none" strike="noStrike" kern="1200" cap="none" spc="0" normalizeH="0" baseline="0" noProof="0">
                <a:ln>
                  <a:noFill/>
                </a:ln>
                <a:solidFill>
                  <a:srgbClr val="000000"/>
                </a:solidFill>
                <a:effectLst/>
                <a:uLnTx/>
                <a:uFillTx/>
                <a:latin typeface="Arial"/>
                <a:ea typeface="+mn-ea"/>
                <a:cs typeface="Arial"/>
              </a:rPr>
              <a:t>)  afin d’améliorer la clarté et  la fiabilité de la prescription médicale de transport et le respect des règles de prise en charge</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Contexte : </a:t>
            </a:r>
            <a:r>
              <a:rPr kumimoji="0" lang="fr-FR" sz="900" b="0" i="0" u="none" strike="noStrike" kern="1200" cap="none" spc="0" normalizeH="0" baseline="0" noProof="0">
                <a:ln>
                  <a:noFill/>
                </a:ln>
                <a:solidFill>
                  <a:srgbClr val="000000"/>
                </a:solidFill>
                <a:effectLst/>
                <a:uLnTx/>
                <a:uFillTx/>
                <a:latin typeface="Arial"/>
                <a:ea typeface="+mn-ea"/>
                <a:cs typeface="Arial"/>
              </a:rPr>
              <a:t>le service de prescription électronique est mis à la disposition des établissements de santé, en mode intégré dans leurs outils de régulation Transport (</a:t>
            </a:r>
            <a:r>
              <a:rPr kumimoji="0" lang="fr-FR" sz="900" b="0" i="0" u="none" strike="noStrike" kern="1200" cap="none" spc="0" normalizeH="0" baseline="0" noProof="0" err="1">
                <a:ln>
                  <a:noFill/>
                </a:ln>
                <a:solidFill>
                  <a:srgbClr val="000000"/>
                </a:solidFill>
                <a:effectLst/>
                <a:uLnTx/>
                <a:uFillTx/>
                <a:latin typeface="Arial"/>
                <a:ea typeface="+mn-ea"/>
                <a:cs typeface="Arial"/>
              </a:rPr>
              <a:t>SPEi</a:t>
            </a:r>
            <a:r>
              <a:rPr kumimoji="0" lang="fr-FR" sz="900" b="0" i="0" u="none" strike="noStrike" kern="1200" cap="none" spc="0" normalizeH="0" baseline="0" noProof="0">
                <a:ln>
                  <a:noFill/>
                </a:ln>
                <a:solidFill>
                  <a:srgbClr val="000000"/>
                </a:solidFill>
                <a:effectLst/>
                <a:uLnTx/>
                <a:uFillTx/>
                <a:latin typeface="Arial"/>
                <a:ea typeface="+mn-ea"/>
                <a:cs typeface="Arial"/>
              </a:rPr>
              <a:t>) . Les établissements doivent utiliser un logiciel ayant développé l’option </a:t>
            </a:r>
            <a:r>
              <a:rPr kumimoji="0" lang="fr-FR" sz="900" b="0" i="0" u="none" strike="noStrike" kern="1200" cap="none" spc="0" normalizeH="0" baseline="0" noProof="0" err="1">
                <a:ln>
                  <a:noFill/>
                </a:ln>
                <a:solidFill>
                  <a:srgbClr val="000000"/>
                </a:solidFill>
                <a:effectLst/>
                <a:uLnTx/>
                <a:uFillTx/>
                <a:latin typeface="Arial"/>
                <a:ea typeface="+mn-ea"/>
                <a:cs typeface="Arial"/>
              </a:rPr>
              <a:t>SPEi</a:t>
            </a:r>
            <a:r>
              <a:rPr kumimoji="0" lang="fr-FR" sz="900" b="0" i="0" u="none" strike="noStrike" kern="1200" cap="none" spc="0" normalizeH="0" baseline="0" noProof="0">
                <a:ln>
                  <a:noFill/>
                </a:ln>
                <a:solidFill>
                  <a:srgbClr val="000000"/>
                </a:solidFill>
                <a:effectLst/>
                <a:uLnTx/>
                <a:uFillTx/>
                <a:latin typeface="Arial"/>
                <a:ea typeface="+mn-ea"/>
                <a:cs typeface="Arial"/>
              </a:rPr>
              <a:t>  conformément au cahier des charges éditeurs </a:t>
            </a:r>
            <a:r>
              <a:rPr kumimoji="0" lang="fr-FR" sz="900" b="0" i="0" u="none" strike="noStrike" kern="1200" cap="none" spc="0" normalizeH="0" baseline="0" noProof="0" err="1">
                <a:ln>
                  <a:noFill/>
                </a:ln>
                <a:solidFill>
                  <a:srgbClr val="000000"/>
                </a:solidFill>
                <a:effectLst/>
                <a:uLnTx/>
                <a:uFillTx/>
                <a:latin typeface="Arial"/>
                <a:ea typeface="+mn-ea"/>
                <a:cs typeface="Arial"/>
              </a:rPr>
              <a:t>SPEi</a:t>
            </a:r>
            <a:r>
              <a:rPr kumimoji="0" lang="fr-FR" sz="900" b="0" i="0" u="none" strike="noStrike" kern="1200" cap="none" spc="0" normalizeH="0" baseline="0" noProof="0">
                <a:ln>
                  <a:noFill/>
                </a:ln>
                <a:solidFill>
                  <a:srgbClr val="000000"/>
                </a:solidFill>
                <a:effectLst/>
                <a:uLnTx/>
                <a:uFillTx/>
                <a:latin typeface="Arial"/>
                <a:ea typeface="+mn-ea"/>
                <a:cs typeface="Arial"/>
              </a:rPr>
              <a:t>  et après autorisation de la CNAM.</a:t>
            </a: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just" defTabSz="914012"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109" name="TextBox 68"/>
          <p:cNvSpPr txBox="1">
            <a:spLocks/>
          </p:cNvSpPr>
          <p:nvPr>
            <p:custDataLst>
              <p:tags r:id="rId3"/>
            </p:custDataLst>
          </p:nvPr>
        </p:nvSpPr>
        <p:spPr>
          <a:xfrm>
            <a:off x="7201594" y="934746"/>
            <a:ext cx="1692000" cy="478029"/>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a:t>
            </a:r>
            <a:endParaRPr kumimoji="0" lang="fr-FR" sz="900" b="0" i="0" u="none" strike="noStrike" kern="1200" cap="none" spc="0" normalizeH="0" baseline="0" noProof="0">
              <a:ln>
                <a:noFill/>
              </a:ln>
              <a:solidFill>
                <a:srgbClr val="002960"/>
              </a:solidFill>
              <a:effectLst/>
              <a:uLnTx/>
              <a:uFillTx/>
              <a:latin typeface="Arial"/>
              <a:ea typeface="+mn-ea"/>
              <a:cs typeface="Arial"/>
            </a:endParaRPr>
          </a:p>
        </p:txBody>
      </p:sp>
      <p:sp>
        <p:nvSpPr>
          <p:cNvPr id="111" name="TextBox 76"/>
          <p:cNvSpPr txBox="1">
            <a:spLocks/>
          </p:cNvSpPr>
          <p:nvPr>
            <p:custDataLst>
              <p:tags r:id="rId4"/>
            </p:custDataLst>
          </p:nvPr>
        </p:nvSpPr>
        <p:spPr>
          <a:xfrm>
            <a:off x="5525866" y="934747"/>
            <a:ext cx="1494406" cy="64807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Part  des établissements équipés d’une plateforme utilisant </a:t>
            </a:r>
            <a:r>
              <a:rPr kumimoji="0" lang="fr-FR" sz="900" b="0" i="0" u="none" strike="noStrike" kern="1200" cap="none" spc="0" normalizeH="0" baseline="0" noProof="0" err="1">
                <a:ln>
                  <a:noFill/>
                </a:ln>
                <a:solidFill>
                  <a:prstClr val="black"/>
                </a:solidFill>
                <a:effectLst/>
                <a:uLnTx/>
                <a:uFillTx/>
                <a:latin typeface="Arial"/>
                <a:ea typeface="+mn-ea"/>
                <a:cs typeface="Arial"/>
              </a:rPr>
              <a:t>SPEi</a:t>
            </a:r>
            <a:r>
              <a:rPr kumimoji="0" lang="fr-FR" sz="900" b="0" i="0" u="none" strike="noStrike" kern="1200" cap="none" spc="0" normalizeH="0" baseline="0" noProof="0">
                <a:ln>
                  <a:noFill/>
                </a:ln>
                <a:solidFill>
                  <a:prstClr val="black"/>
                </a:solidFill>
                <a:effectLst/>
                <a:uLnTx/>
                <a:uFillTx/>
                <a:latin typeface="Arial"/>
                <a:ea typeface="+mn-ea"/>
                <a:cs typeface="Arial"/>
              </a:rPr>
              <a:t> </a:t>
            </a:r>
          </a:p>
        </p:txBody>
      </p:sp>
      <p:sp>
        <p:nvSpPr>
          <p:cNvPr id="64" name="Title 1"/>
          <p:cNvSpPr txBox="1">
            <a:spLocks/>
          </p:cNvSpPr>
          <p:nvPr/>
        </p:nvSpPr>
        <p:spPr bwMode="auto">
          <a:xfrm>
            <a:off x="683568" y="237663"/>
            <a:ext cx="8712968"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Développer la prescription électronique des transports</a:t>
            </a:r>
          </a:p>
        </p:txBody>
      </p:sp>
      <p:sp>
        <p:nvSpPr>
          <p:cNvPr id="100" name="Rectangle 99"/>
          <p:cNvSpPr>
            <a:spLocks/>
          </p:cNvSpPr>
          <p:nvPr/>
        </p:nvSpPr>
        <p:spPr bwMode="gray">
          <a:xfrm>
            <a:off x="5490920" y="889671"/>
            <a:ext cx="3411085" cy="1243185"/>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graphicFrame>
        <p:nvGraphicFramePr>
          <p:cNvPr id="16" name="Tableau 15"/>
          <p:cNvGraphicFramePr>
            <a:graphicFrameLocks noGrp="1"/>
          </p:cNvGraphicFramePr>
          <p:nvPr>
            <p:extLst>
              <p:ext uri="{D42A27DB-BD31-4B8C-83A1-F6EECF244321}">
                <p14:modId xmlns:p14="http://schemas.microsoft.com/office/powerpoint/2010/main" val="3852393004"/>
              </p:ext>
            </p:extLst>
          </p:nvPr>
        </p:nvGraphicFramePr>
        <p:xfrm>
          <a:off x="755576" y="2897146"/>
          <a:ext cx="8064896" cy="2408468"/>
        </p:xfrm>
        <a:graphic>
          <a:graphicData uri="http://schemas.openxmlformats.org/drawingml/2006/table">
            <a:tbl>
              <a:tblPr/>
              <a:tblGrid>
                <a:gridCol w="5458621">
                  <a:extLst>
                    <a:ext uri="{9D8B030D-6E8A-4147-A177-3AD203B41FA5}">
                      <a16:colId xmlns:a16="http://schemas.microsoft.com/office/drawing/2014/main" val="20000"/>
                    </a:ext>
                  </a:extLst>
                </a:gridCol>
                <a:gridCol w="984053">
                  <a:extLst>
                    <a:ext uri="{9D8B030D-6E8A-4147-A177-3AD203B41FA5}">
                      <a16:colId xmlns:a16="http://schemas.microsoft.com/office/drawing/2014/main" val="20001"/>
                    </a:ext>
                  </a:extLst>
                </a:gridCol>
                <a:gridCol w="984053">
                  <a:extLst>
                    <a:ext uri="{9D8B030D-6E8A-4147-A177-3AD203B41FA5}">
                      <a16:colId xmlns:a16="http://schemas.microsoft.com/office/drawing/2014/main" val="20002"/>
                    </a:ext>
                  </a:extLst>
                </a:gridCol>
                <a:gridCol w="638169">
                  <a:extLst>
                    <a:ext uri="{9D8B030D-6E8A-4147-A177-3AD203B41FA5}">
                      <a16:colId xmlns:a16="http://schemas.microsoft.com/office/drawing/2014/main" val="20003"/>
                    </a:ext>
                  </a:extLst>
                </a:gridCol>
              </a:tblGrid>
              <a:tr h="469016">
                <a:tc>
                  <a:txBody>
                    <a:bodyPr/>
                    <a:lstStyle/>
                    <a:p>
                      <a:pPr algn="l" fontAlgn="ctr"/>
                      <a:r>
                        <a:rPr lang="fr-FR" sz="900" b="1" i="0" u="none" strike="noStrike">
                          <a:solidFill>
                            <a:srgbClr val="000000"/>
                          </a:solidFill>
                          <a:latin typeface="+mj-lt"/>
                        </a:rPr>
                        <a:t>Actions régionales</a:t>
                      </a:r>
                      <a:r>
                        <a:rPr lang="fr-FR" sz="900" b="1" i="0" u="none" strike="noStrike" baseline="0">
                          <a:solidFill>
                            <a:srgbClr val="000000"/>
                          </a:solidFill>
                          <a:latin typeface="+mj-lt"/>
                        </a:rPr>
                        <a:t> et nationales</a:t>
                      </a:r>
                      <a:endParaRPr lang="fr-FR" sz="900" b="1" i="0" u="none" strike="noStrike">
                        <a:solidFill>
                          <a:srgbClr val="000000"/>
                        </a:solidFill>
                        <a:latin typeface="+mj-lt"/>
                      </a:endParaRP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l"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429666">
                <a:tc>
                  <a:txBody>
                    <a:bodyPr/>
                    <a:lstStyle/>
                    <a:p>
                      <a:pPr algn="l" fontAlgn="b"/>
                      <a:r>
                        <a:rPr lang="fr-FR" sz="900" b="0" i="0" u="none" strike="noStrike">
                          <a:solidFill>
                            <a:srgbClr val="000000"/>
                          </a:solidFill>
                          <a:latin typeface="+mj-lt"/>
                        </a:rPr>
                        <a:t>Encourager</a:t>
                      </a:r>
                      <a:r>
                        <a:rPr lang="fr-FR" sz="900" b="0" i="0" u="none" strike="noStrike" baseline="0">
                          <a:solidFill>
                            <a:srgbClr val="000000"/>
                          </a:solidFill>
                          <a:latin typeface="+mj-lt"/>
                        </a:rPr>
                        <a:t> les établissements  utilisant des plateformes de transports à mettre en place </a:t>
                      </a:r>
                      <a:r>
                        <a:rPr lang="fr-FR" sz="900" b="0" i="0" u="none" strike="noStrike" baseline="0" err="1">
                          <a:solidFill>
                            <a:srgbClr val="000000"/>
                          </a:solidFill>
                          <a:latin typeface="+mj-lt"/>
                        </a:rPr>
                        <a:t>SPEi</a:t>
                      </a:r>
                      <a:r>
                        <a:rPr lang="fr-FR" sz="900" b="0" i="0" u="none" strike="noStrike" baseline="0">
                          <a:solidFill>
                            <a:srgbClr val="000000"/>
                          </a:solidFill>
                          <a:latin typeface="+mj-lt"/>
                        </a:rPr>
                        <a:t>  via leur logiciel de gestion centralisée des transports</a:t>
                      </a:r>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CNAM</a:t>
                      </a:r>
                      <a:endParaRPr lang="fr-FR" sz="900" b="0" i="0" u="none" strike="noStrike">
                        <a:solidFill>
                          <a:srgbClr val="00808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kern="1200" dirty="0" smtClean="0">
                          <a:solidFill>
                            <a:schemeClr val="tx1"/>
                          </a:solidFill>
                          <a:latin typeface="+mj-lt"/>
                          <a:ea typeface="+mn-ea"/>
                          <a:cs typeface="+mn-cs"/>
                        </a:rPr>
                        <a:t>2022-2023</a:t>
                      </a:r>
                      <a:endParaRPr lang="fr-FR" sz="900" b="0" i="0" u="none" strike="noStrike" kern="1200" dirty="0">
                        <a:solidFill>
                          <a:schemeClr val="tx1"/>
                        </a:solidFill>
                        <a:latin typeface="+mj-lt"/>
                        <a:ea typeface="+mn-ea"/>
                        <a:cs typeface="+mn-cs"/>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62422">
                <a:tc>
                  <a:txBody>
                    <a:bodyPr/>
                    <a:lstStyle/>
                    <a:p>
                      <a:pPr algn="l" fontAlgn="b"/>
                      <a:r>
                        <a:rPr lang="fr-FR" sz="900" b="0" i="0" u="none" strike="noStrike">
                          <a:solidFill>
                            <a:srgbClr val="000000"/>
                          </a:solidFill>
                          <a:latin typeface="+mj-lt"/>
                        </a:rPr>
                        <a:t>Analyser l’effet de l’utilisation de l’outil </a:t>
                      </a:r>
                      <a:r>
                        <a:rPr lang="fr-FR" sz="900" b="0" i="0" u="none" strike="noStrike" err="1">
                          <a:solidFill>
                            <a:srgbClr val="000000"/>
                          </a:solidFill>
                          <a:latin typeface="+mj-lt"/>
                        </a:rPr>
                        <a:t>SPEi</a:t>
                      </a:r>
                      <a:r>
                        <a:rPr lang="fr-FR" sz="900" b="0" i="0" u="none" strike="noStrike" baseline="0">
                          <a:solidFill>
                            <a:srgbClr val="000000"/>
                          </a:solidFill>
                          <a:latin typeface="+mj-lt"/>
                        </a:rPr>
                        <a:t> auprès des établissements de santé et des transporteurs </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chemeClr val="tx1"/>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573682">
                <a:tc>
                  <a:txBody>
                    <a:bodyPr/>
                    <a:lstStyle/>
                    <a:p>
                      <a:pPr algn="l" fontAlgn="b"/>
                      <a:r>
                        <a:rPr lang="fr-FR" sz="900" b="0" i="0" u="none" strike="noStrike">
                          <a:solidFill>
                            <a:srgbClr val="000000"/>
                          </a:solidFill>
                          <a:latin typeface="+mj-lt"/>
                        </a:rPr>
                        <a:t>Enrichir</a:t>
                      </a:r>
                      <a:r>
                        <a:rPr lang="fr-FR" sz="900" b="0" i="0" u="none" strike="noStrike" baseline="0">
                          <a:solidFill>
                            <a:srgbClr val="000000"/>
                          </a:solidFill>
                          <a:latin typeface="+mj-lt"/>
                        </a:rPr>
                        <a:t> bases de données  sur les prescriptions médicales de transports via les données </a:t>
                      </a:r>
                      <a:r>
                        <a:rPr lang="fr-FR" sz="900" b="0" i="0" u="none" strike="noStrike" baseline="0" err="1">
                          <a:solidFill>
                            <a:srgbClr val="000000"/>
                          </a:solidFill>
                          <a:latin typeface="+mj-lt"/>
                        </a:rPr>
                        <a:t>SPEi</a:t>
                      </a:r>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a:solidFill>
                            <a:srgbClr val="000000"/>
                          </a:solidFill>
                          <a:latin typeface="+mj-lt"/>
                        </a:rPr>
                        <a:t>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573682">
                <a:tc>
                  <a:txBody>
                    <a:bodyPr/>
                    <a:lstStyle/>
                    <a:p>
                      <a:pPr marL="0" marR="0" indent="0" algn="l"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rgbClr val="000000"/>
                          </a:solidFill>
                          <a:latin typeface="+mn-lt"/>
                          <a:ea typeface="+mn-ea"/>
                          <a:cs typeface="+mn-cs"/>
                        </a:rPr>
                        <a:t>Poursuivre la</a:t>
                      </a:r>
                      <a:r>
                        <a:rPr lang="fr-FR" sz="900" b="0" i="0" u="none" strike="noStrike" kern="1200" baseline="0" dirty="0">
                          <a:solidFill>
                            <a:srgbClr val="000000"/>
                          </a:solidFill>
                          <a:latin typeface="+mn-lt"/>
                          <a:ea typeface="+mn-ea"/>
                          <a:cs typeface="+mn-cs"/>
                        </a:rPr>
                        <a:t> généralisation</a:t>
                      </a:r>
                      <a:r>
                        <a:rPr lang="fr-FR" sz="900" b="0" i="0" u="none" strike="noStrike" kern="1200" dirty="0">
                          <a:solidFill>
                            <a:srgbClr val="000000"/>
                          </a:solidFill>
                          <a:latin typeface="+mn-lt"/>
                          <a:ea typeface="+mn-ea"/>
                          <a:cs typeface="+mn-cs"/>
                        </a:rPr>
                        <a:t> de la prescription en ligne sur Espace pro (SPE)</a:t>
                      </a:r>
                      <a:r>
                        <a:rPr lang="fr-FR" sz="900" b="0" i="0" u="none" strike="noStrike" kern="1200" baseline="0" dirty="0">
                          <a:solidFill>
                            <a:srgbClr val="000000"/>
                          </a:solidFill>
                          <a:latin typeface="+mn-lt"/>
                          <a:ea typeface="+mn-ea"/>
                          <a:cs typeface="+mn-cs"/>
                        </a:rPr>
                        <a:t> pour les médecins </a:t>
                      </a:r>
                      <a:r>
                        <a:rPr lang="fr-FR" sz="900" b="0" i="0" u="none" strike="noStrike" kern="1200" baseline="0" dirty="0" smtClean="0">
                          <a:solidFill>
                            <a:srgbClr val="000000"/>
                          </a:solidFill>
                          <a:latin typeface="+mn-lt"/>
                          <a:ea typeface="+mn-ea"/>
                          <a:cs typeface="+mn-cs"/>
                        </a:rPr>
                        <a:t>libéraux</a:t>
                      </a:r>
                      <a:endParaRPr lang="fr-FR" sz="900" b="0" i="0" u="none" strike="sngStrike" kern="1200" dirty="0">
                        <a:solidFill>
                          <a:srgbClr val="00B050"/>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ctr"/>
                      <a:r>
                        <a:rPr lang="fr-FR" sz="900" b="0" i="0" u="none" strike="noStrike">
                          <a:solidFill>
                            <a:srgbClr val="000000"/>
                          </a:solidFill>
                          <a:latin typeface="+mj-lt"/>
                        </a:rPr>
                        <a:t>CNAM</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l" fontAlgn="b"/>
                      <a:r>
                        <a:rPr lang="fr-FR" sz="900" b="0" i="0" u="none" strike="noStrike" dirty="0">
                          <a:solidFill>
                            <a:srgbClr val="000000"/>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1" name="Rectangle 4"/>
          <p:cNvSpPr txBox="1">
            <a:spLocks/>
          </p:cNvSpPr>
          <p:nvPr/>
        </p:nvSpPr>
        <p:spPr>
          <a:xfrm>
            <a:off x="5473402" y="2125162"/>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2" name="Rectangle 21"/>
          <p:cNvSpPr>
            <a:spLocks/>
          </p:cNvSpPr>
          <p:nvPr/>
        </p:nvSpPr>
        <p:spPr bwMode="gray">
          <a:xfrm>
            <a:off x="5482509" y="2313656"/>
            <a:ext cx="3411085" cy="468000"/>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3" name="TextBox 76"/>
          <p:cNvSpPr txBox="1">
            <a:spLocks/>
          </p:cNvSpPr>
          <p:nvPr>
            <p:custDataLst>
              <p:tags r:id="rId5"/>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CNAM</a:t>
            </a:r>
          </a:p>
        </p:txBody>
      </p:sp>
      <p:sp>
        <p:nvSpPr>
          <p:cNvPr id="18" name="ZoneTexte 17"/>
          <p:cNvSpPr txBox="1"/>
          <p:nvPr/>
        </p:nvSpPr>
        <p:spPr>
          <a:xfrm>
            <a:off x="233072" y="707985"/>
            <a:ext cx="432048" cy="6044178"/>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Pertinence et efficience des prescriptions de transports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solidFill>
                <a:effectLst/>
                <a:uLnTx/>
                <a:uFillTx/>
                <a:latin typeface="Arial"/>
                <a:ea typeface="Batang" panose="02030600000101010101" pitchFamily="18" charset="-127"/>
                <a:cs typeface="Consolas" panose="020B0609020204030204" pitchFamily="49" charset="0"/>
              </a:rPr>
              <a:t>Axe</a:t>
            </a: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 : Développer la prescription dématérialisée et fiabiliser les bases de données</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prstClr val="black">
                    <a:lumMod val="50000"/>
                    <a:lumOff val="50000"/>
                  </a:prstClr>
                </a:solidFill>
                <a:effectLst/>
                <a:uLnTx/>
                <a:uFillTx/>
                <a:latin typeface="Arial"/>
                <a:ea typeface="Batang" panose="02030600000101010101" pitchFamily="18" charset="-127"/>
                <a:cs typeface="Consolas" panose="020B0609020204030204" pitchFamily="49" charset="0"/>
              </a:rPr>
              <a:t> </a:t>
            </a:r>
          </a:p>
        </p:txBody>
      </p:sp>
      <p:sp>
        <p:nvSpPr>
          <p:cNvPr id="17" name="TextBox 76"/>
          <p:cNvSpPr txBox="1">
            <a:spLocks/>
          </p:cNvSpPr>
          <p:nvPr>
            <p:custDataLst>
              <p:tags r:id="rId6"/>
            </p:custDataLst>
          </p:nvPr>
        </p:nvSpPr>
        <p:spPr>
          <a:xfrm>
            <a:off x="5525866" y="1493034"/>
            <a:ext cx="1494406" cy="64807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r>
              <a:rPr kumimoji="0" lang="fr-FR" sz="900" b="0" i="0" u="none" strike="noStrike" kern="1200" cap="none" spc="0" normalizeH="0" baseline="0" noProof="0">
                <a:ln>
                  <a:noFill/>
                </a:ln>
                <a:solidFill>
                  <a:prstClr val="black"/>
                </a:solidFill>
                <a:effectLst/>
                <a:uLnTx/>
                <a:uFillTx/>
                <a:latin typeface="Arial"/>
                <a:ea typeface="+mn-ea"/>
                <a:cs typeface="Arial"/>
              </a:rPr>
              <a:t>Part  des médecins libéraux utilisant la prescription électronique</a:t>
            </a:r>
          </a:p>
        </p:txBody>
      </p:sp>
      <p:sp>
        <p:nvSpPr>
          <p:cNvPr id="19" name="TextBox 68"/>
          <p:cNvSpPr txBox="1">
            <a:spLocks/>
          </p:cNvSpPr>
          <p:nvPr>
            <p:custDataLst>
              <p:tags r:id="rId7"/>
            </p:custDataLst>
          </p:nvPr>
        </p:nvSpPr>
        <p:spPr>
          <a:xfrm>
            <a:off x="7228956" y="1511263"/>
            <a:ext cx="1692000" cy="485827"/>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p:txBody>
      </p:sp>
      <p:pic>
        <p:nvPicPr>
          <p:cNvPr id="30"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664361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120372" y="2173031"/>
            <a:ext cx="6236894" cy="1175654"/>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3300" b="1"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3300" b="1" i="0" u="none" strike="noStrike" kern="0" cap="none" spc="0" normalizeH="0" baseline="0" noProof="0">
                <a:ln>
                  <a:noFill/>
                </a:ln>
                <a:solidFill>
                  <a:srgbClr val="002960"/>
                </a:solidFill>
                <a:effectLst/>
                <a:uLnTx/>
                <a:uFillTx/>
                <a:latin typeface="Arial"/>
                <a:ea typeface="+mn-ea"/>
                <a:cs typeface="Arial"/>
              </a:rPr>
              <a:t>6      Contrôle et lutte contre la   fraude</a:t>
            </a: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	</a:t>
            </a:r>
            <a:endParaRPr kumimoji="0" lang="fr-FR" sz="1600" b="0" i="0" u="none" strike="noStrike" kern="0" cap="none" spc="0" normalizeH="0" baseline="0" noProof="0">
              <a:ln>
                <a:noFill/>
              </a:ln>
              <a:solidFill>
                <a:srgbClr val="00296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Tx/>
              <a:buSzTx/>
              <a:buFontTx/>
              <a:buNone/>
              <a:tabLst>
                <a:tab pos="456555" algn="l"/>
              </a:tabLst>
              <a:defRPr/>
            </a:pPr>
            <a:endParaRPr kumimoji="0" lang="fr-FR" sz="1600" b="0" i="0" u="none" strike="noStrike" kern="0" cap="none" spc="0" normalizeH="0" baseline="0" noProof="0">
              <a:ln>
                <a:noFill/>
              </a:ln>
              <a:solidFill>
                <a:srgbClr val="002960"/>
              </a:solidFill>
              <a:effectLst/>
              <a:uLnTx/>
              <a:uFillTx/>
              <a:latin typeface="Arial"/>
              <a:ea typeface="+mn-ea"/>
              <a:cs typeface="Arial"/>
            </a:endParaRPr>
          </a:p>
        </p:txBody>
      </p:sp>
      <p:sp>
        <p:nvSpPr>
          <p:cNvPr id="9" name="Rectangle 3"/>
          <p:cNvSpPr txBox="1">
            <a:spLocks noChangeArrowheads="1"/>
          </p:cNvSpPr>
          <p:nvPr/>
        </p:nvSpPr>
        <p:spPr>
          <a:xfrm>
            <a:off x="2146289" y="3278093"/>
            <a:ext cx="5105737" cy="304512"/>
          </a:xfrm>
          <a:prstGeom prst="rect">
            <a:avLst/>
          </a:prstGeom>
        </p:spPr>
        <p:txBody>
          <a:bodyPr lIns="91332" tIns="45667" rIns="91332" bIns="45667"/>
          <a:lstStyle/>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a:p>
            <a:pPr marL="0" marR="0" lvl="0" indent="0" algn="l" defTabSz="913105" rtl="0" eaLnBrk="1" fontAlgn="auto" latinLnBrk="0" hangingPunct="1">
              <a:lnSpc>
                <a:spcPct val="100000"/>
              </a:lnSpc>
              <a:spcBef>
                <a:spcPts val="0"/>
              </a:spcBef>
              <a:spcAft>
                <a:spcPts val="0"/>
              </a:spcAft>
              <a:buClr>
                <a:srgbClr val="002960"/>
              </a:buClr>
              <a:buSzTx/>
              <a:buFontTx/>
              <a:buNone/>
              <a:tabLst/>
              <a:defRPr/>
            </a:pPr>
            <a:endParaRPr kumimoji="0" lang="fr-FR" sz="1500" b="0" i="0" u="none" strike="noStrike" kern="0" cap="none" spc="0" normalizeH="0" baseline="0" noProof="0">
              <a:ln>
                <a:noFill/>
              </a:ln>
              <a:solidFill>
                <a:srgbClr val="000000"/>
              </a:solidFill>
              <a:effectLst/>
              <a:uLnTx/>
              <a:uFillTx/>
              <a:latin typeface="Arial"/>
              <a:ea typeface="+mn-ea"/>
              <a:cs typeface="Arial"/>
            </a:endParaRPr>
          </a:p>
        </p:txBody>
      </p:sp>
      <p:sp>
        <p:nvSpPr>
          <p:cNvPr id="21" name="Rectangle 20"/>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grpSp>
        <p:nvGrpSpPr>
          <p:cNvPr id="6" name="Groupe 5"/>
          <p:cNvGrpSpPr/>
          <p:nvPr/>
        </p:nvGrpSpPr>
        <p:grpSpPr>
          <a:xfrm>
            <a:off x="2416960" y="3411466"/>
            <a:ext cx="642872" cy="1010755"/>
            <a:chOff x="4211960" y="2787624"/>
            <a:chExt cx="216024" cy="312549"/>
          </a:xfrm>
        </p:grpSpPr>
        <p:sp>
          <p:nvSpPr>
            <p:cNvPr id="8" name="Chevron 7"/>
            <p:cNvSpPr/>
            <p:nvPr/>
          </p:nvSpPr>
          <p:spPr bwMode="gray">
            <a:xfrm>
              <a:off x="4283968" y="2787624"/>
              <a:ext cx="144016" cy="312549"/>
            </a:xfrm>
            <a:prstGeom prst="chevron">
              <a:avLst>
                <a:gd name="adj" fmla="val 70515"/>
              </a:avLst>
            </a:prstGeom>
            <a:solidFill>
              <a:srgbClr val="FFCD00"/>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sp>
          <p:nvSpPr>
            <p:cNvPr id="10" name="Chevron 9"/>
            <p:cNvSpPr/>
            <p:nvPr/>
          </p:nvSpPr>
          <p:spPr bwMode="gray">
            <a:xfrm>
              <a:off x="4211960" y="2817227"/>
              <a:ext cx="144016" cy="242517"/>
            </a:xfrm>
            <a:prstGeom prst="chevron">
              <a:avLst>
                <a:gd name="adj" fmla="val 64360"/>
              </a:avLst>
            </a:prstGeom>
            <a:solidFill>
              <a:schemeClr val="tx2"/>
            </a:solidFill>
            <a:ln w="19050">
              <a:noFill/>
              <a:miter lim="800000"/>
              <a:headEnd/>
              <a:tailEnd/>
            </a:ln>
            <a:effectLst>
              <a:outerShdw blurRad="50800" dist="38100" dir="2700000" algn="tl" rotWithShape="0">
                <a:prstClr val="black">
                  <a:alpha val="40000"/>
                </a:prstClr>
              </a:outerShdw>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Arial" pitchFamily="34" charset="0"/>
                <a:ea typeface="+mn-ea"/>
                <a:cs typeface="Arial"/>
              </a:endParaRPr>
            </a:p>
          </p:txBody>
        </p:sp>
      </p:grpSp>
    </p:spTree>
    <p:extLst>
      <p:ext uri="{BB962C8B-B14F-4D97-AF65-F5344CB8AC3E}">
        <p14:creationId xmlns:p14="http://schemas.microsoft.com/office/powerpoint/2010/main" val="18470140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7344"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8"/>
            <a:ext cx="4709483" cy="1430726"/>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Renforcement des actions de contrôles des professionnels de santé, centres de santé, prestataires de services et distributeurs de matériel et transporteurs présentant de fortes atypies d’activité ou de facturation et susceptibles d’agir en bande organisée.</a:t>
            </a:r>
          </a:p>
        </p:txBody>
      </p:sp>
      <p:sp>
        <p:nvSpPr>
          <p:cNvPr id="64" name="Title 1"/>
          <p:cNvSpPr txBox="1">
            <a:spLocks/>
          </p:cNvSpPr>
          <p:nvPr/>
        </p:nvSpPr>
        <p:spPr bwMode="auto">
          <a:xfrm>
            <a:off x="683568" y="68656"/>
            <a:ext cx="8352928"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Renforcement des actions de contrôles des offreurs de soins, prestataires de services et distributeurs de matériels (PSDM) et transporteurs</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SNIIRAM</a:t>
            </a:r>
          </a:p>
        </p:txBody>
      </p:sp>
      <p:graphicFrame>
        <p:nvGraphicFramePr>
          <p:cNvPr id="17" name="Tableau 16"/>
          <p:cNvGraphicFramePr>
            <a:graphicFrameLocks noGrp="1"/>
          </p:cNvGraphicFramePr>
          <p:nvPr>
            <p:extLst>
              <p:ext uri="{D42A27DB-BD31-4B8C-83A1-F6EECF244321}">
                <p14:modId xmlns:p14="http://schemas.microsoft.com/office/powerpoint/2010/main" val="398787533"/>
              </p:ext>
            </p:extLst>
          </p:nvPr>
        </p:nvGraphicFramePr>
        <p:xfrm>
          <a:off x="683569" y="2644621"/>
          <a:ext cx="8460431" cy="4168755"/>
        </p:xfrm>
        <a:graphic>
          <a:graphicData uri="http://schemas.openxmlformats.org/drawingml/2006/table">
            <a:tbl>
              <a:tblPr/>
              <a:tblGrid>
                <a:gridCol w="6357662">
                  <a:extLst>
                    <a:ext uri="{9D8B030D-6E8A-4147-A177-3AD203B41FA5}">
                      <a16:colId xmlns:a16="http://schemas.microsoft.com/office/drawing/2014/main" val="20000"/>
                    </a:ext>
                  </a:extLst>
                </a:gridCol>
                <a:gridCol w="803843">
                  <a:extLst>
                    <a:ext uri="{9D8B030D-6E8A-4147-A177-3AD203B41FA5}">
                      <a16:colId xmlns:a16="http://schemas.microsoft.com/office/drawing/2014/main" val="20001"/>
                    </a:ext>
                  </a:extLst>
                </a:gridCol>
                <a:gridCol w="657689">
                  <a:extLst>
                    <a:ext uri="{9D8B030D-6E8A-4147-A177-3AD203B41FA5}">
                      <a16:colId xmlns:a16="http://schemas.microsoft.com/office/drawing/2014/main" val="20002"/>
                    </a:ext>
                  </a:extLst>
                </a:gridCol>
                <a:gridCol w="641237">
                  <a:extLst>
                    <a:ext uri="{9D8B030D-6E8A-4147-A177-3AD203B41FA5}">
                      <a16:colId xmlns:a16="http://schemas.microsoft.com/office/drawing/2014/main" val="20003"/>
                    </a:ext>
                  </a:extLst>
                </a:gridCol>
              </a:tblGrid>
              <a:tr h="274677">
                <a:tc>
                  <a:txBody>
                    <a:bodyPr/>
                    <a:lstStyle/>
                    <a:p>
                      <a:pPr algn="l" fontAlgn="ctr"/>
                      <a:r>
                        <a:rPr lang="fr-FR" sz="800" b="1" i="0" u="none" strike="noStrike" dirty="0">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8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8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ctr" fontAlgn="ctr"/>
                      <a:r>
                        <a:rPr lang="fr-FR" sz="8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365749">
                <a:tc>
                  <a:txBody>
                    <a:bodyPr/>
                    <a:lstStyle/>
                    <a:p>
                      <a:pPr marL="0" algn="l" defTabSz="932863" rtl="0" eaLnBrk="1" fontAlgn="ctr" latinLnBrk="0" hangingPunct="1"/>
                      <a:r>
                        <a:rPr lang="fr-FR" sz="800" b="0" i="0" u="none" strike="noStrike" kern="1200" dirty="0">
                          <a:solidFill>
                            <a:schemeClr val="tx1"/>
                          </a:solidFill>
                          <a:latin typeface="+mj-lt"/>
                          <a:ea typeface="+mn-ea"/>
                          <a:cs typeface="+mn-cs"/>
                        </a:rPr>
                        <a:t>Développer la démarche de contrôle pédagogique de la facturation des professionnels de santé, initié en 2021 avec la profession des infirmiers libéraux, en particulier pour les nouveaux installés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Lettre-réseau</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800" b="0" i="0" u="none" strike="noStrike" kern="1200">
                          <a:solidFill>
                            <a:schemeClr val="tx1"/>
                          </a:solidFill>
                          <a:latin typeface="+mn-lt"/>
                          <a:ea typeface="+mn-ea"/>
                          <a:cs typeface="+mn-cs"/>
                        </a:rPr>
                        <a:t>CNAM-Réseau </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800" b="0" i="0" u="none" strike="noStrike" dirty="0">
                          <a:solidFill>
                            <a:schemeClr val="tx1"/>
                          </a:solidFill>
                          <a:latin typeface="+mj-lt"/>
                        </a:rPr>
                        <a:t>Pérenne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85977">
                <a:tc>
                  <a:txBody>
                    <a:bodyPr/>
                    <a:lstStyle/>
                    <a:p>
                      <a:pPr algn="l" fontAlgn="ctr"/>
                      <a:r>
                        <a:rPr lang="fr-FR" sz="800" b="0" i="0" u="none" strike="noStrike" baseline="0" dirty="0">
                          <a:solidFill>
                            <a:schemeClr val="tx1"/>
                          </a:solidFill>
                          <a:latin typeface="+mj-lt"/>
                        </a:rPr>
                        <a:t>Nouveau contrôle contentieux portant sur les centre de santé ophtalmologie/orthoptie et poursuite de celui concernant les centres de santé </a:t>
                      </a:r>
                      <a:r>
                        <a:rPr lang="fr-FR" sz="800" b="0" i="0" u="none" strike="noStrike" baseline="0" dirty="0" smtClean="0">
                          <a:solidFill>
                            <a:schemeClr val="tx1"/>
                          </a:solidFill>
                          <a:latin typeface="+mj-lt"/>
                        </a:rPr>
                        <a:t>dentaires </a:t>
                      </a:r>
                      <a:r>
                        <a:rPr lang="fr-FR" sz="800" b="0" i="0" u="none" strike="noStrike" baseline="0" dirty="0">
                          <a:solidFill>
                            <a:schemeClr val="tx1"/>
                          </a:solidFill>
                          <a:latin typeface="+mj-lt"/>
                        </a:rPr>
                        <a:t>visant plus spécifiquement les centres nouvellement </a:t>
                      </a:r>
                      <a:r>
                        <a:rPr lang="fr-FR" sz="800" b="0" i="0" u="none" strike="noStrike" baseline="0" dirty="0" smtClean="0">
                          <a:solidFill>
                            <a:schemeClr val="tx1"/>
                          </a:solidFill>
                          <a:latin typeface="+mj-lt"/>
                        </a:rPr>
                        <a:t>ouverts </a:t>
                      </a:r>
                      <a:r>
                        <a:rPr lang="fr-FR" sz="800" b="0" i="0" u="none" strike="noStrike" baseline="0" dirty="0">
                          <a:solidFill>
                            <a:schemeClr val="tx1"/>
                          </a:solidFill>
                          <a:latin typeface="+mj-lt"/>
                        </a:rPr>
                        <a:t>ou déjà contrôlés et ayant fait l’objet d’une action contentieuse avec griefs graves et dont l’activité atypiques perdure.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800" b="0" i="0" u="none" strike="noStrike" kern="1200">
                          <a:solidFill>
                            <a:schemeClr val="tx1"/>
                          </a:solidFill>
                          <a:latin typeface="+mn-lt"/>
                          <a:ea typeface="+mn-ea"/>
                          <a:cs typeface="+mn-cs"/>
                        </a:rPr>
                        <a:t>Lettre-réseau</a:t>
                      </a:r>
                    </a:p>
                    <a:p>
                      <a:pPr marL="0" marR="0" lvl="0" indent="0" algn="ctr">
                        <a:lnSpc>
                          <a:spcPct val="100000"/>
                        </a:lnSpc>
                        <a:spcBef>
                          <a:spcPts val="0"/>
                        </a:spcBef>
                        <a:spcAft>
                          <a:spcPts val="0"/>
                        </a:spcAft>
                        <a:buClrTx/>
                        <a:buSzTx/>
                        <a:buFontTx/>
                        <a:buNone/>
                      </a:pPr>
                      <a:r>
                        <a:rPr lang="fr-FR" sz="800" b="0" i="0" u="none" strike="noStrike" kern="1200">
                          <a:solidFill>
                            <a:schemeClr val="tx1"/>
                          </a:solidFill>
                          <a:latin typeface="+mn-lt"/>
                          <a:ea typeface="+mn-ea"/>
                          <a:cs typeface="+mn-cs"/>
                        </a:rPr>
                        <a:t>Lettre à Toutes les Caisses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800" b="0" i="0" u="none" strike="noStrike" kern="1200">
                          <a:solidFill>
                            <a:schemeClr val="tx1"/>
                          </a:solidFill>
                          <a:latin typeface="+mn-lt"/>
                          <a:ea typeface="+mn-ea"/>
                          <a:cs typeface="+mn-cs"/>
                        </a:rPr>
                        <a:t>CNAM-Réseau</a:t>
                      </a:r>
                      <a:endParaRPr lang="fr-FR" sz="800">
                        <a:solidFill>
                          <a:schemeClr val="tx1"/>
                        </a:solidFill>
                      </a:endParaRPr>
                    </a:p>
                    <a:p>
                      <a:pPr marL="0" marR="0" lvl="0" indent="0" algn="ctr">
                        <a:lnSpc>
                          <a:spcPct val="100000"/>
                        </a:lnSpc>
                        <a:spcBef>
                          <a:spcPts val="0"/>
                        </a:spcBef>
                        <a:spcAft>
                          <a:spcPts val="0"/>
                        </a:spcAft>
                        <a:buClrTx/>
                        <a:buSzTx/>
                        <a:buFontTx/>
                        <a:buNone/>
                      </a:pPr>
                      <a:r>
                        <a:rPr lang="fr-FR" sz="800" b="0" i="0" u="none" strike="noStrike" kern="1200">
                          <a:solidFill>
                            <a:schemeClr val="tx1"/>
                          </a:solidFill>
                          <a:latin typeface="+mn-lt"/>
                          <a:ea typeface="+mn-ea"/>
                          <a:cs typeface="+mn-cs"/>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800" b="0" i="0" u="none" strike="noStrike" dirty="0">
                          <a:solidFill>
                            <a:schemeClr val="tx1"/>
                          </a:solidFill>
                          <a:latin typeface="+mj-lt"/>
                        </a:rPr>
                        <a:t>Pérenne</a:t>
                      </a:r>
                    </a:p>
                    <a:p>
                      <a:pPr lvl="0" algn="ctr">
                        <a:buNone/>
                      </a:pPr>
                      <a:r>
                        <a:rPr lang="fr-FR" sz="800" b="0" i="0" u="none" strike="noStrike" dirty="0">
                          <a:solidFill>
                            <a:schemeClr val="tx1"/>
                          </a:solidFill>
                          <a:latin typeface="+mj-lt"/>
                        </a:rPr>
                        <a:t>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38597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a:solidFill>
                            <a:schemeClr val="tx1"/>
                          </a:solidFill>
                          <a:latin typeface="+mj-lt"/>
                        </a:rPr>
                        <a:t>Nouveau contrôle</a:t>
                      </a:r>
                      <a:r>
                        <a:rPr lang="fr-FR" sz="800" b="0" i="0" u="none" strike="noStrike" baseline="0">
                          <a:solidFill>
                            <a:schemeClr val="tx1"/>
                          </a:solidFill>
                          <a:latin typeface="+mj-lt"/>
                        </a:rPr>
                        <a:t> contentieux des facturations atypiques des médicaments onéreux, potentiellement suspectes de fraudes ou de trafics de médicaments onéreux, visant à sanctionner l’ensemble des acteurs à l’origine des atypies détectées (assurés et/ou professionnels de santé)</a:t>
                      </a: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a:solidFill>
                            <a:schemeClr val="tx1"/>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fr-FR" sz="800" b="0" i="0" u="none" strike="noStrike" dirty="0">
                        <a:solidFill>
                          <a:schemeClr val="tx1"/>
                        </a:solidFill>
                        <a:latin typeface="+mj-lt"/>
                      </a:endParaRPr>
                    </a:p>
                    <a:p>
                      <a:pPr marL="0" marR="0" indent="0" algn="ctr" rtl="0" eaLnBrk="1" fontAlgn="b" latinLnBrk="0" hangingPunct="1">
                        <a:lnSpc>
                          <a:spcPct val="100000"/>
                        </a:lnSpc>
                        <a:spcBef>
                          <a:spcPts val="0"/>
                        </a:spcBef>
                        <a:spcAft>
                          <a:spcPts val="0"/>
                        </a:spcAft>
                        <a:buClrTx/>
                        <a:buSzTx/>
                        <a:buFontTx/>
                        <a:buNone/>
                      </a:pPr>
                      <a:r>
                        <a:rPr lang="fr-FR" sz="800" b="0" i="0" u="none" strike="noStrike" dirty="0">
                          <a:solidFill>
                            <a:schemeClr val="tx1"/>
                          </a:solidFill>
                          <a:latin typeface="+mj-lt"/>
                        </a:rPr>
                        <a:t>CNAM-Réseau </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a:solidFill>
                            <a:schemeClr val="tx1"/>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10"/>
                  </a:ext>
                </a:extLst>
              </a:tr>
              <a:tr h="450529">
                <a:tc>
                  <a:txBody>
                    <a:bodyPr/>
                    <a:lstStyle/>
                    <a:p>
                      <a:pPr marL="0" marR="0" indent="0" algn="l" rtl="0" eaLnBrk="1" fontAlgn="b" latinLnBrk="0" hangingPunct="1">
                        <a:lnSpc>
                          <a:spcPct val="100000"/>
                        </a:lnSpc>
                        <a:spcBef>
                          <a:spcPts val="0"/>
                        </a:spcBef>
                        <a:spcAft>
                          <a:spcPts val="0"/>
                        </a:spcAft>
                        <a:buClrTx/>
                        <a:buSzTx/>
                        <a:buFontTx/>
                        <a:buNone/>
                      </a:pPr>
                      <a:r>
                        <a:rPr lang="fr-FR" sz="800" b="0" i="0" u="none" strike="noStrike" kern="1200" dirty="0">
                          <a:solidFill>
                            <a:schemeClr val="tx1"/>
                          </a:solidFill>
                          <a:latin typeface="+mn-lt"/>
                          <a:ea typeface="+mn-ea"/>
                          <a:cs typeface="+mn-cs"/>
                        </a:rPr>
                        <a:t>LPP: renforcement des</a:t>
                      </a:r>
                      <a:r>
                        <a:rPr lang="fr-FR" sz="800" b="0" i="0" u="none" strike="noStrike" kern="1200" baseline="0" dirty="0">
                          <a:solidFill>
                            <a:schemeClr val="tx1"/>
                          </a:solidFill>
                          <a:latin typeface="+mn-lt"/>
                          <a:ea typeface="+mn-ea"/>
                          <a:cs typeface="+mn-cs"/>
                        </a:rPr>
                        <a:t> contrôles contentieux sur les dispositifs </a:t>
                      </a:r>
                      <a:r>
                        <a:rPr lang="fr-FR" sz="800" b="0" i="0" u="none" strike="noStrike" kern="1200" baseline="0" dirty="0" smtClean="0">
                          <a:solidFill>
                            <a:schemeClr val="tx1"/>
                          </a:solidFill>
                          <a:latin typeface="+mn-lt"/>
                          <a:ea typeface="+mn-ea"/>
                          <a:cs typeface="+mn-cs"/>
                        </a:rPr>
                        <a:t>médicaux destinés </a:t>
                      </a:r>
                      <a:r>
                        <a:rPr lang="fr-FR" sz="800" b="0" i="0" u="none" strike="noStrike" kern="1200" baseline="0" dirty="0">
                          <a:solidFill>
                            <a:schemeClr val="tx1"/>
                          </a:solidFill>
                          <a:latin typeface="+mn-lt"/>
                          <a:ea typeface="+mn-ea"/>
                          <a:cs typeface="+mn-cs"/>
                        </a:rPr>
                        <a:t>au maintien à domicile avec le lancement d’un nouveau contrôle sur les facturations atypiques de pansements (sont ciblés en premier lieu les PSDM, les pharmacies feront l’objet d’une 2</a:t>
                      </a:r>
                      <a:r>
                        <a:rPr lang="fr-FR" sz="800" b="0" i="0" u="none" strike="noStrike" kern="1200" baseline="30000" dirty="0">
                          <a:solidFill>
                            <a:schemeClr val="tx1"/>
                          </a:solidFill>
                          <a:latin typeface="+mn-lt"/>
                          <a:ea typeface="+mn-ea"/>
                          <a:cs typeface="+mn-cs"/>
                        </a:rPr>
                        <a:t>ème</a:t>
                      </a:r>
                      <a:r>
                        <a:rPr lang="fr-FR" sz="800" b="0" i="0" u="none" strike="noStrike" kern="1200" baseline="0" dirty="0">
                          <a:solidFill>
                            <a:schemeClr val="tx1"/>
                          </a:solidFill>
                          <a:latin typeface="+mn-lt"/>
                          <a:ea typeface="+mn-ea"/>
                          <a:cs typeface="+mn-cs"/>
                        </a:rPr>
                        <a:t> vague). Un contrôle des perfusions et nutriments est prévu pour 2022.</a:t>
                      </a:r>
                      <a:endParaRPr lang="fr-FR" sz="8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a:solidFill>
                            <a:schemeClr val="tx1"/>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800" b="0" i="0" u="none" strike="noStrike" kern="1200">
                          <a:solidFill>
                            <a:schemeClr val="tx1"/>
                          </a:solidFill>
                          <a:latin typeface="+mn-lt"/>
                          <a:ea typeface="+mn-ea"/>
                          <a:cs typeface="+mn-cs"/>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a:solidFill>
                            <a:schemeClr val="tx1"/>
                          </a:solidFill>
                          <a:latin typeface="+mj-lt"/>
                        </a:rPr>
                        <a:t>Périodique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37541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kern="1200">
                          <a:solidFill>
                            <a:schemeClr val="tx1"/>
                          </a:solidFill>
                          <a:latin typeface="+mn-lt"/>
                          <a:ea typeface="+mn-ea"/>
                          <a:cs typeface="+mn-cs"/>
                        </a:rPr>
                        <a:t>Poursuite du contrôle</a:t>
                      </a:r>
                      <a:r>
                        <a:rPr lang="fr-FR" sz="800" b="0" i="0" u="none" strike="noStrike" kern="1200" baseline="0">
                          <a:solidFill>
                            <a:schemeClr val="tx1"/>
                          </a:solidFill>
                          <a:latin typeface="+mn-lt"/>
                          <a:ea typeface="+mn-ea"/>
                          <a:cs typeface="+mn-cs"/>
                        </a:rPr>
                        <a:t> contentieux des activités Chirurgie Plastique Réparatrice et Esthétique (CPRE) visant à garantir la prise en charge des actes de chirurgie réparatrice et non esthétique (demandes d’accords préalables et soins à l’étranger des assurés).</a:t>
                      </a:r>
                    </a:p>
                    <a:p>
                      <a:pPr marL="0" marR="0" lvl="0" indent="0" algn="l">
                        <a:lnSpc>
                          <a:spcPct val="100000"/>
                        </a:lnSpc>
                        <a:spcBef>
                          <a:spcPts val="0"/>
                        </a:spcBef>
                        <a:spcAft>
                          <a:spcPts val="0"/>
                        </a:spcAft>
                        <a:buClrTx/>
                        <a:buSzTx/>
                        <a:buFontTx/>
                        <a:buNone/>
                      </a:pPr>
                      <a:r>
                        <a:rPr lang="fr-FR" sz="800" b="0" i="0" u="none" strike="noStrike" kern="1200" baseline="0">
                          <a:solidFill>
                            <a:schemeClr val="tx1"/>
                          </a:solidFill>
                          <a:latin typeface="+mn-lt"/>
                          <a:ea typeface="+mn-ea"/>
                          <a:cs typeface="+mn-cs"/>
                        </a:rPr>
                        <a:t>Poursuite des Contrôles des DAP des actes CCAM (notamment sur le champ de la Chirurgie plastique et esthétique)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a:solidFill>
                            <a:schemeClr val="tx1"/>
                          </a:solidFill>
                          <a:latin typeface="+mj-lt"/>
                        </a:rPr>
                        <a:t>Lettre-réseau</a:t>
                      </a:r>
                    </a:p>
                    <a:p>
                      <a:pPr lvl="0" algn="ctr">
                        <a:buNone/>
                      </a:pPr>
                      <a:endParaRPr lang="fr-FR" sz="800" b="0" i="0" u="none" strike="noStrike">
                        <a:solidFill>
                          <a:schemeClr val="tx1"/>
                        </a:solidFill>
                        <a:latin typeface="+mj-lt"/>
                      </a:endParaRPr>
                    </a:p>
                    <a:p>
                      <a:pPr lvl="0" algn="ctr">
                        <a:buNone/>
                      </a:pPr>
                      <a:r>
                        <a:rPr lang="fr-FR" sz="800" b="0" i="0" u="none" strike="noStrike">
                          <a:solidFill>
                            <a:schemeClr val="tx1"/>
                          </a:solidFill>
                          <a:latin typeface="+mj-lt"/>
                        </a:rPr>
                        <a:t>Lettre à toutes les Caisses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a:solidFill>
                            <a:schemeClr val="tx1"/>
                          </a:solidFill>
                          <a:latin typeface="+mj-lt"/>
                        </a:rPr>
                        <a:t>CNAM-Réseau</a:t>
                      </a:r>
                    </a:p>
                    <a:p>
                      <a:pPr lvl="0" algn="ctr">
                        <a:buNone/>
                      </a:pPr>
                      <a:r>
                        <a:rPr lang="fr-FR" sz="800" b="0" i="0" u="none" strike="noStrike">
                          <a:solidFill>
                            <a:schemeClr val="tx1"/>
                          </a:solidFill>
                          <a:latin typeface="+mj-lt"/>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smtClean="0">
                          <a:solidFill>
                            <a:schemeClr val="tx1"/>
                          </a:solidFill>
                          <a:latin typeface="+mj-lt"/>
                        </a:rPr>
                        <a:t>Pérenne</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16900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Contrôle</a:t>
                      </a:r>
                      <a:r>
                        <a:rPr lang="fr-FR" sz="800" b="0" i="0" u="none" strike="noStrike" kern="1200" baseline="0" dirty="0">
                          <a:solidFill>
                            <a:schemeClr val="tx1"/>
                          </a:solidFill>
                          <a:latin typeface="+mn-lt"/>
                          <a:ea typeface="+mn-ea"/>
                          <a:cs typeface="+mn-cs"/>
                        </a:rPr>
                        <a:t> de certains médecins spécialistes (cardiologues, chirurgiens-dentistes, chirurgiens et anesthésistes) présentant des atypies de facturation ou de parcours de soins.</a:t>
                      </a:r>
                      <a:endParaRPr lang="fr-FR" sz="800" b="0" i="0" u="none" strike="noStrike" kern="1200" dirty="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kern="1200">
                          <a:solidFill>
                            <a:schemeClr val="tx1"/>
                          </a:solidFill>
                          <a:latin typeface="+mn-lt"/>
                          <a:ea typeface="+mn-ea"/>
                          <a:cs typeface="+mn-cs"/>
                        </a:rPr>
                        <a:t>Lettre-réseau</a:t>
                      </a:r>
                    </a:p>
                    <a:p>
                      <a:pPr lvl="0" algn="ctr">
                        <a:buNone/>
                      </a:pPr>
                      <a:r>
                        <a:rPr lang="fr-FR" sz="800" b="0" i="0" u="none" strike="noStrike" kern="1200">
                          <a:solidFill>
                            <a:schemeClr val="tx1"/>
                          </a:solidFill>
                          <a:latin typeface="+mn-lt"/>
                          <a:ea typeface="+mn-ea"/>
                          <a:cs typeface="+mn-cs"/>
                        </a:rPr>
                        <a:t>Lettre à toutes les caisses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800" b="0" i="0" u="none" strike="noStrike" kern="1200">
                          <a:solidFill>
                            <a:schemeClr val="tx1"/>
                          </a:solidFill>
                          <a:latin typeface="+mn-lt"/>
                          <a:ea typeface="+mn-ea"/>
                          <a:cs typeface="+mn-cs"/>
                        </a:rPr>
                        <a:t>CNAM-Réseau</a:t>
                      </a:r>
                    </a:p>
                    <a:p>
                      <a:pPr marL="0" marR="0" lvl="0" indent="0" algn="ctr">
                        <a:lnSpc>
                          <a:spcPct val="100000"/>
                        </a:lnSpc>
                        <a:spcBef>
                          <a:spcPts val="0"/>
                        </a:spcBef>
                        <a:spcAft>
                          <a:spcPts val="0"/>
                        </a:spcAft>
                        <a:buClrTx/>
                        <a:buSzTx/>
                        <a:buFontTx/>
                        <a:buNone/>
                      </a:pPr>
                      <a:r>
                        <a:rPr lang="fr-FR" sz="800" b="0" i="0" u="none" strike="noStrike" kern="1200">
                          <a:solidFill>
                            <a:schemeClr val="tx1"/>
                          </a:solidFill>
                          <a:latin typeface="+mn-lt"/>
                          <a:ea typeface="+mn-ea"/>
                          <a:cs typeface="+mn-cs"/>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kern="1200" dirty="0">
                          <a:solidFill>
                            <a:schemeClr val="tx1"/>
                          </a:solidFill>
                          <a:latin typeface="+mj-lt"/>
                          <a:ea typeface="+mn-ea"/>
                          <a:cs typeface="+mn-cs"/>
                        </a:rPr>
                        <a:t>Périodique</a:t>
                      </a:r>
                    </a:p>
                    <a:p>
                      <a:pPr lvl="0" algn="ctr">
                        <a:buNone/>
                      </a:pPr>
                      <a:r>
                        <a:rPr lang="fr-FR" sz="800" b="0" i="0" u="none" strike="noStrike" kern="1200" dirty="0">
                          <a:solidFill>
                            <a:schemeClr val="tx1"/>
                          </a:solidFill>
                          <a:latin typeface="+mj-lt"/>
                          <a:ea typeface="+mn-ea"/>
                          <a:cs typeface="+mn-cs"/>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314548">
                <a:tc>
                  <a:txBody>
                    <a:bodyPr/>
                    <a:lstStyle/>
                    <a:p>
                      <a:pPr marL="0" lvl="0" indent="0" algn="l">
                        <a:lnSpc>
                          <a:spcPct val="100000"/>
                        </a:lnSpc>
                        <a:spcBef>
                          <a:spcPts val="0"/>
                        </a:spcBef>
                        <a:spcAft>
                          <a:spcPts val="0"/>
                        </a:spcAft>
                        <a:buNone/>
                      </a:pPr>
                      <a:r>
                        <a:rPr lang="fr-FR" sz="800" b="0" i="0" u="none" strike="noStrike" kern="1200" baseline="0" noProof="0" dirty="0">
                          <a:solidFill>
                            <a:schemeClr val="tx1"/>
                          </a:solidFill>
                        </a:rPr>
                        <a:t>Contrôle du respect de la règle de non-cumul des AIS 3 et </a:t>
                      </a:r>
                      <a:r>
                        <a:rPr lang="fr-FR" sz="800" b="0" i="0" u="none" strike="noStrike" kern="1200" baseline="0" noProof="0" dirty="0">
                          <a:solidFill>
                            <a:schemeClr val="tx1"/>
                          </a:solidFill>
                          <a:latin typeface="Arial"/>
                        </a:rPr>
                        <a:t>de la justification médicale des majorations de nuit facturées par les Infirmiers libéraux</a:t>
                      </a:r>
                      <a:endParaRPr lang="fr-FR" sz="800" b="0" dirty="0">
                        <a:solidFill>
                          <a:schemeClr val="tx1"/>
                        </a:solidFill>
                      </a:endParaRP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tcPr>
                </a:tc>
                <a:tc>
                  <a:txBody>
                    <a:bodyPr/>
                    <a:lstStyle/>
                    <a:p>
                      <a:pPr lvl="0" algn="ctr">
                        <a:buNone/>
                      </a:pPr>
                      <a:r>
                        <a:rPr lang="fr-FR" sz="800" b="0" i="0" u="none" strike="noStrike" kern="1200">
                          <a:solidFill>
                            <a:schemeClr val="tx1"/>
                          </a:solidFill>
                          <a:latin typeface="+mn-lt"/>
                          <a:ea typeface="+mn-ea"/>
                          <a:cs typeface="+mn-cs"/>
                        </a:rPr>
                        <a:t>Lettre à toutes les caisses</a:t>
                      </a: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tcPr>
                </a:tc>
                <a:tc>
                  <a:txBody>
                    <a:bodyPr/>
                    <a:lstStyle/>
                    <a:p>
                      <a:pPr marL="0" lvl="0" indent="0" algn="ctr" defTabSz="914400">
                        <a:lnSpc>
                          <a:spcPct val="100000"/>
                        </a:lnSpc>
                        <a:spcBef>
                          <a:spcPts val="0"/>
                        </a:spcBef>
                        <a:spcAft>
                          <a:spcPts val="0"/>
                        </a:spcAft>
                        <a:buNone/>
                        <a:tabLst/>
                        <a:defRPr/>
                      </a:pPr>
                      <a:r>
                        <a:rPr lang="fr-FR" sz="800" b="0" i="0" u="none" strike="noStrike" kern="1200">
                          <a:solidFill>
                            <a:schemeClr val="tx1"/>
                          </a:solidFill>
                          <a:latin typeface="+mn-lt"/>
                          <a:ea typeface="+mn-ea"/>
                          <a:cs typeface="+mn-cs"/>
                        </a:rPr>
                        <a:t>MSA</a:t>
                      </a: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tcPr>
                </a:tc>
                <a:tc>
                  <a:txBody>
                    <a:bodyPr/>
                    <a:lstStyle/>
                    <a:p>
                      <a:pPr lvl="0" algn="ctr">
                        <a:buNone/>
                      </a:pPr>
                      <a:r>
                        <a:rPr lang="fr-FR" sz="800" b="0" i="0" u="none" strike="noStrike" kern="1200" dirty="0">
                          <a:solidFill>
                            <a:schemeClr val="tx1"/>
                          </a:solidFill>
                          <a:latin typeface="+mj-lt"/>
                          <a:ea typeface="+mn-ea"/>
                          <a:cs typeface="+mn-cs"/>
                        </a:rPr>
                        <a:t>Pérenne</a:t>
                      </a:r>
                    </a:p>
                  </a:txBody>
                  <a:tcPr marL="6762" marR="6762" marT="6762" marB="0">
                    <a:lnL w="0">
                      <a:noFill/>
                    </a:lnL>
                    <a:lnR w="0">
                      <a:noFill/>
                    </a:lnR>
                    <a:lnT w="12700" cap="flat" cmpd="sng" algn="ctr">
                      <a:solidFill>
                        <a:schemeClr val="tx2"/>
                      </a:solidFill>
                      <a:prstDash val="sysDot"/>
                      <a:round/>
                      <a:headEnd type="none" w="med" len="med"/>
                      <a:tailEnd type="none" w="med" len="med"/>
                    </a:lnT>
                    <a:lnB w="12700">
                      <a:solidFill>
                        <a:schemeClr val="tx2"/>
                      </a:solidFill>
                    </a:lnB>
                    <a:solidFill>
                      <a:srgbClr val="FFFFFF"/>
                    </a:solidFill>
                  </a:tcPr>
                </a:tc>
                <a:extLst>
                  <a:ext uri="{0D108BD9-81ED-4DB2-BD59-A6C34878D82A}">
                    <a16:rowId xmlns:a16="http://schemas.microsoft.com/office/drawing/2014/main" val="1276761224"/>
                  </a:ext>
                </a:extLst>
              </a:tr>
              <a:tr h="364710">
                <a:tc>
                  <a:txBody>
                    <a:bodyPr/>
                    <a:lstStyle/>
                    <a:p>
                      <a:pPr algn="l" fontAlgn="b"/>
                      <a:r>
                        <a:rPr lang="fr-FR" sz="800" b="0" i="0" u="none" strike="noStrike" dirty="0">
                          <a:solidFill>
                            <a:schemeClr val="tx1"/>
                          </a:solidFill>
                          <a:latin typeface="+mj-lt"/>
                        </a:rPr>
                        <a:t>Contrôle</a:t>
                      </a:r>
                      <a:r>
                        <a:rPr lang="fr-FR" sz="800" b="0" i="0" u="none" strike="noStrike" baseline="0" dirty="0">
                          <a:solidFill>
                            <a:schemeClr val="tx1"/>
                          </a:solidFill>
                          <a:latin typeface="+mj-lt"/>
                        </a:rPr>
                        <a:t> visant les </a:t>
                      </a:r>
                      <a:r>
                        <a:rPr lang="fr-FR" sz="800" b="0" i="0" u="none" strike="noStrike" dirty="0">
                          <a:solidFill>
                            <a:schemeClr val="tx1"/>
                          </a:solidFill>
                          <a:latin typeface="+mj-lt"/>
                        </a:rPr>
                        <a:t>transporteurs</a:t>
                      </a:r>
                      <a:r>
                        <a:rPr lang="fr-FR" sz="800" b="0" i="0" u="none" strike="noStrike" baseline="0" dirty="0">
                          <a:solidFill>
                            <a:schemeClr val="tx1"/>
                          </a:solidFill>
                          <a:latin typeface="+mj-lt"/>
                        </a:rPr>
                        <a:t> sanitaires et taxis (réalité de la facturation)</a:t>
                      </a:r>
                    </a:p>
                    <a:p>
                      <a:pPr lvl="0" algn="l">
                        <a:buNone/>
                      </a:pPr>
                      <a:r>
                        <a:rPr lang="fr-FR" sz="800" b="0" i="0" u="none" strike="noStrike" baseline="0" dirty="0">
                          <a:solidFill>
                            <a:schemeClr val="tx1"/>
                          </a:solidFill>
                          <a:latin typeface="+mj-lt"/>
                        </a:rPr>
                        <a:t>Contrôle visant les transporteurs sanitaires taxis (anomalies de facturation)</a:t>
                      </a:r>
                    </a:p>
                  </a:txBody>
                  <a:tcPr marL="6762" marR="6762" marT="6763" marB="0"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kern="1200" dirty="0">
                          <a:solidFill>
                            <a:schemeClr val="tx1"/>
                          </a:solidFill>
                          <a:latin typeface="+mn-lt"/>
                          <a:ea typeface="+mn-ea"/>
                          <a:cs typeface="+mn-cs"/>
                        </a:rPr>
                        <a:t>Lettre-réseau</a:t>
                      </a:r>
                    </a:p>
                    <a:p>
                      <a:pPr lvl="0" algn="ctr">
                        <a:buNone/>
                      </a:pPr>
                      <a:r>
                        <a:rPr lang="fr-FR" sz="800" b="0" i="0" u="none" strike="noStrike" kern="1200" dirty="0" smtClean="0">
                          <a:solidFill>
                            <a:schemeClr val="tx1"/>
                          </a:solidFill>
                          <a:latin typeface="+mn-lt"/>
                          <a:ea typeface="+mn-ea"/>
                          <a:cs typeface="+mn-cs"/>
                        </a:rPr>
                        <a:t>Lettre </a:t>
                      </a:r>
                      <a:r>
                        <a:rPr lang="fr-FR" sz="800" b="0" i="0" u="none" strike="noStrike" kern="1200" dirty="0">
                          <a:solidFill>
                            <a:schemeClr val="tx1"/>
                          </a:solidFill>
                          <a:latin typeface="+mn-lt"/>
                          <a:ea typeface="+mn-ea"/>
                          <a:cs typeface="+mn-cs"/>
                        </a:rPr>
                        <a:t>à Toutes les caisses</a:t>
                      </a:r>
                    </a:p>
                  </a:txBody>
                  <a:tcPr marL="6762" marR="6762" marT="6763" marB="0"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CNAM-Réseau</a:t>
                      </a:r>
                    </a:p>
                    <a:p>
                      <a:pPr marL="0" marR="0" lvl="0" indent="0" algn="ctr">
                        <a:lnSpc>
                          <a:spcPct val="100000"/>
                        </a:lnSpc>
                        <a:spcBef>
                          <a:spcPts val="0"/>
                        </a:spcBef>
                        <a:spcAft>
                          <a:spcPts val="0"/>
                        </a:spcAft>
                        <a:buClrTx/>
                        <a:buSzTx/>
                        <a:buFontTx/>
                        <a:buNone/>
                      </a:pPr>
                      <a:r>
                        <a:rPr lang="fr-FR" sz="800" b="0" i="0" u="none" strike="noStrike" kern="1200" dirty="0">
                          <a:solidFill>
                            <a:schemeClr val="tx1"/>
                          </a:solidFill>
                          <a:latin typeface="+mn-lt"/>
                          <a:ea typeface="+mn-ea"/>
                          <a:cs typeface="+mn-cs"/>
                        </a:rPr>
                        <a:t>MSA</a:t>
                      </a:r>
                    </a:p>
                  </a:txBody>
                  <a:tcPr marL="6762" marR="6762" marT="6763" marB="0"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a:solidFill>
                            <a:schemeClr val="tx1"/>
                          </a:solidFill>
                          <a:latin typeface="+mj-lt"/>
                        </a:rPr>
                        <a:t>Périodique</a:t>
                      </a:r>
                    </a:p>
                    <a:p>
                      <a:pPr lvl="0" algn="ctr">
                        <a:buNone/>
                      </a:pPr>
                      <a:r>
                        <a:rPr lang="fr-FR" sz="800" b="0" i="0" u="none" strike="noStrike" dirty="0" smtClean="0">
                          <a:solidFill>
                            <a:schemeClr val="tx1"/>
                          </a:solidFill>
                          <a:latin typeface="+mj-lt"/>
                        </a:rPr>
                        <a:t>Pérenne</a:t>
                      </a:r>
                      <a:endParaRPr lang="fr-FR" sz="800" b="0" dirty="0">
                        <a:solidFill>
                          <a:schemeClr val="tx1"/>
                        </a:solidFill>
                      </a:endParaRPr>
                    </a:p>
                  </a:txBody>
                  <a:tcPr marL="6762" marR="6762" marT="6763" marB="0"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9"/>
                  </a:ext>
                </a:extLst>
              </a:tr>
              <a:tr h="245347">
                <a:tc>
                  <a:txBody>
                    <a:bodyPr/>
                    <a:lstStyle/>
                    <a:p>
                      <a:pPr algn="l" fontAlgn="b"/>
                      <a:r>
                        <a:rPr lang="fr-FR" sz="800" b="0" i="0" u="none" strike="noStrike" dirty="0">
                          <a:solidFill>
                            <a:schemeClr val="tx1"/>
                          </a:solidFill>
                          <a:latin typeface="+mj-lt"/>
                        </a:rPr>
                        <a:t>Contrôle des pratiques</a:t>
                      </a:r>
                      <a:r>
                        <a:rPr lang="fr-FR" sz="800" b="0" i="0" u="none" strike="noStrike" baseline="0" dirty="0">
                          <a:solidFill>
                            <a:schemeClr val="tx1"/>
                          </a:solidFill>
                          <a:latin typeface="+mj-lt"/>
                        </a:rPr>
                        <a:t> tarifaires excessive des médecins (secteur 2) </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kern="1200">
                          <a:solidFill>
                            <a:schemeClr val="tx1"/>
                          </a:solidFill>
                          <a:latin typeface="+mn-lt"/>
                          <a:ea typeface="+mn-ea"/>
                          <a:cs typeface="+mn-cs"/>
                        </a:rPr>
                        <a:t>Lettre-réseau</a:t>
                      </a: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800" b="0" i="0" u="none" strike="noStrike" kern="1200">
                          <a:solidFill>
                            <a:schemeClr val="tx1"/>
                          </a:solidFill>
                          <a:latin typeface="+mn-lt"/>
                          <a:ea typeface="+mn-ea"/>
                          <a:cs typeface="+mn-cs"/>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a:solidFill>
                            <a:schemeClr val="tx1"/>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r h="24534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800" b="0" i="0" u="none" strike="noStrike" dirty="0">
                          <a:solidFill>
                            <a:schemeClr val="tx1"/>
                          </a:solidFill>
                          <a:latin typeface="+mj-lt"/>
                        </a:rPr>
                        <a:t>Mise</a:t>
                      </a:r>
                      <a:r>
                        <a:rPr lang="fr-FR" sz="800" b="0" i="0" u="none" strike="noStrike" baseline="0" dirty="0">
                          <a:solidFill>
                            <a:schemeClr val="tx1"/>
                          </a:solidFill>
                          <a:latin typeface="+mj-lt"/>
                        </a:rPr>
                        <a:t> en œuvre de contrôles concernant les tests biologiques </a:t>
                      </a:r>
                      <a:r>
                        <a:rPr lang="fr-FR" sz="800" b="0" i="0" u="none" strike="noStrike" baseline="0" dirty="0" err="1">
                          <a:solidFill>
                            <a:schemeClr val="tx1"/>
                          </a:solidFill>
                          <a:latin typeface="+mj-lt"/>
                        </a:rPr>
                        <a:t>covid</a:t>
                      </a:r>
                      <a:r>
                        <a:rPr lang="fr-FR" sz="800" b="0" i="0" u="none" strike="noStrike" baseline="0" dirty="0">
                          <a:solidFill>
                            <a:schemeClr val="tx1"/>
                          </a:solidFill>
                          <a:latin typeface="+mj-lt"/>
                        </a:rPr>
                        <a:t> (PCR, antigénique)</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kern="1200">
                          <a:solidFill>
                            <a:schemeClr val="tx1"/>
                          </a:solidFill>
                          <a:latin typeface="+mn-lt"/>
                          <a:ea typeface="+mn-ea"/>
                          <a:cs typeface="+mn-cs"/>
                        </a:rPr>
                        <a:t>Lettre-réseau</a:t>
                      </a: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32863" rtl="0" eaLnBrk="1" fontAlgn="b"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a:solidFill>
                            <a:schemeClr val="tx1"/>
                          </a:solidFill>
                          <a:latin typeface="+mj-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r h="120369">
                <a:tc>
                  <a:txBody>
                    <a:bodyPr/>
                    <a:lstStyle/>
                    <a:p>
                      <a:pPr algn="l" fontAlgn="b"/>
                      <a:r>
                        <a:rPr lang="fr-FR" sz="800" b="0" i="0" u="none" strike="noStrike" dirty="0">
                          <a:solidFill>
                            <a:schemeClr val="tx1"/>
                          </a:solidFill>
                          <a:latin typeface="+mj-lt"/>
                        </a:rPr>
                        <a:t>Travaux</a:t>
                      </a:r>
                      <a:r>
                        <a:rPr lang="fr-FR" sz="800" b="0" i="0" u="none" strike="noStrike" baseline="0" dirty="0">
                          <a:solidFill>
                            <a:schemeClr val="tx1"/>
                          </a:solidFill>
                          <a:latin typeface="+mj-lt"/>
                        </a:rPr>
                        <a:t> préparatoires visant les professionnels  de  santé méga-actifs (hors IDE) / multi-atypiques, les pratiques frauduleuses en matière de téléconsultations (</a:t>
                      </a:r>
                      <a:r>
                        <a:rPr lang="fr-FR" sz="800" b="0" i="0" u="none" strike="noStrike" baseline="0" dirty="0" err="1">
                          <a:solidFill>
                            <a:schemeClr val="tx1"/>
                          </a:solidFill>
                          <a:latin typeface="+mj-lt"/>
                        </a:rPr>
                        <a:t>Covid</a:t>
                      </a:r>
                      <a:r>
                        <a:rPr lang="fr-FR" sz="800" b="0" i="0" u="none" strike="noStrike" baseline="0" dirty="0">
                          <a:solidFill>
                            <a:schemeClr val="tx1"/>
                          </a:solidFill>
                          <a:latin typeface="+mj-lt"/>
                        </a:rPr>
                        <a:t> 19), les laboratoires atypiques, les infirmiers libéraux, les psychiatres.</a:t>
                      </a:r>
                      <a:endParaRPr lang="fr-FR" sz="8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kern="1200">
                          <a:solidFill>
                            <a:schemeClr val="tx1"/>
                          </a:solidFill>
                          <a:latin typeface="+mn-lt"/>
                          <a:ea typeface="+mn-ea"/>
                          <a:cs typeface="+mn-cs"/>
                        </a:rPr>
                        <a:t>Lettre-réseau</a:t>
                      </a:r>
                      <a:endParaRPr lang="fr-FR" sz="8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800" b="0" i="0" u="none" strike="noStrike" kern="1200" dirty="0">
                          <a:solidFill>
                            <a:schemeClr val="tx1"/>
                          </a:solidFill>
                          <a:latin typeface="+mn-lt"/>
                          <a:ea typeface="+mn-ea"/>
                          <a:cs typeface="+mn-cs"/>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800" b="0" i="0" u="none" strike="noStrike" dirty="0">
                          <a:solidFill>
                            <a:schemeClr val="tx1"/>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15" name="ZoneTexte 14"/>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Contrôles et lutte contre la fraude</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1</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Frais de santé</a:t>
            </a:r>
          </a:p>
        </p:txBody>
      </p:sp>
      <p:sp>
        <p:nvSpPr>
          <p:cNvPr id="19" name="TextBox 68"/>
          <p:cNvSpPr txBox="1">
            <a:spLocks/>
          </p:cNvSpPr>
          <p:nvPr>
            <p:custDataLst>
              <p:tags r:id="rId4"/>
            </p:custDataLst>
          </p:nvPr>
        </p:nvSpPr>
        <p:spPr>
          <a:xfrm>
            <a:off x="7376072" y="1328970"/>
            <a:ext cx="1403968" cy="58786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a:t>
            </a:r>
            <a:r>
              <a:rPr kumimoji="0" lang="fr-FR" sz="900" b="0" i="0" u="none" strike="noStrike" kern="1200" cap="none" spc="0" normalizeH="0" baseline="0" noProof="0">
                <a:ln>
                  <a:noFill/>
                </a:ln>
                <a:solidFill>
                  <a:srgbClr val="002960"/>
                </a:solidFill>
                <a:effectLst/>
                <a:uLnTx/>
                <a:uFillTx/>
                <a:latin typeface="Arial"/>
                <a:ea typeface="+mn-ea"/>
                <a:cs typeface="Arial"/>
              </a:rPr>
              <a:t>72 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72 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22" name="TextBox 76"/>
          <p:cNvSpPr txBox="1">
            <a:spLocks/>
          </p:cNvSpPr>
          <p:nvPr>
            <p:custDataLst>
              <p:tags r:id="rId5"/>
            </p:custDataLst>
          </p:nvPr>
        </p:nvSpPr>
        <p:spPr>
          <a:xfrm>
            <a:off x="5562058" y="934748"/>
            <a:ext cx="1530222" cy="119041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2021: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2022 :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pic>
        <p:nvPicPr>
          <p:cNvPr id="16"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Tree>
    <p:extLst>
      <p:ext uri="{BB962C8B-B14F-4D97-AF65-F5344CB8AC3E}">
        <p14:creationId xmlns:p14="http://schemas.microsoft.com/office/powerpoint/2010/main" val="1695146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8368"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Reprise et poursuite des actions de contrôle concernant  les établissements de santé</a:t>
            </a:r>
          </a:p>
        </p:txBody>
      </p:sp>
      <p:sp>
        <p:nvSpPr>
          <p:cNvPr id="64" name="Title 1"/>
          <p:cNvSpPr txBox="1">
            <a:spLocks/>
          </p:cNvSpPr>
          <p:nvPr/>
        </p:nvSpPr>
        <p:spPr bwMode="auto">
          <a:xfrm>
            <a:off x="694656" y="47617"/>
            <a:ext cx="8217034"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Actions de contrôle concernant les établissements de santé publics et privés et les établissements sociaux et médico-sociaux</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204864"/>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420888"/>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SNIIRAM</a:t>
            </a:r>
          </a:p>
        </p:txBody>
      </p:sp>
      <p:graphicFrame>
        <p:nvGraphicFramePr>
          <p:cNvPr id="17" name="Tableau 16"/>
          <p:cNvGraphicFramePr>
            <a:graphicFrameLocks noGrp="1"/>
          </p:cNvGraphicFramePr>
          <p:nvPr>
            <p:extLst>
              <p:ext uri="{D42A27DB-BD31-4B8C-83A1-F6EECF244321}">
                <p14:modId xmlns:p14="http://schemas.microsoft.com/office/powerpoint/2010/main" val="87647159"/>
              </p:ext>
            </p:extLst>
          </p:nvPr>
        </p:nvGraphicFramePr>
        <p:xfrm>
          <a:off x="694656" y="2812211"/>
          <a:ext cx="8217035" cy="3497109"/>
        </p:xfrm>
        <a:graphic>
          <a:graphicData uri="http://schemas.openxmlformats.org/drawingml/2006/table">
            <a:tbl>
              <a:tblPr/>
              <a:tblGrid>
                <a:gridCol w="4475349">
                  <a:extLst>
                    <a:ext uri="{9D8B030D-6E8A-4147-A177-3AD203B41FA5}">
                      <a16:colId xmlns:a16="http://schemas.microsoft.com/office/drawing/2014/main" val="20000"/>
                    </a:ext>
                  </a:extLst>
                </a:gridCol>
                <a:gridCol w="1467328">
                  <a:extLst>
                    <a:ext uri="{9D8B030D-6E8A-4147-A177-3AD203B41FA5}">
                      <a16:colId xmlns:a16="http://schemas.microsoft.com/office/drawing/2014/main" val="20001"/>
                    </a:ext>
                  </a:extLst>
                </a:gridCol>
                <a:gridCol w="1467328">
                  <a:extLst>
                    <a:ext uri="{9D8B030D-6E8A-4147-A177-3AD203B41FA5}">
                      <a16:colId xmlns:a16="http://schemas.microsoft.com/office/drawing/2014/main" val="20002"/>
                    </a:ext>
                  </a:extLst>
                </a:gridCol>
                <a:gridCol w="807030">
                  <a:extLst>
                    <a:ext uri="{9D8B030D-6E8A-4147-A177-3AD203B41FA5}">
                      <a16:colId xmlns:a16="http://schemas.microsoft.com/office/drawing/2014/main" val="20003"/>
                    </a:ext>
                  </a:extLst>
                </a:gridCol>
              </a:tblGrid>
              <a:tr h="325582">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ctr"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939279">
                <a:tc>
                  <a:txBody>
                    <a:bodyPr/>
                    <a:lstStyle/>
                    <a:p>
                      <a:pPr algn="l" fontAlgn="ctr"/>
                      <a:r>
                        <a:rPr lang="fr-FR" sz="900" b="0" i="0" u="none" strike="noStrike" baseline="0" dirty="0">
                          <a:solidFill>
                            <a:schemeClr val="tx1"/>
                          </a:solidFill>
                          <a:latin typeface="+mj-lt"/>
                        </a:rPr>
                        <a:t>T2A: Contrôle de la régularité et de la sincérité de la facturation des activités de médecine, chirurgie et obstétrique (MCO) et des activités d’hospitalisation à domicile (HAD)</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chemeClr val="tx1"/>
                          </a:solidFill>
                          <a:latin typeface="+mj-lt"/>
                        </a:rPr>
                        <a:t>Lettre-réseau</a:t>
                      </a:r>
                    </a:p>
                    <a:p>
                      <a:pPr lvl="0" algn="ctr">
                        <a:buNone/>
                      </a:pPr>
                      <a:endParaRPr lang="fr-FR" sz="900" b="0" i="0" u="none" strike="noStrike" dirty="0" smtClean="0">
                        <a:solidFill>
                          <a:schemeClr val="tx1"/>
                        </a:solidFill>
                        <a:latin typeface="+mj-lt"/>
                      </a:endParaRPr>
                    </a:p>
                    <a:p>
                      <a:pPr lvl="0" algn="ctr">
                        <a:buNone/>
                      </a:pPr>
                      <a:r>
                        <a:rPr lang="fr-FR" sz="900" b="0" i="0" u="none" strike="noStrike" dirty="0" smtClean="0">
                          <a:solidFill>
                            <a:schemeClr val="tx1"/>
                          </a:solidFill>
                          <a:latin typeface="+mj-lt"/>
                        </a:rPr>
                        <a:t>Lettre </a:t>
                      </a:r>
                      <a:r>
                        <a:rPr lang="fr-FR" sz="900" b="0" i="0" u="none" strike="noStrike" dirty="0">
                          <a:solidFill>
                            <a:schemeClr val="tx1"/>
                          </a:solidFill>
                          <a:latin typeface="+mj-lt"/>
                        </a:rPr>
                        <a:t>à Toutes les caisses</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chemeClr val="tx1"/>
                          </a:solidFill>
                          <a:latin typeface="+mj-lt"/>
                        </a:rPr>
                        <a:t>CNAM/réseau</a:t>
                      </a:r>
                      <a:endParaRPr lang="fr-FR" dirty="0">
                        <a:solidFill>
                          <a:schemeClr val="tx1"/>
                        </a:solidFill>
                      </a:endParaRPr>
                    </a:p>
                    <a:p>
                      <a:pPr lvl="0" algn="ctr">
                        <a:buNone/>
                      </a:pPr>
                      <a:endParaRPr lang="fr-FR" sz="900" b="0" i="0" u="none" strike="noStrike" dirty="0" smtClean="0">
                        <a:solidFill>
                          <a:schemeClr val="tx1"/>
                        </a:solidFill>
                        <a:latin typeface="+mj-lt"/>
                      </a:endParaRPr>
                    </a:p>
                    <a:p>
                      <a:pPr lvl="0" algn="ctr">
                        <a:buNone/>
                      </a:pPr>
                      <a:r>
                        <a:rPr lang="fr-FR" sz="900" b="0" i="0" u="none" strike="noStrike" dirty="0" smtClean="0">
                          <a:solidFill>
                            <a:schemeClr val="tx1"/>
                          </a:solidFill>
                          <a:latin typeface="+mj-lt"/>
                        </a:rPr>
                        <a:t>MSA</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chemeClr val="tx1"/>
                          </a:solidFill>
                          <a:latin typeface="+mj-lt"/>
                        </a:rPr>
                        <a:t>Pérenne(sous réserve reprise des</a:t>
                      </a:r>
                      <a:r>
                        <a:rPr lang="fr-FR" sz="900" b="0" i="0" u="none" strike="noStrike" baseline="0" dirty="0">
                          <a:solidFill>
                            <a:schemeClr val="tx1"/>
                          </a:solidFill>
                          <a:latin typeface="+mj-lt"/>
                        </a:rPr>
                        <a:t> campagnes T2A suite crise sanitaire)</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76064">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Contrôle administratif des</a:t>
                      </a:r>
                      <a:r>
                        <a:rPr lang="fr-FR" sz="900" b="0" i="0" u="none" strike="noStrike" baseline="0">
                          <a:solidFill>
                            <a:schemeClr val="tx1"/>
                          </a:solidFill>
                          <a:latin typeface="+mj-lt"/>
                        </a:rPr>
                        <a:t> facturations en sus des forfaits versés aux </a:t>
                      </a:r>
                      <a:r>
                        <a:rPr lang="fr-FR" sz="900" b="0" i="0" u="none" strike="noStrike">
                          <a:solidFill>
                            <a:schemeClr val="tx1"/>
                          </a:solidFill>
                          <a:latin typeface="+mj-lt"/>
                        </a:rPr>
                        <a:t>HAD, EHPAD</a:t>
                      </a:r>
                      <a:r>
                        <a:rPr lang="fr-FR" sz="900" b="0" i="0" u="none" strike="noStrike" baseline="0">
                          <a:solidFill>
                            <a:schemeClr val="tx1"/>
                          </a:solidFill>
                          <a:latin typeface="+mj-lt"/>
                        </a:rPr>
                        <a:t> (</a:t>
                      </a:r>
                      <a:r>
                        <a:rPr lang="fr-FR" sz="900" b="0" i="0" u="none" strike="noStrike">
                          <a:solidFill>
                            <a:schemeClr val="tx1"/>
                          </a:solidFill>
                          <a:latin typeface="+mj-lt"/>
                        </a:rPr>
                        <a:t>2022 en fonction du contexte sanitaire),</a:t>
                      </a:r>
                      <a:r>
                        <a:rPr lang="fr-FR" sz="900" b="0" i="0" u="none" strike="noStrike" baseline="0">
                          <a:solidFill>
                            <a:schemeClr val="tx1"/>
                          </a:solidFill>
                          <a:latin typeface="+mj-lt"/>
                        </a:rPr>
                        <a:t> </a:t>
                      </a:r>
                      <a:r>
                        <a:rPr lang="fr-FR" sz="900" b="0" i="0" u="none" strike="noStrike">
                          <a:solidFill>
                            <a:schemeClr val="tx1"/>
                          </a:solidFill>
                          <a:latin typeface="+mj-lt"/>
                        </a:rPr>
                        <a:t>SSIAD</a:t>
                      </a:r>
                      <a:r>
                        <a:rPr lang="fr-FR" sz="900" b="0" i="0" u="none" strike="noStrike" baseline="0">
                          <a:solidFill>
                            <a:schemeClr val="tx1"/>
                          </a:solidFill>
                          <a:latin typeface="+mj-lt"/>
                        </a:rPr>
                        <a:t> (2022)</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Lettre-réseau</a:t>
                      </a:r>
                    </a:p>
                    <a:p>
                      <a:pPr lvl="0" algn="ctr">
                        <a:buNone/>
                      </a:pPr>
                      <a:endParaRPr lang="fr-FR" sz="900" b="0" i="0" u="none" strike="noStrike" dirty="0" smtClean="0">
                        <a:solidFill>
                          <a:schemeClr val="tx1"/>
                        </a:solidFill>
                        <a:latin typeface="+mj-lt"/>
                      </a:endParaRPr>
                    </a:p>
                    <a:p>
                      <a:pPr lvl="0" algn="ctr">
                        <a:buNone/>
                      </a:pPr>
                      <a:r>
                        <a:rPr lang="fr-FR" sz="900" b="0" i="0" u="none" strike="noStrike" dirty="0" smtClean="0">
                          <a:solidFill>
                            <a:schemeClr val="tx1"/>
                          </a:solidFill>
                          <a:latin typeface="+mj-lt"/>
                        </a:rPr>
                        <a:t>Lettre </a:t>
                      </a:r>
                      <a:r>
                        <a:rPr lang="fr-FR" sz="900" b="0" i="0" u="none" strike="noStrike" dirty="0">
                          <a:solidFill>
                            <a:schemeClr val="tx1"/>
                          </a:solidFill>
                          <a:latin typeface="+mj-lt"/>
                        </a:rPr>
                        <a:t>à Toutes les Caisses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rtl="0" eaLnBrk="1" fontAlgn="b" latinLnBrk="0" hangingPunct="1">
                        <a:lnSpc>
                          <a:spcPct val="100000"/>
                        </a:lnSpc>
                        <a:spcBef>
                          <a:spcPts val="0"/>
                        </a:spcBef>
                        <a:spcAft>
                          <a:spcPts val="0"/>
                        </a:spcAft>
                        <a:buClrTx/>
                        <a:buSzTx/>
                        <a:buFontTx/>
                        <a:buNone/>
                      </a:pPr>
                      <a:r>
                        <a:rPr lang="fr-FR" sz="900" b="0" i="0" u="none" strike="noStrike" dirty="0">
                          <a:solidFill>
                            <a:schemeClr val="tx1"/>
                          </a:solidFill>
                          <a:latin typeface="+mj-lt"/>
                        </a:rPr>
                        <a:t>CNAM/réseau</a:t>
                      </a:r>
                      <a:endParaRPr lang="fr-FR" dirty="0">
                        <a:solidFill>
                          <a:schemeClr val="tx1"/>
                        </a:solidFill>
                      </a:endParaRPr>
                    </a:p>
                    <a:p>
                      <a:pPr marL="0" marR="0" lvl="0" indent="0" algn="ctr" defTabSz="914400">
                        <a:lnSpc>
                          <a:spcPct val="100000"/>
                        </a:lnSpc>
                        <a:spcBef>
                          <a:spcPts val="0"/>
                        </a:spcBef>
                        <a:spcAft>
                          <a:spcPts val="0"/>
                        </a:spcAft>
                        <a:buClrTx/>
                        <a:buSzTx/>
                        <a:buFontTx/>
                        <a:buNone/>
                        <a:tabLst/>
                        <a:defRPr/>
                      </a:pPr>
                      <a:endParaRPr lang="fr-FR" sz="900" b="0" i="0" u="none" strike="noStrike" dirty="0" smtClean="0">
                        <a:solidFill>
                          <a:schemeClr val="tx1"/>
                        </a:solidFill>
                        <a:latin typeface="+mj-lt"/>
                      </a:endParaRPr>
                    </a:p>
                    <a:p>
                      <a:pPr marL="0" marR="0" lvl="0" indent="0" algn="ctr" defTabSz="914400">
                        <a:lnSpc>
                          <a:spcPct val="100000"/>
                        </a:lnSpc>
                        <a:spcBef>
                          <a:spcPts val="0"/>
                        </a:spcBef>
                        <a:spcAft>
                          <a:spcPts val="0"/>
                        </a:spcAft>
                        <a:buClrTx/>
                        <a:buSzTx/>
                        <a:buFontTx/>
                        <a:buNone/>
                        <a:tabLst/>
                        <a:defRPr/>
                      </a:pPr>
                      <a:r>
                        <a:rPr lang="fr-FR" sz="900" b="0" i="0" u="none" strike="noStrike" dirty="0" smtClean="0">
                          <a:solidFill>
                            <a:schemeClr val="tx1"/>
                          </a:solidFill>
                          <a:latin typeface="+mj-lt"/>
                        </a:rPr>
                        <a:t>MSA</a:t>
                      </a: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79208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Dialyse rénale: Contrôle</a:t>
                      </a:r>
                      <a:r>
                        <a:rPr lang="fr-FR" sz="900" b="0" i="0" u="none" strike="noStrike" kern="1200" baseline="0">
                          <a:solidFill>
                            <a:schemeClr val="tx1"/>
                          </a:solidFill>
                          <a:latin typeface="+mn-lt"/>
                          <a:ea typeface="+mn-ea"/>
                          <a:cs typeface="+mn-cs"/>
                        </a:rPr>
                        <a:t> des pratiques de facturation des établissements MCO/T2A et unités de dialyse médicalisée (volet 1 et 2 pour 2021) et des unités d’</a:t>
                      </a:r>
                      <a:r>
                        <a:rPr lang="fr-FR" sz="900" b="0" i="0" u="none" strike="noStrike" kern="1200" baseline="0" err="1">
                          <a:solidFill>
                            <a:schemeClr val="tx1"/>
                          </a:solidFill>
                          <a:latin typeface="+mn-lt"/>
                          <a:ea typeface="+mn-ea"/>
                          <a:cs typeface="+mn-cs"/>
                        </a:rPr>
                        <a:t>autodialyse</a:t>
                      </a:r>
                      <a:r>
                        <a:rPr lang="fr-FR" sz="900" b="0" i="0" u="none" strike="noStrike" kern="1200" baseline="0">
                          <a:solidFill>
                            <a:schemeClr val="tx1"/>
                          </a:solidFill>
                          <a:latin typeface="+mn-lt"/>
                          <a:ea typeface="+mn-ea"/>
                          <a:cs typeface="+mn-cs"/>
                        </a:rPr>
                        <a:t> (volet 3 pour 2022)</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Périodique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86409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Travaux préparatoires</a:t>
                      </a:r>
                      <a:r>
                        <a:rPr lang="fr-FR" sz="900" b="0" i="0" u="none" strike="noStrike" kern="1200" baseline="0">
                          <a:solidFill>
                            <a:schemeClr val="tx1"/>
                          </a:solidFill>
                          <a:latin typeface="+mn-lt"/>
                          <a:ea typeface="+mn-ea"/>
                          <a:cs typeface="+mn-cs"/>
                        </a:rPr>
                        <a:t> en vue du contrôle administratif des facturations en sus des forfaits versés aux SSR, aux établissements psychiatriques et aux structures en charge du handicap et des personnes âgées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kern="1200" baseline="0" dirty="0">
                          <a:solidFill>
                            <a:schemeClr val="tx1"/>
                          </a:solidFill>
                          <a:latin typeface="+mn-lt"/>
                          <a:ea typeface="+mn-ea"/>
                          <a:cs typeface="+mn-cs"/>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rgbClr val="000000"/>
                          </a:solidFill>
                          <a:latin typeface="+mj-lt"/>
                        </a:rPr>
                        <a:t>2021/2022</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15" name="ZoneTexte 14"/>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Contrôles et lutte contre la fraude</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2</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Etablissements de santé publics et privés</a:t>
            </a:r>
          </a:p>
        </p:txBody>
      </p:sp>
      <p:pic>
        <p:nvPicPr>
          <p:cNvPr id="16"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24" name="TextBox 68"/>
          <p:cNvSpPr txBox="1">
            <a:spLocks/>
          </p:cNvSpPr>
          <p:nvPr>
            <p:custDataLst>
              <p:tags r:id="rId4"/>
            </p:custDataLst>
          </p:nvPr>
        </p:nvSpPr>
        <p:spPr>
          <a:xfrm>
            <a:off x="7344496" y="1372658"/>
            <a:ext cx="1403968" cy="58786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a:t>
            </a:r>
            <a:r>
              <a:rPr kumimoji="0" lang="fr-FR" sz="900" b="0" i="0" u="none" strike="noStrike" kern="1200" cap="none" spc="0" normalizeH="0" baseline="0" noProof="0">
                <a:ln>
                  <a:noFill/>
                </a:ln>
                <a:solidFill>
                  <a:srgbClr val="002960"/>
                </a:solidFill>
                <a:effectLst/>
                <a:uLnTx/>
                <a:uFillTx/>
                <a:latin typeface="Arial"/>
                <a:ea typeface="+mn-ea"/>
                <a:cs typeface="Arial"/>
              </a:rPr>
              <a:t>8 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8 M€*</a:t>
            </a:r>
            <a:br>
              <a:rPr kumimoji="0" lang="fr-FR" sz="900" b="0" i="0" u="none" strike="noStrike" kern="1200" cap="none" spc="0" normalizeH="0" baseline="0" noProof="0">
                <a:ln>
                  <a:noFill/>
                </a:ln>
                <a:solidFill>
                  <a:srgbClr val="002960"/>
                </a:solidFill>
                <a:effectLst/>
                <a:uLnTx/>
                <a:uFillTx/>
                <a:latin typeface="Arial"/>
                <a:ea typeface="+mn-ea"/>
                <a:cs typeface="Arial"/>
              </a:rPr>
            </a:br>
            <a:r>
              <a:rPr kumimoji="0" lang="fr-FR" sz="700" b="0" i="0" u="none" strike="noStrike" kern="1200" cap="none" spc="0" normalizeH="0" baseline="0" noProof="0">
                <a:ln>
                  <a:noFill/>
                </a:ln>
                <a:solidFill>
                  <a:srgbClr val="002960"/>
                </a:solidFill>
                <a:effectLst/>
                <a:uLnTx/>
                <a:uFillTx/>
                <a:latin typeface="Arial"/>
                <a:ea typeface="+mn-ea"/>
                <a:cs typeface="Arial"/>
              </a:rPr>
              <a:t>* Cette valeur sera réactualisée en fonction de la possibilité à reprendre les contrôles en matière de T2A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19" name="TextBox 76"/>
          <p:cNvSpPr txBox="1">
            <a:spLocks/>
          </p:cNvSpPr>
          <p:nvPr>
            <p:custDataLst>
              <p:tags r:id="rId5"/>
            </p:custDataLst>
          </p:nvPr>
        </p:nvSpPr>
        <p:spPr>
          <a:xfrm>
            <a:off x="5562058" y="934748"/>
            <a:ext cx="1530222" cy="119041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2021: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2022 :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6919986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399392"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Poursuite et renforcement des  actions de contrôle visant à garantir le respect de la réglementation  applicable en matière d’indemnités journalières (maladie, AT/MP, maternité), de pension d’invalidité et rente AT/MP.</a:t>
            </a: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012"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Arial"/>
            </a:endParaRPr>
          </a:p>
        </p:txBody>
      </p:sp>
      <p:sp>
        <p:nvSpPr>
          <p:cNvPr id="64" name="Title 1"/>
          <p:cNvSpPr txBox="1">
            <a:spLocks/>
          </p:cNvSpPr>
          <p:nvPr/>
        </p:nvSpPr>
        <p:spPr bwMode="auto">
          <a:xfrm>
            <a:off x="683568" y="207155"/>
            <a:ext cx="8640960"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Renforcement des actions de contrôles portant sur les prestations en espèces</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SNIIRAM</a:t>
            </a:r>
          </a:p>
        </p:txBody>
      </p:sp>
      <p:graphicFrame>
        <p:nvGraphicFramePr>
          <p:cNvPr id="17" name="Tableau 16"/>
          <p:cNvGraphicFramePr>
            <a:graphicFrameLocks noGrp="1"/>
          </p:cNvGraphicFramePr>
          <p:nvPr>
            <p:extLst>
              <p:ext uri="{D42A27DB-BD31-4B8C-83A1-F6EECF244321}">
                <p14:modId xmlns:p14="http://schemas.microsoft.com/office/powerpoint/2010/main" val="1033352820"/>
              </p:ext>
            </p:extLst>
          </p:nvPr>
        </p:nvGraphicFramePr>
        <p:xfrm>
          <a:off x="694656" y="2812211"/>
          <a:ext cx="8217035" cy="3678231"/>
        </p:xfrm>
        <a:graphic>
          <a:graphicData uri="http://schemas.openxmlformats.org/drawingml/2006/table">
            <a:tbl>
              <a:tblPr/>
              <a:tblGrid>
                <a:gridCol w="5029472">
                  <a:extLst>
                    <a:ext uri="{9D8B030D-6E8A-4147-A177-3AD203B41FA5}">
                      <a16:colId xmlns:a16="http://schemas.microsoft.com/office/drawing/2014/main" val="20000"/>
                    </a:ext>
                  </a:extLst>
                </a:gridCol>
                <a:gridCol w="913205">
                  <a:extLst>
                    <a:ext uri="{9D8B030D-6E8A-4147-A177-3AD203B41FA5}">
                      <a16:colId xmlns:a16="http://schemas.microsoft.com/office/drawing/2014/main" val="20001"/>
                    </a:ext>
                  </a:extLst>
                </a:gridCol>
                <a:gridCol w="1467328">
                  <a:extLst>
                    <a:ext uri="{9D8B030D-6E8A-4147-A177-3AD203B41FA5}">
                      <a16:colId xmlns:a16="http://schemas.microsoft.com/office/drawing/2014/main" val="20002"/>
                    </a:ext>
                  </a:extLst>
                </a:gridCol>
                <a:gridCol w="807030">
                  <a:extLst>
                    <a:ext uri="{9D8B030D-6E8A-4147-A177-3AD203B41FA5}">
                      <a16:colId xmlns:a16="http://schemas.microsoft.com/office/drawing/2014/main" val="20003"/>
                    </a:ext>
                  </a:extLst>
                </a:gridCol>
              </a:tblGrid>
              <a:tr h="243840">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l"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499246">
                <a:tc>
                  <a:txBody>
                    <a:bodyPr/>
                    <a:lstStyle/>
                    <a:p>
                      <a:pPr algn="l" fontAlgn="ctr"/>
                      <a:r>
                        <a:rPr lang="fr-FR" sz="900" b="0" i="0" u="none" strike="noStrike" baseline="0" dirty="0">
                          <a:solidFill>
                            <a:schemeClr val="tx1"/>
                          </a:solidFill>
                          <a:latin typeface="+mj-lt"/>
                        </a:rPr>
                        <a:t>Poursuite du contrôle portant sur le cumul d’indemnités journalières (IJ) et d’une activité rémunérée  (volet 1 visant les assurés salariés, volet 2 visant les micro-entrepreneurs)</a:t>
                      </a:r>
                    </a:p>
                    <a:p>
                      <a:pPr algn="l" fontAlgn="ctr"/>
                      <a:r>
                        <a:rPr lang="fr-FR" sz="900" b="0" i="0" u="none" strike="noStrike" baseline="0" dirty="0">
                          <a:solidFill>
                            <a:schemeClr val="tx1"/>
                          </a:solidFill>
                          <a:latin typeface="+mj-lt"/>
                        </a:rPr>
                        <a:t>Lancement en 2022 d’un volet 3 visant  les travailleurs saisonniers </a:t>
                      </a:r>
                      <a:r>
                        <a:rPr lang="fr-FR" sz="900" b="1" i="0" u="none" strike="noStrike" baseline="0" dirty="0">
                          <a:solidFill>
                            <a:schemeClr val="tx1"/>
                          </a:solidFill>
                          <a:latin typeface="+mj-lt"/>
                        </a:rPr>
                        <a:t>dont agricoles </a:t>
                      </a:r>
                      <a:r>
                        <a:rPr lang="fr-FR" sz="900" b="0" i="0" u="none" strike="noStrike" baseline="0" dirty="0">
                          <a:solidFill>
                            <a:schemeClr val="tx1"/>
                          </a:solidFill>
                          <a:latin typeface="+mj-lt"/>
                        </a:rPr>
                        <a:t>(programme périodique)</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chemeClr val="tx1"/>
                          </a:solidFill>
                          <a:latin typeface="+mj-lt"/>
                        </a:rPr>
                        <a:t>Lettre-réseau</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chemeClr val="tx1"/>
                          </a:solidFill>
                          <a:latin typeface="+mj-lt"/>
                        </a:rPr>
                        <a:t>CNAM/réseau</a:t>
                      </a:r>
                      <a:endParaRPr lang="fr-FR" dirty="0">
                        <a:solidFill>
                          <a:schemeClr val="tx1"/>
                        </a:solidFill>
                      </a:endParaRPr>
                    </a:p>
                    <a:p>
                      <a:pPr lvl="0" algn="ctr">
                        <a:buNone/>
                      </a:pPr>
                      <a:r>
                        <a:rPr lang="fr-FR" sz="900" b="0" i="0" u="none" strike="noStrike" dirty="0">
                          <a:solidFill>
                            <a:schemeClr val="tx1"/>
                          </a:solidFill>
                          <a:latin typeface="+mj-lt"/>
                        </a:rPr>
                        <a:t>MSA</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chemeClr val="tx1"/>
                          </a:solidFill>
                          <a:latin typeface="+mj-lt"/>
                        </a:rPr>
                        <a:t>2021/2022</a:t>
                      </a:r>
                      <a:endParaRPr lang="fr-FR" dirty="0">
                        <a:solidFill>
                          <a:schemeClr val="tx1"/>
                        </a:solidFill>
                      </a:endParaRPr>
                    </a:p>
                    <a:p>
                      <a:pPr lvl="0" algn="ctr">
                        <a:buNone/>
                      </a:pPr>
                      <a:r>
                        <a:rPr lang="fr-FR" sz="900" b="0" i="0" u="none" strike="noStrike" dirty="0">
                          <a:solidFill>
                            <a:schemeClr val="tx1"/>
                          </a:solidFill>
                          <a:latin typeface="+mj-lt"/>
                        </a:rPr>
                        <a:t>2022</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343817">
                <a:tc>
                  <a:txBody>
                    <a:bodyPr/>
                    <a:lstStyle/>
                    <a:p>
                      <a:pPr marL="0" marR="0" indent="0" algn="l" rtl="0" eaLnBrk="1" fontAlgn="b" latinLnBrk="0" hangingPunct="1">
                        <a:lnSpc>
                          <a:spcPct val="100000"/>
                        </a:lnSpc>
                        <a:spcBef>
                          <a:spcPts val="0"/>
                        </a:spcBef>
                        <a:spcAft>
                          <a:spcPts val="0"/>
                        </a:spcAft>
                        <a:buClrTx/>
                        <a:buSzTx/>
                        <a:buFontTx/>
                        <a:buNone/>
                      </a:pPr>
                      <a:r>
                        <a:rPr lang="fr-FR" sz="900" b="0" i="0" u="none" strike="noStrike">
                          <a:solidFill>
                            <a:schemeClr val="tx1"/>
                          </a:solidFill>
                          <a:latin typeface="+mj-lt"/>
                        </a:rPr>
                        <a:t>Lancement</a:t>
                      </a:r>
                      <a:r>
                        <a:rPr lang="fr-FR" sz="900" b="0" i="0" u="none" strike="noStrike" baseline="0">
                          <a:solidFill>
                            <a:schemeClr val="tx1"/>
                          </a:solidFill>
                          <a:latin typeface="+mj-lt"/>
                        </a:rPr>
                        <a:t> d’un nouveau contrôle (2022) ciblant les travailleurs indépendants  commettant des fraudes aux IJ</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Périodique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5"/>
                  </a:ext>
                </a:extLst>
              </a:tr>
              <a:tr h="34381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Lancement d’un nouveau contrôle (2021/2022)</a:t>
                      </a:r>
                      <a:r>
                        <a:rPr lang="fr-FR" sz="900" b="0" i="0" u="none" strike="noStrike" baseline="0">
                          <a:solidFill>
                            <a:schemeClr val="tx1"/>
                          </a:solidFill>
                          <a:latin typeface="+mj-lt"/>
                        </a:rPr>
                        <a:t> concernant l’usage des faux arrêts de travail obtenus via internet ou filière spécifique</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Périodique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42977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Mise en œuvre</a:t>
                      </a:r>
                      <a:r>
                        <a:rPr lang="fr-FR" sz="900" b="0" i="0" u="none" strike="noStrike" kern="1200" baseline="0">
                          <a:solidFill>
                            <a:schemeClr val="tx1"/>
                          </a:solidFill>
                          <a:latin typeface="+mn-lt"/>
                          <a:ea typeface="+mn-ea"/>
                          <a:cs typeface="+mn-cs"/>
                        </a:rPr>
                        <a:t> d’un contrôle visant à s’assurer du paiement à bon droit des IJ dérogatoires Covid 19</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54930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Reprise</a:t>
                      </a:r>
                      <a:r>
                        <a:rPr lang="fr-FR" sz="900" b="0" i="0" u="none" strike="noStrike" kern="1200" baseline="0">
                          <a:solidFill>
                            <a:schemeClr val="tx1"/>
                          </a:solidFill>
                          <a:latin typeface="+mn-lt"/>
                          <a:ea typeface="+mn-ea"/>
                          <a:cs typeface="+mn-cs"/>
                        </a:rPr>
                        <a:t> de la campagne MSO-MSAP IJ en 2021 et 2022 (après suspension en 2020 au regard du contexte sanitaire)</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549306">
                <a:tc>
                  <a:txBody>
                    <a:bodyPr/>
                    <a:lstStyle/>
                    <a:p>
                      <a:pPr marL="0" marR="0" indent="0" algn="l" rtl="0" eaLnBrk="1" fontAlgn="b" latinLnBrk="0" hangingPunct="1">
                        <a:lnSpc>
                          <a:spcPct val="100000"/>
                        </a:lnSpc>
                        <a:spcBef>
                          <a:spcPts val="0"/>
                        </a:spcBef>
                        <a:spcAft>
                          <a:spcPts val="0"/>
                        </a:spcAft>
                        <a:buClrTx/>
                        <a:buSzTx/>
                        <a:buFontTx/>
                        <a:buNone/>
                      </a:pPr>
                      <a:r>
                        <a:rPr lang="fr-FR" sz="900" b="0" i="0" u="none" strike="noStrike" kern="1200" baseline="0">
                          <a:solidFill>
                            <a:schemeClr val="tx1"/>
                          </a:solidFill>
                          <a:latin typeface="+mn-lt"/>
                          <a:ea typeface="+mn-ea"/>
                          <a:cs typeface="+mn-cs"/>
                        </a:rPr>
                        <a:t>Contrôle portant sur les employeurs atypiques mise en œuvre sur 2021 et éventuellement poursuivi en 2022 (en fonction des résultats 2021) </a:t>
                      </a:r>
                      <a:endParaRPr lang="fr-FR" sz="900" b="0" i="0" u="none" strike="noStrike" kern="1200">
                        <a:solidFill>
                          <a:schemeClr val="tx1"/>
                        </a:solidFill>
                        <a:latin typeface="+mn-lt"/>
                        <a:ea typeface="+mn-ea"/>
                        <a:cs typeface="+mn-cs"/>
                      </a:endParaRPr>
                    </a:p>
                    <a:p>
                      <a:pPr marL="0" marR="0" indent="0" algn="l" defTabSz="914400" rtl="0" eaLnBrk="1" fontAlgn="b" latinLnBrk="0" hangingPunct="1">
                        <a:lnSpc>
                          <a:spcPct val="100000"/>
                        </a:lnSpc>
                        <a:spcBef>
                          <a:spcPts val="0"/>
                        </a:spcBef>
                        <a:spcAft>
                          <a:spcPts val="0"/>
                        </a:spcAft>
                        <a:buClrTx/>
                        <a:buSzTx/>
                        <a:buFontTx/>
                        <a:buNone/>
                        <a:tabLst/>
                        <a:defRPr/>
                      </a:pP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kern="1200">
                          <a:solidFill>
                            <a:srgbClr val="000000"/>
                          </a:solidFill>
                          <a:latin typeface="+mj-lt"/>
                          <a:ea typeface="+mn-ea"/>
                          <a:cs typeface="+mn-cs"/>
                        </a:rPr>
                        <a:t>périodique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6"/>
                  </a:ext>
                </a:extLst>
              </a:tr>
              <a:tr h="66297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Poursuite du contrôle portant sur les rentes AT/MP et les</a:t>
                      </a:r>
                      <a:r>
                        <a:rPr lang="fr-FR" sz="900" b="0" i="0" u="none" strike="noStrike" kern="1200" baseline="0">
                          <a:solidFill>
                            <a:schemeClr val="tx1"/>
                          </a:solidFill>
                          <a:latin typeface="+mn-lt"/>
                          <a:ea typeface="+mn-ea"/>
                          <a:cs typeface="+mn-cs"/>
                        </a:rPr>
                        <a:t> pensions d’invalidité (volet 1 visant les non-résidents, volet 2 visant à contrôler les ressources des bénéficiaires de l’allocation supplémentaire d’invalidité)</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baseline="0">
                          <a:solidFill>
                            <a:schemeClr val="tx1"/>
                          </a:solidFill>
                          <a:latin typeface="+mn-lt"/>
                          <a:ea typeface="+mn-ea"/>
                          <a:cs typeface="+mn-cs"/>
                        </a:rPr>
                        <a:t>Lancement d’un volet 3 concernant les rentes des conjoints survivants</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CNAM/réseau</a:t>
                      </a:r>
                    </a:p>
                    <a:p>
                      <a:pPr algn="ctr" fontAlgn="ctr"/>
                      <a:r>
                        <a:rPr lang="fr-FR" sz="900" b="0" i="0" u="none" strike="noStrike">
                          <a:solidFill>
                            <a:srgbClr val="000000"/>
                          </a:solidFill>
                          <a:latin typeface="+mj-lt"/>
                        </a:rPr>
                        <a:t>Droit de communication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15" name="ZoneTexte 14"/>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Contrôles et lutte contre la fraude</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3</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Prestations en espèces</a:t>
            </a:r>
          </a:p>
        </p:txBody>
      </p:sp>
      <p:pic>
        <p:nvPicPr>
          <p:cNvPr id="16"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24" name="TextBox 68"/>
          <p:cNvSpPr txBox="1">
            <a:spLocks/>
          </p:cNvSpPr>
          <p:nvPr>
            <p:custDataLst>
              <p:tags r:id="rId4"/>
            </p:custDataLst>
          </p:nvPr>
        </p:nvSpPr>
        <p:spPr>
          <a:xfrm>
            <a:off x="7344496" y="1247438"/>
            <a:ext cx="1403968" cy="58786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a:t>
            </a:r>
            <a:r>
              <a:rPr kumimoji="0" lang="fr-FR" sz="900" b="0" i="0" u="none" strike="noStrike" kern="1200" cap="none" spc="0" normalizeH="0" baseline="0" noProof="0">
                <a:ln>
                  <a:noFill/>
                </a:ln>
                <a:solidFill>
                  <a:srgbClr val="002960"/>
                </a:solidFill>
                <a:effectLst/>
                <a:uLnTx/>
                <a:uFillTx/>
                <a:latin typeface="Arial"/>
                <a:ea typeface="+mn-ea"/>
                <a:cs typeface="Arial"/>
              </a:rPr>
              <a:t>30 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30 M€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19" name="TextBox 76"/>
          <p:cNvSpPr txBox="1">
            <a:spLocks/>
          </p:cNvSpPr>
          <p:nvPr>
            <p:custDataLst>
              <p:tags r:id="rId5"/>
            </p:custDataLst>
          </p:nvPr>
        </p:nvSpPr>
        <p:spPr>
          <a:xfrm>
            <a:off x="5562058" y="934748"/>
            <a:ext cx="1530222" cy="119041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0000"/>
                </a:solidFill>
                <a:effectLst/>
                <a:uLnTx/>
                <a:uFillTx/>
                <a:latin typeface="Arial"/>
                <a:ea typeface="+mn-ea"/>
                <a:cs typeface="Arial"/>
              </a:rPr>
              <a:t>Indicateur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Arial"/>
              </a:rPr>
              <a:t>2021: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Arial"/>
              </a:rPr>
              <a:t>2022 :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dirty="0">
                <a:ln>
                  <a:noFill/>
                </a:ln>
                <a:solidFill>
                  <a:srgbClr val="000000"/>
                </a:solidFill>
                <a:effectLst/>
                <a:uLnTx/>
                <a:uFillTx/>
                <a:latin typeface="Arial"/>
                <a:ea typeface="+mn-ea"/>
                <a:cs typeface="Arial"/>
              </a:rPr>
              <a:t> </a:t>
            </a:r>
            <a:endParaRPr kumimoji="0" lang="fr-FR" sz="9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1636682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400416"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Arial"/>
              </a:rPr>
              <a:t>Poursuite et renforcement des actions de contrôle visant l’obtention des droits.</a:t>
            </a:r>
          </a:p>
        </p:txBody>
      </p:sp>
      <p:sp>
        <p:nvSpPr>
          <p:cNvPr id="64" name="Title 1"/>
          <p:cNvSpPr txBox="1">
            <a:spLocks/>
          </p:cNvSpPr>
          <p:nvPr/>
        </p:nvSpPr>
        <p:spPr bwMode="auto">
          <a:xfrm>
            <a:off x="683568" y="207155"/>
            <a:ext cx="8640960" cy="276999"/>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Renforcement des actions de contrôle portant sur l’obtention des droits</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SNIIRAM</a:t>
            </a:r>
          </a:p>
        </p:txBody>
      </p:sp>
      <p:graphicFrame>
        <p:nvGraphicFramePr>
          <p:cNvPr id="17" name="Tableau 16"/>
          <p:cNvGraphicFramePr>
            <a:graphicFrameLocks noGrp="1"/>
          </p:cNvGraphicFramePr>
          <p:nvPr>
            <p:extLst>
              <p:ext uri="{D42A27DB-BD31-4B8C-83A1-F6EECF244321}">
                <p14:modId xmlns:p14="http://schemas.microsoft.com/office/powerpoint/2010/main" val="2641119641"/>
              </p:ext>
            </p:extLst>
          </p:nvPr>
        </p:nvGraphicFramePr>
        <p:xfrm>
          <a:off x="694656" y="2812210"/>
          <a:ext cx="8217035" cy="3035985"/>
        </p:xfrm>
        <a:graphic>
          <a:graphicData uri="http://schemas.openxmlformats.org/drawingml/2006/table">
            <a:tbl>
              <a:tblPr/>
              <a:tblGrid>
                <a:gridCol w="4475349">
                  <a:extLst>
                    <a:ext uri="{9D8B030D-6E8A-4147-A177-3AD203B41FA5}">
                      <a16:colId xmlns:a16="http://schemas.microsoft.com/office/drawing/2014/main" val="20000"/>
                    </a:ext>
                  </a:extLst>
                </a:gridCol>
                <a:gridCol w="1467328">
                  <a:extLst>
                    <a:ext uri="{9D8B030D-6E8A-4147-A177-3AD203B41FA5}">
                      <a16:colId xmlns:a16="http://schemas.microsoft.com/office/drawing/2014/main" val="20001"/>
                    </a:ext>
                  </a:extLst>
                </a:gridCol>
                <a:gridCol w="1467328">
                  <a:extLst>
                    <a:ext uri="{9D8B030D-6E8A-4147-A177-3AD203B41FA5}">
                      <a16:colId xmlns:a16="http://schemas.microsoft.com/office/drawing/2014/main" val="20002"/>
                    </a:ext>
                  </a:extLst>
                </a:gridCol>
                <a:gridCol w="807030">
                  <a:extLst>
                    <a:ext uri="{9D8B030D-6E8A-4147-A177-3AD203B41FA5}">
                      <a16:colId xmlns:a16="http://schemas.microsoft.com/office/drawing/2014/main" val="20003"/>
                    </a:ext>
                  </a:extLst>
                </a:gridCol>
              </a:tblGrid>
              <a:tr h="381802">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ctr"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67036">
                <a:tc>
                  <a:txBody>
                    <a:bodyPr/>
                    <a:lstStyle/>
                    <a:p>
                      <a:pPr algn="l" fontAlgn="ctr"/>
                      <a:r>
                        <a:rPr lang="fr-FR" sz="900" b="0" i="0" u="none" strike="noStrike" baseline="0">
                          <a:solidFill>
                            <a:srgbClr val="000000"/>
                          </a:solidFill>
                          <a:latin typeface="+mj-lt"/>
                        </a:rPr>
                        <a:t>PUMA: </a:t>
                      </a:r>
                      <a:r>
                        <a:rPr lang="fr-FR" sz="900" b="0" i="0" u="none" strike="noStrike" kern="1200" baseline="0">
                          <a:solidFill>
                            <a:srgbClr val="000000"/>
                          </a:solidFill>
                          <a:latin typeface="+mn-lt"/>
                          <a:ea typeface="+mn-ea"/>
                          <a:cs typeface="+mn-cs"/>
                        </a:rPr>
                        <a:t>Poursuite du contrôle de résidence des bénéficiaire de la PUMA </a:t>
                      </a:r>
                      <a:endParaRPr lang="fr-FR" sz="900" b="0" i="0" u="none" strike="noStrike" baseline="0">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Lettre-réseau</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dirty="0">
                          <a:solidFill>
                            <a:srgbClr val="000000"/>
                          </a:solidFill>
                          <a:latin typeface="+mj-lt"/>
                        </a:rPr>
                        <a:t>CNAM/réseau</a:t>
                      </a:r>
                      <a:endParaRPr lang="fr-FR" dirty="0"/>
                    </a:p>
                    <a:p>
                      <a:pPr lvl="0" algn="ctr">
                        <a:buNone/>
                      </a:pPr>
                      <a:r>
                        <a:rPr lang="fr-FR" sz="900" b="0" i="0" u="none" strike="noStrike" dirty="0">
                          <a:solidFill>
                            <a:schemeClr val="tx1"/>
                          </a:solidFill>
                          <a:latin typeface="+mj-lt"/>
                        </a:rPr>
                        <a:t>MSA</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ctr"/>
                      <a:r>
                        <a:rPr lang="fr-FR" sz="900" b="0" i="0" u="none" strike="noStrike">
                          <a:solidFill>
                            <a:srgbClr val="000000"/>
                          </a:solidFill>
                          <a:latin typeface="+mj-lt"/>
                        </a:rPr>
                        <a:t>Pérenne</a:t>
                      </a:r>
                    </a:p>
                    <a:p>
                      <a:pPr lvl="0" algn="ctr">
                        <a:buNone/>
                      </a:pPr>
                      <a:endParaRPr lang="fr-FR" sz="900" b="0" i="0" u="none" strike="noStrike">
                        <a:solidFill>
                          <a:schemeClr val="accent3"/>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75582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PUMA: </a:t>
                      </a:r>
                      <a:r>
                        <a:rPr lang="fr-FR" sz="900" b="0" i="0" u="none" strike="noStrike" kern="1200" baseline="0">
                          <a:solidFill>
                            <a:srgbClr val="000000"/>
                          </a:solidFill>
                          <a:latin typeface="+mn-lt"/>
                          <a:ea typeface="+mn-ea"/>
                          <a:cs typeface="+mn-cs"/>
                        </a:rPr>
                        <a:t>lancement d’un volet spécifique portant sur les demandes de prise en charge des frais de santé à l’étranger pour des assurés identifiés comme résidant principalement ou totalement hors du territoire français (en collaboration avec le Centre National des Soins à l’Etranger- CNSE)</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kern="1200">
                          <a:solidFill>
                            <a:schemeClr val="tx1"/>
                          </a:solidFill>
                          <a:latin typeface="+mn-lt"/>
                          <a:ea typeface="+mn-ea"/>
                          <a:cs typeface="+mn-cs"/>
                        </a:rPr>
                        <a:t>Lettre-réseau</a:t>
                      </a:r>
                    </a:p>
                    <a:p>
                      <a:pPr algn="ctr" fontAlgn="b"/>
                      <a:r>
                        <a:rPr lang="fr-FR" sz="900" b="0" i="0" u="none" strike="noStrike" kern="1200">
                          <a:solidFill>
                            <a:schemeClr val="tx1"/>
                          </a:solidFill>
                          <a:latin typeface="+mn-lt"/>
                          <a:ea typeface="+mn-ea"/>
                          <a:cs typeface="+mn-cs"/>
                        </a:rPr>
                        <a:t>Echanges de données  CNSE</a:t>
                      </a:r>
                    </a:p>
                    <a:p>
                      <a:pPr algn="ctr" fontAlgn="b"/>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a:solidFill>
                            <a:schemeClr val="tx1"/>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60509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kern="1200" baseline="0">
                          <a:solidFill>
                            <a:srgbClr val="000000"/>
                          </a:solidFill>
                          <a:latin typeface="+mn-lt"/>
                          <a:ea typeface="+mn-ea"/>
                          <a:cs typeface="+mn-cs"/>
                        </a:rPr>
                        <a:t>C2S: Poursuite des contrôles de ressources déclarées par les bénéficiaires de la C2S sans participation financière (ex CMU-C)</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Lettre-réseau</a:t>
                      </a:r>
                    </a:p>
                    <a:p>
                      <a:pPr algn="ctr" fontAlgn="b"/>
                      <a:r>
                        <a:rPr lang="fr-FR" sz="900" b="0" i="0" u="none" strike="noStrike">
                          <a:solidFill>
                            <a:schemeClr val="tx1"/>
                          </a:solidFill>
                          <a:latin typeface="+mj-lt"/>
                        </a:rPr>
                        <a:t>Droit</a:t>
                      </a:r>
                      <a:r>
                        <a:rPr lang="fr-FR" sz="900" b="0" i="0" u="none" strike="noStrike" baseline="0">
                          <a:solidFill>
                            <a:schemeClr val="tx1"/>
                          </a:solidFill>
                          <a:latin typeface="+mj-lt"/>
                        </a:rPr>
                        <a:t> de communication</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kern="1200">
                          <a:solidFill>
                            <a:schemeClr val="tx1"/>
                          </a:solidFill>
                          <a:latin typeface="+mn-lt"/>
                          <a:ea typeface="+mn-ea"/>
                          <a:cs typeface="+mn-cs"/>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rgbClr val="000000"/>
                          </a:solidFill>
                          <a:latin typeface="+mj-lt"/>
                        </a:rPr>
                        <a:t>Pérenne</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626236">
                <a:tc>
                  <a:txBody>
                    <a:bodyPr/>
                    <a:lstStyle/>
                    <a:p>
                      <a:pPr marL="0" marR="0" indent="0" algn="l" rtl="0" eaLnBrk="1" fontAlgn="b" latinLnBrk="0" hangingPunct="1">
                        <a:lnSpc>
                          <a:spcPct val="100000"/>
                        </a:lnSpc>
                        <a:spcBef>
                          <a:spcPts val="0"/>
                        </a:spcBef>
                        <a:spcAft>
                          <a:spcPts val="0"/>
                        </a:spcAft>
                        <a:buClrTx/>
                        <a:buSzTx/>
                        <a:buFontTx/>
                        <a:buNone/>
                      </a:pPr>
                      <a:r>
                        <a:rPr lang="fr-FR" sz="900" b="0" i="0" u="none" strike="noStrike" kern="1200">
                          <a:solidFill>
                            <a:schemeClr val="tx1"/>
                          </a:solidFill>
                          <a:latin typeface="+mn-lt"/>
                          <a:ea typeface="+mn-ea"/>
                          <a:cs typeface="+mn-cs"/>
                        </a:rPr>
                        <a:t>C2S: Lancement d’un nouveau contrôle (de ressources)</a:t>
                      </a:r>
                      <a:r>
                        <a:rPr lang="fr-FR" sz="900" b="0" i="0" u="none" strike="noStrike" kern="1200" baseline="0">
                          <a:solidFill>
                            <a:schemeClr val="tx1"/>
                          </a:solidFill>
                          <a:latin typeface="+mn-lt"/>
                          <a:ea typeface="+mn-ea"/>
                          <a:cs typeface="+mn-cs"/>
                        </a:rPr>
                        <a:t> visant les bénéficiaires de la C2S avec participation financière (ex ACS) </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Lettre-réseau</a:t>
                      </a:r>
                    </a:p>
                    <a:p>
                      <a:pPr algn="ctr" fontAlgn="b"/>
                      <a:r>
                        <a:rPr lang="fr-FR" sz="900" b="0" i="0" u="none" strike="noStrike">
                          <a:solidFill>
                            <a:schemeClr val="tx1"/>
                          </a:solidFill>
                          <a:latin typeface="+mj-lt"/>
                        </a:rPr>
                        <a:t>Droit de communication</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CNAM/réseau</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rgbClr val="000000"/>
                          </a:solidFill>
                          <a:latin typeface="+mj-lt"/>
                        </a:rPr>
                        <a:t>Pérenne à compter de 2021</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5" name="ZoneTexte 14"/>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contrôles et lutte contre la fraude</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 4</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Obtention des droits</a:t>
            </a:r>
          </a:p>
        </p:txBody>
      </p:sp>
      <p:pic>
        <p:nvPicPr>
          <p:cNvPr id="16"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24" name="TextBox 68"/>
          <p:cNvSpPr txBox="1">
            <a:spLocks/>
          </p:cNvSpPr>
          <p:nvPr>
            <p:custDataLst>
              <p:tags r:id="rId4"/>
            </p:custDataLst>
          </p:nvPr>
        </p:nvSpPr>
        <p:spPr>
          <a:xfrm>
            <a:off x="7344496" y="1247438"/>
            <a:ext cx="1403968" cy="58786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a:t>
            </a:r>
            <a:r>
              <a:rPr kumimoji="0" lang="fr-FR" sz="900" b="0" i="0" u="none" strike="noStrike" kern="1200" cap="none" spc="0" normalizeH="0" baseline="0" noProof="0">
                <a:ln>
                  <a:noFill/>
                </a:ln>
                <a:solidFill>
                  <a:srgbClr val="002960"/>
                </a:solidFill>
                <a:effectLst/>
                <a:uLnTx/>
                <a:uFillTx/>
                <a:latin typeface="Arial"/>
                <a:ea typeface="+mn-ea"/>
                <a:cs typeface="Arial"/>
              </a:rPr>
              <a:t>40 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40 M€</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
        <p:nvSpPr>
          <p:cNvPr id="19" name="TextBox 76"/>
          <p:cNvSpPr txBox="1">
            <a:spLocks/>
          </p:cNvSpPr>
          <p:nvPr>
            <p:custDataLst>
              <p:tags r:id="rId5"/>
            </p:custDataLst>
          </p:nvPr>
        </p:nvSpPr>
        <p:spPr>
          <a:xfrm>
            <a:off x="5562058" y="934748"/>
            <a:ext cx="1530222" cy="119041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2021: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2022 : Economies attendues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2529065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2"/>
            </p:custDataLst>
          </p:nvPr>
        </p:nvGraphicFramePr>
        <p:xfrm>
          <a:off x="1648" y="1647"/>
          <a:ext cx="1619" cy="1619"/>
        </p:xfrm>
        <a:graphic>
          <a:graphicData uri="http://schemas.openxmlformats.org/presentationml/2006/ole">
            <mc:AlternateContent xmlns:mc="http://schemas.openxmlformats.org/markup-compatibility/2006">
              <mc:Choice xmlns:v="urn:schemas-microsoft-com:vml" Requires="v">
                <p:oleObj spid="_x0000_s401440" name="think-cell Slide" r:id="rId8" imgW="360" imgH="360" progId="">
                  <p:embed/>
                </p:oleObj>
              </mc:Choice>
              <mc:Fallback>
                <p:oleObj name="think-cell Slide" r:id="rId8" imgW="360" imgH="360" progId="">
                  <p:embed/>
                  <p:pic>
                    <p:nvPicPr>
                      <p:cNvPr id="2" name="Object 1" hidden="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8" y="1647"/>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Rectangle 65"/>
          <p:cNvSpPr>
            <a:spLocks/>
          </p:cNvSpPr>
          <p:nvPr/>
        </p:nvSpPr>
        <p:spPr bwMode="gray">
          <a:xfrm>
            <a:off x="694656" y="718723"/>
            <a:ext cx="4705618" cy="2062206"/>
          </a:xfrm>
          <a:prstGeom prst="rect">
            <a:avLst/>
          </a:prstGeom>
          <a:solidFill>
            <a:schemeClr val="bg1"/>
          </a:solid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67" name="Rectangle 4"/>
          <p:cNvSpPr txBox="1">
            <a:spLocks/>
          </p:cNvSpPr>
          <p:nvPr/>
        </p:nvSpPr>
        <p:spPr>
          <a:xfrm>
            <a:off x="691536" y="697189"/>
            <a:ext cx="4708738"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Objectifs et enjeux de l’action dans le cadre du plan</a:t>
            </a:r>
          </a:p>
        </p:txBody>
      </p:sp>
      <p:sp>
        <p:nvSpPr>
          <p:cNvPr id="74" name="Rectangle 4"/>
          <p:cNvSpPr txBox="1">
            <a:spLocks/>
          </p:cNvSpPr>
          <p:nvPr/>
        </p:nvSpPr>
        <p:spPr>
          <a:xfrm>
            <a:off x="5481813" y="702494"/>
            <a:ext cx="3420192"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Cibles et indicateurs</a:t>
            </a:r>
          </a:p>
        </p:txBody>
      </p:sp>
      <p:sp>
        <p:nvSpPr>
          <p:cNvPr id="80" name="ZoneTexte 79"/>
          <p:cNvSpPr txBox="1"/>
          <p:nvPr/>
        </p:nvSpPr>
        <p:spPr>
          <a:xfrm>
            <a:off x="690790" y="934747"/>
            <a:ext cx="4709483" cy="1764647"/>
          </a:xfrm>
          <a:prstGeom prst="rect">
            <a:avLst/>
          </a:prstGeom>
          <a:noFill/>
          <a:effectLst/>
        </p:spPr>
        <p:txBody>
          <a:bodyPr wrap="square" lIns="36000" tIns="45686" rIns="36000" bIns="45686" rtlCol="0">
            <a:noAutofit/>
          </a:bodyPr>
          <a:lstStyle/>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Expérimentation de nouvelles techniques de détection des fraudes potentielles</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Renforcer les échanges de données entre partenaires sociaux.</a:t>
            </a:r>
          </a:p>
          <a:p>
            <a:pPr marL="0" marR="0" lvl="0" indent="0" algn="l" defTabSz="914012"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Arial"/>
                <a:ea typeface="+mn-ea"/>
                <a:cs typeface="Arial"/>
              </a:rPr>
              <a:t> </a:t>
            </a:r>
          </a:p>
        </p:txBody>
      </p:sp>
      <p:sp>
        <p:nvSpPr>
          <p:cNvPr id="64" name="Title 1"/>
          <p:cNvSpPr txBox="1">
            <a:spLocks/>
          </p:cNvSpPr>
          <p:nvPr/>
        </p:nvSpPr>
        <p:spPr bwMode="auto">
          <a:xfrm>
            <a:off x="683568" y="68656"/>
            <a:ext cx="8218437" cy="553998"/>
          </a:xfrm>
          <a:prstGeom prst="rect">
            <a:avLst/>
          </a:prstGeom>
          <a:noFill/>
          <a:ln w="9525" algn="ctr">
            <a:noFill/>
            <a:miter lim="800000"/>
            <a:headEnd/>
            <a:tailEnd/>
          </a:ln>
        </p:spPr>
        <p:txBody>
          <a:bodyPr vert="horz" wrap="square" lIns="0" tIns="0" rIns="0" bIns="0" numCol="1" anchor="ctr" anchorCtr="0" compatLnSpc="1">
            <a:prstTxWarp prst="textNoShape">
              <a:avLst/>
            </a:prstTxWarp>
            <a:spAutoFit/>
          </a:bodyPr>
          <a:lstStyle>
            <a:defPPr>
              <a:defRPr lang="fr-FR"/>
            </a:defPPr>
            <a:lvl1pPr defTabSz="911105" eaLnBrk="0" hangingPunct="0">
              <a:tabLst>
                <a:tab pos="455549" algn="l"/>
              </a:tabLst>
              <a:defRPr b="1" kern="0">
                <a:solidFill>
                  <a:srgbClr val="002960"/>
                </a:solidFill>
              </a:defRPr>
            </a:lvl1pPr>
          </a:lstStyle>
          <a:p>
            <a:pPr marL="0" marR="0" lvl="0" indent="0" algn="l" defTabSz="911105" rtl="0" eaLnBrk="0" fontAlgn="auto" latinLnBrk="0" hangingPunct="0">
              <a:lnSpc>
                <a:spcPct val="100000"/>
              </a:lnSpc>
              <a:spcBef>
                <a:spcPts val="0"/>
              </a:spcBef>
              <a:spcAft>
                <a:spcPts val="0"/>
              </a:spcAft>
              <a:buClrTx/>
              <a:buSzTx/>
              <a:buFontTx/>
              <a:buNone/>
              <a:tabLst>
                <a:tab pos="455549" algn="l"/>
              </a:tabLst>
              <a:defRPr/>
            </a:pPr>
            <a:r>
              <a:rPr kumimoji="0" lang="fr-FR" sz="1800" b="1" i="0" u="none" strike="noStrike" kern="0" cap="none" spc="0" normalizeH="0" baseline="0" noProof="0">
                <a:ln>
                  <a:noFill/>
                </a:ln>
                <a:solidFill>
                  <a:srgbClr val="002960"/>
                </a:solidFill>
                <a:effectLst/>
                <a:uLnTx/>
                <a:uFillTx/>
                <a:latin typeface="Arial"/>
                <a:ea typeface="+mn-ea"/>
                <a:cs typeface="Arial"/>
              </a:rPr>
              <a:t>Poursuivre l’amélioration des techniques de détection et de ciblage des fraudes potentielles</a:t>
            </a:r>
          </a:p>
        </p:txBody>
      </p:sp>
      <p:sp>
        <p:nvSpPr>
          <p:cNvPr id="100" name="Rectangle 99"/>
          <p:cNvSpPr>
            <a:spLocks/>
          </p:cNvSpPr>
          <p:nvPr/>
        </p:nvSpPr>
        <p:spPr bwMode="gray">
          <a:xfrm>
            <a:off x="5490920" y="889671"/>
            <a:ext cx="3411085" cy="1891258"/>
          </a:xfrm>
          <a:prstGeom prst="rect">
            <a:avLst/>
          </a:prstGeom>
          <a:noFill/>
          <a:ln w="19050">
            <a:solidFill>
              <a:srgbClr val="FFE36D"/>
            </a:solidFill>
            <a:miter lim="800000"/>
            <a:headEnd/>
            <a:tailEnd/>
          </a:ln>
          <a:effectLst/>
        </p:spPr>
        <p:txBody>
          <a:bodyPr wrap="square" lIns="93036" tIns="46521" rIns="93036" bIns="46521" anchor="t">
            <a:noAutofit/>
          </a:bodyPr>
          <a:lstStyle/>
          <a:p>
            <a:pPr marL="0" marR="0" lvl="1" indent="0" algn="l" defTabSz="914012" rtl="0" eaLnBrk="1" fontAlgn="auto" latinLnBrk="0" hangingPunct="1">
              <a:lnSpc>
                <a:spcPct val="100000"/>
              </a:lnSpc>
              <a:spcBef>
                <a:spcPts val="0"/>
              </a:spcBef>
              <a:spcAft>
                <a:spcPts val="0"/>
              </a:spcAft>
              <a:buClr>
                <a:srgbClr val="002960"/>
              </a:buClr>
              <a:buSzTx/>
              <a:buFontTx/>
              <a:buNone/>
              <a:tabLst/>
              <a:defRPr/>
            </a:pPr>
            <a:endParaRPr kumimoji="0" lang="fr-FR" sz="800" b="1" i="0" u="none" strike="noStrike" kern="1200" cap="none" spc="0" normalizeH="0" baseline="0" noProof="0">
              <a:ln>
                <a:noFill/>
              </a:ln>
              <a:solidFill>
                <a:srgbClr val="FF0000"/>
              </a:solidFill>
              <a:effectLst/>
              <a:uLnTx/>
              <a:uFillTx/>
              <a:latin typeface="Arial"/>
              <a:ea typeface="+mn-ea"/>
              <a:cs typeface="Arial"/>
            </a:endParaRPr>
          </a:p>
        </p:txBody>
      </p:sp>
      <p:sp>
        <p:nvSpPr>
          <p:cNvPr id="21" name="Rectangle 4"/>
          <p:cNvSpPr txBox="1">
            <a:spLocks/>
          </p:cNvSpPr>
          <p:nvPr/>
        </p:nvSpPr>
        <p:spPr>
          <a:xfrm>
            <a:off x="5490920" y="2125162"/>
            <a:ext cx="3402674" cy="194871"/>
          </a:xfrm>
          <a:prstGeom prst="rect">
            <a:avLst/>
          </a:prstGeom>
          <a:solidFill>
            <a:srgbClr val="FFE36D"/>
          </a:solidFill>
          <a:ln w="9525">
            <a:solidFill>
              <a:srgbClr val="FFE36D"/>
            </a:solidFill>
            <a:miter lim="800000"/>
            <a:headEnd/>
            <a:tailEnd/>
          </a:ln>
          <a:effectLst/>
        </p:spPr>
        <p:txBody>
          <a:bodyPr vert="horz" wrap="square" lIns="46521" tIns="27913" rIns="46521" bIns="27913" numCol="1" anchor="ctr" anchorCtr="0" compatLnSpc="1">
            <a:prstTxWarp prst="textNoShape">
              <a:avLst/>
            </a:prstTxWarp>
            <a:sp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342900" marR="0" lvl="0" indent="-342900" algn="l" defTabSz="895350" rtl="0" eaLnBrk="0" fontAlgn="base" latinLnBrk="0" hangingPunct="0">
              <a:lnSpc>
                <a:spcPct val="100000"/>
              </a:lnSpc>
              <a:spcBef>
                <a:spcPct val="0"/>
              </a:spcBef>
              <a:spcAft>
                <a:spcPct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Données</a:t>
            </a:r>
          </a:p>
        </p:txBody>
      </p:sp>
      <p:sp>
        <p:nvSpPr>
          <p:cNvPr id="23" name="TextBox 76"/>
          <p:cNvSpPr txBox="1">
            <a:spLocks/>
          </p:cNvSpPr>
          <p:nvPr>
            <p:custDataLst>
              <p:tags r:id="rId3"/>
            </p:custDataLst>
          </p:nvPr>
        </p:nvSpPr>
        <p:spPr>
          <a:xfrm>
            <a:off x="5518226" y="2365473"/>
            <a:ext cx="3375368" cy="33392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SNIIRAM</a:t>
            </a:r>
          </a:p>
        </p:txBody>
      </p:sp>
      <p:graphicFrame>
        <p:nvGraphicFramePr>
          <p:cNvPr id="17" name="Tableau 16"/>
          <p:cNvGraphicFramePr>
            <a:graphicFrameLocks noGrp="1"/>
          </p:cNvGraphicFramePr>
          <p:nvPr>
            <p:extLst>
              <p:ext uri="{D42A27DB-BD31-4B8C-83A1-F6EECF244321}">
                <p14:modId xmlns:p14="http://schemas.microsoft.com/office/powerpoint/2010/main" val="568299167"/>
              </p:ext>
            </p:extLst>
          </p:nvPr>
        </p:nvGraphicFramePr>
        <p:xfrm>
          <a:off x="871396" y="2806574"/>
          <a:ext cx="8024992" cy="3921252"/>
        </p:xfrm>
        <a:graphic>
          <a:graphicData uri="http://schemas.openxmlformats.org/drawingml/2006/table">
            <a:tbl>
              <a:tblPr/>
              <a:tblGrid>
                <a:gridCol w="5572812">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807999">
                  <a:extLst>
                    <a:ext uri="{9D8B030D-6E8A-4147-A177-3AD203B41FA5}">
                      <a16:colId xmlns:a16="http://schemas.microsoft.com/office/drawing/2014/main" val="20002"/>
                    </a:ext>
                  </a:extLst>
                </a:gridCol>
                <a:gridCol w="852093">
                  <a:extLst>
                    <a:ext uri="{9D8B030D-6E8A-4147-A177-3AD203B41FA5}">
                      <a16:colId xmlns:a16="http://schemas.microsoft.com/office/drawing/2014/main" val="20003"/>
                    </a:ext>
                  </a:extLst>
                </a:gridCol>
              </a:tblGrid>
              <a:tr h="334803">
                <a:tc>
                  <a:txBody>
                    <a:bodyPr/>
                    <a:lstStyle/>
                    <a:p>
                      <a:pPr algn="l" fontAlgn="ctr"/>
                      <a:r>
                        <a:rPr lang="fr-FR" sz="900" b="1" i="0" u="none" strike="noStrike">
                          <a:solidFill>
                            <a:srgbClr val="000000"/>
                          </a:solidFill>
                          <a:latin typeface="+mj-lt"/>
                        </a:rPr>
                        <a:t>Actions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defTabSz="932863" rtl="0" eaLnBrk="1" fontAlgn="ctr" latinLnBrk="0" hangingPunct="1">
                        <a:lnSpc>
                          <a:spcPct val="100000"/>
                        </a:lnSpc>
                        <a:spcBef>
                          <a:spcPts val="0"/>
                        </a:spcBef>
                        <a:spcAft>
                          <a:spcPts val="0"/>
                        </a:spcAft>
                        <a:buClrTx/>
                        <a:buSzTx/>
                        <a:buFontTx/>
                        <a:buNone/>
                        <a:tabLst/>
                        <a:defRPr/>
                      </a:pPr>
                      <a:r>
                        <a:rPr lang="fr-FR" sz="900" b="1" i="0" u="none" strike="noStrike">
                          <a:solidFill>
                            <a:srgbClr val="000000"/>
                          </a:solidFill>
                          <a:latin typeface="+mj-lt"/>
                        </a:rPr>
                        <a:t>Levier/outils</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marL="0" marR="0" indent="0" algn="ctr" rtl="0" eaLnBrk="1" fontAlgn="ctr" latinLnBrk="0" hangingPunct="1">
                        <a:lnSpc>
                          <a:spcPct val="100000"/>
                        </a:lnSpc>
                        <a:spcBef>
                          <a:spcPts val="0"/>
                        </a:spcBef>
                        <a:spcAft>
                          <a:spcPts val="0"/>
                        </a:spcAft>
                        <a:buClrTx/>
                        <a:buSzTx/>
                        <a:buFontTx/>
                        <a:buNone/>
                      </a:pPr>
                      <a:r>
                        <a:rPr lang="fr-FR" sz="900" b="1" i="0" u="none" strike="noStrike">
                          <a:solidFill>
                            <a:srgbClr val="000000"/>
                          </a:solidFill>
                          <a:latin typeface="+mj-lt"/>
                        </a:rPr>
                        <a:t>Acteurs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tc>
                  <a:txBody>
                    <a:bodyPr/>
                    <a:lstStyle/>
                    <a:p>
                      <a:pPr algn="ctr" fontAlgn="ctr"/>
                      <a:r>
                        <a:rPr lang="fr-FR" sz="900" b="1" i="0" u="none" strike="noStrike">
                          <a:solidFill>
                            <a:srgbClr val="000000"/>
                          </a:solidFill>
                          <a:latin typeface="+mj-lt"/>
                        </a:rPr>
                        <a:t>Calendrier </a:t>
                      </a:r>
                    </a:p>
                  </a:txBody>
                  <a:tcPr marL="6762" marR="6762" marT="6763" marB="0" anchor="ctr">
                    <a:lnL>
                      <a:noFill/>
                    </a:lnL>
                    <a:lnR>
                      <a:noFill/>
                    </a:lnR>
                    <a:lnT>
                      <a:noFill/>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0"/>
                  </a:ext>
                </a:extLst>
              </a:tr>
              <a:tr h="647663">
                <a:tc>
                  <a:txBody>
                    <a:bodyPr/>
                    <a:lstStyle/>
                    <a:p>
                      <a:pPr marL="0" marR="0" indent="0" algn="l" rtl="0" eaLnBrk="1" fontAlgn="b" latinLnBrk="0" hangingPunct="1">
                        <a:lnSpc>
                          <a:spcPct val="100000"/>
                        </a:lnSpc>
                        <a:spcBef>
                          <a:spcPts val="0"/>
                        </a:spcBef>
                        <a:spcAft>
                          <a:spcPts val="0"/>
                        </a:spcAft>
                        <a:buClrTx/>
                        <a:buSzTx/>
                        <a:buFontTx/>
                        <a:buNone/>
                      </a:pPr>
                      <a:r>
                        <a:rPr lang="fr-FR" sz="900" b="1" i="0" u="none" strike="noStrike">
                          <a:solidFill>
                            <a:schemeClr val="tx1"/>
                          </a:solidFill>
                          <a:latin typeface="+mj-lt"/>
                        </a:rPr>
                        <a:t>Modélisation de nouveaux modes opératoires</a:t>
                      </a:r>
                      <a:r>
                        <a:rPr lang="fr-FR" sz="900" b="1" i="0" u="none" strike="noStrike" baseline="0">
                          <a:solidFill>
                            <a:schemeClr val="tx1"/>
                          </a:solidFill>
                          <a:latin typeface="+mj-lt"/>
                        </a:rPr>
                        <a:t> de fraudes à fort enjeu financier </a:t>
                      </a:r>
                      <a:r>
                        <a:rPr lang="fr-FR" sz="900" b="0" i="0" u="none" strike="noStrike" baseline="0">
                          <a:solidFill>
                            <a:schemeClr val="tx1"/>
                          </a:solidFill>
                          <a:latin typeface="+mj-lt"/>
                        </a:rPr>
                        <a:t>: </a:t>
                      </a:r>
                    </a:p>
                    <a:p>
                      <a:pPr marL="0" marR="0" indent="0" algn="l" defTabSz="914400" rtl="0" eaLnBrk="1" fontAlgn="b" latinLnBrk="0" hangingPunct="1">
                        <a:lnSpc>
                          <a:spcPct val="100000"/>
                        </a:lnSpc>
                        <a:spcBef>
                          <a:spcPts val="0"/>
                        </a:spcBef>
                        <a:spcAft>
                          <a:spcPts val="0"/>
                        </a:spcAft>
                        <a:buClrTx/>
                        <a:buSzTx/>
                        <a:buFontTx/>
                        <a:buNone/>
                        <a:tabLst/>
                        <a:defRPr/>
                      </a:pPr>
                      <a:r>
                        <a:rPr lang="fr-FR" sz="900" b="0" i="0" u="none" strike="noStrike" baseline="0">
                          <a:solidFill>
                            <a:schemeClr val="tx1"/>
                          </a:solidFill>
                          <a:latin typeface="+mj-lt"/>
                        </a:rPr>
                        <a:t>A partir de fraudes repérées en région et mettant en exergue de nouveaux modes opératoires, le mécanisme de fraude est modélisé afin de repérer les acteurs de santé ayant les mêmes pratiques France entière. Selon les résultats, des programmes de contrôle contentieux sont mis en place pour couvrir les risques (ex: faux avis d’arrêt de travail vendus sur internet)</a:t>
                      </a:r>
                      <a:endParaRPr lang="fr-FR" sz="900" b="0" i="0" u="none" strike="noStrike">
                        <a:solidFill>
                          <a:schemeClr val="tx1"/>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Groupes de travail</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dirty="0">
                          <a:solidFill>
                            <a:schemeClr val="tx1"/>
                          </a:solidFill>
                          <a:latin typeface="+mj-lt"/>
                        </a:rPr>
                        <a:t>CNAM/réseau</a:t>
                      </a: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32863" rtl="0" eaLnBrk="1" fontAlgn="b" latinLnBrk="0" hangingPunct="1">
                        <a:lnSpc>
                          <a:spcPct val="100000"/>
                        </a:lnSpc>
                        <a:spcBef>
                          <a:spcPts val="0"/>
                        </a:spcBef>
                        <a:spcAft>
                          <a:spcPts val="0"/>
                        </a:spcAft>
                        <a:buClrTx/>
                        <a:buSzTx/>
                        <a:buFontTx/>
                        <a:buNone/>
                        <a:tabLst/>
                        <a:defRPr/>
                      </a:pPr>
                      <a:r>
                        <a:rPr lang="fr-FR" sz="900" b="0" i="0" u="none" strike="noStrike" kern="1200">
                          <a:solidFill>
                            <a:srgbClr val="000000"/>
                          </a:solidFill>
                          <a:latin typeface="+mn-lt"/>
                          <a:ea typeface="+mn-ea"/>
                          <a:cs typeface="+mn-cs"/>
                        </a:rPr>
                        <a:t>2021-2022</a:t>
                      </a:r>
                    </a:p>
                    <a:p>
                      <a:pPr algn="ctr" fontAlgn="b"/>
                      <a:endParaRPr lang="fr-FR" sz="900" b="0" i="0" u="none" strike="noStrike">
                        <a:solidFill>
                          <a:srgbClr val="000000"/>
                        </a:solidFill>
                        <a:latin typeface="+mj-lt"/>
                      </a:endParaRPr>
                    </a:p>
                  </a:txBody>
                  <a:tcPr marL="6762" marR="6762" marT="6763" marB="0" anchor="ctr">
                    <a:lnL>
                      <a:noFill/>
                    </a:lnL>
                    <a:lnR>
                      <a:noFill/>
                    </a:lnR>
                    <a:lnT w="12700" cap="flat" cmpd="sng" algn="ctr">
                      <a:solidFill>
                        <a:srgbClr val="FFC000"/>
                      </a:solidFill>
                      <a:prstDash val="solid"/>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1"/>
                  </a:ext>
                </a:extLst>
              </a:tr>
              <a:tr h="519265">
                <a:tc>
                  <a:txBody>
                    <a:bodyPr/>
                    <a:lstStyle/>
                    <a:p>
                      <a:pPr algn="l" fontAlgn="b"/>
                      <a:endParaRPr lang="fr-FR" sz="900" b="1" i="0" u="none" strike="noStrike" kern="1200" baseline="0" dirty="0">
                        <a:solidFill>
                          <a:schemeClr val="tx1"/>
                        </a:solidFill>
                        <a:latin typeface="+mn-lt"/>
                        <a:ea typeface="+mn-ea"/>
                        <a:cs typeface="+mn-cs"/>
                      </a:endParaRPr>
                    </a:p>
                    <a:p>
                      <a:pPr algn="l" fontAlgn="b"/>
                      <a:r>
                        <a:rPr lang="fr-FR" sz="900" b="1" i="0" u="none" strike="noStrike" kern="1200" baseline="0" dirty="0">
                          <a:solidFill>
                            <a:schemeClr val="tx1"/>
                          </a:solidFill>
                          <a:latin typeface="+mn-lt"/>
                          <a:ea typeface="+mn-ea"/>
                          <a:cs typeface="+mn-cs"/>
                        </a:rPr>
                        <a:t>Datamining </a:t>
                      </a:r>
                    </a:p>
                    <a:p>
                      <a:pPr algn="l" fontAlgn="b"/>
                      <a:r>
                        <a:rPr lang="fr-FR" sz="900" b="0" i="0" u="none" strike="noStrike" kern="1200" dirty="0">
                          <a:solidFill>
                            <a:schemeClr val="tx1"/>
                          </a:solidFill>
                          <a:latin typeface="+mn-lt"/>
                          <a:ea typeface="+mn-ea"/>
                          <a:cs typeface="+mn-cs"/>
                        </a:rPr>
                        <a:t>Dans l’objectif de mieux identifier l’ampleur des fraudes, dans la continuité</a:t>
                      </a:r>
                      <a:r>
                        <a:rPr lang="fr-FR" sz="900" b="0" i="0" u="none" strike="noStrike" kern="1200" baseline="0" dirty="0">
                          <a:solidFill>
                            <a:schemeClr val="tx1"/>
                          </a:solidFill>
                          <a:latin typeface="+mn-lt"/>
                          <a:ea typeface="+mn-ea"/>
                          <a:cs typeface="+mn-cs"/>
                        </a:rPr>
                        <a:t> </a:t>
                      </a:r>
                      <a:r>
                        <a:rPr lang="fr-FR" sz="900" b="0" i="0" u="none" strike="noStrike" kern="1200" baseline="0" dirty="0" smtClean="0">
                          <a:solidFill>
                            <a:schemeClr val="tx1"/>
                          </a:solidFill>
                          <a:latin typeface="+mn-lt"/>
                          <a:ea typeface="+mn-ea"/>
                          <a:cs typeface="+mn-cs"/>
                        </a:rPr>
                        <a:t>des </a:t>
                      </a:r>
                      <a:r>
                        <a:rPr lang="fr-FR" sz="900" b="0" i="0" u="none" strike="noStrike" kern="1200" baseline="0" dirty="0">
                          <a:solidFill>
                            <a:schemeClr val="tx1"/>
                          </a:solidFill>
                          <a:latin typeface="+mn-lt"/>
                          <a:ea typeface="+mn-ea"/>
                          <a:cs typeface="+mn-cs"/>
                        </a:rPr>
                        <a:t>expérimentations de Datamining lancées depuis  2012, la CNAM  mettra en œuvre un modèle de datamining sur la thématique les dispositifs médicaux, construit avec l’appui méthodologique  d’un  prestataire data-</a:t>
                      </a:r>
                      <a:r>
                        <a:rPr lang="fr-FR" sz="900" b="0" i="0" u="none" strike="noStrike" kern="1200" baseline="0" dirty="0" err="1">
                          <a:solidFill>
                            <a:schemeClr val="tx1"/>
                          </a:solidFill>
                          <a:latin typeface="+mn-lt"/>
                          <a:ea typeface="+mn-ea"/>
                          <a:cs typeface="+mn-cs"/>
                        </a:rPr>
                        <a:t>scientist</a:t>
                      </a:r>
                      <a:r>
                        <a:rPr lang="fr-FR" sz="900" b="0" i="0" u="none" strike="noStrike" kern="1200" baseline="0" dirty="0">
                          <a:solidFill>
                            <a:schemeClr val="tx1"/>
                          </a:solidFill>
                          <a:latin typeface="+mn-lt"/>
                          <a:ea typeface="+mn-ea"/>
                          <a:cs typeface="+mn-cs"/>
                        </a:rPr>
                        <a:t> </a:t>
                      </a:r>
                    </a:p>
                    <a:p>
                      <a:pPr lvl="0" algn="l">
                        <a:buNone/>
                      </a:pPr>
                      <a:endParaRPr lang="fr-FR" sz="900" b="0" i="0" u="none" strike="noStrike" kern="1200" baseline="0" dirty="0">
                        <a:solidFill>
                          <a:schemeClr val="tx1"/>
                        </a:solidFill>
                        <a:latin typeface="+mn-lt"/>
                        <a:ea typeface="+mn-ea"/>
                        <a:cs typeface="+mn-cs"/>
                      </a:endParaRPr>
                    </a:p>
                    <a:p>
                      <a:pPr lvl="0" algn="l">
                        <a:buNone/>
                      </a:pPr>
                      <a:r>
                        <a:rPr lang="fr-FR" sz="900" b="0" i="0" u="none" strike="noStrike" kern="1200" baseline="0" dirty="0">
                          <a:solidFill>
                            <a:schemeClr val="tx1"/>
                          </a:solidFill>
                          <a:latin typeface="+mn-lt"/>
                          <a:ea typeface="+mn-ea"/>
                          <a:cs typeface="+mn-cs"/>
                        </a:rPr>
                        <a:t>La </a:t>
                      </a:r>
                      <a:r>
                        <a:rPr lang="fr-FR" sz="900" b="1" i="0" u="none" strike="noStrike" kern="1200" baseline="0" dirty="0">
                          <a:solidFill>
                            <a:schemeClr val="tx1"/>
                          </a:solidFill>
                          <a:latin typeface="+mn-lt"/>
                          <a:ea typeface="+mn-ea"/>
                          <a:cs typeface="+mn-cs"/>
                        </a:rPr>
                        <a:t>MSA poursuivra son plan de ciblage pour la 4eme année sur les transporteurs sanitaires </a:t>
                      </a:r>
                    </a:p>
                    <a:p>
                      <a:pPr lvl="0" algn="l">
                        <a:buNone/>
                      </a:pPr>
                      <a:endParaRPr lang="fr-FR" sz="900" b="0" i="0" u="none" strike="noStrike" kern="1200" baseline="0" dirty="0">
                        <a:solidFill>
                          <a:schemeClr val="tx1"/>
                        </a:solidFill>
                        <a:latin typeface="+mn-lt"/>
                        <a:ea typeface="+mn-ea"/>
                        <a:cs typeface="+mn-cs"/>
                      </a:endParaRPr>
                    </a:p>
                    <a:p>
                      <a:pPr marL="0" marR="0" indent="0" algn="l" defTabSz="932863" rtl="0" eaLnBrk="1" fontAlgn="b" latinLnBrk="0" hangingPunct="1">
                        <a:lnSpc>
                          <a:spcPct val="100000"/>
                        </a:lnSpc>
                        <a:spcBef>
                          <a:spcPts val="0"/>
                        </a:spcBef>
                        <a:spcAft>
                          <a:spcPts val="0"/>
                        </a:spcAft>
                        <a:buClrTx/>
                        <a:buSzTx/>
                        <a:buFontTx/>
                        <a:buNone/>
                        <a:tabLst/>
                        <a:defRPr/>
                      </a:pPr>
                      <a:r>
                        <a:rPr lang="fr-FR" sz="900" b="1" i="0" u="none" strike="noStrike" kern="1200" baseline="0" dirty="0" err="1">
                          <a:solidFill>
                            <a:schemeClr val="tx1"/>
                          </a:solidFill>
                          <a:latin typeface="+mn-lt"/>
                          <a:ea typeface="+mn-ea"/>
                          <a:cs typeface="+mn-cs"/>
                        </a:rPr>
                        <a:t>Big</a:t>
                      </a:r>
                      <a:r>
                        <a:rPr lang="fr-FR" sz="900" b="1" i="0" u="none" strike="noStrike" kern="1200" baseline="0" dirty="0">
                          <a:solidFill>
                            <a:schemeClr val="tx1"/>
                          </a:solidFill>
                          <a:latin typeface="+mn-lt"/>
                          <a:ea typeface="+mn-ea"/>
                          <a:cs typeface="+mn-cs"/>
                        </a:rPr>
                        <a:t> data</a:t>
                      </a:r>
                      <a:endParaRPr lang="fr-FR" sz="900" b="0" i="0" u="none" strike="noStrike" kern="1200" dirty="0">
                        <a:solidFill>
                          <a:schemeClr val="tx1"/>
                        </a:solidFill>
                        <a:latin typeface="+mn-lt"/>
                        <a:ea typeface="+mn-ea"/>
                        <a:cs typeface="+mn-cs"/>
                      </a:endParaRPr>
                    </a:p>
                    <a:p>
                      <a:pPr algn="l" fontAlgn="b"/>
                      <a:r>
                        <a:rPr lang="fr-FR" sz="900" b="0" i="0" u="none" strike="noStrike" kern="1200" baseline="0" dirty="0">
                          <a:solidFill>
                            <a:schemeClr val="tx1"/>
                          </a:solidFill>
                          <a:latin typeface="+mn-lt"/>
                          <a:ea typeface="+mn-ea"/>
                          <a:cs typeface="+mn-cs"/>
                        </a:rPr>
                        <a:t>Dans la suite des travaux </a:t>
                      </a:r>
                      <a:r>
                        <a:rPr lang="fr-FR" sz="900" b="0" i="0" u="none" strike="noStrike" kern="1200" baseline="0" dirty="0" err="1">
                          <a:solidFill>
                            <a:schemeClr val="tx1"/>
                          </a:solidFill>
                          <a:latin typeface="+mn-lt"/>
                          <a:ea typeface="+mn-ea"/>
                          <a:cs typeface="+mn-cs"/>
                        </a:rPr>
                        <a:t>big</a:t>
                      </a:r>
                      <a:r>
                        <a:rPr lang="fr-FR" sz="900" b="0" i="0" u="none" strike="noStrike" kern="1200" baseline="0" dirty="0">
                          <a:solidFill>
                            <a:schemeClr val="tx1"/>
                          </a:solidFill>
                          <a:latin typeface="+mn-lt"/>
                          <a:ea typeface="+mn-ea"/>
                          <a:cs typeface="+mn-cs"/>
                        </a:rPr>
                        <a:t> data engagés dans le cadre d’un  partenariat </a:t>
                      </a:r>
                      <a:r>
                        <a:rPr lang="fr-FR" sz="900" b="0" i="0" u="none" strike="noStrike" kern="1200" baseline="0" dirty="0" err="1">
                          <a:solidFill>
                            <a:schemeClr val="tx1"/>
                          </a:solidFill>
                          <a:latin typeface="+mn-lt"/>
                          <a:ea typeface="+mn-ea"/>
                          <a:cs typeface="+mn-cs"/>
                        </a:rPr>
                        <a:t>Cnam</a:t>
                      </a:r>
                      <a:r>
                        <a:rPr lang="fr-FR" sz="900" b="0" i="0" u="none" strike="noStrike" kern="1200" baseline="0" dirty="0">
                          <a:solidFill>
                            <a:schemeClr val="tx1"/>
                          </a:solidFill>
                          <a:latin typeface="+mn-lt"/>
                          <a:ea typeface="+mn-ea"/>
                          <a:cs typeface="+mn-cs"/>
                        </a:rPr>
                        <a:t>/Ecole polytechnique sur la thématique des médicaments, les méthodes issues de ces premiers travaux, à savoir les algorithmes de détection de communauté, seront appliquées à un nouveau  sujet de recherche de fraude : le trafic de médicaments à l’exportation en vue de contribuer à la rénovation de la politique de contrôle des trafics de médicaments</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Appui prestataires</a:t>
                      </a:r>
                    </a:p>
                    <a:p>
                      <a:pPr lvl="0" algn="ctr">
                        <a:buNone/>
                      </a:pPr>
                      <a:endParaRPr lang="fr-FR" sz="900" b="0" i="0" u="none" strike="noStrike" dirty="0">
                        <a:solidFill>
                          <a:schemeClr val="tx1"/>
                        </a:solidFill>
                        <a:latin typeface="+mj-lt"/>
                      </a:endParaRPr>
                    </a:p>
                    <a:p>
                      <a:pPr lvl="0" algn="ctr">
                        <a:buNone/>
                      </a:pPr>
                      <a:endParaRPr lang="fr-FR" sz="900" b="0" i="0" u="none" strike="noStrike" dirty="0">
                        <a:solidFill>
                          <a:schemeClr val="tx1"/>
                        </a:solidFill>
                        <a:latin typeface="+mj-lt"/>
                      </a:endParaRPr>
                    </a:p>
                    <a:p>
                      <a:pPr lvl="0" algn="ctr">
                        <a:buNone/>
                      </a:pPr>
                      <a:r>
                        <a:rPr lang="fr-FR" sz="900" b="0" i="0" u="none" strike="noStrike" dirty="0">
                          <a:solidFill>
                            <a:schemeClr val="tx1"/>
                          </a:solidFill>
                          <a:latin typeface="+mj-lt"/>
                        </a:rPr>
                        <a:t>Modélisation CCMSA</a:t>
                      </a:r>
                    </a:p>
                    <a:p>
                      <a:pPr lvl="0" algn="ctr">
                        <a:buNone/>
                      </a:pPr>
                      <a:endParaRPr lang="fr-FR" sz="900" b="0" i="0" u="none" strike="noStrike" dirty="0">
                        <a:solidFill>
                          <a:schemeClr val="tx1"/>
                        </a:solidFill>
                        <a:latin typeface="+mj-lt"/>
                      </a:endParaRPr>
                    </a:p>
                    <a:p>
                      <a:pPr lvl="0" algn="ctr">
                        <a:buNone/>
                      </a:pPr>
                      <a:endParaRPr lang="fr-FR" sz="900" b="0" i="0" u="none" strike="noStrike" dirty="0">
                        <a:solidFill>
                          <a:schemeClr val="tx1"/>
                        </a:solidFill>
                        <a:latin typeface="+mj-lt"/>
                      </a:endParaRPr>
                    </a:p>
                    <a:p>
                      <a:pPr lvl="0" algn="ctr">
                        <a:buNone/>
                      </a:pPr>
                      <a:endParaRPr lang="fr-FR" sz="900" b="0" i="0" u="none" strike="noStrike" dirty="0">
                        <a:solidFill>
                          <a:schemeClr val="tx1"/>
                        </a:solidFill>
                        <a:latin typeface="+mj-lt"/>
                      </a:endParaRPr>
                    </a:p>
                    <a:p>
                      <a:pPr lvl="0" algn="ctr">
                        <a:buNone/>
                      </a:pPr>
                      <a:endParaRPr lang="fr-FR" sz="900" b="0" i="0" u="none" strike="noStrike" dirty="0">
                        <a:solidFill>
                          <a:schemeClr val="tx1"/>
                        </a:solidFill>
                        <a:latin typeface="+mj-lt"/>
                      </a:endParaRPr>
                    </a:p>
                    <a:p>
                      <a:pPr lvl="0" algn="ctr">
                        <a:buNone/>
                      </a:pP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dirty="0">
                          <a:solidFill>
                            <a:schemeClr val="tx1"/>
                          </a:solidFill>
                          <a:latin typeface="+mj-lt"/>
                        </a:rPr>
                        <a:t>CNAM</a:t>
                      </a:r>
                    </a:p>
                    <a:p>
                      <a:pPr marL="0" marR="0" lvl="0" indent="0" algn="ctr">
                        <a:lnSpc>
                          <a:spcPct val="100000"/>
                        </a:lnSpc>
                        <a:spcBef>
                          <a:spcPts val="0"/>
                        </a:spcBef>
                        <a:spcAft>
                          <a:spcPts val="0"/>
                        </a:spcAft>
                        <a:buClrTx/>
                        <a:buSzTx/>
                        <a:buFontTx/>
                        <a:buNone/>
                      </a:pPr>
                      <a:endParaRPr lang="fr-FR" sz="900" b="0" i="0" u="none" strike="noStrike" dirty="0">
                        <a:solidFill>
                          <a:schemeClr val="tx1"/>
                        </a:solidFill>
                        <a:latin typeface="+mj-lt"/>
                      </a:endParaRPr>
                    </a:p>
                    <a:p>
                      <a:pPr marL="0" marR="0" lvl="0" indent="0" algn="ctr">
                        <a:lnSpc>
                          <a:spcPct val="100000"/>
                        </a:lnSpc>
                        <a:spcBef>
                          <a:spcPts val="0"/>
                        </a:spcBef>
                        <a:spcAft>
                          <a:spcPts val="0"/>
                        </a:spcAft>
                        <a:buClrTx/>
                        <a:buSzTx/>
                        <a:buFontTx/>
                        <a:buNone/>
                      </a:pPr>
                      <a:r>
                        <a:rPr lang="fr-FR" sz="900" b="0" i="0" u="none" strike="noStrike" dirty="0">
                          <a:solidFill>
                            <a:schemeClr val="tx1"/>
                          </a:solidFill>
                          <a:latin typeface="+mj-lt"/>
                        </a:rPr>
                        <a:t>MSA</a:t>
                      </a:r>
                    </a:p>
                    <a:p>
                      <a:pPr marL="0" marR="0" lvl="0" indent="0" algn="ctr">
                        <a:lnSpc>
                          <a:spcPct val="100000"/>
                        </a:lnSpc>
                        <a:spcBef>
                          <a:spcPts val="0"/>
                        </a:spcBef>
                        <a:spcAft>
                          <a:spcPts val="0"/>
                        </a:spcAft>
                        <a:buClrTx/>
                        <a:buSzTx/>
                        <a:buFontTx/>
                        <a:buNone/>
                      </a:pPr>
                      <a:endParaRPr lang="fr-FR" sz="900" b="0" i="0" u="none" strike="noStrike" dirty="0">
                        <a:solidFill>
                          <a:schemeClr val="tx1"/>
                        </a:solidFill>
                        <a:latin typeface="+mj-lt"/>
                      </a:endParaRPr>
                    </a:p>
                    <a:p>
                      <a:pPr marL="0" marR="0" lvl="0" indent="0" algn="ctr">
                        <a:lnSpc>
                          <a:spcPct val="100000"/>
                        </a:lnSpc>
                        <a:spcBef>
                          <a:spcPts val="0"/>
                        </a:spcBef>
                        <a:spcAft>
                          <a:spcPts val="0"/>
                        </a:spcAft>
                        <a:buClrTx/>
                        <a:buSzTx/>
                        <a:buFontTx/>
                        <a:buNone/>
                      </a:pPr>
                      <a:endParaRPr lang="fr-FR" sz="900" b="0" i="0" u="none" strike="noStrike" dirty="0">
                        <a:solidFill>
                          <a:schemeClr val="tx1"/>
                        </a:solidFill>
                        <a:latin typeface="+mj-lt"/>
                      </a:endParaRPr>
                    </a:p>
                    <a:p>
                      <a:pPr marL="0" marR="0" lvl="0" indent="0" algn="ctr">
                        <a:lnSpc>
                          <a:spcPct val="100000"/>
                        </a:lnSpc>
                        <a:spcBef>
                          <a:spcPts val="0"/>
                        </a:spcBef>
                        <a:spcAft>
                          <a:spcPts val="0"/>
                        </a:spcAft>
                        <a:buClrTx/>
                        <a:buSzTx/>
                        <a:buFontTx/>
                        <a:buNone/>
                      </a:pPr>
                      <a:endParaRPr lang="fr-FR" sz="900" b="0" i="0" u="none" strike="noStrike" dirty="0">
                        <a:solidFill>
                          <a:schemeClr val="tx1"/>
                        </a:solidFill>
                        <a:latin typeface="+mj-lt"/>
                      </a:endParaRPr>
                    </a:p>
                    <a:p>
                      <a:pPr marL="0" marR="0" lvl="0" indent="0" algn="ctr">
                        <a:lnSpc>
                          <a:spcPct val="100000"/>
                        </a:lnSpc>
                        <a:spcBef>
                          <a:spcPts val="0"/>
                        </a:spcBef>
                        <a:spcAft>
                          <a:spcPts val="0"/>
                        </a:spcAft>
                        <a:buClrTx/>
                        <a:buSzTx/>
                        <a:buFontTx/>
                        <a:buNone/>
                      </a:pP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2021-2022</a:t>
                      </a:r>
                    </a:p>
                    <a:p>
                      <a:pPr lvl="0" algn="ctr">
                        <a:buNone/>
                      </a:pPr>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82645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900" b="1" i="0" u="none" strike="noStrike" kern="1200" baseline="0">
                          <a:solidFill>
                            <a:schemeClr val="tx1"/>
                          </a:solidFill>
                          <a:latin typeface="+mn-lt"/>
                          <a:ea typeface="+mn-ea"/>
                          <a:cs typeface="+mn-cs"/>
                        </a:rPr>
                        <a:t>Echanges de données</a:t>
                      </a:r>
                    </a:p>
                    <a:p>
                      <a:pPr marL="0" marR="0" indent="0" algn="l" rtl="0" eaLnBrk="1" fontAlgn="b" latinLnBrk="0" hangingPunct="1">
                        <a:lnSpc>
                          <a:spcPct val="100000"/>
                        </a:lnSpc>
                        <a:spcBef>
                          <a:spcPts val="0"/>
                        </a:spcBef>
                        <a:spcAft>
                          <a:spcPts val="0"/>
                        </a:spcAft>
                        <a:buClrTx/>
                        <a:buSzTx/>
                        <a:buFontTx/>
                        <a:buNone/>
                      </a:pPr>
                      <a:r>
                        <a:rPr lang="fr-FR" sz="900" b="0" i="0" u="none" strike="noStrike" kern="1200" baseline="0">
                          <a:solidFill>
                            <a:schemeClr val="tx1"/>
                          </a:solidFill>
                          <a:latin typeface="+mn-lt"/>
                          <a:ea typeface="+mn-ea"/>
                          <a:cs typeface="+mn-cs"/>
                        </a:rPr>
                        <a:t>Développement des échanges  de données avec certains partenaires : a</a:t>
                      </a:r>
                      <a:r>
                        <a:rPr lang="fr-FR" sz="900" b="0" i="0" u="none" strike="noStrike" kern="1200">
                          <a:solidFill>
                            <a:schemeClr val="tx1"/>
                          </a:solidFill>
                          <a:latin typeface="+mn-lt"/>
                          <a:ea typeface="+mn-ea"/>
                          <a:cs typeface="+mn-cs"/>
                        </a:rPr>
                        <a:t>ccès</a:t>
                      </a:r>
                      <a:r>
                        <a:rPr lang="fr-FR" sz="900" b="0" i="0" u="none" strike="noStrike" kern="1200" baseline="0">
                          <a:solidFill>
                            <a:schemeClr val="tx1"/>
                          </a:solidFill>
                          <a:latin typeface="+mn-lt"/>
                          <a:ea typeface="+mn-ea"/>
                          <a:cs typeface="+mn-cs"/>
                        </a:rPr>
                        <a:t> à </a:t>
                      </a:r>
                      <a:r>
                        <a:rPr lang="fr-FR" sz="900" b="0" i="0" u="none" strike="noStrike" kern="1200" baseline="0" err="1">
                          <a:solidFill>
                            <a:schemeClr val="tx1"/>
                          </a:solidFill>
                          <a:latin typeface="+mn-lt"/>
                          <a:ea typeface="+mn-ea"/>
                          <a:cs typeface="+mn-cs"/>
                        </a:rPr>
                        <a:t>Visabio</a:t>
                      </a:r>
                      <a:r>
                        <a:rPr lang="fr-FR" sz="900" b="0" i="0" u="none" strike="noStrike" kern="1200" baseline="0">
                          <a:solidFill>
                            <a:schemeClr val="tx1"/>
                          </a:solidFill>
                          <a:latin typeface="+mn-lt"/>
                          <a:ea typeface="+mn-ea"/>
                          <a:cs typeface="+mn-cs"/>
                        </a:rPr>
                        <a:t> pour le contrôle de la régularité du séjour, accès aux données de la DGFIP pour le contrôle des conditions de ressources, AGDREF/ANEF pour les contrôle de résidence, </a:t>
                      </a:r>
                      <a:r>
                        <a:rPr lang="fr-FR" sz="900" b="0" i="0" u="none" strike="noStrike" kern="1200" baseline="0" err="1">
                          <a:solidFill>
                            <a:schemeClr val="tx1"/>
                          </a:solidFill>
                          <a:latin typeface="+mn-lt"/>
                          <a:ea typeface="+mn-ea"/>
                          <a:cs typeface="+mn-cs"/>
                        </a:rPr>
                        <a:t>Docvérif</a:t>
                      </a:r>
                      <a:r>
                        <a:rPr lang="fr-FR" sz="900" b="0" i="0" u="none" strike="noStrike" kern="1200" baseline="0">
                          <a:solidFill>
                            <a:schemeClr val="tx1"/>
                          </a:solidFill>
                          <a:latin typeface="+mn-lt"/>
                          <a:ea typeface="+mn-ea"/>
                          <a:cs typeface="+mn-cs"/>
                        </a:rPr>
                        <a:t>, COMEDEC…), mise en place du DRM </a:t>
                      </a:r>
                      <a:endParaRPr lang="fr-FR" sz="900" b="0" i="0" u="none" strike="noStrike" kern="1200">
                        <a:solidFill>
                          <a:schemeClr val="tx1"/>
                        </a:solidFill>
                        <a:latin typeface="+mn-lt"/>
                        <a:ea typeface="+mn-ea"/>
                        <a:cs typeface="+mn-cs"/>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a:solidFill>
                            <a:schemeClr val="tx1"/>
                          </a:solidFill>
                          <a:latin typeface="+mj-lt"/>
                        </a:rPr>
                        <a:t>Echanges MICAF/GONAF</a:t>
                      </a:r>
                      <a:r>
                        <a:rPr lang="fr-FR" sz="900" b="0" i="0" u="none" strike="noStrike" baseline="0">
                          <a:solidFill>
                            <a:schemeClr val="tx1"/>
                          </a:solidFill>
                          <a:latin typeface="+mj-lt"/>
                        </a:rPr>
                        <a:t> et avec autres ministères et organismes sociaux</a:t>
                      </a:r>
                      <a:endParaRPr lang="fr-FR" sz="900" b="0" i="0" u="none" strike="noStrike">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algn="ctr" fontAlgn="b"/>
                      <a:r>
                        <a:rPr lang="fr-FR" sz="900" b="0" i="0" u="none" strike="noStrike" dirty="0">
                          <a:solidFill>
                            <a:schemeClr val="tx1"/>
                          </a:solidFill>
                          <a:latin typeface="+mj-lt"/>
                        </a:rPr>
                        <a:t>CNAM/</a:t>
                      </a:r>
                      <a:endParaRPr lang="fr-FR" dirty="0">
                        <a:solidFill>
                          <a:schemeClr val="tx1"/>
                        </a:solidFill>
                      </a:endParaRPr>
                    </a:p>
                    <a:p>
                      <a:pPr lvl="0" algn="ctr">
                        <a:buNone/>
                      </a:pPr>
                      <a:r>
                        <a:rPr lang="fr-FR" sz="900" b="0" i="0" u="none" strike="noStrike" dirty="0">
                          <a:solidFill>
                            <a:schemeClr val="tx1"/>
                          </a:solidFill>
                          <a:latin typeface="+mj-lt"/>
                        </a:rPr>
                        <a:t>MSA</a:t>
                      </a: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tcPr>
                </a:tc>
                <a:tc>
                  <a:txBody>
                    <a:bodyPr/>
                    <a:lstStyle/>
                    <a:p>
                      <a:pPr marL="0" marR="0" indent="0" algn="ctr" defTabSz="932863" rtl="0" eaLnBrk="1" fontAlgn="b" latinLnBrk="0" hangingPunct="1">
                        <a:lnSpc>
                          <a:spcPct val="100000"/>
                        </a:lnSpc>
                        <a:spcBef>
                          <a:spcPts val="0"/>
                        </a:spcBef>
                        <a:spcAft>
                          <a:spcPts val="0"/>
                        </a:spcAft>
                        <a:buClrTx/>
                        <a:buSzTx/>
                        <a:buFontTx/>
                        <a:buNone/>
                        <a:tabLst/>
                        <a:defRPr/>
                      </a:pPr>
                      <a:r>
                        <a:rPr lang="fr-FR" sz="900" b="0" i="0" u="none" strike="noStrike" kern="1200" dirty="0">
                          <a:solidFill>
                            <a:schemeClr val="tx1"/>
                          </a:solidFill>
                          <a:latin typeface="+mn-lt"/>
                          <a:ea typeface="+mn-ea"/>
                          <a:cs typeface="+mn-cs"/>
                        </a:rPr>
                        <a:t>2021-2022</a:t>
                      </a:r>
                    </a:p>
                    <a:p>
                      <a:pPr algn="ctr" fontAlgn="b"/>
                      <a:endParaRPr lang="fr-FR" sz="900" b="0" i="0" u="none" strike="noStrike" dirty="0">
                        <a:solidFill>
                          <a:schemeClr val="tx1"/>
                        </a:solidFill>
                        <a:latin typeface="+mj-lt"/>
                      </a:endParaRPr>
                    </a:p>
                  </a:txBody>
                  <a:tcPr marL="6762" marR="6762" marT="6763" marB="0" anchor="ctr">
                    <a:lnL>
                      <a:noFill/>
                    </a:lnL>
                    <a:lnR>
                      <a:noFill/>
                    </a:lnR>
                    <a:lnT w="12700" cap="flat" cmpd="sng" algn="ctr">
                      <a:solidFill>
                        <a:schemeClr val="tx2"/>
                      </a:solidFill>
                      <a:prstDash val="sysDot"/>
                      <a:round/>
                      <a:headEnd type="none" w="med" len="med"/>
                      <a:tailEnd type="none" w="med" len="med"/>
                    </a:lnT>
                    <a:lnB w="12700" cap="flat" cmpd="sng" algn="ctr">
                      <a:solidFill>
                        <a:schemeClr val="tx2"/>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5" name="ZoneTexte 14"/>
          <p:cNvSpPr txBox="1"/>
          <p:nvPr/>
        </p:nvSpPr>
        <p:spPr>
          <a:xfrm>
            <a:off x="127856" y="867768"/>
            <a:ext cx="432048" cy="5657575"/>
          </a:xfrm>
          <a:prstGeom prst="rect">
            <a:avLst/>
          </a:prstGeom>
          <a:noFill/>
        </p:spPr>
        <p:txBody>
          <a:bodyPr vert="vert270" wrap="square" lIns="36000" tIns="36000" rIns="36000" bIns="36000"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Thématique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Contrôles et lutte contre la fraude</a:t>
            </a:r>
          </a:p>
          <a:p>
            <a:pPr marL="0" marR="0" lvl="0" indent="0" algn="ctr" defTabSz="914012"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Axe</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a:t>
            </a:r>
            <a:r>
              <a:rPr kumimoji="0" lang="fr-FR" sz="1500" b="0" i="0" u="none" strike="noStrike" kern="1200" cap="none" spc="0" normalizeH="0" baseline="0" noProof="0">
                <a:ln>
                  <a:noFill/>
                </a:ln>
                <a:solidFill>
                  <a:srgbClr val="000000"/>
                </a:solidFill>
                <a:effectLst/>
                <a:uLnTx/>
                <a:uFillTx/>
                <a:latin typeface="Arial"/>
                <a:ea typeface="Batang" panose="02030600000101010101" pitchFamily="18" charset="-127"/>
                <a:cs typeface="Consolas" panose="020B0609020204030204" pitchFamily="49" charset="0"/>
              </a:rPr>
              <a:t>5</a:t>
            </a:r>
            <a:r>
              <a:rPr kumimoji="0" lang="fr-FR" sz="1500" b="0" i="0" u="none" strike="noStrike" kern="1200" cap="none" spc="0" normalizeH="0" baseline="0" noProof="0">
                <a:ln>
                  <a:noFill/>
                </a:ln>
                <a:solidFill>
                  <a:srgbClr val="000000">
                    <a:lumMod val="50000"/>
                    <a:lumOff val="50000"/>
                  </a:srgbClr>
                </a:solidFill>
                <a:effectLst/>
                <a:uLnTx/>
                <a:uFillTx/>
                <a:latin typeface="Arial"/>
                <a:ea typeface="Batang" panose="02030600000101010101" pitchFamily="18" charset="-127"/>
                <a:cs typeface="Consolas" panose="020B0609020204030204" pitchFamily="49" charset="0"/>
              </a:rPr>
              <a:t> : Méthodes d’identification des fraudes potentielles </a:t>
            </a:r>
          </a:p>
        </p:txBody>
      </p:sp>
      <p:pic>
        <p:nvPicPr>
          <p:cNvPr id="16"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789" r="8969"/>
          <a:stretch/>
        </p:blipFill>
        <p:spPr bwMode="auto">
          <a:xfrm>
            <a:off x="73818" y="147805"/>
            <a:ext cx="522712" cy="395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gray">
          <a:xfrm>
            <a:off x="0" y="0"/>
            <a:ext cx="684000" cy="692696"/>
          </a:xfrm>
          <a:prstGeom prst="rect">
            <a:avLst/>
          </a:prstGeom>
          <a:solidFill>
            <a:schemeClr val="tx2"/>
          </a:solidFill>
          <a:ln w="19050">
            <a:noFill/>
            <a:miter lim="800000"/>
            <a:headEnd/>
            <a:tailEnd/>
          </a:ln>
          <a:effectLst/>
        </p:spPr>
        <p:txBody>
          <a:bodyPr wrap="none" rtlCol="0" anchor="ctr">
            <a:noAutofit/>
          </a:bodyPr>
          <a:lstStyle/>
          <a:p>
            <a:pPr marL="0" marR="0" lvl="0" indent="0" algn="ctr" defTabSz="914012"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a:ln>
                <a:noFill/>
              </a:ln>
              <a:solidFill>
                <a:srgbClr val="FFFFFF"/>
              </a:solidFill>
              <a:effectLst/>
              <a:uLnTx/>
              <a:uFillTx/>
              <a:latin typeface="Arial" pitchFamily="34" charset="0"/>
              <a:ea typeface="+mn-ea"/>
              <a:cs typeface="Arial"/>
            </a:endParaRPr>
          </a:p>
        </p:txBody>
      </p:sp>
      <p:sp>
        <p:nvSpPr>
          <p:cNvPr id="20" name="TextBox 76"/>
          <p:cNvSpPr txBox="1">
            <a:spLocks/>
          </p:cNvSpPr>
          <p:nvPr>
            <p:custDataLst>
              <p:tags r:id="rId4"/>
            </p:custDataLst>
          </p:nvPr>
        </p:nvSpPr>
        <p:spPr>
          <a:xfrm>
            <a:off x="5562058" y="934748"/>
            <a:ext cx="1530222" cy="1190413"/>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Indicateur  : </a:t>
            </a: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2021: taux de réalisation des actions prévues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Arial"/>
              </a:rPr>
              <a:t>2022 : taux de réalisation des actions prévues</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0000"/>
                </a:solidFill>
                <a:effectLst/>
                <a:uLnTx/>
                <a:uFillTx/>
                <a:latin typeface="Arial"/>
                <a:ea typeface="+mn-ea"/>
                <a:cs typeface="Arial"/>
              </a:rPr>
              <a:t> </a:t>
            </a:r>
            <a:endParaRPr kumimoji="0" lang="fr-FR" sz="900" b="0" i="0" u="none" strike="noStrike" kern="1200" cap="none" spc="0" normalizeH="0" baseline="0" noProof="0">
              <a:ln>
                <a:noFill/>
              </a:ln>
              <a:solidFill>
                <a:srgbClr val="000000"/>
              </a:solidFill>
              <a:effectLst/>
              <a:uLnTx/>
              <a:uFillTx/>
              <a:latin typeface="Arial"/>
              <a:ea typeface="+mn-ea"/>
              <a:cs typeface="Arial"/>
            </a:endParaRPr>
          </a:p>
        </p:txBody>
      </p:sp>
      <p:sp>
        <p:nvSpPr>
          <p:cNvPr id="24" name="TextBox 68"/>
          <p:cNvSpPr txBox="1">
            <a:spLocks/>
          </p:cNvSpPr>
          <p:nvPr>
            <p:custDataLst>
              <p:tags r:id="rId5"/>
            </p:custDataLst>
          </p:nvPr>
        </p:nvSpPr>
        <p:spPr>
          <a:xfrm>
            <a:off x="7344496" y="1372658"/>
            <a:ext cx="1403968" cy="587862"/>
          </a:xfrm>
          <a:prstGeom prst="rect">
            <a:avLst/>
          </a:prstGeom>
          <a:noFill/>
          <a:ln w="9525">
            <a:noFill/>
            <a:miter lim="800000"/>
            <a:headEnd/>
            <a:tailEnd/>
          </a:ln>
          <a:effectLst/>
        </p:spPr>
        <p:txBody>
          <a:bodyPr vert="horz" wrap="square" lIns="35972" tIns="77551" rIns="35972" bIns="77551" numCol="1" anchor="ctr" anchorCtr="0" compatLnSpc="1">
            <a:prstTxWarp prst="textNoShape">
              <a:avLst/>
            </a:prstTxWarp>
            <a:noAutofit/>
          </a:bodyPr>
          <a:lstStyle>
            <a:lvl1pPr marL="342900" lvl="0" indent="-342900" defTabSz="895350" eaLnBrk="0" hangingPunct="0">
              <a:buClr>
                <a:schemeClr val="tx2"/>
              </a:buClr>
              <a:defRPr sz="1500">
                <a:latin typeface="+mn-lt"/>
                <a:cs typeface="+mn-cs"/>
              </a:defRPr>
            </a:lvl1pPr>
            <a:lvl2pPr marL="193675" lvl="1" indent="-192088" defTabSz="895350" eaLnBrk="0" hangingPunct="0">
              <a:buClr>
                <a:schemeClr val="tx2"/>
              </a:buClr>
              <a:buSzPct val="125000"/>
              <a:buFont typeface="Arial" charset="0"/>
              <a:buChar char="▪"/>
              <a:defRPr sz="1500">
                <a:latin typeface="+mn-lt"/>
                <a:cs typeface="+mn-cs"/>
              </a:defRPr>
            </a:lvl2pPr>
            <a:lvl3pPr marL="457200" lvl="2" indent="-261938" defTabSz="895350" eaLnBrk="0" hangingPunct="0">
              <a:buClr>
                <a:schemeClr val="tx2"/>
              </a:buClr>
              <a:buSzPct val="120000"/>
              <a:buFont typeface="Arial" charset="0"/>
              <a:buChar char="–"/>
              <a:defRPr sz="1500">
                <a:latin typeface="+mn-lt"/>
                <a:cs typeface="+mn-cs"/>
              </a:defRPr>
            </a:lvl3pPr>
            <a:lvl4pPr marL="614363" lvl="3" indent="-155575" defTabSz="895350" eaLnBrk="0" hangingPunct="0">
              <a:buClr>
                <a:schemeClr val="tx2"/>
              </a:buClr>
              <a:buSzPct val="120000"/>
              <a:buFont typeface="Arial" charset="0"/>
              <a:buChar char="▫"/>
              <a:defRPr sz="1500">
                <a:latin typeface="+mn-lt"/>
                <a:cs typeface="+mn-cs"/>
              </a:defRPr>
            </a:lvl4pPr>
            <a:lvl5pPr marL="746125" lvl="4" indent="-130175" defTabSz="895350" eaLnBrk="0" hangingPunct="0">
              <a:buClr>
                <a:schemeClr val="tx2"/>
              </a:buClr>
              <a:buSzPct val="89000"/>
              <a:buFont typeface="Arial" charset="0"/>
              <a:buChar char="-"/>
              <a:defRPr sz="1500">
                <a:latin typeface="+mn-lt"/>
                <a:cs typeface="+mn-cs"/>
              </a:defRPr>
            </a:lvl5pPr>
            <a:lvl6pPr marL="1203325" indent="-130175" defTabSz="895350" fontAlgn="base">
              <a:spcBef>
                <a:spcPct val="0"/>
              </a:spcBef>
              <a:spcAft>
                <a:spcPct val="0"/>
              </a:spcAft>
              <a:buClr>
                <a:schemeClr val="tx2"/>
              </a:buClr>
              <a:buSzPct val="89000"/>
              <a:buFont typeface="Arial" charset="0"/>
              <a:buChar char="-"/>
              <a:defRPr sz="1500">
                <a:latin typeface="+mn-lt"/>
                <a:cs typeface="+mn-cs"/>
              </a:defRPr>
            </a:lvl6pPr>
            <a:lvl7pPr marL="1660525" indent="-130175" defTabSz="895350" fontAlgn="base">
              <a:spcBef>
                <a:spcPct val="0"/>
              </a:spcBef>
              <a:spcAft>
                <a:spcPct val="0"/>
              </a:spcAft>
              <a:buClr>
                <a:schemeClr val="tx2"/>
              </a:buClr>
              <a:buSzPct val="89000"/>
              <a:buFont typeface="Arial" charset="0"/>
              <a:buChar char="-"/>
              <a:defRPr sz="1500">
                <a:latin typeface="+mn-lt"/>
                <a:cs typeface="+mn-cs"/>
              </a:defRPr>
            </a:lvl7pPr>
            <a:lvl8pPr marL="2117725" indent="-130175" defTabSz="895350" fontAlgn="base">
              <a:spcBef>
                <a:spcPct val="0"/>
              </a:spcBef>
              <a:spcAft>
                <a:spcPct val="0"/>
              </a:spcAft>
              <a:buClr>
                <a:schemeClr val="tx2"/>
              </a:buClr>
              <a:buSzPct val="89000"/>
              <a:buFont typeface="Arial" charset="0"/>
              <a:buChar char="-"/>
              <a:defRPr sz="1500">
                <a:latin typeface="+mn-lt"/>
                <a:cs typeface="+mn-cs"/>
              </a:defRPr>
            </a:lvl8pPr>
            <a:lvl9pPr marL="2574925" indent="-130175" defTabSz="895350" fontAlgn="base">
              <a:spcBef>
                <a:spcPct val="0"/>
              </a:spcBef>
              <a:spcAft>
                <a:spcPct val="0"/>
              </a:spcAft>
              <a:buClr>
                <a:schemeClr val="tx2"/>
              </a:buClr>
              <a:buSzPct val="89000"/>
              <a:buFont typeface="Arial" charset="0"/>
              <a:buChar char="-"/>
              <a:defRPr sz="1500">
                <a:latin typeface="+mn-lt"/>
                <a:cs typeface="+mn-cs"/>
              </a:defRPr>
            </a:lvl9pPr>
          </a:lstStyle>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2021 : </a:t>
            </a:r>
            <a:r>
              <a:rPr kumimoji="0" lang="fr-FR" sz="900" b="0" i="0" u="none" strike="noStrike" kern="1200" cap="none" spc="0" normalizeH="0" baseline="0" noProof="0">
                <a:ln>
                  <a:noFill/>
                </a:ln>
                <a:solidFill>
                  <a:srgbClr val="002960"/>
                </a:solidFill>
                <a:effectLst/>
                <a:uLnTx/>
                <a:uFillTx/>
                <a:latin typeface="Arial"/>
                <a:ea typeface="+mn-ea"/>
                <a:cs typeface="Arial"/>
              </a:rPr>
              <a:t>100%</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endParaRPr kumimoji="0" lang="fr-FR" sz="900" b="0" i="0" u="none" strike="noStrike" kern="1200" cap="none" spc="0" normalizeH="0" baseline="0" noProof="0">
              <a:ln>
                <a:noFill/>
              </a:ln>
              <a:solidFill>
                <a:srgbClr val="002960"/>
              </a:solidFill>
              <a:effectLst/>
              <a:uLnTx/>
              <a:uFillTx/>
              <a:latin typeface="Arial"/>
              <a:ea typeface="+mn-ea"/>
              <a:cs typeface="Arial"/>
            </a:endParaRP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1" i="0" u="none" strike="noStrike" kern="1200" cap="none" spc="0" normalizeH="0" baseline="0" noProof="0">
                <a:ln>
                  <a:noFill/>
                </a:ln>
                <a:solidFill>
                  <a:srgbClr val="002960"/>
                </a:solidFill>
                <a:effectLst/>
                <a:uLnTx/>
                <a:uFillTx/>
                <a:latin typeface="Arial"/>
                <a:ea typeface="+mn-ea"/>
                <a:cs typeface="Arial"/>
              </a:rPr>
              <a:t>Cible 2022 : </a:t>
            </a:r>
            <a:r>
              <a:rPr kumimoji="0" lang="fr-FR" sz="900" b="0" i="0" u="none" strike="noStrike" kern="1200" cap="none" spc="0" normalizeH="0" baseline="0" noProof="0">
                <a:ln>
                  <a:noFill/>
                </a:ln>
                <a:solidFill>
                  <a:srgbClr val="002960"/>
                </a:solidFill>
                <a:effectLst/>
                <a:uLnTx/>
                <a:uFillTx/>
                <a:latin typeface="Arial"/>
                <a:ea typeface="+mn-ea"/>
                <a:cs typeface="Arial"/>
              </a:rPr>
              <a:t>100%  </a:t>
            </a:r>
          </a:p>
          <a:p>
            <a:pPr marL="0" marR="0" lvl="0" indent="0" algn="l" defTabSz="895350" rtl="0" eaLnBrk="0" fontAlgn="auto" latinLnBrk="0" hangingPunct="0">
              <a:lnSpc>
                <a:spcPct val="100000"/>
              </a:lnSpc>
              <a:spcBef>
                <a:spcPts val="0"/>
              </a:spcBef>
              <a:spcAft>
                <a:spcPts val="0"/>
              </a:spcAft>
              <a:buClr>
                <a:srgbClr val="002960"/>
              </a:buClr>
              <a:buSzTx/>
              <a:buFontTx/>
              <a:buNone/>
              <a:tabLst/>
              <a:defRPr/>
            </a:pPr>
            <a:r>
              <a:rPr kumimoji="0" lang="fr-FR" sz="900" b="0" i="0" u="none" strike="noStrike" kern="1200" cap="none" spc="0" normalizeH="0" baseline="0" noProof="0">
                <a:ln>
                  <a:noFill/>
                </a:ln>
                <a:solidFill>
                  <a:srgbClr val="002960"/>
                </a:solidFill>
                <a:effectLst/>
                <a:uLnTx/>
                <a:uFillTx/>
                <a:latin typeface="Arial"/>
                <a:ea typeface="+mn-ea"/>
                <a:cs typeface="Arial"/>
              </a:rPr>
              <a:t>  </a:t>
            </a:r>
          </a:p>
        </p:txBody>
      </p:sp>
    </p:spTree>
    <p:extLst>
      <p:ext uri="{BB962C8B-B14F-4D97-AF65-F5344CB8AC3E}">
        <p14:creationId xmlns:p14="http://schemas.microsoft.com/office/powerpoint/2010/main" val="14698390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NAME" val="Rectangle"/>
</p:tagLst>
</file>

<file path=ppt/tags/tag8.xml><?xml version="1.0" encoding="utf-8"?>
<p:tagLst xmlns:a="http://schemas.openxmlformats.org/drawingml/2006/main" xmlns:r="http://schemas.openxmlformats.org/officeDocument/2006/relationships" xmlns:p="http://schemas.openxmlformats.org/presentationml/2006/main">
  <p:tag name="NAME" val="Rectangle"/>
</p:tagLst>
</file>

<file path=ppt/tags/tag9.xml><?xml version="1.0" encoding="utf-8"?>
<p:tagLst xmlns:a="http://schemas.openxmlformats.org/drawingml/2006/main" xmlns:r="http://schemas.openxmlformats.org/officeDocument/2006/relationships" xmlns:p="http://schemas.openxmlformats.org/presentationml/2006/main">
  <p:tag name="NAME" val="Rectangle"/>
</p:tagLst>
</file>

<file path=ppt/tags/tag10.xml><?xml version="1.0" encoding="utf-8"?>
<p:tagLst xmlns:a="http://schemas.openxmlformats.org/drawingml/2006/main" xmlns:r="http://schemas.openxmlformats.org/officeDocument/2006/relationships" xmlns:p="http://schemas.openxmlformats.org/presentationml/2006/main">
  <p:tag name="NAME" val="Rectangle"/>
</p:tagLst>
</file>

<file path=ppt/tags/tag11.xml><?xml version="1.0" encoding="utf-8"?>
<p:tagLst xmlns:a="http://schemas.openxmlformats.org/drawingml/2006/main" xmlns:r="http://schemas.openxmlformats.org/officeDocument/2006/relationships" xmlns:p="http://schemas.openxmlformats.org/presentationml/2006/main">
  <p:tag name="NAME" val="Rectangle"/>
</p:tagLst>
</file>

<file path=ppt/tags/tag12.xml><?xml version="1.0" encoding="utf-8"?>
<p:tagLst xmlns:a="http://schemas.openxmlformats.org/drawingml/2006/main" xmlns:r="http://schemas.openxmlformats.org/officeDocument/2006/relationships" xmlns:p="http://schemas.openxmlformats.org/presentationml/2006/main">
  <p:tag name="NAME" val="Rectangle"/>
</p:tagLst>
</file>

<file path=ppt/tags/tag13.xml><?xml version="1.0" encoding="utf-8"?>
<p:tagLst xmlns:a="http://schemas.openxmlformats.org/drawingml/2006/main" xmlns:r="http://schemas.openxmlformats.org/officeDocument/2006/relationships" xmlns:p="http://schemas.openxmlformats.org/presentationml/2006/main">
  <p:tag name="NAME" val="Rectangle"/>
</p:tagLst>
</file>

<file path=ppt/tags/tag14.xml><?xml version="1.0" encoding="utf-8"?>
<p:tagLst xmlns:a="http://schemas.openxmlformats.org/drawingml/2006/main" xmlns:r="http://schemas.openxmlformats.org/officeDocument/2006/relationships" xmlns:p="http://schemas.openxmlformats.org/presentationml/2006/main">
  <p:tag name="NAME" val="Rectangl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NAME" val="Rectangle"/>
</p:tagLst>
</file>

<file path=ppt/tags/tag17.xml><?xml version="1.0" encoding="utf-8"?>
<p:tagLst xmlns:a="http://schemas.openxmlformats.org/drawingml/2006/main" xmlns:r="http://schemas.openxmlformats.org/officeDocument/2006/relationships" xmlns:p="http://schemas.openxmlformats.org/presentationml/2006/main">
  <p:tag name="NAME" val="Rectangle"/>
</p:tagLst>
</file>

<file path=ppt/tags/tag18.xml><?xml version="1.0" encoding="utf-8"?>
<p:tagLst xmlns:a="http://schemas.openxmlformats.org/drawingml/2006/main" xmlns:r="http://schemas.openxmlformats.org/officeDocument/2006/relationships" xmlns:p="http://schemas.openxmlformats.org/presentationml/2006/main">
  <p:tag name="NAME" val="Rectangl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NAME" val="Rectangle"/>
</p:tagLst>
</file>

<file path=ppt/tags/tag21.xml><?xml version="1.0" encoding="utf-8"?>
<p:tagLst xmlns:a="http://schemas.openxmlformats.org/drawingml/2006/main" xmlns:r="http://schemas.openxmlformats.org/officeDocument/2006/relationships" xmlns:p="http://schemas.openxmlformats.org/presentationml/2006/main">
  <p:tag name="NAME" val="Rectangle"/>
</p:tagLst>
</file>

<file path=ppt/tags/tag22.xml><?xml version="1.0" encoding="utf-8"?>
<p:tagLst xmlns:a="http://schemas.openxmlformats.org/drawingml/2006/main" xmlns:r="http://schemas.openxmlformats.org/officeDocument/2006/relationships" xmlns:p="http://schemas.openxmlformats.org/presentationml/2006/main">
  <p:tag name="NAME" val="Rectangle"/>
</p:tagLst>
</file>

<file path=ppt/tags/tag23.xml><?xml version="1.0" encoding="utf-8"?>
<p:tagLst xmlns:a="http://schemas.openxmlformats.org/drawingml/2006/main" xmlns:r="http://schemas.openxmlformats.org/officeDocument/2006/relationships" xmlns:p="http://schemas.openxmlformats.org/presentationml/2006/main">
  <p:tag name="NAME" val="Rectangle"/>
</p:tagLst>
</file>

<file path=ppt/tags/tag24.xml><?xml version="1.0" encoding="utf-8"?>
<p:tagLst xmlns:a="http://schemas.openxmlformats.org/drawingml/2006/main" xmlns:r="http://schemas.openxmlformats.org/officeDocument/2006/relationships" xmlns:p="http://schemas.openxmlformats.org/presentationml/2006/main">
  <p:tag name="NAME" val="Rectangle"/>
</p:tagLst>
</file>

<file path=ppt/tags/tag25.xml><?xml version="1.0" encoding="utf-8"?>
<p:tagLst xmlns:a="http://schemas.openxmlformats.org/drawingml/2006/main" xmlns:r="http://schemas.openxmlformats.org/officeDocument/2006/relationships" xmlns:p="http://schemas.openxmlformats.org/presentationml/2006/main">
  <p:tag name="NAME" val="Rectangl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NAME" val="Rectangle"/>
</p:tagLst>
</file>

<file path=ppt/tags/tag28.xml><?xml version="1.0" encoding="utf-8"?>
<p:tagLst xmlns:a="http://schemas.openxmlformats.org/drawingml/2006/main" xmlns:r="http://schemas.openxmlformats.org/officeDocument/2006/relationships" xmlns:p="http://schemas.openxmlformats.org/presentationml/2006/main">
  <p:tag name="NAME" val="Rectangle"/>
</p:tagLst>
</file>

<file path=ppt/tags/tag29.xml><?xml version="1.0" encoding="utf-8"?>
<p:tagLst xmlns:a="http://schemas.openxmlformats.org/drawingml/2006/main" xmlns:r="http://schemas.openxmlformats.org/officeDocument/2006/relationships" xmlns:p="http://schemas.openxmlformats.org/presentationml/2006/main">
  <p:tag name="NAME" val="Rectangle"/>
</p:tagLst>
</file>

<file path=ppt/tags/tag30.xml><?xml version="1.0" encoding="utf-8"?>
<p:tagLst xmlns:a="http://schemas.openxmlformats.org/drawingml/2006/main" xmlns:r="http://schemas.openxmlformats.org/officeDocument/2006/relationships" xmlns:p="http://schemas.openxmlformats.org/presentationml/2006/main">
  <p:tag name="NAME" val="Rectangle"/>
</p:tagLst>
</file>

<file path=ppt/tags/tag31.xml><?xml version="1.0" encoding="utf-8"?>
<p:tagLst xmlns:a="http://schemas.openxmlformats.org/drawingml/2006/main" xmlns:r="http://schemas.openxmlformats.org/officeDocument/2006/relationships" xmlns:p="http://schemas.openxmlformats.org/presentationml/2006/main">
  <p:tag name="NAME" val="Rectangl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NAME" val="Rectangle"/>
</p:tagLst>
</file>

<file path=ppt/tags/tag34.xml><?xml version="1.0" encoding="utf-8"?>
<p:tagLst xmlns:a="http://schemas.openxmlformats.org/drawingml/2006/main" xmlns:r="http://schemas.openxmlformats.org/officeDocument/2006/relationships" xmlns:p="http://schemas.openxmlformats.org/presentationml/2006/main">
  <p:tag name="NAME" val="Rectangle"/>
</p:tagLst>
</file>

<file path=ppt/tags/tag35.xml><?xml version="1.0" encoding="utf-8"?>
<p:tagLst xmlns:a="http://schemas.openxmlformats.org/drawingml/2006/main" xmlns:r="http://schemas.openxmlformats.org/officeDocument/2006/relationships" xmlns:p="http://schemas.openxmlformats.org/presentationml/2006/main">
  <p:tag name="NAME" val="Rectangle"/>
</p:tagLst>
</file>

<file path=ppt/tags/tag36.xml><?xml version="1.0" encoding="utf-8"?>
<p:tagLst xmlns:a="http://schemas.openxmlformats.org/drawingml/2006/main" xmlns:r="http://schemas.openxmlformats.org/officeDocument/2006/relationships" xmlns:p="http://schemas.openxmlformats.org/presentationml/2006/main">
  <p:tag name="NAME" val="Rectangl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NAME" val="Rectangle"/>
</p:tagLst>
</file>

<file path=ppt/tags/tag39.xml><?xml version="1.0" encoding="utf-8"?>
<p:tagLst xmlns:a="http://schemas.openxmlformats.org/drawingml/2006/main" xmlns:r="http://schemas.openxmlformats.org/officeDocument/2006/relationships" xmlns:p="http://schemas.openxmlformats.org/presentationml/2006/main">
  <p:tag name="NAME" val="Rectangle"/>
</p:tagLst>
</file>

<file path=ppt/tags/tag40.xml><?xml version="1.0" encoding="utf-8"?>
<p:tagLst xmlns:a="http://schemas.openxmlformats.org/drawingml/2006/main" xmlns:r="http://schemas.openxmlformats.org/officeDocument/2006/relationships" xmlns:p="http://schemas.openxmlformats.org/presentationml/2006/main">
  <p:tag name="NAME" val="Rectangl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NAME" val="Rectangle"/>
</p:tagLst>
</file>

<file path=ppt/tags/tag43.xml><?xml version="1.0" encoding="utf-8"?>
<p:tagLst xmlns:a="http://schemas.openxmlformats.org/drawingml/2006/main" xmlns:r="http://schemas.openxmlformats.org/officeDocument/2006/relationships" xmlns:p="http://schemas.openxmlformats.org/presentationml/2006/main">
  <p:tag name="NAME" val="Rectangle"/>
</p:tagLst>
</file>

<file path=ppt/tags/tag44.xml><?xml version="1.0" encoding="utf-8"?>
<p:tagLst xmlns:a="http://schemas.openxmlformats.org/drawingml/2006/main" xmlns:r="http://schemas.openxmlformats.org/officeDocument/2006/relationships" xmlns:p="http://schemas.openxmlformats.org/presentationml/2006/main">
  <p:tag name="NAME" val="Rectangl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NAME" val="Rectangle"/>
</p:tagLst>
</file>

<file path=ppt/tags/tag47.xml><?xml version="1.0" encoding="utf-8"?>
<p:tagLst xmlns:a="http://schemas.openxmlformats.org/drawingml/2006/main" xmlns:r="http://schemas.openxmlformats.org/officeDocument/2006/relationships" xmlns:p="http://schemas.openxmlformats.org/presentationml/2006/main">
  <p:tag name="NAME" val="Rectangle"/>
</p:tagLst>
</file>

<file path=ppt/tags/tag48.xml><?xml version="1.0" encoding="utf-8"?>
<p:tagLst xmlns:a="http://schemas.openxmlformats.org/drawingml/2006/main" xmlns:r="http://schemas.openxmlformats.org/officeDocument/2006/relationships" xmlns:p="http://schemas.openxmlformats.org/presentationml/2006/main">
  <p:tag name="NAME" val="Rectangl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NAME" val="Rectangle"/>
</p:tagLst>
</file>

<file path=ppt/tags/tag51.xml><?xml version="1.0" encoding="utf-8"?>
<p:tagLst xmlns:a="http://schemas.openxmlformats.org/drawingml/2006/main" xmlns:r="http://schemas.openxmlformats.org/officeDocument/2006/relationships" xmlns:p="http://schemas.openxmlformats.org/presentationml/2006/main">
  <p:tag name="NAME" val="Rectangl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NAME" val="Rectangle"/>
</p:tagLst>
</file>

<file path=ppt/tags/tag54.xml><?xml version="1.0" encoding="utf-8"?>
<p:tagLst xmlns:a="http://schemas.openxmlformats.org/drawingml/2006/main" xmlns:r="http://schemas.openxmlformats.org/officeDocument/2006/relationships" xmlns:p="http://schemas.openxmlformats.org/presentationml/2006/main">
  <p:tag name="NAME" val="Rectangle"/>
</p:tagLst>
</file>

<file path=ppt/tags/tag55.xml><?xml version="1.0" encoding="utf-8"?>
<p:tagLst xmlns:a="http://schemas.openxmlformats.org/drawingml/2006/main" xmlns:r="http://schemas.openxmlformats.org/officeDocument/2006/relationships" xmlns:p="http://schemas.openxmlformats.org/presentationml/2006/main">
  <p:tag name="NAME" val="Rectangl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NAME" val="Rectangle"/>
</p:tagLst>
</file>

<file path=ppt/tags/tag58.xml><?xml version="1.0" encoding="utf-8"?>
<p:tagLst xmlns:a="http://schemas.openxmlformats.org/drawingml/2006/main" xmlns:r="http://schemas.openxmlformats.org/officeDocument/2006/relationships" xmlns:p="http://schemas.openxmlformats.org/presentationml/2006/main">
  <p:tag name="NAME" val="Rectangle"/>
</p:tagLst>
</file>

<file path=ppt/tags/tag59.xml><?xml version="1.0" encoding="utf-8"?>
<p:tagLst xmlns:a="http://schemas.openxmlformats.org/drawingml/2006/main" xmlns:r="http://schemas.openxmlformats.org/officeDocument/2006/relationships" xmlns:p="http://schemas.openxmlformats.org/presentationml/2006/main">
  <p:tag name="NAME" val="Rectangle"/>
</p:tagLst>
</file>

<file path=ppt/tags/tag60.xml><?xml version="1.0" encoding="utf-8"?>
<p:tagLst xmlns:a="http://schemas.openxmlformats.org/drawingml/2006/main" xmlns:r="http://schemas.openxmlformats.org/officeDocument/2006/relationships" xmlns:p="http://schemas.openxmlformats.org/presentationml/2006/main">
  <p:tag name="NAME" val="Rectangle"/>
</p:tagLst>
</file>

<file path=ppt/tags/tag61.xml><?xml version="1.0" encoding="utf-8"?>
<p:tagLst xmlns:a="http://schemas.openxmlformats.org/drawingml/2006/main" xmlns:r="http://schemas.openxmlformats.org/officeDocument/2006/relationships" xmlns:p="http://schemas.openxmlformats.org/presentationml/2006/main">
  <p:tag name="NAME" val="Rectangl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NAME" val="Rectangle"/>
</p:tagLst>
</file>

<file path=ppt/tags/tag64.xml><?xml version="1.0" encoding="utf-8"?>
<p:tagLst xmlns:a="http://schemas.openxmlformats.org/drawingml/2006/main" xmlns:r="http://schemas.openxmlformats.org/officeDocument/2006/relationships" xmlns:p="http://schemas.openxmlformats.org/presentationml/2006/main">
  <p:tag name="NAME" val="Rectangle"/>
</p:tagLst>
</file>

<file path=ppt/tags/tag65.xml><?xml version="1.0" encoding="utf-8"?>
<p:tagLst xmlns:a="http://schemas.openxmlformats.org/drawingml/2006/main" xmlns:r="http://schemas.openxmlformats.org/officeDocument/2006/relationships" xmlns:p="http://schemas.openxmlformats.org/presentationml/2006/main">
  <p:tag name="NAME" val="Rectangle"/>
</p:tagLst>
</file>

<file path=ppt/tags/tag66.xml><?xml version="1.0" encoding="utf-8"?>
<p:tagLst xmlns:a="http://schemas.openxmlformats.org/drawingml/2006/main" xmlns:r="http://schemas.openxmlformats.org/officeDocument/2006/relationships" xmlns:p="http://schemas.openxmlformats.org/presentationml/2006/main">
  <p:tag name="NAME" val="Rectangle"/>
</p:tagLst>
</file>

<file path=ppt/tags/tag67.xml><?xml version="1.0" encoding="utf-8"?>
<p:tagLst xmlns:a="http://schemas.openxmlformats.org/drawingml/2006/main" xmlns:r="http://schemas.openxmlformats.org/officeDocument/2006/relationships" xmlns:p="http://schemas.openxmlformats.org/presentationml/2006/main">
  <p:tag name="NAME" val="Rectangl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NAME" val="Rectangle"/>
</p:tagLst>
</file>

<file path=ppt/tags/tag70.xml><?xml version="1.0" encoding="utf-8"?>
<p:tagLst xmlns:a="http://schemas.openxmlformats.org/drawingml/2006/main" xmlns:r="http://schemas.openxmlformats.org/officeDocument/2006/relationships" xmlns:p="http://schemas.openxmlformats.org/presentationml/2006/main">
  <p:tag name="NAME" val="Rectangl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NAME" val="Rectangle"/>
</p:tagLst>
</file>

<file path=ppt/tags/tag73.xml><?xml version="1.0" encoding="utf-8"?>
<p:tagLst xmlns:a="http://schemas.openxmlformats.org/drawingml/2006/main" xmlns:r="http://schemas.openxmlformats.org/officeDocument/2006/relationships" xmlns:p="http://schemas.openxmlformats.org/presentationml/2006/main">
  <p:tag name="NAME" val="Rectangle"/>
</p:tagLst>
</file>

<file path=ppt/tags/tag74.xml><?xml version="1.0" encoding="utf-8"?>
<p:tagLst xmlns:a="http://schemas.openxmlformats.org/drawingml/2006/main" xmlns:r="http://schemas.openxmlformats.org/officeDocument/2006/relationships" xmlns:p="http://schemas.openxmlformats.org/presentationml/2006/main">
  <p:tag name="NAME" val="Rectangl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NAME" val="Rectangle"/>
</p:tagLst>
</file>

<file path=ppt/tags/tag77.xml><?xml version="1.0" encoding="utf-8"?>
<p:tagLst xmlns:a="http://schemas.openxmlformats.org/drawingml/2006/main" xmlns:r="http://schemas.openxmlformats.org/officeDocument/2006/relationships" xmlns:p="http://schemas.openxmlformats.org/presentationml/2006/main">
  <p:tag name="NAME" val="Rectangl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NAME" val="Rectangl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NAME" val="Rectangl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NAME" val="Rectangle"/>
</p:tagLst>
</file>

<file path=ppt/tags/tag84.xml><?xml version="1.0" encoding="utf-8"?>
<p:tagLst xmlns:a="http://schemas.openxmlformats.org/drawingml/2006/main" xmlns:r="http://schemas.openxmlformats.org/officeDocument/2006/relationships" xmlns:p="http://schemas.openxmlformats.org/presentationml/2006/main">
  <p:tag name="NAME" val="Rectangl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NAME" val="Rectangle"/>
</p:tagLst>
</file>

<file path=ppt/tags/tag87.xml><?xml version="1.0" encoding="utf-8"?>
<p:tagLst xmlns:a="http://schemas.openxmlformats.org/drawingml/2006/main" xmlns:r="http://schemas.openxmlformats.org/officeDocument/2006/relationships" xmlns:p="http://schemas.openxmlformats.org/presentationml/2006/main">
  <p:tag name="NAME" val="Rectangl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NAME" val="Rectangl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NAME" val="Rectangle"/>
</p:tagLst>
</file>

<file path=ppt/tags/tag92.xml><?xml version="1.0" encoding="utf-8"?>
<p:tagLst xmlns:a="http://schemas.openxmlformats.org/drawingml/2006/main" xmlns:r="http://schemas.openxmlformats.org/officeDocument/2006/relationships" xmlns:p="http://schemas.openxmlformats.org/presentationml/2006/main">
  <p:tag name="NAME" val="Rectangle"/>
</p:tagLst>
</file>

<file path=ppt/tags/tag93.xml><?xml version="1.0" encoding="utf-8"?>
<p:tagLst xmlns:a="http://schemas.openxmlformats.org/drawingml/2006/main" xmlns:r="http://schemas.openxmlformats.org/officeDocument/2006/relationships" xmlns:p="http://schemas.openxmlformats.org/presentationml/2006/main">
  <p:tag name="NAME" val="Rectangl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NAME" val="Rectangle"/>
</p:tagLst>
</file>

<file path=ppt/tags/tag96.xml><?xml version="1.0" encoding="utf-8"?>
<p:tagLst xmlns:a="http://schemas.openxmlformats.org/drawingml/2006/main" xmlns:r="http://schemas.openxmlformats.org/officeDocument/2006/relationships" xmlns:p="http://schemas.openxmlformats.org/presentationml/2006/main">
  <p:tag name="NAME" val="Rectangle"/>
</p:tagLst>
</file>

<file path=ppt/tags/tag97.xml><?xml version="1.0" encoding="utf-8"?>
<p:tagLst xmlns:a="http://schemas.openxmlformats.org/drawingml/2006/main" xmlns:r="http://schemas.openxmlformats.org/officeDocument/2006/relationships" xmlns:p="http://schemas.openxmlformats.org/presentationml/2006/main">
  <p:tag name="NAME" val="Rectangle"/>
</p:tagLst>
</file>

<file path=ppt/tags/tag98.xml><?xml version="1.0" encoding="utf-8"?>
<p:tagLst xmlns:a="http://schemas.openxmlformats.org/drawingml/2006/main" xmlns:r="http://schemas.openxmlformats.org/officeDocument/2006/relationships" xmlns:p="http://schemas.openxmlformats.org/presentationml/2006/main">
  <p:tag name="NAME" val="Rectangl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NAME" val="Rectangl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NAME" val="Rectangle"/>
</p:tagLst>
</file>

<file path=ppt/tags/tag103.xml><?xml version="1.0" encoding="utf-8"?>
<p:tagLst xmlns:a="http://schemas.openxmlformats.org/drawingml/2006/main" xmlns:r="http://schemas.openxmlformats.org/officeDocument/2006/relationships" xmlns:p="http://schemas.openxmlformats.org/presentationml/2006/main">
  <p:tag name="NAME" val="Rectangle"/>
</p:tagLst>
</file>

<file path=ppt/tags/tag104.xml><?xml version="1.0" encoding="utf-8"?>
<p:tagLst xmlns:a="http://schemas.openxmlformats.org/drawingml/2006/main" xmlns:r="http://schemas.openxmlformats.org/officeDocument/2006/relationships" xmlns:p="http://schemas.openxmlformats.org/presentationml/2006/main">
  <p:tag name="NAME" val="Rectangle"/>
</p:tagLst>
</file>

<file path=ppt/tags/tag105.xml><?xml version="1.0" encoding="utf-8"?>
<p:tagLst xmlns:a="http://schemas.openxmlformats.org/drawingml/2006/main" xmlns:r="http://schemas.openxmlformats.org/officeDocument/2006/relationships" xmlns:p="http://schemas.openxmlformats.org/presentationml/2006/main">
  <p:tag name="NAME" val="Rectangl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NAME" val="Rectangle"/>
</p:tagLst>
</file>

<file path=ppt/tags/tag108.xml><?xml version="1.0" encoding="utf-8"?>
<p:tagLst xmlns:a="http://schemas.openxmlformats.org/drawingml/2006/main" xmlns:r="http://schemas.openxmlformats.org/officeDocument/2006/relationships" xmlns:p="http://schemas.openxmlformats.org/presentationml/2006/main">
  <p:tag name="NAME" val="Rectangle"/>
</p:tagLst>
</file>

<file path=ppt/tags/tag109.xml><?xml version="1.0" encoding="utf-8"?>
<p:tagLst xmlns:a="http://schemas.openxmlformats.org/drawingml/2006/main" xmlns:r="http://schemas.openxmlformats.org/officeDocument/2006/relationships" xmlns:p="http://schemas.openxmlformats.org/presentationml/2006/main">
  <p:tag name="NAME" val="Rectangl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NAME" val="Rectangle"/>
</p:tagLst>
</file>

<file path=ppt/tags/tag112.xml><?xml version="1.0" encoding="utf-8"?>
<p:tagLst xmlns:a="http://schemas.openxmlformats.org/drawingml/2006/main" xmlns:r="http://schemas.openxmlformats.org/officeDocument/2006/relationships" xmlns:p="http://schemas.openxmlformats.org/presentationml/2006/main">
  <p:tag name="NAME" val="Rectangl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NAME" val="Rectangle"/>
</p:tagLst>
</file>

<file path=ppt/tags/tag115.xml><?xml version="1.0" encoding="utf-8"?>
<p:tagLst xmlns:a="http://schemas.openxmlformats.org/drawingml/2006/main" xmlns:r="http://schemas.openxmlformats.org/officeDocument/2006/relationships" xmlns:p="http://schemas.openxmlformats.org/presentationml/2006/main">
  <p:tag name="NAME" val="Rectangl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NAME" val="Rectangle"/>
</p:tagLst>
</file>

<file path=ppt/tags/tag118.xml><?xml version="1.0" encoding="utf-8"?>
<p:tagLst xmlns:a="http://schemas.openxmlformats.org/drawingml/2006/main" xmlns:r="http://schemas.openxmlformats.org/officeDocument/2006/relationships" xmlns:p="http://schemas.openxmlformats.org/presentationml/2006/main">
  <p:tag name="NAME" val="Rectangle"/>
</p:tagLst>
</file>

<file path=ppt/tags/tag119.xml><?xml version="1.0" encoding="utf-8"?>
<p:tagLst xmlns:a="http://schemas.openxmlformats.org/drawingml/2006/main" xmlns:r="http://schemas.openxmlformats.org/officeDocument/2006/relationships" xmlns:p="http://schemas.openxmlformats.org/presentationml/2006/main">
  <p:tag name="NAME" val="Rectangl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NAME" val="Rectangle"/>
</p:tagLst>
</file>

<file path=ppt/tags/tag122.xml><?xml version="1.0" encoding="utf-8"?>
<p:tagLst xmlns:a="http://schemas.openxmlformats.org/drawingml/2006/main" xmlns:r="http://schemas.openxmlformats.org/officeDocument/2006/relationships" xmlns:p="http://schemas.openxmlformats.org/presentationml/2006/main">
  <p:tag name="NAME" val="Rectangle"/>
</p:tagLst>
</file>

<file path=ppt/tags/tag123.xml><?xml version="1.0" encoding="utf-8"?>
<p:tagLst xmlns:a="http://schemas.openxmlformats.org/drawingml/2006/main" xmlns:r="http://schemas.openxmlformats.org/officeDocument/2006/relationships" xmlns:p="http://schemas.openxmlformats.org/presentationml/2006/main">
  <p:tag name="NAME" val="Rectangl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NAME" val="Rectangl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NAME" val="Rectangle"/>
</p:tagLst>
</file>

<file path=ppt/tags/tag128.xml><?xml version="1.0" encoding="utf-8"?>
<p:tagLst xmlns:a="http://schemas.openxmlformats.org/drawingml/2006/main" xmlns:r="http://schemas.openxmlformats.org/officeDocument/2006/relationships" xmlns:p="http://schemas.openxmlformats.org/presentationml/2006/main">
  <p:tag name="NAME" val="Rectangl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NAME" val="Rectangle"/>
</p:tagLst>
</file>

<file path=ppt/tags/tag131.xml><?xml version="1.0" encoding="utf-8"?>
<p:tagLst xmlns:a="http://schemas.openxmlformats.org/drawingml/2006/main" xmlns:r="http://schemas.openxmlformats.org/officeDocument/2006/relationships" xmlns:p="http://schemas.openxmlformats.org/presentationml/2006/main">
  <p:tag name="NAME" val="Rectangle"/>
</p:tagLst>
</file>

<file path=ppt/tags/tag132.xml><?xml version="1.0" encoding="utf-8"?>
<p:tagLst xmlns:a="http://schemas.openxmlformats.org/drawingml/2006/main" xmlns:r="http://schemas.openxmlformats.org/officeDocument/2006/relationships" xmlns:p="http://schemas.openxmlformats.org/presentationml/2006/main">
  <p:tag name="NAME" val="Rectangl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NAME" val="Rectangle"/>
</p:tagLst>
</file>

<file path=ppt/tags/tag135.xml><?xml version="1.0" encoding="utf-8"?>
<p:tagLst xmlns:a="http://schemas.openxmlformats.org/drawingml/2006/main" xmlns:r="http://schemas.openxmlformats.org/officeDocument/2006/relationships" xmlns:p="http://schemas.openxmlformats.org/presentationml/2006/main">
  <p:tag name="NAME" val="Rectangle"/>
</p:tagLst>
</file>

<file path=ppt/tags/tag136.xml><?xml version="1.0" encoding="utf-8"?>
<p:tagLst xmlns:a="http://schemas.openxmlformats.org/drawingml/2006/main" xmlns:r="http://schemas.openxmlformats.org/officeDocument/2006/relationships" xmlns:p="http://schemas.openxmlformats.org/presentationml/2006/main">
  <p:tag name="NAME" val="Rectangl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NAME" val="Rectangle"/>
</p:tagLst>
</file>

<file path=ppt/tags/tag139.xml><?xml version="1.0" encoding="utf-8"?>
<p:tagLst xmlns:a="http://schemas.openxmlformats.org/drawingml/2006/main" xmlns:r="http://schemas.openxmlformats.org/officeDocument/2006/relationships" xmlns:p="http://schemas.openxmlformats.org/presentationml/2006/main">
  <p:tag name="NAME" val="Rectangl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NAME" val="Rectangle"/>
</p:tagLst>
</file>

<file path=ppt/tags/tag142.xml><?xml version="1.0" encoding="utf-8"?>
<p:tagLst xmlns:a="http://schemas.openxmlformats.org/drawingml/2006/main" xmlns:r="http://schemas.openxmlformats.org/officeDocument/2006/relationships" xmlns:p="http://schemas.openxmlformats.org/presentationml/2006/main">
  <p:tag name="NAME" val="Rectangle"/>
</p:tagLst>
</file>

<file path=ppt/tags/tag143.xml><?xml version="1.0" encoding="utf-8"?>
<p:tagLst xmlns:a="http://schemas.openxmlformats.org/drawingml/2006/main" xmlns:r="http://schemas.openxmlformats.org/officeDocument/2006/relationships" xmlns:p="http://schemas.openxmlformats.org/presentationml/2006/main">
  <p:tag name="NAME" val="Rectangle"/>
</p:tagLst>
</file>

<file path=ppt/tags/tag144.xml><?xml version="1.0" encoding="utf-8"?>
<p:tagLst xmlns:a="http://schemas.openxmlformats.org/drawingml/2006/main" xmlns:r="http://schemas.openxmlformats.org/officeDocument/2006/relationships" xmlns:p="http://schemas.openxmlformats.org/presentationml/2006/main">
  <p:tag name="NAME" val="Rectangle"/>
</p:tagLst>
</file>

<file path=ppt/tags/tag145.xml><?xml version="1.0" encoding="utf-8"?>
<p:tagLst xmlns:a="http://schemas.openxmlformats.org/drawingml/2006/main" xmlns:r="http://schemas.openxmlformats.org/officeDocument/2006/relationships" xmlns:p="http://schemas.openxmlformats.org/presentationml/2006/main">
  <p:tag name="NAME" val="Rectangl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NAME" val="Rectangl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NAME" val="Rectangle"/>
</p:tagLst>
</file>

<file path=ppt/tags/tag150.xml><?xml version="1.0" encoding="utf-8"?>
<p:tagLst xmlns:a="http://schemas.openxmlformats.org/drawingml/2006/main" xmlns:r="http://schemas.openxmlformats.org/officeDocument/2006/relationships" xmlns:p="http://schemas.openxmlformats.org/presentationml/2006/main">
  <p:tag name="NAME" val="Rectangle"/>
</p:tagLst>
</file>

<file path=ppt/tags/tag151.xml><?xml version="1.0" encoding="utf-8"?>
<p:tagLst xmlns:a="http://schemas.openxmlformats.org/drawingml/2006/main" xmlns:r="http://schemas.openxmlformats.org/officeDocument/2006/relationships" xmlns:p="http://schemas.openxmlformats.org/presentationml/2006/main">
  <p:tag name="NAME" val="Rectangle"/>
</p:tagLst>
</file>

<file path=ppt/tags/tag152.xml><?xml version="1.0" encoding="utf-8"?>
<p:tagLst xmlns:a="http://schemas.openxmlformats.org/drawingml/2006/main" xmlns:r="http://schemas.openxmlformats.org/officeDocument/2006/relationships" xmlns:p="http://schemas.openxmlformats.org/presentationml/2006/main">
  <p:tag name="NAME" val="Rectangle"/>
</p:tagLst>
</file>

<file path=ppt/tags/tag153.xml><?xml version="1.0" encoding="utf-8"?>
<p:tagLst xmlns:a="http://schemas.openxmlformats.org/drawingml/2006/main" xmlns:r="http://schemas.openxmlformats.org/officeDocument/2006/relationships" xmlns:p="http://schemas.openxmlformats.org/presentationml/2006/main">
  <p:tag name="NAME" val="Rectangle"/>
</p:tagLst>
</file>

<file path=ppt/tags/tag154.xml><?xml version="1.0" encoding="utf-8"?>
<p:tagLst xmlns:a="http://schemas.openxmlformats.org/drawingml/2006/main" xmlns:r="http://schemas.openxmlformats.org/officeDocument/2006/relationships" xmlns:p="http://schemas.openxmlformats.org/presentationml/2006/main">
  <p:tag name="NAME" val="Rectangl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NAME" val="Rectangle"/>
</p:tagLst>
</file>

<file path=ppt/tags/tag157.xml><?xml version="1.0" encoding="utf-8"?>
<p:tagLst xmlns:a="http://schemas.openxmlformats.org/drawingml/2006/main" xmlns:r="http://schemas.openxmlformats.org/officeDocument/2006/relationships" xmlns:p="http://schemas.openxmlformats.org/presentationml/2006/main">
  <p:tag name="NAME" val="Rectangle"/>
</p:tagLst>
</file>

<file path=ppt/tags/tag158.xml><?xml version="1.0" encoding="utf-8"?>
<p:tagLst xmlns:a="http://schemas.openxmlformats.org/drawingml/2006/main" xmlns:r="http://schemas.openxmlformats.org/officeDocument/2006/relationships" xmlns:p="http://schemas.openxmlformats.org/presentationml/2006/main">
  <p:tag name="NAME" val="Rectangle"/>
</p:tagLst>
</file>

<file path=ppt/tags/tag159.xml><?xml version="1.0" encoding="utf-8"?>
<p:tagLst xmlns:a="http://schemas.openxmlformats.org/drawingml/2006/main" xmlns:r="http://schemas.openxmlformats.org/officeDocument/2006/relationships" xmlns:p="http://schemas.openxmlformats.org/presentationml/2006/main">
  <p:tag name="NAME" val="Rectangle"/>
</p:tagLst>
</file>

<file path=ppt/tags/tag160.xml><?xml version="1.0" encoding="utf-8"?>
<p:tagLst xmlns:a="http://schemas.openxmlformats.org/drawingml/2006/main" xmlns:r="http://schemas.openxmlformats.org/officeDocument/2006/relationships" xmlns:p="http://schemas.openxmlformats.org/presentationml/2006/main">
  <p:tag name="NAME" val="Rectangle"/>
</p:tagLst>
</file>

<file path=ppt/tags/tag161.xml><?xml version="1.0" encoding="utf-8"?>
<p:tagLst xmlns:a="http://schemas.openxmlformats.org/drawingml/2006/main" xmlns:r="http://schemas.openxmlformats.org/officeDocument/2006/relationships" xmlns:p="http://schemas.openxmlformats.org/presentationml/2006/main">
  <p:tag name="NAME" val="Rectangle"/>
</p:tagLst>
</file>

<file path=ppt/tags/tag162.xml><?xml version="1.0" encoding="utf-8"?>
<p:tagLst xmlns:a="http://schemas.openxmlformats.org/drawingml/2006/main" xmlns:r="http://schemas.openxmlformats.org/officeDocument/2006/relationships" xmlns:p="http://schemas.openxmlformats.org/presentationml/2006/main">
  <p:tag name="NAME" val="Rectangl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NAME" val="Rectangle"/>
</p:tagLst>
</file>

<file path=ppt/tags/tag165.xml><?xml version="1.0" encoding="utf-8"?>
<p:tagLst xmlns:a="http://schemas.openxmlformats.org/drawingml/2006/main" xmlns:r="http://schemas.openxmlformats.org/officeDocument/2006/relationships" xmlns:p="http://schemas.openxmlformats.org/presentationml/2006/main">
  <p:tag name="NAME" val="Rectangle"/>
</p:tagLst>
</file>

<file path=ppt/tags/tag166.xml><?xml version="1.0" encoding="utf-8"?>
<p:tagLst xmlns:a="http://schemas.openxmlformats.org/drawingml/2006/main" xmlns:r="http://schemas.openxmlformats.org/officeDocument/2006/relationships" xmlns:p="http://schemas.openxmlformats.org/presentationml/2006/main">
  <p:tag name="NAME" val="Rectangle"/>
</p:tagLst>
</file>

<file path=ppt/tags/tag167.xml><?xml version="1.0" encoding="utf-8"?>
<p:tagLst xmlns:a="http://schemas.openxmlformats.org/drawingml/2006/main" xmlns:r="http://schemas.openxmlformats.org/officeDocument/2006/relationships" xmlns:p="http://schemas.openxmlformats.org/presentationml/2006/main">
  <p:tag name="NAME" val="Rectangl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NAME" val="Rectangle"/>
</p:tagLst>
</file>

<file path=ppt/tags/tag170.xml><?xml version="1.0" encoding="utf-8"?>
<p:tagLst xmlns:a="http://schemas.openxmlformats.org/drawingml/2006/main" xmlns:r="http://schemas.openxmlformats.org/officeDocument/2006/relationships" xmlns:p="http://schemas.openxmlformats.org/presentationml/2006/main">
  <p:tag name="NAME" val="Rectangle"/>
</p:tagLst>
</file>

<file path=ppt/tags/tag171.xml><?xml version="1.0" encoding="utf-8"?>
<p:tagLst xmlns:a="http://schemas.openxmlformats.org/drawingml/2006/main" xmlns:r="http://schemas.openxmlformats.org/officeDocument/2006/relationships" xmlns:p="http://schemas.openxmlformats.org/presentationml/2006/main">
  <p:tag name="NAME" val="Rectangle"/>
</p:tagLst>
</file>

<file path=ppt/tags/tag172.xml><?xml version="1.0" encoding="utf-8"?>
<p:tagLst xmlns:a="http://schemas.openxmlformats.org/drawingml/2006/main" xmlns:r="http://schemas.openxmlformats.org/officeDocument/2006/relationships" xmlns:p="http://schemas.openxmlformats.org/presentationml/2006/main">
  <p:tag name="NAME" val="Rectangl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NAME" val="Rectangle"/>
</p:tagLst>
</file>

<file path=ppt/tags/tag175.xml><?xml version="1.0" encoding="utf-8"?>
<p:tagLst xmlns:a="http://schemas.openxmlformats.org/drawingml/2006/main" xmlns:r="http://schemas.openxmlformats.org/officeDocument/2006/relationships" xmlns:p="http://schemas.openxmlformats.org/presentationml/2006/main">
  <p:tag name="NAME" val="Rectangle"/>
</p:tagLst>
</file>

<file path=ppt/tags/tag176.xml><?xml version="1.0" encoding="utf-8"?>
<p:tagLst xmlns:a="http://schemas.openxmlformats.org/drawingml/2006/main" xmlns:r="http://schemas.openxmlformats.org/officeDocument/2006/relationships" xmlns:p="http://schemas.openxmlformats.org/presentationml/2006/main">
  <p:tag name="NAME" val="Rectangle"/>
</p:tagLst>
</file>

<file path=ppt/tags/tag177.xml><?xml version="1.0" encoding="utf-8"?>
<p:tagLst xmlns:a="http://schemas.openxmlformats.org/drawingml/2006/main" xmlns:r="http://schemas.openxmlformats.org/officeDocument/2006/relationships" xmlns:p="http://schemas.openxmlformats.org/presentationml/2006/main">
  <p:tag name="NAME" val="Rectangle"/>
</p:tagLst>
</file>

<file path=ppt/tags/tag178.xml><?xml version="1.0" encoding="utf-8"?>
<p:tagLst xmlns:a="http://schemas.openxmlformats.org/drawingml/2006/main" xmlns:r="http://schemas.openxmlformats.org/officeDocument/2006/relationships" xmlns:p="http://schemas.openxmlformats.org/presentationml/2006/main">
  <p:tag name="NAME" val="Rectangl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NAME" val="Rectangle"/>
</p:tagLst>
</file>

<file path=ppt/tags/tag181.xml><?xml version="1.0" encoding="utf-8"?>
<p:tagLst xmlns:a="http://schemas.openxmlformats.org/drawingml/2006/main" xmlns:r="http://schemas.openxmlformats.org/officeDocument/2006/relationships" xmlns:p="http://schemas.openxmlformats.org/presentationml/2006/main">
  <p:tag name="NAME" val="Rectangle"/>
</p:tagLst>
</file>

<file path=ppt/tags/tag182.xml><?xml version="1.0" encoding="utf-8"?>
<p:tagLst xmlns:a="http://schemas.openxmlformats.org/drawingml/2006/main" xmlns:r="http://schemas.openxmlformats.org/officeDocument/2006/relationships" xmlns:p="http://schemas.openxmlformats.org/presentationml/2006/main">
  <p:tag name="NAME" val="Rectangl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NAME" val="Rectangle"/>
</p:tagLst>
</file>

<file path=ppt/tags/tag185.xml><?xml version="1.0" encoding="utf-8"?>
<p:tagLst xmlns:a="http://schemas.openxmlformats.org/drawingml/2006/main" xmlns:r="http://schemas.openxmlformats.org/officeDocument/2006/relationships" xmlns:p="http://schemas.openxmlformats.org/presentationml/2006/main">
  <p:tag name="NAME" val="Rectangle"/>
</p:tagLst>
</file>

<file path=ppt/tags/tag186.xml><?xml version="1.0" encoding="utf-8"?>
<p:tagLst xmlns:a="http://schemas.openxmlformats.org/drawingml/2006/main" xmlns:r="http://schemas.openxmlformats.org/officeDocument/2006/relationships" xmlns:p="http://schemas.openxmlformats.org/presentationml/2006/main">
  <p:tag name="NAME" val="Rectangl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NAME" val="Rectangle"/>
</p:tagLst>
</file>

<file path=ppt/tags/tag189.xml><?xml version="1.0" encoding="utf-8"?>
<p:tagLst xmlns:a="http://schemas.openxmlformats.org/drawingml/2006/main" xmlns:r="http://schemas.openxmlformats.org/officeDocument/2006/relationships" xmlns:p="http://schemas.openxmlformats.org/presentationml/2006/main">
  <p:tag name="NAME" val="Rectangle"/>
</p:tagLst>
</file>

<file path=ppt/tags/tag190.xml><?xml version="1.0" encoding="utf-8"?>
<p:tagLst xmlns:a="http://schemas.openxmlformats.org/drawingml/2006/main" xmlns:r="http://schemas.openxmlformats.org/officeDocument/2006/relationships" xmlns:p="http://schemas.openxmlformats.org/presentationml/2006/main">
  <p:tag name="NAME" val="Rectangle"/>
</p:tagLst>
</file>

<file path=ppt/tags/tag191.xml><?xml version="1.0" encoding="utf-8"?>
<p:tagLst xmlns:a="http://schemas.openxmlformats.org/drawingml/2006/main" xmlns:r="http://schemas.openxmlformats.org/officeDocument/2006/relationships" xmlns:p="http://schemas.openxmlformats.org/presentationml/2006/main">
  <p:tag name="NAME" val="Rectangle"/>
</p:tagLst>
</file>

<file path=ppt/tags/tag192.xml><?xml version="1.0" encoding="utf-8"?>
<p:tagLst xmlns:a="http://schemas.openxmlformats.org/drawingml/2006/main" xmlns:r="http://schemas.openxmlformats.org/officeDocument/2006/relationships" xmlns:p="http://schemas.openxmlformats.org/presentationml/2006/main">
  <p:tag name="NAME" val="Rectangl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NAME" val="Rectangle"/>
</p:tagLst>
</file>

<file path=ppt/tags/tag195.xml><?xml version="1.0" encoding="utf-8"?>
<p:tagLst xmlns:a="http://schemas.openxmlformats.org/drawingml/2006/main" xmlns:r="http://schemas.openxmlformats.org/officeDocument/2006/relationships" xmlns:p="http://schemas.openxmlformats.org/presentationml/2006/main">
  <p:tag name="NAME" val="Rectangle"/>
</p:tagLst>
</file>

<file path=ppt/tags/tag196.xml><?xml version="1.0" encoding="utf-8"?>
<p:tagLst xmlns:a="http://schemas.openxmlformats.org/drawingml/2006/main" xmlns:r="http://schemas.openxmlformats.org/officeDocument/2006/relationships" xmlns:p="http://schemas.openxmlformats.org/presentationml/2006/main">
  <p:tag name="NAME" val="Rectangl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NAME" val="Rectangle"/>
</p:tagLst>
</file>

<file path=ppt/tags/tag199.xml><?xml version="1.0" encoding="utf-8"?>
<p:tagLst xmlns:a="http://schemas.openxmlformats.org/drawingml/2006/main" xmlns:r="http://schemas.openxmlformats.org/officeDocument/2006/relationships" xmlns:p="http://schemas.openxmlformats.org/presentationml/2006/main">
  <p:tag name="NAME" val="Rectangle"/>
</p:tagLst>
</file>

<file path=ppt/tags/tag200.xml><?xml version="1.0" encoding="utf-8"?>
<p:tagLst xmlns:a="http://schemas.openxmlformats.org/drawingml/2006/main" xmlns:r="http://schemas.openxmlformats.org/officeDocument/2006/relationships" xmlns:p="http://schemas.openxmlformats.org/presentationml/2006/main">
  <p:tag name="NAME" val="Rectangle"/>
</p:tagLst>
</file>

<file path=ppt/tags/tag201.xml><?xml version="1.0" encoding="utf-8"?>
<p:tagLst xmlns:a="http://schemas.openxmlformats.org/drawingml/2006/main" xmlns:r="http://schemas.openxmlformats.org/officeDocument/2006/relationships" xmlns:p="http://schemas.openxmlformats.org/presentationml/2006/main">
  <p:tag name="NAME" val="Rectangle"/>
</p:tagLst>
</file>

<file path=ppt/tags/tag202.xml><?xml version="1.0" encoding="utf-8"?>
<p:tagLst xmlns:a="http://schemas.openxmlformats.org/drawingml/2006/main" xmlns:r="http://schemas.openxmlformats.org/officeDocument/2006/relationships" xmlns:p="http://schemas.openxmlformats.org/presentationml/2006/main">
  <p:tag name="NAME" val="Rectangl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NAME" val="Rectangle"/>
</p:tagLst>
</file>

<file path=ppt/tags/tag205.xml><?xml version="1.0" encoding="utf-8"?>
<p:tagLst xmlns:a="http://schemas.openxmlformats.org/drawingml/2006/main" xmlns:r="http://schemas.openxmlformats.org/officeDocument/2006/relationships" xmlns:p="http://schemas.openxmlformats.org/presentationml/2006/main">
  <p:tag name="NAME" val="Rectangle"/>
</p:tagLst>
</file>

<file path=ppt/tags/tag206.xml><?xml version="1.0" encoding="utf-8"?>
<p:tagLst xmlns:a="http://schemas.openxmlformats.org/drawingml/2006/main" xmlns:r="http://schemas.openxmlformats.org/officeDocument/2006/relationships" xmlns:p="http://schemas.openxmlformats.org/presentationml/2006/main">
  <p:tag name="NAME" val="Rectangle"/>
</p:tagLst>
</file>

<file path=ppt/tags/tag207.xml><?xml version="1.0" encoding="utf-8"?>
<p:tagLst xmlns:a="http://schemas.openxmlformats.org/drawingml/2006/main" xmlns:r="http://schemas.openxmlformats.org/officeDocument/2006/relationships" xmlns:p="http://schemas.openxmlformats.org/presentationml/2006/main">
  <p:tag name="NAME" val="Rectangle"/>
</p:tagLst>
</file>

<file path=ppt/tags/tag208.xml><?xml version="1.0" encoding="utf-8"?>
<p:tagLst xmlns:a="http://schemas.openxmlformats.org/drawingml/2006/main" xmlns:r="http://schemas.openxmlformats.org/officeDocument/2006/relationships" xmlns:p="http://schemas.openxmlformats.org/presentationml/2006/main">
  <p:tag name="NAME" val="Rectangl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NAME" val="Rectangle"/>
</p:tagLst>
</file>

<file path=ppt/tags/tag211.xml><?xml version="1.0" encoding="utf-8"?>
<p:tagLst xmlns:a="http://schemas.openxmlformats.org/drawingml/2006/main" xmlns:r="http://schemas.openxmlformats.org/officeDocument/2006/relationships" xmlns:p="http://schemas.openxmlformats.org/presentationml/2006/main">
  <p:tag name="NAME" val="Rectangle"/>
</p:tagLst>
</file>

<file path=ppt/tags/tag212.xml><?xml version="1.0" encoding="utf-8"?>
<p:tagLst xmlns:a="http://schemas.openxmlformats.org/drawingml/2006/main" xmlns:r="http://schemas.openxmlformats.org/officeDocument/2006/relationships" xmlns:p="http://schemas.openxmlformats.org/presentationml/2006/main">
  <p:tag name="NAME" val="Rectangle"/>
</p:tagLst>
</file>

<file path=ppt/tags/tag213.xml><?xml version="1.0" encoding="utf-8"?>
<p:tagLst xmlns:a="http://schemas.openxmlformats.org/drawingml/2006/main" xmlns:r="http://schemas.openxmlformats.org/officeDocument/2006/relationships" xmlns:p="http://schemas.openxmlformats.org/presentationml/2006/main">
  <p:tag name="NAME" val="Rectangle"/>
</p:tagLst>
</file>

<file path=ppt/tags/tag214.xml><?xml version="1.0" encoding="utf-8"?>
<p:tagLst xmlns:a="http://schemas.openxmlformats.org/drawingml/2006/main" xmlns:r="http://schemas.openxmlformats.org/officeDocument/2006/relationships" xmlns:p="http://schemas.openxmlformats.org/presentationml/2006/main">
  <p:tag name="NAME" val="Rectangl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NAME" val="Rectangle"/>
</p:tagLst>
</file>

<file path=ppt/tags/tag217.xml><?xml version="1.0" encoding="utf-8"?>
<p:tagLst xmlns:a="http://schemas.openxmlformats.org/drawingml/2006/main" xmlns:r="http://schemas.openxmlformats.org/officeDocument/2006/relationships" xmlns:p="http://schemas.openxmlformats.org/presentationml/2006/main">
  <p:tag name="NAME" val="Rectangle"/>
</p:tagLst>
</file>

<file path=ppt/tags/tag218.xml><?xml version="1.0" encoding="utf-8"?>
<p:tagLst xmlns:a="http://schemas.openxmlformats.org/drawingml/2006/main" xmlns:r="http://schemas.openxmlformats.org/officeDocument/2006/relationships" xmlns:p="http://schemas.openxmlformats.org/presentationml/2006/main">
  <p:tag name="NAME" val="Rectangl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NAME" val="Rectangle"/>
</p:tagLst>
</file>

<file path=ppt/tags/tag221.xml><?xml version="1.0" encoding="utf-8"?>
<p:tagLst xmlns:a="http://schemas.openxmlformats.org/drawingml/2006/main" xmlns:r="http://schemas.openxmlformats.org/officeDocument/2006/relationships" xmlns:p="http://schemas.openxmlformats.org/presentationml/2006/main">
  <p:tag name="NAME" val="Rectangle"/>
</p:tagLst>
</file>

<file path=ppt/tags/tag222.xml><?xml version="1.0" encoding="utf-8"?>
<p:tagLst xmlns:a="http://schemas.openxmlformats.org/drawingml/2006/main" xmlns:r="http://schemas.openxmlformats.org/officeDocument/2006/relationships" xmlns:p="http://schemas.openxmlformats.org/presentationml/2006/main">
  <p:tag name="NAME" val="Rectangl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NAME" val="Rectangle"/>
</p:tagLst>
</file>

<file path=ppt/tags/tag225.xml><?xml version="1.0" encoding="utf-8"?>
<p:tagLst xmlns:a="http://schemas.openxmlformats.org/drawingml/2006/main" xmlns:r="http://schemas.openxmlformats.org/officeDocument/2006/relationships" xmlns:p="http://schemas.openxmlformats.org/presentationml/2006/main">
  <p:tag name="NAME" val="Rectangle"/>
</p:tagLst>
</file>

<file path=ppt/tags/tag226.xml><?xml version="1.0" encoding="utf-8"?>
<p:tagLst xmlns:a="http://schemas.openxmlformats.org/drawingml/2006/main" xmlns:r="http://schemas.openxmlformats.org/officeDocument/2006/relationships" xmlns:p="http://schemas.openxmlformats.org/presentationml/2006/main">
  <p:tag name="NAME" val="Rectangle"/>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NAME" val="Rectangle"/>
</p:tagLst>
</file>

<file path=ppt/tags/tag229.xml><?xml version="1.0" encoding="utf-8"?>
<p:tagLst xmlns:a="http://schemas.openxmlformats.org/drawingml/2006/main" xmlns:r="http://schemas.openxmlformats.org/officeDocument/2006/relationships" xmlns:p="http://schemas.openxmlformats.org/presentationml/2006/main">
  <p:tag name="NAME" val="Rectangle"/>
</p:tagLst>
</file>

<file path=ppt/tags/tag230.xml><?xml version="1.0" encoding="utf-8"?>
<p:tagLst xmlns:a="http://schemas.openxmlformats.org/drawingml/2006/main" xmlns:r="http://schemas.openxmlformats.org/officeDocument/2006/relationships" xmlns:p="http://schemas.openxmlformats.org/presentationml/2006/main">
  <p:tag name="NAME" val="Rectangl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NAME" val="Rectangle"/>
</p:tagLst>
</file>

<file path=ppt/tags/tag233.xml><?xml version="1.0" encoding="utf-8"?>
<p:tagLst xmlns:a="http://schemas.openxmlformats.org/drawingml/2006/main" xmlns:r="http://schemas.openxmlformats.org/officeDocument/2006/relationships" xmlns:p="http://schemas.openxmlformats.org/presentationml/2006/main">
  <p:tag name="NAME" val="Rectangle"/>
</p:tagLst>
</file>

<file path=ppt/tags/tag234.xml><?xml version="1.0" encoding="utf-8"?>
<p:tagLst xmlns:a="http://schemas.openxmlformats.org/drawingml/2006/main" xmlns:r="http://schemas.openxmlformats.org/officeDocument/2006/relationships" xmlns:p="http://schemas.openxmlformats.org/presentationml/2006/main">
  <p:tag name="NAME" val="Rectangle"/>
</p:tagLst>
</file>

<file path=ppt/theme/theme1.xml><?xml version="1.0" encoding="utf-8"?>
<a:theme xmlns:a="http://schemas.openxmlformats.org/drawingml/2006/main" name="2_Template DISIC v3">
  <a:themeElements>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late DISIC 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19050">
          <a:solidFill>
            <a:schemeClr val="bg1">
              <a:lumMod val="85000"/>
            </a:schemeClr>
          </a:solidFill>
          <a:miter lim="800000"/>
          <a:headEnd/>
          <a:tailEnd/>
        </a:ln>
        <a:effectLst>
          <a:outerShdw blurRad="50800" dist="38100" dir="2700000" algn="tl" rotWithShape="0">
            <a:prstClr val="black">
              <a:alpha val="40000"/>
            </a:prstClr>
          </a:outerShdw>
        </a:effectLst>
        <a:extLst/>
      </a:spPr>
      <a:bodyPr wrap="none" anchor="ctr">
        <a:noAutofit/>
      </a:bodyPr>
      <a:lstStyle>
        <a:defPPr>
          <a:defRPr sz="800">
            <a:solidFill>
              <a:schemeClr val="tx1"/>
            </a:solidFill>
            <a:latin typeface="Arial" pitchFamily="34" charset="0"/>
          </a:defRPr>
        </a:defPPr>
      </a:lstStyle>
    </a:spDef>
  </a:objectDefaults>
  <a:extraClrSchemeLst>
    <a:extraClrScheme>
      <a:clrScheme name="Template DISIC v3 1">
        <a:dk1>
          <a:srgbClr val="000000"/>
        </a:dk1>
        <a:lt1>
          <a:srgbClr val="FFFFFF"/>
        </a:lt1>
        <a:dk2>
          <a:srgbClr val="000000"/>
        </a:dk2>
        <a:lt2>
          <a:srgbClr val="FFFFFF"/>
        </a:lt2>
        <a:accent1>
          <a:srgbClr val="FFFFFF"/>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Template DISIC v3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Template DISIC v3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Template DISIC v3">
  <a:themeElements>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late DISIC 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19050">
          <a:solidFill>
            <a:schemeClr val="bg1">
              <a:lumMod val="85000"/>
            </a:schemeClr>
          </a:solidFill>
          <a:miter lim="800000"/>
          <a:headEnd/>
          <a:tailEnd/>
        </a:ln>
        <a:effectLst>
          <a:outerShdw blurRad="50800" dist="38100" dir="2700000" algn="tl" rotWithShape="0">
            <a:prstClr val="black">
              <a:alpha val="40000"/>
            </a:prstClr>
          </a:outerShdw>
        </a:effectLst>
        <a:extLst/>
      </a:spPr>
      <a:bodyPr wrap="none" anchor="ctr">
        <a:noAutofit/>
      </a:bodyPr>
      <a:lstStyle>
        <a:defPPr>
          <a:defRPr sz="800">
            <a:solidFill>
              <a:schemeClr val="tx1"/>
            </a:solidFill>
            <a:latin typeface="Arial" pitchFamily="34" charset="0"/>
          </a:defRPr>
        </a:defPPr>
      </a:lstStyle>
    </a:spDef>
  </a:objectDefaults>
  <a:extraClrSchemeLst>
    <a:extraClrScheme>
      <a:clrScheme name="Template DISIC v3 1">
        <a:dk1>
          <a:srgbClr val="000000"/>
        </a:dk1>
        <a:lt1>
          <a:srgbClr val="FFFFFF"/>
        </a:lt1>
        <a:dk2>
          <a:srgbClr val="000000"/>
        </a:dk2>
        <a:lt2>
          <a:srgbClr val="FFFFFF"/>
        </a:lt2>
        <a:accent1>
          <a:srgbClr val="FFFFFF"/>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Template DISIC v3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Template DISIC v3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3_Template DISIC v3">
  <a:themeElements>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late DISIC 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19050">
          <a:solidFill>
            <a:schemeClr val="bg1">
              <a:lumMod val="85000"/>
            </a:schemeClr>
          </a:solidFill>
          <a:miter lim="800000"/>
          <a:headEnd/>
          <a:tailEnd/>
        </a:ln>
        <a:effectLst>
          <a:outerShdw blurRad="50800" dist="38100" dir="2700000" algn="tl" rotWithShape="0">
            <a:prstClr val="black">
              <a:alpha val="40000"/>
            </a:prstClr>
          </a:outerShdw>
        </a:effectLst>
        <a:extLst/>
      </a:spPr>
      <a:bodyPr wrap="none" anchor="ctr">
        <a:noAutofit/>
      </a:bodyPr>
      <a:lstStyle>
        <a:defPPr>
          <a:defRPr sz="800">
            <a:solidFill>
              <a:schemeClr val="tx1"/>
            </a:solidFill>
            <a:latin typeface="Arial" pitchFamily="34" charset="0"/>
          </a:defRPr>
        </a:defPPr>
      </a:lstStyle>
    </a:spDef>
  </a:objectDefaults>
  <a:extraClrSchemeLst>
    <a:extraClrScheme>
      <a:clrScheme name="Template DISIC v3 1">
        <a:dk1>
          <a:srgbClr val="000000"/>
        </a:dk1>
        <a:lt1>
          <a:srgbClr val="FFFFFF"/>
        </a:lt1>
        <a:dk2>
          <a:srgbClr val="000000"/>
        </a:dk2>
        <a:lt2>
          <a:srgbClr val="FFFFFF"/>
        </a:lt2>
        <a:accent1>
          <a:srgbClr val="FFFFFF"/>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Template DISIC v3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Template DISIC v3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Template DISIC v3">
  <a:themeElements>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late DISIC 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19050">
          <a:solidFill>
            <a:schemeClr val="bg1">
              <a:lumMod val="85000"/>
            </a:schemeClr>
          </a:solidFill>
          <a:miter lim="800000"/>
          <a:headEnd/>
          <a:tailEnd/>
        </a:ln>
        <a:effectLst>
          <a:outerShdw blurRad="50800" dist="38100" dir="2700000" algn="tl" rotWithShape="0">
            <a:prstClr val="black">
              <a:alpha val="40000"/>
            </a:prstClr>
          </a:outerShdw>
        </a:effectLst>
        <a:extLst/>
      </a:spPr>
      <a:bodyPr wrap="none" anchor="ctr">
        <a:noAutofit/>
      </a:bodyPr>
      <a:lstStyle>
        <a:defPPr>
          <a:defRPr sz="800">
            <a:solidFill>
              <a:schemeClr val="tx1"/>
            </a:solidFill>
            <a:latin typeface="Arial" pitchFamily="34" charset="0"/>
          </a:defRPr>
        </a:defPPr>
      </a:lstStyle>
    </a:spDef>
  </a:objectDefaults>
  <a:extraClrSchemeLst>
    <a:extraClrScheme>
      <a:clrScheme name="Template DISIC v3 1">
        <a:dk1>
          <a:srgbClr val="000000"/>
        </a:dk1>
        <a:lt1>
          <a:srgbClr val="FFFFFF"/>
        </a:lt1>
        <a:dk2>
          <a:srgbClr val="000000"/>
        </a:dk2>
        <a:lt2>
          <a:srgbClr val="FFFFFF"/>
        </a:lt2>
        <a:accent1>
          <a:srgbClr val="FFFFFF"/>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Template DISIC v3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Template DISIC v3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Template DISIC v3">
  <a:themeElements>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late DISIC 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19050">
          <a:solidFill>
            <a:schemeClr val="bg1">
              <a:lumMod val="85000"/>
            </a:schemeClr>
          </a:solidFill>
          <a:miter lim="800000"/>
          <a:headEnd/>
          <a:tailEnd/>
        </a:ln>
        <a:effectLst>
          <a:outerShdw blurRad="50800" dist="38100" dir="2700000" algn="tl" rotWithShape="0">
            <a:prstClr val="black">
              <a:alpha val="40000"/>
            </a:prstClr>
          </a:outerShdw>
        </a:effectLst>
        <a:extLst/>
      </a:spPr>
      <a:bodyPr wrap="none" anchor="ctr">
        <a:noAutofit/>
      </a:bodyPr>
      <a:lstStyle>
        <a:defPPr>
          <a:defRPr sz="800">
            <a:solidFill>
              <a:schemeClr val="tx1"/>
            </a:solidFill>
            <a:latin typeface="Arial" pitchFamily="34" charset="0"/>
          </a:defRPr>
        </a:defPPr>
      </a:lstStyle>
    </a:spDef>
  </a:objectDefaults>
  <a:extraClrSchemeLst>
    <a:extraClrScheme>
      <a:clrScheme name="Template DISIC v3 1">
        <a:dk1>
          <a:srgbClr val="000000"/>
        </a:dk1>
        <a:lt1>
          <a:srgbClr val="FFFFFF"/>
        </a:lt1>
        <a:dk2>
          <a:srgbClr val="000000"/>
        </a:dk2>
        <a:lt2>
          <a:srgbClr val="FFFFFF"/>
        </a:lt2>
        <a:accent1>
          <a:srgbClr val="FFFFFF"/>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Template DISIC v3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Template DISIC v3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Template DISIC v3">
  <a:themeElements>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late DISIC v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19050">
          <a:solidFill>
            <a:schemeClr val="bg1">
              <a:lumMod val="85000"/>
            </a:schemeClr>
          </a:solidFill>
          <a:miter lim="800000"/>
          <a:headEnd/>
          <a:tailEnd/>
        </a:ln>
        <a:effectLst>
          <a:outerShdw blurRad="50800" dist="38100" dir="2700000" algn="tl" rotWithShape="0">
            <a:prstClr val="black">
              <a:alpha val="40000"/>
            </a:prstClr>
          </a:outerShdw>
        </a:effectLst>
      </a:spPr>
      <a:bodyPr wrap="none" anchor="ctr">
        <a:noAutofit/>
      </a:bodyPr>
      <a:lstStyle>
        <a:defPPr>
          <a:defRPr sz="800">
            <a:solidFill>
              <a:schemeClr val="tx1"/>
            </a:solidFill>
            <a:latin typeface="Arial" pitchFamily="34" charset="0"/>
          </a:defRPr>
        </a:defPPr>
      </a:lstStyle>
    </a:spDef>
  </a:objectDefaults>
  <a:extraClrSchemeLst>
    <a:extraClrScheme>
      <a:clrScheme name="Template DISIC v3 1">
        <a:dk1>
          <a:srgbClr val="000000"/>
        </a:dk1>
        <a:lt1>
          <a:srgbClr val="FFFFFF"/>
        </a:lt1>
        <a:dk2>
          <a:srgbClr val="000000"/>
        </a:dk2>
        <a:lt2>
          <a:srgbClr val="FFFFFF"/>
        </a:lt2>
        <a:accent1>
          <a:srgbClr val="FFFFFF"/>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Template DISIC v3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Template DISIC v3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Template DISIC v3 4">
        <a:dk1>
          <a:srgbClr val="000000"/>
        </a:dk1>
        <a:lt1>
          <a:srgbClr val="FFFFFF"/>
        </a:lt1>
        <a:dk2>
          <a:srgbClr val="002960"/>
        </a:dk2>
        <a:lt2>
          <a:srgbClr val="DDDDDD"/>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41407</TotalTime>
  <Words>21191</Words>
  <Application>Microsoft Office PowerPoint</Application>
  <PresentationFormat>Affichage à l'écran (4:3)</PresentationFormat>
  <Paragraphs>2802</Paragraphs>
  <Slides>80</Slides>
  <Notes>80</Notes>
  <HiddenSlides>0</HiddenSlides>
  <MMClips>0</MMClips>
  <ScaleCrop>false</ScaleCrop>
  <HeadingPairs>
    <vt:vector size="8" baseType="variant">
      <vt:variant>
        <vt:lpstr>Polices utilisées</vt:lpstr>
      </vt:variant>
      <vt:variant>
        <vt:i4>9</vt:i4>
      </vt:variant>
      <vt:variant>
        <vt:lpstr>Thème</vt:lpstr>
      </vt:variant>
      <vt:variant>
        <vt:i4>6</vt:i4>
      </vt:variant>
      <vt:variant>
        <vt:lpstr>Serveurs OLE incorporés</vt:lpstr>
      </vt:variant>
      <vt:variant>
        <vt:i4>1</vt:i4>
      </vt:variant>
      <vt:variant>
        <vt:lpstr>Titres des diapositives</vt:lpstr>
      </vt:variant>
      <vt:variant>
        <vt:i4>80</vt:i4>
      </vt:variant>
    </vt:vector>
  </HeadingPairs>
  <TitlesOfParts>
    <vt:vector size="96" baseType="lpstr">
      <vt:lpstr>Arial</vt:lpstr>
      <vt:lpstr>Batang</vt:lpstr>
      <vt:lpstr>Calibri</vt:lpstr>
      <vt:lpstr>Consolas</vt:lpstr>
      <vt:lpstr>Courier New</vt:lpstr>
      <vt:lpstr>Symbol</vt:lpstr>
      <vt:lpstr>Times New Roman</vt:lpstr>
      <vt:lpstr>Wingdings</vt:lpstr>
      <vt:lpstr>Wingdings 3</vt:lpstr>
      <vt:lpstr>2_Template DISIC v3</vt:lpstr>
      <vt:lpstr>3_Template DISIC v3</vt:lpstr>
      <vt:lpstr>23_Template DISIC v3</vt:lpstr>
      <vt:lpstr>4_Template DISIC v3</vt:lpstr>
      <vt:lpstr>5_Template DISIC v3</vt:lpstr>
      <vt:lpstr>6_Template DISIC v3</vt:lpstr>
      <vt:lpstr>think-cell Slide</vt:lpstr>
      <vt:lpstr>Présentation PowerPoint</vt:lpstr>
      <vt:lpstr>Présentation PowerPoint</vt:lpstr>
      <vt:lpstr>Présentation PowerPoint</vt:lpstr>
      <vt:lpstr>Présentation PowerPoint</vt:lpstr>
      <vt:lpstr>Lutter contre la covid : campagne vaccinale covid et dépistage </vt:lpstr>
      <vt:lpstr>Présentation PowerPoint</vt:lpstr>
      <vt:lpstr>Poursuivre les actions de prévention</vt:lpstr>
      <vt:lpstr>Renforcer les actions de prévention</vt:lpstr>
      <vt:lpstr>Structurer l’offre de soins autour de parcours</vt:lpstr>
      <vt:lpstr>Améliorer la pertinence et l’efficience des prescriptions </vt:lpstr>
      <vt:lpstr>Améliorer la pertinence et l’efficience des transports et des arrêts de travail </vt:lpstr>
      <vt:lpstr>Poursuivre le développement numérique</vt:lpstr>
      <vt:lpstr>Lutter contre la fraude et les abus</vt:lpstr>
      <vt:lpstr>Présentation PowerPoint</vt:lpstr>
      <vt:lpstr>Rappel des objectifs : un plan qui suit le parcours du patient</vt:lpstr>
      <vt:lpstr>Présentation PowerPoint</vt:lpstr>
      <vt:lpstr>Déclinaison dans les réseaux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Ministères Chargés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DSS/SD1</dc:creator>
  <cp:lastModifiedBy>LAFFAYE, Céline (DSS/FSS/MGRMC)</cp:lastModifiedBy>
  <cp:revision>1380</cp:revision>
  <cp:lastPrinted>2018-02-19T13:28:33Z</cp:lastPrinted>
  <dcterms:created xsi:type="dcterms:W3CDTF">2017-06-27T14:01:17Z</dcterms:created>
  <dcterms:modified xsi:type="dcterms:W3CDTF">2022-01-26T08:56:36Z</dcterms:modified>
</cp:coreProperties>
</file>