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6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692" r:id="rId2"/>
    <p:sldMasterId id="2147483697" r:id="rId3"/>
    <p:sldMasterId id="2147483702" r:id="rId4"/>
    <p:sldMasterId id="2147483707" r:id="rId5"/>
    <p:sldMasterId id="2147483712" r:id="rId6"/>
    <p:sldMasterId id="2147483717" r:id="rId7"/>
  </p:sldMasterIdLst>
  <p:notesMasterIdLst>
    <p:notesMasterId r:id="rId13"/>
  </p:notesMasterIdLst>
  <p:sldIdLst>
    <p:sldId id="366" r:id="rId8"/>
    <p:sldId id="415" r:id="rId9"/>
    <p:sldId id="478" r:id="rId10"/>
    <p:sldId id="471" r:id="rId11"/>
    <p:sldId id="306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Benkebil" initials="M" lastIdx="5" clrIdx="0">
    <p:extLst>
      <p:ext uri="{19B8F6BF-5375-455C-9EA6-DF929625EA0E}">
        <p15:presenceInfo xmlns:p15="http://schemas.microsoft.com/office/powerpoint/2012/main" userId="MBenkebil" providerId="None"/>
      </p:ext>
    </p:extLst>
  </p:cmAuthor>
  <p:cmAuthor id="2" name="Florent ROBIC" initials="FR" lastIdx="1" clrIdx="1">
    <p:extLst>
      <p:ext uri="{19B8F6BF-5375-455C-9EA6-DF929625EA0E}">
        <p15:presenceInfo xmlns:p15="http://schemas.microsoft.com/office/powerpoint/2012/main" userId="Florent ROBIC" providerId="None"/>
      </p:ext>
    </p:extLst>
  </p:cmAuthor>
  <p:cmAuthor id="3" name="Virginie WAYSBAUM" initials="VW" lastIdx="7" clrIdx="2">
    <p:extLst>
      <p:ext uri="{19B8F6BF-5375-455C-9EA6-DF929625EA0E}">
        <p15:presenceInfo xmlns:p15="http://schemas.microsoft.com/office/powerpoint/2012/main" userId="S-1-5-21-407596016-3508595080-2373327207-3773" providerId="AD"/>
      </p:ext>
    </p:extLst>
  </p:cmAuthor>
  <p:cmAuthor id="4" name="Virginie Waysbaum" initials="VWA" lastIdx="1" clrIdx="3">
    <p:extLst>
      <p:ext uri="{19B8F6BF-5375-455C-9EA6-DF929625EA0E}">
        <p15:presenceInfo xmlns:p15="http://schemas.microsoft.com/office/powerpoint/2012/main" userId="Virginie Waysbau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40"/>
    <a:srgbClr val="00B4CB"/>
    <a:srgbClr val="CBE5EC"/>
    <a:srgbClr val="E7F2F6"/>
    <a:srgbClr val="EF7D00"/>
    <a:srgbClr val="5E2A7E"/>
    <a:srgbClr val="AFCA0B"/>
    <a:srgbClr val="E50046"/>
    <a:srgbClr val="A031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0659" autoAdjust="0"/>
  </p:normalViewPr>
  <p:slideViewPr>
    <p:cSldViewPr snapToGrid="0" snapToObjects="1" showGuides="1">
      <p:cViewPr varScale="1">
        <p:scale>
          <a:sx n="84" d="100"/>
          <a:sy n="84" d="100"/>
        </p:scale>
        <p:origin x="48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4F5D4-00EF-824A-8B14-2880B738EF14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DA564-2F49-2C46-B36F-403BFFE6EB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556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ADA564-2F49-2C46-B36F-403BFFE6EBC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054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ADA564-2F49-2C46-B36F-403BFFE6EBC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9202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ADA564-2F49-2C46-B36F-403BFFE6EBC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184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0F819BC-1782-8F41-8010-7CA73385B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8" y="2215978"/>
            <a:ext cx="4631963" cy="2174789"/>
          </a:xfrm>
        </p:spPr>
        <p:txBody>
          <a:bodyPr anchor="b">
            <a:normAutofit/>
          </a:bodyPr>
          <a:lstStyle>
            <a:lvl1pPr algn="l">
              <a:defRPr sz="35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4829476"/>
            <a:ext cx="4631962" cy="1655762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Cliquez pour modifier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601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3E6D7637-FA57-6146-9323-0692C08D8F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8" y="1738184"/>
            <a:ext cx="4258964" cy="4761470"/>
          </a:xfrm>
        </p:spPr>
        <p:txBody>
          <a:bodyPr anchor="ctr">
            <a:normAutofit/>
          </a:bodyPr>
          <a:lstStyle>
            <a:lvl1pPr algn="l"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A7DFC2B9-84BB-5945-8A3A-59C77FB38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5200" y="6311016"/>
            <a:ext cx="390526" cy="365125"/>
          </a:xfrm>
        </p:spPr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12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758983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65288"/>
            <a:ext cx="3886200" cy="45116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65288"/>
            <a:ext cx="3886200" cy="451167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239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’image 8">
            <a:extLst>
              <a:ext uri="{FF2B5EF4-FFF2-40B4-BE49-F238E27FC236}">
                <a16:creationId xmlns:a16="http://schemas.microsoft.com/office/drawing/2014/main" xmlns="" id="{5291A949-F2A1-E34E-947C-9953617114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9150" y="1665288"/>
            <a:ext cx="3886200" cy="4511675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65288"/>
            <a:ext cx="3886200" cy="451167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58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0544AD6C-5EDF-5442-8ACF-913348C3E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" y="0"/>
            <a:ext cx="91424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691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2F9A60FB-1A64-C540-BD47-EB47A540D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8" y="1738184"/>
            <a:ext cx="4258964" cy="4761470"/>
          </a:xfrm>
        </p:spPr>
        <p:txBody>
          <a:bodyPr anchor="ctr">
            <a:normAutofit/>
          </a:bodyPr>
          <a:lstStyle>
            <a:lvl1pPr algn="l"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A7DFC2B9-84BB-5945-8A3A-59C77FB38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5200" y="6311016"/>
            <a:ext cx="390526" cy="365125"/>
          </a:xfrm>
        </p:spPr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19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730640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65288"/>
            <a:ext cx="3886200" cy="45116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65288"/>
            <a:ext cx="3886200" cy="451167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046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’image 8">
            <a:extLst>
              <a:ext uri="{FF2B5EF4-FFF2-40B4-BE49-F238E27FC236}">
                <a16:creationId xmlns:a16="http://schemas.microsoft.com/office/drawing/2014/main" xmlns="" id="{5291A949-F2A1-E34E-947C-9953617114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9150" y="1665288"/>
            <a:ext cx="3886200" cy="4511675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65288"/>
            <a:ext cx="3886200" cy="451167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688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0544AD6C-5EDF-5442-8ACF-913348C3ED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" y="0"/>
            <a:ext cx="91424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38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C3869412-7ABA-5F4F-B956-EA584E9FDE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8" y="1738184"/>
            <a:ext cx="4258964" cy="4761470"/>
          </a:xfrm>
        </p:spPr>
        <p:txBody>
          <a:bodyPr anchor="ctr">
            <a:normAutofit/>
          </a:bodyPr>
          <a:lstStyle>
            <a:lvl1pPr algn="l"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A7DFC2B9-84BB-5945-8A3A-59C77FB38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5200" y="6311016"/>
            <a:ext cx="390526" cy="365125"/>
          </a:xfrm>
        </p:spPr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9294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498413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65288"/>
            <a:ext cx="3886200" cy="45116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65288"/>
            <a:ext cx="3886200" cy="451167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93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’image 8">
            <a:extLst>
              <a:ext uri="{FF2B5EF4-FFF2-40B4-BE49-F238E27FC236}">
                <a16:creationId xmlns:a16="http://schemas.microsoft.com/office/drawing/2014/main" xmlns="" id="{5291A949-F2A1-E34E-947C-9953617114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9150" y="1665288"/>
            <a:ext cx="3886200" cy="4511675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65288"/>
            <a:ext cx="3886200" cy="451167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986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F9A82A70-C5B2-3348-A949-C07F7C259F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8" y="1738184"/>
            <a:ext cx="4258964" cy="4761470"/>
          </a:xfrm>
        </p:spPr>
        <p:txBody>
          <a:bodyPr anchor="ctr">
            <a:normAutofit/>
          </a:bodyPr>
          <a:lstStyle>
            <a:lvl1pPr algn="l"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A7DFC2B9-84BB-5945-8A3A-59C77FB38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5200" y="6311016"/>
            <a:ext cx="390526" cy="365125"/>
          </a:xfrm>
        </p:spPr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506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75916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65288"/>
            <a:ext cx="3886200" cy="45116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65288"/>
            <a:ext cx="3886200" cy="451167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842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’image 8">
            <a:extLst>
              <a:ext uri="{FF2B5EF4-FFF2-40B4-BE49-F238E27FC236}">
                <a16:creationId xmlns:a16="http://schemas.microsoft.com/office/drawing/2014/main" xmlns="" id="{5291A949-F2A1-E34E-947C-9953617114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9150" y="1665288"/>
            <a:ext cx="3886200" cy="4511675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65288"/>
            <a:ext cx="3886200" cy="451167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9334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2A9CF598-4C13-AE40-8835-0F2FAF40DA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8" y="1738184"/>
            <a:ext cx="4258964" cy="4761470"/>
          </a:xfrm>
        </p:spPr>
        <p:txBody>
          <a:bodyPr anchor="ctr">
            <a:normAutofit/>
          </a:bodyPr>
          <a:lstStyle>
            <a:lvl1pPr algn="l"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A7DFC2B9-84BB-5945-8A3A-59C77FB38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5200" y="6311016"/>
            <a:ext cx="390526" cy="365125"/>
          </a:xfrm>
        </p:spPr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72141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947252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65288"/>
            <a:ext cx="3886200" cy="45116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65288"/>
            <a:ext cx="3886200" cy="451167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4655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’image 8">
            <a:extLst>
              <a:ext uri="{FF2B5EF4-FFF2-40B4-BE49-F238E27FC236}">
                <a16:creationId xmlns:a16="http://schemas.microsoft.com/office/drawing/2014/main" xmlns="" id="{5291A949-F2A1-E34E-947C-9953617114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9150" y="1665288"/>
            <a:ext cx="3886200" cy="4511675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65288"/>
            <a:ext cx="3886200" cy="451167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7906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96F49820-29C2-CE49-AC27-71F0F8F8B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8" y="1738184"/>
            <a:ext cx="4258964" cy="4761470"/>
          </a:xfrm>
        </p:spPr>
        <p:txBody>
          <a:bodyPr anchor="ctr">
            <a:normAutofit/>
          </a:bodyPr>
          <a:lstStyle>
            <a:lvl1pPr algn="l"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A7DFC2B9-84BB-5945-8A3A-59C77FB38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5200" y="6311016"/>
            <a:ext cx="390526" cy="365125"/>
          </a:xfrm>
        </p:spPr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243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53243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65288"/>
            <a:ext cx="3886200" cy="45116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65288"/>
            <a:ext cx="3886200" cy="451167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9706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’image 8">
            <a:extLst>
              <a:ext uri="{FF2B5EF4-FFF2-40B4-BE49-F238E27FC236}">
                <a16:creationId xmlns:a16="http://schemas.microsoft.com/office/drawing/2014/main" xmlns="" id="{5291A949-F2A1-E34E-947C-9953617114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9150" y="1665288"/>
            <a:ext cx="3886200" cy="4511675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65288"/>
            <a:ext cx="3886200" cy="451167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8137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FD7B6BAA-B8A6-534F-854B-D2AB3B856F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8" y="1738184"/>
            <a:ext cx="4258964" cy="4761470"/>
          </a:xfrm>
        </p:spPr>
        <p:txBody>
          <a:bodyPr anchor="ctr">
            <a:normAutofit/>
          </a:bodyPr>
          <a:lstStyle>
            <a:lvl1pPr algn="l"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A7DFC2B9-84BB-5945-8A3A-59C77FB38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5200" y="6311016"/>
            <a:ext cx="390526" cy="365125"/>
          </a:xfrm>
        </p:spPr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90590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734303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65288"/>
            <a:ext cx="3886200" cy="45116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65288"/>
            <a:ext cx="3886200" cy="451167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36711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’image 8">
            <a:extLst>
              <a:ext uri="{FF2B5EF4-FFF2-40B4-BE49-F238E27FC236}">
                <a16:creationId xmlns:a16="http://schemas.microsoft.com/office/drawing/2014/main" xmlns="" id="{5291A949-F2A1-E34E-947C-9953617114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9150" y="1665288"/>
            <a:ext cx="3886200" cy="4511675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65288"/>
            <a:ext cx="3886200" cy="4511675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535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jp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3.jp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5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9C171FE3-5A5A-2A47-B416-8861EAA70E6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90833"/>
            <a:ext cx="7886699" cy="753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66240"/>
            <a:ext cx="7886700" cy="4510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1511" y="0"/>
            <a:ext cx="3940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5200" y="6311016"/>
            <a:ext cx="390526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ADE18D68-E3A0-0E4E-9B47-1D0349E619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570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SzPct val="130000"/>
        <a:buFont typeface=".LucidaGrandeUI"/>
        <a:buChar char="◆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2788" indent="-173038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SzPct val="80000"/>
        <a:buFont typeface="Arial-Black"/>
        <a:buChar char="►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2788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3325" indent="-130175" algn="l" defTabSz="914400" rtl="0" eaLnBrk="1" latinLnBrk="0" hangingPunct="1">
        <a:lnSpc>
          <a:spcPct val="100000"/>
        </a:lnSpc>
        <a:spcBef>
          <a:spcPts val="0"/>
        </a:spcBef>
        <a:buSzPct val="110000"/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7032F069-7F81-024A-9973-5FC2E2F94CC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90833"/>
            <a:ext cx="7886699" cy="753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66240"/>
            <a:ext cx="7886700" cy="4510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1511" y="0"/>
            <a:ext cx="3940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A03189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5200" y="6311016"/>
            <a:ext cx="390526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ADE18D68-E3A0-0E4E-9B47-1D0349E619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34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722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A03189"/>
        </a:buClr>
        <a:buSzPct val="130000"/>
        <a:buFont typeface=".LucidaGrandeUI"/>
        <a:buChar char="◆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2788" indent="-173038" algn="l" defTabSz="914400" rtl="0" eaLnBrk="1" latinLnBrk="0" hangingPunct="1">
        <a:lnSpc>
          <a:spcPct val="100000"/>
        </a:lnSpc>
        <a:spcBef>
          <a:spcPts val="0"/>
        </a:spcBef>
        <a:buClr>
          <a:srgbClr val="A03189"/>
        </a:buClr>
        <a:buSzPct val="80000"/>
        <a:buFont typeface="Arial-Black"/>
        <a:buChar char="►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2788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3325" indent="-130175" algn="l" defTabSz="914400" rtl="0" eaLnBrk="1" latinLnBrk="0" hangingPunct="1">
        <a:lnSpc>
          <a:spcPct val="100000"/>
        </a:lnSpc>
        <a:spcBef>
          <a:spcPts val="0"/>
        </a:spcBef>
        <a:buSzPct val="110000"/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790A075E-C428-814A-86B2-F220AA520EB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90833"/>
            <a:ext cx="7886699" cy="753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66240"/>
            <a:ext cx="7886700" cy="4510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1511" y="0"/>
            <a:ext cx="3940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E50046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5200" y="6311016"/>
            <a:ext cx="390526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ADE18D68-E3A0-0E4E-9B47-1D0349E619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853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E50046"/>
        </a:buClr>
        <a:buSzPct val="130000"/>
        <a:buFont typeface=".LucidaGrandeUI"/>
        <a:buChar char="◆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2788" indent="-173038" algn="l" defTabSz="914400" rtl="0" eaLnBrk="1" latinLnBrk="0" hangingPunct="1">
        <a:lnSpc>
          <a:spcPct val="100000"/>
        </a:lnSpc>
        <a:spcBef>
          <a:spcPts val="0"/>
        </a:spcBef>
        <a:buClr>
          <a:srgbClr val="E50046"/>
        </a:buClr>
        <a:buSzPct val="80000"/>
        <a:buFont typeface="Arial-Black"/>
        <a:buChar char="►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2788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3325" indent="-130175" algn="l" defTabSz="914400" rtl="0" eaLnBrk="1" latinLnBrk="0" hangingPunct="1">
        <a:lnSpc>
          <a:spcPct val="100000"/>
        </a:lnSpc>
        <a:spcBef>
          <a:spcPts val="0"/>
        </a:spcBef>
        <a:buSzPct val="110000"/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C565A210-CA0A-E34A-B3C0-A5CA754E86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90833"/>
            <a:ext cx="7886699" cy="753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66240"/>
            <a:ext cx="7886700" cy="4510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1511" y="0"/>
            <a:ext cx="3940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AFCA0B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5200" y="6311016"/>
            <a:ext cx="390526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ADE18D68-E3A0-0E4E-9B47-1D0349E619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72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AFCA0B"/>
        </a:buClr>
        <a:buSzPct val="130000"/>
        <a:buFont typeface=".LucidaGrandeUI"/>
        <a:buChar char="◆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2788" indent="-173038" algn="l" defTabSz="914400" rtl="0" eaLnBrk="1" latinLnBrk="0" hangingPunct="1">
        <a:lnSpc>
          <a:spcPct val="100000"/>
        </a:lnSpc>
        <a:spcBef>
          <a:spcPts val="0"/>
        </a:spcBef>
        <a:buClr>
          <a:srgbClr val="AFCA0B"/>
        </a:buClr>
        <a:buSzPct val="80000"/>
        <a:buFont typeface="Arial-Black"/>
        <a:buChar char="►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2788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3325" indent="-130175" algn="l" defTabSz="914400" rtl="0" eaLnBrk="1" latinLnBrk="0" hangingPunct="1">
        <a:lnSpc>
          <a:spcPct val="100000"/>
        </a:lnSpc>
        <a:spcBef>
          <a:spcPts val="0"/>
        </a:spcBef>
        <a:buSzPct val="110000"/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D5D6EAF3-2979-DB41-BC4F-CF067FD26E1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90833"/>
            <a:ext cx="7886699" cy="753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66240"/>
            <a:ext cx="7886700" cy="4510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1511" y="0"/>
            <a:ext cx="3940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E2A7E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5200" y="6311016"/>
            <a:ext cx="390526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ADE18D68-E3A0-0E4E-9B47-1D0349E619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021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5E2A7E"/>
        </a:buClr>
        <a:buSzPct val="130000"/>
        <a:buFont typeface=".LucidaGrandeUI"/>
        <a:buChar char="◆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2788" indent="-173038" algn="l" defTabSz="914400" rtl="0" eaLnBrk="1" latinLnBrk="0" hangingPunct="1">
        <a:lnSpc>
          <a:spcPct val="100000"/>
        </a:lnSpc>
        <a:spcBef>
          <a:spcPts val="0"/>
        </a:spcBef>
        <a:buClr>
          <a:srgbClr val="5E2A7E"/>
        </a:buClr>
        <a:buSzPct val="80000"/>
        <a:buFont typeface="Arial-Black"/>
        <a:buChar char="►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2788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3325" indent="-130175" algn="l" defTabSz="914400" rtl="0" eaLnBrk="1" latinLnBrk="0" hangingPunct="1">
        <a:lnSpc>
          <a:spcPct val="100000"/>
        </a:lnSpc>
        <a:spcBef>
          <a:spcPts val="0"/>
        </a:spcBef>
        <a:buSzPct val="110000"/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F6D1236A-55B6-9749-BF74-B925891C7E7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90833"/>
            <a:ext cx="7886699" cy="753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66240"/>
            <a:ext cx="7886700" cy="4510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1511" y="0"/>
            <a:ext cx="3940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9640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5200" y="6311016"/>
            <a:ext cx="390526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ADE18D68-E3A0-0E4E-9B47-1D0349E619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493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9640"/>
        </a:buClr>
        <a:buSzPct val="130000"/>
        <a:buFont typeface=".LucidaGrandeUI"/>
        <a:buChar char="◆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2788" indent="-173038" algn="l" defTabSz="914400" rtl="0" eaLnBrk="1" latinLnBrk="0" hangingPunct="1">
        <a:lnSpc>
          <a:spcPct val="100000"/>
        </a:lnSpc>
        <a:spcBef>
          <a:spcPts val="0"/>
        </a:spcBef>
        <a:buClr>
          <a:srgbClr val="009640"/>
        </a:buClr>
        <a:buSzPct val="80000"/>
        <a:buFont typeface="Arial-Black"/>
        <a:buChar char="►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2788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3325" indent="-130175" algn="l" defTabSz="914400" rtl="0" eaLnBrk="1" latinLnBrk="0" hangingPunct="1">
        <a:lnSpc>
          <a:spcPct val="100000"/>
        </a:lnSpc>
        <a:spcBef>
          <a:spcPts val="0"/>
        </a:spcBef>
        <a:buSzPct val="110000"/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57F5F011-BBAB-1649-A4C3-670C0C85264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90833"/>
            <a:ext cx="7886699" cy="753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66240"/>
            <a:ext cx="7886700" cy="4510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1511" y="0"/>
            <a:ext cx="3940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EF7D00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5200" y="6311016"/>
            <a:ext cx="390526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ADE18D68-E3A0-0E4E-9B47-1D0349E6193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38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EF7D00"/>
        </a:buClr>
        <a:buSzPct val="130000"/>
        <a:buFont typeface=".LucidaGrandeUI"/>
        <a:buChar char="◆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2788" indent="-173038" algn="l" defTabSz="914400" rtl="0" eaLnBrk="1" latinLnBrk="0" hangingPunct="1">
        <a:lnSpc>
          <a:spcPct val="100000"/>
        </a:lnSpc>
        <a:spcBef>
          <a:spcPts val="0"/>
        </a:spcBef>
        <a:buClr>
          <a:srgbClr val="EF7D00"/>
        </a:buClr>
        <a:buSzPct val="80000"/>
        <a:buFont typeface="Arial-Black"/>
        <a:buChar char="►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2788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3325" indent="-130175" algn="l" defTabSz="914400" rtl="0" eaLnBrk="1" latinLnBrk="0" hangingPunct="1">
        <a:lnSpc>
          <a:spcPct val="100000"/>
        </a:lnSpc>
        <a:spcBef>
          <a:spcPts val="0"/>
        </a:spcBef>
        <a:buSzPct val="110000"/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affichCodeArticle.do?cidTexte=LEGITEXT000006072665&amp;idArticle=LEGIARTI000006915076&amp;dateTexte=&amp;categorieLien=cid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legifrance.gouv.fr/affichCodeArticle.do?cidTexte=LEGITEXT000006072665&amp;idArticle=LEGIARTI000006689881&amp;dateTexte=&amp;categorieLien=cid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657598" y="1857375"/>
            <a:ext cx="4631963" cy="2879217"/>
          </a:xfrm>
        </p:spPr>
        <p:txBody>
          <a:bodyPr>
            <a:normAutofit/>
          </a:bodyPr>
          <a:lstStyle/>
          <a:p>
            <a:r>
              <a:rPr lang="fr-FR" sz="3600" b="1" cap="small" dirty="0" smtClean="0"/>
              <a:t>Dématérialisation des bons de livraison</a:t>
            </a:r>
            <a:endParaRPr lang="fr-FR" sz="3600" b="1" cap="small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657599" y="4829476"/>
            <a:ext cx="4900613" cy="1655762"/>
          </a:xfrm>
        </p:spPr>
        <p:txBody>
          <a:bodyPr>
            <a:normAutofit/>
          </a:bodyPr>
          <a:lstStyle/>
          <a:p>
            <a:r>
              <a:rPr lang="fr-FR" sz="1600" dirty="0" smtClean="0"/>
              <a:t>GT Pratiques Industrielles – 08/09/2023</a:t>
            </a:r>
          </a:p>
          <a:p>
            <a:r>
              <a:rPr lang="fr-FR" sz="1600" dirty="0" smtClean="0"/>
              <a:t>Direction de l’inspection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30142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713233"/>
            <a:ext cx="7886699" cy="969264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rgbClr val="000000"/>
                </a:solidFill>
              </a:rPr>
              <a:t>Référentiels</a:t>
            </a:r>
            <a:endParaRPr lang="fr-FR" sz="2000" b="1" dirty="0">
              <a:solidFill>
                <a:srgbClr val="00964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609344"/>
            <a:ext cx="7886700" cy="4701672"/>
          </a:xfrm>
        </p:spPr>
        <p:txBody>
          <a:bodyPr>
            <a:normAutofit fontScale="77500" lnSpcReduction="20000"/>
          </a:bodyPr>
          <a:lstStyle/>
          <a:p>
            <a:pPr lvl="2"/>
            <a:endParaRPr lang="fr-FR" sz="1200" b="0" dirty="0">
              <a:solidFill>
                <a:srgbClr val="000000"/>
              </a:solidFill>
            </a:endParaRPr>
          </a:p>
          <a:p>
            <a:r>
              <a:rPr lang="fr-FR" sz="1800" b="0" dirty="0"/>
              <a:t> </a:t>
            </a:r>
            <a:r>
              <a:rPr lang="fr-FR" sz="2400" b="0" dirty="0"/>
              <a:t>Article R5124-58 du CSP : </a:t>
            </a:r>
            <a:endParaRPr lang="fr-FR" sz="2400" b="0" dirty="0" smtClean="0"/>
          </a:p>
          <a:p>
            <a:pPr marL="0" indent="0" algn="just">
              <a:buNone/>
            </a:pPr>
            <a:r>
              <a:rPr lang="fr-FR" sz="2400" b="0" dirty="0" smtClean="0"/>
              <a:t>«</a:t>
            </a:r>
            <a:r>
              <a:rPr lang="fr-FR" sz="2400" b="0" dirty="0"/>
              <a:t> L'établissement pharmaceutique d'une entreprise ou d'un organisme mentionné à l'article </a:t>
            </a:r>
            <a:r>
              <a:rPr lang="fr-FR" sz="2400" b="0" dirty="0">
                <a:hlinkClick r:id="rId3"/>
              </a:rPr>
              <a:t>R. 5124-2 </a:t>
            </a:r>
            <a:r>
              <a:rPr lang="fr-FR" sz="2400" b="0" dirty="0"/>
              <a:t>se livrant à la vente en gros, à la cession à titre gratuit ou à la distribution en gros conserve, pour chaque transaction d'entrée et de sortie, y compris lorsqu'il a recours à un courtier, au moins les informations suivantes :</a:t>
            </a:r>
          </a:p>
          <a:p>
            <a:pPr lvl="2"/>
            <a:r>
              <a:rPr lang="fr-FR" sz="2400" b="0" dirty="0"/>
              <a:t>1° La date de la transaction ;</a:t>
            </a:r>
          </a:p>
          <a:p>
            <a:pPr lvl="2"/>
            <a:r>
              <a:rPr lang="fr-FR" sz="2400" b="0" dirty="0"/>
              <a:t>2° le nom du médicament ou autre produit pharmaceutique ;</a:t>
            </a:r>
          </a:p>
          <a:p>
            <a:pPr lvl="2"/>
            <a:r>
              <a:rPr lang="fr-FR" sz="2400" b="0" dirty="0"/>
              <a:t>3° Le numéro et la date de péremption des différents lots avec les quantités fournies et reçues par lot, conformément aux bonnes pratiques mentionnées à l'article </a:t>
            </a:r>
            <a:r>
              <a:rPr lang="fr-FR" sz="2400" b="0" dirty="0">
                <a:hlinkClick r:id="rId4"/>
              </a:rPr>
              <a:t>L. 5121-5 </a:t>
            </a:r>
            <a:r>
              <a:rPr lang="fr-FR" sz="2400" b="0" dirty="0"/>
              <a:t>;</a:t>
            </a:r>
          </a:p>
          <a:p>
            <a:pPr lvl="2"/>
            <a:r>
              <a:rPr lang="fr-FR" sz="2400" b="0" dirty="0"/>
              <a:t>4° Les nom et adresse du fournisseur et du destinataire.</a:t>
            </a:r>
          </a:p>
          <a:p>
            <a:pPr marL="0" indent="0" algn="just">
              <a:buNone/>
            </a:pPr>
            <a:r>
              <a:rPr lang="fr-FR" sz="2400" b="0" dirty="0"/>
              <a:t>Pour une livraison à une personne morale ou physique habilitée à dispenser des médicaments ou autres produits pharmaceutiques, </a:t>
            </a:r>
            <a:r>
              <a:rPr lang="fr-FR" sz="2400" b="0" dirty="0">
                <a:solidFill>
                  <a:srgbClr val="FF0000"/>
                </a:solidFill>
              </a:rPr>
              <a:t>ces informations sont portées sur un document qui est joint à la livraison. </a:t>
            </a:r>
            <a:r>
              <a:rPr lang="fr-FR" sz="2400" b="0" dirty="0"/>
              <a:t>Pour un médicament, ce document comporte en outre la forme pharmaceutique du médicament</a:t>
            </a:r>
            <a:r>
              <a:rPr lang="fr-FR" sz="2400" b="0" dirty="0" smtClean="0"/>
              <a:t>. »</a:t>
            </a:r>
            <a:endParaRPr lang="fr-FR" sz="2400" b="0" dirty="0"/>
          </a:p>
          <a:p>
            <a:pPr marL="366712" lvl="2" indent="0">
              <a:buNone/>
            </a:pPr>
            <a:endParaRPr lang="fr-FR" sz="1800" dirty="0" smtClean="0">
              <a:solidFill>
                <a:srgbClr val="000000"/>
              </a:solidFill>
            </a:endParaRPr>
          </a:p>
          <a:p>
            <a:pPr marL="539750" lvl="2"/>
            <a:endParaRPr lang="fr-FR" sz="1200" dirty="0" smtClean="0">
              <a:solidFill>
                <a:srgbClr val="000000"/>
              </a:solidFill>
            </a:endParaRPr>
          </a:p>
          <a:p>
            <a:pPr marL="539750" lvl="2" indent="0"/>
            <a:endParaRPr lang="fr-FR" sz="1200" b="0" dirty="0" smtClean="0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0B3CC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>
                <a:solidFill>
                  <a:srgbClr val="FFFFFF"/>
                </a:solidFill>
              </a:rPr>
              <a:pPr/>
              <a:t>2</a:t>
            </a:fld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72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713233"/>
            <a:ext cx="7886699" cy="969264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rgbClr val="000000"/>
                </a:solidFill>
              </a:rPr>
              <a:t>Référentiels</a:t>
            </a:r>
            <a:endParaRPr lang="fr-FR" sz="2000" b="1" dirty="0">
              <a:solidFill>
                <a:srgbClr val="00964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609344"/>
            <a:ext cx="7886700" cy="4701672"/>
          </a:xfrm>
        </p:spPr>
        <p:txBody>
          <a:bodyPr>
            <a:normAutofit/>
          </a:bodyPr>
          <a:lstStyle/>
          <a:p>
            <a:pPr lvl="2"/>
            <a:endParaRPr lang="fr-FR" sz="1200" b="0" dirty="0">
              <a:solidFill>
                <a:srgbClr val="000000"/>
              </a:solidFill>
            </a:endParaRPr>
          </a:p>
          <a:p>
            <a:r>
              <a:rPr lang="fr-FR" sz="1800" b="0" dirty="0"/>
              <a:t> BPDG : 5.8. APPROVISIONNEMENT</a:t>
            </a:r>
          </a:p>
          <a:p>
            <a:pPr marL="0" indent="0">
              <a:buNone/>
            </a:pPr>
            <a:r>
              <a:rPr lang="fr-FR" sz="1800" b="0" dirty="0" smtClean="0"/>
              <a:t>« Pour </a:t>
            </a:r>
            <a:r>
              <a:rPr lang="fr-FR" sz="1800" b="0" dirty="0"/>
              <a:t>tout approvisionnement de médicaments, </a:t>
            </a:r>
            <a:r>
              <a:rPr lang="fr-FR" sz="1800" b="0" dirty="0">
                <a:solidFill>
                  <a:srgbClr val="FF0000"/>
                </a:solidFill>
              </a:rPr>
              <a:t>un document écrit </a:t>
            </a:r>
            <a:r>
              <a:rPr lang="fr-FR" sz="1800" b="0" dirty="0"/>
              <a:t>(par exemple </a:t>
            </a:r>
            <a:r>
              <a:rPr lang="fr-FR" sz="1800" b="0" dirty="0" smtClean="0"/>
              <a:t>un bordereau </a:t>
            </a:r>
            <a:r>
              <a:rPr lang="fr-FR" sz="1800" b="0" dirty="0"/>
              <a:t>de livraison) doit être joint, permettant de connaître la date, le nom et la </a:t>
            </a:r>
            <a:r>
              <a:rPr lang="fr-FR" sz="1800" b="0" dirty="0" smtClean="0"/>
              <a:t>forme pharmaceutique </a:t>
            </a:r>
            <a:r>
              <a:rPr lang="fr-FR" sz="1800" b="0" dirty="0"/>
              <a:t>du médicament ainsi que le numéro de lot, la quantité fournie ; le nom </a:t>
            </a:r>
            <a:r>
              <a:rPr lang="fr-FR" sz="1800" b="0" dirty="0" smtClean="0"/>
              <a:t>et l'adresse </a:t>
            </a:r>
            <a:r>
              <a:rPr lang="fr-FR" sz="1800" b="0" dirty="0"/>
              <a:t>du fournisseur ; le nom et l'adresse de livraison du destinataire (et les locaux </a:t>
            </a:r>
            <a:r>
              <a:rPr lang="fr-FR" sz="1800" b="0" dirty="0" smtClean="0"/>
              <a:t>de stockage </a:t>
            </a:r>
            <a:r>
              <a:rPr lang="fr-FR" sz="1800" b="0" dirty="0"/>
              <a:t>effectif si différents) ainsi que les conditions de stockage et de </a:t>
            </a:r>
            <a:r>
              <a:rPr lang="fr-FR" sz="1800" b="0" dirty="0" smtClean="0"/>
              <a:t>transport applicables</a:t>
            </a:r>
            <a:r>
              <a:rPr lang="fr-FR" sz="1800" b="0" dirty="0"/>
              <a:t>. Des enregistrements doivent être tenus afin de retrouver la localisation réelle </a:t>
            </a:r>
            <a:r>
              <a:rPr lang="fr-FR" sz="1800" b="0" dirty="0" smtClean="0"/>
              <a:t>du médicament</a:t>
            </a:r>
            <a:r>
              <a:rPr lang="fr-FR" sz="1800" b="0" dirty="0"/>
              <a:t>.</a:t>
            </a:r>
            <a:r>
              <a:rPr lang="fr-FR" sz="2400" b="0" dirty="0" smtClean="0"/>
              <a:t>»</a:t>
            </a:r>
            <a:endParaRPr lang="fr-FR" sz="2400" b="0" dirty="0"/>
          </a:p>
          <a:p>
            <a:pPr marL="366712" lvl="2" indent="0">
              <a:buNone/>
            </a:pPr>
            <a:endParaRPr lang="fr-FR" sz="1800" dirty="0" smtClean="0">
              <a:solidFill>
                <a:srgbClr val="000000"/>
              </a:solidFill>
            </a:endParaRPr>
          </a:p>
          <a:p>
            <a:pPr marL="539750" lvl="2"/>
            <a:endParaRPr lang="fr-FR" sz="1200" dirty="0" smtClean="0">
              <a:solidFill>
                <a:srgbClr val="000000"/>
              </a:solidFill>
            </a:endParaRPr>
          </a:p>
          <a:p>
            <a:pPr marL="539750" lvl="2" indent="0"/>
            <a:endParaRPr lang="fr-FR" sz="1200" b="0" dirty="0" smtClean="0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0B3CC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>
                <a:solidFill>
                  <a:srgbClr val="FFFFFF"/>
                </a:solidFill>
              </a:rPr>
              <a:pPr/>
              <a:t>3</a:t>
            </a:fld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83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713233"/>
            <a:ext cx="7886699" cy="969264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rgbClr val="000000"/>
                </a:solidFill>
              </a:rPr>
              <a:t>Position ANSM</a:t>
            </a:r>
            <a:endParaRPr lang="fr-FR" sz="2000" b="1" dirty="0">
              <a:solidFill>
                <a:srgbClr val="00964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609344"/>
            <a:ext cx="7886700" cy="4701672"/>
          </a:xfrm>
        </p:spPr>
        <p:txBody>
          <a:bodyPr>
            <a:normAutofit lnSpcReduction="10000"/>
          </a:bodyPr>
          <a:lstStyle/>
          <a:p>
            <a:pPr lvl="2"/>
            <a:endParaRPr lang="fr-FR" sz="1200" b="0" dirty="0">
              <a:solidFill>
                <a:srgbClr val="000000"/>
              </a:solidFill>
            </a:endParaRPr>
          </a:p>
          <a:p>
            <a:pPr algn="just"/>
            <a:r>
              <a:rPr lang="fr-FR" sz="2200" b="0" dirty="0"/>
              <a:t> </a:t>
            </a:r>
            <a:r>
              <a:rPr lang="fr-FR" sz="2400" b="0" dirty="0"/>
              <a:t>S</a:t>
            </a:r>
            <a:r>
              <a:rPr lang="fr-FR" sz="2400" b="0" dirty="0" smtClean="0"/>
              <a:t>elon </a:t>
            </a:r>
            <a:r>
              <a:rPr lang="fr-FR" sz="2400" b="0" dirty="0"/>
              <a:t>le principe de mutabilité, pas d'opposition à la dématérialisation </a:t>
            </a:r>
            <a:r>
              <a:rPr lang="fr-FR" sz="2400" b="0" dirty="0" smtClean="0"/>
              <a:t>d’un </a:t>
            </a:r>
            <a:r>
              <a:rPr lang="fr-FR" sz="2400" b="0" dirty="0"/>
              <a:t>document </a:t>
            </a:r>
            <a:r>
              <a:rPr lang="fr-FR" sz="2400" b="0" dirty="0" smtClean="0"/>
              <a:t>unique reprenant </a:t>
            </a:r>
            <a:r>
              <a:rPr lang="fr-FR" sz="2400" b="0" dirty="0"/>
              <a:t>toutes les données mentionnées à l'article </a:t>
            </a:r>
            <a:r>
              <a:rPr lang="fr-FR" sz="2400" b="0" dirty="0" smtClean="0"/>
              <a:t>R.2124-58 </a:t>
            </a:r>
            <a:r>
              <a:rPr lang="fr-FR" sz="2200" b="0" i="1" dirty="0" smtClean="0"/>
              <a:t> </a:t>
            </a:r>
          </a:p>
          <a:p>
            <a:pPr algn="just"/>
            <a:r>
              <a:rPr lang="fr-FR" sz="2400" b="0" dirty="0"/>
              <a:t>U</a:t>
            </a:r>
            <a:r>
              <a:rPr lang="fr-FR" sz="2400" b="0" dirty="0" smtClean="0"/>
              <a:t>n </a:t>
            </a:r>
            <a:r>
              <a:rPr lang="fr-FR" sz="2400" b="0" dirty="0"/>
              <a:t>document supplémentaire "papier" avec une partie des informations </a:t>
            </a:r>
            <a:r>
              <a:rPr lang="fr-FR" sz="2400" b="0" dirty="0" smtClean="0"/>
              <a:t>peut accompagner </a:t>
            </a:r>
            <a:r>
              <a:rPr lang="fr-FR" sz="2400" b="0" dirty="0"/>
              <a:t>les </a:t>
            </a:r>
            <a:r>
              <a:rPr lang="fr-FR" sz="2400" b="0" dirty="0" smtClean="0"/>
              <a:t>produits</a:t>
            </a:r>
          </a:p>
          <a:p>
            <a:pPr algn="just"/>
            <a:endParaRPr lang="fr-FR" sz="2400" b="0" i="1" dirty="0">
              <a:solidFill>
                <a:srgbClr val="000000"/>
              </a:solidFill>
            </a:endParaRPr>
          </a:p>
          <a:p>
            <a:pPr algn="just"/>
            <a:r>
              <a:rPr lang="fr-FR" sz="2400" b="0" dirty="0" smtClean="0">
                <a:solidFill>
                  <a:srgbClr val="000000"/>
                </a:solidFill>
              </a:rPr>
              <a:t>Importance capitale </a:t>
            </a:r>
            <a:r>
              <a:rPr lang="fr-FR" sz="2400" b="0" dirty="0" smtClean="0">
                <a:solidFill>
                  <a:srgbClr val="FF0000"/>
                </a:solidFill>
              </a:rPr>
              <a:t>d’accord </a:t>
            </a:r>
            <a:r>
              <a:rPr lang="fr-FR" sz="2400" b="0" dirty="0" smtClean="0">
                <a:solidFill>
                  <a:srgbClr val="FF0000"/>
                </a:solidFill>
              </a:rPr>
              <a:t>entre tous les acteurs de la </a:t>
            </a:r>
            <a:r>
              <a:rPr lang="fr-FR" sz="2400" b="0" smtClean="0">
                <a:solidFill>
                  <a:srgbClr val="FF0000"/>
                </a:solidFill>
              </a:rPr>
              <a:t>chaîne </a:t>
            </a:r>
            <a:r>
              <a:rPr lang="fr-FR" sz="2400" b="0" smtClean="0">
                <a:solidFill>
                  <a:srgbClr val="000000"/>
                </a:solidFill>
              </a:rPr>
              <a:t>(y </a:t>
            </a:r>
            <a:r>
              <a:rPr lang="fr-FR" sz="2400" b="0" dirty="0" smtClean="0">
                <a:solidFill>
                  <a:srgbClr val="000000"/>
                </a:solidFill>
              </a:rPr>
              <a:t>compris les pharmaciens d’officine et </a:t>
            </a:r>
            <a:r>
              <a:rPr lang="fr-FR" sz="2400" b="0" smtClean="0">
                <a:solidFill>
                  <a:srgbClr val="000000"/>
                </a:solidFill>
              </a:rPr>
              <a:t>les </a:t>
            </a:r>
            <a:r>
              <a:rPr lang="fr-FR" sz="2400" b="0" smtClean="0">
                <a:solidFill>
                  <a:srgbClr val="000000"/>
                </a:solidFill>
              </a:rPr>
              <a:t>PUI) si </a:t>
            </a:r>
            <a:r>
              <a:rPr lang="fr-FR" sz="2400" b="0" dirty="0" smtClean="0">
                <a:solidFill>
                  <a:srgbClr val="000000"/>
                </a:solidFill>
              </a:rPr>
              <a:t>des modifications des pratiques sont envisagées </a:t>
            </a:r>
            <a:r>
              <a:rPr lang="fr-FR" sz="2400" b="0" dirty="0" smtClean="0">
                <a:solidFill>
                  <a:srgbClr val="000000"/>
                </a:solidFill>
              </a:rPr>
              <a:t>de façon à ce que les obligations et responsabilités de chacun puissent être assurées</a:t>
            </a:r>
            <a:endParaRPr lang="fr-FR" sz="2200" b="0" dirty="0">
              <a:solidFill>
                <a:srgbClr val="000000"/>
              </a:solidFill>
            </a:endParaRPr>
          </a:p>
          <a:p>
            <a:pPr marL="366712" lvl="2" indent="0">
              <a:buNone/>
            </a:pPr>
            <a:endParaRPr lang="fr-FR" sz="1800" dirty="0" smtClean="0">
              <a:solidFill>
                <a:srgbClr val="000000"/>
              </a:solidFill>
            </a:endParaRPr>
          </a:p>
          <a:p>
            <a:pPr marL="539750" lvl="2"/>
            <a:endParaRPr lang="fr-FR" sz="1200" dirty="0" smtClean="0">
              <a:solidFill>
                <a:srgbClr val="000000"/>
              </a:solidFill>
            </a:endParaRPr>
          </a:p>
          <a:p>
            <a:pPr marL="539750" lvl="2" indent="0"/>
            <a:endParaRPr lang="fr-FR" sz="1200" b="0" dirty="0" smtClean="0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0B3CC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D68-E3A0-0E4E-9B47-1D0349E61937}" type="slidenum">
              <a:rPr lang="fr-FR" smtClean="0">
                <a:solidFill>
                  <a:srgbClr val="FFFFFF"/>
                </a:solidFill>
              </a:rPr>
              <a:pPr/>
              <a:t>4</a:t>
            </a:fld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63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245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ANS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3CC"/>
      </a:accent1>
      <a:accent2>
        <a:srgbClr val="EF7C00"/>
      </a:accent2>
      <a:accent3>
        <a:srgbClr val="AFCA00"/>
      </a:accent3>
      <a:accent4>
        <a:srgbClr val="642C7F"/>
      </a:accent4>
      <a:accent5>
        <a:srgbClr val="00963E"/>
      </a:accent5>
      <a:accent6>
        <a:srgbClr val="A02E88"/>
      </a:accent6>
      <a:hlink>
        <a:srgbClr val="0563C1"/>
      </a:hlink>
      <a:folHlink>
        <a:srgbClr val="0563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ANS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3CC"/>
      </a:accent1>
      <a:accent2>
        <a:srgbClr val="EF7C00"/>
      </a:accent2>
      <a:accent3>
        <a:srgbClr val="AFCA00"/>
      </a:accent3>
      <a:accent4>
        <a:srgbClr val="642C7F"/>
      </a:accent4>
      <a:accent5>
        <a:srgbClr val="00963E"/>
      </a:accent5>
      <a:accent6>
        <a:srgbClr val="A02E88"/>
      </a:accent6>
      <a:hlink>
        <a:srgbClr val="0563C1"/>
      </a:hlink>
      <a:folHlink>
        <a:srgbClr val="0563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hème Office">
  <a:themeElements>
    <a:clrScheme name="ANS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3CC"/>
      </a:accent1>
      <a:accent2>
        <a:srgbClr val="EF7C00"/>
      </a:accent2>
      <a:accent3>
        <a:srgbClr val="AFCA00"/>
      </a:accent3>
      <a:accent4>
        <a:srgbClr val="642C7F"/>
      </a:accent4>
      <a:accent5>
        <a:srgbClr val="00963E"/>
      </a:accent5>
      <a:accent6>
        <a:srgbClr val="A02E88"/>
      </a:accent6>
      <a:hlink>
        <a:srgbClr val="0563C1"/>
      </a:hlink>
      <a:folHlink>
        <a:srgbClr val="0563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Thème Office">
  <a:themeElements>
    <a:clrScheme name="ANS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3CC"/>
      </a:accent1>
      <a:accent2>
        <a:srgbClr val="EF7C00"/>
      </a:accent2>
      <a:accent3>
        <a:srgbClr val="AFCA00"/>
      </a:accent3>
      <a:accent4>
        <a:srgbClr val="642C7F"/>
      </a:accent4>
      <a:accent5>
        <a:srgbClr val="00963E"/>
      </a:accent5>
      <a:accent6>
        <a:srgbClr val="A02E88"/>
      </a:accent6>
      <a:hlink>
        <a:srgbClr val="0563C1"/>
      </a:hlink>
      <a:folHlink>
        <a:srgbClr val="0563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Thème Office">
  <a:themeElements>
    <a:clrScheme name="ANS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3CC"/>
      </a:accent1>
      <a:accent2>
        <a:srgbClr val="EF7C00"/>
      </a:accent2>
      <a:accent3>
        <a:srgbClr val="AFCA00"/>
      </a:accent3>
      <a:accent4>
        <a:srgbClr val="642C7F"/>
      </a:accent4>
      <a:accent5>
        <a:srgbClr val="00963E"/>
      </a:accent5>
      <a:accent6>
        <a:srgbClr val="A02E88"/>
      </a:accent6>
      <a:hlink>
        <a:srgbClr val="0563C1"/>
      </a:hlink>
      <a:folHlink>
        <a:srgbClr val="0563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Thème Office">
  <a:themeElements>
    <a:clrScheme name="ANS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3CC"/>
      </a:accent1>
      <a:accent2>
        <a:srgbClr val="EF7C00"/>
      </a:accent2>
      <a:accent3>
        <a:srgbClr val="AFCA00"/>
      </a:accent3>
      <a:accent4>
        <a:srgbClr val="642C7F"/>
      </a:accent4>
      <a:accent5>
        <a:srgbClr val="00963E"/>
      </a:accent5>
      <a:accent6>
        <a:srgbClr val="A02E88"/>
      </a:accent6>
      <a:hlink>
        <a:srgbClr val="0563C1"/>
      </a:hlink>
      <a:folHlink>
        <a:srgbClr val="0563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Thème Office">
  <a:themeElements>
    <a:clrScheme name="ANS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3CC"/>
      </a:accent1>
      <a:accent2>
        <a:srgbClr val="EF7C00"/>
      </a:accent2>
      <a:accent3>
        <a:srgbClr val="AFCA00"/>
      </a:accent3>
      <a:accent4>
        <a:srgbClr val="642C7F"/>
      </a:accent4>
      <a:accent5>
        <a:srgbClr val="00963E"/>
      </a:accent5>
      <a:accent6>
        <a:srgbClr val="A02E88"/>
      </a:accent6>
      <a:hlink>
        <a:srgbClr val="0563C1"/>
      </a:hlink>
      <a:folHlink>
        <a:srgbClr val="0563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6371</TotalTime>
  <Words>116</Words>
  <Application>Microsoft Office PowerPoint</Application>
  <PresentationFormat>Affichage à l'écran (4:3)</PresentationFormat>
  <Paragraphs>31</Paragraphs>
  <Slides>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</vt:i4>
      </vt:variant>
    </vt:vector>
  </HeadingPairs>
  <TitlesOfParts>
    <vt:vector size="16" baseType="lpstr">
      <vt:lpstr>.LucidaGrandeUI</vt:lpstr>
      <vt:lpstr>Arial</vt:lpstr>
      <vt:lpstr>Arial-Black</vt:lpstr>
      <vt:lpstr>Calibri</vt:lpstr>
      <vt:lpstr>1_Thème Office</vt:lpstr>
      <vt:lpstr>2_Thème Office</vt:lpstr>
      <vt:lpstr>3_Thème Office</vt:lpstr>
      <vt:lpstr>4_Thème Office</vt:lpstr>
      <vt:lpstr>5_Thème Office</vt:lpstr>
      <vt:lpstr>6_Thème Office</vt:lpstr>
      <vt:lpstr>7_Thème Office</vt:lpstr>
      <vt:lpstr>Dématérialisation des bons de livraison</vt:lpstr>
      <vt:lpstr>Référentiels</vt:lpstr>
      <vt:lpstr>Référentiels</vt:lpstr>
      <vt:lpstr>Position ANSM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Microsoft Office</dc:creator>
  <cp:lastModifiedBy>Melanie CACHET</cp:lastModifiedBy>
  <cp:revision>385</cp:revision>
  <dcterms:created xsi:type="dcterms:W3CDTF">2019-03-06T16:41:22Z</dcterms:created>
  <dcterms:modified xsi:type="dcterms:W3CDTF">2023-09-08T08:58:01Z</dcterms:modified>
</cp:coreProperties>
</file>