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notesMasterIdLst>
    <p:notesMasterId r:id="rId14"/>
  </p:notesMasterIdLst>
  <p:sldIdLst>
    <p:sldId id="264" r:id="rId2"/>
    <p:sldId id="257" r:id="rId3"/>
    <p:sldId id="266" r:id="rId4"/>
    <p:sldId id="289" r:id="rId5"/>
    <p:sldId id="287" r:id="rId6"/>
    <p:sldId id="265" r:id="rId7"/>
    <p:sldId id="295" r:id="rId8"/>
    <p:sldId id="291" r:id="rId9"/>
    <p:sldId id="298" r:id="rId10"/>
    <p:sldId id="292" r:id="rId11"/>
    <p:sldId id="297" r:id="rId12"/>
    <p:sldId id="263" r:id="rId13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nuelle.cohn" initials="ec" lastIdx="1" clrIdx="0"/>
  <p:cmAuthor id="1" name="COHN, Emmanuelle (DGOS/SOUS-DIR PILOTAGE PERFORMANCE/PF)" initials="CE(PP" lastIdx="2" clrIdx="1">
    <p:extLst>
      <p:ext uri="{19B8F6BF-5375-455C-9EA6-DF929625EA0E}">
        <p15:presenceInfo xmlns:p15="http://schemas.microsoft.com/office/powerpoint/2012/main" userId="S-1-5-21-27022435-3177379373-3347635678-691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58" autoAdjust="0"/>
    <p:restoredTop sz="94660" autoAdjust="0"/>
  </p:normalViewPr>
  <p:slideViewPr>
    <p:cSldViewPr showGuides="1">
      <p:cViewPr varScale="1">
        <p:scale>
          <a:sx n="92" d="100"/>
          <a:sy n="92" d="100"/>
        </p:scale>
        <p:origin x="1050" y="66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-2406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10/03/2023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 dirty="0" smtClean="0"/>
              <a:t>Cliquez sur l'icône pour ajouter une image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dirty="0" smtClean="0"/>
              <a:t>Cliquez sur l'icône pour ajouter un graphique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80000" y="199980"/>
            <a:ext cx="2274231" cy="1435666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10/03/2023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  <a:prstGeom prst="rect">
            <a:avLst/>
          </a:prstGeo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 smtClean="0"/>
              <a:t>Direction générale</a:t>
            </a:r>
          </a:p>
          <a:p>
            <a:r>
              <a:rPr lang="fr-FR" dirty="0" smtClean="0"/>
              <a:t>de la santé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400" y="458250"/>
            <a:ext cx="4146454" cy="261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 smtClean="0"/>
              <a:t> </a:t>
            </a:r>
            <a:endParaRPr lang="fr-FR" sz="1350" dirty="0"/>
          </a:p>
        </p:txBody>
      </p:sp>
      <p:pic>
        <p:nvPicPr>
          <p:cNvPr id="16391" name="Picture 7" descr="D:\TRAVAIL AURELIEN\Identité visuelle DGOS\Powerpoint 2016\png\DGOS-ROUGE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16000" y="102600"/>
            <a:ext cx="1085850" cy="814388"/>
          </a:xfrm>
          <a:prstGeom prst="rect">
            <a:avLst/>
          </a:prstGeom>
          <a:noFill/>
        </p:spPr>
      </p:pic>
      <p:cxnSp>
        <p:nvCxnSpPr>
          <p:cNvPr id="17" name="Connecteur droit 16"/>
          <p:cNvCxnSpPr/>
          <p:nvPr userDrawn="1"/>
        </p:nvCxnSpPr>
        <p:spPr>
          <a:xfrm>
            <a:off x="0" y="918000"/>
            <a:ext cx="2016336" cy="0"/>
          </a:xfrm>
          <a:prstGeom prst="line">
            <a:avLst/>
          </a:prstGeom>
          <a:ln w="50800">
            <a:solidFill>
              <a:srgbClr val="E108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9"/>
          <p:cNvSpPr>
            <a:spLocks noGrp="1"/>
          </p:cNvSpPr>
          <p:nvPr>
            <p:ph type="body" sz="quarter" idx="10"/>
          </p:nvPr>
        </p:nvSpPr>
        <p:spPr>
          <a:xfrm>
            <a:off x="2195736" y="195487"/>
            <a:ext cx="6624736" cy="702078"/>
          </a:xfrm>
          <a:prstGeom prst="rect">
            <a:avLst/>
          </a:prstGeom>
        </p:spPr>
        <p:txBody>
          <a:bodyPr/>
          <a:lstStyle>
            <a:lvl1pPr marL="0">
              <a:buFontTx/>
              <a:buNone/>
              <a:defRPr lang="fr-FR" sz="1875" b="1" kern="1200" cap="small" baseline="0" dirty="0" smtClean="0">
                <a:solidFill>
                  <a:srgbClr val="CC0066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/>
          </p:nvPr>
        </p:nvSpPr>
        <p:spPr>
          <a:xfrm>
            <a:off x="395536" y="1329929"/>
            <a:ext cx="8424936" cy="3240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/>
            </a:lvl1pPr>
          </a:lstStyle>
          <a:p>
            <a:pPr lvl="0"/>
            <a:endParaRPr lang="fr-FR" dirty="0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141674"/>
            <a:ext cx="871132" cy="642212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9" t="23936" r="50000" b="65175"/>
          <a:stretch/>
        </p:blipFill>
        <p:spPr bwMode="auto">
          <a:xfrm>
            <a:off x="6256554" y="26829"/>
            <a:ext cx="2887446" cy="89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518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87999" y="51470"/>
            <a:ext cx="946900" cy="597755"/>
          </a:xfrm>
          <a:prstGeom prst="rect">
            <a:avLst/>
          </a:prstGeom>
        </p:spPr>
      </p:pic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Direction générale de la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19884-7A29-DC4E-9311-A62E54788E52}" type="datetime1">
              <a:rPr lang="fr-FR" smtClean="0"/>
              <a:t>10/03/2023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Direction générale</a:t>
            </a:r>
          </a:p>
          <a:p>
            <a:r>
              <a:rPr lang="fr-FR" dirty="0" smtClean="0"/>
              <a:t>de l’offre de soins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483768" y="2330752"/>
            <a:ext cx="6264696" cy="218521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LA SÉRIALISATION</a:t>
            </a:r>
          </a:p>
          <a:p>
            <a:pPr algn="ctr"/>
            <a:r>
              <a:rPr lang="fr-FR" sz="2400" b="1" dirty="0" smtClean="0"/>
              <a:t> DES MÉDICAMENTS AU SEIN DES PUI</a:t>
            </a:r>
          </a:p>
          <a:p>
            <a:pPr algn="ctr"/>
            <a:r>
              <a:rPr lang="fr-FR" sz="2400" b="1" dirty="0" smtClean="0"/>
              <a:t>***</a:t>
            </a:r>
          </a:p>
          <a:p>
            <a:pPr algn="ctr"/>
            <a:r>
              <a:rPr lang="fr-FR" sz="2000" b="1" dirty="0" smtClean="0"/>
              <a:t>Présentation au CTS OS du 10 mars 2023</a:t>
            </a:r>
          </a:p>
          <a:p>
            <a:pPr algn="ctr"/>
            <a:endParaRPr lang="fr-FR" sz="2000" b="1" dirty="0" smtClean="0"/>
          </a:p>
          <a:p>
            <a:pPr algn="ctr"/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Agnès </a:t>
            </a:r>
            <a:r>
              <a:rPr lang="fr-FR" sz="1200" b="1" dirty="0" err="1" smtClean="0">
                <a:solidFill>
                  <a:schemeClr val="bg1">
                    <a:lumMod val="50000"/>
                  </a:schemeClr>
                </a:solidFill>
              </a:rPr>
              <a:t>Laforest-Bruneaux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Cheffe du bureau accès aux produits de santé et sécurité des 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soins - PF2</a:t>
            </a:r>
            <a:endParaRPr lang="fr-FR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380312" y="4586627"/>
            <a:ext cx="2016224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" b="1" dirty="0" smtClean="0"/>
              <a:t>10 mars 2023</a:t>
            </a:r>
            <a:endParaRPr lang="fr-FR" sz="1150" b="1" dirty="0"/>
          </a:p>
        </p:txBody>
      </p:sp>
    </p:spTree>
    <p:extLst>
      <p:ext uri="{BB962C8B-B14F-4D97-AF65-F5344CB8AC3E}">
        <p14:creationId xmlns:p14="http://schemas.microsoft.com/office/powerpoint/2010/main" val="3093683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cap="all" dirty="0" smtClean="0"/>
              <a:t>30/06/2022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01707" y="375486"/>
            <a:ext cx="8424863" cy="539991"/>
          </a:xfrm>
        </p:spPr>
        <p:txBody>
          <a:bodyPr>
            <a:normAutofit/>
          </a:bodyPr>
          <a:lstStyle/>
          <a:p>
            <a:pPr algn="ctr"/>
            <a:r>
              <a:rPr lang="fr-FR" sz="1800" dirty="0" smtClean="0">
                <a:solidFill>
                  <a:srgbClr val="002060"/>
                </a:solidFill>
              </a:rPr>
              <a:t>Etat des lieux</a:t>
            </a:r>
            <a:endParaRPr lang="fr-FR" sz="1800" dirty="0">
              <a:solidFill>
                <a:srgbClr val="002060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279564" y="915477"/>
            <a:ext cx="8424334" cy="2880320"/>
          </a:xfrm>
        </p:spPr>
        <p:txBody>
          <a:bodyPr/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b="1" dirty="0">
                <a:latin typeface="+mj-lt"/>
                <a:ea typeface="Cambria" panose="02040503050406030204" pitchFamily="18" charset="0"/>
              </a:rPr>
              <a:t>Dispositif européen </a:t>
            </a:r>
            <a:r>
              <a:rPr lang="fr-FR" dirty="0">
                <a:latin typeface="+mj-lt"/>
                <a:ea typeface="Cambria" panose="02040503050406030204" pitchFamily="18" charset="0"/>
              </a:rPr>
              <a:t>visant à renforcer la sécurité de la chaîne de distribution des médicaments et à </a:t>
            </a:r>
            <a:r>
              <a:rPr lang="fr-FR" b="1" dirty="0">
                <a:latin typeface="+mj-lt"/>
                <a:ea typeface="Cambria" panose="02040503050406030204" pitchFamily="18" charset="0"/>
              </a:rPr>
              <a:t>lutter contre la falsification des médicaments </a:t>
            </a:r>
            <a:r>
              <a:rPr lang="fr-FR" dirty="0" smtClean="0">
                <a:latin typeface="+mj-lt"/>
                <a:ea typeface="Cambria" panose="02040503050406030204" pitchFamily="18" charset="0"/>
              </a:rPr>
              <a:t>avec 2 composants :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r-FR" dirty="0">
              <a:latin typeface="+mj-lt"/>
              <a:ea typeface="Cambria" panose="02040503050406030204" pitchFamily="18" charset="0"/>
            </a:endParaRPr>
          </a:p>
          <a:p>
            <a:pPr marL="742950" lvl="1" indent="-285750" algn="just">
              <a:spcBef>
                <a:spcPts val="0"/>
              </a:spcBef>
              <a:spcAft>
                <a:spcPts val="0"/>
              </a:spcAft>
            </a:pPr>
            <a:r>
              <a:rPr lang="fr-FR" sz="1400" b="1" dirty="0">
                <a:latin typeface="+mj-lt"/>
                <a:ea typeface="Cambria" panose="02040503050406030204" pitchFamily="18" charset="0"/>
              </a:rPr>
              <a:t>Dispositif antieffraction </a:t>
            </a:r>
            <a:r>
              <a:rPr lang="fr-FR" sz="1400" dirty="0">
                <a:latin typeface="+mj-lt"/>
                <a:ea typeface="Cambria" panose="02040503050406030204" pitchFamily="18" charset="0"/>
              </a:rPr>
              <a:t>sur chaque boîte de médicaments, apposé par le fabricant et vérifié par le pharmacien </a:t>
            </a:r>
            <a:endParaRPr lang="fr-FR" sz="1400" dirty="0" smtClean="0">
              <a:latin typeface="+mj-lt"/>
              <a:ea typeface="Cambria" panose="02040503050406030204" pitchFamily="18" charset="0"/>
            </a:endParaRPr>
          </a:p>
          <a:p>
            <a:pPr marL="742950" lvl="1" indent="-285750" algn="just">
              <a:spcBef>
                <a:spcPts val="0"/>
              </a:spcBef>
              <a:spcAft>
                <a:spcPts val="0"/>
              </a:spcAft>
            </a:pPr>
            <a:r>
              <a:rPr lang="fr-FR" sz="1400" b="1" dirty="0" smtClean="0">
                <a:latin typeface="+mj-lt"/>
                <a:ea typeface="Cambria" panose="02040503050406030204" pitchFamily="18" charset="0"/>
              </a:rPr>
              <a:t>Identifiant </a:t>
            </a:r>
            <a:r>
              <a:rPr lang="fr-FR" sz="1400" b="1" dirty="0">
                <a:latin typeface="+mj-lt"/>
                <a:ea typeface="Cambria" panose="02040503050406030204" pitchFamily="18" charset="0"/>
              </a:rPr>
              <a:t>unique </a:t>
            </a:r>
            <a:r>
              <a:rPr lang="fr-FR" sz="1400" dirty="0">
                <a:latin typeface="+mj-lt"/>
                <a:ea typeface="Cambria" panose="02040503050406030204" pitchFamily="18" charset="0"/>
              </a:rPr>
              <a:t>sur toutes les boites de médicaments sérialisés, encodé dans un datamatrix apposé par le fabricant sur la boîte, scanné et désactivé par le pharmacien – concerne essentiellement les médicaments sur PMO.</a:t>
            </a:r>
          </a:p>
          <a:p>
            <a:endParaRPr lang="fr-F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fr-F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fr-FR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fr-FR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fr-FR" sz="1200" b="1" dirty="0" smtClean="0">
                <a:ea typeface="Cambria" panose="02040503050406030204" pitchFamily="18" charset="0"/>
              </a:rPr>
              <a:t>9 </a:t>
            </a:r>
            <a:r>
              <a:rPr lang="fr-FR" sz="1200" b="1" dirty="0">
                <a:ea typeface="Cambria" panose="02040503050406030204" pitchFamily="18" charset="0"/>
              </a:rPr>
              <a:t>février 2019 </a:t>
            </a:r>
            <a:r>
              <a:rPr lang="fr-FR" sz="1200" dirty="0">
                <a:ea typeface="Cambria" panose="02040503050406030204" pitchFamily="18" charset="0"/>
              </a:rPr>
              <a:t>: date d’entrée en vigueur </a:t>
            </a:r>
            <a:endParaRPr lang="fr-FR" sz="1200" dirty="0" smtClean="0">
              <a:ea typeface="Cambria" panose="02040503050406030204" pitchFamily="18" charset="0"/>
            </a:endParaRPr>
          </a:p>
          <a:p>
            <a:pPr marL="0" indent="265113" algn="just"/>
            <a:r>
              <a:rPr lang="fr-FR" sz="1200" dirty="0" smtClean="0">
                <a:ea typeface="Cambria" panose="02040503050406030204" pitchFamily="18" charset="0"/>
              </a:rPr>
              <a:t>règlement délégué </a:t>
            </a:r>
            <a:r>
              <a:rPr lang="fr-FR" sz="1200" dirty="0">
                <a:ea typeface="Cambria" panose="02040503050406030204" pitchFamily="18" charset="0"/>
              </a:rPr>
              <a:t>(UE) 2016/161 de la Commission européenne du 2 octobre 2015.</a:t>
            </a:r>
          </a:p>
          <a:p>
            <a:endParaRPr lang="fr-FR" sz="700" dirty="0" smtClean="0">
              <a:ea typeface="Cambria" panose="02040503050406030204" pitchFamily="18" charset="0"/>
            </a:endParaRPr>
          </a:p>
          <a:p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rPr>
              <a:t>Directive </a:t>
            </a:r>
            <a:r>
              <a:rPr lang="fr-FR" b="1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rPr>
              <a:t>2011/62/UE du Parlement européen et du Conseil du 8 juin </a:t>
            </a:r>
            <a:r>
              <a:rPr lang="fr-FR" b="1" i="1" dirty="0" smtClean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rPr>
              <a:t>2011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générale de l’offre de soins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403" y="2383786"/>
            <a:ext cx="4301495" cy="180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72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>
          <a:xfrm>
            <a:off x="323850" y="4818169"/>
            <a:ext cx="1170000" cy="345869"/>
          </a:xfrm>
        </p:spPr>
        <p:txBody>
          <a:bodyPr/>
          <a:lstStyle/>
          <a:p>
            <a:r>
              <a:rPr lang="fr-FR" cap="all" dirty="0" smtClean="0"/>
              <a:t>30/06/2022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01707" y="396024"/>
            <a:ext cx="8424863" cy="539991"/>
          </a:xfrm>
        </p:spPr>
        <p:txBody>
          <a:bodyPr>
            <a:normAutofit/>
          </a:bodyPr>
          <a:lstStyle/>
          <a:p>
            <a:pPr algn="ctr"/>
            <a:r>
              <a:rPr lang="fr-FR" sz="1800" dirty="0">
                <a:solidFill>
                  <a:srgbClr val="002060"/>
                </a:solidFill>
              </a:rPr>
              <a:t>E</a:t>
            </a:r>
            <a:r>
              <a:rPr lang="fr-FR" sz="1800" dirty="0" smtClean="0">
                <a:solidFill>
                  <a:srgbClr val="002060"/>
                </a:solidFill>
              </a:rPr>
              <a:t>njeu de santé publique</a:t>
            </a:r>
            <a:endParaRPr lang="fr-FR" sz="1800" dirty="0">
              <a:solidFill>
                <a:srgbClr val="002060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13308" y="931628"/>
            <a:ext cx="8424334" cy="3872410"/>
          </a:xfrm>
        </p:spPr>
        <p:txBody>
          <a:bodyPr/>
          <a:lstStyle/>
          <a:p>
            <a:pPr marL="446088" indent="-180975">
              <a:buFont typeface="Wingdings" panose="05000000000000000000" pitchFamily="2" charset="2"/>
              <a:buChar char="Ø"/>
              <a:tabLst>
                <a:tab pos="446088" algn="l"/>
              </a:tabLst>
            </a:pPr>
            <a:r>
              <a:rPr lang="fr-FR" dirty="0" smtClean="0">
                <a:ea typeface="Cambria" panose="02040503050406030204" pitchFamily="18" charset="0"/>
              </a:rPr>
              <a:t>Faire </a:t>
            </a:r>
            <a:r>
              <a:rPr lang="fr-FR" dirty="0">
                <a:ea typeface="Cambria" panose="02040503050406030204" pitchFamily="18" charset="0"/>
              </a:rPr>
              <a:t>appliquer la sérialisation : </a:t>
            </a:r>
            <a:r>
              <a:rPr lang="fr-FR" b="1" dirty="0">
                <a:ea typeface="Cambria" panose="02040503050406030204" pitchFamily="18" charset="0"/>
              </a:rPr>
              <a:t>une nécessité au regard des enjeux de santé publique </a:t>
            </a:r>
            <a:r>
              <a:rPr lang="fr-FR" dirty="0">
                <a:ea typeface="Cambria" panose="02040503050406030204" pitchFamily="18" charset="0"/>
              </a:rPr>
              <a:t>et une </a:t>
            </a:r>
            <a:r>
              <a:rPr lang="fr-FR" b="1" dirty="0">
                <a:ea typeface="Cambria" panose="02040503050406030204" pitchFamily="18" charset="0"/>
              </a:rPr>
              <a:t>question d’égalité au sein de l’Union européenne au niveau de la qualité de la chaîne du médicament :	</a:t>
            </a:r>
          </a:p>
          <a:p>
            <a:pPr marL="742950" lvl="1" indent="-285750"/>
            <a:endParaRPr lang="fr-FR" sz="1400" dirty="0">
              <a:ea typeface="Cambria" panose="02040503050406030204" pitchFamily="18" charset="0"/>
            </a:endParaRPr>
          </a:p>
          <a:p>
            <a:pPr marL="742950" lvl="1" indent="-285750"/>
            <a:endParaRPr lang="fr-FR" sz="1400" dirty="0">
              <a:ea typeface="Cambria" panose="02040503050406030204" pitchFamily="18" charset="0"/>
            </a:endParaRPr>
          </a:p>
          <a:p>
            <a:pPr marL="742950" lvl="1" indent="-285750"/>
            <a:endParaRPr lang="fr-FR" sz="1400" dirty="0">
              <a:ea typeface="Cambria" panose="02040503050406030204" pitchFamily="18" charset="0"/>
            </a:endParaRPr>
          </a:p>
          <a:p>
            <a:pPr marL="742950" lvl="1" indent="-285750"/>
            <a:endParaRPr lang="fr-FR" sz="1400" dirty="0">
              <a:ea typeface="Cambria" panose="02040503050406030204" pitchFamily="18" charset="0"/>
            </a:endParaRPr>
          </a:p>
          <a:p>
            <a:pPr marL="742950" lvl="1" indent="-285750"/>
            <a:endParaRPr lang="fr-FR" sz="1400" dirty="0">
              <a:ea typeface="Cambria" panose="02040503050406030204" pitchFamily="18" charset="0"/>
            </a:endParaRPr>
          </a:p>
          <a:p>
            <a:pPr marL="528638" indent="-171450">
              <a:buFont typeface="Wingdings" panose="05000000000000000000" pitchFamily="2" charset="2"/>
              <a:buChar char="Ø"/>
            </a:pPr>
            <a:r>
              <a:rPr lang="fr-FR" dirty="0" smtClean="0">
                <a:ea typeface="Cambria" panose="02040503050406030204" pitchFamily="18" charset="0"/>
              </a:rPr>
              <a:t> </a:t>
            </a:r>
            <a:r>
              <a:rPr lang="fr-FR" dirty="0">
                <a:ea typeface="Cambria" panose="02040503050406030204" pitchFamily="18" charset="0"/>
              </a:rPr>
              <a:t>Lutte</a:t>
            </a:r>
            <a:r>
              <a:rPr lang="fr-FR" dirty="0" smtClean="0">
                <a:ea typeface="Cambria" panose="02040503050406030204" pitchFamily="18" charset="0"/>
              </a:rPr>
              <a:t> </a:t>
            </a:r>
            <a:r>
              <a:rPr lang="fr-FR" dirty="0">
                <a:ea typeface="Cambria" panose="02040503050406030204" pitchFamily="18" charset="0"/>
              </a:rPr>
              <a:t>contre la falsification des médicaments en Europe, un enjeu renforcé avec la crise sanitaire </a:t>
            </a:r>
            <a:r>
              <a:rPr lang="fr-FR" dirty="0" smtClean="0">
                <a:ea typeface="Cambria" panose="02040503050406030204" pitchFamily="18" charset="0"/>
              </a:rPr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ea typeface="Cambria" panose="02040503050406030204" pitchFamily="18" charset="0"/>
              </a:rPr>
              <a:t>Ex</a:t>
            </a:r>
            <a:r>
              <a:rPr lang="fr-FR" sz="1400" dirty="0">
                <a:ea typeface="Cambria" panose="02040503050406030204" pitchFamily="18" charset="0"/>
              </a:rPr>
              <a:t>: vaccins anti-covid-19 falsifiés en Allemagne,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400" dirty="0">
                <a:ea typeface="Cambria" panose="02040503050406030204" pitchFamily="18" charset="0"/>
              </a:rPr>
              <a:t>A l’avenir : vaccins dans le circuit classique de distribution, hors SPF</a:t>
            </a:r>
            <a:r>
              <a:rPr lang="fr-FR" sz="1400" dirty="0" smtClean="0">
                <a:ea typeface="Cambria" panose="02040503050406030204" pitchFamily="18" charset="0"/>
              </a:rPr>
              <a:t>.</a:t>
            </a:r>
          </a:p>
          <a:p>
            <a:pPr marL="528638" indent="-171450">
              <a:buFont typeface="Wingdings" panose="05000000000000000000" pitchFamily="2" charset="2"/>
              <a:buChar char="Ø"/>
            </a:pPr>
            <a:r>
              <a:rPr lang="fr-FR" b="1" dirty="0">
                <a:ea typeface="Cambria" panose="02040503050406030204" pitchFamily="18" charset="0"/>
              </a:rPr>
              <a:t>Aujourd’hui les conditionnements non </a:t>
            </a:r>
            <a:r>
              <a:rPr lang="fr-FR" b="1" dirty="0" smtClean="0">
                <a:ea typeface="Cambria" panose="02040503050406030204" pitchFamily="18" charset="0"/>
              </a:rPr>
              <a:t>désactivés sont majoritaires et représentent un risque de contrefaçon</a:t>
            </a:r>
            <a:endParaRPr lang="fr-FR" b="1" dirty="0">
              <a:ea typeface="Cambria" panose="02040503050406030204" pitchFamily="18" charset="0"/>
            </a:endParaRPr>
          </a:p>
          <a:p>
            <a:endParaRPr lang="fr-FR" sz="1600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>
          <a:xfrm>
            <a:off x="2868782" y="216024"/>
            <a:ext cx="6023698" cy="360000"/>
          </a:xfrm>
        </p:spPr>
        <p:txBody>
          <a:bodyPr/>
          <a:lstStyle/>
          <a:p>
            <a:r>
              <a:rPr lang="fr-FR" dirty="0" smtClean="0"/>
              <a:t>Direction générale de l’offre de soins 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974" y="1502535"/>
            <a:ext cx="2829437" cy="17989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9643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23528" y="1635646"/>
            <a:ext cx="8425185" cy="2880320"/>
          </a:xfrm>
        </p:spPr>
        <p:txBody>
          <a:bodyPr/>
          <a:lstStyle/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fr-FR" dirty="0"/>
              <a:t>Cette réglementation européenne est un pas de plus pour la sécurité des patients. 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endParaRPr lang="fr-FR" dirty="0"/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fr-FR" dirty="0"/>
              <a:t>Chaque boîte de médicaments « sérialisée » </a:t>
            </a:r>
            <a:r>
              <a:rPr lang="fr-FR" b="0" dirty="0"/>
              <a:t>devra disposer d’un identifiant, enregistré dans une base de données nationale et européenne. 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endParaRPr lang="fr-FR" dirty="0"/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fr-FR" dirty="0" smtClean="0"/>
              <a:t>Ce </a:t>
            </a:r>
            <a:r>
              <a:rPr lang="fr-FR" dirty="0"/>
              <a:t>numéro sera la carte d’identité personnelle de chaque boîte de médicaments, qui devra </a:t>
            </a:r>
            <a:r>
              <a:rPr lang="fr-FR" dirty="0" smtClean="0"/>
              <a:t>être </a:t>
            </a:r>
            <a:r>
              <a:rPr lang="fr-FR" dirty="0"/>
              <a:t>vérifié par </a:t>
            </a:r>
            <a:r>
              <a:rPr lang="fr-FR" dirty="0" smtClean="0"/>
              <a:t>le pharmacien délivrant le médicament au patient</a:t>
            </a:r>
            <a:endParaRPr lang="fr-FR" dirty="0"/>
          </a:p>
          <a:p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71F6-E0A6-1740-B64F-38F332886BAF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20797"/>
          </a:xfr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 algn="ctr">
              <a:spcBef>
                <a:spcPct val="60000"/>
              </a:spcBef>
            </a:pPr>
            <a:r>
              <a:rPr lang="fr-FR" sz="1350" b="1" dirty="0" smtClean="0">
                <a:solidFill>
                  <a:schemeClr val="tx1"/>
                </a:solidFill>
              </a:rPr>
              <a:t>Un circuit de distribution des médicaments particulièrement sécurisé en France</a:t>
            </a:r>
            <a:endParaRPr lang="fr-FR" sz="1350" b="1" dirty="0">
              <a:solidFill>
                <a:schemeClr val="tx1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générale de l’offre de soins </a:t>
            </a:r>
          </a:p>
        </p:txBody>
      </p:sp>
    </p:spTree>
    <p:extLst>
      <p:ext uri="{BB962C8B-B14F-4D97-AF65-F5344CB8AC3E}">
        <p14:creationId xmlns:p14="http://schemas.microsoft.com/office/powerpoint/2010/main" val="2610953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13280" r="1851" b="4641"/>
          <a:stretch/>
        </p:blipFill>
        <p:spPr>
          <a:xfrm>
            <a:off x="0" y="0"/>
            <a:ext cx="905356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3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840305" y="216024"/>
            <a:ext cx="5828039" cy="539991"/>
          </a:xfr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fr-FR" sz="1800" dirty="0" smtClean="0">
                <a:solidFill>
                  <a:srgbClr val="002060"/>
                </a:solidFill>
              </a:rPr>
              <a:t>Etat des lieux PUI : Connexions et désactivation PUI </a:t>
            </a:r>
            <a:endParaRPr lang="fr-FR" sz="1800" dirty="0">
              <a:solidFill>
                <a:srgbClr val="002060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251520" y="1211244"/>
            <a:ext cx="2016224" cy="2995236"/>
          </a:xfrm>
        </p:spPr>
        <p:txBody>
          <a:bodyPr/>
          <a:lstStyle/>
          <a:p>
            <a:r>
              <a:rPr lang="fr-FR" dirty="0" smtClean="0"/>
              <a:t>Env</a:t>
            </a:r>
            <a:r>
              <a:rPr lang="fr-FR" dirty="0"/>
              <a:t>. 2500 PUI/France</a:t>
            </a:r>
          </a:p>
          <a:p>
            <a:r>
              <a:rPr lang="fr-FR" b="1" dirty="0" smtClean="0"/>
              <a:t>Au 15/01/2023 :</a:t>
            </a:r>
          </a:p>
          <a:p>
            <a:r>
              <a:rPr lang="fr-FR" sz="1200" b="1" u="sng" dirty="0" smtClean="0"/>
              <a:t>PUI Connectés :</a:t>
            </a:r>
          </a:p>
          <a:p>
            <a:r>
              <a:rPr lang="fr-FR" sz="1200" dirty="0" smtClean="0">
                <a:solidFill>
                  <a:srgbClr val="002060"/>
                </a:solidFill>
              </a:rPr>
              <a:t>1.751 PUI ont engagé les démarches administratives pour se </a:t>
            </a:r>
            <a:r>
              <a:rPr lang="fr-FR" sz="1200" dirty="0">
                <a:solidFill>
                  <a:srgbClr val="002060"/>
                </a:solidFill>
              </a:rPr>
              <a:t>connecter </a:t>
            </a:r>
            <a:endParaRPr lang="fr-FR" sz="1200" dirty="0" smtClean="0">
              <a:solidFill>
                <a:srgbClr val="002060"/>
              </a:solidFill>
            </a:endParaRPr>
          </a:p>
          <a:p>
            <a:r>
              <a:rPr lang="fr-FR" sz="1200" b="1" dirty="0" smtClean="0">
                <a:solidFill>
                  <a:srgbClr val="002060"/>
                </a:solidFill>
              </a:rPr>
              <a:t>soit </a:t>
            </a:r>
            <a:r>
              <a:rPr lang="fr-FR" sz="1200" b="1" dirty="0">
                <a:solidFill>
                  <a:srgbClr val="002060"/>
                </a:solidFill>
              </a:rPr>
              <a:t>74% </a:t>
            </a:r>
            <a:r>
              <a:rPr lang="fr-FR" sz="1200" b="1" dirty="0" smtClean="0">
                <a:solidFill>
                  <a:srgbClr val="002060"/>
                </a:solidFill>
              </a:rPr>
              <a:t>connectés</a:t>
            </a:r>
          </a:p>
          <a:p>
            <a:pPr marL="263525" indent="-171450">
              <a:buFont typeface="Arial" panose="020B0604020202020204" pitchFamily="34" charset="0"/>
              <a:buChar char="•"/>
            </a:pPr>
            <a:endParaRPr lang="fr-FR" sz="1200" dirty="0"/>
          </a:p>
          <a:p>
            <a:r>
              <a:rPr lang="fr-FR" sz="1200" b="1" u="sng" dirty="0" smtClean="0"/>
              <a:t>PUI qui désactivent les identifiants:</a:t>
            </a:r>
            <a:r>
              <a:rPr lang="fr-FR" sz="1200" b="1" dirty="0" smtClean="0"/>
              <a:t> </a:t>
            </a:r>
          </a:p>
          <a:p>
            <a:r>
              <a:rPr lang="fr-FR" sz="1200" dirty="0">
                <a:solidFill>
                  <a:srgbClr val="002060"/>
                </a:solidFill>
              </a:rPr>
              <a:t>614 PUI (25%) désactivent les identifiants uniques </a:t>
            </a:r>
          </a:p>
          <a:p>
            <a:pPr marL="263525" indent="-171450">
              <a:buFont typeface="Arial" panose="020B0604020202020204" pitchFamily="34" charset="0"/>
              <a:buChar char="•"/>
            </a:pPr>
            <a:endParaRPr lang="fr-FR" sz="1200" b="1" dirty="0" smtClean="0">
              <a:solidFill>
                <a:srgbClr val="FF0000"/>
              </a:solidFill>
            </a:endParaRPr>
          </a:p>
          <a:p>
            <a:endParaRPr lang="fr-FR" sz="1200" dirty="0"/>
          </a:p>
          <a:p>
            <a:endParaRPr lang="fr-FR" sz="12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5001" t="21920" r="21651" b="11841"/>
          <a:stretch/>
        </p:blipFill>
        <p:spPr>
          <a:xfrm>
            <a:off x="2411760" y="843558"/>
            <a:ext cx="6408712" cy="3870944"/>
          </a:xfrm>
          <a:prstGeom prst="rect">
            <a:avLst/>
          </a:prstGeom>
        </p:spPr>
      </p:pic>
      <p:cxnSp>
        <p:nvCxnSpPr>
          <p:cNvPr id="9" name="Connecteur droit avec flèche 8"/>
          <p:cNvCxnSpPr/>
          <p:nvPr/>
        </p:nvCxnSpPr>
        <p:spPr>
          <a:xfrm>
            <a:off x="4211960" y="2400838"/>
            <a:ext cx="2751812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à coins arrondis 1"/>
          <p:cNvSpPr/>
          <p:nvPr/>
        </p:nvSpPr>
        <p:spPr>
          <a:xfrm>
            <a:off x="4083451" y="1923678"/>
            <a:ext cx="128509" cy="2520280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7033720" y="2322106"/>
            <a:ext cx="1728192" cy="144016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323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539552" y="1707654"/>
            <a:ext cx="8425185" cy="1872208"/>
          </a:xfrm>
        </p:spPr>
        <p:txBody>
          <a:bodyPr/>
          <a:lstStyle/>
          <a:p>
            <a:pPr marL="0" indent="0">
              <a:buNone/>
            </a:pPr>
            <a:r>
              <a:rPr lang="fr-FR" b="0" dirty="0" smtClean="0"/>
              <a:t>Compte tenu du retard de la FR sur le respect des obligations au regard des autres pays européens, </a:t>
            </a:r>
            <a:r>
              <a:rPr lang="fr-FR" dirty="0" smtClean="0"/>
              <a:t>la commission européenne a mis en place un suivi étroit des actions françaises pour permettre la mise en conformité 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0" dirty="0" smtClean="0"/>
              <a:t>Des engagements pour atteindre 100 % des PUI connectés au FR MVO au cours de l’année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0" dirty="0" smtClean="0"/>
              <a:t>En parallèle les PUI devront renforcer la désactivation des boites de médicaments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0" dirty="0"/>
          </a:p>
          <a:p>
            <a:pPr marL="0" indent="0">
              <a:buNone/>
            </a:pPr>
            <a:r>
              <a:rPr lang="fr-FR" dirty="0" smtClean="0"/>
              <a:t>La Direction Générale de l’offre de soins a transmis par courrier à la Commission européenne, un plan d’actions pour atteindre ces objectif assorti d’un échéancier.</a:t>
            </a:r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71F6-E0A6-1740-B64F-38F332886BAF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 smtClean="0"/>
              <a:t>La commission Européenne a engagé un suivi étroit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générale de l’offre de soins </a:t>
            </a:r>
          </a:p>
        </p:txBody>
      </p:sp>
    </p:spTree>
    <p:extLst>
      <p:ext uri="{BB962C8B-B14F-4D97-AF65-F5344CB8AC3E}">
        <p14:creationId xmlns:p14="http://schemas.microsoft.com/office/powerpoint/2010/main" val="286833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23528" y="1059582"/>
            <a:ext cx="8425185" cy="3456384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  <a:tabLst>
                <a:tab pos="180975" algn="l"/>
              </a:tabLst>
            </a:pPr>
            <a:r>
              <a:rPr lang="fr-FR" sz="1600" dirty="0" smtClean="0">
                <a:solidFill>
                  <a:srgbClr val="002060"/>
                </a:solidFill>
              </a:rPr>
              <a:t>Lors de l’entrée en vigueur de l’obligation :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  <a:tabLst>
                <a:tab pos="180975" algn="l"/>
              </a:tabLst>
            </a:pPr>
            <a:endParaRPr lang="fr-FR" dirty="0" smtClean="0">
              <a:solidFill>
                <a:srgbClr val="002060"/>
              </a:solidFill>
            </a:endParaRPr>
          </a:p>
          <a:p>
            <a:pPr marL="180975" indent="-180975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lang="fr-FR" dirty="0" smtClean="0"/>
              <a:t>Publication </a:t>
            </a:r>
            <a:r>
              <a:rPr lang="fr-FR" dirty="0"/>
              <a:t>d’une note d’information DGOS/PF2/DGS/PP2/2018/196 du 2 août 2018 </a:t>
            </a:r>
            <a:r>
              <a:rPr lang="fr-FR" dirty="0" smtClean="0"/>
              <a:t>accompagné d’un guide méthodologique</a:t>
            </a:r>
            <a:r>
              <a:rPr lang="fr-FR" dirty="0"/>
              <a:t> </a:t>
            </a:r>
            <a:r>
              <a:rPr lang="fr-FR" dirty="0" smtClean="0"/>
              <a:t>permettant d’informer des </a:t>
            </a:r>
            <a:r>
              <a:rPr lang="fr-FR" dirty="0"/>
              <a:t>établissements de santé </a:t>
            </a:r>
            <a:r>
              <a:rPr lang="fr-FR" dirty="0" smtClean="0"/>
              <a:t>sur le </a:t>
            </a:r>
            <a:r>
              <a:rPr lang="fr-FR" dirty="0"/>
              <a:t>déploiement du dispositif sérialisation : lutte contre la falsification des médicaments dans les établissements de </a:t>
            </a:r>
            <a:r>
              <a:rPr lang="fr-FR" dirty="0" smtClean="0"/>
              <a:t>santé</a:t>
            </a:r>
          </a:p>
          <a:p>
            <a:pPr marL="180975" indent="-180975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180975" algn="l"/>
              </a:tabLst>
            </a:pPr>
            <a:endParaRPr lang="fr-FR" dirty="0" smtClean="0"/>
          </a:p>
          <a:p>
            <a:pPr marL="180975" indent="-180975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180975" algn="l"/>
              </a:tabLst>
            </a:pPr>
            <a:endParaRPr lang="fr-FR" b="0" dirty="0"/>
          </a:p>
          <a:p>
            <a:pPr marL="180975" indent="-180975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lang="fr-FR" dirty="0" smtClean="0"/>
              <a:t>Organisation d’échanges réguliers avec les opérateurs pour accompagner la montée en charge :</a:t>
            </a:r>
          </a:p>
          <a:p>
            <a:pPr marL="450850" indent="-269875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−"/>
            </a:pPr>
            <a:r>
              <a:rPr lang="fr-FR" b="0" dirty="0" smtClean="0"/>
              <a:t>syndicats de pharmaciens hospitaliers, Fédérations hospitalières</a:t>
            </a:r>
            <a:endParaRPr lang="fr-FR" b="0" dirty="0"/>
          </a:p>
          <a:p>
            <a:pPr marL="450850" lvl="0" indent="-269875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−"/>
            </a:pPr>
            <a:r>
              <a:rPr lang="fr-FR" b="0" dirty="0" smtClean="0"/>
              <a:t>réunions </a:t>
            </a:r>
            <a:r>
              <a:rPr lang="fr-FR" b="0" dirty="0"/>
              <a:t>techniques </a:t>
            </a:r>
            <a:r>
              <a:rPr lang="fr-FR" b="0" dirty="0" smtClean="0"/>
              <a:t>avec </a:t>
            </a:r>
            <a:r>
              <a:rPr lang="fr-FR" b="0" dirty="0"/>
              <a:t>les éditeurs de logiciels </a:t>
            </a:r>
          </a:p>
          <a:p>
            <a:pPr marL="540000" lvl="3" algn="just">
              <a:spcBef>
                <a:spcPts val="0"/>
              </a:spcBef>
              <a:spcAft>
                <a:spcPts val="300"/>
              </a:spcAft>
            </a:pPr>
            <a:endParaRPr lang="fr-FR" sz="1400" dirty="0"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fr-FR" b="0" dirty="0"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fr-FR" b="0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71F6-E0A6-1740-B64F-38F332886BAF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8" name="Titre 6"/>
          <p:cNvSpPr txBox="1">
            <a:spLocks/>
          </p:cNvSpPr>
          <p:nvPr/>
        </p:nvSpPr>
        <p:spPr>
          <a:xfrm>
            <a:off x="1259632" y="267494"/>
            <a:ext cx="7272808" cy="53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14288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 smtClean="0"/>
              <a:t>Actions réalisées 1/2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550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23528" y="1059582"/>
            <a:ext cx="8425185" cy="3456384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300"/>
              </a:spcAft>
              <a:buNone/>
              <a:tabLst>
                <a:tab pos="180975" algn="l"/>
              </a:tabLst>
            </a:pPr>
            <a:r>
              <a:rPr lang="fr-FR" sz="1600" dirty="0" smtClean="0">
                <a:solidFill>
                  <a:srgbClr val="002060"/>
                </a:solidFill>
              </a:rPr>
              <a:t>Pour rappeler les obligations liées à la sérialisation, réactivation des actions fin 2022:</a:t>
            </a:r>
          </a:p>
          <a:p>
            <a:pPr marL="0" lvl="0" indent="0">
              <a:spcBef>
                <a:spcPts val="0"/>
              </a:spcBef>
              <a:spcAft>
                <a:spcPts val="300"/>
              </a:spcAft>
              <a:buNone/>
              <a:tabLst>
                <a:tab pos="180975" algn="l"/>
              </a:tabLst>
            </a:pPr>
            <a:endParaRPr lang="fr-FR" dirty="0">
              <a:solidFill>
                <a:srgbClr val="002060"/>
              </a:solidFill>
            </a:endParaRPr>
          </a:p>
          <a:p>
            <a:pPr marL="171450" indent="-1714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fr-FR" dirty="0" smtClean="0"/>
              <a:t>Action </a:t>
            </a:r>
            <a:r>
              <a:rPr lang="fr-FR" dirty="0"/>
              <a:t>de communication de France MVO</a:t>
            </a:r>
            <a:r>
              <a:rPr lang="fr-FR" b="0" dirty="0"/>
              <a:t> : </a:t>
            </a:r>
            <a:r>
              <a:rPr lang="fr-FR" b="0" dirty="0" smtClean="0"/>
              <a:t>envoi d’un courriel le 4 </a:t>
            </a:r>
            <a:r>
              <a:rPr lang="fr-FR" b="0" dirty="0"/>
              <a:t>novembre </a:t>
            </a:r>
            <a:r>
              <a:rPr lang="fr-FR" b="0" dirty="0" smtClean="0"/>
              <a:t>2022 à </a:t>
            </a:r>
            <a:r>
              <a:rPr lang="fr-FR" b="0" dirty="0"/>
              <a:t>l’ensemble des établissements titulaires d’un certificat mais inactifs sur septembre et octobre </a:t>
            </a:r>
            <a:r>
              <a:rPr lang="fr-FR" b="0" dirty="0" smtClean="0"/>
              <a:t>2022 avec rappel de l’obligation </a:t>
            </a:r>
            <a:r>
              <a:rPr lang="fr-FR" b="0" dirty="0"/>
              <a:t>de procéder aux transactions. </a:t>
            </a:r>
            <a:endParaRPr lang="fr-FR" b="0" dirty="0" smtClean="0"/>
          </a:p>
          <a:p>
            <a:pPr marL="171450" indent="-1714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fr-FR" b="0" dirty="0" smtClean="0"/>
          </a:p>
          <a:p>
            <a:pPr marL="171450" lvl="3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fr-FR" sz="1400" dirty="0"/>
              <a:t>Réunion </a:t>
            </a:r>
            <a:r>
              <a:rPr lang="fr-FR" sz="1400" dirty="0" smtClean="0"/>
              <a:t>DGOS/DGS avec </a:t>
            </a:r>
            <a:r>
              <a:rPr lang="fr-FR" sz="1400" dirty="0"/>
              <a:t>les </a:t>
            </a:r>
            <a:r>
              <a:rPr lang="fr-FR" sz="1400" b="1" dirty="0"/>
              <a:t>représentants des pharmaciens hospitaliers </a:t>
            </a:r>
            <a:r>
              <a:rPr lang="fr-FR" sz="1400" dirty="0"/>
              <a:t>en février 2023</a:t>
            </a:r>
          </a:p>
          <a:p>
            <a:pPr marL="540000" lvl="3" algn="just">
              <a:spcBef>
                <a:spcPts val="0"/>
              </a:spcBef>
              <a:spcAft>
                <a:spcPts val="300"/>
              </a:spcAft>
            </a:pPr>
            <a:endParaRPr lang="fr-FR" sz="1400" dirty="0"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fr-FR" b="0" dirty="0"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fr-FR" b="0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71F6-E0A6-1740-B64F-38F332886BAF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8" name="Titre 6"/>
          <p:cNvSpPr txBox="1">
            <a:spLocks/>
          </p:cNvSpPr>
          <p:nvPr/>
        </p:nvSpPr>
        <p:spPr>
          <a:xfrm>
            <a:off x="1259632" y="267494"/>
            <a:ext cx="7272808" cy="53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14288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 smtClean="0"/>
              <a:t>Actions réalisées 2/2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7618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23850" y="1563638"/>
            <a:ext cx="8568952" cy="2664296"/>
          </a:xfrm>
        </p:spPr>
        <p:txBody>
          <a:bodyPr/>
          <a:lstStyle/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fr-FR" dirty="0" smtClean="0"/>
              <a:t>Réunions </a:t>
            </a:r>
            <a:r>
              <a:rPr lang="fr-FR" dirty="0"/>
              <a:t>de pilotage avec France MVO </a:t>
            </a:r>
            <a:r>
              <a:rPr lang="fr-FR" b="0" dirty="0"/>
              <a:t>sur le suivi des indicateurs </a:t>
            </a:r>
            <a:r>
              <a:rPr lang="fr-FR" b="0" dirty="0" smtClean="0"/>
              <a:t>et </a:t>
            </a:r>
            <a:r>
              <a:rPr lang="fr-FR" b="0" dirty="0"/>
              <a:t>les </a:t>
            </a:r>
            <a:r>
              <a:rPr lang="fr-FR" b="0" dirty="0" smtClean="0"/>
              <a:t>différentes parties prenantes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endParaRPr lang="fr-FR" b="0" dirty="0"/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fr-FR" dirty="0" smtClean="0"/>
              <a:t>Réunions de suivi </a:t>
            </a:r>
            <a:r>
              <a:rPr lang="fr-FR" b="0" dirty="0" smtClean="0"/>
              <a:t>avec les fédérations hospitalières, le CNOP et le représentants des pharmaciens hospitaliers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endParaRPr lang="fr-FR" b="0" dirty="0" smtClean="0"/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fr-FR" dirty="0" smtClean="0"/>
              <a:t>Réunions </a:t>
            </a:r>
            <a:r>
              <a:rPr lang="fr-FR" dirty="0"/>
              <a:t>avec les éditeurs de logiciels et les fournisseurs d’automates </a:t>
            </a:r>
            <a:r>
              <a:rPr lang="fr-FR" b="0" dirty="0"/>
              <a:t>pour les PUI pour rappeler que les solutions logicielles doivent prendre en charge les aspects de connexion et de désactivation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71F6-E0A6-1740-B64F-38F332886BAF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dirty="0"/>
              <a:t>Les prochaines actions </a:t>
            </a:r>
            <a:r>
              <a:rPr lang="fr-FR" dirty="0" smtClean="0"/>
              <a:t>prévues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générale de l’offre de soins </a:t>
            </a:r>
          </a:p>
        </p:txBody>
      </p:sp>
    </p:spTree>
    <p:extLst>
      <p:ext uri="{BB962C8B-B14F-4D97-AF65-F5344CB8AC3E}">
        <p14:creationId xmlns:p14="http://schemas.microsoft.com/office/powerpoint/2010/main" val="4228473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23850" y="1563638"/>
            <a:ext cx="8640638" cy="295232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/>
              <a:t>Diffusion d’une instruction aux ARS </a:t>
            </a:r>
            <a:r>
              <a:rPr lang="fr-FR" b="0" dirty="0"/>
              <a:t>pour rappel aux établissements de santé des obligations liées à la sérialisation (</a:t>
            </a:r>
            <a:r>
              <a:rPr lang="fr-FR" b="0" dirty="0" smtClean="0"/>
              <a:t>connexion </a:t>
            </a:r>
            <a:r>
              <a:rPr lang="fr-FR" b="0" dirty="0"/>
              <a:t>et </a:t>
            </a:r>
            <a:r>
              <a:rPr lang="fr-FR" b="0" dirty="0" smtClean="0"/>
              <a:t>désactivation) </a:t>
            </a:r>
            <a:r>
              <a:rPr lang="fr-FR" b="0" dirty="0"/>
              <a:t>et </a:t>
            </a:r>
            <a:r>
              <a:rPr lang="fr-FR" b="0" dirty="0" smtClean="0"/>
              <a:t>sensibilisation des </a:t>
            </a:r>
            <a:r>
              <a:rPr lang="fr-FR" b="0" dirty="0"/>
              <a:t>acteurs et leur rappeler l’urgence à agir </a:t>
            </a:r>
            <a:r>
              <a:rPr lang="fr-FR" b="0" dirty="0" smtClean="0"/>
              <a:t> </a:t>
            </a:r>
          </a:p>
          <a:p>
            <a:pPr marL="450850" lvl="0" indent="-2698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</a:pPr>
            <a:r>
              <a:rPr lang="fr-FR" b="0" dirty="0" smtClean="0"/>
              <a:t>Au plus tard en avril 2023 : </a:t>
            </a:r>
            <a:r>
              <a:rPr lang="fr-FR" dirty="0" smtClean="0"/>
              <a:t>envoi d’un courrier par les ARS </a:t>
            </a:r>
            <a:r>
              <a:rPr lang="fr-FR" b="0" dirty="0" smtClean="0"/>
              <a:t>aux directeurs d’établissements disposant d’une PUI pour rappeler l’obligation de se connecter à France MVO dans les meilleurs délais</a:t>
            </a:r>
          </a:p>
          <a:p>
            <a:pPr marL="450850" lvl="0" indent="-2698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</a:pPr>
            <a:endParaRPr lang="fr-FR" b="0" dirty="0"/>
          </a:p>
          <a:p>
            <a:pPr marL="450850" indent="-2698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</a:pPr>
            <a:r>
              <a:rPr lang="fr-FR" b="0" dirty="0" smtClean="0"/>
              <a:t>En complément possibilité de </a:t>
            </a:r>
            <a:r>
              <a:rPr lang="fr-FR" dirty="0" smtClean="0"/>
              <a:t>demander des engagements </a:t>
            </a:r>
            <a:r>
              <a:rPr lang="fr-FR" b="0" dirty="0"/>
              <a:t>aux directeurs d’établissement lors de l’instruction de l’autorisation qui doit être délivrée à l’ensemble des PUI en application des dispositions transitoires prévues par le décret 2019-489 du 21 mai 2019 et ce au plus tard au 31 décembre 2025. </a:t>
            </a:r>
            <a:endParaRPr lang="fr-FR" b="0" dirty="0" smtClean="0"/>
          </a:p>
          <a:p>
            <a:pPr marL="450850" indent="-2698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</a:pPr>
            <a:endParaRPr lang="fr-FR" b="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/>
              <a:t>Pilotage de la montée en charge : </a:t>
            </a:r>
            <a:r>
              <a:rPr lang="fr-FR" b="0" dirty="0" smtClean="0"/>
              <a:t>échanges réguliers DGOS/ARS </a:t>
            </a:r>
            <a:r>
              <a:rPr lang="fr-FR" b="0" dirty="0"/>
              <a:t>pour partage des </a:t>
            </a:r>
            <a:r>
              <a:rPr lang="fr-FR" b="0" dirty="0" smtClean="0"/>
              <a:t>indicateurs régionaux</a:t>
            </a:r>
            <a:endParaRPr lang="fr-FR" b="0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1C71F6-E0A6-1740-B64F-38F332886BAF}" type="datetime1">
              <a:rPr lang="fr-FR" cap="all" smtClean="0"/>
              <a:pPr/>
              <a:t>10/03/2023</a:t>
            </a:fld>
            <a:endParaRPr lang="fr-FR" cap="all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dirty="0" smtClean="0"/>
              <a:t>Actions à prévoir par les ARS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générale de l’offre de soins </a:t>
            </a:r>
          </a:p>
        </p:txBody>
      </p:sp>
    </p:spTree>
    <p:extLst>
      <p:ext uri="{BB962C8B-B14F-4D97-AF65-F5344CB8AC3E}">
        <p14:creationId xmlns:p14="http://schemas.microsoft.com/office/powerpoint/2010/main" val="2160583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cap="all" dirty="0" smtClean="0"/>
              <a:t>30/06/2022</a:t>
            </a:r>
            <a:endParaRPr lang="fr-FR" cap="all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 smtClean="0"/>
              <a:t>Merci pour votre attention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Direction générale de l’offre de soins </a:t>
            </a:r>
          </a:p>
        </p:txBody>
      </p:sp>
    </p:spTree>
    <p:extLst>
      <p:ext uri="{BB962C8B-B14F-4D97-AF65-F5344CB8AC3E}">
        <p14:creationId xmlns:p14="http://schemas.microsoft.com/office/powerpoint/2010/main" val="82999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INTITULE_OFFIC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TEMPLATE_INTITULE_OFFICIEL</Template>
  <TotalTime>395</TotalTime>
  <Words>881</Words>
  <Application>Microsoft Office PowerPoint</Application>
  <PresentationFormat>Affichage à l'écran (16:9)</PresentationFormat>
  <Paragraphs>109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Cambria</vt:lpstr>
      <vt:lpstr>Wingdings</vt:lpstr>
      <vt:lpstr>TEMPLATE_INTITULE_OFFICIEL</vt:lpstr>
      <vt:lpstr>Présentation PowerPoint</vt:lpstr>
      <vt:lpstr>Etat des lieux</vt:lpstr>
      <vt:lpstr>Enjeu de santé publique</vt:lpstr>
      <vt:lpstr>Un circuit de distribution des médicaments particulièrement sécurisé en France</vt:lpstr>
      <vt:lpstr>Présentation PowerPoint</vt:lpstr>
      <vt:lpstr>Etat des lieux PUI : Connexions et désactivation PUI </vt:lpstr>
      <vt:lpstr>La commission Européenne a engagé un suivi étroit</vt:lpstr>
      <vt:lpstr>Présentation PowerPoint</vt:lpstr>
      <vt:lpstr>Présentation PowerPoint</vt:lpstr>
      <vt:lpstr>Les prochaines actions prévues</vt:lpstr>
      <vt:lpstr>Actions à prévoir par les ARS</vt:lpstr>
      <vt:lpstr>Merci pour votre attention</vt:lpstr>
    </vt:vector>
  </TitlesOfParts>
  <Manager>Client</Manager>
  <Company>Ministères Chargés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pierre.maurel</dc:creator>
  <cp:lastModifiedBy>LAFOREST-BRUNEAUX, Agnès (DGOS/SOUS-DIR PILOTAGE PERFORMANCE/PF2)</cp:lastModifiedBy>
  <cp:revision>57</cp:revision>
  <dcterms:created xsi:type="dcterms:W3CDTF">2020-04-07T14:52:41Z</dcterms:created>
  <dcterms:modified xsi:type="dcterms:W3CDTF">2023-03-10T07:21:51Z</dcterms:modified>
</cp:coreProperties>
</file>