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3" r:id="rId5"/>
  </p:sldMasterIdLst>
  <p:notesMasterIdLst>
    <p:notesMasterId r:id="rId19"/>
  </p:notesMasterIdLst>
  <p:sldIdLst>
    <p:sldId id="263" r:id="rId6"/>
    <p:sldId id="259" r:id="rId7"/>
    <p:sldId id="265" r:id="rId8"/>
    <p:sldId id="285" r:id="rId9"/>
    <p:sldId id="266" r:id="rId10"/>
    <p:sldId id="267" r:id="rId11"/>
    <p:sldId id="316" r:id="rId12"/>
    <p:sldId id="319" r:id="rId13"/>
    <p:sldId id="320" r:id="rId14"/>
    <p:sldId id="315" r:id="rId15"/>
    <p:sldId id="317" r:id="rId16"/>
    <p:sldId id="318" r:id="rId17"/>
    <p:sldId id="280" r:id="rId18"/>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OIRAT, Laure (DGOS/SOUS-DIR REGULATION OFFRE SOINS/R4)" initials="PL(ROS" lastIdx="1" clrIdx="0">
    <p:extLst>
      <p:ext uri="{19B8F6BF-5375-455C-9EA6-DF929625EA0E}">
        <p15:presenceInfo xmlns:p15="http://schemas.microsoft.com/office/powerpoint/2012/main" userId="S-1-5-21-27022435-3177379373-3347635678-11289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332"/>
    <a:srgbClr val="F4826E"/>
    <a:srgbClr val="FF9966"/>
    <a:srgbClr val="FF8C7D"/>
    <a:srgbClr val="FFBBB2"/>
    <a:srgbClr val="FDE1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44" autoAdjust="0"/>
    <p:restoredTop sz="94660" autoAdjust="0"/>
  </p:normalViewPr>
  <p:slideViewPr>
    <p:cSldViewPr showGuides="1">
      <p:cViewPr varScale="1">
        <p:scale>
          <a:sx n="141" d="100"/>
          <a:sy n="141" d="100"/>
        </p:scale>
        <p:origin x="138" y="132"/>
      </p:cViewPr>
      <p:guideLst>
        <p:guide orient="horz" pos="1620"/>
        <p:guide orient="horz" pos="191"/>
        <p:guide orient="horz" pos="854"/>
        <p:guide orient="horz" pos="821"/>
        <p:guide orient="horz" pos="3049"/>
        <p:guide orient="horz" pos="3151"/>
        <p:guide pos="2880"/>
        <p:guide pos="476"/>
        <p:guide pos="5193"/>
        <p:guide pos="546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7" d="100"/>
          <a:sy n="97" d="100"/>
        </p:scale>
        <p:origin x="3688"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09/03/2023</a:t>
            </a:fld>
            <a:endParaRPr lang="fr-FR"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dirty="0"/>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pPr/>
              <a:t>‹N°›</a:t>
            </a:fld>
            <a:endParaRPr lang="fr-FR" dirty="0"/>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323850" y="4797631"/>
            <a:ext cx="1170000" cy="345869"/>
          </a:xfrm>
          <a:prstGeom prst="rect">
            <a:avLst/>
          </a:prstGeom>
        </p:spPr>
        <p:txBody>
          <a:bodyPr vert="horz" lIns="0" tIns="0" rIns="0" bIns="0" rtlCol="0" anchor="ctr" anchorCtr="0">
            <a:noAutofit/>
          </a:bodyPr>
          <a:lstStyle>
            <a:lvl1pPr algn="l">
              <a:defRPr sz="750" b="1">
                <a:solidFill>
                  <a:schemeClr val="tx1"/>
                </a:solidFill>
              </a:defRPr>
            </a:lvl1pPr>
          </a:lstStyle>
          <a:p>
            <a:fld id="{6A4A60EE-9D13-3442-9796-E718C6343EC1}" type="datetime1">
              <a:rPr lang="fr-FR" cap="all" smtClean="0"/>
              <a:pPr/>
              <a:t>09/03/2023</a:t>
            </a:fld>
            <a:endParaRPr lang="fr-FR" cap="all" dirty="0"/>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323851" y="1248679"/>
            <a:ext cx="8424614" cy="242951"/>
          </a:xfrm>
        </p:spPr>
        <p:txBody>
          <a:bodyPr/>
          <a:lstStyle>
            <a:lvl1pPr marL="9525" indent="85725">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dirty="0"/>
              <a:t>Titre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323850" y="1707654"/>
            <a:ext cx="8424334"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2724193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23528" y="1563638"/>
            <a:ext cx="2520000" cy="288032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312000"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263999"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251C71F6-E0A6-1740-B64F-38F332886BAF}" type="datetime1">
              <a:rPr lang="fr-FR" cap="all" smtClean="0"/>
              <a:pPr/>
              <a:t>09/03/2023</a:t>
            </a:fld>
            <a:endParaRPr lang="fr-FR" cap="all" dirty="0"/>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323850" y="682801"/>
            <a:ext cx="8424863" cy="539991"/>
          </a:xfrm>
        </p:spPr>
        <p:txBody>
          <a:bodyPr/>
          <a:lstStyle/>
          <a:p>
            <a:r>
              <a:rPr lang="fr-FR" dirty="0"/>
              <a:t>Sommaire</a:t>
            </a: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2888137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5E6183FC-BA60-7C49-ABF3-B50982741576}" type="datetime1">
              <a:rPr lang="fr-FR" cap="all" smtClean="0"/>
              <a:pPr/>
              <a:t>09/03/2023</a:t>
            </a:fld>
            <a:endParaRPr lang="fr-FR" cap="all" dirty="0"/>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323850" y="682801"/>
            <a:ext cx="8424863" cy="539991"/>
          </a:xfrm>
        </p:spPr>
        <p:txBody>
          <a:bodyPr/>
          <a:lstStyle/>
          <a:p>
            <a:r>
              <a:rPr lang="fr-FR" dirty="0"/>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323528" y="1707654"/>
            <a:ext cx="2556471"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3275856"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691346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2" name="Espace réservé du texte 11"/>
          <p:cNvSpPr>
            <a:spLocks noGrp="1"/>
          </p:cNvSpPr>
          <p:nvPr>
            <p:ph type="body" sz="quarter" idx="14" hasCustomPrompt="1"/>
          </p:nvPr>
        </p:nvSpPr>
        <p:spPr bwMode="gray">
          <a:xfrm>
            <a:off x="323528"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0597CDB5-73DC-8641-8CC1-FAD9379FD627}" type="datetime1">
              <a:rPr lang="fr-FR" cap="all" smtClean="0"/>
              <a:pPr/>
              <a:t>09/03/2023</a:t>
            </a:fld>
            <a:endParaRPr lang="fr-FR" cap="all" dirty="0"/>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dirty="0"/>
              <a:t>Titre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3131840" y="1707654"/>
            <a:ext cx="5616624" cy="2880320"/>
          </a:xfrm>
        </p:spPr>
        <p:txBody>
          <a:bodyPr/>
          <a:lstStyle/>
          <a:p>
            <a:r>
              <a:rPr lang="fr-FR" smtClean="0"/>
              <a:t>Cliquez sur l'icône pour ajouter une image</a:t>
            </a:r>
            <a:endParaRPr lang="fr-F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2077185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2" name="Espace réservé du texte 11"/>
          <p:cNvSpPr>
            <a:spLocks noGrp="1"/>
          </p:cNvSpPr>
          <p:nvPr>
            <p:ph type="body" sz="quarter" idx="14"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8E1290DD-BE4D-794B-919C-D565D1B9C67D}" type="datetime1">
              <a:rPr lang="fr-FR" cap="all" smtClean="0"/>
              <a:pPr/>
              <a:t>09/03/2023</a:t>
            </a:fld>
            <a:endParaRPr lang="fr-FR" cap="all" dirty="0"/>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dirty="0"/>
              <a:t>Titre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323528" y="1707654"/>
            <a:ext cx="5761038" cy="2879725"/>
          </a:xfrm>
        </p:spPr>
        <p:txBody>
          <a:bodyPr/>
          <a:lstStyle/>
          <a:p>
            <a:r>
              <a:rPr lang="fr-FR" smtClean="0"/>
              <a:t>Cliquez sur l'icône pour ajouter un graphique</a:t>
            </a:r>
            <a:endParaRPr lang="fr-FR"/>
          </a:p>
        </p:txBody>
      </p:sp>
      <p:sp>
        <p:nvSpPr>
          <p:cNvPr id="9"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2044116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sp>
        <p:nvSpPr>
          <p:cNvPr id="11" name="Espace réservé du texte 10"/>
          <p:cNvSpPr>
            <a:spLocks noGrp="1"/>
          </p:cNvSpPr>
          <p:nvPr>
            <p:ph type="body" sz="quarter" idx="13" hasCustomPrompt="1"/>
          </p:nvPr>
        </p:nvSpPr>
        <p:spPr bwMode="gray">
          <a:xfrm>
            <a:off x="323850" y="2139702"/>
            <a:ext cx="8424000" cy="2293224"/>
          </a:xfrm>
        </p:spPr>
        <p:txBody>
          <a:bodyPr/>
          <a:lstStyle>
            <a:lvl1pPr>
              <a:lnSpc>
                <a:spcPct val="90000"/>
              </a:lnSpc>
              <a:spcAft>
                <a:spcPts val="0"/>
              </a:spcAft>
              <a:defRPr sz="3250" b="1" cap="all" baseline="0"/>
            </a:lvl1pPr>
            <a:lvl2pPr marL="92075" indent="0">
              <a:spcBef>
                <a:spcPts val="500"/>
              </a:spcBef>
              <a:spcAft>
                <a:spcPts val="0"/>
              </a:spcAft>
              <a:buNone/>
              <a:tabLst/>
              <a:defRPr sz="1850"/>
            </a:lvl2pPr>
          </a:lstStyle>
          <a:p>
            <a:pPr lvl="0"/>
            <a:r>
              <a:rPr lang="fr-FR" dirty="0"/>
              <a:t>Titre</a:t>
            </a:r>
          </a:p>
          <a:p>
            <a:pPr lvl="1"/>
            <a:r>
              <a:rPr lang="fr-FR" dirty="0"/>
              <a:t>Sous-titre</a:t>
            </a:r>
          </a:p>
        </p:txBody>
      </p:sp>
      <p:cxnSp>
        <p:nvCxnSpPr>
          <p:cNvPr id="12" name="Connecteur droit 11"/>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D7698221-35EF-134F-B87A-568DECC70F29}" type="datetime1">
              <a:rPr lang="fr-FR" cap="all" smtClean="0"/>
              <a:pPr/>
              <a:t>09/03/2023</a:t>
            </a:fld>
            <a:endParaRPr lang="fr-FR" cap="all" dirty="0"/>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pic>
        <p:nvPicPr>
          <p:cNvPr id="9" name="Image 8">
            <a:extLst>
              <a:ext uri="{FF2B5EF4-FFF2-40B4-BE49-F238E27FC236}">
                <a16:creationId xmlns:a16="http://schemas.microsoft.com/office/drawing/2014/main" id="{9F578734-7B6B-B848-8F7C-20D24745B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80000" y="195486"/>
            <a:ext cx="2389789" cy="1508615"/>
          </a:xfrm>
          <a:prstGeom prst="rect">
            <a:avLst/>
          </a:prstGeom>
        </p:spPr>
      </p:pic>
      <p:sp>
        <p:nvSpPr>
          <p:cNvPr id="8"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278581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738000"/>
            <a:ext cx="9144000" cy="4443958"/>
          </a:xfrm>
          <a:solidFill>
            <a:schemeClr val="tx2"/>
          </a:solidFill>
        </p:spPr>
        <p:txBody>
          <a:bodyPr tIns="1080000" anchor="ctr" anchorCtr="0"/>
          <a:lstStyle>
            <a:lvl1pPr algn="ctr">
              <a:defRPr cap="all" baseline="0">
                <a:solidFill>
                  <a:schemeClr val="bg1"/>
                </a:solidFill>
              </a:defRPr>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364285" y="4797631"/>
            <a:ext cx="1170000" cy="345869"/>
          </a:xfrm>
          <a:prstGeom prst="rect">
            <a:avLst/>
          </a:prstGeom>
        </p:spPr>
        <p:txBody>
          <a:bodyPr vert="horz" lIns="0" tIns="0" rIns="0" bIns="0" rtlCol="0" anchor="ctr" anchorCtr="0">
            <a:noAutofit/>
          </a:bodyPr>
          <a:lstStyle>
            <a:lvl1pPr algn="l">
              <a:defRPr sz="750" b="1">
                <a:solidFill>
                  <a:schemeClr val="bg1"/>
                </a:solidFill>
              </a:defRPr>
            </a:lvl1pPr>
          </a:lstStyle>
          <a:p>
            <a:fld id="{5F7325A3-5315-1B4B-A0D9-112471EB5837}" type="datetime1">
              <a:rPr lang="fr-FR" cap="all" smtClean="0"/>
              <a:pPr/>
              <a:t>09/03/2023</a:t>
            </a:fld>
            <a:endParaRPr lang="fr-FR" cap="all" dirty="0"/>
          </a:p>
        </p:txBody>
      </p:sp>
      <p:sp>
        <p:nvSpPr>
          <p:cNvPr id="2" name="Titre 1"/>
          <p:cNvSpPr>
            <a:spLocks noGrp="1"/>
          </p:cNvSpPr>
          <p:nvPr>
            <p:ph type="title" hasCustomPrompt="1"/>
          </p:nvPr>
        </p:nvSpPr>
        <p:spPr bwMode="gray">
          <a:xfrm>
            <a:off x="359999" y="738000"/>
            <a:ext cx="8424000"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360000" anchor="ctr" anchorCtr="0"/>
          <a:lstStyle>
            <a:lvl1pPr marL="396000" indent="-396000">
              <a:buFont typeface="+mj-lt"/>
              <a:buAutoNum type="arabicPeriod"/>
              <a:defRPr sz="3250">
                <a:solidFill>
                  <a:schemeClr val="bg1"/>
                </a:solidFill>
              </a:defRPr>
            </a:lvl1pPr>
          </a:lstStyle>
          <a:p>
            <a:r>
              <a:rPr lang="fr-FR" dirty="0"/>
              <a:t>Titre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bg1"/>
                </a:solidFill>
              </a:defRPr>
            </a:lvl1pPr>
          </a:lstStyle>
          <a:p>
            <a:fld id="{733122C9-A0B9-462F-8757-0847AD287B63}" type="slidenum">
              <a:rPr lang="fr-FR" smtClean="0"/>
              <a:pPr/>
              <a:t>‹N°›</a:t>
            </a:fld>
            <a:endParaRPr lang="fr-FR" dirty="0"/>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1076546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4EA19884-7A29-DC4E-9311-A62E54788E52}" type="datetime1">
              <a:rPr lang="fr-FR" smtClean="0"/>
              <a:t>09/03/2023</a:t>
            </a:fld>
            <a:endParaRPr lang="fr-FR" dirty="0"/>
          </a:p>
        </p:txBody>
      </p:sp>
      <p:sp>
        <p:nvSpPr>
          <p:cNvPr id="5" name="Espace réservé du pied de page 4"/>
          <p:cNvSpPr>
            <a:spLocks noGrp="1"/>
          </p:cNvSpPr>
          <p:nvPr>
            <p:ph type="ftr" sz="quarter" idx="11"/>
          </p:nvPr>
        </p:nvSpPr>
        <p:spPr bwMode="gray">
          <a:xfrm>
            <a:off x="720000" y="4371949"/>
            <a:ext cx="3240000" cy="447947"/>
          </a:xfrm>
        </p:spPr>
        <p:txBody>
          <a:bodyPr anchor="ctr" anchorCtr="0"/>
          <a:lstStyle>
            <a:lvl1pPr algn="l">
              <a:defRPr sz="1150"/>
            </a:lvl1pPr>
          </a:lstStyle>
          <a:p>
            <a:r>
              <a:rPr lang="fr-FR" dirty="0" smtClean="0"/>
              <a:t>Direction générale </a:t>
            </a:r>
          </a:p>
          <a:p>
            <a:r>
              <a:rPr lang="fr-FR" dirty="0" smtClean="0"/>
              <a:t>de l’offre de soins</a:t>
            </a:r>
            <a:endParaRPr lang="fr-FR" dirty="0"/>
          </a:p>
        </p:txBody>
      </p:sp>
      <p:sp>
        <p:nvSpPr>
          <p:cNvPr id="6" name="Espace réservé du numéro de diapositive 5"/>
          <p:cNvSpPr>
            <a:spLocks noGrp="1"/>
          </p:cNvSpPr>
          <p:nvPr>
            <p:ph type="sldNum" sz="quarter" idx="12"/>
          </p:nvPr>
        </p:nvSpPr>
        <p:spPr bwMode="gray">
          <a:xfrm>
            <a:off x="0" y="4963500"/>
            <a:ext cx="180000" cy="18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9" name="Image 8">
            <a:extLst>
              <a:ext uri="{FF2B5EF4-FFF2-40B4-BE49-F238E27FC236}">
                <a16:creationId xmlns:a16="http://schemas.microsoft.com/office/drawing/2014/main" id="{007764BE-02C7-D347-925A-71726A94B0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400" y="458250"/>
            <a:ext cx="4146454" cy="2617556"/>
          </a:xfrm>
          <a:prstGeom prst="rect">
            <a:avLst/>
          </a:prstGeom>
        </p:spPr>
      </p:pic>
    </p:spTree>
    <p:extLst>
      <p:ext uri="{BB962C8B-B14F-4D97-AF65-F5344CB8AC3E}">
        <p14:creationId xmlns:p14="http://schemas.microsoft.com/office/powerpoint/2010/main" val="2127407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bwMode="gray">
          <a:xfrm>
            <a:off x="323850" y="1707654"/>
            <a:ext cx="8424863" cy="2952325"/>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5" name="Espace réservé du pied de page 4"/>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
        <p:nvSpPr>
          <p:cNvPr id="6" name="Espace réservé du numéro de diapositive 5"/>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cxnSp>
        <p:nvCxnSpPr>
          <p:cNvPr id="10" name="Connecteur droit 9"/>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323850" y="682801"/>
            <a:ext cx="8424863" cy="539991"/>
          </a:xfrm>
          <a:prstGeom prst="rect">
            <a:avLst/>
          </a:prstGeom>
        </p:spPr>
        <p:txBody>
          <a:bodyPr vert="horz" lIns="91440" tIns="45720" rIns="91440" bIns="45720" rtlCol="0" anchor="ctr">
            <a:normAutofit/>
          </a:bodyPr>
          <a:lstStyle/>
          <a:p>
            <a:r>
              <a:rPr lang="fr-FR" dirty="0"/>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315703" y="4783500"/>
            <a:ext cx="2057400" cy="274637"/>
          </a:xfrm>
          <a:prstGeom prst="rect">
            <a:avLst/>
          </a:prstGeom>
        </p:spPr>
        <p:txBody>
          <a:bodyPr vert="horz" lIns="91440" tIns="45720" rIns="91440" bIns="45720" rtlCol="0" anchor="ctr"/>
          <a:lstStyle>
            <a:lvl1pPr algn="l">
              <a:defRPr sz="750" b="1">
                <a:solidFill>
                  <a:schemeClr val="tx1"/>
                </a:solidFill>
              </a:defRPr>
            </a:lvl1pPr>
          </a:lstStyle>
          <a:p>
            <a:fld id="{B858D49A-5A7A-574D-A0ED-52B5C1EFA876}" type="datetime1">
              <a:rPr lang="fr-FR" cap="all" smtClean="0"/>
              <a:pPr/>
              <a:t>09/03/2023</a:t>
            </a:fld>
            <a:endParaRPr lang="fr-FR" cap="all" dirty="0"/>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433B51AF-3A50-3342-8D79-F2F92F59917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bwMode="gray">
          <a:xfrm>
            <a:off x="288000" y="51470"/>
            <a:ext cx="946900" cy="597755"/>
          </a:xfrm>
          <a:prstGeom prst="rect">
            <a:avLst/>
          </a:prstGeom>
        </p:spPr>
      </p:pic>
    </p:spTree>
    <p:extLst>
      <p:ext uri="{BB962C8B-B14F-4D97-AF65-F5344CB8AC3E}">
        <p14:creationId xmlns:p14="http://schemas.microsoft.com/office/powerpoint/2010/main" val="3585928067"/>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Lst>
  <p:hf hdr="0"/>
  <p:txStyles>
    <p:title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p:titleStyle>
    <p:body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p:cNvSpPr>
            <a:spLocks noGrp="1"/>
          </p:cNvSpPr>
          <p:nvPr>
            <p:ph type="dt" sz="half" idx="2"/>
          </p:nvPr>
        </p:nvSpPr>
        <p:spPr/>
        <p:txBody>
          <a:bodyPr/>
          <a:lstStyle/>
          <a:p>
            <a:fld id="{D7698221-35EF-134F-B87A-568DECC70F29}" type="datetime1">
              <a:rPr lang="fr-FR" cap="all" smtClean="0"/>
              <a:pPr/>
              <a:t>09/03/2023</a:t>
            </a:fld>
            <a:endParaRPr lang="fr-FR" cap="all" dirty="0"/>
          </a:p>
        </p:txBody>
      </p:sp>
      <p:sp>
        <p:nvSpPr>
          <p:cNvPr id="4" name="Espace réservé du numéro de diapositive 3"/>
          <p:cNvSpPr>
            <a:spLocks noGrp="1"/>
          </p:cNvSpPr>
          <p:nvPr>
            <p:ph type="sldNum" sz="quarter" idx="4"/>
          </p:nvPr>
        </p:nvSpPr>
        <p:spPr/>
        <p:txBody>
          <a:bodyPr/>
          <a:lstStyle/>
          <a:p>
            <a:fld id="{733122C9-A0B9-462F-8757-0847AD287B63}" type="slidenum">
              <a:rPr lang="fr-FR" smtClean="0"/>
              <a:pPr/>
              <a:t>1</a:t>
            </a:fld>
            <a:endParaRPr lang="fr-FR" dirty="0"/>
          </a:p>
        </p:txBody>
      </p:sp>
      <p:sp>
        <p:nvSpPr>
          <p:cNvPr id="5" name="Espace réservé du pied de page 4"/>
          <p:cNvSpPr>
            <a:spLocks noGrp="1"/>
          </p:cNvSpPr>
          <p:nvPr>
            <p:ph type="ftr" sz="quarter" idx="3"/>
          </p:nvPr>
        </p:nvSpPr>
        <p:spPr/>
        <p:txBody>
          <a:bodyPr/>
          <a:lstStyle/>
          <a:p>
            <a:r>
              <a:rPr lang="fr-FR" smtClean="0"/>
              <a:t>Direction générale de l’offre de soins</a:t>
            </a:r>
            <a:endParaRPr lang="fr-FR" dirty="0"/>
          </a:p>
        </p:txBody>
      </p:sp>
      <p:sp>
        <p:nvSpPr>
          <p:cNvPr id="6" name="Espace réservé du texte 1"/>
          <p:cNvSpPr>
            <a:spLocks noGrp="1"/>
          </p:cNvSpPr>
          <p:nvPr/>
        </p:nvSpPr>
        <p:spPr bwMode="gray">
          <a:xfrm>
            <a:off x="280120" y="1672567"/>
            <a:ext cx="8640960" cy="1960864"/>
          </a:xfrm>
          <a:prstGeom prst="rect">
            <a:avLst/>
          </a:prstGeom>
        </p:spPr>
        <p:txBody>
          <a:bodyPr vert="horz" lIns="0" tIns="0" rIns="0" bIns="0" rtlCol="0" anchor="t" anchorCtr="0">
            <a:noAutofit/>
          </a:bodyPr>
          <a:lstStyle>
            <a:lvl1pPr marL="122764" indent="0" algn="l" defTabSz="1219170" rtl="0" eaLnBrk="1" latinLnBrk="0" hangingPunct="1">
              <a:lnSpc>
                <a:spcPct val="90000"/>
              </a:lnSpc>
              <a:spcBef>
                <a:spcPts val="0"/>
              </a:spcBef>
              <a:spcAft>
                <a:spcPts val="0"/>
              </a:spcAft>
              <a:buFont typeface="Arial" pitchFamily="34" charset="0"/>
              <a:buNone/>
              <a:tabLst/>
              <a:defRPr sz="4333" b="1" kern="1200" cap="all" baseline="0">
                <a:solidFill>
                  <a:schemeClr val="tx1"/>
                </a:solidFill>
                <a:latin typeface="+mn-lt"/>
                <a:ea typeface="+mn-ea"/>
                <a:cs typeface="+mn-cs"/>
              </a:defRPr>
            </a:lvl1pPr>
            <a:lvl2pPr marL="122764" indent="0" algn="l" defTabSz="1219170" rtl="0" eaLnBrk="1" latinLnBrk="0" hangingPunct="1">
              <a:lnSpc>
                <a:spcPct val="100000"/>
              </a:lnSpc>
              <a:spcBef>
                <a:spcPts val="667"/>
              </a:spcBef>
              <a:spcAft>
                <a:spcPts val="0"/>
              </a:spcAft>
              <a:buSzPct val="100000"/>
              <a:buFont typeface="Arial" panose="020B0604020202020204" pitchFamily="34" charset="0"/>
              <a:buNone/>
              <a:tabLst/>
              <a:defRPr sz="2467" kern="1200">
                <a:solidFill>
                  <a:schemeClr val="tx1"/>
                </a:solidFill>
                <a:latin typeface="+mn-lt"/>
                <a:ea typeface="+mn-ea"/>
                <a:cs typeface="+mn-cs"/>
              </a:defRPr>
            </a:lvl2pPr>
            <a:lvl3pPr marL="708582" indent="-228594" algn="l" defTabSz="1219170" rtl="0" eaLnBrk="1" latinLnBrk="0" hangingPunct="1">
              <a:lnSpc>
                <a:spcPct val="100000"/>
              </a:lnSpc>
              <a:spcBef>
                <a:spcPts val="133"/>
              </a:spcBef>
              <a:spcAft>
                <a:spcPts val="133"/>
              </a:spcAft>
              <a:buSzPct val="100000"/>
              <a:buFont typeface="Wingdings" pitchFamily="2" charset="2"/>
              <a:buChar char="§"/>
              <a:defRPr sz="1333" kern="1200">
                <a:solidFill>
                  <a:schemeClr val="tx1"/>
                </a:solidFill>
                <a:latin typeface="+mn-lt"/>
                <a:ea typeface="+mn-ea"/>
                <a:cs typeface="+mn-cs"/>
              </a:defRPr>
            </a:lvl3pPr>
            <a:lvl4pPr marL="948576" indent="-228594" algn="l" defTabSz="1219170" rtl="0" eaLnBrk="1" latinLnBrk="0" hangingPunct="1">
              <a:lnSpc>
                <a:spcPct val="100000"/>
              </a:lnSpc>
              <a:spcBef>
                <a:spcPts val="133"/>
              </a:spcBef>
              <a:spcAft>
                <a:spcPts val="133"/>
              </a:spcAft>
              <a:buSzPct val="100000"/>
              <a:buFont typeface="Arial" panose="020B0604020202020204" pitchFamily="34" charset="0"/>
              <a:buChar char="•"/>
              <a:defRPr sz="1067" kern="1200">
                <a:solidFill>
                  <a:schemeClr val="tx1"/>
                </a:solidFill>
                <a:latin typeface="+mn-lt"/>
                <a:ea typeface="+mn-ea"/>
                <a:cs typeface="+mn-cs"/>
              </a:defRPr>
            </a:lvl4pPr>
            <a:lvl5pPr marL="1236569" indent="-228594" algn="l" defTabSz="1219170" rtl="0" eaLnBrk="1" latinLnBrk="0" hangingPunct="1">
              <a:lnSpc>
                <a:spcPct val="100000"/>
              </a:lnSpc>
              <a:spcBef>
                <a:spcPts val="133"/>
              </a:spcBef>
              <a:spcAft>
                <a:spcPts val="133"/>
              </a:spcAft>
              <a:buSzPct val="100000"/>
              <a:buFont typeface="Wingdings" pitchFamily="2" charset="2"/>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267093" indent="0" algn="l" defTabSz="1219170" rtl="0" eaLnBrk="1" latinLnBrk="0" hangingPunct="1">
              <a:spcBef>
                <a:spcPct val="20000"/>
              </a:spcBef>
              <a:buFont typeface="Arial" pitchFamily="34" charset="0"/>
              <a:buNone/>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fr-FR" sz="3200" dirty="0" smtClean="0">
                <a:solidFill>
                  <a:srgbClr val="F4826E"/>
                </a:solidFill>
              </a:rPr>
              <a:t>STRATEGIE NATIONALE </a:t>
            </a:r>
          </a:p>
          <a:p>
            <a:r>
              <a:rPr lang="fr-FR" sz="3200" dirty="0" smtClean="0">
                <a:solidFill>
                  <a:srgbClr val="F4826E"/>
                </a:solidFill>
              </a:rPr>
              <a:t>DE LUTTE CONTRE L’ENDOMETRIOSE</a:t>
            </a:r>
            <a:r>
              <a:rPr lang="fr-FR" sz="3200" dirty="0">
                <a:solidFill>
                  <a:srgbClr val="F4826E"/>
                </a:solidFill>
              </a:rPr>
              <a:t/>
            </a:r>
            <a:br>
              <a:rPr lang="fr-FR" sz="3200" dirty="0">
                <a:solidFill>
                  <a:srgbClr val="F4826E"/>
                </a:solidFill>
              </a:rPr>
            </a:br>
            <a:r>
              <a:rPr lang="fr-FR" sz="2400" dirty="0" smtClean="0">
                <a:solidFill>
                  <a:srgbClr val="373332"/>
                </a:solidFill>
              </a:rPr>
              <a:t>CTS DOS – 10 MARS 2023</a:t>
            </a:r>
          </a:p>
          <a:p>
            <a:endParaRPr lang="fr-FR" sz="2400" dirty="0">
              <a:solidFill>
                <a:srgbClr val="373332"/>
              </a:solidFill>
            </a:endParaRPr>
          </a:p>
          <a:p>
            <a:endParaRPr lang="fr-FR" sz="2400" dirty="0" smtClean="0">
              <a:solidFill>
                <a:srgbClr val="373332"/>
              </a:solidFill>
            </a:endParaRPr>
          </a:p>
          <a:p>
            <a:endParaRPr lang="fr-FR" sz="2400" dirty="0">
              <a:solidFill>
                <a:srgbClr val="373332"/>
              </a:solidFill>
            </a:endParaRPr>
          </a:p>
          <a:p>
            <a:endParaRPr lang="fr-FR" sz="3200" dirty="0"/>
          </a:p>
        </p:txBody>
      </p:sp>
      <p:pic>
        <p:nvPicPr>
          <p:cNvPr id="7" name="Picture 2" descr="Favoriser la recherche et la lutte contre l'endométriose | Agence régionale  de santé Bretag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9671" y="2517307"/>
            <a:ext cx="3972809" cy="223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585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pour une image  1"/>
          <p:cNvSpPr>
            <a:spLocks noGrp="1"/>
          </p:cNvSpPr>
          <p:nvPr>
            <p:ph type="pic" sz="quarter" idx="13"/>
          </p:nvPr>
        </p:nvSpPr>
        <p:spPr>
          <a:solidFill>
            <a:srgbClr val="FDE1DD"/>
          </a:solidFill>
        </p:spPr>
      </p:sp>
      <p:sp>
        <p:nvSpPr>
          <p:cNvPr id="3" name="Espace réservé de la date 2"/>
          <p:cNvSpPr>
            <a:spLocks noGrp="1"/>
          </p:cNvSpPr>
          <p:nvPr>
            <p:ph type="dt" sz="half" idx="2"/>
          </p:nvPr>
        </p:nvSpPr>
        <p:spPr/>
        <p:txBody>
          <a:bodyPr/>
          <a:lstStyle/>
          <a:p>
            <a:fld id="{5F7325A3-5315-1B4B-A0D9-112471EB5837}" type="datetime1">
              <a:rPr lang="fr-FR" cap="all" smtClean="0"/>
              <a:pPr/>
              <a:t>09/03/2023</a:t>
            </a:fld>
            <a:endParaRPr lang="fr-FR" cap="all" dirty="0"/>
          </a:p>
        </p:txBody>
      </p:sp>
      <p:sp>
        <p:nvSpPr>
          <p:cNvPr id="4" name="Titre 3"/>
          <p:cNvSpPr>
            <a:spLocks noGrp="1"/>
          </p:cNvSpPr>
          <p:nvPr>
            <p:ph type="title"/>
          </p:nvPr>
        </p:nvSpPr>
        <p:spPr/>
        <p:txBody>
          <a:bodyPr/>
          <a:lstStyle/>
          <a:p>
            <a:r>
              <a:rPr lang="fr-FR" dirty="0" smtClean="0">
                <a:solidFill>
                  <a:srgbClr val="F4826E"/>
                </a:solidFill>
              </a:rPr>
              <a:t>Présentation générale</a:t>
            </a:r>
            <a:r>
              <a:rPr lang="fr-FR" dirty="0" smtClean="0"/>
              <a:t/>
            </a:r>
            <a:br>
              <a:rPr lang="fr-FR" dirty="0" smtClean="0"/>
            </a:br>
            <a:r>
              <a:rPr lang="fr-FR" dirty="0" smtClean="0">
                <a:solidFill>
                  <a:srgbClr val="373332"/>
                </a:solidFill>
              </a:rPr>
              <a:t>La stratégie nationale de lutte contre l’endométriose</a:t>
            </a:r>
            <a:endParaRPr lang="fr-FR" dirty="0">
              <a:solidFill>
                <a:srgbClr val="373332"/>
              </a:solidFill>
            </a:endParaRPr>
          </a:p>
        </p:txBody>
      </p:sp>
      <p:sp>
        <p:nvSpPr>
          <p:cNvPr id="5" name="Espace réservé du numéro de diapositive 4"/>
          <p:cNvSpPr>
            <a:spLocks noGrp="1"/>
          </p:cNvSpPr>
          <p:nvPr>
            <p:ph type="sldNum" sz="quarter" idx="4"/>
          </p:nvPr>
        </p:nvSpPr>
        <p:spPr/>
        <p:txBody>
          <a:bodyPr/>
          <a:lstStyle/>
          <a:p>
            <a:fld id="{733122C9-A0B9-462F-8757-0847AD287B63}" type="slidenum">
              <a:rPr lang="fr-FR" smtClean="0"/>
              <a:pPr/>
              <a:t>2</a:t>
            </a:fld>
            <a:endParaRPr lang="fr-FR" dirty="0"/>
          </a:p>
        </p:txBody>
      </p:sp>
      <p:sp>
        <p:nvSpPr>
          <p:cNvPr id="6" name="Espace réservé du pied de page 5"/>
          <p:cNvSpPr>
            <a:spLocks noGrp="1"/>
          </p:cNvSpPr>
          <p:nvPr>
            <p:ph type="ftr" sz="quarter" idx="3"/>
          </p:nvPr>
        </p:nvSpPr>
        <p:spPr/>
        <p:txBody>
          <a:bodyPr/>
          <a:lstStyle/>
          <a:p>
            <a:r>
              <a:rPr lang="fr-FR" smtClean="0"/>
              <a:t>Direction générale de l’offre de soins</a:t>
            </a:r>
            <a:endParaRPr lang="fr-FR" dirty="0"/>
          </a:p>
        </p:txBody>
      </p:sp>
    </p:spTree>
    <p:extLst>
      <p:ext uri="{BB962C8B-B14F-4D97-AF65-F5344CB8AC3E}">
        <p14:creationId xmlns:p14="http://schemas.microsoft.com/office/powerpoint/2010/main" val="3555733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3</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09/03/2023</a:t>
            </a:fld>
            <a:endParaRPr lang="fr-FR" cap="all" dirty="0"/>
          </a:p>
        </p:txBody>
      </p:sp>
      <p:sp>
        <p:nvSpPr>
          <p:cNvPr id="5" name="Titre 4"/>
          <p:cNvSpPr>
            <a:spLocks noGrp="1"/>
          </p:cNvSpPr>
          <p:nvPr>
            <p:ph type="title"/>
          </p:nvPr>
        </p:nvSpPr>
        <p:spPr/>
        <p:txBody>
          <a:bodyPr>
            <a:noAutofit/>
          </a:bodyPr>
          <a:lstStyle/>
          <a:p>
            <a:r>
              <a:rPr lang="fr-FR" sz="2000" dirty="0" smtClean="0">
                <a:solidFill>
                  <a:srgbClr val="F4826E"/>
                </a:solidFill>
                <a:latin typeface="+mn-lt"/>
              </a:rPr>
              <a:t>Stratégie nationale de lutte contre l’endométriose</a:t>
            </a:r>
            <a:endParaRPr lang="fr-FR" sz="2000" dirty="0">
              <a:latin typeface="+mn-lt"/>
            </a:endParaRPr>
          </a:p>
        </p:txBody>
      </p:sp>
      <p:sp>
        <p:nvSpPr>
          <p:cNvPr id="6" name="Espace réservé du texte 5"/>
          <p:cNvSpPr>
            <a:spLocks noGrp="1"/>
          </p:cNvSpPr>
          <p:nvPr>
            <p:ph type="body" sz="quarter" idx="14"/>
          </p:nvPr>
        </p:nvSpPr>
        <p:spPr>
          <a:xfrm>
            <a:off x="143793" y="1482652"/>
            <a:ext cx="8784976" cy="3017969"/>
          </a:xfrm>
        </p:spPr>
        <p:txBody>
          <a:bodyPr/>
          <a:lstStyle/>
          <a:p>
            <a:pPr marL="351358" indent="-228594" algn="just" defTabSz="1219170">
              <a:spcAft>
                <a:spcPts val="0"/>
              </a:spcAft>
              <a:buFont typeface="Wingdings" panose="05000000000000000000" pitchFamily="2" charset="2"/>
              <a:buChar char="§"/>
            </a:pPr>
            <a:r>
              <a:rPr lang="fr-FR" dirty="0">
                <a:solidFill>
                  <a:srgbClr val="373332"/>
                </a:solidFill>
              </a:rPr>
              <a:t>Remise du rapport de proposition d’une stratégie nationale contre l’endométriose coordonné par le Dr </a:t>
            </a:r>
            <a:r>
              <a:rPr lang="fr-FR" dirty="0" err="1">
                <a:solidFill>
                  <a:srgbClr val="373332"/>
                </a:solidFill>
              </a:rPr>
              <a:t>Chrysoula</a:t>
            </a:r>
            <a:r>
              <a:rPr lang="fr-FR" dirty="0">
                <a:solidFill>
                  <a:srgbClr val="373332"/>
                </a:solidFill>
              </a:rPr>
              <a:t> </a:t>
            </a:r>
            <a:r>
              <a:rPr lang="fr-FR" dirty="0" err="1">
                <a:solidFill>
                  <a:srgbClr val="373332"/>
                </a:solidFill>
              </a:rPr>
              <a:t>Zacharopoulou</a:t>
            </a:r>
            <a:endParaRPr lang="fr-FR" dirty="0">
              <a:solidFill>
                <a:srgbClr val="373332"/>
              </a:solidFill>
            </a:endParaRPr>
          </a:p>
          <a:p>
            <a:pPr marL="351358" indent="-228594" algn="just" defTabSz="1219170">
              <a:spcAft>
                <a:spcPts val="0"/>
              </a:spcAft>
              <a:buFont typeface="Wingdings" panose="05000000000000000000" pitchFamily="2" charset="2"/>
              <a:buChar char="§"/>
            </a:pPr>
            <a:r>
              <a:rPr lang="fr-FR" dirty="0">
                <a:solidFill>
                  <a:srgbClr val="373332"/>
                </a:solidFill>
              </a:rPr>
              <a:t>Janvier 2022 : annonce d’une Stratégie nationale de lutte contre l’endométriose par le Président de la République. </a:t>
            </a:r>
          </a:p>
          <a:p>
            <a:pPr marL="351358" indent="-228594" algn="just" defTabSz="1219170">
              <a:spcAft>
                <a:spcPts val="0"/>
              </a:spcAft>
              <a:buFont typeface="Wingdings" panose="05000000000000000000" pitchFamily="2" charset="2"/>
              <a:buChar char="§"/>
            </a:pPr>
            <a:r>
              <a:rPr lang="fr-FR" dirty="0">
                <a:solidFill>
                  <a:srgbClr val="373332"/>
                </a:solidFill>
              </a:rPr>
              <a:t>Février 2022 : premier COPIL interministériel de la Stratégie réuni par le Ministre </a:t>
            </a:r>
            <a:r>
              <a:rPr lang="fr-FR" dirty="0" smtClean="0">
                <a:solidFill>
                  <a:srgbClr val="373332"/>
                </a:solidFill>
              </a:rPr>
              <a:t>de la Santé et de la Prévention.</a:t>
            </a:r>
            <a:endParaRPr lang="fr-FR" dirty="0">
              <a:solidFill>
                <a:srgbClr val="373332"/>
              </a:solidFill>
            </a:endParaRPr>
          </a:p>
          <a:p>
            <a:pPr marL="122764" algn="just" defTabSz="1219170">
              <a:spcAft>
                <a:spcPts val="0"/>
              </a:spcAft>
            </a:pPr>
            <a:endParaRPr lang="fr-FR" sz="1200" b="1" dirty="0">
              <a:solidFill>
                <a:srgbClr val="FF0000"/>
              </a:solidFill>
            </a:endParaRPr>
          </a:p>
          <a:p>
            <a:pPr marL="0" indent="-105831" algn="just" defTabSz="1219170">
              <a:spcAft>
                <a:spcPts val="0"/>
              </a:spcAft>
            </a:pPr>
            <a:r>
              <a:rPr lang="fr-FR" b="1" dirty="0">
                <a:solidFill>
                  <a:srgbClr val="373332"/>
                </a:solidFill>
              </a:rPr>
              <a:t>Une stratégie interministérielle</a:t>
            </a:r>
          </a:p>
          <a:p>
            <a:pPr marL="351358" indent="-228594" algn="just" defTabSz="1219170">
              <a:spcAft>
                <a:spcPts val="0"/>
              </a:spcAft>
              <a:buFont typeface="Wingdings" panose="05000000000000000000" pitchFamily="2" charset="2"/>
              <a:buChar char="§"/>
            </a:pPr>
            <a:r>
              <a:rPr lang="fr-FR" dirty="0">
                <a:solidFill>
                  <a:srgbClr val="373332"/>
                </a:solidFill>
              </a:rPr>
              <a:t>Santé</a:t>
            </a:r>
            <a:endParaRPr lang="fr-FR" dirty="0">
              <a:solidFill>
                <a:srgbClr val="373332"/>
              </a:solidFill>
            </a:endParaRPr>
          </a:p>
          <a:p>
            <a:pPr marL="351358" indent="-228594" algn="just" defTabSz="1219170">
              <a:spcAft>
                <a:spcPts val="0"/>
              </a:spcAft>
              <a:buFont typeface="Wingdings" panose="05000000000000000000" pitchFamily="2" charset="2"/>
              <a:buChar char="§"/>
            </a:pPr>
            <a:r>
              <a:rPr lang="fr-FR" dirty="0">
                <a:solidFill>
                  <a:srgbClr val="373332"/>
                </a:solidFill>
              </a:rPr>
              <a:t>Enseignement </a:t>
            </a:r>
            <a:r>
              <a:rPr lang="fr-FR" dirty="0">
                <a:solidFill>
                  <a:srgbClr val="373332"/>
                </a:solidFill>
              </a:rPr>
              <a:t>supérieur et </a:t>
            </a:r>
            <a:r>
              <a:rPr lang="fr-FR" dirty="0">
                <a:solidFill>
                  <a:srgbClr val="373332"/>
                </a:solidFill>
              </a:rPr>
              <a:t>Recherche</a:t>
            </a:r>
            <a:endParaRPr lang="fr-FR" dirty="0">
              <a:solidFill>
                <a:srgbClr val="373332"/>
              </a:solidFill>
            </a:endParaRPr>
          </a:p>
          <a:p>
            <a:pPr marL="351358" indent="-228594" algn="just" defTabSz="1219170">
              <a:spcAft>
                <a:spcPts val="0"/>
              </a:spcAft>
              <a:buFont typeface="Wingdings" panose="05000000000000000000" pitchFamily="2" charset="2"/>
              <a:buChar char="§"/>
            </a:pPr>
            <a:r>
              <a:rPr lang="fr-FR" dirty="0">
                <a:solidFill>
                  <a:srgbClr val="373332"/>
                </a:solidFill>
              </a:rPr>
              <a:t>Éducation </a:t>
            </a:r>
            <a:r>
              <a:rPr lang="fr-FR" dirty="0">
                <a:solidFill>
                  <a:srgbClr val="373332"/>
                </a:solidFill>
              </a:rPr>
              <a:t>nationale </a:t>
            </a:r>
            <a:r>
              <a:rPr lang="fr-FR" dirty="0">
                <a:solidFill>
                  <a:srgbClr val="373332"/>
                </a:solidFill>
              </a:rPr>
              <a:t>et </a:t>
            </a:r>
            <a:r>
              <a:rPr lang="fr-FR" dirty="0">
                <a:solidFill>
                  <a:srgbClr val="373332"/>
                </a:solidFill>
              </a:rPr>
              <a:t>Jeunesse</a:t>
            </a:r>
          </a:p>
          <a:p>
            <a:pPr marL="351358" indent="-228594" algn="just" defTabSz="1219170">
              <a:spcAft>
                <a:spcPts val="0"/>
              </a:spcAft>
              <a:buFont typeface="Wingdings" panose="05000000000000000000" pitchFamily="2" charset="2"/>
              <a:buChar char="§"/>
            </a:pPr>
            <a:r>
              <a:rPr lang="fr-FR" dirty="0">
                <a:solidFill>
                  <a:srgbClr val="373332"/>
                </a:solidFill>
              </a:rPr>
              <a:t>Égalité femmes </a:t>
            </a:r>
            <a:r>
              <a:rPr lang="fr-FR" dirty="0">
                <a:solidFill>
                  <a:srgbClr val="373332"/>
                </a:solidFill>
              </a:rPr>
              <a:t>et </a:t>
            </a:r>
            <a:r>
              <a:rPr lang="fr-FR" dirty="0">
                <a:solidFill>
                  <a:srgbClr val="373332"/>
                </a:solidFill>
              </a:rPr>
              <a:t>hommes</a:t>
            </a:r>
          </a:p>
          <a:p>
            <a:pPr marL="351358" indent="-228594" algn="just" defTabSz="1219170">
              <a:spcAft>
                <a:spcPts val="0"/>
              </a:spcAft>
              <a:buFont typeface="Wingdings" panose="05000000000000000000" pitchFamily="2" charset="2"/>
              <a:buChar char="§"/>
            </a:pPr>
            <a:r>
              <a:rPr lang="fr-FR" dirty="0">
                <a:solidFill>
                  <a:srgbClr val="373332"/>
                </a:solidFill>
              </a:rPr>
              <a:t>Travail</a:t>
            </a:r>
            <a:endParaRPr lang="fr-FR" dirty="0">
              <a:solidFill>
                <a:srgbClr val="373332"/>
              </a:solidFill>
            </a:endParaRPr>
          </a:p>
          <a:p>
            <a:pPr marL="351358" indent="-228594" algn="just" defTabSz="1219170">
              <a:spcAft>
                <a:spcPts val="0"/>
              </a:spcAft>
              <a:buFont typeface="Wingdings" panose="05000000000000000000" pitchFamily="2" charset="2"/>
              <a:buChar char="§"/>
            </a:pPr>
            <a:r>
              <a:rPr lang="fr-FR" dirty="0">
                <a:solidFill>
                  <a:srgbClr val="373332"/>
                </a:solidFill>
              </a:rPr>
              <a:t>Enfance</a:t>
            </a:r>
            <a:endParaRPr lang="fr-FR" dirty="0">
              <a:solidFill>
                <a:srgbClr val="373332"/>
              </a:solidFill>
            </a:endParaRPr>
          </a:p>
          <a:p>
            <a:pPr marL="351358" indent="-228594" algn="just" defTabSz="1219170">
              <a:spcAft>
                <a:spcPts val="0"/>
              </a:spcAft>
              <a:buFont typeface="Wingdings" panose="05000000000000000000" pitchFamily="2" charset="2"/>
              <a:buChar char="§"/>
            </a:pPr>
            <a:r>
              <a:rPr lang="fr-FR" dirty="0">
                <a:solidFill>
                  <a:srgbClr val="373332"/>
                </a:solidFill>
              </a:rPr>
              <a:t>Sport</a:t>
            </a:r>
            <a:endParaRPr lang="fr-FR" dirty="0">
              <a:solidFill>
                <a:srgbClr val="373332"/>
              </a:solidFill>
            </a:endParaRPr>
          </a:p>
          <a:p>
            <a:pPr marL="0" indent="-105831" algn="just" defTabSz="1219170">
              <a:spcAft>
                <a:spcPts val="133"/>
              </a:spcAft>
            </a:pPr>
            <a:endParaRPr lang="fr-FR" b="1" dirty="0" smtClean="0">
              <a:solidFill>
                <a:srgbClr val="000000">
                  <a:lumMod val="95000"/>
                  <a:lumOff val="5000"/>
                </a:srgbClr>
              </a:solidFill>
            </a:endParaRPr>
          </a:p>
          <a:p>
            <a:pPr marL="0" indent="-105831" algn="just" defTabSz="1219170">
              <a:spcAft>
                <a:spcPts val="133"/>
              </a:spcAft>
            </a:pPr>
            <a:endParaRPr lang="fr-FR" b="1" dirty="0">
              <a:solidFill>
                <a:srgbClr val="F4826E"/>
              </a:solidFill>
            </a:endParaRPr>
          </a:p>
          <a:p>
            <a:r>
              <a:rPr lang="fr-FR" dirty="0" smtClean="0"/>
              <a:t> </a:t>
            </a:r>
            <a:endParaRPr lang="fr-FR" dirty="0"/>
          </a:p>
        </p:txBody>
      </p:sp>
      <p:sp>
        <p:nvSpPr>
          <p:cNvPr id="7" name="Espace réservé du pied de page 6"/>
          <p:cNvSpPr>
            <a:spLocks noGrp="1"/>
          </p:cNvSpPr>
          <p:nvPr>
            <p:ph type="ftr" sz="quarter" idx="3"/>
          </p:nvPr>
        </p:nvSpPr>
        <p:spPr/>
        <p:txBody>
          <a:bodyPr/>
          <a:lstStyle/>
          <a:p>
            <a:r>
              <a:rPr lang="fr-FR" smtClean="0"/>
              <a:t>Direction générale de l’offre de soins</a:t>
            </a:r>
            <a:endParaRPr lang="fr-FR" dirty="0"/>
          </a:p>
        </p:txBody>
      </p:sp>
      <p:sp>
        <p:nvSpPr>
          <p:cNvPr id="8" name="Espace réservé du texte 3"/>
          <p:cNvSpPr>
            <a:spLocks noGrp="1"/>
          </p:cNvSpPr>
          <p:nvPr>
            <p:ph type="body" sz="quarter" idx="13"/>
          </p:nvPr>
        </p:nvSpPr>
        <p:spPr>
          <a:xfrm>
            <a:off x="323850" y="1158717"/>
            <a:ext cx="11427119" cy="323935"/>
          </a:xfrm>
        </p:spPr>
        <p:txBody>
          <a:bodyPr/>
          <a:lstStyle/>
          <a:p>
            <a:r>
              <a:rPr lang="fr-FR" dirty="0" smtClean="0">
                <a:solidFill>
                  <a:srgbClr val="373332"/>
                </a:solidFill>
              </a:rPr>
              <a:t>Une stratégie ambitieuse (1/2) </a:t>
            </a:r>
            <a:endParaRPr lang="fr-FR" dirty="0">
              <a:solidFill>
                <a:srgbClr val="373332"/>
              </a:solidFill>
            </a:endParaRPr>
          </a:p>
        </p:txBody>
      </p:sp>
    </p:spTree>
    <p:extLst>
      <p:ext uri="{BB962C8B-B14F-4D97-AF65-F5344CB8AC3E}">
        <p14:creationId xmlns:p14="http://schemas.microsoft.com/office/powerpoint/2010/main" val="3530568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4</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09/03/2023</a:t>
            </a:fld>
            <a:endParaRPr lang="fr-FR" cap="all" dirty="0"/>
          </a:p>
        </p:txBody>
      </p:sp>
      <p:sp>
        <p:nvSpPr>
          <p:cNvPr id="5" name="Titre 4"/>
          <p:cNvSpPr>
            <a:spLocks noGrp="1"/>
          </p:cNvSpPr>
          <p:nvPr>
            <p:ph type="title"/>
          </p:nvPr>
        </p:nvSpPr>
        <p:spPr/>
        <p:txBody>
          <a:bodyPr>
            <a:noAutofit/>
          </a:bodyPr>
          <a:lstStyle/>
          <a:p>
            <a:r>
              <a:rPr lang="fr-FR" sz="2000" dirty="0" smtClean="0">
                <a:solidFill>
                  <a:srgbClr val="F4826E"/>
                </a:solidFill>
                <a:latin typeface="+mn-lt"/>
              </a:rPr>
              <a:t>Stratégie nationale de lutte contre l’endométriose</a:t>
            </a:r>
            <a:endParaRPr lang="fr-FR" sz="2000" dirty="0">
              <a:latin typeface="+mn-lt"/>
            </a:endParaRPr>
          </a:p>
        </p:txBody>
      </p:sp>
      <p:sp>
        <p:nvSpPr>
          <p:cNvPr id="7" name="Espace réservé du pied de page 6"/>
          <p:cNvSpPr>
            <a:spLocks noGrp="1"/>
          </p:cNvSpPr>
          <p:nvPr>
            <p:ph type="ftr" sz="quarter" idx="3"/>
          </p:nvPr>
        </p:nvSpPr>
        <p:spPr/>
        <p:txBody>
          <a:bodyPr/>
          <a:lstStyle/>
          <a:p>
            <a:r>
              <a:rPr lang="fr-FR" smtClean="0"/>
              <a:t>Direction générale de l’offre de soins</a:t>
            </a:r>
            <a:endParaRPr lang="fr-FR" dirty="0"/>
          </a:p>
        </p:txBody>
      </p:sp>
      <p:sp>
        <p:nvSpPr>
          <p:cNvPr id="8" name="Espace réservé du texte 3"/>
          <p:cNvSpPr>
            <a:spLocks noGrp="1"/>
          </p:cNvSpPr>
          <p:nvPr>
            <p:ph type="body" sz="quarter" idx="13"/>
          </p:nvPr>
        </p:nvSpPr>
        <p:spPr>
          <a:xfrm>
            <a:off x="323850" y="1158717"/>
            <a:ext cx="11427119" cy="323935"/>
          </a:xfrm>
        </p:spPr>
        <p:txBody>
          <a:bodyPr/>
          <a:lstStyle/>
          <a:p>
            <a:r>
              <a:rPr lang="fr-FR" dirty="0" smtClean="0">
                <a:solidFill>
                  <a:srgbClr val="373332"/>
                </a:solidFill>
              </a:rPr>
              <a:t>Une stratégie ambitieuse (2/2) </a:t>
            </a:r>
            <a:endParaRPr lang="fr-FR" dirty="0">
              <a:solidFill>
                <a:srgbClr val="373332"/>
              </a:solidFill>
            </a:endParaRPr>
          </a:p>
        </p:txBody>
      </p:sp>
      <p:sp>
        <p:nvSpPr>
          <p:cNvPr id="9" name="Espace réservé du texte 5"/>
          <p:cNvSpPr>
            <a:spLocks noGrp="1"/>
          </p:cNvSpPr>
          <p:nvPr>
            <p:ph type="body" sz="quarter" idx="14"/>
          </p:nvPr>
        </p:nvSpPr>
        <p:spPr>
          <a:xfrm>
            <a:off x="251520" y="1699981"/>
            <a:ext cx="8424334" cy="2880320"/>
          </a:xfrm>
          <a:noFill/>
        </p:spPr>
        <p:txBody>
          <a:bodyPr/>
          <a:lstStyle/>
          <a:p>
            <a:pPr marL="0" algn="just" defTabSz="1219170">
              <a:spcAft>
                <a:spcPts val="133"/>
              </a:spcAft>
            </a:pPr>
            <a:endParaRPr lang="fr-FR" dirty="0" smtClean="0">
              <a:solidFill>
                <a:srgbClr val="373332"/>
              </a:solidFill>
            </a:endParaRPr>
          </a:p>
          <a:p>
            <a:pPr marL="0" algn="just" defTabSz="1219170">
              <a:spcAft>
                <a:spcPts val="133"/>
              </a:spcAft>
            </a:pPr>
            <a:endParaRPr lang="fr-FR" dirty="0">
              <a:solidFill>
                <a:srgbClr val="373332"/>
              </a:solidFill>
            </a:endParaRPr>
          </a:p>
          <a:p>
            <a:pPr marL="0" algn="just" defTabSz="1219170">
              <a:spcAft>
                <a:spcPts val="133"/>
              </a:spcAft>
            </a:pPr>
            <a:endParaRPr lang="fr-FR" dirty="0" smtClean="0">
              <a:solidFill>
                <a:srgbClr val="373332"/>
              </a:solidFill>
            </a:endParaRPr>
          </a:p>
          <a:p>
            <a:pPr marL="0" algn="just" defTabSz="1219170">
              <a:spcAft>
                <a:spcPts val="133"/>
              </a:spcAft>
            </a:pPr>
            <a:endParaRPr lang="fr-FR" dirty="0" smtClean="0">
              <a:solidFill>
                <a:srgbClr val="373332"/>
              </a:solidFill>
            </a:endParaRPr>
          </a:p>
          <a:p>
            <a:pPr marL="171450" indent="-171450" algn="just" defTabSz="1219170">
              <a:spcAft>
                <a:spcPts val="133"/>
              </a:spcAft>
              <a:buFont typeface="Wingdings" panose="05000000000000000000" pitchFamily="2" charset="2"/>
              <a:buChar char="§"/>
            </a:pPr>
            <a:r>
              <a:rPr lang="fr-FR" dirty="0" smtClean="0">
                <a:solidFill>
                  <a:srgbClr val="373332"/>
                </a:solidFill>
              </a:rPr>
              <a:t>3 axes </a:t>
            </a:r>
          </a:p>
          <a:p>
            <a:pPr marL="623888" lvl="1" indent="-365125" algn="just" defTabSz="1219170">
              <a:spcAft>
                <a:spcPts val="133"/>
              </a:spcAft>
              <a:buFont typeface="+mj-lt"/>
              <a:buAutoNum type="arabicPeriod"/>
            </a:pPr>
            <a:r>
              <a:rPr lang="fr-FR" sz="1400" dirty="0">
                <a:solidFill>
                  <a:srgbClr val="373332"/>
                </a:solidFill>
              </a:rPr>
              <a:t>Placer la France aux avant-postes de la recherche et de l’innovation sur l’endométriose ;</a:t>
            </a:r>
          </a:p>
          <a:p>
            <a:pPr marL="602275" lvl="1" indent="-342900" algn="just" defTabSz="1219170">
              <a:spcBef>
                <a:spcPts val="0"/>
              </a:spcBef>
              <a:spcAft>
                <a:spcPts val="0"/>
              </a:spcAft>
              <a:buFont typeface="+mj-lt"/>
              <a:buAutoNum type="arabicPeriod"/>
            </a:pPr>
            <a:r>
              <a:rPr lang="fr-FR" sz="1400" dirty="0">
                <a:solidFill>
                  <a:srgbClr val="373332"/>
                </a:solidFill>
              </a:rPr>
              <a:t>Garantir un diagnostic rapide et l’accès à des soins de qualité sur l’ensemble du territoire ;</a:t>
            </a:r>
          </a:p>
          <a:p>
            <a:pPr marL="602275" lvl="1" indent="-342900" algn="just" defTabSz="1219170">
              <a:spcBef>
                <a:spcPts val="0"/>
              </a:spcBef>
              <a:spcAft>
                <a:spcPts val="0"/>
              </a:spcAft>
              <a:buFont typeface="+mj-lt"/>
              <a:buAutoNum type="arabicPeriod"/>
            </a:pPr>
            <a:r>
              <a:rPr lang="fr-FR" sz="1400" dirty="0">
                <a:solidFill>
                  <a:srgbClr val="373332"/>
                </a:solidFill>
              </a:rPr>
              <a:t>Communiquer, former et informer l’ensemble de la société sur l’endométriose.</a:t>
            </a:r>
          </a:p>
          <a:p>
            <a:pPr marL="0" algn="just" defTabSz="1219170">
              <a:spcAft>
                <a:spcPts val="133"/>
              </a:spcAft>
            </a:pPr>
            <a:endParaRPr lang="fr-FR" dirty="0" smtClean="0">
              <a:solidFill>
                <a:srgbClr val="373332"/>
              </a:solidFill>
            </a:endParaRPr>
          </a:p>
          <a:p>
            <a:pPr marL="171450" indent="-171450" algn="just" defTabSz="1219170">
              <a:spcAft>
                <a:spcPts val="133"/>
              </a:spcAft>
              <a:buFont typeface="Wingdings" panose="05000000000000000000" pitchFamily="2" charset="2"/>
              <a:buChar char="§"/>
            </a:pPr>
            <a:r>
              <a:rPr lang="fr-FR" dirty="0" smtClean="0">
                <a:solidFill>
                  <a:srgbClr val="373332"/>
                </a:solidFill>
              </a:rPr>
              <a:t>27 </a:t>
            </a:r>
            <a:r>
              <a:rPr lang="fr-FR" dirty="0">
                <a:solidFill>
                  <a:srgbClr val="373332"/>
                </a:solidFill>
              </a:rPr>
              <a:t>objectifs</a:t>
            </a:r>
          </a:p>
          <a:p>
            <a:pPr marL="171450" indent="-171450" algn="just" defTabSz="1219170">
              <a:spcAft>
                <a:spcPts val="133"/>
              </a:spcAft>
              <a:buFont typeface="Wingdings" panose="05000000000000000000" pitchFamily="2" charset="2"/>
              <a:buChar char="§"/>
            </a:pPr>
            <a:r>
              <a:rPr lang="fr-FR" dirty="0">
                <a:solidFill>
                  <a:srgbClr val="373332"/>
                </a:solidFill>
              </a:rPr>
              <a:t>58 mesures</a:t>
            </a:r>
          </a:p>
          <a:p>
            <a:pPr marL="171450" indent="-171450" algn="just" defTabSz="1219170">
              <a:spcAft>
                <a:spcPts val="133"/>
              </a:spcAft>
              <a:buFont typeface="Wingdings" panose="05000000000000000000" pitchFamily="2" charset="2"/>
              <a:buChar char="§"/>
            </a:pPr>
            <a:r>
              <a:rPr lang="fr-FR" dirty="0" smtClean="0">
                <a:solidFill>
                  <a:srgbClr val="373332"/>
                </a:solidFill>
              </a:rPr>
              <a:t>123 </a:t>
            </a:r>
            <a:r>
              <a:rPr lang="fr-FR" dirty="0">
                <a:solidFill>
                  <a:srgbClr val="373332"/>
                </a:solidFill>
              </a:rPr>
              <a:t>actions (certaines communes)</a:t>
            </a:r>
          </a:p>
          <a:p>
            <a:pPr marL="0" algn="just" defTabSz="1219170">
              <a:spcAft>
                <a:spcPts val="133"/>
              </a:spcAft>
            </a:pPr>
            <a:endParaRPr lang="fr-FR" dirty="0">
              <a:solidFill>
                <a:srgbClr val="000000">
                  <a:lumMod val="95000"/>
                  <a:lumOff val="5000"/>
                </a:srgbClr>
              </a:solidFill>
            </a:endParaRPr>
          </a:p>
          <a:p>
            <a:pPr marL="0" algn="just" defTabSz="1219170">
              <a:spcAft>
                <a:spcPts val="133"/>
              </a:spcAft>
            </a:pPr>
            <a:endParaRPr lang="fr-FR" dirty="0" smtClean="0">
              <a:solidFill>
                <a:srgbClr val="000000">
                  <a:lumMod val="95000"/>
                  <a:lumOff val="5000"/>
                </a:srgbClr>
              </a:solidFill>
            </a:endParaRPr>
          </a:p>
        </p:txBody>
      </p:sp>
      <p:sp>
        <p:nvSpPr>
          <p:cNvPr id="10" name="Espace réservé du texte 5"/>
          <p:cNvSpPr txBox="1">
            <a:spLocks/>
          </p:cNvSpPr>
          <p:nvPr/>
        </p:nvSpPr>
        <p:spPr bwMode="gray">
          <a:xfrm>
            <a:off x="233153" y="1585518"/>
            <a:ext cx="6336704" cy="2880320"/>
          </a:xfrm>
          <a:prstGeom prst="rect">
            <a:avLst/>
          </a:prstGeom>
          <a:noFill/>
        </p:spPr>
        <p:txBody>
          <a:bodyPr vert="horz" lIns="0" tIns="0" rIns="0" bIns="0" rtlCol="0" anchor="t" anchorCtr="0">
            <a:noAutofit/>
          </a:bodyPr>
          <a:lst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baseline="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algn="just" defTabSz="1219170">
              <a:spcAft>
                <a:spcPts val="133"/>
              </a:spcAft>
            </a:pPr>
            <a:endParaRPr lang="fr-FR" dirty="0" smtClean="0">
              <a:solidFill>
                <a:srgbClr val="373332"/>
              </a:solidFill>
            </a:endParaRPr>
          </a:p>
          <a:p>
            <a:pPr marL="171450" indent="-171450" algn="just" defTabSz="1219170">
              <a:spcAft>
                <a:spcPts val="133"/>
              </a:spcAft>
              <a:buFont typeface="Wingdings" panose="05000000000000000000" pitchFamily="2" charset="2"/>
              <a:buChar char="§"/>
            </a:pPr>
            <a:r>
              <a:rPr lang="fr-FR" dirty="0" smtClean="0">
                <a:solidFill>
                  <a:srgbClr val="373332"/>
                </a:solidFill>
              </a:rPr>
              <a:t>S’intègre dans l’axe 2 Santé des femmes du Plan Interministériel pour l’égalité entre les femmes et les hommes (2023-2027) – publié le 8 mars 2023</a:t>
            </a:r>
            <a:endParaRPr lang="fr-FR" dirty="0" smtClean="0">
              <a:solidFill>
                <a:srgbClr val="000000">
                  <a:lumMod val="95000"/>
                  <a:lumOff val="5000"/>
                </a:srgbClr>
              </a:solidFill>
            </a:endParaRPr>
          </a:p>
          <a:p>
            <a:pPr marL="0" algn="just" defTabSz="1219170">
              <a:spcAft>
                <a:spcPts val="133"/>
              </a:spcAft>
            </a:pPr>
            <a:endParaRPr lang="fr-FR" dirty="0" smtClean="0">
              <a:solidFill>
                <a:srgbClr val="000000">
                  <a:lumMod val="95000"/>
                  <a:lumOff val="5000"/>
                </a:srgbClr>
              </a:solidFill>
            </a:endParaRPr>
          </a:p>
        </p:txBody>
      </p:sp>
      <p:pic>
        <p:nvPicPr>
          <p:cNvPr id="11" name="Image 10"/>
          <p:cNvPicPr>
            <a:picLocks noChangeAspect="1"/>
          </p:cNvPicPr>
          <p:nvPr/>
        </p:nvPicPr>
        <p:blipFill>
          <a:blip r:embed="rId2"/>
          <a:stretch>
            <a:fillRect/>
          </a:stretch>
        </p:blipFill>
        <p:spPr>
          <a:xfrm>
            <a:off x="6876256" y="802197"/>
            <a:ext cx="1399962" cy="1958023"/>
          </a:xfrm>
          <a:prstGeom prst="rect">
            <a:avLst/>
          </a:prstGeom>
        </p:spPr>
      </p:pic>
    </p:spTree>
    <p:extLst>
      <p:ext uri="{BB962C8B-B14F-4D97-AF65-F5344CB8AC3E}">
        <p14:creationId xmlns:p14="http://schemas.microsoft.com/office/powerpoint/2010/main" val="3537789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5</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09/03/2023</a:t>
            </a:fld>
            <a:endParaRPr lang="fr-FR" cap="all" dirty="0"/>
          </a:p>
        </p:txBody>
      </p:sp>
      <p:sp>
        <p:nvSpPr>
          <p:cNvPr id="5" name="Titre 4"/>
          <p:cNvSpPr>
            <a:spLocks noGrp="1"/>
          </p:cNvSpPr>
          <p:nvPr>
            <p:ph type="title"/>
          </p:nvPr>
        </p:nvSpPr>
        <p:spPr/>
        <p:txBody>
          <a:bodyPr>
            <a:normAutofit/>
          </a:bodyPr>
          <a:lstStyle/>
          <a:p>
            <a:r>
              <a:rPr lang="fr-FR" sz="2000" dirty="0" smtClean="0">
                <a:solidFill>
                  <a:srgbClr val="F4826E"/>
                </a:solidFill>
              </a:rPr>
              <a:t>Gouvernance et comitologie</a:t>
            </a:r>
            <a:endParaRPr lang="fr-FR" sz="2000" dirty="0"/>
          </a:p>
        </p:txBody>
      </p:sp>
      <p:sp>
        <p:nvSpPr>
          <p:cNvPr id="6" name="Espace réservé du texte 5"/>
          <p:cNvSpPr>
            <a:spLocks noGrp="1"/>
          </p:cNvSpPr>
          <p:nvPr>
            <p:ph type="body" sz="quarter" idx="14"/>
          </p:nvPr>
        </p:nvSpPr>
        <p:spPr>
          <a:xfrm>
            <a:off x="324379" y="1435237"/>
            <a:ext cx="8424334" cy="3088670"/>
          </a:xfrm>
        </p:spPr>
        <p:txBody>
          <a:bodyPr/>
          <a:lstStyle/>
          <a:p>
            <a:pPr marL="285750" indent="-285750" algn="just" defTabSz="1219170">
              <a:spcAft>
                <a:spcPts val="133"/>
              </a:spcAft>
              <a:buFont typeface="Wingdings" panose="05000000000000000000" pitchFamily="2" charset="2"/>
              <a:buChar char="§"/>
            </a:pPr>
            <a:r>
              <a:rPr lang="fr-FR" b="1" dirty="0" smtClean="0">
                <a:solidFill>
                  <a:srgbClr val="373332"/>
                </a:solidFill>
              </a:rPr>
              <a:t>Pilotage confié à </a:t>
            </a:r>
            <a:r>
              <a:rPr lang="fr-FR" dirty="0" smtClean="0">
                <a:solidFill>
                  <a:srgbClr val="373332"/>
                </a:solidFill>
              </a:rPr>
              <a:t>la DGOS</a:t>
            </a:r>
          </a:p>
          <a:p>
            <a:pPr marL="285750" indent="-285750" algn="just" defTabSz="1219170">
              <a:spcAft>
                <a:spcPts val="133"/>
              </a:spcAft>
              <a:buFont typeface="Wingdings" panose="05000000000000000000" pitchFamily="2" charset="2"/>
              <a:buChar char="§"/>
            </a:pPr>
            <a:r>
              <a:rPr lang="fr-FR" b="1" dirty="0" smtClean="0">
                <a:solidFill>
                  <a:srgbClr val="373332"/>
                </a:solidFill>
              </a:rPr>
              <a:t>1</a:t>
            </a:r>
            <a:r>
              <a:rPr lang="fr-FR" b="1" baseline="30000" dirty="0" smtClean="0">
                <a:solidFill>
                  <a:srgbClr val="373332"/>
                </a:solidFill>
              </a:rPr>
              <a:t>er</a:t>
            </a:r>
            <a:r>
              <a:rPr lang="fr-FR" b="1" dirty="0" smtClean="0">
                <a:solidFill>
                  <a:srgbClr val="373332"/>
                </a:solidFill>
              </a:rPr>
              <a:t> </a:t>
            </a:r>
            <a:r>
              <a:rPr lang="fr-FR" b="1" dirty="0">
                <a:solidFill>
                  <a:srgbClr val="373332"/>
                </a:solidFill>
              </a:rPr>
              <a:t>COSUI le </a:t>
            </a:r>
            <a:r>
              <a:rPr lang="fr-FR" b="1" dirty="0" smtClean="0">
                <a:solidFill>
                  <a:srgbClr val="373332"/>
                </a:solidFill>
              </a:rPr>
              <a:t>10/3/23 : </a:t>
            </a:r>
            <a:r>
              <a:rPr lang="fr-FR" dirty="0" smtClean="0">
                <a:solidFill>
                  <a:srgbClr val="373332"/>
                </a:solidFill>
              </a:rPr>
              <a:t>relance des travaux et bilan à 1 an</a:t>
            </a:r>
            <a:endParaRPr lang="fr-FR" b="1" dirty="0" smtClean="0">
              <a:solidFill>
                <a:srgbClr val="373332"/>
              </a:solidFill>
            </a:endParaRPr>
          </a:p>
          <a:p>
            <a:pPr marL="285750" indent="-285750" algn="just" defTabSz="1219170">
              <a:spcAft>
                <a:spcPts val="133"/>
              </a:spcAft>
              <a:buFont typeface="Wingdings" panose="05000000000000000000" pitchFamily="2" charset="2"/>
              <a:buChar char="§"/>
            </a:pPr>
            <a:r>
              <a:rPr lang="fr-FR" b="1" dirty="0" smtClean="0">
                <a:solidFill>
                  <a:srgbClr val="373332"/>
                </a:solidFill>
              </a:rPr>
              <a:t>2</a:t>
            </a:r>
            <a:r>
              <a:rPr lang="fr-FR" b="1" baseline="30000" dirty="0" smtClean="0">
                <a:solidFill>
                  <a:srgbClr val="373332"/>
                </a:solidFill>
              </a:rPr>
              <a:t>ème</a:t>
            </a:r>
            <a:r>
              <a:rPr lang="fr-FR" b="1" dirty="0" smtClean="0">
                <a:solidFill>
                  <a:srgbClr val="373332"/>
                </a:solidFill>
              </a:rPr>
              <a:t> COSUI et COPIL : avant l’été</a:t>
            </a:r>
            <a:endParaRPr lang="fr-FR" b="1" dirty="0">
              <a:solidFill>
                <a:srgbClr val="373332"/>
              </a:solidFill>
            </a:endParaRPr>
          </a:p>
          <a:p>
            <a:pPr marL="285750" indent="-285750" algn="just" defTabSz="1219170">
              <a:spcAft>
                <a:spcPts val="133"/>
              </a:spcAft>
              <a:buFont typeface="Wingdings" panose="05000000000000000000" pitchFamily="2" charset="2"/>
              <a:buChar char="§"/>
            </a:pPr>
            <a:endParaRPr lang="fr-FR" sz="1600" b="1" dirty="0" smtClean="0">
              <a:solidFill>
                <a:srgbClr val="92D050"/>
              </a:solidFill>
            </a:endParaRPr>
          </a:p>
          <a:p>
            <a:pPr marL="285750" indent="-285750" algn="just" defTabSz="1219170">
              <a:spcAft>
                <a:spcPts val="133"/>
              </a:spcAft>
              <a:buFont typeface="Wingdings" panose="05000000000000000000" pitchFamily="2" charset="2"/>
              <a:buChar char="§"/>
            </a:pPr>
            <a:endParaRPr lang="fr-FR" sz="1600" b="1" dirty="0">
              <a:solidFill>
                <a:srgbClr val="92D050"/>
              </a:solidFill>
            </a:endParaRPr>
          </a:p>
          <a:p>
            <a:pPr marL="285750" indent="-285750" algn="just" defTabSz="1219170">
              <a:spcAft>
                <a:spcPts val="133"/>
              </a:spcAft>
              <a:buFont typeface="Wingdings" panose="05000000000000000000" pitchFamily="2" charset="2"/>
              <a:buChar char="§"/>
            </a:pPr>
            <a:endParaRPr lang="fr-FR" sz="1600" b="1" dirty="0" smtClean="0">
              <a:solidFill>
                <a:srgbClr val="92D050"/>
              </a:solidFill>
            </a:endParaRPr>
          </a:p>
          <a:p>
            <a:pPr marL="285750" indent="-285750" algn="just" defTabSz="1219170">
              <a:spcAft>
                <a:spcPts val="133"/>
              </a:spcAft>
              <a:buFont typeface="Wingdings" panose="05000000000000000000" pitchFamily="2" charset="2"/>
              <a:buChar char="§"/>
            </a:pPr>
            <a:endParaRPr lang="fr-FR" sz="1600" b="1" dirty="0" smtClean="0">
              <a:solidFill>
                <a:srgbClr val="92D050"/>
              </a:solidFill>
            </a:endParaRPr>
          </a:p>
          <a:p>
            <a:pPr marL="285750" indent="-285750" algn="just" defTabSz="1219170">
              <a:spcAft>
                <a:spcPts val="133"/>
              </a:spcAft>
              <a:buFont typeface="Wingdings" panose="05000000000000000000" pitchFamily="2" charset="2"/>
              <a:buChar char="§"/>
            </a:pPr>
            <a:endParaRPr lang="fr-FR" sz="1600" b="1" dirty="0">
              <a:solidFill>
                <a:srgbClr val="92D050"/>
              </a:solidFill>
            </a:endParaRPr>
          </a:p>
          <a:p>
            <a:pPr marL="285750" indent="-285750" algn="just" defTabSz="1219170">
              <a:spcAft>
                <a:spcPts val="133"/>
              </a:spcAft>
              <a:buFont typeface="Wingdings" panose="05000000000000000000" pitchFamily="2" charset="2"/>
              <a:buChar char="§"/>
            </a:pPr>
            <a:endParaRPr lang="fr-FR" sz="1600" b="1" dirty="0" smtClean="0">
              <a:solidFill>
                <a:srgbClr val="92D050"/>
              </a:solidFill>
            </a:endParaRPr>
          </a:p>
          <a:p>
            <a:pPr marL="285750" indent="-285750" algn="just" defTabSz="1219170">
              <a:spcAft>
                <a:spcPts val="133"/>
              </a:spcAft>
              <a:buFont typeface="Wingdings" panose="05000000000000000000" pitchFamily="2" charset="2"/>
              <a:buChar char="§"/>
            </a:pPr>
            <a:endParaRPr lang="fr-FR" b="1" dirty="0" smtClean="0">
              <a:solidFill>
                <a:srgbClr val="373332"/>
              </a:solidFill>
            </a:endParaRPr>
          </a:p>
          <a:p>
            <a:pPr marL="285750" indent="-285750" algn="just" defTabSz="1219170">
              <a:spcAft>
                <a:spcPts val="133"/>
              </a:spcAft>
              <a:buFont typeface="Wingdings" panose="05000000000000000000" pitchFamily="2" charset="2"/>
              <a:buChar char="§"/>
            </a:pPr>
            <a:endParaRPr lang="fr-FR" b="1" dirty="0">
              <a:solidFill>
                <a:srgbClr val="373332"/>
              </a:solidFill>
            </a:endParaRPr>
          </a:p>
          <a:p>
            <a:pPr marL="285750" indent="-285750" algn="just" defTabSz="1219170">
              <a:spcAft>
                <a:spcPts val="133"/>
              </a:spcAft>
              <a:buFont typeface="Wingdings" panose="05000000000000000000" pitchFamily="2" charset="2"/>
              <a:buChar char="§"/>
            </a:pPr>
            <a:endParaRPr lang="fr-FR" sz="1600" b="1" dirty="0">
              <a:solidFill>
                <a:srgbClr val="92D050"/>
              </a:solidFill>
            </a:endParaRPr>
          </a:p>
          <a:p>
            <a:pPr marL="0" algn="just" defTabSz="1219170">
              <a:spcAft>
                <a:spcPts val="133"/>
              </a:spcAft>
            </a:pPr>
            <a:endParaRPr lang="fr-FR" sz="1600" b="1" dirty="0" smtClean="0">
              <a:solidFill>
                <a:srgbClr val="92D050"/>
              </a:solidFill>
            </a:endParaRPr>
          </a:p>
          <a:p>
            <a:pPr marL="0" algn="just" defTabSz="1219170">
              <a:spcAft>
                <a:spcPts val="133"/>
              </a:spcAft>
            </a:pPr>
            <a:endParaRPr lang="fr-FR" sz="1600" b="1" dirty="0" smtClean="0">
              <a:solidFill>
                <a:srgbClr val="000000">
                  <a:lumMod val="95000"/>
                  <a:lumOff val="5000"/>
                </a:srgbClr>
              </a:solidFill>
            </a:endParaRPr>
          </a:p>
        </p:txBody>
      </p:sp>
      <p:sp>
        <p:nvSpPr>
          <p:cNvPr id="7" name="Espace réservé du pied de page 6"/>
          <p:cNvSpPr>
            <a:spLocks noGrp="1"/>
          </p:cNvSpPr>
          <p:nvPr>
            <p:ph type="ftr" sz="quarter" idx="3"/>
          </p:nvPr>
        </p:nvSpPr>
        <p:spPr/>
        <p:txBody>
          <a:bodyPr/>
          <a:lstStyle/>
          <a:p>
            <a:r>
              <a:rPr lang="fr-FR" dirty="0" smtClean="0"/>
              <a:t>Direction générale de l’offre de soins</a:t>
            </a:r>
            <a:endParaRPr lang="fr-FR" dirty="0"/>
          </a:p>
        </p:txBody>
      </p:sp>
      <p:sp>
        <p:nvSpPr>
          <p:cNvPr id="12" name="Rectangle à coins arrondis 11"/>
          <p:cNvSpPr/>
          <p:nvPr/>
        </p:nvSpPr>
        <p:spPr>
          <a:xfrm>
            <a:off x="395536" y="2508721"/>
            <a:ext cx="2736304" cy="1647205"/>
          </a:xfrm>
          <a:prstGeom prst="roundRect">
            <a:avLst/>
          </a:prstGeom>
          <a:solidFill>
            <a:srgbClr val="FF8C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373332"/>
                </a:solidFill>
              </a:rPr>
              <a:t>Comité de pilotage interministériel </a:t>
            </a:r>
            <a:endParaRPr lang="fr-FR" sz="1200" b="1" dirty="0" smtClean="0">
              <a:solidFill>
                <a:srgbClr val="373332"/>
              </a:solidFill>
            </a:endParaRPr>
          </a:p>
          <a:p>
            <a:pPr algn="ctr"/>
            <a:endParaRPr lang="fr-FR" sz="1200" dirty="0">
              <a:solidFill>
                <a:srgbClr val="373332"/>
              </a:solidFill>
            </a:endParaRPr>
          </a:p>
          <a:p>
            <a:r>
              <a:rPr lang="fr-FR" sz="1200" dirty="0">
                <a:solidFill>
                  <a:srgbClr val="373332"/>
                </a:solidFill>
              </a:rPr>
              <a:t>Pilotage : Cabinet</a:t>
            </a:r>
          </a:p>
          <a:p>
            <a:r>
              <a:rPr lang="fr-FR" sz="1200" dirty="0">
                <a:solidFill>
                  <a:srgbClr val="373332"/>
                </a:solidFill>
              </a:rPr>
              <a:t>Objectif : information</a:t>
            </a:r>
          </a:p>
          <a:p>
            <a:r>
              <a:rPr lang="fr-FR" sz="1200" dirty="0">
                <a:solidFill>
                  <a:srgbClr val="373332"/>
                </a:solidFill>
              </a:rPr>
              <a:t>Réunion : annuelle</a:t>
            </a:r>
          </a:p>
          <a:p>
            <a:r>
              <a:rPr lang="fr-FR" sz="1200" dirty="0">
                <a:solidFill>
                  <a:srgbClr val="373332"/>
                </a:solidFill>
              </a:rPr>
              <a:t>Composition : DAC, association de patients, experts professionnels  </a:t>
            </a:r>
            <a:endParaRPr lang="fr-FR" sz="1200" b="1" dirty="0">
              <a:solidFill>
                <a:srgbClr val="373332"/>
              </a:solidFill>
            </a:endParaRPr>
          </a:p>
        </p:txBody>
      </p:sp>
      <p:sp>
        <p:nvSpPr>
          <p:cNvPr id="13" name="Rectangle à coins arrondis 12"/>
          <p:cNvSpPr/>
          <p:nvPr/>
        </p:nvSpPr>
        <p:spPr>
          <a:xfrm>
            <a:off x="3566206" y="2508721"/>
            <a:ext cx="2242541" cy="1647205"/>
          </a:xfrm>
          <a:prstGeom prst="roundRect">
            <a:avLst/>
          </a:prstGeom>
          <a:solidFill>
            <a:srgbClr val="FFBBB2"/>
          </a:solidFill>
          <a:ln>
            <a:solidFill>
              <a:srgbClr val="FFBB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spcAft>
                <a:spcPts val="133"/>
              </a:spcAft>
            </a:pPr>
            <a:r>
              <a:rPr lang="fr-FR" sz="1200" b="1" dirty="0">
                <a:solidFill>
                  <a:srgbClr val="373332"/>
                </a:solidFill>
              </a:rPr>
              <a:t>Comité de suivi </a:t>
            </a:r>
            <a:r>
              <a:rPr lang="fr-FR" sz="1200" b="1" dirty="0" smtClean="0">
                <a:solidFill>
                  <a:srgbClr val="373332"/>
                </a:solidFill>
              </a:rPr>
              <a:t>interministériel</a:t>
            </a:r>
            <a:endParaRPr lang="fr-FR" sz="1200" b="1" dirty="0">
              <a:solidFill>
                <a:srgbClr val="373332"/>
              </a:solidFill>
            </a:endParaRPr>
          </a:p>
          <a:p>
            <a:pPr algn="just" defTabSz="1219170">
              <a:spcAft>
                <a:spcPts val="133"/>
              </a:spcAft>
            </a:pPr>
            <a:endParaRPr lang="fr-FR" sz="1200" b="1" dirty="0">
              <a:solidFill>
                <a:srgbClr val="373332"/>
              </a:solidFill>
            </a:endParaRPr>
          </a:p>
          <a:p>
            <a:pPr algn="just" defTabSz="1219170">
              <a:spcAft>
                <a:spcPts val="133"/>
              </a:spcAft>
            </a:pPr>
            <a:r>
              <a:rPr lang="fr-FR" sz="1200" dirty="0">
                <a:solidFill>
                  <a:srgbClr val="373332"/>
                </a:solidFill>
              </a:rPr>
              <a:t>Pilotage : DGOS</a:t>
            </a:r>
          </a:p>
          <a:p>
            <a:pPr algn="just" defTabSz="1219170">
              <a:spcAft>
                <a:spcPts val="133"/>
              </a:spcAft>
            </a:pPr>
            <a:r>
              <a:rPr lang="fr-FR" sz="1200" dirty="0">
                <a:solidFill>
                  <a:srgbClr val="373332"/>
                </a:solidFill>
              </a:rPr>
              <a:t>Objectif : opérationnel</a:t>
            </a:r>
          </a:p>
          <a:p>
            <a:pPr algn="just" defTabSz="1219170">
              <a:spcAft>
                <a:spcPts val="133"/>
              </a:spcAft>
            </a:pPr>
            <a:r>
              <a:rPr lang="fr-FR" sz="1200" dirty="0">
                <a:solidFill>
                  <a:srgbClr val="373332"/>
                </a:solidFill>
              </a:rPr>
              <a:t>Réunion : trimestrielle</a:t>
            </a:r>
          </a:p>
          <a:p>
            <a:pPr algn="just" defTabSz="1219170">
              <a:spcAft>
                <a:spcPts val="133"/>
              </a:spcAft>
            </a:pPr>
            <a:r>
              <a:rPr lang="fr-FR" sz="1200" dirty="0">
                <a:solidFill>
                  <a:srgbClr val="373332"/>
                </a:solidFill>
              </a:rPr>
              <a:t>Composition : DAC</a:t>
            </a:r>
          </a:p>
        </p:txBody>
      </p:sp>
      <p:sp>
        <p:nvSpPr>
          <p:cNvPr id="14" name="Rectangle à coins arrondis 13"/>
          <p:cNvSpPr/>
          <p:nvPr/>
        </p:nvSpPr>
        <p:spPr>
          <a:xfrm>
            <a:off x="6277441" y="2568373"/>
            <a:ext cx="2242541" cy="443275"/>
          </a:xfrm>
          <a:prstGeom prst="roundRect">
            <a:avLst/>
          </a:prstGeom>
          <a:solidFill>
            <a:srgbClr val="FDE1DD"/>
          </a:solidFill>
          <a:ln>
            <a:solidFill>
              <a:srgbClr val="FDE1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5113" indent="-265113">
              <a:buFont typeface="Wingdings" panose="05000000000000000000" pitchFamily="2" charset="2"/>
              <a:buChar char="§"/>
            </a:pPr>
            <a:r>
              <a:rPr lang="fr-FR" sz="1200" b="1" dirty="0">
                <a:solidFill>
                  <a:srgbClr val="373332"/>
                </a:solidFill>
              </a:rPr>
              <a:t>Groupes de travail ciblés, </a:t>
            </a:r>
            <a:r>
              <a:rPr lang="fr-FR" sz="1200" dirty="0">
                <a:solidFill>
                  <a:srgbClr val="373332"/>
                </a:solidFill>
              </a:rPr>
              <a:t>le cas échéant</a:t>
            </a:r>
          </a:p>
        </p:txBody>
      </p:sp>
      <p:sp>
        <p:nvSpPr>
          <p:cNvPr id="15" name="Rectangle à coins arrondis 14"/>
          <p:cNvSpPr/>
          <p:nvPr/>
        </p:nvSpPr>
        <p:spPr>
          <a:xfrm>
            <a:off x="6277442" y="3342268"/>
            <a:ext cx="2242541" cy="443275"/>
          </a:xfrm>
          <a:prstGeom prst="roundRect">
            <a:avLst/>
          </a:prstGeom>
          <a:solidFill>
            <a:srgbClr val="FDE1DD"/>
          </a:solidFill>
          <a:ln>
            <a:solidFill>
              <a:srgbClr val="FDE1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5113" indent="-265113">
              <a:buFont typeface="Wingdings" panose="05000000000000000000" pitchFamily="2" charset="2"/>
              <a:buChar char="§"/>
            </a:pPr>
            <a:r>
              <a:rPr lang="fr-FR" sz="1200" b="1" dirty="0">
                <a:solidFill>
                  <a:srgbClr val="373332"/>
                </a:solidFill>
              </a:rPr>
              <a:t>Experts à désigner par la DGOS</a:t>
            </a:r>
            <a:endParaRPr lang="fr-FR" sz="1200" dirty="0">
              <a:solidFill>
                <a:srgbClr val="373332"/>
              </a:solidFill>
            </a:endParaRPr>
          </a:p>
        </p:txBody>
      </p:sp>
    </p:spTree>
    <p:extLst>
      <p:ext uri="{BB962C8B-B14F-4D97-AF65-F5344CB8AC3E}">
        <p14:creationId xmlns:p14="http://schemas.microsoft.com/office/powerpoint/2010/main" val="32969247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pour une image  1"/>
          <p:cNvSpPr>
            <a:spLocks noGrp="1"/>
          </p:cNvSpPr>
          <p:nvPr>
            <p:ph type="pic" sz="quarter" idx="13"/>
          </p:nvPr>
        </p:nvSpPr>
        <p:spPr>
          <a:solidFill>
            <a:srgbClr val="FDE1DD"/>
          </a:solidFill>
        </p:spPr>
      </p:sp>
      <p:sp>
        <p:nvSpPr>
          <p:cNvPr id="3" name="Espace réservé de la date 2"/>
          <p:cNvSpPr>
            <a:spLocks noGrp="1"/>
          </p:cNvSpPr>
          <p:nvPr>
            <p:ph type="dt" sz="half" idx="2"/>
          </p:nvPr>
        </p:nvSpPr>
        <p:spPr/>
        <p:txBody>
          <a:bodyPr/>
          <a:lstStyle/>
          <a:p>
            <a:fld id="{5F7325A3-5315-1B4B-A0D9-112471EB5837}" type="datetime1">
              <a:rPr lang="fr-FR" cap="all" smtClean="0"/>
              <a:pPr/>
              <a:t>09/03/2023</a:t>
            </a:fld>
            <a:endParaRPr lang="fr-FR" cap="all" dirty="0"/>
          </a:p>
        </p:txBody>
      </p:sp>
      <p:sp>
        <p:nvSpPr>
          <p:cNvPr id="4" name="Titre 3"/>
          <p:cNvSpPr>
            <a:spLocks noGrp="1"/>
          </p:cNvSpPr>
          <p:nvPr>
            <p:ph type="title"/>
          </p:nvPr>
        </p:nvSpPr>
        <p:spPr/>
        <p:txBody>
          <a:bodyPr/>
          <a:lstStyle/>
          <a:p>
            <a:pPr marL="0" indent="0">
              <a:buNone/>
            </a:pPr>
            <a:r>
              <a:rPr lang="fr-FR" dirty="0" smtClean="0">
                <a:solidFill>
                  <a:srgbClr val="F4826E"/>
                </a:solidFill>
              </a:rPr>
              <a:t>2. Mobilisation des ARS et des territoires notamment via les filières endométriose</a:t>
            </a:r>
            <a:br>
              <a:rPr lang="fr-FR" dirty="0" smtClean="0">
                <a:solidFill>
                  <a:srgbClr val="F4826E"/>
                </a:solidFill>
              </a:rPr>
            </a:br>
            <a:r>
              <a:rPr lang="fr-FR" dirty="0" smtClean="0"/>
              <a:t/>
            </a:r>
            <a:br>
              <a:rPr lang="fr-FR" dirty="0" smtClean="0"/>
            </a:br>
            <a:endParaRPr lang="fr-FR" dirty="0">
              <a:solidFill>
                <a:srgbClr val="373332"/>
              </a:solidFill>
            </a:endParaRPr>
          </a:p>
        </p:txBody>
      </p:sp>
      <p:sp>
        <p:nvSpPr>
          <p:cNvPr id="5" name="Espace réservé du numéro de diapositive 4"/>
          <p:cNvSpPr>
            <a:spLocks noGrp="1"/>
          </p:cNvSpPr>
          <p:nvPr>
            <p:ph type="sldNum" sz="quarter" idx="4"/>
          </p:nvPr>
        </p:nvSpPr>
        <p:spPr/>
        <p:txBody>
          <a:bodyPr/>
          <a:lstStyle/>
          <a:p>
            <a:fld id="{733122C9-A0B9-462F-8757-0847AD287B63}" type="slidenum">
              <a:rPr lang="fr-FR" smtClean="0"/>
              <a:pPr/>
              <a:t>6</a:t>
            </a:fld>
            <a:endParaRPr lang="fr-FR" dirty="0"/>
          </a:p>
        </p:txBody>
      </p:sp>
      <p:sp>
        <p:nvSpPr>
          <p:cNvPr id="6" name="Espace réservé du pied de page 5"/>
          <p:cNvSpPr>
            <a:spLocks noGrp="1"/>
          </p:cNvSpPr>
          <p:nvPr>
            <p:ph type="ftr" sz="quarter" idx="3"/>
          </p:nvPr>
        </p:nvSpPr>
        <p:spPr/>
        <p:txBody>
          <a:bodyPr/>
          <a:lstStyle/>
          <a:p>
            <a:r>
              <a:rPr lang="fr-FR" smtClean="0"/>
              <a:t>Direction générale de l’offre de soins</a:t>
            </a:r>
            <a:endParaRPr lang="fr-FR" dirty="0"/>
          </a:p>
        </p:txBody>
      </p:sp>
    </p:spTree>
    <p:extLst>
      <p:ext uri="{BB962C8B-B14F-4D97-AF65-F5344CB8AC3E}">
        <p14:creationId xmlns:p14="http://schemas.microsoft.com/office/powerpoint/2010/main" val="22246369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7</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09/03/2023</a:t>
            </a:fld>
            <a:endParaRPr lang="fr-FR" cap="all" dirty="0"/>
          </a:p>
        </p:txBody>
      </p:sp>
      <p:sp>
        <p:nvSpPr>
          <p:cNvPr id="5" name="Titre 4"/>
          <p:cNvSpPr>
            <a:spLocks noGrp="1"/>
          </p:cNvSpPr>
          <p:nvPr>
            <p:ph type="title"/>
          </p:nvPr>
        </p:nvSpPr>
        <p:spPr/>
        <p:txBody>
          <a:bodyPr>
            <a:normAutofit/>
          </a:bodyPr>
          <a:lstStyle/>
          <a:p>
            <a:r>
              <a:rPr lang="fr-FR" sz="2000" dirty="0" smtClean="0">
                <a:solidFill>
                  <a:srgbClr val="F4826E"/>
                </a:solidFill>
              </a:rPr>
              <a:t>Mobilisation des ARS et des territoires</a:t>
            </a:r>
            <a:endParaRPr lang="fr-FR" sz="2000" dirty="0"/>
          </a:p>
        </p:txBody>
      </p:sp>
      <p:sp>
        <p:nvSpPr>
          <p:cNvPr id="6" name="Espace réservé du texte 5"/>
          <p:cNvSpPr>
            <a:spLocks noGrp="1"/>
          </p:cNvSpPr>
          <p:nvPr>
            <p:ph type="body" sz="quarter" idx="14"/>
          </p:nvPr>
        </p:nvSpPr>
        <p:spPr>
          <a:xfrm>
            <a:off x="233966" y="1364043"/>
            <a:ext cx="8604630" cy="2880320"/>
          </a:xfrm>
        </p:spPr>
        <p:txBody>
          <a:bodyPr/>
          <a:lstStyle/>
          <a:p>
            <a:pPr marL="351358" indent="-228594" algn="just" defTabSz="1219170">
              <a:spcBef>
                <a:spcPts val="100"/>
              </a:spcBef>
              <a:spcAft>
                <a:spcPts val="100"/>
              </a:spcAft>
              <a:buFont typeface="Wingdings" panose="05000000000000000000" pitchFamily="2" charset="2"/>
              <a:buChar char="§"/>
            </a:pPr>
            <a:r>
              <a:rPr lang="fr-FR" dirty="0" smtClean="0">
                <a:solidFill>
                  <a:srgbClr val="373332"/>
                </a:solidFill>
              </a:rPr>
              <a:t>Plusieurs référents ARS concernés dans la mise en œuvre opérationnelle des mesures de la Stratégie : offre de soins, formation, PRS, santé publique, ETP, voire </a:t>
            </a:r>
            <a:r>
              <a:rPr lang="fr-FR" dirty="0" err="1" smtClean="0">
                <a:solidFill>
                  <a:srgbClr val="373332"/>
                </a:solidFill>
              </a:rPr>
              <a:t>GRADeS</a:t>
            </a:r>
            <a:endParaRPr lang="fr-FR" dirty="0" smtClean="0">
              <a:solidFill>
                <a:srgbClr val="373332"/>
              </a:solidFill>
            </a:endParaRPr>
          </a:p>
          <a:p>
            <a:pPr marL="351358" indent="-228594" algn="just" defTabSz="1219170">
              <a:spcBef>
                <a:spcPts val="100"/>
              </a:spcBef>
              <a:spcAft>
                <a:spcPts val="100"/>
              </a:spcAft>
              <a:buFont typeface="Wingdings" panose="05000000000000000000" pitchFamily="2" charset="2"/>
              <a:buChar char="§"/>
            </a:pPr>
            <a:r>
              <a:rPr lang="fr-FR" dirty="0" smtClean="0">
                <a:solidFill>
                  <a:srgbClr val="373332"/>
                </a:solidFill>
              </a:rPr>
              <a:t>Demande de crédits complémentaires en cours pour la mise en œuvre de la Stratégie, faire remonter les besoins.  </a:t>
            </a:r>
          </a:p>
          <a:p>
            <a:pPr marL="122764" algn="just" defTabSz="1219170">
              <a:spcBef>
                <a:spcPts val="100"/>
              </a:spcBef>
              <a:spcAft>
                <a:spcPts val="100"/>
              </a:spcAft>
            </a:pPr>
            <a:endParaRPr lang="fr-FR" dirty="0">
              <a:solidFill>
                <a:srgbClr val="373332"/>
              </a:solidFill>
            </a:endParaRPr>
          </a:p>
          <a:p>
            <a:pPr marL="122764" algn="just" defTabSz="1219170">
              <a:spcBef>
                <a:spcPts val="100"/>
              </a:spcBef>
              <a:spcAft>
                <a:spcPts val="100"/>
              </a:spcAft>
            </a:pPr>
            <a:r>
              <a:rPr lang="fr-FR" b="1" dirty="0" smtClean="0">
                <a:solidFill>
                  <a:srgbClr val="373332"/>
                </a:solidFill>
              </a:rPr>
              <a:t>CADRE GLOBAL</a:t>
            </a:r>
          </a:p>
          <a:p>
            <a:pPr marL="351358" indent="-228594" algn="just" defTabSz="1219170">
              <a:spcBef>
                <a:spcPts val="100"/>
              </a:spcBef>
              <a:spcAft>
                <a:spcPts val="100"/>
              </a:spcAft>
              <a:buFont typeface="Wingdings" panose="05000000000000000000" pitchFamily="2" charset="2"/>
              <a:buChar char="§"/>
            </a:pPr>
            <a:r>
              <a:rPr lang="fr-FR" b="1" dirty="0" smtClean="0">
                <a:solidFill>
                  <a:srgbClr val="373332"/>
                </a:solidFill>
              </a:rPr>
              <a:t>Mesure 6.2 </a:t>
            </a:r>
            <a:r>
              <a:rPr lang="fr-FR" b="1" dirty="0">
                <a:solidFill>
                  <a:srgbClr val="373332"/>
                </a:solidFill>
              </a:rPr>
              <a:t>: inscription au sein des PRS </a:t>
            </a:r>
            <a:r>
              <a:rPr lang="fr-FR" dirty="0">
                <a:solidFill>
                  <a:srgbClr val="373332"/>
                </a:solidFill>
              </a:rPr>
              <a:t>(6.2.1 en ciblant les populations et les départements via les </a:t>
            </a:r>
            <a:r>
              <a:rPr lang="fr-FR" dirty="0" smtClean="0">
                <a:solidFill>
                  <a:srgbClr val="373332"/>
                </a:solidFill>
              </a:rPr>
              <a:t>ORS dans le cadre de l’amélioration de l’accès aux soins)</a:t>
            </a:r>
          </a:p>
          <a:p>
            <a:pPr marL="610733" lvl="1" indent="-228594" algn="just" defTabSz="1219170">
              <a:spcBef>
                <a:spcPts val="100"/>
              </a:spcBef>
              <a:spcAft>
                <a:spcPts val="100"/>
              </a:spcAft>
              <a:buFont typeface="Wingdings" panose="05000000000000000000" pitchFamily="2" charset="2"/>
              <a:buChar char="§"/>
            </a:pPr>
            <a:r>
              <a:rPr lang="fr-FR" sz="1400" dirty="0" smtClean="0">
                <a:solidFill>
                  <a:srgbClr val="373332"/>
                </a:solidFill>
              </a:rPr>
              <a:t>Information sera faite en atelier PRS</a:t>
            </a:r>
          </a:p>
          <a:p>
            <a:pPr marL="610733" lvl="1" indent="-228594" algn="just" defTabSz="1219170">
              <a:spcBef>
                <a:spcPts val="100"/>
              </a:spcBef>
              <a:spcAft>
                <a:spcPts val="100"/>
              </a:spcAft>
              <a:buFont typeface="Wingdings" panose="05000000000000000000" pitchFamily="2" charset="2"/>
              <a:buChar char="§"/>
            </a:pPr>
            <a:r>
              <a:rPr lang="fr-FR" sz="1400" dirty="0" smtClean="0">
                <a:solidFill>
                  <a:srgbClr val="373332"/>
                </a:solidFill>
              </a:rPr>
              <a:t>Proposition de traiter l’endométriose de façon macro intégrant les principaux enjeux confiés aux territoires par la Stratégie</a:t>
            </a:r>
          </a:p>
          <a:p>
            <a:pPr marL="610733" lvl="1" indent="-228594" algn="just" defTabSz="1219170">
              <a:spcBef>
                <a:spcPts val="100"/>
              </a:spcBef>
              <a:spcAft>
                <a:spcPts val="100"/>
              </a:spcAft>
              <a:buFont typeface="Wingdings" panose="05000000000000000000" pitchFamily="2" charset="2"/>
              <a:buChar char="§"/>
            </a:pPr>
            <a:r>
              <a:rPr lang="fr-FR" sz="1400" dirty="0" smtClean="0">
                <a:solidFill>
                  <a:srgbClr val="373332"/>
                </a:solidFill>
              </a:rPr>
              <a:t>Possibilité d’intégration dans un volet plus large du SRS (parcours, ex. maladies chroniques, </a:t>
            </a:r>
            <a:r>
              <a:rPr lang="fr-FR" sz="1400" dirty="0">
                <a:solidFill>
                  <a:srgbClr val="373332"/>
                </a:solidFill>
              </a:rPr>
              <a:t>femmes - mères - enfants / Périnatalité) ou dans celui consacré aux activités soumises à autorisations (obstétrique et/ou AMP – DPN). </a:t>
            </a:r>
          </a:p>
          <a:p>
            <a:pPr marL="351358" indent="-228594" algn="just" defTabSz="1219170">
              <a:spcBef>
                <a:spcPts val="100"/>
              </a:spcBef>
              <a:spcAft>
                <a:spcPts val="100"/>
              </a:spcAft>
              <a:buFont typeface="Wingdings" panose="05000000000000000000" pitchFamily="2" charset="2"/>
              <a:buChar char="§"/>
            </a:pPr>
            <a:endParaRPr lang="fr-FR" dirty="0" smtClean="0">
              <a:solidFill>
                <a:srgbClr val="373332"/>
              </a:solidFill>
            </a:endParaRPr>
          </a:p>
          <a:p>
            <a:pPr algn="ctr" defTabSz="1120775">
              <a:spcBef>
                <a:spcPts val="100"/>
              </a:spcBef>
              <a:spcAft>
                <a:spcPts val="100"/>
              </a:spcAft>
            </a:pPr>
            <a:endParaRPr lang="fr-FR" dirty="0">
              <a:solidFill>
                <a:srgbClr val="373332"/>
              </a:solidFill>
            </a:endParaRPr>
          </a:p>
        </p:txBody>
      </p:sp>
      <p:sp>
        <p:nvSpPr>
          <p:cNvPr id="7" name="Espace réservé du pied de page 6"/>
          <p:cNvSpPr>
            <a:spLocks noGrp="1"/>
          </p:cNvSpPr>
          <p:nvPr>
            <p:ph type="ftr" sz="quarter" idx="3"/>
          </p:nvPr>
        </p:nvSpPr>
        <p:spPr/>
        <p:txBody>
          <a:bodyPr/>
          <a:lstStyle/>
          <a:p>
            <a:r>
              <a:rPr lang="fr-FR" smtClean="0"/>
              <a:t>Direction générale de l’offre de soins</a:t>
            </a:r>
            <a:endParaRPr lang="fr-FR" dirty="0"/>
          </a:p>
        </p:txBody>
      </p:sp>
    </p:spTree>
    <p:extLst>
      <p:ext uri="{BB962C8B-B14F-4D97-AF65-F5344CB8AC3E}">
        <p14:creationId xmlns:p14="http://schemas.microsoft.com/office/powerpoint/2010/main" val="18701832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8</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09/03/2023</a:t>
            </a:fld>
            <a:endParaRPr lang="fr-FR" cap="all" dirty="0"/>
          </a:p>
        </p:txBody>
      </p:sp>
      <p:sp>
        <p:nvSpPr>
          <p:cNvPr id="5" name="Titre 4"/>
          <p:cNvSpPr>
            <a:spLocks noGrp="1"/>
          </p:cNvSpPr>
          <p:nvPr>
            <p:ph type="title"/>
          </p:nvPr>
        </p:nvSpPr>
        <p:spPr/>
        <p:txBody>
          <a:bodyPr>
            <a:normAutofit/>
          </a:bodyPr>
          <a:lstStyle/>
          <a:p>
            <a:r>
              <a:rPr lang="fr-FR" sz="2000" dirty="0" smtClean="0">
                <a:solidFill>
                  <a:srgbClr val="F4826E"/>
                </a:solidFill>
              </a:rPr>
              <a:t>Mise en œuvre de filières dédiées à l’endométriose</a:t>
            </a:r>
            <a:endParaRPr lang="fr-FR" sz="2000" dirty="0"/>
          </a:p>
        </p:txBody>
      </p:sp>
      <p:sp>
        <p:nvSpPr>
          <p:cNvPr id="6" name="Espace réservé du texte 5"/>
          <p:cNvSpPr>
            <a:spLocks noGrp="1"/>
          </p:cNvSpPr>
          <p:nvPr>
            <p:ph type="body" sz="quarter" idx="14"/>
          </p:nvPr>
        </p:nvSpPr>
        <p:spPr>
          <a:xfrm>
            <a:off x="144083" y="1350107"/>
            <a:ext cx="8604630" cy="2880320"/>
          </a:xfrm>
        </p:spPr>
        <p:txBody>
          <a:bodyPr/>
          <a:lstStyle/>
          <a:p>
            <a:pPr marL="122764" algn="just" defTabSz="1219170">
              <a:spcBef>
                <a:spcPts val="100"/>
              </a:spcBef>
              <a:spcAft>
                <a:spcPts val="100"/>
              </a:spcAft>
            </a:pPr>
            <a:r>
              <a:rPr lang="fr-FR" b="1" dirty="0">
                <a:solidFill>
                  <a:srgbClr val="373332"/>
                </a:solidFill>
              </a:rPr>
              <a:t>3.1.2 Lancement AAP par ARS </a:t>
            </a:r>
            <a:r>
              <a:rPr lang="fr-FR" b="1" dirty="0" smtClean="0">
                <a:solidFill>
                  <a:srgbClr val="373332"/>
                </a:solidFill>
              </a:rPr>
              <a:t>pour la création de filières </a:t>
            </a:r>
            <a:endParaRPr lang="fr-FR" b="1" dirty="0">
              <a:solidFill>
                <a:srgbClr val="373332"/>
              </a:solidFill>
              <a:sym typeface="Wingdings" panose="05000000000000000000" pitchFamily="2" charset="2"/>
            </a:endParaRPr>
          </a:p>
          <a:p>
            <a:pPr marL="122764" algn="just" defTabSz="1219170">
              <a:spcBef>
                <a:spcPts val="100"/>
              </a:spcBef>
              <a:spcAft>
                <a:spcPts val="100"/>
              </a:spcAft>
            </a:pPr>
            <a:r>
              <a:rPr lang="fr-FR" b="1" dirty="0">
                <a:solidFill>
                  <a:srgbClr val="373332"/>
                </a:solidFill>
              </a:rPr>
              <a:t>3.2.1 Identification des centres prenant en charge l’endométriose complexe notamment par AAP</a:t>
            </a:r>
          </a:p>
          <a:p>
            <a:pPr marL="122764" algn="just" defTabSz="1219170">
              <a:spcBef>
                <a:spcPts val="100"/>
              </a:spcBef>
              <a:spcAft>
                <a:spcPts val="100"/>
              </a:spcAft>
            </a:pPr>
            <a:endParaRPr lang="fr-FR" sz="1200" dirty="0" smtClean="0">
              <a:solidFill>
                <a:srgbClr val="373332"/>
              </a:solidFill>
            </a:endParaRPr>
          </a:p>
          <a:p>
            <a:pPr marL="351358" indent="-228594" algn="just" defTabSz="1219170">
              <a:spcBef>
                <a:spcPts val="100"/>
              </a:spcBef>
              <a:spcAft>
                <a:spcPts val="100"/>
              </a:spcAft>
              <a:buFont typeface="Wingdings" panose="05000000000000000000" pitchFamily="2" charset="2"/>
              <a:buChar char="§"/>
            </a:pPr>
            <a:r>
              <a:rPr lang="fr-FR" dirty="0" smtClean="0">
                <a:solidFill>
                  <a:srgbClr val="373332"/>
                </a:solidFill>
              </a:rPr>
              <a:t>Principale mesure d’organisation des soins portée par la Stratégie</a:t>
            </a:r>
          </a:p>
          <a:p>
            <a:pPr marL="351358" indent="-228594" algn="just" defTabSz="1219170">
              <a:spcBef>
                <a:spcPts val="100"/>
              </a:spcBef>
              <a:spcAft>
                <a:spcPts val="100"/>
              </a:spcAft>
              <a:buFont typeface="Wingdings" panose="05000000000000000000" pitchFamily="2" charset="2"/>
              <a:buChar char="§"/>
            </a:pPr>
            <a:r>
              <a:rPr lang="fr-FR" dirty="0">
                <a:solidFill>
                  <a:srgbClr val="373332"/>
                </a:solidFill>
              </a:rPr>
              <a:t>Publication de l’instruction en juillet </a:t>
            </a:r>
            <a:r>
              <a:rPr lang="fr-FR" dirty="0" smtClean="0">
                <a:solidFill>
                  <a:srgbClr val="373332"/>
                </a:solidFill>
              </a:rPr>
              <a:t>2022</a:t>
            </a:r>
          </a:p>
          <a:p>
            <a:pPr marL="351358" indent="-228594" algn="just" defTabSz="1219170">
              <a:spcBef>
                <a:spcPts val="100"/>
              </a:spcBef>
              <a:spcAft>
                <a:spcPts val="100"/>
              </a:spcAft>
              <a:buFont typeface="Wingdings" panose="05000000000000000000" pitchFamily="2" charset="2"/>
              <a:buChar char="§"/>
            </a:pPr>
            <a:r>
              <a:rPr lang="fr-FR" dirty="0" smtClean="0">
                <a:solidFill>
                  <a:srgbClr val="373332"/>
                </a:solidFill>
              </a:rPr>
              <a:t>Il </a:t>
            </a:r>
            <a:r>
              <a:rPr lang="fr-FR" dirty="0">
                <a:solidFill>
                  <a:srgbClr val="373332"/>
                </a:solidFill>
              </a:rPr>
              <a:t>est demandé aux ARS d’organiser la structuration d’une offre de soins graduée sur l’ensemble de leur territoire via la mise en place d'une filière dédiée à la prise en charge de l’endométriose par région s’intégrant aux organisations et aux dispositifs de coordination préexistants, puis d’en assurer le suivi et l’évaluation. </a:t>
            </a:r>
            <a:endParaRPr lang="fr-FR" b="1" dirty="0">
              <a:solidFill>
                <a:srgbClr val="373332"/>
              </a:solidFill>
            </a:endParaRPr>
          </a:p>
          <a:p>
            <a:pPr marL="351358" indent="-228594" algn="just" defTabSz="1219170">
              <a:spcAft>
                <a:spcPts val="0"/>
              </a:spcAft>
              <a:buFont typeface="Wingdings" panose="05000000000000000000" pitchFamily="2" charset="2"/>
              <a:buChar char="§"/>
            </a:pPr>
            <a:r>
              <a:rPr lang="fr-FR" dirty="0" smtClean="0">
                <a:solidFill>
                  <a:srgbClr val="373332"/>
                </a:solidFill>
              </a:rPr>
              <a:t>Financement </a:t>
            </a:r>
            <a:r>
              <a:rPr lang="fr-FR" dirty="0">
                <a:solidFill>
                  <a:srgbClr val="373332"/>
                </a:solidFill>
              </a:rPr>
              <a:t>FIR à hauteur de 4,5 M€ en année </a:t>
            </a:r>
            <a:r>
              <a:rPr lang="fr-FR" dirty="0" smtClean="0">
                <a:solidFill>
                  <a:srgbClr val="373332"/>
                </a:solidFill>
              </a:rPr>
              <a:t>pleine annoncés dans la Stratégie, p</a:t>
            </a:r>
            <a:r>
              <a:rPr lang="fr-FR" sz="1400" dirty="0" smtClean="0">
                <a:solidFill>
                  <a:srgbClr val="373332"/>
                </a:solidFill>
              </a:rPr>
              <a:t>lus </a:t>
            </a:r>
            <a:r>
              <a:rPr lang="fr-FR" sz="1400" dirty="0">
                <a:solidFill>
                  <a:srgbClr val="373332"/>
                </a:solidFill>
              </a:rPr>
              <a:t>d’1M€ de crédits d’amorçage délégués en 2022 </a:t>
            </a:r>
            <a:r>
              <a:rPr lang="fr-FR" dirty="0">
                <a:solidFill>
                  <a:srgbClr val="373332"/>
                </a:solidFill>
              </a:rPr>
              <a:t>pour initier les travaux. Arbitrages et travaux de répartition pour délégation en prochaine circulaire FIR à venir</a:t>
            </a:r>
          </a:p>
          <a:p>
            <a:pPr marL="351358" indent="-228594" algn="just" defTabSz="1219170">
              <a:spcAft>
                <a:spcPts val="0"/>
              </a:spcAft>
              <a:buFont typeface="Wingdings" panose="05000000000000000000" pitchFamily="2" charset="2"/>
              <a:buChar char="§"/>
            </a:pPr>
            <a:r>
              <a:rPr lang="fr-FR" dirty="0">
                <a:solidFill>
                  <a:srgbClr val="373332"/>
                </a:solidFill>
              </a:rPr>
              <a:t>Identification des filières attendue pour fin 2023 dans l’ensemble des régions</a:t>
            </a:r>
          </a:p>
          <a:p>
            <a:pPr marL="351358" indent="-228594" algn="just" defTabSz="1219170">
              <a:spcAft>
                <a:spcPts val="0"/>
              </a:spcAft>
              <a:buFont typeface="Wingdings" panose="05000000000000000000" pitchFamily="2" charset="2"/>
              <a:buChar char="§"/>
            </a:pPr>
            <a:r>
              <a:rPr lang="fr-FR" dirty="0" smtClean="0">
                <a:solidFill>
                  <a:srgbClr val="373332"/>
                </a:solidFill>
              </a:rPr>
              <a:t>Evaluation </a:t>
            </a:r>
            <a:r>
              <a:rPr lang="fr-FR" dirty="0">
                <a:solidFill>
                  <a:srgbClr val="373332"/>
                </a:solidFill>
              </a:rPr>
              <a:t>nationale des filières sera effectuée par la DGOS + demande de remontée annuelle d’un indicateur d’activité des filières (nb de femmes)</a:t>
            </a:r>
          </a:p>
          <a:p>
            <a:pPr marL="351358" indent="-228594" algn="just" defTabSz="1219170">
              <a:spcBef>
                <a:spcPts val="100"/>
              </a:spcBef>
              <a:spcAft>
                <a:spcPts val="100"/>
              </a:spcAft>
              <a:buFont typeface="Wingdings" panose="05000000000000000000" pitchFamily="2" charset="2"/>
              <a:buChar char="§"/>
            </a:pPr>
            <a:endParaRPr lang="fr-FR" dirty="0">
              <a:solidFill>
                <a:srgbClr val="373332"/>
              </a:solidFill>
            </a:endParaRPr>
          </a:p>
          <a:p>
            <a:pPr marL="351358" indent="-228594" algn="just" defTabSz="1219170">
              <a:spcBef>
                <a:spcPts val="100"/>
              </a:spcBef>
              <a:spcAft>
                <a:spcPts val="100"/>
              </a:spcAft>
              <a:buFont typeface="Wingdings" panose="05000000000000000000" pitchFamily="2" charset="2"/>
              <a:buChar char="§"/>
            </a:pPr>
            <a:endParaRPr lang="fr-FR" dirty="0" smtClean="0">
              <a:solidFill>
                <a:srgbClr val="373332"/>
              </a:solidFill>
            </a:endParaRPr>
          </a:p>
          <a:p>
            <a:pPr algn="ctr" defTabSz="1120775">
              <a:spcBef>
                <a:spcPts val="100"/>
              </a:spcBef>
              <a:spcAft>
                <a:spcPts val="100"/>
              </a:spcAft>
            </a:pPr>
            <a:endParaRPr lang="fr-FR" dirty="0">
              <a:solidFill>
                <a:srgbClr val="373332"/>
              </a:solidFill>
            </a:endParaRPr>
          </a:p>
        </p:txBody>
      </p:sp>
      <p:sp>
        <p:nvSpPr>
          <p:cNvPr id="7" name="Espace réservé du pied de page 6"/>
          <p:cNvSpPr>
            <a:spLocks noGrp="1"/>
          </p:cNvSpPr>
          <p:nvPr>
            <p:ph type="ftr" sz="quarter" idx="3"/>
          </p:nvPr>
        </p:nvSpPr>
        <p:spPr/>
        <p:txBody>
          <a:bodyPr/>
          <a:lstStyle/>
          <a:p>
            <a:r>
              <a:rPr lang="fr-FR" smtClean="0"/>
              <a:t>Direction générale de l’offre de soins</a:t>
            </a:r>
            <a:endParaRPr lang="fr-FR" dirty="0"/>
          </a:p>
        </p:txBody>
      </p:sp>
    </p:spTree>
    <p:extLst>
      <p:ext uri="{BB962C8B-B14F-4D97-AF65-F5344CB8AC3E}">
        <p14:creationId xmlns:p14="http://schemas.microsoft.com/office/powerpoint/2010/main" val="34723760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9</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09/03/2023</a:t>
            </a:fld>
            <a:endParaRPr lang="fr-FR" cap="all" dirty="0"/>
          </a:p>
        </p:txBody>
      </p:sp>
      <p:sp>
        <p:nvSpPr>
          <p:cNvPr id="5" name="Titre 4"/>
          <p:cNvSpPr>
            <a:spLocks noGrp="1"/>
          </p:cNvSpPr>
          <p:nvPr>
            <p:ph type="title"/>
          </p:nvPr>
        </p:nvSpPr>
        <p:spPr/>
        <p:txBody>
          <a:bodyPr>
            <a:normAutofit/>
          </a:bodyPr>
          <a:lstStyle/>
          <a:p>
            <a:r>
              <a:rPr lang="fr-FR" sz="2000" dirty="0">
                <a:solidFill>
                  <a:srgbClr val="F4826E"/>
                </a:solidFill>
              </a:rPr>
              <a:t>Mise en œuvre de filières dédiées à l’endométriose</a:t>
            </a:r>
            <a:endParaRPr lang="fr-FR" sz="2000" dirty="0"/>
          </a:p>
        </p:txBody>
      </p:sp>
      <p:sp>
        <p:nvSpPr>
          <p:cNvPr id="6" name="Espace réservé du texte 5"/>
          <p:cNvSpPr>
            <a:spLocks noGrp="1"/>
          </p:cNvSpPr>
          <p:nvPr>
            <p:ph type="body" sz="quarter" idx="14"/>
          </p:nvPr>
        </p:nvSpPr>
        <p:spPr>
          <a:xfrm>
            <a:off x="96518" y="1374434"/>
            <a:ext cx="8879525" cy="2880320"/>
          </a:xfrm>
        </p:spPr>
        <p:txBody>
          <a:bodyPr/>
          <a:lstStyle/>
          <a:p>
            <a:pPr marL="351358" indent="-228594" algn="just" defTabSz="1219170">
              <a:spcAft>
                <a:spcPts val="0"/>
              </a:spcAft>
              <a:buFont typeface="Wingdings" panose="05000000000000000000" pitchFamily="2" charset="2"/>
              <a:buChar char="§"/>
            </a:pPr>
            <a:r>
              <a:rPr lang="fr-FR" b="1" dirty="0" smtClean="0">
                <a:solidFill>
                  <a:srgbClr val="373332"/>
                </a:solidFill>
              </a:rPr>
              <a:t>Missions confiées aux filières, en lien avec leur ARS :  </a:t>
            </a:r>
          </a:p>
          <a:p>
            <a:pPr marL="725039" lvl="1" indent="-342900" algn="just" defTabSz="1219170">
              <a:spcAft>
                <a:spcPts val="0"/>
              </a:spcAft>
              <a:buFont typeface="+mj-lt"/>
              <a:buAutoNum type="arabicPeriod"/>
            </a:pPr>
            <a:r>
              <a:rPr lang="fr-FR" sz="1400" dirty="0" smtClean="0">
                <a:solidFill>
                  <a:srgbClr val="373332"/>
                </a:solidFill>
              </a:rPr>
              <a:t>Participent à la </a:t>
            </a:r>
            <a:r>
              <a:rPr lang="fr-FR" sz="1400" dirty="0">
                <a:solidFill>
                  <a:srgbClr val="373332"/>
                </a:solidFill>
              </a:rPr>
              <a:t>constitution et </a:t>
            </a:r>
            <a:r>
              <a:rPr lang="fr-FR" sz="1400" dirty="0" smtClean="0">
                <a:solidFill>
                  <a:srgbClr val="373332"/>
                </a:solidFill>
              </a:rPr>
              <a:t>à la coordination d’une </a:t>
            </a:r>
            <a:r>
              <a:rPr lang="fr-FR" sz="1400" dirty="0">
                <a:solidFill>
                  <a:srgbClr val="373332"/>
                </a:solidFill>
              </a:rPr>
              <a:t>offre de soins graduée sur leur territoire en lien avec l’existant ;</a:t>
            </a:r>
          </a:p>
          <a:p>
            <a:pPr marL="725039" lvl="1" indent="-342900" algn="just" defTabSz="1219170">
              <a:spcAft>
                <a:spcPts val="0"/>
              </a:spcAft>
              <a:buFont typeface="+mj-lt"/>
              <a:buAutoNum type="arabicPeriod"/>
            </a:pPr>
            <a:r>
              <a:rPr lang="fr-FR" sz="1400" dirty="0">
                <a:solidFill>
                  <a:srgbClr val="373332"/>
                </a:solidFill>
              </a:rPr>
              <a:t>Assurent la collaboration des acteurs en mettant notamment en place des RCP communes et de recours ; </a:t>
            </a:r>
          </a:p>
          <a:p>
            <a:pPr marL="725039" lvl="1" indent="-342900" algn="just" defTabSz="1219170">
              <a:spcAft>
                <a:spcPts val="0"/>
              </a:spcAft>
              <a:buFont typeface="+mj-lt"/>
              <a:buAutoNum type="arabicPeriod"/>
            </a:pPr>
            <a:r>
              <a:rPr lang="fr-FR" sz="1400" dirty="0" smtClean="0">
                <a:solidFill>
                  <a:srgbClr val="373332"/>
                </a:solidFill>
              </a:rPr>
              <a:t>Contribuent </a:t>
            </a:r>
            <a:r>
              <a:rPr lang="fr-FR" sz="1400" dirty="0">
                <a:solidFill>
                  <a:srgbClr val="373332"/>
                </a:solidFill>
              </a:rPr>
              <a:t>à l’amélioration des pratiques professionnelles ; </a:t>
            </a:r>
            <a:endParaRPr lang="fr-FR" sz="1400" dirty="0" smtClean="0">
              <a:solidFill>
                <a:srgbClr val="373332"/>
              </a:solidFill>
            </a:endParaRPr>
          </a:p>
          <a:p>
            <a:pPr marL="725039" lvl="1" indent="-342900" algn="just" defTabSz="1219170">
              <a:spcAft>
                <a:spcPts val="0"/>
              </a:spcAft>
              <a:buFont typeface="+mj-lt"/>
              <a:buAutoNum type="arabicPeriod"/>
            </a:pPr>
            <a:r>
              <a:rPr lang="fr-FR" sz="1400" dirty="0" smtClean="0">
                <a:solidFill>
                  <a:srgbClr val="373332"/>
                </a:solidFill>
              </a:rPr>
              <a:t>Informent </a:t>
            </a:r>
            <a:r>
              <a:rPr lang="fr-FR" sz="1400" dirty="0">
                <a:solidFill>
                  <a:srgbClr val="373332"/>
                </a:solidFill>
              </a:rPr>
              <a:t>le public, notamment sur l’offre de soins </a:t>
            </a:r>
            <a:r>
              <a:rPr lang="fr-FR" sz="1400" dirty="0" smtClean="0">
                <a:solidFill>
                  <a:srgbClr val="373332"/>
                </a:solidFill>
              </a:rPr>
              <a:t>; </a:t>
            </a:r>
          </a:p>
          <a:p>
            <a:pPr marL="725039" lvl="1" indent="-342900" algn="just" defTabSz="1219170">
              <a:spcAft>
                <a:spcPts val="0"/>
              </a:spcAft>
              <a:buFont typeface="+mj-lt"/>
              <a:buAutoNum type="arabicPeriod"/>
            </a:pPr>
            <a:r>
              <a:rPr lang="fr-FR" sz="1400" dirty="0" smtClean="0">
                <a:solidFill>
                  <a:srgbClr val="373332"/>
                </a:solidFill>
              </a:rPr>
              <a:t>Assurent </a:t>
            </a:r>
            <a:r>
              <a:rPr lang="fr-FR" sz="1400" dirty="0">
                <a:solidFill>
                  <a:srgbClr val="373332"/>
                </a:solidFill>
              </a:rPr>
              <a:t>une mission de suivi de ces activités et en rendent compte auprès de </a:t>
            </a:r>
            <a:r>
              <a:rPr lang="fr-FR" sz="1400" dirty="0" smtClean="0">
                <a:solidFill>
                  <a:srgbClr val="373332"/>
                </a:solidFill>
              </a:rPr>
              <a:t>l’ARS.</a:t>
            </a:r>
          </a:p>
          <a:p>
            <a:pPr marL="382139" lvl="1" indent="0" algn="just" defTabSz="1219170">
              <a:spcAft>
                <a:spcPts val="0"/>
              </a:spcAft>
              <a:buNone/>
            </a:pPr>
            <a:endParaRPr lang="fr-FR" sz="1400" dirty="0">
              <a:solidFill>
                <a:srgbClr val="373332"/>
              </a:solidFill>
            </a:endParaRPr>
          </a:p>
          <a:p>
            <a:pPr marL="382139" lvl="1" indent="0" algn="just" defTabSz="1219170">
              <a:spcAft>
                <a:spcPts val="0"/>
              </a:spcAft>
              <a:buNone/>
            </a:pPr>
            <a:r>
              <a:rPr lang="fr-FR" sz="1400" dirty="0" smtClean="0">
                <a:solidFill>
                  <a:srgbClr val="373332"/>
                </a:solidFill>
              </a:rPr>
              <a:t>Eventuellement, action </a:t>
            </a:r>
            <a:r>
              <a:rPr lang="fr-FR" sz="1400" dirty="0">
                <a:solidFill>
                  <a:srgbClr val="373332"/>
                </a:solidFill>
              </a:rPr>
              <a:t>de recherche en lien avec le PEPR. </a:t>
            </a:r>
          </a:p>
          <a:p>
            <a:pPr marL="382139" lvl="1" indent="0" algn="just" defTabSz="1219170">
              <a:spcAft>
                <a:spcPts val="0"/>
              </a:spcAft>
              <a:buNone/>
            </a:pPr>
            <a:endParaRPr lang="fr-FR" sz="1400" b="1" dirty="0">
              <a:solidFill>
                <a:srgbClr val="373332"/>
              </a:solidFill>
            </a:endParaRPr>
          </a:p>
          <a:p>
            <a:pPr marL="382139" lvl="1" indent="0" algn="just" defTabSz="1219170">
              <a:spcAft>
                <a:spcPts val="667"/>
              </a:spcAft>
              <a:buNone/>
            </a:pPr>
            <a:endParaRPr lang="fr-FR" sz="1400" dirty="0">
              <a:solidFill>
                <a:srgbClr val="000000"/>
              </a:solidFill>
            </a:endParaRPr>
          </a:p>
          <a:p>
            <a:pPr marL="382139" lvl="1" indent="0" algn="just" defTabSz="1219170">
              <a:spcAft>
                <a:spcPts val="667"/>
              </a:spcAft>
              <a:buNone/>
            </a:pPr>
            <a:endParaRPr lang="fr-FR" sz="1400" dirty="0" smtClean="0">
              <a:solidFill>
                <a:srgbClr val="FF0000"/>
              </a:solidFill>
            </a:endParaRPr>
          </a:p>
        </p:txBody>
      </p:sp>
      <p:sp>
        <p:nvSpPr>
          <p:cNvPr id="7" name="Espace réservé du pied de page 6"/>
          <p:cNvSpPr>
            <a:spLocks noGrp="1"/>
          </p:cNvSpPr>
          <p:nvPr>
            <p:ph type="ftr" sz="quarter" idx="3"/>
          </p:nvPr>
        </p:nvSpPr>
        <p:spPr/>
        <p:txBody>
          <a:bodyPr/>
          <a:lstStyle/>
          <a:p>
            <a:r>
              <a:rPr lang="fr-FR" smtClean="0"/>
              <a:t>Direction générale de l’offre de soins</a:t>
            </a:r>
            <a:endParaRPr lang="fr-FR" dirty="0"/>
          </a:p>
        </p:txBody>
      </p:sp>
    </p:spTree>
    <p:extLst>
      <p:ext uri="{BB962C8B-B14F-4D97-AF65-F5344CB8AC3E}">
        <p14:creationId xmlns:p14="http://schemas.microsoft.com/office/powerpoint/2010/main" val="1473860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10</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09/03/2023</a:t>
            </a:fld>
            <a:endParaRPr lang="fr-FR" cap="all" dirty="0"/>
          </a:p>
        </p:txBody>
      </p:sp>
      <p:sp>
        <p:nvSpPr>
          <p:cNvPr id="5" name="Titre 4"/>
          <p:cNvSpPr>
            <a:spLocks noGrp="1"/>
          </p:cNvSpPr>
          <p:nvPr>
            <p:ph type="title"/>
          </p:nvPr>
        </p:nvSpPr>
        <p:spPr/>
        <p:txBody>
          <a:bodyPr>
            <a:normAutofit/>
          </a:bodyPr>
          <a:lstStyle/>
          <a:p>
            <a:r>
              <a:rPr lang="fr-FR" sz="2000" dirty="0">
                <a:solidFill>
                  <a:srgbClr val="F4826E"/>
                </a:solidFill>
              </a:rPr>
              <a:t>Mise en œuvre de filières dédiées à l’endométriose</a:t>
            </a:r>
            <a:endParaRPr lang="fr-FR" sz="2000" dirty="0"/>
          </a:p>
        </p:txBody>
      </p:sp>
      <p:sp>
        <p:nvSpPr>
          <p:cNvPr id="6" name="Espace réservé du texte 5"/>
          <p:cNvSpPr>
            <a:spLocks noGrp="1"/>
          </p:cNvSpPr>
          <p:nvPr>
            <p:ph type="body" sz="quarter" idx="14"/>
          </p:nvPr>
        </p:nvSpPr>
        <p:spPr>
          <a:xfrm>
            <a:off x="233966" y="1357488"/>
            <a:ext cx="8604630" cy="2880320"/>
          </a:xfrm>
        </p:spPr>
        <p:txBody>
          <a:bodyPr/>
          <a:lstStyle/>
          <a:p>
            <a:pPr marL="122764" algn="just" defTabSz="1219170">
              <a:spcBef>
                <a:spcPts val="100"/>
              </a:spcBef>
              <a:spcAft>
                <a:spcPts val="100"/>
              </a:spcAft>
            </a:pPr>
            <a:r>
              <a:rPr lang="fr-FR" b="1" dirty="0">
                <a:solidFill>
                  <a:srgbClr val="373332"/>
                </a:solidFill>
              </a:rPr>
              <a:t>10.3.2 : Diffuser les coordonnées des structures de prises en charge au niveau territorial et par les ARS. </a:t>
            </a:r>
            <a:r>
              <a:rPr lang="fr-FR" dirty="0">
                <a:solidFill>
                  <a:srgbClr val="373332"/>
                </a:solidFill>
              </a:rPr>
              <a:t>Lancement de travaux au national ROR / Annuaire santé.fr</a:t>
            </a:r>
          </a:p>
          <a:p>
            <a:pPr marL="122764" algn="just" defTabSz="1219170">
              <a:spcBef>
                <a:spcPts val="100"/>
              </a:spcBef>
              <a:spcAft>
                <a:spcPts val="100"/>
              </a:spcAft>
            </a:pPr>
            <a:endParaRPr lang="fr-FR" b="1" dirty="0">
              <a:solidFill>
                <a:srgbClr val="F4826E"/>
              </a:solidFill>
            </a:endParaRPr>
          </a:p>
          <a:p>
            <a:pPr marL="122764" algn="just" defTabSz="1219170">
              <a:spcBef>
                <a:spcPts val="100"/>
              </a:spcBef>
              <a:spcAft>
                <a:spcPts val="100"/>
              </a:spcAft>
            </a:pPr>
            <a:r>
              <a:rPr lang="fr-FR" b="1" dirty="0" smtClean="0">
                <a:solidFill>
                  <a:srgbClr val="F4826E"/>
                </a:solidFill>
              </a:rPr>
              <a:t>IMAGERIE</a:t>
            </a:r>
            <a:r>
              <a:rPr lang="fr-FR" b="1" dirty="0" smtClean="0">
                <a:solidFill>
                  <a:srgbClr val="373332"/>
                </a:solidFill>
              </a:rPr>
              <a:t> </a:t>
            </a:r>
          </a:p>
          <a:p>
            <a:pPr marL="408514" indent="-285750" algn="just" defTabSz="1219170">
              <a:spcBef>
                <a:spcPts val="100"/>
              </a:spcBef>
              <a:spcAft>
                <a:spcPts val="100"/>
              </a:spcAft>
              <a:buFont typeface="Wingdings" panose="05000000000000000000" pitchFamily="2" charset="2"/>
              <a:buChar char="§"/>
            </a:pPr>
            <a:r>
              <a:rPr lang="fr-FR" b="1" dirty="0">
                <a:solidFill>
                  <a:srgbClr val="373332"/>
                </a:solidFill>
              </a:rPr>
              <a:t>5.1.3 Identification des centres imagerie par les filières : </a:t>
            </a:r>
            <a:r>
              <a:rPr lang="fr-FR" dirty="0">
                <a:solidFill>
                  <a:srgbClr val="373332"/>
                </a:solidFill>
              </a:rPr>
              <a:t>définis dans le cadre des niveaux de la filière</a:t>
            </a:r>
            <a:endParaRPr lang="fr-FR" b="1" dirty="0">
              <a:solidFill>
                <a:srgbClr val="373332"/>
              </a:solidFill>
            </a:endParaRPr>
          </a:p>
          <a:p>
            <a:pPr marL="408514" indent="-285750" algn="just" defTabSz="1219170">
              <a:spcBef>
                <a:spcPts val="100"/>
              </a:spcBef>
              <a:spcAft>
                <a:spcPts val="100"/>
              </a:spcAft>
              <a:buFont typeface="Wingdings" panose="05000000000000000000" pitchFamily="2" charset="2"/>
              <a:buChar char="§"/>
            </a:pPr>
            <a:r>
              <a:rPr lang="fr-FR" b="1" dirty="0" smtClean="0">
                <a:solidFill>
                  <a:srgbClr val="373332"/>
                </a:solidFill>
              </a:rPr>
              <a:t>4.3.2</a:t>
            </a:r>
            <a:r>
              <a:rPr lang="fr-FR" b="1" dirty="0">
                <a:solidFill>
                  <a:srgbClr val="373332"/>
                </a:solidFill>
              </a:rPr>
              <a:t>. Faciliter le recours à l’IRM en cas d’infertilité inexpliquée : </a:t>
            </a:r>
            <a:r>
              <a:rPr lang="fr-FR" dirty="0" smtClean="0">
                <a:solidFill>
                  <a:srgbClr val="373332"/>
                </a:solidFill>
              </a:rPr>
              <a:t>réforme </a:t>
            </a:r>
            <a:r>
              <a:rPr lang="fr-FR" dirty="0">
                <a:solidFill>
                  <a:srgbClr val="373332"/>
                </a:solidFill>
              </a:rPr>
              <a:t>des autorisations (autorisation pour plusieurs équipements) pour mise en œuvre PRS </a:t>
            </a:r>
            <a:r>
              <a:rPr lang="fr-FR" dirty="0" smtClean="0">
                <a:solidFill>
                  <a:srgbClr val="373332"/>
                </a:solidFill>
              </a:rPr>
              <a:t>2023</a:t>
            </a:r>
          </a:p>
          <a:p>
            <a:pPr marL="122764" algn="just" defTabSz="1219170">
              <a:spcBef>
                <a:spcPts val="100"/>
              </a:spcBef>
              <a:spcAft>
                <a:spcPts val="100"/>
              </a:spcAft>
            </a:pPr>
            <a:endParaRPr lang="fr-FR" dirty="0">
              <a:solidFill>
                <a:srgbClr val="373332"/>
              </a:solidFill>
            </a:endParaRPr>
          </a:p>
          <a:p>
            <a:pPr marL="122764" algn="just" defTabSz="1219170">
              <a:spcBef>
                <a:spcPts val="100"/>
              </a:spcBef>
              <a:spcAft>
                <a:spcPts val="100"/>
              </a:spcAft>
            </a:pPr>
            <a:r>
              <a:rPr lang="fr-FR" b="1" dirty="0">
                <a:solidFill>
                  <a:srgbClr val="F4826E"/>
                </a:solidFill>
              </a:rPr>
              <a:t>DOULEUR</a:t>
            </a:r>
          </a:p>
          <a:p>
            <a:pPr marL="408514" indent="-285750" algn="just" defTabSz="1219170">
              <a:spcBef>
                <a:spcPts val="100"/>
              </a:spcBef>
              <a:spcAft>
                <a:spcPts val="100"/>
              </a:spcAft>
              <a:buFont typeface="Wingdings" panose="05000000000000000000" pitchFamily="2" charset="2"/>
              <a:buChar char="§"/>
            </a:pPr>
            <a:r>
              <a:rPr lang="fr-FR" b="1" dirty="0">
                <a:solidFill>
                  <a:srgbClr val="373332"/>
                </a:solidFill>
              </a:rPr>
              <a:t>7.1.1 </a:t>
            </a:r>
            <a:r>
              <a:rPr lang="fr-FR" b="1" dirty="0" smtClean="0">
                <a:solidFill>
                  <a:srgbClr val="373332"/>
                </a:solidFill>
              </a:rPr>
              <a:t>Modalités de </a:t>
            </a:r>
            <a:r>
              <a:rPr lang="fr-FR" b="1" dirty="0">
                <a:solidFill>
                  <a:srgbClr val="373332"/>
                </a:solidFill>
              </a:rPr>
              <a:t>prise en charge de la douleur : </a:t>
            </a:r>
            <a:r>
              <a:rPr lang="fr-FR" dirty="0" smtClean="0">
                <a:solidFill>
                  <a:srgbClr val="373332"/>
                </a:solidFill>
              </a:rPr>
              <a:t>définis dans l’instruction filière + instruction </a:t>
            </a:r>
            <a:r>
              <a:rPr lang="fr-FR" dirty="0">
                <a:solidFill>
                  <a:srgbClr val="373332"/>
                </a:solidFill>
              </a:rPr>
              <a:t>juillet 2022 relative au renouvellement des SDC labellisées </a:t>
            </a:r>
            <a:r>
              <a:rPr lang="fr-FR" dirty="0" smtClean="0">
                <a:solidFill>
                  <a:srgbClr val="373332"/>
                </a:solidFill>
              </a:rPr>
              <a:t>: à ce </a:t>
            </a:r>
            <a:r>
              <a:rPr lang="fr-FR" dirty="0">
                <a:solidFill>
                  <a:srgbClr val="373332"/>
                </a:solidFill>
              </a:rPr>
              <a:t>jour, 26 SDC ont été </a:t>
            </a:r>
            <a:r>
              <a:rPr lang="fr-FR" dirty="0" smtClean="0">
                <a:solidFill>
                  <a:srgbClr val="373332"/>
                </a:solidFill>
              </a:rPr>
              <a:t>identifiées </a:t>
            </a:r>
            <a:r>
              <a:rPr lang="fr-FR" dirty="0">
                <a:solidFill>
                  <a:srgbClr val="373332"/>
                </a:solidFill>
              </a:rPr>
              <a:t>par </a:t>
            </a:r>
            <a:r>
              <a:rPr lang="fr-FR" dirty="0" smtClean="0">
                <a:solidFill>
                  <a:srgbClr val="373332"/>
                </a:solidFill>
              </a:rPr>
              <a:t>8 </a:t>
            </a:r>
            <a:r>
              <a:rPr lang="fr-FR" dirty="0">
                <a:solidFill>
                  <a:srgbClr val="373332"/>
                </a:solidFill>
              </a:rPr>
              <a:t>ARS comme référentes pour </a:t>
            </a:r>
            <a:r>
              <a:rPr lang="fr-FR" dirty="0" smtClean="0">
                <a:solidFill>
                  <a:srgbClr val="373332"/>
                </a:solidFill>
              </a:rPr>
              <a:t>l’endométriose (</a:t>
            </a:r>
            <a:r>
              <a:rPr lang="fr-FR" dirty="0">
                <a:solidFill>
                  <a:srgbClr val="373332"/>
                </a:solidFill>
              </a:rPr>
              <a:t>données février 2023</a:t>
            </a:r>
            <a:r>
              <a:rPr lang="fr-FR" dirty="0" smtClean="0">
                <a:solidFill>
                  <a:srgbClr val="373332"/>
                </a:solidFill>
              </a:rPr>
              <a:t>)</a:t>
            </a:r>
            <a:endParaRPr lang="fr-FR" b="1" dirty="0" smtClean="0">
              <a:solidFill>
                <a:srgbClr val="373332"/>
              </a:solidFill>
            </a:endParaRPr>
          </a:p>
          <a:p>
            <a:pPr marL="122764" algn="just" defTabSz="1219170">
              <a:spcBef>
                <a:spcPts val="100"/>
              </a:spcBef>
              <a:spcAft>
                <a:spcPts val="100"/>
              </a:spcAft>
            </a:pPr>
            <a:endParaRPr lang="fr-FR" b="1" dirty="0"/>
          </a:p>
          <a:p>
            <a:pPr marL="351358" indent="-228594" algn="just" defTabSz="1219170">
              <a:spcBef>
                <a:spcPts val="100"/>
              </a:spcBef>
              <a:spcAft>
                <a:spcPts val="100"/>
              </a:spcAft>
              <a:buFont typeface="Wingdings" panose="05000000000000000000" pitchFamily="2" charset="2"/>
              <a:buChar char="§"/>
            </a:pPr>
            <a:endParaRPr lang="fr-FR" dirty="0" smtClean="0">
              <a:solidFill>
                <a:srgbClr val="000000"/>
              </a:solidFill>
            </a:endParaRPr>
          </a:p>
          <a:p>
            <a:pPr algn="ctr" defTabSz="1120775">
              <a:spcBef>
                <a:spcPts val="100"/>
              </a:spcBef>
              <a:spcAft>
                <a:spcPts val="100"/>
              </a:spcAft>
            </a:pPr>
            <a:endParaRPr lang="fr-FR" dirty="0">
              <a:solidFill>
                <a:srgbClr val="000000"/>
              </a:solidFill>
            </a:endParaRPr>
          </a:p>
        </p:txBody>
      </p:sp>
      <p:sp>
        <p:nvSpPr>
          <p:cNvPr id="7" name="Espace réservé du pied de page 6"/>
          <p:cNvSpPr>
            <a:spLocks noGrp="1"/>
          </p:cNvSpPr>
          <p:nvPr>
            <p:ph type="ftr" sz="quarter" idx="3"/>
          </p:nvPr>
        </p:nvSpPr>
        <p:spPr/>
        <p:txBody>
          <a:bodyPr/>
          <a:lstStyle/>
          <a:p>
            <a:r>
              <a:rPr lang="fr-FR" smtClean="0"/>
              <a:t>Direction générale de l’offre de soins</a:t>
            </a:r>
            <a:endParaRPr lang="fr-FR" dirty="0"/>
          </a:p>
        </p:txBody>
      </p:sp>
    </p:spTree>
    <p:extLst>
      <p:ext uri="{BB962C8B-B14F-4D97-AF65-F5344CB8AC3E}">
        <p14:creationId xmlns:p14="http://schemas.microsoft.com/office/powerpoint/2010/main" val="30539271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11</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09/03/2023</a:t>
            </a:fld>
            <a:endParaRPr lang="fr-FR" cap="all" dirty="0"/>
          </a:p>
        </p:txBody>
      </p:sp>
      <p:sp>
        <p:nvSpPr>
          <p:cNvPr id="5" name="Titre 4"/>
          <p:cNvSpPr>
            <a:spLocks noGrp="1"/>
          </p:cNvSpPr>
          <p:nvPr>
            <p:ph type="title"/>
          </p:nvPr>
        </p:nvSpPr>
        <p:spPr/>
        <p:txBody>
          <a:bodyPr>
            <a:normAutofit/>
          </a:bodyPr>
          <a:lstStyle/>
          <a:p>
            <a:r>
              <a:rPr lang="fr-FR" sz="2000" dirty="0" smtClean="0">
                <a:solidFill>
                  <a:srgbClr val="F4826E"/>
                </a:solidFill>
              </a:rPr>
              <a:t>Notamment au travers des filières endométriose </a:t>
            </a:r>
            <a:endParaRPr lang="fr-FR" sz="2000" dirty="0"/>
          </a:p>
        </p:txBody>
      </p:sp>
      <p:sp>
        <p:nvSpPr>
          <p:cNvPr id="6" name="Espace réservé du texte 5"/>
          <p:cNvSpPr>
            <a:spLocks noGrp="1"/>
          </p:cNvSpPr>
          <p:nvPr>
            <p:ph type="body" sz="quarter" idx="14"/>
          </p:nvPr>
        </p:nvSpPr>
        <p:spPr>
          <a:xfrm>
            <a:off x="162082" y="1219457"/>
            <a:ext cx="8748397" cy="3328289"/>
          </a:xfrm>
        </p:spPr>
        <p:txBody>
          <a:bodyPr/>
          <a:lstStyle/>
          <a:p>
            <a:pPr marL="122764" algn="just" defTabSz="1219170">
              <a:spcBef>
                <a:spcPts val="100"/>
              </a:spcBef>
              <a:spcAft>
                <a:spcPts val="100"/>
              </a:spcAft>
            </a:pPr>
            <a:endParaRPr lang="fr-FR" b="1" dirty="0">
              <a:solidFill>
                <a:srgbClr val="373332"/>
              </a:solidFill>
            </a:endParaRPr>
          </a:p>
          <a:p>
            <a:pPr marL="122764" algn="just" defTabSz="1219170">
              <a:spcBef>
                <a:spcPts val="100"/>
              </a:spcBef>
              <a:spcAft>
                <a:spcPts val="100"/>
              </a:spcAft>
            </a:pPr>
            <a:r>
              <a:rPr lang="fr-FR" b="1" dirty="0" smtClean="0">
                <a:solidFill>
                  <a:srgbClr val="F4826E"/>
                </a:solidFill>
              </a:rPr>
              <a:t>RCP</a:t>
            </a:r>
          </a:p>
          <a:p>
            <a:pPr marL="377825" indent="-285750" defTabSz="1120775">
              <a:spcAft>
                <a:spcPts val="0"/>
              </a:spcAft>
              <a:buFont typeface="Wingdings" panose="05000000000000000000" pitchFamily="2" charset="2"/>
              <a:buChar char="§"/>
            </a:pPr>
            <a:r>
              <a:rPr lang="fr-FR" b="1" dirty="0">
                <a:solidFill>
                  <a:srgbClr val="373332"/>
                </a:solidFill>
              </a:rPr>
              <a:t>5.1.1 Maillage territorial de RCP radio-cliniques : </a:t>
            </a:r>
            <a:r>
              <a:rPr lang="fr-FR" dirty="0">
                <a:solidFill>
                  <a:srgbClr val="373332"/>
                </a:solidFill>
              </a:rPr>
              <a:t>mission confiée aux filières : organisation de RCP radio cliniques pluridisciplinaires à visée diagnostique ou thérapeutique </a:t>
            </a:r>
            <a:endParaRPr lang="fr-FR" dirty="0" smtClean="0">
              <a:solidFill>
                <a:srgbClr val="373332"/>
              </a:solidFill>
            </a:endParaRPr>
          </a:p>
          <a:p>
            <a:pPr marL="377825" indent="-285750" defTabSz="1120775">
              <a:spcAft>
                <a:spcPts val="0"/>
              </a:spcAft>
              <a:buFont typeface="Wingdings" panose="05000000000000000000" pitchFamily="2" charset="2"/>
              <a:buChar char="§"/>
            </a:pPr>
            <a:r>
              <a:rPr lang="fr-FR" b="1" dirty="0">
                <a:solidFill>
                  <a:srgbClr val="373332"/>
                </a:solidFill>
              </a:rPr>
              <a:t>1</a:t>
            </a:r>
            <a:r>
              <a:rPr lang="fr-FR" b="1" dirty="0" smtClean="0">
                <a:solidFill>
                  <a:srgbClr val="373332"/>
                </a:solidFill>
              </a:rPr>
              <a:t>2.1.3</a:t>
            </a:r>
            <a:r>
              <a:rPr lang="fr-FR" b="1" dirty="0">
                <a:solidFill>
                  <a:srgbClr val="373332"/>
                </a:solidFill>
              </a:rPr>
              <a:t>. Inciter les PS à participer aux </a:t>
            </a:r>
            <a:r>
              <a:rPr lang="fr-FR" b="1" dirty="0" smtClean="0">
                <a:solidFill>
                  <a:srgbClr val="373332"/>
                </a:solidFill>
              </a:rPr>
              <a:t>RCP</a:t>
            </a:r>
          </a:p>
          <a:p>
            <a:pPr marL="122764" algn="just" defTabSz="1219170">
              <a:spcBef>
                <a:spcPts val="100"/>
              </a:spcBef>
              <a:spcAft>
                <a:spcPts val="100"/>
              </a:spcAft>
            </a:pPr>
            <a:r>
              <a:rPr lang="fr-FR" b="1" dirty="0">
                <a:solidFill>
                  <a:srgbClr val="F4826E"/>
                </a:solidFill>
              </a:rPr>
              <a:t/>
            </a:r>
            <a:br>
              <a:rPr lang="fr-FR" b="1" dirty="0">
                <a:solidFill>
                  <a:srgbClr val="F4826E"/>
                </a:solidFill>
              </a:rPr>
            </a:br>
            <a:r>
              <a:rPr lang="fr-FR" b="1" dirty="0" smtClean="0">
                <a:solidFill>
                  <a:srgbClr val="F4826E"/>
                </a:solidFill>
              </a:rPr>
              <a:t>FORMATION PS</a:t>
            </a:r>
          </a:p>
          <a:p>
            <a:pPr marL="408514" indent="-285750" algn="just" defTabSz="1219170">
              <a:spcBef>
                <a:spcPts val="100"/>
              </a:spcBef>
              <a:spcAft>
                <a:spcPts val="100"/>
              </a:spcAft>
              <a:buFont typeface="Wingdings" panose="05000000000000000000" pitchFamily="2" charset="2"/>
              <a:buChar char="§"/>
            </a:pPr>
            <a:r>
              <a:rPr lang="fr-FR" b="1" dirty="0" smtClean="0">
                <a:solidFill>
                  <a:srgbClr val="373332"/>
                </a:solidFill>
              </a:rPr>
              <a:t>12.1.6 Diffuser au sein des filières les bonnes pratiques en matière de prise en charge  de l’endométriose qui pourra prendre la forme d’un programme de mentorat</a:t>
            </a:r>
          </a:p>
          <a:p>
            <a:pPr marL="408514" indent="-285750" algn="just" defTabSz="1219170">
              <a:spcBef>
                <a:spcPts val="100"/>
              </a:spcBef>
              <a:spcAft>
                <a:spcPts val="100"/>
              </a:spcAft>
              <a:buFont typeface="Wingdings" panose="05000000000000000000" pitchFamily="2" charset="2"/>
              <a:buChar char="§"/>
            </a:pPr>
            <a:r>
              <a:rPr lang="fr-FR" b="1" dirty="0" smtClean="0">
                <a:solidFill>
                  <a:srgbClr val="373332"/>
                </a:solidFill>
              </a:rPr>
              <a:t>12.1.7 Favoriser le déploiement de la FC notamment au sein des filières </a:t>
            </a:r>
            <a:r>
              <a:rPr lang="fr-FR" dirty="0" smtClean="0">
                <a:solidFill>
                  <a:srgbClr val="373332"/>
                </a:solidFill>
              </a:rPr>
              <a:t>(favoriser </a:t>
            </a:r>
            <a:r>
              <a:rPr lang="fr-FR" dirty="0">
                <a:solidFill>
                  <a:srgbClr val="373332"/>
                </a:solidFill>
              </a:rPr>
              <a:t>inscription MOOC, DU endométriose, </a:t>
            </a:r>
            <a:r>
              <a:rPr lang="fr-FR" dirty="0" smtClean="0">
                <a:solidFill>
                  <a:srgbClr val="373332"/>
                </a:solidFill>
              </a:rPr>
              <a:t>création de journée </a:t>
            </a:r>
            <a:r>
              <a:rPr lang="fr-FR" dirty="0">
                <a:solidFill>
                  <a:srgbClr val="373332"/>
                </a:solidFill>
              </a:rPr>
              <a:t>de </a:t>
            </a:r>
            <a:r>
              <a:rPr lang="fr-FR" dirty="0" smtClean="0">
                <a:solidFill>
                  <a:srgbClr val="373332"/>
                </a:solidFill>
              </a:rPr>
              <a:t>FPC ...) : </a:t>
            </a:r>
          </a:p>
          <a:p>
            <a:pPr marL="667889" lvl="1" indent="-285750" algn="just" defTabSz="1219170">
              <a:spcBef>
                <a:spcPts val="100"/>
              </a:spcBef>
              <a:spcAft>
                <a:spcPts val="100"/>
              </a:spcAft>
              <a:buFont typeface="Wingdings" panose="05000000000000000000" pitchFamily="2" charset="2"/>
              <a:buChar char="§"/>
            </a:pPr>
            <a:r>
              <a:rPr lang="fr-FR" dirty="0" smtClean="0">
                <a:solidFill>
                  <a:srgbClr val="373332"/>
                </a:solidFill>
              </a:rPr>
              <a:t>DPC triennal 2023-2025 OP23 de politique nationale et OP par profession 95 (MG : suivi gynéco), 240 (radio : bonnes pratiques écho, IRM), 247 (SF : écho) </a:t>
            </a:r>
          </a:p>
          <a:p>
            <a:pPr marL="667889" lvl="1" indent="-285750" algn="just" defTabSz="1219170">
              <a:spcBef>
                <a:spcPts val="100"/>
              </a:spcBef>
              <a:spcAft>
                <a:spcPts val="100"/>
              </a:spcAft>
              <a:buFont typeface="Wingdings" panose="05000000000000000000" pitchFamily="2" charset="2"/>
              <a:buChar char="§"/>
            </a:pPr>
            <a:r>
              <a:rPr lang="fr-FR" dirty="0">
                <a:solidFill>
                  <a:srgbClr val="373332"/>
                </a:solidFill>
              </a:rPr>
              <a:t>A</a:t>
            </a:r>
            <a:r>
              <a:rPr lang="fr-FR" dirty="0" smtClean="0">
                <a:solidFill>
                  <a:srgbClr val="373332"/>
                </a:solidFill>
              </a:rPr>
              <a:t>xe de compétence identifié au sein de la note d’information pour le développement des compétences de la FPH. </a:t>
            </a:r>
            <a:endParaRPr lang="fr-FR" dirty="0">
              <a:solidFill>
                <a:srgbClr val="373332"/>
              </a:solidFill>
            </a:endParaRPr>
          </a:p>
          <a:p>
            <a:pPr marL="408514" indent="-285750" algn="just" defTabSz="1219170">
              <a:spcBef>
                <a:spcPts val="100"/>
              </a:spcBef>
              <a:spcAft>
                <a:spcPts val="100"/>
              </a:spcAft>
              <a:buFont typeface="Wingdings" panose="05000000000000000000" pitchFamily="2" charset="2"/>
              <a:buChar char="§"/>
            </a:pPr>
            <a:r>
              <a:rPr lang="fr-FR" b="1" dirty="0" smtClean="0">
                <a:solidFill>
                  <a:srgbClr val="373332"/>
                </a:solidFill>
              </a:rPr>
              <a:t>11.1.3 </a:t>
            </a:r>
            <a:r>
              <a:rPr lang="fr-FR" b="1" dirty="0">
                <a:solidFill>
                  <a:srgbClr val="373332"/>
                </a:solidFill>
              </a:rPr>
              <a:t>Favoriser les stages cliniques en centres multidisciplinaires</a:t>
            </a:r>
          </a:p>
          <a:p>
            <a:pPr marL="122764" algn="just" defTabSz="1219170">
              <a:spcBef>
                <a:spcPts val="100"/>
              </a:spcBef>
              <a:spcAft>
                <a:spcPts val="100"/>
              </a:spcAft>
            </a:pPr>
            <a:endParaRPr lang="fr-FR" b="1" dirty="0">
              <a:solidFill>
                <a:srgbClr val="373332"/>
              </a:solidFill>
            </a:endParaRPr>
          </a:p>
          <a:p>
            <a:pPr marL="351358" indent="-228594" algn="just" defTabSz="1219170">
              <a:spcBef>
                <a:spcPts val="100"/>
              </a:spcBef>
              <a:spcAft>
                <a:spcPts val="100"/>
              </a:spcAft>
              <a:buFont typeface="Wingdings" panose="05000000000000000000" pitchFamily="2" charset="2"/>
              <a:buChar char="§"/>
            </a:pPr>
            <a:endParaRPr lang="fr-FR" dirty="0" smtClean="0">
              <a:solidFill>
                <a:srgbClr val="373332"/>
              </a:solidFill>
            </a:endParaRPr>
          </a:p>
          <a:p>
            <a:pPr algn="ctr" defTabSz="1120775">
              <a:spcBef>
                <a:spcPts val="100"/>
              </a:spcBef>
              <a:spcAft>
                <a:spcPts val="100"/>
              </a:spcAft>
            </a:pPr>
            <a:endParaRPr lang="fr-FR" dirty="0">
              <a:solidFill>
                <a:srgbClr val="373332"/>
              </a:solidFill>
            </a:endParaRPr>
          </a:p>
        </p:txBody>
      </p:sp>
      <p:sp>
        <p:nvSpPr>
          <p:cNvPr id="7" name="Espace réservé du pied de page 6"/>
          <p:cNvSpPr>
            <a:spLocks noGrp="1"/>
          </p:cNvSpPr>
          <p:nvPr>
            <p:ph type="ftr" sz="quarter" idx="3"/>
          </p:nvPr>
        </p:nvSpPr>
        <p:spPr/>
        <p:txBody>
          <a:bodyPr/>
          <a:lstStyle/>
          <a:p>
            <a:r>
              <a:rPr lang="fr-FR" smtClean="0"/>
              <a:t>Direction générale de l’offre de soins</a:t>
            </a:r>
            <a:endParaRPr lang="fr-FR" dirty="0"/>
          </a:p>
        </p:txBody>
      </p:sp>
    </p:spTree>
    <p:extLst>
      <p:ext uri="{BB962C8B-B14F-4D97-AF65-F5344CB8AC3E}">
        <p14:creationId xmlns:p14="http://schemas.microsoft.com/office/powerpoint/2010/main" val="433670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12</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09/03/2023</a:t>
            </a:fld>
            <a:endParaRPr lang="fr-FR" cap="all" dirty="0"/>
          </a:p>
        </p:txBody>
      </p:sp>
      <p:sp>
        <p:nvSpPr>
          <p:cNvPr id="5" name="Titre 4"/>
          <p:cNvSpPr>
            <a:spLocks noGrp="1"/>
          </p:cNvSpPr>
          <p:nvPr>
            <p:ph type="title"/>
          </p:nvPr>
        </p:nvSpPr>
        <p:spPr/>
        <p:txBody>
          <a:bodyPr>
            <a:normAutofit/>
          </a:bodyPr>
          <a:lstStyle/>
          <a:p>
            <a:r>
              <a:rPr lang="fr-FR" sz="2000" dirty="0">
                <a:solidFill>
                  <a:srgbClr val="F4826E"/>
                </a:solidFill>
              </a:rPr>
              <a:t>Notamment au travers des filières endométriose </a:t>
            </a:r>
            <a:endParaRPr lang="fr-FR" sz="2000" dirty="0"/>
          </a:p>
        </p:txBody>
      </p:sp>
      <p:sp>
        <p:nvSpPr>
          <p:cNvPr id="6" name="Espace réservé du texte 5"/>
          <p:cNvSpPr>
            <a:spLocks noGrp="1"/>
          </p:cNvSpPr>
          <p:nvPr>
            <p:ph type="body" sz="quarter" idx="14"/>
          </p:nvPr>
        </p:nvSpPr>
        <p:spPr>
          <a:xfrm>
            <a:off x="233966" y="1364771"/>
            <a:ext cx="8604630" cy="2880320"/>
          </a:xfrm>
        </p:spPr>
        <p:txBody>
          <a:bodyPr/>
          <a:lstStyle/>
          <a:p>
            <a:pPr marL="122764" algn="just" defTabSz="1219170">
              <a:spcBef>
                <a:spcPts val="100"/>
              </a:spcBef>
              <a:spcAft>
                <a:spcPts val="100"/>
              </a:spcAft>
            </a:pPr>
            <a:r>
              <a:rPr lang="fr-FR" b="1" dirty="0" smtClean="0">
                <a:solidFill>
                  <a:srgbClr val="F4826E"/>
                </a:solidFill>
              </a:rPr>
              <a:t>ETP</a:t>
            </a:r>
          </a:p>
          <a:p>
            <a:pPr marL="377825" indent="-285750" algn="just" defTabSz="1120775">
              <a:spcAft>
                <a:spcPts val="0"/>
              </a:spcAft>
              <a:buFont typeface="Wingdings" panose="05000000000000000000" pitchFamily="2" charset="2"/>
              <a:buChar char="§"/>
            </a:pPr>
            <a:r>
              <a:rPr lang="fr-FR" b="1" dirty="0">
                <a:solidFill>
                  <a:srgbClr val="373332"/>
                </a:solidFill>
                <a:sym typeface="Wingdings" panose="05000000000000000000" pitchFamily="2" charset="2"/>
              </a:rPr>
              <a:t>7.4.1 et </a:t>
            </a:r>
            <a:r>
              <a:rPr lang="fr-FR" b="1" dirty="0" smtClean="0">
                <a:solidFill>
                  <a:srgbClr val="373332"/>
                </a:solidFill>
                <a:sym typeface="Wingdings" panose="05000000000000000000" pitchFamily="2" charset="2"/>
              </a:rPr>
              <a:t>10.1.5 : </a:t>
            </a:r>
            <a:r>
              <a:rPr lang="fr-FR" b="1" dirty="0">
                <a:solidFill>
                  <a:srgbClr val="373332"/>
                </a:solidFill>
                <a:sym typeface="Wingdings" panose="05000000000000000000" pitchFamily="2" charset="2"/>
              </a:rPr>
              <a:t>développement et financement au sein des </a:t>
            </a:r>
            <a:r>
              <a:rPr lang="fr-FR" b="1" dirty="0" smtClean="0">
                <a:solidFill>
                  <a:srgbClr val="373332"/>
                </a:solidFill>
                <a:sym typeface="Wingdings" panose="05000000000000000000" pitchFamily="2" charset="2"/>
              </a:rPr>
              <a:t>filières </a:t>
            </a:r>
            <a:r>
              <a:rPr lang="fr-FR" b="1" dirty="0">
                <a:solidFill>
                  <a:srgbClr val="373332"/>
                </a:solidFill>
                <a:sym typeface="Wingdings" panose="05000000000000000000" pitchFamily="2" charset="2"/>
              </a:rPr>
              <a:t>et en lien avec les associations des programmes d’ETP pour mieux prendre en charge la </a:t>
            </a:r>
            <a:r>
              <a:rPr lang="fr-FR" b="1" dirty="0" smtClean="0">
                <a:solidFill>
                  <a:srgbClr val="373332"/>
                </a:solidFill>
                <a:sym typeface="Wingdings" panose="05000000000000000000" pitchFamily="2" charset="2"/>
              </a:rPr>
              <a:t>douleur.  </a:t>
            </a:r>
            <a:r>
              <a:rPr lang="fr-FR" dirty="0" smtClean="0">
                <a:solidFill>
                  <a:srgbClr val="373332"/>
                </a:solidFill>
                <a:sym typeface="Wingdings" panose="05000000000000000000" pitchFamily="2" charset="2"/>
              </a:rPr>
              <a:t>En cours de discussion pour un AAP dédié, à noter </a:t>
            </a:r>
            <a:r>
              <a:rPr lang="fr-FR" dirty="0">
                <a:solidFill>
                  <a:srgbClr val="373332"/>
                </a:solidFill>
              </a:rPr>
              <a:t>publication d’un référentiel ETP Endométriose </a:t>
            </a:r>
            <a:r>
              <a:rPr lang="fr-FR" dirty="0" smtClean="0">
                <a:solidFill>
                  <a:srgbClr val="373332"/>
                </a:solidFill>
              </a:rPr>
              <a:t>PACA</a:t>
            </a:r>
          </a:p>
          <a:p>
            <a:pPr algn="just" defTabSz="1120775">
              <a:spcAft>
                <a:spcPts val="0"/>
              </a:spcAft>
            </a:pPr>
            <a:endParaRPr lang="fr-FR" dirty="0">
              <a:solidFill>
                <a:srgbClr val="373332"/>
              </a:solidFill>
            </a:endParaRPr>
          </a:p>
          <a:p>
            <a:pPr algn="just" defTabSz="1120775">
              <a:spcAft>
                <a:spcPts val="0"/>
              </a:spcAft>
            </a:pPr>
            <a:r>
              <a:rPr lang="fr-FR" b="1" dirty="0" smtClean="0">
                <a:solidFill>
                  <a:srgbClr val="F4826E"/>
                </a:solidFill>
              </a:rPr>
              <a:t>Associations de patientes</a:t>
            </a:r>
          </a:p>
          <a:p>
            <a:pPr marL="377825" indent="-285750" algn="just" defTabSz="1120775">
              <a:spcAft>
                <a:spcPts val="0"/>
              </a:spcAft>
              <a:buFont typeface="Wingdings" panose="05000000000000000000" pitchFamily="2" charset="2"/>
              <a:buChar char="§"/>
            </a:pPr>
            <a:r>
              <a:rPr lang="fr-FR" b="1" dirty="0">
                <a:solidFill>
                  <a:srgbClr val="373332"/>
                </a:solidFill>
              </a:rPr>
              <a:t>8.2.2 : inciter les ARS à mener des actions d’informations et de prévention en lien avec les associations de patientes</a:t>
            </a:r>
          </a:p>
          <a:p>
            <a:pPr marL="377825" indent="-285750" algn="just" defTabSz="1120775">
              <a:spcAft>
                <a:spcPts val="0"/>
              </a:spcAft>
              <a:buFont typeface="Wingdings" panose="05000000000000000000" pitchFamily="2" charset="2"/>
              <a:buChar char="§"/>
            </a:pPr>
            <a:r>
              <a:rPr lang="fr-FR" b="1" dirty="0">
                <a:solidFill>
                  <a:srgbClr val="373332"/>
                </a:solidFill>
              </a:rPr>
              <a:t>13.1.1 encourager l’intervention des associations de patientes dans les écoles, les entreprises, les associations sportives en lien avec les ARS pour élaborer les messages de sensibilisation</a:t>
            </a:r>
          </a:p>
          <a:p>
            <a:pPr marL="377825" indent="-285750" algn="just" defTabSz="1120775">
              <a:spcAft>
                <a:spcPts val="0"/>
              </a:spcAft>
              <a:buFont typeface="Wingdings" panose="05000000000000000000" pitchFamily="2" charset="2"/>
              <a:buChar char="§"/>
            </a:pPr>
            <a:r>
              <a:rPr lang="fr-FR" b="1" dirty="0" smtClean="0">
                <a:solidFill>
                  <a:srgbClr val="373332"/>
                </a:solidFill>
              </a:rPr>
              <a:t>10.1.6 </a:t>
            </a:r>
            <a:r>
              <a:rPr lang="fr-FR" b="1" dirty="0">
                <a:solidFill>
                  <a:srgbClr val="373332"/>
                </a:solidFill>
              </a:rPr>
              <a:t>: favoriser l’organisation de groupes de paroles en lien avec les associations de patientes</a:t>
            </a:r>
          </a:p>
          <a:p>
            <a:pPr marL="377825" indent="-285750" algn="just" defTabSz="1120775">
              <a:spcAft>
                <a:spcPts val="0"/>
              </a:spcAft>
              <a:buFont typeface="Wingdings" panose="05000000000000000000" pitchFamily="2" charset="2"/>
              <a:buChar char="§"/>
            </a:pPr>
            <a:r>
              <a:rPr lang="fr-FR" b="1" dirty="0">
                <a:solidFill>
                  <a:srgbClr val="373332"/>
                </a:solidFill>
              </a:rPr>
              <a:t>10.4.2 : promouvoir la participation des patientes expertes aux instances de concertation régionales (démocratie sanitaire)</a:t>
            </a:r>
          </a:p>
          <a:p>
            <a:pPr algn="just" defTabSz="1120775">
              <a:spcAft>
                <a:spcPts val="0"/>
              </a:spcAft>
            </a:pPr>
            <a:endParaRPr lang="fr-FR" dirty="0">
              <a:solidFill>
                <a:srgbClr val="373332"/>
              </a:solidFill>
            </a:endParaRPr>
          </a:p>
          <a:p>
            <a:pPr marL="122764" algn="just" defTabSz="1219170">
              <a:spcBef>
                <a:spcPts val="100"/>
              </a:spcBef>
              <a:spcAft>
                <a:spcPts val="100"/>
              </a:spcAft>
            </a:pPr>
            <a:endParaRPr lang="fr-FR" b="1" dirty="0">
              <a:solidFill>
                <a:srgbClr val="373332"/>
              </a:solidFill>
            </a:endParaRPr>
          </a:p>
          <a:p>
            <a:pPr marL="351358" indent="-228594" algn="just" defTabSz="1219170">
              <a:spcBef>
                <a:spcPts val="100"/>
              </a:spcBef>
              <a:spcAft>
                <a:spcPts val="100"/>
              </a:spcAft>
              <a:buFont typeface="Wingdings" panose="05000000000000000000" pitchFamily="2" charset="2"/>
              <a:buChar char="§"/>
            </a:pPr>
            <a:endParaRPr lang="fr-FR" dirty="0" smtClean="0">
              <a:solidFill>
                <a:srgbClr val="373332"/>
              </a:solidFill>
            </a:endParaRPr>
          </a:p>
          <a:p>
            <a:pPr algn="just" defTabSz="1120775">
              <a:spcBef>
                <a:spcPts val="100"/>
              </a:spcBef>
              <a:spcAft>
                <a:spcPts val="100"/>
              </a:spcAft>
            </a:pPr>
            <a:endParaRPr lang="fr-FR" dirty="0">
              <a:solidFill>
                <a:srgbClr val="373332"/>
              </a:solidFill>
            </a:endParaRPr>
          </a:p>
        </p:txBody>
      </p:sp>
      <p:sp>
        <p:nvSpPr>
          <p:cNvPr id="7" name="Espace réservé du pied de page 6"/>
          <p:cNvSpPr>
            <a:spLocks noGrp="1"/>
          </p:cNvSpPr>
          <p:nvPr>
            <p:ph type="ftr" sz="quarter" idx="3"/>
          </p:nvPr>
        </p:nvSpPr>
        <p:spPr/>
        <p:txBody>
          <a:bodyPr/>
          <a:lstStyle/>
          <a:p>
            <a:r>
              <a:rPr lang="fr-FR" smtClean="0"/>
              <a:t>Direction générale de l’offre de soins</a:t>
            </a:r>
            <a:endParaRPr lang="fr-FR" dirty="0"/>
          </a:p>
        </p:txBody>
      </p:sp>
    </p:spTree>
    <p:extLst>
      <p:ext uri="{BB962C8B-B14F-4D97-AF65-F5344CB8AC3E}">
        <p14:creationId xmlns:p14="http://schemas.microsoft.com/office/powerpoint/2010/main" val="758918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13</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09/03/2023</a:t>
            </a:fld>
            <a:endParaRPr lang="fr-FR" cap="all" dirty="0"/>
          </a:p>
        </p:txBody>
      </p:sp>
      <p:sp>
        <p:nvSpPr>
          <p:cNvPr id="5" name="Titre 4"/>
          <p:cNvSpPr>
            <a:spLocks noGrp="1"/>
          </p:cNvSpPr>
          <p:nvPr>
            <p:ph type="title"/>
          </p:nvPr>
        </p:nvSpPr>
        <p:spPr/>
        <p:txBody>
          <a:bodyPr>
            <a:noAutofit/>
          </a:bodyPr>
          <a:lstStyle/>
          <a:p>
            <a:r>
              <a:rPr lang="fr-FR" sz="2400" dirty="0" smtClean="0">
                <a:solidFill>
                  <a:srgbClr val="F4826E"/>
                </a:solidFill>
                <a:latin typeface="+mn-lt"/>
              </a:rPr>
              <a:t>Conclusion</a:t>
            </a:r>
            <a:endParaRPr lang="fr-FR" sz="2400" dirty="0">
              <a:latin typeface="+mn-lt"/>
            </a:endParaRPr>
          </a:p>
        </p:txBody>
      </p:sp>
      <p:sp>
        <p:nvSpPr>
          <p:cNvPr id="6" name="Espace réservé du texte 5"/>
          <p:cNvSpPr>
            <a:spLocks noGrp="1"/>
          </p:cNvSpPr>
          <p:nvPr>
            <p:ph type="body" sz="quarter" idx="14"/>
          </p:nvPr>
        </p:nvSpPr>
        <p:spPr>
          <a:xfrm>
            <a:off x="179512" y="1491630"/>
            <a:ext cx="8424334" cy="2880320"/>
          </a:xfrm>
        </p:spPr>
        <p:txBody>
          <a:bodyPr/>
          <a:lstStyle/>
          <a:p>
            <a:pPr marL="351358" indent="-228594" algn="just" defTabSz="1219170">
              <a:spcAft>
                <a:spcPts val="0"/>
              </a:spcAft>
              <a:buFont typeface="Wingdings" panose="05000000000000000000" pitchFamily="2" charset="2"/>
              <a:buChar char="§"/>
            </a:pPr>
            <a:r>
              <a:rPr lang="fr-FR" sz="1600" dirty="0" smtClean="0">
                <a:solidFill>
                  <a:srgbClr val="373332"/>
                </a:solidFill>
              </a:rPr>
              <a:t>Stratégie ambitieuse insérée dans le cadre de la Santé de la Femme  </a:t>
            </a:r>
          </a:p>
          <a:p>
            <a:pPr marL="351358" indent="-228594" algn="just" defTabSz="1219170">
              <a:spcAft>
                <a:spcPts val="0"/>
              </a:spcAft>
              <a:buFont typeface="Wingdings" panose="05000000000000000000" pitchFamily="2" charset="2"/>
              <a:buChar char="§"/>
            </a:pPr>
            <a:r>
              <a:rPr lang="fr-FR" sz="1600" dirty="0" smtClean="0">
                <a:solidFill>
                  <a:srgbClr val="373332"/>
                </a:solidFill>
              </a:rPr>
              <a:t>Mesures majoritairement lancées au national </a:t>
            </a:r>
          </a:p>
          <a:p>
            <a:pPr marL="351358" indent="-228594" algn="just" defTabSz="1219170">
              <a:spcAft>
                <a:spcPts val="0"/>
              </a:spcAft>
              <a:buFont typeface="Wingdings" panose="05000000000000000000" pitchFamily="2" charset="2"/>
              <a:buChar char="§"/>
            </a:pPr>
            <a:r>
              <a:rPr lang="fr-FR" sz="1600" dirty="0" smtClean="0">
                <a:solidFill>
                  <a:srgbClr val="373332"/>
                </a:solidFill>
              </a:rPr>
              <a:t>Grand nombre de mesures confiées au territoire et à l’acteur phare des filières endométriose </a:t>
            </a:r>
          </a:p>
          <a:p>
            <a:pPr marL="122764" algn="just" defTabSz="1219170">
              <a:spcAft>
                <a:spcPts val="667"/>
              </a:spcAft>
            </a:pPr>
            <a:endParaRPr lang="fr-FR" sz="1600" dirty="0" smtClean="0">
              <a:solidFill>
                <a:srgbClr val="373332"/>
              </a:solidFill>
            </a:endParaRPr>
          </a:p>
          <a:p>
            <a:pPr marL="122764" algn="just" defTabSz="1219170">
              <a:spcAft>
                <a:spcPts val="667"/>
              </a:spcAft>
            </a:pPr>
            <a:endParaRPr lang="fr-FR" sz="1600" dirty="0" smtClean="0">
              <a:solidFill>
                <a:srgbClr val="373332"/>
              </a:solidFill>
            </a:endParaRPr>
          </a:p>
          <a:p>
            <a:r>
              <a:rPr lang="fr-FR" dirty="0" smtClean="0">
                <a:solidFill>
                  <a:srgbClr val="373332"/>
                </a:solidFill>
              </a:rPr>
              <a:t> </a:t>
            </a:r>
            <a:endParaRPr lang="fr-FR" dirty="0">
              <a:solidFill>
                <a:srgbClr val="373332"/>
              </a:solidFill>
            </a:endParaRPr>
          </a:p>
        </p:txBody>
      </p:sp>
      <p:sp>
        <p:nvSpPr>
          <p:cNvPr id="7" name="Espace réservé du pied de page 6"/>
          <p:cNvSpPr>
            <a:spLocks noGrp="1"/>
          </p:cNvSpPr>
          <p:nvPr>
            <p:ph type="ftr" sz="quarter" idx="3"/>
          </p:nvPr>
        </p:nvSpPr>
        <p:spPr/>
        <p:txBody>
          <a:bodyPr/>
          <a:lstStyle/>
          <a:p>
            <a:r>
              <a:rPr lang="fr-FR" dirty="0" smtClean="0"/>
              <a:t>Direction générale de l’offre de soins</a:t>
            </a:r>
            <a:endParaRPr lang="fr-FR" dirty="0"/>
          </a:p>
        </p:txBody>
      </p:sp>
    </p:spTree>
    <p:extLst>
      <p:ext uri="{BB962C8B-B14F-4D97-AF65-F5344CB8AC3E}">
        <p14:creationId xmlns:p14="http://schemas.microsoft.com/office/powerpoint/2010/main" val="324424091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_INTITULE_OFFIC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presentation ppt_DGOS.pptx" id="{B0064140-0F82-488E-B524-C6C2029099B4}" vid="{AA084E05-CF0D-4549-B783-425241C1B68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b4e5cf4-0fc5-48ee-950b-8270790171f4">
      <Value>1</Value>
    </TaxCatchAll>
    <PACo_NiveauDeConfidentialiteTaxHTField0 xmlns="7f020e4e-05e3-4854-bed3-e96f0ff1d633">
      <Terms xmlns="http://schemas.microsoft.com/office/infopath/2007/PartnerControls">
        <TermInfo xmlns="http://schemas.microsoft.com/office/infopath/2007/PartnerControls">
          <TermName xmlns="http://schemas.microsoft.com/office/infopath/2007/PartnerControls">Public</TermName>
          <TermId xmlns="http://schemas.microsoft.com/office/infopath/2007/PartnerControls">43a73bf0-6fa9-439e-9f01-0c858cc75030</TermId>
        </TermInfo>
      </Terms>
    </PACo_NiveauDeConfidentialiteTaxHTField0>
    <PublishingExpirationDate xmlns="http://schemas.microsoft.com/sharepoint/v3" xsi:nil="true"/>
    <PublishingStartDate xmlns="http://schemas.microsoft.com/sharepoint/v3" xsi:nil="true"/>
    <_dlc_DocId xmlns="7b4e5cf4-0fc5-48ee-950b-8270790171f4">PACO-469-92</_dlc_DocId>
    <_dlc_DocIdUrl xmlns="7b4e5cf4-0fc5-48ee-950b-8270790171f4">
      <Url>https://paco.intranet.social.gouv.fr/sante/dgos/boite_outils/_layouts/15/DocIdRedir.aspx?ID=PACO-469-92</Url>
      <Description>PACO-469-92</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3106E6B442BF643B751AF735B9623DF" ma:contentTypeVersion="3" ma:contentTypeDescription="Crée un document." ma:contentTypeScope="" ma:versionID="cbf6b05b5f8f743199607709470164b2">
  <xsd:schema xmlns:xsd="http://www.w3.org/2001/XMLSchema" xmlns:xs="http://www.w3.org/2001/XMLSchema" xmlns:p="http://schemas.microsoft.com/office/2006/metadata/properties" xmlns:ns1="http://schemas.microsoft.com/sharepoint/v3" xmlns:ns2="7b4e5cf4-0fc5-48ee-950b-8270790171f4" xmlns:ns3="7f020e4e-05e3-4854-bed3-e96f0ff1d633" targetNamespace="http://schemas.microsoft.com/office/2006/metadata/properties" ma:root="true" ma:fieldsID="3ffbec32b648b209ce331a6b4b87e67d" ns1:_="" ns2:_="" ns3:_="">
    <xsd:import namespace="http://schemas.microsoft.com/sharepoint/v3"/>
    <xsd:import namespace="7b4e5cf4-0fc5-48ee-950b-8270790171f4"/>
    <xsd:import namespace="7f020e4e-05e3-4854-bed3-e96f0ff1d633"/>
    <xsd:element name="properties">
      <xsd:complexType>
        <xsd:sequence>
          <xsd:element name="documentManagement">
            <xsd:complexType>
              <xsd:all>
                <xsd:element ref="ns2:_dlc_DocId" minOccurs="0"/>
                <xsd:element ref="ns2:_dlc_DocIdUrl" minOccurs="0"/>
                <xsd:element ref="ns2:_dlc_DocIdPersistId" minOccurs="0"/>
                <xsd:element ref="ns3:PACo_NiveauDeConfidentialiteTaxHTField0" minOccurs="0"/>
                <xsd:element ref="ns2:TaxCatchAll" minOccurs="0"/>
                <xsd:element ref="ns2:TaxCatchAllLabel"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5"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internalName="PublishingStartDate">
      <xsd:simpleType>
        <xsd:restriction base="dms:Unknown"/>
      </xsd:simpleType>
    </xsd:element>
    <xsd:element name="PublishingExpirationDate" ma:index="16" nillable="true" ma:displayName="Date de fin de planification" ma:description="La colonne de site Date de fin de planification est créée par la fonctionnalité de publication. Elle permet de spécifier les date et heure auxquelles cette page n'apparaîtra plus aux visiteurs du si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b4e5cf4-0fc5-48ee-950b-8270790171f4" elementFormDefault="qualified">
    <xsd:import namespace="http://schemas.microsoft.com/office/2006/documentManagement/types"/>
    <xsd:import namespace="http://schemas.microsoft.com/office/infopath/2007/PartnerControls"/>
    <xsd:element name="_dlc_DocId" ma:index="8" nillable="true" ma:displayName="Valeur d’ID de document" ma:description="Valeur de l’ID de document affecté à cet élément." ma:internalName="_dlc_DocId" ma:readOnly="true">
      <xsd:simpleType>
        <xsd:restriction base="dms:Text"/>
      </xsd:simpleType>
    </xsd:element>
    <xsd:element name="_dlc_DocIdUrl" ma:index="9"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Conserver l’ID" ma:description="Conserver l’ID lors de l’ajout." ma:hidden="true" ma:internalName="_dlc_DocIdPersistId" ma:readOnly="true">
      <xsd:simpleType>
        <xsd:restriction base="dms:Boolean"/>
      </xsd:simpleType>
    </xsd:element>
    <xsd:element name="TaxCatchAll" ma:index="12" nillable="true" ma:displayName="Colonne Attraper tout de Taxonomie" ma:description="" ma:hidden="true" ma:list="{d832e24f-c8ee-45ec-b83f-6d52fe3e122c}" ma:internalName="TaxCatchAll" ma:showField="CatchAllData" ma:web="7b4e5cf4-0fc5-48ee-950b-8270790171f4">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Colonne Attraper tout de Taxonomie1" ma:description="" ma:hidden="true" ma:list="{d832e24f-c8ee-45ec-b83f-6d52fe3e122c}" ma:internalName="TaxCatchAllLabel" ma:readOnly="true" ma:showField="CatchAllDataLabel" ma:web="7b4e5cf4-0fc5-48ee-950b-8270790171f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f020e4e-05e3-4854-bed3-e96f0ff1d633" elementFormDefault="qualified">
    <xsd:import namespace="http://schemas.microsoft.com/office/2006/documentManagement/types"/>
    <xsd:import namespace="http://schemas.microsoft.com/office/infopath/2007/PartnerControls"/>
    <xsd:element name="PACo_NiveauDeConfidentialiteTaxHTField0" ma:index="11" ma:taxonomy="true" ma:internalName="PACo_NiveauDeConfidentialiteTaxHTField0" ma:taxonomyFieldName="PACo_NiveauDeConfidentialite" ma:displayName="Niveau de confidentialité" ma:default="1;#Public|43a73bf0-6fa9-439e-9f01-0c858cc75030" ma:fieldId="{55294203-1914-45cc-91d1-0bc660f83c6c}" ma:sspId="624bd1e1-bb4f-4cf0-a57e-44630b9c7bb2" ma:termSetId="47fe2dba-03aa-4e20-9197-2cab34707c07"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Receiver>
    <Name/>
    <Synchronization>Synchronous</Synchronization>
    <Type>1</Type>
    <SequenceNumber>10000</SequenceNumber>
    <Url/>
    <Assembly>Microsoft.SharePoint.Taxonomy, Version=14.0.0.0, Culture=neutral, PublicKeyToken=71e9bce111e9429c</Assembly>
    <Class>Microsoft.SharePoint.Taxonomy.TaxonomyItemEventReceiver</Class>
    <Data/>
    <Filter/>
  </Receiver>
  <Receiver>
    <Name/>
    <Synchronization>Synchronous</Synchronization>
    <Type>2</Type>
    <SequenceNumber>10000</SequenceNumber>
    <Url/>
    <Assembly>Microsoft.SharePoint.Taxonomy, Version=14.0.0.0, Culture=neutral, PublicKeyToken=71e9bce111e9429c</Assembly>
    <Class>Microsoft.SharePoint.Taxonomy.TaxonomyItemEventReceiver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F40DDA2-EC36-4BD3-B11F-22038F469989}">
  <ds:schemaRefs>
    <ds:schemaRef ds:uri="http://purl.org/dc/terms/"/>
    <ds:schemaRef ds:uri="http://schemas.microsoft.com/office/2006/documentManagement/types"/>
    <ds:schemaRef ds:uri="http://schemas.openxmlformats.org/package/2006/metadata/core-properties"/>
    <ds:schemaRef ds:uri="http://schemas.microsoft.com/office/2006/metadata/properties"/>
    <ds:schemaRef ds:uri="http://schemas.microsoft.com/office/infopath/2007/PartnerControls"/>
    <ds:schemaRef ds:uri="http://purl.org/dc/elements/1.1/"/>
    <ds:schemaRef ds:uri="http://schemas.microsoft.com/sharepoint/v3"/>
    <ds:schemaRef ds:uri="7f020e4e-05e3-4854-bed3-e96f0ff1d633"/>
    <ds:schemaRef ds:uri="7b4e5cf4-0fc5-48ee-950b-8270790171f4"/>
    <ds:schemaRef ds:uri="http://www.w3.org/XML/1998/namespace"/>
    <ds:schemaRef ds:uri="http://purl.org/dc/dcmitype/"/>
  </ds:schemaRefs>
</ds:datastoreItem>
</file>

<file path=customXml/itemProps2.xml><?xml version="1.0" encoding="utf-8"?>
<ds:datastoreItem xmlns:ds="http://schemas.openxmlformats.org/officeDocument/2006/customXml" ds:itemID="{D3FE348C-6007-416A-8C9A-55B54A2290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b4e5cf4-0fc5-48ee-950b-8270790171f4"/>
    <ds:schemaRef ds:uri="7f020e4e-05e3-4854-bed3-e96f0ff1d6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1850B25-AFE0-4782-83DB-E41AD528A7DA}">
  <ds:schemaRefs>
    <ds:schemaRef ds:uri="http://schemas.microsoft.com/sharepoint/events"/>
  </ds:schemaRefs>
</ds:datastoreItem>
</file>

<file path=customXml/itemProps4.xml><?xml version="1.0" encoding="utf-8"?>
<ds:datastoreItem xmlns:ds="http://schemas.openxmlformats.org/officeDocument/2006/customXml" ds:itemID="{4D18A77D-5A87-4579-A2F0-D1990CEA47B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1610</TotalTime>
  <Words>1286</Words>
  <Application>Microsoft Office PowerPoint</Application>
  <PresentationFormat>Affichage à l'écran (16:9)</PresentationFormat>
  <Paragraphs>175</Paragraphs>
  <Slides>13</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13</vt:i4>
      </vt:variant>
    </vt:vector>
  </HeadingPairs>
  <TitlesOfParts>
    <vt:vector size="16" baseType="lpstr">
      <vt:lpstr>Arial</vt:lpstr>
      <vt:lpstr>Wingdings</vt:lpstr>
      <vt:lpstr>TEMPLATE_INTITULE_OFFICIEL</vt:lpstr>
      <vt:lpstr>Présentation PowerPoint</vt:lpstr>
      <vt:lpstr>Présentation générale La stratégie nationale de lutte contre l’endométriose</vt:lpstr>
      <vt:lpstr>Stratégie nationale de lutte contre l’endométriose</vt:lpstr>
      <vt:lpstr>Stratégie nationale de lutte contre l’endométriose</vt:lpstr>
      <vt:lpstr>Gouvernance et comitologie</vt:lpstr>
      <vt:lpstr>2. Mobilisation des ARS et des territoires notamment via les filières endométriose  </vt:lpstr>
      <vt:lpstr>Mobilisation des ARS et des territoires</vt:lpstr>
      <vt:lpstr>Mise en œuvre de filières dédiées à l’endométriose</vt:lpstr>
      <vt:lpstr>Mise en œuvre de filières dédiées à l’endométriose</vt:lpstr>
      <vt:lpstr>Mise en œuvre de filières dédiées à l’endométriose</vt:lpstr>
      <vt:lpstr>Notamment au travers des filières endométriose </vt:lpstr>
      <vt:lpstr>Notamment au travers des filières endométriose </vt:lpstr>
      <vt:lpstr>Conclusion</vt:lpstr>
    </vt:vector>
  </TitlesOfParts>
  <Manager>Client</Manager>
  <Company>PPT/DSI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POIRAT, Laure (DGOS/SOUS-DIR REGULATION OFFRE SOINS/R4)</dc:creator>
  <cp:lastModifiedBy>Laure POIRAT</cp:lastModifiedBy>
  <cp:revision>136</cp:revision>
  <dcterms:created xsi:type="dcterms:W3CDTF">2023-01-05T14:33:47Z</dcterms:created>
  <dcterms:modified xsi:type="dcterms:W3CDTF">2023-03-09T15:49:03Z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0x010100B3106E6B442BF643B751AF735B9623DF</vt:lpwstr>
  </property>
  <property fmtid="{D5CDD505-2E9C-101B-9397-08002B2CF9AE}" pid="3" name="PACo_NiveauDeConfidentialite">
    <vt:lpwstr>1;#Public|43a73bf0-6fa9-439e-9f01-0c858cc75030</vt:lpwstr>
  </property>
  <property fmtid="{D5CDD505-2E9C-101B-9397-08002B2CF9AE}" pid="4" name="_dlc_DocIdItemGuid">
    <vt:lpwstr>bc1298d2-8fd1-4e94-b60e-128de5330ff3</vt:lpwstr>
  </property>
</Properties>
</file>