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3" r:id="rId5"/>
  </p:sldMasterIdLst>
  <p:notesMasterIdLst>
    <p:notesMasterId r:id="rId12"/>
  </p:notesMasterIdLst>
  <p:sldIdLst>
    <p:sldId id="262" r:id="rId6"/>
    <p:sldId id="342" r:id="rId7"/>
    <p:sldId id="343" r:id="rId8"/>
    <p:sldId id="347" r:id="rId9"/>
    <p:sldId id="350" r:id="rId10"/>
    <p:sldId id="349" r:id="rId11"/>
  </p:sldIdLst>
  <p:sldSz cx="9144000" cy="5143500" type="screen16x9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191">
          <p15:clr>
            <a:srgbClr val="A4A3A4"/>
          </p15:clr>
        </p15:guide>
        <p15:guide id="3" orient="horz" pos="854">
          <p15:clr>
            <a:srgbClr val="A4A3A4"/>
          </p15:clr>
        </p15:guide>
        <p15:guide id="4" orient="horz" pos="821">
          <p15:clr>
            <a:srgbClr val="A4A3A4"/>
          </p15:clr>
        </p15:guide>
        <p15:guide id="5" orient="horz" pos="3049">
          <p15:clr>
            <a:srgbClr val="A4A3A4"/>
          </p15:clr>
        </p15:guide>
        <p15:guide id="6" orient="horz" pos="3151">
          <p15:clr>
            <a:srgbClr val="A4A3A4"/>
          </p15:clr>
        </p15:guide>
        <p15:guide id="7" pos="2880">
          <p15:clr>
            <a:srgbClr val="A4A3A4"/>
          </p15:clr>
        </p15:guide>
        <p15:guide id="8" pos="476">
          <p15:clr>
            <a:srgbClr val="A4A3A4"/>
          </p15:clr>
        </p15:guide>
        <p15:guide id="9" pos="5193">
          <p15:clr>
            <a:srgbClr val="A4A3A4"/>
          </p15:clr>
        </p15:guide>
        <p15:guide id="10" pos="546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324" autoAdjust="0"/>
    <p:restoredTop sz="94660" autoAdjust="0"/>
  </p:normalViewPr>
  <p:slideViewPr>
    <p:cSldViewPr showGuides="1">
      <p:cViewPr varScale="1">
        <p:scale>
          <a:sx n="92" d="100"/>
          <a:sy n="92" d="100"/>
        </p:scale>
        <p:origin x="1050" y="78"/>
      </p:cViewPr>
      <p:guideLst>
        <p:guide orient="horz" pos="1620"/>
        <p:guide orient="horz" pos="191"/>
        <p:guide orient="horz" pos="854"/>
        <p:guide orient="horz" pos="821"/>
        <p:guide orient="horz" pos="3049"/>
        <p:guide orient="horz" pos="3151"/>
        <p:guide pos="2880"/>
        <p:guide pos="476"/>
        <p:guide pos="5193"/>
        <p:guide pos="546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7" d="100"/>
          <a:sy n="97" d="100"/>
        </p:scale>
        <p:origin x="3688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D680E798-53FF-4C51-A981-953463752515}" type="datetimeFigureOut">
              <a:rPr lang="fr-FR" smtClean="0"/>
              <a:pPr/>
              <a:t>13/12/2023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1B06CD8F-B7ED-4A05-9FB1-A01CC0EF02C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662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9577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/ sous-titre /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A4F0766-6309-644C-9BCE-2E607A270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E9918C01-3017-D749-B811-9FCBA80384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170000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6A4A60EE-9D13-3442-9796-E718C6343EC1}" type="datetime1">
              <a:rPr lang="fr-FR" cap="all" smtClean="0"/>
              <a:pPr/>
              <a:t>13/12/2023</a:t>
            </a:fld>
            <a:endParaRPr lang="fr-FR" cap="all" dirty="0"/>
          </a:p>
        </p:txBody>
      </p:sp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EB9C9A62-C54B-3841-9346-5A54D37158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9525" indent="85725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8B219A12-DAFE-504E-9ED9-CFD78BD6A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0AF74C14-DE22-FE4D-B865-03FBE975D5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3850" y="1707654"/>
            <a:ext cx="8424334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Direction générale de la santé</a:t>
            </a:r>
          </a:p>
        </p:txBody>
      </p:sp>
    </p:spTree>
    <p:extLst>
      <p:ext uri="{BB962C8B-B14F-4D97-AF65-F5344CB8AC3E}">
        <p14:creationId xmlns:p14="http://schemas.microsoft.com/office/powerpoint/2010/main" val="2724193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528" y="1563638"/>
            <a:ext cx="2520000" cy="288032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312000" y="1563638"/>
            <a:ext cx="2520000" cy="2860762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263999" y="1563638"/>
            <a:ext cx="2520000" cy="2860762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251C71F6-E0A6-1740-B64F-38F332886BAF}" type="datetime1">
              <a:rPr lang="fr-FR" cap="all" smtClean="0"/>
              <a:pPr/>
              <a:t>13/12/2023</a:t>
            </a:fld>
            <a:endParaRPr lang="fr-FR" cap="all" dirty="0"/>
          </a:p>
        </p:txBody>
      </p:sp>
      <p:sp>
        <p:nvSpPr>
          <p:cNvPr id="25" name="Titre 18">
            <a:extLst>
              <a:ext uri="{FF2B5EF4-FFF2-40B4-BE49-F238E27FC236}">
                <a16:creationId xmlns:a16="http://schemas.microsoft.com/office/drawing/2014/main" id="{8909A550-9D66-7141-BF64-73CAD209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Direction générale de la santé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8813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nnes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5E6183FC-BA60-7C49-ABF3-B50982741576}" type="datetime1">
              <a:rPr lang="fr-FR" cap="all" smtClean="0"/>
              <a:pPr/>
              <a:t>13/12/2023</a:t>
            </a:fld>
            <a:endParaRPr lang="fr-FR" cap="all" dirty="0"/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D4959A1A-C7DE-6748-A32B-7732F0ACFC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0" indent="9525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2" name="Titre 18">
            <a:extLst>
              <a:ext uri="{FF2B5EF4-FFF2-40B4-BE49-F238E27FC236}">
                <a16:creationId xmlns:a16="http://schemas.microsoft.com/office/drawing/2014/main" id="{5919F96B-C5FF-5146-9075-19E07CEBB7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AC8956DD-B832-6147-8A66-A70995085B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23528" y="1707654"/>
            <a:ext cx="2556471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DF66E72C-274C-AC4E-B20B-393EBD9A71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75856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0D42E91-F78E-1D46-9374-4446D0F579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6228184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Direction générale de la santé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91346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sous-titre, textes 3 et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3528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0597CDB5-73DC-8641-8CC1-FAD9379FD627}" type="datetime1">
              <a:rPr lang="fr-FR" cap="all" smtClean="0"/>
              <a:pPr/>
              <a:t>13/12/2023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0" indent="9525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04A35F-FCE5-0248-9AD4-C4E7502EF1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1840" y="1707654"/>
            <a:ext cx="5616624" cy="2880320"/>
          </a:xfrm>
        </p:spPr>
        <p:txBody>
          <a:bodyPr/>
          <a:lstStyle/>
          <a:p>
            <a:r>
              <a:rPr lang="fr-FR" dirty="0" smtClean="0"/>
              <a:t>Cliquez sur l'icône pour ajouter une image</a:t>
            </a:r>
            <a:endParaRPr lang="fr-FR" dirty="0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Direction générale de la santé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7185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, sous-titre, textes 3, et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6228184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8E1290DD-BE4D-794B-919C-D565D1B9C67D}" type="datetime1">
              <a:rPr lang="fr-FR" cap="all" smtClean="0"/>
              <a:pPr/>
              <a:t>13/12/2023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0" indent="9525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66D3B633-BB7B-4941-BF9B-161C5342E3AA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323528" y="1707654"/>
            <a:ext cx="5761038" cy="2879725"/>
          </a:xfrm>
        </p:spPr>
        <p:txBody>
          <a:bodyPr/>
          <a:lstStyle/>
          <a:p>
            <a:r>
              <a:rPr lang="fr-FR" dirty="0" smtClean="0"/>
              <a:t>Cliquez sur l'icône pour ajouter un graphique</a:t>
            </a:r>
            <a:endParaRPr lang="fr-FR" dirty="0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Direction générale de la santé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44116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0" y="2139702"/>
            <a:ext cx="8424000" cy="2293224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250" b="1" cap="all" baseline="0"/>
            </a:lvl1pPr>
            <a:lvl2pPr marL="92075" indent="0">
              <a:spcBef>
                <a:spcPts val="500"/>
              </a:spcBef>
              <a:spcAft>
                <a:spcPts val="0"/>
              </a:spcAft>
              <a:buNone/>
              <a:tabLst/>
              <a:defRPr sz="185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cxnSp>
        <p:nvCxnSpPr>
          <p:cNvPr id="12" name="Connecteur droit 11"/>
          <p:cNvCxnSpPr>
            <a:cxnSpLocks/>
          </p:cNvCxnSpPr>
          <p:nvPr/>
        </p:nvCxnSpPr>
        <p:spPr bwMode="gray">
          <a:xfrm>
            <a:off x="323850" y="4784400"/>
            <a:ext cx="8424614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C192E6B1-2CEB-FB47-B10B-D25D43DF8D9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D7698221-35EF-134F-B87A-568DECC70F29}" type="datetime1">
              <a:rPr lang="fr-FR" cap="all" smtClean="0"/>
              <a:pPr/>
              <a:t>13/12/2023</a:t>
            </a:fld>
            <a:endParaRPr lang="fr-FR" cap="all" dirty="0"/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0593ECE3-ACEF-7441-BABB-08F519CCE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F578734-7B6B-B848-8F7C-20D24745BC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80000" y="199980"/>
            <a:ext cx="2274231" cy="1435666"/>
          </a:xfrm>
          <a:prstGeom prst="rect">
            <a:avLst/>
          </a:prstGeom>
        </p:spPr>
      </p:pic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Direction générale de la santé</a:t>
            </a:r>
          </a:p>
          <a:p>
            <a:pPr algn="ctr"/>
            <a:r>
              <a:rPr lang="fr-FR" dirty="0" smtClean="0"/>
              <a:t>                             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581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738000"/>
            <a:ext cx="9144000" cy="4443958"/>
          </a:xfrm>
          <a:solidFill>
            <a:schemeClr val="tx2"/>
          </a:solidFill>
        </p:spPr>
        <p:txBody>
          <a:bodyPr tIns="1080000" anchor="ctr" anchorCtr="0"/>
          <a:lstStyle>
            <a:lvl1pPr algn="ctr"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Sélectionner l’icône pour insérer une image, </a:t>
            </a:r>
            <a:br>
              <a:rPr lang="fr-FR" dirty="0"/>
            </a:br>
            <a:r>
              <a:rPr lang="fr-FR" dirty="0"/>
              <a:t>puis disposer l’image en arrière plan </a:t>
            </a:r>
            <a:br>
              <a:rPr lang="fr-FR" dirty="0"/>
            </a:br>
            <a:r>
              <a:rPr lang="fr-FR" dirty="0"/>
              <a:t>(Sélectionner l’image avec le bouton droit de la souris / </a:t>
            </a:r>
            <a:br>
              <a:rPr lang="fr-FR" dirty="0"/>
            </a:br>
            <a:r>
              <a:rPr lang="fr-FR" dirty="0"/>
              <a:t>Mettre à l’arrière plan)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02A90153-98CB-E943-A611-AD9242F15601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64285" y="4797631"/>
            <a:ext cx="1170000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bg1"/>
                </a:solidFill>
              </a:defRPr>
            </a:lvl1pPr>
          </a:lstStyle>
          <a:p>
            <a:fld id="{5F7325A3-5315-1B4B-A0D9-112471EB5837}" type="datetime1">
              <a:rPr lang="fr-FR" cap="all" smtClean="0"/>
              <a:pPr/>
              <a:t>13/12/2023</a:t>
            </a:fld>
            <a:endParaRPr lang="fr-FR" cap="all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738000"/>
            <a:ext cx="8424000" cy="40464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bg1"/>
            </a:solidFill>
          </a:ln>
        </p:spPr>
        <p:txBody>
          <a:bodyPr lIns="0" bIns="360000" anchor="ctr" anchorCtr="0"/>
          <a:lstStyle>
            <a:lvl1pPr marL="396000" indent="-396000">
              <a:buFont typeface="+mj-lt"/>
              <a:buAutoNum type="arabicPeriod"/>
              <a:defRPr sz="325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BE3965BE-3A81-1248-821F-39E8294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Direction générale de la santé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76546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4963500"/>
            <a:ext cx="180000" cy="18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4EA19884-7A29-DC4E-9311-A62E54788E52}" type="datetime1">
              <a:rPr lang="fr-FR" smtClean="0"/>
              <a:t>13/12/2023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720000" y="4371949"/>
            <a:ext cx="3240000" cy="447947"/>
          </a:xfrm>
          <a:prstGeom prst="rect">
            <a:avLst/>
          </a:prstGeom>
        </p:spPr>
        <p:txBody>
          <a:bodyPr anchor="ctr" anchorCtr="0"/>
          <a:lstStyle>
            <a:lvl1pPr algn="l">
              <a:defRPr sz="1150"/>
            </a:lvl1pPr>
          </a:lstStyle>
          <a:p>
            <a:r>
              <a:rPr lang="fr-FR" dirty="0" smtClean="0"/>
              <a:t>Direction générale</a:t>
            </a:r>
          </a:p>
          <a:p>
            <a:r>
              <a:rPr lang="fr-FR" dirty="0" smtClean="0"/>
              <a:t>de la santé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496350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18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07764BE-02C7-D347-925A-71726A94B0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57400" y="458250"/>
            <a:ext cx="4146454" cy="2617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407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#MaSanté2022">
  <p:cSld name="#MaSanté2022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6"/>
          <p:cNvSpPr txBox="1">
            <a:spLocks noGrp="1"/>
          </p:cNvSpPr>
          <p:nvPr>
            <p:ph type="title"/>
          </p:nvPr>
        </p:nvSpPr>
        <p:spPr>
          <a:xfrm>
            <a:off x="250825" y="1492251"/>
            <a:ext cx="2700300" cy="15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>
                <a:highlight>
                  <a:srgbClr val="2199CD"/>
                </a:highlight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6"/>
          <p:cNvSpPr txBox="1">
            <a:spLocks noGrp="1"/>
          </p:cNvSpPr>
          <p:nvPr>
            <p:ph type="sldNum" idx="12"/>
          </p:nvPr>
        </p:nvSpPr>
        <p:spPr>
          <a:xfrm>
            <a:off x="8677175" y="4872960"/>
            <a:ext cx="216000" cy="1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72539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323850" y="1707654"/>
            <a:ext cx="8424863" cy="29523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>
            <a:cxnSpLocks/>
          </p:cNvCxnSpPr>
          <p:nvPr/>
        </p:nvCxnSpPr>
        <p:spPr bwMode="gray">
          <a:xfrm>
            <a:off x="323850" y="4784400"/>
            <a:ext cx="8424614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titre 11">
            <a:extLst>
              <a:ext uri="{FF2B5EF4-FFF2-40B4-BE49-F238E27FC236}">
                <a16:creationId xmlns:a16="http://schemas.microsoft.com/office/drawing/2014/main" id="{59FB2B3E-557E-DB42-9DB7-D6A72FD3A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682801"/>
            <a:ext cx="8424863" cy="5399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Titre 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170561-5F7A-B046-81BE-E60E60355D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5703" y="4783500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B858D49A-5A7A-574D-A0ED-52B5C1EFA876}" type="datetime1">
              <a:rPr lang="fr-FR" cap="all" smtClean="0"/>
              <a:pPr/>
              <a:t>13/12/2023</a:t>
            </a:fld>
            <a:endParaRPr lang="fr-FR" cap="all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071FEB6-0E77-DD46-9DA0-C52EF51FC7F3}"/>
              </a:ext>
            </a:extLst>
          </p:cNvPr>
          <p:cNvCxnSpPr/>
          <p:nvPr/>
        </p:nvCxnSpPr>
        <p:spPr bwMode="gray">
          <a:xfrm>
            <a:off x="360000" y="4784400"/>
            <a:ext cx="8424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433B51AF-3A50-3342-8D79-F2F92F59917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87999" y="51470"/>
            <a:ext cx="946900" cy="597755"/>
          </a:xfrm>
          <a:prstGeom prst="rect">
            <a:avLst/>
          </a:prstGeom>
        </p:spPr>
      </p:pic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Direction générale de la santé                                                                                                                                                                   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85928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3" r:id="rId9"/>
  </p:sldLayoutIdLst>
  <p:hf hdr="0"/>
  <p:txStyles>
    <p:titleStyle>
      <a:lvl1pPr marL="14288" indent="0" algn="l" defTabSz="914400" rtl="0" eaLnBrk="1" latinLnBrk="0" hangingPunct="1">
        <a:lnSpc>
          <a:spcPct val="90000"/>
        </a:lnSpc>
        <a:spcBef>
          <a:spcPct val="0"/>
        </a:spcBef>
        <a:buNone/>
        <a:tabLst/>
        <a:defRPr sz="25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2075" indent="0" algn="l" defTabSz="91440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Font typeface="Arial" pitchFamily="34" charset="0"/>
        <a:buNone/>
        <a:tabLst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450" indent="-17145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531450" indent="-17145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Wingdings" pitchFamily="2" charset="2"/>
        <a:buChar char="§"/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11450" indent="-17145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927450" indent="-17145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Wingdings" pitchFamily="2" charset="2"/>
        <a:buChar char="§"/>
        <a:defRPr sz="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0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51" Type="http://schemas.openxmlformats.org/officeDocument/2006/relationships/image" Target="../media/image6.png"/><Relationship Id="rId47" Type="http://schemas.openxmlformats.org/officeDocument/2006/relationships/image" Target="NULL"/><Relationship Id="rId50" Type="http://schemas.openxmlformats.org/officeDocument/2006/relationships/image" Target="../media/image5.png"/><Relationship Id="rId55" Type="http://schemas.openxmlformats.org/officeDocument/2006/relationships/image" Target="../media/image10.png"/><Relationship Id="rId2" Type="http://schemas.openxmlformats.org/officeDocument/2006/relationships/image" Target="../media/image2.png"/><Relationship Id="rId54" Type="http://schemas.openxmlformats.org/officeDocument/2006/relationships/image" Target="../media/image9.png"/><Relationship Id="rId1" Type="http://schemas.openxmlformats.org/officeDocument/2006/relationships/slideLayout" Target="../slideLayouts/slideLayout9.xml"/><Relationship Id="rId53" Type="http://schemas.openxmlformats.org/officeDocument/2006/relationships/image" Target="../media/image8.png"/><Relationship Id="rId49" Type="http://schemas.openxmlformats.org/officeDocument/2006/relationships/image" Target="../media/image4.png"/><Relationship Id="rId52" Type="http://schemas.openxmlformats.org/officeDocument/2006/relationships/image" Target="../media/image7.png"/><Relationship Id="rId48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 smtClean="0"/>
              <a:t>Direction générale de la santé                                                                                                      </a:t>
            </a:r>
            <a:endParaRPr lang="fr-FR" dirty="0"/>
          </a:p>
        </p:txBody>
      </p:sp>
      <p:sp>
        <p:nvSpPr>
          <p:cNvPr id="7" name="Titre 1"/>
          <p:cNvSpPr txBox="1">
            <a:spLocks/>
          </p:cNvSpPr>
          <p:nvPr/>
        </p:nvSpPr>
        <p:spPr bwMode="auto">
          <a:xfrm>
            <a:off x="1475656" y="1923678"/>
            <a:ext cx="6048672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>
              <a:lnSpc>
                <a:spcPct val="90000"/>
              </a:lnSpc>
            </a:pPr>
            <a:r>
              <a:rPr lang="fr-FR" sz="3200" b="1" cap="all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LABOé-SI</a:t>
            </a:r>
            <a:endParaRPr lang="fr-FR" sz="3200" b="1" cap="all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lvl="0" algn="ctr">
              <a:lnSpc>
                <a:spcPct val="90000"/>
              </a:lnSpc>
            </a:pPr>
            <a:endParaRPr lang="fr-FR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lvl="0" algn="ctr">
              <a:lnSpc>
                <a:spcPct val="90000"/>
              </a:lnSpc>
            </a:pPr>
            <a:r>
              <a:rPr lang="fr-FR" sz="2400" b="1" cap="small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Pour Echange avec CTSP</a:t>
            </a:r>
            <a:endParaRPr lang="fr-FR" sz="2400" b="1" cap="small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646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1129145" y="150263"/>
            <a:ext cx="68992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4171B1"/>
                </a:solidFill>
              </a:rPr>
              <a:t> </a:t>
            </a:r>
            <a:r>
              <a:rPr lang="fr-FR" sz="2400" dirty="0" smtClean="0">
                <a:solidFill>
                  <a:srgbClr val="4171B1"/>
                </a:solidFill>
              </a:rPr>
              <a:t>Rappel du Contexte et Objectifs du projet</a:t>
            </a:r>
            <a:endParaRPr lang="fr-FR" sz="2400" dirty="0">
              <a:solidFill>
                <a:srgbClr val="4171B1"/>
              </a:solidFill>
            </a:endParaRPr>
          </a:p>
        </p:txBody>
      </p:sp>
      <p:sp>
        <p:nvSpPr>
          <p:cNvPr id="8" name="Espace réservé de la date 2"/>
          <p:cNvSpPr txBox="1">
            <a:spLocks/>
          </p:cNvSpPr>
          <p:nvPr/>
        </p:nvSpPr>
        <p:spPr>
          <a:xfrm>
            <a:off x="323850" y="474616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fr-FR"/>
            </a:defPPr>
            <a:lvl1pPr>
              <a:defRPr sz="750" b="1" cap="all"/>
            </a:lvl1pPr>
          </a:lstStyle>
          <a:p>
            <a:r>
              <a:rPr lang="fr-FR" dirty="0" smtClean="0"/>
              <a:t>08/09/2023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611560" y="1275606"/>
            <a:ext cx="3672408" cy="1193431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tIns="36000" rtlCol="0" anchor="ctr"/>
          <a:lstStyle/>
          <a:p>
            <a:pPr marL="17145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000" dirty="0" smtClean="0"/>
              <a:t>retour </a:t>
            </a:r>
            <a:r>
              <a:rPr lang="fr-FR" sz="1000" dirty="0"/>
              <a:t>d’expérience sur la crise pandémique et de préparation des Jeux Olympiques et Paralympiques </a:t>
            </a:r>
            <a:r>
              <a:rPr lang="fr-FR" sz="1000" dirty="0" smtClean="0"/>
              <a:t>2024.</a:t>
            </a:r>
          </a:p>
          <a:p>
            <a:pPr marL="17145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000" dirty="0" smtClean="0"/>
              <a:t>maillon </a:t>
            </a:r>
            <a:r>
              <a:rPr lang="fr-FR" sz="1000" dirty="0"/>
              <a:t>essentiel de promotion de la fonction numérique, de recherche et d’innovation, du Ministère de la Santé et de la Prévention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5220072" y="1275606"/>
            <a:ext cx="3672408" cy="1193431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tIns="36000" bIns="36000" rtlCol="0" anchor="ctr"/>
          <a:lstStyle/>
          <a:p>
            <a:pPr marL="228600" indent="-228600" algn="just">
              <a:spcAft>
                <a:spcPts val="600"/>
              </a:spcAft>
              <a:buFont typeface="+mj-lt"/>
              <a:buAutoNum type="arabicPeriod"/>
            </a:pPr>
            <a:r>
              <a:rPr lang="fr-FR" sz="1000" dirty="0" smtClean="0"/>
              <a:t>Renforcer </a:t>
            </a:r>
            <a:r>
              <a:rPr lang="fr-FR" sz="1000" dirty="0"/>
              <a:t>la surveillance épidémiologique </a:t>
            </a:r>
            <a:r>
              <a:rPr lang="fr-FR" sz="1000" dirty="0" smtClean="0"/>
              <a:t>(</a:t>
            </a:r>
            <a:r>
              <a:rPr lang="fr-FR" sz="1000" dirty="0"/>
              <a:t>SpF) </a:t>
            </a:r>
            <a:r>
              <a:rPr lang="fr-FR" sz="1000" dirty="0" smtClean="0"/>
              <a:t>pour identifier </a:t>
            </a:r>
            <a:r>
              <a:rPr lang="fr-FR" sz="1000" dirty="0"/>
              <a:t>précocement une circulation des virus </a:t>
            </a:r>
            <a:r>
              <a:rPr lang="fr-FR" sz="1000" dirty="0" smtClean="0"/>
              <a:t>;</a:t>
            </a:r>
          </a:p>
          <a:p>
            <a:pPr marL="228600" indent="-228600" algn="just">
              <a:spcAft>
                <a:spcPts val="600"/>
              </a:spcAft>
              <a:buFont typeface="+mj-lt"/>
              <a:buAutoNum type="arabicPeriod"/>
            </a:pPr>
            <a:r>
              <a:rPr lang="fr-FR" sz="1000" dirty="0" smtClean="0"/>
              <a:t>Faciliter le </a:t>
            </a:r>
            <a:r>
              <a:rPr lang="fr-FR" sz="1000" dirty="0"/>
              <a:t>signalement des cas </a:t>
            </a:r>
            <a:r>
              <a:rPr lang="fr-FR" sz="1000" dirty="0" smtClean="0"/>
              <a:t>(</a:t>
            </a:r>
            <a:r>
              <a:rPr lang="fr-FR" sz="1000" dirty="0"/>
              <a:t>ARS) sur les pathologies nécessitant une intervention </a:t>
            </a:r>
            <a:r>
              <a:rPr lang="fr-FR" sz="1000" dirty="0" smtClean="0"/>
              <a:t>locale et urgente</a:t>
            </a:r>
            <a:r>
              <a:rPr lang="fr-FR" sz="1000" dirty="0"/>
              <a:t>, </a:t>
            </a:r>
            <a:endParaRPr lang="fr-FR" sz="1000" dirty="0" smtClean="0"/>
          </a:p>
          <a:p>
            <a:pPr marL="228600" indent="-228600" algn="just">
              <a:spcAft>
                <a:spcPts val="600"/>
              </a:spcAft>
              <a:buFont typeface="+mj-lt"/>
              <a:buAutoNum type="arabicPeriod"/>
            </a:pPr>
            <a:r>
              <a:rPr lang="fr-FR" sz="1000" dirty="0" smtClean="0"/>
              <a:t>Constituer </a:t>
            </a:r>
            <a:r>
              <a:rPr lang="fr-FR" sz="1000" dirty="0"/>
              <a:t>un outil clé </a:t>
            </a:r>
            <a:r>
              <a:rPr lang="fr-FR" sz="1000" dirty="0" smtClean="0"/>
              <a:t>dispositif </a:t>
            </a:r>
            <a:r>
              <a:rPr lang="fr-FR" sz="1000" dirty="0"/>
              <a:t>national de préparation aux crises sanitaires </a:t>
            </a:r>
            <a:r>
              <a:rPr lang="fr-FR" sz="1000" dirty="0" smtClean="0"/>
              <a:t>futures</a:t>
            </a:r>
            <a:endParaRPr lang="fr-FR" sz="1000" dirty="0"/>
          </a:p>
        </p:txBody>
      </p:sp>
      <p:sp>
        <p:nvSpPr>
          <p:cNvPr id="82" name="Rectangle avec coins rognés en diagonale 81"/>
          <p:cNvSpPr/>
          <p:nvPr/>
        </p:nvSpPr>
        <p:spPr>
          <a:xfrm>
            <a:off x="179512" y="1019098"/>
            <a:ext cx="1248795" cy="275706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tx1"/>
                </a:solidFill>
              </a:rPr>
              <a:t>Contexte</a:t>
            </a:r>
            <a:endParaRPr lang="fr-FR" sz="1200" b="1" dirty="0">
              <a:solidFill>
                <a:schemeClr val="tx1"/>
              </a:solidFill>
            </a:endParaRPr>
          </a:p>
        </p:txBody>
      </p:sp>
      <p:sp>
        <p:nvSpPr>
          <p:cNvPr id="83" name="Rectangle avec coins rognés en diagonale 82"/>
          <p:cNvSpPr/>
          <p:nvPr/>
        </p:nvSpPr>
        <p:spPr>
          <a:xfrm>
            <a:off x="4851720" y="1004948"/>
            <a:ext cx="1248795" cy="275706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tx1"/>
                </a:solidFill>
              </a:rPr>
              <a:t>Objectifs</a:t>
            </a:r>
            <a:endParaRPr lang="fr-FR" sz="1200" b="1" dirty="0">
              <a:solidFill>
                <a:schemeClr val="tx1"/>
              </a:solidFill>
            </a:endParaRPr>
          </a:p>
        </p:txBody>
      </p:sp>
      <p:sp>
        <p:nvSpPr>
          <p:cNvPr id="84" name="Rectangle avec coins rognés en diagonale 83"/>
          <p:cNvSpPr/>
          <p:nvPr/>
        </p:nvSpPr>
        <p:spPr>
          <a:xfrm>
            <a:off x="2412204" y="2643758"/>
            <a:ext cx="1248795" cy="275706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tx1"/>
                </a:solidFill>
              </a:rPr>
              <a:t>SI (simplifié)</a:t>
            </a:r>
            <a:endParaRPr lang="fr-FR" sz="1200" b="1" dirty="0">
              <a:solidFill>
                <a:schemeClr val="tx1"/>
              </a:solidFill>
            </a:endParaRPr>
          </a:p>
        </p:txBody>
      </p:sp>
      <p:grpSp>
        <p:nvGrpSpPr>
          <p:cNvPr id="39" name="Groupe 38"/>
          <p:cNvGrpSpPr/>
          <p:nvPr/>
        </p:nvGrpSpPr>
        <p:grpSpPr>
          <a:xfrm>
            <a:off x="2456438" y="2900744"/>
            <a:ext cx="4824536" cy="1701378"/>
            <a:chOff x="755576" y="1275606"/>
            <a:chExt cx="7416824" cy="3415371"/>
          </a:xfrm>
        </p:grpSpPr>
        <p:sp>
          <p:nvSpPr>
            <p:cNvPr id="40" name="Rectangle à coins arrondis 39"/>
            <p:cNvSpPr/>
            <p:nvPr/>
          </p:nvSpPr>
          <p:spPr>
            <a:xfrm>
              <a:off x="3327096" y="1404051"/>
              <a:ext cx="2304081" cy="2588521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 w="25400" cap="flat" cmpd="sng" algn="ctr">
              <a:solidFill>
                <a:srgbClr val="005841">
                  <a:shade val="50000"/>
                </a:srgbClr>
              </a:solidFill>
              <a:prstDash val="solid"/>
            </a:ln>
            <a:effectLst/>
          </p:spPr>
          <p:txBody>
            <a:bodyPr lIns="0" rIns="0" rtlCol="0" anchor="t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/>
                  <a:ea typeface="+mn-ea"/>
                  <a:cs typeface="+mn-cs"/>
                </a:rPr>
                <a:t>LABOé-SI</a:t>
              </a:r>
              <a:endPara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93663" marR="0" lvl="0" indent="-93663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Groupe 1 </a:t>
              </a:r>
              <a:r>
                <a:rPr kumimoji="0" lang="fr-FR" sz="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: COVID, Grippe, VRS</a:t>
              </a:r>
            </a:p>
            <a:p>
              <a:pPr marL="93663" marR="0" lvl="0" indent="-93663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Groupe 2</a:t>
              </a:r>
              <a:r>
                <a:rPr kumimoji="0" lang="fr-FR" sz="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: Arboviroses (Dengue, Chikungunya, …)</a:t>
              </a:r>
            </a:p>
            <a:p>
              <a:pPr marL="93663" marR="0" lvl="0" indent="-93663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Groupe X </a:t>
              </a:r>
              <a:r>
                <a:rPr kumimoji="0" lang="fr-FR" sz="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: à déterminer</a:t>
              </a:r>
            </a:p>
          </p:txBody>
        </p:sp>
        <p:pic>
          <p:nvPicPr>
            <p:cNvPr id="41" name="Graphique 8" descr="Microscope avec un remplissage uni">
              <a:extLst>
                <a:ext uri="{FF2B5EF4-FFF2-40B4-BE49-F238E27FC236}">
                  <a16:creationId xmlns:a16="http://schemas.microsoft.com/office/drawing/2014/main" id="{5F0E5B95-616A-4387-86CE-FB9A720C85F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47"/>
                </a:ext>
              </a:extLst>
            </a:blip>
            <a:stretch>
              <a:fillRect/>
            </a:stretch>
          </p:blipFill>
          <p:spPr>
            <a:xfrm>
              <a:off x="1255966" y="1479989"/>
              <a:ext cx="365684" cy="316475"/>
            </a:xfrm>
            <a:prstGeom prst="rect">
              <a:avLst/>
            </a:prstGeom>
          </p:spPr>
        </p:pic>
        <p:sp>
          <p:nvSpPr>
            <p:cNvPr id="42" name="Rectangle : coins arrondis 92">
              <a:extLst>
                <a:ext uri="{FF2B5EF4-FFF2-40B4-BE49-F238E27FC236}">
                  <a16:creationId xmlns:a16="http://schemas.microsoft.com/office/drawing/2014/main" id="{CDFCA5D6-73CB-44F0-8172-98037996915B}"/>
                </a:ext>
              </a:extLst>
            </p:cNvPr>
            <p:cNvSpPr>
              <a:spLocks/>
            </p:cNvSpPr>
            <p:nvPr/>
          </p:nvSpPr>
          <p:spPr>
            <a:xfrm>
              <a:off x="2115514" y="1956501"/>
              <a:ext cx="1210276" cy="374491"/>
            </a:xfrm>
            <a:prstGeom prst="roundRect">
              <a:avLst/>
            </a:prstGeom>
            <a:solidFill>
              <a:srgbClr val="FFFFFF"/>
            </a:solidFill>
            <a:ln w="6350" cap="flat" cmpd="sng" algn="ctr">
              <a:solidFill>
                <a:srgbClr val="5F5F5F"/>
              </a:solidFill>
              <a:prstDash val="sysDash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r>
                <a:rPr lang="fr-FR" sz="500" kern="0" dirty="0" smtClean="0">
                  <a:solidFill>
                    <a:srgbClr val="7030A0"/>
                  </a:solidFill>
                  <a:latin typeface="Tahoma"/>
                </a:rPr>
                <a:t>Système de Gestion de Laboratoire (SGL)</a:t>
              </a:r>
            </a:p>
          </p:txBody>
        </p:sp>
        <p:cxnSp>
          <p:nvCxnSpPr>
            <p:cNvPr id="43" name="Connecteur droit avec flèche 174">
              <a:extLst>
                <a:ext uri="{FF2B5EF4-FFF2-40B4-BE49-F238E27FC236}">
                  <a16:creationId xmlns:a16="http://schemas.microsoft.com/office/drawing/2014/main" id="{B947F474-46CA-4D8D-A078-E50183CBA9F1}"/>
                </a:ext>
              </a:extLst>
            </p:cNvPr>
            <p:cNvCxnSpPr>
              <a:cxnSpLocks/>
              <a:stCxn id="41" idx="3"/>
              <a:endCxn id="50" idx="1"/>
            </p:cNvCxnSpPr>
            <p:nvPr/>
          </p:nvCxnSpPr>
          <p:spPr>
            <a:xfrm>
              <a:off x="1574913" y="1617995"/>
              <a:ext cx="445151" cy="135246"/>
            </a:xfrm>
            <a:prstGeom prst="bentConnector3">
              <a:avLst>
                <a:gd name="adj1" fmla="val 50000"/>
              </a:avLst>
            </a:prstGeom>
            <a:noFill/>
            <a:ln w="12700" cap="flat" cmpd="sng" algn="ctr">
              <a:solidFill>
                <a:srgbClr val="5F5F5F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44" name="Connecteur droit avec flèche 175">
              <a:extLst>
                <a:ext uri="{FF2B5EF4-FFF2-40B4-BE49-F238E27FC236}">
                  <a16:creationId xmlns:a16="http://schemas.microsoft.com/office/drawing/2014/main" id="{B947F474-46CA-4D8D-A078-E50183CBA9F1}"/>
                </a:ext>
              </a:extLst>
            </p:cNvPr>
            <p:cNvCxnSpPr>
              <a:cxnSpLocks/>
              <a:stCxn id="45" idx="3"/>
              <a:endCxn id="50" idx="1"/>
            </p:cNvCxnSpPr>
            <p:nvPr/>
          </p:nvCxnSpPr>
          <p:spPr>
            <a:xfrm flipV="1">
              <a:off x="1574913" y="1756003"/>
              <a:ext cx="445151" cy="152807"/>
            </a:xfrm>
            <a:prstGeom prst="bentConnector3">
              <a:avLst>
                <a:gd name="adj1" fmla="val 50000"/>
              </a:avLst>
            </a:prstGeom>
            <a:noFill/>
            <a:ln w="12700" cap="flat" cmpd="sng" algn="ctr">
              <a:solidFill>
                <a:srgbClr val="5F5F5F"/>
              </a:solidFill>
              <a:prstDash val="solid"/>
              <a:miter lim="800000"/>
              <a:tailEnd type="triangle"/>
            </a:ln>
            <a:effectLst/>
          </p:spPr>
        </p:cxnSp>
        <p:pic>
          <p:nvPicPr>
            <p:cNvPr id="45" name="Graphique 8" descr="Microscope avec un remplissage uni">
              <a:extLst>
                <a:ext uri="{FF2B5EF4-FFF2-40B4-BE49-F238E27FC236}">
                  <a16:creationId xmlns:a16="http://schemas.microsoft.com/office/drawing/2014/main" id="{5F0E5B95-616A-4387-86CE-FB9A720C85F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47"/>
                </a:ext>
              </a:extLst>
            </a:blip>
            <a:stretch>
              <a:fillRect/>
            </a:stretch>
          </p:blipFill>
          <p:spPr>
            <a:xfrm>
              <a:off x="1255966" y="1773921"/>
              <a:ext cx="365684" cy="316475"/>
            </a:xfrm>
            <a:prstGeom prst="rect">
              <a:avLst/>
            </a:prstGeom>
          </p:spPr>
        </p:pic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748F874A-227F-49E8-9DED-8EF716FE5CA5}"/>
                </a:ext>
              </a:extLst>
            </p:cNvPr>
            <p:cNvSpPr txBox="1">
              <a:spLocks/>
            </p:cNvSpPr>
            <p:nvPr/>
          </p:nvSpPr>
          <p:spPr>
            <a:xfrm>
              <a:off x="755576" y="1275606"/>
              <a:ext cx="1827354" cy="339809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fr-FR" sz="500" b="1" dirty="0" smtClean="0">
                  <a:solidFill>
                    <a:srgbClr val="7030A0"/>
                  </a:solidFill>
                  <a:latin typeface="Tahoma"/>
                </a:rPr>
                <a:t>Site  de laboratoire</a:t>
              </a:r>
              <a:endParaRPr lang="fr-FR" sz="500" b="1" dirty="0">
                <a:solidFill>
                  <a:srgbClr val="7030A0"/>
                </a:solidFill>
                <a:latin typeface="Tahoma"/>
              </a:endParaRPr>
            </a:p>
          </p:txBody>
        </p:sp>
        <p:cxnSp>
          <p:nvCxnSpPr>
            <p:cNvPr id="47" name="Connecteur droit avec flèche 46">
              <a:extLst>
                <a:ext uri="{FF2B5EF4-FFF2-40B4-BE49-F238E27FC236}">
                  <a16:creationId xmlns:a16="http://schemas.microsoft.com/office/drawing/2014/main" id="{B947F474-46CA-4D8D-A078-E50183CBA9F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18210" y="1772491"/>
              <a:ext cx="1007580" cy="4959"/>
            </a:xfrm>
            <a:prstGeom prst="straightConnector1">
              <a:avLst/>
            </a:prstGeom>
            <a:noFill/>
            <a:ln w="50800" cap="flat" cmpd="sng" algn="ctr">
              <a:solidFill>
                <a:srgbClr val="5F5F5F"/>
              </a:solidFill>
              <a:prstDash val="solid"/>
              <a:miter lim="800000"/>
              <a:tailEnd type="triangle"/>
            </a:ln>
            <a:effectLst/>
          </p:spPr>
        </p:cxnSp>
        <p:pic>
          <p:nvPicPr>
            <p:cNvPr id="48" name="Image 47"/>
            <p:cNvPicPr>
              <a:picLocks noChangeAspect="1"/>
            </p:cNvPicPr>
            <p:nvPr/>
          </p:nvPicPr>
          <p:blipFill>
            <a:blip r:embed="rId48"/>
            <a:stretch>
              <a:fillRect/>
            </a:stretch>
          </p:blipFill>
          <p:spPr>
            <a:xfrm>
              <a:off x="6058715" y="1563638"/>
              <a:ext cx="1012792" cy="621695"/>
            </a:xfrm>
            <a:prstGeom prst="rect">
              <a:avLst/>
            </a:prstGeom>
          </p:spPr>
        </p:pic>
        <p:cxnSp>
          <p:nvCxnSpPr>
            <p:cNvPr id="49" name="Connecteur droit avec flèche 48">
              <a:extLst>
                <a:ext uri="{FF2B5EF4-FFF2-40B4-BE49-F238E27FC236}">
                  <a16:creationId xmlns:a16="http://schemas.microsoft.com/office/drawing/2014/main" id="{B947F474-46CA-4D8D-A078-E50183CBA9F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03600" y="1839114"/>
              <a:ext cx="533123" cy="4492"/>
            </a:xfrm>
            <a:prstGeom prst="straightConnector1">
              <a:avLst/>
            </a:prstGeom>
            <a:noFill/>
            <a:ln w="50800" cap="flat" cmpd="sng" algn="ctr">
              <a:solidFill>
                <a:srgbClr val="5F5F5F"/>
              </a:solidFill>
              <a:prstDash val="solid"/>
              <a:miter lim="800000"/>
              <a:tailEnd type="triangle"/>
            </a:ln>
            <a:effectLst/>
          </p:spPr>
        </p:cxnSp>
        <p:pic>
          <p:nvPicPr>
            <p:cNvPr id="50" name="Image 49"/>
            <p:cNvPicPr>
              <a:picLocks noChangeAspect="1"/>
            </p:cNvPicPr>
            <p:nvPr/>
          </p:nvPicPr>
          <p:blipFill>
            <a:blip r:embed="rId49"/>
            <a:stretch>
              <a:fillRect/>
            </a:stretch>
          </p:blipFill>
          <p:spPr>
            <a:xfrm>
              <a:off x="1955382" y="1553906"/>
              <a:ext cx="437780" cy="463421"/>
            </a:xfrm>
            <a:prstGeom prst="rect">
              <a:avLst/>
            </a:prstGeom>
          </p:spPr>
        </p:pic>
        <p:pic>
          <p:nvPicPr>
            <p:cNvPr id="51" name="Image 50"/>
            <p:cNvPicPr>
              <a:picLocks noChangeAspect="1"/>
            </p:cNvPicPr>
            <p:nvPr/>
          </p:nvPicPr>
          <p:blipFill>
            <a:blip r:embed="rId50"/>
            <a:stretch>
              <a:fillRect/>
            </a:stretch>
          </p:blipFill>
          <p:spPr>
            <a:xfrm>
              <a:off x="1290098" y="3327233"/>
              <a:ext cx="329908" cy="332978"/>
            </a:xfrm>
            <a:prstGeom prst="rect">
              <a:avLst/>
            </a:prstGeom>
          </p:spPr>
        </p:pic>
        <p:pic>
          <p:nvPicPr>
            <p:cNvPr id="52" name="Image 51"/>
            <p:cNvPicPr>
              <a:picLocks noChangeAspect="1"/>
            </p:cNvPicPr>
            <p:nvPr/>
          </p:nvPicPr>
          <p:blipFill>
            <a:blip r:embed="rId51"/>
            <a:stretch>
              <a:fillRect/>
            </a:stretch>
          </p:blipFill>
          <p:spPr>
            <a:xfrm>
              <a:off x="1287784" y="3740017"/>
              <a:ext cx="335171" cy="343901"/>
            </a:xfrm>
            <a:prstGeom prst="rect">
              <a:avLst/>
            </a:prstGeom>
          </p:spPr>
        </p:pic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748F874A-227F-49E8-9DED-8EF716FE5CA5}"/>
                </a:ext>
              </a:extLst>
            </p:cNvPr>
            <p:cNvSpPr txBox="1">
              <a:spLocks/>
            </p:cNvSpPr>
            <p:nvPr/>
          </p:nvSpPr>
          <p:spPr>
            <a:xfrm>
              <a:off x="828737" y="3116694"/>
              <a:ext cx="1898052" cy="339809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fr-FR" sz="500" b="1" dirty="0" smtClean="0">
                  <a:solidFill>
                    <a:srgbClr val="7030A0"/>
                  </a:solidFill>
                  <a:latin typeface="Tahoma"/>
                </a:rPr>
                <a:t>Professionnels de santé</a:t>
              </a:r>
              <a:endParaRPr lang="fr-FR" sz="500" b="1" dirty="0">
                <a:solidFill>
                  <a:srgbClr val="7030A0"/>
                </a:solidFill>
                <a:latin typeface="Tahoma"/>
              </a:endParaRPr>
            </a:p>
          </p:txBody>
        </p:sp>
        <p:sp>
          <p:nvSpPr>
            <p:cNvPr id="54" name="Rectangle : coins arrondis 92">
              <a:extLst>
                <a:ext uri="{FF2B5EF4-FFF2-40B4-BE49-F238E27FC236}">
                  <a16:creationId xmlns:a16="http://schemas.microsoft.com/office/drawing/2014/main" id="{CDFCA5D6-73CB-44F0-8172-98037996915B}"/>
                </a:ext>
              </a:extLst>
            </p:cNvPr>
            <p:cNvSpPr>
              <a:spLocks/>
            </p:cNvSpPr>
            <p:nvPr/>
          </p:nvSpPr>
          <p:spPr>
            <a:xfrm>
              <a:off x="2197395" y="3889533"/>
              <a:ext cx="786786" cy="181346"/>
            </a:xfrm>
            <a:prstGeom prst="roundRect">
              <a:avLst/>
            </a:prstGeom>
            <a:solidFill>
              <a:srgbClr val="FFFFFF"/>
            </a:solidFill>
            <a:ln w="6350" cap="flat" cmpd="sng" algn="ctr">
              <a:solidFill>
                <a:srgbClr val="5F5F5F"/>
              </a:solidFill>
              <a:prstDash val="sysDash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r>
                <a:rPr lang="fr-FR" sz="500" kern="0" dirty="0" smtClean="0">
                  <a:solidFill>
                    <a:srgbClr val="7030A0"/>
                  </a:solidFill>
                  <a:latin typeface="Tahoma"/>
                </a:rPr>
                <a:t>Portail Web</a:t>
              </a:r>
            </a:p>
          </p:txBody>
        </p:sp>
        <p:cxnSp>
          <p:nvCxnSpPr>
            <p:cNvPr id="55" name="Connecteur droit avec flèche 54">
              <a:extLst>
                <a:ext uri="{FF2B5EF4-FFF2-40B4-BE49-F238E27FC236}">
                  <a16:creationId xmlns:a16="http://schemas.microsoft.com/office/drawing/2014/main" id="{B947F474-46CA-4D8D-A078-E50183CBA9F1}"/>
                </a:ext>
              </a:extLst>
            </p:cNvPr>
            <p:cNvCxnSpPr>
              <a:cxnSpLocks/>
              <a:stCxn id="56" idx="3"/>
            </p:cNvCxnSpPr>
            <p:nvPr/>
          </p:nvCxnSpPr>
          <p:spPr>
            <a:xfrm flipV="1">
              <a:off x="2389379" y="3660211"/>
              <a:ext cx="937717" cy="9880"/>
            </a:xfrm>
            <a:prstGeom prst="straightConnector1">
              <a:avLst/>
            </a:prstGeom>
            <a:noFill/>
            <a:ln w="50800" cap="flat" cmpd="sng" algn="ctr">
              <a:solidFill>
                <a:srgbClr val="C13313"/>
              </a:solidFill>
              <a:prstDash val="solid"/>
              <a:miter lim="800000"/>
              <a:tailEnd type="triangle"/>
            </a:ln>
            <a:effectLst/>
          </p:spPr>
        </p:cxnSp>
        <p:pic>
          <p:nvPicPr>
            <p:cNvPr id="56" name="Image 55"/>
            <p:cNvPicPr>
              <a:picLocks noChangeAspect="1"/>
            </p:cNvPicPr>
            <p:nvPr/>
          </p:nvPicPr>
          <p:blipFill>
            <a:blip r:embed="rId52"/>
            <a:stretch>
              <a:fillRect/>
            </a:stretch>
          </p:blipFill>
          <p:spPr>
            <a:xfrm>
              <a:off x="1973482" y="3449953"/>
              <a:ext cx="415897" cy="440276"/>
            </a:xfrm>
            <a:prstGeom prst="rect">
              <a:avLst/>
            </a:prstGeom>
          </p:spPr>
        </p:pic>
        <p:cxnSp>
          <p:nvCxnSpPr>
            <p:cNvPr id="57" name="Connecteur droit avec flèche 175">
              <a:extLst>
                <a:ext uri="{FF2B5EF4-FFF2-40B4-BE49-F238E27FC236}">
                  <a16:creationId xmlns:a16="http://schemas.microsoft.com/office/drawing/2014/main" id="{B947F474-46CA-4D8D-A078-E50183CBA9F1}"/>
                </a:ext>
              </a:extLst>
            </p:cNvPr>
            <p:cNvCxnSpPr>
              <a:cxnSpLocks/>
              <a:stCxn id="52" idx="3"/>
              <a:endCxn id="56" idx="1"/>
            </p:cNvCxnSpPr>
            <p:nvPr/>
          </p:nvCxnSpPr>
          <p:spPr>
            <a:xfrm flipV="1">
              <a:off x="1580119" y="3641953"/>
              <a:ext cx="460241" cy="243075"/>
            </a:xfrm>
            <a:prstGeom prst="bentConnector3">
              <a:avLst>
                <a:gd name="adj1" fmla="val 50000"/>
              </a:avLst>
            </a:prstGeom>
            <a:noFill/>
            <a:ln w="12700" cap="flat" cmpd="sng" algn="ctr">
              <a:solidFill>
                <a:srgbClr val="5F5F5F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86" name="Connecteur droit avec flèche 175">
              <a:extLst>
                <a:ext uri="{FF2B5EF4-FFF2-40B4-BE49-F238E27FC236}">
                  <a16:creationId xmlns:a16="http://schemas.microsoft.com/office/drawing/2014/main" id="{B947F474-46CA-4D8D-A078-E50183CBA9F1}"/>
                </a:ext>
              </a:extLst>
            </p:cNvPr>
            <p:cNvCxnSpPr>
              <a:cxnSpLocks/>
              <a:stCxn id="51" idx="3"/>
              <a:endCxn id="56" idx="1"/>
            </p:cNvCxnSpPr>
            <p:nvPr/>
          </p:nvCxnSpPr>
          <p:spPr>
            <a:xfrm>
              <a:off x="1577818" y="3472435"/>
              <a:ext cx="462930" cy="166128"/>
            </a:xfrm>
            <a:prstGeom prst="bentConnector3">
              <a:avLst>
                <a:gd name="adj1" fmla="val 50000"/>
              </a:avLst>
            </a:prstGeom>
            <a:noFill/>
            <a:ln w="12700" cap="flat" cmpd="sng" algn="ctr">
              <a:solidFill>
                <a:srgbClr val="5F5F5F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87" name="Connecteur droit avec flèche 86">
              <a:extLst>
                <a:ext uri="{FF2B5EF4-FFF2-40B4-BE49-F238E27FC236}">
                  <a16:creationId xmlns:a16="http://schemas.microsoft.com/office/drawing/2014/main" id="{B947F474-46CA-4D8D-A078-E50183CBA9F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03600" y="2550068"/>
              <a:ext cx="533123" cy="952"/>
            </a:xfrm>
            <a:prstGeom prst="straightConnector1">
              <a:avLst/>
            </a:prstGeom>
            <a:noFill/>
            <a:ln w="50800" cap="flat" cmpd="sng" algn="ctr">
              <a:solidFill>
                <a:srgbClr val="5F5F5F"/>
              </a:solidFill>
              <a:prstDash val="solid"/>
              <a:miter lim="800000"/>
              <a:tailEnd type="triangle"/>
            </a:ln>
            <a:effectLst/>
          </p:spPr>
        </p:cxnSp>
        <p:pic>
          <p:nvPicPr>
            <p:cNvPr id="91" name="Image 90"/>
            <p:cNvPicPr>
              <a:picLocks noChangeAspect="1"/>
            </p:cNvPicPr>
            <p:nvPr/>
          </p:nvPicPr>
          <p:blipFill>
            <a:blip r:embed="rId53"/>
            <a:stretch>
              <a:fillRect/>
            </a:stretch>
          </p:blipFill>
          <p:spPr>
            <a:xfrm>
              <a:off x="6260707" y="2377949"/>
              <a:ext cx="693356" cy="421538"/>
            </a:xfrm>
            <a:prstGeom prst="rect">
              <a:avLst/>
            </a:prstGeom>
          </p:spPr>
        </p:pic>
        <p:pic>
          <p:nvPicPr>
            <p:cNvPr id="92" name="Image 91"/>
            <p:cNvPicPr>
              <a:picLocks noChangeAspect="1"/>
            </p:cNvPicPr>
            <p:nvPr/>
          </p:nvPicPr>
          <p:blipFill>
            <a:blip r:embed="rId54"/>
            <a:stretch>
              <a:fillRect/>
            </a:stretch>
          </p:blipFill>
          <p:spPr>
            <a:xfrm>
              <a:off x="7473116" y="3134174"/>
              <a:ext cx="635350" cy="672577"/>
            </a:xfrm>
            <a:prstGeom prst="rect">
              <a:avLst/>
            </a:prstGeom>
          </p:spPr>
        </p:pic>
        <p:cxnSp>
          <p:nvCxnSpPr>
            <p:cNvPr id="93" name="Connecteur droit avec flèche 92">
              <a:extLst>
                <a:ext uri="{FF2B5EF4-FFF2-40B4-BE49-F238E27FC236}">
                  <a16:creationId xmlns:a16="http://schemas.microsoft.com/office/drawing/2014/main" id="{B947F474-46CA-4D8D-A078-E50183CBA9F1}"/>
                </a:ext>
              </a:extLst>
            </p:cNvPr>
            <p:cNvCxnSpPr>
              <a:cxnSpLocks/>
            </p:cNvCxnSpPr>
            <p:nvPr/>
          </p:nvCxnSpPr>
          <p:spPr>
            <a:xfrm>
              <a:off x="5631177" y="3267843"/>
              <a:ext cx="533123" cy="0"/>
            </a:xfrm>
            <a:prstGeom prst="straightConnector1">
              <a:avLst/>
            </a:prstGeom>
            <a:noFill/>
            <a:ln w="50800" cap="flat" cmpd="sng" algn="ctr">
              <a:solidFill>
                <a:srgbClr val="C13313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94" name="ZoneTexte 93">
              <a:extLst>
                <a:ext uri="{FF2B5EF4-FFF2-40B4-BE49-F238E27FC236}">
                  <a16:creationId xmlns:a16="http://schemas.microsoft.com/office/drawing/2014/main" id="{748F874A-227F-49E8-9DED-8EF716FE5CA5}"/>
                </a:ext>
              </a:extLst>
            </p:cNvPr>
            <p:cNvSpPr txBox="1">
              <a:spLocks/>
            </p:cNvSpPr>
            <p:nvPr/>
          </p:nvSpPr>
          <p:spPr>
            <a:xfrm>
              <a:off x="7322256" y="3841572"/>
              <a:ext cx="850144" cy="339809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fr-FR" sz="500" b="1" dirty="0" smtClean="0">
                  <a:solidFill>
                    <a:srgbClr val="7030A0"/>
                  </a:solidFill>
                  <a:latin typeface="Tahoma"/>
                </a:rPr>
                <a:t>Usagers</a:t>
              </a:r>
              <a:endParaRPr lang="fr-FR" sz="500" b="1" dirty="0">
                <a:solidFill>
                  <a:srgbClr val="7030A0"/>
                </a:solidFill>
                <a:latin typeface="Tahoma"/>
              </a:endParaRPr>
            </a:p>
          </p:txBody>
        </p:sp>
        <p:cxnSp>
          <p:nvCxnSpPr>
            <p:cNvPr id="95" name="Connecteur droit avec flèche 94">
              <a:extLst>
                <a:ext uri="{FF2B5EF4-FFF2-40B4-BE49-F238E27FC236}">
                  <a16:creationId xmlns:a16="http://schemas.microsoft.com/office/drawing/2014/main" id="{B947F474-46CA-4D8D-A078-E50183CBA9F1}"/>
                </a:ext>
              </a:extLst>
            </p:cNvPr>
            <p:cNvCxnSpPr>
              <a:cxnSpLocks/>
            </p:cNvCxnSpPr>
            <p:nvPr/>
          </p:nvCxnSpPr>
          <p:spPr>
            <a:xfrm>
              <a:off x="1090235" y="4446159"/>
              <a:ext cx="533123" cy="0"/>
            </a:xfrm>
            <a:prstGeom prst="straightConnector1">
              <a:avLst/>
            </a:prstGeom>
            <a:noFill/>
            <a:ln w="50800" cap="flat" cmpd="sng" algn="ctr">
              <a:solidFill>
                <a:srgbClr val="C13313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96" name="ZoneTexte 95"/>
            <p:cNvSpPr txBox="1"/>
            <p:nvPr/>
          </p:nvSpPr>
          <p:spPr>
            <a:xfrm>
              <a:off x="1665191" y="4351168"/>
              <a:ext cx="2511709" cy="3398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500" dirty="0" smtClean="0"/>
                <a:t>Uniquement en situation de crise</a:t>
              </a:r>
            </a:p>
          </p:txBody>
        </p:sp>
        <p:pic>
          <p:nvPicPr>
            <p:cNvPr id="97" name="Image 96"/>
            <p:cNvPicPr>
              <a:picLocks noChangeAspect="1"/>
            </p:cNvPicPr>
            <p:nvPr/>
          </p:nvPicPr>
          <p:blipFill>
            <a:blip r:embed="rId55"/>
            <a:stretch>
              <a:fillRect/>
            </a:stretch>
          </p:blipFill>
          <p:spPr>
            <a:xfrm>
              <a:off x="6250261" y="3075806"/>
              <a:ext cx="802069" cy="397263"/>
            </a:xfrm>
            <a:prstGeom prst="rect">
              <a:avLst/>
            </a:prstGeom>
          </p:spPr>
        </p:pic>
        <p:sp>
          <p:nvSpPr>
            <p:cNvPr id="98" name="Rectangle : coins arrondis 92">
              <a:extLst>
                <a:ext uri="{FF2B5EF4-FFF2-40B4-BE49-F238E27FC236}">
                  <a16:creationId xmlns:a16="http://schemas.microsoft.com/office/drawing/2014/main" id="{CDFCA5D6-73CB-44F0-8172-98037996915B}"/>
                </a:ext>
              </a:extLst>
            </p:cNvPr>
            <p:cNvSpPr>
              <a:spLocks/>
            </p:cNvSpPr>
            <p:nvPr/>
          </p:nvSpPr>
          <p:spPr>
            <a:xfrm>
              <a:off x="6242350" y="3963830"/>
              <a:ext cx="786787" cy="181346"/>
            </a:xfrm>
            <a:prstGeom prst="roundRect">
              <a:avLst/>
            </a:prstGeom>
            <a:solidFill>
              <a:srgbClr val="FFFFFF"/>
            </a:solidFill>
            <a:ln w="6350" cap="flat" cmpd="sng" algn="ctr">
              <a:solidFill>
                <a:srgbClr val="5F5F5F"/>
              </a:solidFill>
              <a:prstDash val="sysDash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r>
                <a:rPr lang="fr-FR" sz="500" kern="0" dirty="0" smtClean="0">
                  <a:solidFill>
                    <a:srgbClr val="7030A0"/>
                  </a:solidFill>
                  <a:latin typeface="Tahoma"/>
                </a:rPr>
                <a:t>Portail Web</a:t>
              </a:r>
            </a:p>
          </p:txBody>
        </p:sp>
        <p:pic>
          <p:nvPicPr>
            <p:cNvPr id="99" name="Image 98"/>
            <p:cNvPicPr>
              <a:picLocks noChangeAspect="1"/>
            </p:cNvPicPr>
            <p:nvPr/>
          </p:nvPicPr>
          <p:blipFill>
            <a:blip r:embed="rId52"/>
            <a:stretch>
              <a:fillRect/>
            </a:stretch>
          </p:blipFill>
          <p:spPr>
            <a:xfrm>
              <a:off x="6290197" y="3473069"/>
              <a:ext cx="415897" cy="440276"/>
            </a:xfrm>
            <a:prstGeom prst="rect">
              <a:avLst/>
            </a:prstGeom>
          </p:spPr>
        </p:pic>
        <p:cxnSp>
          <p:nvCxnSpPr>
            <p:cNvPr id="100" name="Connecteur droit avec flèche 99">
              <a:extLst>
                <a:ext uri="{FF2B5EF4-FFF2-40B4-BE49-F238E27FC236}">
                  <a16:creationId xmlns:a16="http://schemas.microsoft.com/office/drawing/2014/main" id="{B947F474-46CA-4D8D-A078-E50183CBA9F1}"/>
                </a:ext>
              </a:extLst>
            </p:cNvPr>
            <p:cNvCxnSpPr>
              <a:cxnSpLocks/>
            </p:cNvCxnSpPr>
            <p:nvPr/>
          </p:nvCxnSpPr>
          <p:spPr>
            <a:xfrm>
              <a:off x="5631177" y="3654256"/>
              <a:ext cx="533123" cy="0"/>
            </a:xfrm>
            <a:prstGeom prst="straightConnector1">
              <a:avLst/>
            </a:prstGeom>
            <a:noFill/>
            <a:ln w="50800" cap="flat" cmpd="sng" algn="ctr">
              <a:solidFill>
                <a:srgbClr val="C13313"/>
              </a:solidFill>
              <a:prstDash val="solid"/>
              <a:miter lim="800000"/>
              <a:tailEnd type="triangle"/>
            </a:ln>
            <a:effectLst/>
          </p:spPr>
        </p:cxnSp>
        <p:grpSp>
          <p:nvGrpSpPr>
            <p:cNvPr id="101" name="Groupe 100"/>
            <p:cNvGrpSpPr/>
            <p:nvPr/>
          </p:nvGrpSpPr>
          <p:grpSpPr>
            <a:xfrm rot="20547604">
              <a:off x="6871230" y="3357540"/>
              <a:ext cx="664533" cy="448997"/>
              <a:chOff x="8006921" y="1545311"/>
              <a:chExt cx="741543" cy="612190"/>
            </a:xfrm>
          </p:grpSpPr>
          <p:sp>
            <p:nvSpPr>
              <p:cNvPr id="109" name="Flèche courbée vers la gauche 108"/>
              <p:cNvSpPr/>
              <p:nvPr/>
            </p:nvSpPr>
            <p:spPr>
              <a:xfrm>
                <a:off x="8388424" y="1545311"/>
                <a:ext cx="360040" cy="612190"/>
              </a:xfrm>
              <a:prstGeom prst="curvedLeftArrow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0" name="Flèche courbée vers la gauche 109"/>
              <p:cNvSpPr/>
              <p:nvPr/>
            </p:nvSpPr>
            <p:spPr>
              <a:xfrm rot="10800000">
                <a:off x="8006921" y="1545311"/>
                <a:ext cx="360040" cy="612190"/>
              </a:xfrm>
              <a:prstGeom prst="curvedLeftArrow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 dirty="0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102" name="Graphique 8" descr="Microscope avec un remplissage uni">
              <a:extLst>
                <a:ext uri="{FF2B5EF4-FFF2-40B4-BE49-F238E27FC236}">
                  <a16:creationId xmlns:a16="http://schemas.microsoft.com/office/drawing/2014/main" id="{5F0E5B95-616A-4387-86CE-FB9A720C85F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47"/>
                </a:ext>
              </a:extLst>
            </a:blip>
            <a:stretch>
              <a:fillRect/>
            </a:stretch>
          </p:blipFill>
          <p:spPr>
            <a:xfrm>
              <a:off x="1267649" y="2262189"/>
              <a:ext cx="365684" cy="316475"/>
            </a:xfrm>
            <a:prstGeom prst="rect">
              <a:avLst/>
            </a:prstGeom>
          </p:spPr>
        </p:pic>
        <p:cxnSp>
          <p:nvCxnSpPr>
            <p:cNvPr id="103" name="Connecteur droit avec flèche 174">
              <a:extLst>
                <a:ext uri="{FF2B5EF4-FFF2-40B4-BE49-F238E27FC236}">
                  <a16:creationId xmlns:a16="http://schemas.microsoft.com/office/drawing/2014/main" id="{B947F474-46CA-4D8D-A078-E50183CBA9F1}"/>
                </a:ext>
              </a:extLst>
            </p:cNvPr>
            <p:cNvCxnSpPr>
              <a:cxnSpLocks/>
              <a:stCxn id="102" idx="3"/>
              <a:endCxn id="108" idx="1"/>
            </p:cNvCxnSpPr>
            <p:nvPr/>
          </p:nvCxnSpPr>
          <p:spPr>
            <a:xfrm>
              <a:off x="1633333" y="2420427"/>
              <a:ext cx="357337" cy="151317"/>
            </a:xfrm>
            <a:prstGeom prst="bentConnector3">
              <a:avLst>
                <a:gd name="adj1" fmla="val 50000"/>
              </a:avLst>
            </a:prstGeom>
            <a:noFill/>
            <a:ln w="12700" cap="flat" cmpd="sng" algn="ctr">
              <a:solidFill>
                <a:srgbClr val="5F5F5F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04" name="Connecteur droit avec flèche 175">
              <a:extLst>
                <a:ext uri="{FF2B5EF4-FFF2-40B4-BE49-F238E27FC236}">
                  <a16:creationId xmlns:a16="http://schemas.microsoft.com/office/drawing/2014/main" id="{B947F474-46CA-4D8D-A078-E50183CBA9F1}"/>
                </a:ext>
              </a:extLst>
            </p:cNvPr>
            <p:cNvCxnSpPr>
              <a:cxnSpLocks/>
              <a:stCxn id="105" idx="3"/>
              <a:endCxn id="108" idx="1"/>
            </p:cNvCxnSpPr>
            <p:nvPr/>
          </p:nvCxnSpPr>
          <p:spPr>
            <a:xfrm flipV="1">
              <a:off x="1633333" y="2571744"/>
              <a:ext cx="357337" cy="142615"/>
            </a:xfrm>
            <a:prstGeom prst="bentConnector3">
              <a:avLst>
                <a:gd name="adj1" fmla="val 50000"/>
              </a:avLst>
            </a:prstGeom>
            <a:noFill/>
            <a:ln w="12700" cap="flat" cmpd="sng" algn="ctr">
              <a:solidFill>
                <a:srgbClr val="5F5F5F"/>
              </a:solidFill>
              <a:prstDash val="solid"/>
              <a:miter lim="800000"/>
              <a:tailEnd type="triangle"/>
            </a:ln>
            <a:effectLst/>
          </p:spPr>
        </p:cxnSp>
        <p:pic>
          <p:nvPicPr>
            <p:cNvPr id="105" name="Graphique 8" descr="Microscope avec un remplissage uni">
              <a:extLst>
                <a:ext uri="{FF2B5EF4-FFF2-40B4-BE49-F238E27FC236}">
                  <a16:creationId xmlns:a16="http://schemas.microsoft.com/office/drawing/2014/main" id="{5F0E5B95-616A-4387-86CE-FB9A720C85F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47"/>
                </a:ext>
              </a:extLst>
            </a:blip>
            <a:stretch>
              <a:fillRect/>
            </a:stretch>
          </p:blipFill>
          <p:spPr>
            <a:xfrm>
              <a:off x="1267649" y="2556121"/>
              <a:ext cx="365684" cy="316475"/>
            </a:xfrm>
            <a:prstGeom prst="rect">
              <a:avLst/>
            </a:prstGeom>
          </p:spPr>
        </p:pic>
        <p:cxnSp>
          <p:nvCxnSpPr>
            <p:cNvPr id="106" name="Connecteur droit avec flèche 105">
              <a:extLst>
                <a:ext uri="{FF2B5EF4-FFF2-40B4-BE49-F238E27FC236}">
                  <a16:creationId xmlns:a16="http://schemas.microsoft.com/office/drawing/2014/main" id="{B947F474-46CA-4D8D-A078-E50183CBA9F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29893" y="2554691"/>
              <a:ext cx="1007580" cy="4959"/>
            </a:xfrm>
            <a:prstGeom prst="straightConnector1">
              <a:avLst/>
            </a:prstGeom>
            <a:noFill/>
            <a:ln w="50800" cap="flat" cmpd="sng" algn="ctr">
              <a:solidFill>
                <a:srgbClr val="5F5F5F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07" name="Rectangle : coins arrondis 92">
              <a:extLst>
                <a:ext uri="{FF2B5EF4-FFF2-40B4-BE49-F238E27FC236}">
                  <a16:creationId xmlns:a16="http://schemas.microsoft.com/office/drawing/2014/main" id="{CDFCA5D6-73CB-44F0-8172-98037996915B}"/>
                </a:ext>
              </a:extLst>
            </p:cNvPr>
            <p:cNvSpPr>
              <a:spLocks/>
            </p:cNvSpPr>
            <p:nvPr/>
          </p:nvSpPr>
          <p:spPr>
            <a:xfrm>
              <a:off x="2214583" y="2787774"/>
              <a:ext cx="786787" cy="181346"/>
            </a:xfrm>
            <a:prstGeom prst="roundRect">
              <a:avLst/>
            </a:prstGeom>
            <a:solidFill>
              <a:srgbClr val="FFFFFF"/>
            </a:solidFill>
            <a:ln w="6350" cap="flat" cmpd="sng" algn="ctr">
              <a:solidFill>
                <a:srgbClr val="5F5F5F"/>
              </a:solidFill>
              <a:prstDash val="sysDash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r>
                <a:rPr lang="fr-FR" sz="500" kern="0" dirty="0" smtClean="0">
                  <a:solidFill>
                    <a:srgbClr val="7030A0"/>
                  </a:solidFill>
                  <a:latin typeface="Tahoma"/>
                </a:rPr>
                <a:t>Portail Web</a:t>
              </a:r>
            </a:p>
          </p:txBody>
        </p:sp>
        <p:pic>
          <p:nvPicPr>
            <p:cNvPr id="108" name="Image 107"/>
            <p:cNvPicPr>
              <a:picLocks noChangeAspect="1"/>
            </p:cNvPicPr>
            <p:nvPr/>
          </p:nvPicPr>
          <p:blipFill>
            <a:blip r:embed="rId52"/>
            <a:stretch>
              <a:fillRect/>
            </a:stretch>
          </p:blipFill>
          <p:spPr>
            <a:xfrm>
              <a:off x="1990670" y="2351606"/>
              <a:ext cx="415897" cy="4402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8698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4"/>
          </p:nvPr>
        </p:nvSpPr>
        <p:spPr>
          <a:xfrm>
            <a:off x="323850" y="1203598"/>
            <a:ext cx="8424334" cy="3384375"/>
          </a:xfrm>
        </p:spPr>
        <p:txBody>
          <a:bodyPr/>
          <a:lstStyle/>
          <a:p>
            <a:pPr marL="377825" indent="-285750" algn="just">
              <a:buFont typeface="Arial" panose="020B0604020202020204" pitchFamily="34" charset="0"/>
              <a:buChar char="•"/>
            </a:pPr>
            <a:r>
              <a:rPr lang="fr-FR" dirty="0"/>
              <a:t>Selon Décret no 2023-700 du 31 juillet 2023 relatif à la transmission obligatoire de données individuelles à l’autorité sanitaire et à la création du traitement de données à caractère personnel «LABOé-SI</a:t>
            </a:r>
            <a:r>
              <a:rPr lang="fr-FR" dirty="0" smtClean="0"/>
              <a:t>», </a:t>
            </a:r>
            <a:r>
              <a:rPr lang="fr-FR" dirty="0"/>
              <a:t>les </a:t>
            </a:r>
            <a:r>
              <a:rPr lang="fr-FR" dirty="0" smtClean="0"/>
              <a:t>données issus des CR de biologie se repartissent </a:t>
            </a:r>
            <a:r>
              <a:rPr lang="fr-FR" dirty="0"/>
              <a:t>de la </a:t>
            </a:r>
            <a:r>
              <a:rPr lang="fr-FR" dirty="0" smtClean="0"/>
              <a:t>façon </a:t>
            </a:r>
            <a:r>
              <a:rPr lang="fr-FR" dirty="0"/>
              <a:t>suivantes: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</p:txBody>
      </p:sp>
      <p:sp>
        <p:nvSpPr>
          <p:cNvPr id="6" name="ZoneTexte 5"/>
          <p:cNvSpPr txBox="1"/>
          <p:nvPr/>
        </p:nvSpPr>
        <p:spPr>
          <a:xfrm>
            <a:off x="1129145" y="150263"/>
            <a:ext cx="68992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4171B1"/>
                </a:solidFill>
              </a:rPr>
              <a:t> Périmètre des données LABOé-SI</a:t>
            </a:r>
          </a:p>
        </p:txBody>
      </p:sp>
      <p:sp>
        <p:nvSpPr>
          <p:cNvPr id="5" name="Espace réservé du texte 3"/>
          <p:cNvSpPr txBox="1">
            <a:spLocks/>
          </p:cNvSpPr>
          <p:nvPr/>
        </p:nvSpPr>
        <p:spPr>
          <a:xfrm>
            <a:off x="539552" y="618738"/>
            <a:ext cx="8424614" cy="242951"/>
          </a:xfrm>
          <a:prstGeom prst="rect">
            <a:avLst/>
          </a:prstGeom>
        </p:spPr>
        <p:txBody>
          <a:bodyPr/>
          <a:lstStyle>
            <a:lvl1pPr marL="9207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itchFamily="34" charset="0"/>
              <a:buNone/>
              <a:tabLst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1450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1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§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1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27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§"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 indent="85725">
              <a:spcBef>
                <a:spcPts val="400"/>
              </a:spcBef>
              <a:spcAft>
                <a:spcPts val="800"/>
              </a:spcAft>
            </a:pPr>
            <a:endParaRPr lang="fr-FR" sz="15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Espace réservé de la date 2"/>
          <p:cNvSpPr txBox="1">
            <a:spLocks/>
          </p:cNvSpPr>
          <p:nvPr/>
        </p:nvSpPr>
        <p:spPr>
          <a:xfrm>
            <a:off x="323850" y="474616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fr-FR"/>
            </a:defPPr>
            <a:lvl1pPr>
              <a:defRPr sz="750" b="1" cap="all"/>
            </a:lvl1pPr>
          </a:lstStyle>
          <a:p>
            <a:r>
              <a:rPr lang="fr-FR" dirty="0" smtClean="0"/>
              <a:t>08/09/2023</a:t>
            </a:r>
            <a:endParaRPr lang="fr-FR" dirty="0"/>
          </a:p>
        </p:txBody>
      </p:sp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0050524"/>
              </p:ext>
            </p:extLst>
          </p:nvPr>
        </p:nvGraphicFramePr>
        <p:xfrm>
          <a:off x="599132" y="2153394"/>
          <a:ext cx="7861300" cy="1714500"/>
        </p:xfrm>
        <a:graphic>
          <a:graphicData uri="http://schemas.openxmlformats.org/drawingml/2006/table">
            <a:tbl>
              <a:tblPr/>
              <a:tblGrid>
                <a:gridCol w="180902">
                  <a:extLst>
                    <a:ext uri="{9D8B030D-6E8A-4147-A177-3AD203B41FA5}">
                      <a16:colId xmlns:a16="http://schemas.microsoft.com/office/drawing/2014/main" val="3986628613"/>
                    </a:ext>
                  </a:extLst>
                </a:gridCol>
                <a:gridCol w="1561469">
                  <a:extLst>
                    <a:ext uri="{9D8B030D-6E8A-4147-A177-3AD203B41FA5}">
                      <a16:colId xmlns:a16="http://schemas.microsoft.com/office/drawing/2014/main" val="2470549187"/>
                    </a:ext>
                  </a:extLst>
                </a:gridCol>
                <a:gridCol w="2005790">
                  <a:extLst>
                    <a:ext uri="{9D8B030D-6E8A-4147-A177-3AD203B41FA5}">
                      <a16:colId xmlns:a16="http://schemas.microsoft.com/office/drawing/2014/main" val="2547369796"/>
                    </a:ext>
                  </a:extLst>
                </a:gridCol>
                <a:gridCol w="2005790">
                  <a:extLst>
                    <a:ext uri="{9D8B030D-6E8A-4147-A177-3AD203B41FA5}">
                      <a16:colId xmlns:a16="http://schemas.microsoft.com/office/drawing/2014/main" val="2512647939"/>
                    </a:ext>
                  </a:extLst>
                </a:gridCol>
                <a:gridCol w="2005790">
                  <a:extLst>
                    <a:ext uri="{9D8B030D-6E8A-4147-A177-3AD203B41FA5}">
                      <a16:colId xmlns:a16="http://schemas.microsoft.com/office/drawing/2014/main" val="1199160"/>
                    </a:ext>
                  </a:extLst>
                </a:gridCol>
                <a:gridCol w="101559">
                  <a:extLst>
                    <a:ext uri="{9D8B030D-6E8A-4147-A177-3AD203B41FA5}">
                      <a16:colId xmlns:a16="http://schemas.microsoft.com/office/drawing/2014/main" val="257163568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94697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Mode nominal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Situation de crise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567475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MDO à surveillance épidémiologique*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MDO requérant une intervention locale urgente**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349194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Données pseudonymisés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SpF </a:t>
                      </a:r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&amp; </a:t>
                      </a:r>
                      <a:r>
                        <a:rPr lang="fr-FR" sz="11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ARS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066837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Données nominatives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ARS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789288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653646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 e.g. les infections respiratoires aigues (Grippe, VRS, COVID-19)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856229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** e.g. les arboviroses (Dengue, Zika, ...)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10584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1948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à coins arrondis 14"/>
          <p:cNvSpPr/>
          <p:nvPr/>
        </p:nvSpPr>
        <p:spPr>
          <a:xfrm>
            <a:off x="5460443" y="1991440"/>
            <a:ext cx="2639949" cy="2423965"/>
          </a:xfrm>
          <a:prstGeom prst="roundRect">
            <a:avLst>
              <a:gd name="adj" fmla="val 8951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7609147" y="4867343"/>
            <a:ext cx="1350000" cy="360000"/>
          </a:xfrm>
        </p:spPr>
        <p:txBody>
          <a:bodyPr/>
          <a:lstStyle/>
          <a:p>
            <a:fld id="{733122C9-A0B9-462F-8757-0847AD287B63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14" name="Rectangle à coins arrondis 13"/>
          <p:cNvSpPr/>
          <p:nvPr/>
        </p:nvSpPr>
        <p:spPr>
          <a:xfrm>
            <a:off x="979058" y="1052062"/>
            <a:ext cx="2974217" cy="3391896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dirty="0" smtClean="0"/>
              <a:t>LABOé-SI</a:t>
            </a:r>
            <a:endParaRPr lang="fr-FR" dirty="0"/>
          </a:p>
        </p:txBody>
      </p:sp>
      <p:sp>
        <p:nvSpPr>
          <p:cNvPr id="73" name="Rectangle à coins arrondis 72"/>
          <p:cNvSpPr/>
          <p:nvPr/>
        </p:nvSpPr>
        <p:spPr>
          <a:xfrm>
            <a:off x="971601" y="1052062"/>
            <a:ext cx="601072" cy="339189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900" dirty="0">
                <a:solidFill>
                  <a:schemeClr val="tx1"/>
                </a:solidFill>
              </a:rPr>
              <a:t>Interfaces </a:t>
            </a:r>
            <a:endParaRPr lang="fr-FR" sz="900" dirty="0" smtClean="0">
              <a:solidFill>
                <a:schemeClr val="tx1"/>
              </a:solidFill>
            </a:endParaRPr>
          </a:p>
          <a:p>
            <a:pPr algn="ctr"/>
            <a:r>
              <a:rPr lang="fr-FR" sz="900" dirty="0" smtClean="0">
                <a:solidFill>
                  <a:schemeClr val="tx1"/>
                </a:solidFill>
              </a:rPr>
              <a:t>entrantes </a:t>
            </a:r>
            <a:endParaRPr lang="fr-FR" sz="900" dirty="0">
              <a:solidFill>
                <a:schemeClr val="tx1"/>
              </a:solidFill>
            </a:endParaRPr>
          </a:p>
          <a:p>
            <a:pPr algn="ctr"/>
            <a:endParaRPr lang="fr-FR" sz="700" dirty="0">
              <a:solidFill>
                <a:schemeClr val="tx1"/>
              </a:solidFill>
            </a:endParaRPr>
          </a:p>
        </p:txBody>
      </p:sp>
      <p:sp>
        <p:nvSpPr>
          <p:cNvPr id="74" name="Rectangle à coins arrondis 73"/>
          <p:cNvSpPr/>
          <p:nvPr/>
        </p:nvSpPr>
        <p:spPr>
          <a:xfrm>
            <a:off x="3347594" y="1052062"/>
            <a:ext cx="601072" cy="339189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900" dirty="0">
                <a:solidFill>
                  <a:schemeClr val="tx1"/>
                </a:solidFill>
              </a:rPr>
              <a:t>Interfaces </a:t>
            </a:r>
            <a:endParaRPr lang="fr-FR" sz="900" dirty="0" smtClean="0">
              <a:solidFill>
                <a:schemeClr val="tx1"/>
              </a:solidFill>
            </a:endParaRPr>
          </a:p>
          <a:p>
            <a:pPr algn="ctr"/>
            <a:r>
              <a:rPr lang="fr-FR" sz="900" dirty="0" smtClean="0">
                <a:solidFill>
                  <a:schemeClr val="tx1"/>
                </a:solidFill>
              </a:rPr>
              <a:t>sortantes </a:t>
            </a:r>
            <a:endParaRPr lang="fr-FR" sz="900" dirty="0">
              <a:solidFill>
                <a:schemeClr val="tx1"/>
              </a:solidFill>
            </a:endParaRPr>
          </a:p>
          <a:p>
            <a:pPr algn="ctr"/>
            <a:endParaRPr lang="fr-FR" sz="700" dirty="0">
              <a:solidFill>
                <a:schemeClr val="tx1"/>
              </a:solidFill>
            </a:endParaRPr>
          </a:p>
        </p:txBody>
      </p:sp>
      <p:sp>
        <p:nvSpPr>
          <p:cNvPr id="76" name="Rectangle à coins arrondis 75"/>
          <p:cNvSpPr/>
          <p:nvPr/>
        </p:nvSpPr>
        <p:spPr>
          <a:xfrm>
            <a:off x="1900228" y="2133604"/>
            <a:ext cx="1126844" cy="115822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fr-FR" sz="1000" dirty="0" smtClean="0">
                <a:solidFill>
                  <a:schemeClr val="tx1"/>
                </a:solidFill>
              </a:rPr>
              <a:t>Cœur système:</a:t>
            </a:r>
          </a:p>
          <a:p>
            <a:pPr algn="ctr"/>
            <a:endParaRPr lang="fr-FR" sz="1000" dirty="0">
              <a:solidFill>
                <a:schemeClr val="tx1"/>
              </a:solidFill>
            </a:endParaRPr>
          </a:p>
          <a:p>
            <a:pPr algn="ctr"/>
            <a:r>
              <a:rPr lang="fr-FR" sz="800" dirty="0">
                <a:solidFill>
                  <a:schemeClr val="tx1"/>
                </a:solidFill>
              </a:rPr>
              <a:t>Solutions </a:t>
            </a:r>
            <a:r>
              <a:rPr lang="fr-FR" sz="800" dirty="0" smtClean="0">
                <a:solidFill>
                  <a:schemeClr val="tx1"/>
                </a:solidFill>
              </a:rPr>
              <a:t>progicielles</a:t>
            </a:r>
          </a:p>
          <a:p>
            <a:pPr algn="ctr"/>
            <a:endParaRPr lang="fr-FR" sz="800" dirty="0">
              <a:solidFill>
                <a:schemeClr val="tx1"/>
              </a:solidFill>
            </a:endParaRPr>
          </a:p>
          <a:p>
            <a:pPr algn="ctr"/>
            <a:r>
              <a:rPr lang="fr-FR" sz="800" dirty="0" smtClean="0">
                <a:solidFill>
                  <a:schemeClr val="tx1"/>
                </a:solidFill>
              </a:rPr>
              <a:t>Accès référentiels</a:t>
            </a:r>
          </a:p>
          <a:p>
            <a:pPr algn="ctr"/>
            <a:endParaRPr lang="fr-FR" sz="800" dirty="0">
              <a:solidFill>
                <a:schemeClr val="tx1"/>
              </a:solidFill>
            </a:endParaRPr>
          </a:p>
          <a:p>
            <a:pPr algn="ctr"/>
            <a:r>
              <a:rPr lang="fr-FR" sz="800" dirty="0" smtClean="0">
                <a:solidFill>
                  <a:schemeClr val="tx1"/>
                </a:solidFill>
              </a:rPr>
              <a:t>Base de données</a:t>
            </a:r>
            <a:endParaRPr lang="fr-FR" sz="800" dirty="0">
              <a:solidFill>
                <a:schemeClr val="tx1"/>
              </a:solidFill>
            </a:endParaRPr>
          </a:p>
        </p:txBody>
      </p:sp>
      <p:pic>
        <p:nvPicPr>
          <p:cNvPr id="48" name="Image 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5637" y="987574"/>
            <a:ext cx="978652" cy="567502"/>
          </a:xfrm>
          <a:prstGeom prst="rect">
            <a:avLst/>
          </a:prstGeom>
        </p:spPr>
      </p:pic>
      <p:cxnSp>
        <p:nvCxnSpPr>
          <p:cNvPr id="77" name="Connecteur droit avec flèche 76">
            <a:extLst>
              <a:ext uri="{FF2B5EF4-FFF2-40B4-BE49-F238E27FC236}">
                <a16:creationId xmlns:a16="http://schemas.microsoft.com/office/drawing/2014/main" id="{B947F474-46CA-4D8D-A078-E50183CBA9F1}"/>
              </a:ext>
            </a:extLst>
          </p:cNvPr>
          <p:cNvCxnSpPr>
            <a:cxnSpLocks/>
          </p:cNvCxnSpPr>
          <p:nvPr/>
        </p:nvCxnSpPr>
        <p:spPr>
          <a:xfrm>
            <a:off x="3948666" y="1294119"/>
            <a:ext cx="2135503" cy="5217"/>
          </a:xfrm>
          <a:prstGeom prst="straightConnector1">
            <a:avLst/>
          </a:prstGeom>
          <a:noFill/>
          <a:ln w="50800" cap="flat" cmpd="sng" algn="ctr">
            <a:solidFill>
              <a:srgbClr val="5F5F5F"/>
            </a:solidFill>
            <a:prstDash val="solid"/>
            <a:miter lim="800000"/>
            <a:tailEnd type="triangle"/>
          </a:ln>
          <a:effectLst/>
        </p:spPr>
      </p:cxnSp>
      <p:sp>
        <p:nvSpPr>
          <p:cNvPr id="50" name="Flèche droite 49"/>
          <p:cNvSpPr/>
          <p:nvPr/>
        </p:nvSpPr>
        <p:spPr>
          <a:xfrm>
            <a:off x="1592339" y="2645363"/>
            <a:ext cx="334194" cy="165741"/>
          </a:xfrm>
          <a:prstGeom prst="rightArrow">
            <a:avLst/>
          </a:prstGeom>
          <a:solidFill>
            <a:srgbClr val="5F5F5F"/>
          </a:solidFill>
          <a:ln>
            <a:solidFill>
              <a:srgbClr val="5F5F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6" name="Flèche droite 135"/>
          <p:cNvSpPr/>
          <p:nvPr/>
        </p:nvSpPr>
        <p:spPr>
          <a:xfrm>
            <a:off x="3053150" y="2674629"/>
            <a:ext cx="268366" cy="131671"/>
          </a:xfrm>
          <a:prstGeom prst="rightArrow">
            <a:avLst/>
          </a:prstGeom>
          <a:solidFill>
            <a:srgbClr val="5F5F5F"/>
          </a:solidFill>
          <a:ln>
            <a:solidFill>
              <a:srgbClr val="5F5F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9" name="Titre 27"/>
          <p:cNvSpPr>
            <a:spLocks noGrp="1"/>
          </p:cNvSpPr>
          <p:nvPr>
            <p:ph type="title"/>
          </p:nvPr>
        </p:nvSpPr>
        <p:spPr>
          <a:xfrm>
            <a:off x="1259632" y="195486"/>
            <a:ext cx="6442560" cy="424732"/>
          </a:xfrm>
          <a:noFill/>
        </p:spPr>
        <p:txBody>
          <a:bodyPr wrap="square" rtlCol="0">
            <a:spAutoFit/>
          </a:bodyPr>
          <a:lstStyle/>
          <a:p>
            <a:pPr marL="0"/>
            <a:r>
              <a:rPr lang="fr-FR" sz="2400" dirty="0">
                <a:solidFill>
                  <a:srgbClr val="4171B1"/>
                </a:solidFill>
                <a:latin typeface="+mn-lt"/>
                <a:ea typeface="+mn-ea"/>
                <a:cs typeface="+mn-cs"/>
              </a:rPr>
              <a:t>Interfaces avales de LABOé-SI</a:t>
            </a:r>
          </a:p>
        </p:txBody>
      </p:sp>
      <p:sp>
        <p:nvSpPr>
          <p:cNvPr id="64" name="Organigramme : Document 63"/>
          <p:cNvSpPr/>
          <p:nvPr/>
        </p:nvSpPr>
        <p:spPr>
          <a:xfrm>
            <a:off x="4537942" y="1080362"/>
            <a:ext cx="466107" cy="339260"/>
          </a:xfrm>
          <a:prstGeom prst="flowChartDocumen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fr-FR" sz="700" dirty="0" smtClean="0"/>
              <a:t>HL7</a:t>
            </a:r>
            <a:endParaRPr lang="fr-FR" sz="700" dirty="0"/>
          </a:p>
        </p:txBody>
      </p:sp>
      <p:sp>
        <p:nvSpPr>
          <p:cNvPr id="52" name="Espace réservé du pied de page 7"/>
          <p:cNvSpPr>
            <a:spLocks noGrp="1"/>
          </p:cNvSpPr>
          <p:nvPr>
            <p:ph type="ftr" sz="quarter" idx="3"/>
          </p:nvPr>
        </p:nvSpPr>
        <p:spPr>
          <a:xfrm>
            <a:off x="6084168" y="195486"/>
            <a:ext cx="2664545" cy="360000"/>
          </a:xfrm>
        </p:spPr>
        <p:txBody>
          <a:bodyPr/>
          <a:lstStyle/>
          <a:p>
            <a:r>
              <a:rPr lang="fr-FR" dirty="0" smtClean="0"/>
              <a:t>Direction générale de la santé</a:t>
            </a:r>
            <a:endParaRPr lang="fr-FR" dirty="0"/>
          </a:p>
        </p:txBody>
      </p:sp>
      <p:pic>
        <p:nvPicPr>
          <p:cNvPr id="56" name="Image 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383" y="2211710"/>
            <a:ext cx="2129986" cy="1294962"/>
          </a:xfrm>
          <a:prstGeom prst="rect">
            <a:avLst/>
          </a:prstGeom>
        </p:spPr>
      </p:pic>
      <p:cxnSp>
        <p:nvCxnSpPr>
          <p:cNvPr id="59" name="Connecteur droit avec flèche 58">
            <a:extLst>
              <a:ext uri="{FF2B5EF4-FFF2-40B4-BE49-F238E27FC236}">
                <a16:creationId xmlns:a16="http://schemas.microsoft.com/office/drawing/2014/main" id="{B947F474-46CA-4D8D-A078-E50183CBA9F1}"/>
              </a:ext>
            </a:extLst>
          </p:cNvPr>
          <p:cNvCxnSpPr>
            <a:cxnSpLocks/>
          </p:cNvCxnSpPr>
          <p:nvPr/>
        </p:nvCxnSpPr>
        <p:spPr>
          <a:xfrm>
            <a:off x="3963795" y="2909275"/>
            <a:ext cx="1492039" cy="7628"/>
          </a:xfrm>
          <a:prstGeom prst="straightConnector1">
            <a:avLst/>
          </a:prstGeom>
          <a:noFill/>
          <a:ln w="50800" cap="flat" cmpd="sng" algn="ctr">
            <a:solidFill>
              <a:srgbClr val="5F5F5F"/>
            </a:solidFill>
            <a:prstDash val="solid"/>
            <a:miter lim="800000"/>
            <a:tailEnd type="triangle"/>
          </a:ln>
          <a:effectLst/>
        </p:spPr>
      </p:cxnSp>
      <p:pic>
        <p:nvPicPr>
          <p:cNvPr id="4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4261" y="2715766"/>
            <a:ext cx="419788" cy="398260"/>
          </a:xfrm>
          <a:prstGeom prst="rect">
            <a:avLst/>
          </a:prstGeom>
        </p:spPr>
      </p:pic>
      <p:cxnSp>
        <p:nvCxnSpPr>
          <p:cNvPr id="66" name="Connecteur droit avec flèche 65">
            <a:extLst>
              <a:ext uri="{FF2B5EF4-FFF2-40B4-BE49-F238E27FC236}">
                <a16:creationId xmlns:a16="http://schemas.microsoft.com/office/drawing/2014/main" id="{B947F474-46CA-4D8D-A078-E50183CBA9F1}"/>
              </a:ext>
            </a:extLst>
          </p:cNvPr>
          <p:cNvCxnSpPr>
            <a:cxnSpLocks/>
          </p:cNvCxnSpPr>
          <p:nvPr/>
        </p:nvCxnSpPr>
        <p:spPr>
          <a:xfrm>
            <a:off x="3943170" y="3540721"/>
            <a:ext cx="545909" cy="0"/>
          </a:xfrm>
          <a:prstGeom prst="straightConnector1">
            <a:avLst/>
          </a:prstGeom>
          <a:noFill/>
          <a:ln w="50800" cap="flat" cmpd="sng" algn="ctr">
            <a:solidFill>
              <a:srgbClr val="5F5F5F"/>
            </a:solidFill>
            <a:prstDash val="solid"/>
            <a:miter lim="800000"/>
            <a:tailEnd type="triangle"/>
          </a:ln>
          <a:effectLst/>
        </p:spPr>
      </p:cxnSp>
      <p:pic>
        <p:nvPicPr>
          <p:cNvPr id="9" name="Imag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9430" y="3304547"/>
            <a:ext cx="493334" cy="493334"/>
          </a:xfrm>
          <a:prstGeom prst="rect">
            <a:avLst/>
          </a:prstGeom>
        </p:spPr>
      </p:pic>
      <p:sp>
        <p:nvSpPr>
          <p:cNvPr id="86" name="Flèche courbée vers la gauche 85"/>
          <p:cNvSpPr/>
          <p:nvPr/>
        </p:nvSpPr>
        <p:spPr>
          <a:xfrm rot="20547604">
            <a:off x="5340781" y="3225433"/>
            <a:ext cx="322649" cy="448997"/>
          </a:xfrm>
          <a:prstGeom prst="curved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87" name="Flèche courbée vers la gauche 86"/>
          <p:cNvSpPr/>
          <p:nvPr/>
        </p:nvSpPr>
        <p:spPr>
          <a:xfrm rot="9747604">
            <a:off x="5014793" y="3314352"/>
            <a:ext cx="322649" cy="448997"/>
          </a:xfrm>
          <a:prstGeom prst="curved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88" name="Rectangle : coins arrondis 92">
            <a:extLst>
              <a:ext uri="{FF2B5EF4-FFF2-40B4-BE49-F238E27FC236}">
                <a16:creationId xmlns:a16="http://schemas.microsoft.com/office/drawing/2014/main" id="{CDFCA5D6-73CB-44F0-8172-98037996915B}"/>
              </a:ext>
            </a:extLst>
          </p:cNvPr>
          <p:cNvSpPr>
            <a:spLocks/>
          </p:cNvSpPr>
          <p:nvPr/>
        </p:nvSpPr>
        <p:spPr>
          <a:xfrm>
            <a:off x="4455556" y="3786663"/>
            <a:ext cx="675292" cy="286864"/>
          </a:xfrm>
          <a:prstGeom prst="roundRect">
            <a:avLst/>
          </a:prstGeom>
          <a:solidFill>
            <a:srgbClr val="FFFFFF"/>
          </a:solidFill>
          <a:ln w="6350" cap="flat" cmpd="sng" algn="ctr">
            <a:noFill/>
            <a:prstDash val="sysDash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700" b="1" kern="0" noProof="0" dirty="0" smtClean="0">
                <a:latin typeface="Tahoma"/>
              </a:rPr>
              <a:t>Plateforme ATIH</a:t>
            </a:r>
            <a:endParaRPr kumimoji="0" lang="fr-FR" sz="7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ahoma"/>
            </a:endParaRPr>
          </a:p>
        </p:txBody>
      </p:sp>
      <p:grpSp>
        <p:nvGrpSpPr>
          <p:cNvPr id="17" name="Groupe 16"/>
          <p:cNvGrpSpPr/>
          <p:nvPr/>
        </p:nvGrpSpPr>
        <p:grpSpPr>
          <a:xfrm>
            <a:off x="3705526" y="3972690"/>
            <a:ext cx="2121264" cy="759300"/>
            <a:chOff x="7175574" y="3618043"/>
            <a:chExt cx="648637" cy="552031"/>
          </a:xfrm>
        </p:grpSpPr>
        <p:sp>
          <p:nvSpPr>
            <p:cNvPr id="89" name="Flèche courbée vers la gauche 88"/>
            <p:cNvSpPr/>
            <p:nvPr/>
          </p:nvSpPr>
          <p:spPr>
            <a:xfrm rot="20547604">
              <a:off x="7501562" y="3618043"/>
              <a:ext cx="322649" cy="448997"/>
            </a:xfrm>
            <a:prstGeom prst="curvedLef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90" name="Flèche courbée vers la gauche 89"/>
            <p:cNvSpPr/>
            <p:nvPr/>
          </p:nvSpPr>
          <p:spPr>
            <a:xfrm rot="9747604">
              <a:off x="7175574" y="3721077"/>
              <a:ext cx="322649" cy="448997"/>
            </a:xfrm>
            <a:prstGeom prst="curvedLef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91" name="Connecteur droit avec flèche 90">
            <a:extLst>
              <a:ext uri="{FF2B5EF4-FFF2-40B4-BE49-F238E27FC236}">
                <a16:creationId xmlns:a16="http://schemas.microsoft.com/office/drawing/2014/main" id="{B947F474-46CA-4D8D-A078-E50183CBA9F1}"/>
              </a:ext>
            </a:extLst>
          </p:cNvPr>
          <p:cNvCxnSpPr>
            <a:cxnSpLocks/>
          </p:cNvCxnSpPr>
          <p:nvPr/>
        </p:nvCxnSpPr>
        <p:spPr>
          <a:xfrm>
            <a:off x="3943170" y="2338708"/>
            <a:ext cx="1512664" cy="0"/>
          </a:xfrm>
          <a:prstGeom prst="straightConnector1">
            <a:avLst/>
          </a:prstGeom>
          <a:noFill/>
          <a:ln w="50800" cap="flat" cmpd="sng" algn="ctr">
            <a:solidFill>
              <a:srgbClr val="5F5F5F"/>
            </a:solidFill>
            <a:prstDash val="solid"/>
            <a:miter lim="800000"/>
            <a:tailEnd type="triangle"/>
          </a:ln>
          <a:effectLst/>
        </p:spPr>
      </p:cxnSp>
      <p:sp>
        <p:nvSpPr>
          <p:cNvPr id="68" name="Organigramme : Document 67"/>
          <p:cNvSpPr/>
          <p:nvPr/>
        </p:nvSpPr>
        <p:spPr>
          <a:xfrm>
            <a:off x="4568939" y="2139702"/>
            <a:ext cx="466107" cy="339260"/>
          </a:xfrm>
          <a:prstGeom prst="flowChartDocumen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fr-FR" sz="700" dirty="0" smtClean="0"/>
              <a:t>HL7</a:t>
            </a:r>
            <a:endParaRPr lang="fr-FR" sz="700" dirty="0"/>
          </a:p>
        </p:txBody>
      </p:sp>
      <p:sp>
        <p:nvSpPr>
          <p:cNvPr id="18" name="ZoneTexte 17"/>
          <p:cNvSpPr txBox="1"/>
          <p:nvPr/>
        </p:nvSpPr>
        <p:spPr>
          <a:xfrm>
            <a:off x="5652121" y="3579862"/>
            <a:ext cx="22690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smtClean="0"/>
              <a:t>Interfaces ARS provisoires basées sur l’existant SI-DEP </a:t>
            </a:r>
          </a:p>
          <a:p>
            <a:pPr algn="ctr"/>
            <a:r>
              <a:rPr lang="fr-FR" sz="1200" b="1" dirty="0" smtClean="0"/>
              <a:t>(à confirmer)</a:t>
            </a:r>
            <a:endParaRPr lang="fr-FR" sz="1200" b="1" dirty="0"/>
          </a:p>
        </p:txBody>
      </p:sp>
    </p:spTree>
    <p:extLst>
      <p:ext uri="{BB962C8B-B14F-4D97-AF65-F5344CB8AC3E}">
        <p14:creationId xmlns:p14="http://schemas.microsoft.com/office/powerpoint/2010/main" val="90853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4"/>
          </p:nvPr>
        </p:nvSpPr>
        <p:spPr>
          <a:xfrm>
            <a:off x="323850" y="1203599"/>
            <a:ext cx="8640316" cy="3330140"/>
          </a:xfrm>
        </p:spPr>
        <p:txBody>
          <a:bodyPr/>
          <a:lstStyle/>
          <a:p>
            <a:pPr marL="377825" indent="-285750">
              <a:buFont typeface="Arial" panose="020B0604020202020204" pitchFamily="34" charset="0"/>
              <a:buChar char="•"/>
            </a:pPr>
            <a:r>
              <a:rPr lang="fr-FR" dirty="0" smtClean="0"/>
              <a:t>Interfaces avales : </a:t>
            </a:r>
          </a:p>
          <a:p>
            <a:pPr marL="637200" lvl="1" indent="-285750"/>
            <a:r>
              <a:rPr lang="fr-FR" dirty="0" smtClean="0"/>
              <a:t>Analyse de l’</a:t>
            </a:r>
            <a:r>
              <a:rPr lang="fr-FR" dirty="0"/>
              <a:t>e</a:t>
            </a:r>
            <a:r>
              <a:rPr lang="fr-FR" dirty="0" smtClean="0"/>
              <a:t>xistant SI-DEP sur les canaux d’acheminement des données (Entrepôt COVID, Plateforme ATIH, …)</a:t>
            </a:r>
          </a:p>
          <a:p>
            <a:pPr marL="637200" lvl="1" indent="-285750"/>
            <a:r>
              <a:rPr lang="fr-FR" dirty="0" smtClean="0"/>
              <a:t>Sélection des canaux d’acheminement cibles dans une logique de mutualisation et de simplification mais aussi de respect de des contraintes budgétaires et planning</a:t>
            </a:r>
          </a:p>
          <a:p>
            <a:pPr marL="377825" indent="-285750">
              <a:buFont typeface="Arial" panose="020B0604020202020204" pitchFamily="34" charset="0"/>
              <a:buChar char="•"/>
            </a:pPr>
            <a:r>
              <a:rPr lang="fr-FR" dirty="0" smtClean="0"/>
              <a:t>Fonctions de crise:</a:t>
            </a:r>
          </a:p>
          <a:p>
            <a:pPr marL="637200" lvl="1" indent="-285750"/>
            <a:r>
              <a:rPr lang="fr-FR" dirty="0" smtClean="0"/>
              <a:t>Finalisation du cadrage des fonctionnalités à reprendre du Si-DEP</a:t>
            </a:r>
          </a:p>
          <a:p>
            <a:pPr marL="637200" lvl="1" indent="-285750"/>
            <a:r>
              <a:rPr lang="fr-FR" dirty="0" smtClean="0"/>
              <a:t>Travaux de spécifications et développements des flux d’interfaces (dès le début de l’année 2024)</a:t>
            </a:r>
          </a:p>
          <a:p>
            <a:pPr marL="377825" indent="-285750">
              <a:buFont typeface="Arial" panose="020B0604020202020204" pitchFamily="34" charset="0"/>
              <a:buChar char="•"/>
            </a:pPr>
            <a:r>
              <a:rPr lang="fr-FR" dirty="0" smtClean="0"/>
              <a:t>Arboviroses: </a:t>
            </a:r>
          </a:p>
          <a:p>
            <a:pPr marL="637200" lvl="1" indent="-285750"/>
            <a:r>
              <a:rPr lang="fr-FR" dirty="0" smtClean="0"/>
              <a:t>réflexion sur une approche mixte : sélection d’une arbovirose à positionner dans LABOé-SI en lien avec les travaux du GT « demat » des MDO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129145" y="150263"/>
            <a:ext cx="68992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4171B1"/>
                </a:solidFill>
              </a:rPr>
              <a:t> </a:t>
            </a:r>
            <a:r>
              <a:rPr lang="fr-FR" sz="2400" dirty="0" smtClean="0">
                <a:solidFill>
                  <a:srgbClr val="4171B1"/>
                </a:solidFill>
              </a:rPr>
              <a:t>Prochains </a:t>
            </a:r>
            <a:r>
              <a:rPr lang="fr-FR" sz="2400" dirty="0">
                <a:solidFill>
                  <a:srgbClr val="4171B1"/>
                </a:solidFill>
              </a:rPr>
              <a:t>Travaux avec les </a:t>
            </a:r>
            <a:r>
              <a:rPr lang="fr-FR" sz="2400" dirty="0" smtClean="0">
                <a:solidFill>
                  <a:srgbClr val="4171B1"/>
                </a:solidFill>
              </a:rPr>
              <a:t>ARS</a:t>
            </a:r>
            <a:endParaRPr lang="fr-FR" sz="2400" dirty="0">
              <a:solidFill>
                <a:srgbClr val="4171B1"/>
              </a:solidFill>
            </a:endParaRPr>
          </a:p>
        </p:txBody>
      </p:sp>
      <p:sp>
        <p:nvSpPr>
          <p:cNvPr id="5" name="Espace réservé du texte 3"/>
          <p:cNvSpPr txBox="1">
            <a:spLocks/>
          </p:cNvSpPr>
          <p:nvPr/>
        </p:nvSpPr>
        <p:spPr>
          <a:xfrm>
            <a:off x="539552" y="618738"/>
            <a:ext cx="8424614" cy="242951"/>
          </a:xfrm>
          <a:prstGeom prst="rect">
            <a:avLst/>
          </a:prstGeom>
        </p:spPr>
        <p:txBody>
          <a:bodyPr/>
          <a:lstStyle>
            <a:lvl1pPr marL="9207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itchFamily="34" charset="0"/>
              <a:buNone/>
              <a:tabLst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1450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1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§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1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27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§"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 indent="85725">
              <a:spcBef>
                <a:spcPts val="400"/>
              </a:spcBef>
              <a:spcAft>
                <a:spcPts val="800"/>
              </a:spcAft>
            </a:pPr>
            <a:endParaRPr lang="fr-FR" sz="15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Espace réservé de la date 2"/>
          <p:cNvSpPr txBox="1">
            <a:spLocks/>
          </p:cNvSpPr>
          <p:nvPr/>
        </p:nvSpPr>
        <p:spPr>
          <a:xfrm>
            <a:off x="323850" y="474616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fr-FR"/>
            </a:defPPr>
            <a:lvl1pPr>
              <a:defRPr sz="750" b="1" cap="all"/>
            </a:lvl1pPr>
          </a:lstStyle>
          <a:p>
            <a:r>
              <a:rPr lang="fr-FR" dirty="0" smtClean="0"/>
              <a:t>08/09/2023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35809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à coins arrondis 40"/>
          <p:cNvSpPr/>
          <p:nvPr/>
        </p:nvSpPr>
        <p:spPr>
          <a:xfrm>
            <a:off x="539552" y="1669133"/>
            <a:ext cx="8352928" cy="2414785"/>
          </a:xfrm>
          <a:prstGeom prst="roundRect">
            <a:avLst>
              <a:gd name="adj" fmla="val 9352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1129145" y="150263"/>
            <a:ext cx="68992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4171B1"/>
                </a:solidFill>
              </a:rPr>
              <a:t> </a:t>
            </a:r>
            <a:r>
              <a:rPr lang="fr-FR" sz="2400" dirty="0" smtClean="0">
                <a:solidFill>
                  <a:srgbClr val="4171B1"/>
                </a:solidFill>
              </a:rPr>
              <a:t>Feuille de route 1</a:t>
            </a:r>
            <a:r>
              <a:rPr lang="fr-FR" sz="2400" baseline="30000" dirty="0" smtClean="0">
                <a:solidFill>
                  <a:srgbClr val="4171B1"/>
                </a:solidFill>
              </a:rPr>
              <a:t>er</a:t>
            </a:r>
            <a:r>
              <a:rPr lang="fr-FR" sz="2400" dirty="0" smtClean="0">
                <a:solidFill>
                  <a:srgbClr val="4171B1"/>
                </a:solidFill>
              </a:rPr>
              <a:t> semestre 2024</a:t>
            </a:r>
            <a:endParaRPr lang="fr-FR" sz="2400" dirty="0">
              <a:solidFill>
                <a:srgbClr val="4171B1"/>
              </a:solidFill>
            </a:endParaRPr>
          </a:p>
        </p:txBody>
      </p:sp>
      <p:sp>
        <p:nvSpPr>
          <p:cNvPr id="8" name="Espace réservé de la date 2"/>
          <p:cNvSpPr txBox="1">
            <a:spLocks/>
          </p:cNvSpPr>
          <p:nvPr/>
        </p:nvSpPr>
        <p:spPr>
          <a:xfrm>
            <a:off x="323850" y="474616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fr-FR"/>
            </a:defPPr>
            <a:lvl1pPr>
              <a:defRPr sz="750" b="1" cap="all"/>
            </a:lvl1pPr>
          </a:lstStyle>
          <a:p>
            <a:r>
              <a:rPr lang="fr-FR" dirty="0" smtClean="0"/>
              <a:t>08/09/2023</a:t>
            </a:r>
            <a:endParaRPr lang="fr-FR" dirty="0"/>
          </a:p>
        </p:txBody>
      </p:sp>
      <p:sp>
        <p:nvSpPr>
          <p:cNvPr id="7" name="Espace réservé du texte 12"/>
          <p:cNvSpPr>
            <a:spLocks noGrp="1"/>
          </p:cNvSpPr>
          <p:nvPr>
            <p:ph type="body" sz="quarter" idx="14"/>
          </p:nvPr>
        </p:nvSpPr>
        <p:spPr>
          <a:xfrm>
            <a:off x="431379" y="1744740"/>
            <a:ext cx="4320480" cy="1944216"/>
          </a:xfrm>
        </p:spPr>
        <p:txBody>
          <a:bodyPr/>
          <a:lstStyle/>
          <a:p>
            <a:pPr marL="637200" lvl="1" indent="-285750"/>
            <a:r>
              <a:rPr lang="fr-FR" dirty="0" smtClean="0"/>
              <a:t>Fin Janvier</a:t>
            </a:r>
          </a:p>
          <a:p>
            <a:pPr lvl="1" indent="0">
              <a:buNone/>
            </a:pPr>
            <a:endParaRPr lang="fr-FR" sz="100" dirty="0" smtClean="0"/>
          </a:p>
          <a:p>
            <a:pPr marL="637200" lvl="1" indent="-285750"/>
            <a:r>
              <a:rPr lang="fr-FR" dirty="0" smtClean="0"/>
              <a:t>Début Avril  </a:t>
            </a:r>
          </a:p>
          <a:p>
            <a:pPr marL="637200" lvl="1" indent="-285750"/>
            <a:endParaRPr lang="fr-FR" sz="100" dirty="0" smtClean="0"/>
          </a:p>
          <a:p>
            <a:pPr marL="637200" lvl="1" indent="-285750"/>
            <a:r>
              <a:rPr lang="fr-FR" dirty="0" smtClean="0"/>
              <a:t>Fin Avril</a:t>
            </a:r>
          </a:p>
          <a:p>
            <a:pPr lvl="1" indent="0">
              <a:buNone/>
            </a:pPr>
            <a:endParaRPr lang="fr-FR" sz="100" dirty="0" smtClean="0"/>
          </a:p>
          <a:p>
            <a:pPr marL="637200" lvl="1" indent="-285750"/>
            <a:r>
              <a:rPr lang="fr-FR" dirty="0" smtClean="0"/>
              <a:t>15 mai </a:t>
            </a:r>
          </a:p>
          <a:p>
            <a:pPr marL="637200" lvl="1" indent="-285750"/>
            <a:endParaRPr lang="fr-FR" sz="100" dirty="0" smtClean="0"/>
          </a:p>
          <a:p>
            <a:pPr marL="637200" lvl="1" indent="-285750"/>
            <a:r>
              <a:rPr lang="fr-FR" dirty="0" smtClean="0"/>
              <a:t>30 juin</a:t>
            </a:r>
          </a:p>
        </p:txBody>
      </p:sp>
      <p:cxnSp>
        <p:nvCxnSpPr>
          <p:cNvPr id="11" name="Connecteur droit 10"/>
          <p:cNvCxnSpPr/>
          <p:nvPr/>
        </p:nvCxnSpPr>
        <p:spPr>
          <a:xfrm>
            <a:off x="1866916" y="1851669"/>
            <a:ext cx="69840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1866916" y="3867893"/>
            <a:ext cx="69840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/>
        </p:nvCxnSpPr>
        <p:spPr>
          <a:xfrm>
            <a:off x="1866916" y="2332163"/>
            <a:ext cx="69840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>
            <a:off x="1866916" y="2842372"/>
            <a:ext cx="69840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/>
          <p:nvPr/>
        </p:nvCxnSpPr>
        <p:spPr>
          <a:xfrm>
            <a:off x="1866916" y="3391253"/>
            <a:ext cx="69840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/>
          <p:cNvSpPr txBox="1"/>
          <p:nvPr/>
        </p:nvSpPr>
        <p:spPr>
          <a:xfrm>
            <a:off x="3131840" y="1714194"/>
            <a:ext cx="1872208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/>
              <a:t>migration du lot </a:t>
            </a:r>
            <a:r>
              <a:rPr lang="fr-FR" sz="800" b="1" dirty="0" smtClean="0"/>
              <a:t>1 des LBMs </a:t>
            </a:r>
            <a:endParaRPr lang="fr-FR" sz="800" b="1" dirty="0"/>
          </a:p>
        </p:txBody>
      </p:sp>
      <p:sp>
        <p:nvSpPr>
          <p:cNvPr id="21" name="ZoneTexte 20"/>
          <p:cNvSpPr txBox="1"/>
          <p:nvPr/>
        </p:nvSpPr>
        <p:spPr>
          <a:xfrm>
            <a:off x="2123728" y="2675138"/>
            <a:ext cx="1188293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 smtClean="0"/>
              <a:t>Raccordement de SpF à LABOé-SI</a:t>
            </a:r>
            <a:endParaRPr lang="fr-FR" sz="800" b="1" dirty="0"/>
          </a:p>
        </p:txBody>
      </p:sp>
      <p:sp>
        <p:nvSpPr>
          <p:cNvPr id="22" name="Rectangle à coins arrondis 21"/>
          <p:cNvSpPr/>
          <p:nvPr/>
        </p:nvSpPr>
        <p:spPr>
          <a:xfrm>
            <a:off x="6804248" y="2859054"/>
            <a:ext cx="900188" cy="100884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900" dirty="0" smtClean="0"/>
          </a:p>
          <a:p>
            <a:pPr algn="ctr"/>
            <a:r>
              <a:rPr lang="fr-FR" sz="900" dirty="0" smtClean="0"/>
              <a:t>Activation</a:t>
            </a:r>
          </a:p>
          <a:p>
            <a:pPr algn="ctr"/>
            <a:r>
              <a:rPr lang="fr-FR" sz="900" dirty="0" smtClean="0"/>
              <a:t>Rebond</a:t>
            </a:r>
          </a:p>
          <a:p>
            <a:pPr algn="ctr"/>
            <a:r>
              <a:rPr lang="fr-FR" sz="900" dirty="0" smtClean="0"/>
              <a:t>SI-DEP</a:t>
            </a:r>
            <a:endParaRPr lang="fr-FR" sz="900" dirty="0"/>
          </a:p>
        </p:txBody>
      </p:sp>
      <p:sp>
        <p:nvSpPr>
          <p:cNvPr id="23" name="ZoneTexte 22"/>
          <p:cNvSpPr txBox="1"/>
          <p:nvPr/>
        </p:nvSpPr>
        <p:spPr>
          <a:xfrm>
            <a:off x="2206127" y="3243607"/>
            <a:ext cx="136815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 smtClean="0"/>
              <a:t>Livraison des fonctions de crise dans Laboé-SI</a:t>
            </a:r>
            <a:endParaRPr lang="fr-FR" sz="800" b="1" dirty="0"/>
          </a:p>
        </p:txBody>
      </p:sp>
      <p:sp>
        <p:nvSpPr>
          <p:cNvPr id="24" name="ZoneTexte 23"/>
          <p:cNvSpPr txBox="1"/>
          <p:nvPr/>
        </p:nvSpPr>
        <p:spPr>
          <a:xfrm>
            <a:off x="3906094" y="3243607"/>
            <a:ext cx="95393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 smtClean="0"/>
              <a:t>Fin du marché SI-DEP</a:t>
            </a:r>
            <a:endParaRPr lang="fr-FR" sz="800" b="1" dirty="0"/>
          </a:p>
        </p:txBody>
      </p:sp>
      <p:sp>
        <p:nvSpPr>
          <p:cNvPr id="25" name="Rectangle à coins arrondis 24"/>
          <p:cNvSpPr/>
          <p:nvPr/>
        </p:nvSpPr>
        <p:spPr>
          <a:xfrm>
            <a:off x="7776268" y="2859054"/>
            <a:ext cx="900188" cy="100884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2000" rIns="36000" rtlCol="0" anchor="ctr"/>
          <a:lstStyle/>
          <a:p>
            <a:pPr algn="ctr"/>
            <a:endParaRPr lang="fr-FR" sz="900" dirty="0" smtClean="0"/>
          </a:p>
          <a:p>
            <a:pPr algn="ctr"/>
            <a:r>
              <a:rPr lang="fr-FR" sz="900" dirty="0" smtClean="0"/>
              <a:t>Test</a:t>
            </a:r>
            <a:endParaRPr lang="fr-FR" sz="900" b="1" dirty="0"/>
          </a:p>
          <a:p>
            <a:pPr algn="ctr"/>
            <a:r>
              <a:rPr lang="fr-FR" sz="900" dirty="0" smtClean="0"/>
              <a:t>Arbovirose</a:t>
            </a:r>
          </a:p>
          <a:p>
            <a:pPr algn="ctr"/>
            <a:endParaRPr lang="fr-FR" sz="900" dirty="0" smtClean="0"/>
          </a:p>
          <a:p>
            <a:pPr algn="ctr"/>
            <a:r>
              <a:rPr lang="fr-FR" sz="800" b="1" i="1" dirty="0" smtClean="0"/>
              <a:t>(à confirmer si intégrable dans la feuille de route)</a:t>
            </a:r>
            <a:endParaRPr lang="fr-FR" sz="800" b="1" i="1" dirty="0"/>
          </a:p>
          <a:p>
            <a:pPr algn="ctr"/>
            <a:endParaRPr lang="fr-FR" sz="900" dirty="0"/>
          </a:p>
        </p:txBody>
      </p:sp>
      <p:sp>
        <p:nvSpPr>
          <p:cNvPr id="30" name="Rectangle à coins arrondis 29"/>
          <p:cNvSpPr/>
          <p:nvPr/>
        </p:nvSpPr>
        <p:spPr>
          <a:xfrm>
            <a:off x="4895948" y="2345334"/>
            <a:ext cx="900188" cy="1045919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00" dirty="0" smtClean="0"/>
              <a:t>Tests fonction de crise</a:t>
            </a:r>
            <a:endParaRPr lang="fr-FR" sz="900" dirty="0"/>
          </a:p>
        </p:txBody>
      </p:sp>
      <p:sp>
        <p:nvSpPr>
          <p:cNvPr id="31" name="Rectangle à coins arrondis 30"/>
          <p:cNvSpPr/>
          <p:nvPr/>
        </p:nvSpPr>
        <p:spPr>
          <a:xfrm>
            <a:off x="5832052" y="2859053"/>
            <a:ext cx="900188" cy="100884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/>
            <a:r>
              <a:rPr lang="fr-FR" sz="900" dirty="0" smtClean="0"/>
              <a:t>Déploiement en masse des LBMs</a:t>
            </a:r>
            <a:endParaRPr lang="fr-FR" sz="900" dirty="0"/>
          </a:p>
        </p:txBody>
      </p:sp>
      <p:sp>
        <p:nvSpPr>
          <p:cNvPr id="32" name="Étoile à 5 branches 31"/>
          <p:cNvSpPr/>
          <p:nvPr/>
        </p:nvSpPr>
        <p:spPr>
          <a:xfrm>
            <a:off x="3059831" y="1708233"/>
            <a:ext cx="288033" cy="215444"/>
          </a:xfrm>
          <a:prstGeom prst="star5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2000" tIns="45720" rIns="72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900" dirty="0">
              <a:solidFill>
                <a:schemeClr val="dk1"/>
              </a:solidFill>
            </a:endParaRPr>
          </a:p>
        </p:txBody>
      </p:sp>
      <p:sp>
        <p:nvSpPr>
          <p:cNvPr id="33" name="Étoile à 5 branches 32"/>
          <p:cNvSpPr/>
          <p:nvPr/>
        </p:nvSpPr>
        <p:spPr>
          <a:xfrm>
            <a:off x="1921348" y="2701081"/>
            <a:ext cx="288033" cy="215444"/>
          </a:xfrm>
          <a:prstGeom prst="star5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2000" tIns="45720" rIns="72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900" dirty="0">
              <a:solidFill>
                <a:schemeClr val="dk1"/>
              </a:solidFill>
            </a:endParaRPr>
          </a:p>
        </p:txBody>
      </p:sp>
      <p:sp>
        <p:nvSpPr>
          <p:cNvPr id="34" name="Étoile à 5 branches 33"/>
          <p:cNvSpPr/>
          <p:nvPr/>
        </p:nvSpPr>
        <p:spPr>
          <a:xfrm>
            <a:off x="1977651" y="3244859"/>
            <a:ext cx="288033" cy="215444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900" dirty="0"/>
          </a:p>
        </p:txBody>
      </p:sp>
      <p:sp>
        <p:nvSpPr>
          <p:cNvPr id="35" name="Étoile à 5 branches 34"/>
          <p:cNvSpPr/>
          <p:nvPr/>
        </p:nvSpPr>
        <p:spPr>
          <a:xfrm>
            <a:off x="3647949" y="3230793"/>
            <a:ext cx="288033" cy="215444"/>
          </a:xfrm>
          <a:prstGeom prst="star5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2000" tIns="45720" rIns="72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900" dirty="0">
              <a:solidFill>
                <a:schemeClr val="dk1"/>
              </a:solidFill>
            </a:endParaRPr>
          </a:p>
        </p:txBody>
      </p:sp>
      <p:sp>
        <p:nvSpPr>
          <p:cNvPr id="39" name="Rectangle à coins arrondis 38"/>
          <p:cNvSpPr/>
          <p:nvPr/>
        </p:nvSpPr>
        <p:spPr>
          <a:xfrm>
            <a:off x="539553" y="1054670"/>
            <a:ext cx="8352928" cy="28365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050" b="1" dirty="0"/>
              <a:t>Travaux déjà réalisés: Mise en service V1, lot </a:t>
            </a:r>
            <a:r>
              <a:rPr lang="fr-FR" sz="1050" b="1" dirty="0" smtClean="0"/>
              <a:t>pilotes des LBMs, …</a:t>
            </a:r>
            <a:endParaRPr lang="fr-FR" sz="1050" b="1" dirty="0"/>
          </a:p>
        </p:txBody>
      </p:sp>
      <p:sp>
        <p:nvSpPr>
          <p:cNvPr id="40" name="Rectangle à coins arrondis 39"/>
          <p:cNvSpPr/>
          <p:nvPr/>
        </p:nvSpPr>
        <p:spPr>
          <a:xfrm>
            <a:off x="539553" y="4371950"/>
            <a:ext cx="8352928" cy="30382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050" b="1" dirty="0" smtClean="0"/>
              <a:t>LABOé-SI opérationnel pour les JOP 2024!!</a:t>
            </a:r>
            <a:endParaRPr lang="fr-FR" sz="1050" b="1" dirty="0"/>
          </a:p>
        </p:txBody>
      </p:sp>
      <p:sp>
        <p:nvSpPr>
          <p:cNvPr id="42" name="Flèche vers le bas 41"/>
          <p:cNvSpPr/>
          <p:nvPr/>
        </p:nvSpPr>
        <p:spPr>
          <a:xfrm>
            <a:off x="1293793" y="1392333"/>
            <a:ext cx="130637" cy="1940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3" name="Flèche vers le bas 42"/>
          <p:cNvSpPr/>
          <p:nvPr/>
        </p:nvSpPr>
        <p:spPr>
          <a:xfrm>
            <a:off x="3031447" y="1392333"/>
            <a:ext cx="130637" cy="1940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4" name="Flèche vers le bas 43"/>
          <p:cNvSpPr/>
          <p:nvPr/>
        </p:nvSpPr>
        <p:spPr>
          <a:xfrm>
            <a:off x="4769101" y="1392333"/>
            <a:ext cx="130637" cy="1940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Flèche vers le bas 44"/>
          <p:cNvSpPr/>
          <p:nvPr/>
        </p:nvSpPr>
        <p:spPr>
          <a:xfrm>
            <a:off x="6506755" y="1392333"/>
            <a:ext cx="130637" cy="1940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6" name="Flèche vers le bas 45"/>
          <p:cNvSpPr/>
          <p:nvPr/>
        </p:nvSpPr>
        <p:spPr>
          <a:xfrm>
            <a:off x="8244408" y="1392333"/>
            <a:ext cx="130637" cy="1940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7" name="Flèche vers le bas 46"/>
          <p:cNvSpPr/>
          <p:nvPr/>
        </p:nvSpPr>
        <p:spPr>
          <a:xfrm>
            <a:off x="1307172" y="4114362"/>
            <a:ext cx="130637" cy="1940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8" name="Flèche vers le bas 47"/>
          <p:cNvSpPr/>
          <p:nvPr/>
        </p:nvSpPr>
        <p:spPr>
          <a:xfrm>
            <a:off x="3044826" y="4114362"/>
            <a:ext cx="130637" cy="1940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9" name="Flèche vers le bas 48"/>
          <p:cNvSpPr/>
          <p:nvPr/>
        </p:nvSpPr>
        <p:spPr>
          <a:xfrm>
            <a:off x="4782480" y="4114362"/>
            <a:ext cx="130637" cy="1940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0" name="Flèche vers le bas 49"/>
          <p:cNvSpPr/>
          <p:nvPr/>
        </p:nvSpPr>
        <p:spPr>
          <a:xfrm>
            <a:off x="6520134" y="4114362"/>
            <a:ext cx="130637" cy="1940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1" name="Flèche vers le bas 50"/>
          <p:cNvSpPr/>
          <p:nvPr/>
        </p:nvSpPr>
        <p:spPr>
          <a:xfrm>
            <a:off x="8257787" y="4114362"/>
            <a:ext cx="130637" cy="1940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2" name="ZoneTexte 51"/>
          <p:cNvSpPr txBox="1"/>
          <p:nvPr/>
        </p:nvSpPr>
        <p:spPr>
          <a:xfrm>
            <a:off x="2197797" y="3728530"/>
            <a:ext cx="251267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 smtClean="0">
                <a:solidFill>
                  <a:schemeClr val="bg1">
                    <a:lumMod val="50000"/>
                  </a:schemeClr>
                </a:solidFill>
              </a:rPr>
              <a:t>Livraison arbovirose dans </a:t>
            </a:r>
            <a:r>
              <a:rPr lang="fr-FR" sz="800" b="1" dirty="0" err="1" smtClean="0">
                <a:solidFill>
                  <a:schemeClr val="bg1">
                    <a:lumMod val="50000"/>
                  </a:schemeClr>
                </a:solidFill>
              </a:rPr>
              <a:t>LABOé</a:t>
            </a:r>
            <a:r>
              <a:rPr lang="fr-FR" sz="800" b="1" dirty="0" smtClean="0">
                <a:solidFill>
                  <a:schemeClr val="bg1">
                    <a:lumMod val="50000"/>
                  </a:schemeClr>
                </a:solidFill>
              </a:rPr>
              <a:t>-SI </a:t>
            </a:r>
            <a:endParaRPr lang="fr-FR" sz="8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fr-FR" sz="700" b="1" i="1" dirty="0" smtClean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fr-FR" sz="700" b="1" i="1" dirty="0" smtClean="0">
                <a:solidFill>
                  <a:schemeClr val="bg1">
                    <a:lumMod val="50000"/>
                  </a:schemeClr>
                </a:solidFill>
              </a:rPr>
              <a:t>à </a:t>
            </a:r>
            <a:r>
              <a:rPr lang="fr-FR" sz="700" b="1" i="1" dirty="0" smtClean="0">
                <a:solidFill>
                  <a:schemeClr val="bg1">
                    <a:lumMod val="50000"/>
                  </a:schemeClr>
                </a:solidFill>
              </a:rPr>
              <a:t>confirmer </a:t>
            </a:r>
            <a:r>
              <a:rPr lang="fr-FR" sz="700" b="1" i="1" dirty="0">
                <a:solidFill>
                  <a:schemeClr val="bg1">
                    <a:lumMod val="50000"/>
                  </a:schemeClr>
                </a:solidFill>
              </a:rPr>
              <a:t>si intégrable dans la feuille de </a:t>
            </a:r>
            <a:r>
              <a:rPr lang="fr-FR" sz="700" b="1" i="1" dirty="0" smtClean="0">
                <a:solidFill>
                  <a:schemeClr val="bg1">
                    <a:lumMod val="50000"/>
                  </a:schemeClr>
                </a:solidFill>
              </a:rPr>
              <a:t>route</a:t>
            </a:r>
            <a:r>
              <a:rPr lang="fr-FR" sz="800" b="1" i="1" dirty="0" smtClean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fr-FR" sz="8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3" name="Étoile à 5 branches 52"/>
          <p:cNvSpPr/>
          <p:nvPr/>
        </p:nvSpPr>
        <p:spPr>
          <a:xfrm>
            <a:off x="1979712" y="3729746"/>
            <a:ext cx="288033" cy="215444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900" dirty="0"/>
          </a:p>
        </p:txBody>
      </p:sp>
    </p:spTree>
    <p:extLst>
      <p:ext uri="{BB962C8B-B14F-4D97-AF65-F5344CB8AC3E}">
        <p14:creationId xmlns:p14="http://schemas.microsoft.com/office/powerpoint/2010/main" val="2940513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_INTITULE_OFFICIEL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26" id="{25DB2D80-B418-C445-B794-8EFE4AC572D3}" vid="{D7C109EF-1FF6-B140-BAA4-C929A0D91960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TemplafySlideTemplateConfiguration><![CDATA[{"documentContentValidatorConfiguration":{"enableDocumentContentValidator":false,"documentContentValidatorVersion":0},"elementsMetadata":[],"slideId":"637084815797257520","enableDocumentContentUpdater":true,"version":"1.9"}]]></TemplafySlideTemplateConfiguration>
</file>

<file path=customXml/item2.xml><?xml version="1.0" encoding="utf-8"?>
<TemplafySlideTemplateConfiguration><![CDATA[{"documentContentValidatorConfiguration":{"enableDocumentContentValidator":false,"documentContentValidatorVersion":0},"elementsMetadata":[],"slideId":"637084815797257520","enableDocumentContentUpdater":true,"version":"1.9"}]]></TemplafySlideTemplateConfiguration>
</file>

<file path=customXml/item3.xml><?xml version="1.0" encoding="utf-8"?>
<TemplafySlideFormConfiguration><![CDATA[{"formFields":[],"formDataEntries":[]}]]></TemplafySlideFormConfiguration>
</file>

<file path=customXml/item4.xml><?xml version="1.0" encoding="utf-8"?>
<TemplafySlideFormConfiguration><![CDATA[{"formFields":[],"formDataEntries":[]}]]></TemplafySlideFormConfiguration>
</file>

<file path=customXml/itemProps1.xml><?xml version="1.0" encoding="utf-8"?>
<ds:datastoreItem xmlns:ds="http://schemas.openxmlformats.org/officeDocument/2006/customXml" ds:itemID="{75A02FE3-ED94-4A68-902D-B5381ED1A43F}">
  <ds:schemaRefs/>
</ds:datastoreItem>
</file>

<file path=customXml/itemProps2.xml><?xml version="1.0" encoding="utf-8"?>
<ds:datastoreItem xmlns:ds="http://schemas.openxmlformats.org/officeDocument/2006/customXml" ds:itemID="{5E25AE58-C1D2-4AB9-A14D-0B60328C190E}">
  <ds:schemaRefs/>
</ds:datastoreItem>
</file>

<file path=customXml/itemProps3.xml><?xml version="1.0" encoding="utf-8"?>
<ds:datastoreItem xmlns:ds="http://schemas.openxmlformats.org/officeDocument/2006/customXml" ds:itemID="{378C7A57-2E42-425E-81A4-4B52B46A5866}">
  <ds:schemaRefs/>
</ds:datastoreItem>
</file>

<file path=customXml/itemProps4.xml><?xml version="1.0" encoding="utf-8"?>
<ds:datastoreItem xmlns:ds="http://schemas.openxmlformats.org/officeDocument/2006/customXml" ds:itemID="{43F58D2B-CA3D-4F55-816C-7A368EA3EA43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TEMPLATE_INTITULE_OFFICIEL</Template>
  <TotalTime>12186</TotalTime>
  <Words>524</Words>
  <Application>Microsoft Office PowerPoint</Application>
  <PresentationFormat>Affichage à l'écran (16:9)</PresentationFormat>
  <Paragraphs>116</Paragraphs>
  <Slides>6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Arial</vt:lpstr>
      <vt:lpstr>Arial Black</vt:lpstr>
      <vt:lpstr>Calibri</vt:lpstr>
      <vt:lpstr>Tahoma</vt:lpstr>
      <vt:lpstr>Wingdings</vt:lpstr>
      <vt:lpstr>TEMPLATE_INTITULE_OFFICIEL</vt:lpstr>
      <vt:lpstr>Présentation PowerPoint</vt:lpstr>
      <vt:lpstr>Présentation PowerPoint</vt:lpstr>
      <vt:lpstr>Présentation PowerPoint</vt:lpstr>
      <vt:lpstr>Interfaces avales de LABOé-SI</vt:lpstr>
      <vt:lpstr>Présentation PowerPoint</vt:lpstr>
      <vt:lpstr>Présentation PowerPoint</vt:lpstr>
    </vt:vector>
  </TitlesOfParts>
  <Manager>Client</Manager>
  <Company>Ministères Chargés des Affaires Sociales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>Client</dc:subject>
  <dc:creator>pierre.maurel</dc:creator>
  <cp:lastModifiedBy>PORTA, Pierre (DGS/SG/DAD)</cp:lastModifiedBy>
  <cp:revision>380</cp:revision>
  <cp:lastPrinted>2022-11-07T14:26:31Z</cp:lastPrinted>
  <dcterms:created xsi:type="dcterms:W3CDTF">2020-04-07T14:52:41Z</dcterms:created>
  <dcterms:modified xsi:type="dcterms:W3CDTF">2023-12-13T09:07:16Z</dcterms:modified>
</cp:coreProperties>
</file>