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304" r:id="rId2"/>
    <p:sldId id="309" r:id="rId3"/>
    <p:sldId id="307" r:id="rId4"/>
    <p:sldId id="318" r:id="rId5"/>
    <p:sldId id="308" r:id="rId6"/>
    <p:sldId id="313" r:id="rId7"/>
    <p:sldId id="314" r:id="rId8"/>
    <p:sldId id="317" r:id="rId9"/>
    <p:sldId id="311" r:id="rId10"/>
    <p:sldId id="265" r:id="rId1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A3BE"/>
    <a:srgbClr val="A0F6F9"/>
    <a:srgbClr val="CBD7D8"/>
    <a:srgbClr val="7A7B7A"/>
    <a:srgbClr val="837BDB"/>
    <a:srgbClr val="8D76FF"/>
    <a:srgbClr val="6756BE"/>
    <a:srgbClr val="9893C8"/>
    <a:srgbClr val="A7A1D8"/>
    <a:srgbClr val="F1C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47" autoAdjust="0"/>
    <p:restoredTop sz="95574"/>
  </p:normalViewPr>
  <p:slideViewPr>
    <p:cSldViewPr snapToGrid="0" snapToObjects="1">
      <p:cViewPr varScale="1">
        <p:scale>
          <a:sx n="96" d="100"/>
          <a:sy n="96" d="100"/>
        </p:scale>
        <p:origin x="400" y="1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3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2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E4225-1702-5949-84B4-A683F9694876}" type="datetimeFigureOut">
              <a:rPr lang="fr-FR" smtClean="0"/>
              <a:t>24/02/2023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404BF-DC4A-304C-B37C-73B34A2C4A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099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404BF-DC4A-304C-B37C-73B34A2C4A3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201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3E13FC-FB46-A24E-A6FA-814C05CD44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C49D885B-3E9F-334E-9C0B-6BAED7B29DB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7622" y="4110766"/>
            <a:ext cx="7951574" cy="88466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FontTx/>
              <a:buNone/>
              <a:defRPr sz="2400" b="0" cap="all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82D4B90F-C2D7-EE45-A538-2432D1DB5E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7622" y="3215844"/>
            <a:ext cx="7951573" cy="8846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 cap="all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Titre du document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31A768BD-20B1-CB43-9A3A-90A32CCC70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02439" y="6035469"/>
            <a:ext cx="5681759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ÉMETTEUR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D408B51D-4553-1043-9B79-6FDF4D851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7622" y="6035467"/>
            <a:ext cx="1079091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00/00/0000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58" y="3856425"/>
            <a:ext cx="2473200" cy="247320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9683932" y="6396969"/>
            <a:ext cx="214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B0F0"/>
                </a:solidFill>
              </a:rPr>
              <a:t>www.chu-lyon.fr</a:t>
            </a:r>
          </a:p>
        </p:txBody>
      </p:sp>
    </p:spTree>
    <p:extLst>
      <p:ext uri="{BB962C8B-B14F-4D97-AF65-F5344CB8AC3E}">
        <p14:creationId xmlns:p14="http://schemas.microsoft.com/office/powerpoint/2010/main" val="39881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3E13FC-FB46-A24E-A6FA-814C05CD44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C49D885B-3E9F-334E-9C0B-6BAED7B29DB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7622" y="4110766"/>
            <a:ext cx="7951574" cy="88466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FontTx/>
              <a:buNone/>
              <a:defRPr sz="2400" b="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82D4B90F-C2D7-EE45-A538-2432D1DB5E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7622" y="3215844"/>
            <a:ext cx="7951573" cy="8846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du document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31A768BD-20B1-CB43-9A3A-90A32CCC70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02439" y="6035469"/>
            <a:ext cx="5681759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ÉMETTEUR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D408B51D-4553-1043-9B79-6FDF4D851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7622" y="6035467"/>
            <a:ext cx="1079091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00/00/0000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58" y="3856425"/>
            <a:ext cx="2473200" cy="247320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9683932" y="6396969"/>
            <a:ext cx="214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B0F0"/>
                </a:solidFill>
              </a:rPr>
              <a:t>www.chu-lyon.fr</a:t>
            </a:r>
          </a:p>
        </p:txBody>
      </p:sp>
    </p:spTree>
    <p:extLst>
      <p:ext uri="{BB962C8B-B14F-4D97-AF65-F5344CB8AC3E}">
        <p14:creationId xmlns:p14="http://schemas.microsoft.com/office/powerpoint/2010/main" val="365225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photo co-brand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0763E-3AA9-9348-8334-FD3EC68C2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Espace réservé du texte 16">
            <a:extLst>
              <a:ext uri="{FF2B5EF4-FFF2-40B4-BE49-F238E27FC236}">
                <a16:creationId xmlns:a16="http://schemas.microsoft.com/office/drawing/2014/main" id="{E9C0906D-63AA-E54A-AA0B-FED4C0CA9D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7622" y="4110766"/>
            <a:ext cx="8451297" cy="88466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FontTx/>
              <a:buNone/>
              <a:defRPr sz="2400" b="0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  <p:sp>
        <p:nvSpPr>
          <p:cNvPr id="30" name="Espace réservé du texte 16">
            <a:extLst>
              <a:ext uri="{FF2B5EF4-FFF2-40B4-BE49-F238E27FC236}">
                <a16:creationId xmlns:a16="http://schemas.microsoft.com/office/drawing/2014/main" id="{93748548-CF50-8749-8B8B-6CCAB804C0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7623" y="3215844"/>
            <a:ext cx="8451296" cy="8846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Titre du document</a:t>
            </a:r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5C008311-3B8A-F34E-873D-0BA77F0B39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02439" y="6035469"/>
            <a:ext cx="5681759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ÉMETTEUR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953B6F30-1B78-8141-B384-2C87BEA36A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7622" y="6035467"/>
            <a:ext cx="1079091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00/00/0000</a:t>
            </a:r>
          </a:p>
        </p:txBody>
      </p:sp>
      <p:sp>
        <p:nvSpPr>
          <p:cNvPr id="13" name="Espace réservé pour une image  18">
            <a:extLst>
              <a:ext uri="{FF2B5EF4-FFF2-40B4-BE49-F238E27FC236}">
                <a16:creationId xmlns:a16="http://schemas.microsoft.com/office/drawing/2014/main" id="{C9B6F547-5B0C-884B-9A63-E826D2E4FA7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347767" y="5093677"/>
            <a:ext cx="1764000" cy="12250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Insérer logo partenaire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4119" y="5095222"/>
            <a:ext cx="1234800" cy="1234800"/>
          </a:xfrm>
          <a:prstGeom prst="rect">
            <a:avLst/>
          </a:prstGeom>
        </p:spPr>
      </p:pic>
      <p:sp>
        <p:nvSpPr>
          <p:cNvPr id="4" name="ZoneTexte 3"/>
          <p:cNvSpPr txBox="1"/>
          <p:nvPr userDrawn="1"/>
        </p:nvSpPr>
        <p:spPr>
          <a:xfrm>
            <a:off x="8487993" y="6400595"/>
            <a:ext cx="17417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B0F0"/>
                </a:solidFill>
              </a:rPr>
              <a:t>www.chu-lyon.fr</a:t>
            </a:r>
          </a:p>
        </p:txBody>
      </p:sp>
    </p:spTree>
    <p:extLst>
      <p:ext uri="{BB962C8B-B14F-4D97-AF65-F5344CB8AC3E}">
        <p14:creationId xmlns:p14="http://schemas.microsoft.com/office/powerpoint/2010/main" val="120089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 blanche co-brand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910DDF5-B290-9344-B41E-4A049348F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DC705252-538C-4447-9395-4593D7DE47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7622" y="4110766"/>
            <a:ext cx="7190923" cy="88466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FontTx/>
              <a:buNone/>
              <a:defRPr sz="2400" b="0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9A94901C-165A-C748-958B-6CA3B7E66C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7623" y="3215844"/>
            <a:ext cx="7190922" cy="8846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Titre du document</a:t>
            </a:r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4AF34EF6-6A3E-4F4E-A250-0751CB2732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02439" y="6035469"/>
            <a:ext cx="5681759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ÉMETTEUR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59AAD2E0-6320-B74D-9468-DD1ABE8A49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7622" y="6035467"/>
            <a:ext cx="1079091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00/00/0000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7740" y="3855489"/>
            <a:ext cx="2473885" cy="2473885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9677394" y="6409304"/>
            <a:ext cx="190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B0F0"/>
                </a:solidFill>
              </a:rPr>
              <a:t>www.chu-lyon.fr</a:t>
            </a:r>
          </a:p>
        </p:txBody>
      </p:sp>
    </p:spTree>
    <p:extLst>
      <p:ext uri="{BB962C8B-B14F-4D97-AF65-F5344CB8AC3E}">
        <p14:creationId xmlns:p14="http://schemas.microsoft.com/office/powerpoint/2010/main" val="182464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blanche co-brand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E79C32-E405-3940-8D65-16FAA30D88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Espace réservé pour une image  18">
            <a:extLst>
              <a:ext uri="{FF2B5EF4-FFF2-40B4-BE49-F238E27FC236}">
                <a16:creationId xmlns:a16="http://schemas.microsoft.com/office/drawing/2014/main" id="{0B748D32-F486-0643-A40C-5DC0319A188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347767" y="5093677"/>
            <a:ext cx="1764000" cy="12250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Insérer logo partenaire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DC705252-538C-4447-9395-4593D7DE47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7622" y="4110766"/>
            <a:ext cx="7222155" cy="88466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FontTx/>
              <a:buNone/>
              <a:defRPr sz="2400" b="0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9A94901C-165A-C748-958B-6CA3B7E66C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7623" y="3215844"/>
            <a:ext cx="7222154" cy="8846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Titre du document</a:t>
            </a:r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4AF34EF6-6A3E-4F4E-A250-0751CB2732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02439" y="6035469"/>
            <a:ext cx="5681759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ÉMETTEUR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F338564B-EAE8-6E41-A556-0447286DFC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7622" y="6035467"/>
            <a:ext cx="1079091" cy="3651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400" b="0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00/00/0000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777" y="5094294"/>
            <a:ext cx="1234800" cy="1234800"/>
          </a:xfrm>
          <a:prstGeom prst="rect">
            <a:avLst/>
          </a:prstGeom>
        </p:spPr>
      </p:pic>
      <p:sp>
        <p:nvSpPr>
          <p:cNvPr id="4" name="ZoneTexte 3"/>
          <p:cNvSpPr txBox="1"/>
          <p:nvPr userDrawn="1"/>
        </p:nvSpPr>
        <p:spPr>
          <a:xfrm>
            <a:off x="8466906" y="6400595"/>
            <a:ext cx="2151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B0F0"/>
                </a:solidFill>
              </a:rPr>
              <a:t>www.chu-lyon.fr</a:t>
            </a:r>
          </a:p>
        </p:txBody>
      </p:sp>
    </p:spTree>
    <p:extLst>
      <p:ext uri="{BB962C8B-B14F-4D97-AF65-F5344CB8AC3E}">
        <p14:creationId xmlns:p14="http://schemas.microsoft.com/office/powerpoint/2010/main" val="210400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3A36A9-D6E9-B147-8D5A-8C932FEAD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Espace réservé du texte 16">
            <a:extLst>
              <a:ext uri="{FF2B5EF4-FFF2-40B4-BE49-F238E27FC236}">
                <a16:creationId xmlns:a16="http://schemas.microsoft.com/office/drawing/2014/main" id="{5F4B5063-2AF5-214D-A5D9-9F7AF78BAC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7622" y="4110766"/>
            <a:ext cx="8437097" cy="88466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FontTx/>
              <a:buNone/>
              <a:defRPr sz="2400" b="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81EBF49F-6807-034D-871E-3E484D2152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7623" y="3215844"/>
            <a:ext cx="8437096" cy="8846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du CHAPITRE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3457" y="5701445"/>
            <a:ext cx="627252" cy="62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76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38">
            <a:extLst>
              <a:ext uri="{FF2B5EF4-FFF2-40B4-BE49-F238E27FC236}">
                <a16:creationId xmlns:a16="http://schemas.microsoft.com/office/drawing/2014/main" id="{63FECCC0-37DB-2141-8E8E-B50975E6D8D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579191" y="588342"/>
            <a:ext cx="612809" cy="613639"/>
          </a:xfrm>
          <a:prstGeom prst="rect">
            <a:avLst/>
          </a:prstGeom>
        </p:spPr>
        <p:txBody>
          <a:bodyPr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27F63893-9D7C-4D41-AC61-E8ABFBCB521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B2BB946-576E-284A-832D-770AB715C9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10132" y="2185004"/>
            <a:ext cx="10134306" cy="4088735"/>
          </a:xfrm>
          <a:prstGeom prst="rect">
            <a:avLst/>
          </a:prstGeom>
        </p:spPr>
        <p:txBody>
          <a:bodyPr>
            <a:normAutofit/>
          </a:bodyPr>
          <a:lstStyle>
            <a:lvl1pPr marL="406400" indent="-398463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Police système"/>
              <a:buChar char="●"/>
              <a:tabLst/>
              <a:defRPr sz="3000" b="0">
                <a:latin typeface="+mn-lt"/>
              </a:defRPr>
            </a:lvl1pPr>
            <a:lvl2pPr marL="800100" indent="-342900">
              <a:lnSpc>
                <a:spcPct val="100000"/>
              </a:lnSpc>
              <a:buClr>
                <a:schemeClr val="tx2"/>
              </a:buClr>
              <a:buSzPct val="120000"/>
              <a:buFont typeface="Police système"/>
              <a:buChar char="•"/>
              <a:defRPr sz="2600" b="0">
                <a:latin typeface="+mn-lt"/>
              </a:defRPr>
            </a:lvl2pPr>
            <a:lvl3pPr marL="1143000" indent="-296863">
              <a:lnSpc>
                <a:spcPct val="100000"/>
              </a:lnSpc>
              <a:buFont typeface="Police système"/>
              <a:buChar char="•"/>
              <a:tabLst/>
              <a:defRPr sz="2400" b="0">
                <a:latin typeface="+mn-lt"/>
              </a:defRPr>
            </a:lvl3pPr>
            <a:lvl4pPr marL="1385888" marR="0" indent="-2619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200"/>
            </a:lvl4pPr>
            <a:lvl5pPr marL="1649413" indent="-263525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0" name="Espace réservé du texte 16">
            <a:extLst>
              <a:ext uri="{FF2B5EF4-FFF2-40B4-BE49-F238E27FC236}">
                <a16:creationId xmlns:a16="http://schemas.microsoft.com/office/drawing/2014/main" id="{2ACF2E53-88F6-BD4B-99E6-ADECF414C9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10132" y="627420"/>
            <a:ext cx="10134306" cy="5354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3400" b="1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sp>
        <p:nvSpPr>
          <p:cNvPr id="21" name="Espace réservé du texte 16">
            <a:extLst>
              <a:ext uri="{FF2B5EF4-FFF2-40B4-BE49-F238E27FC236}">
                <a16:creationId xmlns:a16="http://schemas.microsoft.com/office/drawing/2014/main" id="{F02F07DF-2781-AF4D-A902-322A8945E5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10132" y="1179191"/>
            <a:ext cx="10134306" cy="48655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400" b="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1773" y="5689325"/>
            <a:ext cx="641385" cy="64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1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38">
            <a:extLst>
              <a:ext uri="{FF2B5EF4-FFF2-40B4-BE49-F238E27FC236}">
                <a16:creationId xmlns:a16="http://schemas.microsoft.com/office/drawing/2014/main" id="{63FECCC0-37DB-2141-8E8E-B50975E6D8D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579191" y="588342"/>
            <a:ext cx="612809" cy="613639"/>
          </a:xfrm>
          <a:prstGeom prst="rect">
            <a:avLst/>
          </a:prstGeom>
        </p:spPr>
        <p:txBody>
          <a:bodyPr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27F63893-9D7C-4D41-AC61-E8ABFBCB521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B2BB946-576E-284A-832D-770AB715C9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10132" y="2185004"/>
            <a:ext cx="10134306" cy="4088735"/>
          </a:xfrm>
          <a:prstGeom prst="rect">
            <a:avLst/>
          </a:prstGeom>
        </p:spPr>
        <p:txBody>
          <a:bodyPr>
            <a:normAutofit/>
          </a:bodyPr>
          <a:lstStyle>
            <a:lvl1pPr marL="406400" indent="-398463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Police système"/>
              <a:buChar char="●"/>
              <a:tabLst/>
              <a:defRPr sz="3000" b="0">
                <a:latin typeface="+mn-lt"/>
              </a:defRPr>
            </a:lvl1pPr>
            <a:lvl2pPr marL="800100" indent="-342900">
              <a:lnSpc>
                <a:spcPct val="100000"/>
              </a:lnSpc>
              <a:buClr>
                <a:schemeClr val="tx2"/>
              </a:buClr>
              <a:buSzPct val="120000"/>
              <a:buFont typeface="Police système"/>
              <a:buChar char="•"/>
              <a:defRPr sz="2600" b="0">
                <a:latin typeface="+mn-lt"/>
              </a:defRPr>
            </a:lvl2pPr>
            <a:lvl3pPr marL="1143000" indent="-296863">
              <a:lnSpc>
                <a:spcPct val="100000"/>
              </a:lnSpc>
              <a:buFont typeface="Police système"/>
              <a:buChar char="•"/>
              <a:tabLst/>
              <a:defRPr sz="2400" b="0">
                <a:latin typeface="+mn-lt"/>
              </a:defRPr>
            </a:lvl3pPr>
            <a:lvl4pPr marL="1385888" marR="0" indent="-2619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200"/>
            </a:lvl4pPr>
            <a:lvl5pPr marL="1649413" indent="-263525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0" name="Espace réservé du texte 16">
            <a:extLst>
              <a:ext uri="{FF2B5EF4-FFF2-40B4-BE49-F238E27FC236}">
                <a16:creationId xmlns:a16="http://schemas.microsoft.com/office/drawing/2014/main" id="{2ACF2E53-88F6-BD4B-99E6-ADECF414C9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10132" y="627420"/>
            <a:ext cx="10134306" cy="5354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3400" b="1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sp>
        <p:nvSpPr>
          <p:cNvPr id="21" name="Espace réservé du texte 16">
            <a:extLst>
              <a:ext uri="{FF2B5EF4-FFF2-40B4-BE49-F238E27FC236}">
                <a16:creationId xmlns:a16="http://schemas.microsoft.com/office/drawing/2014/main" id="{F02F07DF-2781-AF4D-A902-322A8945E5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10132" y="1179191"/>
            <a:ext cx="10134306" cy="48655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400" b="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211031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média Image/ video/ tablea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1E2FB1-7F14-7D4F-BC43-06295636095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1310132" y="1682035"/>
            <a:ext cx="10134306" cy="46402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lang="fr-FR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Insérer une image ou une vidéo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1773" y="5689325"/>
            <a:ext cx="641385" cy="641385"/>
          </a:xfrm>
          <a:prstGeom prst="rect">
            <a:avLst/>
          </a:prstGeom>
        </p:spPr>
      </p:pic>
      <p:sp>
        <p:nvSpPr>
          <p:cNvPr id="11" name="Espace réservé du numéro de diapositive 38">
            <a:extLst>
              <a:ext uri="{FF2B5EF4-FFF2-40B4-BE49-F238E27FC236}">
                <a16:creationId xmlns:a16="http://schemas.microsoft.com/office/drawing/2014/main" id="{63FECCC0-37DB-2141-8E8E-B50975E6D8D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579191" y="588342"/>
            <a:ext cx="612809" cy="613639"/>
          </a:xfrm>
          <a:prstGeom prst="rect">
            <a:avLst/>
          </a:prstGeom>
        </p:spPr>
        <p:txBody>
          <a:bodyPr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27F63893-9D7C-4D41-AC61-E8ABFBCB521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6">
            <a:extLst>
              <a:ext uri="{FF2B5EF4-FFF2-40B4-BE49-F238E27FC236}">
                <a16:creationId xmlns:a16="http://schemas.microsoft.com/office/drawing/2014/main" id="{2ACF2E53-88F6-BD4B-99E6-ADECF414C9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10132" y="627420"/>
            <a:ext cx="10134306" cy="5354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3400" b="1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F02F07DF-2781-AF4D-A902-322A8945E5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10132" y="1179191"/>
            <a:ext cx="10134306" cy="48655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400" b="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810815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73F02D77-C516-D24F-B1E7-8DDB729E65A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0132" y="2144544"/>
            <a:ext cx="4968000" cy="4088735"/>
          </a:xfrm>
          <a:prstGeom prst="rect">
            <a:avLst/>
          </a:prstGeom>
        </p:spPr>
        <p:txBody>
          <a:bodyPr>
            <a:normAutofit/>
          </a:bodyPr>
          <a:lstStyle>
            <a:lvl1pPr marL="406400" indent="-398463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Police système"/>
              <a:buChar char="●"/>
              <a:tabLst/>
              <a:defRPr sz="3000" b="0">
                <a:latin typeface="+mn-lt"/>
              </a:defRPr>
            </a:lvl1pPr>
            <a:lvl2pPr marL="800100" indent="-342900">
              <a:lnSpc>
                <a:spcPct val="100000"/>
              </a:lnSpc>
              <a:buClr>
                <a:schemeClr val="tx2"/>
              </a:buClr>
              <a:buSzPct val="120000"/>
              <a:buFont typeface="Police système"/>
              <a:buChar char="•"/>
              <a:defRPr sz="2600" b="0">
                <a:latin typeface="+mn-lt"/>
              </a:defRPr>
            </a:lvl2pPr>
            <a:lvl3pPr marL="1143000" indent="-296863">
              <a:lnSpc>
                <a:spcPct val="100000"/>
              </a:lnSpc>
              <a:buFont typeface="Police système"/>
              <a:buChar char="•"/>
              <a:tabLst/>
              <a:defRPr sz="2400" b="0">
                <a:latin typeface="+mn-lt"/>
              </a:defRPr>
            </a:lvl3pPr>
            <a:lvl4pPr marL="1385888" marR="0" indent="-2619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200"/>
            </a:lvl4pPr>
            <a:lvl5pPr marL="1649413" indent="-263525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4574CD46-1DC5-5544-90DF-7B24EA12A7F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589746" y="2144543"/>
            <a:ext cx="4854692" cy="4088735"/>
          </a:xfrm>
          <a:prstGeom prst="rect">
            <a:avLst/>
          </a:prstGeom>
        </p:spPr>
        <p:txBody>
          <a:bodyPr>
            <a:normAutofit/>
          </a:bodyPr>
          <a:lstStyle>
            <a:lvl1pPr marL="406400" indent="-398463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Police système"/>
              <a:buChar char="●"/>
              <a:tabLst/>
              <a:defRPr sz="3000" b="0">
                <a:latin typeface="+mn-lt"/>
              </a:defRPr>
            </a:lvl1pPr>
            <a:lvl2pPr marL="800100" indent="-342900">
              <a:lnSpc>
                <a:spcPct val="100000"/>
              </a:lnSpc>
              <a:buClr>
                <a:schemeClr val="tx2"/>
              </a:buClr>
              <a:buSzPct val="120000"/>
              <a:buFont typeface="Police système"/>
              <a:buChar char="•"/>
              <a:defRPr sz="2600" b="0">
                <a:latin typeface="+mn-lt"/>
              </a:defRPr>
            </a:lvl2pPr>
            <a:lvl3pPr marL="1143000" indent="-296863">
              <a:lnSpc>
                <a:spcPct val="100000"/>
              </a:lnSpc>
              <a:buFont typeface="Police système"/>
              <a:buChar char="•"/>
              <a:tabLst/>
              <a:defRPr sz="2400" b="0">
                <a:latin typeface="+mn-lt"/>
              </a:defRPr>
            </a:lvl3pPr>
            <a:lvl4pPr marL="1385888" marR="0" indent="-2619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200"/>
            </a:lvl4pPr>
            <a:lvl5pPr marL="1649413" indent="-263525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1773" y="5689325"/>
            <a:ext cx="641385" cy="641385"/>
          </a:xfrm>
          <a:prstGeom prst="rect">
            <a:avLst/>
          </a:prstGeom>
        </p:spPr>
      </p:pic>
      <p:sp>
        <p:nvSpPr>
          <p:cNvPr id="9" name="Espace réservé du numéro de diapositive 38">
            <a:extLst>
              <a:ext uri="{FF2B5EF4-FFF2-40B4-BE49-F238E27FC236}">
                <a16:creationId xmlns:a16="http://schemas.microsoft.com/office/drawing/2014/main" id="{63FECCC0-37DB-2141-8E8E-B50975E6D8D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579191" y="588342"/>
            <a:ext cx="612809" cy="613639"/>
          </a:xfrm>
          <a:prstGeom prst="rect">
            <a:avLst/>
          </a:prstGeom>
        </p:spPr>
        <p:txBody>
          <a:bodyPr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27F63893-9D7C-4D41-AC61-E8ABFBCB521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2ACF2E53-88F6-BD4B-99E6-ADECF414C9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10132" y="627420"/>
            <a:ext cx="10134306" cy="5354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3400" b="1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sp>
        <p:nvSpPr>
          <p:cNvPr id="12" name="Espace réservé du texte 16">
            <a:extLst>
              <a:ext uri="{FF2B5EF4-FFF2-40B4-BE49-F238E27FC236}">
                <a16:creationId xmlns:a16="http://schemas.microsoft.com/office/drawing/2014/main" id="{F02F07DF-2781-AF4D-A902-322A8945E5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10132" y="1179191"/>
            <a:ext cx="10134306" cy="48655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400" b="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49579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1E2FB1-7F14-7D4F-BC43-06295636095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784134" y="732616"/>
            <a:ext cx="4660304" cy="55896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lang="fr-FR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Insérer une image ou une vidéo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E1EF9903-A76D-CC42-BA54-256E478B0AF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0132" y="2144390"/>
            <a:ext cx="4968000" cy="4177902"/>
          </a:xfrm>
          <a:prstGeom prst="rect">
            <a:avLst/>
          </a:prstGeom>
        </p:spPr>
        <p:txBody>
          <a:bodyPr>
            <a:normAutofit/>
          </a:bodyPr>
          <a:lstStyle>
            <a:lvl1pPr marL="406400" indent="-398463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Police système"/>
              <a:buChar char="●"/>
              <a:tabLst/>
              <a:defRPr sz="3000" b="0">
                <a:latin typeface="+mn-lt"/>
              </a:defRPr>
            </a:lvl1pPr>
            <a:lvl2pPr marL="800100" indent="-342900">
              <a:lnSpc>
                <a:spcPct val="100000"/>
              </a:lnSpc>
              <a:buClr>
                <a:schemeClr val="tx2"/>
              </a:buClr>
              <a:buSzPct val="120000"/>
              <a:buFont typeface="Police système"/>
              <a:buChar char="•"/>
              <a:defRPr sz="2600" b="0">
                <a:latin typeface="+mn-lt"/>
              </a:defRPr>
            </a:lvl2pPr>
            <a:lvl3pPr marL="1143000" indent="-296863">
              <a:lnSpc>
                <a:spcPct val="100000"/>
              </a:lnSpc>
              <a:buFont typeface="Police système"/>
              <a:buChar char="•"/>
              <a:tabLst/>
              <a:defRPr sz="2400" b="0">
                <a:latin typeface="+mn-lt"/>
              </a:defRPr>
            </a:lvl3pPr>
            <a:lvl4pPr marL="1385888" marR="0" indent="-2619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200"/>
            </a:lvl4pPr>
            <a:lvl5pPr marL="1649413" indent="-263525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1773" y="5689325"/>
            <a:ext cx="641385" cy="641385"/>
          </a:xfrm>
          <a:prstGeom prst="rect">
            <a:avLst/>
          </a:prstGeom>
        </p:spPr>
      </p:pic>
      <p:sp>
        <p:nvSpPr>
          <p:cNvPr id="11" name="Espace réservé du numéro de diapositive 38">
            <a:extLst>
              <a:ext uri="{FF2B5EF4-FFF2-40B4-BE49-F238E27FC236}">
                <a16:creationId xmlns:a16="http://schemas.microsoft.com/office/drawing/2014/main" id="{63FECCC0-37DB-2141-8E8E-B50975E6D8D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579191" y="588342"/>
            <a:ext cx="612809" cy="613639"/>
          </a:xfrm>
          <a:prstGeom prst="rect">
            <a:avLst/>
          </a:prstGeom>
        </p:spPr>
        <p:txBody>
          <a:bodyPr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27F63893-9D7C-4D41-AC61-E8ABFBCB521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6">
            <a:extLst>
              <a:ext uri="{FF2B5EF4-FFF2-40B4-BE49-F238E27FC236}">
                <a16:creationId xmlns:a16="http://schemas.microsoft.com/office/drawing/2014/main" id="{2ACF2E53-88F6-BD4B-99E6-ADECF414C9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10132" y="627420"/>
            <a:ext cx="10134306" cy="5354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3400" b="1" cap="all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sp>
        <p:nvSpPr>
          <p:cNvPr id="13" name="Espace réservé du texte 16">
            <a:extLst>
              <a:ext uri="{FF2B5EF4-FFF2-40B4-BE49-F238E27FC236}">
                <a16:creationId xmlns:a16="http://schemas.microsoft.com/office/drawing/2014/main" id="{F02F07DF-2781-AF4D-A902-322A8945E5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10132" y="1179191"/>
            <a:ext cx="10134306" cy="48655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400" b="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235677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A30D20D-D1DE-C64A-8EBA-EE94470DAB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" name="Espace réservé du texte 16">
            <a:extLst>
              <a:ext uri="{FF2B5EF4-FFF2-40B4-BE49-F238E27FC236}">
                <a16:creationId xmlns:a16="http://schemas.microsoft.com/office/drawing/2014/main" id="{FFB94C3B-CC89-6A42-9C48-9A622FE556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10132" y="1713232"/>
            <a:ext cx="2137918" cy="897052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 marL="0" indent="0">
              <a:buFontTx/>
              <a:buNone/>
              <a:defRPr sz="5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000</a:t>
            </a:r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B9C05916-67BA-714D-AF12-F1123988DF8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310132" y="2623950"/>
            <a:ext cx="2137918" cy="896530"/>
          </a:xfrm>
          <a:prstGeom prst="rect">
            <a:avLst/>
          </a:prstGeom>
        </p:spPr>
        <p:txBody>
          <a:bodyPr tIns="0"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Légende</a:t>
            </a:r>
          </a:p>
        </p:txBody>
      </p:sp>
      <p:sp>
        <p:nvSpPr>
          <p:cNvPr id="53" name="Espace réservé du texte 16">
            <a:extLst>
              <a:ext uri="{FF2B5EF4-FFF2-40B4-BE49-F238E27FC236}">
                <a16:creationId xmlns:a16="http://schemas.microsoft.com/office/drawing/2014/main" id="{64340280-370A-2544-BB36-7D237E2F9FF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41582" y="1713232"/>
            <a:ext cx="2089468" cy="897052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 marL="0" indent="0">
              <a:buFontTx/>
              <a:buNone/>
              <a:defRPr sz="5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000</a:t>
            </a:r>
          </a:p>
        </p:txBody>
      </p:sp>
      <p:sp>
        <p:nvSpPr>
          <p:cNvPr id="54" name="Espace réservé du texte 51">
            <a:extLst>
              <a:ext uri="{FF2B5EF4-FFF2-40B4-BE49-F238E27FC236}">
                <a16:creationId xmlns:a16="http://schemas.microsoft.com/office/drawing/2014/main" id="{64A4FA35-703D-C94B-9B8B-E9FCEA0295C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41582" y="2623950"/>
            <a:ext cx="2089468" cy="896530"/>
          </a:xfrm>
          <a:prstGeom prst="rect">
            <a:avLst/>
          </a:prstGeom>
        </p:spPr>
        <p:txBody>
          <a:bodyPr tIns="0"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Légende</a:t>
            </a:r>
          </a:p>
        </p:txBody>
      </p:sp>
      <p:sp>
        <p:nvSpPr>
          <p:cNvPr id="55" name="Espace réservé du texte 16">
            <a:extLst>
              <a:ext uri="{FF2B5EF4-FFF2-40B4-BE49-F238E27FC236}">
                <a16:creationId xmlns:a16="http://schemas.microsoft.com/office/drawing/2014/main" id="{1D0AE05F-283A-4543-A482-0B71F26072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99182" y="1713232"/>
            <a:ext cx="2089468" cy="897052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 marL="0" indent="0">
              <a:buFontTx/>
              <a:buNone/>
              <a:defRPr sz="5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000</a:t>
            </a:r>
          </a:p>
        </p:txBody>
      </p:sp>
      <p:sp>
        <p:nvSpPr>
          <p:cNvPr id="56" name="Espace réservé du texte 51">
            <a:extLst>
              <a:ext uri="{FF2B5EF4-FFF2-40B4-BE49-F238E27FC236}">
                <a16:creationId xmlns:a16="http://schemas.microsoft.com/office/drawing/2014/main" id="{50A22D69-C202-3D4A-9E8E-49D9CE49F78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99182" y="2623950"/>
            <a:ext cx="2089468" cy="896530"/>
          </a:xfrm>
          <a:prstGeom prst="rect">
            <a:avLst/>
          </a:prstGeom>
        </p:spPr>
        <p:txBody>
          <a:bodyPr tIns="0"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Légende</a:t>
            </a:r>
          </a:p>
        </p:txBody>
      </p:sp>
      <p:sp>
        <p:nvSpPr>
          <p:cNvPr id="57" name="Espace réservé du texte 16">
            <a:extLst>
              <a:ext uri="{FF2B5EF4-FFF2-40B4-BE49-F238E27FC236}">
                <a16:creationId xmlns:a16="http://schemas.microsoft.com/office/drawing/2014/main" id="{B5FEE436-9170-0749-B593-DFB26D59B0A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822382" y="4178024"/>
            <a:ext cx="2089468" cy="897052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 marL="0" indent="0">
              <a:buFontTx/>
              <a:buNone/>
              <a:defRPr sz="5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000</a:t>
            </a:r>
          </a:p>
        </p:txBody>
      </p:sp>
      <p:sp>
        <p:nvSpPr>
          <p:cNvPr id="58" name="Espace réservé du texte 51">
            <a:extLst>
              <a:ext uri="{FF2B5EF4-FFF2-40B4-BE49-F238E27FC236}">
                <a16:creationId xmlns:a16="http://schemas.microsoft.com/office/drawing/2014/main" id="{CFB13ECB-6A43-7146-AD47-44D77E7EFD9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382" y="5088742"/>
            <a:ext cx="2089468" cy="896530"/>
          </a:xfrm>
          <a:prstGeom prst="rect">
            <a:avLst/>
          </a:prstGeom>
        </p:spPr>
        <p:txBody>
          <a:bodyPr tIns="0"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Légende</a:t>
            </a:r>
          </a:p>
        </p:txBody>
      </p:sp>
      <p:sp>
        <p:nvSpPr>
          <p:cNvPr id="59" name="Espace réservé du texte 16">
            <a:extLst>
              <a:ext uri="{FF2B5EF4-FFF2-40B4-BE49-F238E27FC236}">
                <a16:creationId xmlns:a16="http://schemas.microsoft.com/office/drawing/2014/main" id="{5F82516C-BC4E-D440-AD76-76B937DFFC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99182" y="4178024"/>
            <a:ext cx="2089468" cy="897052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 marL="0" indent="0">
              <a:buFontTx/>
              <a:buNone/>
              <a:defRPr sz="56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000</a:t>
            </a:r>
          </a:p>
        </p:txBody>
      </p:sp>
      <p:sp>
        <p:nvSpPr>
          <p:cNvPr id="60" name="Espace réservé du texte 51">
            <a:extLst>
              <a:ext uri="{FF2B5EF4-FFF2-40B4-BE49-F238E27FC236}">
                <a16:creationId xmlns:a16="http://schemas.microsoft.com/office/drawing/2014/main" id="{7E8B8782-3BDA-A342-ABA3-33BB2E880BB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699182" y="5088742"/>
            <a:ext cx="2089468" cy="896530"/>
          </a:xfrm>
          <a:prstGeom prst="rect">
            <a:avLst/>
          </a:prstGeom>
        </p:spPr>
        <p:txBody>
          <a:bodyPr tIns="0"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Légende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6C19BA67-5EFC-C944-8B77-704D5ED6ED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00906" y="732616"/>
            <a:ext cx="10134306" cy="5354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34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PAGE</a:t>
            </a: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1773" y="5689325"/>
            <a:ext cx="641385" cy="64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523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rnièr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18"/>
            <a:ext cx="12192000" cy="6858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7227" y="3840480"/>
            <a:ext cx="2484773" cy="2484773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1297623" y="5337611"/>
            <a:ext cx="2063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</a:rPr>
              <a:t>www.chu-lyon.fr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343277" y="1602223"/>
            <a:ext cx="2557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B0F0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946648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uvertur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494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titre 1">
            <a:extLst>
              <a:ext uri="{FF2B5EF4-FFF2-40B4-BE49-F238E27FC236}">
                <a16:creationId xmlns:a16="http://schemas.microsoft.com/office/drawing/2014/main" id="{0DCAE7E9-AEE2-0A45-A5FC-3EE77B88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132" y="554592"/>
            <a:ext cx="10247612" cy="535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numéro de diapositive 38">
            <a:extLst>
              <a:ext uri="{FF2B5EF4-FFF2-40B4-BE49-F238E27FC236}">
                <a16:creationId xmlns:a16="http://schemas.microsoft.com/office/drawing/2014/main" id="{0275763B-291A-974C-B397-5312DAFD5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9191" y="515514"/>
            <a:ext cx="612809" cy="613639"/>
          </a:xfrm>
          <a:prstGeom prst="rect">
            <a:avLst/>
          </a:prstGeom>
        </p:spPr>
        <p:txBody>
          <a:bodyPr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27F63893-9D7C-4D41-AC61-E8ABFBCB521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036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1" r:id="rId2"/>
    <p:sldLayoutId id="2147483649" r:id="rId3"/>
    <p:sldLayoutId id="2147483660" r:id="rId4"/>
    <p:sldLayoutId id="2147483650" r:id="rId5"/>
    <p:sldLayoutId id="2147483653" r:id="rId6"/>
    <p:sldLayoutId id="2147483654" r:id="rId7"/>
    <p:sldLayoutId id="2147483664" r:id="rId8"/>
    <p:sldLayoutId id="2147483662" r:id="rId9"/>
    <p:sldLayoutId id="2147483658" r:id="rId10"/>
    <p:sldLayoutId id="2147483659" r:id="rId11"/>
    <p:sldLayoutId id="2147483655" r:id="rId12"/>
    <p:sldLayoutId id="2147483657" r:id="rId13"/>
    <p:sldLayoutId id="2147483663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3400" b="1" kern="1200" cap="all" baseline="0" dirty="0" smtClean="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bg2"/>
        </a:buClr>
        <a:buSzTx/>
        <a:buFont typeface="Police système"/>
        <a:buChar char="●"/>
        <a:tabLst/>
        <a:defRPr lang="fr-FR" sz="2000" b="0" kern="1200" noProof="0" dirty="0" smtClean="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ms-lbmms-cbn-cnrstaph@chu-lyon.aura.mssante.fr" TargetMode="External"/><Relationship Id="rId5" Type="http://schemas.openxmlformats.org/officeDocument/2006/relationships/hyperlink" Target="mailto:anne.tristan@chu-lyon.fr" TargetMode="Externa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4727DBA-7EC5-D74C-91D7-236290395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2E7C2F75-2DC0-B047-967E-5EDECC63C7DA}"/>
              </a:ext>
            </a:extLst>
          </p:cNvPr>
          <p:cNvSpPr txBox="1">
            <a:spLocks/>
          </p:cNvSpPr>
          <p:nvPr/>
        </p:nvSpPr>
        <p:spPr>
          <a:xfrm>
            <a:off x="1811214" y="1148673"/>
            <a:ext cx="8569573" cy="14400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lang="fr-FR" sz="3600" b="1" kern="1200" cap="all" baseline="0" noProof="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Bilan DES SOUCHES DE </a:t>
            </a:r>
            <a:r>
              <a:rPr lang="fr-FR" i="1" dirty="0"/>
              <a:t>S. HAEMOLYTICUS </a:t>
            </a:r>
          </a:p>
          <a:p>
            <a:pPr algn="ctr"/>
            <a:r>
              <a:rPr lang="fr-FR" dirty="0"/>
              <a:t>DE RÉANIMATION NÉONATALE en France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A872A2-B05B-C843-9589-8B05CEB19D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3457" y="5701445"/>
            <a:ext cx="627252" cy="6272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9BF855-8E24-ADCC-4DC5-FA601E6EE7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9742" y="5118178"/>
            <a:ext cx="1506895" cy="1440000"/>
          </a:xfrm>
          <a:prstGeom prst="rect">
            <a:avLst/>
          </a:prstGeom>
        </p:spPr>
      </p:pic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10D418C1-4429-0217-4BD1-1CE00D6E968B}"/>
              </a:ext>
            </a:extLst>
          </p:cNvPr>
          <p:cNvSpPr txBox="1">
            <a:spLocks/>
          </p:cNvSpPr>
          <p:nvPr/>
        </p:nvSpPr>
        <p:spPr>
          <a:xfrm>
            <a:off x="2605317" y="4461048"/>
            <a:ext cx="5681759" cy="2254081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SzTx/>
              <a:buFont typeface="Police système"/>
              <a:buChar char="●"/>
              <a:tabLst/>
              <a:defRPr lang="fr-FR" sz="20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>
                <a:solidFill>
                  <a:schemeClr val="bg1"/>
                </a:solidFill>
              </a:rPr>
              <a:t>Dr Anne TRISTAN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Directrice du CNR des Staphylocoques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bg1"/>
                </a:solidFill>
              </a:rPr>
              <a:t>Patricia MARTINS-SIMOES 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Ingénieure du CNR des Staphylocoques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bg1"/>
                </a:solidFill>
              </a:rPr>
              <a:t>Benjamin YOUENOU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Ingénieur du CNR des Staphylocoques</a:t>
            </a: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D81A30CE-1166-8784-CBA2-756B573A2305}"/>
              </a:ext>
            </a:extLst>
          </p:cNvPr>
          <p:cNvSpPr txBox="1">
            <a:spLocks/>
          </p:cNvSpPr>
          <p:nvPr/>
        </p:nvSpPr>
        <p:spPr>
          <a:xfrm>
            <a:off x="156358" y="5222962"/>
            <a:ext cx="1792462" cy="36512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SzTx/>
              <a:buFont typeface="Police système"/>
              <a:buChar char="●"/>
              <a:tabLst/>
              <a:defRPr lang="fr-FR" sz="20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bg1"/>
                </a:solidFill>
              </a:rPr>
              <a:t>24/02/2023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670ED9-0EC9-7398-6164-745641BB19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6035" y="5118178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58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092" y="1656166"/>
            <a:ext cx="3950059" cy="4284000"/>
          </a:xfrm>
          <a:prstGeom prst="rect">
            <a:avLst/>
          </a:prstGeom>
        </p:spPr>
      </p:pic>
      <p:sp>
        <p:nvSpPr>
          <p:cNvPr id="6" name="Espace réservé du texte 16">
            <a:extLst>
              <a:ext uri="{FF2B5EF4-FFF2-40B4-BE49-F238E27FC236}">
                <a16:creationId xmlns:a16="http://schemas.microsoft.com/office/drawing/2014/main" id="{E81F5190-824F-D243-962F-FE28FF9CF64A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0" y="18012"/>
            <a:ext cx="10134306" cy="49281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lang="fr-FR" sz="3400" b="1" kern="1200" cap="all" baseline="0" noProof="0">
                <a:solidFill>
                  <a:schemeClr val="bg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i="1" dirty="0">
                <a:latin typeface="Raleway" pitchFamily="2" charset="77"/>
              </a:rPr>
              <a:t>S. Haemolyticus </a:t>
            </a:r>
            <a:r>
              <a:rPr lang="fr-FR" sz="2000" dirty="0">
                <a:latin typeface="Raleway" pitchFamily="2" charset="77"/>
              </a:rPr>
              <a:t>reçus au cnr pour clonalité (NORD EST)</a:t>
            </a:r>
          </a:p>
        </p:txBody>
      </p:sp>
      <p:cxnSp>
        <p:nvCxnSpPr>
          <p:cNvPr id="16" name="Connecteur droit 15"/>
          <p:cNvCxnSpPr/>
          <p:nvPr/>
        </p:nvCxnSpPr>
        <p:spPr>
          <a:xfrm flipH="1">
            <a:off x="2039405" y="882728"/>
            <a:ext cx="1522945" cy="140311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3562344" y="882728"/>
            <a:ext cx="273600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/>
          <p:cNvGrpSpPr/>
          <p:nvPr/>
        </p:nvGrpSpPr>
        <p:grpSpPr>
          <a:xfrm>
            <a:off x="5749340" y="3946728"/>
            <a:ext cx="4617670" cy="2718282"/>
            <a:chOff x="8875201" y="555362"/>
            <a:chExt cx="4617670" cy="271828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745516" y="555362"/>
              <a:ext cx="1475999" cy="360000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BESANÇON</a:t>
              </a:r>
            </a:p>
          </p:txBody>
        </p:sp>
        <p:sp>
          <p:nvSpPr>
            <p:cNvPr id="37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875201" y="914679"/>
              <a:ext cx="4617670" cy="235896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29 souches isolées d’hémocultures et portage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16/12/21 et 12/04/22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Décès : 3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(#23)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ST1 (#3),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(#1)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ST49 (#1), ST56 (#1)</a:t>
              </a:r>
            </a:p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Environnement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6 souches (couveuse, tiroirs, chariot de soin)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25/03/22 et 08/04/22</a:t>
              </a:r>
            </a:p>
            <a:p>
              <a:pPr marL="228600" lvl="2"/>
              <a:r>
                <a:rPr lang="fr-FR" sz="1400" b="1" dirty="0">
                  <a:solidFill>
                    <a:schemeClr val="bg2"/>
                  </a:solidFill>
                  <a:latin typeface="Raleway" pitchFamily="2" charset="77"/>
                </a:rPr>
                <a:t>ST29 (#1)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(#4)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new ST (#1)</a:t>
              </a:r>
            </a:p>
          </p:txBody>
        </p:sp>
      </p:grpSp>
      <p:cxnSp>
        <p:nvCxnSpPr>
          <p:cNvPr id="41" name="Connecteur droit 40"/>
          <p:cNvCxnSpPr>
            <a:cxnSpLocks/>
            <a:stCxn id="42" idx="1"/>
          </p:cNvCxnSpPr>
          <p:nvPr/>
        </p:nvCxnSpPr>
        <p:spPr>
          <a:xfrm flipH="1">
            <a:off x="7953376" y="2617097"/>
            <a:ext cx="132183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/>
          <p:cNvGrpSpPr/>
          <p:nvPr/>
        </p:nvGrpSpPr>
        <p:grpSpPr>
          <a:xfrm>
            <a:off x="8349899" y="2428045"/>
            <a:ext cx="3708000" cy="1687611"/>
            <a:chOff x="8092439" y="-366644"/>
            <a:chExt cx="3708000" cy="168761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017752" y="-366644"/>
              <a:ext cx="1857374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STRASBOURG</a:t>
              </a:r>
            </a:p>
          </p:txBody>
        </p:sp>
        <p:sp>
          <p:nvSpPr>
            <p:cNvPr id="43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092439" y="-3623"/>
              <a:ext cx="3708000" cy="132459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10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12/05/22 et 18/07/22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Décès : 1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(#10)</a:t>
              </a:r>
              <a:endParaRPr lang="fr-FR" sz="1400" dirty="0">
                <a:latin typeface="Raleway" pitchFamily="2" charset="77"/>
              </a:endParaRPr>
            </a:p>
          </p:txBody>
        </p:sp>
      </p:grpSp>
      <p:cxnSp>
        <p:nvCxnSpPr>
          <p:cNvPr id="30" name="Connecteur droit 29"/>
          <p:cNvCxnSpPr>
            <a:cxnSpLocks/>
          </p:cNvCxnSpPr>
          <p:nvPr/>
        </p:nvCxnSpPr>
        <p:spPr>
          <a:xfrm flipH="1">
            <a:off x="5067007" y="2617097"/>
            <a:ext cx="2886369" cy="132459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cxnSpLocks/>
          </p:cNvCxnSpPr>
          <p:nvPr/>
        </p:nvCxnSpPr>
        <p:spPr>
          <a:xfrm flipH="1">
            <a:off x="4057503" y="4126728"/>
            <a:ext cx="1281076" cy="100050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cxnSpLocks/>
            <a:stCxn id="36" idx="1"/>
          </p:cNvCxnSpPr>
          <p:nvPr/>
        </p:nvCxnSpPr>
        <p:spPr>
          <a:xfrm flipH="1">
            <a:off x="5338579" y="4126728"/>
            <a:ext cx="128107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e 24"/>
          <p:cNvGrpSpPr/>
          <p:nvPr/>
        </p:nvGrpSpPr>
        <p:grpSpPr>
          <a:xfrm>
            <a:off x="4125381" y="701217"/>
            <a:ext cx="5184000" cy="1487861"/>
            <a:chOff x="8092442" y="-366644"/>
            <a:chExt cx="5184000" cy="148786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755755" y="-366644"/>
              <a:ext cx="1857374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LENS</a:t>
              </a:r>
            </a:p>
          </p:txBody>
        </p:sp>
        <p:sp>
          <p:nvSpPr>
            <p:cNvPr id="27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092442" y="-3621"/>
              <a:ext cx="5184000" cy="1124838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8 souches isolées d’hémocultures et infection respiratoire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18/07/22 et 23/12/22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(#8)</a:t>
              </a:r>
              <a:endParaRPr lang="fr-FR" sz="1400" dirty="0">
                <a:latin typeface="Raleway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1829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Connecteur droit 56"/>
          <p:cNvCxnSpPr>
            <a:cxnSpLocks/>
          </p:cNvCxnSpPr>
          <p:nvPr/>
        </p:nvCxnSpPr>
        <p:spPr>
          <a:xfrm flipH="1">
            <a:off x="5681681" y="1499657"/>
            <a:ext cx="640647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6">
            <a:extLst>
              <a:ext uri="{FF2B5EF4-FFF2-40B4-BE49-F238E27FC236}">
                <a16:creationId xmlns:a16="http://schemas.microsoft.com/office/drawing/2014/main" id="{E81F5190-824F-D243-962F-FE28FF9CF64A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1206" y="17392"/>
            <a:ext cx="10134306" cy="5354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lang="fr-FR" sz="3400" b="1" kern="1200" cap="all" baseline="0" noProof="0">
                <a:solidFill>
                  <a:schemeClr val="bg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i="1" dirty="0">
                <a:latin typeface="Raleway" pitchFamily="2" charset="77"/>
              </a:rPr>
              <a:t>S. Haemolyticus </a:t>
            </a:r>
            <a:r>
              <a:rPr lang="fr-FR" sz="2000" dirty="0">
                <a:latin typeface="Raleway" pitchFamily="2" charset="77"/>
              </a:rPr>
              <a:t>reçus au cnr (IDF)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4010025" y="1732637"/>
            <a:ext cx="4638675" cy="3171826"/>
            <a:chOff x="4199568" y="2019301"/>
            <a:chExt cx="2856491" cy="192405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99568" y="2019301"/>
              <a:ext cx="2856491" cy="1924050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1959" y="2463164"/>
              <a:ext cx="291532" cy="260664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2805" y="2943225"/>
              <a:ext cx="324833" cy="303725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3226" y="3141544"/>
              <a:ext cx="324833" cy="303725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4044" y="2868635"/>
              <a:ext cx="324833" cy="303725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9258" y="2381935"/>
              <a:ext cx="324833" cy="303725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3FD996-22C8-764D-9921-5EDF89F203D6}"/>
              </a:ext>
            </a:extLst>
          </p:cNvPr>
          <p:cNvSpPr/>
          <p:nvPr/>
        </p:nvSpPr>
        <p:spPr>
          <a:xfrm>
            <a:off x="1451963" y="1018731"/>
            <a:ext cx="1135143" cy="361355"/>
          </a:xfrm>
          <a:prstGeom prst="rect">
            <a:avLst/>
          </a:prstGeom>
          <a:solidFill>
            <a:schemeClr val="bg2"/>
          </a:solidFill>
          <a:ln w="3175" cmpd="sng">
            <a:noFill/>
            <a:prstDash val="sysDash"/>
          </a:ln>
        </p:spPr>
        <p:txBody>
          <a:bodyPr vert="horz" lIns="27000" tIns="35100" rIns="27000" bIns="34290" rtlCol="0" anchor="ctr" anchorCtr="0">
            <a:noAutofit/>
          </a:bodyPr>
          <a:lstStyle/>
          <a:p>
            <a:pPr algn="ctr">
              <a:lnSpc>
                <a:spcPct val="110000"/>
              </a:lnSpc>
              <a:spcAft>
                <a:spcPts val="225"/>
              </a:spcAft>
            </a:pPr>
            <a:r>
              <a:rPr lang="fr-FR" sz="2000" b="1" cap="small" dirty="0">
                <a:solidFill>
                  <a:srgbClr val="FFFFFF"/>
                </a:solidFill>
                <a:latin typeface="Raleway" pitchFamily="2" charset="77"/>
                <a:ea typeface="Gotham Book" charset="0"/>
                <a:cs typeface="Gotham Book" charset="0"/>
              </a:rPr>
              <a:t>POISSY</a:t>
            </a:r>
          </a:p>
        </p:txBody>
      </p:sp>
      <p:cxnSp>
        <p:nvCxnSpPr>
          <p:cNvPr id="16" name="Connecteur droit 15"/>
          <p:cNvCxnSpPr>
            <a:cxnSpLocks/>
            <a:endCxn id="8" idx="0"/>
          </p:cNvCxnSpPr>
          <p:nvPr/>
        </p:nvCxnSpPr>
        <p:spPr>
          <a:xfrm>
            <a:off x="4737470" y="1199409"/>
            <a:ext cx="0" cy="126494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792B99FB-3F68-944D-AB8C-28B5F999B2C0}"/>
              </a:ext>
            </a:extLst>
          </p:cNvPr>
          <p:cNvSpPr txBox="1">
            <a:spLocks/>
          </p:cNvSpPr>
          <p:nvPr/>
        </p:nvSpPr>
        <p:spPr>
          <a:xfrm>
            <a:off x="359685" y="1379169"/>
            <a:ext cx="3319698" cy="351440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SzTx/>
              <a:buFont typeface="Police système"/>
              <a:buChar char="●"/>
              <a:tabLst/>
              <a:defRPr lang="fr-FR" sz="20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002060"/>
                </a:solidFill>
                <a:latin typeface="Raleway" pitchFamily="2" charset="77"/>
              </a:rPr>
              <a:t>Prématurés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8 souches isolées d’hémocultures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Entre 10/02 et 11/04 (2022)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Décès : 3</a:t>
            </a:r>
          </a:p>
          <a:p>
            <a:pPr marL="228600" lvl="2"/>
            <a:r>
              <a:rPr lang="fr-FR" sz="1400" b="1" dirty="0">
                <a:solidFill>
                  <a:srgbClr val="00B0F0"/>
                </a:solidFill>
                <a:latin typeface="Raleway" pitchFamily="2" charset="77"/>
              </a:rPr>
              <a:t>ST29 (#7)</a:t>
            </a:r>
            <a:r>
              <a:rPr lang="fr-FR" sz="1400" dirty="0">
                <a:latin typeface="Raleway" pitchFamily="2" charset="77"/>
              </a:rPr>
              <a:t>, </a:t>
            </a:r>
            <a:r>
              <a:rPr lang="fr-FR" sz="1400" dirty="0">
                <a:solidFill>
                  <a:srgbClr val="7030A0"/>
                </a:solidFill>
                <a:latin typeface="Raleway" pitchFamily="2" charset="77"/>
              </a:rPr>
              <a:t>ST1 (#1)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002060"/>
                </a:solidFill>
                <a:latin typeface="Raleway" pitchFamily="2" charset="77"/>
              </a:rPr>
              <a:t>Environnement </a:t>
            </a:r>
          </a:p>
          <a:p>
            <a:pPr marL="228600" lvl="2">
              <a:tabLst>
                <a:tab pos="1162050" algn="l"/>
              </a:tabLst>
            </a:pPr>
            <a:r>
              <a:rPr lang="fr-FR" sz="1400" dirty="0">
                <a:latin typeface="Raleway" pitchFamily="2" charset="77"/>
              </a:rPr>
              <a:t>3 souches (matelas, drap, turbine incubateur)</a:t>
            </a:r>
          </a:p>
          <a:p>
            <a:pPr marL="228600" lvl="2">
              <a:tabLst>
                <a:tab pos="1162050" algn="l"/>
              </a:tabLst>
            </a:pPr>
            <a:r>
              <a:rPr lang="fr-FR" sz="1400" dirty="0">
                <a:latin typeface="Raleway" pitchFamily="2" charset="77"/>
              </a:rPr>
              <a:t>Du 26/04/2022</a:t>
            </a:r>
          </a:p>
          <a:p>
            <a:pPr marL="228600" lvl="2">
              <a:tabLst>
                <a:tab pos="1162050" algn="l"/>
              </a:tabLst>
            </a:pPr>
            <a:r>
              <a:rPr lang="fr-FR" sz="1400" b="1" dirty="0">
                <a:solidFill>
                  <a:srgbClr val="00B0F0"/>
                </a:solidFill>
                <a:latin typeface="Raleway" pitchFamily="2" charset="77"/>
              </a:rPr>
              <a:t>ST29 (#3)</a:t>
            </a:r>
            <a:endParaRPr lang="fr-FR" sz="1400" dirty="0">
              <a:latin typeface="Raleway" pitchFamily="2" charset="77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002060"/>
                </a:solidFill>
                <a:latin typeface="Raleway" pitchFamily="2" charset="77"/>
              </a:rPr>
              <a:t>Adultes</a:t>
            </a:r>
            <a:endParaRPr lang="fr-FR" sz="1400" dirty="0">
              <a:solidFill>
                <a:srgbClr val="002060"/>
              </a:solidFill>
              <a:latin typeface="Raleway" pitchFamily="2" charset="77"/>
            </a:endParaRPr>
          </a:p>
          <a:p>
            <a:pPr marL="228600" lvl="2"/>
            <a:r>
              <a:rPr lang="fr-FR" sz="1400" dirty="0">
                <a:latin typeface="Raleway" pitchFamily="2" charset="77"/>
              </a:rPr>
              <a:t>2 souches isolées d’hémocultures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Entre 15/04 et 16/05 (2022)</a:t>
            </a:r>
          </a:p>
          <a:p>
            <a:pPr marL="228600" lvl="2"/>
            <a:r>
              <a:rPr lang="fr-FR" sz="1400" dirty="0">
                <a:solidFill>
                  <a:srgbClr val="7030A0"/>
                </a:solidFill>
                <a:latin typeface="Raleway" pitchFamily="2" charset="77"/>
              </a:rPr>
              <a:t>ST52 (#1), </a:t>
            </a:r>
            <a:r>
              <a:rPr lang="fr-FR" sz="1400" b="1" dirty="0">
                <a:solidFill>
                  <a:srgbClr val="00B050"/>
                </a:solidFill>
                <a:latin typeface="Raleway" pitchFamily="2" charset="77"/>
              </a:rPr>
              <a:t>ST25 (#1)</a:t>
            </a:r>
          </a:p>
        </p:txBody>
      </p:sp>
      <p:cxnSp>
        <p:nvCxnSpPr>
          <p:cNvPr id="29" name="Connecteur droit 28"/>
          <p:cNvCxnSpPr>
            <a:cxnSpLocks/>
            <a:stCxn id="14" idx="3"/>
          </p:cNvCxnSpPr>
          <p:nvPr/>
        </p:nvCxnSpPr>
        <p:spPr>
          <a:xfrm>
            <a:off x="2587106" y="1199409"/>
            <a:ext cx="216350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/>
          <p:cNvGrpSpPr/>
          <p:nvPr/>
        </p:nvGrpSpPr>
        <p:grpSpPr>
          <a:xfrm>
            <a:off x="8848763" y="659256"/>
            <a:ext cx="3204000" cy="1567852"/>
            <a:chOff x="8875201" y="927379"/>
            <a:chExt cx="3204000" cy="156785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739202" y="2117127"/>
              <a:ext cx="1475999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COLOMBES</a:t>
              </a:r>
            </a:p>
          </p:txBody>
        </p:sp>
        <p:sp>
          <p:nvSpPr>
            <p:cNvPr id="37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875201" y="927379"/>
              <a:ext cx="3204000" cy="1186323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rm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5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19/09/21 et 05/04/22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(#5)</a:t>
              </a:r>
              <a:endParaRPr lang="fr-FR" sz="1400" dirty="0">
                <a:latin typeface="Raleway" pitchFamily="2" charset="77"/>
              </a:endParaRPr>
            </a:p>
          </p:txBody>
        </p:sp>
      </p:grpSp>
      <p:cxnSp>
        <p:nvCxnSpPr>
          <p:cNvPr id="41" name="Connecteur droit 40"/>
          <p:cNvCxnSpPr>
            <a:cxnSpLocks/>
          </p:cNvCxnSpPr>
          <p:nvPr/>
        </p:nvCxnSpPr>
        <p:spPr>
          <a:xfrm flipH="1">
            <a:off x="5481577" y="2314924"/>
            <a:ext cx="4978267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e 16"/>
          <p:cNvGrpSpPr/>
          <p:nvPr/>
        </p:nvGrpSpPr>
        <p:grpSpPr>
          <a:xfrm>
            <a:off x="8683055" y="4224373"/>
            <a:ext cx="3312000" cy="1744992"/>
            <a:chOff x="8853871" y="2550639"/>
            <a:chExt cx="3312000" cy="1744992"/>
          </a:xfrm>
        </p:grpSpPr>
        <p:sp>
          <p:nvSpPr>
            <p:cNvPr id="52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853871" y="2922657"/>
              <a:ext cx="3312000" cy="137297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rm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15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07/10/21 et 27/07/22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Décès : 1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(#13),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ST1 (#1), ST40 (#1)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741975" y="2550639"/>
              <a:ext cx="1452343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COCHIN</a:t>
              </a:r>
            </a:p>
          </p:txBody>
        </p:sp>
      </p:grpSp>
      <p:cxnSp>
        <p:nvCxnSpPr>
          <p:cNvPr id="53" name="Connecteur droit 52"/>
          <p:cNvCxnSpPr>
            <a:cxnSpLocks/>
          </p:cNvCxnSpPr>
          <p:nvPr/>
        </p:nvCxnSpPr>
        <p:spPr>
          <a:xfrm flipH="1">
            <a:off x="6322328" y="4413681"/>
            <a:ext cx="324883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>
            <a:cxnSpLocks/>
          </p:cNvCxnSpPr>
          <p:nvPr/>
        </p:nvCxnSpPr>
        <p:spPr>
          <a:xfrm flipH="1" flipV="1">
            <a:off x="6186854" y="3712717"/>
            <a:ext cx="135474" cy="70096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/>
          <p:cNvGrpSpPr/>
          <p:nvPr/>
        </p:nvGrpSpPr>
        <p:grpSpPr>
          <a:xfrm>
            <a:off x="4844856" y="5059184"/>
            <a:ext cx="3460494" cy="1460435"/>
            <a:chOff x="6759914" y="4886908"/>
            <a:chExt cx="3460494" cy="1460435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7763990" y="4886908"/>
              <a:ext cx="1452343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NECKER</a:t>
              </a:r>
            </a:p>
          </p:txBody>
        </p:sp>
        <p:sp>
          <p:nvSpPr>
            <p:cNvPr id="61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6759914" y="5258219"/>
              <a:ext cx="3460494" cy="108912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rm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5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14/01/22 et 10/05/22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(#4)</a:t>
              </a:r>
              <a:r>
                <a:rPr lang="fr-FR" sz="1400" dirty="0">
                  <a:solidFill>
                    <a:schemeClr val="accent6">
                      <a:lumMod val="75000"/>
                    </a:schemeClr>
                  </a:solidFill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ST40 (#1)</a:t>
              </a:r>
            </a:p>
            <a:p>
              <a:pPr marL="228600" lvl="2"/>
              <a:endParaRPr lang="fr-FR" sz="1400" dirty="0">
                <a:latin typeface="Raleway" pitchFamily="2" charset="77"/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80286" y="5251257"/>
            <a:ext cx="3460494" cy="1481839"/>
            <a:chOff x="1981858" y="4918210"/>
            <a:chExt cx="3460494" cy="148183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2985934" y="4918210"/>
              <a:ext cx="1452343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CLAMART</a:t>
              </a:r>
            </a:p>
          </p:txBody>
        </p:sp>
        <p:sp>
          <p:nvSpPr>
            <p:cNvPr id="63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1981858" y="5290228"/>
              <a:ext cx="3460494" cy="1109821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rm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4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02/04/22 et 24/07/22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(#4)</a:t>
              </a:r>
              <a:endParaRPr lang="fr-FR" sz="1400" dirty="0">
                <a:latin typeface="Raleway" pitchFamily="2" charset="77"/>
              </a:endParaRPr>
            </a:p>
          </p:txBody>
        </p:sp>
      </p:grpSp>
      <p:cxnSp>
        <p:nvCxnSpPr>
          <p:cNvPr id="64" name="Connecteur droit 63"/>
          <p:cNvCxnSpPr>
            <a:stCxn id="10" idx="2"/>
          </p:cNvCxnSpPr>
          <p:nvPr/>
        </p:nvCxnSpPr>
        <p:spPr>
          <a:xfrm flipH="1">
            <a:off x="4597879" y="4083367"/>
            <a:ext cx="980961" cy="1196171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>
            <a:cxnSpLocks/>
            <a:endCxn id="62" idx="3"/>
          </p:cNvCxnSpPr>
          <p:nvPr/>
        </p:nvCxnSpPr>
        <p:spPr>
          <a:xfrm flipH="1">
            <a:off x="2836705" y="5279538"/>
            <a:ext cx="1761174" cy="160771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>
            <a:stCxn id="60" idx="0"/>
          </p:cNvCxnSpPr>
          <p:nvPr/>
        </p:nvCxnSpPr>
        <p:spPr>
          <a:xfrm flipH="1" flipV="1">
            <a:off x="5754952" y="3506088"/>
            <a:ext cx="820152" cy="155309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/>
          <p:cNvGrpSpPr/>
          <p:nvPr/>
        </p:nvGrpSpPr>
        <p:grpSpPr>
          <a:xfrm>
            <a:off x="5410625" y="282954"/>
            <a:ext cx="3273666" cy="1405755"/>
            <a:chOff x="8094268" y="-3622"/>
            <a:chExt cx="3273666" cy="140575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8903101" y="1024029"/>
              <a:ext cx="1656000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ARGENTEUIL</a:t>
              </a:r>
            </a:p>
          </p:txBody>
        </p:sp>
        <p:sp>
          <p:nvSpPr>
            <p:cNvPr id="43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094268" y="-3622"/>
              <a:ext cx="3273666" cy="1044008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5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27/02/21 et 15/06/22</a:t>
              </a:r>
            </a:p>
            <a:p>
              <a:pPr marL="228600" lvl="2">
                <a:lnSpc>
                  <a:spcPct val="110000"/>
                </a:lnSpc>
              </a:pPr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(#4)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new ST (#1)</a:t>
              </a:r>
            </a:p>
          </p:txBody>
        </p:sp>
      </p:grpSp>
      <p:cxnSp>
        <p:nvCxnSpPr>
          <p:cNvPr id="54" name="Connecteur droit 53"/>
          <p:cNvCxnSpPr/>
          <p:nvPr/>
        </p:nvCxnSpPr>
        <p:spPr>
          <a:xfrm flipV="1">
            <a:off x="5491201" y="2314924"/>
            <a:ext cx="0" cy="12065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 3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571" y="1743945"/>
            <a:ext cx="435681" cy="435681"/>
          </a:xfrm>
          <a:prstGeom prst="rect">
            <a:avLst/>
          </a:prstGeom>
        </p:spPr>
      </p:pic>
      <p:cxnSp>
        <p:nvCxnSpPr>
          <p:cNvPr id="59" name="Connecteur droit 58"/>
          <p:cNvCxnSpPr>
            <a:stCxn id="39" idx="0"/>
          </p:cNvCxnSpPr>
          <p:nvPr/>
        </p:nvCxnSpPr>
        <p:spPr>
          <a:xfrm flipH="1" flipV="1">
            <a:off x="5680411" y="1499657"/>
            <a:ext cx="1" cy="24428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e 44"/>
          <p:cNvGrpSpPr/>
          <p:nvPr/>
        </p:nvGrpSpPr>
        <p:grpSpPr>
          <a:xfrm>
            <a:off x="8796180" y="2517713"/>
            <a:ext cx="3311999" cy="1508520"/>
            <a:chOff x="8875202" y="548000"/>
            <a:chExt cx="3311999" cy="150852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685201" y="548000"/>
              <a:ext cx="1692000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SAINT-LOUIS</a:t>
              </a:r>
            </a:p>
          </p:txBody>
        </p:sp>
        <p:sp>
          <p:nvSpPr>
            <p:cNvPr id="47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875202" y="927379"/>
              <a:ext cx="3311999" cy="1129141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rm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1 souche isolée d’hémoculture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 13/08/22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ST8 (#1)</a:t>
              </a:r>
            </a:p>
          </p:txBody>
        </p:sp>
      </p:grpSp>
      <p:pic>
        <p:nvPicPr>
          <p:cNvPr id="55" name="Image 5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8858" y="2632082"/>
            <a:ext cx="527498" cy="50069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58" name="Connecteur droit 57"/>
          <p:cNvCxnSpPr>
            <a:cxnSpLocks/>
            <a:stCxn id="46" idx="1"/>
          </p:cNvCxnSpPr>
          <p:nvPr/>
        </p:nvCxnSpPr>
        <p:spPr>
          <a:xfrm flipH="1">
            <a:off x="6556356" y="2706765"/>
            <a:ext cx="304982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E5205C6-7E87-CA00-50A8-A0BDB7422576}"/>
              </a:ext>
            </a:extLst>
          </p:cNvPr>
          <p:cNvCxnSpPr>
            <a:cxnSpLocks/>
          </p:cNvCxnSpPr>
          <p:nvPr/>
        </p:nvCxnSpPr>
        <p:spPr>
          <a:xfrm flipV="1">
            <a:off x="10450763" y="2220357"/>
            <a:ext cx="0" cy="11008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347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0F56AD4-0B00-3EE5-C531-9DC5D5C192FD}"/>
              </a:ext>
            </a:extLst>
          </p:cNvPr>
          <p:cNvCxnSpPr>
            <a:cxnSpLocks/>
          </p:cNvCxnSpPr>
          <p:nvPr/>
        </p:nvCxnSpPr>
        <p:spPr>
          <a:xfrm flipH="1">
            <a:off x="9079683" y="5578054"/>
            <a:ext cx="49399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>
            <a:cxnSpLocks/>
          </p:cNvCxnSpPr>
          <p:nvPr/>
        </p:nvCxnSpPr>
        <p:spPr>
          <a:xfrm flipH="1">
            <a:off x="8799238" y="225900"/>
            <a:ext cx="42140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2466" y="960216"/>
            <a:ext cx="5239174" cy="3782488"/>
          </a:xfrm>
          <a:prstGeom prst="rect">
            <a:avLst/>
          </a:prstGeom>
        </p:spPr>
      </p:pic>
      <p:sp>
        <p:nvSpPr>
          <p:cNvPr id="6" name="Espace réservé du texte 16">
            <a:extLst>
              <a:ext uri="{FF2B5EF4-FFF2-40B4-BE49-F238E27FC236}">
                <a16:creationId xmlns:a16="http://schemas.microsoft.com/office/drawing/2014/main" id="{E81F5190-824F-D243-962F-FE28FF9CF64A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3974253" y="17315"/>
            <a:ext cx="4153168" cy="7788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lang="fr-FR" sz="3400" b="1" kern="1200" cap="all" baseline="0" noProof="0">
                <a:solidFill>
                  <a:schemeClr val="bg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i="1" dirty="0">
                <a:latin typeface="Raleway" pitchFamily="2" charset="77"/>
              </a:rPr>
              <a:t>S. Haemolyticus </a:t>
            </a:r>
            <a:r>
              <a:rPr lang="fr-FR" sz="2000" dirty="0">
                <a:latin typeface="Raleway" pitchFamily="2" charset="77"/>
              </a:rPr>
              <a:t>reçus</a:t>
            </a:r>
          </a:p>
          <a:p>
            <a:pPr algn="ctr"/>
            <a:r>
              <a:rPr lang="fr-FR" sz="2000" dirty="0">
                <a:latin typeface="Raleway" pitchFamily="2" charset="77"/>
              </a:rPr>
              <a:t>au cnr pour clonalité (SUD)</a:t>
            </a:r>
          </a:p>
        </p:txBody>
      </p:sp>
      <p:cxnSp>
        <p:nvCxnSpPr>
          <p:cNvPr id="16" name="Connecteur droit 15"/>
          <p:cNvCxnSpPr>
            <a:cxnSpLocks/>
          </p:cNvCxnSpPr>
          <p:nvPr/>
        </p:nvCxnSpPr>
        <p:spPr>
          <a:xfrm>
            <a:off x="3354770" y="2241046"/>
            <a:ext cx="640584" cy="154103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2723441" y="220793"/>
            <a:ext cx="100800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e 30"/>
          <p:cNvGrpSpPr/>
          <p:nvPr/>
        </p:nvGrpSpPr>
        <p:grpSpPr>
          <a:xfrm>
            <a:off x="8856342" y="5376866"/>
            <a:ext cx="3239558" cy="1407021"/>
            <a:chOff x="7753415" y="-366644"/>
            <a:chExt cx="3239558" cy="1407021"/>
          </a:xfrm>
        </p:grpSpPr>
        <p:sp>
          <p:nvSpPr>
            <p:cNvPr id="43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7753415" y="-3623"/>
              <a:ext cx="3239558" cy="104400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4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24/02/21 et 04/04/21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(#4)</a:t>
              </a:r>
              <a:endParaRPr lang="fr-FR" sz="1400" dirty="0">
                <a:latin typeface="Raleway" pitchFamily="2" charset="77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8444507" y="-366644"/>
              <a:ext cx="1857374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MARSEILLE</a:t>
              </a:r>
            </a:p>
          </p:txBody>
        </p:sp>
      </p:grpSp>
      <p:cxnSp>
        <p:nvCxnSpPr>
          <p:cNvPr id="32" name="Connecteur droit 31"/>
          <p:cNvCxnSpPr>
            <a:endCxn id="36" idx="3"/>
          </p:cNvCxnSpPr>
          <p:nvPr/>
        </p:nvCxnSpPr>
        <p:spPr>
          <a:xfrm flipH="1">
            <a:off x="2413942" y="2250141"/>
            <a:ext cx="955927" cy="809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cxnSpLocks/>
            <a:stCxn id="69" idx="0"/>
          </p:cNvCxnSpPr>
          <p:nvPr/>
        </p:nvCxnSpPr>
        <p:spPr>
          <a:xfrm flipV="1">
            <a:off x="4481230" y="3726437"/>
            <a:ext cx="1030895" cy="44038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e 24"/>
          <p:cNvGrpSpPr/>
          <p:nvPr/>
        </p:nvGrpSpPr>
        <p:grpSpPr>
          <a:xfrm>
            <a:off x="51324" y="35523"/>
            <a:ext cx="3629924" cy="1974596"/>
            <a:chOff x="8155942" y="-366644"/>
            <a:chExt cx="3629924" cy="197459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042217" y="-366644"/>
              <a:ext cx="1857374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BORDEAUX</a:t>
              </a:r>
            </a:p>
          </p:txBody>
        </p:sp>
        <p:sp>
          <p:nvSpPr>
            <p:cNvPr id="27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155942" y="-3623"/>
              <a:ext cx="3629924" cy="161157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 (#2)</a:t>
              </a:r>
            </a:p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Enfant (#1)</a:t>
              </a:r>
            </a:p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Adultes (#2)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5 souches isolées d’hémocultures 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18/11/21 et 20/08/22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(#3),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(#1)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new ST (#1)</a:t>
              </a: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70801" y="2069182"/>
            <a:ext cx="3233938" cy="2486992"/>
            <a:chOff x="8767668" y="1347739"/>
            <a:chExt cx="3233938" cy="248699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658466" y="1347739"/>
              <a:ext cx="1452343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BAYONNE</a:t>
              </a:r>
            </a:p>
          </p:txBody>
        </p:sp>
        <p:sp>
          <p:nvSpPr>
            <p:cNvPr id="37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767668" y="1725335"/>
              <a:ext cx="3233938" cy="2109396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6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05/03/22 et 01/09/22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(#5)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(#1)</a:t>
              </a:r>
            </a:p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Adultes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3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04/08/21 et 13/12/21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(#1)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(#2)</a:t>
              </a:r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8838922" y="97810"/>
            <a:ext cx="3233938" cy="2527966"/>
            <a:chOff x="8586802" y="1413783"/>
            <a:chExt cx="3233938" cy="2527966"/>
          </a:xfrm>
        </p:grpSpPr>
        <p:sp>
          <p:nvSpPr>
            <p:cNvPr id="53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586802" y="1786296"/>
              <a:ext cx="3233938" cy="2155453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7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13/07/22 et 09/11/22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(#7)</a:t>
              </a:r>
            </a:p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Adultes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3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20/03/21 et 21/07/21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(#1)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(#2)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8811769" y="1413783"/>
              <a:ext cx="2772000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CLERMONT-FERRAND</a:t>
              </a:r>
            </a:p>
          </p:txBody>
        </p:sp>
      </p:grpSp>
      <p:cxnSp>
        <p:nvCxnSpPr>
          <p:cNvPr id="54" name="Connecteur droit 53"/>
          <p:cNvCxnSpPr>
            <a:cxnSpLocks/>
          </p:cNvCxnSpPr>
          <p:nvPr/>
        </p:nvCxnSpPr>
        <p:spPr>
          <a:xfrm flipH="1" flipV="1">
            <a:off x="3720932" y="224324"/>
            <a:ext cx="700197" cy="2331551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>
            <a:cxnSpLocks/>
          </p:cNvCxnSpPr>
          <p:nvPr/>
        </p:nvCxnSpPr>
        <p:spPr>
          <a:xfrm flipH="1">
            <a:off x="6636657" y="220793"/>
            <a:ext cx="2162581" cy="160437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CB3FD996-22C8-764D-9921-5EDF89F203D6}"/>
              </a:ext>
            </a:extLst>
          </p:cNvPr>
          <p:cNvSpPr/>
          <p:nvPr/>
        </p:nvSpPr>
        <p:spPr>
          <a:xfrm>
            <a:off x="3755058" y="4166820"/>
            <a:ext cx="1452343" cy="529994"/>
          </a:xfrm>
          <a:prstGeom prst="rect">
            <a:avLst/>
          </a:prstGeom>
          <a:solidFill>
            <a:schemeClr val="bg2"/>
          </a:solidFill>
          <a:ln w="3175" cmpd="sng">
            <a:noFill/>
            <a:prstDash val="sysDash"/>
          </a:ln>
        </p:spPr>
        <p:txBody>
          <a:bodyPr vert="horz" lIns="27000" tIns="35100" rIns="27000" bIns="34290" rtlCol="0" anchor="ctr" anchorCtr="0">
            <a:noAutofit/>
          </a:bodyPr>
          <a:lstStyle/>
          <a:p>
            <a:pPr algn="ctr">
              <a:lnSpc>
                <a:spcPct val="110000"/>
              </a:lnSpc>
              <a:spcAft>
                <a:spcPts val="225"/>
              </a:spcAft>
            </a:pPr>
            <a:r>
              <a:rPr lang="fr-FR" sz="2000" b="1" cap="small" dirty="0">
                <a:solidFill>
                  <a:srgbClr val="FFFFFF"/>
                </a:solidFill>
                <a:latin typeface="Raleway" pitchFamily="2" charset="77"/>
                <a:ea typeface="Gotham Book" charset="0"/>
                <a:cs typeface="Gotham Book" charset="0"/>
              </a:rPr>
              <a:t>TOULOUSE</a:t>
            </a:r>
          </a:p>
        </p:txBody>
      </p:sp>
      <p:sp>
        <p:nvSpPr>
          <p:cNvPr id="70" name="Espace réservé du texte 8">
            <a:extLst>
              <a:ext uri="{FF2B5EF4-FFF2-40B4-BE49-F238E27FC236}">
                <a16:creationId xmlns:a16="http://schemas.microsoft.com/office/drawing/2014/main" id="{A71E9B98-FD64-5F2D-A553-FDEF3B2C8B15}"/>
              </a:ext>
            </a:extLst>
          </p:cNvPr>
          <p:cNvSpPr txBox="1">
            <a:spLocks/>
          </p:cNvSpPr>
          <p:nvPr/>
        </p:nvSpPr>
        <p:spPr>
          <a:xfrm>
            <a:off x="1963113" y="4700344"/>
            <a:ext cx="3233938" cy="2101734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SzTx/>
              <a:buFont typeface="Police système"/>
              <a:buChar char="●"/>
              <a:tabLst/>
              <a:defRPr lang="fr-FR" sz="20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002060"/>
                </a:solidFill>
                <a:latin typeface="Raleway" pitchFamily="2" charset="77"/>
              </a:rPr>
              <a:t>Prématurés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7 souches isolées d’hémocultures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Entre 30/04/21 et 23/08/22</a:t>
            </a:r>
          </a:p>
          <a:p>
            <a:pPr marL="228600" lvl="2"/>
            <a:r>
              <a:rPr lang="fr-FR" sz="1400" b="1" dirty="0">
                <a:solidFill>
                  <a:srgbClr val="00B0F0"/>
                </a:solidFill>
                <a:latin typeface="Raleway" pitchFamily="2" charset="77"/>
              </a:rPr>
              <a:t>ST29 (#7)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002060"/>
                </a:solidFill>
                <a:latin typeface="Raleway" pitchFamily="2" charset="77"/>
              </a:rPr>
              <a:t>Adultes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3 souches isolées d’hémocultures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Entre 31/12/21 et 04/06/22</a:t>
            </a:r>
          </a:p>
          <a:p>
            <a:pPr marL="228600" lvl="2"/>
            <a:r>
              <a:rPr lang="fr-FR" sz="1400" b="1" dirty="0">
                <a:solidFill>
                  <a:srgbClr val="00B0F0"/>
                </a:solidFill>
                <a:latin typeface="Raleway" pitchFamily="2" charset="77"/>
              </a:rPr>
              <a:t>ST29 (#1)</a:t>
            </a:r>
            <a:r>
              <a:rPr lang="fr-FR" sz="1400" dirty="0">
                <a:latin typeface="Raleway" pitchFamily="2" charset="77"/>
              </a:rPr>
              <a:t>, </a:t>
            </a:r>
            <a:r>
              <a:rPr lang="fr-FR" sz="1400" b="1" dirty="0">
                <a:solidFill>
                  <a:srgbClr val="00B050"/>
                </a:solidFill>
                <a:latin typeface="Raleway" pitchFamily="2" charset="77"/>
              </a:rPr>
              <a:t>ST25 (#2)</a:t>
            </a:r>
          </a:p>
          <a:p>
            <a:pPr marL="228600" lvl="2"/>
            <a:endParaRPr lang="fr-FR" sz="1400" dirty="0">
              <a:latin typeface="Raleway" pitchFamily="2" charset="77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F9698F0-B6D9-CFEC-6DA5-BA0D7C349CFF}"/>
              </a:ext>
            </a:extLst>
          </p:cNvPr>
          <p:cNvGrpSpPr/>
          <p:nvPr/>
        </p:nvGrpSpPr>
        <p:grpSpPr>
          <a:xfrm>
            <a:off x="8910934" y="2715609"/>
            <a:ext cx="3233938" cy="2587912"/>
            <a:chOff x="8138627" y="-366644"/>
            <a:chExt cx="3233938" cy="2587912"/>
          </a:xfrm>
        </p:grpSpPr>
        <p:sp>
          <p:nvSpPr>
            <p:cNvPr id="9" name="Espace réservé du texte 8">
              <a:extLst>
                <a:ext uri="{FF2B5EF4-FFF2-40B4-BE49-F238E27FC236}">
                  <a16:creationId xmlns:a16="http://schemas.microsoft.com/office/drawing/2014/main" id="{628053F8-ED3C-43E7-6D51-8F382C9CE6C1}"/>
                </a:ext>
              </a:extLst>
            </p:cNvPr>
            <p:cNvSpPr txBox="1">
              <a:spLocks/>
            </p:cNvSpPr>
            <p:nvPr/>
          </p:nvSpPr>
          <p:spPr>
            <a:xfrm>
              <a:off x="8138627" y="6826"/>
              <a:ext cx="3233938" cy="2214442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24 </a:t>
              </a:r>
              <a:r>
                <a:rPr lang="fr-FR" sz="1300" dirty="0">
                  <a:latin typeface="Raleway" pitchFamily="2" charset="77"/>
                </a:rPr>
                <a:t>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23/11/19 et 16/06/22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(#17)</a:t>
              </a:r>
              <a:r>
                <a:rPr lang="fr-FR" sz="1400" dirty="0">
                  <a:latin typeface="Raleway" pitchFamily="2" charset="77"/>
                </a:rPr>
                <a:t>,</a:t>
              </a:r>
              <a:r>
                <a:rPr lang="fr-FR" sz="1400" b="1" dirty="0">
                  <a:latin typeface="Raleway" pitchFamily="2" charset="77"/>
                </a:rPr>
                <a:t>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ST1 (#7)</a:t>
              </a:r>
            </a:p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Adultes</a:t>
              </a:r>
            </a:p>
            <a:p>
              <a:pPr marL="228600" lvl="2"/>
              <a:r>
                <a:rPr lang="fr-FR" sz="1300" dirty="0">
                  <a:latin typeface="Raleway" pitchFamily="2" charset="77"/>
                </a:rPr>
                <a:t>20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09/11/2020 et 12/06/2021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(#10)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(#5)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ST3 (#1), </a:t>
              </a:r>
              <a:r>
                <a:rPr lang="fr-FR" sz="1400" b="1" dirty="0">
                  <a:solidFill>
                    <a:srgbClr val="7030A0"/>
                  </a:solidFill>
                  <a:latin typeface="Raleway" pitchFamily="2" charset="77"/>
                </a:rPr>
                <a:t>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new ST (#1), </a:t>
              </a:r>
              <a:r>
                <a:rPr lang="fr-FR" sz="1400" dirty="0" err="1">
                  <a:solidFill>
                    <a:srgbClr val="7030A0"/>
                  </a:solidFill>
                  <a:latin typeface="Raleway" pitchFamily="2" charset="77"/>
                </a:rPr>
                <a:t>MSShaem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 (#3)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4B0B04-9F38-5900-CD28-E65E514312C0}"/>
                </a:ext>
              </a:extLst>
            </p:cNvPr>
            <p:cNvSpPr/>
            <p:nvPr/>
          </p:nvSpPr>
          <p:spPr>
            <a:xfrm>
              <a:off x="8826909" y="-366644"/>
              <a:ext cx="1857374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LYON</a:t>
              </a:r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03CBBA3-E629-E45E-E9A9-6393BEEC0B20}"/>
              </a:ext>
            </a:extLst>
          </p:cNvPr>
          <p:cNvCxnSpPr>
            <a:cxnSpLocks/>
          </p:cNvCxnSpPr>
          <p:nvPr/>
        </p:nvCxnSpPr>
        <p:spPr>
          <a:xfrm flipH="1" flipV="1">
            <a:off x="7871304" y="3866606"/>
            <a:ext cx="1211554" cy="171144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661197C-47CE-6180-349B-82DC5486370D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8910934" y="2904661"/>
            <a:ext cx="68828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CB74ACA-CDC4-C27A-6B8E-19892682E618}"/>
              </a:ext>
            </a:extLst>
          </p:cNvPr>
          <p:cNvCxnSpPr>
            <a:cxnSpLocks/>
          </p:cNvCxnSpPr>
          <p:nvPr/>
        </p:nvCxnSpPr>
        <p:spPr>
          <a:xfrm flipH="1" flipV="1">
            <a:off x="7513009" y="1918374"/>
            <a:ext cx="1403528" cy="98379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4E44EBD-D47F-5E84-BC67-2BC5B35743CB}"/>
              </a:ext>
            </a:extLst>
          </p:cNvPr>
          <p:cNvGrpSpPr/>
          <p:nvPr/>
        </p:nvGrpSpPr>
        <p:grpSpPr>
          <a:xfrm>
            <a:off x="5259610" y="4311830"/>
            <a:ext cx="3509348" cy="2486654"/>
            <a:chOff x="8541719" y="-366644"/>
            <a:chExt cx="3509348" cy="2486654"/>
          </a:xfrm>
        </p:grpSpPr>
        <p:sp>
          <p:nvSpPr>
            <p:cNvPr id="14" name="Espace réservé du texte 8">
              <a:extLst>
                <a:ext uri="{FF2B5EF4-FFF2-40B4-BE49-F238E27FC236}">
                  <a16:creationId xmlns:a16="http://schemas.microsoft.com/office/drawing/2014/main" id="{928EECFC-4413-87E0-7559-C9D6A8DF12BC}"/>
                </a:ext>
              </a:extLst>
            </p:cNvPr>
            <p:cNvSpPr txBox="1">
              <a:spLocks/>
            </p:cNvSpPr>
            <p:nvPr/>
          </p:nvSpPr>
          <p:spPr>
            <a:xfrm>
              <a:off x="8541719" y="-3625"/>
              <a:ext cx="3509348" cy="2123635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26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03/05/22 et 04/01/23</a:t>
              </a:r>
            </a:p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Environnement</a:t>
              </a:r>
            </a:p>
            <a:p>
              <a:pPr marL="228600" lvl="2" algn="just"/>
              <a:r>
                <a:rPr lang="fr-FR" sz="1400" dirty="0">
                  <a:latin typeface="Raleway" pitchFamily="2" charset="77"/>
                </a:rPr>
                <a:t>12 souches : </a:t>
              </a:r>
              <a:r>
                <a:rPr lang="fr-FR" sz="1200" dirty="0">
                  <a:latin typeface="Raleway" pitchFamily="2" charset="77"/>
                </a:rPr>
                <a:t>moniteur, réfrigérateur, chaise, thermomètre, clavier/souris, chariot, tubulure, téléphones, fauteuil 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22/06/22 et 17/11/22</a:t>
              </a:r>
            </a:p>
            <a:p>
              <a:pPr marL="228600" lvl="2"/>
              <a:r>
                <a:rPr lang="fr-FR" sz="1400" b="1" dirty="0">
                  <a:solidFill>
                    <a:srgbClr val="7030A0"/>
                  </a:solidFill>
                  <a:latin typeface="Raleway" pitchFamily="2" charset="77"/>
                </a:rPr>
                <a:t>Analyses en cours</a:t>
              </a:r>
              <a:endParaRPr lang="fr-FR" sz="1400" dirty="0">
                <a:solidFill>
                  <a:srgbClr val="7030A0"/>
                </a:solidFill>
                <a:latin typeface="Raleway" pitchFamily="2" charset="77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63A48B-4E30-E337-DF36-4CB573E4A585}"/>
                </a:ext>
              </a:extLst>
            </p:cNvPr>
            <p:cNvSpPr/>
            <p:nvPr/>
          </p:nvSpPr>
          <p:spPr>
            <a:xfrm>
              <a:off x="9358194" y="-366644"/>
              <a:ext cx="1857374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MONTPELLIER</a:t>
              </a:r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508D7157-2DCC-FB80-3AFD-82987EF39B03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6984601" y="3639433"/>
            <a:ext cx="20171" cy="67239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923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2964" y="2547189"/>
            <a:ext cx="4453069" cy="4187278"/>
          </a:xfrm>
          <a:prstGeom prst="rect">
            <a:avLst/>
          </a:prstGeom>
        </p:spPr>
      </p:pic>
      <p:sp>
        <p:nvSpPr>
          <p:cNvPr id="6" name="Espace réservé du texte 16">
            <a:extLst>
              <a:ext uri="{FF2B5EF4-FFF2-40B4-BE49-F238E27FC236}">
                <a16:creationId xmlns:a16="http://schemas.microsoft.com/office/drawing/2014/main" id="{E81F5190-824F-D243-962F-FE28FF9CF64A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0" y="18069"/>
            <a:ext cx="10134306" cy="45821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lang="fr-FR" sz="3400" b="1" kern="1200" cap="all" baseline="0" noProof="0">
                <a:solidFill>
                  <a:schemeClr val="bg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i="1" dirty="0">
                <a:latin typeface="Raleway" pitchFamily="2" charset="77"/>
              </a:rPr>
              <a:t>S. Haemolyticus </a:t>
            </a:r>
            <a:r>
              <a:rPr lang="fr-FR" sz="2000" dirty="0">
                <a:latin typeface="Raleway" pitchFamily="2" charset="77"/>
              </a:rPr>
              <a:t>reçus au cnr pour clonalité (NORD OUEST)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3FD996-22C8-764D-9921-5EDF89F203D6}"/>
              </a:ext>
            </a:extLst>
          </p:cNvPr>
          <p:cNvSpPr/>
          <p:nvPr/>
        </p:nvSpPr>
        <p:spPr>
          <a:xfrm>
            <a:off x="4406628" y="535366"/>
            <a:ext cx="1911779" cy="361355"/>
          </a:xfrm>
          <a:prstGeom prst="rect">
            <a:avLst/>
          </a:prstGeom>
          <a:solidFill>
            <a:schemeClr val="bg2"/>
          </a:solidFill>
          <a:ln w="3175" cmpd="sng">
            <a:noFill/>
            <a:prstDash val="sysDash"/>
          </a:ln>
        </p:spPr>
        <p:txBody>
          <a:bodyPr vert="horz" lIns="27000" tIns="35100" rIns="27000" bIns="34290" rtlCol="0" anchor="ctr" anchorCtr="0">
            <a:noAutofit/>
          </a:bodyPr>
          <a:lstStyle/>
          <a:p>
            <a:pPr algn="ctr">
              <a:lnSpc>
                <a:spcPct val="110000"/>
              </a:lnSpc>
              <a:spcAft>
                <a:spcPts val="225"/>
              </a:spcAft>
            </a:pPr>
            <a:r>
              <a:rPr lang="fr-FR" sz="2000" b="1" cap="small" dirty="0">
                <a:solidFill>
                  <a:srgbClr val="FFFFFF"/>
                </a:solidFill>
                <a:latin typeface="Raleway" pitchFamily="2" charset="77"/>
                <a:ea typeface="Gotham Book" charset="0"/>
                <a:cs typeface="Gotham Book" charset="0"/>
              </a:rPr>
              <a:t>SAINT-BRIEUC</a:t>
            </a:r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792B99FB-3F68-944D-AB8C-28B5F999B2C0}"/>
              </a:ext>
            </a:extLst>
          </p:cNvPr>
          <p:cNvSpPr txBox="1">
            <a:spLocks/>
          </p:cNvSpPr>
          <p:nvPr/>
        </p:nvSpPr>
        <p:spPr>
          <a:xfrm>
            <a:off x="142516" y="912777"/>
            <a:ext cx="4391384" cy="174430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SzTx/>
              <a:buFont typeface="Police système"/>
              <a:buChar char="●"/>
              <a:tabLst/>
              <a:defRPr lang="fr-FR" sz="20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002060"/>
                </a:solidFill>
                <a:latin typeface="Raleway" pitchFamily="2" charset="77"/>
              </a:rPr>
              <a:t>Prématurés</a:t>
            </a:r>
          </a:p>
          <a:p>
            <a:pPr marL="228600" lvl="2"/>
            <a:r>
              <a:rPr lang="fr-FR" sz="1400" b="1" dirty="0">
                <a:latin typeface="Raleway" pitchFamily="2" charset="77"/>
              </a:rPr>
              <a:t>47 souches </a:t>
            </a:r>
            <a:r>
              <a:rPr lang="fr-FR" sz="1400" dirty="0">
                <a:latin typeface="Raleway" pitchFamily="2" charset="77"/>
              </a:rPr>
              <a:t>isolées d’hémocultures, infections respiratoire et autres</a:t>
            </a:r>
          </a:p>
          <a:p>
            <a:pPr marL="228600" lvl="2"/>
            <a:r>
              <a:rPr lang="fr-FR" sz="1400" dirty="0">
                <a:latin typeface="Raleway" pitchFamily="2" charset="77"/>
              </a:rPr>
              <a:t>Entre 19/03/21 et 27/10/22</a:t>
            </a:r>
          </a:p>
          <a:p>
            <a:pPr marL="228600" lvl="2"/>
            <a:r>
              <a:rPr lang="fr-FR" sz="1400" b="1" dirty="0">
                <a:solidFill>
                  <a:srgbClr val="00B0F0"/>
                </a:solidFill>
                <a:latin typeface="Raleway" pitchFamily="2" charset="77"/>
              </a:rPr>
              <a:t>ST29 (#42), </a:t>
            </a:r>
            <a:r>
              <a:rPr lang="fr-FR" sz="1400" b="1" dirty="0">
                <a:solidFill>
                  <a:srgbClr val="00B050"/>
                </a:solidFill>
                <a:latin typeface="Raleway" pitchFamily="2" charset="77"/>
              </a:rPr>
              <a:t>ST25 (#3)</a:t>
            </a:r>
            <a:r>
              <a:rPr lang="fr-FR" sz="1400" dirty="0">
                <a:latin typeface="Raleway" pitchFamily="2" charset="77"/>
              </a:rPr>
              <a:t>, </a:t>
            </a:r>
            <a:r>
              <a:rPr lang="fr-FR" sz="1400" dirty="0">
                <a:solidFill>
                  <a:srgbClr val="7030A0"/>
                </a:solidFill>
                <a:latin typeface="Raleway" pitchFamily="2" charset="77"/>
              </a:rPr>
              <a:t>ST54 (#1), ST439 (#1)</a:t>
            </a:r>
          </a:p>
        </p:txBody>
      </p:sp>
      <p:cxnSp>
        <p:nvCxnSpPr>
          <p:cNvPr id="41" name="Connecteur droit 40"/>
          <p:cNvCxnSpPr>
            <a:cxnSpLocks/>
          </p:cNvCxnSpPr>
          <p:nvPr/>
        </p:nvCxnSpPr>
        <p:spPr>
          <a:xfrm flipH="1">
            <a:off x="6239360" y="4885453"/>
            <a:ext cx="318305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V="1">
            <a:off x="6248400" y="4885453"/>
            <a:ext cx="0" cy="848599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e 43"/>
          <p:cNvGrpSpPr/>
          <p:nvPr/>
        </p:nvGrpSpPr>
        <p:grpSpPr>
          <a:xfrm>
            <a:off x="490165" y="2674220"/>
            <a:ext cx="3240000" cy="1674492"/>
            <a:chOff x="8875201" y="555362"/>
            <a:chExt cx="3240000" cy="1674492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769030" y="555362"/>
              <a:ext cx="1452343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BREST</a:t>
              </a:r>
            </a:p>
          </p:txBody>
        </p:sp>
        <p:sp>
          <p:nvSpPr>
            <p:cNvPr id="46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875201" y="927380"/>
              <a:ext cx="3240000" cy="130247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b="1" dirty="0">
                  <a:latin typeface="Raleway" pitchFamily="2" charset="77"/>
                </a:rPr>
                <a:t>9 souches </a:t>
              </a:r>
              <a:r>
                <a:rPr lang="fr-FR" sz="1400" dirty="0">
                  <a:latin typeface="Raleway" pitchFamily="2" charset="77"/>
                </a:rPr>
                <a:t>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17/06/21 et 01/12/22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Décès : 3</a:t>
              </a:r>
            </a:p>
            <a:p>
              <a:pPr marL="228600" lvl="2">
                <a:lnSpc>
                  <a:spcPct val="80000"/>
                </a:lnSpc>
              </a:pP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(#9)</a:t>
              </a: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8196952" y="4694470"/>
            <a:ext cx="3783007" cy="1475432"/>
            <a:chOff x="8875200" y="555362"/>
            <a:chExt cx="3783007" cy="147543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10040532" y="555362"/>
              <a:ext cx="1452343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ANGERS</a:t>
              </a:r>
            </a:p>
          </p:txBody>
        </p:sp>
        <p:sp>
          <p:nvSpPr>
            <p:cNvPr id="49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875200" y="927380"/>
              <a:ext cx="3783007" cy="110341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10 souches isolées d’hémocultures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15/01/19 et 25/01/21</a:t>
              </a:r>
            </a:p>
            <a:p>
              <a:pPr marL="228600" lvl="2"/>
              <a:r>
                <a:rPr lang="fr-FR" sz="1400" b="1" dirty="0">
                  <a:solidFill>
                    <a:schemeClr val="bg2"/>
                  </a:solidFill>
                  <a:latin typeface="Raleway" pitchFamily="2" charset="77"/>
                </a:rPr>
                <a:t>ST29 (#2)</a:t>
              </a:r>
              <a:r>
                <a:rPr lang="fr-FR" sz="1400" dirty="0">
                  <a:latin typeface="Raleway" pitchFamily="2" charset="77"/>
                </a:rPr>
                <a:t>, ST42 (#5),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(#2)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ST1 (#1)</a:t>
              </a:r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52083" y="4659689"/>
            <a:ext cx="3672000" cy="2092481"/>
            <a:chOff x="8798873" y="555362"/>
            <a:chExt cx="3099280" cy="2092481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704540" y="555362"/>
              <a:ext cx="1452343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RENNES</a:t>
              </a:r>
            </a:p>
          </p:txBody>
        </p:sp>
        <p:sp>
          <p:nvSpPr>
            <p:cNvPr id="58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798873" y="937427"/>
              <a:ext cx="3099280" cy="1710416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b="1" dirty="0">
                  <a:latin typeface="Raleway" pitchFamily="2" charset="77"/>
                </a:rPr>
                <a:t>48 souches </a:t>
              </a:r>
              <a:r>
                <a:rPr lang="fr-FR" sz="1400" dirty="0">
                  <a:latin typeface="Raleway" pitchFamily="2" charset="77"/>
                </a:rPr>
                <a:t>isolées d’hémocultures, infection respiratoire et portage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14/02/21 et 30/12/22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Décès :  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(#34)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b="1" dirty="0">
                  <a:solidFill>
                    <a:srgbClr val="00B050"/>
                  </a:solidFill>
                  <a:latin typeface="Raleway" pitchFamily="2" charset="77"/>
                </a:rPr>
                <a:t>ST25 (#5)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ST3 (#3), ST52 (#2), ST49 (#2), ST1 (#1),  new ST (#1)</a:t>
              </a:r>
            </a:p>
          </p:txBody>
        </p:sp>
      </p:grpSp>
      <p:grpSp>
        <p:nvGrpSpPr>
          <p:cNvPr id="65" name="Groupe 64"/>
          <p:cNvGrpSpPr/>
          <p:nvPr/>
        </p:nvGrpSpPr>
        <p:grpSpPr>
          <a:xfrm>
            <a:off x="8335940" y="2781975"/>
            <a:ext cx="3783008" cy="1481149"/>
            <a:chOff x="8851454" y="553503"/>
            <a:chExt cx="3192973" cy="1481149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B3FD996-22C8-764D-9921-5EDF89F203D6}"/>
                </a:ext>
              </a:extLst>
            </p:cNvPr>
            <p:cNvSpPr/>
            <p:nvPr/>
          </p:nvSpPr>
          <p:spPr>
            <a:xfrm>
              <a:off x="9762043" y="553503"/>
              <a:ext cx="1452343" cy="378104"/>
            </a:xfrm>
            <a:prstGeom prst="rect">
              <a:avLst/>
            </a:prstGeom>
            <a:solidFill>
              <a:schemeClr val="bg2"/>
            </a:solidFill>
            <a:ln w="3175" cmpd="sng">
              <a:noFill/>
              <a:prstDash val="sysDash"/>
            </a:ln>
          </p:spPr>
          <p:txBody>
            <a:bodyPr vert="horz" lIns="27000" tIns="35100" rIns="27000" bIns="3429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225"/>
                </a:spcAft>
              </a:pPr>
              <a:r>
                <a:rPr lang="fr-FR" sz="2000" b="1" cap="small" dirty="0">
                  <a:solidFill>
                    <a:srgbClr val="FFFFFF"/>
                  </a:solidFill>
                  <a:latin typeface="Raleway" pitchFamily="2" charset="77"/>
                  <a:ea typeface="Gotham Book" charset="0"/>
                  <a:cs typeface="Gotham Book" charset="0"/>
                </a:rPr>
                <a:t>LE HAVRE</a:t>
              </a:r>
            </a:p>
          </p:txBody>
        </p:sp>
        <p:sp>
          <p:nvSpPr>
            <p:cNvPr id="68" name="Espace réservé du texte 8">
              <a:extLst>
                <a:ext uri="{FF2B5EF4-FFF2-40B4-BE49-F238E27FC236}">
                  <a16:creationId xmlns:a16="http://schemas.microsoft.com/office/drawing/2014/main" id="{A71E9B98-FD64-5F2D-A553-FDEF3B2C8B15}"/>
                </a:ext>
              </a:extLst>
            </p:cNvPr>
            <p:cNvSpPr txBox="1">
              <a:spLocks/>
            </p:cNvSpPr>
            <p:nvPr/>
          </p:nvSpPr>
          <p:spPr>
            <a:xfrm>
              <a:off x="8851454" y="927379"/>
              <a:ext cx="3192973" cy="1107273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>
              <a:normAutofit/>
            </a:bodyPr>
            <a:lstStyle>
              <a:lvl1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Police système"/>
                <a:buChar char="●"/>
                <a:tabLst/>
                <a:defRPr lang="fr-FR" sz="2000" b="0" kern="1200" noProof="0" dirty="0" smtClean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Font typeface="Courier New" panose="02070309020205020404" pitchFamily="49" charset="0"/>
                <a:buChar char="o"/>
              </a:pPr>
              <a:r>
                <a:rPr lang="fr-FR" sz="1400" b="1" dirty="0">
                  <a:solidFill>
                    <a:srgbClr val="002060"/>
                  </a:solidFill>
                  <a:latin typeface="Raleway" pitchFamily="2" charset="77"/>
                </a:rPr>
                <a:t>Prématurés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10 souches isolées d’hémocultures et KT</a:t>
              </a:r>
            </a:p>
            <a:p>
              <a:pPr marL="228600" lvl="2"/>
              <a:r>
                <a:rPr lang="fr-FR" sz="1400" dirty="0">
                  <a:latin typeface="Raleway" pitchFamily="2" charset="77"/>
                </a:rPr>
                <a:t>Entre 21/06/22 et 17/09/22</a:t>
              </a:r>
            </a:p>
            <a:p>
              <a:pPr marL="228600" lvl="2"/>
              <a:r>
                <a:rPr lang="fr-FR" sz="1400" b="1" dirty="0">
                  <a:solidFill>
                    <a:srgbClr val="00B0F0"/>
                  </a:solidFill>
                  <a:latin typeface="Raleway" pitchFamily="2" charset="77"/>
                </a:rPr>
                <a:t>ST29 (#9)</a:t>
              </a:r>
              <a:r>
                <a:rPr lang="fr-FR" sz="1400" dirty="0">
                  <a:latin typeface="Raleway" pitchFamily="2" charset="77"/>
                </a:rPr>
                <a:t>, </a:t>
              </a:r>
              <a:r>
                <a:rPr lang="fr-FR" sz="1400" dirty="0">
                  <a:solidFill>
                    <a:srgbClr val="7030A0"/>
                  </a:solidFill>
                  <a:latin typeface="Raleway" pitchFamily="2" charset="77"/>
                </a:rPr>
                <a:t>ST1 (#1)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387632" y="912777"/>
            <a:ext cx="374721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002060"/>
                </a:solidFill>
                <a:latin typeface="Raleway" pitchFamily="2" charset="77"/>
              </a:rPr>
              <a:t> Adultes</a:t>
            </a:r>
            <a:endParaRPr lang="fr-FR" sz="1400" dirty="0">
              <a:solidFill>
                <a:srgbClr val="002060"/>
              </a:solidFill>
              <a:latin typeface="Raleway" pitchFamily="2" charset="77"/>
            </a:endParaRPr>
          </a:p>
          <a:p>
            <a:pPr marL="514350" lvl="2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Raleway" pitchFamily="2" charset="77"/>
              </a:rPr>
              <a:t>13 souches </a:t>
            </a:r>
            <a:r>
              <a:rPr lang="fr-FR" sz="1400" dirty="0">
                <a:latin typeface="Raleway" pitchFamily="2" charset="77"/>
              </a:rPr>
              <a:t>isolées d’hémocultures et autres</a:t>
            </a:r>
          </a:p>
          <a:p>
            <a:pPr marL="514350" lvl="2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Raleway" pitchFamily="2" charset="77"/>
              </a:rPr>
              <a:t>Entre 04/01/22 et 29/04/22</a:t>
            </a:r>
          </a:p>
          <a:p>
            <a:pPr marL="514350" lvl="2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bg2"/>
                </a:solidFill>
                <a:latin typeface="Raleway" pitchFamily="2" charset="77"/>
              </a:rPr>
              <a:t>ST29 (#5)</a:t>
            </a:r>
            <a:r>
              <a:rPr lang="fr-FR" sz="1400" dirty="0">
                <a:latin typeface="Raleway" pitchFamily="2" charset="77"/>
              </a:rPr>
              <a:t>, </a:t>
            </a:r>
            <a:r>
              <a:rPr lang="fr-FR" sz="1400" dirty="0">
                <a:solidFill>
                  <a:srgbClr val="7030A0"/>
                </a:solidFill>
                <a:latin typeface="Raleway" pitchFamily="2" charset="77"/>
              </a:rPr>
              <a:t>ST52 (#3), </a:t>
            </a:r>
            <a:r>
              <a:rPr lang="fr-FR" sz="1400" b="1" dirty="0">
                <a:solidFill>
                  <a:srgbClr val="00B050"/>
                </a:solidFill>
                <a:latin typeface="Raleway" pitchFamily="2" charset="77"/>
              </a:rPr>
              <a:t>ST25 (#1)</a:t>
            </a:r>
            <a:r>
              <a:rPr lang="fr-FR" sz="1400" dirty="0">
                <a:latin typeface="Raleway" pitchFamily="2" charset="77"/>
              </a:rPr>
              <a:t>, </a:t>
            </a:r>
            <a:r>
              <a:rPr lang="fr-FR" sz="1400" dirty="0">
                <a:solidFill>
                  <a:srgbClr val="7030A0"/>
                </a:solidFill>
                <a:latin typeface="Raleway" pitchFamily="2" charset="77"/>
              </a:rPr>
              <a:t>ST53 (#1), ST56 (#1), </a:t>
            </a:r>
            <a:r>
              <a:rPr lang="fr-FR" sz="1400" dirty="0" err="1">
                <a:solidFill>
                  <a:srgbClr val="7030A0"/>
                </a:solidFill>
                <a:latin typeface="Raleway" pitchFamily="2" charset="77"/>
              </a:rPr>
              <a:t>MSShaem</a:t>
            </a:r>
            <a:r>
              <a:rPr lang="fr-FR" sz="1400" dirty="0">
                <a:solidFill>
                  <a:srgbClr val="7030A0"/>
                </a:solidFill>
                <a:latin typeface="Raleway" pitchFamily="2" charset="77"/>
              </a:rPr>
              <a:t> (#2)</a:t>
            </a:r>
          </a:p>
          <a:p>
            <a:pPr marL="514350" lvl="2" indent="-285750">
              <a:buFont typeface="Arial" panose="020B0604020202020204" pitchFamily="34" charset="0"/>
              <a:buChar char="•"/>
            </a:pPr>
            <a:endParaRPr lang="fr-FR" sz="1400" dirty="0">
              <a:latin typeface="Raleway" pitchFamily="2" charset="77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828380" y="912777"/>
            <a:ext cx="29679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rgbClr val="002060"/>
                </a:solidFill>
                <a:latin typeface="Raleway" pitchFamily="2" charset="77"/>
              </a:rPr>
              <a:t> Environnement </a:t>
            </a:r>
          </a:p>
          <a:p>
            <a:pPr marL="514350" lvl="2" indent="-285750">
              <a:buFont typeface="Arial" panose="020B0604020202020204" pitchFamily="34" charset="0"/>
              <a:buChar char="•"/>
              <a:tabLst>
                <a:tab pos="1162050" algn="l"/>
              </a:tabLst>
            </a:pPr>
            <a:r>
              <a:rPr lang="fr-FR" sz="1400" b="1" dirty="0">
                <a:latin typeface="Raleway" pitchFamily="2" charset="77"/>
              </a:rPr>
              <a:t>8 souches </a:t>
            </a:r>
            <a:r>
              <a:rPr lang="fr-FR" sz="1400" dirty="0">
                <a:latin typeface="Raleway" pitchFamily="2" charset="77"/>
              </a:rPr>
              <a:t>(2 couveuses)</a:t>
            </a:r>
          </a:p>
          <a:p>
            <a:pPr marL="514350" lvl="2" indent="-285750">
              <a:buFont typeface="Arial" panose="020B0604020202020204" pitchFamily="34" charset="0"/>
              <a:buChar char="•"/>
              <a:tabLst>
                <a:tab pos="1162050" algn="l"/>
              </a:tabLst>
            </a:pPr>
            <a:r>
              <a:rPr lang="fr-FR" sz="1400" dirty="0">
                <a:latin typeface="Raleway" pitchFamily="2" charset="77"/>
              </a:rPr>
              <a:t>Du 11/03/21 et 21/03/21</a:t>
            </a:r>
          </a:p>
          <a:p>
            <a:pPr marL="514350" lvl="2" indent="-285750">
              <a:buFont typeface="Arial" panose="020B0604020202020204" pitchFamily="34" charset="0"/>
              <a:buChar char="•"/>
              <a:tabLst>
                <a:tab pos="1162050" algn="l"/>
              </a:tabLst>
            </a:pPr>
            <a:r>
              <a:rPr lang="fr-FR" sz="1400" b="1" dirty="0">
                <a:solidFill>
                  <a:srgbClr val="00B0F0"/>
                </a:solidFill>
                <a:latin typeface="Raleway" pitchFamily="2" charset="77"/>
              </a:rPr>
              <a:t>ST29 (#8)</a:t>
            </a:r>
            <a:endParaRPr lang="fr-FR" sz="1400" dirty="0">
              <a:latin typeface="Raleway" pitchFamily="2" charset="77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2517" y="910630"/>
            <a:ext cx="10440000" cy="14400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aleway" pitchFamily="2" charset="77"/>
            </a:endParaRPr>
          </a:p>
        </p:txBody>
      </p:sp>
      <p:cxnSp>
        <p:nvCxnSpPr>
          <p:cNvPr id="69" name="Connecteur droit 68"/>
          <p:cNvCxnSpPr>
            <a:cxnSpLocks/>
          </p:cNvCxnSpPr>
          <p:nvPr/>
        </p:nvCxnSpPr>
        <p:spPr>
          <a:xfrm flipV="1">
            <a:off x="4943328" y="2350630"/>
            <a:ext cx="0" cy="239853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>
            <a:cxnSpLocks/>
          </p:cNvCxnSpPr>
          <p:nvPr/>
        </p:nvCxnSpPr>
        <p:spPr>
          <a:xfrm flipH="1">
            <a:off x="6740330" y="2971027"/>
            <a:ext cx="268208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>
            <a:cxnSpLocks/>
          </p:cNvCxnSpPr>
          <p:nvPr/>
        </p:nvCxnSpPr>
        <p:spPr>
          <a:xfrm flipH="1" flipV="1">
            <a:off x="6753030" y="2971027"/>
            <a:ext cx="822" cy="96556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>
            <a:endCxn id="45" idx="3"/>
          </p:cNvCxnSpPr>
          <p:nvPr/>
        </p:nvCxnSpPr>
        <p:spPr>
          <a:xfrm flipH="1">
            <a:off x="2836337" y="2863272"/>
            <a:ext cx="1099085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flipV="1">
            <a:off x="3939535" y="2858190"/>
            <a:ext cx="0" cy="1835999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>
            <a:cxnSpLocks/>
            <a:endCxn id="55" idx="3"/>
          </p:cNvCxnSpPr>
          <p:nvPr/>
        </p:nvCxnSpPr>
        <p:spPr>
          <a:xfrm flipH="1" flipV="1">
            <a:off x="2845832" y="4848741"/>
            <a:ext cx="2730769" cy="1137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>
            <a:cxnSpLocks/>
          </p:cNvCxnSpPr>
          <p:nvPr/>
        </p:nvCxnSpPr>
        <p:spPr>
          <a:xfrm flipV="1">
            <a:off x="5564103" y="4860117"/>
            <a:ext cx="0" cy="203014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557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5D4269F-0CF3-2F1E-56AE-0967909E20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1133" y="0"/>
            <a:ext cx="6816934" cy="6858000"/>
          </a:xfrm>
          <a:prstGeom prst="rect">
            <a:avLst/>
          </a:prstGeom>
        </p:spPr>
      </p:pic>
      <p:sp>
        <p:nvSpPr>
          <p:cNvPr id="12" name="CustomShape 2">
            <a:extLst>
              <a:ext uri="{FF2B5EF4-FFF2-40B4-BE49-F238E27FC236}">
                <a16:creationId xmlns:a16="http://schemas.microsoft.com/office/drawing/2014/main" id="{80739C2F-877A-407D-B61D-47FEF99C603A}"/>
              </a:ext>
            </a:extLst>
          </p:cNvPr>
          <p:cNvSpPr/>
          <p:nvPr/>
        </p:nvSpPr>
        <p:spPr>
          <a:xfrm>
            <a:off x="9958973" y="6235624"/>
            <a:ext cx="1511280" cy="49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98.5 %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cov</a:t>
            </a: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ref</a:t>
            </a:r>
            <a:endParaRPr lang="fr-FR" sz="1600" spc="-1" dirty="0">
              <a:solidFill>
                <a:schemeClr val="tx1">
                  <a:lumMod val="75000"/>
                </a:schemeClr>
              </a:solidFill>
              <a:latin typeface="Raleway" pitchFamily="2" charset="77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870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core</a:t>
            </a: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 SNP</a:t>
            </a:r>
            <a:endParaRPr lang="fr-FR" sz="1600" b="0" strike="noStrike" spc="-1" dirty="0">
              <a:solidFill>
                <a:schemeClr val="tx1">
                  <a:lumMod val="75000"/>
                </a:schemeClr>
              </a:solidFill>
              <a:latin typeface="Raleway" pitchFamily="2" charset="77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C76C44-A9CE-E63D-7088-8E2B0CC7F2D5}"/>
              </a:ext>
            </a:extLst>
          </p:cNvPr>
          <p:cNvGrpSpPr/>
          <p:nvPr/>
        </p:nvGrpSpPr>
        <p:grpSpPr>
          <a:xfrm>
            <a:off x="9872589" y="4699317"/>
            <a:ext cx="2127808" cy="369332"/>
            <a:chOff x="10498439" y="954114"/>
            <a:chExt cx="2127808" cy="369332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1FD6C576-F626-E264-946A-3DD2AEA792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98439" y="1161309"/>
              <a:ext cx="689352" cy="0"/>
            </a:xfrm>
            <a:prstGeom prst="straightConnector1">
              <a:avLst/>
            </a:prstGeom>
            <a:ln w="57150">
              <a:solidFill>
                <a:srgbClr val="CBD7D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6359328-1848-4605-875E-8503AFAD6FB6}"/>
                </a:ext>
              </a:extLst>
            </p:cNvPr>
            <p:cNvSpPr txBox="1"/>
            <p:nvPr/>
          </p:nvSpPr>
          <p:spPr>
            <a:xfrm>
              <a:off x="11197651" y="954114"/>
              <a:ext cx="14285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0000"/>
                  </a:solidFill>
                  <a:latin typeface="Raleway" pitchFamily="2" charset="77"/>
                </a:rPr>
                <a:t>Prématurés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65F9946-3709-44E4-D4CD-3E66DBECB62E}"/>
              </a:ext>
            </a:extLst>
          </p:cNvPr>
          <p:cNvGrpSpPr/>
          <p:nvPr/>
        </p:nvGrpSpPr>
        <p:grpSpPr>
          <a:xfrm>
            <a:off x="9923491" y="1789351"/>
            <a:ext cx="1832108" cy="369332"/>
            <a:chOff x="9710798" y="411762"/>
            <a:chExt cx="1832108" cy="369332"/>
          </a:xfrm>
        </p:grpSpPr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E29E5946-E871-8C11-E83B-20A9368B23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0798" y="649737"/>
              <a:ext cx="791122" cy="0"/>
            </a:xfrm>
            <a:prstGeom prst="straightConnector1">
              <a:avLst/>
            </a:prstGeom>
            <a:ln w="571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20E002-0C52-16DF-D116-0DB0C5AB3EB2}"/>
                </a:ext>
              </a:extLst>
            </p:cNvPr>
            <p:cNvSpPr txBox="1"/>
            <p:nvPr/>
          </p:nvSpPr>
          <p:spPr>
            <a:xfrm>
              <a:off x="10532693" y="411762"/>
              <a:ext cx="10102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0000"/>
                  </a:solidFill>
                  <a:latin typeface="Raleway" pitchFamily="2" charset="77"/>
                </a:rPr>
                <a:t>Adultes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DEBF7E6-1B79-C3F7-8ED6-788419364C23}"/>
              </a:ext>
            </a:extLst>
          </p:cNvPr>
          <p:cNvGrpSpPr/>
          <p:nvPr/>
        </p:nvGrpSpPr>
        <p:grpSpPr>
          <a:xfrm>
            <a:off x="8066276" y="138172"/>
            <a:ext cx="2753529" cy="369332"/>
            <a:chOff x="8942465" y="-35664"/>
            <a:chExt cx="2753529" cy="369332"/>
          </a:xfrm>
        </p:grpSpPr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16E4F9B5-9E35-737E-BB81-DD09FE7A26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42465" y="190667"/>
              <a:ext cx="935403" cy="0"/>
            </a:xfrm>
            <a:prstGeom prst="straightConnector1">
              <a:avLst/>
            </a:prstGeom>
            <a:ln w="57150">
              <a:solidFill>
                <a:srgbClr val="7A7B7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F263794-605A-F4E4-01BA-2B341709D8E5}"/>
                </a:ext>
              </a:extLst>
            </p:cNvPr>
            <p:cNvSpPr txBox="1"/>
            <p:nvPr/>
          </p:nvSpPr>
          <p:spPr>
            <a:xfrm>
              <a:off x="9877868" y="-35664"/>
              <a:ext cx="18181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0000"/>
                  </a:solidFill>
                  <a:latin typeface="Raleway" pitchFamily="2" charset="77"/>
                </a:rPr>
                <a:t>Environnement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EECB5F52-9C16-EA67-3C04-7BDB75A8A8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715" y="6611243"/>
            <a:ext cx="1332000" cy="119381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D517F9B-2A2B-9EEC-E13E-CE7A5C4FF7B1}"/>
              </a:ext>
            </a:extLst>
          </p:cNvPr>
          <p:cNvGrpSpPr/>
          <p:nvPr/>
        </p:nvGrpSpPr>
        <p:grpSpPr>
          <a:xfrm>
            <a:off x="742389" y="3657163"/>
            <a:ext cx="2863886" cy="646331"/>
            <a:chOff x="636373" y="3657163"/>
            <a:chExt cx="2863886" cy="646331"/>
          </a:xfrm>
        </p:grpSpPr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A82E322F-1D8E-936C-99C9-44A1FC766DB2}"/>
                </a:ext>
              </a:extLst>
            </p:cNvPr>
            <p:cNvCxnSpPr>
              <a:cxnSpLocks/>
            </p:cNvCxnSpPr>
            <p:nvPr/>
          </p:nvCxnSpPr>
          <p:spPr>
            <a:xfrm>
              <a:off x="2064124" y="3980329"/>
              <a:ext cx="1436135" cy="0"/>
            </a:xfrm>
            <a:prstGeom prst="straightConnector1">
              <a:avLst/>
            </a:prstGeom>
            <a:ln w="76200">
              <a:gradFill flip="none" rotWithShape="1">
                <a:gsLst>
                  <a:gs pos="11000">
                    <a:srgbClr val="C00000"/>
                  </a:gs>
                  <a:gs pos="62000">
                    <a:schemeClr val="tx2">
                      <a:lumMod val="75000"/>
                      <a:lumOff val="25000"/>
                    </a:schemeClr>
                  </a:gs>
                  <a:gs pos="39000">
                    <a:schemeClr val="accent4">
                      <a:lumMod val="75000"/>
                    </a:schemeClr>
                  </a:gs>
                  <a:gs pos="82000">
                    <a:schemeClr val="accent3">
                      <a:lumMod val="75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FFFF00"/>
                  </a:gs>
                </a:gsLst>
                <a:path path="circle">
                  <a:fillToRect l="100000" t="100000"/>
                </a:path>
                <a:tileRect r="-100000" b="-10000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C2D9DFF-2E1D-9C2C-C5B7-E931E8C1BF3E}"/>
                </a:ext>
              </a:extLst>
            </p:cNvPr>
            <p:cNvSpPr txBox="1"/>
            <p:nvPr/>
          </p:nvSpPr>
          <p:spPr>
            <a:xfrm>
              <a:off x="636373" y="3657163"/>
              <a:ext cx="14782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0000"/>
                  </a:solidFill>
                  <a:latin typeface="Raleway" pitchFamily="2" charset="77"/>
                </a:rPr>
                <a:t>19 centres </a:t>
              </a:r>
            </a:p>
            <a:p>
              <a:pPr algn="ctr"/>
              <a:r>
                <a:rPr lang="fr-FR" b="1" dirty="0">
                  <a:solidFill>
                    <a:srgbClr val="000000"/>
                  </a:solidFill>
                  <a:latin typeface="Raleway" pitchFamily="2" charset="77"/>
                </a:rPr>
                <a:t>hospitaliers</a:t>
              </a:r>
            </a:p>
          </p:txBody>
        </p:sp>
      </p:grp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7F6685D7-7734-863A-FE80-86FC71AE6F61}"/>
              </a:ext>
            </a:extLst>
          </p:cNvPr>
          <p:cNvSpPr txBox="1">
            <a:spLocks/>
          </p:cNvSpPr>
          <p:nvPr/>
        </p:nvSpPr>
        <p:spPr>
          <a:xfrm>
            <a:off x="27217" y="-113071"/>
            <a:ext cx="4203280" cy="1054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lang="fr-FR" sz="3400" b="1" kern="1200" cap="all" baseline="0" noProof="0">
                <a:solidFill>
                  <a:schemeClr val="bg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rgbClr val="00B0F0"/>
                </a:solidFill>
                <a:latin typeface="Raleway" pitchFamily="2" charset="77"/>
              </a:rPr>
              <a:t>Analyse génomique des</a:t>
            </a:r>
          </a:p>
          <a:p>
            <a:r>
              <a:rPr lang="fr-FR" sz="2400" dirty="0">
                <a:solidFill>
                  <a:srgbClr val="00B0F0"/>
                </a:solidFill>
                <a:latin typeface="Raleway" pitchFamily="2" charset="77"/>
              </a:rPr>
              <a:t> </a:t>
            </a:r>
            <a:r>
              <a:rPr lang="fr-FR" sz="2400" i="1" dirty="0">
                <a:solidFill>
                  <a:srgbClr val="00B0F0"/>
                </a:solidFill>
                <a:latin typeface="Raleway" pitchFamily="2" charset="77"/>
              </a:rPr>
              <a:t>S. haemolyticus </a:t>
            </a:r>
            <a:r>
              <a:rPr lang="fr-FR" sz="2400" dirty="0">
                <a:solidFill>
                  <a:srgbClr val="00B0F0"/>
                </a:solidFill>
                <a:latin typeface="Raleway" pitchFamily="2" charset="77"/>
              </a:rPr>
              <a:t>ST29 </a:t>
            </a:r>
          </a:p>
        </p:txBody>
      </p:sp>
    </p:spTree>
    <p:extLst>
      <p:ext uri="{BB962C8B-B14F-4D97-AF65-F5344CB8AC3E}">
        <p14:creationId xmlns:p14="http://schemas.microsoft.com/office/powerpoint/2010/main" val="312683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6DA0776-4BF9-F135-12C8-1C69443091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1133" y="0"/>
            <a:ext cx="6816934" cy="685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ECB5F52-9C16-EA67-3C04-7BDB75A8A8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2947" y="6666107"/>
            <a:ext cx="1332000" cy="119381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CBE383C-3931-6B7B-8FA6-5F45F0F3549A}"/>
              </a:ext>
            </a:extLst>
          </p:cNvPr>
          <p:cNvCxnSpPr/>
          <p:nvPr/>
        </p:nvCxnSpPr>
        <p:spPr>
          <a:xfrm>
            <a:off x="2364059" y="1611661"/>
            <a:ext cx="1516565" cy="0"/>
          </a:xfrm>
          <a:prstGeom prst="straightConnector1">
            <a:avLst/>
          </a:prstGeom>
          <a:ln w="76200">
            <a:solidFill>
              <a:srgbClr val="BB6E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850A3AF-F768-D039-D9DE-A26C680767C3}"/>
              </a:ext>
            </a:extLst>
          </p:cNvPr>
          <p:cNvCxnSpPr/>
          <p:nvPr/>
        </p:nvCxnSpPr>
        <p:spPr>
          <a:xfrm>
            <a:off x="3207834" y="6235624"/>
            <a:ext cx="1516565" cy="0"/>
          </a:xfrm>
          <a:prstGeom prst="straightConnector1">
            <a:avLst/>
          </a:prstGeom>
          <a:ln w="76200">
            <a:solidFill>
              <a:srgbClr val="BB6E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EA14B40-D02D-30F0-C485-E0A90AA9A410}"/>
              </a:ext>
            </a:extLst>
          </p:cNvPr>
          <p:cNvCxnSpPr>
            <a:cxnSpLocks/>
          </p:cNvCxnSpPr>
          <p:nvPr/>
        </p:nvCxnSpPr>
        <p:spPr>
          <a:xfrm>
            <a:off x="5062187" y="3327400"/>
            <a:ext cx="1080000" cy="0"/>
          </a:xfrm>
          <a:prstGeom prst="straightConnector1">
            <a:avLst/>
          </a:prstGeom>
          <a:ln w="76200">
            <a:solidFill>
              <a:srgbClr val="837BDB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69532523-4BCE-DB33-6475-D8AB7D6F0D56}"/>
              </a:ext>
            </a:extLst>
          </p:cNvPr>
          <p:cNvCxnSpPr/>
          <p:nvPr/>
        </p:nvCxnSpPr>
        <p:spPr>
          <a:xfrm>
            <a:off x="10515600" y="3359844"/>
            <a:ext cx="1516565" cy="0"/>
          </a:xfrm>
          <a:prstGeom prst="straightConnector1">
            <a:avLst/>
          </a:prstGeom>
          <a:ln w="76200">
            <a:solidFill>
              <a:srgbClr val="BB6E9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4A50CFE5-E145-0BC8-23AA-A61B74190F22}"/>
              </a:ext>
            </a:extLst>
          </p:cNvPr>
          <p:cNvSpPr txBox="1">
            <a:spLocks/>
          </p:cNvSpPr>
          <p:nvPr/>
        </p:nvSpPr>
        <p:spPr>
          <a:xfrm>
            <a:off x="27217" y="-113071"/>
            <a:ext cx="4203280" cy="1054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lang="fr-FR" sz="3400" b="1" kern="1200" cap="all" baseline="0" noProof="0">
                <a:solidFill>
                  <a:schemeClr val="bg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rgbClr val="00B0F0"/>
                </a:solidFill>
                <a:latin typeface="Raleway" pitchFamily="2" charset="77"/>
              </a:rPr>
              <a:t>Analyse génomique des</a:t>
            </a:r>
          </a:p>
          <a:p>
            <a:r>
              <a:rPr lang="fr-FR" sz="2400" dirty="0">
                <a:solidFill>
                  <a:srgbClr val="00B0F0"/>
                </a:solidFill>
                <a:latin typeface="Raleway" pitchFamily="2" charset="77"/>
              </a:rPr>
              <a:t> </a:t>
            </a:r>
            <a:r>
              <a:rPr lang="fr-FR" sz="2400" i="1" dirty="0">
                <a:solidFill>
                  <a:srgbClr val="00B0F0"/>
                </a:solidFill>
                <a:latin typeface="Raleway" pitchFamily="2" charset="77"/>
              </a:rPr>
              <a:t>S. haemolyticus </a:t>
            </a:r>
            <a:r>
              <a:rPr lang="fr-FR" sz="2400" dirty="0">
                <a:solidFill>
                  <a:srgbClr val="00B0F0"/>
                </a:solidFill>
                <a:latin typeface="Raleway" pitchFamily="2" charset="77"/>
              </a:rPr>
              <a:t>ST29 </a:t>
            </a: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BFE95CAB-2221-2962-AB68-6F5C0F6E208B}"/>
              </a:ext>
            </a:extLst>
          </p:cNvPr>
          <p:cNvSpPr/>
          <p:nvPr/>
        </p:nvSpPr>
        <p:spPr>
          <a:xfrm>
            <a:off x="9958973" y="6235624"/>
            <a:ext cx="1511280" cy="49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98.5 %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cov</a:t>
            </a: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ref</a:t>
            </a:r>
            <a:endParaRPr lang="fr-FR" sz="1600" spc="-1" dirty="0">
              <a:solidFill>
                <a:schemeClr val="tx1">
                  <a:lumMod val="75000"/>
                </a:schemeClr>
              </a:solidFill>
              <a:latin typeface="Raleway" pitchFamily="2" charset="77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870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core</a:t>
            </a: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 SNP</a:t>
            </a:r>
            <a:endParaRPr lang="fr-FR" sz="1600" b="0" strike="noStrike" spc="-1" dirty="0">
              <a:solidFill>
                <a:schemeClr val="tx1">
                  <a:lumMod val="75000"/>
                </a:schemeClr>
              </a:solidFill>
              <a:latin typeface="Raleway" pitchFamily="2" charset="77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41065F-1A50-6A2B-B16B-92E14FAC4E79}"/>
              </a:ext>
            </a:extLst>
          </p:cNvPr>
          <p:cNvGrpSpPr/>
          <p:nvPr/>
        </p:nvGrpSpPr>
        <p:grpSpPr>
          <a:xfrm>
            <a:off x="5665983" y="3689377"/>
            <a:ext cx="2239716" cy="1456629"/>
            <a:chOff x="5665983" y="3689377"/>
            <a:chExt cx="2239716" cy="1456629"/>
          </a:xfrm>
        </p:grpSpPr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C30CF0C0-022A-1ECF-C933-2EF2E52C4CF9}"/>
                </a:ext>
              </a:extLst>
            </p:cNvPr>
            <p:cNvCxnSpPr/>
            <p:nvPr/>
          </p:nvCxnSpPr>
          <p:spPr>
            <a:xfrm>
              <a:off x="7172572" y="4066006"/>
              <a:ext cx="0" cy="1080000"/>
            </a:xfrm>
            <a:prstGeom prst="straightConnector1">
              <a:avLst/>
            </a:prstGeom>
            <a:ln w="76200">
              <a:solidFill>
                <a:srgbClr val="24A3B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2964872-5A32-B677-202C-9D7BA5618F9D}"/>
                </a:ext>
              </a:extLst>
            </p:cNvPr>
            <p:cNvSpPr txBox="1"/>
            <p:nvPr/>
          </p:nvSpPr>
          <p:spPr>
            <a:xfrm>
              <a:off x="5665983" y="3689377"/>
              <a:ext cx="223971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24A3BE"/>
                  </a:solidFill>
                  <a:latin typeface="Raleway" pitchFamily="2" charset="77"/>
                </a:rPr>
                <a:t>Sous-population A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3E92A40-2F6D-18C8-6C56-6022BE083034}"/>
              </a:ext>
            </a:extLst>
          </p:cNvPr>
          <p:cNvGrpSpPr/>
          <p:nvPr/>
        </p:nvGrpSpPr>
        <p:grpSpPr>
          <a:xfrm>
            <a:off x="7719257" y="3347360"/>
            <a:ext cx="2238113" cy="1445052"/>
            <a:chOff x="7719257" y="3347360"/>
            <a:chExt cx="2238113" cy="1445052"/>
          </a:xfrm>
        </p:grpSpPr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9964CEA6-FC8D-68A9-8199-C6F1F83E9E32}"/>
                </a:ext>
              </a:extLst>
            </p:cNvPr>
            <p:cNvCxnSpPr/>
            <p:nvPr/>
          </p:nvCxnSpPr>
          <p:spPr>
            <a:xfrm>
              <a:off x="7972086" y="3712412"/>
              <a:ext cx="0" cy="1080000"/>
            </a:xfrm>
            <a:prstGeom prst="straightConnector1">
              <a:avLst/>
            </a:prstGeom>
            <a:ln w="76200">
              <a:solidFill>
                <a:srgbClr val="24A3B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EFA724-2C3E-0F5A-E2CD-D7BEE324B4B6}"/>
                </a:ext>
              </a:extLst>
            </p:cNvPr>
            <p:cNvSpPr txBox="1"/>
            <p:nvPr/>
          </p:nvSpPr>
          <p:spPr>
            <a:xfrm>
              <a:off x="7719257" y="3347360"/>
              <a:ext cx="223811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24A3BE"/>
                  </a:solidFill>
                  <a:latin typeface="Raleway" pitchFamily="2" charset="77"/>
                </a:rPr>
                <a:t>Sous-population B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541F9E3-39D5-26F3-8A8B-FEAD67DB5AC0}"/>
              </a:ext>
            </a:extLst>
          </p:cNvPr>
          <p:cNvGrpSpPr/>
          <p:nvPr/>
        </p:nvGrpSpPr>
        <p:grpSpPr>
          <a:xfrm>
            <a:off x="5064349" y="149288"/>
            <a:ext cx="3918195" cy="1360176"/>
            <a:chOff x="5064349" y="149288"/>
            <a:chExt cx="3918195" cy="136017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58BA402-8522-092A-755A-5902BBA99DB7}"/>
                </a:ext>
              </a:extLst>
            </p:cNvPr>
            <p:cNvGrpSpPr/>
            <p:nvPr/>
          </p:nvGrpSpPr>
          <p:grpSpPr>
            <a:xfrm>
              <a:off x="5064349" y="149288"/>
              <a:ext cx="3467733" cy="1360176"/>
              <a:chOff x="5064349" y="149288"/>
              <a:chExt cx="3467733" cy="1360176"/>
            </a:xfrm>
          </p:grpSpPr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2F053818-70BC-D2DE-4EA7-37E438226F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32082" y="534005"/>
                <a:ext cx="0" cy="573057"/>
              </a:xfrm>
              <a:prstGeom prst="straightConnector1">
                <a:avLst/>
              </a:prstGeom>
              <a:ln w="76200">
                <a:solidFill>
                  <a:srgbClr val="24A3B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avec flèche 18">
                <a:extLst>
                  <a:ext uri="{FF2B5EF4-FFF2-40B4-BE49-F238E27FC236}">
                    <a16:creationId xmlns:a16="http://schemas.microsoft.com/office/drawing/2014/main" id="{9642FAFE-B3BE-102E-0F62-7B9B288207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650933" y="149288"/>
                <a:ext cx="0" cy="572400"/>
              </a:xfrm>
              <a:prstGeom prst="straightConnector1">
                <a:avLst/>
              </a:prstGeom>
              <a:ln w="76200">
                <a:solidFill>
                  <a:srgbClr val="24A3B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avec flèche 22">
                <a:extLst>
                  <a:ext uri="{FF2B5EF4-FFF2-40B4-BE49-F238E27FC236}">
                    <a16:creationId xmlns:a16="http://schemas.microsoft.com/office/drawing/2014/main" id="{D1D84965-3612-4AA2-3DD2-E4EE54700F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11030" y="470321"/>
                <a:ext cx="0" cy="572400"/>
              </a:xfrm>
              <a:prstGeom prst="straightConnector1">
                <a:avLst/>
              </a:prstGeom>
              <a:ln w="76200">
                <a:solidFill>
                  <a:srgbClr val="24A3B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9A283B3B-92D0-BD3E-96AC-8AA38B0879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4349" y="727307"/>
                <a:ext cx="36000" cy="572400"/>
              </a:xfrm>
              <a:prstGeom prst="straightConnector1">
                <a:avLst/>
              </a:prstGeom>
              <a:ln w="76200">
                <a:solidFill>
                  <a:srgbClr val="24A3B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37872F1-2E45-1CEF-F2FC-83665790A921}"/>
                  </a:ext>
                </a:extLst>
              </p:cNvPr>
              <p:cNvSpPr txBox="1"/>
              <p:nvPr/>
            </p:nvSpPr>
            <p:spPr>
              <a:xfrm>
                <a:off x="5859779" y="1140132"/>
                <a:ext cx="2239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24A3BE"/>
                    </a:solidFill>
                    <a:latin typeface="Raleway" pitchFamily="2" charset="77"/>
                  </a:rPr>
                  <a:t>Sous-population C</a:t>
                </a:r>
              </a:p>
            </p:txBody>
          </p:sp>
        </p:grp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A05DC0CC-DE11-1B84-D007-0FC5388AD8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82544" y="793692"/>
              <a:ext cx="0" cy="573057"/>
            </a:xfrm>
            <a:prstGeom prst="straightConnector1">
              <a:avLst/>
            </a:prstGeom>
            <a:ln w="76200">
              <a:solidFill>
                <a:srgbClr val="24A3B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Image 27" descr="Une image contenant table&#10;&#10;Description générée automatiquement">
            <a:extLst>
              <a:ext uri="{FF2B5EF4-FFF2-40B4-BE49-F238E27FC236}">
                <a16:creationId xmlns:a16="http://schemas.microsoft.com/office/drawing/2014/main" id="{CCEB0CE7-8D0F-FCC7-77FC-86E77611BF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3" t="630"/>
          <a:stretch/>
        </p:blipFill>
        <p:spPr>
          <a:xfrm>
            <a:off x="278370" y="1076772"/>
            <a:ext cx="1550047" cy="53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8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8002046-8447-5649-7978-D71D50FE57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4"/>
          <a:stretch/>
        </p:blipFill>
        <p:spPr>
          <a:xfrm>
            <a:off x="3328822" y="22224"/>
            <a:ext cx="6847779" cy="6835775"/>
          </a:xfrm>
          <a:prstGeom prst="rect">
            <a:avLst/>
          </a:prstGeom>
        </p:spPr>
      </p:pic>
      <p:sp>
        <p:nvSpPr>
          <p:cNvPr id="12" name="CustomShape 2">
            <a:extLst>
              <a:ext uri="{FF2B5EF4-FFF2-40B4-BE49-F238E27FC236}">
                <a16:creationId xmlns:a16="http://schemas.microsoft.com/office/drawing/2014/main" id="{80739C2F-877A-407D-B61D-47FEF99C603A}"/>
              </a:ext>
            </a:extLst>
          </p:cNvPr>
          <p:cNvSpPr/>
          <p:nvPr/>
        </p:nvSpPr>
        <p:spPr>
          <a:xfrm>
            <a:off x="10045148" y="6235624"/>
            <a:ext cx="1649881" cy="49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92.5 %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cov</a:t>
            </a: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ref</a:t>
            </a:r>
            <a:endParaRPr lang="fr-FR" sz="1600" spc="-1" dirty="0">
              <a:solidFill>
                <a:schemeClr val="tx1">
                  <a:lumMod val="75000"/>
                </a:schemeClr>
              </a:solidFill>
              <a:latin typeface="Raleway" pitchFamily="2" charset="77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1718 </a:t>
            </a:r>
            <a:r>
              <a:rPr lang="fr-FR" sz="1600" spc="-1" dirty="0" err="1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core</a:t>
            </a:r>
            <a:r>
              <a:rPr lang="fr-FR" sz="1600" spc="-1" dirty="0">
                <a:solidFill>
                  <a:schemeClr val="tx1">
                    <a:lumMod val="75000"/>
                  </a:schemeClr>
                </a:solidFill>
                <a:latin typeface="Raleway" pitchFamily="2" charset="77"/>
                <a:ea typeface="DejaVu Sans"/>
              </a:rPr>
              <a:t> SNP</a:t>
            </a:r>
            <a:endParaRPr lang="fr-FR" sz="1600" b="0" strike="noStrike" spc="-1" dirty="0">
              <a:solidFill>
                <a:schemeClr val="tx1">
                  <a:lumMod val="75000"/>
                </a:schemeClr>
              </a:solidFill>
              <a:latin typeface="Raleway" pitchFamily="2" charset="77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C76C44-A9CE-E63D-7088-8E2B0CC7F2D5}"/>
              </a:ext>
            </a:extLst>
          </p:cNvPr>
          <p:cNvGrpSpPr/>
          <p:nvPr/>
        </p:nvGrpSpPr>
        <p:grpSpPr>
          <a:xfrm>
            <a:off x="9051657" y="5575617"/>
            <a:ext cx="2127808" cy="369332"/>
            <a:chOff x="10498439" y="954114"/>
            <a:chExt cx="2127808" cy="369332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1FD6C576-F626-E264-946A-3DD2AEA792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98439" y="1161309"/>
              <a:ext cx="689352" cy="0"/>
            </a:xfrm>
            <a:prstGeom prst="straightConnector1">
              <a:avLst/>
            </a:prstGeom>
            <a:ln w="57150">
              <a:solidFill>
                <a:srgbClr val="CBD7D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6359328-1848-4605-875E-8503AFAD6FB6}"/>
                </a:ext>
              </a:extLst>
            </p:cNvPr>
            <p:cNvSpPr txBox="1"/>
            <p:nvPr/>
          </p:nvSpPr>
          <p:spPr>
            <a:xfrm>
              <a:off x="11197651" y="954114"/>
              <a:ext cx="14285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0000"/>
                  </a:solidFill>
                  <a:latin typeface="Raleway" pitchFamily="2" charset="77"/>
                </a:rPr>
                <a:t>Prématurés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65F9946-3709-44E4-D4CD-3E66DBECB62E}"/>
              </a:ext>
            </a:extLst>
          </p:cNvPr>
          <p:cNvGrpSpPr/>
          <p:nvPr/>
        </p:nvGrpSpPr>
        <p:grpSpPr>
          <a:xfrm>
            <a:off x="9574434" y="1441855"/>
            <a:ext cx="1832108" cy="369332"/>
            <a:chOff x="9710798" y="411762"/>
            <a:chExt cx="1832108" cy="369332"/>
          </a:xfrm>
        </p:grpSpPr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E29E5946-E871-8C11-E83B-20A9368B23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0798" y="649737"/>
              <a:ext cx="791122" cy="0"/>
            </a:xfrm>
            <a:prstGeom prst="straightConnector1">
              <a:avLst/>
            </a:prstGeom>
            <a:ln w="571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20E002-0C52-16DF-D116-0DB0C5AB3EB2}"/>
                </a:ext>
              </a:extLst>
            </p:cNvPr>
            <p:cNvSpPr txBox="1"/>
            <p:nvPr/>
          </p:nvSpPr>
          <p:spPr>
            <a:xfrm>
              <a:off x="10532693" y="411762"/>
              <a:ext cx="10102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0000"/>
                  </a:solidFill>
                  <a:latin typeface="Raleway" pitchFamily="2" charset="77"/>
                </a:rPr>
                <a:t>Adultes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DEBF7E6-1B79-C3F7-8ED6-788419364C23}"/>
              </a:ext>
            </a:extLst>
          </p:cNvPr>
          <p:cNvGrpSpPr/>
          <p:nvPr/>
        </p:nvGrpSpPr>
        <p:grpSpPr>
          <a:xfrm>
            <a:off x="10036149" y="3285999"/>
            <a:ext cx="2066218" cy="1399049"/>
            <a:chOff x="8942465" y="190667"/>
            <a:chExt cx="2066218" cy="1399049"/>
          </a:xfrm>
        </p:grpSpPr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16E4F9B5-9E35-737E-BB81-DD09FE7A26F1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flipH="1" flipV="1">
              <a:off x="8942465" y="190667"/>
              <a:ext cx="1157155" cy="1029717"/>
            </a:xfrm>
            <a:prstGeom prst="straightConnector1">
              <a:avLst/>
            </a:prstGeom>
            <a:ln w="57150">
              <a:solidFill>
                <a:srgbClr val="7A7B7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F263794-605A-F4E4-01BA-2B341709D8E5}"/>
                </a:ext>
              </a:extLst>
            </p:cNvPr>
            <p:cNvSpPr txBox="1"/>
            <p:nvPr/>
          </p:nvSpPr>
          <p:spPr>
            <a:xfrm>
              <a:off x="9190557" y="1220384"/>
              <a:ext cx="18181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0000"/>
                  </a:solidFill>
                  <a:latin typeface="Raleway" pitchFamily="2" charset="77"/>
                </a:rPr>
                <a:t>Environnement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EECB5F52-9C16-EA67-3C04-7BDB75A8A8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715" y="6611243"/>
            <a:ext cx="1332000" cy="119381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CD25149-3A75-4114-DEFF-13AD4E874670}"/>
              </a:ext>
            </a:extLst>
          </p:cNvPr>
          <p:cNvCxnSpPr/>
          <p:nvPr/>
        </p:nvCxnSpPr>
        <p:spPr>
          <a:xfrm>
            <a:off x="6876784" y="4779012"/>
            <a:ext cx="0" cy="1080000"/>
          </a:xfrm>
          <a:prstGeom prst="straightConnector1">
            <a:avLst/>
          </a:prstGeom>
          <a:ln w="76200">
            <a:solidFill>
              <a:srgbClr val="A0F6F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1EDFD1C2-1E06-0C34-7A88-8D961F6915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76" t="2713" r="9525" b="1987"/>
          <a:stretch/>
        </p:blipFill>
        <p:spPr>
          <a:xfrm>
            <a:off x="454738" y="1543380"/>
            <a:ext cx="1512000" cy="3564956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A9A21A86-410C-89C4-7DA8-90728856C9CB}"/>
              </a:ext>
            </a:extLst>
          </p:cNvPr>
          <p:cNvSpPr txBox="1">
            <a:spLocks/>
          </p:cNvSpPr>
          <p:nvPr/>
        </p:nvSpPr>
        <p:spPr>
          <a:xfrm>
            <a:off x="27217" y="-113071"/>
            <a:ext cx="4203280" cy="105453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lang="fr-FR" sz="3400" b="1" kern="1200" cap="all" baseline="0" noProof="0">
                <a:solidFill>
                  <a:schemeClr val="bg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rgbClr val="00B050"/>
                </a:solidFill>
                <a:latin typeface="Raleway" pitchFamily="2" charset="77"/>
              </a:rPr>
              <a:t>Analyse génomique des</a:t>
            </a:r>
          </a:p>
          <a:p>
            <a:r>
              <a:rPr lang="fr-FR" sz="2400" dirty="0">
                <a:solidFill>
                  <a:srgbClr val="00B050"/>
                </a:solidFill>
                <a:latin typeface="Raleway" pitchFamily="2" charset="77"/>
              </a:rPr>
              <a:t> </a:t>
            </a:r>
            <a:r>
              <a:rPr lang="fr-FR" sz="2400" i="1" dirty="0">
                <a:solidFill>
                  <a:srgbClr val="00B050"/>
                </a:solidFill>
                <a:latin typeface="Raleway" pitchFamily="2" charset="77"/>
              </a:rPr>
              <a:t>S. haemolyticus </a:t>
            </a:r>
            <a:r>
              <a:rPr lang="fr-FR" sz="2400" dirty="0">
                <a:solidFill>
                  <a:srgbClr val="00B050"/>
                </a:solidFill>
                <a:latin typeface="Raleway" pitchFamily="2" charset="77"/>
              </a:rPr>
              <a:t>ST25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0A8736-BC0B-AE25-042A-971E09DE933E}"/>
              </a:ext>
            </a:extLst>
          </p:cNvPr>
          <p:cNvSpPr/>
          <p:nvPr/>
        </p:nvSpPr>
        <p:spPr>
          <a:xfrm>
            <a:off x="3233832" y="0"/>
            <a:ext cx="623455" cy="11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76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87128B7-9113-1044-0C1C-9353366038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7531" y="3005503"/>
            <a:ext cx="5436000" cy="3753045"/>
          </a:xfrm>
          <a:ln>
            <a:solidFill>
              <a:schemeClr val="bg2"/>
            </a:solidFill>
          </a:ln>
        </p:spPr>
        <p:txBody>
          <a:bodyPr>
            <a:normAutofit lnSpcReduction="10000"/>
          </a:bodyPr>
          <a:lstStyle/>
          <a:p>
            <a:r>
              <a:rPr lang="fr-FR" sz="2000" dirty="0">
                <a:latin typeface="Raleway" pitchFamily="2" charset="77"/>
              </a:rPr>
              <a:t>Microbiote cutané humain </a:t>
            </a:r>
          </a:p>
          <a:p>
            <a:pPr>
              <a:spcBef>
                <a:spcPts val="1100"/>
              </a:spcBef>
            </a:pPr>
            <a:r>
              <a:rPr lang="fr-FR" sz="2000" dirty="0">
                <a:latin typeface="Raleway" pitchFamily="2" charset="77"/>
              </a:rPr>
              <a:t>Persistance sur surfaces inertes ➠transmission croisée manuportée </a:t>
            </a:r>
          </a:p>
          <a:p>
            <a:pPr>
              <a:spcBef>
                <a:spcPts val="1100"/>
              </a:spcBef>
            </a:pPr>
            <a:r>
              <a:rPr lang="fr-FR" sz="2000" dirty="0">
                <a:latin typeface="Raleway" pitchFamily="2" charset="77"/>
              </a:rPr>
              <a:t>Nettoyage vapeur ou classique</a:t>
            </a:r>
          </a:p>
          <a:p>
            <a:pPr>
              <a:spcBef>
                <a:spcPts val="1100"/>
              </a:spcBef>
            </a:pPr>
            <a:r>
              <a:rPr lang="fr-FR" sz="2000" dirty="0">
                <a:latin typeface="Raleway" pitchFamily="2" charset="77"/>
              </a:rPr>
              <a:t>Pas de circulation d’un clone unique </a:t>
            </a:r>
          </a:p>
          <a:p>
            <a:pPr>
              <a:spcBef>
                <a:spcPts val="1100"/>
              </a:spcBef>
            </a:pPr>
            <a:r>
              <a:rPr lang="fr-FR" sz="2000" dirty="0">
                <a:latin typeface="Raleway" pitchFamily="2" charset="77"/>
              </a:rPr>
              <a:t>ST29 semblent majoritaires </a:t>
            </a:r>
          </a:p>
          <a:p>
            <a:pPr>
              <a:spcBef>
                <a:spcPts val="1100"/>
              </a:spcBef>
              <a:spcAft>
                <a:spcPts val="1100"/>
              </a:spcAft>
            </a:pPr>
            <a:r>
              <a:rPr lang="fr-FR" sz="2000" dirty="0" err="1">
                <a:latin typeface="Raleway" pitchFamily="2" charset="77"/>
              </a:rPr>
              <a:t>ATBg</a:t>
            </a:r>
            <a:r>
              <a:rPr lang="fr-FR" sz="2000" dirty="0">
                <a:latin typeface="Raleway" pitchFamily="2" charset="77"/>
              </a:rPr>
              <a:t> proches (multirésistance)                CMI élevées aux glycopeptides</a:t>
            </a:r>
          </a:p>
          <a:p>
            <a:pPr>
              <a:spcBef>
                <a:spcPts val="0"/>
              </a:spcBef>
            </a:pPr>
            <a:r>
              <a:rPr lang="fr-FR" sz="2000" b="1" dirty="0">
                <a:latin typeface="Raleway" pitchFamily="2" charset="77"/>
              </a:rPr>
              <a:t>ST 29 : 93% R mupirocine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fr-FR" sz="2000" b="1" dirty="0">
                <a:latin typeface="Raleway" pitchFamily="2" charset="77"/>
              </a:rPr>
              <a:t>                     </a:t>
            </a:r>
            <a:r>
              <a:rPr lang="fr-FR" sz="2000" dirty="0">
                <a:latin typeface="Raleway" pitchFamily="2" charset="77"/>
              </a:rPr>
              <a:t> 7% R chlorhexidine</a:t>
            </a:r>
          </a:p>
          <a:p>
            <a:endParaRPr lang="fr-FR" sz="2000" dirty="0">
              <a:latin typeface="Raleway" pitchFamily="2" charset="77"/>
            </a:endParaRPr>
          </a:p>
          <a:p>
            <a:endParaRPr lang="fr-FR" sz="2000" dirty="0">
              <a:latin typeface="Raleway" pitchFamily="2" charset="77"/>
            </a:endParaRP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2A4EE6B-11D1-B55D-0969-B07DCF161C4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10612" y="3005504"/>
            <a:ext cx="5436000" cy="37530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fr-FR" sz="2000" dirty="0">
                <a:latin typeface="Raleway" pitchFamily="2" charset="77"/>
              </a:rPr>
              <a:t>Nbre de bactériémies à Staphylocoques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fr-FR" sz="2000" dirty="0">
                <a:latin typeface="Raleway" pitchFamily="2" charset="77"/>
              </a:rPr>
              <a:t>Sur 5 ans au mieux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fr-FR" sz="2000" dirty="0">
                <a:latin typeface="Raleway" pitchFamily="2" charset="77"/>
              </a:rPr>
              <a:t>Proportion de </a:t>
            </a:r>
            <a:r>
              <a:rPr lang="fr-FR" sz="2000" i="1" dirty="0">
                <a:latin typeface="Raleway" pitchFamily="2" charset="77"/>
              </a:rPr>
              <a:t>S. aureus 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fr-FR" sz="2000" dirty="0">
                <a:latin typeface="Raleway" pitchFamily="2" charset="77"/>
              </a:rPr>
              <a:t>Proportion de </a:t>
            </a:r>
            <a:r>
              <a:rPr lang="fr-FR" sz="2000" i="1" dirty="0">
                <a:latin typeface="Raleway" pitchFamily="2" charset="77"/>
              </a:rPr>
              <a:t>S. haemolyticus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fr-FR" sz="2000" dirty="0">
                <a:latin typeface="Raleway" pitchFamily="2" charset="77"/>
              </a:rPr>
              <a:t>Proportion de </a:t>
            </a:r>
            <a:r>
              <a:rPr lang="fr-FR" sz="2000" i="1" dirty="0">
                <a:latin typeface="Raleway" pitchFamily="2" charset="77"/>
              </a:rPr>
              <a:t>S. capitis</a:t>
            </a:r>
          </a:p>
          <a:p>
            <a:endParaRPr lang="fr-FR" sz="2000" i="1" dirty="0">
              <a:latin typeface="Raleway" pitchFamily="2" charset="77"/>
            </a:endParaRPr>
          </a:p>
          <a:p>
            <a:pPr marL="7937" indent="0" algn="ctr">
              <a:spcBef>
                <a:spcPts val="1100"/>
              </a:spcBef>
              <a:buNone/>
            </a:pPr>
            <a:r>
              <a:rPr lang="fr-FR" sz="2000" b="1" i="1" dirty="0">
                <a:solidFill>
                  <a:srgbClr val="002060"/>
                </a:solidFill>
                <a:latin typeface="Raleway" pitchFamily="2" charset="77"/>
              </a:rPr>
              <a:t>Modification de l’épidémiologie </a:t>
            </a:r>
          </a:p>
          <a:p>
            <a:pPr marL="7937" indent="0" algn="ctr">
              <a:buNone/>
            </a:pPr>
            <a:r>
              <a:rPr lang="fr-FR" sz="2000" i="1" dirty="0">
                <a:solidFill>
                  <a:srgbClr val="002060"/>
                </a:solidFill>
                <a:latin typeface="Raleway" pitchFamily="2" charset="77"/>
              </a:rPr>
              <a:t>ou </a:t>
            </a:r>
          </a:p>
          <a:p>
            <a:pPr marL="7937" indent="0" algn="ctr">
              <a:buNone/>
            </a:pPr>
            <a:r>
              <a:rPr lang="fr-FR" sz="2000" i="1" dirty="0">
                <a:solidFill>
                  <a:srgbClr val="002060"/>
                </a:solidFill>
                <a:latin typeface="Raleway" pitchFamily="2" charset="77"/>
              </a:rPr>
              <a:t>réelle augmentation des bactériémies ? </a:t>
            </a:r>
          </a:p>
          <a:p>
            <a:endParaRPr lang="fr-FR" sz="2000" i="1" dirty="0">
              <a:latin typeface="Raleway" pitchFamily="2" charset="77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3DB3A6A-F95F-5E1F-2761-941DD821E6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5607" y="347101"/>
            <a:ext cx="1607423" cy="535484"/>
          </a:xfrm>
        </p:spPr>
        <p:txBody>
          <a:bodyPr/>
          <a:lstStyle/>
          <a:p>
            <a:r>
              <a:rPr lang="fr-FR" dirty="0">
                <a:latin typeface="Raleway" pitchFamily="2" charset="77"/>
              </a:rPr>
              <a:t>DONC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68FC6D-63A7-DA50-2C5A-03E166301404}"/>
              </a:ext>
            </a:extLst>
          </p:cNvPr>
          <p:cNvSpPr/>
          <p:nvPr/>
        </p:nvSpPr>
        <p:spPr>
          <a:xfrm>
            <a:off x="277531" y="2348555"/>
            <a:ext cx="5436000" cy="5400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>
                <a:latin typeface="Raleway" pitchFamily="2" charset="77"/>
              </a:rPr>
              <a:t>S. haemolyticus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488519-EDFD-1914-DCCD-80E5DA444DF7}"/>
              </a:ext>
            </a:extLst>
          </p:cNvPr>
          <p:cNvSpPr/>
          <p:nvPr/>
        </p:nvSpPr>
        <p:spPr>
          <a:xfrm>
            <a:off x="6010612" y="2348555"/>
            <a:ext cx="5436000" cy="540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Raleway" pitchFamily="2" charset="77"/>
              </a:rPr>
              <a:t>Chiffres à connaître pour les néonat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98DC8DB-3B78-6CF4-87E8-74142F5B66F7}"/>
              </a:ext>
            </a:extLst>
          </p:cNvPr>
          <p:cNvSpPr txBox="1">
            <a:spLocks/>
          </p:cNvSpPr>
          <p:nvPr/>
        </p:nvSpPr>
        <p:spPr>
          <a:xfrm>
            <a:off x="1821106" y="90473"/>
            <a:ext cx="10093363" cy="224627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SzTx/>
              <a:buFont typeface="Police système"/>
              <a:buChar char="●"/>
              <a:tabLst/>
              <a:defRPr lang="fr-FR" sz="20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latin typeface="Raleway" pitchFamily="2" charset="77"/>
              </a:rPr>
              <a:t>Au CNR depuis 2021 </a:t>
            </a:r>
            <a:r>
              <a:rPr lang="fr-FR" dirty="0">
                <a:latin typeface="Raleway" pitchFamily="2" charset="77"/>
              </a:rPr>
              <a:t>: </a:t>
            </a:r>
          </a:p>
          <a:p>
            <a:pPr lvl="1"/>
            <a:r>
              <a:rPr lang="fr-FR" sz="2000" dirty="0">
                <a:latin typeface="Raleway" pitchFamily="2" charset="77"/>
              </a:rPr>
              <a:t>➚ bactériémies à </a:t>
            </a:r>
            <a:r>
              <a:rPr lang="fr-FR" sz="2000" i="1" dirty="0">
                <a:latin typeface="Raleway" pitchFamily="2" charset="77"/>
              </a:rPr>
              <a:t>S. haemolyticus </a:t>
            </a:r>
            <a:r>
              <a:rPr lang="fr-FR" sz="2000" dirty="0">
                <a:latin typeface="Raleway" pitchFamily="2" charset="77"/>
              </a:rPr>
              <a:t>: contexte d’infection sur KT en néonatalogie </a:t>
            </a:r>
          </a:p>
          <a:p>
            <a:pPr lvl="1"/>
            <a:r>
              <a:rPr lang="fr-FR" sz="2000" dirty="0">
                <a:latin typeface="Raleway" pitchFamily="2" charset="77"/>
              </a:rPr>
              <a:t>souches retrouvées dans l’environnement</a:t>
            </a:r>
          </a:p>
          <a:p>
            <a:pPr lvl="1"/>
            <a:r>
              <a:rPr lang="fr-FR" sz="2000" dirty="0">
                <a:latin typeface="Raleway" pitchFamily="2" charset="77"/>
              </a:rPr>
              <a:t>Stabilisation dans certains établissements</a:t>
            </a:r>
          </a:p>
          <a:p>
            <a:r>
              <a:rPr lang="fr-FR" b="1" dirty="0">
                <a:latin typeface="Raleway" pitchFamily="2" charset="77"/>
              </a:rPr>
              <a:t>SPIADI en 2021 </a:t>
            </a:r>
            <a:r>
              <a:rPr lang="fr-FR" dirty="0">
                <a:latin typeface="Raleway" pitchFamily="2" charset="77"/>
              </a:rPr>
              <a:t>:</a:t>
            </a:r>
          </a:p>
          <a:p>
            <a:pPr lvl="1"/>
            <a:r>
              <a:rPr lang="fr-FR" sz="2000" dirty="0">
                <a:latin typeface="Raleway" pitchFamily="2" charset="77"/>
              </a:rPr>
              <a:t>➚ bactériémies à </a:t>
            </a:r>
            <a:r>
              <a:rPr lang="fr-FR" sz="2000" i="1" dirty="0">
                <a:latin typeface="Raleway" pitchFamily="2" charset="77"/>
              </a:rPr>
              <a:t>S. haemolyticus : </a:t>
            </a:r>
            <a:r>
              <a:rPr lang="fr-FR" sz="2000" dirty="0">
                <a:latin typeface="Raleway" pitchFamily="2" charset="77"/>
              </a:rPr>
              <a:t>27,7% vs 18,4% en 2020</a:t>
            </a:r>
          </a:p>
          <a:p>
            <a:pPr lvl="1"/>
            <a:r>
              <a:rPr lang="fr-FR" sz="2000" dirty="0">
                <a:latin typeface="Raleway" pitchFamily="2" charset="77"/>
              </a:rPr>
              <a:t>liées à un KT central en néonatalogie, grande prématurité, faible poids</a:t>
            </a:r>
          </a:p>
          <a:p>
            <a:pPr lvl="1"/>
            <a:endParaRPr lang="fr-FR" sz="2000" dirty="0">
              <a:latin typeface="Raleway" pitchFamily="2" charset="77"/>
            </a:endParaRPr>
          </a:p>
          <a:p>
            <a:endParaRPr lang="fr-FR" dirty="0">
              <a:latin typeface="Raleway" pitchFamily="2" charset="77"/>
            </a:endParaRPr>
          </a:p>
          <a:p>
            <a:endParaRPr lang="fr-FR" dirty="0">
              <a:latin typeface="Ralew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6915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3">
            <a:extLst>
              <a:ext uri="{FF2B5EF4-FFF2-40B4-BE49-F238E27FC236}">
                <a16:creationId xmlns:a16="http://schemas.microsoft.com/office/drawing/2014/main" id="{4AE10875-5088-A7AC-5623-3D617D644FE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9609120" cy="106524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4C66C66-7D31-C5E5-04A3-5BF76F0EE867}"/>
              </a:ext>
            </a:extLst>
          </p:cNvPr>
          <p:cNvSpPr txBox="1"/>
          <p:nvPr/>
        </p:nvSpPr>
        <p:spPr>
          <a:xfrm>
            <a:off x="2397241" y="2367379"/>
            <a:ext cx="2801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</a:rPr>
              <a:t>Pour toute question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AFC28BC-28A0-4E4B-1FB0-D06B22EA1436}"/>
              </a:ext>
            </a:extLst>
          </p:cNvPr>
          <p:cNvGrpSpPr/>
          <p:nvPr/>
        </p:nvGrpSpPr>
        <p:grpSpPr>
          <a:xfrm>
            <a:off x="238741" y="2843331"/>
            <a:ext cx="1778824" cy="2322119"/>
            <a:chOff x="238741" y="2843331"/>
            <a:chExt cx="1778824" cy="232211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E35EDB6-AA37-7B14-1BCF-8CD05E7D9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8741" y="2843331"/>
              <a:ext cx="1778824" cy="180000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D8FA839-32D9-F91E-26EB-F4272260F733}"/>
                </a:ext>
              </a:extLst>
            </p:cNvPr>
            <p:cNvSpPr txBox="1"/>
            <p:nvPr/>
          </p:nvSpPr>
          <p:spPr>
            <a:xfrm>
              <a:off x="309659" y="4796118"/>
              <a:ext cx="1636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chemeClr val="accent2">
                      <a:lumMod val="75000"/>
                    </a:schemeClr>
                  </a:solidFill>
                </a:rPr>
                <a:t>04-72-07-11-11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370256-A30E-C0DA-EE51-66688714DCE4}"/>
              </a:ext>
            </a:extLst>
          </p:cNvPr>
          <p:cNvGrpSpPr/>
          <p:nvPr/>
        </p:nvGrpSpPr>
        <p:grpSpPr>
          <a:xfrm>
            <a:off x="4605640" y="2843331"/>
            <a:ext cx="4995022" cy="2460619"/>
            <a:chOff x="4605640" y="2843331"/>
            <a:chExt cx="4995022" cy="246061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E0827A9-9DE3-001E-A537-2F7246B84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97111" y="2843331"/>
              <a:ext cx="1812081" cy="1800000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9385305-ECCF-8BC6-B405-930CCA261B2C}"/>
                </a:ext>
              </a:extLst>
            </p:cNvPr>
            <p:cNvSpPr txBox="1"/>
            <p:nvPr/>
          </p:nvSpPr>
          <p:spPr>
            <a:xfrm>
              <a:off x="4605640" y="4657619"/>
              <a:ext cx="49950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hlinkClick r:id="rId5"/>
                </a:rPr>
                <a:t>anne.tristan@chu-lyon.fr</a:t>
              </a:r>
              <a:endParaRPr lang="fr-FR" dirty="0"/>
            </a:p>
            <a:p>
              <a:r>
                <a:rPr lang="fr-FR" dirty="0">
                  <a:hlinkClick r:id="rId6"/>
                </a:rPr>
                <a:t>ms-lbmms-cbn-cnrstaph@chu-lyon.aura.mssante.fr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033374463"/>
      </p:ext>
    </p:extLst>
  </p:cSld>
  <p:clrMapOvr>
    <a:masterClrMapping/>
  </p:clrMapOvr>
</p:sld>
</file>

<file path=ppt/theme/theme1.xml><?xml version="1.0" encoding="utf-8"?>
<a:theme xmlns:a="http://schemas.openxmlformats.org/drawingml/2006/main" name="PPT HCL-FR-19">
  <a:themeElements>
    <a:clrScheme name="HCL - thème">
      <a:dk1>
        <a:srgbClr val="838282"/>
      </a:dk1>
      <a:lt1>
        <a:srgbClr val="FFFFFF"/>
      </a:lt1>
      <a:dk2>
        <a:srgbClr val="004562"/>
      </a:dk2>
      <a:lt2>
        <a:srgbClr val="00B5EF"/>
      </a:lt2>
      <a:accent1>
        <a:srgbClr val="8DCCC0"/>
      </a:accent1>
      <a:accent2>
        <a:srgbClr val="F6C755"/>
      </a:accent2>
      <a:accent3>
        <a:srgbClr val="B0CF79"/>
      </a:accent3>
      <a:accent4>
        <a:srgbClr val="7F80B0"/>
      </a:accent4>
      <a:accent5>
        <a:srgbClr val="E57A52"/>
      </a:accent5>
      <a:accent6>
        <a:srgbClr val="9C8F81"/>
      </a:accent6>
      <a:hlink>
        <a:srgbClr val="F1AB57"/>
      </a:hlink>
      <a:folHlink>
        <a:srgbClr val="EA919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2AB7BAFC-67BD-9D42-B41C-952479F32F37}" vid="{A159168A-68FC-6347-9DCC-77A30B57B5C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2980</TotalTime>
  <Words>993</Words>
  <Application>Microsoft Macintosh PowerPoint</Application>
  <PresentationFormat>Grand écran</PresentationFormat>
  <Paragraphs>227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Police système</vt:lpstr>
      <vt:lpstr>Raleway</vt:lpstr>
      <vt:lpstr>PPT HCL-FR-19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 Tristan</dc:creator>
  <cp:lastModifiedBy>Anne Tristan</cp:lastModifiedBy>
  <cp:revision>139</cp:revision>
  <cp:lastPrinted>2019-07-11T12:29:28Z</cp:lastPrinted>
  <dcterms:created xsi:type="dcterms:W3CDTF">2022-06-07T07:52:06Z</dcterms:created>
  <dcterms:modified xsi:type="dcterms:W3CDTF">2023-02-24T08:00:14Z</dcterms:modified>
</cp:coreProperties>
</file>