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5" r:id="rId2"/>
  </p:sldMasterIdLst>
  <p:sldIdLst>
    <p:sldId id="316" r:id="rId3"/>
    <p:sldId id="320" r:id="rId4"/>
    <p:sldId id="317" r:id="rId5"/>
    <p:sldId id="31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6" r:id="rId16"/>
    <p:sldId id="319" r:id="rId17"/>
    <p:sldId id="261" r:id="rId18"/>
    <p:sldId id="271" r:id="rId19"/>
    <p:sldId id="321" r:id="rId20"/>
    <p:sldId id="322" r:id="rId21"/>
    <p:sldId id="323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6"/>
    <p:restoredTop sz="94672"/>
  </p:normalViewPr>
  <p:slideViewPr>
    <p:cSldViewPr snapToGrid="0">
      <p:cViewPr varScale="1">
        <p:scale>
          <a:sx n="95" d="100"/>
          <a:sy n="95" d="100"/>
        </p:scale>
        <p:origin x="2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ne/Desktop/CNR%20EC/S.%20haemolyticus%20ne&#769;onat/Saisine/Enque&#770;te%20SFM/Docs%20pre&#769;sentation/Tableau%20excel%20pour%20pre&#769;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15-0B4F-931F-C56D43B7758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15-0B4F-931F-C56D43B7758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15-0B4F-931F-C56D43B7758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15-0B4F-931F-C56D43B7758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15-0B4F-931F-C56D43B775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Feuil1!$A$1:$E$1</c:f>
              <c:strCache>
                <c:ptCount val="5"/>
                <c:pt idx="0">
                  <c:v>SA</c:v>
                </c:pt>
                <c:pt idx="1">
                  <c:v>SARM</c:v>
                </c:pt>
                <c:pt idx="2">
                  <c:v>BMR</c:v>
                </c:pt>
                <c:pt idx="3">
                  <c:v>BHRe</c:v>
                </c:pt>
                <c:pt idx="4">
                  <c:v>Autres</c:v>
                </c:pt>
              </c:strCache>
            </c:strRef>
          </c:cat>
          <c:val>
            <c:numRef>
              <c:f>Feuil1!$A$2:$E$2</c:f>
              <c:numCache>
                <c:formatCode>General</c:formatCode>
                <c:ptCount val="5"/>
                <c:pt idx="0">
                  <c:v>22</c:v>
                </c:pt>
                <c:pt idx="1">
                  <c:v>29</c:v>
                </c:pt>
                <c:pt idx="2">
                  <c:v>36</c:v>
                </c:pt>
                <c:pt idx="3">
                  <c:v>26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15-0B4F-931F-C56D43B7758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2684656"/>
        <c:axId val="2032686304"/>
      </c:barChart>
      <c:catAx>
        <c:axId val="203268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32686304"/>
        <c:crosses val="autoZero"/>
        <c:auto val="1"/>
        <c:lblAlgn val="ctr"/>
        <c:lblOffset val="100"/>
        <c:noMultiLvlLbl val="0"/>
      </c:catAx>
      <c:valAx>
        <c:axId val="203268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3268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aleway" pitchFamily="2" charset="77"/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24893138357703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8F-0348-A60B-86A98D0D4B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Feuil2!$A$1:$D$1</c:f>
              <c:strCache>
                <c:ptCount val="4"/>
                <c:pt idx="0">
                  <c:v>1 seul plvt la 1° semaine</c:v>
                </c:pt>
                <c:pt idx="1">
                  <c:v>1pvlt/sem toute l'hospitalisation</c:v>
                </c:pt>
                <c:pt idx="2">
                  <c:v>En cas d'épidémie</c:v>
                </c:pt>
                <c:pt idx="3">
                  <c:v>Autre</c:v>
                </c:pt>
              </c:strCache>
            </c:strRef>
          </c:cat>
          <c:val>
            <c:numRef>
              <c:f>Feuil2!$A$2:$D$2</c:f>
              <c:numCache>
                <c:formatCode>General</c:formatCode>
                <c:ptCount val="4"/>
                <c:pt idx="0">
                  <c:v>2</c:v>
                </c:pt>
                <c:pt idx="1">
                  <c:v>24</c:v>
                </c:pt>
                <c:pt idx="2">
                  <c:v>6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F-0348-A60B-86A98D0D4B2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3150304"/>
        <c:axId val="2032534496"/>
      </c:barChart>
      <c:catAx>
        <c:axId val="203315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32534496"/>
        <c:crosses val="autoZero"/>
        <c:auto val="1"/>
        <c:lblAlgn val="ctr"/>
        <c:lblOffset val="100"/>
        <c:noMultiLvlLbl val="0"/>
      </c:catAx>
      <c:valAx>
        <c:axId val="2032534496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3315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aleway" pitchFamily="2" charset="77"/>
        </a:defRPr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5.52236367426426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CD-1C43-8B29-DDFFC747C1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Feuil3!$A$1:$C$1</c:f>
              <c:strCache>
                <c:ptCount val="3"/>
                <c:pt idx="0">
                  <c:v>Milieu chromogène</c:v>
                </c:pt>
                <c:pt idx="1">
                  <c:v>Biomol</c:v>
                </c:pt>
                <c:pt idx="2">
                  <c:v>Autre</c:v>
                </c:pt>
              </c:strCache>
            </c:strRef>
          </c:cat>
          <c:val>
            <c:numRef>
              <c:f>Feuil3!$A$2:$C$2</c:f>
              <c:numCache>
                <c:formatCode>General</c:formatCode>
                <c:ptCount val="3"/>
                <c:pt idx="0">
                  <c:v>34</c:v>
                </c:pt>
                <c:pt idx="1">
                  <c:v>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CD-1C43-8B29-DDFFC747C1F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6638080"/>
        <c:axId val="2026746208"/>
      </c:barChart>
      <c:catAx>
        <c:axId val="20266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6746208"/>
        <c:crosses val="autoZero"/>
        <c:auto val="1"/>
        <c:lblAlgn val="ctr"/>
        <c:lblOffset val="100"/>
        <c:noMultiLvlLbl val="0"/>
      </c:catAx>
      <c:valAx>
        <c:axId val="202674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66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aleway" pitchFamily="2" charset="77"/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9743336623889436E-3"/>
                  <c:y val="0.101947970404561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21-BB4E-99F1-0CCE9635F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'Feuil3 (2)'!$A$1:$C$1</c:f>
              <c:strCache>
                <c:ptCount val="3"/>
                <c:pt idx="0">
                  <c:v>Milieu chromogène</c:v>
                </c:pt>
                <c:pt idx="1">
                  <c:v>Biomol</c:v>
                </c:pt>
                <c:pt idx="2">
                  <c:v>Autre</c:v>
                </c:pt>
              </c:strCache>
            </c:strRef>
          </c:cat>
          <c:val>
            <c:numRef>
              <c:f>'Feuil3 (2)'!$A$2:$C$2</c:f>
              <c:numCache>
                <c:formatCode>General</c:formatCode>
                <c:ptCount val="3"/>
                <c:pt idx="0">
                  <c:v>38</c:v>
                </c:pt>
                <c:pt idx="1">
                  <c:v>9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1-BB4E-99F1-0CCE9635F7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6638080"/>
        <c:axId val="2026746208"/>
      </c:barChart>
      <c:catAx>
        <c:axId val="20266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6746208"/>
        <c:crosses val="autoZero"/>
        <c:auto val="1"/>
        <c:lblAlgn val="ctr"/>
        <c:lblOffset val="100"/>
        <c:noMultiLvlLbl val="0"/>
      </c:catAx>
      <c:valAx>
        <c:axId val="202674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66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aleway" pitchFamily="2" charset="77"/>
        </a:defRPr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2391398015987322E-17"/>
                  <c:y val="7.60859014390442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DF-6D46-9CF0-22B20AB9E7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'Feuil3 (3)'!$A$1:$C$1</c:f>
              <c:strCache>
                <c:ptCount val="3"/>
                <c:pt idx="0">
                  <c:v>Milieu chromogène</c:v>
                </c:pt>
                <c:pt idx="1">
                  <c:v>Biomol</c:v>
                </c:pt>
                <c:pt idx="2">
                  <c:v>Autre</c:v>
                </c:pt>
              </c:strCache>
            </c:strRef>
          </c:cat>
          <c:val>
            <c:numRef>
              <c:f>'Feuil3 (3)'!$A$2:$C$2</c:f>
              <c:numCache>
                <c:formatCode>General</c:formatCode>
                <c:ptCount val="3"/>
                <c:pt idx="0">
                  <c:v>23</c:v>
                </c:pt>
                <c:pt idx="1">
                  <c:v>5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DF-6D46-9CF0-22B20AB9E7B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6638080"/>
        <c:axId val="2026746208"/>
      </c:barChart>
      <c:catAx>
        <c:axId val="20266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6746208"/>
        <c:crosses val="autoZero"/>
        <c:auto val="1"/>
        <c:lblAlgn val="ctr"/>
        <c:lblOffset val="100"/>
        <c:noMultiLvlLbl val="0"/>
      </c:catAx>
      <c:valAx>
        <c:axId val="2026746208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66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aleway" pitchFamily="2" charset="77"/>
        </a:defRPr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Jamais</c:v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0185067526415994E-16"/>
                  <c:y val="5.99150627004957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Raleway" pitchFamily="2" charset="77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694444444444443E-2"/>
                      <c:h val="5.35418489355497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1F5-7A44-9863-0BECC025B1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Feuil6!$B$1:$E$1</c:f>
              <c:strCache>
                <c:ptCount val="4"/>
                <c:pt idx="0">
                  <c:v>SASM</c:v>
                </c:pt>
                <c:pt idx="1">
                  <c:v>SARM</c:v>
                </c:pt>
                <c:pt idx="2">
                  <c:v>Entérobactéries BMR</c:v>
                </c:pt>
                <c:pt idx="3">
                  <c:v>Autres</c:v>
                </c:pt>
              </c:strCache>
            </c:strRef>
          </c:cat>
          <c:val>
            <c:numRef>
              <c:f>Feuil6!$B$2:$E$2</c:f>
              <c:numCache>
                <c:formatCode>General</c:formatCode>
                <c:ptCount val="4"/>
                <c:pt idx="0">
                  <c:v>16</c:v>
                </c:pt>
                <c:pt idx="1">
                  <c:v>9</c:v>
                </c:pt>
                <c:pt idx="2">
                  <c:v>2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F5-7A44-9863-0BECC025B1A6}"/>
            </c:ext>
          </c:extLst>
        </c:ser>
        <c:ser>
          <c:idx val="1"/>
          <c:order val="1"/>
          <c:tx>
            <c:v>1° isolement</c:v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Feuil6!$B$1:$E$1</c:f>
              <c:strCache>
                <c:ptCount val="4"/>
                <c:pt idx="0">
                  <c:v>SASM</c:v>
                </c:pt>
                <c:pt idx="1">
                  <c:v>SARM</c:v>
                </c:pt>
                <c:pt idx="2">
                  <c:v>Entérobactéries BMR</c:v>
                </c:pt>
                <c:pt idx="3">
                  <c:v>Autres</c:v>
                </c:pt>
              </c:strCache>
            </c:strRef>
          </c:cat>
          <c:val>
            <c:numRef>
              <c:f>Feuil6!$B$3:$E$3</c:f>
              <c:numCache>
                <c:formatCode>General</c:formatCode>
                <c:ptCount val="4"/>
                <c:pt idx="0">
                  <c:v>8</c:v>
                </c:pt>
                <c:pt idx="1">
                  <c:v>12</c:v>
                </c:pt>
                <c:pt idx="2">
                  <c:v>10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F5-7A44-9863-0BECC025B1A6}"/>
            </c:ext>
          </c:extLst>
        </c:ser>
        <c:ser>
          <c:idx val="2"/>
          <c:order val="2"/>
          <c:tx>
            <c:v>Chaque isolement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Feuil6!$B$1:$E$1</c:f>
              <c:strCache>
                <c:ptCount val="4"/>
                <c:pt idx="0">
                  <c:v>SASM</c:v>
                </c:pt>
                <c:pt idx="1">
                  <c:v>SARM</c:v>
                </c:pt>
                <c:pt idx="2">
                  <c:v>Entérobactéries BMR</c:v>
                </c:pt>
                <c:pt idx="3">
                  <c:v>Autres</c:v>
                </c:pt>
              </c:strCache>
            </c:strRef>
          </c:cat>
          <c:val>
            <c:numRef>
              <c:f>Feuil6!$B$4:$E$4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10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F5-7A44-9863-0BECC025B1A6}"/>
            </c:ext>
          </c:extLst>
        </c:ser>
        <c:ser>
          <c:idx val="3"/>
          <c:order val="3"/>
          <c:tx>
            <c:v>Tous les 15 jours</c:v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Feuil6!$B$1:$E$1</c:f>
              <c:strCache>
                <c:ptCount val="4"/>
                <c:pt idx="0">
                  <c:v>SASM</c:v>
                </c:pt>
                <c:pt idx="1">
                  <c:v>SARM</c:v>
                </c:pt>
                <c:pt idx="2">
                  <c:v>Entérobactéries BMR</c:v>
                </c:pt>
                <c:pt idx="3">
                  <c:v>Autres</c:v>
                </c:pt>
              </c:strCache>
            </c:strRef>
          </c:cat>
          <c:val>
            <c:numRef>
              <c:f>Feuil6!$B$5:$E$5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F5-7A44-9863-0BECC025B1A6}"/>
            </c:ext>
          </c:extLst>
        </c:ser>
        <c:ser>
          <c:idx val="4"/>
          <c:order val="4"/>
          <c:tx>
            <c:v>Autre</c:v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Feuil6!$B$1:$E$1</c:f>
              <c:strCache>
                <c:ptCount val="4"/>
                <c:pt idx="0">
                  <c:v>SASM</c:v>
                </c:pt>
                <c:pt idx="1">
                  <c:v>SARM</c:v>
                </c:pt>
                <c:pt idx="2">
                  <c:v>Entérobactéries BMR</c:v>
                </c:pt>
                <c:pt idx="3">
                  <c:v>Autres</c:v>
                </c:pt>
              </c:strCache>
            </c:strRef>
          </c:cat>
          <c:val>
            <c:numRef>
              <c:f>Feuil6!$B$6:$E$6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F5-7A44-9863-0BECC025B1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5800992"/>
        <c:axId val="2025782752"/>
      </c:barChart>
      <c:catAx>
        <c:axId val="202580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5782752"/>
        <c:crosses val="autoZero"/>
        <c:auto val="1"/>
        <c:lblAlgn val="ctr"/>
        <c:lblOffset val="100"/>
        <c:noMultiLvlLbl val="0"/>
      </c:catAx>
      <c:valAx>
        <c:axId val="202578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pPr>
            <a:endParaRPr lang="fr-FR"/>
          </a:p>
        </c:txPr>
        <c:crossAx val="202580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1">
                  <a:lumMod val="75000"/>
                </a:schemeClr>
              </a:solidFill>
              <a:latin typeface="Raleway" pitchFamily="2" charset="77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Raleway" pitchFamily="2" charset="77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30DC66-9C17-42C8-AE8E-32B7529263CA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166359-C562-4A28-81B7-C2E0DF76719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i="0" baseline="0" dirty="0">
              <a:latin typeface="Raleway" pitchFamily="2" charset="77"/>
            </a:rPr>
            <a:t>Non : 21</a:t>
          </a:r>
          <a:endParaRPr lang="en-US" sz="2000" dirty="0">
            <a:latin typeface="Raleway" pitchFamily="2" charset="77"/>
          </a:endParaRPr>
        </a:p>
      </dgm:t>
    </dgm:pt>
    <dgm:pt modelId="{8DB4C3B8-30F9-4840-B91C-3AF75ED99E65}" type="parTrans" cxnId="{40704E22-6A9D-4C34-B679-9D8CD91C9778}">
      <dgm:prSet/>
      <dgm:spPr/>
      <dgm:t>
        <a:bodyPr/>
        <a:lstStyle/>
        <a:p>
          <a:endParaRPr lang="en-US" sz="1600"/>
        </a:p>
      </dgm:t>
    </dgm:pt>
    <dgm:pt modelId="{B644E134-D710-4BDA-A0B6-A9BE23BFDE70}" type="sibTrans" cxnId="{40704E22-6A9D-4C34-B679-9D8CD91C9778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84703A70-F998-4606-A5D1-6E1B1B9A20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i="0" baseline="0" dirty="0">
              <a:solidFill>
                <a:srgbClr val="0070C0"/>
              </a:solidFill>
              <a:latin typeface="Raleway" pitchFamily="2" charset="77"/>
            </a:rPr>
            <a:t>OUI : 40</a:t>
          </a:r>
          <a:endParaRPr lang="en-US" sz="2000" dirty="0">
            <a:solidFill>
              <a:srgbClr val="0070C0"/>
            </a:solidFill>
            <a:latin typeface="Raleway" pitchFamily="2" charset="77"/>
          </a:endParaRPr>
        </a:p>
      </dgm:t>
    </dgm:pt>
    <dgm:pt modelId="{C9B237CB-EF54-4F76-8DE3-CB9A18CC939F}" type="parTrans" cxnId="{0BEDD03E-90B1-4D9F-BB0D-C1EF483FEAF5}">
      <dgm:prSet/>
      <dgm:spPr/>
      <dgm:t>
        <a:bodyPr/>
        <a:lstStyle/>
        <a:p>
          <a:endParaRPr lang="en-US" sz="1600"/>
        </a:p>
      </dgm:t>
    </dgm:pt>
    <dgm:pt modelId="{A61B7EF5-83EC-4FDB-BA30-47990C9D40AE}" type="sibTrans" cxnId="{0BEDD03E-90B1-4D9F-BB0D-C1EF483FEAF5}">
      <dgm:prSet/>
      <dgm:spPr/>
      <dgm:t>
        <a:bodyPr/>
        <a:lstStyle/>
        <a:p>
          <a:endParaRPr lang="en-US" sz="1600"/>
        </a:p>
      </dgm:t>
    </dgm:pt>
    <dgm:pt modelId="{DE723801-1D87-4815-85A6-66D7AACC6548}" type="pres">
      <dgm:prSet presAssocID="{8530DC66-9C17-42C8-AE8E-32B7529263CA}" presName="root" presStyleCnt="0">
        <dgm:presLayoutVars>
          <dgm:dir/>
          <dgm:resizeHandles val="exact"/>
        </dgm:presLayoutVars>
      </dgm:prSet>
      <dgm:spPr/>
    </dgm:pt>
    <dgm:pt modelId="{32F7A3C8-D4F4-48C5-B063-D41BE97E6876}" type="pres">
      <dgm:prSet presAssocID="{8530DC66-9C17-42C8-AE8E-32B7529263CA}" presName="container" presStyleCnt="0">
        <dgm:presLayoutVars>
          <dgm:dir/>
          <dgm:resizeHandles val="exact"/>
        </dgm:presLayoutVars>
      </dgm:prSet>
      <dgm:spPr/>
    </dgm:pt>
    <dgm:pt modelId="{00F78670-1E69-40F8-BF0D-0A801EF43A7C}" type="pres">
      <dgm:prSet presAssocID="{8B166359-C562-4A28-81B7-C2E0DF767196}" presName="compNode" presStyleCnt="0"/>
      <dgm:spPr/>
    </dgm:pt>
    <dgm:pt modelId="{A23FBE84-FDC6-4110-9729-76D997E419E5}" type="pres">
      <dgm:prSet presAssocID="{8B166359-C562-4A28-81B7-C2E0DF767196}" presName="iconBgRect" presStyleLbl="bgShp" presStyleIdx="0" presStyleCnt="2"/>
      <dgm:spPr/>
    </dgm:pt>
    <dgm:pt modelId="{390E6866-D1DC-4C95-B01C-981185DD5F7B}" type="pres">
      <dgm:prSet presAssocID="{8B166359-C562-4A28-81B7-C2E0DF767196}" presName="iconRect" presStyleLbl="node1" presStyleIdx="0" presStyleCnt="2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F4E8430B-C688-457B-9DD4-8D20F661C0DB}" type="pres">
      <dgm:prSet presAssocID="{8B166359-C562-4A28-81B7-C2E0DF767196}" presName="spaceRect" presStyleCnt="0"/>
      <dgm:spPr/>
    </dgm:pt>
    <dgm:pt modelId="{0CAEFD43-AB7A-48F0-B532-79B8B33871A8}" type="pres">
      <dgm:prSet presAssocID="{8B166359-C562-4A28-81B7-C2E0DF767196}" presName="textRect" presStyleLbl="revTx" presStyleIdx="0" presStyleCnt="2">
        <dgm:presLayoutVars>
          <dgm:chMax val="1"/>
          <dgm:chPref val="1"/>
        </dgm:presLayoutVars>
      </dgm:prSet>
      <dgm:spPr/>
    </dgm:pt>
    <dgm:pt modelId="{4D724F58-19AF-42C8-97D4-84F629911CA4}" type="pres">
      <dgm:prSet presAssocID="{B644E134-D710-4BDA-A0B6-A9BE23BFDE70}" presName="sibTrans" presStyleLbl="sibTrans2D1" presStyleIdx="0" presStyleCnt="0"/>
      <dgm:spPr/>
    </dgm:pt>
    <dgm:pt modelId="{1E919C29-4FCF-4BA7-A131-4F11541F4558}" type="pres">
      <dgm:prSet presAssocID="{84703A70-F998-4606-A5D1-6E1B1B9A204F}" presName="compNode" presStyleCnt="0"/>
      <dgm:spPr/>
    </dgm:pt>
    <dgm:pt modelId="{20974AD5-5B43-467D-A2EC-23D1740C0F04}" type="pres">
      <dgm:prSet presAssocID="{84703A70-F998-4606-A5D1-6E1B1B9A204F}" presName="iconBgRect" presStyleLbl="bgShp" presStyleIdx="1" presStyleCnt="2"/>
      <dgm:spPr/>
    </dgm:pt>
    <dgm:pt modelId="{AED7A938-ABB4-4AFC-B9E1-82DF77BFE1DE}" type="pres">
      <dgm:prSet presAssocID="{84703A70-F998-4606-A5D1-6E1B1B9A204F}" presName="iconRect" presStyleLbl="node1" presStyleIdx="1" presStyleCnt="2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BDBFB701-AFE0-4706-B1E4-30E7C3D0BE1D}" type="pres">
      <dgm:prSet presAssocID="{84703A70-F998-4606-A5D1-6E1B1B9A204F}" presName="spaceRect" presStyleCnt="0"/>
      <dgm:spPr/>
    </dgm:pt>
    <dgm:pt modelId="{7BB9728B-48C5-468B-8F2B-F814F4AA8EC2}" type="pres">
      <dgm:prSet presAssocID="{84703A70-F998-4606-A5D1-6E1B1B9A204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0704E22-6A9D-4C34-B679-9D8CD91C9778}" srcId="{8530DC66-9C17-42C8-AE8E-32B7529263CA}" destId="{8B166359-C562-4A28-81B7-C2E0DF767196}" srcOrd="0" destOrd="0" parTransId="{8DB4C3B8-30F9-4840-B91C-3AF75ED99E65}" sibTransId="{B644E134-D710-4BDA-A0B6-A9BE23BFDE70}"/>
    <dgm:cxn modelId="{30B51F38-9192-458B-8B39-19BED3CB00C2}" type="presOf" srcId="{B644E134-D710-4BDA-A0B6-A9BE23BFDE70}" destId="{4D724F58-19AF-42C8-97D4-84F629911CA4}" srcOrd="0" destOrd="0" presId="urn:microsoft.com/office/officeart/2018/2/layout/IconCircleList"/>
    <dgm:cxn modelId="{0BEDD03E-90B1-4D9F-BB0D-C1EF483FEAF5}" srcId="{8530DC66-9C17-42C8-AE8E-32B7529263CA}" destId="{84703A70-F998-4606-A5D1-6E1B1B9A204F}" srcOrd="1" destOrd="0" parTransId="{C9B237CB-EF54-4F76-8DE3-CB9A18CC939F}" sibTransId="{A61B7EF5-83EC-4FDB-BA30-47990C9D40AE}"/>
    <dgm:cxn modelId="{45CA7F63-C5F8-49BB-9661-F433827C22F6}" type="presOf" srcId="{8B166359-C562-4A28-81B7-C2E0DF767196}" destId="{0CAEFD43-AB7A-48F0-B532-79B8B33871A8}" srcOrd="0" destOrd="0" presId="urn:microsoft.com/office/officeart/2018/2/layout/IconCircleList"/>
    <dgm:cxn modelId="{5D56E097-CB98-4D9D-9BBC-A5250381F631}" type="presOf" srcId="{8530DC66-9C17-42C8-AE8E-32B7529263CA}" destId="{DE723801-1D87-4815-85A6-66D7AACC6548}" srcOrd="0" destOrd="0" presId="urn:microsoft.com/office/officeart/2018/2/layout/IconCircleList"/>
    <dgm:cxn modelId="{DF72D3EF-ABEF-4958-9B2A-A6E847A68161}" type="presOf" srcId="{84703A70-F998-4606-A5D1-6E1B1B9A204F}" destId="{7BB9728B-48C5-468B-8F2B-F814F4AA8EC2}" srcOrd="0" destOrd="0" presId="urn:microsoft.com/office/officeart/2018/2/layout/IconCircleList"/>
    <dgm:cxn modelId="{5692B41C-157F-46FC-889A-BB7CD145C0E7}" type="presParOf" srcId="{DE723801-1D87-4815-85A6-66D7AACC6548}" destId="{32F7A3C8-D4F4-48C5-B063-D41BE97E6876}" srcOrd="0" destOrd="0" presId="urn:microsoft.com/office/officeart/2018/2/layout/IconCircleList"/>
    <dgm:cxn modelId="{BD92E92B-8253-48D6-BB6C-7DE1AB621239}" type="presParOf" srcId="{32F7A3C8-D4F4-48C5-B063-D41BE97E6876}" destId="{00F78670-1E69-40F8-BF0D-0A801EF43A7C}" srcOrd="0" destOrd="0" presId="urn:microsoft.com/office/officeart/2018/2/layout/IconCircleList"/>
    <dgm:cxn modelId="{B9722558-AB58-44B5-B766-13737D6B4812}" type="presParOf" srcId="{00F78670-1E69-40F8-BF0D-0A801EF43A7C}" destId="{A23FBE84-FDC6-4110-9729-76D997E419E5}" srcOrd="0" destOrd="0" presId="urn:microsoft.com/office/officeart/2018/2/layout/IconCircleList"/>
    <dgm:cxn modelId="{AE8E1EB3-7277-473C-A112-BEE377820071}" type="presParOf" srcId="{00F78670-1E69-40F8-BF0D-0A801EF43A7C}" destId="{390E6866-D1DC-4C95-B01C-981185DD5F7B}" srcOrd="1" destOrd="0" presId="urn:microsoft.com/office/officeart/2018/2/layout/IconCircleList"/>
    <dgm:cxn modelId="{915E6E0E-1049-4548-8335-A3E52D5642FC}" type="presParOf" srcId="{00F78670-1E69-40F8-BF0D-0A801EF43A7C}" destId="{F4E8430B-C688-457B-9DD4-8D20F661C0DB}" srcOrd="2" destOrd="0" presId="urn:microsoft.com/office/officeart/2018/2/layout/IconCircleList"/>
    <dgm:cxn modelId="{809896A9-83B4-46C3-AA9C-48A5BE81D61C}" type="presParOf" srcId="{00F78670-1E69-40F8-BF0D-0A801EF43A7C}" destId="{0CAEFD43-AB7A-48F0-B532-79B8B33871A8}" srcOrd="3" destOrd="0" presId="urn:microsoft.com/office/officeart/2018/2/layout/IconCircleList"/>
    <dgm:cxn modelId="{7BEF523A-0E5F-4E62-A2C7-57191A2703AB}" type="presParOf" srcId="{32F7A3C8-D4F4-48C5-B063-D41BE97E6876}" destId="{4D724F58-19AF-42C8-97D4-84F629911CA4}" srcOrd="1" destOrd="0" presId="urn:microsoft.com/office/officeart/2018/2/layout/IconCircleList"/>
    <dgm:cxn modelId="{731F1C68-449F-49B5-ACA2-34CA8BEC4F0C}" type="presParOf" srcId="{32F7A3C8-D4F4-48C5-B063-D41BE97E6876}" destId="{1E919C29-4FCF-4BA7-A131-4F11541F4558}" srcOrd="2" destOrd="0" presId="urn:microsoft.com/office/officeart/2018/2/layout/IconCircleList"/>
    <dgm:cxn modelId="{408C476A-EBB4-4A6E-88E9-773F083C9B81}" type="presParOf" srcId="{1E919C29-4FCF-4BA7-A131-4F11541F4558}" destId="{20974AD5-5B43-467D-A2EC-23D1740C0F04}" srcOrd="0" destOrd="0" presId="urn:microsoft.com/office/officeart/2018/2/layout/IconCircleList"/>
    <dgm:cxn modelId="{EC5F6E27-8292-450D-B276-C38A60CCDFD9}" type="presParOf" srcId="{1E919C29-4FCF-4BA7-A131-4F11541F4558}" destId="{AED7A938-ABB4-4AFC-B9E1-82DF77BFE1DE}" srcOrd="1" destOrd="0" presId="urn:microsoft.com/office/officeart/2018/2/layout/IconCircleList"/>
    <dgm:cxn modelId="{F4621BE1-9880-4245-B0C9-F4E20D686714}" type="presParOf" srcId="{1E919C29-4FCF-4BA7-A131-4F11541F4558}" destId="{BDBFB701-AFE0-4706-B1E4-30E7C3D0BE1D}" srcOrd="2" destOrd="0" presId="urn:microsoft.com/office/officeart/2018/2/layout/IconCircleList"/>
    <dgm:cxn modelId="{107FA75A-D509-4FA9-91AE-B26F3C14EB47}" type="presParOf" srcId="{1E919C29-4FCF-4BA7-A131-4F11541F4558}" destId="{7BB9728B-48C5-468B-8F2B-F814F4AA8EC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30DC66-9C17-42C8-AE8E-32B7529263CA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166359-C562-4A28-81B7-C2E0DF76719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i="0" baseline="0" dirty="0">
              <a:latin typeface="Raleway" pitchFamily="2" charset="77"/>
            </a:rPr>
            <a:t>Non : 4</a:t>
          </a:r>
          <a:endParaRPr lang="en-US" sz="1800" dirty="0">
            <a:latin typeface="Raleway" pitchFamily="2" charset="77"/>
          </a:endParaRPr>
        </a:p>
      </dgm:t>
    </dgm:pt>
    <dgm:pt modelId="{8DB4C3B8-30F9-4840-B91C-3AF75ED99E65}" type="parTrans" cxnId="{40704E22-6A9D-4C34-B679-9D8CD91C9778}">
      <dgm:prSet/>
      <dgm:spPr/>
      <dgm:t>
        <a:bodyPr/>
        <a:lstStyle/>
        <a:p>
          <a:endParaRPr lang="en-US" sz="1800"/>
        </a:p>
      </dgm:t>
    </dgm:pt>
    <dgm:pt modelId="{B644E134-D710-4BDA-A0B6-A9BE23BFDE70}" type="sibTrans" cxnId="{40704E22-6A9D-4C34-B679-9D8CD91C9778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84703A70-F998-4606-A5D1-6E1B1B9A20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i="0" baseline="0" dirty="0">
              <a:solidFill>
                <a:srgbClr val="0070C0"/>
              </a:solidFill>
              <a:latin typeface="Raleway" pitchFamily="2" charset="77"/>
            </a:rPr>
            <a:t>OUI : 36</a:t>
          </a:r>
          <a:endParaRPr lang="en-US" sz="1800" dirty="0">
            <a:solidFill>
              <a:srgbClr val="0070C0"/>
            </a:solidFill>
            <a:latin typeface="Raleway" pitchFamily="2" charset="77"/>
          </a:endParaRPr>
        </a:p>
      </dgm:t>
    </dgm:pt>
    <dgm:pt modelId="{C9B237CB-EF54-4F76-8DE3-CB9A18CC939F}" type="parTrans" cxnId="{0BEDD03E-90B1-4D9F-BB0D-C1EF483FEAF5}">
      <dgm:prSet/>
      <dgm:spPr/>
      <dgm:t>
        <a:bodyPr/>
        <a:lstStyle/>
        <a:p>
          <a:endParaRPr lang="en-US" sz="1800"/>
        </a:p>
      </dgm:t>
    </dgm:pt>
    <dgm:pt modelId="{A61B7EF5-83EC-4FDB-BA30-47990C9D40AE}" type="sibTrans" cxnId="{0BEDD03E-90B1-4D9F-BB0D-C1EF483FEAF5}">
      <dgm:prSet/>
      <dgm:spPr/>
      <dgm:t>
        <a:bodyPr/>
        <a:lstStyle/>
        <a:p>
          <a:endParaRPr lang="en-US" sz="1800"/>
        </a:p>
      </dgm:t>
    </dgm:pt>
    <dgm:pt modelId="{DE723801-1D87-4815-85A6-66D7AACC6548}" type="pres">
      <dgm:prSet presAssocID="{8530DC66-9C17-42C8-AE8E-32B7529263CA}" presName="root" presStyleCnt="0">
        <dgm:presLayoutVars>
          <dgm:dir/>
          <dgm:resizeHandles val="exact"/>
        </dgm:presLayoutVars>
      </dgm:prSet>
      <dgm:spPr/>
    </dgm:pt>
    <dgm:pt modelId="{32F7A3C8-D4F4-48C5-B063-D41BE97E6876}" type="pres">
      <dgm:prSet presAssocID="{8530DC66-9C17-42C8-AE8E-32B7529263CA}" presName="container" presStyleCnt="0">
        <dgm:presLayoutVars>
          <dgm:dir/>
          <dgm:resizeHandles val="exact"/>
        </dgm:presLayoutVars>
      </dgm:prSet>
      <dgm:spPr/>
    </dgm:pt>
    <dgm:pt modelId="{00F78670-1E69-40F8-BF0D-0A801EF43A7C}" type="pres">
      <dgm:prSet presAssocID="{8B166359-C562-4A28-81B7-C2E0DF767196}" presName="compNode" presStyleCnt="0"/>
      <dgm:spPr/>
    </dgm:pt>
    <dgm:pt modelId="{A23FBE84-FDC6-4110-9729-76D997E419E5}" type="pres">
      <dgm:prSet presAssocID="{8B166359-C562-4A28-81B7-C2E0DF767196}" presName="iconBgRect" presStyleLbl="bgShp" presStyleIdx="0" presStyleCnt="2"/>
      <dgm:spPr/>
    </dgm:pt>
    <dgm:pt modelId="{390E6866-D1DC-4C95-B01C-981185DD5F7B}" type="pres">
      <dgm:prSet presAssocID="{8B166359-C562-4A28-81B7-C2E0DF767196}" presName="iconRect" presStyleLbl="node1" presStyleIdx="0" presStyleCnt="2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F4E8430B-C688-457B-9DD4-8D20F661C0DB}" type="pres">
      <dgm:prSet presAssocID="{8B166359-C562-4A28-81B7-C2E0DF767196}" presName="spaceRect" presStyleCnt="0"/>
      <dgm:spPr/>
    </dgm:pt>
    <dgm:pt modelId="{0CAEFD43-AB7A-48F0-B532-79B8B33871A8}" type="pres">
      <dgm:prSet presAssocID="{8B166359-C562-4A28-81B7-C2E0DF767196}" presName="textRect" presStyleLbl="revTx" presStyleIdx="0" presStyleCnt="2">
        <dgm:presLayoutVars>
          <dgm:chMax val="1"/>
          <dgm:chPref val="1"/>
        </dgm:presLayoutVars>
      </dgm:prSet>
      <dgm:spPr/>
    </dgm:pt>
    <dgm:pt modelId="{4D724F58-19AF-42C8-97D4-84F629911CA4}" type="pres">
      <dgm:prSet presAssocID="{B644E134-D710-4BDA-A0B6-A9BE23BFDE70}" presName="sibTrans" presStyleLbl="sibTrans2D1" presStyleIdx="0" presStyleCnt="0"/>
      <dgm:spPr/>
    </dgm:pt>
    <dgm:pt modelId="{1E919C29-4FCF-4BA7-A131-4F11541F4558}" type="pres">
      <dgm:prSet presAssocID="{84703A70-F998-4606-A5D1-6E1B1B9A204F}" presName="compNode" presStyleCnt="0"/>
      <dgm:spPr/>
    </dgm:pt>
    <dgm:pt modelId="{20974AD5-5B43-467D-A2EC-23D1740C0F04}" type="pres">
      <dgm:prSet presAssocID="{84703A70-F998-4606-A5D1-6E1B1B9A204F}" presName="iconBgRect" presStyleLbl="bgShp" presStyleIdx="1" presStyleCnt="2"/>
      <dgm:spPr/>
    </dgm:pt>
    <dgm:pt modelId="{AED7A938-ABB4-4AFC-B9E1-82DF77BFE1DE}" type="pres">
      <dgm:prSet presAssocID="{84703A70-F998-4606-A5D1-6E1B1B9A204F}" presName="iconRect" presStyleLbl="node1" presStyleIdx="1" presStyleCnt="2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BDBFB701-AFE0-4706-B1E4-30E7C3D0BE1D}" type="pres">
      <dgm:prSet presAssocID="{84703A70-F998-4606-A5D1-6E1B1B9A204F}" presName="spaceRect" presStyleCnt="0"/>
      <dgm:spPr/>
    </dgm:pt>
    <dgm:pt modelId="{7BB9728B-48C5-468B-8F2B-F814F4AA8EC2}" type="pres">
      <dgm:prSet presAssocID="{84703A70-F998-4606-A5D1-6E1B1B9A204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0704E22-6A9D-4C34-B679-9D8CD91C9778}" srcId="{8530DC66-9C17-42C8-AE8E-32B7529263CA}" destId="{8B166359-C562-4A28-81B7-C2E0DF767196}" srcOrd="0" destOrd="0" parTransId="{8DB4C3B8-30F9-4840-B91C-3AF75ED99E65}" sibTransId="{B644E134-D710-4BDA-A0B6-A9BE23BFDE70}"/>
    <dgm:cxn modelId="{30B51F38-9192-458B-8B39-19BED3CB00C2}" type="presOf" srcId="{B644E134-D710-4BDA-A0B6-A9BE23BFDE70}" destId="{4D724F58-19AF-42C8-97D4-84F629911CA4}" srcOrd="0" destOrd="0" presId="urn:microsoft.com/office/officeart/2018/2/layout/IconCircleList"/>
    <dgm:cxn modelId="{0BEDD03E-90B1-4D9F-BB0D-C1EF483FEAF5}" srcId="{8530DC66-9C17-42C8-AE8E-32B7529263CA}" destId="{84703A70-F998-4606-A5D1-6E1B1B9A204F}" srcOrd="1" destOrd="0" parTransId="{C9B237CB-EF54-4F76-8DE3-CB9A18CC939F}" sibTransId="{A61B7EF5-83EC-4FDB-BA30-47990C9D40AE}"/>
    <dgm:cxn modelId="{45CA7F63-C5F8-49BB-9661-F433827C22F6}" type="presOf" srcId="{8B166359-C562-4A28-81B7-C2E0DF767196}" destId="{0CAEFD43-AB7A-48F0-B532-79B8B33871A8}" srcOrd="0" destOrd="0" presId="urn:microsoft.com/office/officeart/2018/2/layout/IconCircleList"/>
    <dgm:cxn modelId="{5D56E097-CB98-4D9D-9BBC-A5250381F631}" type="presOf" srcId="{8530DC66-9C17-42C8-AE8E-32B7529263CA}" destId="{DE723801-1D87-4815-85A6-66D7AACC6548}" srcOrd="0" destOrd="0" presId="urn:microsoft.com/office/officeart/2018/2/layout/IconCircleList"/>
    <dgm:cxn modelId="{DF72D3EF-ABEF-4958-9B2A-A6E847A68161}" type="presOf" srcId="{84703A70-F998-4606-A5D1-6E1B1B9A204F}" destId="{7BB9728B-48C5-468B-8F2B-F814F4AA8EC2}" srcOrd="0" destOrd="0" presId="urn:microsoft.com/office/officeart/2018/2/layout/IconCircleList"/>
    <dgm:cxn modelId="{5692B41C-157F-46FC-889A-BB7CD145C0E7}" type="presParOf" srcId="{DE723801-1D87-4815-85A6-66D7AACC6548}" destId="{32F7A3C8-D4F4-48C5-B063-D41BE97E6876}" srcOrd="0" destOrd="0" presId="urn:microsoft.com/office/officeart/2018/2/layout/IconCircleList"/>
    <dgm:cxn modelId="{BD92E92B-8253-48D6-BB6C-7DE1AB621239}" type="presParOf" srcId="{32F7A3C8-D4F4-48C5-B063-D41BE97E6876}" destId="{00F78670-1E69-40F8-BF0D-0A801EF43A7C}" srcOrd="0" destOrd="0" presId="urn:microsoft.com/office/officeart/2018/2/layout/IconCircleList"/>
    <dgm:cxn modelId="{B9722558-AB58-44B5-B766-13737D6B4812}" type="presParOf" srcId="{00F78670-1E69-40F8-BF0D-0A801EF43A7C}" destId="{A23FBE84-FDC6-4110-9729-76D997E419E5}" srcOrd="0" destOrd="0" presId="urn:microsoft.com/office/officeart/2018/2/layout/IconCircleList"/>
    <dgm:cxn modelId="{AE8E1EB3-7277-473C-A112-BEE377820071}" type="presParOf" srcId="{00F78670-1E69-40F8-BF0D-0A801EF43A7C}" destId="{390E6866-D1DC-4C95-B01C-981185DD5F7B}" srcOrd="1" destOrd="0" presId="urn:microsoft.com/office/officeart/2018/2/layout/IconCircleList"/>
    <dgm:cxn modelId="{915E6E0E-1049-4548-8335-A3E52D5642FC}" type="presParOf" srcId="{00F78670-1E69-40F8-BF0D-0A801EF43A7C}" destId="{F4E8430B-C688-457B-9DD4-8D20F661C0DB}" srcOrd="2" destOrd="0" presId="urn:microsoft.com/office/officeart/2018/2/layout/IconCircleList"/>
    <dgm:cxn modelId="{809896A9-83B4-46C3-AA9C-48A5BE81D61C}" type="presParOf" srcId="{00F78670-1E69-40F8-BF0D-0A801EF43A7C}" destId="{0CAEFD43-AB7A-48F0-B532-79B8B33871A8}" srcOrd="3" destOrd="0" presId="urn:microsoft.com/office/officeart/2018/2/layout/IconCircleList"/>
    <dgm:cxn modelId="{7BEF523A-0E5F-4E62-A2C7-57191A2703AB}" type="presParOf" srcId="{32F7A3C8-D4F4-48C5-B063-D41BE97E6876}" destId="{4D724F58-19AF-42C8-97D4-84F629911CA4}" srcOrd="1" destOrd="0" presId="urn:microsoft.com/office/officeart/2018/2/layout/IconCircleList"/>
    <dgm:cxn modelId="{731F1C68-449F-49B5-ACA2-34CA8BEC4F0C}" type="presParOf" srcId="{32F7A3C8-D4F4-48C5-B063-D41BE97E6876}" destId="{1E919C29-4FCF-4BA7-A131-4F11541F4558}" srcOrd="2" destOrd="0" presId="urn:microsoft.com/office/officeart/2018/2/layout/IconCircleList"/>
    <dgm:cxn modelId="{408C476A-EBB4-4A6E-88E9-773F083C9B81}" type="presParOf" srcId="{1E919C29-4FCF-4BA7-A131-4F11541F4558}" destId="{20974AD5-5B43-467D-A2EC-23D1740C0F04}" srcOrd="0" destOrd="0" presId="urn:microsoft.com/office/officeart/2018/2/layout/IconCircleList"/>
    <dgm:cxn modelId="{EC5F6E27-8292-450D-B276-C38A60CCDFD9}" type="presParOf" srcId="{1E919C29-4FCF-4BA7-A131-4F11541F4558}" destId="{AED7A938-ABB4-4AFC-B9E1-82DF77BFE1DE}" srcOrd="1" destOrd="0" presId="urn:microsoft.com/office/officeart/2018/2/layout/IconCircleList"/>
    <dgm:cxn modelId="{F4621BE1-9880-4245-B0C9-F4E20D686714}" type="presParOf" srcId="{1E919C29-4FCF-4BA7-A131-4F11541F4558}" destId="{BDBFB701-AFE0-4706-B1E4-30E7C3D0BE1D}" srcOrd="2" destOrd="0" presId="urn:microsoft.com/office/officeart/2018/2/layout/IconCircleList"/>
    <dgm:cxn modelId="{107FA75A-D509-4FA9-91AE-B26F3C14EB47}" type="presParOf" srcId="{1E919C29-4FCF-4BA7-A131-4F11541F4558}" destId="{7BB9728B-48C5-468B-8F2B-F814F4AA8EC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FBE84-FDC6-4110-9729-76D997E419E5}">
      <dsp:nvSpPr>
        <dsp:cNvPr id="0" name=""/>
        <dsp:cNvSpPr/>
      </dsp:nvSpPr>
      <dsp:spPr>
        <a:xfrm>
          <a:off x="650912" y="1004511"/>
          <a:ext cx="563456" cy="56345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E6866-D1DC-4C95-B01C-981185DD5F7B}">
      <dsp:nvSpPr>
        <dsp:cNvPr id="0" name=""/>
        <dsp:cNvSpPr/>
      </dsp:nvSpPr>
      <dsp:spPr>
        <a:xfrm>
          <a:off x="769238" y="1122836"/>
          <a:ext cx="326804" cy="326804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EFD43-AB7A-48F0-B532-79B8B33871A8}">
      <dsp:nvSpPr>
        <dsp:cNvPr id="0" name=""/>
        <dsp:cNvSpPr/>
      </dsp:nvSpPr>
      <dsp:spPr>
        <a:xfrm>
          <a:off x="1335109" y="1004511"/>
          <a:ext cx="1328146" cy="56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0" kern="1200" baseline="0" dirty="0">
              <a:latin typeface="Raleway" pitchFamily="2" charset="77"/>
            </a:rPr>
            <a:t>Non : 21</a:t>
          </a:r>
          <a:endParaRPr lang="en-US" sz="2000" kern="1200" dirty="0">
            <a:latin typeface="Raleway" pitchFamily="2" charset="77"/>
          </a:endParaRPr>
        </a:p>
      </dsp:txBody>
      <dsp:txXfrm>
        <a:off x="1335109" y="1004511"/>
        <a:ext cx="1328146" cy="563456"/>
      </dsp:txXfrm>
    </dsp:sp>
    <dsp:sp modelId="{20974AD5-5B43-467D-A2EC-23D1740C0F04}">
      <dsp:nvSpPr>
        <dsp:cNvPr id="0" name=""/>
        <dsp:cNvSpPr/>
      </dsp:nvSpPr>
      <dsp:spPr>
        <a:xfrm>
          <a:off x="650912" y="1780070"/>
          <a:ext cx="563456" cy="56345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7A938-ABB4-4AFC-B9E1-82DF77BFE1DE}">
      <dsp:nvSpPr>
        <dsp:cNvPr id="0" name=""/>
        <dsp:cNvSpPr/>
      </dsp:nvSpPr>
      <dsp:spPr>
        <a:xfrm>
          <a:off x="769238" y="1898396"/>
          <a:ext cx="326804" cy="326804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9728B-48C5-468B-8F2B-F814F4AA8EC2}">
      <dsp:nvSpPr>
        <dsp:cNvPr id="0" name=""/>
        <dsp:cNvSpPr/>
      </dsp:nvSpPr>
      <dsp:spPr>
        <a:xfrm>
          <a:off x="1335109" y="1780070"/>
          <a:ext cx="1328146" cy="563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solidFill>
                <a:srgbClr val="0070C0"/>
              </a:solidFill>
              <a:latin typeface="Raleway" pitchFamily="2" charset="77"/>
            </a:rPr>
            <a:t>OUI : 40</a:t>
          </a:r>
          <a:endParaRPr lang="en-US" sz="2000" kern="1200" dirty="0">
            <a:solidFill>
              <a:srgbClr val="0070C0"/>
            </a:solidFill>
            <a:latin typeface="Raleway" pitchFamily="2" charset="77"/>
          </a:endParaRPr>
        </a:p>
      </dsp:txBody>
      <dsp:txXfrm>
        <a:off x="1335109" y="1780070"/>
        <a:ext cx="1328146" cy="563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FBE84-FDC6-4110-9729-76D997E419E5}">
      <dsp:nvSpPr>
        <dsp:cNvPr id="0" name=""/>
        <dsp:cNvSpPr/>
      </dsp:nvSpPr>
      <dsp:spPr>
        <a:xfrm>
          <a:off x="1173461" y="270782"/>
          <a:ext cx="360281" cy="36028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E6866-D1DC-4C95-B01C-981185DD5F7B}">
      <dsp:nvSpPr>
        <dsp:cNvPr id="0" name=""/>
        <dsp:cNvSpPr/>
      </dsp:nvSpPr>
      <dsp:spPr>
        <a:xfrm>
          <a:off x="1249120" y="346441"/>
          <a:ext cx="208963" cy="208963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EFD43-AB7A-48F0-B532-79B8B33871A8}">
      <dsp:nvSpPr>
        <dsp:cNvPr id="0" name=""/>
        <dsp:cNvSpPr/>
      </dsp:nvSpPr>
      <dsp:spPr>
        <a:xfrm>
          <a:off x="1610945" y="270782"/>
          <a:ext cx="849234" cy="360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i="0" kern="1200" baseline="0" dirty="0">
              <a:latin typeface="Raleway" pitchFamily="2" charset="77"/>
            </a:rPr>
            <a:t>Non : 4</a:t>
          </a:r>
          <a:endParaRPr lang="en-US" sz="1800" kern="1200" dirty="0">
            <a:latin typeface="Raleway" pitchFamily="2" charset="77"/>
          </a:endParaRPr>
        </a:p>
      </dsp:txBody>
      <dsp:txXfrm>
        <a:off x="1610945" y="270782"/>
        <a:ext cx="849234" cy="360281"/>
      </dsp:txXfrm>
    </dsp:sp>
    <dsp:sp modelId="{20974AD5-5B43-467D-A2EC-23D1740C0F04}">
      <dsp:nvSpPr>
        <dsp:cNvPr id="0" name=""/>
        <dsp:cNvSpPr/>
      </dsp:nvSpPr>
      <dsp:spPr>
        <a:xfrm>
          <a:off x="2608152" y="270782"/>
          <a:ext cx="360281" cy="36028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7A938-ABB4-4AFC-B9E1-82DF77BFE1DE}">
      <dsp:nvSpPr>
        <dsp:cNvPr id="0" name=""/>
        <dsp:cNvSpPr/>
      </dsp:nvSpPr>
      <dsp:spPr>
        <a:xfrm>
          <a:off x="2683811" y="346441"/>
          <a:ext cx="208963" cy="208963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9728B-48C5-468B-8F2B-F814F4AA8EC2}">
      <dsp:nvSpPr>
        <dsp:cNvPr id="0" name=""/>
        <dsp:cNvSpPr/>
      </dsp:nvSpPr>
      <dsp:spPr>
        <a:xfrm>
          <a:off x="3045637" y="270782"/>
          <a:ext cx="849234" cy="360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solidFill>
                <a:srgbClr val="0070C0"/>
              </a:solidFill>
              <a:latin typeface="Raleway" pitchFamily="2" charset="77"/>
            </a:rPr>
            <a:t>OUI : 36</a:t>
          </a:r>
          <a:endParaRPr lang="en-US" sz="1800" kern="1200" dirty="0">
            <a:solidFill>
              <a:srgbClr val="0070C0"/>
            </a:solidFill>
            <a:latin typeface="Raleway" pitchFamily="2" charset="77"/>
          </a:endParaRPr>
        </a:p>
      </dsp:txBody>
      <dsp:txXfrm>
        <a:off x="3045637" y="270782"/>
        <a:ext cx="849234" cy="360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A3612-3D17-A361-C3E0-CCD69ABD2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C7FCBD-2E87-A08E-EBDB-CEDAE8A60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B4F32D-93C9-662E-A8D5-6079DDC38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DCF14D-5920-1B6F-EAC8-8E2DE402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42A3E4-7EDC-AC85-5811-1E4421AB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66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0FFEE-14B0-7A8C-3A7C-FD911D1E7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Raleway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B651C1-9F53-5C73-EF94-8CEABA5C8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aleway" pitchFamily="2" charset="77"/>
              </a:defRPr>
            </a:lvl1pPr>
            <a:lvl2pPr marL="685800" indent="-228600">
              <a:buFont typeface="Courier New" panose="02070309020205020404" pitchFamily="49" charset="0"/>
              <a:buChar char="o"/>
              <a:defRPr>
                <a:latin typeface="Raleway" pitchFamily="2" charset="77"/>
              </a:defRPr>
            </a:lvl2pPr>
            <a:lvl3pPr marL="1143000" indent="-228600">
              <a:buFont typeface="Police système Courant"/>
              <a:buChar char="-"/>
              <a:defRPr>
                <a:latin typeface="Raleway" pitchFamily="2" charset="77"/>
              </a:defRPr>
            </a:lvl3pPr>
            <a:lvl4pPr>
              <a:defRPr>
                <a:latin typeface="Raleway" pitchFamily="2" charset="77"/>
              </a:defRPr>
            </a:lvl4pPr>
            <a:lvl5pPr>
              <a:defRPr>
                <a:latin typeface="Raleway" pitchFamily="2" charset="77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A7AC11-9068-11AF-678A-6FC0370E9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313FE1-D4A1-35EF-82A9-9F5799CCD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EA5A32-2A8D-D911-D140-291AA3A76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71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D0EA1-93BC-6CD7-0DAA-BC9B4474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6A76CA-DF42-7F87-F8A5-C52370DDF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849FD1-115A-7F40-241B-220E0D4D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AD2A7B-755D-2391-D429-05A7D1F40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441749-1AC3-83AD-3319-359D16A3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63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0C75E-41D2-0782-E127-A32F2E6D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D09DBF-00B2-B54F-7CDE-4777AF68B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B20747-F9F0-71E1-E6D5-5C0ED2F9F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07D047-84C6-625C-3F88-AD206DB9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F34CABD-722F-AF5E-959B-5771EEFE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855760-E728-ADFB-63AF-95B73DEAF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70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652CCD-6441-A027-30B7-42B19A2D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C287E1-7555-E35B-3836-99D95E32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1B0753-FDC2-0F61-FBF4-20C61AF9E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728081-198F-AAC8-6AFC-093B094857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3300F06-FA60-C625-C75E-E1416C096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42D4DB8-25B8-D1D0-67B3-A6934E5D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2C6A31-6170-6495-4D6E-7DE0DD7B4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505B5B-C0CA-67A1-A752-3E8D8C438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74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BAC14-B111-D634-5F41-2C8A62719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995267-6043-BFF1-14B5-270332CC1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8DFB4F1-A425-71A8-9E38-B47953E8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89B06E-9CA3-8180-B75E-3A202D5C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12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D87695A-36B5-779E-A7D1-F43851A5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8429A56-DDF7-A856-D0F1-3AE432145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A6C03D-A62B-26E9-6BD0-BA61E525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193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8A18B-6EF5-4BF6-879D-B8DB4D1F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E6279-9F0B-1521-0945-871015BEC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DD7668-4D62-A582-D2F7-4C1AB2E43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90F1F7-AFE2-AC13-F903-BCF1DB0CA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56213-58D4-9237-FDEE-182022E4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CB70E5-B6DC-9292-D3FD-36A0F572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42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9E1C5-CB85-5878-9943-1F46D4524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B8B41E3-0084-CE04-A014-D9E41748F6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95EA9F-F131-5503-AEEA-95467FE1D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355720-533D-D817-AC92-06DD06BA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6E95D2-63F1-78AC-A24D-DF560940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57A69A-57B8-6F6A-E83E-FEAE871F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34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D0AAF-4EA2-A5C8-F020-8990680D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0C2F1E-0B25-18C5-32F1-76FA17C10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1869D-8C83-72C3-8F23-75BD861EA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C95805-31A1-AE8C-7151-75778F27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60AB6-30DA-BA0D-4DF5-F7F927315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043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5D322EC-7259-7A1A-5048-03989BBB1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9193A0-252B-2B7B-7EC3-C93C6F8F1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40006A-4A8A-F89C-1477-FA765CD4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48FCB2-D772-E747-CD6E-9902F2355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02EFCC-B396-129D-8801-F406C54E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341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375F9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9517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75F9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3517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6069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8861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291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E2079B-3E59-425F-DE05-E8207FA7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59EA7A-0CFA-7BA4-F696-B070B790C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5DC20B-4623-A648-0AEE-BA3AC8159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F7B0F-FE6F-224C-AD42-9DA0608A0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0431C-64D2-5DDD-178E-C4EE402AB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97635D-55B5-D15A-F944-FA2B2A76B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DA1FB-CC30-2A41-9F18-349EFCB52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31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Ralew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aleway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Raleway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Police système Courant"/>
        <a:buChar char="-"/>
        <a:defRPr sz="1800" kern="1200">
          <a:solidFill>
            <a:schemeClr val="tx1"/>
          </a:solidFill>
          <a:latin typeface="Raleway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aleway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aleway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4272" y="117347"/>
            <a:ext cx="11975253" cy="935990"/>
          </a:xfrm>
          <a:custGeom>
            <a:avLst/>
            <a:gdLst/>
            <a:ahLst/>
            <a:cxnLst/>
            <a:rect l="l" t="t" r="r" b="b"/>
            <a:pathLst>
              <a:path w="8981440" h="935990">
                <a:moveTo>
                  <a:pt x="8980932" y="0"/>
                </a:moveTo>
                <a:lnTo>
                  <a:pt x="0" y="0"/>
                </a:lnTo>
                <a:lnTo>
                  <a:pt x="0" y="935736"/>
                </a:lnTo>
                <a:lnTo>
                  <a:pt x="8980932" y="935736"/>
                </a:lnTo>
                <a:lnTo>
                  <a:pt x="8980932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24591" y="6021322"/>
            <a:ext cx="1718767" cy="7437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930" y="58674"/>
            <a:ext cx="1155446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4588" y="1350974"/>
            <a:ext cx="544999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375F9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574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epubliquefrance.fr/content/download/438745/file/lettre_du_signa%20lement_mai_2022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5E6C01-87CB-798B-69BA-BEB653DA42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156" y="1401820"/>
            <a:ext cx="9000000" cy="4674371"/>
          </a:xfrm>
          <a:prstGeom prst="rect">
            <a:avLst/>
          </a:prstGeom>
          <a:ln>
            <a:noFill/>
          </a:ln>
        </p:spPr>
      </p:pic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1A3EA6A-2959-4389-857B-B51F1BCBE9D3}"/>
              </a:ext>
            </a:extLst>
          </p:cNvPr>
          <p:cNvSpPr txBox="1">
            <a:spLocks/>
          </p:cNvSpPr>
          <p:nvPr/>
        </p:nvSpPr>
        <p:spPr>
          <a:xfrm>
            <a:off x="3980091" y="245017"/>
            <a:ext cx="4231818" cy="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Police système Courant"/>
              <a:buChar char="-"/>
              <a:defRPr sz="20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>
                <a:solidFill>
                  <a:srgbClr val="00B0F0"/>
                </a:solidFill>
              </a:rPr>
              <a:t>SAISINE le 08/06/2022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EF2F0F6B-2FA3-6A20-9B2B-5CC9E403BF99}"/>
              </a:ext>
            </a:extLst>
          </p:cNvPr>
          <p:cNvSpPr txBox="1">
            <a:spLocks/>
          </p:cNvSpPr>
          <p:nvPr/>
        </p:nvSpPr>
        <p:spPr>
          <a:xfrm>
            <a:off x="1574477" y="875954"/>
            <a:ext cx="8422818" cy="4865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Police système Courant"/>
              <a:buChar char="-"/>
              <a:defRPr sz="20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Réponse de la Société Française de Microbiologie</a:t>
            </a:r>
          </a:p>
        </p:txBody>
      </p:sp>
    </p:spTree>
    <p:extLst>
      <p:ext uri="{BB962C8B-B14F-4D97-AF65-F5344CB8AC3E}">
        <p14:creationId xmlns:p14="http://schemas.microsoft.com/office/powerpoint/2010/main" val="46275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4886643-547B-492D-8E83-30656F734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9F1A7E4-819D-4D21-8E8B-32671A9F9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7 w 5353835"/>
              <a:gd name="connsiteY0" fmla="*/ 5273742 h 5353835"/>
              <a:gd name="connsiteX1" fmla="*/ 4938299 w 5353835"/>
              <a:gd name="connsiteY1" fmla="*/ 5273742 h 5353835"/>
              <a:gd name="connsiteX2" fmla="*/ 4858206 w 5353835"/>
              <a:gd name="connsiteY2" fmla="*/ 5353835 h 5353835"/>
              <a:gd name="connsiteX3" fmla="*/ 770600 w 5353835"/>
              <a:gd name="connsiteY3" fmla="*/ 5353835 h 5353835"/>
              <a:gd name="connsiteX4" fmla="*/ 433255 w 5353835"/>
              <a:gd name="connsiteY4" fmla="*/ 80093 h 5353835"/>
              <a:gd name="connsiteX5" fmla="*/ 51334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58206 h 5353835"/>
              <a:gd name="connsiteX8" fmla="*/ 5273742 w 5353835"/>
              <a:gd name="connsiteY8" fmla="*/ 4938299 h 5353835"/>
              <a:gd name="connsiteX9" fmla="*/ 5273742 w 5353835"/>
              <a:gd name="connsiteY9" fmla="*/ 80093 h 5353835"/>
              <a:gd name="connsiteX10" fmla="*/ 0 w 5353835"/>
              <a:gd name="connsiteY10" fmla="*/ 513348 h 5353835"/>
              <a:gd name="connsiteX11" fmla="*/ 80093 w 5353835"/>
              <a:gd name="connsiteY11" fmla="*/ 433255 h 5353835"/>
              <a:gd name="connsiteX12" fmla="*/ 80093 w 5353835"/>
              <a:gd name="connsiteY12" fmla="*/ 4663328 h 5353835"/>
              <a:gd name="connsiteX13" fmla="*/ 0 w 5353835"/>
              <a:gd name="connsiteY13" fmla="*/ 4583235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7" y="5273742"/>
                </a:moveTo>
                <a:lnTo>
                  <a:pt x="4938299" y="5273742"/>
                </a:lnTo>
                <a:lnTo>
                  <a:pt x="4858206" y="5353835"/>
                </a:lnTo>
                <a:lnTo>
                  <a:pt x="770600" y="5353835"/>
                </a:lnTo>
                <a:close/>
                <a:moveTo>
                  <a:pt x="433255" y="80093"/>
                </a:moveTo>
                <a:lnTo>
                  <a:pt x="513348" y="0"/>
                </a:lnTo>
                <a:lnTo>
                  <a:pt x="5353835" y="0"/>
                </a:lnTo>
                <a:lnTo>
                  <a:pt x="5353835" y="4858206"/>
                </a:lnTo>
                <a:lnTo>
                  <a:pt x="5273742" y="4938299"/>
                </a:lnTo>
                <a:lnTo>
                  <a:pt x="5273742" y="80093"/>
                </a:lnTo>
                <a:close/>
                <a:moveTo>
                  <a:pt x="0" y="513348"/>
                </a:moveTo>
                <a:lnTo>
                  <a:pt x="80093" y="433255"/>
                </a:lnTo>
                <a:lnTo>
                  <a:pt x="80093" y="4663328"/>
                </a:lnTo>
                <a:lnTo>
                  <a:pt x="0" y="45832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208932A-8460-6CC9-8ECF-2BD5E4B92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701" y="2452526"/>
            <a:ext cx="4248318" cy="1952947"/>
          </a:xfrm>
          <a:noFill/>
        </p:spPr>
        <p:txBody>
          <a:bodyPr anchor="ctr">
            <a:normAutofit/>
          </a:bodyPr>
          <a:lstStyle/>
          <a:p>
            <a:r>
              <a:rPr lang="fr-FR" sz="2500" b="1" dirty="0">
                <a:solidFill>
                  <a:schemeClr val="accent1">
                    <a:lumMod val="75000"/>
                  </a:schemeClr>
                </a:solidFill>
              </a:rPr>
              <a:t>Enquête surveillance de flore dans les services de néonatalogie de niveau 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A0CBA31-096E-4091-9E61-2D558A509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-2"/>
            <a:ext cx="1248189" cy="1248189"/>
            <a:chOff x="10943811" y="-2"/>
            <a:chExt cx="1248189" cy="1248189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CB64814D-A361-44E1-8D97-B83E41C8B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943811" y="-2"/>
              <a:ext cx="1248189" cy="1248189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52A6879-032A-4946-9CCA-44D38BEDF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317937" y="246646"/>
              <a:ext cx="577231" cy="577231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DCEF321-6D7A-4F12-9C40-45B5BCE69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778603" y="3517915"/>
            <a:ext cx="3385655" cy="3655570"/>
            <a:chOff x="-969545" y="3517915"/>
            <a:chExt cx="3385655" cy="365557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E5DFE27-9624-478D-A5DB-D1245FF45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1474116" y="4022486"/>
              <a:ext cx="3655570" cy="2646427"/>
            </a:xfrm>
            <a:custGeom>
              <a:avLst/>
              <a:gdLst>
                <a:gd name="connsiteX0" fmla="*/ 0 w 2736866"/>
                <a:gd name="connsiteY0" fmla="*/ 0 h 1981337"/>
                <a:gd name="connsiteX1" fmla="*/ 2736866 w 2736866"/>
                <a:gd name="connsiteY1" fmla="*/ 0 h 1981337"/>
                <a:gd name="connsiteX2" fmla="*/ 2736866 w 2736866"/>
                <a:gd name="connsiteY2" fmla="*/ 1225808 h 1981337"/>
                <a:gd name="connsiteX3" fmla="*/ 1981337 w 2736866"/>
                <a:gd name="connsiteY3" fmla="*/ 1981337 h 1981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6866" h="1981337">
                  <a:moveTo>
                    <a:pt x="0" y="0"/>
                  </a:moveTo>
                  <a:lnTo>
                    <a:pt x="2736866" y="0"/>
                  </a:lnTo>
                  <a:lnTo>
                    <a:pt x="2736866" y="1225808"/>
                  </a:lnTo>
                  <a:lnTo>
                    <a:pt x="1981337" y="1981337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5BFF565-70E2-42D9-88A5-F588A72AE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616274" y="5778765"/>
              <a:ext cx="799836" cy="799836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https://encrypted-tbn2.gstatic.com/images?q=tbn:ANd9GcRsYneDtqBV5_jjMRzOCmrFAGavUrtn8QXQ0lnIZ85FJKwwTjNG2w">
            <a:extLst>
              <a:ext uri="{FF2B5EF4-FFF2-40B4-BE49-F238E27FC236}">
                <a16:creationId xmlns:a16="http://schemas.microsoft.com/office/drawing/2014/main" id="{A312477D-92F6-9611-48D9-DA81F0D93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68343" y="-1"/>
            <a:ext cx="4906956" cy="4607926"/>
          </a:xfrm>
          <a:custGeom>
            <a:avLst/>
            <a:gdLst/>
            <a:ahLst/>
            <a:cxnLst/>
            <a:rect l="l" t="t" r="r" b="b"/>
            <a:pathLst>
              <a:path w="5956528" h="5593537">
                <a:moveTo>
                  <a:pt x="2615274" y="0"/>
                </a:moveTo>
                <a:lnTo>
                  <a:pt x="3341256" y="0"/>
                </a:lnTo>
                <a:lnTo>
                  <a:pt x="5956528" y="2615274"/>
                </a:lnTo>
                <a:lnTo>
                  <a:pt x="2978265" y="5593537"/>
                </a:lnTo>
                <a:lnTo>
                  <a:pt x="0" y="2615274"/>
                </a:lnTo>
                <a:lnTo>
                  <a:pt x="261527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6AB08D7-F0FB-4965-B730-8B874214C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93049" y="367194"/>
            <a:ext cx="999162" cy="99916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48D9297-49FA-43ED-AC6B-E2F153B3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9187" y="946949"/>
            <a:ext cx="352820" cy="35282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D12E931-C1A9-4A7E-A98D-CCA7DC6AC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423089" y="4846332"/>
            <a:ext cx="1333438" cy="133343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3727061-1ADF-421E-B715-7D4DE0B2E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85899" y="4866318"/>
            <a:ext cx="618664" cy="61866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9D12A9-528C-5DF4-B8DA-5760F2EFC8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31" y="5953787"/>
            <a:ext cx="1584000" cy="8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5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ce réservé du contenu 9">
            <a:extLst>
              <a:ext uri="{FF2B5EF4-FFF2-40B4-BE49-F238E27FC236}">
                <a16:creationId xmlns:a16="http://schemas.microsoft.com/office/drawing/2014/main" id="{96F273E6-D7B1-A967-B4A5-F07A078A4E74}"/>
              </a:ext>
            </a:extLst>
          </p:cNvPr>
          <p:cNvSpPr txBox="1">
            <a:spLocks/>
          </p:cNvSpPr>
          <p:nvPr/>
        </p:nvSpPr>
        <p:spPr>
          <a:xfrm>
            <a:off x="590453" y="1321553"/>
            <a:ext cx="4008384" cy="4393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Police système Courant"/>
              <a:buChar char="-"/>
              <a:defRPr sz="20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70 réponses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: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8 doublons</a:t>
            </a:r>
            <a:b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</a:b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8 pays hors France :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lice système Courant"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Maroc (2)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lice système Courant"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Tunisie (doublon)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lice système Courant"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Guinée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lice système Courant"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Algérie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lice système Courant"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Liège</a:t>
            </a:r>
          </a:p>
        </p:txBody>
      </p:sp>
      <p:grpSp>
        <p:nvGrpSpPr>
          <p:cNvPr id="39" name="Group 29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0" name="Isosceles Triangle 30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31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Espace réservé du contenu 3" descr="Une image contenant carte&#10;&#10;Description générée automatiquement">
            <a:extLst>
              <a:ext uri="{FF2B5EF4-FFF2-40B4-BE49-F238E27FC236}">
                <a16:creationId xmlns:a16="http://schemas.microsoft.com/office/drawing/2014/main" id="{0795A7FD-1889-56FB-7BE5-E3FD53778B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1303" y="459000"/>
            <a:ext cx="6491793" cy="5940000"/>
          </a:xfrm>
          <a:prstGeom prst="rect">
            <a:avLst/>
          </a:prstGeom>
        </p:spPr>
      </p:pic>
      <p:grpSp>
        <p:nvGrpSpPr>
          <p:cNvPr id="42" name="Group 33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" name="Rectangle 34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Isosceles Triangle 35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077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1. Recevez-vous des prélèvements de surveillance de vos services de néonatalogie ?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2" name="Espace réservé du contenu 4">
            <a:extLst>
              <a:ext uri="{FF2B5EF4-FFF2-40B4-BE49-F238E27FC236}">
                <a16:creationId xmlns:a16="http://schemas.microsoft.com/office/drawing/2014/main" id="{B776EEC2-35D3-D44D-AB14-EADE2EE81EE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27780233"/>
              </p:ext>
            </p:extLst>
          </p:nvPr>
        </p:nvGraphicFramePr>
        <p:xfrm>
          <a:off x="1082296" y="2074862"/>
          <a:ext cx="3314169" cy="334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Espace réservé du contenu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40F896AE-69FA-691F-92D4-789D4BD1DDB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088" y="1457471"/>
            <a:ext cx="5862289" cy="5364000"/>
          </a:xfrm>
          <a:prstGeom prst="rect">
            <a:avLst/>
          </a:prstGeom>
        </p:spPr>
      </p:pic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775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. Quels micro-organismes recherchez-vous  ? (1/2)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A7DA5486-30C4-FC14-020E-A0901150423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80770552"/>
              </p:ext>
            </p:extLst>
          </p:nvPr>
        </p:nvGraphicFramePr>
        <p:xfrm>
          <a:off x="1595436" y="1457470"/>
          <a:ext cx="8980388" cy="5078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1622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. Quels micro-organismes recherchez-vous  ? (2/2)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437B8-8EBC-F381-3FDD-2D065C1AA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1409" y="1557487"/>
            <a:ext cx="9648217" cy="51616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fr-FR" b="1" dirty="0"/>
              <a:t>Autres :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Selon contexte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i="1" dirty="0"/>
              <a:t>Pseudomonas </a:t>
            </a:r>
            <a:r>
              <a:rPr lang="fr-FR" i="1" dirty="0" err="1"/>
              <a:t>aeruginosa</a:t>
            </a:r>
            <a:r>
              <a:rPr lang="fr-FR" i="1" dirty="0"/>
              <a:t> </a:t>
            </a:r>
            <a:r>
              <a:rPr lang="fr-FR" dirty="0"/>
              <a:t>(+/-  R </a:t>
            </a:r>
            <a:r>
              <a:rPr lang="fr-FR" dirty="0" err="1"/>
              <a:t>ceftazidime</a:t>
            </a:r>
            <a:r>
              <a:rPr lang="fr-FR" dirty="0"/>
              <a:t>) (6)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Levures (1)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i="1" dirty="0"/>
              <a:t>Bacillus</a:t>
            </a:r>
            <a:r>
              <a:rPr lang="fr-FR" dirty="0"/>
              <a:t> (2)</a:t>
            </a:r>
            <a:endParaRPr lang="fr-FR" i="1" dirty="0"/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BGN non fermentaires (1)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i="1" dirty="0"/>
              <a:t>Acinetobacter </a:t>
            </a:r>
            <a:r>
              <a:rPr lang="fr-FR" dirty="0"/>
              <a:t>R </a:t>
            </a:r>
            <a:r>
              <a:rPr lang="fr-FR" dirty="0" err="1"/>
              <a:t>imipénème</a:t>
            </a:r>
            <a:r>
              <a:rPr lang="fr-FR" dirty="0"/>
              <a:t> (1)</a:t>
            </a:r>
            <a:endParaRPr lang="fr-FR" i="1" dirty="0"/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Toute bactérie qui pousse sur milieu ESBL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i="1" dirty="0"/>
              <a:t>S. capitis, S. haemolyticus (2)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ERV (3)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Tout ce qui pousse…..(1)</a:t>
            </a:r>
          </a:p>
        </p:txBody>
      </p:sp>
    </p:spTree>
    <p:extLst>
      <p:ext uri="{BB962C8B-B14F-4D97-AF65-F5344CB8AC3E}">
        <p14:creationId xmlns:p14="http://schemas.microsoft.com/office/powerpoint/2010/main" val="2197146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3. Quels types de prélèvements recevez-vous ?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437B8-8EBC-F381-3FDD-2D065C1AA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61" y="1693495"/>
            <a:ext cx="9787290" cy="40023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2000" b="1" dirty="0"/>
              <a:t>nasal : SA et écouvillonnage des selles  : entérobactéries : 22/40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2000" dirty="0"/>
              <a:t>gorge et rectal : SA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2000" dirty="0"/>
              <a:t>nez et rectal : SA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2000" dirty="0"/>
              <a:t>rectal : SA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2000" dirty="0"/>
              <a:t>Selles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2000" dirty="0"/>
              <a:t>Autres : prélèvements cutanés, coproculture semi-quantitative, environnement </a:t>
            </a:r>
          </a:p>
        </p:txBody>
      </p:sp>
    </p:spTree>
    <p:extLst>
      <p:ext uri="{BB962C8B-B14F-4D97-AF65-F5344CB8AC3E}">
        <p14:creationId xmlns:p14="http://schemas.microsoft.com/office/powerpoint/2010/main" val="14533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828"/>
            <a:ext cx="12192000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4. Quelle est la périodicité de réception de ces prélèvements ?</a:t>
            </a:r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 (1/2)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B7007D9A-AF3E-A886-3910-486B3DAF82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503058"/>
              </p:ext>
            </p:extLst>
          </p:nvPr>
        </p:nvGraphicFramePr>
        <p:xfrm>
          <a:off x="1211957" y="1245141"/>
          <a:ext cx="10007332" cy="551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6630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437B8-8EBC-F381-3FDD-2D065C1AA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1409" y="1800827"/>
            <a:ext cx="9648217" cy="417067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b="1" dirty="0"/>
              <a:t>Autres : </a:t>
            </a:r>
          </a:p>
          <a:p>
            <a:pPr lvl="1">
              <a:lnSpc>
                <a:spcPct val="150000"/>
              </a:lnSpc>
              <a:spcBef>
                <a:spcPts val="800"/>
              </a:spcBef>
            </a:pPr>
            <a:r>
              <a:rPr lang="fr-FR" dirty="0"/>
              <a:t>Suspicion d’infection/sepsis</a:t>
            </a:r>
          </a:p>
          <a:p>
            <a:pPr lvl="1">
              <a:lnSpc>
                <a:spcPct val="150000"/>
              </a:lnSpc>
              <a:spcBef>
                <a:spcPts val="800"/>
              </a:spcBef>
            </a:pPr>
            <a:r>
              <a:rPr lang="fr-FR" dirty="0"/>
              <a:t>Dépistage tous les 15jrs toute la durée de l’hospitalisation</a:t>
            </a:r>
          </a:p>
          <a:p>
            <a:pPr lvl="1">
              <a:lnSpc>
                <a:spcPct val="150000"/>
              </a:lnSpc>
              <a:spcBef>
                <a:spcPts val="800"/>
              </a:spcBef>
            </a:pPr>
            <a:r>
              <a:rPr lang="fr-FR" dirty="0"/>
              <a:t>Si rapatriement sanitaire pour les BHRe</a:t>
            </a:r>
          </a:p>
          <a:p>
            <a:pPr lvl="1">
              <a:lnSpc>
                <a:spcPct val="150000"/>
              </a:lnSpc>
              <a:spcBef>
                <a:spcPts val="800"/>
              </a:spcBef>
            </a:pPr>
            <a:r>
              <a:rPr lang="fr-FR" dirty="0"/>
              <a:t>Si entérocolite nécrosante</a:t>
            </a:r>
          </a:p>
          <a:p>
            <a:pPr lvl="1">
              <a:lnSpc>
                <a:spcPct val="150000"/>
              </a:lnSpc>
              <a:spcBef>
                <a:spcPts val="800"/>
              </a:spcBef>
            </a:pPr>
            <a:r>
              <a:rPr lang="fr-FR" dirty="0"/>
              <a:t>Selon prescription médicale</a:t>
            </a:r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58F43DBC-C58C-9E3D-FBD1-87E79946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828"/>
            <a:ext cx="12192000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4. Quelle est la périodicité de réception de ces prélèvements ?</a:t>
            </a:r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 (1/2)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828"/>
            <a:ext cx="12192000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5. Pour la recherche de </a:t>
            </a:r>
            <a:r>
              <a:rPr lang="fr-FR" b="1" i="1" kern="1200" dirty="0">
                <a:solidFill>
                  <a:schemeClr val="accent1">
                    <a:lumMod val="75000"/>
                  </a:schemeClr>
                </a:solidFill>
              </a:rPr>
              <a:t>S. aureus </a:t>
            </a:r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(SARM et/ou SASM), vous utilisez :</a:t>
            </a: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460339C1-5754-7F59-6AF0-E1BD0C8A59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919254"/>
              </p:ext>
            </p:extLst>
          </p:nvPr>
        </p:nvGraphicFramePr>
        <p:xfrm>
          <a:off x="2451370" y="1427565"/>
          <a:ext cx="6249021" cy="5324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BDECC1-C6AD-58CE-BD05-0D602A25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00391" y="2657136"/>
            <a:ext cx="2582005" cy="137845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fr-FR" b="1" dirty="0"/>
              <a:t>Autres : 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fr-FR" dirty="0"/>
              <a:t>Chapman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fr-FR" dirty="0"/>
              <a:t>ANC</a:t>
            </a:r>
          </a:p>
        </p:txBody>
      </p:sp>
    </p:spTree>
    <p:extLst>
      <p:ext uri="{BB962C8B-B14F-4D97-AF65-F5344CB8AC3E}">
        <p14:creationId xmlns:p14="http://schemas.microsoft.com/office/powerpoint/2010/main" val="905576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828"/>
            <a:ext cx="12192000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6. Pour la recherche d’entérobactéries BMR, vous utilisez :</a:t>
            </a: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BDECC1-C6AD-58CE-BD05-0D602A254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00391" y="2657136"/>
            <a:ext cx="3366423" cy="170259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fr-FR" b="1" dirty="0"/>
              <a:t>Autres : </a:t>
            </a:r>
          </a:p>
          <a:p>
            <a:pPr lvl="1">
              <a:lnSpc>
                <a:spcPct val="120000"/>
              </a:lnSpc>
              <a:spcBef>
                <a:spcPts val="200"/>
              </a:spcBef>
            </a:pPr>
            <a:r>
              <a:rPr lang="fr-FR" dirty="0"/>
              <a:t>Mc </a:t>
            </a:r>
            <a:r>
              <a:rPr lang="fr-FR" dirty="0" err="1"/>
              <a:t>Conkey</a:t>
            </a:r>
            <a:endParaRPr lang="fr-FR" dirty="0"/>
          </a:p>
          <a:p>
            <a:pPr lvl="1">
              <a:lnSpc>
                <a:spcPct val="120000"/>
              </a:lnSpc>
              <a:spcBef>
                <a:spcPts val="200"/>
              </a:spcBef>
            </a:pPr>
            <a:r>
              <a:rPr lang="fr-FR" dirty="0" err="1"/>
              <a:t>Drigalski</a:t>
            </a:r>
            <a:endParaRPr lang="fr-FR" dirty="0"/>
          </a:p>
          <a:p>
            <a:pPr lvl="1">
              <a:lnSpc>
                <a:spcPct val="120000"/>
              </a:lnSpc>
              <a:spcBef>
                <a:spcPts val="200"/>
              </a:spcBef>
            </a:pPr>
            <a:r>
              <a:rPr lang="fr-FR" dirty="0"/>
              <a:t>EMB</a:t>
            </a:r>
          </a:p>
          <a:p>
            <a:pPr lvl="1">
              <a:lnSpc>
                <a:spcPct val="120000"/>
              </a:lnSpc>
              <a:spcBef>
                <a:spcPts val="200"/>
              </a:spcBef>
            </a:pPr>
            <a:r>
              <a:rPr lang="fr-FR" dirty="0"/>
              <a:t>PCR de confirmation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38C2038B-231C-6D45-A219-E2E8FDD165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422821"/>
              </p:ext>
            </p:extLst>
          </p:nvPr>
        </p:nvGraphicFramePr>
        <p:xfrm>
          <a:off x="2041070" y="1191986"/>
          <a:ext cx="6383987" cy="556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917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828"/>
            <a:ext cx="12192000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7. Pour la recherche d’autres bactéries, vous utilisez :</a:t>
            </a: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2F68A0C0-5CC6-554C-934C-130AF51A0D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417634"/>
              </p:ext>
            </p:extLst>
          </p:nvPr>
        </p:nvGraphicFramePr>
        <p:xfrm>
          <a:off x="2073728" y="1273628"/>
          <a:ext cx="6351329" cy="5484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7745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8. Réalisez-vous des antibiogrammes ? 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823F0C83-EB66-D47D-E7FA-F8677E651D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068308"/>
              </p:ext>
            </p:extLst>
          </p:nvPr>
        </p:nvGraphicFramePr>
        <p:xfrm>
          <a:off x="1006152" y="1337719"/>
          <a:ext cx="10143527" cy="53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Espace réservé du contenu 4">
            <a:extLst>
              <a:ext uri="{FF2B5EF4-FFF2-40B4-BE49-F238E27FC236}">
                <a16:creationId xmlns:a16="http://schemas.microsoft.com/office/drawing/2014/main" id="{B776EEC2-35D3-D44D-AB14-EADE2EE81EE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69496786"/>
              </p:ext>
            </p:extLst>
          </p:nvPr>
        </p:nvGraphicFramePr>
        <p:xfrm>
          <a:off x="6096000" y="456482"/>
          <a:ext cx="5068333" cy="901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5258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7107" y="2133422"/>
            <a:ext cx="752475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51205">
              <a:spcBef>
                <a:spcPts val="105"/>
              </a:spcBef>
            </a:pPr>
            <a:r>
              <a:rPr sz="4400" dirty="0">
                <a:solidFill>
                  <a:srgbClr val="17375E"/>
                </a:solidFill>
              </a:rPr>
              <a:t>Bilan</a:t>
            </a:r>
            <a:r>
              <a:rPr sz="4400" spc="-50" dirty="0">
                <a:solidFill>
                  <a:srgbClr val="17375E"/>
                </a:solidFill>
              </a:rPr>
              <a:t> </a:t>
            </a:r>
            <a:r>
              <a:rPr sz="4400" dirty="0">
                <a:solidFill>
                  <a:srgbClr val="17375E"/>
                </a:solidFill>
              </a:rPr>
              <a:t>des</a:t>
            </a:r>
            <a:r>
              <a:rPr sz="4400" spc="-50" dirty="0">
                <a:solidFill>
                  <a:srgbClr val="17375E"/>
                </a:solidFill>
              </a:rPr>
              <a:t> </a:t>
            </a:r>
            <a:r>
              <a:rPr sz="4400" dirty="0">
                <a:solidFill>
                  <a:srgbClr val="17375E"/>
                </a:solidFill>
              </a:rPr>
              <a:t>signalements</a:t>
            </a:r>
            <a:r>
              <a:rPr sz="4400" spc="-65" dirty="0">
                <a:solidFill>
                  <a:srgbClr val="17375E"/>
                </a:solidFill>
              </a:rPr>
              <a:t> </a:t>
            </a:r>
            <a:r>
              <a:rPr sz="4400" spc="-25" dirty="0">
                <a:solidFill>
                  <a:srgbClr val="17375E"/>
                </a:solidFill>
              </a:rPr>
              <a:t>en </a:t>
            </a:r>
            <a:r>
              <a:rPr sz="4400" dirty="0">
                <a:solidFill>
                  <a:srgbClr val="17375E"/>
                </a:solidFill>
              </a:rPr>
              <a:t>Néonatologie,</a:t>
            </a:r>
            <a:r>
              <a:rPr sz="4400" spc="-120" dirty="0">
                <a:solidFill>
                  <a:srgbClr val="17375E"/>
                </a:solidFill>
              </a:rPr>
              <a:t> </a:t>
            </a:r>
            <a:r>
              <a:rPr sz="4400" dirty="0">
                <a:solidFill>
                  <a:srgbClr val="17375E"/>
                </a:solidFill>
              </a:rPr>
              <a:t>France</a:t>
            </a:r>
            <a:r>
              <a:rPr sz="4400" spc="-100" dirty="0">
                <a:solidFill>
                  <a:srgbClr val="17375E"/>
                </a:solidFill>
              </a:rPr>
              <a:t> </a:t>
            </a:r>
            <a:r>
              <a:rPr sz="4400" spc="-10" dirty="0">
                <a:solidFill>
                  <a:srgbClr val="17375E"/>
                </a:solidFill>
              </a:rPr>
              <a:t>2012-</a:t>
            </a:r>
            <a:r>
              <a:rPr sz="4400" spc="-20" dirty="0">
                <a:solidFill>
                  <a:srgbClr val="17375E"/>
                </a:solidFill>
              </a:rPr>
              <a:t>2021</a:t>
            </a:r>
            <a:endParaRPr sz="44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6671" y="693419"/>
            <a:ext cx="1394490" cy="8031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0075023-B973-4662-B6B9-F08A5225095B}"/>
              </a:ext>
            </a:extLst>
          </p:cNvPr>
          <p:cNvSpPr txBox="1"/>
          <p:nvPr/>
        </p:nvSpPr>
        <p:spPr>
          <a:xfrm>
            <a:off x="587390" y="3906842"/>
            <a:ext cx="105325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 err="1"/>
              <a:t>Soing-Altrach</a:t>
            </a:r>
            <a:r>
              <a:rPr lang="fr-FR" sz="2000" dirty="0"/>
              <a:t> S et al. Bilan des signalements en Néonatologie, France 2012-2021 [Internet]. 2022. Disponible sur: </a:t>
            </a:r>
            <a:r>
              <a:rPr lang="fr-FR" sz="2000" dirty="0">
                <a:hlinkClick r:id="rId3"/>
              </a:rPr>
              <a:t>https://www.santepubliquefrance.fr/content/download/438745/file/lettre_du_signa lement_mai_2022.pdf</a:t>
            </a:r>
            <a:endParaRPr lang="fr-FR" sz="2000" dirty="0"/>
          </a:p>
          <a:p>
            <a:endParaRPr lang="fr-FR" sz="2000" dirty="0"/>
          </a:p>
          <a:p>
            <a:pPr algn="just"/>
            <a:r>
              <a:rPr lang="fr-FR" sz="2000" dirty="0"/>
              <a:t>Présentation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Anne</a:t>
            </a:r>
            <a:r>
              <a:rPr lang="fr-FR" sz="2000" kern="0" spc="-6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spc="-25" dirty="0">
                <a:solidFill>
                  <a:srgbClr val="585858"/>
                </a:solidFill>
                <a:cs typeface="Calibri"/>
              </a:rPr>
              <a:t>Berger-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Carbonne,</a:t>
            </a:r>
            <a:r>
              <a:rPr lang="fr-FR" sz="2000" kern="0" spc="-55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spc="-10" dirty="0">
                <a:solidFill>
                  <a:srgbClr val="585858"/>
                </a:solidFill>
                <a:cs typeface="Calibri"/>
              </a:rPr>
              <a:t>Responsable</a:t>
            </a:r>
            <a:r>
              <a:rPr lang="fr-FR" sz="2000" kern="0" spc="-55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Unité</a:t>
            </a:r>
            <a:r>
              <a:rPr lang="fr-FR" sz="2000" kern="0" spc="-45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spc="-25" dirty="0">
                <a:solidFill>
                  <a:srgbClr val="585858"/>
                </a:solidFill>
                <a:cs typeface="Calibri"/>
              </a:rPr>
              <a:t>NOA </a:t>
            </a:r>
            <a:r>
              <a:rPr lang="fr-FR" sz="2000" kern="0" spc="-10" dirty="0">
                <a:solidFill>
                  <a:srgbClr val="585858"/>
                </a:solidFill>
                <a:cs typeface="Calibri"/>
              </a:rPr>
              <a:t>10/11/2022</a:t>
            </a:r>
            <a:r>
              <a:rPr lang="fr-FR" sz="2000" kern="0" spc="-5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Journée</a:t>
            </a:r>
            <a:r>
              <a:rPr lang="fr-FR" sz="2000" kern="0" spc="-2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de</a:t>
            </a:r>
            <a:r>
              <a:rPr lang="fr-FR" sz="2000" kern="0" spc="-3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Prévention</a:t>
            </a:r>
            <a:r>
              <a:rPr lang="fr-FR" sz="2000" kern="0" spc="-35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du</a:t>
            </a:r>
            <a:r>
              <a:rPr lang="fr-FR" sz="2000" kern="0" spc="-25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spc="-10" dirty="0">
                <a:solidFill>
                  <a:srgbClr val="585858"/>
                </a:solidFill>
                <a:cs typeface="Calibri"/>
              </a:rPr>
              <a:t>risque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infectieux</a:t>
            </a:r>
            <a:r>
              <a:rPr lang="fr-FR" sz="2000" kern="0" spc="-2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chez</a:t>
            </a:r>
            <a:r>
              <a:rPr lang="fr-FR" sz="2000" kern="0" spc="-5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le</a:t>
            </a:r>
            <a:r>
              <a:rPr lang="fr-FR" sz="2000" kern="0" spc="-10" dirty="0">
                <a:solidFill>
                  <a:srgbClr val="585858"/>
                </a:solidFill>
                <a:cs typeface="Calibri"/>
              </a:rPr>
              <a:t> nouveau-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né</a:t>
            </a:r>
            <a:r>
              <a:rPr lang="fr-FR" sz="2000" kern="0" spc="-2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dirty="0">
                <a:solidFill>
                  <a:srgbClr val="585858"/>
                </a:solidFill>
                <a:cs typeface="Calibri"/>
              </a:rPr>
              <a:t>-</a:t>
            </a:r>
            <a:r>
              <a:rPr lang="fr-FR" sz="2000" kern="0" spc="-10" dirty="0">
                <a:solidFill>
                  <a:srgbClr val="585858"/>
                </a:solidFill>
                <a:cs typeface="Calibri"/>
              </a:rPr>
              <a:t> </a:t>
            </a:r>
            <a:r>
              <a:rPr lang="fr-FR" sz="2000" kern="0" spc="-25" dirty="0">
                <a:solidFill>
                  <a:srgbClr val="585858"/>
                </a:solidFill>
                <a:cs typeface="Calibri"/>
              </a:rPr>
              <a:t>ARA</a:t>
            </a:r>
            <a:endParaRPr lang="fr-FR" sz="2000" kern="0" dirty="0">
              <a:solidFill>
                <a:sysClr val="windowText" lastClr="000000"/>
              </a:solidFill>
              <a:cs typeface="Calibri"/>
            </a:endParaRPr>
          </a:p>
          <a:p>
            <a:r>
              <a:rPr lang="fr-FR" sz="2000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180" y="126184"/>
            <a:ext cx="1194944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fr-FR" sz="2800" spc="-20" dirty="0"/>
              <a:t>RÉPARTITION DES SIN PAR MICROORGANISME </a:t>
            </a:r>
            <a:r>
              <a:rPr lang="fr-FR" sz="2800" spc="-25" dirty="0"/>
              <a:t>en </a:t>
            </a:r>
            <a:r>
              <a:rPr lang="fr-FR" sz="2800" dirty="0"/>
              <a:t>néonatologie</a:t>
            </a:r>
            <a:r>
              <a:rPr lang="fr-FR" sz="2800" spc="-90" dirty="0"/>
              <a:t> </a:t>
            </a:r>
            <a:r>
              <a:rPr lang="fr-FR" sz="2800" dirty="0"/>
              <a:t>France</a:t>
            </a:r>
            <a:r>
              <a:rPr lang="fr-FR" sz="2800" spc="-75" dirty="0"/>
              <a:t> </a:t>
            </a:r>
            <a:r>
              <a:rPr lang="fr-FR" sz="2800" spc="-20" dirty="0"/>
              <a:t>(N= 455), FRANCE 2012-2021</a:t>
            </a:r>
            <a:endParaRPr sz="2800" dirty="0"/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24E9374A-D39C-64E8-C316-07C280C41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79" y="1040685"/>
            <a:ext cx="8825025" cy="5423534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E7AE7618-0A67-241B-BADF-F298F63C62EC}"/>
              </a:ext>
            </a:extLst>
          </p:cNvPr>
          <p:cNvSpPr txBox="1"/>
          <p:nvPr/>
        </p:nvSpPr>
        <p:spPr>
          <a:xfrm>
            <a:off x="31534" y="6588559"/>
            <a:ext cx="103421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Fournier S et al. Bactériémies à </a:t>
            </a:r>
            <a:r>
              <a:rPr lang="fr-FR" sz="1200" i="1" dirty="0"/>
              <a:t>Bacillus cereus </a:t>
            </a:r>
            <a:r>
              <a:rPr lang="fr-FR" sz="1200" dirty="0"/>
              <a:t>en réanimation néonatale à l’AP-HP en 2016. BEH. 17 juill 2018;536‑40.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5930" y="58675"/>
            <a:ext cx="11554460" cy="751487"/>
          </a:xfrm>
          <a:prstGeom prst="rect">
            <a:avLst/>
          </a:prstGeom>
        </p:spPr>
        <p:txBody>
          <a:bodyPr vert="horz" wrap="square" lIns="0" tIns="256539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dirty="0"/>
              <a:t>Distribution</a:t>
            </a:r>
            <a:r>
              <a:rPr sz="3200" spc="-85" dirty="0"/>
              <a:t> </a:t>
            </a:r>
            <a:r>
              <a:rPr sz="3200" dirty="0"/>
              <a:t>régionale,</a:t>
            </a:r>
            <a:r>
              <a:rPr sz="3200" spc="-75" dirty="0"/>
              <a:t> </a:t>
            </a:r>
            <a:r>
              <a:rPr sz="3200" dirty="0"/>
              <a:t>France</a:t>
            </a:r>
            <a:r>
              <a:rPr sz="3200" spc="-60" dirty="0"/>
              <a:t> </a:t>
            </a:r>
            <a:r>
              <a:rPr sz="3200" spc="-10" dirty="0"/>
              <a:t>2012-</a:t>
            </a:r>
            <a:r>
              <a:rPr sz="3200" spc="-20" dirty="0"/>
              <a:t>2021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930462" y="1520634"/>
            <a:ext cx="5752465" cy="3737610"/>
            <a:chOff x="1406461" y="1882139"/>
            <a:chExt cx="5752465" cy="37376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1224" y="5035295"/>
              <a:ext cx="5742432" cy="91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1224" y="4462272"/>
              <a:ext cx="5742432" cy="91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1224" y="3887723"/>
              <a:ext cx="5742432" cy="91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1224" y="3314700"/>
              <a:ext cx="5742432" cy="91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1224" y="2740151"/>
              <a:ext cx="5742432" cy="91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11224" y="2165603"/>
              <a:ext cx="5742432" cy="91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64564" y="2199131"/>
              <a:ext cx="5636260" cy="3415665"/>
            </a:xfrm>
            <a:custGeom>
              <a:avLst/>
              <a:gdLst/>
              <a:ahLst/>
              <a:cxnLst/>
              <a:rect l="l" t="t" r="r" b="b"/>
              <a:pathLst>
                <a:path w="5636259" h="3415665">
                  <a:moveTo>
                    <a:pt x="213360" y="0"/>
                  </a:moveTo>
                  <a:lnTo>
                    <a:pt x="0" y="0"/>
                  </a:lnTo>
                  <a:lnTo>
                    <a:pt x="0" y="3415284"/>
                  </a:lnTo>
                  <a:lnTo>
                    <a:pt x="213360" y="3415284"/>
                  </a:lnTo>
                  <a:lnTo>
                    <a:pt x="213360" y="0"/>
                  </a:lnTo>
                  <a:close/>
                </a:path>
                <a:path w="5636259" h="3415665">
                  <a:moveTo>
                    <a:pt x="531876" y="2037588"/>
                  </a:moveTo>
                  <a:lnTo>
                    <a:pt x="320040" y="2037588"/>
                  </a:lnTo>
                  <a:lnTo>
                    <a:pt x="320040" y="3415284"/>
                  </a:lnTo>
                  <a:lnTo>
                    <a:pt x="531876" y="3415284"/>
                  </a:lnTo>
                  <a:lnTo>
                    <a:pt x="531876" y="2037588"/>
                  </a:lnTo>
                  <a:close/>
                </a:path>
                <a:path w="5636259" h="3415665">
                  <a:moveTo>
                    <a:pt x="850392" y="2124456"/>
                  </a:moveTo>
                  <a:lnTo>
                    <a:pt x="638556" y="2124456"/>
                  </a:lnTo>
                  <a:lnTo>
                    <a:pt x="638556" y="3415284"/>
                  </a:lnTo>
                  <a:lnTo>
                    <a:pt x="850392" y="3415284"/>
                  </a:lnTo>
                  <a:lnTo>
                    <a:pt x="850392" y="2124456"/>
                  </a:lnTo>
                  <a:close/>
                </a:path>
                <a:path w="5636259" h="3415665">
                  <a:moveTo>
                    <a:pt x="1170432" y="2496312"/>
                  </a:moveTo>
                  <a:lnTo>
                    <a:pt x="957072" y="2496312"/>
                  </a:lnTo>
                  <a:lnTo>
                    <a:pt x="957072" y="3415284"/>
                  </a:lnTo>
                  <a:lnTo>
                    <a:pt x="1170432" y="3415284"/>
                  </a:lnTo>
                  <a:lnTo>
                    <a:pt x="1170432" y="2496312"/>
                  </a:lnTo>
                  <a:close/>
                </a:path>
                <a:path w="5636259" h="3415665">
                  <a:moveTo>
                    <a:pt x="1488948" y="2583180"/>
                  </a:moveTo>
                  <a:lnTo>
                    <a:pt x="1277112" y="2583180"/>
                  </a:lnTo>
                  <a:lnTo>
                    <a:pt x="1277112" y="3415284"/>
                  </a:lnTo>
                  <a:lnTo>
                    <a:pt x="1488948" y="3415284"/>
                  </a:lnTo>
                  <a:lnTo>
                    <a:pt x="1488948" y="2583180"/>
                  </a:lnTo>
                  <a:close/>
                </a:path>
                <a:path w="5636259" h="3415665">
                  <a:moveTo>
                    <a:pt x="1807464" y="2755392"/>
                  </a:moveTo>
                  <a:lnTo>
                    <a:pt x="1595628" y="2755392"/>
                  </a:lnTo>
                  <a:lnTo>
                    <a:pt x="1595628" y="3415284"/>
                  </a:lnTo>
                  <a:lnTo>
                    <a:pt x="1807464" y="3415284"/>
                  </a:lnTo>
                  <a:lnTo>
                    <a:pt x="1807464" y="2755392"/>
                  </a:lnTo>
                  <a:close/>
                </a:path>
                <a:path w="5636259" h="3415665">
                  <a:moveTo>
                    <a:pt x="2127504" y="2869692"/>
                  </a:moveTo>
                  <a:lnTo>
                    <a:pt x="1914144" y="2869692"/>
                  </a:lnTo>
                  <a:lnTo>
                    <a:pt x="1914144" y="3415284"/>
                  </a:lnTo>
                  <a:lnTo>
                    <a:pt x="2127504" y="3415284"/>
                  </a:lnTo>
                  <a:lnTo>
                    <a:pt x="2127504" y="2869692"/>
                  </a:lnTo>
                  <a:close/>
                </a:path>
                <a:path w="5636259" h="3415665">
                  <a:moveTo>
                    <a:pt x="2446020" y="2956560"/>
                  </a:moveTo>
                  <a:lnTo>
                    <a:pt x="2234184" y="2956560"/>
                  </a:lnTo>
                  <a:lnTo>
                    <a:pt x="2234184" y="3415284"/>
                  </a:lnTo>
                  <a:lnTo>
                    <a:pt x="2446020" y="3415284"/>
                  </a:lnTo>
                  <a:lnTo>
                    <a:pt x="2446020" y="2956560"/>
                  </a:lnTo>
                  <a:close/>
                </a:path>
                <a:path w="5636259" h="3415665">
                  <a:moveTo>
                    <a:pt x="2764536" y="2985516"/>
                  </a:moveTo>
                  <a:lnTo>
                    <a:pt x="2552700" y="2985516"/>
                  </a:lnTo>
                  <a:lnTo>
                    <a:pt x="2552700" y="3415284"/>
                  </a:lnTo>
                  <a:lnTo>
                    <a:pt x="2764536" y="3415284"/>
                  </a:lnTo>
                  <a:lnTo>
                    <a:pt x="2764536" y="2985516"/>
                  </a:lnTo>
                  <a:close/>
                </a:path>
                <a:path w="5636259" h="3415665">
                  <a:moveTo>
                    <a:pt x="3084576" y="3070860"/>
                  </a:moveTo>
                  <a:lnTo>
                    <a:pt x="2871216" y="3070860"/>
                  </a:lnTo>
                  <a:lnTo>
                    <a:pt x="2871216" y="3415284"/>
                  </a:lnTo>
                  <a:lnTo>
                    <a:pt x="3084576" y="3415284"/>
                  </a:lnTo>
                  <a:lnTo>
                    <a:pt x="3084576" y="3070860"/>
                  </a:lnTo>
                  <a:close/>
                </a:path>
                <a:path w="5636259" h="3415665">
                  <a:moveTo>
                    <a:pt x="3403092" y="3070860"/>
                  </a:moveTo>
                  <a:lnTo>
                    <a:pt x="3191256" y="3070860"/>
                  </a:lnTo>
                  <a:lnTo>
                    <a:pt x="3191256" y="3415284"/>
                  </a:lnTo>
                  <a:lnTo>
                    <a:pt x="3403092" y="3415284"/>
                  </a:lnTo>
                  <a:lnTo>
                    <a:pt x="3403092" y="3070860"/>
                  </a:lnTo>
                  <a:close/>
                </a:path>
                <a:path w="5636259" h="3415665">
                  <a:moveTo>
                    <a:pt x="3721608" y="3041904"/>
                  </a:moveTo>
                  <a:lnTo>
                    <a:pt x="3509772" y="3041904"/>
                  </a:lnTo>
                  <a:lnTo>
                    <a:pt x="3509772" y="3415284"/>
                  </a:lnTo>
                  <a:lnTo>
                    <a:pt x="3721608" y="3415284"/>
                  </a:lnTo>
                  <a:lnTo>
                    <a:pt x="3721608" y="3041904"/>
                  </a:lnTo>
                  <a:close/>
                </a:path>
                <a:path w="5636259" h="3415665">
                  <a:moveTo>
                    <a:pt x="4041648" y="3099816"/>
                  </a:moveTo>
                  <a:lnTo>
                    <a:pt x="3828288" y="3099816"/>
                  </a:lnTo>
                  <a:lnTo>
                    <a:pt x="3828288" y="3415284"/>
                  </a:lnTo>
                  <a:lnTo>
                    <a:pt x="4041648" y="3415284"/>
                  </a:lnTo>
                  <a:lnTo>
                    <a:pt x="4041648" y="3099816"/>
                  </a:lnTo>
                  <a:close/>
                </a:path>
                <a:path w="5636259" h="3415665">
                  <a:moveTo>
                    <a:pt x="4360164" y="3070860"/>
                  </a:moveTo>
                  <a:lnTo>
                    <a:pt x="4148328" y="3070860"/>
                  </a:lnTo>
                  <a:lnTo>
                    <a:pt x="4148328" y="3415284"/>
                  </a:lnTo>
                  <a:lnTo>
                    <a:pt x="4360164" y="3415284"/>
                  </a:lnTo>
                  <a:lnTo>
                    <a:pt x="4360164" y="3070860"/>
                  </a:lnTo>
                  <a:close/>
                </a:path>
                <a:path w="5636259" h="3415665">
                  <a:moveTo>
                    <a:pt x="4678680" y="3214116"/>
                  </a:moveTo>
                  <a:lnTo>
                    <a:pt x="4466844" y="3214116"/>
                  </a:lnTo>
                  <a:lnTo>
                    <a:pt x="4466844" y="3415284"/>
                  </a:lnTo>
                  <a:lnTo>
                    <a:pt x="4678680" y="3415284"/>
                  </a:lnTo>
                  <a:lnTo>
                    <a:pt x="4678680" y="3214116"/>
                  </a:lnTo>
                  <a:close/>
                </a:path>
                <a:path w="5636259" h="3415665">
                  <a:moveTo>
                    <a:pt x="4998720" y="3272028"/>
                  </a:moveTo>
                  <a:lnTo>
                    <a:pt x="4785360" y="3272028"/>
                  </a:lnTo>
                  <a:lnTo>
                    <a:pt x="4785360" y="3415284"/>
                  </a:lnTo>
                  <a:lnTo>
                    <a:pt x="4998720" y="3415284"/>
                  </a:lnTo>
                  <a:lnTo>
                    <a:pt x="4998720" y="3272028"/>
                  </a:lnTo>
                  <a:close/>
                </a:path>
                <a:path w="5636259" h="3415665">
                  <a:moveTo>
                    <a:pt x="5317236" y="3272028"/>
                  </a:moveTo>
                  <a:lnTo>
                    <a:pt x="5105400" y="3272028"/>
                  </a:lnTo>
                  <a:lnTo>
                    <a:pt x="5105400" y="3415284"/>
                  </a:lnTo>
                  <a:lnTo>
                    <a:pt x="5317236" y="3415284"/>
                  </a:lnTo>
                  <a:lnTo>
                    <a:pt x="5317236" y="3272028"/>
                  </a:lnTo>
                  <a:close/>
                </a:path>
                <a:path w="5636259" h="3415665">
                  <a:moveTo>
                    <a:pt x="5635752" y="3386328"/>
                  </a:moveTo>
                  <a:lnTo>
                    <a:pt x="5423916" y="3386328"/>
                  </a:lnTo>
                  <a:lnTo>
                    <a:pt x="5423916" y="3415284"/>
                  </a:lnTo>
                  <a:lnTo>
                    <a:pt x="5635752" y="3415284"/>
                  </a:lnTo>
                  <a:lnTo>
                    <a:pt x="5635752" y="3386328"/>
                  </a:lnTo>
                  <a:close/>
                </a:path>
              </a:pathLst>
            </a:custGeom>
            <a:solidFill>
              <a:srgbClr val="375F92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464564" y="1882139"/>
              <a:ext cx="5317490" cy="3589020"/>
            </a:xfrm>
            <a:custGeom>
              <a:avLst/>
              <a:gdLst/>
              <a:ahLst/>
              <a:cxnLst/>
              <a:rect l="l" t="t" r="r" b="b"/>
              <a:pathLst>
                <a:path w="5317490" h="3589020">
                  <a:moveTo>
                    <a:pt x="213360" y="0"/>
                  </a:moveTo>
                  <a:lnTo>
                    <a:pt x="0" y="0"/>
                  </a:lnTo>
                  <a:lnTo>
                    <a:pt x="0" y="316992"/>
                  </a:lnTo>
                  <a:lnTo>
                    <a:pt x="213360" y="316992"/>
                  </a:lnTo>
                  <a:lnTo>
                    <a:pt x="213360" y="0"/>
                  </a:lnTo>
                  <a:close/>
                </a:path>
                <a:path w="5317490" h="3589020">
                  <a:moveTo>
                    <a:pt x="1170432" y="2699004"/>
                  </a:moveTo>
                  <a:lnTo>
                    <a:pt x="957072" y="2699004"/>
                  </a:lnTo>
                  <a:lnTo>
                    <a:pt x="957072" y="2813304"/>
                  </a:lnTo>
                  <a:lnTo>
                    <a:pt x="1170432" y="2813304"/>
                  </a:lnTo>
                  <a:lnTo>
                    <a:pt x="1170432" y="2699004"/>
                  </a:lnTo>
                  <a:close/>
                </a:path>
                <a:path w="5317490" h="3589020">
                  <a:moveTo>
                    <a:pt x="1488948" y="2842260"/>
                  </a:moveTo>
                  <a:lnTo>
                    <a:pt x="1277112" y="2842260"/>
                  </a:lnTo>
                  <a:lnTo>
                    <a:pt x="1277112" y="2900172"/>
                  </a:lnTo>
                  <a:lnTo>
                    <a:pt x="1488948" y="2900172"/>
                  </a:lnTo>
                  <a:lnTo>
                    <a:pt x="1488948" y="2842260"/>
                  </a:lnTo>
                  <a:close/>
                </a:path>
                <a:path w="5317490" h="3589020">
                  <a:moveTo>
                    <a:pt x="2127504" y="3157728"/>
                  </a:moveTo>
                  <a:lnTo>
                    <a:pt x="1914144" y="3157728"/>
                  </a:lnTo>
                  <a:lnTo>
                    <a:pt x="1914144" y="3186684"/>
                  </a:lnTo>
                  <a:lnTo>
                    <a:pt x="2127504" y="3186684"/>
                  </a:lnTo>
                  <a:lnTo>
                    <a:pt x="2127504" y="3157728"/>
                  </a:lnTo>
                  <a:close/>
                </a:path>
                <a:path w="5317490" h="3589020">
                  <a:moveTo>
                    <a:pt x="2764536" y="3215640"/>
                  </a:moveTo>
                  <a:lnTo>
                    <a:pt x="2552700" y="3215640"/>
                  </a:lnTo>
                  <a:lnTo>
                    <a:pt x="2552700" y="3302508"/>
                  </a:lnTo>
                  <a:lnTo>
                    <a:pt x="2764536" y="3302508"/>
                  </a:lnTo>
                  <a:lnTo>
                    <a:pt x="2764536" y="3215640"/>
                  </a:lnTo>
                  <a:close/>
                </a:path>
                <a:path w="5317490" h="3589020">
                  <a:moveTo>
                    <a:pt x="3084576" y="3358896"/>
                  </a:moveTo>
                  <a:lnTo>
                    <a:pt x="2871216" y="3358896"/>
                  </a:lnTo>
                  <a:lnTo>
                    <a:pt x="2871216" y="3387852"/>
                  </a:lnTo>
                  <a:lnTo>
                    <a:pt x="3084576" y="3387852"/>
                  </a:lnTo>
                  <a:lnTo>
                    <a:pt x="3084576" y="3358896"/>
                  </a:lnTo>
                  <a:close/>
                </a:path>
                <a:path w="5317490" h="3589020">
                  <a:moveTo>
                    <a:pt x="5317236" y="3560064"/>
                  </a:moveTo>
                  <a:lnTo>
                    <a:pt x="5105400" y="3560064"/>
                  </a:lnTo>
                  <a:lnTo>
                    <a:pt x="5105400" y="3589020"/>
                  </a:lnTo>
                  <a:lnTo>
                    <a:pt x="5317236" y="3589020"/>
                  </a:lnTo>
                  <a:lnTo>
                    <a:pt x="5317236" y="3560064"/>
                  </a:lnTo>
                  <a:close/>
                </a:path>
              </a:pathLst>
            </a:custGeom>
            <a:solidFill>
              <a:srgbClr val="B975FF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411224" y="5614416"/>
              <a:ext cx="5742940" cy="0"/>
            </a:xfrm>
            <a:custGeom>
              <a:avLst/>
              <a:gdLst/>
              <a:ahLst/>
              <a:cxnLst/>
              <a:rect l="l" t="t" r="r" b="b"/>
              <a:pathLst>
                <a:path w="5742940">
                  <a:moveTo>
                    <a:pt x="0" y="0"/>
                  </a:moveTo>
                  <a:lnTo>
                    <a:pt x="5742432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811268" y="2546603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19">
                  <a:moveTo>
                    <a:pt x="8382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83820" y="83820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375F92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759151" y="5244805"/>
            <a:ext cx="838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01240" y="4670586"/>
            <a:ext cx="1416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spc="-25" dirty="0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01240" y="4096292"/>
            <a:ext cx="1416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spc="-25" dirty="0">
                <a:solidFill>
                  <a:srgbClr val="585858"/>
                </a:solidFill>
                <a:latin typeface="Calibri"/>
                <a:cs typeface="Calibri"/>
              </a:rPr>
              <a:t>40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1240" y="3522379"/>
            <a:ext cx="1416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spc="-25" dirty="0">
                <a:solidFill>
                  <a:srgbClr val="585858"/>
                </a:solidFill>
                <a:latin typeface="Calibri"/>
                <a:cs typeface="Calibri"/>
              </a:rPr>
              <a:t>60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01240" y="2948085"/>
            <a:ext cx="1416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spc="-25" dirty="0">
                <a:solidFill>
                  <a:srgbClr val="585858"/>
                </a:solidFill>
                <a:latin typeface="Calibri"/>
                <a:cs typeface="Calibri"/>
              </a:rPr>
              <a:t>80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43327" y="2373919"/>
            <a:ext cx="1993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spc="-25" dirty="0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43327" y="1799625"/>
            <a:ext cx="1993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kern="0" spc="-25" dirty="0">
                <a:solidFill>
                  <a:srgbClr val="585858"/>
                </a:solidFill>
                <a:latin typeface="Calibri"/>
                <a:cs typeface="Calibri"/>
              </a:rPr>
              <a:t>120</a:t>
            </a:r>
            <a:endParaRPr sz="9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646489" y="5429969"/>
            <a:ext cx="5572760" cy="676910"/>
            <a:chOff x="1122489" y="5706414"/>
            <a:chExt cx="5572760" cy="67691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2489" y="5706414"/>
              <a:ext cx="3338893" cy="6768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03166" y="5706643"/>
              <a:ext cx="2191639" cy="556717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25231" y="5462100"/>
            <a:ext cx="212344" cy="19558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611018" y="1205009"/>
            <a:ext cx="34798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b="1" kern="0" spc="-10" dirty="0">
                <a:solidFill>
                  <a:srgbClr val="585858"/>
                </a:solidFill>
                <a:latin typeface="Calibri"/>
                <a:cs typeface="Calibri"/>
              </a:rPr>
              <a:t>CPIAS</a:t>
            </a:r>
            <a:endParaRPr sz="10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44488" y="2190402"/>
            <a:ext cx="462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kern="0" dirty="0">
                <a:solidFill>
                  <a:srgbClr val="585858"/>
                </a:solidFill>
                <a:latin typeface="Calibri"/>
                <a:cs typeface="Calibri"/>
              </a:rPr>
              <a:t>SIN</a:t>
            </a:r>
            <a:r>
              <a:rPr sz="1200" kern="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kern="0" spc="-25" dirty="0">
                <a:solidFill>
                  <a:srgbClr val="585858"/>
                </a:solidFill>
                <a:latin typeface="Calibri"/>
                <a:cs typeface="Calibri"/>
              </a:rPr>
              <a:t>IAS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083552" y="2270159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19">
                <a:moveTo>
                  <a:pt x="83820" y="0"/>
                </a:moveTo>
                <a:lnTo>
                  <a:pt x="0" y="0"/>
                </a:lnTo>
                <a:lnTo>
                  <a:pt x="0" y="83820"/>
                </a:lnTo>
                <a:lnTo>
                  <a:pt x="83820" y="83820"/>
                </a:lnTo>
                <a:lnTo>
                  <a:pt x="83820" y="0"/>
                </a:lnTo>
                <a:close/>
              </a:path>
            </a:pathLst>
          </a:custGeom>
          <a:solidFill>
            <a:srgbClr val="B975FF"/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93027" y="2190402"/>
            <a:ext cx="6026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kern="0" dirty="0">
                <a:solidFill>
                  <a:srgbClr val="585858"/>
                </a:solidFill>
                <a:latin typeface="Calibri"/>
                <a:cs typeface="Calibri"/>
              </a:rPr>
              <a:t>SIN</a:t>
            </a:r>
            <a:r>
              <a:rPr sz="1200" kern="0" spc="-20" dirty="0">
                <a:solidFill>
                  <a:srgbClr val="585858"/>
                </a:solidFill>
                <a:latin typeface="Calibri"/>
                <a:cs typeface="Calibri"/>
              </a:rPr>
              <a:t> BHRe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6C94C2D-8953-C3FB-648D-A3C43319A7E5}"/>
              </a:ext>
            </a:extLst>
          </p:cNvPr>
          <p:cNvSpPr txBox="1"/>
          <p:nvPr/>
        </p:nvSpPr>
        <p:spPr>
          <a:xfrm>
            <a:off x="-1" y="6238852"/>
            <a:ext cx="103211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Les SIN NEONAT BHRe n’ont rapporté qu’une seule infection. </a:t>
            </a:r>
          </a:p>
          <a:p>
            <a:r>
              <a:rPr lang="fr-FR" dirty="0"/>
              <a:t>Une majorité d’épisodes n’a produit aucun cas secondaire (N=27).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8" name="Tableau 6">
            <a:extLst>
              <a:ext uri="{FF2B5EF4-FFF2-40B4-BE49-F238E27FC236}">
                <a16:creationId xmlns:a16="http://schemas.microsoft.com/office/drawing/2014/main" id="{2184C6F6-EF6D-1442-C78E-92F8EE38E009}"/>
              </a:ext>
            </a:extLst>
          </p:cNvPr>
          <p:cNvGraphicFramePr>
            <a:graphicFrameLocks noGrp="1"/>
          </p:cNvGraphicFramePr>
          <p:nvPr/>
        </p:nvGraphicFramePr>
        <p:xfrm>
          <a:off x="67235" y="99712"/>
          <a:ext cx="12097871" cy="5500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312">
                  <a:extLst>
                    <a:ext uri="{9D8B030D-6E8A-4147-A177-3AD203B41FA5}">
                      <a16:colId xmlns:a16="http://schemas.microsoft.com/office/drawing/2014/main" val="448980872"/>
                    </a:ext>
                  </a:extLst>
                </a:gridCol>
                <a:gridCol w="1433880">
                  <a:extLst>
                    <a:ext uri="{9D8B030D-6E8A-4147-A177-3AD203B41FA5}">
                      <a16:colId xmlns:a16="http://schemas.microsoft.com/office/drawing/2014/main" val="3423263082"/>
                    </a:ext>
                  </a:extLst>
                </a:gridCol>
                <a:gridCol w="1953497">
                  <a:extLst>
                    <a:ext uri="{9D8B030D-6E8A-4147-A177-3AD203B41FA5}">
                      <a16:colId xmlns:a16="http://schemas.microsoft.com/office/drawing/2014/main" val="1653645557"/>
                    </a:ext>
                  </a:extLst>
                </a:gridCol>
                <a:gridCol w="2077811">
                  <a:extLst>
                    <a:ext uri="{9D8B030D-6E8A-4147-A177-3AD203B41FA5}">
                      <a16:colId xmlns:a16="http://schemas.microsoft.com/office/drawing/2014/main" val="3030221541"/>
                    </a:ext>
                  </a:extLst>
                </a:gridCol>
                <a:gridCol w="1989016">
                  <a:extLst>
                    <a:ext uri="{9D8B030D-6E8A-4147-A177-3AD203B41FA5}">
                      <a16:colId xmlns:a16="http://schemas.microsoft.com/office/drawing/2014/main" val="3313625318"/>
                    </a:ext>
                  </a:extLst>
                </a:gridCol>
                <a:gridCol w="2627355">
                  <a:extLst>
                    <a:ext uri="{9D8B030D-6E8A-4147-A177-3AD203B41FA5}">
                      <a16:colId xmlns:a16="http://schemas.microsoft.com/office/drawing/2014/main" val="1747823611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SASM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SARM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Entérobactéries BMR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Entérobactéries BHRe*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Autres bactéries**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053265"/>
                  </a:ext>
                </a:extLst>
              </a:tr>
              <a:tr h="837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Prélèvements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à réaliser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Écouvillonnage nasal ou des selles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Écouvillonnage des selles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 adapter à la bactérie recherchée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424704"/>
                  </a:ext>
                </a:extLst>
              </a:tr>
              <a:tr h="837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Périodicité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des prélèvements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1 fois/semaine toute la durée de l'hospitalisation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En contexte épidémique uniquement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424840"/>
                  </a:ext>
                </a:extLst>
              </a:tr>
              <a:tr h="1435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Milieux de culture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recommandés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Milieu chromogène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kern="120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Milieu chromogène</a:t>
                      </a: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Milieu chromogène confirmation par technique </a:t>
                      </a:r>
                      <a:r>
                        <a:rPr lang="fr-FR" sz="1400" kern="1200" dirty="0" err="1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immunochromato</a:t>
                      </a:r>
                      <a:r>
                        <a:rPr lang="fr-FR" sz="1400" kern="12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+mn-ea"/>
                          <a:cs typeface="+mn-cs"/>
                        </a:rPr>
                        <a:t> +/- biologie moléculaire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</a:t>
                      </a:r>
                      <a:endParaRPr lang="fr-FR" sz="1400" dirty="0">
                        <a:solidFill>
                          <a:srgbClr val="000000"/>
                        </a:solidFill>
                        <a:latin typeface="Raleway" pitchFamily="2" charset="7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 adapter à la bactérie recherchée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629059"/>
                  </a:ext>
                </a:extLst>
              </a:tr>
              <a:tr h="837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Antibiogramme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à réaliser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Jamais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Oui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Oui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Oui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 adapter à la bactérie recherchée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057547"/>
                  </a:ext>
                </a:extLst>
              </a:tr>
              <a:tr h="868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Périodicité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de l'antibiogramme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Jamais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Au premier isolement</a:t>
                      </a:r>
                      <a:b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</a:b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refait si intermittent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Au premier isolement</a:t>
                      </a:r>
                      <a:b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</a:b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refait si intermittent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Au premier isolement</a:t>
                      </a:r>
                      <a:b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</a:b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refait si intermittent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  <a:ea typeface="Times New Roman" panose="02020603050405020304" pitchFamily="18" charset="0"/>
                          <a:cs typeface="Arial Unicode MS" panose="020B0604020202020204" pitchFamily="34" charset="-128"/>
                        </a:rPr>
                        <a:t>A adapter à la bactérie recherchée</a:t>
                      </a:r>
                    </a:p>
                  </a:txBody>
                  <a:tcPr marL="44450" marR="4445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85878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649DD60-66F4-2C73-BC7D-795C21472901}"/>
              </a:ext>
            </a:extLst>
          </p:cNvPr>
          <p:cNvSpPr txBox="1"/>
          <p:nvPr/>
        </p:nvSpPr>
        <p:spPr>
          <a:xfrm>
            <a:off x="1599701" y="5634206"/>
            <a:ext cx="10829247" cy="1324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0170" marR="16256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77"/>
                <a:ea typeface="Times New Roman" panose="02020603050405020304" pitchFamily="18" charset="0"/>
                <a:cs typeface="Arial Unicode MS" panose="020B0604020202020204" pitchFamily="34" charset="-128"/>
              </a:rPr>
              <a:t>*  BHRe : à dépister selon contexte épidémiologique local</a:t>
            </a:r>
          </a:p>
          <a:p>
            <a:pPr marL="0" marR="16256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 pitchFamily="2" charset="77"/>
                <a:ea typeface="Times New Roman" panose="02020603050405020304" pitchFamily="18" charset="0"/>
                <a:cs typeface="Arial Unicode MS" panose="020B0604020202020204" pitchFamily="34" charset="-128"/>
              </a:rPr>
              <a:t>  ** Autres bactéries : à dépister uniquement en contexte épidémique.</a:t>
            </a:r>
          </a:p>
          <a:p>
            <a:pPr marL="0" marR="16256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itchFamily="2" charset="77"/>
                <a:ea typeface="Times New Roman" panose="02020603050405020304" pitchFamily="18" charset="0"/>
                <a:cs typeface="Arial Unicode MS" panose="020B0604020202020204" pitchFamily="34" charset="-128"/>
              </a:rPr>
              <a:t>Il n’est pas recommandé de dépister ni de faire d’antibiogramme sur les commensaux cutanés.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4CFCF1-631C-67C7-FE9B-D742A2E4F1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1" y="5746556"/>
            <a:ext cx="1584000" cy="8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52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800" b="1" kern="1200" dirty="0">
                <a:solidFill>
                  <a:schemeClr val="accent1">
                    <a:lumMod val="75000"/>
                  </a:schemeClr>
                </a:solidFill>
              </a:rPr>
              <a:t>Les objectifs de ce dépistage :</a:t>
            </a:r>
            <a:endParaRPr lang="fr-FR" sz="2800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437B8-8EBC-F381-3FDD-2D065C1AA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943" y="1670241"/>
            <a:ext cx="10993701" cy="51616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fr-FR" sz="2400" dirty="0"/>
              <a:t>A l’échelle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individuelle</a:t>
            </a:r>
            <a:r>
              <a:rPr lang="fr-FR" sz="2400" dirty="0"/>
              <a:t> :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2000" dirty="0"/>
              <a:t>orienter le traitement si survenue d’un sepsis à point de départ digestif 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lang="fr-FR" dirty="0"/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fr-FR" sz="2400" dirty="0"/>
              <a:t>A l’échelle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collective du service </a:t>
            </a:r>
            <a:r>
              <a:rPr lang="fr-FR" sz="2400" dirty="0"/>
              <a:t>: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2000" dirty="0"/>
              <a:t>repérer des évènements de transmission croisée</a:t>
            </a:r>
            <a:endParaRPr lang="fr-FR" dirty="0"/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cibler la mise en place de mesures de prévention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contrôle des phénomènes épidémiques, en lien avec l’EOH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limiter la survenue de cas d’infection. 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endParaRPr lang="fr-FR" sz="1800" dirty="0"/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2000" dirty="0"/>
              <a:t>Prévalence des BMR = indicateur de la pression de sélection antibiotique ⇒ réfléchir aux pratiques de prescription</a:t>
            </a:r>
          </a:p>
        </p:txBody>
      </p:sp>
    </p:spTree>
    <p:extLst>
      <p:ext uri="{BB962C8B-B14F-4D97-AF65-F5344CB8AC3E}">
        <p14:creationId xmlns:p14="http://schemas.microsoft.com/office/powerpoint/2010/main" val="3708890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C93EBA-45E2-51C1-40B4-CACC240C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34" y="321734"/>
            <a:ext cx="112731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kern="1200" dirty="0">
                <a:solidFill>
                  <a:schemeClr val="accent1">
                    <a:lumMod val="75000"/>
                  </a:schemeClr>
                </a:solidFill>
              </a:rPr>
              <a:t>Conduite à tenir en cas d’identification de patient positif pour une de ces bactéries</a:t>
            </a:r>
            <a:endParaRPr lang="fr-FR" kern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13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66" name="Isosceles Triangle 14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5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17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69" name="Rectangle 18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Isosceles Triangle 19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437B8-8EBC-F381-3FDD-2D065C1AA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941" y="1671791"/>
            <a:ext cx="10575257" cy="417067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fr-FR" sz="2000" dirty="0"/>
              <a:t>Si patient porteur/infecté par une BMR ou BHR :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précautions complémentaires de type « contact »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EOH référente peut accompagner le service de néonatologie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lang="fr-FR" sz="1800" dirty="0"/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Point de vigilance </a:t>
            </a:r>
            <a:r>
              <a:rPr lang="fr-FR" sz="2000" dirty="0"/>
              <a:t>: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Présence de </a:t>
            </a:r>
            <a:r>
              <a:rPr lang="fr-FR" sz="1800" i="1" dirty="0"/>
              <a:t>S. aureus </a:t>
            </a:r>
            <a:r>
              <a:rPr lang="fr-FR" sz="1800" dirty="0"/>
              <a:t>et de BMR au sein des microbiotes décrite et fréquente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fr-FR" sz="1800" dirty="0"/>
              <a:t>Un dépistage positif (y compris BMR ou BHR) : 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Pas de mise en place d’un traitement ATB, sans signes cliniques évocateurs d’infection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fr-FR" dirty="0"/>
              <a:t>Ne pas exercer de pression de sélection de résistance bactérienne aux antibiotiques inutile et favorisant la survenue d’infection..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7C447A-9C63-1D02-EF19-6978E5F5AC86}"/>
              </a:ext>
            </a:extLst>
          </p:cNvPr>
          <p:cNvSpPr txBox="1"/>
          <p:nvPr/>
        </p:nvSpPr>
        <p:spPr>
          <a:xfrm>
            <a:off x="1014060" y="5909962"/>
            <a:ext cx="12191999" cy="890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latin typeface="Raleway" pitchFamily="2" charset="77"/>
              </a:rPr>
              <a:t>SF2H. Prévention de la transmission croisée : précautions complémentaires contact [Internet]. 2009. 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Raleway" pitchFamily="2" charset="77"/>
              </a:rPr>
              <a:t>HCSP. Actualisation des recommandations relatives aux BHRe [Internet]. Rapport de l’HCSP. Paris: Haut Conseil de la Santé Publique; 2019 déc.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Raleway" pitchFamily="2" charset="77"/>
              </a:rPr>
              <a:t>Patel AL et al. Longitudinal Survey of </a:t>
            </a:r>
            <a:r>
              <a:rPr lang="fr-FR" sz="1200" dirty="0" err="1">
                <a:latin typeface="Raleway" pitchFamily="2" charset="77"/>
              </a:rPr>
              <a:t>Microbiota</a:t>
            </a:r>
            <a:r>
              <a:rPr lang="fr-FR" sz="1200" dirty="0">
                <a:latin typeface="Raleway" pitchFamily="2" charset="77"/>
              </a:rPr>
              <a:t> in </a:t>
            </a:r>
            <a:r>
              <a:rPr lang="fr-FR" sz="1200" dirty="0" err="1">
                <a:latin typeface="Raleway" pitchFamily="2" charset="77"/>
              </a:rPr>
              <a:t>Hospitalized</a:t>
            </a:r>
            <a:r>
              <a:rPr lang="fr-FR" sz="1200" dirty="0">
                <a:latin typeface="Raleway" pitchFamily="2" charset="77"/>
              </a:rPr>
              <a:t> </a:t>
            </a:r>
            <a:r>
              <a:rPr lang="fr-FR" sz="1200" dirty="0" err="1">
                <a:latin typeface="Raleway" pitchFamily="2" charset="77"/>
              </a:rPr>
              <a:t>Preterm</a:t>
            </a:r>
            <a:r>
              <a:rPr lang="fr-FR" sz="1200" dirty="0">
                <a:latin typeface="Raleway" pitchFamily="2" charset="77"/>
              </a:rPr>
              <a:t> Very-</a:t>
            </a:r>
            <a:r>
              <a:rPr lang="fr-FR" sz="1200" dirty="0" err="1">
                <a:latin typeface="Raleway" pitchFamily="2" charset="77"/>
              </a:rPr>
              <a:t>LowBirth</a:t>
            </a:r>
            <a:r>
              <a:rPr lang="fr-FR" sz="1200" dirty="0">
                <a:latin typeface="Raleway" pitchFamily="2" charset="77"/>
              </a:rPr>
              <a:t>-</a:t>
            </a:r>
            <a:r>
              <a:rPr lang="fr-FR" sz="1200" dirty="0" err="1">
                <a:latin typeface="Raleway" pitchFamily="2" charset="77"/>
              </a:rPr>
              <a:t>Weight</a:t>
            </a:r>
            <a:r>
              <a:rPr lang="fr-FR" sz="1200" dirty="0">
                <a:latin typeface="Raleway" pitchFamily="2" charset="77"/>
              </a:rPr>
              <a:t> Infants. J Pediatr </a:t>
            </a:r>
            <a:r>
              <a:rPr lang="fr-FR" sz="1200" dirty="0" err="1">
                <a:latin typeface="Raleway" pitchFamily="2" charset="77"/>
              </a:rPr>
              <a:t>Gastroenterol</a:t>
            </a:r>
            <a:r>
              <a:rPr lang="fr-FR" sz="1200" dirty="0">
                <a:latin typeface="Raleway" pitchFamily="2" charset="77"/>
              </a:rPr>
              <a:t> </a:t>
            </a:r>
            <a:r>
              <a:rPr lang="fr-FR" sz="1200" dirty="0" err="1">
                <a:latin typeface="Raleway" pitchFamily="2" charset="77"/>
              </a:rPr>
              <a:t>Nutr</a:t>
            </a:r>
            <a:r>
              <a:rPr lang="fr-FR" sz="1200" dirty="0">
                <a:latin typeface="Raleway" pitchFamily="2" charset="77"/>
              </a:rPr>
              <a:t>. </a:t>
            </a:r>
            <a:r>
              <a:rPr lang="fr-FR" sz="1200" dirty="0" err="1">
                <a:latin typeface="Raleway" pitchFamily="2" charset="77"/>
              </a:rPr>
              <a:t>févr</a:t>
            </a:r>
            <a:r>
              <a:rPr lang="fr-FR" sz="1200" dirty="0">
                <a:latin typeface="Raleway" pitchFamily="2" charset="77"/>
              </a:rPr>
              <a:t> 2016;62(2):292‑303.</a:t>
            </a:r>
          </a:p>
        </p:txBody>
      </p:sp>
    </p:spTree>
    <p:extLst>
      <p:ext uri="{BB962C8B-B14F-4D97-AF65-F5344CB8AC3E}">
        <p14:creationId xmlns:p14="http://schemas.microsoft.com/office/powerpoint/2010/main" val="1242932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4886643-547B-492D-8E83-30656F734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9F1A7E4-819D-4D21-8E8B-32671A9F9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7 w 5353835"/>
              <a:gd name="connsiteY0" fmla="*/ 5273742 h 5353835"/>
              <a:gd name="connsiteX1" fmla="*/ 4938299 w 5353835"/>
              <a:gd name="connsiteY1" fmla="*/ 5273742 h 5353835"/>
              <a:gd name="connsiteX2" fmla="*/ 4858206 w 5353835"/>
              <a:gd name="connsiteY2" fmla="*/ 5353835 h 5353835"/>
              <a:gd name="connsiteX3" fmla="*/ 770600 w 5353835"/>
              <a:gd name="connsiteY3" fmla="*/ 5353835 h 5353835"/>
              <a:gd name="connsiteX4" fmla="*/ 433255 w 5353835"/>
              <a:gd name="connsiteY4" fmla="*/ 80093 h 5353835"/>
              <a:gd name="connsiteX5" fmla="*/ 51334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58206 h 5353835"/>
              <a:gd name="connsiteX8" fmla="*/ 5273742 w 5353835"/>
              <a:gd name="connsiteY8" fmla="*/ 4938299 h 5353835"/>
              <a:gd name="connsiteX9" fmla="*/ 5273742 w 5353835"/>
              <a:gd name="connsiteY9" fmla="*/ 80093 h 5353835"/>
              <a:gd name="connsiteX10" fmla="*/ 0 w 5353835"/>
              <a:gd name="connsiteY10" fmla="*/ 513348 h 5353835"/>
              <a:gd name="connsiteX11" fmla="*/ 80093 w 5353835"/>
              <a:gd name="connsiteY11" fmla="*/ 433255 h 5353835"/>
              <a:gd name="connsiteX12" fmla="*/ 80093 w 5353835"/>
              <a:gd name="connsiteY12" fmla="*/ 4663328 h 5353835"/>
              <a:gd name="connsiteX13" fmla="*/ 0 w 5353835"/>
              <a:gd name="connsiteY13" fmla="*/ 4583235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7" y="5273742"/>
                </a:moveTo>
                <a:lnTo>
                  <a:pt x="4938299" y="5273742"/>
                </a:lnTo>
                <a:lnTo>
                  <a:pt x="4858206" y="5353835"/>
                </a:lnTo>
                <a:lnTo>
                  <a:pt x="770600" y="5353835"/>
                </a:lnTo>
                <a:close/>
                <a:moveTo>
                  <a:pt x="433255" y="80093"/>
                </a:moveTo>
                <a:lnTo>
                  <a:pt x="513348" y="0"/>
                </a:lnTo>
                <a:lnTo>
                  <a:pt x="5353835" y="0"/>
                </a:lnTo>
                <a:lnTo>
                  <a:pt x="5353835" y="4858206"/>
                </a:lnTo>
                <a:lnTo>
                  <a:pt x="5273742" y="4938299"/>
                </a:lnTo>
                <a:lnTo>
                  <a:pt x="5273742" y="80093"/>
                </a:lnTo>
                <a:close/>
                <a:moveTo>
                  <a:pt x="0" y="513348"/>
                </a:moveTo>
                <a:lnTo>
                  <a:pt x="80093" y="433255"/>
                </a:lnTo>
                <a:lnTo>
                  <a:pt x="80093" y="4663328"/>
                </a:lnTo>
                <a:lnTo>
                  <a:pt x="0" y="45832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208932A-8460-6CC9-8ECF-2BD5E4B92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701" y="2452526"/>
            <a:ext cx="4248318" cy="1952947"/>
          </a:xfrm>
          <a:noFill/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500" b="1" dirty="0">
                <a:solidFill>
                  <a:schemeClr val="accent1">
                    <a:lumMod val="75000"/>
                  </a:schemeClr>
                </a:solidFill>
              </a:rPr>
              <a:t>MERCI DE VOTRE ATTENTION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A0CBA31-096E-4091-9E61-2D558A509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-2"/>
            <a:ext cx="1248189" cy="1248189"/>
            <a:chOff x="10943811" y="-2"/>
            <a:chExt cx="1248189" cy="1248189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CB64814D-A361-44E1-8D97-B83E41C8B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943811" y="-2"/>
              <a:ext cx="1248189" cy="1248189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52A6879-032A-4946-9CCA-44D38BEDF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317937" y="246646"/>
              <a:ext cx="577231" cy="577231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DCEF321-6D7A-4F12-9C40-45B5BCE69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778603" y="3517915"/>
            <a:ext cx="3385655" cy="3655570"/>
            <a:chOff x="-969545" y="3517915"/>
            <a:chExt cx="3385655" cy="365557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E5DFE27-9624-478D-A5DB-D1245FF45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1474116" y="4022486"/>
              <a:ext cx="3655570" cy="2646427"/>
            </a:xfrm>
            <a:custGeom>
              <a:avLst/>
              <a:gdLst>
                <a:gd name="connsiteX0" fmla="*/ 0 w 2736866"/>
                <a:gd name="connsiteY0" fmla="*/ 0 h 1981337"/>
                <a:gd name="connsiteX1" fmla="*/ 2736866 w 2736866"/>
                <a:gd name="connsiteY1" fmla="*/ 0 h 1981337"/>
                <a:gd name="connsiteX2" fmla="*/ 2736866 w 2736866"/>
                <a:gd name="connsiteY2" fmla="*/ 1225808 h 1981337"/>
                <a:gd name="connsiteX3" fmla="*/ 1981337 w 2736866"/>
                <a:gd name="connsiteY3" fmla="*/ 1981337 h 1981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6866" h="1981337">
                  <a:moveTo>
                    <a:pt x="0" y="0"/>
                  </a:moveTo>
                  <a:lnTo>
                    <a:pt x="2736866" y="0"/>
                  </a:lnTo>
                  <a:lnTo>
                    <a:pt x="2736866" y="1225808"/>
                  </a:lnTo>
                  <a:lnTo>
                    <a:pt x="1981337" y="1981337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5BFF565-70E2-42D9-88A5-F588A72AE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616274" y="5778765"/>
              <a:ext cx="799836" cy="799836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https://encrypted-tbn2.gstatic.com/images?q=tbn:ANd9GcRsYneDtqBV5_jjMRzOCmrFAGavUrtn8QXQ0lnIZ85FJKwwTjNG2w">
            <a:extLst>
              <a:ext uri="{FF2B5EF4-FFF2-40B4-BE49-F238E27FC236}">
                <a16:creationId xmlns:a16="http://schemas.microsoft.com/office/drawing/2014/main" id="{A312477D-92F6-9611-48D9-DA81F0D93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68343" y="-1"/>
            <a:ext cx="4906956" cy="4607926"/>
          </a:xfrm>
          <a:custGeom>
            <a:avLst/>
            <a:gdLst/>
            <a:ahLst/>
            <a:cxnLst/>
            <a:rect l="l" t="t" r="r" b="b"/>
            <a:pathLst>
              <a:path w="5956528" h="5593537">
                <a:moveTo>
                  <a:pt x="2615274" y="0"/>
                </a:moveTo>
                <a:lnTo>
                  <a:pt x="3341256" y="0"/>
                </a:lnTo>
                <a:lnTo>
                  <a:pt x="5956528" y="2615274"/>
                </a:lnTo>
                <a:lnTo>
                  <a:pt x="2978265" y="5593537"/>
                </a:lnTo>
                <a:lnTo>
                  <a:pt x="0" y="2615274"/>
                </a:lnTo>
                <a:lnTo>
                  <a:pt x="261527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6AB08D7-F0FB-4965-B730-8B874214C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93049" y="367194"/>
            <a:ext cx="999162" cy="99916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48D9297-49FA-43ED-AC6B-E2F153B3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9187" y="946949"/>
            <a:ext cx="352820" cy="35282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D12E931-C1A9-4A7E-A98D-CCA7DC6AC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423089" y="4846332"/>
            <a:ext cx="1333438" cy="133343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3727061-1ADF-421E-B715-7D4DE0B2E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85899" y="4866318"/>
            <a:ext cx="618664" cy="61866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9D12A9-528C-5DF4-B8DA-5760F2EFC8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31" y="5953787"/>
            <a:ext cx="1584000" cy="8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264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2995</TotalTime>
  <Words>865</Words>
  <Application>Microsoft Macintosh PowerPoint</Application>
  <PresentationFormat>Grand écran</PresentationFormat>
  <Paragraphs>144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Courier New</vt:lpstr>
      <vt:lpstr>Police système Courant</vt:lpstr>
      <vt:lpstr>Raleway</vt:lpstr>
      <vt:lpstr>Thème Office</vt:lpstr>
      <vt:lpstr>Office Theme</vt:lpstr>
      <vt:lpstr>Présentation PowerPoint</vt:lpstr>
      <vt:lpstr>Enquête surveillance de flore dans les services de néonatalogie de niveau 3</vt:lpstr>
      <vt:lpstr>Présentation PowerPoint</vt:lpstr>
      <vt:lpstr>1. Recevez-vous des prélèvements de surveillance de vos services de néonatalogie ?</vt:lpstr>
      <vt:lpstr>2. Quels micro-organismes recherchez-vous  ? (1/2)</vt:lpstr>
      <vt:lpstr>2. Quels micro-organismes recherchez-vous  ? (2/2)</vt:lpstr>
      <vt:lpstr>3. Quels types de prélèvements recevez-vous ?</vt:lpstr>
      <vt:lpstr>4. Quelle est la périodicité de réception de ces prélèvements ? (1/2)</vt:lpstr>
      <vt:lpstr>4. Quelle est la périodicité de réception de ces prélèvements ? (1/2)</vt:lpstr>
      <vt:lpstr>5. Pour la recherche de S. aureus (SARM et/ou SASM), vous utilisez :</vt:lpstr>
      <vt:lpstr>6. Pour la recherche d’entérobactéries BMR, vous utilisez :</vt:lpstr>
      <vt:lpstr>7. Pour la recherche d’autres bactéries, vous utilisez :</vt:lpstr>
      <vt:lpstr>8. Réalisez-vous des antibiogrammes ? </vt:lpstr>
      <vt:lpstr>Bilan des signalements en Néonatologie, France 2012-2021</vt:lpstr>
      <vt:lpstr>RÉPARTITION DES SIN PAR MICROORGANISME en néonatologie France (N= 455), FRANCE 2012-2021</vt:lpstr>
      <vt:lpstr>Distribution régionale, France 2012-2021</vt:lpstr>
      <vt:lpstr>Présentation PowerPoint</vt:lpstr>
      <vt:lpstr>Les objectifs de ce dépistage :</vt:lpstr>
      <vt:lpstr>Conduite à tenir en cas d’identification de patient positif pour une de ces bactéries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Enquête surveillance de flore dans les services de néonatalogie de niveau 3</dc:title>
  <dc:creator>Anne Tristan</dc:creator>
  <cp:lastModifiedBy>Anne Tristan</cp:lastModifiedBy>
  <cp:revision>31</cp:revision>
  <dcterms:created xsi:type="dcterms:W3CDTF">2022-12-05T09:05:24Z</dcterms:created>
  <dcterms:modified xsi:type="dcterms:W3CDTF">2023-02-24T08:03:32Z</dcterms:modified>
</cp:coreProperties>
</file>