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5A1B0200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74" r:id="rId2"/>
    <p:sldId id="302" r:id="rId3"/>
    <p:sldId id="303" r:id="rId4"/>
    <p:sldId id="282" r:id="rId5"/>
    <p:sldId id="283" r:id="rId6"/>
    <p:sldId id="300" r:id="rId7"/>
    <p:sldId id="301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ECHAL, Nicolas (ARS-BFC/BFC/SG)" initials="MN(" lastIdx="1" clrIdx="0">
    <p:extLst>
      <p:ext uri="{19B8F6BF-5375-455C-9EA6-DF929625EA0E}">
        <p15:presenceInfo xmlns:p15="http://schemas.microsoft.com/office/powerpoint/2012/main" userId="S-1-5-21-3177125315-431800771-2236886301-642119" providerId="AD"/>
      </p:ext>
    </p:extLst>
  </p:cmAuthor>
  <p:cmAuthor id="2" name="SAUZEAU, Chloé (ARS-ARA)" initials="SC(" lastIdx="22" clrIdx="1">
    <p:extLst>
      <p:ext uri="{19B8F6BF-5375-455C-9EA6-DF929625EA0E}">
        <p15:presenceInfo xmlns:p15="http://schemas.microsoft.com/office/powerpoint/2012/main" userId="S-1-5-21-3177125315-431800771-2236886301-6017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8D233F-8DEB-4F33-B37B-A0CB59F72F65}" type="doc">
      <dgm:prSet loTypeId="urn:microsoft.com/office/officeart/2005/8/layout/defaul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F1BF6681-D98C-447D-8E1E-DEFBD45DE8E0}">
      <dgm:prSet phldrT="[Texte]" custT="1"/>
      <dgm:spPr>
        <a:noFill/>
        <a:ln>
          <a:solidFill>
            <a:srgbClr val="000091"/>
          </a:solidFill>
        </a:ln>
      </dgm:spPr>
      <dgm:t>
        <a:bodyPr/>
        <a:lstStyle/>
        <a:p>
          <a:r>
            <a:rPr lang="fr-FR" sz="1800" b="0" cap="all" baseline="0" dirty="0">
              <a:solidFill>
                <a:srgbClr val="000091"/>
              </a:solidFill>
            </a:rPr>
            <a:t>L’axe achats finances </a:t>
          </a:r>
        </a:p>
        <a:p>
          <a:r>
            <a:rPr lang="fr-FR" sz="1800" i="1" dirty="0">
              <a:solidFill>
                <a:schemeClr val="tx1"/>
              </a:solidFill>
            </a:rPr>
            <a:t>Pilotage : ARS Auvergne-Rhône-Alpes</a:t>
          </a:r>
        </a:p>
      </dgm:t>
    </dgm:pt>
    <dgm:pt modelId="{C71C0546-328E-49A7-AA08-40C04FE0FB6C}" type="parTrans" cxnId="{2E44F0A0-4A27-41F3-90D0-A16A34490562}">
      <dgm:prSet/>
      <dgm:spPr/>
      <dgm:t>
        <a:bodyPr/>
        <a:lstStyle/>
        <a:p>
          <a:endParaRPr lang="fr-FR" sz="1800">
            <a:solidFill>
              <a:schemeClr val="tx1"/>
            </a:solidFill>
          </a:endParaRPr>
        </a:p>
      </dgm:t>
    </dgm:pt>
    <dgm:pt modelId="{629A7EDA-42B8-4F5E-9B91-67EB9DA7457E}" type="sibTrans" cxnId="{2E44F0A0-4A27-41F3-90D0-A16A34490562}">
      <dgm:prSet/>
      <dgm:spPr/>
      <dgm:t>
        <a:bodyPr/>
        <a:lstStyle/>
        <a:p>
          <a:endParaRPr lang="fr-FR" sz="1800">
            <a:solidFill>
              <a:schemeClr val="tx1"/>
            </a:solidFill>
          </a:endParaRPr>
        </a:p>
      </dgm:t>
    </dgm:pt>
    <dgm:pt modelId="{EEC60F56-2986-4697-8180-0D4E54992096}">
      <dgm:prSet phldrT="[Texte]" custT="1"/>
      <dgm:spPr>
        <a:noFill/>
        <a:ln>
          <a:solidFill>
            <a:srgbClr val="000091"/>
          </a:solidFill>
        </a:ln>
      </dgm:spPr>
      <dgm:t>
        <a:bodyPr/>
        <a:lstStyle/>
        <a:p>
          <a:r>
            <a:rPr lang="fr-FR" sz="1800" b="0" cap="all" baseline="0" dirty="0">
              <a:solidFill>
                <a:srgbClr val="000091"/>
              </a:solidFill>
            </a:rPr>
            <a:t>L’axe modernisation </a:t>
          </a:r>
          <a:r>
            <a:rPr lang="fr-FR" sz="1800" b="0" cap="all" baseline="0" dirty="0" smtClean="0">
              <a:solidFill>
                <a:srgbClr val="000091"/>
              </a:solidFill>
            </a:rPr>
            <a:t>et simplification</a:t>
          </a:r>
        </a:p>
        <a:p>
          <a:r>
            <a:rPr lang="fr-FR" sz="1800" i="1" dirty="0" smtClean="0">
              <a:solidFill>
                <a:schemeClr val="tx1"/>
              </a:solidFill>
            </a:rPr>
            <a:t>Pilotage </a:t>
          </a:r>
          <a:r>
            <a:rPr lang="fr-FR" sz="1800" i="1" dirty="0">
              <a:solidFill>
                <a:schemeClr val="tx1"/>
              </a:solidFill>
            </a:rPr>
            <a:t>: ARS Bourgogne-Franche-Comté</a:t>
          </a:r>
        </a:p>
      </dgm:t>
    </dgm:pt>
    <dgm:pt modelId="{4CD05B94-8630-440E-923C-AFB6CDBE19A9}" type="parTrans" cxnId="{74593705-90B6-40E3-95C2-EFD4C61888BF}">
      <dgm:prSet/>
      <dgm:spPr/>
      <dgm:t>
        <a:bodyPr/>
        <a:lstStyle/>
        <a:p>
          <a:endParaRPr lang="fr-FR" sz="1800">
            <a:solidFill>
              <a:schemeClr val="tx1"/>
            </a:solidFill>
          </a:endParaRPr>
        </a:p>
      </dgm:t>
    </dgm:pt>
    <dgm:pt modelId="{A6DC7911-3404-4542-85B3-92C67E7717B0}" type="sibTrans" cxnId="{74593705-90B6-40E3-95C2-EFD4C61888BF}">
      <dgm:prSet/>
      <dgm:spPr/>
      <dgm:t>
        <a:bodyPr/>
        <a:lstStyle/>
        <a:p>
          <a:endParaRPr lang="fr-FR" sz="1800">
            <a:solidFill>
              <a:schemeClr val="tx1"/>
            </a:solidFill>
          </a:endParaRPr>
        </a:p>
      </dgm:t>
    </dgm:pt>
    <dgm:pt modelId="{E73D4C05-1882-4F53-9B41-082C8EB58C6D}">
      <dgm:prSet phldrT="[Texte]" custT="1"/>
      <dgm:spPr>
        <a:noFill/>
        <a:ln>
          <a:solidFill>
            <a:srgbClr val="000091"/>
          </a:solidFill>
        </a:ln>
      </dgm:spPr>
      <dgm:t>
        <a:bodyPr/>
        <a:lstStyle/>
        <a:p>
          <a:r>
            <a:rPr lang="fr-FR" sz="1800" b="0" cap="all" baseline="0" dirty="0">
              <a:solidFill>
                <a:srgbClr val="000091"/>
              </a:solidFill>
            </a:rPr>
            <a:t>L’axe systèmes d’information</a:t>
          </a:r>
        </a:p>
        <a:p>
          <a:r>
            <a:rPr lang="fr-FR" sz="1800" i="1" dirty="0">
              <a:solidFill>
                <a:schemeClr val="tx1"/>
              </a:solidFill>
            </a:rPr>
            <a:t>Pilotage : ARS Ile-de-France</a:t>
          </a:r>
        </a:p>
      </dgm:t>
    </dgm:pt>
    <dgm:pt modelId="{E63120B2-9412-4382-98FB-136AA6D886B6}" type="parTrans" cxnId="{9356067F-763B-43C5-9386-F63A606C09CB}">
      <dgm:prSet/>
      <dgm:spPr/>
      <dgm:t>
        <a:bodyPr/>
        <a:lstStyle/>
        <a:p>
          <a:endParaRPr lang="fr-FR" sz="1800">
            <a:solidFill>
              <a:schemeClr val="tx1"/>
            </a:solidFill>
          </a:endParaRPr>
        </a:p>
      </dgm:t>
    </dgm:pt>
    <dgm:pt modelId="{B2CC67D9-9761-4FA4-8462-E458518349C1}" type="sibTrans" cxnId="{9356067F-763B-43C5-9386-F63A606C09CB}">
      <dgm:prSet/>
      <dgm:spPr/>
      <dgm:t>
        <a:bodyPr/>
        <a:lstStyle/>
        <a:p>
          <a:endParaRPr lang="fr-FR" sz="1800">
            <a:solidFill>
              <a:schemeClr val="tx1"/>
            </a:solidFill>
          </a:endParaRPr>
        </a:p>
      </dgm:t>
    </dgm:pt>
    <dgm:pt modelId="{6E64641B-C1AA-4407-80A3-F91CD250B065}">
      <dgm:prSet phldrT="[Texte]" custT="1"/>
      <dgm:spPr>
        <a:noFill/>
        <a:ln>
          <a:solidFill>
            <a:srgbClr val="000091"/>
          </a:solidFill>
        </a:ln>
      </dgm:spPr>
      <dgm:t>
        <a:bodyPr/>
        <a:lstStyle/>
        <a:p>
          <a:r>
            <a:rPr lang="fr-FR" sz="1800" b="0" cap="all" baseline="0" dirty="0">
              <a:solidFill>
                <a:srgbClr val="000091"/>
              </a:solidFill>
            </a:rPr>
            <a:t>L’axe ressources humaines </a:t>
          </a:r>
        </a:p>
        <a:p>
          <a:r>
            <a:rPr lang="fr-FR" sz="1800" i="1" dirty="0">
              <a:solidFill>
                <a:schemeClr val="tx1"/>
              </a:solidFill>
            </a:rPr>
            <a:t>Pilotage : ARS Grand Est</a:t>
          </a:r>
        </a:p>
      </dgm:t>
    </dgm:pt>
    <dgm:pt modelId="{F3414931-669F-44CF-8BF3-DF5DE134FD43}" type="parTrans" cxnId="{4CDD79F3-4617-4699-8315-4EDABC683BE9}">
      <dgm:prSet/>
      <dgm:spPr/>
      <dgm:t>
        <a:bodyPr/>
        <a:lstStyle/>
        <a:p>
          <a:endParaRPr lang="fr-FR" sz="1800">
            <a:solidFill>
              <a:schemeClr val="tx1"/>
            </a:solidFill>
          </a:endParaRPr>
        </a:p>
      </dgm:t>
    </dgm:pt>
    <dgm:pt modelId="{7717A911-86E1-4DC3-BD80-78F9D04AD1AD}" type="sibTrans" cxnId="{4CDD79F3-4617-4699-8315-4EDABC683BE9}">
      <dgm:prSet/>
      <dgm:spPr/>
      <dgm:t>
        <a:bodyPr/>
        <a:lstStyle/>
        <a:p>
          <a:endParaRPr lang="fr-FR" sz="1800">
            <a:solidFill>
              <a:schemeClr val="tx1"/>
            </a:solidFill>
          </a:endParaRPr>
        </a:p>
      </dgm:t>
    </dgm:pt>
    <dgm:pt modelId="{533652DD-F903-487B-B031-236EFFC9C72D}" type="pres">
      <dgm:prSet presAssocID="{818D233F-8DEB-4F33-B37B-A0CB59F72F6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69BD9DE9-D45E-47E4-B97E-397D47F3419F}" type="pres">
      <dgm:prSet presAssocID="{6E64641B-C1AA-4407-80A3-F91CD250B065}" presName="node" presStyleLbl="node1" presStyleIdx="0" presStyleCnt="4" custLinFactNeighborX="353" custLinFactNeighborY="-31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962A599-1055-41C6-8A41-F432C3294849}" type="pres">
      <dgm:prSet presAssocID="{7717A911-86E1-4DC3-BD80-78F9D04AD1AD}" presName="sibTrans" presStyleCnt="0"/>
      <dgm:spPr/>
    </dgm:pt>
    <dgm:pt modelId="{3C582F33-39FB-4938-97D2-C529853E8FA8}" type="pres">
      <dgm:prSet presAssocID="{F1BF6681-D98C-447D-8E1E-DEFBD45DE8E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E142365-A3F7-4FFF-9FA8-F47B8AC02503}" type="pres">
      <dgm:prSet presAssocID="{629A7EDA-42B8-4F5E-9B91-67EB9DA7457E}" presName="sibTrans" presStyleCnt="0"/>
      <dgm:spPr/>
    </dgm:pt>
    <dgm:pt modelId="{CEE4735C-8CF6-4F02-80B6-2912D79B083D}" type="pres">
      <dgm:prSet presAssocID="{EEC60F56-2986-4697-8180-0D4E5499209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00B3873-B884-4FE3-8F2F-A0A384139722}" type="pres">
      <dgm:prSet presAssocID="{A6DC7911-3404-4542-85B3-92C67E7717B0}" presName="sibTrans" presStyleCnt="0"/>
      <dgm:spPr/>
    </dgm:pt>
    <dgm:pt modelId="{65FE9B03-0C17-47B4-9D00-FE4E5A1946B3}" type="pres">
      <dgm:prSet presAssocID="{E73D4C05-1882-4F53-9B41-082C8EB58C6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4593705-90B6-40E3-95C2-EFD4C61888BF}" srcId="{818D233F-8DEB-4F33-B37B-A0CB59F72F65}" destId="{EEC60F56-2986-4697-8180-0D4E54992096}" srcOrd="2" destOrd="0" parTransId="{4CD05B94-8630-440E-923C-AFB6CDBE19A9}" sibTransId="{A6DC7911-3404-4542-85B3-92C67E7717B0}"/>
    <dgm:cxn modelId="{2E44F0A0-4A27-41F3-90D0-A16A34490562}" srcId="{818D233F-8DEB-4F33-B37B-A0CB59F72F65}" destId="{F1BF6681-D98C-447D-8E1E-DEFBD45DE8E0}" srcOrd="1" destOrd="0" parTransId="{C71C0546-328E-49A7-AA08-40C04FE0FB6C}" sibTransId="{629A7EDA-42B8-4F5E-9B91-67EB9DA7457E}"/>
    <dgm:cxn modelId="{DA76DB85-0C79-45D6-BA95-57056E31D64D}" type="presOf" srcId="{E73D4C05-1882-4F53-9B41-082C8EB58C6D}" destId="{65FE9B03-0C17-47B4-9D00-FE4E5A1946B3}" srcOrd="0" destOrd="0" presId="urn:microsoft.com/office/officeart/2005/8/layout/default"/>
    <dgm:cxn modelId="{9356067F-763B-43C5-9386-F63A606C09CB}" srcId="{818D233F-8DEB-4F33-B37B-A0CB59F72F65}" destId="{E73D4C05-1882-4F53-9B41-082C8EB58C6D}" srcOrd="3" destOrd="0" parTransId="{E63120B2-9412-4382-98FB-136AA6D886B6}" sibTransId="{B2CC67D9-9761-4FA4-8462-E458518349C1}"/>
    <dgm:cxn modelId="{4CDD79F3-4617-4699-8315-4EDABC683BE9}" srcId="{818D233F-8DEB-4F33-B37B-A0CB59F72F65}" destId="{6E64641B-C1AA-4407-80A3-F91CD250B065}" srcOrd="0" destOrd="0" parTransId="{F3414931-669F-44CF-8BF3-DF5DE134FD43}" sibTransId="{7717A911-86E1-4DC3-BD80-78F9D04AD1AD}"/>
    <dgm:cxn modelId="{777EF814-2741-40A4-B1C6-79FED0AA1140}" type="presOf" srcId="{EEC60F56-2986-4697-8180-0D4E54992096}" destId="{CEE4735C-8CF6-4F02-80B6-2912D79B083D}" srcOrd="0" destOrd="0" presId="urn:microsoft.com/office/officeart/2005/8/layout/default"/>
    <dgm:cxn modelId="{5F5B4831-948E-432C-AB82-159E7BC155D5}" type="presOf" srcId="{818D233F-8DEB-4F33-B37B-A0CB59F72F65}" destId="{533652DD-F903-487B-B031-236EFFC9C72D}" srcOrd="0" destOrd="0" presId="urn:microsoft.com/office/officeart/2005/8/layout/default"/>
    <dgm:cxn modelId="{BDA65AEF-E08C-4910-854C-13BB59C8EFAA}" type="presOf" srcId="{F1BF6681-D98C-447D-8E1E-DEFBD45DE8E0}" destId="{3C582F33-39FB-4938-97D2-C529853E8FA8}" srcOrd="0" destOrd="0" presId="urn:microsoft.com/office/officeart/2005/8/layout/default"/>
    <dgm:cxn modelId="{5845DE89-BB5D-4F21-B0CC-E74D1B240B9C}" type="presOf" srcId="{6E64641B-C1AA-4407-80A3-F91CD250B065}" destId="{69BD9DE9-D45E-47E4-B97E-397D47F3419F}" srcOrd="0" destOrd="0" presId="urn:microsoft.com/office/officeart/2005/8/layout/default"/>
    <dgm:cxn modelId="{BAC02104-E617-4B6D-857F-FB0C9CCEFE1A}" type="presParOf" srcId="{533652DD-F903-487B-B031-236EFFC9C72D}" destId="{69BD9DE9-D45E-47E4-B97E-397D47F3419F}" srcOrd="0" destOrd="0" presId="urn:microsoft.com/office/officeart/2005/8/layout/default"/>
    <dgm:cxn modelId="{3C6B69EA-A619-4CB0-8AD3-388D64ADB52F}" type="presParOf" srcId="{533652DD-F903-487B-B031-236EFFC9C72D}" destId="{B962A599-1055-41C6-8A41-F432C3294849}" srcOrd="1" destOrd="0" presId="urn:microsoft.com/office/officeart/2005/8/layout/default"/>
    <dgm:cxn modelId="{D3064C15-29CE-4216-8B1F-4864531F5F45}" type="presParOf" srcId="{533652DD-F903-487B-B031-236EFFC9C72D}" destId="{3C582F33-39FB-4938-97D2-C529853E8FA8}" srcOrd="2" destOrd="0" presId="urn:microsoft.com/office/officeart/2005/8/layout/default"/>
    <dgm:cxn modelId="{E5D22109-A7F0-4D8C-A375-0CBA2881B12C}" type="presParOf" srcId="{533652DD-F903-487B-B031-236EFFC9C72D}" destId="{4E142365-A3F7-4FFF-9FA8-F47B8AC02503}" srcOrd="3" destOrd="0" presId="urn:microsoft.com/office/officeart/2005/8/layout/default"/>
    <dgm:cxn modelId="{B4C4D49D-5695-45DD-B611-A1A79E6B53D8}" type="presParOf" srcId="{533652DD-F903-487B-B031-236EFFC9C72D}" destId="{CEE4735C-8CF6-4F02-80B6-2912D79B083D}" srcOrd="4" destOrd="0" presId="urn:microsoft.com/office/officeart/2005/8/layout/default"/>
    <dgm:cxn modelId="{AF833A2F-FF01-4C80-9846-65709A648390}" type="presParOf" srcId="{533652DD-F903-487B-B031-236EFFC9C72D}" destId="{600B3873-B884-4FE3-8F2F-A0A384139722}" srcOrd="5" destOrd="0" presId="urn:microsoft.com/office/officeart/2005/8/layout/default"/>
    <dgm:cxn modelId="{D2DE958E-B70C-4389-B615-4804C31F69F8}" type="presParOf" srcId="{533652DD-F903-487B-B031-236EFFC9C72D}" destId="{65FE9B03-0C17-47B4-9D00-FE4E5A1946B3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D9DE9-D45E-47E4-B97E-397D47F3419F}">
      <dsp:nvSpPr>
        <dsp:cNvPr id="0" name=""/>
        <dsp:cNvSpPr/>
      </dsp:nvSpPr>
      <dsp:spPr>
        <a:xfrm>
          <a:off x="12277" y="270744"/>
          <a:ext cx="2562820" cy="1537692"/>
        </a:xfrm>
        <a:prstGeom prst="rect">
          <a:avLst/>
        </a:prstGeom>
        <a:noFill/>
        <a:ln w="25400" cap="flat" cmpd="sng" algn="ctr">
          <a:solidFill>
            <a:srgbClr val="00009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0" kern="1200" cap="all" baseline="0" dirty="0">
              <a:solidFill>
                <a:srgbClr val="000091"/>
              </a:solidFill>
            </a:rPr>
            <a:t>L’axe ressources humaines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i="1" kern="1200" dirty="0">
              <a:solidFill>
                <a:schemeClr val="tx1"/>
              </a:solidFill>
            </a:rPr>
            <a:t>Pilotage : ARS Grand Est</a:t>
          </a:r>
        </a:p>
      </dsp:txBody>
      <dsp:txXfrm>
        <a:off x="12277" y="270744"/>
        <a:ext cx="2562820" cy="1537692"/>
      </dsp:txXfrm>
    </dsp:sp>
    <dsp:sp modelId="{3C582F33-39FB-4938-97D2-C529853E8FA8}">
      <dsp:nvSpPr>
        <dsp:cNvPr id="0" name=""/>
        <dsp:cNvSpPr/>
      </dsp:nvSpPr>
      <dsp:spPr>
        <a:xfrm>
          <a:off x="2822332" y="275541"/>
          <a:ext cx="2562820" cy="1537692"/>
        </a:xfrm>
        <a:prstGeom prst="rect">
          <a:avLst/>
        </a:prstGeom>
        <a:noFill/>
        <a:ln w="25400" cap="flat" cmpd="sng" algn="ctr">
          <a:solidFill>
            <a:srgbClr val="00009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0" kern="1200" cap="all" baseline="0" dirty="0">
              <a:solidFill>
                <a:srgbClr val="000091"/>
              </a:solidFill>
            </a:rPr>
            <a:t>L’axe achats finances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i="1" kern="1200" dirty="0">
              <a:solidFill>
                <a:schemeClr val="tx1"/>
              </a:solidFill>
            </a:rPr>
            <a:t>Pilotage : ARS Auvergne-Rhône-Alpes</a:t>
          </a:r>
        </a:p>
      </dsp:txBody>
      <dsp:txXfrm>
        <a:off x="2822332" y="275541"/>
        <a:ext cx="2562820" cy="1537692"/>
      </dsp:txXfrm>
    </dsp:sp>
    <dsp:sp modelId="{CEE4735C-8CF6-4F02-80B6-2912D79B083D}">
      <dsp:nvSpPr>
        <dsp:cNvPr id="0" name=""/>
        <dsp:cNvSpPr/>
      </dsp:nvSpPr>
      <dsp:spPr>
        <a:xfrm>
          <a:off x="5641435" y="275541"/>
          <a:ext cx="2562820" cy="1537692"/>
        </a:xfrm>
        <a:prstGeom prst="rect">
          <a:avLst/>
        </a:prstGeom>
        <a:noFill/>
        <a:ln w="25400" cap="flat" cmpd="sng" algn="ctr">
          <a:solidFill>
            <a:srgbClr val="00009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0" kern="1200" cap="all" baseline="0" dirty="0">
              <a:solidFill>
                <a:srgbClr val="000091"/>
              </a:solidFill>
            </a:rPr>
            <a:t>L’axe modernisation </a:t>
          </a:r>
          <a:r>
            <a:rPr lang="fr-FR" sz="1800" b="0" kern="1200" cap="all" baseline="0" dirty="0" smtClean="0">
              <a:solidFill>
                <a:srgbClr val="000091"/>
              </a:solidFill>
            </a:rPr>
            <a:t>et simplification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i="1" kern="1200" dirty="0" smtClean="0">
              <a:solidFill>
                <a:schemeClr val="tx1"/>
              </a:solidFill>
            </a:rPr>
            <a:t>Pilotage </a:t>
          </a:r>
          <a:r>
            <a:rPr lang="fr-FR" sz="1800" i="1" kern="1200" dirty="0">
              <a:solidFill>
                <a:schemeClr val="tx1"/>
              </a:solidFill>
            </a:rPr>
            <a:t>: ARS Bourgogne-Franche-Comté</a:t>
          </a:r>
        </a:p>
      </dsp:txBody>
      <dsp:txXfrm>
        <a:off x="5641435" y="275541"/>
        <a:ext cx="2562820" cy="1537692"/>
      </dsp:txXfrm>
    </dsp:sp>
    <dsp:sp modelId="{65FE9B03-0C17-47B4-9D00-FE4E5A1946B3}">
      <dsp:nvSpPr>
        <dsp:cNvPr id="0" name=""/>
        <dsp:cNvSpPr/>
      </dsp:nvSpPr>
      <dsp:spPr>
        <a:xfrm>
          <a:off x="8460538" y="275541"/>
          <a:ext cx="2562820" cy="1537692"/>
        </a:xfrm>
        <a:prstGeom prst="rect">
          <a:avLst/>
        </a:prstGeom>
        <a:noFill/>
        <a:ln w="25400" cap="flat" cmpd="sng" algn="ctr">
          <a:solidFill>
            <a:srgbClr val="00009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0" kern="1200" cap="all" baseline="0" dirty="0">
              <a:solidFill>
                <a:srgbClr val="000091"/>
              </a:solidFill>
            </a:rPr>
            <a:t>L’axe systèmes d’information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i="1" kern="1200" dirty="0">
              <a:solidFill>
                <a:schemeClr val="tx1"/>
              </a:solidFill>
            </a:rPr>
            <a:t>Pilotage : ARS Ile-de-France</a:t>
          </a:r>
        </a:p>
      </dsp:txBody>
      <dsp:txXfrm>
        <a:off x="8460538" y="275541"/>
        <a:ext cx="2562820" cy="15376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885572-A161-4C32-9762-14674696501F}" type="datetimeFigureOut">
              <a:rPr lang="fr-FR" smtClean="0"/>
              <a:t>07/03/2023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EC86D-3768-4D14-BE85-224BD7D1B1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64976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644DD9-A01B-412F-B78F-63F11BFF56F3}" type="datetimeFigureOut">
              <a:rPr lang="fr-FR" smtClean="0"/>
              <a:t>07/03/2023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79E635-0C07-4CE8-9935-1C26DEB3BA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1586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9E635-0C07-4CE8-9935-1C26DEB3BAD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3208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0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07/03/2023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12700" indent="1142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99BFD6E0-B235-DA4F-9D70-E9444B53C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0" y="2276872"/>
            <a:ext cx="11232445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882144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371" y="2084851"/>
            <a:ext cx="3360000" cy="3840427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07/03/2023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26" name="Espace réservé du pied de page 4">
            <a:extLst>
              <a:ext uri="{FF2B5EF4-FFF2-40B4-BE49-F238E27FC236}">
                <a16:creationId xmlns:a16="http://schemas.microsoft.com/office/drawing/2014/main" id="{745ED2D7-3CC1-3B41-AA37-64BDE1CE2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</p:spTree>
    <p:extLst>
      <p:ext uri="{BB962C8B-B14F-4D97-AF65-F5344CB8AC3E}">
        <p14:creationId xmlns:p14="http://schemas.microsoft.com/office/powerpoint/2010/main" val="3250996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07/03/2023</a:t>
            </a:fld>
            <a:endParaRPr lang="fr-FR" cap="all" dirty="0"/>
          </a:p>
        </p:txBody>
      </p:sp>
      <p:sp>
        <p:nvSpPr>
          <p:cNvPr id="26" name="Espace réservé du pied de page 4">
            <a:extLst>
              <a:ext uri="{FF2B5EF4-FFF2-40B4-BE49-F238E27FC236}">
                <a16:creationId xmlns:a16="http://schemas.microsoft.com/office/drawing/2014/main" id="{745ED2D7-3CC1-3B41-AA37-64BDE1CE2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31371" y="2276872"/>
            <a:ext cx="3408628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67808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1625065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371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07/03/2023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D46074BB-6BF7-8249-9377-D0271B2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787" y="2276872"/>
            <a:ext cx="7488832" cy="3840427"/>
          </a:xfr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963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07/03/2023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D46074BB-6BF7-8249-9377-D0271B2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31371" y="2276873"/>
            <a:ext cx="7681384" cy="3839633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238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829DF172-12F0-D244-8F51-E16DC05073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36000" y="336000"/>
            <a:ext cx="1920000" cy="1920000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0" y="2852936"/>
            <a:ext cx="11232000" cy="305763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122764" indent="0">
              <a:spcBef>
                <a:spcPts val="667"/>
              </a:spcBef>
              <a:spcAft>
                <a:spcPts val="0"/>
              </a:spcAft>
              <a:buNone/>
              <a:tabLst/>
              <a:defRPr sz="246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07/03/2023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Espace réservé du pied de page 4">
            <a:extLst>
              <a:ext uri="{FF2B5EF4-FFF2-40B4-BE49-F238E27FC236}">
                <a16:creationId xmlns:a16="http://schemas.microsoft.com/office/drawing/2014/main" id="{4D728EC0-9FC5-AB4E-B907-86A468EF1E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5423926" y="260648"/>
            <a:ext cx="6241025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884" y="763648"/>
            <a:ext cx="3364916" cy="808103"/>
          </a:xfrm>
          <a:prstGeom prst="rect">
            <a:avLst/>
          </a:prstGeom>
        </p:spPr>
      </p:pic>
      <p:pic>
        <p:nvPicPr>
          <p:cNvPr id="17" name="Image 16"/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1467" y="853154"/>
            <a:ext cx="712333" cy="6290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21743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925277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85713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07/03/2023</a:t>
            </a:fld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</p:spTree>
    <p:extLst>
      <p:ext uri="{BB962C8B-B14F-4D97-AF65-F5344CB8AC3E}">
        <p14:creationId xmlns:p14="http://schemas.microsoft.com/office/powerpoint/2010/main" val="1864077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07/03/2023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960000" y="5829266"/>
            <a:ext cx="4320000" cy="597263"/>
          </a:xfrm>
        </p:spPr>
        <p:txBody>
          <a:bodyPr anchor="ctr" anchorCtr="0"/>
          <a:lstStyle>
            <a:lvl1pPr algn="l">
              <a:defRPr sz="1533"/>
            </a:lvl1pPr>
          </a:lstStyle>
          <a:p>
            <a:r>
              <a:rPr lang="fr-FR" dirty="0"/>
              <a:t>Intitulé de la direction/service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A456506-B875-0447-AE4C-DB90090465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20000" y="480000"/>
            <a:ext cx="3600000" cy="360000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406" y="369080"/>
            <a:ext cx="5724819" cy="1374846"/>
          </a:xfrm>
          <a:prstGeom prst="rect">
            <a:avLst/>
          </a:prstGeom>
        </p:spPr>
      </p:pic>
      <p:pic>
        <p:nvPicPr>
          <p:cNvPr id="9" name="Image 8"/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9892" y="5988908"/>
            <a:ext cx="712333" cy="6290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17343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5_Titre et conten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220994" y="365126"/>
            <a:ext cx="8295502" cy="1281114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3800" b="1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fr-FR" dirty="0" smtClean="0"/>
              <a:t>Titre partie ou page (ne pas dépasser deux lignes sinon illisible)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08338" y="1825625"/>
            <a:ext cx="10758730" cy="430471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>
                <a:solidFill>
                  <a:schemeClr val="tx1"/>
                </a:solidFill>
                <a:latin typeface="+mn-lt"/>
              </a:defRPr>
            </a:lvl1pPr>
            <a:lvl2pPr marL="180975" indent="1588">
              <a:buFont typeface="Wingdings" panose="05000000000000000000" pitchFamily="2" charset="2"/>
              <a:buChar char="§"/>
              <a:defRPr lang="fr-FR" sz="2400" b="0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444500" indent="-173038">
              <a:defRPr sz="2400" b="0">
                <a:solidFill>
                  <a:schemeClr val="accent1"/>
                </a:solidFill>
                <a:latin typeface="+mn-lt"/>
              </a:defRPr>
            </a:lvl3pPr>
            <a:lvl4pPr marL="0" indent="0">
              <a:buFont typeface="Calibri" panose="020F0502020204030204" pitchFamily="34" charset="0"/>
              <a:buNone/>
              <a:defRPr sz="2400" b="0" i="0">
                <a:latin typeface="+mn-lt"/>
              </a:defRPr>
            </a:lvl4pPr>
            <a:lvl5pPr>
              <a:defRPr i="1"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364422" y="6556962"/>
            <a:ext cx="66694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B38CCEA5-E3A9-4E57-82F7-3980BCFD4D6F}" type="slidenum">
              <a:rPr lang="fr-FR" sz="900" smtClean="0">
                <a:solidFill>
                  <a:schemeClr val="tx1"/>
                </a:solidFill>
                <a:latin typeface="Marianne" panose="02000000000000000000" pitchFamily="50" charset="0"/>
              </a:rPr>
              <a:pPr algn="l"/>
              <a:t>‹N°›</a:t>
            </a:fld>
            <a:r>
              <a:rPr lang="fr-FR" sz="900" dirty="0" smtClean="0">
                <a:solidFill>
                  <a:schemeClr val="tx1"/>
                </a:solidFill>
                <a:latin typeface="Marianne" panose="02000000000000000000" pitchFamily="50" charset="0"/>
              </a:rPr>
              <a:t> - Présentation du projet de transformation des</a:t>
            </a:r>
            <a:r>
              <a:rPr lang="fr-FR" sz="900" baseline="0" dirty="0" smtClean="0">
                <a:solidFill>
                  <a:schemeClr val="tx1"/>
                </a:solidFill>
                <a:latin typeface="Marianne" panose="02000000000000000000" pitchFamily="50" charset="0"/>
              </a:rPr>
              <a:t> métiers des ARS</a:t>
            </a:r>
            <a:endParaRPr lang="fr-FR" sz="900" dirty="0">
              <a:solidFill>
                <a:schemeClr val="tx1"/>
              </a:solidFill>
              <a:latin typeface="Marianne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43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31801" y="2276873"/>
            <a:ext cx="11233151" cy="39364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910402"/>
            <a:ext cx="11233151" cy="719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B858D49A-5A7A-574D-A0ED-52B5C1EFA876}" type="datetime1">
              <a:rPr lang="fr-FR" cap="all" smtClean="0"/>
              <a:pPr/>
              <a:t>07/03/2023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4921EE98-A0EA-AE49-A902-478042AA6CF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84000" y="144000"/>
            <a:ext cx="720000" cy="7200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360" y="229577"/>
            <a:ext cx="1682456" cy="404051"/>
          </a:xfrm>
          <a:prstGeom prst="rect">
            <a:avLst/>
          </a:prstGeom>
        </p:spPr>
      </p:pic>
      <p:pic>
        <p:nvPicPr>
          <p:cNvPr id="13" name="Image 12"/>
          <p:cNvPicPr/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176" y="186102"/>
            <a:ext cx="712333" cy="6290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23002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/>
  <p:txStyles>
    <p:titleStyle>
      <a:lvl1pPr marL="19050" indent="0" algn="l" defTabSz="1219170" rtl="0" eaLnBrk="1" latinLnBrk="0" hangingPunct="1">
        <a:lnSpc>
          <a:spcPct val="90000"/>
        </a:lnSpc>
        <a:spcBef>
          <a:spcPct val="0"/>
        </a:spcBef>
        <a:buNone/>
        <a:tabLst/>
        <a:defRPr sz="3333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2764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tabLst/>
        <a:defRPr sz="1867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68588" indent="-228594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08582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948576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4pPr>
      <a:lvl5pPr marL="1236569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indent="0" algn="l" defTabSz="1219170" rtl="0" eaLnBrk="1" latinLnBrk="0" hangingPunct="1">
        <a:spcBef>
          <a:spcPct val="20000"/>
        </a:spcBef>
        <a:buFont typeface="Arial" pitchFamily="34" charset="0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5A1B0200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nicolas.marechal@ars.sante.fr" TargetMode="External"/><Relationship Id="rId2" Type="http://schemas.openxmlformats.org/officeDocument/2006/relationships/hyperlink" Target="https://urldefense.com/v3/__https:/forms.office.com/e/rhk9eqhtdt__;!!FiWPmuqhD5aF3oDTQnc!i67z7ES5gWpBJBOCdSTA0IrDbCGCEPC-_pFMTxKa-SDJcx4xJcztS0IZp_N7p0GwGQNPzkcPlrlSqQoJpIvZUO6NVXnE25SPEj4$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4294967295"/>
          </p:nvPr>
        </p:nvSpPr>
        <p:spPr>
          <a:xfrm>
            <a:off x="0" y="6397625"/>
            <a:ext cx="1560513" cy="460375"/>
          </a:xfrm>
        </p:spPr>
        <p:txBody>
          <a:bodyPr/>
          <a:lstStyle/>
          <a:p>
            <a:fld id="{6A4A60EE-9D13-3442-9796-E718C6343EC1}" type="datetime1">
              <a:rPr lang="fr-FR" cap="all" smtClean="0"/>
              <a:pPr/>
              <a:t>07/03/2023</a:t>
            </a:fld>
            <a:endParaRPr lang="fr-FR" cap="all" dirty="0"/>
          </a:p>
        </p:txBody>
      </p:sp>
      <p:sp>
        <p:nvSpPr>
          <p:cNvPr id="9" name="ZoneTexte 8"/>
          <p:cNvSpPr txBox="1"/>
          <p:nvPr/>
        </p:nvSpPr>
        <p:spPr>
          <a:xfrm>
            <a:off x="1182255" y="3860800"/>
            <a:ext cx="9919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Projet de transformation des métiers des ARS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3745498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138" y="3005975"/>
            <a:ext cx="491782" cy="474989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236259" y="365126"/>
            <a:ext cx="8280237" cy="1281114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000091"/>
                </a:solidFill>
              </a:rPr>
              <a:t>Un projet s’inscrivant dans la coopérations inter-ARS (1/2)</a:t>
            </a:r>
            <a:endParaRPr lang="fr-FR" dirty="0">
              <a:solidFill>
                <a:srgbClr val="000091"/>
              </a:solidFill>
            </a:endParaRPr>
          </a:p>
        </p:txBody>
      </p:sp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498960" y="1901674"/>
            <a:ext cx="11134165" cy="430778"/>
          </a:xfrm>
        </p:spPr>
        <p:txBody>
          <a:bodyPr/>
          <a:lstStyle/>
          <a:p>
            <a:pPr algn="just"/>
            <a:r>
              <a:rPr lang="fr-FR" sz="1800" dirty="0"/>
              <a:t>Une volonté </a:t>
            </a:r>
            <a:r>
              <a:rPr lang="fr-FR" sz="1800" dirty="0" smtClean="0"/>
              <a:t>du </a:t>
            </a:r>
            <a:r>
              <a:rPr lang="fr-FR" sz="1800" dirty="0"/>
              <a:t>collège des DG et du comité technique des SG de </a:t>
            </a:r>
            <a:r>
              <a:rPr lang="fr-FR" sz="1800" b="1" dirty="0"/>
              <a:t>structurer et de renforcer les </a:t>
            </a:r>
            <a:r>
              <a:rPr lang="fr-FR" sz="1800" b="1" dirty="0" smtClean="0"/>
              <a:t>coopérations dans le domaine des métiers support </a:t>
            </a:r>
            <a:r>
              <a:rPr lang="fr-FR" sz="1800" dirty="0" smtClean="0"/>
              <a:t>pour </a:t>
            </a:r>
            <a:r>
              <a:rPr lang="fr-FR" sz="1800" dirty="0"/>
              <a:t>:</a:t>
            </a: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1709323" y="4041667"/>
            <a:ext cx="9602409" cy="32581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15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fr-FR" sz="2400" b="0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444500" indent="-1730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None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rgbClr val="000091"/>
              </a:buClr>
            </a:pPr>
            <a:r>
              <a:rPr lang="fr-FR" sz="1800" dirty="0"/>
              <a:t>Répondre aux besoins d’expertises et de compétences rares des ARS</a:t>
            </a:r>
            <a:endParaRPr lang="fr-FR" sz="1800" i="1" dirty="0"/>
          </a:p>
        </p:txBody>
      </p:sp>
      <p:sp>
        <p:nvSpPr>
          <p:cNvPr id="15" name="Espace réservé du contenu 2"/>
          <p:cNvSpPr txBox="1">
            <a:spLocks/>
          </p:cNvSpPr>
          <p:nvPr/>
        </p:nvSpPr>
        <p:spPr>
          <a:xfrm>
            <a:off x="1709324" y="5011334"/>
            <a:ext cx="9602409" cy="32581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15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fr-FR" sz="2400" b="0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444500" indent="-1730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None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rgbClr val="000091"/>
              </a:buClr>
            </a:pPr>
            <a:r>
              <a:rPr lang="fr-FR" sz="1800" dirty="0"/>
              <a:t>Contribuer à la performance de l’action publique </a:t>
            </a:r>
            <a:r>
              <a:rPr lang="fr-FR" sz="1800" dirty="0" smtClean="0"/>
              <a:t>(modernisation des agences, </a:t>
            </a:r>
            <a:r>
              <a:rPr lang="fr-FR" sz="1800" dirty="0"/>
              <a:t>meilleure qualité de service, </a:t>
            </a:r>
            <a:r>
              <a:rPr lang="fr-FR" sz="1800" dirty="0" smtClean="0"/>
              <a:t>plus grande efficacité…)</a:t>
            </a:r>
            <a:endParaRPr lang="fr-FR" sz="1800" dirty="0"/>
          </a:p>
        </p:txBody>
      </p:sp>
      <p:sp>
        <p:nvSpPr>
          <p:cNvPr id="12" name="Oval 21">
            <a:extLst>
              <a:ext uri="{FF2B5EF4-FFF2-40B4-BE49-F238E27FC236}">
                <a16:creationId xmlns:a16="http://schemas.microsoft.com/office/drawing/2014/main" id="{0489D9D2-CC46-4245-93DE-9273E0EBAFB0}"/>
              </a:ext>
            </a:extLst>
          </p:cNvPr>
          <p:cNvSpPr/>
          <p:nvPr/>
        </p:nvSpPr>
        <p:spPr>
          <a:xfrm>
            <a:off x="859906" y="3884670"/>
            <a:ext cx="684000" cy="684000"/>
          </a:xfrm>
          <a:prstGeom prst="ellipse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575" y="4947353"/>
            <a:ext cx="440376" cy="493685"/>
          </a:xfrm>
          <a:prstGeom prst="rect">
            <a:avLst/>
          </a:prstGeom>
        </p:spPr>
      </p:pic>
      <p:sp>
        <p:nvSpPr>
          <p:cNvPr id="14" name="Oval 21">
            <a:extLst>
              <a:ext uri="{FF2B5EF4-FFF2-40B4-BE49-F238E27FC236}">
                <a16:creationId xmlns:a16="http://schemas.microsoft.com/office/drawing/2014/main" id="{0489D9D2-CC46-4245-93DE-9273E0EBAFB0}"/>
              </a:ext>
            </a:extLst>
          </p:cNvPr>
          <p:cNvSpPr/>
          <p:nvPr/>
        </p:nvSpPr>
        <p:spPr>
          <a:xfrm>
            <a:off x="858692" y="4859278"/>
            <a:ext cx="684000" cy="684000"/>
          </a:xfrm>
          <a:prstGeom prst="ellipse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893" y="3997826"/>
            <a:ext cx="402272" cy="457687"/>
          </a:xfrm>
          <a:prstGeom prst="rect">
            <a:avLst/>
          </a:prstGeom>
        </p:spPr>
      </p:pic>
      <p:sp>
        <p:nvSpPr>
          <p:cNvPr id="16" name="Espace réservé du contenu 2"/>
          <p:cNvSpPr txBox="1">
            <a:spLocks/>
          </p:cNvSpPr>
          <p:nvPr/>
        </p:nvSpPr>
        <p:spPr>
          <a:xfrm>
            <a:off x="1709324" y="3072001"/>
            <a:ext cx="9602409" cy="32581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15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fr-FR" sz="2400" b="0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444500" indent="-1730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None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rgbClr val="000091"/>
              </a:buClr>
            </a:pPr>
            <a:r>
              <a:rPr lang="fr-FR" sz="1800" dirty="0"/>
              <a:t>Améliorer la qualité de vie au travail des agents (nouveaux outils de travail, mise en réseau permettant d’éviter l’isolement des agents, …)</a:t>
            </a:r>
            <a:endParaRPr lang="fr-FR" sz="1800" i="1" dirty="0"/>
          </a:p>
        </p:txBody>
      </p:sp>
      <p:sp>
        <p:nvSpPr>
          <p:cNvPr id="17" name="Oval 21">
            <a:extLst>
              <a:ext uri="{FF2B5EF4-FFF2-40B4-BE49-F238E27FC236}">
                <a16:creationId xmlns:a16="http://schemas.microsoft.com/office/drawing/2014/main" id="{0489D9D2-CC46-4245-93DE-9273E0EBAFB0}"/>
              </a:ext>
            </a:extLst>
          </p:cNvPr>
          <p:cNvSpPr/>
          <p:nvPr/>
        </p:nvSpPr>
        <p:spPr>
          <a:xfrm>
            <a:off x="852763" y="2892876"/>
            <a:ext cx="684000" cy="684000"/>
          </a:xfrm>
          <a:prstGeom prst="ellipse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>
              <a:solidFill>
                <a:srgbClr val="0000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057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236259" y="365126"/>
            <a:ext cx="8280237" cy="1281114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000091"/>
                </a:solidFill>
              </a:rPr>
              <a:t>Un projet s’inscrivant dans la coopérations inter-ARS </a:t>
            </a:r>
            <a:r>
              <a:rPr lang="fr-FR" dirty="0" smtClean="0">
                <a:solidFill>
                  <a:srgbClr val="000091"/>
                </a:solidFill>
              </a:rPr>
              <a:t>(2/2</a:t>
            </a:r>
            <a:r>
              <a:rPr lang="fr-FR" dirty="0">
                <a:solidFill>
                  <a:srgbClr val="000091"/>
                </a:solidFill>
              </a:rPr>
              <a:t>)</a:t>
            </a:r>
          </a:p>
        </p:txBody>
      </p:sp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489907" y="1781096"/>
            <a:ext cx="11134165" cy="430778"/>
          </a:xfrm>
        </p:spPr>
        <p:txBody>
          <a:bodyPr/>
          <a:lstStyle/>
          <a:p>
            <a:pPr algn="just">
              <a:buClr>
                <a:schemeClr val="accent2"/>
              </a:buClr>
            </a:pPr>
            <a:r>
              <a:rPr lang="fr-FR" sz="1800" dirty="0"/>
              <a:t>4 axes de coopération </a:t>
            </a:r>
            <a:r>
              <a:rPr lang="fr-FR" sz="1800" dirty="0" smtClean="0"/>
              <a:t>pilotés </a:t>
            </a:r>
            <a:r>
              <a:rPr lang="fr-FR" sz="1800" dirty="0"/>
              <a:t>chacun par une ARS </a:t>
            </a:r>
            <a:r>
              <a:rPr lang="fr-FR" sz="1800" dirty="0" smtClean="0"/>
              <a:t>référente, chacun faisant l’objet d’une feuille de route constituée de projets concrets </a:t>
            </a:r>
            <a:r>
              <a:rPr lang="fr-FR" sz="1800" dirty="0"/>
              <a:t>:</a:t>
            </a:r>
          </a:p>
        </p:txBody>
      </p:sp>
      <p:graphicFrame>
        <p:nvGraphicFramePr>
          <p:cNvPr id="10" name="Diagramme 9"/>
          <p:cNvGraphicFramePr/>
          <p:nvPr>
            <p:extLst/>
          </p:nvPr>
        </p:nvGraphicFramePr>
        <p:xfrm>
          <a:off x="489907" y="2465294"/>
          <a:ext cx="11026589" cy="2088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riangle isocèle 10"/>
          <p:cNvSpPr/>
          <p:nvPr/>
        </p:nvSpPr>
        <p:spPr>
          <a:xfrm flipV="1">
            <a:off x="4022001" y="4554070"/>
            <a:ext cx="3962400" cy="448235"/>
          </a:xfrm>
          <a:prstGeom prst="triangle">
            <a:avLst/>
          </a:prstGeom>
          <a:noFill/>
          <a:ln>
            <a:solidFill>
              <a:srgbClr val="0000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90755" y="5145956"/>
            <a:ext cx="110265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1800" i="0" strike="noStrike" kern="1200" cap="none" spc="0" normalizeH="0" baseline="0" noProof="0" dirty="0" smtClean="0">
                <a:ln>
                  <a:noFill/>
                </a:ln>
                <a:solidFill>
                  <a:srgbClr val="000091"/>
                </a:solidFill>
                <a:effectLst/>
                <a:uLnTx/>
                <a:uFillTx/>
                <a:latin typeface="Calibri" panose="020F0502020204030204"/>
              </a:rPr>
              <a:t>Un projet inscrit dans</a:t>
            </a:r>
            <a:r>
              <a:rPr kumimoji="0" lang="fr-FR" sz="1800" i="0" strike="noStrike" kern="1200" cap="none" spc="0" normalizeH="0" noProof="0" dirty="0" smtClean="0">
                <a:ln>
                  <a:noFill/>
                </a:ln>
                <a:solidFill>
                  <a:srgbClr val="000091"/>
                </a:solidFill>
                <a:effectLst/>
                <a:uLnTx/>
                <a:uFillTx/>
                <a:latin typeface="Calibri" panose="020F0502020204030204"/>
              </a:rPr>
              <a:t> le cadre de l’axe modernisation et simplification </a:t>
            </a:r>
            <a:r>
              <a:rPr lang="fr-FR" dirty="0">
                <a:solidFill>
                  <a:srgbClr val="000091"/>
                </a:solidFill>
                <a:latin typeface="Calibri" panose="020F0502020204030204"/>
              </a:rPr>
              <a:t>dont </a:t>
            </a:r>
            <a:r>
              <a:rPr lang="fr-FR" dirty="0" smtClean="0">
                <a:solidFill>
                  <a:srgbClr val="000091"/>
                </a:solidFill>
                <a:latin typeface="Calibri" panose="020F0502020204030204"/>
              </a:rPr>
              <a:t>l’objectif est le </a:t>
            </a:r>
            <a:r>
              <a:rPr lang="fr-FR" dirty="0">
                <a:solidFill>
                  <a:srgbClr val="000091"/>
                </a:solidFill>
                <a:latin typeface="Calibri" panose="020F0502020204030204"/>
              </a:rPr>
              <a:t>déploiement opérationnel, auprès des équipes métiers des ARS, d’outils (notamment numériques), de méthodes et d’organisations permettant de </a:t>
            </a:r>
            <a:r>
              <a:rPr lang="fr-FR" b="1" u="sng" dirty="0">
                <a:solidFill>
                  <a:srgbClr val="000091"/>
                </a:solidFill>
                <a:latin typeface="Calibri" panose="020F0502020204030204"/>
              </a:rPr>
              <a:t>moderniser les modes de travail et de gagner ainsi en efficience et en qualité de service. </a:t>
            </a:r>
            <a:endParaRPr kumimoji="0" lang="fr-FR" sz="1800" b="1" i="0" u="sng" strike="noStrike" kern="1200" cap="none" spc="0" normalizeH="0" baseline="0" noProof="0" dirty="0">
              <a:ln>
                <a:noFill/>
              </a:ln>
              <a:solidFill>
                <a:srgbClr val="000091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6739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Projet de transformation des métiers – Contexte et enjeux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4294967295"/>
          </p:nvPr>
        </p:nvSpPr>
        <p:spPr>
          <a:xfrm>
            <a:off x="575212" y="1646240"/>
            <a:ext cx="11233150" cy="3840162"/>
          </a:xfrm>
        </p:spPr>
        <p:txBody>
          <a:bodyPr/>
          <a:lstStyle/>
          <a:p>
            <a:r>
              <a:rPr lang="fr-FR" dirty="0" smtClean="0"/>
              <a:t>L’évolution continue du système de santé oblige les Agences à développer une capacité d’adaptation constante </a:t>
            </a:r>
          </a:p>
          <a:p>
            <a:pPr marL="811488" lvl="1" indent="-342900">
              <a:spcBef>
                <a:spcPts val="0"/>
              </a:spcBef>
              <a:spcAft>
                <a:spcPts val="0"/>
              </a:spcAft>
            </a:pPr>
            <a:r>
              <a:rPr lang="fr-FR" dirty="0" smtClean="0"/>
              <a:t>COVID</a:t>
            </a:r>
          </a:p>
          <a:p>
            <a:pPr marL="811488" lvl="1" indent="-342900">
              <a:spcBef>
                <a:spcPts val="0"/>
              </a:spcBef>
              <a:spcAft>
                <a:spcPts val="0"/>
              </a:spcAft>
            </a:pPr>
            <a:r>
              <a:rPr lang="fr-FR" dirty="0" smtClean="0"/>
              <a:t>SEGUR</a:t>
            </a:r>
          </a:p>
          <a:p>
            <a:pPr marL="811488" lvl="1" indent="-342900">
              <a:spcBef>
                <a:spcPts val="0"/>
              </a:spcBef>
              <a:spcAft>
                <a:spcPts val="0"/>
              </a:spcAft>
            </a:pPr>
            <a:r>
              <a:rPr lang="fr-FR" dirty="0" smtClean="0"/>
              <a:t>CNR</a:t>
            </a:r>
          </a:p>
          <a:p>
            <a:pPr marL="811488" lvl="1" indent="-342900">
              <a:spcBef>
                <a:spcPts val="0"/>
              </a:spcBef>
              <a:spcAft>
                <a:spcPts val="0"/>
              </a:spcAft>
            </a:pPr>
            <a:r>
              <a:rPr lang="fr-FR" dirty="0" smtClean="0"/>
              <a:t>…</a:t>
            </a:r>
          </a:p>
          <a:p>
            <a:pPr marL="811488" lvl="1" indent="-342900">
              <a:spcBef>
                <a:spcPts val="0"/>
              </a:spcBef>
              <a:spcAft>
                <a:spcPts val="0"/>
              </a:spcAft>
            </a:pPr>
            <a:endParaRPr lang="fr-FR" dirty="0"/>
          </a:p>
          <a:p>
            <a:pPr>
              <a:spcAft>
                <a:spcPts val="0"/>
              </a:spcAft>
            </a:pPr>
            <a:r>
              <a:rPr lang="fr-FR" dirty="0" smtClean="0"/>
              <a:t>Cette adaptation permet d’apporter une réponse rapide et appropriée aux besoins mais se trouve généralement freinée par un environnement de travail plus long à s’adapter</a:t>
            </a:r>
          </a:p>
          <a:p>
            <a:pPr marL="811488" lvl="1" indent="-342900">
              <a:spcAft>
                <a:spcPts val="0"/>
              </a:spcAft>
            </a:pPr>
            <a:r>
              <a:rPr lang="fr-FR" dirty="0" smtClean="0"/>
              <a:t>Textes réglementaires</a:t>
            </a:r>
          </a:p>
          <a:p>
            <a:pPr marL="811488" lvl="1" indent="-342900">
              <a:spcAft>
                <a:spcPts val="0"/>
              </a:spcAft>
            </a:pPr>
            <a:r>
              <a:rPr lang="fr-FR" dirty="0" smtClean="0"/>
              <a:t>Outils numériques</a:t>
            </a:r>
          </a:p>
          <a:p>
            <a:pPr marL="811488" lvl="1" indent="-342900">
              <a:spcAft>
                <a:spcPts val="0"/>
              </a:spcAft>
            </a:pPr>
            <a:r>
              <a:rPr lang="fr-FR" dirty="0" smtClean="0"/>
              <a:t>Compétences</a:t>
            </a:r>
          </a:p>
          <a:p>
            <a:pPr marL="465664" indent="-342900">
              <a:spcAft>
                <a:spcPts val="0"/>
              </a:spcAft>
            </a:pPr>
            <a:endParaRPr lang="fr-FR" dirty="0"/>
          </a:p>
          <a:p>
            <a:pPr marL="465664" indent="-342900">
              <a:spcAft>
                <a:spcPts val="0"/>
              </a:spcAft>
            </a:pPr>
            <a:endParaRPr lang="fr-FR" dirty="0" smtClean="0"/>
          </a:p>
          <a:p>
            <a:pPr marL="465664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79806" y="5178246"/>
            <a:ext cx="116239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dirty="0"/>
          </a:p>
          <a:p>
            <a:pPr algn="ctr"/>
            <a:r>
              <a:rPr lang="fr-FR" dirty="0"/>
              <a:t> </a:t>
            </a:r>
            <a:r>
              <a:rPr lang="fr-FR" b="1" dirty="0"/>
              <a:t>C’est </a:t>
            </a:r>
            <a:r>
              <a:rPr lang="fr-FR" b="1" dirty="0" smtClean="0"/>
              <a:t>pourquoi le </a:t>
            </a:r>
            <a:r>
              <a:rPr lang="fr-FR" b="1" dirty="0"/>
              <a:t>CT SG a choisi de lancer, avec le soutien </a:t>
            </a:r>
            <a:r>
              <a:rPr lang="fr-FR" b="1" dirty="0" smtClean="0"/>
              <a:t>du collège des DG, </a:t>
            </a:r>
            <a:r>
              <a:rPr lang="fr-FR" b="1" dirty="0"/>
              <a:t>un projet d’accélération et d’accompagnement de la </a:t>
            </a:r>
            <a:r>
              <a:rPr lang="fr-FR" b="1" dirty="0" smtClean="0"/>
              <a:t>transformation </a:t>
            </a:r>
            <a:r>
              <a:rPr lang="fr-FR" b="1" dirty="0"/>
              <a:t>des métiers en ARS.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4009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3910817" y="365126"/>
            <a:ext cx="7605679" cy="1281114"/>
          </a:xfrm>
        </p:spPr>
        <p:txBody>
          <a:bodyPr/>
          <a:lstStyle/>
          <a:p>
            <a:r>
              <a:rPr lang="fr-FR" dirty="0"/>
              <a:t>Projet de transformation des </a:t>
            </a:r>
            <a:r>
              <a:rPr lang="fr-FR" dirty="0" smtClean="0"/>
              <a:t>métiers – Objectifs et déroulé</a:t>
            </a:r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4294967295"/>
          </p:nvPr>
        </p:nvSpPr>
        <p:spPr>
          <a:xfrm>
            <a:off x="235343" y="2236820"/>
            <a:ext cx="11233150" cy="2157413"/>
          </a:xfrm>
        </p:spPr>
        <p:txBody>
          <a:bodyPr/>
          <a:lstStyle/>
          <a:p>
            <a:r>
              <a:rPr lang="fr-FR" dirty="0" smtClean="0"/>
              <a:t>Mise en place d’une série d’ateliers thématiques et participatifs avec les équipes métiers quelle que soit leur Agence avec comme objectif :</a:t>
            </a:r>
          </a:p>
          <a:p>
            <a:pPr marL="811488" lvl="1" indent="-342900"/>
            <a:r>
              <a:rPr lang="fr-FR" dirty="0" smtClean="0"/>
              <a:t>L’identification des </a:t>
            </a:r>
            <a:r>
              <a:rPr lang="fr-FR" b="1" u="sng" dirty="0" smtClean="0"/>
              <a:t>freins actuels</a:t>
            </a:r>
          </a:p>
          <a:p>
            <a:pPr marL="811488" lvl="1" indent="-342900"/>
            <a:r>
              <a:rPr lang="fr-FR" dirty="0" smtClean="0"/>
              <a:t>Les leviers numériques </a:t>
            </a:r>
            <a:r>
              <a:rPr lang="fr-FR" b="1" u="sng" dirty="0" smtClean="0"/>
              <a:t>concrets</a:t>
            </a:r>
          </a:p>
          <a:p>
            <a:pPr marL="811488" lvl="1" indent="-342900"/>
            <a:r>
              <a:rPr lang="fr-FR" dirty="0" smtClean="0"/>
              <a:t>Les impacts en terme de développement et d’évolution </a:t>
            </a:r>
            <a:r>
              <a:rPr lang="fr-FR" b="1" u="sng" dirty="0" smtClean="0"/>
              <a:t>des compétences</a:t>
            </a:r>
          </a:p>
          <a:p>
            <a:pPr marL="465664" indent="-342900"/>
            <a:endParaRPr lang="fr-FR" dirty="0"/>
          </a:p>
          <a:p>
            <a:pPr marL="465664" indent="-342900"/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340636" y="4984813"/>
            <a:ext cx="9022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Les propositions émanant de ces ateliers feront l’objet de déclinaisons en </a:t>
            </a:r>
            <a:r>
              <a:rPr lang="fr-FR" b="1" u="sng" dirty="0"/>
              <a:t>projets opérationnels </a:t>
            </a:r>
            <a:r>
              <a:rPr lang="fr-FR" b="1" dirty="0"/>
              <a:t>qui viendront alimenter </a:t>
            </a:r>
            <a:r>
              <a:rPr lang="fr-FR" b="1" u="sng" dirty="0"/>
              <a:t>la feuille de route de l’ensemble des acteurs </a:t>
            </a:r>
            <a:r>
              <a:rPr lang="fr-FR" b="1" u="sng" dirty="0" smtClean="0"/>
              <a:t>concernés</a:t>
            </a:r>
            <a:endParaRPr lang="fr-FR" u="sng" dirty="0"/>
          </a:p>
        </p:txBody>
      </p:sp>
    </p:spTree>
    <p:extLst>
      <p:ext uri="{BB962C8B-B14F-4D97-AF65-F5344CB8AC3E}">
        <p14:creationId xmlns:p14="http://schemas.microsoft.com/office/powerpoint/2010/main" val="1241642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e libre 13"/>
          <p:cNvSpPr/>
          <p:nvPr/>
        </p:nvSpPr>
        <p:spPr>
          <a:xfrm>
            <a:off x="3152448" y="1047438"/>
            <a:ext cx="2484000" cy="1728000"/>
          </a:xfrm>
          <a:custGeom>
            <a:avLst/>
            <a:gdLst>
              <a:gd name="connsiteX0" fmla="*/ 0 w 1900861"/>
              <a:gd name="connsiteY0" fmla="*/ 0 h 1140516"/>
              <a:gd name="connsiteX1" fmla="*/ 1900861 w 1900861"/>
              <a:gd name="connsiteY1" fmla="*/ 0 h 1140516"/>
              <a:gd name="connsiteX2" fmla="*/ 1900861 w 1900861"/>
              <a:gd name="connsiteY2" fmla="*/ 1140516 h 1140516"/>
              <a:gd name="connsiteX3" fmla="*/ 0 w 1900861"/>
              <a:gd name="connsiteY3" fmla="*/ 1140516 h 1140516"/>
              <a:gd name="connsiteX4" fmla="*/ 0 w 1900861"/>
              <a:gd name="connsiteY4" fmla="*/ 0 h 1140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0861" h="1140516">
                <a:moveTo>
                  <a:pt x="0" y="0"/>
                </a:moveTo>
                <a:lnTo>
                  <a:pt x="1900861" y="0"/>
                </a:lnTo>
                <a:lnTo>
                  <a:pt x="1900861" y="1140516"/>
                </a:lnTo>
                <a:lnTo>
                  <a:pt x="0" y="114051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95B6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30480" rIns="30480" bIns="304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b="1" kern="1200" dirty="0">
                <a:solidFill>
                  <a:srgbClr val="95B650"/>
                </a:solidFill>
                <a:latin typeface="Marianne" panose="02000000000000000000" pitchFamily="2" charset="0"/>
              </a:rPr>
              <a:t>Les inspections et contrôles</a:t>
            </a: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b="0" kern="1200" dirty="0">
                <a:solidFill>
                  <a:schemeClr val="tx1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Dans un contexte politique et médiatique ayant </a:t>
            </a:r>
            <a:r>
              <a:rPr lang="fr-FR" sz="1000" dirty="0">
                <a:solidFill>
                  <a:schemeClr val="tx1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généré de fortes attentes, quels outils, méthodes et compétences nouvelles permettront aux agences de répondre aux défis des inspections et contrôles ?</a:t>
            </a: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le </a:t>
            </a:r>
            <a:r>
              <a:rPr lang="pt-BR" sz="1000" i="1" dirty="0" smtClean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mardi 28/03 14h-16h30 </a:t>
            </a:r>
            <a:r>
              <a:rPr lang="pt-BR" sz="10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et </a:t>
            </a:r>
            <a:endParaRPr lang="pt-BR" sz="1000" i="1" dirty="0" smtClean="0">
              <a:solidFill>
                <a:schemeClr val="accent2"/>
              </a:solidFill>
              <a:latin typeface="Marianne" panose="02000000000000000000" pitchFamily="2" charset="0"/>
              <a:cs typeface="Segoe UI Light" panose="020B0502040204020203" pitchFamily="34" charset="0"/>
            </a:endParaRP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i="1" dirty="0" smtClean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le mardi 04/04 </a:t>
            </a:r>
            <a:r>
              <a:rPr lang="pt-BR" sz="10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14h-16h30</a:t>
            </a:r>
            <a:endParaRPr lang="fr-FR" sz="1000" i="1" dirty="0">
              <a:solidFill>
                <a:schemeClr val="accent2"/>
              </a:solidFill>
              <a:latin typeface="Marianne" panose="020000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15" name="Forme libre 14"/>
          <p:cNvSpPr/>
          <p:nvPr/>
        </p:nvSpPr>
        <p:spPr>
          <a:xfrm>
            <a:off x="5682119" y="1045758"/>
            <a:ext cx="2484000" cy="1728000"/>
          </a:xfrm>
          <a:custGeom>
            <a:avLst/>
            <a:gdLst>
              <a:gd name="connsiteX0" fmla="*/ 0 w 1900861"/>
              <a:gd name="connsiteY0" fmla="*/ 0 h 1140516"/>
              <a:gd name="connsiteX1" fmla="*/ 1900861 w 1900861"/>
              <a:gd name="connsiteY1" fmla="*/ 0 h 1140516"/>
              <a:gd name="connsiteX2" fmla="*/ 1900861 w 1900861"/>
              <a:gd name="connsiteY2" fmla="*/ 1140516 h 1140516"/>
              <a:gd name="connsiteX3" fmla="*/ 0 w 1900861"/>
              <a:gd name="connsiteY3" fmla="*/ 1140516 h 1140516"/>
              <a:gd name="connsiteX4" fmla="*/ 0 w 1900861"/>
              <a:gd name="connsiteY4" fmla="*/ 0 h 1140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0861" h="1140516">
                <a:moveTo>
                  <a:pt x="0" y="0"/>
                </a:moveTo>
                <a:lnTo>
                  <a:pt x="1900861" y="0"/>
                </a:lnTo>
                <a:lnTo>
                  <a:pt x="1900861" y="1140516"/>
                </a:lnTo>
                <a:lnTo>
                  <a:pt x="0" y="114051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95B6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30480" rIns="30480" bIns="30480" numCol="1" spcCol="1270" anchor="ctr" anchorCtr="0">
            <a:noAutofit/>
          </a:bodyPr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b="1" dirty="0">
                <a:solidFill>
                  <a:srgbClr val="95B650"/>
                </a:solidFill>
                <a:latin typeface="Marianne" panose="02000000000000000000" pitchFamily="2" charset="0"/>
              </a:rPr>
              <a:t>La santé environnementale</a:t>
            </a: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0" lang="fr-FR" sz="1000" b="0" i="0" u="none" strike="noStrike" kern="1200" cap="none" spc="0" normalizeH="0" baseline="0" noProof="0" dirty="0">
                <a:ln/>
                <a:solidFill>
                  <a:schemeClr val="tx1"/>
                </a:solidFill>
                <a:effectLst/>
                <a:uLnTx/>
                <a:uFillTx/>
                <a:latin typeface="Marianne" panose="02000000000000000000" pitchFamily="2" charset="0"/>
                <a:cs typeface="Segoe UI Light" panose="020B0502040204020203" pitchFamily="34" charset="0"/>
              </a:rPr>
              <a:t>Quelles solutions concrètes </a:t>
            </a:r>
            <a:r>
              <a:rPr lang="fr-FR" sz="1000" noProof="0" dirty="0">
                <a:ln/>
                <a:solidFill>
                  <a:schemeClr val="tx1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pour gagner en efficacité sur les missions régaliennes et permettre aux agences </a:t>
            </a:r>
            <a:r>
              <a:rPr lang="fr-FR" sz="1000" dirty="0">
                <a:ln/>
                <a:solidFill>
                  <a:schemeClr val="tx1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de s’emparer pleinement des nombreux enjeux de la santé environnementale ?</a:t>
            </a: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le </a:t>
            </a:r>
            <a:r>
              <a:rPr lang="fr-FR" sz="1000" i="1" dirty="0" smtClean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jeudi 27/04 14h-16h30 </a:t>
            </a:r>
            <a:r>
              <a:rPr lang="fr-FR" sz="10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et </a:t>
            </a:r>
            <a:endParaRPr lang="fr-FR" sz="1000" i="1" dirty="0" smtClean="0">
              <a:solidFill>
                <a:schemeClr val="accent2"/>
              </a:solidFill>
              <a:latin typeface="Marianne" panose="02000000000000000000" pitchFamily="2" charset="0"/>
              <a:cs typeface="Segoe UI Light" panose="020B0502040204020203" pitchFamily="34" charset="0"/>
            </a:endParaRP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i="1" dirty="0" smtClean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le jeudi 04/05 </a:t>
            </a:r>
            <a:r>
              <a:rPr lang="fr-FR" sz="10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9h30-12h </a:t>
            </a:r>
          </a:p>
        </p:txBody>
      </p:sp>
      <p:sp>
        <p:nvSpPr>
          <p:cNvPr id="16" name="Forme libre 15"/>
          <p:cNvSpPr/>
          <p:nvPr/>
        </p:nvSpPr>
        <p:spPr>
          <a:xfrm>
            <a:off x="8207273" y="1047438"/>
            <a:ext cx="2484000" cy="1728000"/>
          </a:xfrm>
          <a:custGeom>
            <a:avLst/>
            <a:gdLst>
              <a:gd name="connsiteX0" fmla="*/ 0 w 1900861"/>
              <a:gd name="connsiteY0" fmla="*/ 0 h 1140516"/>
              <a:gd name="connsiteX1" fmla="*/ 1900861 w 1900861"/>
              <a:gd name="connsiteY1" fmla="*/ 0 h 1140516"/>
              <a:gd name="connsiteX2" fmla="*/ 1900861 w 1900861"/>
              <a:gd name="connsiteY2" fmla="*/ 1140516 h 1140516"/>
              <a:gd name="connsiteX3" fmla="*/ 0 w 1900861"/>
              <a:gd name="connsiteY3" fmla="*/ 1140516 h 1140516"/>
              <a:gd name="connsiteX4" fmla="*/ 0 w 1900861"/>
              <a:gd name="connsiteY4" fmla="*/ 0 h 1140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0861" h="1140516">
                <a:moveTo>
                  <a:pt x="0" y="0"/>
                </a:moveTo>
                <a:lnTo>
                  <a:pt x="1900861" y="0"/>
                </a:lnTo>
                <a:lnTo>
                  <a:pt x="1900861" y="1140516"/>
                </a:lnTo>
                <a:lnTo>
                  <a:pt x="0" y="114051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95B6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30480" rIns="30480" bIns="304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b="1" dirty="0">
                <a:solidFill>
                  <a:srgbClr val="95B650"/>
                </a:solidFill>
                <a:latin typeface="Marianne" panose="02000000000000000000" pitchFamily="2" charset="0"/>
              </a:rPr>
              <a:t>La contractualisation avec les établissements </a:t>
            </a: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dirty="0">
                <a:solidFill>
                  <a:schemeClr val="tx1"/>
                </a:solidFill>
                <a:latin typeface="Marianne" panose="02000000000000000000" pitchFamily="2" charset="0"/>
              </a:rPr>
              <a:t>Quelles évolutions du processus et des métiers liés à la contractualisation pour faire d</a:t>
            </a:r>
            <a:r>
              <a:rPr lang="fr-FR" sz="1000" b="0" i="0" kern="1200" dirty="0">
                <a:solidFill>
                  <a:schemeClr val="tx1"/>
                </a:solidFill>
                <a:effectLst/>
                <a:latin typeface="Marianne" panose="02000000000000000000" pitchFamily="2" charset="0"/>
              </a:rPr>
              <a:t>es contrats de véritables outils d’accompagnent des établissements ?</a:t>
            </a: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le </a:t>
            </a:r>
            <a:r>
              <a:rPr lang="fr-FR" sz="1000" i="1" dirty="0" smtClean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vendredi 14/04 9h30-12h et</a:t>
            </a: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i="1" dirty="0" smtClean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le vendredi 21/04 </a:t>
            </a:r>
            <a:r>
              <a:rPr lang="fr-FR" sz="10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9h30-12h</a:t>
            </a:r>
          </a:p>
        </p:txBody>
      </p:sp>
      <p:sp>
        <p:nvSpPr>
          <p:cNvPr id="17" name="Forme libre 16"/>
          <p:cNvSpPr/>
          <p:nvPr/>
        </p:nvSpPr>
        <p:spPr>
          <a:xfrm>
            <a:off x="3152448" y="2890331"/>
            <a:ext cx="2484000" cy="1728000"/>
          </a:xfrm>
          <a:custGeom>
            <a:avLst/>
            <a:gdLst>
              <a:gd name="connsiteX0" fmla="*/ 0 w 1900861"/>
              <a:gd name="connsiteY0" fmla="*/ 0 h 1140516"/>
              <a:gd name="connsiteX1" fmla="*/ 1900861 w 1900861"/>
              <a:gd name="connsiteY1" fmla="*/ 0 h 1140516"/>
              <a:gd name="connsiteX2" fmla="*/ 1900861 w 1900861"/>
              <a:gd name="connsiteY2" fmla="*/ 1140516 h 1140516"/>
              <a:gd name="connsiteX3" fmla="*/ 0 w 1900861"/>
              <a:gd name="connsiteY3" fmla="*/ 1140516 h 1140516"/>
              <a:gd name="connsiteX4" fmla="*/ 0 w 1900861"/>
              <a:gd name="connsiteY4" fmla="*/ 0 h 1140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0861" h="1140516">
                <a:moveTo>
                  <a:pt x="0" y="0"/>
                </a:moveTo>
                <a:lnTo>
                  <a:pt x="1900861" y="0"/>
                </a:lnTo>
                <a:lnTo>
                  <a:pt x="1900861" y="1140516"/>
                </a:lnTo>
                <a:lnTo>
                  <a:pt x="0" y="114051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95B6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30480" rIns="30480" bIns="30480" numCol="1" spcCol="1270" anchor="ctr" anchorCtr="0">
            <a:noAutofit/>
          </a:bodyPr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b="1" dirty="0">
                <a:solidFill>
                  <a:srgbClr val="95B650"/>
                </a:solidFill>
                <a:latin typeface="Marianne" panose="02000000000000000000" pitchFamily="2" charset="0"/>
              </a:rPr>
              <a:t>La gestion de crise</a:t>
            </a: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dirty="0">
                <a:solidFill>
                  <a:schemeClr val="tx1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Face à une probable augmentation de la fréquence et de la complexité des crises, quelles solutions technologiques et quelles expertises en ARS pour gérer les crises futures ?</a:t>
            </a: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le </a:t>
            </a:r>
            <a:r>
              <a:rPr lang="pt-BR" sz="1000" i="1" dirty="0" smtClean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jeudi 30/03 9h30-12h </a:t>
            </a:r>
            <a:r>
              <a:rPr lang="pt-BR" sz="10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et </a:t>
            </a:r>
            <a:endParaRPr lang="pt-BR" sz="1000" i="1" dirty="0" smtClean="0">
              <a:solidFill>
                <a:schemeClr val="accent2"/>
              </a:solidFill>
              <a:latin typeface="Marianne" panose="02000000000000000000" pitchFamily="2" charset="0"/>
              <a:cs typeface="Segoe UI Light" panose="020B0502040204020203" pitchFamily="34" charset="0"/>
            </a:endParaRP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i="1" dirty="0" smtClean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le jeudi 06/04 14h-16h30</a:t>
            </a:r>
            <a:endParaRPr lang="fr-FR" sz="1000" i="1" dirty="0">
              <a:solidFill>
                <a:schemeClr val="accent2"/>
              </a:solidFill>
              <a:latin typeface="Marianne" panose="020000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18" name="Forme libre 17"/>
          <p:cNvSpPr/>
          <p:nvPr/>
        </p:nvSpPr>
        <p:spPr>
          <a:xfrm>
            <a:off x="5684100" y="2890332"/>
            <a:ext cx="2483928" cy="1728000"/>
          </a:xfrm>
          <a:custGeom>
            <a:avLst/>
            <a:gdLst>
              <a:gd name="connsiteX0" fmla="*/ 0 w 1900861"/>
              <a:gd name="connsiteY0" fmla="*/ 0 h 1140516"/>
              <a:gd name="connsiteX1" fmla="*/ 1900861 w 1900861"/>
              <a:gd name="connsiteY1" fmla="*/ 0 h 1140516"/>
              <a:gd name="connsiteX2" fmla="*/ 1900861 w 1900861"/>
              <a:gd name="connsiteY2" fmla="*/ 1140516 h 1140516"/>
              <a:gd name="connsiteX3" fmla="*/ 0 w 1900861"/>
              <a:gd name="connsiteY3" fmla="*/ 1140516 h 1140516"/>
              <a:gd name="connsiteX4" fmla="*/ 0 w 1900861"/>
              <a:gd name="connsiteY4" fmla="*/ 0 h 1140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0861" h="1140516">
                <a:moveTo>
                  <a:pt x="0" y="0"/>
                </a:moveTo>
                <a:lnTo>
                  <a:pt x="1900861" y="0"/>
                </a:lnTo>
                <a:lnTo>
                  <a:pt x="1900861" y="1140516"/>
                </a:lnTo>
                <a:lnTo>
                  <a:pt x="0" y="114051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95B6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30480" rIns="30480" bIns="304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b="1" dirty="0">
                <a:solidFill>
                  <a:srgbClr val="95B650"/>
                </a:solidFill>
                <a:latin typeface="Marianne" panose="02000000000000000000" pitchFamily="2" charset="0"/>
              </a:rPr>
              <a:t>Les signaux, alertes et réclamations</a:t>
            </a: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dirty="0">
                <a:solidFill>
                  <a:schemeClr val="tx1"/>
                </a:solidFill>
                <a:latin typeface="Marianne" panose="02000000000000000000" pitchFamily="2" charset="0"/>
              </a:rPr>
              <a:t>Alors que les ARS connaissent une augmentation du volume de signaux, alertes et réclamations, quelles solutions pour mieux outiller nos analyses et repérer les signaux à bas bruit ?</a:t>
            </a: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 </a:t>
            </a:r>
            <a:r>
              <a:rPr lang="pt-BR" sz="900" i="1" dirty="0" smtClean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Signaux : le jeudi 13/04 </a:t>
            </a:r>
            <a:r>
              <a:rPr lang="pt-BR" sz="9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14h-16h30, </a:t>
            </a:r>
            <a:endParaRPr lang="pt-BR" sz="900" i="1" dirty="0" smtClean="0">
              <a:solidFill>
                <a:schemeClr val="accent2"/>
              </a:solidFill>
              <a:latin typeface="Marianne" panose="02000000000000000000" pitchFamily="2" charset="0"/>
              <a:cs typeface="Segoe UI Light" panose="020B0502040204020203" pitchFamily="34" charset="0"/>
            </a:endParaRP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i="1" dirty="0" smtClean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le jeudi 20/04 </a:t>
            </a:r>
            <a:r>
              <a:rPr lang="pt-BR" sz="9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14h-16h30</a:t>
            </a:r>
            <a:r>
              <a:rPr lang="pt-BR" sz="900" i="1" dirty="0" smtClean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,</a:t>
            </a: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00" i="1" dirty="0" smtClean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Réclamations : </a:t>
            </a:r>
            <a:r>
              <a:rPr lang="fr-FR" sz="9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 le </a:t>
            </a:r>
            <a:r>
              <a:rPr lang="fr-FR" sz="900" i="1" dirty="0" smtClean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mardi 25/04 </a:t>
            </a:r>
            <a:r>
              <a:rPr lang="fr-FR" sz="9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14h-16h30 et </a:t>
            </a:r>
            <a:endParaRPr lang="fr-FR" sz="900" i="1" dirty="0" smtClean="0">
              <a:solidFill>
                <a:schemeClr val="accent2"/>
              </a:solidFill>
              <a:latin typeface="Marianne" panose="02000000000000000000" pitchFamily="2" charset="0"/>
              <a:cs typeface="Segoe UI Light" panose="020B0502040204020203" pitchFamily="34" charset="0"/>
            </a:endParaRP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900" i="1" dirty="0" smtClean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le mardi 02/05 </a:t>
            </a:r>
            <a:r>
              <a:rPr lang="fr-FR" sz="9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14h-16h30</a:t>
            </a:r>
          </a:p>
        </p:txBody>
      </p:sp>
      <p:sp>
        <p:nvSpPr>
          <p:cNvPr id="19" name="Forme libre 18"/>
          <p:cNvSpPr/>
          <p:nvPr/>
        </p:nvSpPr>
        <p:spPr>
          <a:xfrm>
            <a:off x="8215680" y="2890331"/>
            <a:ext cx="2484000" cy="1728000"/>
          </a:xfrm>
          <a:custGeom>
            <a:avLst/>
            <a:gdLst>
              <a:gd name="connsiteX0" fmla="*/ 0 w 1900861"/>
              <a:gd name="connsiteY0" fmla="*/ 0 h 1140516"/>
              <a:gd name="connsiteX1" fmla="*/ 1900861 w 1900861"/>
              <a:gd name="connsiteY1" fmla="*/ 0 h 1140516"/>
              <a:gd name="connsiteX2" fmla="*/ 1900861 w 1900861"/>
              <a:gd name="connsiteY2" fmla="*/ 1140516 h 1140516"/>
              <a:gd name="connsiteX3" fmla="*/ 0 w 1900861"/>
              <a:gd name="connsiteY3" fmla="*/ 1140516 h 1140516"/>
              <a:gd name="connsiteX4" fmla="*/ 0 w 1900861"/>
              <a:gd name="connsiteY4" fmla="*/ 0 h 1140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0861" h="1140516">
                <a:moveTo>
                  <a:pt x="0" y="0"/>
                </a:moveTo>
                <a:lnTo>
                  <a:pt x="1900861" y="0"/>
                </a:lnTo>
                <a:lnTo>
                  <a:pt x="1900861" y="1140516"/>
                </a:lnTo>
                <a:lnTo>
                  <a:pt x="0" y="114051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95B6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30480" rIns="30480" bIns="30480" numCol="1" spcCol="1270" anchor="ctr" anchorCtr="0">
            <a:noAutofit/>
          </a:bodyPr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b="1" dirty="0">
                <a:solidFill>
                  <a:srgbClr val="95B650"/>
                </a:solidFill>
                <a:latin typeface="Marianne" panose="02000000000000000000" pitchFamily="2" charset="0"/>
              </a:rPr>
              <a:t>L’animation territoriale </a:t>
            </a: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dirty="0">
                <a:solidFill>
                  <a:schemeClr val="tx1"/>
                </a:solidFill>
                <a:latin typeface="Marianne" panose="02000000000000000000" pitchFamily="2" charset="0"/>
              </a:rPr>
              <a:t>Quels outils, méthodes et compétences  développer en ARS pour conforter l’animation territoriale en tant que métier pivot de la transformation du système de santé ? </a:t>
            </a: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le </a:t>
            </a:r>
            <a:r>
              <a:rPr lang="pt-BR" sz="1000" i="1" dirty="0" smtClean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mardi 28/04 </a:t>
            </a:r>
            <a:r>
              <a:rPr lang="pt-BR" sz="10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9h30-12h </a:t>
            </a:r>
            <a:r>
              <a:rPr lang="pt-BR" sz="1000" i="1" dirty="0" smtClean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et</a:t>
            </a: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i="1" dirty="0" smtClean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 le vendredi 05/05 </a:t>
            </a:r>
            <a:r>
              <a:rPr lang="pt-BR" sz="10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9h30-12h</a:t>
            </a:r>
            <a:endParaRPr lang="fr-FR" sz="1000" i="1" dirty="0">
              <a:solidFill>
                <a:schemeClr val="accent2"/>
              </a:solidFill>
              <a:latin typeface="Marianne" panose="020000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20" name="Forme libre 19"/>
          <p:cNvSpPr/>
          <p:nvPr/>
        </p:nvSpPr>
        <p:spPr>
          <a:xfrm>
            <a:off x="3152448" y="4705942"/>
            <a:ext cx="2484000" cy="1728000"/>
          </a:xfrm>
          <a:custGeom>
            <a:avLst/>
            <a:gdLst>
              <a:gd name="connsiteX0" fmla="*/ 0 w 1900861"/>
              <a:gd name="connsiteY0" fmla="*/ 0 h 1140516"/>
              <a:gd name="connsiteX1" fmla="*/ 1900861 w 1900861"/>
              <a:gd name="connsiteY1" fmla="*/ 0 h 1140516"/>
              <a:gd name="connsiteX2" fmla="*/ 1900861 w 1900861"/>
              <a:gd name="connsiteY2" fmla="*/ 1140516 h 1140516"/>
              <a:gd name="connsiteX3" fmla="*/ 0 w 1900861"/>
              <a:gd name="connsiteY3" fmla="*/ 1140516 h 1140516"/>
              <a:gd name="connsiteX4" fmla="*/ 0 w 1900861"/>
              <a:gd name="connsiteY4" fmla="*/ 0 h 1140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0861" h="1140516">
                <a:moveTo>
                  <a:pt x="0" y="0"/>
                </a:moveTo>
                <a:lnTo>
                  <a:pt x="1900861" y="0"/>
                </a:lnTo>
                <a:lnTo>
                  <a:pt x="1900861" y="1140516"/>
                </a:lnTo>
                <a:lnTo>
                  <a:pt x="0" y="114051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95B6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30480" rIns="30480" bIns="304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b="1" dirty="0">
                <a:solidFill>
                  <a:srgbClr val="95B650"/>
                </a:solidFill>
                <a:latin typeface="Marianne" panose="02000000000000000000" pitchFamily="2" charset="0"/>
              </a:rPr>
              <a:t>La planification de l’offre de santé</a:t>
            </a: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kern="1200" dirty="0">
                <a:solidFill>
                  <a:schemeClr val="tx1"/>
                </a:solidFill>
                <a:latin typeface="Marianne" panose="02000000000000000000" pitchFamily="2" charset="0"/>
              </a:rPr>
              <a:t>Comment la maîtrise de l’information et les solutions d’exploitation des données peuvent fournir aux agences</a:t>
            </a:r>
            <a:r>
              <a:rPr lang="fr-FR" sz="1000" dirty="0">
                <a:solidFill>
                  <a:schemeClr val="tx1"/>
                </a:solidFill>
                <a:latin typeface="Marianne" panose="02000000000000000000" pitchFamily="2" charset="0"/>
              </a:rPr>
              <a:t> </a:t>
            </a:r>
            <a:r>
              <a:rPr lang="fr-FR" sz="1000" kern="1200" dirty="0">
                <a:solidFill>
                  <a:schemeClr val="tx1"/>
                </a:solidFill>
                <a:latin typeface="Marianne" panose="02000000000000000000" pitchFamily="2" charset="0"/>
              </a:rPr>
              <a:t>de nouvelles ressources et outils pour </a:t>
            </a:r>
            <a:r>
              <a:rPr lang="fr-FR" sz="1000" dirty="0">
                <a:solidFill>
                  <a:schemeClr val="tx1"/>
                </a:solidFill>
                <a:latin typeface="Marianne" panose="02000000000000000000" pitchFamily="2" charset="0"/>
              </a:rPr>
              <a:t>planifier l’offre de santé </a:t>
            </a:r>
            <a:r>
              <a:rPr lang="fr-FR" sz="1000" kern="1200" dirty="0">
                <a:solidFill>
                  <a:schemeClr val="tx1"/>
                </a:solidFill>
                <a:latin typeface="Marianne" panose="02000000000000000000" pitchFamily="2" charset="0"/>
              </a:rPr>
              <a:t>?</a:t>
            </a: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le </a:t>
            </a:r>
            <a:r>
              <a:rPr lang="pt-BR" sz="1000" i="1" dirty="0" smtClean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vendredi 31/03 </a:t>
            </a:r>
            <a:r>
              <a:rPr lang="pt-BR" sz="10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9h30-12h et </a:t>
            </a:r>
            <a:endParaRPr lang="pt-BR" sz="1000" i="1" dirty="0" smtClean="0">
              <a:solidFill>
                <a:schemeClr val="accent2"/>
              </a:solidFill>
              <a:latin typeface="Marianne" panose="02000000000000000000" pitchFamily="2" charset="0"/>
              <a:cs typeface="Segoe UI Light" panose="020B0502040204020203" pitchFamily="34" charset="0"/>
            </a:endParaRP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i="1" dirty="0" smtClean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le vendredi 07/04 9h30-12h</a:t>
            </a:r>
            <a:endParaRPr lang="fr-FR" sz="1000" i="1" dirty="0">
              <a:solidFill>
                <a:schemeClr val="accent2"/>
              </a:solidFill>
              <a:latin typeface="Marianne" panose="020000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21" name="Forme libre 20"/>
          <p:cNvSpPr/>
          <p:nvPr/>
        </p:nvSpPr>
        <p:spPr>
          <a:xfrm>
            <a:off x="5682119" y="4705942"/>
            <a:ext cx="2484000" cy="1728000"/>
          </a:xfrm>
          <a:custGeom>
            <a:avLst/>
            <a:gdLst>
              <a:gd name="connsiteX0" fmla="*/ 0 w 1900861"/>
              <a:gd name="connsiteY0" fmla="*/ 0 h 1140516"/>
              <a:gd name="connsiteX1" fmla="*/ 1900861 w 1900861"/>
              <a:gd name="connsiteY1" fmla="*/ 0 h 1140516"/>
              <a:gd name="connsiteX2" fmla="*/ 1900861 w 1900861"/>
              <a:gd name="connsiteY2" fmla="*/ 1140516 h 1140516"/>
              <a:gd name="connsiteX3" fmla="*/ 0 w 1900861"/>
              <a:gd name="connsiteY3" fmla="*/ 1140516 h 1140516"/>
              <a:gd name="connsiteX4" fmla="*/ 0 w 1900861"/>
              <a:gd name="connsiteY4" fmla="*/ 0 h 1140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0861" h="1140516">
                <a:moveTo>
                  <a:pt x="0" y="0"/>
                </a:moveTo>
                <a:lnTo>
                  <a:pt x="1900861" y="0"/>
                </a:lnTo>
                <a:lnTo>
                  <a:pt x="1900861" y="1140516"/>
                </a:lnTo>
                <a:lnTo>
                  <a:pt x="0" y="114051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95B6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30480" rIns="30480" bIns="304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b="1" dirty="0">
                <a:solidFill>
                  <a:srgbClr val="95B650"/>
                </a:solidFill>
                <a:latin typeface="Marianne" panose="02000000000000000000" pitchFamily="2" charset="0"/>
              </a:rPr>
              <a:t>La prévention et la promotion de la santé </a:t>
            </a: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dirty="0">
                <a:solidFill>
                  <a:schemeClr val="tx1"/>
                </a:solidFill>
                <a:latin typeface="Marianne" panose="02000000000000000000" pitchFamily="2" charset="0"/>
              </a:rPr>
              <a:t>De quels outils et compétences nouvelles les ARS devront s’emparer demain, pour porter des politiques de promotion de la santé innovantes, adaptées aux besoins des territoires ?</a:t>
            </a: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le </a:t>
            </a:r>
            <a:r>
              <a:rPr lang="pt-BR" sz="1000" i="1" dirty="0" smtClean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mardi 11/04 </a:t>
            </a:r>
            <a:r>
              <a:rPr lang="pt-BR" sz="10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14h-16h30 et </a:t>
            </a:r>
            <a:endParaRPr lang="pt-BR" sz="1000" i="1" dirty="0" smtClean="0">
              <a:solidFill>
                <a:schemeClr val="accent2"/>
              </a:solidFill>
              <a:latin typeface="Marianne" panose="02000000000000000000" pitchFamily="2" charset="0"/>
              <a:cs typeface="Segoe UI Light" panose="020B0502040204020203" pitchFamily="34" charset="0"/>
            </a:endParaRP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i="1" dirty="0" smtClean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le mardi 18/04 </a:t>
            </a:r>
            <a:r>
              <a:rPr lang="pt-BR" sz="10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14h-16h30</a:t>
            </a:r>
            <a:endParaRPr lang="fr-FR" sz="1000" i="1" dirty="0">
              <a:solidFill>
                <a:schemeClr val="accent2"/>
              </a:solidFill>
              <a:latin typeface="Marianne" panose="020000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22" name="Forme libre 21"/>
          <p:cNvSpPr/>
          <p:nvPr/>
        </p:nvSpPr>
        <p:spPr>
          <a:xfrm>
            <a:off x="8215680" y="4705942"/>
            <a:ext cx="2484000" cy="1728000"/>
          </a:xfrm>
          <a:custGeom>
            <a:avLst/>
            <a:gdLst>
              <a:gd name="connsiteX0" fmla="*/ 0 w 1900861"/>
              <a:gd name="connsiteY0" fmla="*/ 0 h 1140516"/>
              <a:gd name="connsiteX1" fmla="*/ 1900861 w 1900861"/>
              <a:gd name="connsiteY1" fmla="*/ 0 h 1140516"/>
              <a:gd name="connsiteX2" fmla="*/ 1900861 w 1900861"/>
              <a:gd name="connsiteY2" fmla="*/ 1140516 h 1140516"/>
              <a:gd name="connsiteX3" fmla="*/ 0 w 1900861"/>
              <a:gd name="connsiteY3" fmla="*/ 1140516 h 1140516"/>
              <a:gd name="connsiteX4" fmla="*/ 0 w 1900861"/>
              <a:gd name="connsiteY4" fmla="*/ 0 h 1140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0861" h="1140516">
                <a:moveTo>
                  <a:pt x="0" y="0"/>
                </a:moveTo>
                <a:lnTo>
                  <a:pt x="1900861" y="0"/>
                </a:lnTo>
                <a:lnTo>
                  <a:pt x="1900861" y="1140516"/>
                </a:lnTo>
                <a:lnTo>
                  <a:pt x="0" y="114051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95B6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30480" rIns="30480" bIns="30480" numCol="1" spcCol="1270" anchor="ctr" anchorCtr="0">
            <a:noAutofit/>
          </a:bodyPr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b="1" dirty="0">
                <a:solidFill>
                  <a:srgbClr val="95B650"/>
                </a:solidFill>
                <a:latin typeface="Marianne" panose="02000000000000000000" pitchFamily="2" charset="0"/>
              </a:rPr>
              <a:t>La performance et l’efficience des établissements et services</a:t>
            </a: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kern="1200" dirty="0">
                <a:solidFill>
                  <a:schemeClr val="tx1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Comment mieu</a:t>
            </a:r>
            <a:r>
              <a:rPr lang="fr-FR" sz="1000" dirty="0">
                <a:solidFill>
                  <a:schemeClr val="tx1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x outiller la prospective et le pilotage financier et conforter les compétences des ARS dans ces domaines ?</a:t>
            </a: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le </a:t>
            </a:r>
            <a:r>
              <a:rPr lang="pt-BR" sz="1000" i="1" dirty="0" smtClean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mardi 18/04 </a:t>
            </a:r>
            <a:r>
              <a:rPr lang="pt-BR" sz="10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9h30-12h et </a:t>
            </a:r>
            <a:endParaRPr lang="pt-BR" sz="1000" i="1" dirty="0" smtClean="0">
              <a:solidFill>
                <a:schemeClr val="accent2"/>
              </a:solidFill>
              <a:latin typeface="Marianne" panose="02000000000000000000" pitchFamily="2" charset="0"/>
              <a:cs typeface="Segoe UI Light" panose="020B0502040204020203" pitchFamily="34" charset="0"/>
            </a:endParaRP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00" i="1" dirty="0" smtClean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le jeudi 27/04 </a:t>
            </a:r>
            <a:r>
              <a:rPr lang="pt-BR" sz="1000" i="1" dirty="0">
                <a:solidFill>
                  <a:schemeClr val="accent2"/>
                </a:solidFill>
                <a:latin typeface="Marianne" panose="02000000000000000000" pitchFamily="2" charset="0"/>
                <a:cs typeface="Segoe UI Light" panose="020B0502040204020203" pitchFamily="34" charset="0"/>
              </a:rPr>
              <a:t>9h30-12h</a:t>
            </a:r>
            <a:endParaRPr lang="fr-FR" sz="1000" i="1" dirty="0">
              <a:solidFill>
                <a:schemeClr val="accent2"/>
              </a:solidFill>
              <a:latin typeface="Marianne" panose="02000000000000000000" pitchFamily="2" charset="0"/>
              <a:cs typeface="Segoe UI Light" panose="020B0502040204020203" pitchFamily="34" charset="0"/>
            </a:endParaRPr>
          </a:p>
        </p:txBody>
      </p:sp>
      <p:pic>
        <p:nvPicPr>
          <p:cNvPr id="23" name="Image 22" descr="cid:image004.jpg@01D925A3.BC42512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119" y="0"/>
            <a:ext cx="2171700" cy="647700"/>
          </a:xfrm>
          <a:prstGeom prst="rect">
            <a:avLst/>
          </a:prstGeom>
          <a:noFill/>
        </p:spPr>
      </p:pic>
      <p:sp>
        <p:nvSpPr>
          <p:cNvPr id="24" name="ZoneTexte 23"/>
          <p:cNvSpPr txBox="1"/>
          <p:nvPr/>
        </p:nvSpPr>
        <p:spPr>
          <a:xfrm>
            <a:off x="3766632" y="689928"/>
            <a:ext cx="6317438" cy="172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cap="all" dirty="0">
                <a:solidFill>
                  <a:srgbClr val="95B650"/>
                </a:solidFill>
                <a:latin typeface="Franklin Gothic Heavy" panose="020B0604020202020204" pitchFamily="34" charset="0"/>
              </a:rPr>
              <a:t>9 ateliers </a:t>
            </a:r>
            <a:r>
              <a:rPr lang="fr-FR" sz="1100" cap="all" dirty="0" smtClean="0">
                <a:solidFill>
                  <a:srgbClr val="95B650"/>
                </a:solidFill>
                <a:latin typeface="Franklin Gothic Heavy" panose="020B0604020202020204" pitchFamily="34" charset="0"/>
              </a:rPr>
              <a:t>Prospectifs </a:t>
            </a:r>
            <a:r>
              <a:rPr lang="fr-FR" sz="1100" cap="all" dirty="0">
                <a:solidFill>
                  <a:srgbClr val="95B650"/>
                </a:solidFill>
                <a:latin typeface="Franklin Gothic Heavy" panose="020B0604020202020204" pitchFamily="34" charset="0"/>
              </a:rPr>
              <a:t>dédiés aux enjeux de transformation interne des agences</a:t>
            </a:r>
          </a:p>
        </p:txBody>
      </p:sp>
    </p:spTree>
    <p:extLst>
      <p:ext uri="{BB962C8B-B14F-4D97-AF65-F5344CB8AC3E}">
        <p14:creationId xmlns:p14="http://schemas.microsoft.com/office/powerpoint/2010/main" val="27837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Dates et modalités de participations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927" y="4246149"/>
            <a:ext cx="11128569" cy="660529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</a:t>
            </a: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s’inscrire aux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ateliers, veuillez cliquer sur le lien suivant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fr-FR" sz="20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venez construire les missions et métiers de demain en ARS !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2000" dirty="0" smtClean="0"/>
          </a:p>
          <a:p>
            <a:endParaRPr lang="fr-FR" sz="20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30F0258-FC85-B989-CD81-406D1C37B3CC}"/>
              </a:ext>
            </a:extLst>
          </p:cNvPr>
          <p:cNvSpPr txBox="1"/>
          <p:nvPr/>
        </p:nvSpPr>
        <p:spPr>
          <a:xfrm>
            <a:off x="569792" y="5391589"/>
            <a:ext cx="11178862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0"/>
              </a:spcAft>
            </a:pPr>
            <a:r>
              <a:rPr lang="fr-FR" i="1" dirty="0" smtClean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Contact : Nicolas </a:t>
            </a:r>
            <a:r>
              <a:rPr lang="fr-FR" i="1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Maréchal – Chargé de mission inter-ARS « modernisation et simplification » à l’ARS Bourgogne-Franche-Comté – en charge de conduire le projet (</a:t>
            </a:r>
            <a:r>
              <a:rPr lang="fr-FR" i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nicolas.marechal@ars.sante.fr</a:t>
            </a:r>
            <a:r>
              <a:rPr lang="fr-FR" i="1" dirty="0">
                <a:solidFill>
                  <a:srgbClr val="2F559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012259" y="2131151"/>
            <a:ext cx="10293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Contractualisation</a:t>
            </a:r>
            <a:r>
              <a:rPr lang="fr-FR" sz="1600" b="1" dirty="0"/>
              <a:t> </a:t>
            </a:r>
            <a:r>
              <a:rPr lang="fr-FR" sz="1600" dirty="0"/>
              <a:t>: le </a:t>
            </a:r>
            <a:r>
              <a:rPr lang="fr-FR" sz="1600" dirty="0" smtClean="0"/>
              <a:t>vendredi 14/04 9h30-12h </a:t>
            </a:r>
            <a:r>
              <a:rPr lang="fr-FR" sz="1600" dirty="0"/>
              <a:t>et le </a:t>
            </a:r>
            <a:r>
              <a:rPr lang="fr-FR" sz="1600" dirty="0" smtClean="0"/>
              <a:t>vendredi 21/04 9h30-12h</a:t>
            </a:r>
            <a:endParaRPr lang="fr-FR" sz="1600" dirty="0" smtClean="0"/>
          </a:p>
          <a:p>
            <a:endParaRPr lang="fr-FR" sz="1600" dirty="0" smtClean="0"/>
          </a:p>
          <a:p>
            <a:r>
              <a:rPr lang="fr-FR" sz="1600" b="1" dirty="0" smtClean="0"/>
              <a:t>Planification de l’offre de santé</a:t>
            </a:r>
            <a:r>
              <a:rPr lang="fr-FR" sz="1600" b="1" dirty="0"/>
              <a:t> </a:t>
            </a:r>
            <a:r>
              <a:rPr lang="fr-FR" sz="1600" dirty="0"/>
              <a:t>: </a:t>
            </a:r>
            <a:r>
              <a:rPr lang="fr-FR" sz="1600" dirty="0" smtClean="0"/>
              <a:t>le vendredi 31/03 9h30-12h </a:t>
            </a:r>
            <a:r>
              <a:rPr lang="fr-FR" sz="1600" dirty="0"/>
              <a:t>et le </a:t>
            </a:r>
            <a:r>
              <a:rPr lang="fr-FR" sz="1600" dirty="0" smtClean="0"/>
              <a:t>vendredi 07/04 9h30-12h</a:t>
            </a:r>
            <a:endParaRPr lang="fr-FR" sz="1600" dirty="0" smtClean="0"/>
          </a:p>
          <a:p>
            <a:endParaRPr lang="fr-FR" sz="1600" dirty="0"/>
          </a:p>
          <a:p>
            <a:r>
              <a:rPr lang="fr-FR" sz="1600" b="1" dirty="0" smtClean="0"/>
              <a:t>La performance et l’efficience des établissements</a:t>
            </a:r>
            <a:r>
              <a:rPr lang="fr-FR" sz="1600" b="1" dirty="0"/>
              <a:t> </a:t>
            </a:r>
            <a:r>
              <a:rPr lang="fr-FR" sz="1600" dirty="0"/>
              <a:t>: </a:t>
            </a:r>
            <a:r>
              <a:rPr lang="fr-FR" sz="1600" dirty="0" smtClean="0"/>
              <a:t>le mardi </a:t>
            </a:r>
            <a:r>
              <a:rPr lang="fr-FR" sz="1600" dirty="0"/>
              <a:t>18/04 </a:t>
            </a:r>
            <a:r>
              <a:rPr lang="fr-FR" sz="1600" dirty="0" smtClean="0"/>
              <a:t>9h30-12h et le jeudi 27/04 9h30-12h</a:t>
            </a:r>
            <a:endParaRPr lang="fr-FR" sz="1600" dirty="0" smtClean="0"/>
          </a:p>
          <a:p>
            <a:endParaRPr lang="fr-FR" sz="1600" dirty="0" smtClean="0"/>
          </a:p>
        </p:txBody>
      </p:sp>
    </p:spTree>
    <p:extLst>
      <p:ext uri="{BB962C8B-B14F-4D97-AF65-F5344CB8AC3E}">
        <p14:creationId xmlns:p14="http://schemas.microsoft.com/office/powerpoint/2010/main" val="11287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_ARS_ARA16-9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5" id="{CCAA3B1F-37AD-D142-9B00-F2952BC71F32}" vid="{8780E14E-37A2-0148-9F40-6587BA01BE65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1379</TotalTime>
  <Words>880</Words>
  <Application>Microsoft Office PowerPoint</Application>
  <PresentationFormat>Grand écran</PresentationFormat>
  <Paragraphs>87</Paragraphs>
  <Slides>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5" baseType="lpstr">
      <vt:lpstr>Arial</vt:lpstr>
      <vt:lpstr>Calibri</vt:lpstr>
      <vt:lpstr>Franklin Gothic Heavy</vt:lpstr>
      <vt:lpstr>Marianne</vt:lpstr>
      <vt:lpstr>Segoe UI Light</vt:lpstr>
      <vt:lpstr>Times New Roman</vt:lpstr>
      <vt:lpstr>Wingdings</vt:lpstr>
      <vt:lpstr>TEMPLATE_ARS_ARA16-9</vt:lpstr>
      <vt:lpstr>Présentation PowerPoint</vt:lpstr>
      <vt:lpstr>Un projet s’inscrivant dans la coopérations inter-ARS (1/2)</vt:lpstr>
      <vt:lpstr>Un projet s’inscrivant dans la coopérations inter-ARS (2/2)</vt:lpstr>
      <vt:lpstr>Projet de transformation des métiers – Contexte et enjeux</vt:lpstr>
      <vt:lpstr>Projet de transformation des métiers – Objectifs et déroulé</vt:lpstr>
      <vt:lpstr>Présentation PowerPoint</vt:lpstr>
      <vt:lpstr>Dates et modalités de participations</vt:lpstr>
    </vt:vector>
  </TitlesOfParts>
  <Company>ARS HDF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MARECHAL, Nicolas</dc:creator>
  <cp:lastModifiedBy>MARECHAL, Nicolas (ARS-BFC/BFC/SG)</cp:lastModifiedBy>
  <cp:revision>114</cp:revision>
  <dcterms:created xsi:type="dcterms:W3CDTF">2021-11-15T13:37:32Z</dcterms:created>
  <dcterms:modified xsi:type="dcterms:W3CDTF">2023-03-07T08:00:03Z</dcterms:modified>
</cp:coreProperties>
</file>