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36" r:id="rId3"/>
    <p:sldId id="414" r:id="rId4"/>
    <p:sldId id="415" r:id="rId5"/>
    <p:sldId id="430" r:id="rId6"/>
    <p:sldId id="453" r:id="rId7"/>
    <p:sldId id="452" r:id="rId8"/>
    <p:sldId id="451" r:id="rId9"/>
  </p:sldIdLst>
  <p:sldSz cx="9144000" cy="6858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ilisateur Windows" initials="UW" lastIdx="3" clrIdx="0">
    <p:extLst>
      <p:ext uri="{19B8F6BF-5375-455C-9EA6-DF929625EA0E}">
        <p15:presenceInfo xmlns:p15="http://schemas.microsoft.com/office/powerpoint/2012/main" userId="Utilisateur Windows" providerId="None"/>
      </p:ext>
    </p:extLst>
  </p:cmAuthor>
  <p:cmAuthor id="2" name="Agence Nationale de santé Publique" initials="ANdsP" lastIdx="1" clrIdx="1">
    <p:extLst>
      <p:ext uri="{19B8F6BF-5375-455C-9EA6-DF929625EA0E}">
        <p15:presenceInfo xmlns:p15="http://schemas.microsoft.com/office/powerpoint/2012/main" userId="Agence Nationale de santé Publiqu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3"/>
    <a:srgbClr val="8ACCB6"/>
    <a:srgbClr val="FFD966"/>
    <a:srgbClr val="FFE699"/>
    <a:srgbClr val="8439BD"/>
    <a:srgbClr val="A86ED4"/>
    <a:srgbClr val="B482DA"/>
    <a:srgbClr val="9C5ACE"/>
    <a:srgbClr val="A568D2"/>
    <a:srgbClr val="A18C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40" autoAdjust="0"/>
  </p:normalViewPr>
  <p:slideViewPr>
    <p:cSldViewPr>
      <p:cViewPr varScale="1">
        <p:scale>
          <a:sx n="67" d="100"/>
          <a:sy n="67" d="100"/>
        </p:scale>
        <p:origin x="146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3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NSP.LOCAL\ANSP\DIRECTIONS\DMI\NOA\TEST\2-%20Bilans%20(AM_SSA)\2023\Bilans%20Th&#233;matiques\N&#233;onat%202012_2022\BDD%20e%20SIN%20P&#233;d%20NN%2001_01_2012%20au%2031_12_%202022_v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NSP.LOCAL\ANSP\DIRECTIONS\DMI\NOA\TEST\2-%20Bilans%20(AM_SSA)\2023\Bilans%20Th&#233;matiques\N&#233;onat%202012_2022\BDD%20e%20SIN%20P&#233;d%20NN%2001_01_2012%20au%2031_12_%202022_v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ANSP.LOCAL\ANSP\DIRECTIONS\DMI\NOA\TEST\2-%20Bilans%20(AM_SSA)\2023\Bilans%20Th&#233;matiques\N&#233;onat%202012_2022\BDD%20e%20SIN%20P&#233;d%20NN%2001_01_2012%20au%2031_12_%202022_v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NSP.LOCAL\ANSP\DIRECTIONS\DMI\NOA\TEST\2-%20Bilans%20(AM_SSA)\2023\Bilans%20Th&#233;matiques\N&#233;onat%202012_2022\BDD%20e%20SIN%20P&#233;d%20NN%2001_01_2012%20au%2031_12_%202022_v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ANSP.LOCAL\ANSP\DIRECTIONS\DMI\NOA\TEST\2-%20Bilans%20(AM_SSA)\2023\Bilans%20Th&#233;matiques\N&#233;onat%202012_2022\BDD%20e%20SIN%20P&#233;d%20NN%2001_01_2012%20au%2031_12_%202022_v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ANSP.LOCAL\ANSP\DIRECTIONS\DMI\NOA\TEST\2-%20Bilans%20(AM_SSA)\2023\Bilans%20Th&#233;matiques\N&#233;onat%202012_2022\BDD%20e%20SIN%20P&#233;d%20NN%2001_01_2012%20au%2031_12_%202022_v1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ANSP.LOCAL\ANSP\DIRECTIONS\DMI\NOA\TEST\2-%20Bilans%20(AM_SSA)\2023\Bilans%20Th&#233;matiques\N&#233;onat%202012_2022\BDD%20e%20SIN%20P&#233;d%20NN%2001_01_2012%20au%2031_12_%202022_v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90679057112764"/>
          <c:y val="0.25209912875414625"/>
          <c:w val="0.75744070629368632"/>
          <c:h val="0.60519276346108963"/>
        </c:manualLayout>
      </c:layout>
      <c:barChart>
        <c:barDir val="col"/>
        <c:grouping val="clustered"/>
        <c:varyColors val="0"/>
        <c:ser>
          <c:idx val="2"/>
          <c:order val="1"/>
          <c:tx>
            <c:v>Nombre de SIN total</c:v>
          </c:tx>
          <c:spPr>
            <a:solidFill>
              <a:srgbClr val="5982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 total NN'!$B$9:$L$9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'Tab total NN'!$B$12:$L$12</c:f>
              <c:numCache>
                <c:formatCode>General</c:formatCode>
                <c:ptCount val="11"/>
                <c:pt idx="0">
                  <c:v>1551</c:v>
                </c:pt>
                <c:pt idx="1">
                  <c:v>1802</c:v>
                </c:pt>
                <c:pt idx="2">
                  <c:v>1826</c:v>
                </c:pt>
                <c:pt idx="3">
                  <c:v>2235</c:v>
                </c:pt>
                <c:pt idx="4">
                  <c:v>2335</c:v>
                </c:pt>
                <c:pt idx="5">
                  <c:v>2890</c:v>
                </c:pt>
                <c:pt idx="6">
                  <c:v>3200</c:v>
                </c:pt>
                <c:pt idx="7">
                  <c:v>3219</c:v>
                </c:pt>
                <c:pt idx="8">
                  <c:v>5159</c:v>
                </c:pt>
                <c:pt idx="9">
                  <c:v>5819</c:v>
                </c:pt>
                <c:pt idx="10">
                  <c:v>7175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A9-46D6-AAD5-7088695FD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94242352"/>
        <c:axId val="394242024"/>
      </c:barChart>
      <c:lineChart>
        <c:grouping val="standard"/>
        <c:varyColors val="0"/>
        <c:ser>
          <c:idx val="1"/>
          <c:order val="0"/>
          <c:tx>
            <c:v>Nombre de SIN Néonat</c:v>
          </c:tx>
          <c:spPr>
            <a:ln w="28575" cap="rnd">
              <a:solidFill>
                <a:srgbClr val="FF4747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1.365107445242212E-3"/>
                  <c:y val="-2.0900901256736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3A9-46D6-AAD5-7088695FDA66}"/>
                </c:ext>
              </c:extLst>
            </c:dLbl>
            <c:dLbl>
              <c:idx val="2"/>
              <c:layout>
                <c:manualLayout>
                  <c:x val="-5.0053361438180384E-17"/>
                  <c:y val="-1.4630630879715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3A9-46D6-AAD5-7088695FDA66}"/>
                </c:ext>
              </c:extLst>
            </c:dLbl>
            <c:dLbl>
              <c:idx val="5"/>
              <c:layout>
                <c:manualLayout>
                  <c:x val="2.7302148904845241E-3"/>
                  <c:y val="-1.4630630879715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3A9-46D6-AAD5-7088695FDA66}"/>
                </c:ext>
              </c:extLst>
            </c:dLbl>
            <c:dLbl>
              <c:idx val="7"/>
              <c:layout>
                <c:manualLayout>
                  <c:x val="-1.2643530385286107E-16"/>
                  <c:y val="-5.0910717731003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3A9-46D6-AAD5-7088695FDA66}"/>
                </c:ext>
              </c:extLst>
            </c:dLbl>
            <c:dLbl>
              <c:idx val="8"/>
              <c:layout>
                <c:manualLayout>
                  <c:x val="6.9064735681915014E-3"/>
                  <c:y val="-4.2895433304039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3A9-46D6-AAD5-7088695FDA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 total NN'!$B$9:$L$9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'Tab total NN'!$B$11:$L$11</c:f>
              <c:numCache>
                <c:formatCode>General</c:formatCode>
                <c:ptCount val="11"/>
                <c:pt idx="0">
                  <c:v>28</c:v>
                </c:pt>
                <c:pt idx="1">
                  <c:v>42</c:v>
                </c:pt>
                <c:pt idx="2">
                  <c:v>42</c:v>
                </c:pt>
                <c:pt idx="3">
                  <c:v>39</c:v>
                </c:pt>
                <c:pt idx="4">
                  <c:v>60</c:v>
                </c:pt>
                <c:pt idx="5">
                  <c:v>56</c:v>
                </c:pt>
                <c:pt idx="6">
                  <c:v>57</c:v>
                </c:pt>
                <c:pt idx="7">
                  <c:v>47</c:v>
                </c:pt>
                <c:pt idx="8">
                  <c:v>35</c:v>
                </c:pt>
                <c:pt idx="9">
                  <c:v>48</c:v>
                </c:pt>
                <c:pt idx="10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3A9-46D6-AAD5-7088695FD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1850216"/>
        <c:axId val="391850544"/>
      </c:lineChart>
      <c:catAx>
        <c:axId val="3918502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Année</a:t>
                </a:r>
              </a:p>
            </c:rich>
          </c:tx>
          <c:layout>
            <c:manualLayout>
              <c:xMode val="edge"/>
              <c:yMode val="edge"/>
              <c:x val="0.46221044001927486"/>
              <c:y val="0.926679309243316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1850544"/>
        <c:crosses val="autoZero"/>
        <c:auto val="1"/>
        <c:lblAlgn val="ctr"/>
        <c:lblOffset val="100"/>
        <c:noMultiLvlLbl val="0"/>
      </c:catAx>
      <c:valAx>
        <c:axId val="39185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Nb de SIN de NN reçus</a:t>
                </a:r>
              </a:p>
            </c:rich>
          </c:tx>
          <c:layout>
            <c:manualLayout>
              <c:xMode val="edge"/>
              <c:yMode val="edge"/>
              <c:x val="2.7878220488973596E-2"/>
              <c:y val="0.494532070794939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1850216"/>
        <c:crosses val="autoZero"/>
        <c:crossBetween val="between"/>
      </c:valAx>
      <c:valAx>
        <c:axId val="39424202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Nb de SIN total reçus</a:t>
                </a:r>
              </a:p>
            </c:rich>
          </c:tx>
          <c:layout>
            <c:manualLayout>
              <c:xMode val="edge"/>
              <c:yMode val="edge"/>
              <c:x val="0.94762110404274991"/>
              <c:y val="0.463707778360986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4242352"/>
        <c:crosses val="max"/>
        <c:crossBetween val="between"/>
      </c:valAx>
      <c:catAx>
        <c:axId val="3942423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942420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8556276329585075"/>
          <c:y val="6.5757535674236103E-2"/>
          <c:w val="0.25460667192415531"/>
          <c:h val="0.11109859038638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1"/>
          <c:tx>
            <c:strRef>
              <c:f>'Tab total NN'!$A$23</c:f>
              <c:strCache>
                <c:ptCount val="1"/>
                <c:pt idx="0">
                  <c:v>Nb SIN NN cas isolé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 total NN'!$B$17:$L$17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'Tab total NN'!$B$23:$L$23</c:f>
              <c:numCache>
                <c:formatCode>General</c:formatCode>
                <c:ptCount val="11"/>
                <c:pt idx="0">
                  <c:v>13</c:v>
                </c:pt>
                <c:pt idx="1">
                  <c:v>22</c:v>
                </c:pt>
                <c:pt idx="2">
                  <c:v>17</c:v>
                </c:pt>
                <c:pt idx="3">
                  <c:v>14</c:v>
                </c:pt>
                <c:pt idx="4">
                  <c:v>23</c:v>
                </c:pt>
                <c:pt idx="5">
                  <c:v>25</c:v>
                </c:pt>
                <c:pt idx="6">
                  <c:v>23</c:v>
                </c:pt>
                <c:pt idx="7">
                  <c:v>27</c:v>
                </c:pt>
                <c:pt idx="8">
                  <c:v>14</c:v>
                </c:pt>
                <c:pt idx="9">
                  <c:v>18</c:v>
                </c:pt>
                <c:pt idx="1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6-471B-8CFB-2D3F6924E194}"/>
            </c:ext>
          </c:extLst>
        </c:ser>
        <c:ser>
          <c:idx val="3"/>
          <c:order val="2"/>
          <c:tx>
            <c:strRef>
              <c:f>'Tab total NN'!$A$24</c:f>
              <c:strCache>
                <c:ptCount val="1"/>
                <c:pt idx="0">
                  <c:v>Nb SIN NN de CG 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 total NN'!$B$17:$L$17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'Tab total NN'!$B$24:$L$24</c:f>
              <c:numCache>
                <c:formatCode>General</c:formatCode>
                <c:ptCount val="11"/>
                <c:pt idx="0">
                  <c:v>15</c:v>
                </c:pt>
                <c:pt idx="1">
                  <c:v>20</c:v>
                </c:pt>
                <c:pt idx="2">
                  <c:v>25</c:v>
                </c:pt>
                <c:pt idx="3">
                  <c:v>25</c:v>
                </c:pt>
                <c:pt idx="4">
                  <c:v>37</c:v>
                </c:pt>
                <c:pt idx="5">
                  <c:v>31</c:v>
                </c:pt>
                <c:pt idx="6">
                  <c:v>34</c:v>
                </c:pt>
                <c:pt idx="7">
                  <c:v>20</c:v>
                </c:pt>
                <c:pt idx="8">
                  <c:v>21</c:v>
                </c:pt>
                <c:pt idx="9">
                  <c:v>30</c:v>
                </c:pt>
                <c:pt idx="1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06-471B-8CFB-2D3F6924E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overlap val="100"/>
        <c:axId val="578618976"/>
        <c:axId val="675467648"/>
      </c:barChart>
      <c:lineChart>
        <c:grouping val="standard"/>
        <c:varyColors val="0"/>
        <c:ser>
          <c:idx val="1"/>
          <c:order val="0"/>
          <c:tx>
            <c:strRef>
              <c:f>'Tab total NN'!$A$19</c:f>
              <c:strCache>
                <c:ptCount val="1"/>
                <c:pt idx="0">
                  <c:v>Nb de cas total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'Tab total NN'!$B$19:$L$19</c:f>
              <c:numCache>
                <c:formatCode>General</c:formatCode>
                <c:ptCount val="11"/>
                <c:pt idx="0">
                  <c:v>303</c:v>
                </c:pt>
                <c:pt idx="1">
                  <c:v>178</c:v>
                </c:pt>
                <c:pt idx="2">
                  <c:v>240</c:v>
                </c:pt>
                <c:pt idx="3">
                  <c:v>210</c:v>
                </c:pt>
                <c:pt idx="4">
                  <c:v>325</c:v>
                </c:pt>
                <c:pt idx="5">
                  <c:v>226</c:v>
                </c:pt>
                <c:pt idx="6">
                  <c:v>295</c:v>
                </c:pt>
                <c:pt idx="7">
                  <c:v>138</c:v>
                </c:pt>
                <c:pt idx="8">
                  <c:v>131</c:v>
                </c:pt>
                <c:pt idx="9">
                  <c:v>326</c:v>
                </c:pt>
                <c:pt idx="10">
                  <c:v>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E06-471B-8CFB-2D3F6924E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6931912"/>
        <c:axId val="696928960"/>
      </c:lineChart>
      <c:catAx>
        <c:axId val="57861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75467648"/>
        <c:crosses val="autoZero"/>
        <c:auto val="1"/>
        <c:lblAlgn val="ctr"/>
        <c:lblOffset val="100"/>
        <c:noMultiLvlLbl val="0"/>
      </c:catAx>
      <c:valAx>
        <c:axId val="67546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78618976"/>
        <c:crosses val="autoZero"/>
        <c:crossBetween val="between"/>
      </c:valAx>
      <c:valAx>
        <c:axId val="69692896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96931912"/>
        <c:crosses val="max"/>
        <c:crossBetween val="between"/>
      </c:valAx>
      <c:catAx>
        <c:axId val="696931912"/>
        <c:scaling>
          <c:orientation val="minMax"/>
        </c:scaling>
        <c:delete val="1"/>
        <c:axPos val="b"/>
        <c:majorTickMark val="out"/>
        <c:minorTickMark val="none"/>
        <c:tickLblPos val="nextTo"/>
        <c:crossAx val="6969289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28385495559789"/>
          <c:y val="9.0198428018955584E-2"/>
          <c:w val="0.83437603567078933"/>
          <c:h val="0.6425494535963889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'Tab total NN'!$A$47</c:f>
              <c:strCache>
                <c:ptCount val="1"/>
                <c:pt idx="0">
                  <c:v>Pédiatrie Néonatologie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'Tab total NN'!$B$46:$L$46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'Tab total NN'!$B$47:$L$47</c:f>
              <c:numCache>
                <c:formatCode>General</c:formatCode>
                <c:ptCount val="11"/>
                <c:pt idx="0">
                  <c:v>13</c:v>
                </c:pt>
                <c:pt idx="1">
                  <c:v>12</c:v>
                </c:pt>
                <c:pt idx="2">
                  <c:v>19</c:v>
                </c:pt>
                <c:pt idx="3">
                  <c:v>14</c:v>
                </c:pt>
                <c:pt idx="4">
                  <c:v>15</c:v>
                </c:pt>
                <c:pt idx="5">
                  <c:v>18</c:v>
                </c:pt>
                <c:pt idx="6">
                  <c:v>15</c:v>
                </c:pt>
                <c:pt idx="7">
                  <c:v>18</c:v>
                </c:pt>
                <c:pt idx="8">
                  <c:v>12</c:v>
                </c:pt>
                <c:pt idx="9">
                  <c:v>25</c:v>
                </c:pt>
                <c:pt idx="1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E4-4780-BF83-A781B5265906}"/>
            </c:ext>
          </c:extLst>
        </c:ser>
        <c:ser>
          <c:idx val="1"/>
          <c:order val="1"/>
          <c:tx>
            <c:strRef>
              <c:f>'Tab total NN'!$A$48</c:f>
              <c:strCache>
                <c:ptCount val="1"/>
                <c:pt idx="0">
                  <c:v>Néonatologie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'Tab total NN'!$B$46:$L$46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'Tab total NN'!$B$48:$L$48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E4-4780-BF83-A781B5265906}"/>
            </c:ext>
          </c:extLst>
        </c:ser>
        <c:ser>
          <c:idx val="2"/>
          <c:order val="2"/>
          <c:tx>
            <c:strRef>
              <c:f>'Tab total NN'!$A$49</c:f>
              <c:strCache>
                <c:ptCount val="1"/>
                <c:pt idx="0">
                  <c:v>Néonatologie USI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'Tab total NN'!$B$46:$L$46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'Tab total NN'!$B$49:$L$49</c:f>
              <c:numCache>
                <c:formatCode>General</c:formatCode>
                <c:ptCount val="1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5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E4-4780-BF83-A781B5265906}"/>
            </c:ext>
          </c:extLst>
        </c:ser>
        <c:ser>
          <c:idx val="3"/>
          <c:order val="3"/>
          <c:tx>
            <c:strRef>
              <c:f>'Tab total NN'!$A$50</c:f>
              <c:strCache>
                <c:ptCount val="1"/>
                <c:pt idx="0">
                  <c:v>Réanimation Néonatale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'Tab total NN'!$B$46:$L$46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'Tab total NN'!$B$50:$L$50</c:f>
              <c:numCache>
                <c:formatCode>General</c:formatCode>
                <c:ptCount val="11"/>
                <c:pt idx="0">
                  <c:v>14</c:v>
                </c:pt>
                <c:pt idx="1">
                  <c:v>30</c:v>
                </c:pt>
                <c:pt idx="2">
                  <c:v>22</c:v>
                </c:pt>
                <c:pt idx="3">
                  <c:v>20</c:v>
                </c:pt>
                <c:pt idx="4">
                  <c:v>41</c:v>
                </c:pt>
                <c:pt idx="5">
                  <c:v>30</c:v>
                </c:pt>
                <c:pt idx="6">
                  <c:v>39</c:v>
                </c:pt>
                <c:pt idx="7">
                  <c:v>27</c:v>
                </c:pt>
                <c:pt idx="8">
                  <c:v>21</c:v>
                </c:pt>
                <c:pt idx="9">
                  <c:v>20</c:v>
                </c:pt>
                <c:pt idx="1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E4-4780-BF83-A781B5265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7810840"/>
        <c:axId val="467811168"/>
      </c:barChart>
      <c:catAx>
        <c:axId val="4678108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/>
                  <a:t>Année</a:t>
                </a:r>
              </a:p>
            </c:rich>
          </c:tx>
          <c:layout>
            <c:manualLayout>
              <c:xMode val="edge"/>
              <c:yMode val="edge"/>
              <c:x val="0.45633306969263826"/>
              <c:y val="0.81591679812909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67811168"/>
        <c:crosses val="autoZero"/>
        <c:auto val="1"/>
        <c:lblAlgn val="ctr"/>
        <c:lblOffset val="100"/>
        <c:noMultiLvlLbl val="0"/>
      </c:catAx>
      <c:valAx>
        <c:axId val="467811168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/>
                  <a:t>Nb de SIN</a:t>
                </a:r>
              </a:p>
            </c:rich>
          </c:tx>
          <c:layout>
            <c:manualLayout>
              <c:xMode val="edge"/>
              <c:yMode val="edge"/>
              <c:x val="3.1836138836307593E-2"/>
              <c:y val="0.328436481982899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67810840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16303703236817E-2"/>
          <c:y val="0.88860451526228423"/>
          <c:w val="0.8999998644520848"/>
          <c:h val="6.96175615060949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83582564676524"/>
          <c:y val="6.7526936583511873E-2"/>
          <c:w val="0.81375641494876771"/>
          <c:h val="0.70980338631963802"/>
        </c:manualLayout>
      </c:layout>
      <c:barChart>
        <c:barDir val="col"/>
        <c:grouping val="stacked"/>
        <c:varyColors val="0"/>
        <c:ser>
          <c:idx val="0"/>
          <c:order val="0"/>
          <c:tx>
            <c:v>SIN IAS</c:v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'Tab CPias'!$A$27:$A$44</c:f>
              <c:strCache>
                <c:ptCount val="18"/>
                <c:pt idx="0">
                  <c:v>Ile de France</c:v>
                </c:pt>
                <c:pt idx="1">
                  <c:v>Provence-Alpes-Côte d'Azur</c:v>
                </c:pt>
                <c:pt idx="2">
                  <c:v>Auvergne-Rhône-Alpes</c:v>
                </c:pt>
                <c:pt idx="3">
                  <c:v>Grand-Est</c:v>
                </c:pt>
                <c:pt idx="4">
                  <c:v>Hauts-de-France</c:v>
                </c:pt>
                <c:pt idx="5">
                  <c:v>Nouvelle Aquitaine</c:v>
                </c:pt>
                <c:pt idx="6">
                  <c:v>Normandie</c:v>
                </c:pt>
                <c:pt idx="7">
                  <c:v>La Réunion</c:v>
                </c:pt>
                <c:pt idx="8">
                  <c:v>Centre-val-de-Loire</c:v>
                </c:pt>
                <c:pt idx="9">
                  <c:v>Bretagne</c:v>
                </c:pt>
                <c:pt idx="10">
                  <c:v>Guyane</c:v>
                </c:pt>
                <c:pt idx="11">
                  <c:v>Occitanie</c:v>
                </c:pt>
                <c:pt idx="12">
                  <c:v>Bourgogne-Franche-Comté</c:v>
                </c:pt>
                <c:pt idx="13">
                  <c:v>Pays de la Loire</c:v>
                </c:pt>
                <c:pt idx="14">
                  <c:v>Guadeloupe</c:v>
                </c:pt>
                <c:pt idx="15">
                  <c:v>Martinique</c:v>
                </c:pt>
                <c:pt idx="16">
                  <c:v>Mayotte</c:v>
                </c:pt>
                <c:pt idx="17">
                  <c:v>Corse</c:v>
                </c:pt>
              </c:strCache>
            </c:strRef>
          </c:cat>
          <c:val>
            <c:numRef>
              <c:f>'Tab CPias'!$B$27:$B$44</c:f>
              <c:numCache>
                <c:formatCode>General</c:formatCode>
                <c:ptCount val="18"/>
                <c:pt idx="0">
                  <c:v>126</c:v>
                </c:pt>
                <c:pt idx="1">
                  <c:v>51</c:v>
                </c:pt>
                <c:pt idx="2">
                  <c:v>51</c:v>
                </c:pt>
                <c:pt idx="3">
                  <c:v>29</c:v>
                </c:pt>
                <c:pt idx="4">
                  <c:v>28</c:v>
                </c:pt>
                <c:pt idx="5">
                  <c:v>24</c:v>
                </c:pt>
                <c:pt idx="6">
                  <c:v>20</c:v>
                </c:pt>
                <c:pt idx="7">
                  <c:v>15</c:v>
                </c:pt>
                <c:pt idx="8">
                  <c:v>17</c:v>
                </c:pt>
                <c:pt idx="9">
                  <c:v>14</c:v>
                </c:pt>
                <c:pt idx="10">
                  <c:v>11</c:v>
                </c:pt>
                <c:pt idx="11">
                  <c:v>14</c:v>
                </c:pt>
                <c:pt idx="12">
                  <c:v>10</c:v>
                </c:pt>
                <c:pt idx="13">
                  <c:v>13</c:v>
                </c:pt>
                <c:pt idx="14">
                  <c:v>6</c:v>
                </c:pt>
                <c:pt idx="15">
                  <c:v>6</c:v>
                </c:pt>
                <c:pt idx="16">
                  <c:v>5</c:v>
                </c:pt>
                <c:pt idx="1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58-4A5E-B431-F6E591C20D17}"/>
            </c:ext>
          </c:extLst>
        </c:ser>
        <c:ser>
          <c:idx val="1"/>
          <c:order val="1"/>
          <c:tx>
            <c:v>SIN BHRe</c:v>
          </c:tx>
          <c:spPr>
            <a:solidFill>
              <a:srgbClr val="BA75FF"/>
            </a:solidFill>
            <a:ln>
              <a:noFill/>
            </a:ln>
            <a:effectLst/>
          </c:spPr>
          <c:invertIfNegative val="0"/>
          <c:cat>
            <c:strRef>
              <c:f>'Tab CPias'!$A$27:$A$44</c:f>
              <c:strCache>
                <c:ptCount val="18"/>
                <c:pt idx="0">
                  <c:v>Ile de France</c:v>
                </c:pt>
                <c:pt idx="1">
                  <c:v>Provence-Alpes-Côte d'Azur</c:v>
                </c:pt>
                <c:pt idx="2">
                  <c:v>Auvergne-Rhône-Alpes</c:v>
                </c:pt>
                <c:pt idx="3">
                  <c:v>Grand-Est</c:v>
                </c:pt>
                <c:pt idx="4">
                  <c:v>Hauts-de-France</c:v>
                </c:pt>
                <c:pt idx="5">
                  <c:v>Nouvelle Aquitaine</c:v>
                </c:pt>
                <c:pt idx="6">
                  <c:v>Normandie</c:v>
                </c:pt>
                <c:pt idx="7">
                  <c:v>La Réunion</c:v>
                </c:pt>
                <c:pt idx="8">
                  <c:v>Centre-val-de-Loire</c:v>
                </c:pt>
                <c:pt idx="9">
                  <c:v>Bretagne</c:v>
                </c:pt>
                <c:pt idx="10">
                  <c:v>Guyane</c:v>
                </c:pt>
                <c:pt idx="11">
                  <c:v>Occitanie</c:v>
                </c:pt>
                <c:pt idx="12">
                  <c:v>Bourgogne-Franche-Comté</c:v>
                </c:pt>
                <c:pt idx="13">
                  <c:v>Pays de la Loire</c:v>
                </c:pt>
                <c:pt idx="14">
                  <c:v>Guadeloupe</c:v>
                </c:pt>
                <c:pt idx="15">
                  <c:v>Martinique</c:v>
                </c:pt>
                <c:pt idx="16">
                  <c:v>Mayotte</c:v>
                </c:pt>
                <c:pt idx="17">
                  <c:v>Corse</c:v>
                </c:pt>
              </c:strCache>
            </c:strRef>
          </c:cat>
          <c:val>
            <c:numRef>
              <c:f>'Tab CPias'!$C$27:$C$44</c:f>
              <c:numCache>
                <c:formatCode>General</c:formatCode>
                <c:ptCount val="18"/>
                <c:pt idx="0">
                  <c:v>39</c:v>
                </c:pt>
                <c:pt idx="1">
                  <c:v>0</c:v>
                </c:pt>
                <c:pt idx="2">
                  <c:v>9</c:v>
                </c:pt>
                <c:pt idx="3">
                  <c:v>15</c:v>
                </c:pt>
                <c:pt idx="4">
                  <c:v>5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58-4A5E-B431-F6E591C20D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97396016"/>
        <c:axId val="497399296"/>
      </c:barChart>
      <c:catAx>
        <c:axId val="49739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7399296"/>
        <c:crosses val="autoZero"/>
        <c:auto val="1"/>
        <c:lblAlgn val="ctr"/>
        <c:lblOffset val="100"/>
        <c:noMultiLvlLbl val="0"/>
      </c:catAx>
      <c:valAx>
        <c:axId val="497399296"/>
        <c:scaling>
          <c:orientation val="minMax"/>
          <c:max val="130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/>
                  <a:t>Nombre de SIN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739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7642326156754442"/>
          <c:y val="0.23625164117924694"/>
          <c:w val="0.25227421492710633"/>
          <c:h val="6.1623595190522087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453503451497797"/>
          <c:y val="0.11731127760496568"/>
          <c:w val="0.49393889600399521"/>
          <c:h val="0.7359726340495428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4B4B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780-430D-A8AE-4F403C60DC3E}"/>
              </c:ext>
            </c:extLst>
          </c:dPt>
          <c:dPt>
            <c:idx val="1"/>
            <c:bubble3D val="0"/>
            <c:spPr>
              <a:solidFill>
                <a:srgbClr val="0180F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780-430D-A8AE-4F403C60DC3E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780-430D-A8AE-4F403C60DC3E}"/>
              </c:ext>
            </c:extLst>
          </c:dPt>
          <c:dPt>
            <c:idx val="3"/>
            <c:bubble3D val="0"/>
            <c:spPr>
              <a:solidFill>
                <a:srgbClr val="F2B8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780-430D-A8AE-4F403C60DC3E}"/>
              </c:ext>
            </c:extLst>
          </c:dPt>
          <c:dPt>
            <c:idx val="4"/>
            <c:bubble3D val="0"/>
            <c:spPr>
              <a:solidFill>
                <a:srgbClr val="BC8F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780-430D-A8AE-4F403C60DC3E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780-430D-A8AE-4F403C60DC3E}"/>
              </c:ext>
            </c:extLst>
          </c:dPt>
          <c:dPt>
            <c:idx val="6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4780-430D-A8AE-4F403C60DC3E}"/>
              </c:ext>
            </c:extLst>
          </c:dPt>
          <c:dPt>
            <c:idx val="7"/>
            <c:bubble3D val="0"/>
            <c:spPr>
              <a:solidFill>
                <a:srgbClr val="F8C5A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4780-430D-A8AE-4F403C60DC3E}"/>
              </c:ext>
            </c:extLst>
          </c:dPt>
          <c:dPt>
            <c:idx val="8"/>
            <c:bubble3D val="0"/>
            <c:spPr>
              <a:solidFill>
                <a:srgbClr val="CAAFF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4780-430D-A8AE-4F403C60DC3E}"/>
              </c:ext>
            </c:extLst>
          </c:dPt>
          <c:dPt>
            <c:idx val="9"/>
            <c:bubble3D val="0"/>
            <c:spPr>
              <a:solidFill>
                <a:srgbClr val="ECD9F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4780-430D-A8AE-4F403C60DC3E}"/>
              </c:ext>
            </c:extLst>
          </c:dPt>
          <c:dPt>
            <c:idx val="1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4780-430D-A8AE-4F403C60DC3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rgbClr val="FF535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780-430D-A8AE-4F403C60DC3E}"/>
                </c:ext>
              </c:extLst>
            </c:dLbl>
            <c:dLbl>
              <c:idx val="1"/>
              <c:layout>
                <c:manualLayout>
                  <c:x val="0.12835318850735811"/>
                  <c:y val="-1.50987037370863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88746586762681"/>
                      <c:h val="0.131967356152214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780-430D-A8AE-4F403C60DC3E}"/>
                </c:ext>
              </c:extLst>
            </c:dLbl>
            <c:dLbl>
              <c:idx val="2"/>
              <c:layout>
                <c:manualLayout>
                  <c:x val="7.5185765012061187E-2"/>
                  <c:y val="8.714596949891068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780-430D-A8AE-4F403C60DC3E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4780-430D-A8AE-4F403C60DC3E}"/>
                </c:ext>
              </c:extLst>
            </c:dLbl>
            <c:dLbl>
              <c:idx val="4"/>
              <c:layout>
                <c:manualLayout>
                  <c:x val="-1.0491036978427151E-2"/>
                  <c:y val="4.35729847494552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rgbClr val="BF9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80-430D-A8AE-4F403C60DC3E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4780-430D-A8AE-4F403C60DC3E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4780-430D-A8AE-4F403C60DC3E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4780-430D-A8AE-4F403C60DC3E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rgbClr val="7030A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4780-430D-A8AE-4F403C60DC3E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rgbClr val="7030A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4780-430D-A8AE-4F403C60DC3E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5-4780-430D-A8AE-4F403C60DC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'Tab Site'!$P$5:$P$14</c:f>
              <c:strCache>
                <c:ptCount val="10"/>
                <c:pt idx="0">
                  <c:v>Bactériémie</c:v>
                </c:pt>
                <c:pt idx="1">
                  <c:v>Infection respiratoire </c:v>
                </c:pt>
                <c:pt idx="2">
                  <c:v>Infection digestive</c:v>
                </c:pt>
                <c:pt idx="3">
                  <c:v>GEA</c:v>
                </c:pt>
                <c:pt idx="4">
                  <c:v>Entérocolite</c:v>
                </c:pt>
                <c:pt idx="5">
                  <c:v>Conjonctivite</c:v>
                </c:pt>
                <c:pt idx="6">
                  <c:v>Infection cutanée</c:v>
                </c:pt>
                <c:pt idx="7">
                  <c:v>Autres infections</c:v>
                </c:pt>
                <c:pt idx="8">
                  <c:v>Colonisation digestive</c:v>
                </c:pt>
                <c:pt idx="9">
                  <c:v>Autres colonisation </c:v>
                </c:pt>
              </c:strCache>
            </c:strRef>
          </c:cat>
          <c:val>
            <c:numRef>
              <c:f>'Tab Site'!$Q$5:$Q$14</c:f>
              <c:numCache>
                <c:formatCode>General</c:formatCode>
                <c:ptCount val="10"/>
                <c:pt idx="0">
                  <c:v>274</c:v>
                </c:pt>
                <c:pt idx="1">
                  <c:v>71</c:v>
                </c:pt>
                <c:pt idx="2">
                  <c:v>31</c:v>
                </c:pt>
                <c:pt idx="3">
                  <c:v>23</c:v>
                </c:pt>
                <c:pt idx="4">
                  <c:v>20</c:v>
                </c:pt>
                <c:pt idx="5">
                  <c:v>31</c:v>
                </c:pt>
                <c:pt idx="6">
                  <c:v>23</c:v>
                </c:pt>
                <c:pt idx="7">
                  <c:v>43</c:v>
                </c:pt>
                <c:pt idx="8">
                  <c:v>143</c:v>
                </c:pt>
                <c:pt idx="9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4780-430D-A8AE-4F403C60DC3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03134323504142"/>
          <c:y val="0.15770636325961648"/>
          <c:w val="0.44507240548802901"/>
          <c:h val="0.6401870856190369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DBB7F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8D7-4D22-9D24-27065B189DB1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8D7-4D22-9D24-27065B189DB1}"/>
              </c:ext>
            </c:extLst>
          </c:dPt>
          <c:dPt>
            <c:idx val="2"/>
            <c:bubble3D val="0"/>
            <c:spPr>
              <a:solidFill>
                <a:srgbClr val="8ACCB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8D7-4D22-9D24-27065B189DB1}"/>
              </c:ext>
            </c:extLst>
          </c:dPt>
          <c:dPt>
            <c:idx val="3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8D7-4D22-9D24-27065B189DB1}"/>
              </c:ext>
            </c:extLst>
          </c:dPt>
          <c:dPt>
            <c:idx val="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8D7-4D22-9D24-27065B189DB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8D7-4D22-9D24-27065B189DB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8D7-4D22-9D24-27065B189DB1}"/>
              </c:ext>
            </c:extLst>
          </c:dPt>
          <c:dLbls>
            <c:dLbl>
              <c:idx val="0"/>
              <c:layout>
                <c:manualLayout>
                  <c:x val="-1.780885002919106E-2"/>
                  <c:y val="-0.1453397631516156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rgbClr val="7030A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397482146708165"/>
                      <c:h val="9.3811802232854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8D7-4D22-9D24-27065B189DB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28D7-4D22-9D24-27065B189DB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28D7-4D22-9D24-27065B189DB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28D7-4D22-9D24-27065B189DB1}"/>
                </c:ext>
              </c:extLst>
            </c:dLbl>
            <c:dLbl>
              <c:idx val="4"/>
              <c:spPr>
                <a:solidFill>
                  <a:sysClr val="window" lastClr="FFFFFF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28D7-4D22-9D24-27065B189DB1}"/>
                </c:ext>
              </c:extLst>
            </c:dLbl>
            <c:dLbl>
              <c:idx val="5"/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28D7-4D22-9D24-27065B189DB1}"/>
                </c:ext>
              </c:extLst>
            </c:dLbl>
            <c:dLbl>
              <c:idx val="6"/>
              <c:layout>
                <c:manualLayout>
                  <c:x val="7.8195476376693482E-2"/>
                  <c:y val="-9.5693779904306216E-3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5B9BD5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D-28D7-4D22-9D24-27065B189DB1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rgbClr val="5B9BD5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'Tab Micro'!$Y$17:$Y$23</c:f>
              <c:strCache>
                <c:ptCount val="7"/>
                <c:pt idx="0">
                  <c:v>Entérobactéries</c:v>
                </c:pt>
                <c:pt idx="1">
                  <c:v>Staphylococcus</c:v>
                </c:pt>
                <c:pt idx="2">
                  <c:v>Bacillus</c:v>
                </c:pt>
                <c:pt idx="3">
                  <c:v>P. aeruginosa </c:v>
                </c:pt>
                <c:pt idx="4">
                  <c:v>Virus</c:v>
                </c:pt>
                <c:pt idx="5">
                  <c:v>Autres microorganismes</c:v>
                </c:pt>
                <c:pt idx="6">
                  <c:v>Non identifié</c:v>
                </c:pt>
              </c:strCache>
            </c:strRef>
          </c:cat>
          <c:val>
            <c:numRef>
              <c:f>'Tab Micro'!$Z$17:$Z$23</c:f>
              <c:numCache>
                <c:formatCode>General</c:formatCode>
                <c:ptCount val="7"/>
                <c:pt idx="0">
                  <c:v>219</c:v>
                </c:pt>
                <c:pt idx="1">
                  <c:v>120</c:v>
                </c:pt>
                <c:pt idx="2">
                  <c:v>80</c:v>
                </c:pt>
                <c:pt idx="3">
                  <c:v>25</c:v>
                </c:pt>
                <c:pt idx="4">
                  <c:v>64</c:v>
                </c:pt>
                <c:pt idx="5">
                  <c:v>49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8D7-4D22-9D24-27065B189D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764683649124897E-2"/>
          <c:y val="5.7949910327423935E-2"/>
          <c:w val="0.84556183333581492"/>
          <c:h val="0.78722681606805589"/>
        </c:manualLayout>
      </c:layout>
      <c:barChart>
        <c:barDir val="col"/>
        <c:grouping val="stacked"/>
        <c:varyColors val="0"/>
        <c:ser>
          <c:idx val="2"/>
          <c:order val="2"/>
          <c:tx>
            <c:strRef>
              <c:f>'Tab Staph'!$N$5</c:f>
              <c:strCache>
                <c:ptCount val="1"/>
                <c:pt idx="0">
                  <c:v>Staphylococcus aureus sensibles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 Staph'!$O$3:$Y$3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'Tab Staph'!$O$5:$Y$5</c:f>
              <c:numCache>
                <c:formatCode>General</c:formatCode>
                <c:ptCount val="1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3</c:v>
                </c:pt>
                <c:pt idx="4">
                  <c:v>10</c:v>
                </c:pt>
                <c:pt idx="5">
                  <c:v>5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CC-4490-BBCC-AA6FB64101CB}"/>
            </c:ext>
          </c:extLst>
        </c:ser>
        <c:ser>
          <c:idx val="3"/>
          <c:order val="3"/>
          <c:tx>
            <c:strRef>
              <c:f>'Tab Staph'!$N$6</c:f>
              <c:strCache>
                <c:ptCount val="1"/>
                <c:pt idx="0">
                  <c:v>Staph aureus résistant à la méthicilline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 Staph'!$O$3:$Y$3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'Tab Staph'!$O$6:$Y$6</c:f>
              <c:numCache>
                <c:formatCode>General</c:formatCode>
                <c:ptCount val="11"/>
                <c:pt idx="0">
                  <c:v>3</c:v>
                </c:pt>
                <c:pt idx="2">
                  <c:v>6</c:v>
                </c:pt>
                <c:pt idx="3">
                  <c:v>7</c:v>
                </c:pt>
                <c:pt idx="4">
                  <c:v>6</c:v>
                </c:pt>
                <c:pt idx="5">
                  <c:v>4</c:v>
                </c:pt>
                <c:pt idx="6">
                  <c:v>6</c:v>
                </c:pt>
                <c:pt idx="7">
                  <c:v>2</c:v>
                </c:pt>
                <c:pt idx="8">
                  <c:v>5</c:v>
                </c:pt>
                <c:pt idx="9">
                  <c:v>1</c:v>
                </c:pt>
                <c:pt idx="1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CC-4490-BBCC-AA6FB64101CB}"/>
            </c:ext>
          </c:extLst>
        </c:ser>
        <c:ser>
          <c:idx val="4"/>
          <c:order val="4"/>
          <c:tx>
            <c:strRef>
              <c:f>'Tab Staph'!$N$7</c:f>
              <c:strCache>
                <c:ptCount val="1"/>
                <c:pt idx="0">
                  <c:v>Staph coagulase négative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 Staph'!$O$3:$Y$3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'Tab Staph'!$O$7:$Y$7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9">
                  <c:v>6</c:v>
                </c:pt>
                <c:pt idx="1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CC-4490-BBCC-AA6FB6410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598819616"/>
        <c:axId val="59881994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'Tab Staph'!$N$3</c15:sqref>
                        </c15:formulaRef>
                      </c:ext>
                    </c:extLst>
                    <c:strCache>
                      <c:ptCount val="1"/>
                      <c:pt idx="0">
                        <c:v>Année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'Tab Staph'!$O$3:$Y$3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  <c:pt idx="5">
                        <c:v>2017</c:v>
                      </c:pt>
                      <c:pt idx="6">
                        <c:v>2018</c:v>
                      </c:pt>
                      <c:pt idx="7">
                        <c:v>2019</c:v>
                      </c:pt>
                      <c:pt idx="8">
                        <c:v>2020</c:v>
                      </c:pt>
                      <c:pt idx="9">
                        <c:v>2021</c:v>
                      </c:pt>
                      <c:pt idx="10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'Tab Staph'!$O$3:$X$3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  <c:pt idx="5">
                        <c:v>2017</c:v>
                      </c:pt>
                      <c:pt idx="6">
                        <c:v>2018</c:v>
                      </c:pt>
                      <c:pt idx="7">
                        <c:v>2019</c:v>
                      </c:pt>
                      <c:pt idx="8">
                        <c:v>2020</c:v>
                      </c:pt>
                      <c:pt idx="9">
                        <c:v>2021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DBCC-4490-BBCC-AA6FB64101CB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1"/>
          <c:order val="1"/>
          <c:tx>
            <c:strRef>
              <c:f>'Tab Staph'!$N$4</c:f>
              <c:strCache>
                <c:ptCount val="1"/>
                <c:pt idx="0">
                  <c:v>Nb de SIN en Néonat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'Tab Staph'!$O$4:$Y$4</c:f>
              <c:numCache>
                <c:formatCode>General</c:formatCode>
                <c:ptCount val="11"/>
                <c:pt idx="0">
                  <c:v>28</c:v>
                </c:pt>
                <c:pt idx="1">
                  <c:v>42</c:v>
                </c:pt>
                <c:pt idx="2">
                  <c:v>42</c:v>
                </c:pt>
                <c:pt idx="3">
                  <c:v>39</c:v>
                </c:pt>
                <c:pt idx="4">
                  <c:v>60</c:v>
                </c:pt>
                <c:pt idx="5">
                  <c:v>56</c:v>
                </c:pt>
                <c:pt idx="6">
                  <c:v>57</c:v>
                </c:pt>
                <c:pt idx="7">
                  <c:v>47</c:v>
                </c:pt>
                <c:pt idx="8">
                  <c:v>35</c:v>
                </c:pt>
                <c:pt idx="9">
                  <c:v>49</c:v>
                </c:pt>
                <c:pt idx="10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CC-4490-BBCC-AA6FB6410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5496976"/>
        <c:axId val="675496648"/>
      </c:lineChart>
      <c:catAx>
        <c:axId val="59881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98819944"/>
        <c:crosses val="autoZero"/>
        <c:auto val="1"/>
        <c:lblAlgn val="ctr"/>
        <c:lblOffset val="100"/>
        <c:noMultiLvlLbl val="0"/>
      </c:catAx>
      <c:valAx>
        <c:axId val="59881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98819616"/>
        <c:crosses val="autoZero"/>
        <c:crossBetween val="between"/>
      </c:valAx>
      <c:valAx>
        <c:axId val="67549664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75496976"/>
        <c:crosses val="max"/>
        <c:crossBetween val="between"/>
      </c:valAx>
      <c:catAx>
        <c:axId val="675496976"/>
        <c:scaling>
          <c:orientation val="minMax"/>
        </c:scaling>
        <c:delete val="1"/>
        <c:axPos val="b"/>
        <c:majorTickMark val="out"/>
        <c:minorTickMark val="none"/>
        <c:tickLblPos val="nextTo"/>
        <c:crossAx val="6754966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0.66758</cdr:x>
      <cdr:y>0.2839</cdr:y>
    </cdr:from>
    <cdr:to>
      <cdr:x>0.95639</cdr:x>
      <cdr:y>0.5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4228518" y="1130346"/>
          <a:ext cx="1829381" cy="860379"/>
        </a:xfrm>
        <a:prstGeom xmlns:a="http://schemas.openxmlformats.org/drawingml/2006/main" prst="rect">
          <a:avLst/>
        </a:prstGeom>
        <a:solidFill xmlns:a="http://schemas.openxmlformats.org/drawingml/2006/main">
          <a:srgbClr val="E8D1FF"/>
        </a:solidFill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050" i="1">
              <a:latin typeface="+mn-lt"/>
              <a:ea typeface="+mn-ea"/>
              <a:cs typeface="+mn-cs"/>
            </a:rPr>
            <a:t>K. pn 38% (37% Rcarba)</a:t>
          </a:r>
        </a:p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050" i="1">
              <a:latin typeface="+mn-lt"/>
              <a:ea typeface="+mn-ea"/>
              <a:cs typeface="+mn-cs"/>
            </a:rPr>
            <a:t>E. cloacae 34% (44% Rcarba)</a:t>
          </a:r>
        </a:p>
        <a:p xmlns:a="http://schemas.openxmlformats.org/drawingml/2006/main">
          <a:r>
            <a:rPr lang="fr-FR" sz="1050" i="1"/>
            <a:t>E. coli </a:t>
          </a:r>
          <a:r>
            <a:rPr lang="fr-FR" sz="1050"/>
            <a:t>28% (48% Rcarba)</a:t>
          </a:r>
        </a:p>
      </cdr:txBody>
    </cdr:sp>
  </cdr:relSizeAnchor>
  <cdr:relSizeAnchor xmlns:cdr="http://schemas.openxmlformats.org/drawingml/2006/chartDrawing">
    <cdr:from>
      <cdr:x>0.58195</cdr:x>
      <cdr:y>0.7823</cdr:y>
    </cdr:from>
    <cdr:to>
      <cdr:x>0.98925</cdr:x>
      <cdr:y>0.94365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4162074" y="3472742"/>
          <a:ext cx="2912982" cy="716256"/>
        </a:xfrm>
        <a:prstGeom xmlns:a="http://schemas.openxmlformats.org/drawingml/2006/main" prst="rect">
          <a:avLst/>
        </a:prstGeom>
        <a:solidFill xmlns:a="http://schemas.openxmlformats.org/drawingml/2006/main">
          <a:srgbClr val="FFD85D"/>
        </a:solidFill>
      </cdr:spPr>
      <cdr:txBody>
        <a:bodyPr xmlns:a="http://schemas.openxmlformats.org/drawingml/2006/main" vertOverflow="clip" wrap="square" rtlCol="0" anchor="t"/>
        <a:lstStyle xmlns:a="http://schemas.openxmlformats.org/drawingml/2006/main"/>
        <a:p xmlns:a="http://schemas.openxmlformats.org/drawingml/2006/main">
          <a:pPr algn="l"/>
          <a:r>
            <a:rPr lang="fr-FR" sz="1050" i="1">
              <a:latin typeface="+mn-lt"/>
              <a:ea typeface="+mn-ea"/>
              <a:cs typeface="+mn-cs"/>
            </a:rPr>
            <a:t>SASM 38% (11%PVL)</a:t>
          </a:r>
        </a:p>
        <a:p xmlns:a="http://schemas.openxmlformats.org/drawingml/2006/main">
          <a:pPr algn="l"/>
          <a:r>
            <a:rPr lang="fr-FR" sz="1050" i="1">
              <a:latin typeface="+mn-lt"/>
              <a:ea typeface="+mn-ea"/>
              <a:cs typeface="+mn-cs"/>
            </a:rPr>
            <a:t>SARM 38% (13%PVL)</a:t>
          </a:r>
        </a:p>
        <a:p xmlns:a="http://schemas.openxmlformats.org/drawingml/2006/main">
          <a:pPr algn="l"/>
          <a:r>
            <a:rPr lang="fr-FR" sz="1050" i="1">
              <a:latin typeface="+mn-lt"/>
              <a:ea typeface="+mn-ea"/>
              <a:cs typeface="+mn-cs"/>
            </a:rPr>
            <a:t>S. </a:t>
          </a:r>
          <a:r>
            <a:rPr lang="fr-FR" sz="1050" i="0">
              <a:latin typeface="+mn-lt"/>
              <a:ea typeface="+mn-ea"/>
              <a:cs typeface="+mn-cs"/>
            </a:rPr>
            <a:t>coagulase négative 24% (62% </a:t>
          </a:r>
          <a:r>
            <a:rPr lang="fr-FR" sz="1050" i="1">
              <a:latin typeface="+mn-lt"/>
              <a:ea typeface="+mn-ea"/>
              <a:cs typeface="+mn-cs"/>
            </a:rPr>
            <a:t>haemolyticus</a:t>
          </a:r>
          <a:r>
            <a:rPr lang="fr-FR" sz="1050" i="0">
              <a:latin typeface="+mn-lt"/>
              <a:ea typeface="+mn-ea"/>
              <a:cs typeface="+mn-cs"/>
            </a:rPr>
            <a:t>)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275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05881-BB94-44D4-8E1F-455C1EEA0444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A88C9-E2BF-4D5E-BD19-19B05B103B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108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347" cy="4964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3" y="2"/>
            <a:ext cx="2946347" cy="4964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B1CD4A-ADAF-40A2-868E-39BE8A087665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7287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31602"/>
            <a:ext cx="2946347" cy="496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3" y="9431602"/>
            <a:ext cx="2946347" cy="496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0FC484-031C-4851-8BB8-D5A94C0B8B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7376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FC484-031C-4851-8BB8-D5A94C0B8BE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659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FC484-031C-4851-8BB8-D5A94C0B8BE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061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FC484-031C-4851-8BB8-D5A94C0B8BE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11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FC484-031C-4851-8BB8-D5A94C0B8BE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312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E6A5-B2B0-4C96-B313-C9A6B166E952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1544-7270-469B-BEFB-12F9538528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95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7504" y="116632"/>
            <a:ext cx="8981263" cy="9361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40041" y="188640"/>
            <a:ext cx="8907720" cy="792088"/>
          </a:xfrm>
        </p:spPr>
        <p:txBody>
          <a:bodyPr>
            <a:normAutofit/>
          </a:bodyPr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27241" y="6448251"/>
            <a:ext cx="5768280" cy="365125"/>
          </a:xfrm>
        </p:spPr>
        <p:txBody>
          <a:bodyPr/>
          <a:lstStyle>
            <a:lvl1pPr algn="l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dirty="0" smtClean="0"/>
              <a:t>Signalements de BHRe en France - bilan mai 2018</a:t>
            </a:r>
            <a:endParaRPr lang="fr-FR" dirty="0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9" t="29127" r="24208" b="29362"/>
          <a:stretch/>
        </p:blipFill>
        <p:spPr bwMode="auto">
          <a:xfrm>
            <a:off x="7743548" y="6021288"/>
            <a:ext cx="1304214" cy="7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314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E6A5-B2B0-4C96-B313-C9A6B166E952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1544-7270-469B-BEFB-12F9538528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0940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E6A5-B2B0-4C96-B313-C9A6B166E952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1544-7270-469B-BEFB-12F9538528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408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E6A5-B2B0-4C96-B313-C9A6B166E952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1544-7270-469B-BEFB-12F9538528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0919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E6A5-B2B0-4C96-B313-C9A6B166E952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1544-7270-469B-BEFB-12F9538528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250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E6A5-B2B0-4C96-B313-C9A6B166E952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1544-7270-469B-BEFB-12F9538528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964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E6A5-B2B0-4C96-B313-C9A6B166E952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1544-7270-469B-BEFB-12F9538528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E6A5-B2B0-4C96-B313-C9A6B166E952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1544-7270-469B-BEFB-12F9538528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390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E6A5-B2B0-4C96-B313-C9A6B166E952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1544-7270-469B-BEFB-12F9538528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036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E6A5-B2B0-4C96-B313-C9A6B166E952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1544-7270-469B-BEFB-12F9538528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934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5E6A5-B2B0-4C96-B313-C9A6B166E952}" type="datetimeFigureOut">
              <a:rPr lang="fr-FR" smtClean="0"/>
              <a:t>29/03/2023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31544-7270-469B-BEFB-12F9538528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371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5536" y="1844824"/>
            <a:ext cx="8496944" cy="201622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tx2">
                    <a:lumMod val="75000"/>
                  </a:schemeClr>
                </a:solidFill>
              </a:rPr>
              <a:t>Bilan des signalements en Néonatologie, France 2012-2022</a:t>
            </a:r>
            <a:endParaRPr lang="fr-FR" sz="13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4581128"/>
            <a:ext cx="6368752" cy="1586921"/>
          </a:xfrm>
        </p:spPr>
        <p:txBody>
          <a:bodyPr>
            <a:normAutofit lnSpcReduction="10000"/>
          </a:bodyPr>
          <a:lstStyle/>
          <a:p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Direction des maladies infectieuses</a:t>
            </a:r>
          </a:p>
          <a:p>
            <a:pPr>
              <a:spcBef>
                <a:spcPts val="600"/>
              </a:spcBef>
            </a:pP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Unité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Infections Associées aux Soins et Résistance aux Antibiotiques</a:t>
            </a:r>
          </a:p>
          <a:p>
            <a:pPr>
              <a:spcBef>
                <a:spcPts val="600"/>
              </a:spcBef>
            </a:pP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Santé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Publique France</a:t>
            </a:r>
          </a:p>
          <a:p>
            <a:endParaRPr lang="fr-FR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9" t="29127" r="24208" b="29362"/>
          <a:stretch/>
        </p:blipFill>
        <p:spPr bwMode="auto">
          <a:xfrm>
            <a:off x="3851920" y="692696"/>
            <a:ext cx="1411547" cy="80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14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fr-FR" sz="2800" b="1" dirty="0" smtClean="0">
                <a:ea typeface="ＭＳ Ｐゴシック" pitchFamily="34" charset="-128"/>
              </a:rPr>
              <a:t>Evolution des SIN en NN par année, France 2012-2022</a:t>
            </a:r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6345200"/>
              </p:ext>
            </p:extLst>
          </p:nvPr>
        </p:nvGraphicFramePr>
        <p:xfrm>
          <a:off x="827584" y="1340768"/>
          <a:ext cx="7314755" cy="4737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12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b="1" dirty="0" smtClean="0"/>
              <a:t>Evolution du nombre de SIN de cas isolé/cas groupés par année, France 2012-2022 (N=530)</a:t>
            </a:r>
            <a:endParaRPr lang="fr-FR" sz="2800" b="1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282639"/>
              </p:ext>
            </p:extLst>
          </p:nvPr>
        </p:nvGraphicFramePr>
        <p:xfrm>
          <a:off x="971600" y="1536700"/>
          <a:ext cx="6844749" cy="4340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4554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/>
              <a:t>Répartition par </a:t>
            </a:r>
            <a:r>
              <a:rPr lang="fr-FR" sz="2800" b="1" dirty="0"/>
              <a:t>services déclarants, France </a:t>
            </a:r>
            <a:r>
              <a:rPr lang="fr-FR" sz="2800" b="1" dirty="0" smtClean="0"/>
              <a:t>2012-2022</a:t>
            </a:r>
            <a:endParaRPr lang="fr-FR" sz="2800" b="1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194757"/>
              </p:ext>
            </p:extLst>
          </p:nvPr>
        </p:nvGraphicFramePr>
        <p:xfrm>
          <a:off x="539552" y="1340768"/>
          <a:ext cx="741682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85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/>
              <a:t>Distribution régionale, France 2012-2022</a:t>
            </a:r>
            <a:endParaRPr lang="fr-FR" sz="2800" b="1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3940478"/>
              </p:ext>
            </p:extLst>
          </p:nvPr>
        </p:nvGraphicFramePr>
        <p:xfrm>
          <a:off x="827584" y="1235074"/>
          <a:ext cx="6914125" cy="4714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2146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/>
              <a:t>Distribution par sites infectieux, France 2012-2022 </a:t>
            </a:r>
            <a:endParaRPr lang="fr-FR" sz="2800" b="1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6059952"/>
              </p:ext>
            </p:extLst>
          </p:nvPr>
        </p:nvGraphicFramePr>
        <p:xfrm>
          <a:off x="1187624" y="1340768"/>
          <a:ext cx="6430517" cy="4896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658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/>
              <a:t>Distribution par micro-organismes, France 2012-2022 </a:t>
            </a:r>
            <a:endParaRPr lang="fr-FR" sz="2800" b="1" dirty="0"/>
          </a:p>
        </p:txBody>
      </p:sp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982884"/>
              </p:ext>
            </p:extLst>
          </p:nvPr>
        </p:nvGraphicFramePr>
        <p:xfrm>
          <a:off x="899592" y="1268760"/>
          <a:ext cx="7123996" cy="4634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043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b="1" dirty="0"/>
              <a:t>Evolution des SIN de staphylocoques par année, France </a:t>
            </a:r>
            <a:r>
              <a:rPr lang="fr-FR" sz="2800" b="1" dirty="0" smtClean="0"/>
              <a:t>2012-2022</a:t>
            </a:r>
            <a:endParaRPr lang="fr-FR" sz="2800" b="1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2959572"/>
              </p:ext>
            </p:extLst>
          </p:nvPr>
        </p:nvGraphicFramePr>
        <p:xfrm>
          <a:off x="1115616" y="1268760"/>
          <a:ext cx="69847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963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27077</TotalTime>
  <Words>167</Words>
  <Application>Microsoft Office PowerPoint</Application>
  <PresentationFormat>Affichage à l'écran (4:3)</PresentationFormat>
  <Paragraphs>32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ＭＳ Ｐゴシック</vt:lpstr>
      <vt:lpstr>Arial</vt:lpstr>
      <vt:lpstr>Calibri</vt:lpstr>
      <vt:lpstr>Thème Office</vt:lpstr>
      <vt:lpstr>Bilan des signalements en Néonatologie, France 2012-2022</vt:lpstr>
      <vt:lpstr>Evolution des SIN en NN par année, France 2012-2022</vt:lpstr>
      <vt:lpstr>Evolution du nombre de SIN de cas isolé/cas groupés par année, France 2012-2022 (N=530)</vt:lpstr>
      <vt:lpstr>Répartition par services déclarants, France 2012-2022</vt:lpstr>
      <vt:lpstr>Distribution régionale, France 2012-2022</vt:lpstr>
      <vt:lpstr>Distribution par sites infectieux, France 2012-2022 </vt:lpstr>
      <vt:lpstr>Distribution par micro-organismes, France 2012-2022 </vt:lpstr>
      <vt:lpstr>Evolution des SIN de staphylocoques par année, France 2012-2022</vt:lpstr>
    </vt:vector>
  </TitlesOfParts>
  <Company>InVS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Signalements de BHRe en France Bilan mai 2018</dc:title>
  <dc:creator>COLOMB-COTINAT Melanie</dc:creator>
  <cp:lastModifiedBy>BERGER-CARBONNE Anne</cp:lastModifiedBy>
  <cp:revision>901</cp:revision>
  <cp:lastPrinted>2019-02-25T13:49:57Z</cp:lastPrinted>
  <dcterms:created xsi:type="dcterms:W3CDTF">2018-05-15T07:56:54Z</dcterms:created>
  <dcterms:modified xsi:type="dcterms:W3CDTF">2023-03-29T12:46:55Z</dcterms:modified>
</cp:coreProperties>
</file>