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5" r:id="rId1"/>
    <p:sldMasterId id="2147483716" r:id="rId2"/>
    <p:sldMasterId id="2147483717" r:id="rId3"/>
    <p:sldMasterId id="214748371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2bc186aaa2_2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g22bc186aaa2_2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1" name="Google Shape;501;g22bc186aaa2_2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a72fad18c6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6" name="Google Shape;506;g2a72fad18c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a72fad18c6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0" name="Google Shape;530;g2a72fad18c6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a30a30a78b_0_3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2a30a30a78b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a72fad18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a72fad18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a30a30a78b_0_7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g2a30a30a78b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2e52d800696fb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a2e52d800696fb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a30a30a78b_0_1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g2a30a30a78b_0_1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5536e9e51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25536e9e51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25536e9e516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g25536e9e516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a5f0ea3c2d_2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2a5f0ea3c2d_2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a30a30a78b_0_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2a30a30a78b_0_9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g2a30a30a78b_0_9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">
  <p:cSld name="Text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954821" y="1565673"/>
            <a:ext cx="7816500" cy="28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264000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59999" y="900000"/>
            <a:ext cx="8424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504" y="97689"/>
            <a:ext cx="1127909" cy="789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827584" y="87474"/>
            <a:ext cx="8064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6AB2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107504" y="4749992"/>
            <a:ext cx="28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408753" y="4749992"/>
            <a:ext cx="692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00"/>
              <a:buFont typeface="Arial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27584" y="843558"/>
            <a:ext cx="8064900" cy="3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75757"/>
              </a:buClr>
              <a:buSzPts val="1800"/>
              <a:buChar char="•"/>
              <a:defRPr/>
            </a:lvl3pPr>
            <a:lvl4pPr marL="1828800" lvl="3" indent="-34416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75757"/>
              </a:buClr>
              <a:buSzPts val="1820"/>
              <a:buChar char="•"/>
              <a:defRPr sz="1400"/>
            </a:lvl4pPr>
            <a:lvl5pPr marL="2286000" lvl="4" indent="-31242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75757"/>
              </a:buClr>
              <a:buSzPts val="1320"/>
              <a:buChar char="•"/>
              <a:defRPr sz="12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338097" y="39957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108000" rIns="72000" bIns="108000" anchor="ctr" anchorCtr="0">
            <a:normAutofit fontScale="2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504" y="97689"/>
            <a:ext cx="1127909" cy="789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 1">
  <p:cSld name="Titre et contenu_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827584" y="87474"/>
            <a:ext cx="8064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6AB2"/>
              </a:buClr>
              <a:buSzPts val="2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107505" y="4749993"/>
            <a:ext cx="28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800" b="1" i="1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408754" y="4749993"/>
            <a:ext cx="692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00"/>
              <a:buFont typeface="Arial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827584" y="843559"/>
            <a:ext cx="8064900" cy="3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75757"/>
              </a:buClr>
              <a:buSzPts val="1800"/>
              <a:buChar char="•"/>
              <a:defRPr/>
            </a:lvl3pPr>
            <a:lvl4pPr marL="1828800" lvl="3" indent="-34416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75757"/>
              </a:buClr>
              <a:buSzPts val="1820"/>
              <a:buChar char="•"/>
              <a:defRPr sz="1400"/>
            </a:lvl4pPr>
            <a:lvl5pPr marL="2286000" lvl="4" indent="-31242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75757"/>
              </a:buClr>
              <a:buSzPts val="1320"/>
              <a:buChar char="•"/>
              <a:defRPr sz="12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338097" y="39957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108000" rIns="72000" bIns="108000" anchor="ctr" anchorCtr="0">
            <a:normAutofit fontScale="2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97438" y="87474"/>
            <a:ext cx="830652" cy="527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uverture">
  <p:cSld name="Couvertur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dt" idx="10"/>
          </p:nvPr>
        </p:nvSpPr>
        <p:spPr>
          <a:xfrm>
            <a:off x="0" y="4963500"/>
            <a:ext cx="180000" cy="180000"/>
          </a:xfrm>
          <a:prstGeom prst="rect">
            <a:avLst/>
          </a:prstGeom>
          <a:noFill/>
          <a:ln w="9525" cap="flat" cmpd="sng">
            <a:solidFill>
              <a:schemeClr val="dk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ftr" idx="11"/>
          </p:nvPr>
        </p:nvSpPr>
        <p:spPr>
          <a:xfrm>
            <a:off x="720000" y="3919897"/>
            <a:ext cx="324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0" y="4963500"/>
            <a:ext cx="180000" cy="180000"/>
          </a:xfrm>
          <a:prstGeom prst="rect">
            <a:avLst/>
          </a:prstGeom>
          <a:noFill/>
          <a:ln w="9525" cap="flat" cmpd="sng">
            <a:solidFill>
              <a:schemeClr val="dk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  <a:defRPr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80000" cy="180000"/>
          </a:xfrm>
          <a:prstGeom prst="rect">
            <a:avLst/>
          </a:prstGeom>
          <a:noFill/>
          <a:ln w="9525" cap="flat" cmpd="sng">
            <a:solidFill>
              <a:schemeClr val="dk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2400" y="152400"/>
            <a:ext cx="1498975" cy="84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maire">
  <p:cSld name="Sommair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59999" y="900000"/>
            <a:ext cx="8424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dt" idx="10"/>
          </p:nvPr>
        </p:nvSpPr>
        <p:spPr>
          <a:xfrm>
            <a:off x="7614000" y="4783500"/>
            <a:ext cx="117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ftr" idx="11"/>
          </p:nvPr>
        </p:nvSpPr>
        <p:spPr>
          <a:xfrm>
            <a:off x="360000" y="4783500"/>
            <a:ext cx="5904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6264000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59998" y="1891968"/>
            <a:ext cx="2520000" cy="25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AutoNum type="arabicPeriod"/>
              <a:defRPr b="1"/>
            </a:lvl1pPr>
            <a:lvl2pPr marL="914400" lvl="1" indent="-28892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Arial"/>
              <a:buAutoNum type="alphaLcPeriod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3312000" y="1893600"/>
            <a:ext cx="2520000" cy="25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AutoNum type="arabicPeriod"/>
              <a:defRPr b="1"/>
            </a:lvl1pPr>
            <a:lvl2pPr marL="914400" lvl="1" indent="-28892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Arial"/>
              <a:buAutoNum type="alphaLcPeriod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3"/>
          </p:nvPr>
        </p:nvSpPr>
        <p:spPr>
          <a:xfrm>
            <a:off x="6263999" y="1893600"/>
            <a:ext cx="2520000" cy="25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AutoNum type="arabicPeriod"/>
              <a:defRPr b="1"/>
            </a:lvl1pPr>
            <a:lvl2pPr marL="914400" lvl="1" indent="-28892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Arial"/>
              <a:buAutoNum type="alphaLcPeriod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>
            <a:spLocks noGrp="1"/>
          </p:cNvSpPr>
          <p:nvPr>
            <p:ph type="pic" idx="2"/>
          </p:nvPr>
        </p:nvSpPr>
        <p:spPr>
          <a:xfrm>
            <a:off x="0" y="738000"/>
            <a:ext cx="9144000" cy="4406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59999" y="738000"/>
            <a:ext cx="8424000" cy="4046400"/>
          </a:xfrm>
          <a:prstGeom prst="rect">
            <a:avLst/>
          </a:prstGeom>
          <a:noFill/>
          <a:ln w="10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3600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50"/>
              <a:buFont typeface="Arial"/>
              <a:buAutoNum type="arabicPeriod"/>
              <a:defRPr sz="32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dt" idx="10"/>
          </p:nvPr>
        </p:nvSpPr>
        <p:spPr>
          <a:xfrm>
            <a:off x="7614000" y="4783500"/>
            <a:ext cx="117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ftr" idx="11"/>
          </p:nvPr>
        </p:nvSpPr>
        <p:spPr>
          <a:xfrm>
            <a:off x="360000" y="4783500"/>
            <a:ext cx="5904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6264000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s 3 colonnes">
  <p:cSld name="Titre et textes 3 colonne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59999" y="900000"/>
            <a:ext cx="8424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dt" idx="10"/>
          </p:nvPr>
        </p:nvSpPr>
        <p:spPr>
          <a:xfrm>
            <a:off x="7614000" y="4783500"/>
            <a:ext cx="117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ftr" idx="11"/>
          </p:nvPr>
        </p:nvSpPr>
        <p:spPr>
          <a:xfrm>
            <a:off x="360000" y="4783500"/>
            <a:ext cx="5904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6264000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312000" y="180000"/>
            <a:ext cx="547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622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AutoNum type="arabicPeriod"/>
              <a:defRPr sz="750" b="1"/>
            </a:lvl1pPr>
            <a:lvl2pPr marL="914400" lvl="1" indent="-27622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AutoNum type="alphaLcPeriod"/>
              <a:defRPr sz="750"/>
            </a:lvl2pPr>
            <a:lvl3pPr marL="1371600" lvl="2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2"/>
          </p:nvPr>
        </p:nvSpPr>
        <p:spPr>
          <a:xfrm>
            <a:off x="359999" y="1836000"/>
            <a:ext cx="2520000" cy="25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/>
            </a:lvl1pPr>
            <a:lvl2pPr marL="914400" lvl="1" indent="-2889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Char char="•"/>
              <a:defRPr/>
            </a:lvl2pPr>
            <a:lvl3pPr marL="1371600" lvl="2" indent="-28257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50"/>
              <a:buChar char="•"/>
              <a:defRPr/>
            </a:lvl3pPr>
            <a:lvl4pPr marL="1828800" lvl="3" indent="-276225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5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3"/>
          </p:nvPr>
        </p:nvSpPr>
        <p:spPr>
          <a:xfrm>
            <a:off x="3312000" y="1836000"/>
            <a:ext cx="2520000" cy="25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/>
            </a:lvl1pPr>
            <a:lvl2pPr marL="914400" lvl="1" indent="-2889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Char char="•"/>
              <a:defRPr/>
            </a:lvl2pPr>
            <a:lvl3pPr marL="1371600" lvl="2" indent="-28257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50"/>
              <a:buChar char="•"/>
              <a:defRPr/>
            </a:lvl3pPr>
            <a:lvl4pPr marL="1828800" lvl="3" indent="-276225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5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4"/>
          </p:nvPr>
        </p:nvSpPr>
        <p:spPr>
          <a:xfrm>
            <a:off x="6264000" y="1836000"/>
            <a:ext cx="2520000" cy="25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/>
            </a:lvl1pPr>
            <a:lvl2pPr marL="914400" lvl="1" indent="-2889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Char char="•"/>
              <a:defRPr/>
            </a:lvl2pPr>
            <a:lvl3pPr marL="1371600" lvl="2" indent="-28257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50"/>
              <a:buChar char="•"/>
              <a:defRPr/>
            </a:lvl3pPr>
            <a:lvl4pPr marL="1828800" lvl="3" indent="-276225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5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/ sous-titre / texte">
  <p:cSld name="Titre / sous-titre / text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7398713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dt" idx="10"/>
          </p:nvPr>
        </p:nvSpPr>
        <p:spPr>
          <a:xfrm>
            <a:off x="323850" y="4797631"/>
            <a:ext cx="1170000" cy="3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23851" y="1392695"/>
            <a:ext cx="84246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1">
                <a:solidFill>
                  <a:srgbClr val="7F7F7F"/>
                </a:solidFill>
              </a:defRPr>
            </a:lvl1pPr>
            <a:lvl2pPr marL="914400" lvl="1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323850" y="843558"/>
            <a:ext cx="84249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2"/>
          </p:nvPr>
        </p:nvSpPr>
        <p:spPr>
          <a:xfrm>
            <a:off x="323850" y="1707654"/>
            <a:ext cx="8424300" cy="28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2pPr>
            <a:lvl3pPr marL="1371600" lvl="2" indent="-292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marL="1828800" lvl="3" indent="-2794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305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, sous-titre, textes 3 et image ">
  <p:cSld name="Titre, sous-titre, textes 3 et image 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7398713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323528" y="1707654"/>
            <a:ext cx="2520000" cy="28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2pPr>
            <a:lvl3pPr marL="1371600" lvl="2" indent="-292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marL="1828800" lvl="3" indent="-2794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305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dt" idx="10"/>
          </p:nvPr>
        </p:nvSpPr>
        <p:spPr>
          <a:xfrm>
            <a:off x="323850" y="4797631"/>
            <a:ext cx="1210500" cy="3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2"/>
          </p:nvPr>
        </p:nvSpPr>
        <p:spPr>
          <a:xfrm>
            <a:off x="323851" y="1409436"/>
            <a:ext cx="84246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1">
                <a:solidFill>
                  <a:srgbClr val="7F7F7F"/>
                </a:solidFill>
              </a:defRPr>
            </a:lvl1pPr>
            <a:lvl2pPr marL="914400" lvl="1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323850" y="843558"/>
            <a:ext cx="84249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2"/>
          <p:cNvSpPr>
            <a:spLocks noGrp="1"/>
          </p:cNvSpPr>
          <p:nvPr>
            <p:ph type="pic" idx="3"/>
          </p:nvPr>
        </p:nvSpPr>
        <p:spPr>
          <a:xfrm>
            <a:off x="3131840" y="1707654"/>
            <a:ext cx="5616600" cy="288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050"/>
              <a:buNone/>
              <a:defRPr/>
            </a:lvl1pPr>
            <a:lvl2pPr marL="914400" lvl="1" indent="-288925" rtl="0">
              <a:spcBef>
                <a:spcPts val="600"/>
              </a:spcBef>
              <a:spcAft>
                <a:spcPts val="0"/>
              </a:spcAft>
              <a:buSzPts val="950"/>
              <a:buChar char="•"/>
              <a:defRPr/>
            </a:lvl2pPr>
            <a:lvl3pPr marL="1371600" lvl="2" indent="-282575" rtl="0">
              <a:spcBef>
                <a:spcPts val="600"/>
              </a:spcBef>
              <a:spcAft>
                <a:spcPts val="0"/>
              </a:spcAft>
              <a:buSzPts val="850"/>
              <a:buChar char="•"/>
              <a:defRPr/>
            </a:lvl3pPr>
            <a:lvl4pPr marL="1828800" lvl="3" indent="-276225" rtl="0">
              <a:spcBef>
                <a:spcPts val="100"/>
              </a:spcBef>
              <a:spcAft>
                <a:spcPts val="0"/>
              </a:spcAft>
              <a:buSzPts val="750"/>
              <a:buChar char="•"/>
              <a:defRPr/>
            </a:lvl4pPr>
            <a:lvl5pPr marL="2286000" lvl="4" indent="-273050" rtl="0">
              <a:spcBef>
                <a:spcPts val="1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 2" type="obj">
  <p:cSld name="OBJEC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title"/>
          </p:nvPr>
        </p:nvSpPr>
        <p:spPr>
          <a:xfrm>
            <a:off x="1220441" y="2"/>
            <a:ext cx="5709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9DFF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xfrm>
            <a:off x="8626766" y="4882361"/>
            <a:ext cx="396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628650" y="1130300"/>
            <a:ext cx="7886700" cy="35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o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se en page personnalisée 1">
  <p:cSld name="CUSTOM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/>
          <p:nvPr/>
        </p:nvSpPr>
        <p:spPr>
          <a:xfrm>
            <a:off x="233475" y="1549400"/>
            <a:ext cx="8875200" cy="3318300"/>
          </a:xfrm>
          <a:prstGeom prst="rect">
            <a:avLst/>
          </a:prstGeom>
          <a:solidFill>
            <a:srgbClr val="0A009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459074" y="1760850"/>
            <a:ext cx="8424000" cy="72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">
  <p:cSld name="2/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45129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8"/>
          <p:cNvSpPr/>
          <p:nvPr/>
        </p:nvSpPr>
        <p:spPr>
          <a:xfrm>
            <a:off x="5872734" y="0"/>
            <a:ext cx="32712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8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8"/>
          <p:cNvSpPr txBox="1">
            <a:spLocks noGrp="1"/>
          </p:cNvSpPr>
          <p:nvPr>
            <p:ph type="subTitle" idx="1"/>
          </p:nvPr>
        </p:nvSpPr>
        <p:spPr>
          <a:xfrm>
            <a:off x="1130127" y="453340"/>
            <a:ext cx="4512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48" name="Google Shape;148;p28"/>
          <p:cNvCxnSpPr/>
          <p:nvPr/>
        </p:nvCxnSpPr>
        <p:spPr>
          <a:xfrm>
            <a:off x="415479" y="814983"/>
            <a:ext cx="52263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9" name="Google Shape;149;p28"/>
          <p:cNvCxnSpPr/>
          <p:nvPr/>
        </p:nvCxnSpPr>
        <p:spPr>
          <a:xfrm>
            <a:off x="6128645" y="814983"/>
            <a:ext cx="2599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p28"/>
          <p:cNvSpPr/>
          <p:nvPr/>
        </p:nvSpPr>
        <p:spPr>
          <a:xfrm>
            <a:off x="5615556" y="668334"/>
            <a:ext cx="255900" cy="27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>
            <a:spLocks noGrp="1"/>
          </p:cNvSpPr>
          <p:nvPr>
            <p:ph type="title"/>
          </p:nvPr>
        </p:nvSpPr>
        <p:spPr>
          <a:xfrm>
            <a:off x="1137285" y="148625"/>
            <a:ext cx="75906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subTitle" idx="1"/>
          </p:nvPr>
        </p:nvSpPr>
        <p:spPr>
          <a:xfrm>
            <a:off x="1137285" y="449251"/>
            <a:ext cx="75906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​"/>
              <a:defRPr sz="1400" b="0"/>
            </a:lvl1pPr>
            <a:lvl2pPr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lvl="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lvl="6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160" name="Google Shape;160;p30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0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body" idx="1"/>
          </p:nvPr>
        </p:nvSpPr>
        <p:spPr>
          <a:xfrm>
            <a:off x="416052" y="1628100"/>
            <a:ext cx="1863600" cy="12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​"/>
              <a:defRPr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pic>
        <p:nvPicPr>
          <p:cNvPr id="167" name="Google Shape;16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1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1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texte">
  <p:cSld name="slide text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dt" idx="10"/>
          </p:nvPr>
        </p:nvSpPr>
        <p:spPr>
          <a:xfrm>
            <a:off x="323849" y="4797632"/>
            <a:ext cx="1170000" cy="3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body" idx="1"/>
          </p:nvPr>
        </p:nvSpPr>
        <p:spPr>
          <a:xfrm>
            <a:off x="323851" y="1248680"/>
            <a:ext cx="84246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rgbClr val="7F7F7F"/>
                </a:solidFill>
              </a:defRPr>
            </a:lvl1pPr>
            <a:lvl2pPr marL="914400" lvl="1" indent="-3111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00"/>
              <a:buFont typeface="Arial"/>
              <a:buAutoNum type="alphaLcPeriod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ftr" idx="11"/>
          </p:nvPr>
        </p:nvSpPr>
        <p:spPr>
          <a:xfrm>
            <a:off x="2868782" y="195486"/>
            <a:ext cx="58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2"/>
          </p:nvPr>
        </p:nvSpPr>
        <p:spPr>
          <a:xfrm>
            <a:off x="323849" y="1707654"/>
            <a:ext cx="8424300" cy="28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​"/>
              <a:defRPr/>
            </a:lvl1pPr>
            <a:lvl2pPr marL="914400" lvl="1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‒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•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pic>
        <p:nvPicPr>
          <p:cNvPr id="177" name="Google Shape;177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0"/>
            <a:ext cx="1007247" cy="627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 Left">
  <p:cSld name="Top Lef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416052" y="1279922"/>
            <a:ext cx="28599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3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/>
          <p:nvPr/>
        </p:nvSpPr>
        <p:spPr>
          <a:xfrm>
            <a:off x="257176" y="1543051"/>
            <a:ext cx="8886900" cy="33111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4"/>
          <p:cNvSpPr txBox="1">
            <a:spLocks noGrp="1"/>
          </p:cNvSpPr>
          <p:nvPr>
            <p:ph type="body" idx="1"/>
          </p:nvPr>
        </p:nvSpPr>
        <p:spPr>
          <a:xfrm>
            <a:off x="413100" y="4497917"/>
            <a:ext cx="72951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​"/>
              <a:defRPr sz="1100"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ubTitle" idx="2"/>
          </p:nvPr>
        </p:nvSpPr>
        <p:spPr>
          <a:xfrm>
            <a:off x="413956" y="3374075"/>
            <a:ext cx="7295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​"/>
              <a:defRPr sz="15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lvl="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lvl="6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title"/>
          </p:nvPr>
        </p:nvSpPr>
        <p:spPr>
          <a:xfrm>
            <a:off x="413956" y="1973234"/>
            <a:ext cx="7295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4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87" name="Google Shape;187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8394" y="61721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4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4264" y="10115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4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3293755" y="108647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">
  <p:cSld name="1_Title"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/>
          <p:nvPr/>
        </p:nvSpPr>
        <p:spPr>
          <a:xfrm>
            <a:off x="257176" y="1543051"/>
            <a:ext cx="8886900" cy="33111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5"/>
          <p:cNvSpPr txBox="1">
            <a:spLocks noGrp="1"/>
          </p:cNvSpPr>
          <p:nvPr>
            <p:ph type="body" idx="1"/>
          </p:nvPr>
        </p:nvSpPr>
        <p:spPr>
          <a:xfrm>
            <a:off x="413100" y="4497917"/>
            <a:ext cx="72951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​"/>
              <a:defRPr sz="1100"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subTitle" idx="2"/>
          </p:nvPr>
        </p:nvSpPr>
        <p:spPr>
          <a:xfrm>
            <a:off x="413956" y="3374075"/>
            <a:ext cx="7295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​"/>
              <a:defRPr sz="15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lvl="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lvl="6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>
            <a:off x="413956" y="1973234"/>
            <a:ext cx="7295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96" name="Google Shape;196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3545" y="238941"/>
            <a:ext cx="1880744" cy="118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317" y="91151"/>
            <a:ext cx="2303412" cy="1435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5" descr="Logo de l'Agence Régionale de Santé ARS Hauts-de-France - Unapei de l'Oi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472" y="307164"/>
            <a:ext cx="1675619" cy="100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5" descr="Caisse nationale de l'assurance maladie — Wikipédia"/>
          <p:cNvPicPr preferRelativeResize="0"/>
          <p:nvPr/>
        </p:nvPicPr>
        <p:blipFill rotWithShape="1">
          <a:blip r:embed="rId5">
            <a:alphaModFix/>
          </a:blip>
          <a:srcRect t="15888" b="14701"/>
          <a:stretch/>
        </p:blipFill>
        <p:spPr>
          <a:xfrm>
            <a:off x="6154557" y="370892"/>
            <a:ext cx="1901715" cy="824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d Left">
  <p:cSld name="Mid Lef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>
            <a:spLocks noGrp="1"/>
          </p:cNvSpPr>
          <p:nvPr>
            <p:ph type="title"/>
          </p:nvPr>
        </p:nvSpPr>
        <p:spPr>
          <a:xfrm>
            <a:off x="416052" y="2283210"/>
            <a:ext cx="37995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4325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6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6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6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/>
          <p:nvPr/>
        </p:nvSpPr>
        <p:spPr>
          <a:xfrm>
            <a:off x="257176" y="1543051"/>
            <a:ext cx="8886900" cy="22917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7"/>
          <p:cNvSpPr txBox="1">
            <a:spLocks noGrp="1"/>
          </p:cNvSpPr>
          <p:nvPr>
            <p:ph type="title"/>
          </p:nvPr>
        </p:nvSpPr>
        <p:spPr>
          <a:xfrm>
            <a:off x="416052" y="1680229"/>
            <a:ext cx="8312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7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7"/>
          <p:cNvSpPr txBox="1">
            <a:spLocks noGrp="1"/>
          </p:cNvSpPr>
          <p:nvPr>
            <p:ph type="body" idx="1"/>
          </p:nvPr>
        </p:nvSpPr>
        <p:spPr>
          <a:xfrm>
            <a:off x="1130525" y="31198"/>
            <a:ext cx="2882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11" name="Google Shape;211;p37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12" name="Google Shape;212;p37"/>
          <p:cNvCxnSpPr/>
          <p:nvPr/>
        </p:nvCxnSpPr>
        <p:spPr>
          <a:xfrm>
            <a:off x="416052" y="4840327"/>
            <a:ext cx="8312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3" name="Google Shape;21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">
  <p:cSld name="1_Section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"/>
          <p:cNvSpPr/>
          <p:nvPr/>
        </p:nvSpPr>
        <p:spPr>
          <a:xfrm>
            <a:off x="257176" y="1543051"/>
            <a:ext cx="8886900" cy="20025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8"/>
          <p:cNvSpPr txBox="1">
            <a:spLocks noGrp="1"/>
          </p:cNvSpPr>
          <p:nvPr>
            <p:ph type="title"/>
          </p:nvPr>
        </p:nvSpPr>
        <p:spPr>
          <a:xfrm>
            <a:off x="416052" y="1680229"/>
            <a:ext cx="8312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8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8"/>
          <p:cNvSpPr txBox="1">
            <a:spLocks noGrp="1"/>
          </p:cNvSpPr>
          <p:nvPr>
            <p:ph type="body" idx="1"/>
          </p:nvPr>
        </p:nvSpPr>
        <p:spPr>
          <a:xfrm>
            <a:off x="1130525" y="31198"/>
            <a:ext cx="2882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19" name="Google Shape;219;p38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20" name="Google Shape;220;p38"/>
          <p:cNvCxnSpPr/>
          <p:nvPr/>
        </p:nvCxnSpPr>
        <p:spPr>
          <a:xfrm>
            <a:off x="416052" y="4840327"/>
            <a:ext cx="8312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1" name="Google Shape;22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>
            <a:spLocks noGrp="1"/>
          </p:cNvSpPr>
          <p:nvPr>
            <p:ph type="title"/>
          </p:nvPr>
        </p:nvSpPr>
        <p:spPr>
          <a:xfrm>
            <a:off x="1129284" y="2667172"/>
            <a:ext cx="6885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9"/>
          <p:cNvSpPr txBox="1">
            <a:spLocks noGrp="1"/>
          </p:cNvSpPr>
          <p:nvPr>
            <p:ph type="subTitle" idx="1"/>
          </p:nvPr>
        </p:nvSpPr>
        <p:spPr>
          <a:xfrm>
            <a:off x="1129284" y="3213473"/>
            <a:ext cx="68856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5" name="Google Shape;225;p39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9"/>
          <p:cNvSpPr txBox="1">
            <a:spLocks noGrp="1"/>
          </p:cNvSpPr>
          <p:nvPr>
            <p:ph type="body" idx="2"/>
          </p:nvPr>
        </p:nvSpPr>
        <p:spPr>
          <a:xfrm>
            <a:off x="416051" y="31198"/>
            <a:ext cx="2882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pic>
        <p:nvPicPr>
          <p:cNvPr id="227" name="Google Shape;227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9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9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4">
  <p:cSld name="1/4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0"/>
          <p:cNvSpPr/>
          <p:nvPr/>
        </p:nvSpPr>
        <p:spPr>
          <a:xfrm>
            <a:off x="2560320" y="0"/>
            <a:ext cx="65838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0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0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1885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0"/>
          <p:cNvSpPr txBox="1">
            <a:spLocks noGrp="1"/>
          </p:cNvSpPr>
          <p:nvPr>
            <p:ph type="subTitle" idx="1"/>
          </p:nvPr>
        </p:nvSpPr>
        <p:spPr>
          <a:xfrm>
            <a:off x="416052" y="2744733"/>
            <a:ext cx="1885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5" name="Google Shape;235;p40"/>
          <p:cNvSpPr txBox="1">
            <a:spLocks noGrp="1"/>
          </p:cNvSpPr>
          <p:nvPr>
            <p:ph type="body" idx="2"/>
          </p:nvPr>
        </p:nvSpPr>
        <p:spPr>
          <a:xfrm>
            <a:off x="1135022" y="31198"/>
            <a:ext cx="1166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36" name="Google Shape;236;p40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37" name="Google Shape;237;p40"/>
          <p:cNvCxnSpPr/>
          <p:nvPr/>
        </p:nvCxnSpPr>
        <p:spPr>
          <a:xfrm>
            <a:off x="415479" y="814983"/>
            <a:ext cx="18867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8" name="Google Shape;238;p40"/>
          <p:cNvCxnSpPr/>
          <p:nvPr/>
        </p:nvCxnSpPr>
        <p:spPr>
          <a:xfrm>
            <a:off x="2786818" y="814983"/>
            <a:ext cx="5941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">
  <p:cSld name="1/3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1"/>
          <p:cNvSpPr/>
          <p:nvPr/>
        </p:nvSpPr>
        <p:spPr>
          <a:xfrm>
            <a:off x="3273552" y="0"/>
            <a:ext cx="5870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1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1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259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41"/>
          <p:cNvSpPr txBox="1">
            <a:spLocks noGrp="1"/>
          </p:cNvSpPr>
          <p:nvPr>
            <p:ph type="subTitle" idx="1"/>
          </p:nvPr>
        </p:nvSpPr>
        <p:spPr>
          <a:xfrm>
            <a:off x="416051" y="2744733"/>
            <a:ext cx="25992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44" name="Google Shape;244;p41"/>
          <p:cNvSpPr txBox="1">
            <a:spLocks noGrp="1"/>
          </p:cNvSpPr>
          <p:nvPr>
            <p:ph type="body" idx="2"/>
          </p:nvPr>
        </p:nvSpPr>
        <p:spPr>
          <a:xfrm>
            <a:off x="1130121" y="31198"/>
            <a:ext cx="1885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45" name="Google Shape;245;p41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46" name="Google Shape;246;p41"/>
          <p:cNvCxnSpPr/>
          <p:nvPr/>
        </p:nvCxnSpPr>
        <p:spPr>
          <a:xfrm>
            <a:off x="415479" y="814983"/>
            <a:ext cx="2599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7" name="Google Shape;247;p41"/>
          <p:cNvCxnSpPr/>
          <p:nvPr/>
        </p:nvCxnSpPr>
        <p:spPr>
          <a:xfrm>
            <a:off x="3500892" y="814983"/>
            <a:ext cx="5226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2">
  <p:cSld name="1/2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/>
          <p:nvPr/>
        </p:nvSpPr>
        <p:spPr>
          <a:xfrm>
            <a:off x="4569714" y="0"/>
            <a:ext cx="4574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42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2"/>
          <p:cNvSpPr txBox="1">
            <a:spLocks noGrp="1"/>
          </p:cNvSpPr>
          <p:nvPr>
            <p:ph type="title"/>
          </p:nvPr>
        </p:nvSpPr>
        <p:spPr>
          <a:xfrm>
            <a:off x="1132527" y="148625"/>
            <a:ext cx="30825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2"/>
          <p:cNvSpPr txBox="1">
            <a:spLocks noGrp="1"/>
          </p:cNvSpPr>
          <p:nvPr>
            <p:ph type="subTitle" idx="1"/>
          </p:nvPr>
        </p:nvSpPr>
        <p:spPr>
          <a:xfrm>
            <a:off x="1132527" y="452513"/>
            <a:ext cx="30825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3" name="Google Shape;253;p42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54" name="Google Shape;254;p42"/>
          <p:cNvCxnSpPr/>
          <p:nvPr/>
        </p:nvCxnSpPr>
        <p:spPr>
          <a:xfrm>
            <a:off x="415479" y="814983"/>
            <a:ext cx="37995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5" name="Google Shape;255;p42"/>
          <p:cNvCxnSpPr/>
          <p:nvPr/>
        </p:nvCxnSpPr>
        <p:spPr>
          <a:xfrm>
            <a:off x="4929041" y="814983"/>
            <a:ext cx="3798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6" name="Google Shape;256;p42"/>
          <p:cNvSpPr/>
          <p:nvPr/>
        </p:nvSpPr>
        <p:spPr>
          <a:xfrm>
            <a:off x="4212677" y="660262"/>
            <a:ext cx="359400" cy="25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">
  <p:cSld name="2/3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3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45129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3"/>
          <p:cNvSpPr/>
          <p:nvPr/>
        </p:nvSpPr>
        <p:spPr>
          <a:xfrm>
            <a:off x="5872734" y="0"/>
            <a:ext cx="32712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3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3"/>
          <p:cNvSpPr txBox="1">
            <a:spLocks noGrp="1"/>
          </p:cNvSpPr>
          <p:nvPr>
            <p:ph type="subTitle" idx="1"/>
          </p:nvPr>
        </p:nvSpPr>
        <p:spPr>
          <a:xfrm>
            <a:off x="1130127" y="453340"/>
            <a:ext cx="4512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62" name="Google Shape;262;p43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63" name="Google Shape;263;p43"/>
          <p:cNvCxnSpPr/>
          <p:nvPr/>
        </p:nvCxnSpPr>
        <p:spPr>
          <a:xfrm>
            <a:off x="415479" y="814983"/>
            <a:ext cx="52263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4" name="Google Shape;264;p43"/>
          <p:cNvCxnSpPr/>
          <p:nvPr/>
        </p:nvCxnSpPr>
        <p:spPr>
          <a:xfrm>
            <a:off x="6128645" y="814983"/>
            <a:ext cx="2599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5" name="Google Shape;265;p43"/>
          <p:cNvSpPr/>
          <p:nvPr/>
        </p:nvSpPr>
        <p:spPr>
          <a:xfrm>
            <a:off x="5615556" y="668334"/>
            <a:ext cx="255900" cy="27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/4 ">
  <p:cSld name="3/4 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4"/>
          <p:cNvSpPr/>
          <p:nvPr/>
        </p:nvSpPr>
        <p:spPr>
          <a:xfrm>
            <a:off x="6586062" y="0"/>
            <a:ext cx="25581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4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4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53637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4"/>
          <p:cNvSpPr txBox="1">
            <a:spLocks noGrp="1"/>
          </p:cNvSpPr>
          <p:nvPr>
            <p:ph type="subTitle" idx="1"/>
          </p:nvPr>
        </p:nvSpPr>
        <p:spPr>
          <a:xfrm>
            <a:off x="1130127" y="447971"/>
            <a:ext cx="5363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1" name="Google Shape;271;p44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72" name="Google Shape;272;p44"/>
          <p:cNvCxnSpPr/>
          <p:nvPr/>
        </p:nvCxnSpPr>
        <p:spPr>
          <a:xfrm>
            <a:off x="415479" y="814983"/>
            <a:ext cx="5941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3" name="Google Shape;273;p44"/>
          <p:cNvCxnSpPr/>
          <p:nvPr/>
        </p:nvCxnSpPr>
        <p:spPr>
          <a:xfrm>
            <a:off x="6897431" y="814983"/>
            <a:ext cx="18306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1/4">
  <p:cSld name="1_1/4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/>
          <p:nvPr/>
        </p:nvSpPr>
        <p:spPr>
          <a:xfrm>
            <a:off x="2560320" y="0"/>
            <a:ext cx="65838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5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5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1885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5"/>
          <p:cNvSpPr txBox="1">
            <a:spLocks noGrp="1"/>
          </p:cNvSpPr>
          <p:nvPr>
            <p:ph type="subTitle" idx="1"/>
          </p:nvPr>
        </p:nvSpPr>
        <p:spPr>
          <a:xfrm>
            <a:off x="416052" y="2744733"/>
            <a:ext cx="1885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body" idx="2"/>
          </p:nvPr>
        </p:nvSpPr>
        <p:spPr>
          <a:xfrm>
            <a:off x="1135022" y="31198"/>
            <a:ext cx="1166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80" name="Google Shape;280;p45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81" name="Google Shape;281;p45"/>
          <p:cNvCxnSpPr/>
          <p:nvPr/>
        </p:nvCxnSpPr>
        <p:spPr>
          <a:xfrm>
            <a:off x="415479" y="814983"/>
            <a:ext cx="18867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2" name="Google Shape;282;p45"/>
          <p:cNvCxnSpPr/>
          <p:nvPr/>
        </p:nvCxnSpPr>
        <p:spPr>
          <a:xfrm>
            <a:off x="2786818" y="814983"/>
            <a:ext cx="5941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83" name="Google Shape;28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1/3">
  <p:cSld name="1_1/3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/>
          <p:nvPr/>
        </p:nvSpPr>
        <p:spPr>
          <a:xfrm>
            <a:off x="3273552" y="0"/>
            <a:ext cx="5870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6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46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259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46"/>
          <p:cNvSpPr txBox="1">
            <a:spLocks noGrp="1"/>
          </p:cNvSpPr>
          <p:nvPr>
            <p:ph type="subTitle" idx="1"/>
          </p:nvPr>
        </p:nvSpPr>
        <p:spPr>
          <a:xfrm>
            <a:off x="416051" y="2744733"/>
            <a:ext cx="25992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9" name="Google Shape;289;p46"/>
          <p:cNvSpPr txBox="1">
            <a:spLocks noGrp="1"/>
          </p:cNvSpPr>
          <p:nvPr>
            <p:ph type="body" idx="2"/>
          </p:nvPr>
        </p:nvSpPr>
        <p:spPr>
          <a:xfrm>
            <a:off x="1130121" y="31198"/>
            <a:ext cx="1885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91" name="Google Shape;291;p46"/>
          <p:cNvCxnSpPr/>
          <p:nvPr/>
        </p:nvCxnSpPr>
        <p:spPr>
          <a:xfrm>
            <a:off x="415479" y="814983"/>
            <a:ext cx="2599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2" name="Google Shape;292;p46"/>
          <p:cNvCxnSpPr/>
          <p:nvPr/>
        </p:nvCxnSpPr>
        <p:spPr>
          <a:xfrm>
            <a:off x="3500892" y="814983"/>
            <a:ext cx="5226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3" name="Google Shape;293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1/2">
  <p:cSld name="1_1/2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7"/>
          <p:cNvSpPr/>
          <p:nvPr/>
        </p:nvSpPr>
        <p:spPr>
          <a:xfrm>
            <a:off x="4569714" y="0"/>
            <a:ext cx="4574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7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7"/>
          <p:cNvSpPr txBox="1">
            <a:spLocks noGrp="1"/>
          </p:cNvSpPr>
          <p:nvPr>
            <p:ph type="title"/>
          </p:nvPr>
        </p:nvSpPr>
        <p:spPr>
          <a:xfrm>
            <a:off x="1132527" y="148625"/>
            <a:ext cx="30825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subTitle" idx="1"/>
          </p:nvPr>
        </p:nvSpPr>
        <p:spPr>
          <a:xfrm>
            <a:off x="1132527" y="452513"/>
            <a:ext cx="30825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00" name="Google Shape;300;p47"/>
          <p:cNvCxnSpPr/>
          <p:nvPr/>
        </p:nvCxnSpPr>
        <p:spPr>
          <a:xfrm>
            <a:off x="415479" y="814983"/>
            <a:ext cx="37995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1" name="Google Shape;301;p47"/>
          <p:cNvCxnSpPr/>
          <p:nvPr/>
        </p:nvCxnSpPr>
        <p:spPr>
          <a:xfrm>
            <a:off x="4929041" y="814983"/>
            <a:ext cx="3798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02" name="Google Shape;302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2/3">
  <p:cSld name="1_2/3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8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45129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8"/>
          <p:cNvSpPr/>
          <p:nvPr/>
        </p:nvSpPr>
        <p:spPr>
          <a:xfrm>
            <a:off x="5872734" y="0"/>
            <a:ext cx="32712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48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8"/>
          <p:cNvSpPr txBox="1">
            <a:spLocks noGrp="1"/>
          </p:cNvSpPr>
          <p:nvPr>
            <p:ph type="subTitle" idx="1"/>
          </p:nvPr>
        </p:nvSpPr>
        <p:spPr>
          <a:xfrm>
            <a:off x="1130127" y="453340"/>
            <a:ext cx="4512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8" name="Google Shape;308;p48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09" name="Google Shape;309;p48"/>
          <p:cNvCxnSpPr/>
          <p:nvPr/>
        </p:nvCxnSpPr>
        <p:spPr>
          <a:xfrm>
            <a:off x="415479" y="814983"/>
            <a:ext cx="52263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0" name="Google Shape;310;p48"/>
          <p:cNvCxnSpPr/>
          <p:nvPr/>
        </p:nvCxnSpPr>
        <p:spPr>
          <a:xfrm>
            <a:off x="6128645" y="814983"/>
            <a:ext cx="2599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11" name="Google Shape;311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3/4 ">
  <p:cSld name="1_3/4 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9"/>
          <p:cNvSpPr/>
          <p:nvPr/>
        </p:nvSpPr>
        <p:spPr>
          <a:xfrm>
            <a:off x="6586062" y="0"/>
            <a:ext cx="25581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49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9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53637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49"/>
          <p:cNvSpPr txBox="1">
            <a:spLocks noGrp="1"/>
          </p:cNvSpPr>
          <p:nvPr>
            <p:ph type="subTitle" idx="1"/>
          </p:nvPr>
        </p:nvSpPr>
        <p:spPr>
          <a:xfrm>
            <a:off x="1130127" y="447971"/>
            <a:ext cx="5363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7" name="Google Shape;317;p49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18" name="Google Shape;318;p49"/>
          <p:cNvCxnSpPr/>
          <p:nvPr/>
        </p:nvCxnSpPr>
        <p:spPr>
          <a:xfrm>
            <a:off x="415479" y="814983"/>
            <a:ext cx="5941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9" name="Google Shape;319;p49"/>
          <p:cNvCxnSpPr/>
          <p:nvPr/>
        </p:nvCxnSpPr>
        <p:spPr>
          <a:xfrm>
            <a:off x="6897431" y="814983"/>
            <a:ext cx="18306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20" name="Google Shape;32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/ sous-titre / texte">
  <p:cSld name="Titre / sous-titre / text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323" name="Google Shape;323;p50"/>
          <p:cNvSpPr txBox="1">
            <a:spLocks noGrp="1"/>
          </p:cNvSpPr>
          <p:nvPr>
            <p:ph type="body" idx="1"/>
          </p:nvPr>
        </p:nvSpPr>
        <p:spPr>
          <a:xfrm>
            <a:off x="323851" y="1248680"/>
            <a:ext cx="8424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rgbClr val="7F7F7F"/>
                </a:solidFill>
              </a:defRPr>
            </a:lvl1pPr>
            <a:lvl2pPr marL="914400" lvl="1" indent="-3111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00"/>
              <a:buFont typeface="Arial"/>
              <a:buAutoNum type="alphaLcPeriod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24" name="Google Shape;324;p50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50"/>
          <p:cNvSpPr txBox="1">
            <a:spLocks noGrp="1"/>
          </p:cNvSpPr>
          <p:nvPr>
            <p:ph type="body" idx="2"/>
          </p:nvPr>
        </p:nvSpPr>
        <p:spPr>
          <a:xfrm>
            <a:off x="323850" y="1707654"/>
            <a:ext cx="84243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​"/>
              <a:defRPr/>
            </a:lvl1pPr>
            <a:lvl2pPr marL="914400" lvl="1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‒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•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26" name="Google Shape;326;p50"/>
          <p:cNvSpPr txBox="1">
            <a:spLocks noGrp="1"/>
          </p:cNvSpPr>
          <p:nvPr>
            <p:ph type="ftr" idx="11"/>
          </p:nvPr>
        </p:nvSpPr>
        <p:spPr>
          <a:xfrm>
            <a:off x="2868782" y="195486"/>
            <a:ext cx="58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27" name="Google Shape;327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0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0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"/>
          <p:cNvSpPr/>
          <p:nvPr/>
        </p:nvSpPr>
        <p:spPr>
          <a:xfrm>
            <a:off x="257176" y="1543051"/>
            <a:ext cx="8886900" cy="33111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52"/>
          <p:cNvSpPr txBox="1">
            <a:spLocks noGrp="1"/>
          </p:cNvSpPr>
          <p:nvPr>
            <p:ph type="body" idx="1"/>
          </p:nvPr>
        </p:nvSpPr>
        <p:spPr>
          <a:xfrm>
            <a:off x="413100" y="4497917"/>
            <a:ext cx="72951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​"/>
              <a:defRPr sz="1100"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39" name="Google Shape;339;p52"/>
          <p:cNvSpPr txBox="1">
            <a:spLocks noGrp="1"/>
          </p:cNvSpPr>
          <p:nvPr>
            <p:ph type="subTitle" idx="2"/>
          </p:nvPr>
        </p:nvSpPr>
        <p:spPr>
          <a:xfrm>
            <a:off x="413956" y="3374075"/>
            <a:ext cx="7295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​"/>
              <a:defRPr sz="15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lvl="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lvl="6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40" name="Google Shape;340;p52"/>
          <p:cNvSpPr txBox="1">
            <a:spLocks noGrp="1"/>
          </p:cNvSpPr>
          <p:nvPr>
            <p:ph type="title"/>
          </p:nvPr>
        </p:nvSpPr>
        <p:spPr>
          <a:xfrm>
            <a:off x="413956" y="1973234"/>
            <a:ext cx="7295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52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42" name="Google Shape;342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8394" y="61721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52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4264" y="10115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2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3293755" y="108647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title"/>
          </p:nvPr>
        </p:nvSpPr>
        <p:spPr>
          <a:xfrm>
            <a:off x="1137285" y="148625"/>
            <a:ext cx="75906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3"/>
          <p:cNvSpPr txBox="1">
            <a:spLocks noGrp="1"/>
          </p:cNvSpPr>
          <p:nvPr>
            <p:ph type="subTitle" idx="1"/>
          </p:nvPr>
        </p:nvSpPr>
        <p:spPr>
          <a:xfrm>
            <a:off x="1137285" y="449251"/>
            <a:ext cx="75906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​"/>
              <a:defRPr sz="1400" b="0"/>
            </a:lvl1pPr>
            <a:lvl2pPr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lvl="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lvl="6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48" name="Google Shape;348;p53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">
  <p:cSld name="2/3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4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45129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4"/>
          <p:cNvSpPr/>
          <p:nvPr/>
        </p:nvSpPr>
        <p:spPr>
          <a:xfrm>
            <a:off x="5872734" y="0"/>
            <a:ext cx="32712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54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54"/>
          <p:cNvSpPr txBox="1">
            <a:spLocks noGrp="1"/>
          </p:cNvSpPr>
          <p:nvPr>
            <p:ph type="subTitle" idx="1"/>
          </p:nvPr>
        </p:nvSpPr>
        <p:spPr>
          <a:xfrm>
            <a:off x="1130127" y="453340"/>
            <a:ext cx="4512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54" name="Google Shape;354;p54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55" name="Google Shape;355;p54"/>
          <p:cNvCxnSpPr/>
          <p:nvPr/>
        </p:nvCxnSpPr>
        <p:spPr>
          <a:xfrm>
            <a:off x="415479" y="814983"/>
            <a:ext cx="52263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6" name="Google Shape;356;p54"/>
          <p:cNvCxnSpPr/>
          <p:nvPr/>
        </p:nvCxnSpPr>
        <p:spPr>
          <a:xfrm>
            <a:off x="6128645" y="814983"/>
            <a:ext cx="2599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7" name="Google Shape;357;p54"/>
          <p:cNvSpPr/>
          <p:nvPr/>
        </p:nvSpPr>
        <p:spPr>
          <a:xfrm>
            <a:off x="5615556" y="668334"/>
            <a:ext cx="255900" cy="27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>
  <p:cSld name="Title 2">
    <p:bg>
      <p:bgPr>
        <a:solidFill>
          <a:schemeClr val="lt1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5"/>
          <p:cNvSpPr/>
          <p:nvPr/>
        </p:nvSpPr>
        <p:spPr>
          <a:xfrm>
            <a:off x="257176" y="1543051"/>
            <a:ext cx="8886900" cy="33111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5"/>
          <p:cNvSpPr txBox="1">
            <a:spLocks noGrp="1"/>
          </p:cNvSpPr>
          <p:nvPr>
            <p:ph type="body" idx="1"/>
          </p:nvPr>
        </p:nvSpPr>
        <p:spPr>
          <a:xfrm>
            <a:off x="413100" y="4497917"/>
            <a:ext cx="72951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​"/>
              <a:defRPr sz="1100"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61" name="Google Shape;361;p55"/>
          <p:cNvSpPr txBox="1">
            <a:spLocks noGrp="1"/>
          </p:cNvSpPr>
          <p:nvPr>
            <p:ph type="subTitle" idx="2"/>
          </p:nvPr>
        </p:nvSpPr>
        <p:spPr>
          <a:xfrm>
            <a:off x="413956" y="3374075"/>
            <a:ext cx="7295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​"/>
              <a:defRPr sz="15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lvl="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lvl="6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62" name="Google Shape;362;p55"/>
          <p:cNvSpPr txBox="1">
            <a:spLocks noGrp="1"/>
          </p:cNvSpPr>
          <p:nvPr>
            <p:ph type="title"/>
          </p:nvPr>
        </p:nvSpPr>
        <p:spPr>
          <a:xfrm>
            <a:off x="413956" y="1973234"/>
            <a:ext cx="7295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5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64" name="Google Shape;364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3545" y="238941"/>
            <a:ext cx="1880744" cy="118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317" y="91151"/>
            <a:ext cx="2303412" cy="1435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55" descr="Logo de l'Agence Régionale de Santé ARS Hauts-de-France - Unapei de l'Oi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472" y="307164"/>
            <a:ext cx="1675619" cy="100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5" descr="Caisse nationale de l'assurance maladie — Wikipédia"/>
          <p:cNvPicPr preferRelativeResize="0"/>
          <p:nvPr/>
        </p:nvPicPr>
        <p:blipFill rotWithShape="1">
          <a:blip r:embed="rId5">
            <a:alphaModFix/>
          </a:blip>
          <a:srcRect t="15888" b="14701"/>
          <a:stretch/>
        </p:blipFill>
        <p:spPr>
          <a:xfrm>
            <a:off x="6154557" y="370892"/>
            <a:ext cx="1901715" cy="824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 Left">
  <p:cSld name="Top Lef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6"/>
          <p:cNvSpPr txBox="1">
            <a:spLocks noGrp="1"/>
          </p:cNvSpPr>
          <p:nvPr>
            <p:ph type="title"/>
          </p:nvPr>
        </p:nvSpPr>
        <p:spPr>
          <a:xfrm>
            <a:off x="416052" y="1279922"/>
            <a:ext cx="28599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6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56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56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d Left">
  <p:cSld name="Mid Left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7"/>
          <p:cNvSpPr txBox="1">
            <a:spLocks noGrp="1"/>
          </p:cNvSpPr>
          <p:nvPr>
            <p:ph type="title"/>
          </p:nvPr>
        </p:nvSpPr>
        <p:spPr>
          <a:xfrm>
            <a:off x="416052" y="2283210"/>
            <a:ext cx="37995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4325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57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7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7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8"/>
          <p:cNvSpPr/>
          <p:nvPr/>
        </p:nvSpPr>
        <p:spPr>
          <a:xfrm>
            <a:off x="257176" y="1543051"/>
            <a:ext cx="8886900" cy="22917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58"/>
          <p:cNvSpPr txBox="1">
            <a:spLocks noGrp="1"/>
          </p:cNvSpPr>
          <p:nvPr>
            <p:ph type="title"/>
          </p:nvPr>
        </p:nvSpPr>
        <p:spPr>
          <a:xfrm>
            <a:off x="416052" y="1680229"/>
            <a:ext cx="8312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58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58"/>
          <p:cNvSpPr txBox="1">
            <a:spLocks noGrp="1"/>
          </p:cNvSpPr>
          <p:nvPr>
            <p:ph type="body" idx="1"/>
          </p:nvPr>
        </p:nvSpPr>
        <p:spPr>
          <a:xfrm>
            <a:off x="1130525" y="31198"/>
            <a:ext cx="2882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85" name="Google Shape;385;p58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86" name="Google Shape;386;p58"/>
          <p:cNvCxnSpPr/>
          <p:nvPr/>
        </p:nvCxnSpPr>
        <p:spPr>
          <a:xfrm>
            <a:off x="416052" y="4840327"/>
            <a:ext cx="8312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87" name="Google Shape;387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 2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9"/>
          <p:cNvSpPr/>
          <p:nvPr/>
        </p:nvSpPr>
        <p:spPr>
          <a:xfrm>
            <a:off x="257176" y="1543051"/>
            <a:ext cx="8886900" cy="2002500"/>
          </a:xfrm>
          <a:prstGeom prst="rect">
            <a:avLst/>
          </a:prstGeom>
          <a:solidFill>
            <a:srgbClr val="0A009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59"/>
          <p:cNvSpPr txBox="1">
            <a:spLocks noGrp="1"/>
          </p:cNvSpPr>
          <p:nvPr>
            <p:ph type="title"/>
          </p:nvPr>
        </p:nvSpPr>
        <p:spPr>
          <a:xfrm>
            <a:off x="416052" y="1680229"/>
            <a:ext cx="8312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59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9"/>
          <p:cNvSpPr txBox="1">
            <a:spLocks noGrp="1"/>
          </p:cNvSpPr>
          <p:nvPr>
            <p:ph type="body" idx="1"/>
          </p:nvPr>
        </p:nvSpPr>
        <p:spPr>
          <a:xfrm>
            <a:off x="1130525" y="31198"/>
            <a:ext cx="2882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393" name="Google Shape;393;p59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394" name="Google Shape;394;p59"/>
          <p:cNvCxnSpPr/>
          <p:nvPr/>
        </p:nvCxnSpPr>
        <p:spPr>
          <a:xfrm>
            <a:off x="416052" y="4840327"/>
            <a:ext cx="83121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95" name="Google Shape;395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0"/>
          <p:cNvSpPr txBox="1">
            <a:spLocks noGrp="1"/>
          </p:cNvSpPr>
          <p:nvPr>
            <p:ph type="title"/>
          </p:nvPr>
        </p:nvSpPr>
        <p:spPr>
          <a:xfrm>
            <a:off x="1129284" y="2667172"/>
            <a:ext cx="6885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60"/>
          <p:cNvSpPr txBox="1">
            <a:spLocks noGrp="1"/>
          </p:cNvSpPr>
          <p:nvPr>
            <p:ph type="subTitle" idx="1"/>
          </p:nvPr>
        </p:nvSpPr>
        <p:spPr>
          <a:xfrm>
            <a:off x="1129284" y="3213473"/>
            <a:ext cx="68856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9" name="Google Shape;399;p60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60"/>
          <p:cNvSpPr txBox="1">
            <a:spLocks noGrp="1"/>
          </p:cNvSpPr>
          <p:nvPr>
            <p:ph type="body" idx="2"/>
          </p:nvPr>
        </p:nvSpPr>
        <p:spPr>
          <a:xfrm>
            <a:off x="416051" y="31198"/>
            <a:ext cx="2882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pic>
        <p:nvPicPr>
          <p:cNvPr id="401" name="Google Shape;401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60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60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4">
  <p:cSld name="1/4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1"/>
          <p:cNvSpPr/>
          <p:nvPr/>
        </p:nvSpPr>
        <p:spPr>
          <a:xfrm>
            <a:off x="2560320" y="0"/>
            <a:ext cx="65838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61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61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1885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61"/>
          <p:cNvSpPr txBox="1">
            <a:spLocks noGrp="1"/>
          </p:cNvSpPr>
          <p:nvPr>
            <p:ph type="subTitle" idx="1"/>
          </p:nvPr>
        </p:nvSpPr>
        <p:spPr>
          <a:xfrm>
            <a:off x="416052" y="2744733"/>
            <a:ext cx="1885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09" name="Google Shape;409;p61"/>
          <p:cNvSpPr txBox="1">
            <a:spLocks noGrp="1"/>
          </p:cNvSpPr>
          <p:nvPr>
            <p:ph type="body" idx="2"/>
          </p:nvPr>
        </p:nvSpPr>
        <p:spPr>
          <a:xfrm>
            <a:off x="1135022" y="31198"/>
            <a:ext cx="1166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410" name="Google Shape;410;p61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11" name="Google Shape;411;p61"/>
          <p:cNvCxnSpPr/>
          <p:nvPr/>
        </p:nvCxnSpPr>
        <p:spPr>
          <a:xfrm>
            <a:off x="415479" y="814983"/>
            <a:ext cx="18867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2" name="Google Shape;412;p61"/>
          <p:cNvCxnSpPr/>
          <p:nvPr/>
        </p:nvCxnSpPr>
        <p:spPr>
          <a:xfrm>
            <a:off x="2786818" y="814983"/>
            <a:ext cx="5941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">
  <p:cSld name="1/3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2"/>
          <p:cNvSpPr/>
          <p:nvPr/>
        </p:nvSpPr>
        <p:spPr>
          <a:xfrm>
            <a:off x="3273552" y="0"/>
            <a:ext cx="5870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62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62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259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2"/>
          <p:cNvSpPr txBox="1">
            <a:spLocks noGrp="1"/>
          </p:cNvSpPr>
          <p:nvPr>
            <p:ph type="subTitle" idx="1"/>
          </p:nvPr>
        </p:nvSpPr>
        <p:spPr>
          <a:xfrm>
            <a:off x="416051" y="2744733"/>
            <a:ext cx="25992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8" name="Google Shape;418;p62"/>
          <p:cNvSpPr txBox="1">
            <a:spLocks noGrp="1"/>
          </p:cNvSpPr>
          <p:nvPr>
            <p:ph type="body" idx="2"/>
          </p:nvPr>
        </p:nvSpPr>
        <p:spPr>
          <a:xfrm>
            <a:off x="1130121" y="31198"/>
            <a:ext cx="1885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419" name="Google Shape;419;p62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20" name="Google Shape;420;p62"/>
          <p:cNvCxnSpPr/>
          <p:nvPr/>
        </p:nvCxnSpPr>
        <p:spPr>
          <a:xfrm>
            <a:off x="415479" y="814983"/>
            <a:ext cx="2599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1" name="Google Shape;421;p62"/>
          <p:cNvCxnSpPr/>
          <p:nvPr/>
        </p:nvCxnSpPr>
        <p:spPr>
          <a:xfrm>
            <a:off x="3500892" y="814983"/>
            <a:ext cx="5226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2">
  <p:cSld name="1/2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3"/>
          <p:cNvSpPr/>
          <p:nvPr/>
        </p:nvSpPr>
        <p:spPr>
          <a:xfrm>
            <a:off x="4569714" y="0"/>
            <a:ext cx="4574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63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63"/>
          <p:cNvSpPr txBox="1">
            <a:spLocks noGrp="1"/>
          </p:cNvSpPr>
          <p:nvPr>
            <p:ph type="title"/>
          </p:nvPr>
        </p:nvSpPr>
        <p:spPr>
          <a:xfrm>
            <a:off x="1132527" y="148625"/>
            <a:ext cx="30825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63"/>
          <p:cNvSpPr txBox="1">
            <a:spLocks noGrp="1"/>
          </p:cNvSpPr>
          <p:nvPr>
            <p:ph type="subTitle" idx="1"/>
          </p:nvPr>
        </p:nvSpPr>
        <p:spPr>
          <a:xfrm>
            <a:off x="1132527" y="452513"/>
            <a:ext cx="30825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7" name="Google Shape;427;p63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28" name="Google Shape;428;p63"/>
          <p:cNvCxnSpPr/>
          <p:nvPr/>
        </p:nvCxnSpPr>
        <p:spPr>
          <a:xfrm>
            <a:off x="415479" y="814983"/>
            <a:ext cx="37995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9" name="Google Shape;429;p63"/>
          <p:cNvCxnSpPr/>
          <p:nvPr/>
        </p:nvCxnSpPr>
        <p:spPr>
          <a:xfrm>
            <a:off x="4929041" y="814983"/>
            <a:ext cx="3798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0" name="Google Shape;430;p63"/>
          <p:cNvSpPr/>
          <p:nvPr/>
        </p:nvSpPr>
        <p:spPr>
          <a:xfrm>
            <a:off x="4212677" y="660262"/>
            <a:ext cx="359400" cy="25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/4 ">
  <p:cSld name="3/4 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4"/>
          <p:cNvSpPr/>
          <p:nvPr/>
        </p:nvSpPr>
        <p:spPr>
          <a:xfrm>
            <a:off x="6586062" y="0"/>
            <a:ext cx="25581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64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64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53637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64"/>
          <p:cNvSpPr txBox="1">
            <a:spLocks noGrp="1"/>
          </p:cNvSpPr>
          <p:nvPr>
            <p:ph type="subTitle" idx="1"/>
          </p:nvPr>
        </p:nvSpPr>
        <p:spPr>
          <a:xfrm>
            <a:off x="1130127" y="447971"/>
            <a:ext cx="5363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6" name="Google Shape;436;p64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37" name="Google Shape;437;p64"/>
          <p:cNvCxnSpPr/>
          <p:nvPr/>
        </p:nvCxnSpPr>
        <p:spPr>
          <a:xfrm>
            <a:off x="415479" y="814983"/>
            <a:ext cx="5941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8" name="Google Shape;438;p64"/>
          <p:cNvCxnSpPr/>
          <p:nvPr/>
        </p:nvCxnSpPr>
        <p:spPr>
          <a:xfrm>
            <a:off x="6897431" y="814983"/>
            <a:ext cx="18306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/4">
  <p:cSld name="1/4 2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5"/>
          <p:cNvSpPr/>
          <p:nvPr/>
        </p:nvSpPr>
        <p:spPr>
          <a:xfrm>
            <a:off x="2560320" y="0"/>
            <a:ext cx="65838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65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65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1885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65"/>
          <p:cNvSpPr txBox="1">
            <a:spLocks noGrp="1"/>
          </p:cNvSpPr>
          <p:nvPr>
            <p:ph type="subTitle" idx="1"/>
          </p:nvPr>
        </p:nvSpPr>
        <p:spPr>
          <a:xfrm>
            <a:off x="416052" y="2744733"/>
            <a:ext cx="1885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4" name="Google Shape;444;p65"/>
          <p:cNvSpPr txBox="1">
            <a:spLocks noGrp="1"/>
          </p:cNvSpPr>
          <p:nvPr>
            <p:ph type="body" idx="2"/>
          </p:nvPr>
        </p:nvSpPr>
        <p:spPr>
          <a:xfrm>
            <a:off x="1135022" y="31198"/>
            <a:ext cx="1166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445" name="Google Shape;445;p65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46" name="Google Shape;446;p65"/>
          <p:cNvCxnSpPr/>
          <p:nvPr/>
        </p:nvCxnSpPr>
        <p:spPr>
          <a:xfrm>
            <a:off x="415479" y="814983"/>
            <a:ext cx="18867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7" name="Google Shape;447;p65"/>
          <p:cNvCxnSpPr/>
          <p:nvPr/>
        </p:nvCxnSpPr>
        <p:spPr>
          <a:xfrm>
            <a:off x="2786818" y="814983"/>
            <a:ext cx="5941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48" name="Google Shape;448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/3">
  <p:cSld name="1/3 2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6"/>
          <p:cNvSpPr/>
          <p:nvPr/>
        </p:nvSpPr>
        <p:spPr>
          <a:xfrm>
            <a:off x="3273552" y="0"/>
            <a:ext cx="5870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66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66"/>
          <p:cNvSpPr txBox="1">
            <a:spLocks noGrp="1"/>
          </p:cNvSpPr>
          <p:nvPr>
            <p:ph type="title"/>
          </p:nvPr>
        </p:nvSpPr>
        <p:spPr>
          <a:xfrm>
            <a:off x="416052" y="2058277"/>
            <a:ext cx="259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66"/>
          <p:cNvSpPr txBox="1">
            <a:spLocks noGrp="1"/>
          </p:cNvSpPr>
          <p:nvPr>
            <p:ph type="subTitle" idx="1"/>
          </p:nvPr>
        </p:nvSpPr>
        <p:spPr>
          <a:xfrm>
            <a:off x="416051" y="2744733"/>
            <a:ext cx="25992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54" name="Google Shape;454;p66"/>
          <p:cNvSpPr txBox="1">
            <a:spLocks noGrp="1"/>
          </p:cNvSpPr>
          <p:nvPr>
            <p:ph type="body" idx="2"/>
          </p:nvPr>
        </p:nvSpPr>
        <p:spPr>
          <a:xfrm>
            <a:off x="1130121" y="31198"/>
            <a:ext cx="1885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​"/>
              <a:defRPr sz="600" b="0"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455" name="Google Shape;455;p66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56" name="Google Shape;456;p66"/>
          <p:cNvCxnSpPr/>
          <p:nvPr/>
        </p:nvCxnSpPr>
        <p:spPr>
          <a:xfrm>
            <a:off x="415479" y="814983"/>
            <a:ext cx="2599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7" name="Google Shape;457;p66"/>
          <p:cNvCxnSpPr/>
          <p:nvPr/>
        </p:nvCxnSpPr>
        <p:spPr>
          <a:xfrm>
            <a:off x="3500892" y="814983"/>
            <a:ext cx="5226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58" name="Google Shape;458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/2">
  <p:cSld name="1/2 2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7"/>
          <p:cNvSpPr/>
          <p:nvPr/>
        </p:nvSpPr>
        <p:spPr>
          <a:xfrm>
            <a:off x="4569714" y="0"/>
            <a:ext cx="45744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67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67"/>
          <p:cNvSpPr txBox="1">
            <a:spLocks noGrp="1"/>
          </p:cNvSpPr>
          <p:nvPr>
            <p:ph type="title"/>
          </p:nvPr>
        </p:nvSpPr>
        <p:spPr>
          <a:xfrm>
            <a:off x="1132527" y="148625"/>
            <a:ext cx="30825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67"/>
          <p:cNvSpPr txBox="1">
            <a:spLocks noGrp="1"/>
          </p:cNvSpPr>
          <p:nvPr>
            <p:ph type="subTitle" idx="1"/>
          </p:nvPr>
        </p:nvSpPr>
        <p:spPr>
          <a:xfrm>
            <a:off x="1132527" y="452513"/>
            <a:ext cx="30825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64" name="Google Shape;464;p67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65" name="Google Shape;465;p67"/>
          <p:cNvCxnSpPr/>
          <p:nvPr/>
        </p:nvCxnSpPr>
        <p:spPr>
          <a:xfrm>
            <a:off x="415479" y="814983"/>
            <a:ext cx="37995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6" name="Google Shape;466;p67"/>
          <p:cNvCxnSpPr/>
          <p:nvPr/>
        </p:nvCxnSpPr>
        <p:spPr>
          <a:xfrm>
            <a:off x="4929041" y="814983"/>
            <a:ext cx="37989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7" name="Google Shape;467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/3">
  <p:cSld name="2/3 2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8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45129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68"/>
          <p:cNvSpPr/>
          <p:nvPr/>
        </p:nvSpPr>
        <p:spPr>
          <a:xfrm>
            <a:off x="5872734" y="0"/>
            <a:ext cx="32712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68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7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68"/>
          <p:cNvSpPr txBox="1">
            <a:spLocks noGrp="1"/>
          </p:cNvSpPr>
          <p:nvPr>
            <p:ph type="subTitle" idx="1"/>
          </p:nvPr>
        </p:nvSpPr>
        <p:spPr>
          <a:xfrm>
            <a:off x="1130127" y="453340"/>
            <a:ext cx="4512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73" name="Google Shape;473;p68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74" name="Google Shape;474;p68"/>
          <p:cNvCxnSpPr/>
          <p:nvPr/>
        </p:nvCxnSpPr>
        <p:spPr>
          <a:xfrm>
            <a:off x="415479" y="814983"/>
            <a:ext cx="52263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5" name="Google Shape;475;p68"/>
          <p:cNvCxnSpPr/>
          <p:nvPr/>
        </p:nvCxnSpPr>
        <p:spPr>
          <a:xfrm>
            <a:off x="6128645" y="814983"/>
            <a:ext cx="25992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76" name="Google Shape;476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/4 ">
  <p:cSld name="3/4  2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9"/>
          <p:cNvSpPr/>
          <p:nvPr/>
        </p:nvSpPr>
        <p:spPr>
          <a:xfrm>
            <a:off x="6586062" y="0"/>
            <a:ext cx="2558100" cy="5143500"/>
          </a:xfrm>
          <a:prstGeom prst="rect">
            <a:avLst/>
          </a:prstGeom>
          <a:solidFill>
            <a:srgbClr val="D9E0E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69"/>
          <p:cNvSpPr/>
          <p:nvPr/>
        </p:nvSpPr>
        <p:spPr>
          <a:xfrm>
            <a:off x="8484394" y="4874066"/>
            <a:ext cx="244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fld id="{00000000-1234-1234-1234-123412341234}" type="slidenum">
              <a:rPr lang="f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69"/>
          <p:cNvSpPr txBox="1">
            <a:spLocks noGrp="1"/>
          </p:cNvSpPr>
          <p:nvPr>
            <p:ph type="title"/>
          </p:nvPr>
        </p:nvSpPr>
        <p:spPr>
          <a:xfrm>
            <a:off x="1130127" y="148625"/>
            <a:ext cx="53637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69"/>
          <p:cNvSpPr txBox="1">
            <a:spLocks noGrp="1"/>
          </p:cNvSpPr>
          <p:nvPr>
            <p:ph type="subTitle" idx="1"/>
          </p:nvPr>
        </p:nvSpPr>
        <p:spPr>
          <a:xfrm>
            <a:off x="1130127" y="447971"/>
            <a:ext cx="53637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82" name="Google Shape;482;p69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83" name="Google Shape;483;p69"/>
          <p:cNvCxnSpPr/>
          <p:nvPr/>
        </p:nvCxnSpPr>
        <p:spPr>
          <a:xfrm>
            <a:off x="415479" y="814983"/>
            <a:ext cx="59418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4" name="Google Shape;484;p69"/>
          <p:cNvCxnSpPr/>
          <p:nvPr/>
        </p:nvCxnSpPr>
        <p:spPr>
          <a:xfrm>
            <a:off x="6897431" y="814983"/>
            <a:ext cx="18306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85" name="Google Shape;485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0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70"/>
          <p:cNvSpPr txBox="1">
            <a:spLocks noGrp="1"/>
          </p:cNvSpPr>
          <p:nvPr>
            <p:ph type="body" idx="1"/>
          </p:nvPr>
        </p:nvSpPr>
        <p:spPr>
          <a:xfrm>
            <a:off x="416052" y="1628100"/>
            <a:ext cx="1863600" cy="12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​"/>
              <a:defRPr/>
            </a:lvl1pPr>
            <a:lvl2pPr marL="914400" lvl="1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/ sous-titre / texte">
  <p:cSld name="Titre / sous-titre / texte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491" name="Google Shape;491;p71"/>
          <p:cNvSpPr txBox="1">
            <a:spLocks noGrp="1"/>
          </p:cNvSpPr>
          <p:nvPr>
            <p:ph type="body" idx="1"/>
          </p:nvPr>
        </p:nvSpPr>
        <p:spPr>
          <a:xfrm>
            <a:off x="323851" y="1248680"/>
            <a:ext cx="8424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rgbClr val="7F7F7F"/>
                </a:solidFill>
              </a:defRPr>
            </a:lvl1pPr>
            <a:lvl2pPr marL="914400" lvl="1" indent="-3111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00"/>
              <a:buFont typeface="Arial"/>
              <a:buAutoNum type="alphaLcPeriod"/>
              <a:defRPr/>
            </a:lvl2pPr>
            <a:lvl3pPr marL="1371600" lvl="2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‒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492" name="Google Shape;492;p71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71"/>
          <p:cNvSpPr txBox="1">
            <a:spLocks noGrp="1"/>
          </p:cNvSpPr>
          <p:nvPr>
            <p:ph type="body" idx="2"/>
          </p:nvPr>
        </p:nvSpPr>
        <p:spPr>
          <a:xfrm>
            <a:off x="323850" y="1707654"/>
            <a:ext cx="84243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​"/>
              <a:defRPr/>
            </a:lvl1pPr>
            <a:lvl2pPr marL="914400" lvl="1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‒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•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̶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▫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▫"/>
              <a:defRPr/>
            </a:lvl9pPr>
          </a:lstStyle>
          <a:p>
            <a:endParaRPr/>
          </a:p>
        </p:txBody>
      </p:sp>
      <p:sp>
        <p:nvSpPr>
          <p:cNvPr id="494" name="Google Shape;494;p71"/>
          <p:cNvSpPr txBox="1">
            <a:spLocks noGrp="1"/>
          </p:cNvSpPr>
          <p:nvPr>
            <p:ph type="ftr" idx="11"/>
          </p:nvPr>
        </p:nvSpPr>
        <p:spPr>
          <a:xfrm>
            <a:off x="2868782" y="195486"/>
            <a:ext cx="58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5" name="Google Shape;495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2419" y="0"/>
            <a:ext cx="1007247" cy="62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71" descr="Logo de l'Agence Régionale de Santé ARS Hauts-de-France - Unapei de l'Oi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864" y="4558899"/>
            <a:ext cx="916463" cy="54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71" descr="Caisse nationale de l'assurance maladie — Wikipédia"/>
          <p:cNvPicPr preferRelativeResize="0"/>
          <p:nvPr/>
        </p:nvPicPr>
        <p:blipFill rotWithShape="1">
          <a:blip r:embed="rId4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21917" y="133527"/>
            <a:ext cx="882894" cy="76647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359999" y="900000"/>
            <a:ext cx="8424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None/>
              <a:defRPr sz="25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59999" y="1836000"/>
            <a:ext cx="8424000" cy="25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889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Arial"/>
              <a:buChar char="•"/>
              <a:defRPr sz="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25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Arial"/>
              <a:buChar char="•"/>
              <a:defRPr sz="8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6225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305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7614000" y="4783500"/>
            <a:ext cx="117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360000" y="4783500"/>
            <a:ext cx="5904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6264000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57" name="Google Shape;57;p13"/>
          <p:cNvCxnSpPr/>
          <p:nvPr/>
        </p:nvCxnSpPr>
        <p:spPr>
          <a:xfrm>
            <a:off x="360000" y="4784400"/>
            <a:ext cx="8424000" cy="0"/>
          </a:xfrm>
          <a:prstGeom prst="straightConnector1">
            <a:avLst/>
          </a:prstGeom>
          <a:noFill/>
          <a:ln w="10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168515" y="260476"/>
            <a:ext cx="741334" cy="218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body" idx="1"/>
          </p:nvPr>
        </p:nvSpPr>
        <p:spPr>
          <a:xfrm>
            <a:off x="416052" y="1628100"/>
            <a:ext cx="1863600" cy="12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Char char="​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̶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Google Shape;154;p29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55" name="Google Shape;155;p29"/>
          <p:cNvCxnSpPr/>
          <p:nvPr/>
        </p:nvCxnSpPr>
        <p:spPr>
          <a:xfrm>
            <a:off x="415479" y="814983"/>
            <a:ext cx="83124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6" name="Google Shape;156;p2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5ACBF0"/>
          </p15:clr>
        </p15:guide>
        <p15:guide id="2" orient="horz" pos="2934">
          <p15:clr>
            <a:srgbClr val="5ACBF0"/>
          </p15:clr>
        </p15:guide>
        <p15:guide id="3" orient="horz" pos="806">
          <p15:clr>
            <a:srgbClr val="F26B43"/>
          </p15:clr>
        </p15:guide>
        <p15:guide id="4" pos="5497">
          <p15:clr>
            <a:srgbClr val="F26B43"/>
          </p15:clr>
        </p15:guide>
        <p15:guide id="5" pos="259">
          <p15:clr>
            <a:srgbClr val="F26B43"/>
          </p15:clr>
        </p15:guide>
        <p15:guide id="6" orient="horz" pos="304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1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32" name="Google Shape;332;p51"/>
          <p:cNvSpPr txBox="1">
            <a:spLocks noGrp="1"/>
          </p:cNvSpPr>
          <p:nvPr>
            <p:ph type="body" idx="1"/>
          </p:nvPr>
        </p:nvSpPr>
        <p:spPr>
          <a:xfrm>
            <a:off x="416052" y="1628100"/>
            <a:ext cx="1863600" cy="12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attrocento Sans"/>
              <a:buChar char="​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̶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Arial"/>
              <a:buChar char="▫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3" name="Google Shape;333;p51"/>
          <p:cNvSpPr txBox="1">
            <a:spLocks noGrp="1"/>
          </p:cNvSpPr>
          <p:nvPr>
            <p:ph type="dt" idx="10"/>
          </p:nvPr>
        </p:nvSpPr>
        <p:spPr>
          <a:xfrm>
            <a:off x="416052" y="5021219"/>
            <a:ext cx="907800" cy="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34" name="Google Shape;334;p51"/>
          <p:cNvCxnSpPr/>
          <p:nvPr/>
        </p:nvCxnSpPr>
        <p:spPr>
          <a:xfrm>
            <a:off x="415479" y="814983"/>
            <a:ext cx="8312400" cy="0"/>
          </a:xfrm>
          <a:prstGeom prst="straightConnector1">
            <a:avLst/>
          </a:prstGeom>
          <a:noFill/>
          <a:ln w="22225" cap="flat" cmpd="sng">
            <a:solidFill>
              <a:srgbClr val="0A009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35" name="Google Shape;335;p5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19557" y="77661"/>
            <a:ext cx="917728" cy="57933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5ACBF0"/>
          </p15:clr>
        </p15:guide>
        <p15:guide id="2" orient="horz" pos="2934">
          <p15:clr>
            <a:srgbClr val="5ACBF0"/>
          </p15:clr>
        </p15:guide>
        <p15:guide id="3" orient="horz" pos="806">
          <p15:clr>
            <a:srgbClr val="F26B43"/>
          </p15:clr>
        </p15:guide>
        <p15:guide id="4" pos="5497">
          <p15:clr>
            <a:srgbClr val="F26B43"/>
          </p15:clr>
        </p15:guide>
        <p15:guide id="5" pos="259">
          <p15:clr>
            <a:srgbClr val="F26B43"/>
          </p15:clr>
        </p15:guide>
        <p15:guide id="6" orient="horz" pos="30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www.sante.fr/annuaire-mon-bilan-preventi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e.fr/mon-bilan-prevention-les-annuaires-complementaires-votre-visi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nte.fr/professionnel/connexion" TargetMode="External"/><Relationship Id="rId3" Type="http://schemas.openxmlformats.org/officeDocument/2006/relationships/hyperlink" Target="https://www.sante.fr/mon-bilan-prevention-les-annuaires-complementaires-votre-visite" TargetMode="External"/><Relationship Id="rId7" Type="http://schemas.openxmlformats.org/officeDocument/2006/relationships/hyperlink" Target="https://www.sante.fr/annuaire-mon-bilan-prevent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2"/>
          <p:cNvSpPr txBox="1">
            <a:spLocks noGrp="1"/>
          </p:cNvSpPr>
          <p:nvPr>
            <p:ph type="title"/>
          </p:nvPr>
        </p:nvSpPr>
        <p:spPr>
          <a:xfrm>
            <a:off x="695325" y="1699975"/>
            <a:ext cx="7753500" cy="11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" sz="4050"/>
              <a:t>Santé.fr / Mon bilan prévention</a:t>
            </a:r>
            <a:endParaRPr sz="405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405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fr" sz="2000"/>
              <a:t>15/12/2023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8" name="Google Shape;508;p73"/>
          <p:cNvCxnSpPr/>
          <p:nvPr/>
        </p:nvCxnSpPr>
        <p:spPr>
          <a:xfrm>
            <a:off x="505449" y="1466901"/>
            <a:ext cx="822240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09" name="Google Shape;509;p73"/>
          <p:cNvCxnSpPr/>
          <p:nvPr/>
        </p:nvCxnSpPr>
        <p:spPr>
          <a:xfrm>
            <a:off x="447429" y="2124075"/>
            <a:ext cx="8317800" cy="3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510" name="Google Shape;510;p73"/>
          <p:cNvSpPr txBox="1">
            <a:spLocks noGrp="1"/>
          </p:cNvSpPr>
          <p:nvPr>
            <p:ph type="title"/>
          </p:nvPr>
        </p:nvSpPr>
        <p:spPr>
          <a:xfrm>
            <a:off x="1196389" y="232619"/>
            <a:ext cx="67161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fr">
                <a:solidFill>
                  <a:srgbClr val="002060"/>
                </a:solidFill>
              </a:rPr>
              <a:t>Les Bilans de prévention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511" name="Google Shape;511;p73"/>
          <p:cNvSpPr txBox="1"/>
          <p:nvPr/>
        </p:nvSpPr>
        <p:spPr>
          <a:xfrm>
            <a:off x="416052" y="5011134"/>
            <a:ext cx="9078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fr" sz="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15/11/2023</a:t>
            </a:r>
            <a:endParaRPr sz="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73"/>
          <p:cNvSpPr/>
          <p:nvPr/>
        </p:nvSpPr>
        <p:spPr>
          <a:xfrm>
            <a:off x="3968231" y="1402565"/>
            <a:ext cx="12948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Tranches d’âge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73"/>
          <p:cNvSpPr/>
          <p:nvPr/>
        </p:nvSpPr>
        <p:spPr>
          <a:xfrm>
            <a:off x="856808" y="1633874"/>
            <a:ext cx="1035900" cy="18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18-25 ans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73"/>
          <p:cNvSpPr/>
          <p:nvPr/>
        </p:nvSpPr>
        <p:spPr>
          <a:xfrm>
            <a:off x="2873836" y="1633874"/>
            <a:ext cx="1035900" cy="18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45-50 ans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73"/>
          <p:cNvSpPr/>
          <p:nvPr/>
        </p:nvSpPr>
        <p:spPr>
          <a:xfrm>
            <a:off x="4991720" y="1633874"/>
            <a:ext cx="1035900" cy="18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60-65 ans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73"/>
          <p:cNvSpPr/>
          <p:nvPr/>
        </p:nvSpPr>
        <p:spPr>
          <a:xfrm>
            <a:off x="7102785" y="1633874"/>
            <a:ext cx="1035900" cy="18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70-75 ans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73"/>
          <p:cNvSpPr/>
          <p:nvPr/>
        </p:nvSpPr>
        <p:spPr>
          <a:xfrm>
            <a:off x="844157" y="2009042"/>
            <a:ext cx="20298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Contenu et format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73"/>
          <p:cNvSpPr txBox="1"/>
          <p:nvPr/>
        </p:nvSpPr>
        <p:spPr>
          <a:xfrm>
            <a:off x="411163" y="2338906"/>
            <a:ext cx="5224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</a:pPr>
            <a:r>
              <a:rPr lang="fr"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Durée de l’entretien : </a:t>
            </a:r>
            <a:r>
              <a:rPr lang="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 30 et 45 minutes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Thématiques préconisées :</a:t>
            </a:r>
            <a:endParaRPr sz="12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73"/>
          <p:cNvSpPr txBox="1"/>
          <p:nvPr/>
        </p:nvSpPr>
        <p:spPr>
          <a:xfrm>
            <a:off x="542679" y="2889597"/>
            <a:ext cx="18858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Alimentation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Activité physique et sédentarité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Addictions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Santé mentale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Santé sexuelle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0" name="Google Shape;520;p73"/>
          <p:cNvCxnSpPr/>
          <p:nvPr/>
        </p:nvCxnSpPr>
        <p:spPr>
          <a:xfrm>
            <a:off x="447429" y="3874697"/>
            <a:ext cx="412470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521" name="Google Shape;521;p73"/>
          <p:cNvSpPr/>
          <p:nvPr/>
        </p:nvSpPr>
        <p:spPr>
          <a:xfrm>
            <a:off x="1023245" y="3766319"/>
            <a:ext cx="19200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Effecteurs des RDV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73"/>
          <p:cNvSpPr txBox="1"/>
          <p:nvPr/>
        </p:nvSpPr>
        <p:spPr>
          <a:xfrm>
            <a:off x="562523" y="4051351"/>
            <a:ext cx="37101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</a:pPr>
            <a:r>
              <a:rPr lang="fr"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Médecins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</a:pPr>
            <a:r>
              <a:rPr lang="fr"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Pharmaciens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73"/>
          <p:cNvSpPr txBox="1"/>
          <p:nvPr/>
        </p:nvSpPr>
        <p:spPr>
          <a:xfrm>
            <a:off x="2032553" y="4040993"/>
            <a:ext cx="32304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</a:pPr>
            <a:r>
              <a:rPr lang="fr"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</a:pPr>
            <a:r>
              <a:rPr lang="fr"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Sages-femmes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73"/>
          <p:cNvSpPr txBox="1"/>
          <p:nvPr/>
        </p:nvSpPr>
        <p:spPr>
          <a:xfrm>
            <a:off x="2428598" y="2889597"/>
            <a:ext cx="18378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Vaccination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Cancers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Autres maladies chroniques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Habitat/environnement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0" marR="0" lvl="0" indent="-120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lang="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Vie sociale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73"/>
          <p:cNvSpPr/>
          <p:nvPr/>
        </p:nvSpPr>
        <p:spPr>
          <a:xfrm>
            <a:off x="411163" y="830983"/>
            <a:ext cx="8311800" cy="458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marR="0" lvl="0" indent="-1778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Afin de </a:t>
            </a:r>
            <a:r>
              <a:rPr lang="fr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permettre à chaque citoyen de devenir acteur de sa santé</a:t>
            </a:r>
            <a:r>
              <a:rPr lang="fr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ces rendez-vous vont être mis en place pour structurer une démarche de prévention aux âges clés de la vie, et ainsi favoriser les comportements favorables à la santé.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73"/>
          <p:cNvSpPr/>
          <p:nvPr/>
        </p:nvSpPr>
        <p:spPr>
          <a:xfrm>
            <a:off x="5262908" y="2009042"/>
            <a:ext cx="26496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Prise en charge et cotation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73"/>
          <p:cNvSpPr/>
          <p:nvPr/>
        </p:nvSpPr>
        <p:spPr>
          <a:xfrm>
            <a:off x="4773950" y="2382475"/>
            <a:ext cx="3897300" cy="24546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Pris en charge à 100% par l’Assurance maladie</a:t>
            </a:r>
            <a:r>
              <a:rPr lang="fr" sz="1100" b="0" i="0" u="none" strike="noStrike" cap="non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 pour tous les assurés sociaux, sans avance de frais.</a:t>
            </a:r>
            <a:endParaRPr sz="1050" b="0" i="0" u="none" strike="noStrike" cap="non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fr" sz="1050" b="0" i="0" u="none" strike="noStrike" cap="non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Cotation d’un nouvel acte défini par arrêté et qu’il sera possible de combiner avec d’autres actes 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6" indent="-171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lang="fr" sz="1050" b="0" i="0" u="none" strike="noStrike" cap="non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Réalisation d’un acte de prévention dans le cadre d’un programme de santé publique </a:t>
            </a:r>
            <a:endParaRPr sz="1050" b="0" i="0" u="none" strike="noStrike" cap="non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6" indent="-171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lang="fr" sz="1050" b="0" i="0" u="none" strike="noStrike" cap="non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Réalisation d’un acte relatif à un diagnostic réalisé au décours du bilan de prévention</a:t>
            </a:r>
            <a:endParaRPr sz="900" b="0" i="0" u="none" strike="noStrike" cap="non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4"/>
          <p:cNvSpPr txBox="1">
            <a:spLocks noGrp="1"/>
          </p:cNvSpPr>
          <p:nvPr>
            <p:ph type="title"/>
          </p:nvPr>
        </p:nvSpPr>
        <p:spPr>
          <a:xfrm>
            <a:off x="1265921" y="239775"/>
            <a:ext cx="7597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>
                <a:solidFill>
                  <a:srgbClr val="002060"/>
                </a:solidFill>
              </a:rPr>
              <a:t>Plan de communication et d’accompagnement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533" name="Google Shape;533;p74"/>
          <p:cNvSpPr txBox="1">
            <a:spLocks noGrp="1"/>
          </p:cNvSpPr>
          <p:nvPr>
            <p:ph type="body" idx="1"/>
          </p:nvPr>
        </p:nvSpPr>
        <p:spPr>
          <a:xfrm>
            <a:off x="411163" y="970181"/>
            <a:ext cx="83100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302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2"/>
              <a:buFont typeface="Arial"/>
              <a:buAutoNum type="arabicPeriod"/>
            </a:pPr>
            <a:r>
              <a:rPr lang="fr"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Information et accompagnement des effecteurs :</a:t>
            </a:r>
            <a:endParaRPr/>
          </a:p>
          <a:p>
            <a:pPr marL="787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78"/>
              <a:buFont typeface="Arial"/>
              <a:buAutoNum type="alphaLcParenR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média ciblant les PS :</a:t>
            </a:r>
            <a:endParaRPr/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Presse spécialisées : décembre 2023 + janvier 2024</a:t>
            </a:r>
            <a:endParaRPr/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Campagne digitale : fin décembre 2023  </a:t>
            </a:r>
            <a:endParaRPr/>
          </a:p>
          <a:p>
            <a:pPr marL="78740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Font typeface="Arial"/>
              <a:buAutoNum type="alphaLcParenR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Information directe des </a:t>
            </a:r>
            <a:r>
              <a:rPr lang="fr" sz="1100">
                <a:solidFill>
                  <a:srgbClr val="000000"/>
                </a:solidFill>
              </a:rPr>
              <a:t>pouvoirs publics </a:t>
            </a: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vers les PS (à partir de fin décembre) : </a:t>
            </a:r>
            <a:endParaRPr/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Information directe des PS via différents canaux public</a:t>
            </a:r>
            <a:r>
              <a:rPr lang="fr" sz="1100">
                <a:solidFill>
                  <a:srgbClr val="000000"/>
                </a:solidFill>
              </a:rPr>
              <a:t>s (présentation ARS aux CPTS et les URPS, Amelipro, mailing direct DGS vers les organisations professionnelles, newsletter)</a:t>
            </a:r>
            <a:endParaRPr sz="1100">
              <a:solidFill>
                <a:srgbClr val="000000"/>
              </a:solidFill>
            </a:endParaRPr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Kit de communication mis à disposition des PS</a:t>
            </a:r>
            <a:endParaRPr/>
          </a:p>
          <a:p>
            <a:pPr marL="78740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Font typeface="Arial"/>
              <a:buAutoNum type="alphaLcParenR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Autour du lancement officiel (24/01/2024) :</a:t>
            </a:r>
            <a:endParaRPr/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Conférence de presse et relais média pour le lancement</a:t>
            </a:r>
            <a:endParaRPr/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Ouverture de la plateforme ressources en ligne pour les PS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01750" lvl="2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78"/>
              <a:buChar char="‒"/>
            </a:pPr>
            <a:r>
              <a:rPr lang="fr" sz="1100">
                <a:solidFill>
                  <a:srgbClr val="000000"/>
                </a:solidFill>
              </a:rPr>
              <a:t>Mise en production</a:t>
            </a: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MES avec les </a:t>
            </a:r>
            <a:r>
              <a:rPr lang="fr" sz="1100">
                <a:solidFill>
                  <a:srgbClr val="000000"/>
                </a:solidFill>
              </a:rPr>
              <a:t>a</a:t>
            </a: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uto-questionnaires</a:t>
            </a:r>
            <a:endParaRPr/>
          </a:p>
          <a:p>
            <a:pPr marL="330200" lvl="0" indent="-228600" algn="l" rtl="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372"/>
              <a:buFont typeface="Arial"/>
              <a:buAutoNum type="arabicPeriod"/>
            </a:pPr>
            <a:r>
              <a:rPr lang="fr"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Information et sensibilisation du grand public : </a:t>
            </a:r>
            <a:endParaRPr/>
          </a:p>
          <a:p>
            <a:pPr marL="84455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8"/>
              <a:buChar char="•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Campagne média grand public à partir de janvier 2024 (en cours de calage, TV, radio, search)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4455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8"/>
              <a:buChar char="•"/>
            </a:pPr>
            <a:r>
              <a:rPr lang="fr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Actions d’incitation ciblées par tranches d’âge progressivement tout au long 2024 (démarrage au printemps</a:t>
            </a:r>
            <a:r>
              <a:rPr lang="fr" sz="1100">
                <a:solidFill>
                  <a:srgbClr val="000000"/>
                </a:solidFill>
              </a:rPr>
              <a:t>, mailing Ameli)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5"/>
          <p:cNvSpPr txBox="1">
            <a:spLocks noGrp="1"/>
          </p:cNvSpPr>
          <p:nvPr>
            <p:ph type="title"/>
          </p:nvPr>
        </p:nvSpPr>
        <p:spPr>
          <a:xfrm>
            <a:off x="1190327" y="155450"/>
            <a:ext cx="7597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fr"/>
              <a:t>Les temps forts des bilans</a:t>
            </a:r>
            <a:endParaRPr/>
          </a:p>
        </p:txBody>
      </p:sp>
      <p:sp>
        <p:nvSpPr>
          <p:cNvPr id="539" name="Google Shape;539;p75"/>
          <p:cNvSpPr/>
          <p:nvPr/>
        </p:nvSpPr>
        <p:spPr>
          <a:xfrm>
            <a:off x="729749" y="1468085"/>
            <a:ext cx="1592700" cy="23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amont</a:t>
            </a:r>
            <a:endParaRPr sz="1100"/>
          </a:p>
        </p:txBody>
      </p:sp>
      <p:sp>
        <p:nvSpPr>
          <p:cNvPr id="540" name="Google Shape;540;p75"/>
          <p:cNvSpPr/>
          <p:nvPr/>
        </p:nvSpPr>
        <p:spPr>
          <a:xfrm>
            <a:off x="1158390" y="2345479"/>
            <a:ext cx="1111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prends connaissance de la campagne de prévention </a:t>
            </a:r>
            <a:r>
              <a:rPr lang="f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(comm, invitation, aller vers…)</a:t>
            </a:r>
            <a:endParaRPr sz="1100"/>
          </a:p>
        </p:txBody>
      </p:sp>
      <p:sp>
        <p:nvSpPr>
          <p:cNvPr id="541" name="Google Shape;541;p75"/>
          <p:cNvSpPr/>
          <p:nvPr/>
        </p:nvSpPr>
        <p:spPr>
          <a:xfrm>
            <a:off x="4059107" y="4138550"/>
            <a:ext cx="1479900" cy="5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prends rendez-vous avec un professionnel</a:t>
            </a:r>
            <a:endParaRPr sz="1100"/>
          </a:p>
        </p:txBody>
      </p:sp>
      <p:sp>
        <p:nvSpPr>
          <p:cNvPr id="542" name="Google Shape;542;p75"/>
          <p:cNvSpPr/>
          <p:nvPr/>
        </p:nvSpPr>
        <p:spPr>
          <a:xfrm>
            <a:off x="5305033" y="1448718"/>
            <a:ext cx="1660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suis orienté vers un parcours de prévention grâce au plan personnalisé de prévention (PPP)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fr" sz="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(qui est transmis à mon médecin traitant)</a:t>
            </a:r>
            <a:endParaRPr sz="1100"/>
          </a:p>
        </p:txBody>
      </p:sp>
      <p:sp>
        <p:nvSpPr>
          <p:cNvPr id="543" name="Google Shape;543;p75"/>
          <p:cNvSpPr/>
          <p:nvPr/>
        </p:nvSpPr>
        <p:spPr>
          <a:xfrm>
            <a:off x="7048568" y="2319296"/>
            <a:ext cx="173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suis le plan personnalisé de prévention (PPP) et j’adapte mes habitudes en santé</a:t>
            </a:r>
            <a:endParaRPr sz="1100"/>
          </a:p>
        </p:txBody>
      </p:sp>
      <p:cxnSp>
        <p:nvCxnSpPr>
          <p:cNvPr id="544" name="Google Shape;544;p75"/>
          <p:cNvCxnSpPr/>
          <p:nvPr/>
        </p:nvCxnSpPr>
        <p:spPr>
          <a:xfrm>
            <a:off x="949449" y="3158935"/>
            <a:ext cx="1633200" cy="0"/>
          </a:xfrm>
          <a:prstGeom prst="straightConnector1">
            <a:avLst/>
          </a:prstGeom>
          <a:noFill/>
          <a:ln w="38100" cap="flat" cmpd="sng">
            <a:solidFill>
              <a:srgbClr val="A0A8A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5" name="Google Shape;545;p75"/>
          <p:cNvSpPr/>
          <p:nvPr/>
        </p:nvSpPr>
        <p:spPr>
          <a:xfrm>
            <a:off x="1626872" y="3063427"/>
            <a:ext cx="178200" cy="178200"/>
          </a:xfrm>
          <a:prstGeom prst="ellipse">
            <a:avLst/>
          </a:prstGeom>
          <a:solidFill>
            <a:srgbClr val="A5ACB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7625" tIns="0" rIns="48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lang="fr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/>
          </a:p>
        </p:txBody>
      </p:sp>
      <p:cxnSp>
        <p:nvCxnSpPr>
          <p:cNvPr id="546" name="Google Shape;546;p75"/>
          <p:cNvCxnSpPr/>
          <p:nvPr/>
        </p:nvCxnSpPr>
        <p:spPr>
          <a:xfrm>
            <a:off x="6859987" y="3144647"/>
            <a:ext cx="1107000" cy="0"/>
          </a:xfrm>
          <a:prstGeom prst="straightConnector1">
            <a:avLst/>
          </a:prstGeom>
          <a:noFill/>
          <a:ln w="38100" cap="flat" cmpd="sng">
            <a:solidFill>
              <a:srgbClr val="FFC95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7" name="Google Shape;547;p75"/>
          <p:cNvSpPr/>
          <p:nvPr/>
        </p:nvSpPr>
        <p:spPr>
          <a:xfrm>
            <a:off x="7705627" y="3056283"/>
            <a:ext cx="178200" cy="178200"/>
          </a:xfrm>
          <a:prstGeom prst="ellipse">
            <a:avLst/>
          </a:prstGeom>
          <a:solidFill>
            <a:srgbClr val="FFC95E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7625" tIns="0" rIns="48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lang="fr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100"/>
          </a:p>
        </p:txBody>
      </p:sp>
      <p:sp>
        <p:nvSpPr>
          <p:cNvPr id="548" name="Google Shape;548;p75"/>
          <p:cNvSpPr/>
          <p:nvPr/>
        </p:nvSpPr>
        <p:spPr>
          <a:xfrm>
            <a:off x="2583903" y="1528610"/>
            <a:ext cx="4280422" cy="3192270"/>
          </a:xfrm>
          <a:custGeom>
            <a:avLst/>
            <a:gdLst/>
            <a:ahLst/>
            <a:cxnLst/>
            <a:rect l="l" t="t" r="r" b="b"/>
            <a:pathLst>
              <a:path w="4823011" h="3869418" extrusionOk="0">
                <a:moveTo>
                  <a:pt x="0" y="1972401"/>
                </a:moveTo>
                <a:cubicBezTo>
                  <a:pt x="492311" y="1970906"/>
                  <a:pt x="905436" y="2032165"/>
                  <a:pt x="1335741" y="2474424"/>
                </a:cubicBezTo>
                <a:cubicBezTo>
                  <a:pt x="1766046" y="2916683"/>
                  <a:pt x="1274482" y="3475483"/>
                  <a:pt x="1936376" y="3765342"/>
                </a:cubicBezTo>
                <a:cubicBezTo>
                  <a:pt x="2598270" y="4055201"/>
                  <a:pt x="3509682" y="3687648"/>
                  <a:pt x="3424517" y="3299177"/>
                </a:cubicBezTo>
                <a:cubicBezTo>
                  <a:pt x="3339352" y="2910706"/>
                  <a:pt x="1549399" y="2047106"/>
                  <a:pt x="1425388" y="1434518"/>
                </a:cubicBezTo>
                <a:cubicBezTo>
                  <a:pt x="1301377" y="821930"/>
                  <a:pt x="1703294" y="15107"/>
                  <a:pt x="2411505" y="165"/>
                </a:cubicBezTo>
                <a:cubicBezTo>
                  <a:pt x="3119716" y="-14777"/>
                  <a:pt x="2967318" y="987777"/>
                  <a:pt x="3200400" y="1452448"/>
                </a:cubicBezTo>
                <a:cubicBezTo>
                  <a:pt x="3433482" y="1917119"/>
                  <a:pt x="3754717" y="2371330"/>
                  <a:pt x="4186517" y="2357883"/>
                </a:cubicBezTo>
                <a:cubicBezTo>
                  <a:pt x="4618317" y="2344436"/>
                  <a:pt x="4595158" y="1961195"/>
                  <a:pt x="4823011" y="1963436"/>
                </a:cubicBezTo>
              </a:path>
            </a:pathLst>
          </a:custGeom>
          <a:noFill/>
          <a:ln w="38100" cap="flat" cmpd="sng">
            <a:solidFill>
              <a:srgbClr val="639DB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3635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75"/>
          <p:cNvSpPr/>
          <p:nvPr/>
        </p:nvSpPr>
        <p:spPr>
          <a:xfrm>
            <a:off x="3288814" y="3212078"/>
            <a:ext cx="178200" cy="178200"/>
          </a:xfrm>
          <a:prstGeom prst="ellipse">
            <a:avLst/>
          </a:prstGeom>
          <a:solidFill>
            <a:srgbClr val="3D6B7B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7625" tIns="0" rIns="48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lang="fr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sp>
        <p:nvSpPr>
          <p:cNvPr id="550" name="Google Shape;550;p75"/>
          <p:cNvSpPr/>
          <p:nvPr/>
        </p:nvSpPr>
        <p:spPr>
          <a:xfrm>
            <a:off x="4989240" y="4588446"/>
            <a:ext cx="178200" cy="178200"/>
          </a:xfrm>
          <a:prstGeom prst="ellipse">
            <a:avLst/>
          </a:prstGeom>
          <a:solidFill>
            <a:srgbClr val="3D6B7B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7625" tIns="0" rIns="48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lang="fr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/>
          </a:p>
        </p:txBody>
      </p:sp>
      <p:sp>
        <p:nvSpPr>
          <p:cNvPr id="551" name="Google Shape;551;p75"/>
          <p:cNvSpPr/>
          <p:nvPr/>
        </p:nvSpPr>
        <p:spPr>
          <a:xfrm>
            <a:off x="5131707" y="1817131"/>
            <a:ext cx="178200" cy="178200"/>
          </a:xfrm>
          <a:prstGeom prst="ellipse">
            <a:avLst/>
          </a:prstGeom>
          <a:solidFill>
            <a:srgbClr val="3D6B7B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7625" tIns="0" rIns="48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lang="fr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100"/>
          </a:p>
        </p:txBody>
      </p:sp>
      <p:sp>
        <p:nvSpPr>
          <p:cNvPr id="552" name="Google Shape;552;p75"/>
          <p:cNvSpPr/>
          <p:nvPr/>
        </p:nvSpPr>
        <p:spPr>
          <a:xfrm>
            <a:off x="3898041" y="2323508"/>
            <a:ext cx="1408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réalise le rendez-vous de prévention adapté à ma situation, avec un professionnel compétent</a:t>
            </a:r>
            <a:endParaRPr sz="1100"/>
          </a:p>
        </p:txBody>
      </p:sp>
      <p:sp>
        <p:nvSpPr>
          <p:cNvPr id="553" name="Google Shape;553;p75"/>
          <p:cNvSpPr/>
          <p:nvPr/>
        </p:nvSpPr>
        <p:spPr>
          <a:xfrm>
            <a:off x="6884714" y="1480052"/>
            <a:ext cx="1592700" cy="23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aval</a:t>
            </a:r>
            <a:endParaRPr sz="1100"/>
          </a:p>
        </p:txBody>
      </p:sp>
      <p:cxnSp>
        <p:nvCxnSpPr>
          <p:cNvPr id="554" name="Google Shape;554;p75"/>
          <p:cNvCxnSpPr/>
          <p:nvPr/>
        </p:nvCxnSpPr>
        <p:spPr>
          <a:xfrm>
            <a:off x="8025540" y="3144647"/>
            <a:ext cx="762000" cy="0"/>
          </a:xfrm>
          <a:prstGeom prst="straightConnector1">
            <a:avLst/>
          </a:prstGeom>
          <a:noFill/>
          <a:ln w="38100" cap="flat" cmpd="sng">
            <a:solidFill>
              <a:srgbClr val="FFC95E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55" name="Google Shape;555;p75"/>
          <p:cNvSpPr/>
          <p:nvPr/>
        </p:nvSpPr>
        <p:spPr>
          <a:xfrm>
            <a:off x="2517725" y="3415111"/>
            <a:ext cx="1230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renseigne un auto-questionnaire pour identifier mes facteurs de risque</a:t>
            </a:r>
            <a:endParaRPr sz="1100"/>
          </a:p>
        </p:txBody>
      </p:sp>
      <p:grpSp>
        <p:nvGrpSpPr>
          <p:cNvPr id="556" name="Google Shape;556;p75"/>
          <p:cNvGrpSpPr/>
          <p:nvPr/>
        </p:nvGrpSpPr>
        <p:grpSpPr>
          <a:xfrm>
            <a:off x="2103134" y="1410944"/>
            <a:ext cx="4874816" cy="3780462"/>
            <a:chOff x="2475128" y="1488142"/>
            <a:chExt cx="6499755" cy="5040616"/>
          </a:xfrm>
        </p:grpSpPr>
        <p:sp>
          <p:nvSpPr>
            <p:cNvPr id="557" name="Google Shape;557;p75"/>
            <p:cNvSpPr/>
            <p:nvPr/>
          </p:nvSpPr>
          <p:spPr>
            <a:xfrm>
              <a:off x="2904983" y="1488142"/>
              <a:ext cx="6069900" cy="4531500"/>
            </a:xfrm>
            <a:prstGeom prst="rect">
              <a:avLst/>
            </a:prstGeom>
            <a:noFill/>
            <a:ln w="25400" cap="flat" cmpd="sng">
              <a:solidFill>
                <a:srgbClr val="21215A"/>
              </a:solidFill>
              <a:prstDash val="dash"/>
              <a:round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8" name="Google Shape;558;p75"/>
            <p:cNvGrpSpPr/>
            <p:nvPr/>
          </p:nvGrpSpPr>
          <p:grpSpPr>
            <a:xfrm rot="2371667">
              <a:off x="2727123" y="5469638"/>
              <a:ext cx="562166" cy="993864"/>
              <a:chOff x="3592331" y="1078946"/>
              <a:chExt cx="524314" cy="926945"/>
            </a:xfrm>
          </p:grpSpPr>
          <p:sp>
            <p:nvSpPr>
              <p:cNvPr id="559" name="Google Shape;559;p75"/>
              <p:cNvSpPr/>
              <p:nvPr/>
            </p:nvSpPr>
            <p:spPr>
              <a:xfrm rot="-8594">
                <a:off x="3593487" y="1079597"/>
                <a:ext cx="522002" cy="925643"/>
              </a:xfrm>
              <a:custGeom>
                <a:avLst/>
                <a:gdLst/>
                <a:ahLst/>
                <a:cxnLst/>
                <a:rect l="l" t="t" r="r" b="b"/>
                <a:pathLst>
                  <a:path w="522000" h="925640" extrusionOk="0">
                    <a:moveTo>
                      <a:pt x="261001" y="59220"/>
                    </a:moveTo>
                    <a:cubicBezTo>
                      <a:pt x="149559" y="59220"/>
                      <a:pt x="59219" y="149372"/>
                      <a:pt x="59219" y="260580"/>
                    </a:cubicBezTo>
                    <a:cubicBezTo>
                      <a:pt x="59220" y="371788"/>
                      <a:pt x="149559" y="461938"/>
                      <a:pt x="261000" y="461938"/>
                    </a:cubicBezTo>
                    <a:cubicBezTo>
                      <a:pt x="372441" y="461938"/>
                      <a:pt x="462782" y="371787"/>
                      <a:pt x="462781" y="260579"/>
                    </a:cubicBezTo>
                    <a:cubicBezTo>
                      <a:pt x="462781" y="149371"/>
                      <a:pt x="372441" y="59220"/>
                      <a:pt x="261001" y="59220"/>
                    </a:cubicBezTo>
                    <a:close/>
                    <a:moveTo>
                      <a:pt x="261000" y="0"/>
                    </a:moveTo>
                    <a:cubicBezTo>
                      <a:pt x="405147" y="0"/>
                      <a:pt x="522000" y="116665"/>
                      <a:pt x="522000" y="260579"/>
                    </a:cubicBezTo>
                    <a:cubicBezTo>
                      <a:pt x="522001" y="368515"/>
                      <a:pt x="456270" y="461123"/>
                      <a:pt x="362593" y="500681"/>
                    </a:cubicBezTo>
                    <a:lnTo>
                      <a:pt x="300201" y="513257"/>
                    </a:lnTo>
                    <a:lnTo>
                      <a:pt x="302006" y="517615"/>
                    </a:lnTo>
                    <a:lnTo>
                      <a:pt x="302006" y="572598"/>
                    </a:lnTo>
                    <a:lnTo>
                      <a:pt x="307093" y="572598"/>
                    </a:lnTo>
                    <a:cubicBezTo>
                      <a:pt x="320015" y="572598"/>
                      <a:pt x="330490" y="583073"/>
                      <a:pt x="330490" y="595995"/>
                    </a:cubicBezTo>
                    <a:lnTo>
                      <a:pt x="330490" y="902243"/>
                    </a:lnTo>
                    <a:cubicBezTo>
                      <a:pt x="330490" y="915165"/>
                      <a:pt x="320015" y="925640"/>
                      <a:pt x="307093" y="925640"/>
                    </a:cubicBezTo>
                    <a:lnTo>
                      <a:pt x="213505" y="925640"/>
                    </a:lnTo>
                    <a:cubicBezTo>
                      <a:pt x="200583" y="925640"/>
                      <a:pt x="190108" y="915165"/>
                      <a:pt x="190108" y="902243"/>
                    </a:cubicBezTo>
                    <a:lnTo>
                      <a:pt x="190108" y="595995"/>
                    </a:lnTo>
                    <a:cubicBezTo>
                      <a:pt x="190108" y="583073"/>
                      <a:pt x="200583" y="572598"/>
                      <a:pt x="213505" y="572598"/>
                    </a:cubicBezTo>
                    <a:lnTo>
                      <a:pt x="219130" y="572598"/>
                    </a:lnTo>
                    <a:lnTo>
                      <a:pt x="219130" y="517615"/>
                    </a:lnTo>
                    <a:lnTo>
                      <a:pt x="221002" y="513096"/>
                    </a:lnTo>
                    <a:lnTo>
                      <a:pt x="159408" y="500681"/>
                    </a:lnTo>
                    <a:cubicBezTo>
                      <a:pt x="65731" y="461123"/>
                      <a:pt x="0" y="368515"/>
                      <a:pt x="0" y="260579"/>
                    </a:cubicBezTo>
                    <a:cubicBezTo>
                      <a:pt x="1" y="116665"/>
                      <a:pt x="116854" y="0"/>
                      <a:pt x="261000" y="0"/>
                    </a:cubicBezTo>
                    <a:close/>
                  </a:path>
                </a:pathLst>
              </a:custGeom>
              <a:solidFill>
                <a:srgbClr val="21215A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Arial"/>
                  <a:buNone/>
                </a:pPr>
                <a:endParaRPr sz="9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75"/>
              <p:cNvSpPr/>
              <p:nvPr/>
            </p:nvSpPr>
            <p:spPr>
              <a:xfrm>
                <a:off x="3694305" y="1177926"/>
                <a:ext cx="125439" cy="150031"/>
              </a:xfrm>
              <a:custGeom>
                <a:avLst/>
                <a:gdLst/>
                <a:ahLst/>
                <a:cxnLst/>
                <a:rect l="l" t="t" r="r" b="b"/>
                <a:pathLst>
                  <a:path w="179199" h="198717" extrusionOk="0">
                    <a:moveTo>
                      <a:pt x="179199" y="0"/>
                    </a:moveTo>
                    <a:lnTo>
                      <a:pt x="179199" y="38679"/>
                    </a:lnTo>
                    <a:lnTo>
                      <a:pt x="159527" y="44785"/>
                    </a:lnTo>
                    <a:cubicBezTo>
                      <a:pt x="102919" y="68729"/>
                      <a:pt x="58976" y="116755"/>
                      <a:pt x="40543" y="176020"/>
                    </a:cubicBezTo>
                    <a:lnTo>
                      <a:pt x="37111" y="198717"/>
                    </a:lnTo>
                    <a:lnTo>
                      <a:pt x="0" y="198717"/>
                    </a:lnTo>
                    <a:lnTo>
                      <a:pt x="5100" y="164984"/>
                    </a:lnTo>
                    <a:cubicBezTo>
                      <a:pt x="26786" y="95260"/>
                      <a:pt x="78483" y="38759"/>
                      <a:pt x="145082" y="10590"/>
                    </a:cubicBezTo>
                    <a:close/>
                  </a:path>
                </a:pathLst>
              </a:custGeom>
              <a:solidFill>
                <a:srgbClr val="21215A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61" name="Google Shape;561;p75"/>
          <p:cNvSpPr/>
          <p:nvPr/>
        </p:nvSpPr>
        <p:spPr>
          <a:xfrm>
            <a:off x="3763634" y="2156530"/>
            <a:ext cx="178200" cy="178200"/>
          </a:xfrm>
          <a:prstGeom prst="ellipse">
            <a:avLst/>
          </a:prstGeom>
          <a:solidFill>
            <a:srgbClr val="3D6B7B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7625" tIns="0" rIns="48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lang="fr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100"/>
          </a:p>
        </p:txBody>
      </p:sp>
      <p:pic>
        <p:nvPicPr>
          <p:cNvPr id="562" name="Google Shape;562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302" y="2319296"/>
            <a:ext cx="663141" cy="66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59210" y="3698031"/>
            <a:ext cx="1041761" cy="1041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7838" y="3463631"/>
            <a:ext cx="802401" cy="801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7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27077" y="1573057"/>
            <a:ext cx="970906" cy="97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7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9684" y="2086860"/>
            <a:ext cx="802401" cy="80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7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64257" y="1669222"/>
            <a:ext cx="860959" cy="860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7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22419" y="50900"/>
            <a:ext cx="1007247" cy="627756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75"/>
          <p:cNvSpPr txBox="1"/>
          <p:nvPr/>
        </p:nvSpPr>
        <p:spPr>
          <a:xfrm>
            <a:off x="1137285" y="449251"/>
            <a:ext cx="75906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Quattrocento Sans"/>
              <a:buChar char="​"/>
            </a:pPr>
            <a:r>
              <a:rPr lang="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phase d’amont et d’aval à prendre en compte autour du bilan en lui-même</a:t>
            </a:r>
            <a:endParaRPr sz="1100"/>
          </a:p>
        </p:txBody>
      </p:sp>
      <p:sp>
        <p:nvSpPr>
          <p:cNvPr id="570" name="Google Shape;570;p75"/>
          <p:cNvSpPr/>
          <p:nvPr/>
        </p:nvSpPr>
        <p:spPr>
          <a:xfrm>
            <a:off x="1606216" y="916377"/>
            <a:ext cx="7121700" cy="315600"/>
          </a:xfrm>
          <a:prstGeom prst="rect">
            <a:avLst/>
          </a:prstGeom>
          <a:noFill/>
          <a:ln w="9525" cap="sq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1"/>
              </a:buClr>
              <a:buSzPts val="900"/>
              <a:buFont typeface="Arial"/>
              <a:buNone/>
            </a:pPr>
            <a:r>
              <a:rPr lang="fr" sz="900" b="0" i="1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« </a:t>
            </a:r>
            <a:r>
              <a:rPr lang="fr" sz="900" b="1" i="1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Un bénéfice important pourrait être observé si les rendez-vous eux-mêmes étaient encadrés par une </a:t>
            </a:r>
            <a:r>
              <a:rPr lang="fr" sz="900" b="1" i="1" u="none" strike="noStrike" cap="none">
                <a:solidFill>
                  <a:srgbClr val="E1000F"/>
                </a:solidFill>
                <a:latin typeface="Arial"/>
                <a:ea typeface="Arial"/>
                <a:cs typeface="Arial"/>
                <a:sym typeface="Arial"/>
              </a:rPr>
              <a:t>phase d'amont</a:t>
            </a:r>
            <a:r>
              <a:rPr lang="fr" sz="900" b="1" i="1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 et une </a:t>
            </a:r>
            <a:r>
              <a:rPr lang="fr" sz="900" b="1" i="1" u="none" strike="noStrike" cap="none">
                <a:solidFill>
                  <a:srgbClr val="E1000F"/>
                </a:solidFill>
                <a:latin typeface="Arial"/>
                <a:ea typeface="Arial"/>
                <a:cs typeface="Arial"/>
                <a:sym typeface="Arial"/>
              </a:rPr>
              <a:t>gestion d'aval </a:t>
            </a:r>
            <a:r>
              <a:rPr lang="fr" sz="900" b="1" i="1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plus structurées</a:t>
            </a:r>
            <a:r>
              <a:rPr lang="fr" sz="900" b="0" i="1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 avec une attention particulière à la réduction des inégalités de santé (universalisme proportionné) ».</a:t>
            </a:r>
            <a:endParaRPr sz="1100"/>
          </a:p>
        </p:txBody>
      </p:sp>
      <p:cxnSp>
        <p:nvCxnSpPr>
          <p:cNvPr id="571" name="Google Shape;571;p75"/>
          <p:cNvCxnSpPr/>
          <p:nvPr/>
        </p:nvCxnSpPr>
        <p:spPr>
          <a:xfrm>
            <a:off x="1480916" y="882844"/>
            <a:ext cx="0" cy="4050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2" name="Google Shape;572;p75"/>
          <p:cNvSpPr txBox="1"/>
          <p:nvPr/>
        </p:nvSpPr>
        <p:spPr>
          <a:xfrm>
            <a:off x="425386" y="868636"/>
            <a:ext cx="9303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1"/>
              </a:buClr>
              <a:buSzPts val="1200"/>
              <a:buFont typeface="Arial"/>
              <a:buNone/>
            </a:pPr>
            <a:r>
              <a:rPr lang="fr" sz="1200" b="1" i="0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Avis HCSP</a:t>
            </a:r>
            <a:endParaRPr sz="1100"/>
          </a:p>
        </p:txBody>
      </p:sp>
      <p:pic>
        <p:nvPicPr>
          <p:cNvPr id="573" name="Google Shape;573;p75" descr="Caisse nationale de l'assurance maladie — Wikipédia"/>
          <p:cNvPicPr preferRelativeResize="0"/>
          <p:nvPr/>
        </p:nvPicPr>
        <p:blipFill rotWithShape="1">
          <a:blip r:embed="rId10">
            <a:alphaModFix/>
          </a:blip>
          <a:srcRect t="15888" b="14701"/>
          <a:stretch/>
        </p:blipFill>
        <p:spPr>
          <a:xfrm>
            <a:off x="7756595" y="4526951"/>
            <a:ext cx="1338894" cy="58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7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62538" y="4100825"/>
            <a:ext cx="473025" cy="1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98751" y="2749775"/>
            <a:ext cx="473025" cy="13947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75"/>
          <p:cNvSpPr txBox="1"/>
          <p:nvPr/>
        </p:nvSpPr>
        <p:spPr>
          <a:xfrm>
            <a:off x="5404825" y="2920125"/>
            <a:ext cx="1479900" cy="238800"/>
          </a:xfrm>
          <a:prstGeom prst="rect">
            <a:avLst/>
          </a:prstGeom>
          <a:solidFill>
            <a:srgbClr val="006D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1"/>
                </a:solidFill>
              </a:rPr>
              <a:t>Annuaire aval prévention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577" name="Google Shape;577;p75"/>
          <p:cNvSpPr txBox="1"/>
          <p:nvPr/>
        </p:nvSpPr>
        <p:spPr>
          <a:xfrm>
            <a:off x="5097975" y="4051163"/>
            <a:ext cx="1479900" cy="238800"/>
          </a:xfrm>
          <a:prstGeom prst="rect">
            <a:avLst/>
          </a:prstGeom>
          <a:solidFill>
            <a:srgbClr val="006D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1"/>
                </a:solidFill>
              </a:rPr>
              <a:t>Annuaire des effecteurs</a:t>
            </a:r>
            <a:endParaRPr sz="9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6"/>
          <p:cNvSpPr txBox="1">
            <a:spLocks noGrp="1"/>
          </p:cNvSpPr>
          <p:nvPr>
            <p:ph type="body" idx="1"/>
          </p:nvPr>
        </p:nvSpPr>
        <p:spPr>
          <a:xfrm>
            <a:off x="323851" y="1248680"/>
            <a:ext cx="8424600" cy="231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583" name="Google Shape;583;p76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Annuaire des effecteurs</a:t>
            </a:r>
            <a:endParaRPr/>
          </a:p>
        </p:txBody>
      </p:sp>
      <p:sp>
        <p:nvSpPr>
          <p:cNvPr id="584" name="Google Shape;584;p76"/>
          <p:cNvSpPr txBox="1">
            <a:spLocks noGrp="1"/>
          </p:cNvSpPr>
          <p:nvPr>
            <p:ph type="body" idx="2"/>
          </p:nvPr>
        </p:nvSpPr>
        <p:spPr>
          <a:xfrm>
            <a:off x="323849" y="1707654"/>
            <a:ext cx="8424300" cy="1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200"/>
              </a:spcAft>
              <a:buNone/>
            </a:pPr>
            <a:endParaRPr/>
          </a:p>
        </p:txBody>
      </p:sp>
      <p:pic>
        <p:nvPicPr>
          <p:cNvPr id="585" name="Google Shape;585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137" y="1202526"/>
            <a:ext cx="2777320" cy="1769339"/>
          </a:xfrm>
          <a:prstGeom prst="rect">
            <a:avLst/>
          </a:prstGeom>
          <a:noFill/>
          <a:ln w="9525" cap="flat" cmpd="sng">
            <a:solidFill>
              <a:srgbClr val="F0F0F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6" name="Google Shape;586;p76"/>
          <p:cNvSpPr txBox="1"/>
          <p:nvPr/>
        </p:nvSpPr>
        <p:spPr>
          <a:xfrm>
            <a:off x="365800" y="3037950"/>
            <a:ext cx="3000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1"/>
                </a:solidFill>
              </a:rPr>
              <a:t>Annuaire des effecteurs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fr" sz="800" u="sng">
                <a:solidFill>
                  <a:schemeClr val="hlink"/>
                </a:solidFill>
                <a:hlinkClick r:id="rId4"/>
              </a:rPr>
              <a:t>https://www.sante.fr/annuaire-mon-bilan-prevention</a:t>
            </a:r>
            <a:endParaRPr sz="1000"/>
          </a:p>
        </p:txBody>
      </p:sp>
      <p:sp>
        <p:nvSpPr>
          <p:cNvPr id="587" name="Google Shape;587;p76"/>
          <p:cNvSpPr txBox="1"/>
          <p:nvPr/>
        </p:nvSpPr>
        <p:spPr>
          <a:xfrm>
            <a:off x="3550125" y="1537450"/>
            <a:ext cx="4850100" cy="1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Infirmier, médecin, sage-femme : inscription sur Santé.fr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Pharmacie : inscription sur le portail de télédéclaration des pharmacies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77"/>
          <p:cNvSpPr/>
          <p:nvPr/>
        </p:nvSpPr>
        <p:spPr>
          <a:xfrm>
            <a:off x="419300" y="4025350"/>
            <a:ext cx="3892500" cy="1002600"/>
          </a:xfrm>
          <a:prstGeom prst="rect">
            <a:avLst/>
          </a:prstGeom>
          <a:solidFill>
            <a:srgbClr val="D9E0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77"/>
          <p:cNvSpPr/>
          <p:nvPr/>
        </p:nvSpPr>
        <p:spPr>
          <a:xfrm>
            <a:off x="419300" y="1034300"/>
            <a:ext cx="3892500" cy="2877000"/>
          </a:xfrm>
          <a:prstGeom prst="rect">
            <a:avLst/>
          </a:prstGeom>
          <a:solidFill>
            <a:srgbClr val="D9E0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77"/>
          <p:cNvSpPr txBox="1">
            <a:spLocks noGrp="1"/>
          </p:cNvSpPr>
          <p:nvPr>
            <p:ph type="title"/>
          </p:nvPr>
        </p:nvSpPr>
        <p:spPr>
          <a:xfrm>
            <a:off x="1137285" y="148625"/>
            <a:ext cx="75906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fr"/>
              <a:t>Annuaire aval prévention : composition de la V1</a:t>
            </a:r>
            <a:endParaRPr/>
          </a:p>
        </p:txBody>
      </p:sp>
      <p:sp>
        <p:nvSpPr>
          <p:cNvPr id="595" name="Google Shape;595;p77"/>
          <p:cNvSpPr txBox="1">
            <a:spLocks noGrp="1"/>
          </p:cNvSpPr>
          <p:nvPr>
            <p:ph type="subTitle" idx="1"/>
          </p:nvPr>
        </p:nvSpPr>
        <p:spPr>
          <a:xfrm>
            <a:off x="1137285" y="449251"/>
            <a:ext cx="75906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​"/>
            </a:pPr>
            <a:r>
              <a:rPr lang="fr" b="1">
                <a:solidFill>
                  <a:schemeClr val="accent1"/>
                </a:solidFill>
              </a:rPr>
              <a:t>Le pilote de l’annuaire aval est composé de 12 cartes thématiques</a:t>
            </a:r>
            <a:r>
              <a:rPr lang="fr">
                <a:solidFill>
                  <a:schemeClr val="accent1"/>
                </a:solidFill>
              </a:rPr>
              <a:t>​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6" name="Google Shape;596;p77"/>
          <p:cNvSpPr txBox="1"/>
          <p:nvPr/>
        </p:nvSpPr>
        <p:spPr>
          <a:xfrm>
            <a:off x="410775" y="1225525"/>
            <a:ext cx="2981700" cy="25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sp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Vaccination</a:t>
            </a:r>
            <a:endParaRPr sz="700" b="1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 i="0" u="none" strike="noStrike" cap="none">
                <a:solidFill>
                  <a:schemeClr val="dk1"/>
                </a:solidFill>
              </a:rPr>
              <a:t>vaccination adulte</a:t>
            </a:r>
            <a:endParaRPr sz="700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 i="0" u="none" strike="noStrike" cap="none">
                <a:solidFill>
                  <a:schemeClr val="dk1"/>
                </a:solidFill>
              </a:rPr>
              <a:t>vaccination du voyageur​</a:t>
            </a:r>
            <a:endParaRPr sz="700" i="0" u="none" strike="noStrike" cap="none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i="0" u="none" strike="noStrike" cap="none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Addiction</a:t>
            </a:r>
            <a:endParaRPr sz="700" b="1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 i="0" u="none" strike="noStrike" cap="none">
                <a:solidFill>
                  <a:schemeClr val="dk1"/>
                </a:solidFill>
              </a:rPr>
              <a:t>Drogue</a:t>
            </a:r>
            <a:endParaRPr sz="700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 i="0" u="none" strike="noStrike" cap="none">
                <a:solidFill>
                  <a:schemeClr val="dk1"/>
                </a:solidFill>
              </a:rPr>
              <a:t>Tabac</a:t>
            </a:r>
            <a:endParaRPr sz="700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 i="0" u="none" strike="noStrike" cap="none">
                <a:solidFill>
                  <a:schemeClr val="dk1"/>
                </a:solidFill>
              </a:rPr>
              <a:t>Alcool</a:t>
            </a:r>
            <a:endParaRPr sz="700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 i="0" u="none" strike="noStrike" cap="none">
                <a:solidFill>
                  <a:schemeClr val="dk1"/>
                </a:solidFill>
              </a:rPr>
              <a:t>Jeu</a:t>
            </a:r>
            <a:endParaRPr sz="700">
              <a:solidFill>
                <a:schemeClr val="dk1"/>
              </a:solidFill>
            </a:endParaRPr>
          </a:p>
          <a:p>
            <a:pPr marL="914400" marR="0" lvl="1" indent="-273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</a:pPr>
            <a:r>
              <a:rPr lang="fr" sz="700">
                <a:solidFill>
                  <a:schemeClr val="dk1"/>
                </a:solidFill>
              </a:rPr>
              <a:t>Autre</a:t>
            </a:r>
            <a:endParaRPr sz="100" i="0" u="none" strike="noStrike" cap="none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i="0" u="none" strike="noStrike" cap="none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Alimentation</a:t>
            </a:r>
            <a:endParaRPr sz="700" b="1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Activité physique​</a:t>
            </a:r>
            <a:endParaRPr sz="700" b="1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Santé sexuelle</a:t>
            </a:r>
            <a:endParaRPr sz="800" b="1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Santé mentale​</a:t>
            </a:r>
            <a:endParaRPr sz="700" b="1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Dépistage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77"/>
          <p:cNvSpPr txBox="1"/>
          <p:nvPr/>
        </p:nvSpPr>
        <p:spPr>
          <a:xfrm>
            <a:off x="539400" y="1151600"/>
            <a:ext cx="4161300" cy="1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000091"/>
                </a:solidFill>
              </a:rPr>
              <a:t>Pilote Hauts-de-France - </a:t>
            </a:r>
            <a:r>
              <a:rPr lang="fr" sz="1200" b="1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7 sujets clés, 12 cartes</a:t>
            </a:r>
            <a:endParaRPr sz="1200">
              <a:solidFill>
                <a:srgbClr val="0000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77"/>
          <p:cNvSpPr txBox="1"/>
          <p:nvPr/>
        </p:nvSpPr>
        <p:spPr>
          <a:xfrm>
            <a:off x="410775" y="4286413"/>
            <a:ext cx="29817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Santé environnementale</a:t>
            </a:r>
            <a:endParaRPr sz="800" b="1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fr" sz="800" b="1">
                <a:solidFill>
                  <a:schemeClr val="dk1"/>
                </a:solidFill>
              </a:rPr>
              <a:t>Violences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77"/>
          <p:cNvSpPr txBox="1"/>
          <p:nvPr/>
        </p:nvSpPr>
        <p:spPr>
          <a:xfrm>
            <a:off x="539400" y="4131925"/>
            <a:ext cx="5238600" cy="1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000091"/>
                </a:solidFill>
              </a:rPr>
              <a:t>2 cartes supplémentaires pour la généralisation</a:t>
            </a:r>
            <a:endParaRPr sz="1200">
              <a:solidFill>
                <a:srgbClr val="0000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77"/>
          <p:cNvSpPr txBox="1"/>
          <p:nvPr/>
        </p:nvSpPr>
        <p:spPr>
          <a:xfrm>
            <a:off x="4572000" y="1083000"/>
            <a:ext cx="4193100" cy="13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accent1"/>
                </a:solidFill>
              </a:rPr>
              <a:t>Points clés</a:t>
            </a:r>
            <a:endParaRPr sz="1200" b="1">
              <a:solidFill>
                <a:schemeClr val="accent1"/>
              </a:solidFill>
            </a:endParaRPr>
          </a:p>
          <a:p>
            <a:pPr marL="179999" lvl="0" indent="-14714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Travaux de définition des périmètres menés avec DGS et ARS</a:t>
            </a:r>
            <a:endParaRPr sz="900">
              <a:solidFill>
                <a:schemeClr val="dk1"/>
              </a:solidFill>
            </a:endParaRPr>
          </a:p>
          <a:p>
            <a:pPr marL="179999" lvl="0" indent="-14714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Recensant l’offre adaptée aux âges clés (i.e. pas de prévention infantile)</a:t>
            </a:r>
            <a:endParaRPr sz="900">
              <a:solidFill>
                <a:schemeClr val="dk1"/>
              </a:solidFill>
            </a:endParaRPr>
          </a:p>
          <a:p>
            <a:pPr marL="179999" lvl="0" indent="-14714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Contenu amené à s’enrichir sur 2024</a:t>
            </a:r>
            <a:endParaRPr sz="900">
              <a:solidFill>
                <a:schemeClr val="dk1"/>
              </a:solidFill>
            </a:endParaRPr>
          </a:p>
          <a:p>
            <a:pPr marL="179999" lvl="0" indent="-14714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Adossé aux référentiels nationaux et à des contributions régionales</a:t>
            </a:r>
            <a:endParaRPr sz="900">
              <a:solidFill>
                <a:schemeClr val="dk1"/>
              </a:solidFill>
            </a:endParaRPr>
          </a:p>
          <a:p>
            <a:pPr marL="179999" lvl="0" indent="-14714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Autour d’un périmètre national, augmenté d’offres régionales</a:t>
            </a:r>
            <a:endParaRPr sz="900">
              <a:solidFill>
                <a:schemeClr val="dk1"/>
              </a:solidFill>
            </a:endParaRPr>
          </a:p>
          <a:p>
            <a:pPr marL="179999" lvl="0" indent="-14714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A destination du professionnel comme du bénéficiaire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601" name="Google Shape;601;p77"/>
          <p:cNvSpPr txBox="1">
            <a:spLocks noGrp="1"/>
          </p:cNvSpPr>
          <p:nvPr>
            <p:ph type="body" idx="4294967295"/>
          </p:nvPr>
        </p:nvSpPr>
        <p:spPr>
          <a:xfrm>
            <a:off x="4700700" y="4350688"/>
            <a:ext cx="2982600" cy="751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fr" b="1"/>
              <a:t>Annuaire aval prévention (pilote HDF) </a:t>
            </a:r>
            <a:r>
              <a:rPr lang="fr" sz="800" u="sng">
                <a:solidFill>
                  <a:schemeClr val="hlink"/>
                </a:solidFill>
                <a:hlinkClick r:id="rId3"/>
              </a:rPr>
              <a:t>https://www.sante.fr/mon-bilan-prevention-les-annuaires-complementaires-votre-visite</a:t>
            </a:r>
            <a:r>
              <a:rPr lang="fr" sz="800"/>
              <a:t> </a:t>
            </a:r>
            <a:endParaRPr sz="800"/>
          </a:p>
        </p:txBody>
      </p:sp>
      <p:pic>
        <p:nvPicPr>
          <p:cNvPr id="602" name="Google Shape;602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858" y="2515264"/>
            <a:ext cx="2766290" cy="1769339"/>
          </a:xfrm>
          <a:prstGeom prst="rect">
            <a:avLst/>
          </a:prstGeom>
          <a:noFill/>
          <a:ln w="9525" cap="flat" cmpd="sng">
            <a:solidFill>
              <a:srgbClr val="F0F0F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78"/>
          <p:cNvSpPr txBox="1">
            <a:spLocks noGrp="1"/>
          </p:cNvSpPr>
          <p:nvPr>
            <p:ph type="title"/>
          </p:nvPr>
        </p:nvSpPr>
        <p:spPr>
          <a:xfrm>
            <a:off x="1130121" y="148625"/>
            <a:ext cx="75978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Actuellement en ligne</a:t>
            </a:r>
            <a:endParaRPr/>
          </a:p>
        </p:txBody>
      </p:sp>
      <p:sp>
        <p:nvSpPr>
          <p:cNvPr id="608" name="Google Shape;608;p78"/>
          <p:cNvSpPr txBox="1">
            <a:spLocks noGrp="1"/>
          </p:cNvSpPr>
          <p:nvPr>
            <p:ph type="body" idx="2"/>
          </p:nvPr>
        </p:nvSpPr>
        <p:spPr>
          <a:xfrm>
            <a:off x="6106900" y="3552900"/>
            <a:ext cx="2982600" cy="751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fr" b="1"/>
              <a:t>Annuaire aval prévention (pilote HDF) </a:t>
            </a:r>
            <a:r>
              <a:rPr lang="fr" sz="800" u="sng">
                <a:solidFill>
                  <a:schemeClr val="hlink"/>
                </a:solidFill>
                <a:hlinkClick r:id="rId3"/>
              </a:rPr>
              <a:t>https://www.sante.fr/mon-bilan-prevention-les-annuaires-complementaires-votre-visite</a:t>
            </a:r>
            <a:r>
              <a:rPr lang="fr" sz="800"/>
              <a:t> </a:t>
            </a:r>
            <a:endParaRPr sz="800"/>
          </a:p>
        </p:txBody>
      </p:sp>
      <p:pic>
        <p:nvPicPr>
          <p:cNvPr id="609" name="Google Shape;60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5058" y="1717476"/>
            <a:ext cx="2766290" cy="1769339"/>
          </a:xfrm>
          <a:prstGeom prst="rect">
            <a:avLst/>
          </a:prstGeom>
          <a:noFill/>
          <a:ln w="9525" cap="flat" cmpd="sng">
            <a:solidFill>
              <a:srgbClr val="F0F0F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0" name="Google Shape;610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837" y="1717476"/>
            <a:ext cx="2777320" cy="1769339"/>
          </a:xfrm>
          <a:prstGeom prst="rect">
            <a:avLst/>
          </a:prstGeom>
          <a:noFill/>
          <a:ln w="9525" cap="flat" cmpd="sng">
            <a:solidFill>
              <a:srgbClr val="F0F0F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1" name="Google Shape;611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1451" y="1717476"/>
            <a:ext cx="2781085" cy="1729847"/>
          </a:xfrm>
          <a:prstGeom prst="rect">
            <a:avLst/>
          </a:prstGeom>
          <a:noFill/>
          <a:ln w="9525" cap="flat" cmpd="sng">
            <a:solidFill>
              <a:srgbClr val="F0F0F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2" name="Google Shape;612;p78"/>
          <p:cNvSpPr txBox="1"/>
          <p:nvPr/>
        </p:nvSpPr>
        <p:spPr>
          <a:xfrm>
            <a:off x="36500" y="3552900"/>
            <a:ext cx="3000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1"/>
                </a:solidFill>
              </a:rPr>
              <a:t>Annuaire des effecteurs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fr" sz="800" u="sng">
                <a:solidFill>
                  <a:schemeClr val="hlink"/>
                </a:solidFill>
                <a:hlinkClick r:id="rId7"/>
              </a:rPr>
              <a:t>https://www.sante.fr/annuaire-mon-bilan-prevention</a:t>
            </a:r>
            <a:endParaRPr sz="1000"/>
          </a:p>
        </p:txBody>
      </p:sp>
      <p:sp>
        <p:nvSpPr>
          <p:cNvPr id="613" name="Google Shape;613;p78"/>
          <p:cNvSpPr txBox="1"/>
          <p:nvPr/>
        </p:nvSpPr>
        <p:spPr>
          <a:xfrm>
            <a:off x="3071700" y="3552900"/>
            <a:ext cx="3000000" cy="8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fr" sz="1200" b="1">
                <a:solidFill>
                  <a:schemeClr val="dk1"/>
                </a:solidFill>
              </a:rPr>
              <a:t>Inscription par les professionnels</a:t>
            </a:r>
            <a:r>
              <a:rPr lang="fr" sz="1200">
                <a:solidFill>
                  <a:schemeClr val="dk1"/>
                </a:solidFill>
              </a:rPr>
              <a:t> </a:t>
            </a:r>
            <a:r>
              <a:rPr lang="fr" sz="800" u="sng">
                <a:solidFill>
                  <a:schemeClr val="hlink"/>
                </a:solidFill>
                <a:hlinkClick r:id="rId8"/>
              </a:rPr>
              <a:t>https://www.sante.fr/professionnel/connexion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9"/>
          <p:cNvSpPr txBox="1">
            <a:spLocks noGrp="1"/>
          </p:cNvSpPr>
          <p:nvPr>
            <p:ph type="title"/>
          </p:nvPr>
        </p:nvSpPr>
        <p:spPr>
          <a:xfrm>
            <a:off x="1265588" y="261655"/>
            <a:ext cx="7597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fr"/>
              <a:t>Programme Pilote</a:t>
            </a:r>
            <a:endParaRPr/>
          </a:p>
        </p:txBody>
      </p:sp>
      <p:cxnSp>
        <p:nvCxnSpPr>
          <p:cNvPr id="619" name="Google Shape;619;p79"/>
          <p:cNvCxnSpPr/>
          <p:nvPr/>
        </p:nvCxnSpPr>
        <p:spPr>
          <a:xfrm>
            <a:off x="1265273" y="2228038"/>
            <a:ext cx="0" cy="40470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0" name="Google Shape;620;p79"/>
          <p:cNvSpPr/>
          <p:nvPr/>
        </p:nvSpPr>
        <p:spPr>
          <a:xfrm>
            <a:off x="1176119" y="2539834"/>
            <a:ext cx="164700" cy="171600"/>
          </a:xfrm>
          <a:prstGeom prst="flowChartConnector">
            <a:avLst/>
          </a:prstGeom>
          <a:solidFill>
            <a:srgbClr val="002060"/>
          </a:solidFill>
          <a:ln w="107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79"/>
          <p:cNvSpPr txBox="1"/>
          <p:nvPr/>
        </p:nvSpPr>
        <p:spPr>
          <a:xfrm>
            <a:off x="750474" y="1928850"/>
            <a:ext cx="5067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Recueil des retours d’expérience</a:t>
            </a:r>
            <a:endParaRPr sz="9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79"/>
          <p:cNvSpPr/>
          <p:nvPr/>
        </p:nvSpPr>
        <p:spPr>
          <a:xfrm>
            <a:off x="89758" y="2014823"/>
            <a:ext cx="8895600" cy="425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0775" cap="flat" cmpd="sng">
            <a:solidFill>
              <a:srgbClr val="0000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79"/>
          <p:cNvSpPr/>
          <p:nvPr/>
        </p:nvSpPr>
        <p:spPr>
          <a:xfrm>
            <a:off x="398884" y="922692"/>
            <a:ext cx="8329200" cy="588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 créant un temps fort de la prévention, ces bilans s’appuient sur une méthodologie innovante : afin de pouvoir tester ce dispositif novateur et ambitieux, et de le confronter aux réalités des professionnels de santé et des Français concernés, un programme pilote est lancé. </a:t>
            </a:r>
            <a:endParaRPr sz="1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4" name="Google Shape;624;p79"/>
          <p:cNvCxnSpPr/>
          <p:nvPr/>
        </p:nvCxnSpPr>
        <p:spPr>
          <a:xfrm>
            <a:off x="2750202" y="2231357"/>
            <a:ext cx="0" cy="40470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5" name="Google Shape;625;p79"/>
          <p:cNvSpPr/>
          <p:nvPr/>
        </p:nvSpPr>
        <p:spPr>
          <a:xfrm>
            <a:off x="2661048" y="2539834"/>
            <a:ext cx="164700" cy="171600"/>
          </a:xfrm>
          <a:prstGeom prst="flowChartConnector">
            <a:avLst/>
          </a:prstGeom>
          <a:solidFill>
            <a:srgbClr val="002060"/>
          </a:solidFill>
          <a:ln w="107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6" name="Google Shape;626;p79"/>
          <p:cNvCxnSpPr/>
          <p:nvPr/>
        </p:nvCxnSpPr>
        <p:spPr>
          <a:xfrm>
            <a:off x="5768321" y="2231357"/>
            <a:ext cx="0" cy="40470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7" name="Google Shape;627;p79"/>
          <p:cNvSpPr/>
          <p:nvPr/>
        </p:nvSpPr>
        <p:spPr>
          <a:xfrm>
            <a:off x="5679167" y="2539834"/>
            <a:ext cx="164700" cy="171600"/>
          </a:xfrm>
          <a:prstGeom prst="flowChartConnector">
            <a:avLst/>
          </a:prstGeom>
          <a:solidFill>
            <a:srgbClr val="002060"/>
          </a:solidFill>
          <a:ln w="107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79"/>
          <p:cNvSpPr/>
          <p:nvPr/>
        </p:nvSpPr>
        <p:spPr>
          <a:xfrm rot="5400000">
            <a:off x="3141775" y="-639350"/>
            <a:ext cx="285000" cy="5067600"/>
          </a:xfrm>
          <a:prstGeom prst="leftBrace">
            <a:avLst>
              <a:gd name="adj1" fmla="val 8333"/>
              <a:gd name="adj2" fmla="val 50403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79"/>
          <p:cNvSpPr txBox="1"/>
          <p:nvPr/>
        </p:nvSpPr>
        <p:spPr>
          <a:xfrm>
            <a:off x="2653818" y="1590322"/>
            <a:ext cx="1260900" cy="2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1"/>
              </a:buClr>
              <a:buSzPts val="1100"/>
              <a:buFont typeface="Arial"/>
              <a:buNone/>
            </a:pPr>
            <a:r>
              <a:rPr lang="fr" sz="1100" b="1" i="0" u="none" strike="noStrike" cap="none">
                <a:solidFill>
                  <a:srgbClr val="000091"/>
                </a:solidFill>
                <a:latin typeface="Arial"/>
                <a:ea typeface="Arial"/>
                <a:cs typeface="Arial"/>
                <a:sym typeface="Arial"/>
              </a:rPr>
              <a:t>Programme pilote</a:t>
            </a:r>
            <a:endParaRPr sz="1100"/>
          </a:p>
        </p:txBody>
      </p:sp>
      <p:sp>
        <p:nvSpPr>
          <p:cNvPr id="630" name="Google Shape;630;p79"/>
          <p:cNvSpPr txBox="1"/>
          <p:nvPr/>
        </p:nvSpPr>
        <p:spPr>
          <a:xfrm>
            <a:off x="459464" y="2891921"/>
            <a:ext cx="1611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novembre 2023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Début des « Bilans Prévention » du programme pilote</a:t>
            </a: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/>
              <a:t>Lancement annuaire des effecteurs</a:t>
            </a:r>
            <a:endParaRPr sz="900" b="1"/>
          </a:p>
        </p:txBody>
      </p:sp>
      <p:cxnSp>
        <p:nvCxnSpPr>
          <p:cNvPr id="631" name="Google Shape;631;p79"/>
          <p:cNvCxnSpPr/>
          <p:nvPr/>
        </p:nvCxnSpPr>
        <p:spPr>
          <a:xfrm>
            <a:off x="7408638" y="2203660"/>
            <a:ext cx="0" cy="40470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2" name="Google Shape;632;p79"/>
          <p:cNvSpPr/>
          <p:nvPr/>
        </p:nvSpPr>
        <p:spPr>
          <a:xfrm>
            <a:off x="7319484" y="2539834"/>
            <a:ext cx="164700" cy="171600"/>
          </a:xfrm>
          <a:prstGeom prst="flowChartConnector">
            <a:avLst/>
          </a:prstGeom>
          <a:solidFill>
            <a:srgbClr val="002060"/>
          </a:solidFill>
          <a:ln w="107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3" name="Google Shape;633;p79"/>
          <p:cNvCxnSpPr/>
          <p:nvPr/>
        </p:nvCxnSpPr>
        <p:spPr>
          <a:xfrm>
            <a:off x="4238890" y="2231357"/>
            <a:ext cx="0" cy="40470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4" name="Google Shape;634;p79"/>
          <p:cNvSpPr/>
          <p:nvPr/>
        </p:nvSpPr>
        <p:spPr>
          <a:xfrm>
            <a:off x="4149736" y="2539834"/>
            <a:ext cx="164700" cy="171600"/>
          </a:xfrm>
          <a:prstGeom prst="flowChartConnector">
            <a:avLst/>
          </a:prstGeom>
          <a:solidFill>
            <a:srgbClr val="002060"/>
          </a:solidFill>
          <a:ln w="107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79"/>
          <p:cNvSpPr txBox="1"/>
          <p:nvPr/>
        </p:nvSpPr>
        <p:spPr>
          <a:xfrm>
            <a:off x="1944389" y="2891921"/>
            <a:ext cx="1611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i="1"/>
              <a:t>15 novembre</a:t>
            </a:r>
            <a:r>
              <a:rPr lang="fr" sz="9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2023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/>
              <a:t>Onboarding des ARS</a:t>
            </a:r>
            <a:endParaRPr sz="1100"/>
          </a:p>
        </p:txBody>
      </p:sp>
      <p:sp>
        <p:nvSpPr>
          <p:cNvPr id="636" name="Google Shape;636;p79"/>
          <p:cNvSpPr txBox="1"/>
          <p:nvPr/>
        </p:nvSpPr>
        <p:spPr>
          <a:xfrm>
            <a:off x="3433089" y="2891921"/>
            <a:ext cx="16116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i="1"/>
              <a:t>10 janvier </a:t>
            </a:r>
            <a:r>
              <a:rPr lang="fr" sz="9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2023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/>
              <a:t>Fin prépeuplement annuaire aval</a:t>
            </a:r>
            <a:endParaRPr sz="1100"/>
          </a:p>
        </p:txBody>
      </p:sp>
      <p:sp>
        <p:nvSpPr>
          <p:cNvPr id="637" name="Google Shape;637;p79"/>
          <p:cNvSpPr txBox="1"/>
          <p:nvPr/>
        </p:nvSpPr>
        <p:spPr>
          <a:xfrm>
            <a:off x="4968339" y="2891921"/>
            <a:ext cx="16116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i="1"/>
              <a:t>Fin janvier </a:t>
            </a:r>
            <a:r>
              <a:rPr lang="fr" sz="9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fr" sz="900" i="1"/>
              <a:t>4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/>
              <a:t>Généralisation du dispositif</a:t>
            </a:r>
            <a:endParaRPr sz="1100"/>
          </a:p>
        </p:txBody>
      </p:sp>
      <p:sp>
        <p:nvSpPr>
          <p:cNvPr id="638" name="Google Shape;638;p79"/>
          <p:cNvSpPr txBox="1"/>
          <p:nvPr/>
        </p:nvSpPr>
        <p:spPr>
          <a:xfrm>
            <a:off x="6602839" y="2891921"/>
            <a:ext cx="16116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i="1"/>
              <a:t>T1 </a:t>
            </a:r>
            <a:endParaRPr sz="900" i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900" b="1"/>
              <a:t>Annuaire aval / clubs utilisateurs, évolution de l’offre et du fonctionnel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3917" y="1844067"/>
            <a:ext cx="1736170" cy="14553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44" name="Google Shape;644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8515" y="260476"/>
            <a:ext cx="741334" cy="21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8515" y="260476"/>
            <a:ext cx="741334" cy="218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81"/>
          <p:cNvSpPr txBox="1">
            <a:spLocks noGrp="1"/>
          </p:cNvSpPr>
          <p:nvPr>
            <p:ph type="sldNum" idx="12"/>
          </p:nvPr>
        </p:nvSpPr>
        <p:spPr>
          <a:xfrm>
            <a:off x="6264000" y="4783500"/>
            <a:ext cx="135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fld id="{00000000-1234-1234-1234-123412341234}" type="slidenum">
              <a:rPr lang="fr"/>
              <a:t>10</a:t>
            </a:fld>
            <a:endParaRPr/>
          </a:p>
        </p:txBody>
      </p:sp>
      <p:sp>
        <p:nvSpPr>
          <p:cNvPr id="651" name="Google Shape;651;p81"/>
          <p:cNvSpPr txBox="1"/>
          <p:nvPr/>
        </p:nvSpPr>
        <p:spPr>
          <a:xfrm>
            <a:off x="1411950" y="92725"/>
            <a:ext cx="6756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1"/>
              </a:solidFill>
            </a:endParaRPr>
          </a:p>
        </p:txBody>
      </p:sp>
      <p:sp>
        <p:nvSpPr>
          <p:cNvPr id="652" name="Google Shape;652;p81"/>
          <p:cNvSpPr txBox="1"/>
          <p:nvPr/>
        </p:nvSpPr>
        <p:spPr>
          <a:xfrm>
            <a:off x="2667275" y="1978250"/>
            <a:ext cx="2981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b="1">
                <a:solidFill>
                  <a:schemeClr val="dk2"/>
                </a:solidFill>
              </a:rPr>
              <a:t>Merci !</a:t>
            </a:r>
            <a:endParaRPr sz="30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2"/>
          <p:cNvSpPr txBox="1">
            <a:spLocks noGrp="1"/>
          </p:cNvSpPr>
          <p:nvPr>
            <p:ph type="title"/>
          </p:nvPr>
        </p:nvSpPr>
        <p:spPr>
          <a:xfrm>
            <a:off x="459074" y="1760850"/>
            <a:ext cx="8424000" cy="72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Annexes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fr"/>
              <a:t>12</a:t>
            </a:fld>
            <a:endParaRPr/>
          </a:p>
        </p:txBody>
      </p:sp>
      <p:sp>
        <p:nvSpPr>
          <p:cNvPr id="664" name="Google Shape;664;p83"/>
          <p:cNvSpPr txBox="1"/>
          <p:nvPr/>
        </p:nvSpPr>
        <p:spPr>
          <a:xfrm>
            <a:off x="360008" y="1238675"/>
            <a:ext cx="8424000" cy="40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chemeClr val="dk1"/>
                </a:solidFill>
              </a:rPr>
              <a:t>Réduire la complexité du peuplement à un filtre permettant à l’usager simplement d’identifier une offre</a:t>
            </a:r>
            <a:endParaRPr sz="9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chemeClr val="dk1"/>
                </a:solidFill>
              </a:rPr>
              <a:t>Exemple du CMP</a:t>
            </a:r>
            <a:endParaRPr sz="9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Les Centre Médico Psychologiques sont décrits dans FINESS et dans le ROR.</a:t>
            </a: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Ils peuvent être décrits comme des établissements à part entière dans ces deux référentiels. On les identifie parce qu’ils portent : 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une “catégorie d’établissement” CMP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ou parfois uniquement un titre faisant mention du CMP</a:t>
            </a: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Dans le ROR, on en trouve également qui sont des “unités” de CH ou CHS par exemple. On identifie ces unités parce qu’elles portent : 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une “catégorie d’organisation” de type CMP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ou parfois uniquement un titre faisant mention du CMP</a:t>
            </a: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On aurait pu ajouter une règle sur l’âge et/ou l’”activité opérationnelle” de l’unité pour distinguer les CMP enfants des CMP adultes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chemeClr val="dk1"/>
                </a:solidFill>
              </a:rPr>
              <a:t>Exemple de la Consultation hospitalière TCA</a:t>
            </a:r>
            <a:endParaRPr sz="900" b="1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Ces consultations sont décrites dans le ROR</a:t>
            </a: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Il  n’y a pas d’”activité opérationnelle” permettant de les identifier, mais un “acte spécifique” les distingue</a:t>
            </a: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Les actes spécifiques n’ont pas vocation à être montré au grand public : nous allons demander une dérogation</a:t>
            </a:r>
            <a:endParaRPr sz="900">
              <a:solidFill>
                <a:schemeClr val="dk1"/>
              </a:solidFill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fr" sz="900">
                <a:solidFill>
                  <a:schemeClr val="dk1"/>
                </a:solidFill>
              </a:rPr>
              <a:t>En attendant, nous allons nous appuyer sur 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les titres des unités, devant contenir “</a:t>
            </a:r>
            <a:r>
              <a:rPr lang="fr" sz="1000">
                <a:solidFill>
                  <a:schemeClr val="dk1"/>
                </a:solidFill>
                <a:highlight>
                  <a:srgbClr val="FFFFFF"/>
                </a:highlight>
              </a:rPr>
              <a:t>alimentaire” ou “tca” ou “t.c.a”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en limitant les activités opérationnelles à celles comprenant “psychiatrie”, “médecine”, réadaptation”, “addictologie” ou “diététique”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restreignant l’identification aux catégories d’établissement décrivant les hôpitaux/cliniques, </a:t>
            </a:r>
            <a:endParaRPr sz="900">
              <a:solidFill>
                <a:schemeClr val="dk1"/>
              </a:solidFill>
            </a:endParaRPr>
          </a:p>
          <a:p>
            <a:pPr marL="91440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</a:pPr>
            <a:r>
              <a:rPr lang="fr" sz="900">
                <a:solidFill>
                  <a:schemeClr val="dk1"/>
                </a:solidFill>
              </a:rPr>
              <a:t>en ne conservant que les mode de prise en charge type “Consultation” ou “PASS”</a:t>
            </a:r>
            <a:endParaRPr sz="900">
              <a:solidFill>
                <a:schemeClr val="dk1"/>
              </a:solidFill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 i="1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665" name="Google Shape;665;p83"/>
          <p:cNvSpPr txBox="1">
            <a:spLocks noGrp="1"/>
          </p:cNvSpPr>
          <p:nvPr>
            <p:ph type="title"/>
          </p:nvPr>
        </p:nvSpPr>
        <p:spPr>
          <a:xfrm>
            <a:off x="360000" y="747600"/>
            <a:ext cx="8424000" cy="364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50" b="1">
                <a:latin typeface="Arial"/>
                <a:ea typeface="Arial"/>
                <a:cs typeface="Arial"/>
                <a:sym typeface="Arial"/>
              </a:rPr>
              <a:t>Les jeux d’offres en pratique</a:t>
            </a:r>
            <a:endParaRPr sz="255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1078</Words>
  <Application>Microsoft Office PowerPoint</Application>
  <PresentationFormat>Affichage à l'écran (16:9)</PresentationFormat>
  <Paragraphs>162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Arial</vt:lpstr>
      <vt:lpstr>Calibri</vt:lpstr>
      <vt:lpstr>Noto Sans Symbols</vt:lpstr>
      <vt:lpstr>Quattrocento Sans</vt:lpstr>
      <vt:lpstr>Roboto</vt:lpstr>
      <vt:lpstr>Simple Light</vt:lpstr>
      <vt:lpstr>MINISTÈRIEL</vt:lpstr>
      <vt:lpstr>1_White</vt:lpstr>
      <vt:lpstr>White</vt:lpstr>
      <vt:lpstr>Santé.fr / Mon bilan prévention  15/12/2023</vt:lpstr>
      <vt:lpstr>Les Bilans de prévention</vt:lpstr>
      <vt:lpstr>Plan de communication et d’accompagnement</vt:lpstr>
      <vt:lpstr>Les temps forts des bilans</vt:lpstr>
      <vt:lpstr>Annuaire des effecteurs</vt:lpstr>
      <vt:lpstr>Annuaire aval prévention : composition de la V1</vt:lpstr>
      <vt:lpstr>Actuellement en ligne</vt:lpstr>
      <vt:lpstr>Programme Pilote</vt:lpstr>
      <vt:lpstr>Présentation PowerPoint</vt:lpstr>
      <vt:lpstr>Présentation PowerPoint</vt:lpstr>
      <vt:lpstr>Annexes</vt:lpstr>
      <vt:lpstr>Les jeux d’offres en pratique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Santé.fr / Mon bilan prévention  15/12/2023</dc:title>
  <dc:creator>PI, Christian (ARS-OC)</dc:creator>
  <cp:lastModifiedBy>PI, Christian (ARS-OC)</cp:lastModifiedBy>
  <cp:revision>1</cp:revision>
  <dcterms:modified xsi:type="dcterms:W3CDTF">2024-01-23T21:08:00Z</dcterms:modified>
</cp:coreProperties>
</file>