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authors.xml" ContentType="application/vnd.ms-powerpoint.authors+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style9.xml" ContentType="application/vnd.ms-office.chartstyle+xml"/>
  <Override PartName="/ppt/charts/colors10.xml" ContentType="application/vnd.ms-office.chartcolorstyl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31"/>
  </p:notesMasterIdLst>
  <p:sldIdLst>
    <p:sldId id="376" r:id="rId2"/>
    <p:sldId id="418" r:id="rId3"/>
    <p:sldId id="377" r:id="rId4"/>
    <p:sldId id="391" r:id="rId5"/>
    <p:sldId id="414" r:id="rId6"/>
    <p:sldId id="393" r:id="rId7"/>
    <p:sldId id="413" r:id="rId8"/>
    <p:sldId id="402" r:id="rId9"/>
    <p:sldId id="408" r:id="rId10"/>
    <p:sldId id="410" r:id="rId11"/>
    <p:sldId id="409" r:id="rId12"/>
    <p:sldId id="405" r:id="rId13"/>
    <p:sldId id="411" r:id="rId14"/>
    <p:sldId id="412" r:id="rId15"/>
    <p:sldId id="406" r:id="rId16"/>
    <p:sldId id="420" r:id="rId17"/>
    <p:sldId id="419" r:id="rId18"/>
    <p:sldId id="417" r:id="rId19"/>
    <p:sldId id="415" r:id="rId20"/>
    <p:sldId id="416" r:id="rId21"/>
    <p:sldId id="394" r:id="rId22"/>
    <p:sldId id="395" r:id="rId23"/>
    <p:sldId id="396" r:id="rId24"/>
    <p:sldId id="398" r:id="rId25"/>
    <p:sldId id="397" r:id="rId26"/>
    <p:sldId id="400" r:id="rId27"/>
    <p:sldId id="392" r:id="rId28"/>
    <p:sldId id="407" r:id="rId29"/>
    <p:sldId id="401" r:id="rId30"/>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A3311D-9154-72A1-BFAE-7934D2B59558}" name="LEGOUPIL, Tess (DGOS/PRI/RI2)" initials="LT(" userId="S::tess.legoupil@sante.gouv.fr::ce0e2c3a-5f42-4821-acb5-bc97e17a7591" providerId="AD"/>
  <p188:author id="{BA6E7326-AB6E-FB17-94B7-5902D94C55F2}" name="LAGRAVE, Julie (DGOS/PRI/PRI)" initials="JL" userId="S::julie.lagrave@sante.gouv.fr::1b8313fc-7a24-4e8a-b548-eee95eda4e6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HN, Emmanuelle (DGOS/SOUS-DIR PILOTAGE PERFORMANCE/PF)" initials="CE(PP" lastIdx="6" clrIdx="0">
    <p:extLst>
      <p:ext uri="{19B8F6BF-5375-455C-9EA6-DF929625EA0E}">
        <p15:presenceInfo xmlns:p15="http://schemas.microsoft.com/office/powerpoint/2012/main" userId="S-1-5-21-27022435-3177379373-3347635678-69154" providerId="AD"/>
      </p:ext>
    </p:extLst>
  </p:cmAuthor>
  <p:cmAuthor id="2" name="DESCOTES, Guillaume (DGOS/SOUS-DIR PILOTAGE PERFORMANCE/PF2)" initials="DG(PP" lastIdx="1" clrIdx="1">
    <p:extLst>
      <p:ext uri="{19B8F6BF-5375-455C-9EA6-DF929625EA0E}">
        <p15:presenceInfo xmlns:p15="http://schemas.microsoft.com/office/powerpoint/2012/main" userId="S-1-5-21-27022435-3177379373-3347635678-865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22" autoAdjust="0"/>
    <p:restoredTop sz="94275" autoAdjust="0"/>
  </p:normalViewPr>
  <p:slideViewPr>
    <p:cSldViewPr showGuides="1">
      <p:cViewPr varScale="1">
        <p:scale>
          <a:sx n="132" d="100"/>
          <a:sy n="132" d="100"/>
        </p:scale>
        <p:origin x="600" y="114"/>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eridan.social.gouv.fr\PARTAGES\DGOS_commun$\P-RI\P-RI-RI2\7-%20P&#212;LE_PRODUITS_DE_SANTE\1-L1151-1%20CSP\Bilan%20L%201151-1%20DM\Enqu&#234;te\Extraction_finale_10_09_2024%20modifi&#233;e%20-%201309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ridan.social.gouv.fr\PARTAGES\DGOS_commun$\P-RI\P-RI-RI2\7-%20P&#212;LE_PRODUITS_DE_SANTE\1-L1151-1%20CSP\Bilan%20L%201151-1%20DM\Enqu&#234;te\Extraction_finale_10_09_2024%20modifi&#233;e%20-%201309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ridan.social.gouv.fr\PARTAGES\DGOS_commun$\P-RI\P-RI-RI2\7-%20P&#212;LE_PRODUITS_DE_SANTE\1-L1151-1%20CSP\Bilan%20L%201151-1%20DM\Enqu&#234;te\Extraction_finale_10_09_2024%20modifi&#233;e%20-%20130920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4%20R&#233;unions\Actes%20BSU%202018%2020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1%20Etat%20des%20lieux\L1151-1%20data%20global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1%20Etat%20des%20lieux\L1151-1%20data%20global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1%20Etat%20des%20lieux\L1151-1%20data%20global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1%20Etat%20des%20lieux\L1151-1%20data%20globale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1%20Etat%20des%20lieux\L1151-1%20data%20globale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tess.legoupil\Documents\2.%20M2%20AMOS%20-%20m&#233;moire\2.%20Analyses\2.1%20Etat%20des%20lieux\L1151-1%20data%20globales.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DATA!$L$30</c:f>
              <c:strCache>
                <c:ptCount val="1"/>
                <c:pt idx="0">
                  <c:v>Nb établissements sur les listes (enquête)</c:v>
                </c:pt>
              </c:strCache>
            </c:strRef>
          </c:tx>
          <c:spPr>
            <a:solidFill>
              <a:schemeClr val="accent3"/>
            </a:solidFill>
            <a:ln w="25400">
              <a:noFill/>
            </a:ln>
            <a:effectLst/>
          </c:spPr>
          <c:invertIfNegative val="0"/>
          <c:cat>
            <c:strRef>
              <c:f>DATA!$I$31:$I$45</c:f>
              <c:strCache>
                <c:ptCount val="15"/>
                <c:pt idx="0">
                  <c:v>TAVI®</c:v>
                </c:pt>
                <c:pt idx="1">
                  <c:v>AAG</c:v>
                </c:pt>
                <c:pt idx="2">
                  <c:v>MITRACLIP®</c:v>
                </c:pt>
                <c:pt idx="3">
                  <c:v>MICRA®</c:v>
                </c:pt>
                <c:pt idx="4">
                  <c:v>ZENITH®</c:v>
                </c:pt>
                <c:pt idx="5">
                  <c:v>ESSURE®</c:v>
                </c:pt>
                <c:pt idx="6">
                  <c:v>MESH-POP</c:v>
                </c:pt>
                <c:pt idx="7">
                  <c:v>MESH-BSU</c:v>
                </c:pt>
                <c:pt idx="8">
                  <c:v>ZEPHYR®</c:v>
                </c:pt>
                <c:pt idx="9">
                  <c:v>Iris artificiel</c:v>
                </c:pt>
                <c:pt idx="10">
                  <c:v>CAR-T cells</c:v>
                </c:pt>
                <c:pt idx="11">
                  <c:v>UPSTAZA®</c:v>
                </c:pt>
                <c:pt idx="12">
                  <c:v>LUXTURNA®</c:v>
                </c:pt>
                <c:pt idx="13">
                  <c:v>LIBMELDY®</c:v>
                </c:pt>
                <c:pt idx="14">
                  <c:v>Îlots de Langerhans</c:v>
                </c:pt>
              </c:strCache>
            </c:strRef>
          </c:cat>
          <c:val>
            <c:numRef>
              <c:f>DATA!$L$31:$L$45</c:f>
              <c:numCache>
                <c:formatCode>0</c:formatCode>
                <c:ptCount val="15"/>
                <c:pt idx="0">
                  <c:v>5.2</c:v>
                </c:pt>
                <c:pt idx="1">
                  <c:v>7.666666666666667</c:v>
                </c:pt>
                <c:pt idx="2">
                  <c:v>6</c:v>
                </c:pt>
                <c:pt idx="3">
                  <c:v>7.666666666666667</c:v>
                </c:pt>
                <c:pt idx="4">
                  <c:v>0</c:v>
                </c:pt>
                <c:pt idx="5">
                  <c:v>0</c:v>
                </c:pt>
                <c:pt idx="6">
                  <c:v>0</c:v>
                </c:pt>
                <c:pt idx="7">
                  <c:v>0</c:v>
                </c:pt>
                <c:pt idx="8">
                  <c:v>4</c:v>
                </c:pt>
                <c:pt idx="9">
                  <c:v>0</c:v>
                </c:pt>
                <c:pt idx="10">
                  <c:v>3.2222222222222223</c:v>
                </c:pt>
                <c:pt idx="11">
                  <c:v>1.5</c:v>
                </c:pt>
                <c:pt idx="12">
                  <c:v>1</c:v>
                </c:pt>
                <c:pt idx="13">
                  <c:v>0</c:v>
                </c:pt>
                <c:pt idx="14">
                  <c:v>1.4</c:v>
                </c:pt>
              </c:numCache>
            </c:numRef>
          </c:val>
          <c:extLst>
            <c:ext xmlns:c16="http://schemas.microsoft.com/office/drawing/2014/chart" uri="{C3380CC4-5D6E-409C-BE32-E72D297353CC}">
              <c16:uniqueId val="{00000000-AB18-4332-BF31-B171339B9D83}"/>
            </c:ext>
          </c:extLst>
        </c:ser>
        <c:ser>
          <c:idx val="4"/>
          <c:order val="4"/>
          <c:tx>
            <c:strRef>
              <c:f>DATA!$N$30</c:f>
              <c:strCache>
                <c:ptCount val="1"/>
                <c:pt idx="0">
                  <c:v>Nb d'établissements (PMSI 2023)</c:v>
                </c:pt>
              </c:strCache>
            </c:strRef>
          </c:tx>
          <c:spPr>
            <a:solidFill>
              <a:schemeClr val="accent4"/>
            </a:solidFill>
            <a:ln w="25400">
              <a:noFill/>
            </a:ln>
            <a:effectLst/>
          </c:spPr>
          <c:invertIfNegative val="0"/>
          <c:cat>
            <c:strRef>
              <c:f>DATA!$I$31:$I$45</c:f>
              <c:strCache>
                <c:ptCount val="15"/>
                <c:pt idx="0">
                  <c:v>TAVI®</c:v>
                </c:pt>
                <c:pt idx="1">
                  <c:v>AAG</c:v>
                </c:pt>
                <c:pt idx="2">
                  <c:v>MITRACLIP®</c:v>
                </c:pt>
                <c:pt idx="3">
                  <c:v>MICRA®</c:v>
                </c:pt>
                <c:pt idx="4">
                  <c:v>ZENITH®</c:v>
                </c:pt>
                <c:pt idx="5">
                  <c:v>ESSURE®</c:v>
                </c:pt>
                <c:pt idx="6">
                  <c:v>MESH-POP</c:v>
                </c:pt>
                <c:pt idx="7">
                  <c:v>MESH-BSU</c:v>
                </c:pt>
                <c:pt idx="8">
                  <c:v>ZEPHYR®</c:v>
                </c:pt>
                <c:pt idx="9">
                  <c:v>Iris artificiel</c:v>
                </c:pt>
                <c:pt idx="10">
                  <c:v>CAR-T cells</c:v>
                </c:pt>
                <c:pt idx="11">
                  <c:v>UPSTAZA®</c:v>
                </c:pt>
                <c:pt idx="12">
                  <c:v>LUXTURNA®</c:v>
                </c:pt>
                <c:pt idx="13">
                  <c:v>LIBMELDY®</c:v>
                </c:pt>
                <c:pt idx="14">
                  <c:v>Îlots de Langerhans</c:v>
                </c:pt>
              </c:strCache>
            </c:strRef>
          </c:cat>
          <c:val>
            <c:numRef>
              <c:f>DATA!$N$31:$N$45</c:f>
              <c:numCache>
                <c:formatCode>General</c:formatCode>
                <c:ptCount val="15"/>
                <c:pt idx="0">
                  <c:v>63</c:v>
                </c:pt>
                <c:pt idx="1">
                  <c:v>62</c:v>
                </c:pt>
                <c:pt idx="2">
                  <c:v>56</c:v>
                </c:pt>
                <c:pt idx="3">
                  <c:v>109</c:v>
                </c:pt>
                <c:pt idx="4">
                  <c:v>155</c:v>
                </c:pt>
                <c:pt idx="6">
                  <c:v>627</c:v>
                </c:pt>
                <c:pt idx="7">
                  <c:v>667</c:v>
                </c:pt>
                <c:pt idx="8">
                  <c:v>34</c:v>
                </c:pt>
                <c:pt idx="9">
                  <c:v>15</c:v>
                </c:pt>
                <c:pt idx="10">
                  <c:v>38</c:v>
                </c:pt>
                <c:pt idx="11">
                  <c:v>2</c:v>
                </c:pt>
                <c:pt idx="12">
                  <c:v>3</c:v>
                </c:pt>
                <c:pt idx="13">
                  <c:v>1</c:v>
                </c:pt>
                <c:pt idx="14">
                  <c:v>8</c:v>
                </c:pt>
              </c:numCache>
            </c:numRef>
          </c:val>
          <c:extLst>
            <c:ext xmlns:c16="http://schemas.microsoft.com/office/drawing/2014/chart" uri="{C3380CC4-5D6E-409C-BE32-E72D297353CC}">
              <c16:uniqueId val="{00000001-AB18-4332-BF31-B171339B9D83}"/>
            </c:ext>
          </c:extLst>
        </c:ser>
        <c:dLbls>
          <c:showLegendKey val="0"/>
          <c:showVal val="0"/>
          <c:showCatName val="0"/>
          <c:showSerName val="0"/>
          <c:showPercent val="0"/>
          <c:showBubbleSize val="0"/>
        </c:dLbls>
        <c:gapWidth val="150"/>
        <c:axId val="844774927"/>
        <c:axId val="844785007"/>
      </c:barChart>
      <c:scatterChart>
        <c:scatterStyle val="lineMarker"/>
        <c:varyColors val="0"/>
        <c:ser>
          <c:idx val="0"/>
          <c:order val="0"/>
          <c:tx>
            <c:strRef>
              <c:f>DATA!$J$30</c:f>
              <c:strCache>
                <c:ptCount val="1"/>
                <c:pt idx="0">
                  <c:v>ARS concernées (enquête)</c:v>
                </c:pt>
              </c:strCache>
            </c:strRef>
          </c:tx>
          <c:spPr>
            <a:ln w="25400" cap="rnd">
              <a:noFill/>
              <a:round/>
            </a:ln>
            <a:effectLst/>
          </c:spPr>
          <c:marker>
            <c:symbol val="circle"/>
            <c:size val="7"/>
            <c:spPr>
              <a:solidFill>
                <a:schemeClr val="accent3"/>
              </a:solidFill>
              <a:ln w="9525">
                <a:noFill/>
              </a:ln>
              <a:effectLst/>
            </c:spPr>
          </c:marker>
          <c:xVal>
            <c:strRef>
              <c:f>DATA!$I$31:$I$45</c:f>
              <c:strCache>
                <c:ptCount val="15"/>
                <c:pt idx="0">
                  <c:v>TAVI®</c:v>
                </c:pt>
                <c:pt idx="1">
                  <c:v>AAG</c:v>
                </c:pt>
                <c:pt idx="2">
                  <c:v>MITRACLIP®</c:v>
                </c:pt>
                <c:pt idx="3">
                  <c:v>MICRA®</c:v>
                </c:pt>
                <c:pt idx="4">
                  <c:v>ZENITH®</c:v>
                </c:pt>
                <c:pt idx="5">
                  <c:v>ESSURE®</c:v>
                </c:pt>
                <c:pt idx="6">
                  <c:v>MESH-POP</c:v>
                </c:pt>
                <c:pt idx="7">
                  <c:v>MESH-BSU</c:v>
                </c:pt>
                <c:pt idx="8">
                  <c:v>ZEPHYR®</c:v>
                </c:pt>
                <c:pt idx="9">
                  <c:v>Iris artificiel</c:v>
                </c:pt>
                <c:pt idx="10">
                  <c:v>CAR-T cells</c:v>
                </c:pt>
                <c:pt idx="11">
                  <c:v>UPSTAZA®</c:v>
                </c:pt>
                <c:pt idx="12">
                  <c:v>LUXTURNA®</c:v>
                </c:pt>
                <c:pt idx="13">
                  <c:v>LIBMELDY®</c:v>
                </c:pt>
                <c:pt idx="14">
                  <c:v>Îlots de Langerhans</c:v>
                </c:pt>
              </c:strCache>
            </c:strRef>
          </c:xVal>
          <c:yVal>
            <c:numRef>
              <c:f>DATA!$J$31:$J$45</c:f>
              <c:numCache>
                <c:formatCode>General</c:formatCode>
                <c:ptCount val="15"/>
                <c:pt idx="0">
                  <c:v>11</c:v>
                </c:pt>
                <c:pt idx="1">
                  <c:v>10</c:v>
                </c:pt>
                <c:pt idx="2">
                  <c:v>11</c:v>
                </c:pt>
                <c:pt idx="3">
                  <c:v>10</c:v>
                </c:pt>
                <c:pt idx="4">
                  <c:v>8</c:v>
                </c:pt>
                <c:pt idx="5">
                  <c:v>8</c:v>
                </c:pt>
                <c:pt idx="6">
                  <c:v>12</c:v>
                </c:pt>
                <c:pt idx="7">
                  <c:v>12</c:v>
                </c:pt>
                <c:pt idx="8">
                  <c:v>8</c:v>
                </c:pt>
                <c:pt idx="9">
                  <c:v>7</c:v>
                </c:pt>
                <c:pt idx="10">
                  <c:v>13</c:v>
                </c:pt>
                <c:pt idx="11">
                  <c:v>4</c:v>
                </c:pt>
                <c:pt idx="12">
                  <c:v>4</c:v>
                </c:pt>
                <c:pt idx="13">
                  <c:v>4</c:v>
                </c:pt>
                <c:pt idx="14">
                  <c:v>6</c:v>
                </c:pt>
              </c:numCache>
            </c:numRef>
          </c:yVal>
          <c:smooth val="0"/>
          <c:extLst>
            <c:ext xmlns:c16="http://schemas.microsoft.com/office/drawing/2014/chart" uri="{C3380CC4-5D6E-409C-BE32-E72D297353CC}">
              <c16:uniqueId val="{00000002-AB18-4332-BF31-B171339B9D83}"/>
            </c:ext>
          </c:extLst>
        </c:ser>
        <c:ser>
          <c:idx val="3"/>
          <c:order val="3"/>
          <c:tx>
            <c:strRef>
              <c:f>DATA!$M$30</c:f>
              <c:strCache>
                <c:ptCount val="1"/>
                <c:pt idx="0">
                  <c:v>Nb d'ARS concernées (PMSI 2023)</c:v>
                </c:pt>
              </c:strCache>
            </c:strRef>
          </c:tx>
          <c:spPr>
            <a:ln w="25400" cap="rnd">
              <a:noFill/>
              <a:round/>
            </a:ln>
            <a:effectLst/>
          </c:spPr>
          <c:marker>
            <c:symbol val="triangle"/>
            <c:size val="9"/>
            <c:spPr>
              <a:solidFill>
                <a:schemeClr val="accent4"/>
              </a:solidFill>
              <a:ln w="9525">
                <a:noFill/>
              </a:ln>
              <a:effectLst/>
            </c:spPr>
          </c:marker>
          <c:xVal>
            <c:strRef>
              <c:f>DATA!$I$31:$I$45</c:f>
              <c:strCache>
                <c:ptCount val="15"/>
                <c:pt idx="0">
                  <c:v>TAVI®</c:v>
                </c:pt>
                <c:pt idx="1">
                  <c:v>AAG</c:v>
                </c:pt>
                <c:pt idx="2">
                  <c:v>MITRACLIP®</c:v>
                </c:pt>
                <c:pt idx="3">
                  <c:v>MICRA®</c:v>
                </c:pt>
                <c:pt idx="4">
                  <c:v>ZENITH®</c:v>
                </c:pt>
                <c:pt idx="5">
                  <c:v>ESSURE®</c:v>
                </c:pt>
                <c:pt idx="6">
                  <c:v>MESH-POP</c:v>
                </c:pt>
                <c:pt idx="7">
                  <c:v>MESH-BSU</c:v>
                </c:pt>
                <c:pt idx="8">
                  <c:v>ZEPHYR®</c:v>
                </c:pt>
                <c:pt idx="9">
                  <c:v>Iris artificiel</c:v>
                </c:pt>
                <c:pt idx="10">
                  <c:v>CAR-T cells</c:v>
                </c:pt>
                <c:pt idx="11">
                  <c:v>UPSTAZA®</c:v>
                </c:pt>
                <c:pt idx="12">
                  <c:v>LUXTURNA®</c:v>
                </c:pt>
                <c:pt idx="13">
                  <c:v>LIBMELDY®</c:v>
                </c:pt>
                <c:pt idx="14">
                  <c:v>Îlots de Langerhans</c:v>
                </c:pt>
              </c:strCache>
            </c:strRef>
          </c:xVal>
          <c:yVal>
            <c:numRef>
              <c:f>DATA!$M$31:$M$45</c:f>
              <c:numCache>
                <c:formatCode>General</c:formatCode>
                <c:ptCount val="15"/>
                <c:pt idx="0">
                  <c:v>15</c:v>
                </c:pt>
                <c:pt idx="1">
                  <c:v>14</c:v>
                </c:pt>
                <c:pt idx="2">
                  <c:v>13</c:v>
                </c:pt>
                <c:pt idx="3">
                  <c:v>14</c:v>
                </c:pt>
                <c:pt idx="4">
                  <c:v>15</c:v>
                </c:pt>
                <c:pt idx="6">
                  <c:v>17</c:v>
                </c:pt>
                <c:pt idx="7">
                  <c:v>17</c:v>
                </c:pt>
                <c:pt idx="8">
                  <c:v>13</c:v>
                </c:pt>
                <c:pt idx="9">
                  <c:v>11</c:v>
                </c:pt>
                <c:pt idx="10">
                  <c:v>12</c:v>
                </c:pt>
                <c:pt idx="11">
                  <c:v>2</c:v>
                </c:pt>
                <c:pt idx="12">
                  <c:v>2</c:v>
                </c:pt>
                <c:pt idx="13">
                  <c:v>1</c:v>
                </c:pt>
                <c:pt idx="14">
                  <c:v>6</c:v>
                </c:pt>
              </c:numCache>
            </c:numRef>
          </c:yVal>
          <c:smooth val="0"/>
          <c:extLst>
            <c:ext xmlns:c16="http://schemas.microsoft.com/office/drawing/2014/chart" uri="{C3380CC4-5D6E-409C-BE32-E72D297353CC}">
              <c16:uniqueId val="{00000003-AB18-4332-BF31-B171339B9D83}"/>
            </c:ext>
          </c:extLst>
        </c:ser>
        <c:dLbls>
          <c:showLegendKey val="0"/>
          <c:showVal val="0"/>
          <c:showCatName val="0"/>
          <c:showSerName val="0"/>
          <c:showPercent val="0"/>
          <c:showBubbleSize val="0"/>
        </c:dLbls>
        <c:axId val="882453663"/>
        <c:axId val="882442623"/>
      </c:scatterChart>
      <c:scatterChart>
        <c:scatterStyle val="smoothMarker"/>
        <c:varyColors val="0"/>
        <c:ser>
          <c:idx val="1"/>
          <c:order val="1"/>
          <c:tx>
            <c:strRef>
              <c:f>DATA!$K$30</c:f>
              <c:strCache>
                <c:ptCount val="1"/>
                <c:pt idx="0">
                  <c:v>Listes publiées (enquête)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xVal>
            <c:strRef>
              <c:f>DATA!$I$31:$I$45</c:f>
              <c:strCache>
                <c:ptCount val="15"/>
                <c:pt idx="0">
                  <c:v>TAVI®</c:v>
                </c:pt>
                <c:pt idx="1">
                  <c:v>AAG</c:v>
                </c:pt>
                <c:pt idx="2">
                  <c:v>MITRACLIP®</c:v>
                </c:pt>
                <c:pt idx="3">
                  <c:v>MICRA®</c:v>
                </c:pt>
                <c:pt idx="4">
                  <c:v>ZENITH®</c:v>
                </c:pt>
                <c:pt idx="5">
                  <c:v>ESSURE®</c:v>
                </c:pt>
                <c:pt idx="6">
                  <c:v>MESH-POP</c:v>
                </c:pt>
                <c:pt idx="7">
                  <c:v>MESH-BSU</c:v>
                </c:pt>
                <c:pt idx="8">
                  <c:v>ZEPHYR®</c:v>
                </c:pt>
                <c:pt idx="9">
                  <c:v>Iris artificiel</c:v>
                </c:pt>
                <c:pt idx="10">
                  <c:v>CAR-T cells</c:v>
                </c:pt>
                <c:pt idx="11">
                  <c:v>UPSTAZA®</c:v>
                </c:pt>
                <c:pt idx="12">
                  <c:v>LUXTURNA®</c:v>
                </c:pt>
                <c:pt idx="13">
                  <c:v>LIBMELDY®</c:v>
                </c:pt>
                <c:pt idx="14">
                  <c:v>Îlots de Langerhans</c:v>
                </c:pt>
              </c:strCache>
            </c:strRef>
          </c:xVal>
          <c:yVal>
            <c:numRef>
              <c:f>DATA!$K$31:$K$45</c:f>
              <c:numCache>
                <c:formatCode>General</c:formatCode>
                <c:ptCount val="15"/>
                <c:pt idx="0">
                  <c:v>6</c:v>
                </c:pt>
                <c:pt idx="1">
                  <c:v>3</c:v>
                </c:pt>
                <c:pt idx="2">
                  <c:v>4</c:v>
                </c:pt>
                <c:pt idx="3">
                  <c:v>3</c:v>
                </c:pt>
                <c:pt idx="4">
                  <c:v>0</c:v>
                </c:pt>
                <c:pt idx="5">
                  <c:v>0</c:v>
                </c:pt>
                <c:pt idx="6">
                  <c:v>0</c:v>
                </c:pt>
                <c:pt idx="7">
                  <c:v>0</c:v>
                </c:pt>
                <c:pt idx="8">
                  <c:v>2</c:v>
                </c:pt>
                <c:pt idx="9">
                  <c:v>0</c:v>
                </c:pt>
                <c:pt idx="10">
                  <c:v>10</c:v>
                </c:pt>
                <c:pt idx="11">
                  <c:v>2</c:v>
                </c:pt>
                <c:pt idx="12">
                  <c:v>1</c:v>
                </c:pt>
                <c:pt idx="13">
                  <c:v>0</c:v>
                </c:pt>
                <c:pt idx="14">
                  <c:v>5</c:v>
                </c:pt>
              </c:numCache>
            </c:numRef>
          </c:yVal>
          <c:smooth val="1"/>
          <c:extLst>
            <c:ext xmlns:c16="http://schemas.microsoft.com/office/drawing/2014/chart" uri="{C3380CC4-5D6E-409C-BE32-E72D297353CC}">
              <c16:uniqueId val="{00000004-AB18-4332-BF31-B171339B9D83}"/>
            </c:ext>
          </c:extLst>
        </c:ser>
        <c:dLbls>
          <c:showLegendKey val="0"/>
          <c:showVal val="0"/>
          <c:showCatName val="0"/>
          <c:showSerName val="0"/>
          <c:showPercent val="0"/>
          <c:showBubbleSize val="0"/>
        </c:dLbls>
        <c:axId val="882453663"/>
        <c:axId val="882442623"/>
      </c:scatterChart>
      <c:catAx>
        <c:axId val="844774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844785007"/>
        <c:crosses val="autoZero"/>
        <c:auto val="1"/>
        <c:lblAlgn val="ctr"/>
        <c:lblOffset val="100"/>
        <c:noMultiLvlLbl val="0"/>
      </c:catAx>
      <c:valAx>
        <c:axId val="8447850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fr-FR" dirty="0"/>
                  <a:t>établissements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844774927"/>
        <c:crosses val="autoZero"/>
        <c:crossBetween val="between"/>
      </c:valAx>
      <c:valAx>
        <c:axId val="882442623"/>
        <c:scaling>
          <c:orientation val="minMax"/>
          <c:min val="0"/>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fr-FR" dirty="0"/>
                  <a:t>ARS concernées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882453663"/>
        <c:crosses val="max"/>
        <c:crossBetween val="midCat"/>
      </c:valAx>
      <c:valAx>
        <c:axId val="882453663"/>
        <c:scaling>
          <c:orientation val="minMax"/>
        </c:scaling>
        <c:delete val="1"/>
        <c:axPos val="t"/>
        <c:numFmt formatCode="General" sourceLinked="1"/>
        <c:majorTickMark val="out"/>
        <c:minorTickMark val="none"/>
        <c:tickLblPos val="nextTo"/>
        <c:crossAx val="882442623"/>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tx2"/>
            </a:solidFill>
            <a:ln>
              <a:noFill/>
            </a:ln>
            <a:effectLst/>
          </c:spPr>
          <c:invertIfNegative val="0"/>
          <c:cat>
            <c:strRef>
              <c:f>DATA!$CC$27:$CC$38</c:f>
              <c:strCache>
                <c:ptCount val="12"/>
                <c:pt idx="0">
                  <c:v>Notification de la publication d'un arrêté</c:v>
                </c:pt>
                <c:pt idx="1">
                  <c:v>Identification des personnes en charge</c:v>
                </c:pt>
                <c:pt idx="2">
                  <c:v>Ciblage préalable des établissements</c:v>
                </c:pt>
                <c:pt idx="3">
                  <c:v>Information des établissements de l'encadrement</c:v>
                </c:pt>
                <c:pt idx="4">
                  <c:v>Contrôle du respect des critères</c:v>
                </c:pt>
                <c:pt idx="5">
                  <c:v>Sélection des établissements autorisés</c:v>
                </c:pt>
                <c:pt idx="6">
                  <c:v>Publication de la liste</c:v>
                </c:pt>
                <c:pt idx="7">
                  <c:v>Relations avec les établissements</c:v>
                </c:pt>
                <c:pt idx="8">
                  <c:v>Colaboration avec d'autres équipes de l'ARS</c:v>
                </c:pt>
                <c:pt idx="9">
                  <c:v>Charge de travail</c:v>
                </c:pt>
                <c:pt idx="10">
                  <c:v>Clarté des arrêtés</c:v>
                </c:pt>
                <c:pt idx="11">
                  <c:v>Clarté des procédures</c:v>
                </c:pt>
              </c:strCache>
            </c:strRef>
          </c:cat>
          <c:val>
            <c:numRef>
              <c:f>DATA!$CD$27:$CD$38</c:f>
              <c:numCache>
                <c:formatCode>General</c:formatCode>
                <c:ptCount val="12"/>
                <c:pt idx="0">
                  <c:v>5</c:v>
                </c:pt>
                <c:pt idx="1">
                  <c:v>3</c:v>
                </c:pt>
                <c:pt idx="2">
                  <c:v>3</c:v>
                </c:pt>
                <c:pt idx="3">
                  <c:v>1</c:v>
                </c:pt>
                <c:pt idx="4">
                  <c:v>5</c:v>
                </c:pt>
                <c:pt idx="5">
                  <c:v>3</c:v>
                </c:pt>
                <c:pt idx="6">
                  <c:v>0</c:v>
                </c:pt>
                <c:pt idx="7">
                  <c:v>0</c:v>
                </c:pt>
                <c:pt idx="8">
                  <c:v>3</c:v>
                </c:pt>
                <c:pt idx="9">
                  <c:v>8</c:v>
                </c:pt>
                <c:pt idx="10">
                  <c:v>4</c:v>
                </c:pt>
                <c:pt idx="11">
                  <c:v>8</c:v>
                </c:pt>
              </c:numCache>
            </c:numRef>
          </c:val>
          <c:extLst>
            <c:ext xmlns:c16="http://schemas.microsoft.com/office/drawing/2014/chart" uri="{C3380CC4-5D6E-409C-BE32-E72D297353CC}">
              <c16:uniqueId val="{00000000-F626-4CB9-B295-25D80D5641EA}"/>
            </c:ext>
          </c:extLst>
        </c:ser>
        <c:dLbls>
          <c:showLegendKey val="0"/>
          <c:showVal val="0"/>
          <c:showCatName val="0"/>
          <c:showSerName val="0"/>
          <c:showPercent val="0"/>
          <c:showBubbleSize val="0"/>
        </c:dLbls>
        <c:gapWidth val="182"/>
        <c:axId val="479277056"/>
        <c:axId val="479281856"/>
      </c:barChart>
      <c:catAx>
        <c:axId val="479277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479281856"/>
        <c:crosses val="autoZero"/>
        <c:auto val="1"/>
        <c:lblAlgn val="ctr"/>
        <c:lblOffset val="100"/>
        <c:noMultiLvlLbl val="0"/>
      </c:catAx>
      <c:valAx>
        <c:axId val="479281856"/>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47927705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DATA!$CR$25:$CR$35</c:f>
              <c:strCache>
                <c:ptCount val="11"/>
                <c:pt idx="0">
                  <c:v>Autorisation d'activités de soins</c:v>
                </c:pt>
                <c:pt idx="1">
                  <c:v>Autorisations d'équipements lourds</c:v>
                </c:pt>
                <c:pt idx="2">
                  <c:v>Autorisations PUI</c:v>
                </c:pt>
                <c:pt idx="3">
                  <c:v>Qualification des professionnels médicaux</c:v>
                </c:pt>
                <c:pt idx="4">
                  <c:v>Expérience/formation spécifique à l'acte encadré</c:v>
                </c:pt>
                <c:pt idx="5">
                  <c:v>Composition des équipes de soins</c:v>
                </c:pt>
                <c:pt idx="6">
                  <c:v>Formation continue des professionnels</c:v>
                </c:pt>
                <c:pt idx="7">
                  <c:v>Application des recommandations de bonne pratique</c:v>
                </c:pt>
                <c:pt idx="8">
                  <c:v>Organisation du parcours patient (RCP, information, suivi ...)</c:v>
                </c:pt>
                <c:pt idx="9">
                  <c:v>Seuils d'activité</c:v>
                </c:pt>
                <c:pt idx="10">
                  <c:v>Recueil de données lors du suivi</c:v>
                </c:pt>
              </c:strCache>
            </c:strRef>
          </c:cat>
          <c:val>
            <c:numRef>
              <c:f>DATA!$CS$25:$CS$35</c:f>
              <c:numCache>
                <c:formatCode>General</c:formatCode>
                <c:ptCount val="11"/>
                <c:pt idx="0">
                  <c:v>1</c:v>
                </c:pt>
                <c:pt idx="1">
                  <c:v>0</c:v>
                </c:pt>
                <c:pt idx="2">
                  <c:v>0</c:v>
                </c:pt>
                <c:pt idx="3">
                  <c:v>5</c:v>
                </c:pt>
                <c:pt idx="4">
                  <c:v>6</c:v>
                </c:pt>
                <c:pt idx="5">
                  <c:v>4</c:v>
                </c:pt>
                <c:pt idx="6">
                  <c:v>6</c:v>
                </c:pt>
                <c:pt idx="7">
                  <c:v>6</c:v>
                </c:pt>
                <c:pt idx="8">
                  <c:v>7</c:v>
                </c:pt>
                <c:pt idx="9">
                  <c:v>2</c:v>
                </c:pt>
                <c:pt idx="10">
                  <c:v>3</c:v>
                </c:pt>
              </c:numCache>
            </c:numRef>
          </c:val>
          <c:extLst>
            <c:ext xmlns:c16="http://schemas.microsoft.com/office/drawing/2014/chart" uri="{C3380CC4-5D6E-409C-BE32-E72D297353CC}">
              <c16:uniqueId val="{00000000-17CF-4469-9BFD-D2AEFF3A5F23}"/>
            </c:ext>
          </c:extLst>
        </c:ser>
        <c:dLbls>
          <c:showLegendKey val="0"/>
          <c:showVal val="0"/>
          <c:showCatName val="0"/>
          <c:showSerName val="0"/>
          <c:showPercent val="0"/>
          <c:showBubbleSize val="0"/>
        </c:dLbls>
        <c:gapWidth val="182"/>
        <c:axId val="365323664"/>
        <c:axId val="365322704"/>
      </c:barChart>
      <c:catAx>
        <c:axId val="3653236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365322704"/>
        <c:crosses val="autoZero"/>
        <c:auto val="1"/>
        <c:lblAlgn val="ctr"/>
        <c:lblOffset val="100"/>
        <c:noMultiLvlLbl val="0"/>
      </c:catAx>
      <c:valAx>
        <c:axId val="365322704"/>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fr-FR" dirty="0"/>
                  <a:t>Nombre d’ARS considérant</a:t>
                </a:r>
                <a:r>
                  <a:rPr lang="fr-FR" baseline="0" dirty="0"/>
                  <a:t> le critère comme difficile à contrôler</a:t>
                </a:r>
                <a:endParaRPr lang="fr-FR" dirty="0"/>
              </a:p>
            </c:rich>
          </c:tx>
          <c:layout>
            <c:manualLayout>
              <c:xMode val="edge"/>
              <c:yMode val="edge"/>
              <c:x val="0.42346696549808877"/>
              <c:y val="3.508583443967799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365323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96184507688731"/>
          <c:y val="0.12788189596080124"/>
          <c:w val="0.74015173896596298"/>
          <c:h val="0.62987433039681129"/>
        </c:manualLayout>
      </c:layout>
      <c:barChart>
        <c:barDir val="col"/>
        <c:grouping val="clustered"/>
        <c:varyColors val="0"/>
        <c:ser>
          <c:idx val="1"/>
          <c:order val="1"/>
          <c:tx>
            <c:strRef>
              <c:f>Synthese!$A$4</c:f>
              <c:strCache>
                <c:ptCount val="1"/>
                <c:pt idx="0">
                  <c:v>POP explantation</c:v>
                </c:pt>
              </c:strCache>
            </c:strRef>
          </c:tx>
          <c:spPr>
            <a:solidFill>
              <a:schemeClr val="bg2">
                <a:lumMod val="40000"/>
                <a:lumOff val="60000"/>
              </a:schemeClr>
            </a:solidFill>
            <a:ln>
              <a:noFill/>
            </a:ln>
            <a:effectLst/>
          </c:spPr>
          <c:invertIfNegative val="0"/>
          <c:cat>
            <c:numRef>
              <c:f>Synthese!$B$2:$J$2</c:f>
              <c:numCache>
                <c:formatCode>General</c:formatCode>
                <c:ptCount val="9"/>
                <c:pt idx="0">
                  <c:v>2015</c:v>
                </c:pt>
                <c:pt idx="1">
                  <c:v>2016</c:v>
                </c:pt>
                <c:pt idx="2">
                  <c:v>2017</c:v>
                </c:pt>
                <c:pt idx="3">
                  <c:v>2018</c:v>
                </c:pt>
                <c:pt idx="4">
                  <c:v>2019</c:v>
                </c:pt>
                <c:pt idx="5">
                  <c:v>2020</c:v>
                </c:pt>
                <c:pt idx="6">
                  <c:v>2021</c:v>
                </c:pt>
                <c:pt idx="7">
                  <c:v>2022</c:v>
                </c:pt>
                <c:pt idx="8">
                  <c:v>2023</c:v>
                </c:pt>
              </c:numCache>
            </c:numRef>
          </c:cat>
          <c:val>
            <c:numRef>
              <c:f>Synthese!$B$4:$J$4</c:f>
              <c:numCache>
                <c:formatCode>General</c:formatCode>
                <c:ptCount val="9"/>
                <c:pt idx="6" formatCode="###\ ###\ ###\ ##0">
                  <c:v>184</c:v>
                </c:pt>
                <c:pt idx="7" formatCode="###\ ###\ ###\ ##0">
                  <c:v>223</c:v>
                </c:pt>
                <c:pt idx="8" formatCode="###\ ###\ ###\ ##0">
                  <c:v>205</c:v>
                </c:pt>
              </c:numCache>
            </c:numRef>
          </c:val>
          <c:extLst>
            <c:ext xmlns:c16="http://schemas.microsoft.com/office/drawing/2014/chart" uri="{C3380CC4-5D6E-409C-BE32-E72D297353CC}">
              <c16:uniqueId val="{00000000-8D0B-4610-88E7-5E62C8DB7D21}"/>
            </c:ext>
          </c:extLst>
        </c:ser>
        <c:ser>
          <c:idx val="3"/>
          <c:order val="3"/>
          <c:tx>
            <c:strRef>
              <c:f>Synthese!$A$6</c:f>
              <c:strCache>
                <c:ptCount val="1"/>
                <c:pt idx="0">
                  <c:v>BSU explantation</c:v>
                </c:pt>
              </c:strCache>
            </c:strRef>
          </c:tx>
          <c:spPr>
            <a:solidFill>
              <a:schemeClr val="accent3">
                <a:lumMod val="40000"/>
                <a:lumOff val="60000"/>
              </a:schemeClr>
            </a:solidFill>
            <a:ln>
              <a:noFill/>
            </a:ln>
            <a:effectLst/>
          </c:spPr>
          <c:invertIfNegative val="0"/>
          <c:cat>
            <c:numRef>
              <c:f>Synthese!$B$2:$J$2</c:f>
              <c:numCache>
                <c:formatCode>General</c:formatCode>
                <c:ptCount val="9"/>
                <c:pt idx="0">
                  <c:v>2015</c:v>
                </c:pt>
                <c:pt idx="1">
                  <c:v>2016</c:v>
                </c:pt>
                <c:pt idx="2">
                  <c:v>2017</c:v>
                </c:pt>
                <c:pt idx="3">
                  <c:v>2018</c:v>
                </c:pt>
                <c:pt idx="4">
                  <c:v>2019</c:v>
                </c:pt>
                <c:pt idx="5">
                  <c:v>2020</c:v>
                </c:pt>
                <c:pt idx="6">
                  <c:v>2021</c:v>
                </c:pt>
                <c:pt idx="7">
                  <c:v>2022</c:v>
                </c:pt>
                <c:pt idx="8">
                  <c:v>2023</c:v>
                </c:pt>
              </c:numCache>
            </c:numRef>
          </c:cat>
          <c:val>
            <c:numRef>
              <c:f>Synthese!$B$6:$J$6</c:f>
              <c:numCache>
                <c:formatCode>General</c:formatCode>
                <c:ptCount val="9"/>
                <c:pt idx="0">
                  <c:v>2622</c:v>
                </c:pt>
                <c:pt idx="1">
                  <c:v>2554</c:v>
                </c:pt>
                <c:pt idx="2">
                  <c:v>2416</c:v>
                </c:pt>
                <c:pt idx="3">
                  <c:v>2399</c:v>
                </c:pt>
                <c:pt idx="4">
                  <c:v>2506</c:v>
                </c:pt>
                <c:pt idx="5">
                  <c:v>1947</c:v>
                </c:pt>
                <c:pt idx="6" formatCode="###\ ###\ ###\ ##0">
                  <c:v>1992</c:v>
                </c:pt>
                <c:pt idx="7" formatCode="###\ ###\ ###\ ##0">
                  <c:v>1983</c:v>
                </c:pt>
                <c:pt idx="8" formatCode="###\ ###\ ###\ ##0">
                  <c:v>2029</c:v>
                </c:pt>
              </c:numCache>
            </c:numRef>
          </c:val>
          <c:extLst>
            <c:ext xmlns:c16="http://schemas.microsoft.com/office/drawing/2014/chart" uri="{C3380CC4-5D6E-409C-BE32-E72D297353CC}">
              <c16:uniqueId val="{00000001-8D0B-4610-88E7-5E62C8DB7D21}"/>
            </c:ext>
          </c:extLst>
        </c:ser>
        <c:dLbls>
          <c:showLegendKey val="0"/>
          <c:showVal val="0"/>
          <c:showCatName val="0"/>
          <c:showSerName val="0"/>
          <c:showPercent val="0"/>
          <c:showBubbleSize val="0"/>
        </c:dLbls>
        <c:gapWidth val="219"/>
        <c:axId val="1515523616"/>
        <c:axId val="1515525056"/>
      </c:barChart>
      <c:lineChart>
        <c:grouping val="standard"/>
        <c:varyColors val="0"/>
        <c:ser>
          <c:idx val="0"/>
          <c:order val="0"/>
          <c:tx>
            <c:strRef>
              <c:f>Synthese!$A$3</c:f>
              <c:strCache>
                <c:ptCount val="1"/>
                <c:pt idx="0">
                  <c:v>POP pose</c:v>
                </c:pt>
              </c:strCache>
            </c:strRef>
          </c:tx>
          <c:spPr>
            <a:ln w="28575" cap="rnd">
              <a:solidFill>
                <a:schemeClr val="bg2"/>
              </a:solidFill>
              <a:round/>
            </a:ln>
            <a:effectLst/>
          </c:spPr>
          <c:marker>
            <c:symbol val="circle"/>
            <c:size val="5"/>
            <c:spPr>
              <a:solidFill>
                <a:schemeClr val="bg2">
                  <a:lumMod val="40000"/>
                  <a:lumOff val="60000"/>
                </a:schemeClr>
              </a:solidFill>
              <a:ln w="9525">
                <a:solidFill>
                  <a:schemeClr val="bg2"/>
                </a:solidFill>
              </a:ln>
              <a:effectLst/>
            </c:spPr>
          </c:marker>
          <c:cat>
            <c:numRef>
              <c:f>Synthese!$B$2:$J$2</c:f>
              <c:numCache>
                <c:formatCode>General</c:formatCode>
                <c:ptCount val="9"/>
                <c:pt idx="0">
                  <c:v>2015</c:v>
                </c:pt>
                <c:pt idx="1">
                  <c:v>2016</c:v>
                </c:pt>
                <c:pt idx="2">
                  <c:v>2017</c:v>
                </c:pt>
                <c:pt idx="3">
                  <c:v>2018</c:v>
                </c:pt>
                <c:pt idx="4">
                  <c:v>2019</c:v>
                </c:pt>
                <c:pt idx="5">
                  <c:v>2020</c:v>
                </c:pt>
                <c:pt idx="6">
                  <c:v>2021</c:v>
                </c:pt>
                <c:pt idx="7">
                  <c:v>2022</c:v>
                </c:pt>
                <c:pt idx="8">
                  <c:v>2023</c:v>
                </c:pt>
              </c:numCache>
            </c:numRef>
          </c:cat>
          <c:val>
            <c:numRef>
              <c:f>Synthese!$B$3:$J$3</c:f>
              <c:numCache>
                <c:formatCode>General</c:formatCode>
                <c:ptCount val="9"/>
                <c:pt idx="0">
                  <c:v>17742</c:v>
                </c:pt>
                <c:pt idx="1">
                  <c:v>18052</c:v>
                </c:pt>
                <c:pt idx="2">
                  <c:v>18666</c:v>
                </c:pt>
                <c:pt idx="3">
                  <c:v>18756</c:v>
                </c:pt>
                <c:pt idx="4">
                  <c:v>18261</c:v>
                </c:pt>
                <c:pt idx="5">
                  <c:v>14415</c:v>
                </c:pt>
                <c:pt idx="6" formatCode="###\ ###\ ###\ ##0">
                  <c:v>17552</c:v>
                </c:pt>
                <c:pt idx="7" formatCode="###\ ###\ ###\ ##0">
                  <c:v>18825</c:v>
                </c:pt>
                <c:pt idx="8" formatCode="###\ ###\ ###\ ##0">
                  <c:v>19686</c:v>
                </c:pt>
              </c:numCache>
            </c:numRef>
          </c:val>
          <c:smooth val="0"/>
          <c:extLst>
            <c:ext xmlns:c16="http://schemas.microsoft.com/office/drawing/2014/chart" uri="{C3380CC4-5D6E-409C-BE32-E72D297353CC}">
              <c16:uniqueId val="{00000002-8D0B-4610-88E7-5E62C8DB7D21}"/>
            </c:ext>
          </c:extLst>
        </c:ser>
        <c:ser>
          <c:idx val="2"/>
          <c:order val="2"/>
          <c:tx>
            <c:strRef>
              <c:f>Synthese!$A$5</c:f>
              <c:strCache>
                <c:ptCount val="1"/>
                <c:pt idx="0">
                  <c:v>BSU pose</c:v>
                </c:pt>
              </c:strCache>
            </c:strRef>
          </c:tx>
          <c:spPr>
            <a:ln w="28575" cap="rnd">
              <a:solidFill>
                <a:schemeClr val="accent3"/>
              </a:solidFill>
              <a:round/>
            </a:ln>
            <a:effectLst/>
          </c:spPr>
          <c:marker>
            <c:symbol val="circle"/>
            <c:size val="5"/>
            <c:spPr>
              <a:solidFill>
                <a:schemeClr val="accent3">
                  <a:lumMod val="40000"/>
                  <a:lumOff val="60000"/>
                </a:schemeClr>
              </a:solidFill>
              <a:ln w="9525">
                <a:solidFill>
                  <a:schemeClr val="accent3"/>
                </a:solidFill>
              </a:ln>
              <a:effectLst/>
            </c:spPr>
          </c:marker>
          <c:cat>
            <c:numRef>
              <c:f>Synthese!$B$2:$J$2</c:f>
              <c:numCache>
                <c:formatCode>General</c:formatCode>
                <c:ptCount val="9"/>
                <c:pt idx="0">
                  <c:v>2015</c:v>
                </c:pt>
                <c:pt idx="1">
                  <c:v>2016</c:v>
                </c:pt>
                <c:pt idx="2">
                  <c:v>2017</c:v>
                </c:pt>
                <c:pt idx="3">
                  <c:v>2018</c:v>
                </c:pt>
                <c:pt idx="4">
                  <c:v>2019</c:v>
                </c:pt>
                <c:pt idx="5">
                  <c:v>2020</c:v>
                </c:pt>
                <c:pt idx="6">
                  <c:v>2021</c:v>
                </c:pt>
                <c:pt idx="7">
                  <c:v>2022</c:v>
                </c:pt>
                <c:pt idx="8">
                  <c:v>2023</c:v>
                </c:pt>
              </c:numCache>
            </c:numRef>
          </c:cat>
          <c:val>
            <c:numRef>
              <c:f>Synthese!$B$5:$J$5</c:f>
              <c:numCache>
                <c:formatCode>General</c:formatCode>
                <c:ptCount val="9"/>
                <c:pt idx="0">
                  <c:v>36321</c:v>
                </c:pt>
                <c:pt idx="1">
                  <c:v>34886</c:v>
                </c:pt>
                <c:pt idx="2">
                  <c:v>33340</c:v>
                </c:pt>
                <c:pt idx="3">
                  <c:v>31427</c:v>
                </c:pt>
                <c:pt idx="4">
                  <c:v>27370</c:v>
                </c:pt>
                <c:pt idx="5">
                  <c:v>16997</c:v>
                </c:pt>
                <c:pt idx="6" formatCode="###\ ###\ ###\ ##0">
                  <c:v>17257</c:v>
                </c:pt>
                <c:pt idx="7" formatCode="###\ ###\ ###\ ##0">
                  <c:v>18309</c:v>
                </c:pt>
                <c:pt idx="8" formatCode="###\ ###\ ###\ ##0">
                  <c:v>18929</c:v>
                </c:pt>
              </c:numCache>
            </c:numRef>
          </c:val>
          <c:smooth val="0"/>
          <c:extLst>
            <c:ext xmlns:c16="http://schemas.microsoft.com/office/drawing/2014/chart" uri="{C3380CC4-5D6E-409C-BE32-E72D297353CC}">
              <c16:uniqueId val="{00000003-8D0B-4610-88E7-5E62C8DB7D21}"/>
            </c:ext>
          </c:extLst>
        </c:ser>
        <c:dLbls>
          <c:showLegendKey val="0"/>
          <c:showVal val="0"/>
          <c:showCatName val="0"/>
          <c:showSerName val="0"/>
          <c:showPercent val="0"/>
          <c:showBubbleSize val="0"/>
        </c:dLbls>
        <c:marker val="1"/>
        <c:smooth val="0"/>
        <c:axId val="1038067327"/>
        <c:axId val="1104804863"/>
      </c:lineChart>
      <c:catAx>
        <c:axId val="151552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arianne" panose="02000000000000000000" pitchFamily="2" charset="0"/>
                <a:ea typeface="+mn-ea"/>
                <a:cs typeface="+mn-cs"/>
              </a:defRPr>
            </a:pPr>
            <a:endParaRPr lang="fr-FR"/>
          </a:p>
        </c:txPr>
        <c:crossAx val="1515525056"/>
        <c:crosses val="autoZero"/>
        <c:auto val="1"/>
        <c:lblAlgn val="ctr"/>
        <c:lblOffset val="100"/>
        <c:noMultiLvlLbl val="0"/>
      </c:catAx>
      <c:valAx>
        <c:axId val="1515525056"/>
        <c:scaling>
          <c:orientation val="minMax"/>
          <c:max val="10000"/>
        </c:scaling>
        <c:delete val="0"/>
        <c:axPos val="l"/>
        <c:majorGridlines>
          <c:spPr>
            <a:ln w="9525" cap="flat" cmpd="sng" algn="ctr">
              <a:solidFill>
                <a:schemeClr val="tx1">
                  <a:lumMod val="15000"/>
                  <a:lumOff val="85000"/>
                </a:schemeClr>
              </a:solidFill>
              <a:round/>
            </a:ln>
            <a:effectLst/>
          </c:spPr>
        </c:majorGridlines>
        <c:numFmt formatCode="0\ &quot;explantations&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arianne" panose="02000000000000000000" pitchFamily="2" charset="0"/>
                <a:ea typeface="+mn-ea"/>
                <a:cs typeface="+mn-cs"/>
              </a:defRPr>
            </a:pPr>
            <a:endParaRPr lang="fr-FR"/>
          </a:p>
        </c:txPr>
        <c:crossAx val="1515523616"/>
        <c:crosses val="autoZero"/>
        <c:crossBetween val="between"/>
      </c:valAx>
      <c:valAx>
        <c:axId val="1104804863"/>
        <c:scaling>
          <c:orientation val="minMax"/>
        </c:scaling>
        <c:delete val="0"/>
        <c:axPos val="r"/>
        <c:numFmt formatCode="#,##0\ &quot;poses&quot;"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arianne" panose="02000000000000000000" pitchFamily="2" charset="0"/>
                <a:ea typeface="+mn-ea"/>
                <a:cs typeface="+mn-cs"/>
              </a:defRPr>
            </a:pPr>
            <a:endParaRPr lang="fr-FR"/>
          </a:p>
        </c:txPr>
        <c:crossAx val="1038067327"/>
        <c:crosses val="max"/>
        <c:crossBetween val="between"/>
        <c:majorUnit val="5000"/>
      </c:valAx>
      <c:catAx>
        <c:axId val="1038067327"/>
        <c:scaling>
          <c:orientation val="minMax"/>
        </c:scaling>
        <c:delete val="1"/>
        <c:axPos val="b"/>
        <c:numFmt formatCode="General" sourceLinked="1"/>
        <c:majorTickMark val="out"/>
        <c:minorTickMark val="none"/>
        <c:tickLblPos val="nextTo"/>
        <c:crossAx val="110480486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arianne" panose="02000000000000000000" pitchFamily="2" charset="0"/>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Marianne" panose="02000000000000000000" pitchFamily="2" charset="0"/>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fr-FR"/>
              <a:t>Modalités d'encadrement des pratiques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fr-FR"/>
        </a:p>
      </c:txPr>
    </c:title>
    <c:autoTitleDeleted val="0"/>
    <c:plotArea>
      <c:layout>
        <c:manualLayout>
          <c:layoutTarget val="inner"/>
          <c:xMode val="edge"/>
          <c:yMode val="edge"/>
          <c:x val="2.1193372378478868E-2"/>
          <c:y val="0.250887284922718"/>
          <c:w val="0.638661084696871"/>
          <c:h val="0.58540828229804609"/>
        </c:manualLayout>
      </c:layout>
      <c:barChart>
        <c:barDir val="bar"/>
        <c:grouping val="stacked"/>
        <c:varyColors val="0"/>
        <c:ser>
          <c:idx val="0"/>
          <c:order val="0"/>
          <c:tx>
            <c:strRef>
              <c:f>Tableaux!$D$40</c:f>
              <c:strCache>
                <c:ptCount val="1"/>
                <c:pt idx="0">
                  <c:v>Arrêtés présentant ces règles</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c:spPr>
          <c:invertIfNegative val="0"/>
          <c:cat>
            <c:strRef>
              <c:f>Tableaux!$E$22:$J$22</c:f>
              <c:strCache>
                <c:ptCount val="6"/>
                <c:pt idx="0">
                  <c:v>Formation / qualification des PDS</c:v>
                </c:pt>
                <c:pt idx="1">
                  <c:v>Autorisations d'activité</c:v>
                </c:pt>
                <c:pt idx="2">
                  <c:v>Plateau technique</c:v>
                </c:pt>
                <c:pt idx="3">
                  <c:v>Seuils d'activité</c:v>
                </c:pt>
                <c:pt idx="4">
                  <c:v>Bonnes pratiques</c:v>
                </c:pt>
                <c:pt idx="5">
                  <c:v>Recueil de données</c:v>
                </c:pt>
              </c:strCache>
            </c:strRef>
          </c:cat>
          <c:val>
            <c:numRef>
              <c:f>Tableaux!$E$40:$J$40</c:f>
              <c:numCache>
                <c:formatCode>General</c:formatCode>
                <c:ptCount val="6"/>
                <c:pt idx="0">
                  <c:v>15</c:v>
                </c:pt>
                <c:pt idx="1">
                  <c:v>13</c:v>
                </c:pt>
                <c:pt idx="2">
                  <c:v>13</c:v>
                </c:pt>
                <c:pt idx="3">
                  <c:v>5</c:v>
                </c:pt>
                <c:pt idx="4">
                  <c:v>12</c:v>
                </c:pt>
                <c:pt idx="5">
                  <c:v>7</c:v>
                </c:pt>
              </c:numCache>
            </c:numRef>
          </c:val>
          <c:extLst>
            <c:ext xmlns:c16="http://schemas.microsoft.com/office/drawing/2014/chart" uri="{C3380CC4-5D6E-409C-BE32-E72D297353CC}">
              <c16:uniqueId val="{00000000-133A-4DC6-8F00-F0C667E725EA}"/>
            </c:ext>
          </c:extLst>
        </c:ser>
        <c:ser>
          <c:idx val="1"/>
          <c:order val="1"/>
          <c:tx>
            <c:strRef>
              <c:f>Tableaux!$D$41</c:f>
              <c:strCache>
                <c:ptCount val="1"/>
                <c:pt idx="0">
                  <c:v>Arrêtés n'utilisant pas ces règles</c:v>
                </c:pt>
              </c:strCache>
            </c:strRef>
          </c:tx>
          <c:spPr>
            <a:solidFill>
              <a:schemeClr val="accent6"/>
            </a:solidFill>
            <a:ln>
              <a:noFill/>
            </a:ln>
            <a:effectLst/>
          </c:spPr>
          <c:invertIfNegative val="0"/>
          <c:cat>
            <c:strRef>
              <c:f>Tableaux!$E$22:$J$22</c:f>
              <c:strCache>
                <c:ptCount val="6"/>
                <c:pt idx="0">
                  <c:v>Formation / qualification des PDS</c:v>
                </c:pt>
                <c:pt idx="1">
                  <c:v>Autorisations d'activité</c:v>
                </c:pt>
                <c:pt idx="2">
                  <c:v>Plateau technique</c:v>
                </c:pt>
                <c:pt idx="3">
                  <c:v>Seuils d'activité</c:v>
                </c:pt>
                <c:pt idx="4">
                  <c:v>Bonnes pratiques</c:v>
                </c:pt>
                <c:pt idx="5">
                  <c:v>Recueil de données</c:v>
                </c:pt>
              </c:strCache>
            </c:strRef>
          </c:cat>
          <c:val>
            <c:numRef>
              <c:f>Tableaux!$E$41:$J$41</c:f>
              <c:numCache>
                <c:formatCode>General</c:formatCode>
                <c:ptCount val="6"/>
                <c:pt idx="0">
                  <c:v>0</c:v>
                </c:pt>
                <c:pt idx="1">
                  <c:v>2</c:v>
                </c:pt>
                <c:pt idx="2">
                  <c:v>2</c:v>
                </c:pt>
                <c:pt idx="3">
                  <c:v>10</c:v>
                </c:pt>
                <c:pt idx="4">
                  <c:v>3</c:v>
                </c:pt>
                <c:pt idx="5">
                  <c:v>8</c:v>
                </c:pt>
              </c:numCache>
            </c:numRef>
          </c:val>
          <c:extLst>
            <c:ext xmlns:c16="http://schemas.microsoft.com/office/drawing/2014/chart" uri="{C3380CC4-5D6E-409C-BE32-E72D297353CC}">
              <c16:uniqueId val="{00000001-133A-4DC6-8F00-F0C667E725EA}"/>
            </c:ext>
          </c:extLst>
        </c:ser>
        <c:dLbls>
          <c:showLegendKey val="0"/>
          <c:showVal val="0"/>
          <c:showCatName val="0"/>
          <c:showSerName val="0"/>
          <c:showPercent val="0"/>
          <c:showBubbleSize val="0"/>
        </c:dLbls>
        <c:gapWidth val="150"/>
        <c:overlap val="100"/>
        <c:axId val="250943983"/>
        <c:axId val="2135897199"/>
      </c:barChart>
      <c:catAx>
        <c:axId val="250943983"/>
        <c:scaling>
          <c:orientation val="maxMin"/>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135897199"/>
        <c:crosses val="max"/>
        <c:auto val="1"/>
        <c:lblAlgn val="ctr"/>
        <c:lblOffset val="100"/>
        <c:noMultiLvlLbl val="0"/>
      </c:catAx>
      <c:valAx>
        <c:axId val="2135897199"/>
        <c:scaling>
          <c:orientation val="minMax"/>
          <c:max val="15"/>
          <c:min val="0"/>
        </c:scaling>
        <c:delete val="0"/>
        <c:axPos val="t"/>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50943983"/>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'Activité ATIH'!$A$2:$A$16</c:f>
              <c:strCache>
                <c:ptCount val="15"/>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strRef>
          </c:tx>
          <c:spPr>
            <a:noFill/>
            <a:ln w="31750">
              <a:solidFill>
                <a:schemeClr val="accent1">
                  <a:alpha val="70000"/>
                </a:schemeClr>
              </a:solidFill>
            </a:ln>
            <a:effectLst/>
          </c:spPr>
          <c:invertIfNegative val="0"/>
          <c:dPt>
            <c:idx val="0"/>
            <c:invertIfNegative val="0"/>
            <c:bubble3D val="0"/>
            <c:spPr>
              <a:solidFill>
                <a:schemeClr val="lt1"/>
              </a:solidFill>
              <a:ln w="25400" cap="flat" cmpd="sng" algn="ctr">
                <a:solidFill>
                  <a:schemeClr val="accent4"/>
                </a:solidFill>
                <a:prstDash val="solid"/>
              </a:ln>
              <a:effectLst/>
            </c:spPr>
            <c:extLst>
              <c:ext xmlns:c16="http://schemas.microsoft.com/office/drawing/2014/chart" uri="{C3380CC4-5D6E-409C-BE32-E72D297353CC}">
                <c16:uniqueId val="{00000000-9D08-41B6-886D-ED44D20121E0}"/>
              </c:ext>
            </c:extLst>
          </c:dPt>
          <c:dPt>
            <c:idx val="1"/>
            <c:invertIfNegative val="0"/>
            <c:bubble3D val="0"/>
            <c:spPr>
              <a:solidFill>
                <a:schemeClr val="lt1"/>
              </a:solidFill>
              <a:ln w="25400" cap="flat" cmpd="sng" algn="ctr">
                <a:solidFill>
                  <a:schemeClr val="accent4"/>
                </a:solidFill>
                <a:prstDash val="solid"/>
              </a:ln>
              <a:effectLst/>
            </c:spPr>
            <c:extLst>
              <c:ext xmlns:c16="http://schemas.microsoft.com/office/drawing/2014/chart" uri="{C3380CC4-5D6E-409C-BE32-E72D297353CC}">
                <c16:uniqueId val="{00000001-9D08-41B6-886D-ED44D20121E0}"/>
              </c:ext>
            </c:extLst>
          </c:dPt>
          <c:dPt>
            <c:idx val="2"/>
            <c:invertIfNegative val="0"/>
            <c:bubble3D val="0"/>
            <c:spPr>
              <a:solidFill>
                <a:schemeClr val="lt1"/>
              </a:solidFill>
              <a:ln w="25400" cap="flat" cmpd="sng" algn="ctr">
                <a:solidFill>
                  <a:schemeClr val="accent4"/>
                </a:solidFill>
                <a:prstDash val="solid"/>
              </a:ln>
              <a:effectLst/>
            </c:spPr>
            <c:extLst>
              <c:ext xmlns:c16="http://schemas.microsoft.com/office/drawing/2014/chart" uri="{C3380CC4-5D6E-409C-BE32-E72D297353CC}">
                <c16:uniqueId val="{00000002-9D08-41B6-886D-ED44D20121E0}"/>
              </c:ext>
            </c:extLst>
          </c:dPt>
          <c:dPt>
            <c:idx val="3"/>
            <c:invertIfNegative val="0"/>
            <c:bubble3D val="0"/>
            <c:spPr>
              <a:solidFill>
                <a:schemeClr val="lt1"/>
              </a:solidFill>
              <a:ln w="25400" cap="flat" cmpd="sng" algn="ctr">
                <a:solidFill>
                  <a:schemeClr val="accent4"/>
                </a:solidFill>
                <a:prstDash val="solid"/>
              </a:ln>
              <a:effectLst/>
            </c:spPr>
            <c:extLst>
              <c:ext xmlns:c16="http://schemas.microsoft.com/office/drawing/2014/chart" uri="{C3380CC4-5D6E-409C-BE32-E72D297353CC}">
                <c16:uniqueId val="{00000003-9D08-41B6-886D-ED44D20121E0}"/>
              </c:ext>
            </c:extLst>
          </c:dPt>
          <c:dPt>
            <c:idx val="4"/>
            <c:invertIfNegative val="0"/>
            <c:bubble3D val="0"/>
            <c:spPr>
              <a:solidFill>
                <a:schemeClr val="lt1"/>
              </a:solidFill>
              <a:ln w="25400" cap="flat" cmpd="sng" algn="ctr">
                <a:solidFill>
                  <a:schemeClr val="accent4"/>
                </a:solidFill>
                <a:prstDash val="solid"/>
              </a:ln>
              <a:effectLst/>
            </c:spPr>
            <c:extLst>
              <c:ext xmlns:c16="http://schemas.microsoft.com/office/drawing/2014/chart" uri="{C3380CC4-5D6E-409C-BE32-E72D297353CC}">
                <c16:uniqueId val="{00000004-9D08-41B6-886D-ED44D20121E0}"/>
              </c:ext>
            </c:extLst>
          </c:dPt>
          <c:dPt>
            <c:idx val="5"/>
            <c:invertIfNegative val="0"/>
            <c:bubble3D val="0"/>
            <c:spPr>
              <a:solidFill>
                <a:schemeClr val="lt1"/>
              </a:solidFill>
              <a:ln w="25400" cap="flat" cmpd="sng" algn="ctr">
                <a:solidFill>
                  <a:schemeClr val="accent3"/>
                </a:solidFill>
                <a:prstDash val="solid"/>
              </a:ln>
              <a:effectLst/>
            </c:spPr>
            <c:extLst>
              <c:ext xmlns:c16="http://schemas.microsoft.com/office/drawing/2014/chart" uri="{C3380CC4-5D6E-409C-BE32-E72D297353CC}">
                <c16:uniqueId val="{00000005-9D08-41B6-886D-ED44D20121E0}"/>
              </c:ext>
            </c:extLst>
          </c:dPt>
          <c:dPt>
            <c:idx val="6"/>
            <c:invertIfNegative val="0"/>
            <c:bubble3D val="0"/>
            <c:spPr>
              <a:solidFill>
                <a:schemeClr val="lt1"/>
              </a:solidFill>
              <a:ln w="25400" cap="flat" cmpd="sng" algn="ctr">
                <a:solidFill>
                  <a:schemeClr val="accent3"/>
                </a:solidFill>
                <a:prstDash val="solid"/>
              </a:ln>
              <a:effectLst/>
            </c:spPr>
            <c:extLst>
              <c:ext xmlns:c16="http://schemas.microsoft.com/office/drawing/2014/chart" uri="{C3380CC4-5D6E-409C-BE32-E72D297353CC}">
                <c16:uniqueId val="{00000006-9D08-41B6-886D-ED44D20121E0}"/>
              </c:ext>
            </c:extLst>
          </c:dPt>
          <c:dPt>
            <c:idx val="7"/>
            <c:invertIfNegative val="0"/>
            <c:bubble3D val="0"/>
            <c:spPr>
              <a:solidFill>
                <a:schemeClr val="lt1"/>
              </a:solidFill>
              <a:ln w="25400" cap="flat" cmpd="sng" algn="ctr">
                <a:solidFill>
                  <a:schemeClr val="accent3"/>
                </a:solidFill>
                <a:prstDash val="solid"/>
              </a:ln>
              <a:effectLst/>
            </c:spPr>
            <c:extLst>
              <c:ext xmlns:c16="http://schemas.microsoft.com/office/drawing/2014/chart" uri="{C3380CC4-5D6E-409C-BE32-E72D297353CC}">
                <c16:uniqueId val="{00000007-9D08-41B6-886D-ED44D20121E0}"/>
              </c:ext>
            </c:extLst>
          </c:dPt>
          <c:dPt>
            <c:idx val="8"/>
            <c:invertIfNegative val="0"/>
            <c:bubble3D val="0"/>
            <c:spPr>
              <a:solidFill>
                <a:schemeClr val="lt1"/>
              </a:solidFill>
              <a:ln w="25400" cap="flat" cmpd="sng" algn="ctr">
                <a:solidFill>
                  <a:schemeClr val="accent3"/>
                </a:solidFill>
                <a:prstDash val="solid"/>
              </a:ln>
              <a:effectLst/>
            </c:spPr>
            <c:extLst>
              <c:ext xmlns:c16="http://schemas.microsoft.com/office/drawing/2014/chart" uri="{C3380CC4-5D6E-409C-BE32-E72D297353CC}">
                <c16:uniqueId val="{00000008-9D08-41B6-886D-ED44D20121E0}"/>
              </c:ext>
            </c:extLst>
          </c:dPt>
          <c:dPt>
            <c:idx val="9"/>
            <c:invertIfNegative val="0"/>
            <c:bubble3D val="0"/>
            <c:spPr>
              <a:solidFill>
                <a:schemeClr val="lt1"/>
              </a:solidFill>
              <a:ln w="25400" cap="flat" cmpd="sng" algn="ctr">
                <a:solidFill>
                  <a:schemeClr val="accent1"/>
                </a:solidFill>
                <a:prstDash val="solid"/>
              </a:ln>
              <a:effectLst/>
            </c:spPr>
            <c:extLst>
              <c:ext xmlns:c16="http://schemas.microsoft.com/office/drawing/2014/chart" uri="{C3380CC4-5D6E-409C-BE32-E72D297353CC}">
                <c16:uniqueId val="{00000009-9D08-41B6-886D-ED44D20121E0}"/>
              </c:ext>
            </c:extLst>
          </c:dPt>
          <c:dPt>
            <c:idx val="10"/>
            <c:invertIfNegative val="0"/>
            <c:bubble3D val="0"/>
            <c:spPr>
              <a:solidFill>
                <a:schemeClr val="lt1"/>
              </a:solidFill>
              <a:ln w="25400" cap="flat" cmpd="sng" algn="ctr">
                <a:solidFill>
                  <a:schemeClr val="accent2"/>
                </a:solidFill>
                <a:prstDash val="solid"/>
              </a:ln>
              <a:effectLst/>
            </c:spPr>
            <c:extLst>
              <c:ext xmlns:c16="http://schemas.microsoft.com/office/drawing/2014/chart" uri="{C3380CC4-5D6E-409C-BE32-E72D297353CC}">
                <c16:uniqueId val="{0000000A-9D08-41B6-886D-ED44D20121E0}"/>
              </c:ext>
            </c:extLst>
          </c:dPt>
          <c:dPt>
            <c:idx val="11"/>
            <c:invertIfNegative val="0"/>
            <c:bubble3D val="0"/>
            <c:spPr>
              <a:solidFill>
                <a:schemeClr val="lt1"/>
              </a:solidFill>
              <a:ln w="25400" cap="flat" cmpd="sng" algn="ctr">
                <a:solidFill>
                  <a:schemeClr val="accent5"/>
                </a:solidFill>
                <a:prstDash val="solid"/>
              </a:ln>
              <a:effectLst/>
            </c:spPr>
            <c:extLst>
              <c:ext xmlns:c16="http://schemas.microsoft.com/office/drawing/2014/chart" uri="{C3380CC4-5D6E-409C-BE32-E72D297353CC}">
                <c16:uniqueId val="{0000000B-9D08-41B6-886D-ED44D20121E0}"/>
              </c:ext>
            </c:extLst>
          </c:dPt>
          <c:dPt>
            <c:idx val="12"/>
            <c:invertIfNegative val="0"/>
            <c:bubble3D val="0"/>
            <c:spPr>
              <a:solidFill>
                <a:schemeClr val="lt1"/>
              </a:solidFill>
              <a:ln w="25400" cap="flat" cmpd="sng" algn="ctr">
                <a:solidFill>
                  <a:schemeClr val="accent2"/>
                </a:solidFill>
                <a:prstDash val="solid"/>
              </a:ln>
              <a:effectLst/>
            </c:spPr>
            <c:extLst>
              <c:ext xmlns:c16="http://schemas.microsoft.com/office/drawing/2014/chart" uri="{C3380CC4-5D6E-409C-BE32-E72D297353CC}">
                <c16:uniqueId val="{0000000C-9D08-41B6-886D-ED44D20121E0}"/>
              </c:ext>
            </c:extLst>
          </c:dPt>
          <c:dPt>
            <c:idx val="13"/>
            <c:invertIfNegative val="0"/>
            <c:bubble3D val="0"/>
            <c:spPr>
              <a:solidFill>
                <a:schemeClr val="lt1"/>
              </a:solidFill>
              <a:ln w="25400" cap="flat" cmpd="sng" algn="ctr">
                <a:solidFill>
                  <a:schemeClr val="accent5"/>
                </a:solidFill>
                <a:prstDash val="solid"/>
              </a:ln>
              <a:effectLst/>
            </c:spPr>
            <c:extLst>
              <c:ext xmlns:c16="http://schemas.microsoft.com/office/drawing/2014/chart" uri="{C3380CC4-5D6E-409C-BE32-E72D297353CC}">
                <c16:uniqueId val="{0000000D-9D08-41B6-886D-ED44D20121E0}"/>
              </c:ext>
            </c:extLst>
          </c:dPt>
          <c:dPt>
            <c:idx val="14"/>
            <c:invertIfNegative val="0"/>
            <c:bubble3D val="0"/>
            <c:spPr>
              <a:solidFill>
                <a:schemeClr val="lt1"/>
              </a:solidFill>
              <a:ln w="25400" cap="flat" cmpd="sng" algn="ctr">
                <a:solidFill>
                  <a:schemeClr val="accent5"/>
                </a:solidFill>
                <a:prstDash val="solid"/>
              </a:ln>
              <a:effectLst/>
            </c:spPr>
            <c:extLst>
              <c:ext xmlns:c16="http://schemas.microsoft.com/office/drawing/2014/chart" uri="{C3380CC4-5D6E-409C-BE32-E72D297353CC}">
                <c16:uniqueId val="{0000000E-9D08-41B6-886D-ED44D20121E0}"/>
              </c:ext>
            </c:extLst>
          </c:dPt>
          <c:dLbls>
            <c:dLbl>
              <c:idx val="0"/>
              <c:tx>
                <c:rich>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fld id="{EC648259-2A1B-4BC1-98D9-F6A9B2DDDD2D}" type="CELLRANGE">
                      <a:rPr lang="en-US"/>
                      <a:pPr>
                        <a:defRPr b="1"/>
                      </a:pPr>
                      <a:t>[PLAGECELL]</a:t>
                    </a:fld>
                    <a:endParaRPr lang="fr-FR"/>
                  </a:p>
                </c:rich>
              </c:tx>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fr-FR"/>
                </a:p>
              </c:txPr>
              <c:dLblPos val="t"/>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0-9D08-41B6-886D-ED44D20121E0}"/>
                </c:ext>
              </c:extLst>
            </c:dLbl>
            <c:dLbl>
              <c:idx val="1"/>
              <c:layout>
                <c:manualLayout>
                  <c:x val="1.7421833867924341E-2"/>
                  <c:y val="6.9244394441890331E-2"/>
                </c:manualLayout>
              </c:layout>
              <c:tx>
                <c:rich>
                  <a:bodyPr/>
                  <a:lstStyle/>
                  <a:p>
                    <a:fld id="{F9E5AB5D-6E3B-4F00-9864-F300A470AB3C}"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9D08-41B6-886D-ED44D20121E0}"/>
                </c:ext>
              </c:extLst>
            </c:dLbl>
            <c:dLbl>
              <c:idx val="2"/>
              <c:layout>
                <c:manualLayout>
                  <c:x val="1.8244011498994572E-2"/>
                  <c:y val="2.1400244389667557E-2"/>
                </c:manualLayout>
              </c:layout>
              <c:tx>
                <c:rich>
                  <a:bodyPr/>
                  <a:lstStyle/>
                  <a:p>
                    <a:fld id="{6B006689-3E75-4603-90F6-0BE27AC9D562}"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9D08-41B6-886D-ED44D20121E0}"/>
                </c:ext>
              </c:extLst>
            </c:dLbl>
            <c:dLbl>
              <c:idx val="3"/>
              <c:tx>
                <c:rich>
                  <a:bodyPr/>
                  <a:lstStyle/>
                  <a:p>
                    <a:fld id="{9C4AE575-5DB8-4D01-B2C2-EFCE506D5348}" type="CELLRANGE">
                      <a:rPr lang="en-US"/>
                      <a:pPr/>
                      <a:t>[PLAGECELL]</a:t>
                    </a:fld>
                    <a:endParaRPr lang="fr-FR"/>
                  </a:p>
                </c:rich>
              </c:tx>
              <c:dLblPos val="t"/>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9D08-41B6-886D-ED44D20121E0}"/>
                </c:ext>
              </c:extLst>
            </c:dLbl>
            <c:dLbl>
              <c:idx val="4"/>
              <c:tx>
                <c:rich>
                  <a:bodyPr/>
                  <a:lstStyle/>
                  <a:p>
                    <a:fld id="{6C30EB65-82C5-40AA-A925-3913540BE13D}" type="CELLRANGE">
                      <a:rPr lang="en-US"/>
                      <a:pPr/>
                      <a:t>[PLAGECELL]</a:t>
                    </a:fld>
                    <a:endParaRPr lang="fr-FR"/>
                  </a:p>
                </c:rich>
              </c:tx>
              <c:dLblPos val="t"/>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4-9D08-41B6-886D-ED44D20121E0}"/>
                </c:ext>
              </c:extLst>
            </c:dLbl>
            <c:dLbl>
              <c:idx val="5"/>
              <c:layout>
                <c:manualLayout>
                  <c:x val="-0.1641961034909509"/>
                  <c:y val="-0.1212680515414495"/>
                </c:manualLayout>
              </c:layout>
              <c:tx>
                <c:rich>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fld id="{C9A2C9C2-599E-4903-A52B-AAB65D6220C2}" type="CELLRANGE">
                      <a:rPr lang="en-US"/>
                      <a:pPr>
                        <a:defRPr b="1"/>
                      </a:pPr>
                      <a:t>[PLAGECELL]</a:t>
                    </a:fld>
                    <a:endParaRPr lang="fr-FR"/>
                  </a:p>
                </c:rich>
              </c:tx>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fr-FR"/>
                </a:p>
              </c:txPr>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5-9D08-41B6-886D-ED44D20121E0}"/>
                </c:ext>
              </c:extLst>
            </c:dLbl>
            <c:dLbl>
              <c:idx val="6"/>
              <c:tx>
                <c:rich>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fld id="{FCF5F993-7406-4220-B9D8-BCDC5C3D4D28}" type="CELLRANGE">
                      <a:rPr lang="en-US"/>
                      <a:pPr>
                        <a:defRPr sz="800"/>
                      </a:pPr>
                      <a:t>[PLAGECELL]</a:t>
                    </a:fld>
                    <a:endParaRPr lang="fr-FR"/>
                  </a:p>
                </c:rich>
              </c:tx>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fr-FR"/>
                </a:p>
              </c:txPr>
              <c:dLblPos val="b"/>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6-9D08-41B6-886D-ED44D20121E0}"/>
                </c:ext>
              </c:extLst>
            </c:dLbl>
            <c:dLbl>
              <c:idx val="7"/>
              <c:tx>
                <c:rich>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fld id="{4DF717B4-CA2C-48A7-AA5F-D6CC64ED0EAB}" type="CELLRANGE">
                      <a:rPr lang="en-US"/>
                      <a:pPr>
                        <a:defRPr b="1"/>
                      </a:pPr>
                      <a:t>[PLAGECELL]</a:t>
                    </a:fld>
                    <a:endParaRPr lang="fr-FR"/>
                  </a:p>
                </c:rich>
              </c:tx>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fr-FR"/>
                </a:p>
              </c:txPr>
              <c:dLblPos val="l"/>
              <c:showLegendKey val="0"/>
              <c:showVal val="0"/>
              <c:showCatName val="0"/>
              <c:showSerName val="0"/>
              <c:showPercent val="0"/>
              <c:showBubbleSize val="0"/>
              <c:separator>
</c:separator>
              <c:extLst>
                <c:ext xmlns:c15="http://schemas.microsoft.com/office/drawing/2012/chart" uri="{CE6537A1-D6FC-4f65-9D91-7224C49458BB}">
                  <c15:layout>
                    <c:manualLayout>
                      <c:w val="0.15331050996321746"/>
                      <c:h val="5.2746828087792678E-2"/>
                    </c:manualLayout>
                  </c15:layout>
                  <c15:dlblFieldTable/>
                  <c15:showDataLabelsRange val="1"/>
                </c:ext>
                <c:ext xmlns:c16="http://schemas.microsoft.com/office/drawing/2014/chart" uri="{C3380CC4-5D6E-409C-BE32-E72D297353CC}">
                  <c16:uniqueId val="{00000007-9D08-41B6-886D-ED44D20121E0}"/>
                </c:ext>
              </c:extLst>
            </c:dLbl>
            <c:dLbl>
              <c:idx val="8"/>
              <c:tx>
                <c:rich>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fld id="{EE24A4A7-FA2F-403D-A9FE-2C2D3292FA7D}" type="CELLRANGE">
                      <a:rPr lang="en-US"/>
                      <a:pPr>
                        <a:defRPr sz="800"/>
                      </a:pPr>
                      <a:t>[PLAGECELL]</a:t>
                    </a:fld>
                    <a:endParaRPr lang="fr-FR"/>
                  </a:p>
                </c:rich>
              </c:tx>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fr-FR"/>
                </a:p>
              </c:txPr>
              <c:dLblPos val="b"/>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8-9D08-41B6-886D-ED44D20121E0}"/>
                </c:ext>
              </c:extLst>
            </c:dLbl>
            <c:dLbl>
              <c:idx val="9"/>
              <c:layout>
                <c:manualLayout>
                  <c:x val="-5.3159625763129999E-2"/>
                  <c:y val="-6.3855576996366167E-2"/>
                </c:manualLayout>
              </c:layout>
              <c:tx>
                <c:rich>
                  <a:bodyPr/>
                  <a:lstStyle/>
                  <a:p>
                    <a:fld id="{4D896BFD-1849-432E-851B-010B498CF947}"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9-9D08-41B6-886D-ED44D20121E0}"/>
                </c:ext>
              </c:extLst>
            </c:dLbl>
            <c:dLbl>
              <c:idx val="10"/>
              <c:tx>
                <c:rich>
                  <a:bodyPr/>
                  <a:lstStyle/>
                  <a:p>
                    <a:fld id="{099BC5A0-D292-4469-979C-C068B913E189}" type="CELLRANGE">
                      <a:rPr lang="fr-FR"/>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D08-41B6-886D-ED44D20121E0}"/>
                </c:ext>
              </c:extLst>
            </c:dLbl>
            <c:dLbl>
              <c:idx val="11"/>
              <c:tx>
                <c:rich>
                  <a:bodyPr/>
                  <a:lstStyle/>
                  <a:p>
                    <a:fld id="{35E4E6A3-35E0-434D-BE53-7E68E286FFB7}" type="CELLRANGE">
                      <a:rPr lang="en-US"/>
                      <a:pPr/>
                      <a:t>[PLAGECELL]</a:t>
                    </a:fld>
                    <a:endParaRPr lang="fr-FR"/>
                  </a:p>
                </c:rich>
              </c:tx>
              <c:dLblPos val="t"/>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B-9D08-41B6-886D-ED44D20121E0}"/>
                </c:ext>
              </c:extLst>
            </c:dLbl>
            <c:dLbl>
              <c:idx val="12"/>
              <c:delete val="1"/>
              <c:extLst>
                <c:ext xmlns:c15="http://schemas.microsoft.com/office/drawing/2012/chart" uri="{CE6537A1-D6FC-4f65-9D91-7224C49458BB}">
                  <c15:layout>
                    <c:manualLayout>
                      <c:w val="0.14049409188517381"/>
                      <c:h val="7.9929912795408328E-2"/>
                    </c:manualLayout>
                  </c15:layout>
                </c:ext>
                <c:ext xmlns:c16="http://schemas.microsoft.com/office/drawing/2014/chart" uri="{C3380CC4-5D6E-409C-BE32-E72D297353CC}">
                  <c16:uniqueId val="{0000000C-9D08-41B6-886D-ED44D20121E0}"/>
                </c:ext>
              </c:extLst>
            </c:dLbl>
            <c:dLbl>
              <c:idx val="13"/>
              <c:layout>
                <c:manualLayout>
                  <c:x val="-4.5610028747486639E-3"/>
                  <c:y val="-1.426682959311177E-2"/>
                </c:manualLayout>
              </c:layout>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showDataLabelsRange val="1"/>
                </c:ext>
                <c:ext xmlns:c16="http://schemas.microsoft.com/office/drawing/2014/chart" uri="{C3380CC4-5D6E-409C-BE32-E72D297353CC}">
                  <c16:uniqueId val="{0000000D-9D08-41B6-886D-ED44D20121E0}"/>
                </c:ext>
              </c:extLst>
            </c:dLbl>
            <c:dLbl>
              <c:idx val="14"/>
              <c:tx>
                <c:rich>
                  <a:bodyPr/>
                  <a:lstStyle/>
                  <a:p>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E-9D08-41B6-886D-ED44D20121E0}"/>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dLblPos val="r"/>
            <c:showLegendKey val="0"/>
            <c:showVal val="0"/>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'Activité ATIH'!$E$2:$E$16</c:f>
              <c:numCache>
                <c:formatCode>###\ ###\ ###\ ##0</c:formatCode>
                <c:ptCount val="15"/>
                <c:pt idx="0">
                  <c:v>20528</c:v>
                </c:pt>
                <c:pt idx="1">
                  <c:v>2397</c:v>
                </c:pt>
                <c:pt idx="2">
                  <c:v>2172</c:v>
                </c:pt>
                <c:pt idx="3">
                  <c:v>2909</c:v>
                </c:pt>
                <c:pt idx="4">
                  <c:v>1429</c:v>
                </c:pt>
                <c:pt idx="5">
                  <c:v>19686</c:v>
                </c:pt>
                <c:pt idx="6">
                  <c:v>205</c:v>
                </c:pt>
                <c:pt idx="7">
                  <c:v>18929</c:v>
                </c:pt>
                <c:pt idx="8">
                  <c:v>2029</c:v>
                </c:pt>
                <c:pt idx="9">
                  <c:v>517</c:v>
                </c:pt>
                <c:pt idx="10">
                  <c:v>29</c:v>
                </c:pt>
                <c:pt idx="11">
                  <c:v>1261</c:v>
                </c:pt>
              </c:numCache>
            </c:numRef>
          </c:xVal>
          <c:yVal>
            <c:numRef>
              <c:f>'Activité ATIH'!$F$2:$F$16</c:f>
              <c:numCache>
                <c:formatCode>0%</c:formatCode>
                <c:ptCount val="15"/>
                <c:pt idx="0">
                  <c:v>0.18576709796672827</c:v>
                </c:pt>
                <c:pt idx="1">
                  <c:v>0.25497382198952878</c:v>
                </c:pt>
                <c:pt idx="2">
                  <c:v>0.30137807070101857</c:v>
                </c:pt>
                <c:pt idx="3">
                  <c:v>0.73983253588516751</c:v>
                </c:pt>
                <c:pt idx="4">
                  <c:v>0.35836501901140683</c:v>
                </c:pt>
                <c:pt idx="5">
                  <c:v>0.12158158614402917</c:v>
                </c:pt>
                <c:pt idx="6">
                  <c:v>0.11413043478260869</c:v>
                </c:pt>
                <c:pt idx="7">
                  <c:v>9.688821927333835E-2</c:v>
                </c:pt>
                <c:pt idx="8">
                  <c:v>1.8574297188755019E-2</c:v>
                </c:pt>
                <c:pt idx="9">
                  <c:v>0.18036529680365296</c:v>
                </c:pt>
                <c:pt idx="10">
                  <c:v>2.625</c:v>
                </c:pt>
                <c:pt idx="11">
                  <c:v>1.0706075533661741</c:v>
                </c:pt>
              </c:numCache>
            </c:numRef>
          </c:yVal>
          <c:bubbleSize>
            <c:numRef>
              <c:f>'Activité ATIH'!$O$2:$O$16</c:f>
              <c:numCache>
                <c:formatCode>General</c:formatCode>
                <c:ptCount val="15"/>
                <c:pt idx="0">
                  <c:v>1038</c:v>
                </c:pt>
                <c:pt idx="1">
                  <c:v>131</c:v>
                </c:pt>
                <c:pt idx="2">
                  <c:v>183</c:v>
                </c:pt>
                <c:pt idx="3">
                  <c:v>214</c:v>
                </c:pt>
                <c:pt idx="4">
                  <c:v>109</c:v>
                </c:pt>
                <c:pt idx="5">
                  <c:v>63</c:v>
                </c:pt>
                <c:pt idx="6">
                  <c:v>12</c:v>
                </c:pt>
                <c:pt idx="7">
                  <c:v>292</c:v>
                </c:pt>
                <c:pt idx="8">
                  <c:v>34</c:v>
                </c:pt>
                <c:pt idx="9">
                  <c:v>80</c:v>
                </c:pt>
                <c:pt idx="10">
                  <c:v>10</c:v>
                </c:pt>
                <c:pt idx="11">
                  <c:v>101</c:v>
                </c:pt>
              </c:numCache>
            </c:numRef>
          </c:bubbleSize>
          <c:bubble3D val="0"/>
          <c:extLst>
            <c:ext xmlns:c15="http://schemas.microsoft.com/office/drawing/2012/chart" uri="{02D57815-91ED-43cb-92C2-25804820EDAC}">
              <c15:datalabelsRange>
                <c15:f>'Activité ATIH'!$A$2:$A$16</c15:f>
                <c15:dlblRangeCache>
                  <c:ptCount val="15"/>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15:dlblRangeCache>
              </c15:datalabelsRange>
            </c:ext>
            <c:ext xmlns:c16="http://schemas.microsoft.com/office/drawing/2014/chart" uri="{C3380CC4-5D6E-409C-BE32-E72D297353CC}">
              <c16:uniqueId val="{0000000F-9D08-41B6-886D-ED44D20121E0}"/>
            </c:ext>
          </c:extLst>
        </c:ser>
        <c:dLbls>
          <c:showLegendKey val="0"/>
          <c:showVal val="0"/>
          <c:showCatName val="0"/>
          <c:showSerName val="0"/>
          <c:showPercent val="0"/>
          <c:showBubbleSize val="0"/>
        </c:dLbls>
        <c:bubbleScale val="100"/>
        <c:showNegBubbles val="0"/>
        <c:axId val="248908623"/>
        <c:axId val="151556223"/>
      </c:bubbleChart>
      <c:valAx>
        <c:axId val="248908623"/>
        <c:scaling>
          <c:orientation val="minMax"/>
          <c:max val="22000"/>
          <c:min val="0"/>
        </c:scaling>
        <c:delete val="0"/>
        <c:axPos val="b"/>
        <c:majorGridlines>
          <c:spPr>
            <a:ln w="9525">
              <a:solidFill>
                <a:schemeClr val="tx1">
                  <a:lumMod val="15000"/>
                  <a:lumOff val="85000"/>
                </a:schemeClr>
              </a:solidFill>
            </a:ln>
            <a:effectLst/>
          </c:spPr>
        </c:majorGridlines>
        <c:title>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a:t>Nombre d'actes en 2023</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 ###\ ###\ ##0" sourceLinked="1"/>
        <c:majorTickMark val="none"/>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51556223"/>
        <c:crosses val="autoZero"/>
        <c:crossBetween val="midCat"/>
      </c:valAx>
      <c:valAx>
        <c:axId val="151556223"/>
        <c:scaling>
          <c:orientation val="minMax"/>
          <c:max val="3"/>
        </c:scaling>
        <c:delete val="0"/>
        <c:axPos val="l"/>
        <c:majorGridlines>
          <c:spPr>
            <a:ln w="9525">
              <a:solidFill>
                <a:schemeClr val="tx1">
                  <a:lumMod val="15000"/>
                  <a:lumOff val="85000"/>
                </a:schemeClr>
              </a:solidFill>
            </a:ln>
            <a:effectLst/>
          </c:spPr>
        </c:majorGridlines>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a:t>Evolution de l'activité entre 2021 et 2023</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solidFill>
              <a:schemeClr val="tx1">
                <a:lumMod val="25000"/>
                <a:lumOff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48908623"/>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'Activité ATIH'!$A$2:$A$16</c:f>
              <c:strCache>
                <c:ptCount val="15"/>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strRef>
          </c:tx>
          <c:spPr>
            <a:noFill/>
            <a:ln w="9525" cap="flat" cmpd="sng" algn="ctr">
              <a:solidFill>
                <a:schemeClr val="accent4"/>
              </a:solidFill>
              <a:prstDash val="solid"/>
              <a:round/>
              <a:headEnd type="none" w="med" len="med"/>
              <a:tailEnd type="none" w="med" len="med"/>
            </a:ln>
            <a:effectLst/>
          </c:spPr>
          <c:invertIfNegative val="0"/>
          <c:dPt>
            <c:idx val="5"/>
            <c:invertIfNegative val="0"/>
            <c:bubble3D val="0"/>
            <c:spPr>
              <a:noFill/>
              <a:ln w="9525" cap="flat" cmpd="sng" algn="ctr">
                <a:solidFill>
                  <a:schemeClr val="accent3"/>
                </a:solidFill>
                <a:prstDash val="solid"/>
                <a:round/>
                <a:headEnd type="none" w="med" len="med"/>
                <a:tailEnd type="none" w="med" len="med"/>
              </a:ln>
              <a:effectLst/>
            </c:spPr>
            <c:extLst>
              <c:ext xmlns:c16="http://schemas.microsoft.com/office/drawing/2014/chart" uri="{C3380CC4-5D6E-409C-BE32-E72D297353CC}">
                <c16:uniqueId val="{00000005-9FD2-48C1-A261-F0B7763B5A81}"/>
              </c:ext>
            </c:extLst>
          </c:dPt>
          <c:dPt>
            <c:idx val="6"/>
            <c:invertIfNegative val="0"/>
            <c:bubble3D val="0"/>
            <c:spPr>
              <a:noFill/>
              <a:ln w="9525" cap="flat" cmpd="sng" algn="ctr">
                <a:solidFill>
                  <a:schemeClr val="accent3"/>
                </a:solidFill>
                <a:prstDash val="solid"/>
                <a:round/>
                <a:headEnd type="none" w="med" len="med"/>
                <a:tailEnd type="none" w="med" len="med"/>
              </a:ln>
              <a:effectLst/>
            </c:spPr>
            <c:extLst>
              <c:ext xmlns:c16="http://schemas.microsoft.com/office/drawing/2014/chart" uri="{C3380CC4-5D6E-409C-BE32-E72D297353CC}">
                <c16:uniqueId val="{00000006-9FD2-48C1-A261-F0B7763B5A81}"/>
              </c:ext>
            </c:extLst>
          </c:dPt>
          <c:dPt>
            <c:idx val="7"/>
            <c:invertIfNegative val="0"/>
            <c:bubble3D val="0"/>
            <c:spPr>
              <a:noFill/>
              <a:ln w="9525" cap="flat" cmpd="sng" algn="ctr">
                <a:solidFill>
                  <a:schemeClr val="accent3"/>
                </a:solidFill>
                <a:prstDash val="solid"/>
                <a:round/>
                <a:headEnd type="none" w="med" len="med"/>
                <a:tailEnd type="none" w="med" len="med"/>
              </a:ln>
              <a:effectLst/>
            </c:spPr>
            <c:extLst>
              <c:ext xmlns:c16="http://schemas.microsoft.com/office/drawing/2014/chart" uri="{C3380CC4-5D6E-409C-BE32-E72D297353CC}">
                <c16:uniqueId val="{00000007-9FD2-48C1-A261-F0B7763B5A81}"/>
              </c:ext>
            </c:extLst>
          </c:dPt>
          <c:dPt>
            <c:idx val="8"/>
            <c:invertIfNegative val="0"/>
            <c:bubble3D val="0"/>
            <c:spPr>
              <a:noFill/>
              <a:ln w="9525" cap="flat" cmpd="sng" algn="ctr">
                <a:solidFill>
                  <a:schemeClr val="accent3"/>
                </a:solidFill>
                <a:prstDash val="solid"/>
                <a:round/>
                <a:headEnd type="none" w="med" len="med"/>
                <a:tailEnd type="none" w="med" len="med"/>
              </a:ln>
              <a:effectLst/>
            </c:spPr>
            <c:extLst>
              <c:ext xmlns:c16="http://schemas.microsoft.com/office/drawing/2014/chart" uri="{C3380CC4-5D6E-409C-BE32-E72D297353CC}">
                <c16:uniqueId val="{00000008-9FD2-48C1-A261-F0B7763B5A81}"/>
              </c:ext>
            </c:extLst>
          </c:dPt>
          <c:dPt>
            <c:idx val="9"/>
            <c:invertIfNegative val="0"/>
            <c:bubble3D val="0"/>
            <c:spPr>
              <a:noFill/>
              <a:ln w="9525" cap="flat" cmpd="sng" algn="ctr">
                <a:solidFill>
                  <a:schemeClr val="accent1"/>
                </a:solidFill>
                <a:prstDash val="solid"/>
                <a:round/>
                <a:headEnd type="none" w="med" len="med"/>
                <a:tailEnd type="none" w="med" len="med"/>
              </a:ln>
              <a:effectLst/>
            </c:spPr>
            <c:extLst>
              <c:ext xmlns:c16="http://schemas.microsoft.com/office/drawing/2014/chart" uri="{C3380CC4-5D6E-409C-BE32-E72D297353CC}">
                <c16:uniqueId val="{00000009-9FD2-48C1-A261-F0B7763B5A81}"/>
              </c:ext>
            </c:extLst>
          </c:dPt>
          <c:dPt>
            <c:idx val="10"/>
            <c:invertIfNegative val="0"/>
            <c:bubble3D val="0"/>
            <c:spPr>
              <a:noFill/>
              <a:ln w="9525" cap="flat" cmpd="sng" algn="ctr">
                <a:solidFill>
                  <a:schemeClr val="tx2"/>
                </a:solidFill>
                <a:prstDash val="solid"/>
                <a:round/>
                <a:headEnd type="none" w="med" len="med"/>
                <a:tailEnd type="none" w="med" len="med"/>
              </a:ln>
              <a:effectLst/>
            </c:spPr>
            <c:extLst>
              <c:ext xmlns:c16="http://schemas.microsoft.com/office/drawing/2014/chart" uri="{C3380CC4-5D6E-409C-BE32-E72D297353CC}">
                <c16:uniqueId val="{0000000A-9FD2-48C1-A261-F0B7763B5A81}"/>
              </c:ext>
            </c:extLst>
          </c:dPt>
          <c:dPt>
            <c:idx val="11"/>
            <c:invertIfNegative val="0"/>
            <c:bubble3D val="0"/>
            <c:spPr>
              <a:noFill/>
              <a:ln w="9525" cap="flat" cmpd="sng" algn="ctr">
                <a:solidFill>
                  <a:schemeClr val="accent5"/>
                </a:solidFill>
                <a:prstDash val="solid"/>
                <a:round/>
                <a:headEnd type="none" w="med" len="med"/>
                <a:tailEnd type="none" w="med" len="med"/>
              </a:ln>
              <a:effectLst/>
            </c:spPr>
            <c:extLst>
              <c:ext xmlns:c16="http://schemas.microsoft.com/office/drawing/2014/chart" uri="{C3380CC4-5D6E-409C-BE32-E72D297353CC}">
                <c16:uniqueId val="{0000000B-9FD2-48C1-A261-F0B7763B5A81}"/>
              </c:ext>
            </c:extLst>
          </c:dPt>
          <c:dPt>
            <c:idx val="12"/>
            <c:invertIfNegative val="0"/>
            <c:bubble3D val="0"/>
            <c:spPr>
              <a:noFill/>
              <a:ln w="9525" cap="flat" cmpd="sng" algn="ctr">
                <a:solidFill>
                  <a:schemeClr val="accent2"/>
                </a:solidFill>
                <a:prstDash val="solid"/>
                <a:round/>
                <a:headEnd type="none" w="med" len="med"/>
                <a:tailEnd type="none" w="med" len="med"/>
              </a:ln>
              <a:effectLst/>
            </c:spPr>
            <c:extLst>
              <c:ext xmlns:c16="http://schemas.microsoft.com/office/drawing/2014/chart" uri="{C3380CC4-5D6E-409C-BE32-E72D297353CC}">
                <c16:uniqueId val="{0000000C-9FD2-48C1-A261-F0B7763B5A81}"/>
              </c:ext>
            </c:extLst>
          </c:dPt>
          <c:dPt>
            <c:idx val="13"/>
            <c:invertIfNegative val="0"/>
            <c:bubble3D val="0"/>
            <c:spPr>
              <a:noFill/>
              <a:ln w="9525" cap="flat" cmpd="sng" algn="ctr">
                <a:solidFill>
                  <a:schemeClr val="accent5"/>
                </a:solidFill>
                <a:prstDash val="solid"/>
                <a:round/>
                <a:headEnd type="none" w="med" len="med"/>
                <a:tailEnd type="none" w="med" len="med"/>
              </a:ln>
              <a:effectLst/>
            </c:spPr>
            <c:extLst>
              <c:ext xmlns:c16="http://schemas.microsoft.com/office/drawing/2014/chart" uri="{C3380CC4-5D6E-409C-BE32-E72D297353CC}">
                <c16:uniqueId val="{0000000D-9FD2-48C1-A261-F0B7763B5A81}"/>
              </c:ext>
            </c:extLst>
          </c:dPt>
          <c:dPt>
            <c:idx val="14"/>
            <c:invertIfNegative val="0"/>
            <c:bubble3D val="0"/>
            <c:spPr>
              <a:noFill/>
              <a:ln w="9525" cap="flat" cmpd="sng" algn="ctr">
                <a:solidFill>
                  <a:schemeClr val="tx2"/>
                </a:solidFill>
                <a:prstDash val="solid"/>
                <a:round/>
                <a:headEnd type="none" w="med" len="med"/>
                <a:tailEnd type="none" w="med" len="med"/>
              </a:ln>
              <a:effectLst/>
            </c:spPr>
            <c:extLst>
              <c:ext xmlns:c16="http://schemas.microsoft.com/office/drawing/2014/chart" uri="{C3380CC4-5D6E-409C-BE32-E72D297353CC}">
                <c16:uniqueId val="{0000000E-9FD2-48C1-A261-F0B7763B5A81}"/>
              </c:ext>
            </c:extLst>
          </c:dPt>
          <c:dLbls>
            <c:dLbl>
              <c:idx val="0"/>
              <c:layout>
                <c:manualLayout>
                  <c:x val="-0.17188029035000152"/>
                  <c:y val="-4.9736519528996971E-2"/>
                </c:manualLayout>
              </c:layout>
              <c:tx>
                <c:rich>
                  <a:bodyPr/>
                  <a:lstStyle/>
                  <a:p>
                    <a:fld id="{D6F4ED4A-FC12-4F75-8B80-762C74654706}"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0-9FD2-48C1-A261-F0B7763B5A81}"/>
                </c:ext>
              </c:extLst>
            </c:dLbl>
            <c:dLbl>
              <c:idx val="1"/>
              <c:layout>
                <c:manualLayout>
                  <c:x val="-0.18061282119871833"/>
                  <c:y val="8.8076718441505702E-3"/>
                </c:manualLayout>
              </c:layout>
              <c:tx>
                <c:rich>
                  <a:bodyPr/>
                  <a:lstStyle/>
                  <a:p>
                    <a:fld id="{A3F1E33F-8611-45AF-AE4B-0375E489AB5E}"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9FD2-48C1-A261-F0B7763B5A81}"/>
                </c:ext>
              </c:extLst>
            </c:dLbl>
            <c:dLbl>
              <c:idx val="2"/>
              <c:layout>
                <c:manualLayout>
                  <c:x val="-1.494611220434905E-3"/>
                  <c:y val="4.9736519528996839E-2"/>
                </c:manualLayout>
              </c:layout>
              <c:tx>
                <c:rich>
                  <a:bodyPr/>
                  <a:lstStyle/>
                  <a:p>
                    <a:fld id="{6B3AB976-E791-4525-A2E3-581B377CB860}"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9FD2-48C1-A261-F0B7763B5A81}"/>
                </c:ext>
              </c:extLst>
            </c:dLbl>
            <c:dLbl>
              <c:idx val="3"/>
              <c:layout>
                <c:manualLayout>
                  <c:x val="-7.0439379216171744E-2"/>
                  <c:y val="-0.15986738420034699"/>
                </c:manualLayout>
              </c:layout>
              <c:tx>
                <c:rich>
                  <a:bodyPr/>
                  <a:lstStyle/>
                  <a:p>
                    <a:fld id="{10209BA5-3BAC-4AD8-8ED7-D1A703268B6B}"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9FD2-48C1-A261-F0B7763B5A81}"/>
                </c:ext>
              </c:extLst>
            </c:dLbl>
            <c:dLbl>
              <c:idx val="4"/>
              <c:layout>
                <c:manualLayout>
                  <c:x val="-8.1856796709219151E-2"/>
                  <c:y val="-0.16923004622866827"/>
                </c:manualLayout>
              </c:layout>
              <c:tx>
                <c:rich>
                  <a:bodyPr/>
                  <a:lstStyle/>
                  <a:p>
                    <a:fld id="{134724B5-F632-4749-BD13-4A7730AFCC64}"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4-9FD2-48C1-A261-F0B7763B5A81}"/>
                </c:ext>
              </c:extLst>
            </c:dLbl>
            <c:dLbl>
              <c:idx val="5"/>
              <c:tx>
                <c:rich>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fld id="{2974BD0D-596A-4C72-901E-21FB1F52DB4A}" type="CELLRANGE">
                      <a:rPr lang="fr-FR"/>
                      <a:pPr>
                        <a:defRPr b="1"/>
                      </a:pPr>
                      <a:t>[PLAGECELL]</a:t>
                    </a:fld>
                    <a:endParaRPr lang="fr-FR"/>
                  </a:p>
                </c:rich>
              </c:tx>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fr-FR"/>
                </a:p>
              </c:txPr>
              <c:dLblPos val="r"/>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FD2-48C1-A261-F0B7763B5A81}"/>
                </c:ext>
              </c:extLst>
            </c:dLbl>
            <c:dLbl>
              <c:idx val="6"/>
              <c:tx>
                <c:rich>
                  <a:bodyPr/>
                  <a:lstStyle/>
                  <a:p>
                    <a:fld id="{E82C49E4-A93D-46D3-BEDE-03577724A689}" type="CELLRANGE">
                      <a:rPr lang="en-US"/>
                      <a:pPr/>
                      <a:t>[PLAGECELL]</a:t>
                    </a:fld>
                    <a:endParaRPr lang="fr-FR"/>
                  </a:p>
                </c:rich>
              </c:tx>
              <c:dLblPos val="t"/>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6-9FD2-48C1-A261-F0B7763B5A81}"/>
                </c:ext>
              </c:extLst>
            </c:dLbl>
            <c:dLbl>
              <c:idx val="7"/>
              <c:tx>
                <c:rich>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fld id="{B53196F9-D41E-4E3B-9FA5-776F7370300B}" type="CELLRANGE">
                      <a:rPr lang="en-US"/>
                      <a:pPr>
                        <a:defRPr b="1"/>
                      </a:pPr>
                      <a:t>[PLAGECELL]</a:t>
                    </a:fld>
                    <a:endParaRPr lang="fr-FR"/>
                  </a:p>
                </c:rich>
              </c:tx>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fr-FR"/>
                </a:p>
              </c:txPr>
              <c:dLblPos val="t"/>
              <c:showLegendKey val="0"/>
              <c:showVal val="0"/>
              <c:showCatName val="0"/>
              <c:showSerName val="0"/>
              <c:showPercent val="0"/>
              <c:showBubbleSize val="0"/>
              <c:separator>
</c:separator>
              <c:extLst>
                <c:ext xmlns:c15="http://schemas.microsoft.com/office/drawing/2012/chart" uri="{CE6537A1-D6FC-4f65-9D91-7224C49458BB}">
                  <c15:layout>
                    <c:manualLayout>
                      <c:w val="0.15012616519361158"/>
                      <c:h val="0.11185401967865397"/>
                    </c:manualLayout>
                  </c15:layout>
                  <c15:dlblFieldTable/>
                  <c15:showDataLabelsRange val="1"/>
                </c:ext>
                <c:ext xmlns:c16="http://schemas.microsoft.com/office/drawing/2014/chart" uri="{C3380CC4-5D6E-409C-BE32-E72D297353CC}">
                  <c16:uniqueId val="{00000007-9FD2-48C1-A261-F0B7763B5A81}"/>
                </c:ext>
              </c:extLst>
            </c:dLbl>
            <c:dLbl>
              <c:idx val="8"/>
              <c:tx>
                <c:rich>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fld id="{8142C045-0C03-4E8A-B75A-B7703E1B20BC}" type="CELLRANGE">
                      <a:rPr lang="fr-FR"/>
                      <a:pPr>
                        <a:defRPr b="1"/>
                      </a:pPr>
                      <a:t>[PLAGECELL]</a:t>
                    </a:fld>
                    <a:endParaRPr lang="fr-FR"/>
                  </a:p>
                </c:rich>
              </c:tx>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fr-FR"/>
                </a:p>
              </c:txPr>
              <c:dLblPos val="r"/>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FD2-48C1-A261-F0B7763B5A81}"/>
                </c:ext>
              </c:extLst>
            </c:dLbl>
            <c:dLbl>
              <c:idx val="9"/>
              <c:layout>
                <c:manualLayout>
                  <c:x val="-1.5537719338609821E-2"/>
                  <c:y val="0.12789390736027745"/>
                </c:manualLayout>
              </c:layout>
              <c:tx>
                <c:rich>
                  <a:bodyPr/>
                  <a:lstStyle/>
                  <a:p>
                    <a:fld id="{790236FD-4196-495C-91F4-4B3E429708BB}" type="CELLRANGE">
                      <a:rPr lang="en-US"/>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9-9FD2-48C1-A261-F0B7763B5A81}"/>
                </c:ext>
              </c:extLst>
            </c:dLbl>
            <c:dLbl>
              <c:idx val="10"/>
              <c:tx>
                <c:rich>
                  <a:bodyPr/>
                  <a:lstStyle/>
                  <a:p>
                    <a:fld id="{FA92588F-8D2A-481B-BED2-378FBD8C89F3}" type="CELLRANGE">
                      <a:rPr lang="en-US"/>
                      <a:pPr/>
                      <a:t>[PLAGECELL]</a:t>
                    </a:fld>
                    <a:endParaRPr lang="fr-FR"/>
                  </a:p>
                </c:rich>
              </c:tx>
              <c:dLblPos val="t"/>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A-9FD2-48C1-A261-F0B7763B5A81}"/>
                </c:ext>
              </c:extLst>
            </c:dLbl>
            <c:dLbl>
              <c:idx val="11"/>
              <c:tx>
                <c:rich>
                  <a:bodyPr/>
                  <a:lstStyle/>
                  <a:p>
                    <a:fld id="{E3E05596-1983-4D73-A3CB-1679F3CFD82E}" type="CELLRANGE">
                      <a:rPr lang="en-US" dirty="0"/>
                      <a:pPr/>
                      <a:t>[PLAGECELL]</a:t>
                    </a:fld>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B-9FD2-48C1-A261-F0B7763B5A81}"/>
                </c:ext>
              </c:extLst>
            </c:dLbl>
            <c:dLbl>
              <c:idx val="12"/>
              <c:tx>
                <c:rich>
                  <a:bodyPr/>
                  <a:lstStyle/>
                  <a:p>
                    <a:endParaRPr lang="en-US"/>
                  </a:p>
                </c:rich>
              </c:tx>
              <c:dLblPos val="b"/>
              <c:showLegendKey val="0"/>
              <c:showVal val="0"/>
              <c:showCatName val="0"/>
              <c:showSerName val="0"/>
              <c:showPercent val="0"/>
              <c:showBubbleSize val="0"/>
              <c:separator>
</c:separator>
              <c:extLst>
                <c:ext xmlns:c15="http://schemas.microsoft.com/office/drawing/2012/chart" uri="{CE6537A1-D6FC-4f65-9D91-7224C49458BB}">
                  <c15:showDataLabelsRange val="1"/>
                </c:ext>
                <c:ext xmlns:c16="http://schemas.microsoft.com/office/drawing/2014/chart" uri="{C3380CC4-5D6E-409C-BE32-E72D297353CC}">
                  <c16:uniqueId val="{0000000C-9FD2-48C1-A261-F0B7763B5A81}"/>
                </c:ext>
              </c:extLst>
            </c:dLbl>
            <c:dLbl>
              <c:idx val="13"/>
              <c:tx>
                <c:rich>
                  <a:bodyPr/>
                  <a:lstStyle/>
                  <a:p>
                    <a:endParaRPr lang="fr-FR"/>
                  </a:p>
                </c:rich>
              </c:tx>
              <c:dLblPos val="r"/>
              <c:showLegendKey val="0"/>
              <c:showVal val="0"/>
              <c:showCatName val="0"/>
              <c:showSerName val="0"/>
              <c:showPercent val="0"/>
              <c:showBubbleSize val="0"/>
              <c:separator>
</c:separator>
              <c:extLst>
                <c:ext xmlns:c15="http://schemas.microsoft.com/office/drawing/2012/chart" uri="{CE6537A1-D6FC-4f65-9D91-7224C49458BB}">
                  <c15:xForSave val="1"/>
                  <c15:showDataLabelsRange val="1"/>
                </c:ext>
                <c:ext xmlns:c16="http://schemas.microsoft.com/office/drawing/2014/chart" uri="{C3380CC4-5D6E-409C-BE32-E72D297353CC}">
                  <c16:uniqueId val="{0000000D-9FD2-48C1-A261-F0B7763B5A81}"/>
                </c:ext>
              </c:extLst>
            </c:dLbl>
            <c:dLbl>
              <c:idx val="14"/>
              <c:layout>
                <c:manualLayout>
                  <c:x val="2.3913779526956724E-2"/>
                  <c:y val="-5.6841736604567816E-2"/>
                </c:manualLayout>
              </c:layout>
              <c:tx>
                <c:rich>
                  <a:bodyPr/>
                  <a:lstStyle/>
                  <a:p>
                    <a:endParaRPr lang="en-US"/>
                  </a:p>
                </c:rich>
              </c:tx>
              <c:dLblPos val="r"/>
              <c:showLegendKey val="0"/>
              <c:showVal val="0"/>
              <c:showCatName val="0"/>
              <c:showSerName val="0"/>
              <c:showPercent val="0"/>
              <c:showBubbleSize val="0"/>
              <c:separator>
</c:separator>
              <c:extLst>
                <c:ext xmlns:c15="http://schemas.microsoft.com/office/drawing/2012/chart" uri="{CE6537A1-D6FC-4f65-9D91-7224C49458BB}">
                  <c15:showDataLabelsRange val="1"/>
                </c:ext>
                <c:ext xmlns:c16="http://schemas.microsoft.com/office/drawing/2014/chart" uri="{C3380CC4-5D6E-409C-BE32-E72D297353CC}">
                  <c16:uniqueId val="{0000000E-9FD2-48C1-A261-F0B7763B5A81}"/>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dLblPos val="r"/>
            <c:showLegendKey val="0"/>
            <c:showVal val="0"/>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'Activité ATIH'!$AK$2:$AK$16</c:f>
              <c:numCache>
                <c:formatCode>0%</c:formatCode>
                <c:ptCount val="15"/>
                <c:pt idx="0">
                  <c:v>0.56469212782540923</c:v>
                </c:pt>
                <c:pt idx="1">
                  <c:v>0.58030871923237382</c:v>
                </c:pt>
                <c:pt idx="2">
                  <c:v>0.60174953959484345</c:v>
                </c:pt>
                <c:pt idx="3">
                  <c:v>0.61430044688896523</c:v>
                </c:pt>
                <c:pt idx="4">
                  <c:v>0.54093771868439466</c:v>
                </c:pt>
                <c:pt idx="5">
                  <c:v>0.13232754241593012</c:v>
                </c:pt>
                <c:pt idx="6">
                  <c:v>0.3073170731707317</c:v>
                </c:pt>
                <c:pt idx="7">
                  <c:v>8.6058428865761524E-2</c:v>
                </c:pt>
                <c:pt idx="8">
                  <c:v>9.364218827008379E-2</c:v>
                </c:pt>
                <c:pt idx="9">
                  <c:v>0.81431334622823981</c:v>
                </c:pt>
                <c:pt idx="10">
                  <c:v>0.82758620689655171</c:v>
                </c:pt>
                <c:pt idx="11">
                  <c:v>0.87470261697065821</c:v>
                </c:pt>
              </c:numCache>
            </c:numRef>
          </c:xVal>
          <c:yVal>
            <c:numRef>
              <c:f>'Activité ATIH'!$AF$2:$AF$16</c:f>
              <c:numCache>
                <c:formatCode>General</c:formatCode>
                <c:ptCount val="15"/>
                <c:pt idx="0">
                  <c:v>63</c:v>
                </c:pt>
                <c:pt idx="1">
                  <c:v>62</c:v>
                </c:pt>
                <c:pt idx="2">
                  <c:v>56</c:v>
                </c:pt>
                <c:pt idx="3">
                  <c:v>109</c:v>
                </c:pt>
                <c:pt idx="4">
                  <c:v>155</c:v>
                </c:pt>
                <c:pt idx="5">
                  <c:v>627</c:v>
                </c:pt>
                <c:pt idx="6">
                  <c:v>19</c:v>
                </c:pt>
                <c:pt idx="7">
                  <c:v>667</c:v>
                </c:pt>
                <c:pt idx="8">
                  <c:v>454</c:v>
                </c:pt>
                <c:pt idx="9">
                  <c:v>34</c:v>
                </c:pt>
                <c:pt idx="10">
                  <c:v>15</c:v>
                </c:pt>
                <c:pt idx="11">
                  <c:v>38</c:v>
                </c:pt>
                <c:pt idx="13">
                  <c:v>168.92857142857142</c:v>
                </c:pt>
                <c:pt idx="14">
                  <c:v>59</c:v>
                </c:pt>
              </c:numCache>
            </c:numRef>
          </c:yVal>
          <c:bubbleSize>
            <c:numRef>
              <c:f>'Activité ATIH'!$AG$2:$AG$16</c:f>
              <c:numCache>
                <c:formatCode>General</c:formatCode>
                <c:ptCount val="15"/>
                <c:pt idx="0">
                  <c:v>15</c:v>
                </c:pt>
                <c:pt idx="1">
                  <c:v>14</c:v>
                </c:pt>
                <c:pt idx="2">
                  <c:v>13</c:v>
                </c:pt>
                <c:pt idx="3">
                  <c:v>14</c:v>
                </c:pt>
                <c:pt idx="4">
                  <c:v>15</c:v>
                </c:pt>
                <c:pt idx="5">
                  <c:v>17</c:v>
                </c:pt>
                <c:pt idx="6">
                  <c:v>12</c:v>
                </c:pt>
                <c:pt idx="7">
                  <c:v>17</c:v>
                </c:pt>
                <c:pt idx="8">
                  <c:v>16</c:v>
                </c:pt>
                <c:pt idx="9">
                  <c:v>13</c:v>
                </c:pt>
                <c:pt idx="10">
                  <c:v>11</c:v>
                </c:pt>
                <c:pt idx="11">
                  <c:v>12</c:v>
                </c:pt>
                <c:pt idx="13">
                  <c:v>0</c:v>
                </c:pt>
                <c:pt idx="14">
                  <c:v>0</c:v>
                </c:pt>
              </c:numCache>
            </c:numRef>
          </c:bubbleSize>
          <c:bubble3D val="0"/>
          <c:extLst>
            <c:ext xmlns:c15="http://schemas.microsoft.com/office/drawing/2012/chart" uri="{02D57815-91ED-43cb-92C2-25804820EDAC}">
              <c15:datalabelsRange>
                <c15:f>'Activité ATIH'!$A$2:$A$16</c15:f>
                <c15:dlblRangeCache>
                  <c:ptCount val="15"/>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15:dlblRangeCache>
              </c15:datalabelsRange>
            </c:ext>
            <c:ext xmlns:c16="http://schemas.microsoft.com/office/drawing/2014/chart" uri="{C3380CC4-5D6E-409C-BE32-E72D297353CC}">
              <c16:uniqueId val="{0000000F-9FD2-48C1-A261-F0B7763B5A81}"/>
            </c:ext>
          </c:extLst>
        </c:ser>
        <c:dLbls>
          <c:showLegendKey val="0"/>
          <c:showVal val="0"/>
          <c:showCatName val="0"/>
          <c:showSerName val="0"/>
          <c:showPercent val="0"/>
          <c:showBubbleSize val="0"/>
        </c:dLbls>
        <c:bubbleScale val="100"/>
        <c:showNegBubbles val="0"/>
        <c:axId val="248908623"/>
        <c:axId val="151556223"/>
      </c:bubbleChart>
      <c:valAx>
        <c:axId val="248908623"/>
        <c:scaling>
          <c:orientation val="minMax"/>
          <c:max val="1"/>
          <c:min val="0"/>
        </c:scaling>
        <c:delete val="0"/>
        <c:axPos val="b"/>
        <c:majorGridlines>
          <c:spPr>
            <a:ln w="9525">
              <a:solidFill>
                <a:schemeClr val="tx1">
                  <a:lumMod val="15000"/>
                  <a:lumOff val="85000"/>
                </a:schemeClr>
              </a:solidFill>
            </a:ln>
            <a:effectLst/>
          </c:spPr>
        </c:majorGridlines>
        <c:title>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a:t>Part de l'activité exercée par des CHU en 2023</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51556223"/>
        <c:crosses val="autoZero"/>
        <c:crossBetween val="midCat"/>
      </c:valAx>
      <c:valAx>
        <c:axId val="151556223"/>
        <c:scaling>
          <c:orientation val="minMax"/>
        </c:scaling>
        <c:delete val="0"/>
        <c:axPos val="l"/>
        <c:majorGridlines>
          <c:spPr>
            <a:ln w="9525">
              <a:solidFill>
                <a:schemeClr val="tx1">
                  <a:lumMod val="15000"/>
                  <a:lumOff val="85000"/>
                </a:schemeClr>
              </a:solidFill>
            </a:ln>
            <a:effectLst/>
          </c:spPr>
        </c:majorGridlines>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a:t>Nombre d'établissements pratiquant l'acte en 2023</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General" sourceLinked="1"/>
        <c:majorTickMark val="none"/>
        <c:minorTickMark val="none"/>
        <c:tickLblPos val="nextTo"/>
        <c:spPr>
          <a:noFill/>
          <a:ln>
            <a:solidFill>
              <a:schemeClr val="tx1">
                <a:lumMod val="25000"/>
                <a:lumOff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48908623"/>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'Activité ATIH'!$AD$1</c:f>
              <c:strCache>
                <c:ptCount val="1"/>
                <c:pt idx="0">
                  <c:v>Nb d'établissements ex-DG 2023</c:v>
                </c:pt>
              </c:strCache>
            </c:strRef>
          </c:tx>
          <c:spPr>
            <a:solidFill>
              <a:schemeClr val="accent1">
                <a:lumMod val="75000"/>
                <a:lumOff val="25000"/>
              </a:schemeClr>
            </a:solidFill>
            <a:ln>
              <a:noFill/>
            </a:ln>
            <a:effectLst/>
          </c:spPr>
          <c:invertIfNegative val="0"/>
          <c:cat>
            <c:strRef>
              <c:f>'Activité ATIH'!$A$2:$A$13</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strRef>
          </c:cat>
          <c:val>
            <c:numRef>
              <c:f>'Activité ATIH'!$AD$2:$AD$13</c:f>
              <c:numCache>
                <c:formatCode>General</c:formatCode>
                <c:ptCount val="12"/>
                <c:pt idx="0">
                  <c:v>45</c:v>
                </c:pt>
                <c:pt idx="1">
                  <c:v>42</c:v>
                </c:pt>
                <c:pt idx="2">
                  <c:v>39</c:v>
                </c:pt>
                <c:pt idx="3">
                  <c:v>88</c:v>
                </c:pt>
                <c:pt idx="4">
                  <c:v>74</c:v>
                </c:pt>
                <c:pt idx="5">
                  <c:v>326</c:v>
                </c:pt>
                <c:pt idx="6">
                  <c:v>57</c:v>
                </c:pt>
                <c:pt idx="7">
                  <c:v>347</c:v>
                </c:pt>
                <c:pt idx="8">
                  <c:v>212</c:v>
                </c:pt>
                <c:pt idx="9">
                  <c:v>32</c:v>
                </c:pt>
                <c:pt idx="10">
                  <c:v>13</c:v>
                </c:pt>
                <c:pt idx="11">
                  <c:v>38</c:v>
                </c:pt>
              </c:numCache>
            </c:numRef>
          </c:val>
          <c:extLst>
            <c:ext xmlns:c16="http://schemas.microsoft.com/office/drawing/2014/chart" uri="{C3380CC4-5D6E-409C-BE32-E72D297353CC}">
              <c16:uniqueId val="{00000000-BFFA-4002-B76B-7A8EE771402F}"/>
            </c:ext>
          </c:extLst>
        </c:ser>
        <c:ser>
          <c:idx val="1"/>
          <c:order val="1"/>
          <c:tx>
            <c:strRef>
              <c:f>'Activité ATIH'!$AE$1</c:f>
              <c:strCache>
                <c:ptCount val="1"/>
                <c:pt idx="0">
                  <c:v>Nb d'établissements ex-OQN 2023</c:v>
                </c:pt>
              </c:strCache>
            </c:strRef>
          </c:tx>
          <c:spPr>
            <a:solidFill>
              <a:schemeClr val="accent2"/>
            </a:solidFill>
            <a:ln>
              <a:noFill/>
            </a:ln>
            <a:effectLst/>
          </c:spPr>
          <c:invertIfNegative val="0"/>
          <c:cat>
            <c:strRef>
              <c:f>'Activité ATIH'!$A$2:$A$13</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strRef>
          </c:cat>
          <c:val>
            <c:numRef>
              <c:f>'Activité ATIH'!$AE$2:$AE$13</c:f>
              <c:numCache>
                <c:formatCode>General</c:formatCode>
                <c:ptCount val="12"/>
                <c:pt idx="0">
                  <c:v>18</c:v>
                </c:pt>
                <c:pt idx="1">
                  <c:v>20</c:v>
                </c:pt>
                <c:pt idx="2">
                  <c:v>17</c:v>
                </c:pt>
                <c:pt idx="3">
                  <c:v>21</c:v>
                </c:pt>
                <c:pt idx="4">
                  <c:v>81</c:v>
                </c:pt>
                <c:pt idx="5">
                  <c:v>301</c:v>
                </c:pt>
                <c:pt idx="6">
                  <c:v>54</c:v>
                </c:pt>
                <c:pt idx="7">
                  <c:v>320</c:v>
                </c:pt>
                <c:pt idx="8">
                  <c:v>242</c:v>
                </c:pt>
                <c:pt idx="9">
                  <c:v>2</c:v>
                </c:pt>
                <c:pt idx="10">
                  <c:v>2</c:v>
                </c:pt>
                <c:pt idx="11">
                  <c:v>0</c:v>
                </c:pt>
              </c:numCache>
            </c:numRef>
          </c:val>
          <c:extLst>
            <c:ext xmlns:c16="http://schemas.microsoft.com/office/drawing/2014/chart" uri="{C3380CC4-5D6E-409C-BE32-E72D297353CC}">
              <c16:uniqueId val="{00000001-BFFA-4002-B76B-7A8EE771402F}"/>
            </c:ext>
          </c:extLst>
        </c:ser>
        <c:dLbls>
          <c:showLegendKey val="0"/>
          <c:showVal val="0"/>
          <c:showCatName val="0"/>
          <c:showSerName val="0"/>
          <c:showPercent val="0"/>
          <c:showBubbleSize val="0"/>
        </c:dLbls>
        <c:gapWidth val="219"/>
        <c:overlap val="100"/>
        <c:axId val="2143372815"/>
        <c:axId val="379115071"/>
      </c:barChart>
      <c:scatterChart>
        <c:scatterStyle val="lineMarker"/>
        <c:varyColors val="0"/>
        <c:ser>
          <c:idx val="2"/>
          <c:order val="2"/>
          <c:tx>
            <c:strRef>
              <c:f>'Activité ATIH'!$AH$1</c:f>
              <c:strCache>
                <c:ptCount val="1"/>
                <c:pt idx="0">
                  <c:v>Nb CHU 2023</c:v>
                </c:pt>
              </c:strCache>
            </c:strRef>
          </c:tx>
          <c:spPr>
            <a:ln w="25400" cap="rnd">
              <a:noFill/>
              <a:round/>
            </a:ln>
            <a:effectLst/>
          </c:spPr>
          <c:marker>
            <c:symbol val="circle"/>
            <c:size val="5"/>
            <c:spPr>
              <a:solidFill>
                <a:schemeClr val="accent3"/>
              </a:solidFill>
              <a:ln w="9525">
                <a:solidFill>
                  <a:schemeClr val="accent3"/>
                </a:solidFill>
              </a:ln>
              <a:effectLst/>
            </c:spPr>
          </c:marker>
          <c:xVal>
            <c:strRef>
              <c:f>'Activité ATIH'!$A$2:$A$13</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strRef>
          </c:xVal>
          <c:yVal>
            <c:numRef>
              <c:f>'Activité ATIH'!$AH$2:$AH$13</c:f>
              <c:numCache>
                <c:formatCode>General</c:formatCode>
                <c:ptCount val="12"/>
                <c:pt idx="0">
                  <c:v>34</c:v>
                </c:pt>
                <c:pt idx="1">
                  <c:v>34</c:v>
                </c:pt>
                <c:pt idx="2">
                  <c:v>32</c:v>
                </c:pt>
                <c:pt idx="3">
                  <c:v>49</c:v>
                </c:pt>
                <c:pt idx="4">
                  <c:v>39</c:v>
                </c:pt>
                <c:pt idx="5">
                  <c:v>70</c:v>
                </c:pt>
                <c:pt idx="6">
                  <c:v>73</c:v>
                </c:pt>
                <c:pt idx="7">
                  <c:v>63</c:v>
                </c:pt>
                <c:pt idx="8">
                  <c:v>57</c:v>
                </c:pt>
                <c:pt idx="9">
                  <c:v>27</c:v>
                </c:pt>
                <c:pt idx="10">
                  <c:v>10</c:v>
                </c:pt>
                <c:pt idx="11">
                  <c:v>32</c:v>
                </c:pt>
              </c:numCache>
            </c:numRef>
          </c:yVal>
          <c:smooth val="0"/>
          <c:extLst>
            <c:ext xmlns:c16="http://schemas.microsoft.com/office/drawing/2014/chart" uri="{C3380CC4-5D6E-409C-BE32-E72D297353CC}">
              <c16:uniqueId val="{00000002-BFFA-4002-B76B-7A8EE771402F}"/>
            </c:ext>
          </c:extLst>
        </c:ser>
        <c:dLbls>
          <c:showLegendKey val="0"/>
          <c:showVal val="0"/>
          <c:showCatName val="0"/>
          <c:showSerName val="0"/>
          <c:showPercent val="0"/>
          <c:showBubbleSize val="0"/>
        </c:dLbls>
        <c:axId val="2143372815"/>
        <c:axId val="379115071"/>
      </c:scatterChart>
      <c:scatterChart>
        <c:scatterStyle val="lineMarker"/>
        <c:varyColors val="0"/>
        <c:ser>
          <c:idx val="3"/>
          <c:order val="3"/>
          <c:tx>
            <c:strRef>
              <c:f>'Activité ATIH'!$O$1</c:f>
              <c:strCache>
                <c:ptCount val="1"/>
                <c:pt idx="0">
                  <c:v>Max actes 2023</c:v>
                </c:pt>
              </c:strCache>
            </c:strRef>
          </c:tx>
          <c:spPr>
            <a:ln w="25400" cap="rnd">
              <a:noFill/>
              <a:round/>
            </a:ln>
            <a:effectLst/>
          </c:spPr>
          <c:marker>
            <c:symbol val="triangle"/>
            <c:size val="7"/>
            <c:spPr>
              <a:solidFill>
                <a:schemeClr val="accent4"/>
              </a:solidFill>
              <a:ln w="9525">
                <a:solidFill>
                  <a:schemeClr val="accent4"/>
                </a:solidFill>
              </a:ln>
              <a:effectLst/>
            </c:spPr>
          </c:marker>
          <c:xVal>
            <c:strRef>
              <c:f>'Activité ATIH'!$A$2:$A$13</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strRef>
          </c:xVal>
          <c:yVal>
            <c:numRef>
              <c:f>'Activité ATIH'!$O$2:$O$13</c:f>
              <c:numCache>
                <c:formatCode>General</c:formatCode>
                <c:ptCount val="12"/>
                <c:pt idx="0">
                  <c:v>1038</c:v>
                </c:pt>
                <c:pt idx="1">
                  <c:v>131</c:v>
                </c:pt>
                <c:pt idx="2">
                  <c:v>183</c:v>
                </c:pt>
                <c:pt idx="3">
                  <c:v>214</c:v>
                </c:pt>
                <c:pt idx="4">
                  <c:v>109</c:v>
                </c:pt>
                <c:pt idx="5">
                  <c:v>63</c:v>
                </c:pt>
                <c:pt idx="6">
                  <c:v>12</c:v>
                </c:pt>
                <c:pt idx="7">
                  <c:v>292</c:v>
                </c:pt>
                <c:pt idx="8">
                  <c:v>34</c:v>
                </c:pt>
                <c:pt idx="9">
                  <c:v>80</c:v>
                </c:pt>
                <c:pt idx="10">
                  <c:v>10</c:v>
                </c:pt>
                <c:pt idx="11">
                  <c:v>101</c:v>
                </c:pt>
              </c:numCache>
            </c:numRef>
          </c:yVal>
          <c:smooth val="0"/>
          <c:extLst>
            <c:ext xmlns:c16="http://schemas.microsoft.com/office/drawing/2014/chart" uri="{C3380CC4-5D6E-409C-BE32-E72D297353CC}">
              <c16:uniqueId val="{00000003-BFFA-4002-B76B-7A8EE771402F}"/>
            </c:ext>
          </c:extLst>
        </c:ser>
        <c:dLbls>
          <c:showLegendKey val="0"/>
          <c:showVal val="0"/>
          <c:showCatName val="0"/>
          <c:showSerName val="0"/>
          <c:showPercent val="0"/>
          <c:showBubbleSize val="0"/>
        </c:dLbls>
        <c:axId val="391897999"/>
        <c:axId val="379120351"/>
      </c:scatterChart>
      <c:catAx>
        <c:axId val="2143372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379115071"/>
        <c:crosses val="autoZero"/>
        <c:auto val="1"/>
        <c:lblAlgn val="ctr"/>
        <c:lblOffset val="100"/>
        <c:noMultiLvlLbl val="0"/>
      </c:catAx>
      <c:valAx>
        <c:axId val="3791150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fr-FR"/>
                  <a:t>Nombre d'établissements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143372815"/>
        <c:crosses val="autoZero"/>
        <c:crossBetween val="between"/>
      </c:valAx>
      <c:valAx>
        <c:axId val="379120351"/>
        <c:scaling>
          <c:orientation val="minMax"/>
        </c:scaling>
        <c:delete val="0"/>
        <c:axPos val="r"/>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fr-FR"/>
                  <a:t>Nombre maximal d'actes réalisés par un établissement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391897999"/>
        <c:crosses val="max"/>
        <c:crossBetween val="midCat"/>
      </c:valAx>
      <c:valAx>
        <c:axId val="391897999"/>
        <c:scaling>
          <c:orientation val="minMax"/>
        </c:scaling>
        <c:delete val="1"/>
        <c:axPos val="b"/>
        <c:numFmt formatCode="General" sourceLinked="1"/>
        <c:majorTickMark val="out"/>
        <c:minorTickMark val="none"/>
        <c:tickLblPos val="nextTo"/>
        <c:crossAx val="379120351"/>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'Activité ATIH'!$AD$1</c:f>
              <c:strCache>
                <c:ptCount val="1"/>
                <c:pt idx="0">
                  <c:v>Nb d'établissements ex-DG 2023</c:v>
                </c:pt>
              </c:strCache>
            </c:strRef>
          </c:tx>
          <c:spPr>
            <a:solidFill>
              <a:schemeClr val="accent1">
                <a:lumMod val="75000"/>
                <a:lumOff val="25000"/>
              </a:schemeClr>
            </a:solidFill>
            <a:ln>
              <a:noFill/>
            </a:ln>
            <a:effectLst/>
          </c:spPr>
          <c:invertIfNegative val="0"/>
          <c:cat>
            <c:strRef>
              <c:f>'Activité ATIH'!$A$2:$A$16</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extLst/>
            </c:strRef>
          </c:cat>
          <c:val>
            <c:numRef>
              <c:f>'Activité ATIH'!$AD$2:$AD$16</c:f>
              <c:numCache>
                <c:formatCode>General</c:formatCode>
                <c:ptCount val="12"/>
                <c:pt idx="0">
                  <c:v>45</c:v>
                </c:pt>
                <c:pt idx="1">
                  <c:v>42</c:v>
                </c:pt>
                <c:pt idx="2">
                  <c:v>39</c:v>
                </c:pt>
                <c:pt idx="3">
                  <c:v>88</c:v>
                </c:pt>
                <c:pt idx="4">
                  <c:v>74</c:v>
                </c:pt>
                <c:pt idx="5">
                  <c:v>326</c:v>
                </c:pt>
                <c:pt idx="6">
                  <c:v>57</c:v>
                </c:pt>
                <c:pt idx="7">
                  <c:v>347</c:v>
                </c:pt>
                <c:pt idx="8">
                  <c:v>212</c:v>
                </c:pt>
                <c:pt idx="9">
                  <c:v>32</c:v>
                </c:pt>
                <c:pt idx="10">
                  <c:v>13</c:v>
                </c:pt>
                <c:pt idx="11">
                  <c:v>38</c:v>
                </c:pt>
              </c:numCache>
              <c:extLst/>
            </c:numRef>
          </c:val>
          <c:extLst>
            <c:ext xmlns:c16="http://schemas.microsoft.com/office/drawing/2014/chart" uri="{C3380CC4-5D6E-409C-BE32-E72D297353CC}">
              <c16:uniqueId val="{00000000-6DCE-4D8D-A24C-ABA63CBD4722}"/>
            </c:ext>
          </c:extLst>
        </c:ser>
        <c:ser>
          <c:idx val="1"/>
          <c:order val="1"/>
          <c:tx>
            <c:strRef>
              <c:f>'Activité ATIH'!$AE$1</c:f>
              <c:strCache>
                <c:ptCount val="1"/>
                <c:pt idx="0">
                  <c:v>Nb d'établissements ex-OQN 2023</c:v>
                </c:pt>
              </c:strCache>
            </c:strRef>
          </c:tx>
          <c:spPr>
            <a:solidFill>
              <a:schemeClr val="accent2"/>
            </a:solidFill>
            <a:ln>
              <a:noFill/>
            </a:ln>
            <a:effectLst/>
          </c:spPr>
          <c:invertIfNegative val="0"/>
          <c:cat>
            <c:strRef>
              <c:f>'Activité ATIH'!$A$2:$A$16</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extLst/>
            </c:strRef>
          </c:cat>
          <c:val>
            <c:numRef>
              <c:f>'Activité ATIH'!$AE$2:$AE$16</c:f>
              <c:numCache>
                <c:formatCode>General</c:formatCode>
                <c:ptCount val="12"/>
                <c:pt idx="0">
                  <c:v>18</c:v>
                </c:pt>
                <c:pt idx="1">
                  <c:v>20</c:v>
                </c:pt>
                <c:pt idx="2">
                  <c:v>17</c:v>
                </c:pt>
                <c:pt idx="3">
                  <c:v>21</c:v>
                </c:pt>
                <c:pt idx="4">
                  <c:v>81</c:v>
                </c:pt>
                <c:pt idx="5">
                  <c:v>301</c:v>
                </c:pt>
                <c:pt idx="6">
                  <c:v>54</c:v>
                </c:pt>
                <c:pt idx="7">
                  <c:v>320</c:v>
                </c:pt>
                <c:pt idx="8">
                  <c:v>242</c:v>
                </c:pt>
                <c:pt idx="9">
                  <c:v>2</c:v>
                </c:pt>
                <c:pt idx="10">
                  <c:v>2</c:v>
                </c:pt>
                <c:pt idx="11">
                  <c:v>0</c:v>
                </c:pt>
              </c:numCache>
              <c:extLst/>
            </c:numRef>
          </c:val>
          <c:extLst>
            <c:ext xmlns:c16="http://schemas.microsoft.com/office/drawing/2014/chart" uri="{C3380CC4-5D6E-409C-BE32-E72D297353CC}">
              <c16:uniqueId val="{00000001-6DCE-4D8D-A24C-ABA63CBD4722}"/>
            </c:ext>
          </c:extLst>
        </c:ser>
        <c:dLbls>
          <c:showLegendKey val="0"/>
          <c:showVal val="0"/>
          <c:showCatName val="0"/>
          <c:showSerName val="0"/>
          <c:showPercent val="0"/>
          <c:showBubbleSize val="0"/>
        </c:dLbls>
        <c:gapWidth val="219"/>
        <c:overlap val="100"/>
        <c:axId val="712842719"/>
        <c:axId val="379132351"/>
      </c:barChart>
      <c:lineChart>
        <c:grouping val="standard"/>
        <c:varyColors val="0"/>
        <c:ser>
          <c:idx val="2"/>
          <c:order val="2"/>
          <c:tx>
            <c:strRef>
              <c:f>'Activité ATIH'!$AK$1</c:f>
              <c:strCache>
                <c:ptCount val="1"/>
                <c:pt idx="0">
                  <c:v>Part activité CHU 2023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'Activité ATIH'!$A$2:$A$16</c:f>
              <c:strCache>
                <c:ptCount val="12"/>
                <c:pt idx="0">
                  <c:v>TAVI</c:v>
                </c:pt>
                <c:pt idx="1">
                  <c:v>AAG</c:v>
                </c:pt>
                <c:pt idx="2">
                  <c:v>MITRACLIP</c:v>
                </c:pt>
                <c:pt idx="3">
                  <c:v>MICRA</c:v>
                </c:pt>
                <c:pt idx="4">
                  <c:v>ZENITH</c:v>
                </c:pt>
                <c:pt idx="5">
                  <c:v>MESH-Prolapsus : implantation</c:v>
                </c:pt>
                <c:pt idx="6">
                  <c:v>MESH-Prolapsus : explantation</c:v>
                </c:pt>
                <c:pt idx="7">
                  <c:v>BSU : implantation</c:v>
                </c:pt>
                <c:pt idx="8">
                  <c:v>BSU : explantation</c:v>
                </c:pt>
                <c:pt idx="9">
                  <c:v>ZEPHYR</c:v>
                </c:pt>
                <c:pt idx="10">
                  <c:v>CUSTOMFLEX ARTIFICIALIRIS</c:v>
                </c:pt>
                <c:pt idx="11">
                  <c:v>CAR-T cells</c:v>
                </c:pt>
              </c:strCache>
              <c:extLst/>
            </c:strRef>
          </c:cat>
          <c:val>
            <c:numRef>
              <c:f>'Activité ATIH'!$AK$2:$AK$16</c:f>
              <c:numCache>
                <c:formatCode>0%</c:formatCode>
                <c:ptCount val="12"/>
                <c:pt idx="0">
                  <c:v>0.56469212782540923</c:v>
                </c:pt>
                <c:pt idx="1">
                  <c:v>0.58030871923237382</c:v>
                </c:pt>
                <c:pt idx="2">
                  <c:v>0.60174953959484345</c:v>
                </c:pt>
                <c:pt idx="3">
                  <c:v>0.61430044688896523</c:v>
                </c:pt>
                <c:pt idx="4">
                  <c:v>0.54093771868439466</c:v>
                </c:pt>
                <c:pt idx="5">
                  <c:v>0.13232754241593012</c:v>
                </c:pt>
                <c:pt idx="6">
                  <c:v>0.3073170731707317</c:v>
                </c:pt>
                <c:pt idx="7">
                  <c:v>8.6058428865761524E-2</c:v>
                </c:pt>
                <c:pt idx="8">
                  <c:v>9.364218827008379E-2</c:v>
                </c:pt>
                <c:pt idx="9">
                  <c:v>0.81431334622823981</c:v>
                </c:pt>
                <c:pt idx="10">
                  <c:v>0.82758620689655171</c:v>
                </c:pt>
                <c:pt idx="11">
                  <c:v>0.87470261697065821</c:v>
                </c:pt>
              </c:numCache>
              <c:extLst/>
            </c:numRef>
          </c:val>
          <c:smooth val="0"/>
          <c:extLst>
            <c:ext xmlns:c16="http://schemas.microsoft.com/office/drawing/2014/chart" uri="{C3380CC4-5D6E-409C-BE32-E72D297353CC}">
              <c16:uniqueId val="{00000002-6DCE-4D8D-A24C-ABA63CBD4722}"/>
            </c:ext>
          </c:extLst>
        </c:ser>
        <c:dLbls>
          <c:showLegendKey val="0"/>
          <c:showVal val="0"/>
          <c:showCatName val="0"/>
          <c:showSerName val="0"/>
          <c:showPercent val="0"/>
          <c:showBubbleSize val="0"/>
        </c:dLbls>
        <c:marker val="1"/>
        <c:smooth val="0"/>
        <c:axId val="245316095"/>
        <c:axId val="377725615"/>
      </c:lineChart>
      <c:catAx>
        <c:axId val="712842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379132351"/>
        <c:crosses val="autoZero"/>
        <c:auto val="1"/>
        <c:lblAlgn val="ctr"/>
        <c:lblOffset val="100"/>
        <c:noMultiLvlLbl val="0"/>
      </c:catAx>
      <c:valAx>
        <c:axId val="3791323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712842719"/>
        <c:crosses val="autoZero"/>
        <c:crossBetween val="between"/>
      </c:valAx>
      <c:valAx>
        <c:axId val="377725615"/>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45316095"/>
        <c:crosses val="max"/>
        <c:crossBetween val="between"/>
      </c:valAx>
      <c:catAx>
        <c:axId val="245316095"/>
        <c:scaling>
          <c:orientation val="minMax"/>
        </c:scaling>
        <c:delete val="1"/>
        <c:axPos val="b"/>
        <c:numFmt formatCode="General" sourceLinked="1"/>
        <c:majorTickMark val="out"/>
        <c:minorTickMark val="none"/>
        <c:tickLblPos val="nextTo"/>
        <c:crossAx val="37772561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'Activité ATIH'!$W$1</c:f>
              <c:strCache>
                <c:ptCount val="1"/>
                <c:pt idx="0">
                  <c:v>Nb produits / Nb actes 2023</c:v>
                </c:pt>
              </c:strCache>
            </c:strRef>
          </c:tx>
          <c:spPr>
            <a:ln w="28575" cap="rnd">
              <a:noFill/>
              <a:round/>
            </a:ln>
            <a:effectLst/>
          </c:spPr>
          <c:marker>
            <c:symbol val="circle"/>
            <c:size val="5"/>
            <c:spPr>
              <a:solidFill>
                <a:schemeClr val="accent1"/>
              </a:solidFill>
              <a:ln w="9525">
                <a:solidFill>
                  <a:schemeClr val="accent1"/>
                </a:solidFill>
              </a:ln>
              <a:effectLst/>
            </c:spPr>
          </c:marker>
          <c:xVal>
            <c:strRef>
              <c:f>('Activité ATIH'!$A$2:$A$7,'Activité ATIH'!$A$9,'Activité ATIH'!$A$11,'Activité ATIH'!$A$12,'Activité ATIH'!$A$13)</c:f>
              <c:strCache>
                <c:ptCount val="10"/>
                <c:pt idx="0">
                  <c:v>TAVI</c:v>
                </c:pt>
                <c:pt idx="1">
                  <c:v>AAG</c:v>
                </c:pt>
                <c:pt idx="2">
                  <c:v>MITRACLIP</c:v>
                </c:pt>
                <c:pt idx="3">
                  <c:v>MICRA</c:v>
                </c:pt>
                <c:pt idx="4">
                  <c:v>ZENITH</c:v>
                </c:pt>
                <c:pt idx="5">
                  <c:v>MESH-Prolapsus : implantation</c:v>
                </c:pt>
                <c:pt idx="6">
                  <c:v>BSU : implantation</c:v>
                </c:pt>
                <c:pt idx="7">
                  <c:v>ZEPHYR</c:v>
                </c:pt>
                <c:pt idx="8">
                  <c:v>CUSTOMFLEX ARTIFICIALIRIS</c:v>
                </c:pt>
                <c:pt idx="9">
                  <c:v>CAR-T cells</c:v>
                </c:pt>
              </c:strCache>
            </c:strRef>
          </c:xVal>
          <c:yVal>
            <c:numRef>
              <c:f>('Activité ATIH'!$W$2:$W$7,'Activité ATIH'!$W$9,'Activité ATIH'!$W$11,'Activité ATIH'!$W$12,'Activité ATIH'!$W$12,'Activité ATIH'!$W$13)</c:f>
              <c:numCache>
                <c:formatCode>0.00</c:formatCode>
                <c:ptCount val="11"/>
                <c:pt idx="0">
                  <c:v>0.91440958690568974</c:v>
                </c:pt>
                <c:pt idx="1">
                  <c:v>0.92407175636211936</c:v>
                </c:pt>
                <c:pt idx="2">
                  <c:v>0.93784530386740328</c:v>
                </c:pt>
                <c:pt idx="3">
                  <c:v>0.78343073221038162</c:v>
                </c:pt>
                <c:pt idx="4">
                  <c:v>0.23233030090972709</c:v>
                </c:pt>
                <c:pt idx="5">
                  <c:v>0.32764401097226453</c:v>
                </c:pt>
                <c:pt idx="6">
                  <c:v>0.42363569126736755</c:v>
                </c:pt>
                <c:pt idx="7">
                  <c:v>2.8259187620889747</c:v>
                </c:pt>
                <c:pt idx="8">
                  <c:v>0.89655172413793105</c:v>
                </c:pt>
                <c:pt idx="9">
                  <c:v>0.89655172413793105</c:v>
                </c:pt>
                <c:pt idx="10">
                  <c:v>0.76209357652656617</c:v>
                </c:pt>
              </c:numCache>
            </c:numRef>
          </c:yVal>
          <c:smooth val="0"/>
          <c:extLst>
            <c:ext xmlns:c16="http://schemas.microsoft.com/office/drawing/2014/chart" uri="{C3380CC4-5D6E-409C-BE32-E72D297353CC}">
              <c16:uniqueId val="{00000000-5C6A-498B-B5A5-E0AC4CAE8F55}"/>
            </c:ext>
          </c:extLst>
        </c:ser>
        <c:ser>
          <c:idx val="1"/>
          <c:order val="1"/>
          <c:tx>
            <c:strRef>
              <c:f>'Activité ATIH'!$AC$1</c:f>
              <c:strCache>
                <c:ptCount val="1"/>
                <c:pt idx="0">
                  <c:v>Nb séjours / Nb actes 2023</c:v>
                </c:pt>
              </c:strCache>
            </c:strRef>
          </c:tx>
          <c:spPr>
            <a:ln w="25400" cap="rnd">
              <a:noFill/>
              <a:round/>
            </a:ln>
            <a:effectLst/>
          </c:spPr>
          <c:marker>
            <c:symbol val="circle"/>
            <c:size val="5"/>
            <c:spPr>
              <a:solidFill>
                <a:srgbClr val="FFFF00"/>
              </a:solidFill>
              <a:ln w="9525">
                <a:solidFill>
                  <a:schemeClr val="accent2"/>
                </a:solidFill>
              </a:ln>
              <a:effectLst/>
            </c:spPr>
          </c:marker>
          <c:dLbls>
            <c:dLbl>
              <c:idx val="2"/>
              <c:dLblPos val="b"/>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C6A-498B-B5A5-E0AC4CAE8F55}"/>
                </c:ext>
              </c:extLst>
            </c:dLbl>
            <c:dLbl>
              <c:idx val="4"/>
              <c:dLblPos val="b"/>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6A-498B-B5A5-E0AC4CAE8F55}"/>
                </c:ext>
              </c:extLst>
            </c:dLbl>
            <c:dLbl>
              <c:idx val="6"/>
              <c:dLblPos val="b"/>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C6A-498B-B5A5-E0AC4CAE8F55}"/>
                </c:ext>
              </c:extLst>
            </c:dLbl>
            <c:dLbl>
              <c:idx val="8"/>
              <c:layout>
                <c:manualLayout>
                  <c:x val="-6.3497548616289881E-2"/>
                  <c:y val="-0.21998560792134694"/>
                </c:manualLayout>
              </c:layout>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05A-4C51-8B8F-0D16485D35DD}"/>
                </c:ext>
              </c:extLst>
            </c:dLbl>
            <c:spPr>
              <a:no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fr-FR"/>
              </a:p>
            </c:txPr>
            <c:dLblPos val="t"/>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xVal>
            <c:strRef>
              <c:f>('Activité ATIH'!$A$2:$A$7,'Activité ATIH'!$A$9,'Activité ATIH'!$A$11,'Activité ATIH'!$A$12,'Activité ATIH'!$A$13)</c:f>
              <c:strCache>
                <c:ptCount val="10"/>
                <c:pt idx="0">
                  <c:v>TAVI</c:v>
                </c:pt>
                <c:pt idx="1">
                  <c:v>AAG</c:v>
                </c:pt>
                <c:pt idx="2">
                  <c:v>MITRACLIP</c:v>
                </c:pt>
                <c:pt idx="3">
                  <c:v>MICRA</c:v>
                </c:pt>
                <c:pt idx="4">
                  <c:v>ZENITH</c:v>
                </c:pt>
                <c:pt idx="5">
                  <c:v>MESH-Prolapsus : implantation</c:v>
                </c:pt>
                <c:pt idx="6">
                  <c:v>BSU : implantation</c:v>
                </c:pt>
                <c:pt idx="7">
                  <c:v>ZEPHYR</c:v>
                </c:pt>
                <c:pt idx="8">
                  <c:v>CUSTOMFLEX ARTIFICIALIRIS</c:v>
                </c:pt>
                <c:pt idx="9">
                  <c:v>CAR-T cells</c:v>
                </c:pt>
              </c:strCache>
            </c:strRef>
          </c:xVal>
          <c:yVal>
            <c:numRef>
              <c:f>('Activité ATIH'!$AC$2:$AC$7,'Activité ATIH'!$AC$9,'Activité ATIH'!$AC$11,'Activité ATIH'!$AC$12,'Activité ATIH'!$AC$13)</c:f>
              <c:numCache>
                <c:formatCode>0.00</c:formatCode>
                <c:ptCount val="10"/>
                <c:pt idx="0">
                  <c:v>0.97676344505066248</c:v>
                </c:pt>
                <c:pt idx="1">
                  <c:v>1.0004171881518564</c:v>
                </c:pt>
                <c:pt idx="2">
                  <c:v>0.95027624309392267</c:v>
                </c:pt>
                <c:pt idx="3">
                  <c:v>1.03540735647989</c:v>
                </c:pt>
                <c:pt idx="4">
                  <c:v>0.98880335899230232</c:v>
                </c:pt>
                <c:pt idx="5">
                  <c:v>0.89037894950726404</c:v>
                </c:pt>
                <c:pt idx="6">
                  <c:v>1.1146917428284642</c:v>
                </c:pt>
                <c:pt idx="7">
                  <c:v>1.0386847195357833</c:v>
                </c:pt>
                <c:pt idx="8">
                  <c:v>0.65517241379310343</c:v>
                </c:pt>
                <c:pt idx="9">
                  <c:v>1</c:v>
                </c:pt>
              </c:numCache>
            </c:numRef>
          </c:yVal>
          <c:smooth val="0"/>
          <c:extLst>
            <c:ext xmlns:c16="http://schemas.microsoft.com/office/drawing/2014/chart" uri="{C3380CC4-5D6E-409C-BE32-E72D297353CC}">
              <c16:uniqueId val="{00000004-5C6A-498B-B5A5-E0AC4CAE8F55}"/>
            </c:ext>
          </c:extLst>
        </c:ser>
        <c:dLbls>
          <c:showLegendKey val="0"/>
          <c:showVal val="0"/>
          <c:showCatName val="0"/>
          <c:showSerName val="0"/>
          <c:showPercent val="0"/>
          <c:showBubbleSize val="0"/>
        </c:dLbls>
        <c:axId val="712880303"/>
        <c:axId val="243524639"/>
      </c:scatterChart>
      <c:valAx>
        <c:axId val="712880303"/>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low"/>
        <c:crossAx val="243524639"/>
        <c:crosses val="autoZero"/>
        <c:crossBetween val="midCat"/>
        <c:majorUnit val="1"/>
      </c:valAx>
      <c:valAx>
        <c:axId val="2435246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fr-FR" dirty="0"/>
                  <a:t>Rapport produit</a:t>
                </a:r>
                <a:r>
                  <a:rPr lang="fr-FR" baseline="0" dirty="0"/>
                  <a:t> ou séjour / actes</a:t>
                </a:r>
                <a:endParaRPr lang="fr-FR"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712880303"/>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4">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50000"/>
        <a:lumOff val="50000"/>
      </a:schemeClr>
    </cs:fontRef>
    <cs:spPr>
      <a:ln>
        <a:solidFill>
          <a:schemeClr val="tx1">
            <a:lumMod val="15000"/>
            <a:lumOff val="85000"/>
          </a:schemeClr>
        </a:solidFill>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31750">
        <a:solidFill>
          <a:schemeClr val="phClr">
            <a:alpha val="70000"/>
          </a:schemeClr>
        </a:solidFill>
      </a:ln>
    </cs:spPr>
  </cs:dataPoint>
  <cs:dataPoint3D>
    <cs:lnRef idx="0">
      <cs:styleClr val="auto"/>
    </cs:lnRef>
    <cs:fillRef idx="0">
      <cs:styleClr val="auto"/>
    </cs:fillRef>
    <cs:effectRef idx="0"/>
    <cs:fontRef idx="minor">
      <a:schemeClr val="dk1"/>
    </cs:fontRef>
    <cs:spPr>
      <a:noFill/>
      <a:ln w="31750">
        <a:solidFill>
          <a:schemeClr val="phClr">
            <a:alpha val="70000"/>
          </a:scheme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a:solidFill>
          <a:schemeClr val="tx1">
            <a:lumMod val="15000"/>
            <a:lumOff val="85000"/>
          </a:schemeClr>
        </a:solidFill>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a:solidFill>
          <a:schemeClr val="tx1">
            <a:lumMod val="25000"/>
            <a:lumOff val="75000"/>
          </a:schemeClr>
        </a:solid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74">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50000"/>
        <a:lumOff val="50000"/>
      </a:schemeClr>
    </cs:fontRef>
    <cs:spPr>
      <a:ln>
        <a:solidFill>
          <a:schemeClr val="tx1">
            <a:lumMod val="15000"/>
            <a:lumOff val="85000"/>
          </a:schemeClr>
        </a:solidFill>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31750">
        <a:solidFill>
          <a:schemeClr val="phClr">
            <a:alpha val="70000"/>
          </a:schemeClr>
        </a:solidFill>
      </a:ln>
    </cs:spPr>
  </cs:dataPoint>
  <cs:dataPoint3D>
    <cs:lnRef idx="0">
      <cs:styleClr val="auto"/>
    </cs:lnRef>
    <cs:fillRef idx="0">
      <cs:styleClr val="auto"/>
    </cs:fillRef>
    <cs:effectRef idx="0"/>
    <cs:fontRef idx="minor">
      <a:schemeClr val="dk1"/>
    </cs:fontRef>
    <cs:spPr>
      <a:noFill/>
      <a:ln w="31750">
        <a:solidFill>
          <a:schemeClr val="phClr">
            <a:alpha val="70000"/>
          </a:scheme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a:solidFill>
          <a:schemeClr val="tx1">
            <a:lumMod val="15000"/>
            <a:lumOff val="85000"/>
          </a:schemeClr>
        </a:solidFill>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a:solidFill>
          <a:schemeClr val="tx1">
            <a:lumMod val="25000"/>
            <a:lumOff val="75000"/>
          </a:schemeClr>
        </a:solid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2CEEAA-DB66-40D2-B36A-1F39EDD8F5F8}" type="doc">
      <dgm:prSet loTypeId="urn:microsoft.com/office/officeart/2005/8/layout/bProcess3" loCatId="process" qsTypeId="urn:microsoft.com/office/officeart/2005/8/quickstyle/simple1" qsCatId="simple" csTypeId="urn:microsoft.com/office/officeart/2005/8/colors/colorful4" csCatId="colorful" phldr="1"/>
      <dgm:spPr/>
      <dgm:t>
        <a:bodyPr/>
        <a:lstStyle/>
        <a:p>
          <a:endParaRPr lang="fr-FR"/>
        </a:p>
      </dgm:t>
    </dgm:pt>
    <dgm:pt modelId="{9316104E-A4A9-467E-AD87-059FA3C8603F}">
      <dgm:prSet phldrT="[Texte]" custT="1"/>
      <dgm:spPr/>
      <dgm:t>
        <a:bodyPr/>
        <a:lstStyle/>
        <a:p>
          <a:r>
            <a:rPr lang="fr-FR" sz="1050" b="0" dirty="0">
              <a:latin typeface="+mj-lt"/>
            </a:rPr>
            <a:t>1. Prise de connaissance de l’arrêté</a:t>
          </a:r>
        </a:p>
      </dgm:t>
    </dgm:pt>
    <dgm:pt modelId="{34EF9DD6-0DF5-487F-833A-21308E3D2D37}" type="parTrans" cxnId="{F80DE4C1-BFA2-4279-8D44-1EA916106C3F}">
      <dgm:prSet/>
      <dgm:spPr/>
      <dgm:t>
        <a:bodyPr/>
        <a:lstStyle/>
        <a:p>
          <a:endParaRPr lang="fr-FR"/>
        </a:p>
      </dgm:t>
    </dgm:pt>
    <dgm:pt modelId="{FC78E4F4-DBF9-4406-8C85-ABEC2D284377}" type="sibTrans" cxnId="{F80DE4C1-BFA2-4279-8D44-1EA916106C3F}">
      <dgm:prSet/>
      <dgm:spPr/>
      <dgm:t>
        <a:bodyPr/>
        <a:lstStyle/>
        <a:p>
          <a:endParaRPr lang="fr-FR"/>
        </a:p>
      </dgm:t>
    </dgm:pt>
    <dgm:pt modelId="{3326E53C-2D0C-4ED8-A11B-9F22F6F39029}">
      <dgm:prSet phldrT="[Texte]" custT="1"/>
      <dgm:spPr/>
      <dgm:t>
        <a:bodyPr/>
        <a:lstStyle/>
        <a:p>
          <a:r>
            <a:rPr lang="fr-FR" sz="1200" b="1" dirty="0">
              <a:latin typeface="+mj-lt"/>
            </a:rPr>
            <a:t>3. Elaboration des grilles d’évaluation</a:t>
          </a:r>
        </a:p>
      </dgm:t>
    </dgm:pt>
    <dgm:pt modelId="{DD894322-8414-40B0-B26A-AC88F0524635}" type="parTrans" cxnId="{539A4C9E-62BC-4D62-90C6-E775529557A8}">
      <dgm:prSet/>
      <dgm:spPr/>
      <dgm:t>
        <a:bodyPr/>
        <a:lstStyle/>
        <a:p>
          <a:endParaRPr lang="fr-FR"/>
        </a:p>
      </dgm:t>
    </dgm:pt>
    <dgm:pt modelId="{A1F48C1B-D1FC-4B8F-8D07-A4C14C1CF406}" type="sibTrans" cxnId="{539A4C9E-62BC-4D62-90C6-E775529557A8}">
      <dgm:prSet/>
      <dgm:spPr/>
      <dgm:t>
        <a:bodyPr/>
        <a:lstStyle/>
        <a:p>
          <a:endParaRPr lang="fr-FR"/>
        </a:p>
      </dgm:t>
    </dgm:pt>
    <dgm:pt modelId="{CFBC5F64-E8D4-4DD6-83EE-1D2841E2E001}">
      <dgm:prSet phldrT="[Texte]" custT="1"/>
      <dgm:spPr/>
      <dgm:t>
        <a:bodyPr/>
        <a:lstStyle/>
        <a:p>
          <a:r>
            <a:rPr lang="fr-FR" sz="1050" b="0" dirty="0">
              <a:latin typeface="+mj-lt"/>
            </a:rPr>
            <a:t>4. Contact des ES</a:t>
          </a:r>
        </a:p>
      </dgm:t>
    </dgm:pt>
    <dgm:pt modelId="{97655D69-FF36-45A8-9557-069368275794}" type="parTrans" cxnId="{666E9EBB-66A9-40F6-B0A8-3EF5FCEC968E}">
      <dgm:prSet/>
      <dgm:spPr/>
      <dgm:t>
        <a:bodyPr/>
        <a:lstStyle/>
        <a:p>
          <a:endParaRPr lang="fr-FR"/>
        </a:p>
      </dgm:t>
    </dgm:pt>
    <dgm:pt modelId="{31D0D722-082C-4552-9794-2A93102E2BF6}" type="sibTrans" cxnId="{666E9EBB-66A9-40F6-B0A8-3EF5FCEC968E}">
      <dgm:prSet/>
      <dgm:spPr/>
      <dgm:t>
        <a:bodyPr/>
        <a:lstStyle/>
        <a:p>
          <a:endParaRPr lang="fr-FR"/>
        </a:p>
      </dgm:t>
    </dgm:pt>
    <dgm:pt modelId="{620C7225-A4AE-485C-B8B9-219A97FF66CB}">
      <dgm:prSet phldrT="[Texte]" custT="1"/>
      <dgm:spPr/>
      <dgm:t>
        <a:bodyPr/>
        <a:lstStyle/>
        <a:p>
          <a:r>
            <a:rPr lang="fr-FR" sz="1200" b="1" dirty="0">
              <a:latin typeface="+mj-lt"/>
            </a:rPr>
            <a:t>2. Identification des établissements de santé (ES) (PMSI)</a:t>
          </a:r>
        </a:p>
      </dgm:t>
    </dgm:pt>
    <dgm:pt modelId="{2DA24A0C-A7AD-430E-A0CB-9AA963944292}" type="parTrans" cxnId="{4E688CA7-1014-4F21-AE7E-9BA65C2B8FF7}">
      <dgm:prSet/>
      <dgm:spPr/>
      <dgm:t>
        <a:bodyPr/>
        <a:lstStyle/>
        <a:p>
          <a:endParaRPr lang="fr-FR"/>
        </a:p>
      </dgm:t>
    </dgm:pt>
    <dgm:pt modelId="{980C79F1-81DC-479F-8F67-21AFE567F009}" type="sibTrans" cxnId="{4E688CA7-1014-4F21-AE7E-9BA65C2B8FF7}">
      <dgm:prSet/>
      <dgm:spPr/>
      <dgm:t>
        <a:bodyPr/>
        <a:lstStyle/>
        <a:p>
          <a:endParaRPr lang="fr-FR"/>
        </a:p>
      </dgm:t>
    </dgm:pt>
    <dgm:pt modelId="{0054B37E-7F2F-4348-8751-F8C1885CFD82}">
      <dgm:prSet phldrT="[Texte]" custT="1"/>
      <dgm:spPr/>
      <dgm:t>
        <a:bodyPr/>
        <a:lstStyle/>
        <a:p>
          <a:r>
            <a:rPr lang="fr-FR" sz="900" dirty="0"/>
            <a:t>7/14 ARS effectuent une veille réglementaire</a:t>
          </a:r>
        </a:p>
      </dgm:t>
    </dgm:pt>
    <dgm:pt modelId="{F8E5EFA7-1B68-4736-B8E1-E89C08D4AF39}" type="parTrans" cxnId="{362CBBC1-1F5A-4E0D-804B-A4460046543A}">
      <dgm:prSet/>
      <dgm:spPr/>
      <dgm:t>
        <a:bodyPr/>
        <a:lstStyle/>
        <a:p>
          <a:endParaRPr lang="fr-FR"/>
        </a:p>
      </dgm:t>
    </dgm:pt>
    <dgm:pt modelId="{D065F56A-59B3-4038-ABB8-CDE561806351}" type="sibTrans" cxnId="{362CBBC1-1F5A-4E0D-804B-A4460046543A}">
      <dgm:prSet/>
      <dgm:spPr/>
      <dgm:t>
        <a:bodyPr/>
        <a:lstStyle/>
        <a:p>
          <a:endParaRPr lang="fr-FR"/>
        </a:p>
      </dgm:t>
    </dgm:pt>
    <dgm:pt modelId="{83BAB26E-7D18-48C8-89F9-76A29CAB23C7}">
      <dgm:prSet phldrT="[Texte]" custT="1"/>
      <dgm:spPr/>
      <dgm:t>
        <a:bodyPr/>
        <a:lstStyle/>
        <a:p>
          <a:r>
            <a:rPr lang="fr-FR" sz="1200" b="0" dirty="0">
              <a:latin typeface="+mj-lt"/>
            </a:rPr>
            <a:t>5. Instruction des dossiers</a:t>
          </a:r>
        </a:p>
      </dgm:t>
    </dgm:pt>
    <dgm:pt modelId="{43519A58-5291-4BB9-B0C3-ADDC304A637D}" type="parTrans" cxnId="{32C1D908-0E31-4A48-B436-3A9F342818BA}">
      <dgm:prSet/>
      <dgm:spPr/>
      <dgm:t>
        <a:bodyPr/>
        <a:lstStyle/>
        <a:p>
          <a:endParaRPr lang="fr-FR"/>
        </a:p>
      </dgm:t>
    </dgm:pt>
    <dgm:pt modelId="{81E73609-43D4-4899-9C37-01A224FF9065}" type="sibTrans" cxnId="{32C1D908-0E31-4A48-B436-3A9F342818BA}">
      <dgm:prSet/>
      <dgm:spPr/>
      <dgm:t>
        <a:bodyPr/>
        <a:lstStyle/>
        <a:p>
          <a:endParaRPr lang="fr-FR"/>
        </a:p>
      </dgm:t>
    </dgm:pt>
    <dgm:pt modelId="{A790C6A1-B75E-416C-BEAB-12009E770502}">
      <dgm:prSet phldrT="[Texte]" custT="1"/>
      <dgm:spPr/>
      <dgm:t>
        <a:bodyPr/>
        <a:lstStyle/>
        <a:p>
          <a:r>
            <a:rPr lang="fr-FR" sz="1050" b="0" dirty="0">
              <a:latin typeface="+mj-lt"/>
            </a:rPr>
            <a:t>6. Sélection et notification des ES</a:t>
          </a:r>
        </a:p>
      </dgm:t>
    </dgm:pt>
    <dgm:pt modelId="{4FE39C6E-C65F-49E0-AEC9-54BDF891F13F}" type="parTrans" cxnId="{5F961657-D487-4434-91FA-140788D8A822}">
      <dgm:prSet/>
      <dgm:spPr/>
      <dgm:t>
        <a:bodyPr/>
        <a:lstStyle/>
        <a:p>
          <a:endParaRPr lang="fr-FR"/>
        </a:p>
      </dgm:t>
    </dgm:pt>
    <dgm:pt modelId="{5BB24CBD-8F59-45BB-BB77-5DD77F93612A}" type="sibTrans" cxnId="{5F961657-D487-4434-91FA-140788D8A822}">
      <dgm:prSet/>
      <dgm:spPr/>
      <dgm:t>
        <a:bodyPr/>
        <a:lstStyle/>
        <a:p>
          <a:endParaRPr lang="fr-FR"/>
        </a:p>
      </dgm:t>
    </dgm:pt>
    <dgm:pt modelId="{9506C3C3-2D1B-478B-8A29-39264E7DA1D0}">
      <dgm:prSet phldrT="[Texte]" custT="1"/>
      <dgm:spPr/>
      <dgm:t>
        <a:bodyPr/>
        <a:lstStyle/>
        <a:p>
          <a:r>
            <a:rPr lang="fr-FR" sz="900" dirty="0"/>
            <a:t>Contact individuel (9)</a:t>
          </a:r>
        </a:p>
      </dgm:t>
    </dgm:pt>
    <dgm:pt modelId="{121D3C31-FB35-4AE4-93C2-0CC9C8D12EE3}" type="parTrans" cxnId="{7BE8543D-3111-4CE3-9363-1FC15FA3A8DB}">
      <dgm:prSet/>
      <dgm:spPr/>
      <dgm:t>
        <a:bodyPr/>
        <a:lstStyle/>
        <a:p>
          <a:endParaRPr lang="fr-FR"/>
        </a:p>
      </dgm:t>
    </dgm:pt>
    <dgm:pt modelId="{7DA5D83C-F4ED-4B92-83AE-28C5E2936408}" type="sibTrans" cxnId="{7BE8543D-3111-4CE3-9363-1FC15FA3A8DB}">
      <dgm:prSet/>
      <dgm:spPr/>
      <dgm:t>
        <a:bodyPr/>
        <a:lstStyle/>
        <a:p>
          <a:endParaRPr lang="fr-FR"/>
        </a:p>
      </dgm:t>
    </dgm:pt>
    <dgm:pt modelId="{A19B742F-FB1B-4964-B34D-5FB197471155}">
      <dgm:prSet phldrT="[Texte]" custT="1"/>
      <dgm:spPr/>
      <dgm:t>
        <a:bodyPr/>
        <a:lstStyle/>
        <a:p>
          <a:r>
            <a:rPr lang="fr-FR" sz="900" dirty="0"/>
            <a:t>Appels à candidature (4)</a:t>
          </a:r>
        </a:p>
      </dgm:t>
    </dgm:pt>
    <dgm:pt modelId="{791CBD53-B35C-40BB-92E0-14F2CA9826C1}" type="parTrans" cxnId="{EA4C2CE6-E00C-4CC9-9B80-005E76E87911}">
      <dgm:prSet/>
      <dgm:spPr/>
      <dgm:t>
        <a:bodyPr/>
        <a:lstStyle/>
        <a:p>
          <a:endParaRPr lang="fr-FR"/>
        </a:p>
      </dgm:t>
    </dgm:pt>
    <dgm:pt modelId="{FF53B8DD-2626-4BC0-8694-6A9A2DC0EAC9}" type="sibTrans" cxnId="{EA4C2CE6-E00C-4CC9-9B80-005E76E87911}">
      <dgm:prSet/>
      <dgm:spPr/>
      <dgm:t>
        <a:bodyPr/>
        <a:lstStyle/>
        <a:p>
          <a:endParaRPr lang="fr-FR"/>
        </a:p>
      </dgm:t>
    </dgm:pt>
    <dgm:pt modelId="{164D6B76-BD54-4BEA-80E3-5A4E578B9C59}">
      <dgm:prSet phldrT="[Texte]" custT="1"/>
      <dgm:spPr/>
      <dgm:t>
        <a:bodyPr/>
        <a:lstStyle/>
        <a:p>
          <a:r>
            <a:rPr lang="fr-FR" sz="1000" dirty="0"/>
            <a:t>Sur pièces +++</a:t>
          </a:r>
        </a:p>
      </dgm:t>
    </dgm:pt>
    <dgm:pt modelId="{76CF4EFD-33D4-4DF1-BC2E-08965990D743}" type="parTrans" cxnId="{C5C74E52-520C-44B6-A5A6-4FA802060902}">
      <dgm:prSet/>
      <dgm:spPr/>
      <dgm:t>
        <a:bodyPr/>
        <a:lstStyle/>
        <a:p>
          <a:endParaRPr lang="fr-FR"/>
        </a:p>
      </dgm:t>
    </dgm:pt>
    <dgm:pt modelId="{5177B076-EA3D-4295-A692-421484868267}" type="sibTrans" cxnId="{C5C74E52-520C-44B6-A5A6-4FA802060902}">
      <dgm:prSet/>
      <dgm:spPr/>
      <dgm:t>
        <a:bodyPr/>
        <a:lstStyle/>
        <a:p>
          <a:endParaRPr lang="fr-FR"/>
        </a:p>
      </dgm:t>
    </dgm:pt>
    <dgm:pt modelId="{F5A5457E-0826-47C7-BCD1-DF1CF8099D60}">
      <dgm:prSet phldrT="[Texte]" custT="1"/>
      <dgm:spPr/>
      <dgm:t>
        <a:bodyPr/>
        <a:lstStyle/>
        <a:p>
          <a:r>
            <a:rPr lang="fr-FR" sz="1000" dirty="0"/>
            <a:t>Visite de conformité</a:t>
          </a:r>
        </a:p>
      </dgm:t>
    </dgm:pt>
    <dgm:pt modelId="{163CB237-EBBD-476D-B453-3FA61C55222E}" type="parTrans" cxnId="{BC510255-910C-45BE-80D1-A8BC4D5747B4}">
      <dgm:prSet/>
      <dgm:spPr/>
      <dgm:t>
        <a:bodyPr/>
        <a:lstStyle/>
        <a:p>
          <a:endParaRPr lang="fr-FR"/>
        </a:p>
      </dgm:t>
    </dgm:pt>
    <dgm:pt modelId="{71578E93-870B-4BFF-B2E8-AB7AA45EFEB0}" type="sibTrans" cxnId="{BC510255-910C-45BE-80D1-A8BC4D5747B4}">
      <dgm:prSet/>
      <dgm:spPr/>
      <dgm:t>
        <a:bodyPr/>
        <a:lstStyle/>
        <a:p>
          <a:endParaRPr lang="fr-FR"/>
        </a:p>
      </dgm:t>
    </dgm:pt>
    <dgm:pt modelId="{B3304C97-4529-4A9C-BFD5-28855D6CD407}">
      <dgm:prSet phldrT="[Texte]" custT="1"/>
      <dgm:spPr/>
      <dgm:t>
        <a:bodyPr/>
        <a:lstStyle/>
        <a:p>
          <a:r>
            <a:rPr lang="fr-FR" sz="1050" b="0" dirty="0">
              <a:latin typeface="+mj-lt"/>
            </a:rPr>
            <a:t>7. Publication de l’arrêté de décision </a:t>
          </a:r>
        </a:p>
      </dgm:t>
    </dgm:pt>
    <dgm:pt modelId="{F9607E1D-BA75-4EA7-B567-5A86614E81E5}" type="parTrans" cxnId="{24D18AC0-2108-404E-AAC7-E9333E791CD4}">
      <dgm:prSet/>
      <dgm:spPr/>
      <dgm:t>
        <a:bodyPr/>
        <a:lstStyle/>
        <a:p>
          <a:endParaRPr lang="fr-FR"/>
        </a:p>
      </dgm:t>
    </dgm:pt>
    <dgm:pt modelId="{6EB8A9DC-BCAD-4301-889A-997EDE9D27DE}" type="sibTrans" cxnId="{24D18AC0-2108-404E-AAC7-E9333E791CD4}">
      <dgm:prSet/>
      <dgm:spPr/>
      <dgm:t>
        <a:bodyPr/>
        <a:lstStyle/>
        <a:p>
          <a:endParaRPr lang="fr-FR"/>
        </a:p>
      </dgm:t>
    </dgm:pt>
    <dgm:pt modelId="{20B985CE-5192-43BB-A628-44F8EE250FFD}">
      <dgm:prSet phldrT="[Texte]" custT="1"/>
      <dgm:spPr/>
      <dgm:t>
        <a:bodyPr/>
        <a:lstStyle/>
        <a:p>
          <a:r>
            <a:rPr lang="fr-FR" sz="1000" b="0" dirty="0">
              <a:latin typeface="+mn-lt"/>
            </a:rPr>
            <a:t>Partenariat avec les </a:t>
          </a:r>
          <a:r>
            <a:rPr lang="fr-FR" sz="1000" b="0" dirty="0" err="1">
              <a:latin typeface="+mn-lt"/>
            </a:rPr>
            <a:t>OMéDITs</a:t>
          </a:r>
          <a:r>
            <a:rPr lang="fr-FR" sz="1000" b="0" dirty="0">
              <a:latin typeface="+mn-lt"/>
            </a:rPr>
            <a:t> et référents thématiques</a:t>
          </a:r>
        </a:p>
      </dgm:t>
    </dgm:pt>
    <dgm:pt modelId="{C925DCC6-0491-4B65-912B-A8EEA95BBD18}" type="parTrans" cxnId="{7DF8757D-EF8B-4363-AB5A-DF24087ACD45}">
      <dgm:prSet/>
      <dgm:spPr/>
      <dgm:t>
        <a:bodyPr/>
        <a:lstStyle/>
        <a:p>
          <a:endParaRPr lang="fr-FR"/>
        </a:p>
      </dgm:t>
    </dgm:pt>
    <dgm:pt modelId="{04A23E09-A722-4A7F-B4EC-1146A0F29693}" type="sibTrans" cxnId="{7DF8757D-EF8B-4363-AB5A-DF24087ACD45}">
      <dgm:prSet/>
      <dgm:spPr/>
      <dgm:t>
        <a:bodyPr/>
        <a:lstStyle/>
        <a:p>
          <a:endParaRPr lang="fr-FR"/>
        </a:p>
      </dgm:t>
    </dgm:pt>
    <dgm:pt modelId="{4A9BAF41-E8D6-4021-A23F-A36483996B17}">
      <dgm:prSet phldrT="[Texte]" custT="1"/>
      <dgm:spPr/>
      <dgm:t>
        <a:bodyPr/>
        <a:lstStyle/>
        <a:p>
          <a:r>
            <a:rPr lang="fr-FR" sz="1050" b="0" dirty="0">
              <a:latin typeface="+mn-lt"/>
            </a:rPr>
            <a:t>Par mail (10)</a:t>
          </a:r>
        </a:p>
      </dgm:t>
    </dgm:pt>
    <dgm:pt modelId="{EC9AAD60-A4BD-4C05-AE3D-11D01BF54060}" type="parTrans" cxnId="{8B8D3154-E33F-4289-87B7-1EC0C4A272E6}">
      <dgm:prSet/>
      <dgm:spPr/>
      <dgm:t>
        <a:bodyPr/>
        <a:lstStyle/>
        <a:p>
          <a:endParaRPr lang="fr-FR"/>
        </a:p>
      </dgm:t>
    </dgm:pt>
    <dgm:pt modelId="{512A13FB-56F2-489D-9A4D-07FEB483D401}" type="sibTrans" cxnId="{8B8D3154-E33F-4289-87B7-1EC0C4A272E6}">
      <dgm:prSet/>
      <dgm:spPr/>
      <dgm:t>
        <a:bodyPr/>
        <a:lstStyle/>
        <a:p>
          <a:endParaRPr lang="fr-FR"/>
        </a:p>
      </dgm:t>
    </dgm:pt>
    <dgm:pt modelId="{589FE2C6-1921-438B-B46E-16ECA8D31015}">
      <dgm:prSet phldrT="[Texte]" custT="1"/>
      <dgm:spPr/>
      <dgm:t>
        <a:bodyPr/>
        <a:lstStyle/>
        <a:p>
          <a:r>
            <a:rPr lang="fr-FR" sz="1050" b="0" dirty="0">
              <a:latin typeface="+mn-lt"/>
            </a:rPr>
            <a:t>Courrier (1) </a:t>
          </a:r>
        </a:p>
      </dgm:t>
    </dgm:pt>
    <dgm:pt modelId="{AB5FFAAE-D887-46FF-8CCC-9EA77C35D0B9}" type="parTrans" cxnId="{272FA1F3-43F5-420C-9556-E43B07C111D2}">
      <dgm:prSet/>
      <dgm:spPr/>
      <dgm:t>
        <a:bodyPr/>
        <a:lstStyle/>
        <a:p>
          <a:endParaRPr lang="fr-FR"/>
        </a:p>
      </dgm:t>
    </dgm:pt>
    <dgm:pt modelId="{F7D8824D-26B1-458F-9AB4-9B9FAF788553}" type="sibTrans" cxnId="{272FA1F3-43F5-420C-9556-E43B07C111D2}">
      <dgm:prSet/>
      <dgm:spPr/>
      <dgm:t>
        <a:bodyPr/>
        <a:lstStyle/>
        <a:p>
          <a:endParaRPr lang="fr-FR"/>
        </a:p>
      </dgm:t>
    </dgm:pt>
    <dgm:pt modelId="{038615FC-2318-43C7-A72E-CCEC80BAC11A}">
      <dgm:prSet phldrT="[Texte]" custT="1"/>
      <dgm:spPr/>
      <dgm:t>
        <a:bodyPr/>
        <a:lstStyle/>
        <a:p>
          <a:r>
            <a:rPr lang="fr-FR" sz="900" b="0" dirty="0">
              <a:latin typeface="+mn-lt"/>
            </a:rPr>
            <a:t>Au recueil des actes administratifs (9/14)</a:t>
          </a:r>
        </a:p>
      </dgm:t>
    </dgm:pt>
    <dgm:pt modelId="{D4E84DE7-135D-4E3C-B1AC-1F7FA4FD1C79}" type="parTrans" cxnId="{4DFAA9AB-0FD9-4F06-88CD-96323083E12F}">
      <dgm:prSet/>
      <dgm:spPr/>
      <dgm:t>
        <a:bodyPr/>
        <a:lstStyle/>
        <a:p>
          <a:endParaRPr lang="fr-FR"/>
        </a:p>
      </dgm:t>
    </dgm:pt>
    <dgm:pt modelId="{F6C6D2E8-D641-4A98-9F63-AB9FB01DDB9B}" type="sibTrans" cxnId="{4DFAA9AB-0FD9-4F06-88CD-96323083E12F}">
      <dgm:prSet/>
      <dgm:spPr/>
      <dgm:t>
        <a:bodyPr/>
        <a:lstStyle/>
        <a:p>
          <a:endParaRPr lang="fr-FR"/>
        </a:p>
      </dgm:t>
    </dgm:pt>
    <dgm:pt modelId="{5996D5E6-6962-4765-8439-15B7C60A5067}">
      <dgm:prSet phldrT="[Texte]" custT="1"/>
      <dgm:spPr/>
      <dgm:t>
        <a:bodyPr/>
        <a:lstStyle/>
        <a:p>
          <a:r>
            <a:rPr lang="fr-FR" sz="900" b="0" dirty="0">
              <a:latin typeface="+mn-lt"/>
            </a:rPr>
            <a:t>Sur le site de l’ARS (3/14)</a:t>
          </a:r>
        </a:p>
      </dgm:t>
    </dgm:pt>
    <dgm:pt modelId="{43ACA45C-5DC5-4256-884A-CBF7CB537342}" type="parTrans" cxnId="{139E98B5-74AB-4EAA-A63D-F53155E8EC93}">
      <dgm:prSet/>
      <dgm:spPr/>
      <dgm:t>
        <a:bodyPr/>
        <a:lstStyle/>
        <a:p>
          <a:endParaRPr lang="fr-FR"/>
        </a:p>
      </dgm:t>
    </dgm:pt>
    <dgm:pt modelId="{B4772F6D-A0CD-4F75-8CCB-1641A1E5FBF8}" type="sibTrans" cxnId="{139E98B5-74AB-4EAA-A63D-F53155E8EC93}">
      <dgm:prSet/>
      <dgm:spPr/>
      <dgm:t>
        <a:bodyPr/>
        <a:lstStyle/>
        <a:p>
          <a:endParaRPr lang="fr-FR"/>
        </a:p>
      </dgm:t>
    </dgm:pt>
    <dgm:pt modelId="{8914D99A-702D-4AFF-B66F-374818082BC2}">
      <dgm:prSet phldrT="[Texte]" custT="1"/>
      <dgm:spPr/>
      <dgm:t>
        <a:bodyPr/>
        <a:lstStyle/>
        <a:p>
          <a:r>
            <a:rPr lang="fr-FR" sz="900" dirty="0"/>
            <a:t>Initiation par les ES (7)</a:t>
          </a:r>
        </a:p>
      </dgm:t>
    </dgm:pt>
    <dgm:pt modelId="{26A4F9A0-1DD4-4882-8AF8-463489B1A29A}" type="parTrans" cxnId="{B8AF24BB-2085-490D-AB94-03F72CC87955}">
      <dgm:prSet/>
      <dgm:spPr/>
      <dgm:t>
        <a:bodyPr/>
        <a:lstStyle/>
        <a:p>
          <a:endParaRPr lang="fr-FR"/>
        </a:p>
      </dgm:t>
    </dgm:pt>
    <dgm:pt modelId="{4B1DE65C-FA02-4A82-B675-643D281C44AC}" type="sibTrans" cxnId="{B8AF24BB-2085-490D-AB94-03F72CC87955}">
      <dgm:prSet/>
      <dgm:spPr/>
      <dgm:t>
        <a:bodyPr/>
        <a:lstStyle/>
        <a:p>
          <a:endParaRPr lang="fr-FR"/>
        </a:p>
      </dgm:t>
    </dgm:pt>
    <dgm:pt modelId="{4396AFC2-0644-4106-BDE1-67DAE3CE4FDB}">
      <dgm:prSet phldrT="[Texte]" custT="1"/>
      <dgm:spPr/>
      <dgm:t>
        <a:bodyPr/>
        <a:lstStyle/>
        <a:p>
          <a:r>
            <a:rPr lang="fr-FR" sz="900" dirty="0"/>
            <a:t>Mail général aux ES (6)</a:t>
          </a:r>
        </a:p>
      </dgm:t>
    </dgm:pt>
    <dgm:pt modelId="{FA3C0128-4836-4E4A-BE8B-A834E3878CB5}" type="parTrans" cxnId="{E0DAF302-A7B9-4C17-B844-EB2283F44E85}">
      <dgm:prSet/>
      <dgm:spPr/>
      <dgm:t>
        <a:bodyPr/>
        <a:lstStyle/>
        <a:p>
          <a:endParaRPr lang="fr-FR"/>
        </a:p>
      </dgm:t>
    </dgm:pt>
    <dgm:pt modelId="{FD368086-6A9D-442D-B935-446939B362C0}" type="sibTrans" cxnId="{E0DAF302-A7B9-4C17-B844-EB2283F44E85}">
      <dgm:prSet/>
      <dgm:spPr/>
      <dgm:t>
        <a:bodyPr/>
        <a:lstStyle/>
        <a:p>
          <a:endParaRPr lang="fr-FR"/>
        </a:p>
      </dgm:t>
    </dgm:pt>
    <dgm:pt modelId="{6748DB0E-B819-45B7-B8F2-6A10DE9F7C98}" type="pres">
      <dgm:prSet presAssocID="{E42CEEAA-DB66-40D2-B36A-1F39EDD8F5F8}" presName="Name0" presStyleCnt="0">
        <dgm:presLayoutVars>
          <dgm:dir/>
          <dgm:resizeHandles val="exact"/>
        </dgm:presLayoutVars>
      </dgm:prSet>
      <dgm:spPr/>
    </dgm:pt>
    <dgm:pt modelId="{B117ED4F-4E39-4F85-B9DC-F2CEC0E3002B}" type="pres">
      <dgm:prSet presAssocID="{9316104E-A4A9-467E-AD87-059FA3C8603F}" presName="node" presStyleLbl="node1" presStyleIdx="0" presStyleCnt="7">
        <dgm:presLayoutVars>
          <dgm:bulletEnabled val="1"/>
        </dgm:presLayoutVars>
      </dgm:prSet>
      <dgm:spPr/>
    </dgm:pt>
    <dgm:pt modelId="{D605410E-5571-4681-81E7-A8978CA53829}" type="pres">
      <dgm:prSet presAssocID="{FC78E4F4-DBF9-4406-8C85-ABEC2D284377}" presName="sibTrans" presStyleLbl="sibTrans1D1" presStyleIdx="0" presStyleCnt="6"/>
      <dgm:spPr/>
    </dgm:pt>
    <dgm:pt modelId="{57D55BFB-2FFE-4258-9DE1-7E44C217CB0C}" type="pres">
      <dgm:prSet presAssocID="{FC78E4F4-DBF9-4406-8C85-ABEC2D284377}" presName="connectorText" presStyleLbl="sibTrans1D1" presStyleIdx="0" presStyleCnt="6"/>
      <dgm:spPr/>
    </dgm:pt>
    <dgm:pt modelId="{E53D3418-0526-4AC2-97F9-B15F8729C2A5}" type="pres">
      <dgm:prSet presAssocID="{620C7225-A4AE-485C-B8B9-219A97FF66CB}" presName="node" presStyleLbl="node1" presStyleIdx="1" presStyleCnt="7">
        <dgm:presLayoutVars>
          <dgm:bulletEnabled val="1"/>
        </dgm:presLayoutVars>
      </dgm:prSet>
      <dgm:spPr/>
    </dgm:pt>
    <dgm:pt modelId="{B8AD00C8-02FC-4A84-8D11-4EEAF09F8FA7}" type="pres">
      <dgm:prSet presAssocID="{980C79F1-81DC-479F-8F67-21AFE567F009}" presName="sibTrans" presStyleLbl="sibTrans1D1" presStyleIdx="1" presStyleCnt="6"/>
      <dgm:spPr/>
    </dgm:pt>
    <dgm:pt modelId="{FCA72974-FB7E-4A9A-AA41-60127E6CBB46}" type="pres">
      <dgm:prSet presAssocID="{980C79F1-81DC-479F-8F67-21AFE567F009}" presName="connectorText" presStyleLbl="sibTrans1D1" presStyleIdx="1" presStyleCnt="6"/>
      <dgm:spPr/>
    </dgm:pt>
    <dgm:pt modelId="{2002A34C-9161-4255-AB1C-6BF0F771F152}" type="pres">
      <dgm:prSet presAssocID="{3326E53C-2D0C-4ED8-A11B-9F22F6F39029}" presName="node" presStyleLbl="node1" presStyleIdx="2" presStyleCnt="7">
        <dgm:presLayoutVars>
          <dgm:bulletEnabled val="1"/>
        </dgm:presLayoutVars>
      </dgm:prSet>
      <dgm:spPr/>
    </dgm:pt>
    <dgm:pt modelId="{3811369F-A1B2-44F3-AF80-AA5F5AF375B4}" type="pres">
      <dgm:prSet presAssocID="{A1F48C1B-D1FC-4B8F-8D07-A4C14C1CF406}" presName="sibTrans" presStyleLbl="sibTrans1D1" presStyleIdx="2" presStyleCnt="6"/>
      <dgm:spPr/>
    </dgm:pt>
    <dgm:pt modelId="{9BB1CB89-A532-42B5-BDE8-67EAD605D697}" type="pres">
      <dgm:prSet presAssocID="{A1F48C1B-D1FC-4B8F-8D07-A4C14C1CF406}" presName="connectorText" presStyleLbl="sibTrans1D1" presStyleIdx="2" presStyleCnt="6"/>
      <dgm:spPr/>
    </dgm:pt>
    <dgm:pt modelId="{C1291C17-5852-4FE3-BD72-8D2279C595EE}" type="pres">
      <dgm:prSet presAssocID="{CFBC5F64-E8D4-4DD6-83EE-1D2841E2E001}" presName="node" presStyleLbl="node1" presStyleIdx="3" presStyleCnt="7">
        <dgm:presLayoutVars>
          <dgm:bulletEnabled val="1"/>
        </dgm:presLayoutVars>
      </dgm:prSet>
      <dgm:spPr/>
    </dgm:pt>
    <dgm:pt modelId="{B45B9BC6-10EA-49BE-B916-195B4417A766}" type="pres">
      <dgm:prSet presAssocID="{31D0D722-082C-4552-9794-2A93102E2BF6}" presName="sibTrans" presStyleLbl="sibTrans1D1" presStyleIdx="3" presStyleCnt="6"/>
      <dgm:spPr/>
    </dgm:pt>
    <dgm:pt modelId="{B9E7F1C2-C0ED-461B-962D-E8BA4CAF5FD6}" type="pres">
      <dgm:prSet presAssocID="{31D0D722-082C-4552-9794-2A93102E2BF6}" presName="connectorText" presStyleLbl="sibTrans1D1" presStyleIdx="3" presStyleCnt="6"/>
      <dgm:spPr/>
    </dgm:pt>
    <dgm:pt modelId="{EE4FA5AB-3301-4120-9385-BB6203DC7DBA}" type="pres">
      <dgm:prSet presAssocID="{83BAB26E-7D18-48C8-89F9-76A29CAB23C7}" presName="node" presStyleLbl="node1" presStyleIdx="4" presStyleCnt="7">
        <dgm:presLayoutVars>
          <dgm:bulletEnabled val="1"/>
        </dgm:presLayoutVars>
      </dgm:prSet>
      <dgm:spPr/>
    </dgm:pt>
    <dgm:pt modelId="{3DBEA436-8CAA-4871-BF6F-0C92BF838C19}" type="pres">
      <dgm:prSet presAssocID="{81E73609-43D4-4899-9C37-01A224FF9065}" presName="sibTrans" presStyleLbl="sibTrans1D1" presStyleIdx="4" presStyleCnt="6"/>
      <dgm:spPr/>
    </dgm:pt>
    <dgm:pt modelId="{DCB2AB39-4E4A-4978-B958-ACE032199004}" type="pres">
      <dgm:prSet presAssocID="{81E73609-43D4-4899-9C37-01A224FF9065}" presName="connectorText" presStyleLbl="sibTrans1D1" presStyleIdx="4" presStyleCnt="6"/>
      <dgm:spPr/>
    </dgm:pt>
    <dgm:pt modelId="{55922890-6746-40D1-AD88-1323AAC60432}" type="pres">
      <dgm:prSet presAssocID="{A790C6A1-B75E-416C-BEAB-12009E770502}" presName="node" presStyleLbl="node1" presStyleIdx="5" presStyleCnt="7">
        <dgm:presLayoutVars>
          <dgm:bulletEnabled val="1"/>
        </dgm:presLayoutVars>
      </dgm:prSet>
      <dgm:spPr/>
    </dgm:pt>
    <dgm:pt modelId="{01B37F3A-BD00-4C43-B0B4-80DD72FBF570}" type="pres">
      <dgm:prSet presAssocID="{5BB24CBD-8F59-45BB-BB77-5DD77F93612A}" presName="sibTrans" presStyleLbl="sibTrans1D1" presStyleIdx="5" presStyleCnt="6"/>
      <dgm:spPr/>
    </dgm:pt>
    <dgm:pt modelId="{268B3A74-9606-446E-930B-5696E36E7170}" type="pres">
      <dgm:prSet presAssocID="{5BB24CBD-8F59-45BB-BB77-5DD77F93612A}" presName="connectorText" presStyleLbl="sibTrans1D1" presStyleIdx="5" presStyleCnt="6"/>
      <dgm:spPr/>
    </dgm:pt>
    <dgm:pt modelId="{5BCA7F9E-D771-4113-9A0E-6F3EC76876E8}" type="pres">
      <dgm:prSet presAssocID="{B3304C97-4529-4A9C-BFD5-28855D6CD407}" presName="node" presStyleLbl="node1" presStyleIdx="6" presStyleCnt="7">
        <dgm:presLayoutVars>
          <dgm:bulletEnabled val="1"/>
        </dgm:presLayoutVars>
      </dgm:prSet>
      <dgm:spPr/>
    </dgm:pt>
  </dgm:ptLst>
  <dgm:cxnLst>
    <dgm:cxn modelId="{E0DAF302-A7B9-4C17-B844-EB2283F44E85}" srcId="{CFBC5F64-E8D4-4DD6-83EE-1D2841E2E001}" destId="{4396AFC2-0644-4106-BDE1-67DAE3CE4FDB}" srcOrd="1" destOrd="0" parTransId="{FA3C0128-4836-4E4A-BE8B-A834E3878CB5}" sibTransId="{FD368086-6A9D-442D-B935-446939B362C0}"/>
    <dgm:cxn modelId="{FC890B08-4B4E-43B4-8C4D-3700B44FEB7A}" type="presOf" srcId="{A1F48C1B-D1FC-4B8F-8D07-A4C14C1CF406}" destId="{3811369F-A1B2-44F3-AF80-AA5F5AF375B4}" srcOrd="0" destOrd="0" presId="urn:microsoft.com/office/officeart/2005/8/layout/bProcess3"/>
    <dgm:cxn modelId="{32C1D908-0E31-4A48-B436-3A9F342818BA}" srcId="{E42CEEAA-DB66-40D2-B36A-1F39EDD8F5F8}" destId="{83BAB26E-7D18-48C8-89F9-76A29CAB23C7}" srcOrd="4" destOrd="0" parTransId="{43519A58-5291-4BB9-B0C3-ADDC304A637D}" sibTransId="{81E73609-43D4-4899-9C37-01A224FF9065}"/>
    <dgm:cxn modelId="{673CE20A-BF7C-4D35-99FA-B01ADF1BBF01}" type="presOf" srcId="{8914D99A-702D-4AFF-B66F-374818082BC2}" destId="{C1291C17-5852-4FE3-BD72-8D2279C595EE}" srcOrd="0" destOrd="4" presId="urn:microsoft.com/office/officeart/2005/8/layout/bProcess3"/>
    <dgm:cxn modelId="{64F3370E-2A02-4291-B7E6-9D041C65BF38}" type="presOf" srcId="{4A9BAF41-E8D6-4021-A23F-A36483996B17}" destId="{55922890-6746-40D1-AD88-1323AAC60432}" srcOrd="0" destOrd="1" presId="urn:microsoft.com/office/officeart/2005/8/layout/bProcess3"/>
    <dgm:cxn modelId="{8B072D13-48EF-4171-8C8E-63A75CA8F288}" type="presOf" srcId="{620C7225-A4AE-485C-B8B9-219A97FF66CB}" destId="{E53D3418-0526-4AC2-97F9-B15F8729C2A5}" srcOrd="0" destOrd="0" presId="urn:microsoft.com/office/officeart/2005/8/layout/bProcess3"/>
    <dgm:cxn modelId="{47FA1A15-81F8-4F53-9D2C-00B324A9DA2D}" type="presOf" srcId="{20B985CE-5192-43BB-A628-44F8EE250FFD}" destId="{2002A34C-9161-4255-AB1C-6BF0F771F152}" srcOrd="0" destOrd="1" presId="urn:microsoft.com/office/officeart/2005/8/layout/bProcess3"/>
    <dgm:cxn modelId="{DDDC061A-065E-41C3-A286-D59599FBE0A7}" type="presOf" srcId="{81E73609-43D4-4899-9C37-01A224FF9065}" destId="{DCB2AB39-4E4A-4978-B958-ACE032199004}" srcOrd="1" destOrd="0" presId="urn:microsoft.com/office/officeart/2005/8/layout/bProcess3"/>
    <dgm:cxn modelId="{DFA0231A-83EB-44A2-8C2B-940C7F6EA061}" type="presOf" srcId="{FC78E4F4-DBF9-4406-8C85-ABEC2D284377}" destId="{D605410E-5571-4681-81E7-A8978CA53829}" srcOrd="0" destOrd="0" presId="urn:microsoft.com/office/officeart/2005/8/layout/bProcess3"/>
    <dgm:cxn modelId="{FE0FF027-FF9D-418C-BA91-CA96C2273AF5}" type="presOf" srcId="{038615FC-2318-43C7-A72E-CCEC80BAC11A}" destId="{5BCA7F9E-D771-4113-9A0E-6F3EC76876E8}" srcOrd="0" destOrd="1" presId="urn:microsoft.com/office/officeart/2005/8/layout/bProcess3"/>
    <dgm:cxn modelId="{9A90F232-1C05-4FFB-B08E-F7708C3DB3AB}" type="presOf" srcId="{F5A5457E-0826-47C7-BCD1-DF1CF8099D60}" destId="{EE4FA5AB-3301-4120-9385-BB6203DC7DBA}" srcOrd="0" destOrd="2" presId="urn:microsoft.com/office/officeart/2005/8/layout/bProcess3"/>
    <dgm:cxn modelId="{7BE8543D-3111-4CE3-9363-1FC15FA3A8DB}" srcId="{CFBC5F64-E8D4-4DD6-83EE-1D2841E2E001}" destId="{9506C3C3-2D1B-478B-8A29-39264E7DA1D0}" srcOrd="0" destOrd="0" parTransId="{121D3C31-FB35-4AE4-93C2-0CC9C8D12EE3}" sibTransId="{7DA5D83C-F4ED-4B92-83AE-28C5E2936408}"/>
    <dgm:cxn modelId="{8124215D-9295-41A3-BFB1-0902CE239991}" type="presOf" srcId="{A790C6A1-B75E-416C-BEAB-12009E770502}" destId="{55922890-6746-40D1-AD88-1323AAC60432}" srcOrd="0" destOrd="0" presId="urn:microsoft.com/office/officeart/2005/8/layout/bProcess3"/>
    <dgm:cxn modelId="{0BE03E61-B7C4-4707-B88C-D516F7379343}" type="presOf" srcId="{9316104E-A4A9-467E-AD87-059FA3C8603F}" destId="{B117ED4F-4E39-4F85-B9DC-F2CEC0E3002B}" srcOrd="0" destOrd="0" presId="urn:microsoft.com/office/officeart/2005/8/layout/bProcess3"/>
    <dgm:cxn modelId="{FBD60E44-7914-44E5-AABD-CA8954448CBD}" type="presOf" srcId="{589FE2C6-1921-438B-B46E-16ECA8D31015}" destId="{55922890-6746-40D1-AD88-1323AAC60432}" srcOrd="0" destOrd="2" presId="urn:microsoft.com/office/officeart/2005/8/layout/bProcess3"/>
    <dgm:cxn modelId="{D4169C64-3DC1-463D-9411-224700AE9AC2}" type="presOf" srcId="{FC78E4F4-DBF9-4406-8C85-ABEC2D284377}" destId="{57D55BFB-2FFE-4258-9DE1-7E44C217CB0C}" srcOrd="1" destOrd="0" presId="urn:microsoft.com/office/officeart/2005/8/layout/bProcess3"/>
    <dgm:cxn modelId="{73F32A4E-940B-46C5-8BD0-4FAC4B9E6BCB}" type="presOf" srcId="{81E73609-43D4-4899-9C37-01A224FF9065}" destId="{3DBEA436-8CAA-4871-BF6F-0C92BF838C19}" srcOrd="0" destOrd="0" presId="urn:microsoft.com/office/officeart/2005/8/layout/bProcess3"/>
    <dgm:cxn modelId="{BA594F6E-A43D-4923-89CB-98DF5054941E}" type="presOf" srcId="{5BB24CBD-8F59-45BB-BB77-5DD77F93612A}" destId="{268B3A74-9606-446E-930B-5696E36E7170}" srcOrd="1" destOrd="0" presId="urn:microsoft.com/office/officeart/2005/8/layout/bProcess3"/>
    <dgm:cxn modelId="{76CE0A4F-16E7-4BC6-B4D9-6F323D89A0E8}" type="presOf" srcId="{E42CEEAA-DB66-40D2-B36A-1F39EDD8F5F8}" destId="{6748DB0E-B819-45B7-B8F2-6A10DE9F7C98}" srcOrd="0" destOrd="0" presId="urn:microsoft.com/office/officeart/2005/8/layout/bProcess3"/>
    <dgm:cxn modelId="{C5C74E52-520C-44B6-A5A6-4FA802060902}" srcId="{83BAB26E-7D18-48C8-89F9-76A29CAB23C7}" destId="{164D6B76-BD54-4BEA-80E3-5A4E578B9C59}" srcOrd="0" destOrd="0" parTransId="{76CF4EFD-33D4-4DF1-BC2E-08965990D743}" sibTransId="{5177B076-EA3D-4295-A692-421484868267}"/>
    <dgm:cxn modelId="{41EC0B54-6B64-45BD-82E0-B963C23D9135}" type="presOf" srcId="{980C79F1-81DC-479F-8F67-21AFE567F009}" destId="{FCA72974-FB7E-4A9A-AA41-60127E6CBB46}" srcOrd="1" destOrd="0" presId="urn:microsoft.com/office/officeart/2005/8/layout/bProcess3"/>
    <dgm:cxn modelId="{8B8D3154-E33F-4289-87B7-1EC0C4A272E6}" srcId="{A790C6A1-B75E-416C-BEAB-12009E770502}" destId="{4A9BAF41-E8D6-4021-A23F-A36483996B17}" srcOrd="0" destOrd="0" parTransId="{EC9AAD60-A4BD-4C05-AE3D-11D01BF54060}" sibTransId="{512A13FB-56F2-489D-9A4D-07FEB483D401}"/>
    <dgm:cxn modelId="{BC510255-910C-45BE-80D1-A8BC4D5747B4}" srcId="{83BAB26E-7D18-48C8-89F9-76A29CAB23C7}" destId="{F5A5457E-0826-47C7-BCD1-DF1CF8099D60}" srcOrd="1" destOrd="0" parTransId="{163CB237-EBBD-476D-B453-3FA61C55222E}" sibTransId="{71578E93-870B-4BFF-B2E8-AB7AA45EFEB0}"/>
    <dgm:cxn modelId="{5F961657-D487-4434-91FA-140788D8A822}" srcId="{E42CEEAA-DB66-40D2-B36A-1F39EDD8F5F8}" destId="{A790C6A1-B75E-416C-BEAB-12009E770502}" srcOrd="5" destOrd="0" parTransId="{4FE39C6E-C65F-49E0-AEC9-54BDF891F13F}" sibTransId="{5BB24CBD-8F59-45BB-BB77-5DD77F93612A}"/>
    <dgm:cxn modelId="{7DF8757D-EF8B-4363-AB5A-DF24087ACD45}" srcId="{3326E53C-2D0C-4ED8-A11B-9F22F6F39029}" destId="{20B985CE-5192-43BB-A628-44F8EE250FFD}" srcOrd="0" destOrd="0" parTransId="{C925DCC6-0491-4B65-912B-A8EEA95BBD18}" sibTransId="{04A23E09-A722-4A7F-B4EC-1146A0F29693}"/>
    <dgm:cxn modelId="{3A9CAF86-A5D8-48C2-9238-86BF89D022FE}" type="presOf" srcId="{A1F48C1B-D1FC-4B8F-8D07-A4C14C1CF406}" destId="{9BB1CB89-A532-42B5-BDE8-67EAD605D697}" srcOrd="1" destOrd="0" presId="urn:microsoft.com/office/officeart/2005/8/layout/bProcess3"/>
    <dgm:cxn modelId="{F6F16B97-C00E-4C68-A532-EBE76D59C376}" type="presOf" srcId="{CFBC5F64-E8D4-4DD6-83EE-1D2841E2E001}" destId="{C1291C17-5852-4FE3-BD72-8D2279C595EE}" srcOrd="0" destOrd="0" presId="urn:microsoft.com/office/officeart/2005/8/layout/bProcess3"/>
    <dgm:cxn modelId="{8A373898-B626-413E-B19F-04C6E14AF0C3}" type="presOf" srcId="{B3304C97-4529-4A9C-BFD5-28855D6CD407}" destId="{5BCA7F9E-D771-4113-9A0E-6F3EC76876E8}" srcOrd="0" destOrd="0" presId="urn:microsoft.com/office/officeart/2005/8/layout/bProcess3"/>
    <dgm:cxn modelId="{59D63F99-08AA-4435-B7AD-73AC2C45616C}" type="presOf" srcId="{5BB24CBD-8F59-45BB-BB77-5DD77F93612A}" destId="{01B37F3A-BD00-4C43-B0B4-80DD72FBF570}" srcOrd="0" destOrd="0" presId="urn:microsoft.com/office/officeart/2005/8/layout/bProcess3"/>
    <dgm:cxn modelId="{D15ABF9D-CBC6-4834-9057-293452AEC1E8}" type="presOf" srcId="{A19B742F-FB1B-4964-B34D-5FB197471155}" destId="{C1291C17-5852-4FE3-BD72-8D2279C595EE}" srcOrd="0" destOrd="3" presId="urn:microsoft.com/office/officeart/2005/8/layout/bProcess3"/>
    <dgm:cxn modelId="{539A4C9E-62BC-4D62-90C6-E775529557A8}" srcId="{E42CEEAA-DB66-40D2-B36A-1F39EDD8F5F8}" destId="{3326E53C-2D0C-4ED8-A11B-9F22F6F39029}" srcOrd="2" destOrd="0" parTransId="{DD894322-8414-40B0-B26A-AC88F0524635}" sibTransId="{A1F48C1B-D1FC-4B8F-8D07-A4C14C1CF406}"/>
    <dgm:cxn modelId="{EA892CA2-7105-4576-8E51-298378C45782}" type="presOf" srcId="{164D6B76-BD54-4BEA-80E3-5A4E578B9C59}" destId="{EE4FA5AB-3301-4120-9385-BB6203DC7DBA}" srcOrd="0" destOrd="1" presId="urn:microsoft.com/office/officeart/2005/8/layout/bProcess3"/>
    <dgm:cxn modelId="{4E688CA7-1014-4F21-AE7E-9BA65C2B8FF7}" srcId="{E42CEEAA-DB66-40D2-B36A-1F39EDD8F5F8}" destId="{620C7225-A4AE-485C-B8B9-219A97FF66CB}" srcOrd="1" destOrd="0" parTransId="{2DA24A0C-A7AD-430E-A0CB-9AA963944292}" sibTransId="{980C79F1-81DC-479F-8F67-21AFE567F009}"/>
    <dgm:cxn modelId="{D92807A8-112B-48CD-B3AC-679E4627BD12}" type="presOf" srcId="{9506C3C3-2D1B-478B-8A29-39264E7DA1D0}" destId="{C1291C17-5852-4FE3-BD72-8D2279C595EE}" srcOrd="0" destOrd="1" presId="urn:microsoft.com/office/officeart/2005/8/layout/bProcess3"/>
    <dgm:cxn modelId="{4DFAA9AB-0FD9-4F06-88CD-96323083E12F}" srcId="{B3304C97-4529-4A9C-BFD5-28855D6CD407}" destId="{038615FC-2318-43C7-A72E-CCEC80BAC11A}" srcOrd="0" destOrd="0" parTransId="{D4E84DE7-135D-4E3C-B1AC-1F7FA4FD1C79}" sibTransId="{F6C6D2E8-D641-4A98-9F63-AB9FB01DDB9B}"/>
    <dgm:cxn modelId="{139E98B5-74AB-4EAA-A63D-F53155E8EC93}" srcId="{B3304C97-4529-4A9C-BFD5-28855D6CD407}" destId="{5996D5E6-6962-4765-8439-15B7C60A5067}" srcOrd="1" destOrd="0" parTransId="{43ACA45C-5DC5-4256-884A-CBF7CB537342}" sibTransId="{B4772F6D-A0CD-4F75-8CCB-1641A1E5FBF8}"/>
    <dgm:cxn modelId="{72C884B6-E74C-458E-9FFF-722B13565744}" type="presOf" srcId="{0054B37E-7F2F-4348-8751-F8C1885CFD82}" destId="{B117ED4F-4E39-4F85-B9DC-F2CEC0E3002B}" srcOrd="0" destOrd="1" presId="urn:microsoft.com/office/officeart/2005/8/layout/bProcess3"/>
    <dgm:cxn modelId="{B8AF24BB-2085-490D-AB94-03F72CC87955}" srcId="{CFBC5F64-E8D4-4DD6-83EE-1D2841E2E001}" destId="{8914D99A-702D-4AFF-B66F-374818082BC2}" srcOrd="3" destOrd="0" parTransId="{26A4F9A0-1DD4-4882-8AF8-463489B1A29A}" sibTransId="{4B1DE65C-FA02-4A82-B675-643D281C44AC}"/>
    <dgm:cxn modelId="{666E9EBB-66A9-40F6-B0A8-3EF5FCEC968E}" srcId="{E42CEEAA-DB66-40D2-B36A-1F39EDD8F5F8}" destId="{CFBC5F64-E8D4-4DD6-83EE-1D2841E2E001}" srcOrd="3" destOrd="0" parTransId="{97655D69-FF36-45A8-9557-069368275794}" sibTransId="{31D0D722-082C-4552-9794-2A93102E2BF6}"/>
    <dgm:cxn modelId="{C1CE2ABF-942E-4CEB-8B25-A7252DFE2760}" type="presOf" srcId="{3326E53C-2D0C-4ED8-A11B-9F22F6F39029}" destId="{2002A34C-9161-4255-AB1C-6BF0F771F152}" srcOrd="0" destOrd="0" presId="urn:microsoft.com/office/officeart/2005/8/layout/bProcess3"/>
    <dgm:cxn modelId="{24D18AC0-2108-404E-AAC7-E9333E791CD4}" srcId="{E42CEEAA-DB66-40D2-B36A-1F39EDD8F5F8}" destId="{B3304C97-4529-4A9C-BFD5-28855D6CD407}" srcOrd="6" destOrd="0" parTransId="{F9607E1D-BA75-4EA7-B567-5A86614E81E5}" sibTransId="{6EB8A9DC-BCAD-4301-889A-997EDE9D27DE}"/>
    <dgm:cxn modelId="{362CBBC1-1F5A-4E0D-804B-A4460046543A}" srcId="{9316104E-A4A9-467E-AD87-059FA3C8603F}" destId="{0054B37E-7F2F-4348-8751-F8C1885CFD82}" srcOrd="0" destOrd="0" parTransId="{F8E5EFA7-1B68-4736-B8E1-E89C08D4AF39}" sibTransId="{D065F56A-59B3-4038-ABB8-CDE561806351}"/>
    <dgm:cxn modelId="{F80DE4C1-BFA2-4279-8D44-1EA916106C3F}" srcId="{E42CEEAA-DB66-40D2-B36A-1F39EDD8F5F8}" destId="{9316104E-A4A9-467E-AD87-059FA3C8603F}" srcOrd="0" destOrd="0" parTransId="{34EF9DD6-0DF5-487F-833A-21308E3D2D37}" sibTransId="{FC78E4F4-DBF9-4406-8C85-ABEC2D284377}"/>
    <dgm:cxn modelId="{A5A0C2C5-7D69-4512-92A6-7A2CB809BA30}" type="presOf" srcId="{980C79F1-81DC-479F-8F67-21AFE567F009}" destId="{B8AD00C8-02FC-4A84-8D11-4EEAF09F8FA7}" srcOrd="0" destOrd="0" presId="urn:microsoft.com/office/officeart/2005/8/layout/bProcess3"/>
    <dgm:cxn modelId="{EA4C2CE6-E00C-4CC9-9B80-005E76E87911}" srcId="{CFBC5F64-E8D4-4DD6-83EE-1D2841E2E001}" destId="{A19B742F-FB1B-4964-B34D-5FB197471155}" srcOrd="2" destOrd="0" parTransId="{791CBD53-B35C-40BB-92E0-14F2CA9826C1}" sibTransId="{FF53B8DD-2626-4BC0-8694-6A9A2DC0EAC9}"/>
    <dgm:cxn modelId="{04C152ED-8252-4455-BF05-BE7BC9E74B84}" type="presOf" srcId="{31D0D722-082C-4552-9794-2A93102E2BF6}" destId="{B9E7F1C2-C0ED-461B-962D-E8BA4CAF5FD6}" srcOrd="1" destOrd="0" presId="urn:microsoft.com/office/officeart/2005/8/layout/bProcess3"/>
    <dgm:cxn modelId="{A985C6F2-72F9-40C8-85B1-CFA0ADBA185D}" type="presOf" srcId="{5996D5E6-6962-4765-8439-15B7C60A5067}" destId="{5BCA7F9E-D771-4113-9A0E-6F3EC76876E8}" srcOrd="0" destOrd="2" presId="urn:microsoft.com/office/officeart/2005/8/layout/bProcess3"/>
    <dgm:cxn modelId="{272FA1F3-43F5-420C-9556-E43B07C111D2}" srcId="{A790C6A1-B75E-416C-BEAB-12009E770502}" destId="{589FE2C6-1921-438B-B46E-16ECA8D31015}" srcOrd="1" destOrd="0" parTransId="{AB5FFAAE-D887-46FF-8CCC-9EA77C35D0B9}" sibTransId="{F7D8824D-26B1-458F-9AB4-9B9FAF788553}"/>
    <dgm:cxn modelId="{6771F9F4-30EA-4D50-B5AC-C182B6437265}" type="presOf" srcId="{4396AFC2-0644-4106-BDE1-67DAE3CE4FDB}" destId="{C1291C17-5852-4FE3-BD72-8D2279C595EE}" srcOrd="0" destOrd="2" presId="urn:microsoft.com/office/officeart/2005/8/layout/bProcess3"/>
    <dgm:cxn modelId="{0E7483FB-669C-4F7E-98A2-4367BC618092}" type="presOf" srcId="{31D0D722-082C-4552-9794-2A93102E2BF6}" destId="{B45B9BC6-10EA-49BE-B916-195B4417A766}" srcOrd="0" destOrd="0" presId="urn:microsoft.com/office/officeart/2005/8/layout/bProcess3"/>
    <dgm:cxn modelId="{B7B38BFC-19F1-4A93-8F84-5946A6153DC2}" type="presOf" srcId="{83BAB26E-7D18-48C8-89F9-76A29CAB23C7}" destId="{EE4FA5AB-3301-4120-9385-BB6203DC7DBA}" srcOrd="0" destOrd="0" presId="urn:microsoft.com/office/officeart/2005/8/layout/bProcess3"/>
    <dgm:cxn modelId="{F75BF74E-C09C-49F5-A043-F18038AE1B09}" type="presParOf" srcId="{6748DB0E-B819-45B7-B8F2-6A10DE9F7C98}" destId="{B117ED4F-4E39-4F85-B9DC-F2CEC0E3002B}" srcOrd="0" destOrd="0" presId="urn:microsoft.com/office/officeart/2005/8/layout/bProcess3"/>
    <dgm:cxn modelId="{CBA6DEE1-452E-4A05-8DC1-A810035D9A23}" type="presParOf" srcId="{6748DB0E-B819-45B7-B8F2-6A10DE9F7C98}" destId="{D605410E-5571-4681-81E7-A8978CA53829}" srcOrd="1" destOrd="0" presId="urn:microsoft.com/office/officeart/2005/8/layout/bProcess3"/>
    <dgm:cxn modelId="{AF8B2E8D-1076-450A-8364-5641F49D8445}" type="presParOf" srcId="{D605410E-5571-4681-81E7-A8978CA53829}" destId="{57D55BFB-2FFE-4258-9DE1-7E44C217CB0C}" srcOrd="0" destOrd="0" presId="urn:microsoft.com/office/officeart/2005/8/layout/bProcess3"/>
    <dgm:cxn modelId="{EE8D5374-677E-4783-B084-4CE1B4E2A1CE}" type="presParOf" srcId="{6748DB0E-B819-45B7-B8F2-6A10DE9F7C98}" destId="{E53D3418-0526-4AC2-97F9-B15F8729C2A5}" srcOrd="2" destOrd="0" presId="urn:microsoft.com/office/officeart/2005/8/layout/bProcess3"/>
    <dgm:cxn modelId="{229DA7D9-6B07-4C64-A544-F28792A982E3}" type="presParOf" srcId="{6748DB0E-B819-45B7-B8F2-6A10DE9F7C98}" destId="{B8AD00C8-02FC-4A84-8D11-4EEAF09F8FA7}" srcOrd="3" destOrd="0" presId="urn:microsoft.com/office/officeart/2005/8/layout/bProcess3"/>
    <dgm:cxn modelId="{0CABE2EF-B0A5-4493-90D8-A6EAEE153592}" type="presParOf" srcId="{B8AD00C8-02FC-4A84-8D11-4EEAF09F8FA7}" destId="{FCA72974-FB7E-4A9A-AA41-60127E6CBB46}" srcOrd="0" destOrd="0" presId="urn:microsoft.com/office/officeart/2005/8/layout/bProcess3"/>
    <dgm:cxn modelId="{8ED2456F-2BEF-4DB0-A652-6F1B74960143}" type="presParOf" srcId="{6748DB0E-B819-45B7-B8F2-6A10DE9F7C98}" destId="{2002A34C-9161-4255-AB1C-6BF0F771F152}" srcOrd="4" destOrd="0" presId="urn:microsoft.com/office/officeart/2005/8/layout/bProcess3"/>
    <dgm:cxn modelId="{5E8888BB-0949-4DE6-A612-45DE25F0A906}" type="presParOf" srcId="{6748DB0E-B819-45B7-B8F2-6A10DE9F7C98}" destId="{3811369F-A1B2-44F3-AF80-AA5F5AF375B4}" srcOrd="5" destOrd="0" presId="urn:microsoft.com/office/officeart/2005/8/layout/bProcess3"/>
    <dgm:cxn modelId="{D89B028A-EE7A-48E0-A87B-068CBC8B6E19}" type="presParOf" srcId="{3811369F-A1B2-44F3-AF80-AA5F5AF375B4}" destId="{9BB1CB89-A532-42B5-BDE8-67EAD605D697}" srcOrd="0" destOrd="0" presId="urn:microsoft.com/office/officeart/2005/8/layout/bProcess3"/>
    <dgm:cxn modelId="{D1B85370-1DF1-47D1-A160-B2156F863853}" type="presParOf" srcId="{6748DB0E-B819-45B7-B8F2-6A10DE9F7C98}" destId="{C1291C17-5852-4FE3-BD72-8D2279C595EE}" srcOrd="6" destOrd="0" presId="urn:microsoft.com/office/officeart/2005/8/layout/bProcess3"/>
    <dgm:cxn modelId="{23F7DB90-0811-4BC7-9715-862EEC94613F}" type="presParOf" srcId="{6748DB0E-B819-45B7-B8F2-6A10DE9F7C98}" destId="{B45B9BC6-10EA-49BE-B916-195B4417A766}" srcOrd="7" destOrd="0" presId="urn:microsoft.com/office/officeart/2005/8/layout/bProcess3"/>
    <dgm:cxn modelId="{D458F1B7-5B19-4EE7-A6D3-D94FCEC1C6BF}" type="presParOf" srcId="{B45B9BC6-10EA-49BE-B916-195B4417A766}" destId="{B9E7F1C2-C0ED-461B-962D-E8BA4CAF5FD6}" srcOrd="0" destOrd="0" presId="urn:microsoft.com/office/officeart/2005/8/layout/bProcess3"/>
    <dgm:cxn modelId="{2B5ABECF-4861-4BF9-A871-7D4119F7A16D}" type="presParOf" srcId="{6748DB0E-B819-45B7-B8F2-6A10DE9F7C98}" destId="{EE4FA5AB-3301-4120-9385-BB6203DC7DBA}" srcOrd="8" destOrd="0" presId="urn:microsoft.com/office/officeart/2005/8/layout/bProcess3"/>
    <dgm:cxn modelId="{7EA72C4A-4DA4-452C-88ED-AE75CFF5680D}" type="presParOf" srcId="{6748DB0E-B819-45B7-B8F2-6A10DE9F7C98}" destId="{3DBEA436-8CAA-4871-BF6F-0C92BF838C19}" srcOrd="9" destOrd="0" presId="urn:microsoft.com/office/officeart/2005/8/layout/bProcess3"/>
    <dgm:cxn modelId="{7B537E59-FB24-49E3-B090-EC5A8C788EF9}" type="presParOf" srcId="{3DBEA436-8CAA-4871-BF6F-0C92BF838C19}" destId="{DCB2AB39-4E4A-4978-B958-ACE032199004}" srcOrd="0" destOrd="0" presId="urn:microsoft.com/office/officeart/2005/8/layout/bProcess3"/>
    <dgm:cxn modelId="{149B6255-52C0-4389-A6C7-892CA01BC0DE}" type="presParOf" srcId="{6748DB0E-B819-45B7-B8F2-6A10DE9F7C98}" destId="{55922890-6746-40D1-AD88-1323AAC60432}" srcOrd="10" destOrd="0" presId="urn:microsoft.com/office/officeart/2005/8/layout/bProcess3"/>
    <dgm:cxn modelId="{0069BCCC-3E7B-4773-95AE-E88945FFB167}" type="presParOf" srcId="{6748DB0E-B819-45B7-B8F2-6A10DE9F7C98}" destId="{01B37F3A-BD00-4C43-B0B4-80DD72FBF570}" srcOrd="11" destOrd="0" presId="urn:microsoft.com/office/officeart/2005/8/layout/bProcess3"/>
    <dgm:cxn modelId="{63C41DCD-7139-4833-9A1A-E08BECFB5AD5}" type="presParOf" srcId="{01B37F3A-BD00-4C43-B0B4-80DD72FBF570}" destId="{268B3A74-9606-446E-930B-5696E36E7170}" srcOrd="0" destOrd="0" presId="urn:microsoft.com/office/officeart/2005/8/layout/bProcess3"/>
    <dgm:cxn modelId="{B439604A-9FCC-4EC8-A227-2D49B28A9C69}" type="presParOf" srcId="{6748DB0E-B819-45B7-B8F2-6A10DE9F7C98}" destId="{5BCA7F9E-D771-4113-9A0E-6F3EC76876E8}" srcOrd="1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5410E-5571-4681-81E7-A8978CA53829}">
      <dsp:nvSpPr>
        <dsp:cNvPr id="0" name=""/>
        <dsp:cNvSpPr/>
      </dsp:nvSpPr>
      <dsp:spPr>
        <a:xfrm>
          <a:off x="1732967" y="720718"/>
          <a:ext cx="367113" cy="91440"/>
        </a:xfrm>
        <a:custGeom>
          <a:avLst/>
          <a:gdLst/>
          <a:ahLst/>
          <a:cxnLst/>
          <a:rect l="0" t="0" r="0" b="0"/>
          <a:pathLst>
            <a:path>
              <a:moveTo>
                <a:pt x="0" y="45720"/>
              </a:moveTo>
              <a:lnTo>
                <a:pt x="367113"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1906581" y="764448"/>
        <a:ext cx="19885" cy="3981"/>
      </dsp:txXfrm>
    </dsp:sp>
    <dsp:sp modelId="{B117ED4F-4E39-4F85-B9DC-F2CEC0E3002B}">
      <dsp:nvSpPr>
        <dsp:cNvPr id="0" name=""/>
        <dsp:cNvSpPr/>
      </dsp:nvSpPr>
      <dsp:spPr>
        <a:xfrm>
          <a:off x="5579" y="247682"/>
          <a:ext cx="1729188" cy="103751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l" defTabSz="466725">
            <a:lnSpc>
              <a:spcPct val="90000"/>
            </a:lnSpc>
            <a:spcBef>
              <a:spcPct val="0"/>
            </a:spcBef>
            <a:spcAft>
              <a:spcPct val="35000"/>
            </a:spcAft>
            <a:buNone/>
          </a:pPr>
          <a:r>
            <a:rPr lang="fr-FR" sz="1050" b="0" kern="1200" dirty="0">
              <a:latin typeface="+mj-lt"/>
            </a:rPr>
            <a:t>1. Prise de connaissance de l’arrêté</a:t>
          </a:r>
        </a:p>
        <a:p>
          <a:pPr marL="57150" lvl="1" indent="-57150" algn="l" defTabSz="400050">
            <a:lnSpc>
              <a:spcPct val="90000"/>
            </a:lnSpc>
            <a:spcBef>
              <a:spcPct val="0"/>
            </a:spcBef>
            <a:spcAft>
              <a:spcPct val="15000"/>
            </a:spcAft>
            <a:buChar char="•"/>
          </a:pPr>
          <a:r>
            <a:rPr lang="fr-FR" sz="900" kern="1200" dirty="0"/>
            <a:t>7/14 ARS effectuent une veille réglementaire</a:t>
          </a:r>
        </a:p>
      </dsp:txBody>
      <dsp:txXfrm>
        <a:off x="5579" y="247682"/>
        <a:ext cx="1729188" cy="1037512"/>
      </dsp:txXfrm>
    </dsp:sp>
    <dsp:sp modelId="{B8AD00C8-02FC-4A84-8D11-4EEAF09F8FA7}">
      <dsp:nvSpPr>
        <dsp:cNvPr id="0" name=""/>
        <dsp:cNvSpPr/>
      </dsp:nvSpPr>
      <dsp:spPr>
        <a:xfrm>
          <a:off x="3859869" y="720718"/>
          <a:ext cx="367113" cy="91440"/>
        </a:xfrm>
        <a:custGeom>
          <a:avLst/>
          <a:gdLst/>
          <a:ahLst/>
          <a:cxnLst/>
          <a:rect l="0" t="0" r="0" b="0"/>
          <a:pathLst>
            <a:path>
              <a:moveTo>
                <a:pt x="0" y="45720"/>
              </a:moveTo>
              <a:lnTo>
                <a:pt x="367113" y="45720"/>
              </a:lnTo>
            </a:path>
          </a:pathLst>
        </a:custGeom>
        <a:noFill/>
        <a:ln w="9525" cap="flat" cmpd="sng" algn="ctr">
          <a:solidFill>
            <a:schemeClr val="accent4">
              <a:hueOff val="4047550"/>
              <a:satOff val="-4084"/>
              <a:lumOff val="-435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033483" y="764448"/>
        <a:ext cx="19885" cy="3981"/>
      </dsp:txXfrm>
    </dsp:sp>
    <dsp:sp modelId="{E53D3418-0526-4AC2-97F9-B15F8729C2A5}">
      <dsp:nvSpPr>
        <dsp:cNvPr id="0" name=""/>
        <dsp:cNvSpPr/>
      </dsp:nvSpPr>
      <dsp:spPr>
        <a:xfrm>
          <a:off x="2132481" y="247682"/>
          <a:ext cx="1729188" cy="1037512"/>
        </a:xfrm>
        <a:prstGeom prst="rect">
          <a:avLst/>
        </a:prstGeom>
        <a:solidFill>
          <a:schemeClr val="accent4">
            <a:hueOff val="3372958"/>
            <a:satOff val="-3403"/>
            <a:lumOff val="-362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fr-FR" sz="1200" b="1" kern="1200" dirty="0">
              <a:latin typeface="+mj-lt"/>
            </a:rPr>
            <a:t>2. Identification des établissements de santé (ES) (PMSI)</a:t>
          </a:r>
        </a:p>
      </dsp:txBody>
      <dsp:txXfrm>
        <a:off x="2132481" y="247682"/>
        <a:ext cx="1729188" cy="1037512"/>
      </dsp:txXfrm>
    </dsp:sp>
    <dsp:sp modelId="{3811369F-A1B2-44F3-AF80-AA5F5AF375B4}">
      <dsp:nvSpPr>
        <dsp:cNvPr id="0" name=""/>
        <dsp:cNvSpPr/>
      </dsp:nvSpPr>
      <dsp:spPr>
        <a:xfrm>
          <a:off x="5986770" y="720718"/>
          <a:ext cx="367113" cy="91440"/>
        </a:xfrm>
        <a:custGeom>
          <a:avLst/>
          <a:gdLst/>
          <a:ahLst/>
          <a:cxnLst/>
          <a:rect l="0" t="0" r="0" b="0"/>
          <a:pathLst>
            <a:path>
              <a:moveTo>
                <a:pt x="0" y="45720"/>
              </a:moveTo>
              <a:lnTo>
                <a:pt x="367113" y="45720"/>
              </a:lnTo>
            </a:path>
          </a:pathLst>
        </a:custGeom>
        <a:noFill/>
        <a:ln w="9525" cap="flat" cmpd="sng" algn="ctr">
          <a:solidFill>
            <a:schemeClr val="accent4">
              <a:hueOff val="8095099"/>
              <a:satOff val="-8168"/>
              <a:lumOff val="-870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6160384" y="764448"/>
        <a:ext cx="19885" cy="3981"/>
      </dsp:txXfrm>
    </dsp:sp>
    <dsp:sp modelId="{2002A34C-9161-4255-AB1C-6BF0F771F152}">
      <dsp:nvSpPr>
        <dsp:cNvPr id="0" name=""/>
        <dsp:cNvSpPr/>
      </dsp:nvSpPr>
      <dsp:spPr>
        <a:xfrm>
          <a:off x="4259382" y="247682"/>
          <a:ext cx="1729188" cy="1037512"/>
        </a:xfrm>
        <a:prstGeom prst="rect">
          <a:avLst/>
        </a:prstGeom>
        <a:solidFill>
          <a:schemeClr val="accent4">
            <a:hueOff val="6745916"/>
            <a:satOff val="-6806"/>
            <a:lumOff val="-72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fr-FR" sz="1200" b="1" kern="1200" dirty="0">
              <a:latin typeface="+mj-lt"/>
            </a:rPr>
            <a:t>3. Elaboration des grilles d’évaluation</a:t>
          </a:r>
        </a:p>
        <a:p>
          <a:pPr marL="57150" lvl="1" indent="-57150" algn="l" defTabSz="444500">
            <a:lnSpc>
              <a:spcPct val="90000"/>
            </a:lnSpc>
            <a:spcBef>
              <a:spcPct val="0"/>
            </a:spcBef>
            <a:spcAft>
              <a:spcPct val="15000"/>
            </a:spcAft>
            <a:buChar char="•"/>
          </a:pPr>
          <a:r>
            <a:rPr lang="fr-FR" sz="1000" b="0" kern="1200" dirty="0">
              <a:latin typeface="+mn-lt"/>
            </a:rPr>
            <a:t>Partenariat avec les </a:t>
          </a:r>
          <a:r>
            <a:rPr lang="fr-FR" sz="1000" b="0" kern="1200" dirty="0" err="1">
              <a:latin typeface="+mn-lt"/>
            </a:rPr>
            <a:t>OMéDITs</a:t>
          </a:r>
          <a:r>
            <a:rPr lang="fr-FR" sz="1000" b="0" kern="1200" dirty="0">
              <a:latin typeface="+mn-lt"/>
            </a:rPr>
            <a:t> et référents thématiques</a:t>
          </a:r>
        </a:p>
      </dsp:txBody>
      <dsp:txXfrm>
        <a:off x="4259382" y="247682"/>
        <a:ext cx="1729188" cy="1037512"/>
      </dsp:txXfrm>
    </dsp:sp>
    <dsp:sp modelId="{B45B9BC6-10EA-49BE-B916-195B4417A766}">
      <dsp:nvSpPr>
        <dsp:cNvPr id="0" name=""/>
        <dsp:cNvSpPr/>
      </dsp:nvSpPr>
      <dsp:spPr>
        <a:xfrm>
          <a:off x="870173" y="1283395"/>
          <a:ext cx="6380704" cy="367113"/>
        </a:xfrm>
        <a:custGeom>
          <a:avLst/>
          <a:gdLst/>
          <a:ahLst/>
          <a:cxnLst/>
          <a:rect l="0" t="0" r="0" b="0"/>
          <a:pathLst>
            <a:path>
              <a:moveTo>
                <a:pt x="6380704" y="0"/>
              </a:moveTo>
              <a:lnTo>
                <a:pt x="6380704" y="200656"/>
              </a:lnTo>
              <a:lnTo>
                <a:pt x="0" y="200656"/>
              </a:lnTo>
              <a:lnTo>
                <a:pt x="0" y="367113"/>
              </a:lnTo>
            </a:path>
          </a:pathLst>
        </a:custGeom>
        <a:noFill/>
        <a:ln w="9525" cap="flat" cmpd="sng" algn="ctr">
          <a:solidFill>
            <a:schemeClr val="accent4">
              <a:hueOff val="12142649"/>
              <a:satOff val="-12251"/>
              <a:lumOff val="-1305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900698" y="1464961"/>
        <a:ext cx="319654" cy="3981"/>
      </dsp:txXfrm>
    </dsp:sp>
    <dsp:sp modelId="{C1291C17-5852-4FE3-BD72-8D2279C595EE}">
      <dsp:nvSpPr>
        <dsp:cNvPr id="0" name=""/>
        <dsp:cNvSpPr/>
      </dsp:nvSpPr>
      <dsp:spPr>
        <a:xfrm>
          <a:off x="6386284" y="247682"/>
          <a:ext cx="1729188" cy="1037512"/>
        </a:xfrm>
        <a:prstGeom prst="rect">
          <a:avLst/>
        </a:prstGeom>
        <a:solidFill>
          <a:schemeClr val="accent4">
            <a:hueOff val="10118874"/>
            <a:satOff val="-10210"/>
            <a:lumOff val="-108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l" defTabSz="466725">
            <a:lnSpc>
              <a:spcPct val="90000"/>
            </a:lnSpc>
            <a:spcBef>
              <a:spcPct val="0"/>
            </a:spcBef>
            <a:spcAft>
              <a:spcPct val="35000"/>
            </a:spcAft>
            <a:buNone/>
          </a:pPr>
          <a:r>
            <a:rPr lang="fr-FR" sz="1050" b="0" kern="1200" dirty="0">
              <a:latin typeface="+mj-lt"/>
            </a:rPr>
            <a:t>4. Contact des ES</a:t>
          </a:r>
        </a:p>
        <a:p>
          <a:pPr marL="57150" lvl="1" indent="-57150" algn="l" defTabSz="400050">
            <a:lnSpc>
              <a:spcPct val="90000"/>
            </a:lnSpc>
            <a:spcBef>
              <a:spcPct val="0"/>
            </a:spcBef>
            <a:spcAft>
              <a:spcPct val="15000"/>
            </a:spcAft>
            <a:buChar char="•"/>
          </a:pPr>
          <a:r>
            <a:rPr lang="fr-FR" sz="900" kern="1200" dirty="0"/>
            <a:t>Contact individuel (9)</a:t>
          </a:r>
        </a:p>
        <a:p>
          <a:pPr marL="57150" lvl="1" indent="-57150" algn="l" defTabSz="400050">
            <a:lnSpc>
              <a:spcPct val="90000"/>
            </a:lnSpc>
            <a:spcBef>
              <a:spcPct val="0"/>
            </a:spcBef>
            <a:spcAft>
              <a:spcPct val="15000"/>
            </a:spcAft>
            <a:buChar char="•"/>
          </a:pPr>
          <a:r>
            <a:rPr lang="fr-FR" sz="900" kern="1200" dirty="0"/>
            <a:t>Mail général aux ES (6)</a:t>
          </a:r>
        </a:p>
        <a:p>
          <a:pPr marL="57150" lvl="1" indent="-57150" algn="l" defTabSz="400050">
            <a:lnSpc>
              <a:spcPct val="90000"/>
            </a:lnSpc>
            <a:spcBef>
              <a:spcPct val="0"/>
            </a:spcBef>
            <a:spcAft>
              <a:spcPct val="15000"/>
            </a:spcAft>
            <a:buChar char="•"/>
          </a:pPr>
          <a:r>
            <a:rPr lang="fr-FR" sz="900" kern="1200" dirty="0"/>
            <a:t>Appels à candidature (4)</a:t>
          </a:r>
        </a:p>
        <a:p>
          <a:pPr marL="57150" lvl="1" indent="-57150" algn="l" defTabSz="400050">
            <a:lnSpc>
              <a:spcPct val="90000"/>
            </a:lnSpc>
            <a:spcBef>
              <a:spcPct val="0"/>
            </a:spcBef>
            <a:spcAft>
              <a:spcPct val="15000"/>
            </a:spcAft>
            <a:buChar char="•"/>
          </a:pPr>
          <a:r>
            <a:rPr lang="fr-FR" sz="900" kern="1200" dirty="0"/>
            <a:t>Initiation par les ES (7)</a:t>
          </a:r>
        </a:p>
      </dsp:txBody>
      <dsp:txXfrm>
        <a:off x="6386284" y="247682"/>
        <a:ext cx="1729188" cy="1037512"/>
      </dsp:txXfrm>
    </dsp:sp>
    <dsp:sp modelId="{3DBEA436-8CAA-4871-BF6F-0C92BF838C19}">
      <dsp:nvSpPr>
        <dsp:cNvPr id="0" name=""/>
        <dsp:cNvSpPr/>
      </dsp:nvSpPr>
      <dsp:spPr>
        <a:xfrm>
          <a:off x="1732967" y="2155945"/>
          <a:ext cx="367113" cy="91440"/>
        </a:xfrm>
        <a:custGeom>
          <a:avLst/>
          <a:gdLst/>
          <a:ahLst/>
          <a:cxnLst/>
          <a:rect l="0" t="0" r="0" b="0"/>
          <a:pathLst>
            <a:path>
              <a:moveTo>
                <a:pt x="0" y="45720"/>
              </a:moveTo>
              <a:lnTo>
                <a:pt x="367113" y="45720"/>
              </a:lnTo>
            </a:path>
          </a:pathLst>
        </a:custGeom>
        <a:noFill/>
        <a:ln w="9525" cap="flat" cmpd="sng" algn="ctr">
          <a:solidFill>
            <a:schemeClr val="accent4">
              <a:hueOff val="16190198"/>
              <a:satOff val="-16335"/>
              <a:lumOff val="-1741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1906581" y="2199674"/>
        <a:ext cx="19885" cy="3981"/>
      </dsp:txXfrm>
    </dsp:sp>
    <dsp:sp modelId="{EE4FA5AB-3301-4120-9385-BB6203DC7DBA}">
      <dsp:nvSpPr>
        <dsp:cNvPr id="0" name=""/>
        <dsp:cNvSpPr/>
      </dsp:nvSpPr>
      <dsp:spPr>
        <a:xfrm>
          <a:off x="5579" y="1682908"/>
          <a:ext cx="1729188" cy="1037512"/>
        </a:xfrm>
        <a:prstGeom prst="rect">
          <a:avLst/>
        </a:prstGeom>
        <a:solidFill>
          <a:schemeClr val="accent4">
            <a:hueOff val="13491833"/>
            <a:satOff val="-13613"/>
            <a:lumOff val="-1450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fr-FR" sz="1200" b="0" kern="1200" dirty="0">
              <a:latin typeface="+mj-lt"/>
            </a:rPr>
            <a:t>5. Instruction des dossiers</a:t>
          </a:r>
        </a:p>
        <a:p>
          <a:pPr marL="57150" lvl="1" indent="-57150" algn="l" defTabSz="444500">
            <a:lnSpc>
              <a:spcPct val="90000"/>
            </a:lnSpc>
            <a:spcBef>
              <a:spcPct val="0"/>
            </a:spcBef>
            <a:spcAft>
              <a:spcPct val="15000"/>
            </a:spcAft>
            <a:buChar char="•"/>
          </a:pPr>
          <a:r>
            <a:rPr lang="fr-FR" sz="1000" kern="1200" dirty="0"/>
            <a:t>Sur pièces +++</a:t>
          </a:r>
        </a:p>
        <a:p>
          <a:pPr marL="57150" lvl="1" indent="-57150" algn="l" defTabSz="444500">
            <a:lnSpc>
              <a:spcPct val="90000"/>
            </a:lnSpc>
            <a:spcBef>
              <a:spcPct val="0"/>
            </a:spcBef>
            <a:spcAft>
              <a:spcPct val="15000"/>
            </a:spcAft>
            <a:buChar char="•"/>
          </a:pPr>
          <a:r>
            <a:rPr lang="fr-FR" sz="1000" kern="1200" dirty="0"/>
            <a:t>Visite de conformité</a:t>
          </a:r>
        </a:p>
      </dsp:txBody>
      <dsp:txXfrm>
        <a:off x="5579" y="1682908"/>
        <a:ext cx="1729188" cy="1037512"/>
      </dsp:txXfrm>
    </dsp:sp>
    <dsp:sp modelId="{01B37F3A-BD00-4C43-B0B4-80DD72FBF570}">
      <dsp:nvSpPr>
        <dsp:cNvPr id="0" name=""/>
        <dsp:cNvSpPr/>
      </dsp:nvSpPr>
      <dsp:spPr>
        <a:xfrm>
          <a:off x="3859869" y="2155945"/>
          <a:ext cx="367113" cy="91440"/>
        </a:xfrm>
        <a:custGeom>
          <a:avLst/>
          <a:gdLst/>
          <a:ahLst/>
          <a:cxnLst/>
          <a:rect l="0" t="0" r="0" b="0"/>
          <a:pathLst>
            <a:path>
              <a:moveTo>
                <a:pt x="0" y="45720"/>
              </a:moveTo>
              <a:lnTo>
                <a:pt x="367113" y="45720"/>
              </a:lnTo>
            </a:path>
          </a:pathLst>
        </a:custGeom>
        <a:noFill/>
        <a:ln w="9525" cap="flat" cmpd="sng" algn="ctr">
          <a:solidFill>
            <a:schemeClr val="accent4">
              <a:hueOff val="20237748"/>
              <a:satOff val="-20419"/>
              <a:lumOff val="-2176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033483" y="2199674"/>
        <a:ext cx="19885" cy="3981"/>
      </dsp:txXfrm>
    </dsp:sp>
    <dsp:sp modelId="{55922890-6746-40D1-AD88-1323AAC60432}">
      <dsp:nvSpPr>
        <dsp:cNvPr id="0" name=""/>
        <dsp:cNvSpPr/>
      </dsp:nvSpPr>
      <dsp:spPr>
        <a:xfrm>
          <a:off x="2132481" y="1682908"/>
          <a:ext cx="1729188" cy="1037512"/>
        </a:xfrm>
        <a:prstGeom prst="rect">
          <a:avLst/>
        </a:prstGeom>
        <a:solidFill>
          <a:schemeClr val="accent4">
            <a:hueOff val="16864790"/>
            <a:satOff val="-17016"/>
            <a:lumOff val="-181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l" defTabSz="466725">
            <a:lnSpc>
              <a:spcPct val="90000"/>
            </a:lnSpc>
            <a:spcBef>
              <a:spcPct val="0"/>
            </a:spcBef>
            <a:spcAft>
              <a:spcPct val="35000"/>
            </a:spcAft>
            <a:buNone/>
          </a:pPr>
          <a:r>
            <a:rPr lang="fr-FR" sz="1050" b="0" kern="1200" dirty="0">
              <a:latin typeface="+mj-lt"/>
            </a:rPr>
            <a:t>6. Sélection et notification des ES</a:t>
          </a:r>
        </a:p>
        <a:p>
          <a:pPr marL="57150" lvl="1" indent="-57150" algn="l" defTabSz="466725">
            <a:lnSpc>
              <a:spcPct val="90000"/>
            </a:lnSpc>
            <a:spcBef>
              <a:spcPct val="0"/>
            </a:spcBef>
            <a:spcAft>
              <a:spcPct val="15000"/>
            </a:spcAft>
            <a:buChar char="•"/>
          </a:pPr>
          <a:r>
            <a:rPr lang="fr-FR" sz="1050" b="0" kern="1200" dirty="0">
              <a:latin typeface="+mn-lt"/>
            </a:rPr>
            <a:t>Par mail (10)</a:t>
          </a:r>
        </a:p>
        <a:p>
          <a:pPr marL="57150" lvl="1" indent="-57150" algn="l" defTabSz="466725">
            <a:lnSpc>
              <a:spcPct val="90000"/>
            </a:lnSpc>
            <a:spcBef>
              <a:spcPct val="0"/>
            </a:spcBef>
            <a:spcAft>
              <a:spcPct val="15000"/>
            </a:spcAft>
            <a:buChar char="•"/>
          </a:pPr>
          <a:r>
            <a:rPr lang="fr-FR" sz="1050" b="0" kern="1200" dirty="0">
              <a:latin typeface="+mn-lt"/>
            </a:rPr>
            <a:t>Courrier (1) </a:t>
          </a:r>
        </a:p>
      </dsp:txBody>
      <dsp:txXfrm>
        <a:off x="2132481" y="1682908"/>
        <a:ext cx="1729188" cy="1037512"/>
      </dsp:txXfrm>
    </dsp:sp>
    <dsp:sp modelId="{5BCA7F9E-D771-4113-9A0E-6F3EC76876E8}">
      <dsp:nvSpPr>
        <dsp:cNvPr id="0" name=""/>
        <dsp:cNvSpPr/>
      </dsp:nvSpPr>
      <dsp:spPr>
        <a:xfrm>
          <a:off x="4259382" y="1682908"/>
          <a:ext cx="1729188" cy="1037512"/>
        </a:xfrm>
        <a:prstGeom prst="rect">
          <a:avLst/>
        </a:prstGeom>
        <a:solidFill>
          <a:schemeClr val="accent4">
            <a:hueOff val="20237748"/>
            <a:satOff val="-20419"/>
            <a:lumOff val="-217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l" defTabSz="466725">
            <a:lnSpc>
              <a:spcPct val="90000"/>
            </a:lnSpc>
            <a:spcBef>
              <a:spcPct val="0"/>
            </a:spcBef>
            <a:spcAft>
              <a:spcPct val="35000"/>
            </a:spcAft>
            <a:buNone/>
          </a:pPr>
          <a:r>
            <a:rPr lang="fr-FR" sz="1050" b="0" kern="1200" dirty="0">
              <a:latin typeface="+mj-lt"/>
            </a:rPr>
            <a:t>7. Publication de l’arrêté de décision </a:t>
          </a:r>
        </a:p>
        <a:p>
          <a:pPr marL="57150" lvl="1" indent="-57150" algn="l" defTabSz="400050">
            <a:lnSpc>
              <a:spcPct val="90000"/>
            </a:lnSpc>
            <a:spcBef>
              <a:spcPct val="0"/>
            </a:spcBef>
            <a:spcAft>
              <a:spcPct val="15000"/>
            </a:spcAft>
            <a:buChar char="•"/>
          </a:pPr>
          <a:r>
            <a:rPr lang="fr-FR" sz="900" b="0" kern="1200" dirty="0">
              <a:latin typeface="+mn-lt"/>
            </a:rPr>
            <a:t>Au recueil des actes administratifs (9/14)</a:t>
          </a:r>
        </a:p>
        <a:p>
          <a:pPr marL="57150" lvl="1" indent="-57150" algn="l" defTabSz="400050">
            <a:lnSpc>
              <a:spcPct val="90000"/>
            </a:lnSpc>
            <a:spcBef>
              <a:spcPct val="0"/>
            </a:spcBef>
            <a:spcAft>
              <a:spcPct val="15000"/>
            </a:spcAft>
            <a:buChar char="•"/>
          </a:pPr>
          <a:r>
            <a:rPr lang="fr-FR" sz="900" b="0" kern="1200" dirty="0">
              <a:latin typeface="+mn-lt"/>
            </a:rPr>
            <a:t>Sur le site de l’ARS (3/14)</a:t>
          </a:r>
        </a:p>
      </dsp:txBody>
      <dsp:txXfrm>
        <a:off x="4259382" y="1682908"/>
        <a:ext cx="1729188" cy="1037512"/>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25/09/2024</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a:t>
            </a:fld>
            <a:endParaRPr lang="fr-FR" dirty="0"/>
          </a:p>
        </p:txBody>
      </p:sp>
    </p:spTree>
    <p:extLst>
      <p:ext uri="{BB962C8B-B14F-4D97-AF65-F5344CB8AC3E}">
        <p14:creationId xmlns:p14="http://schemas.microsoft.com/office/powerpoint/2010/main" val="506657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3</a:t>
            </a:fld>
            <a:endParaRPr lang="fr-FR" dirty="0"/>
          </a:p>
        </p:txBody>
      </p:sp>
    </p:spTree>
    <p:extLst>
      <p:ext uri="{BB962C8B-B14F-4D97-AF65-F5344CB8AC3E}">
        <p14:creationId xmlns:p14="http://schemas.microsoft.com/office/powerpoint/2010/main" val="126099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pose ESSURE en 2016 mais caduque maintenant (+ DM arrêt de com)</a:t>
            </a:r>
          </a:p>
          <a:p>
            <a:r>
              <a:rPr lang="fr-FR" dirty="0"/>
              <a:t>+ nouveau de cet été = ZENITH ARCH DEVICE, cardio</a:t>
            </a: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4</a:t>
            </a:fld>
            <a:endParaRPr lang="fr-FR" dirty="0"/>
          </a:p>
        </p:txBody>
      </p:sp>
    </p:spTree>
    <p:extLst>
      <p:ext uri="{BB962C8B-B14F-4D97-AF65-F5344CB8AC3E}">
        <p14:creationId xmlns:p14="http://schemas.microsoft.com/office/powerpoint/2010/main" val="1757779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5</a:t>
            </a:fld>
            <a:endParaRPr lang="fr-FR" dirty="0"/>
          </a:p>
        </p:txBody>
      </p:sp>
    </p:spTree>
    <p:extLst>
      <p:ext uri="{BB962C8B-B14F-4D97-AF65-F5344CB8AC3E}">
        <p14:creationId xmlns:p14="http://schemas.microsoft.com/office/powerpoint/2010/main" val="340712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Objectif : histogrammes superposés / points superposés = tous les établissements sont autorisés / toutes les listes ont été faites </a:t>
            </a: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7</a:t>
            </a:fld>
            <a:endParaRPr lang="fr-FR" dirty="0"/>
          </a:p>
        </p:txBody>
      </p:sp>
    </p:spTree>
    <p:extLst>
      <p:ext uri="{BB962C8B-B14F-4D97-AF65-F5344CB8AC3E}">
        <p14:creationId xmlns:p14="http://schemas.microsoft.com/office/powerpoint/2010/main" val="2876247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9</a:t>
            </a:fld>
            <a:endParaRPr lang="fr-FR" dirty="0"/>
          </a:p>
        </p:txBody>
      </p:sp>
    </p:spTree>
    <p:extLst>
      <p:ext uri="{BB962C8B-B14F-4D97-AF65-F5344CB8AC3E}">
        <p14:creationId xmlns:p14="http://schemas.microsoft.com/office/powerpoint/2010/main" val="2523168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000000"/>
                </a:solidFill>
                <a:effectLst/>
                <a:latin typeface="sourcesanspro"/>
              </a:rPr>
              <a:t>Article L.1151-1 du CSP : </a:t>
            </a:r>
          </a:p>
          <a:p>
            <a:r>
              <a:rPr lang="fr-FR" b="0" i="0" dirty="0">
                <a:solidFill>
                  <a:srgbClr val="000000"/>
                </a:solidFill>
                <a:effectLst/>
                <a:latin typeface="sourcesanspro"/>
              </a:rPr>
              <a:t>L'utilisation de ces dispositifs médicaux, de ces médicaments et la pratique de ces actes, procédés, techniques et méthodes à visée diagnostique ou thérapeutique peuvent être limitées </a:t>
            </a:r>
            <a:r>
              <a:rPr lang="fr-FR" b="1" i="0" dirty="0">
                <a:solidFill>
                  <a:srgbClr val="000000"/>
                </a:solidFill>
                <a:effectLst/>
                <a:latin typeface="sourcesanspro"/>
              </a:rPr>
              <a:t>pendant une période donnée</a:t>
            </a:r>
            <a:r>
              <a:rPr lang="fr-FR" b="0" i="0" dirty="0">
                <a:solidFill>
                  <a:srgbClr val="000000"/>
                </a:solidFill>
                <a:effectLst/>
                <a:latin typeface="sourcesanspro"/>
              </a:rPr>
              <a:t> à certains établissements de santé ou hôpitaux des armées.</a:t>
            </a:r>
          </a:p>
          <a:p>
            <a:r>
              <a:rPr lang="fr-FR" b="0" i="0" dirty="0">
                <a:solidFill>
                  <a:srgbClr val="000000"/>
                </a:solidFill>
                <a:effectLst/>
                <a:latin typeface="sourcesanspro"/>
              </a:rPr>
              <a:t>Seul ESSURE® n’a pas de date de fin (DM non commercialisé)</a:t>
            </a:r>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11</a:t>
            </a:fld>
            <a:endParaRPr lang="fr-FR" dirty="0"/>
          </a:p>
        </p:txBody>
      </p:sp>
    </p:spTree>
    <p:extLst>
      <p:ext uri="{BB962C8B-B14F-4D97-AF65-F5344CB8AC3E}">
        <p14:creationId xmlns:p14="http://schemas.microsoft.com/office/powerpoint/2010/main" val="4084357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Certaines ARS ont expliqué qu’il n’était pas possible de réaliser des contrôles sur site contrairement aux autorisations d’activités </a:t>
            </a:r>
            <a:r>
              <a:rPr lang="fr-FR" dirty="0">
                <a:sym typeface="Wingdings" panose="05000000000000000000" pitchFamily="2" charset="2"/>
              </a:rPr>
              <a:t> POSSIBLE</a:t>
            </a:r>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12</a:t>
            </a:fld>
            <a:endParaRPr lang="fr-FR" dirty="0"/>
          </a:p>
        </p:txBody>
      </p:sp>
    </p:spTree>
    <p:extLst>
      <p:ext uri="{BB962C8B-B14F-4D97-AF65-F5344CB8AC3E}">
        <p14:creationId xmlns:p14="http://schemas.microsoft.com/office/powerpoint/2010/main" val="2098768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15</a:t>
            </a:fld>
            <a:endParaRPr lang="fr-FR" dirty="0"/>
          </a:p>
        </p:txBody>
      </p:sp>
    </p:spTree>
    <p:extLst>
      <p:ext uri="{BB962C8B-B14F-4D97-AF65-F5344CB8AC3E}">
        <p14:creationId xmlns:p14="http://schemas.microsoft.com/office/powerpoint/2010/main" val="432356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16</a:t>
            </a:fld>
            <a:endParaRPr lang="fr-FR" dirty="0"/>
          </a:p>
        </p:txBody>
      </p:sp>
    </p:spTree>
    <p:extLst>
      <p:ext uri="{BB962C8B-B14F-4D97-AF65-F5344CB8AC3E}">
        <p14:creationId xmlns:p14="http://schemas.microsoft.com/office/powerpoint/2010/main" val="2918661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2005 : suivi rapproché suite à signalements complications internationales</a:t>
            </a:r>
          </a:p>
          <a:p>
            <a:r>
              <a:rPr lang="fr-FR" dirty="0"/>
              <a:t>2005 : MV ANSM</a:t>
            </a:r>
          </a:p>
          <a:p>
            <a:r>
              <a:rPr lang="fr-FR" dirty="0"/>
              <a:t>2007 </a:t>
            </a:r>
            <a:r>
              <a:rPr lang="fr-FR" dirty="0" err="1"/>
              <a:t>jui</a:t>
            </a:r>
            <a:r>
              <a:rPr lang="fr-FR" dirty="0"/>
              <a:t> : recos HAS et NF </a:t>
            </a:r>
            <a:r>
              <a:rPr lang="fr-FR" dirty="0" err="1"/>
              <a:t>déc</a:t>
            </a:r>
            <a:endParaRPr lang="fr-FR" dirty="0"/>
          </a:p>
          <a:p>
            <a:r>
              <a:rPr lang="fr-FR" dirty="0"/>
              <a:t>2016 </a:t>
            </a:r>
            <a:r>
              <a:rPr lang="fr-FR" dirty="0" err="1"/>
              <a:t>nov</a:t>
            </a:r>
            <a:r>
              <a:rPr lang="fr-FR" dirty="0"/>
              <a:t> : MV ANSM</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ym typeface="Wingdings" panose="05000000000000000000" pitchFamily="2" charset="2"/>
              </a:rPr>
              <a:t>2017 : registre VIGIMESH Poitiers</a:t>
            </a:r>
          </a:p>
          <a:p>
            <a:r>
              <a:rPr lang="fr-FR" dirty="0"/>
              <a:t>2018 : augmentation des volumes de vente, inspection des 11 fabricants ANSM. 2 mesures administratives</a:t>
            </a:r>
          </a:p>
          <a:p>
            <a:r>
              <a:rPr lang="fr-FR" dirty="0"/>
              <a:t>2018 : implant files</a:t>
            </a:r>
          </a:p>
          <a:p>
            <a:r>
              <a:rPr lang="fr-FR" dirty="0"/>
              <a:t>2019 jan : concertation avec les acteurs </a:t>
            </a:r>
            <a:r>
              <a:rPr lang="fr-FR" dirty="0">
                <a:sym typeface="Wingdings" panose="05000000000000000000" pitchFamily="2" charset="2"/>
              </a:rPr>
              <a:t> réflexion sur la formation initiale, techniques alternatives &amp; encadrement plus ferme des pratiques par le L.1151-1, actes spécifiques</a:t>
            </a:r>
          </a:p>
          <a:p>
            <a:r>
              <a:rPr lang="fr-FR" dirty="0">
                <a:sym typeface="Wingdings" panose="05000000000000000000" pitchFamily="2" charset="2"/>
              </a:rPr>
              <a:t>2019 : évaluation individuelle par la HAS : intra-GHS, pas de commercialisation si avis insuffisant (article L.165-11 du CSS)</a:t>
            </a:r>
          </a:p>
          <a:p>
            <a:r>
              <a:rPr lang="fr-FR" dirty="0">
                <a:sym typeface="Wingdings" panose="05000000000000000000" pitchFamily="2" charset="2"/>
              </a:rPr>
              <a:t>2020 : BSU</a:t>
            </a:r>
          </a:p>
          <a:p>
            <a:r>
              <a:rPr lang="fr-FR" dirty="0">
                <a:sym typeface="Wingdings" panose="05000000000000000000" pitchFamily="2" charset="2"/>
              </a:rPr>
              <a:t>2021 : POP</a:t>
            </a:r>
          </a:p>
          <a:p>
            <a:r>
              <a:rPr lang="fr-FR" dirty="0">
                <a:sym typeface="Wingdings" panose="05000000000000000000" pitchFamily="2" charset="2"/>
              </a:rPr>
              <a:t>2021 : màj recos pec thérapeutique du prolapsus génital de la femme</a:t>
            </a:r>
          </a:p>
          <a:p>
            <a:r>
              <a:rPr lang="fr-FR" dirty="0">
                <a:sym typeface="Wingdings" panose="05000000000000000000" pitchFamily="2" charset="2"/>
              </a:rPr>
              <a:t>2021 : enquête préliminaire confiée à l’office de lutte contre les atteintes à la SP : plaintes pour tromperie aggravée et blessure involontaire</a:t>
            </a:r>
          </a:p>
          <a:p>
            <a:r>
              <a:rPr lang="fr-FR" dirty="0">
                <a:sym typeface="Wingdings" panose="05000000000000000000" pitchFamily="2" charset="2"/>
              </a:rPr>
              <a:t>2023 : recos complications de la chirurgie avec prothèse de l’incontinence urinaire d’effort et du prolapsus génital de la femme</a:t>
            </a:r>
          </a:p>
          <a:p>
            <a:r>
              <a:rPr lang="fr-FR" dirty="0">
                <a:sym typeface="Wingdings" panose="05000000000000000000" pitchFamily="2" charset="2"/>
              </a:rPr>
              <a:t>2023/2024 : nombre de plaintes augmente, médiatisation des complications &amp; courrier Balance ta bandelette  absence d’organisation de la filière de soins</a:t>
            </a:r>
          </a:p>
          <a:p>
            <a:endParaRPr lang="fr-FR" dirty="0">
              <a:sym typeface="Wingdings" panose="05000000000000000000" pitchFamily="2" charset="2"/>
            </a:endParaRP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18</a:t>
            </a:fld>
            <a:endParaRPr lang="fr-FR" dirty="0"/>
          </a:p>
        </p:txBody>
      </p:sp>
    </p:spTree>
    <p:extLst>
      <p:ext uri="{BB962C8B-B14F-4D97-AF65-F5344CB8AC3E}">
        <p14:creationId xmlns:p14="http://schemas.microsoft.com/office/powerpoint/2010/main" val="4285580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PI, actes de pose de POP non spécifiques (ne mentionnent pas tous la pose de MESH)</a:t>
            </a: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19</a:t>
            </a:fld>
            <a:endParaRPr lang="fr-FR" dirty="0"/>
          </a:p>
        </p:txBody>
      </p:sp>
    </p:spTree>
    <p:extLst>
      <p:ext uri="{BB962C8B-B14F-4D97-AF65-F5344CB8AC3E}">
        <p14:creationId xmlns:p14="http://schemas.microsoft.com/office/powerpoint/2010/main" val="935099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21</a:t>
            </a:fld>
            <a:endParaRPr lang="fr-FR" dirty="0"/>
          </a:p>
        </p:txBody>
      </p:sp>
    </p:spTree>
    <p:extLst>
      <p:ext uri="{BB962C8B-B14F-4D97-AF65-F5344CB8AC3E}">
        <p14:creationId xmlns:p14="http://schemas.microsoft.com/office/powerpoint/2010/main" val="1680777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Choix de 2023 dans l’activité et les autres graphiques car peu de différences en général</a:t>
            </a: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22</a:t>
            </a:fld>
            <a:endParaRPr lang="fr-FR" dirty="0"/>
          </a:p>
        </p:txBody>
      </p:sp>
    </p:spTree>
    <p:extLst>
      <p:ext uri="{BB962C8B-B14F-4D97-AF65-F5344CB8AC3E}">
        <p14:creationId xmlns:p14="http://schemas.microsoft.com/office/powerpoint/2010/main" val="3601049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23</a:t>
            </a:fld>
            <a:endParaRPr lang="fr-FR" dirty="0"/>
          </a:p>
        </p:txBody>
      </p:sp>
    </p:spTree>
    <p:extLst>
      <p:ext uri="{BB962C8B-B14F-4D97-AF65-F5344CB8AC3E}">
        <p14:creationId xmlns:p14="http://schemas.microsoft.com/office/powerpoint/2010/main" val="932244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mettre en relation avec le nombre d’établissements en France et par région, puis spécialités éventuellement si on a les chiffres d’autorisations. Voir SAE +++</a:t>
            </a: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24</a:t>
            </a:fld>
            <a:endParaRPr lang="fr-FR" dirty="0"/>
          </a:p>
        </p:txBody>
      </p:sp>
    </p:spTree>
    <p:extLst>
      <p:ext uri="{BB962C8B-B14F-4D97-AF65-F5344CB8AC3E}">
        <p14:creationId xmlns:p14="http://schemas.microsoft.com/office/powerpoint/2010/main" val="2351531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Voir pour l’ordre des arrêtés : par type, par date ? -&gt; par type ici</a:t>
            </a: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25</a:t>
            </a:fld>
            <a:endParaRPr lang="fr-FR" dirty="0"/>
          </a:p>
        </p:txBody>
      </p:sp>
    </p:spTree>
    <p:extLst>
      <p:ext uri="{BB962C8B-B14F-4D97-AF65-F5344CB8AC3E}">
        <p14:creationId xmlns:p14="http://schemas.microsoft.com/office/powerpoint/2010/main" val="525683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85000" lnSpcReduction="10000"/>
          </a:bodyPr>
          <a:lstStyle/>
          <a:p>
            <a:r>
              <a:rPr lang="fr-FR" sz="1800" b="0" i="0" u="sng" strike="noStrike" baseline="0" dirty="0">
                <a:solidFill>
                  <a:srgbClr val="000000"/>
                </a:solidFill>
                <a:latin typeface="Arial" panose="020B0604020202020204" pitchFamily="34" charset="0"/>
              </a:rPr>
              <a:t>ZENITH</a:t>
            </a:r>
            <a:r>
              <a:rPr lang="fr-FR" sz="1800" b="0" i="0" u="none" strike="noStrike" baseline="0" dirty="0">
                <a:solidFill>
                  <a:srgbClr val="000000"/>
                </a:solidFill>
                <a:latin typeface="Arial" panose="020B0604020202020204" pitchFamily="34" charset="0"/>
              </a:rPr>
              <a:t> : « Pose des endoprothèses vasculaires thoraco-abdominales dans le traitement des anévrismes thoraco-abdominaux de type I, II et III selon la classification de Crawford » sert également au codage des traitements par endoprothèses vasculaires des anévrismes de l’aorte abdominale isolés et des anévrismes combinés thoraco-abdominaux de type IV selon la classification de Crawford, qui ne sont pas encadrés par un arrêté L.1151-1. Ainsi, le nombre d’actes et le nombre d’établissements reportés ici pour le traitement des anévrismes thoraco-abdominaux de type I à III surestiment l’activité réelle liée à cette pratique. L’activité réelle peut être approchée par le nombre d’endoprothèses thoraco-abdominales facturées32 ainsi que le nombre de séjours pendant lesquelles celles-ci ont été posées, qui approximent l’activité à un peu plus de 300 actes en 2023, dont 60% effectués par des CHU. Ces poses ont été déclarées par 48 établissements, dont 56% d’ex-DG et 44% d’ex-OQN. </a:t>
            </a:r>
          </a:p>
          <a:p>
            <a:r>
              <a:rPr lang="fr-FR" sz="1800" b="0" i="0" u="sng" strike="noStrike" baseline="0" dirty="0">
                <a:solidFill>
                  <a:srgbClr val="000000"/>
                </a:solidFill>
                <a:latin typeface="Arial" panose="020B0604020202020204" pitchFamily="34" charset="0"/>
              </a:rPr>
              <a:t>MICRA</a:t>
            </a:r>
            <a:r>
              <a:rPr lang="fr-FR" sz="1800" b="0" i="0" u="none" strike="noStrike" baseline="0" dirty="0">
                <a:solidFill>
                  <a:srgbClr val="000000"/>
                </a:solidFill>
                <a:latin typeface="Arial" panose="020B0604020202020204" pitchFamily="34" charset="0"/>
              </a:rPr>
              <a:t> : idem, autres dispositifs</a:t>
            </a:r>
            <a:endParaRPr lang="fr-FR" u="sng"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26</a:t>
            </a:fld>
            <a:endParaRPr lang="fr-FR" dirty="0"/>
          </a:p>
        </p:txBody>
      </p:sp>
    </p:spTree>
    <p:extLst>
      <p:ext uri="{BB962C8B-B14F-4D97-AF65-F5344CB8AC3E}">
        <p14:creationId xmlns:p14="http://schemas.microsoft.com/office/powerpoint/2010/main" val="56035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28</a:t>
            </a:fld>
            <a:endParaRPr lang="fr-FR" dirty="0"/>
          </a:p>
        </p:txBody>
      </p:sp>
    </p:spTree>
    <p:extLst>
      <p:ext uri="{BB962C8B-B14F-4D97-AF65-F5344CB8AC3E}">
        <p14:creationId xmlns:p14="http://schemas.microsoft.com/office/powerpoint/2010/main" val="717951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29</a:t>
            </a:fld>
            <a:endParaRPr lang="fr-FR" dirty="0"/>
          </a:p>
        </p:txBody>
      </p:sp>
    </p:spTree>
    <p:extLst>
      <p:ext uri="{BB962C8B-B14F-4D97-AF65-F5344CB8AC3E}">
        <p14:creationId xmlns:p14="http://schemas.microsoft.com/office/powerpoint/2010/main" val="2965159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25/09/2024</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25/09/2024</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25/09/2024</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25/09/2024</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25/09/2024</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25/09/2024</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Direction générale de l’offre de soins</a:t>
            </a:r>
          </a:p>
        </p:txBody>
      </p:sp>
      <p:pic>
        <p:nvPicPr>
          <p:cNvPr id="7" name="Image 6" descr="Une image contenant texte, Police, capture d’écran, blanc&#10;&#10;Description générée automatiquement">
            <a:extLst>
              <a:ext uri="{FF2B5EF4-FFF2-40B4-BE49-F238E27FC236}">
                <a16:creationId xmlns:a16="http://schemas.microsoft.com/office/drawing/2014/main" id="{808D01D4-70C9-4A35-25A1-FF2E7F3E58D6}"/>
              </a:ext>
            </a:extLst>
          </p:cNvPr>
          <p:cNvPicPr>
            <a:picLocks noChangeAspect="1"/>
          </p:cNvPicPr>
          <p:nvPr userDrawn="1"/>
        </p:nvPicPr>
        <p:blipFill>
          <a:blip r:embed="rId2"/>
          <a:stretch>
            <a:fillRect/>
          </a:stretch>
        </p:blipFill>
        <p:spPr>
          <a:xfrm>
            <a:off x="107504" y="171128"/>
            <a:ext cx="2422623" cy="1512000"/>
          </a:xfrm>
          <a:prstGeom prst="rect">
            <a:avLst/>
          </a:prstGeom>
        </p:spPr>
      </p:pic>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25/09/2024</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25/09/2024</a:t>
            </a:fld>
            <a:endParaRPr lang="fr-FR" dirty="0"/>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dirty="0"/>
              <a:t>Direction générale </a:t>
            </a:r>
          </a:p>
          <a:p>
            <a:r>
              <a:rPr lang="fr-FR" dirty="0"/>
              <a:t>de l’offre de soins</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458250"/>
            <a:ext cx="4146454" cy="2617556"/>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endParaRPr lang="fr-FR" dirty="0"/>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25/09/2024</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288000" y="51470"/>
            <a:ext cx="946900" cy="597755"/>
          </a:xfrm>
          <a:prstGeom prst="rect">
            <a:avLst/>
          </a:prstGeom>
        </p:spPr>
      </p:pic>
      <p:pic>
        <p:nvPicPr>
          <p:cNvPr id="4" name="Image 3" descr="Une image contenant texte, Police, capture d’écran, blanc&#10;&#10;Description générée automatiquement">
            <a:extLst>
              <a:ext uri="{FF2B5EF4-FFF2-40B4-BE49-F238E27FC236}">
                <a16:creationId xmlns:a16="http://schemas.microsoft.com/office/drawing/2014/main" id="{12471146-D5C6-CC12-37A9-B30872F54FC1}"/>
              </a:ext>
            </a:extLst>
          </p:cNvPr>
          <p:cNvPicPr>
            <a:picLocks noChangeAspect="1"/>
          </p:cNvPicPr>
          <p:nvPr userDrawn="1"/>
        </p:nvPicPr>
        <p:blipFill>
          <a:blip r:embed="rId11"/>
          <a:stretch>
            <a:fillRect/>
          </a:stretch>
        </p:blipFill>
        <p:spPr>
          <a:xfrm>
            <a:off x="300771" y="99769"/>
            <a:ext cx="980586" cy="612000"/>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hyperlink" Target="https://www.legifrance.gouv.fr/jorf/id/JORFTEXT000042464843"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svg"/><Relationship Id="rId18" Type="http://schemas.openxmlformats.org/officeDocument/2006/relationships/image" Target="../media/image29.png"/><Relationship Id="rId3" Type="http://schemas.openxmlformats.org/officeDocument/2006/relationships/chart" Target="../charts/chart6.xml"/><Relationship Id="rId21" Type="http://schemas.openxmlformats.org/officeDocument/2006/relationships/image" Target="../media/image32.svg"/><Relationship Id="rId7" Type="http://schemas.openxmlformats.org/officeDocument/2006/relationships/image" Target="../media/image8.svg"/><Relationship Id="rId12" Type="http://schemas.openxmlformats.org/officeDocument/2006/relationships/image" Target="../media/image17.png"/><Relationship Id="rId17" Type="http://schemas.openxmlformats.org/officeDocument/2006/relationships/image" Target="../media/image28.svg"/><Relationship Id="rId2" Type="http://schemas.openxmlformats.org/officeDocument/2006/relationships/notesSlide" Target="../notesSlides/notesSlide14.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26.svg"/><Relationship Id="rId10" Type="http://schemas.openxmlformats.org/officeDocument/2006/relationships/image" Target="../media/image9.png"/><Relationship Id="rId19" Type="http://schemas.openxmlformats.org/officeDocument/2006/relationships/image" Target="../media/image30.svg"/><Relationship Id="rId4" Type="http://schemas.openxmlformats.org/officeDocument/2006/relationships/image" Target="../media/image3.png"/><Relationship Id="rId9" Type="http://schemas.openxmlformats.org/officeDocument/2006/relationships/image" Target="../media/image16.svg"/><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svg"/><Relationship Id="rId3" Type="http://schemas.openxmlformats.org/officeDocument/2006/relationships/chart" Target="../charts/chart7.xml"/><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6.svg"/><Relationship Id="rId5" Type="http://schemas.openxmlformats.org/officeDocument/2006/relationships/image" Target="../media/image4.svg"/><Relationship Id="rId15" Type="http://schemas.openxmlformats.org/officeDocument/2006/relationships/image" Target="../media/image32.svg"/><Relationship Id="rId10"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10.svg"/><Relationship Id="rId14" Type="http://schemas.openxmlformats.org/officeDocument/2006/relationships/image" Target="../media/image31.png"/></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4.svg"/><Relationship Id="rId3" Type="http://schemas.openxmlformats.org/officeDocument/2006/relationships/chart" Target="../charts/chart8.xml"/><Relationship Id="rId7" Type="http://schemas.openxmlformats.org/officeDocument/2006/relationships/image" Target="../media/image10.svg"/><Relationship Id="rId12"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30.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16.svg"/><Relationship Id="rId14" Type="http://schemas.openxmlformats.org/officeDocument/2006/relationships/image" Target="../media/image17.png"/></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svg"/><Relationship Id="rId3" Type="http://schemas.openxmlformats.org/officeDocument/2006/relationships/chart" Target="../charts/chart9.xml"/><Relationship Id="rId7" Type="http://schemas.openxmlformats.org/officeDocument/2006/relationships/image" Target="../media/image8.svg"/><Relationship Id="rId12"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16.svg"/></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16.svg"/><Relationship Id="rId3" Type="http://schemas.openxmlformats.org/officeDocument/2006/relationships/chart" Target="../charts/chart10.xml"/><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18.svg"/><Relationship Id="rId2" Type="http://schemas.openxmlformats.org/officeDocument/2006/relationships/notesSlide" Target="../notesSlides/notesSlide18.xml"/><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4.svg"/><Relationship Id="rId5" Type="http://schemas.openxmlformats.org/officeDocument/2006/relationships/image" Target="../media/image8.svg"/><Relationship Id="rId15" Type="http://schemas.openxmlformats.org/officeDocument/2006/relationships/image" Target="../media/image6.sv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30.svg"/><Relationship Id="rId14"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5CC802F5-2B59-22EF-2106-5C21D5563B8C}"/>
              </a:ext>
            </a:extLst>
          </p:cNvPr>
          <p:cNvSpPr>
            <a:spLocks noGrp="1"/>
          </p:cNvSpPr>
          <p:nvPr>
            <p:ph type="body" sz="quarter" idx="13"/>
          </p:nvPr>
        </p:nvSpPr>
        <p:spPr/>
        <p:txBody>
          <a:bodyPr/>
          <a:lstStyle/>
          <a:p>
            <a:r>
              <a:rPr lang="fr-FR" dirty="0"/>
              <a:t>Evaluation du dispositif d’encadrement de l’article L.1151-1 du CSP</a:t>
            </a:r>
          </a:p>
          <a:p>
            <a:endParaRPr lang="fr-FR" sz="2000" b="0" dirty="0"/>
          </a:p>
          <a:p>
            <a:r>
              <a:rPr lang="fr-FR" sz="2000" b="0" dirty="0"/>
              <a:t>CTS DOS du 27 septembre 2024</a:t>
            </a:r>
            <a:endParaRPr lang="fr-FR" b="0" dirty="0"/>
          </a:p>
        </p:txBody>
      </p:sp>
      <p:sp>
        <p:nvSpPr>
          <p:cNvPr id="3" name="Espace réservé de la date 2">
            <a:extLst>
              <a:ext uri="{FF2B5EF4-FFF2-40B4-BE49-F238E27FC236}">
                <a16:creationId xmlns:a16="http://schemas.microsoft.com/office/drawing/2014/main" id="{E9F5C351-D06E-CD20-5DB9-9E7997F811BE}"/>
              </a:ext>
            </a:extLst>
          </p:cNvPr>
          <p:cNvSpPr>
            <a:spLocks noGrp="1"/>
          </p:cNvSpPr>
          <p:nvPr>
            <p:ph type="dt" sz="half" idx="2"/>
          </p:nvPr>
        </p:nvSpPr>
        <p:spPr/>
        <p:txBody>
          <a:bodyPr/>
          <a:lstStyle/>
          <a:p>
            <a:fld id="{5F7325A3-5315-1B4B-A0D9-112471EB5837}" type="datetime1">
              <a:rPr lang="fr-FR" cap="all" smtClean="0"/>
              <a:pPr/>
              <a:t>25/09/2024</a:t>
            </a:fld>
            <a:endParaRPr lang="fr-FR" cap="all" dirty="0"/>
          </a:p>
        </p:txBody>
      </p:sp>
      <p:sp>
        <p:nvSpPr>
          <p:cNvPr id="6" name="Espace réservé du pied de page 5">
            <a:extLst>
              <a:ext uri="{FF2B5EF4-FFF2-40B4-BE49-F238E27FC236}">
                <a16:creationId xmlns:a16="http://schemas.microsoft.com/office/drawing/2014/main" id="{648FCD56-BF13-8A77-0229-F38A0EEF9E04}"/>
              </a:ext>
            </a:extLst>
          </p:cNvPr>
          <p:cNvSpPr>
            <a:spLocks noGrp="1"/>
          </p:cNvSpPr>
          <p:nvPr>
            <p:ph type="ftr" sz="quarter" idx="3"/>
          </p:nvPr>
        </p:nvSpPr>
        <p:spPr/>
        <p:txBody>
          <a:bodyPr/>
          <a:lstStyle/>
          <a:p>
            <a:r>
              <a:rPr lang="fr-FR" dirty="0"/>
              <a:t>Direction Générale de l’Offre de Soins – Bureau RI2</a:t>
            </a:r>
          </a:p>
        </p:txBody>
      </p:sp>
    </p:spTree>
    <p:extLst>
      <p:ext uri="{BB962C8B-B14F-4D97-AF65-F5344CB8AC3E}">
        <p14:creationId xmlns:p14="http://schemas.microsoft.com/office/powerpoint/2010/main" val="564288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Objectifs de la présentation</a:t>
            </a:r>
          </a:p>
        </p:txBody>
      </p:sp>
      <p:sp>
        <p:nvSpPr>
          <p:cNvPr id="8" name="Espace réservé du texte 7">
            <a:extLst>
              <a:ext uri="{FF2B5EF4-FFF2-40B4-BE49-F238E27FC236}">
                <a16:creationId xmlns:a16="http://schemas.microsoft.com/office/drawing/2014/main" id="{00920C42-6196-6527-3A87-A8E9DA45B83A}"/>
              </a:ext>
            </a:extLst>
          </p:cNvPr>
          <p:cNvSpPr>
            <a:spLocks noGrp="1"/>
          </p:cNvSpPr>
          <p:nvPr>
            <p:ph type="body" sz="quarter" idx="14"/>
          </p:nvPr>
        </p:nvSpPr>
        <p:spPr>
          <a:xfrm>
            <a:off x="324379" y="1246053"/>
            <a:ext cx="8308147" cy="2765857"/>
          </a:xfrm>
        </p:spPr>
        <p:txBody>
          <a:bodyPr/>
          <a:lstStyle/>
          <a:p>
            <a:pPr marL="377825" indent="-285750">
              <a:lnSpc>
                <a:spcPct val="200000"/>
              </a:lnSpc>
              <a:buFont typeface="Wingdings" panose="05000000000000000000" pitchFamily="2" charset="2"/>
              <a:buChar char="§"/>
            </a:pPr>
            <a:r>
              <a:rPr lang="fr-FR" dirty="0"/>
              <a:t>Rappeler le fonctionnement du dispositif L1151-1 du CSP</a:t>
            </a:r>
          </a:p>
          <a:p>
            <a:pPr marL="377825" indent="-285750">
              <a:lnSpc>
                <a:spcPct val="200000"/>
              </a:lnSpc>
              <a:buFont typeface="Wingdings" panose="05000000000000000000" pitchFamily="2" charset="2"/>
              <a:buChar char="§"/>
            </a:pPr>
            <a:r>
              <a:rPr lang="fr-FR" dirty="0"/>
              <a:t>Présenter les résultats de l’enquête réalisée en juillet/aout auprès des ARS sur ce dispositif et échanger sur les axes d’amélioration possibles</a:t>
            </a:r>
          </a:p>
          <a:p>
            <a:pPr marL="377825" indent="-285750">
              <a:lnSpc>
                <a:spcPct val="200000"/>
              </a:lnSpc>
              <a:buFont typeface="Wingdings" panose="05000000000000000000" pitchFamily="2" charset="2"/>
              <a:buChar char="§"/>
            </a:pPr>
            <a:r>
              <a:rPr lang="fr-FR" dirty="0"/>
              <a:t>Faire un point spécifique sur les BSU (bandelettes sous-urétrales) et POP (prolapsus des organes pelviens)</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3523846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3</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L’article L.1151-1 du CSP </a:t>
            </a:r>
            <a:r>
              <a:rPr lang="fr-FR" sz="1400" dirty="0"/>
              <a:t>(loi HPST 2009)</a:t>
            </a:r>
            <a:endParaRPr lang="fr-FR" dirty="0"/>
          </a:p>
        </p:txBody>
      </p:sp>
      <p:sp>
        <p:nvSpPr>
          <p:cNvPr id="8" name="Espace réservé du texte 7">
            <a:extLst>
              <a:ext uri="{FF2B5EF4-FFF2-40B4-BE49-F238E27FC236}">
                <a16:creationId xmlns:a16="http://schemas.microsoft.com/office/drawing/2014/main" id="{00920C42-6196-6527-3A87-A8E9DA45B83A}"/>
              </a:ext>
            </a:extLst>
          </p:cNvPr>
          <p:cNvSpPr>
            <a:spLocks noGrp="1"/>
          </p:cNvSpPr>
          <p:nvPr>
            <p:ph type="body" sz="quarter" idx="14"/>
          </p:nvPr>
        </p:nvSpPr>
        <p:spPr>
          <a:xfrm>
            <a:off x="324379" y="1246053"/>
            <a:ext cx="8308147" cy="720080"/>
          </a:xfrm>
        </p:spPr>
        <p:txBody>
          <a:bodyPr/>
          <a:lstStyle/>
          <a:p>
            <a:pPr algn="just"/>
            <a:r>
              <a:rPr lang="fr-FR" dirty="0">
                <a:latin typeface="Marianne ExtraBold" panose="02000000000000000000" pitchFamily="2" charset="0"/>
              </a:rPr>
              <a:t>= dispositif d’encadrement de pratiques innovantes et/ou jugées à risque pour les patients</a:t>
            </a:r>
          </a:p>
          <a:p>
            <a:pPr algn="just"/>
            <a:r>
              <a:rPr lang="fr-FR" u="sng" dirty="0">
                <a:latin typeface="Marianne" panose="02000000000000000000" pitchFamily="2" charset="0"/>
              </a:rPr>
              <a:t>Quelles pratiques</a:t>
            </a:r>
            <a:r>
              <a:rPr lang="fr-FR" dirty="0">
                <a:latin typeface="Marianne" panose="02000000000000000000" pitchFamily="2" charset="0"/>
              </a:rPr>
              <a:t> ? Actes associés à un DM &amp; administration de médicaments</a:t>
            </a:r>
          </a:p>
          <a:p>
            <a:pPr algn="just"/>
            <a:r>
              <a:rPr lang="fr-FR" u="sng" dirty="0"/>
              <a:t>Comment</a:t>
            </a:r>
            <a:r>
              <a:rPr lang="fr-FR" dirty="0"/>
              <a:t> ? </a:t>
            </a:r>
            <a:r>
              <a:rPr lang="fr-FR" dirty="0">
                <a:latin typeface="+mj-lt"/>
              </a:rPr>
              <a:t>Sélection des établissements autorisés à pratiquer ces actes, sur la base de critères médico-techniques</a:t>
            </a:r>
            <a:r>
              <a:rPr lang="fr-FR" dirty="0"/>
              <a:t> (autorisations d’activités de soins, qualification des professionnels, composition des équipes, mise à disposition de certains équipements, recommandations de bonnes pratiques, seuils d’activité)</a:t>
            </a:r>
          </a:p>
          <a:p>
            <a:pPr algn="just"/>
            <a:endParaRPr lang="fr-FR" sz="100" dirty="0"/>
          </a:p>
          <a:p>
            <a:pPr marL="434975" indent="-342900" algn="just">
              <a:buFont typeface="+mj-lt"/>
              <a:buAutoNum type="arabicPeriod"/>
            </a:pPr>
            <a:r>
              <a:rPr lang="fr-FR" dirty="0"/>
              <a:t>Demande d’encadrement par la HAS ou auto-saisine du ministère</a:t>
            </a:r>
          </a:p>
          <a:p>
            <a:pPr marL="434975" indent="-342900" algn="just">
              <a:buFont typeface="+mj-lt"/>
              <a:buAutoNum type="arabicPeriod"/>
            </a:pPr>
            <a:r>
              <a:rPr lang="fr-FR" sz="1400" dirty="0"/>
              <a:t>Rédaction des arrêtés d’encadrement par RI2 (DGOS) précisant les critères d’encadrement des établissements</a:t>
            </a:r>
          </a:p>
          <a:p>
            <a:pPr marL="434975" indent="-342900" algn="just">
              <a:buFont typeface="+mj-lt"/>
              <a:buAutoNum type="arabicPeriod"/>
            </a:pPr>
            <a:r>
              <a:rPr lang="fr-FR" dirty="0"/>
              <a:t>Consultation des acteurs concernés (conseils nationaux professionnels, des représentants des professionnels de santé, ARS, fédérations…) puis avis de la HAS avant publication au JORF</a:t>
            </a:r>
            <a:endParaRPr lang="fr-FR" sz="1400" dirty="0"/>
          </a:p>
          <a:p>
            <a:pPr marL="434975" indent="-342900" algn="just">
              <a:buFont typeface="+mj-lt"/>
              <a:buAutoNum type="arabicPeriod"/>
            </a:pPr>
            <a:r>
              <a:rPr lang="fr-FR" dirty="0"/>
              <a:t>Publication des listes d’établissements autorisés par les ARS ou le ministère</a:t>
            </a:r>
            <a:endParaRPr lang="fr-FR" sz="1400" dirty="0"/>
          </a:p>
          <a:p>
            <a:endParaRPr lang="fr-FR" dirty="0"/>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67842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15 encadrements en vigueur depuis 2009 (juin 2024)</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pSp>
        <p:nvGrpSpPr>
          <p:cNvPr id="8" name="Groupe 7">
            <a:extLst>
              <a:ext uri="{FF2B5EF4-FFF2-40B4-BE49-F238E27FC236}">
                <a16:creationId xmlns:a16="http://schemas.microsoft.com/office/drawing/2014/main" id="{236F3F9A-5922-3B61-41EC-1EDC78B8002E}"/>
              </a:ext>
            </a:extLst>
          </p:cNvPr>
          <p:cNvGrpSpPr/>
          <p:nvPr/>
        </p:nvGrpSpPr>
        <p:grpSpPr>
          <a:xfrm>
            <a:off x="393227" y="1347614"/>
            <a:ext cx="8355486" cy="3175119"/>
            <a:chOff x="393227" y="1541333"/>
            <a:chExt cx="8355486" cy="3175119"/>
          </a:xfrm>
        </p:grpSpPr>
        <p:cxnSp>
          <p:nvCxnSpPr>
            <p:cNvPr id="94" name="Connecteur : en arc 93">
              <a:extLst>
                <a:ext uri="{FF2B5EF4-FFF2-40B4-BE49-F238E27FC236}">
                  <a16:creationId xmlns:a16="http://schemas.microsoft.com/office/drawing/2014/main" id="{CDF7E185-255B-7F08-B47B-12265C88FACB}"/>
                </a:ext>
              </a:extLst>
            </p:cNvPr>
            <p:cNvCxnSpPr>
              <a:cxnSpLocks/>
              <a:stCxn id="19" idx="2"/>
              <a:endCxn id="41" idx="1"/>
            </p:cNvCxnSpPr>
            <p:nvPr/>
          </p:nvCxnSpPr>
          <p:spPr>
            <a:xfrm rot="16200000" flipH="1">
              <a:off x="6246161" y="2623961"/>
              <a:ext cx="245013" cy="143011"/>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1" name="Connecteur : en arc 90">
              <a:extLst>
                <a:ext uri="{FF2B5EF4-FFF2-40B4-BE49-F238E27FC236}">
                  <a16:creationId xmlns:a16="http://schemas.microsoft.com/office/drawing/2014/main" id="{01723716-BE5F-E72E-BE88-982D7BDF31C1}"/>
                </a:ext>
              </a:extLst>
            </p:cNvPr>
            <p:cNvCxnSpPr>
              <a:cxnSpLocks/>
              <a:stCxn id="21" idx="2"/>
              <a:endCxn id="40" idx="7"/>
            </p:cNvCxnSpPr>
            <p:nvPr/>
          </p:nvCxnSpPr>
          <p:spPr>
            <a:xfrm rot="5400000">
              <a:off x="6752423" y="2506204"/>
              <a:ext cx="522997" cy="102512"/>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8" name="Connecteur : en arc 87">
              <a:extLst>
                <a:ext uri="{FF2B5EF4-FFF2-40B4-BE49-F238E27FC236}">
                  <a16:creationId xmlns:a16="http://schemas.microsoft.com/office/drawing/2014/main" id="{C1513CF0-ABBD-5550-FD85-422A0906B89B}"/>
                </a:ext>
              </a:extLst>
            </p:cNvPr>
            <p:cNvCxnSpPr>
              <a:cxnSpLocks/>
              <a:stCxn id="39" idx="4"/>
              <a:endCxn id="22" idx="0"/>
            </p:cNvCxnSpPr>
            <p:nvPr/>
          </p:nvCxnSpPr>
          <p:spPr>
            <a:xfrm rot="16200000" flipH="1">
              <a:off x="7568539" y="3363195"/>
              <a:ext cx="497481" cy="188602"/>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necteur : en arc 84">
              <a:extLst>
                <a:ext uri="{FF2B5EF4-FFF2-40B4-BE49-F238E27FC236}">
                  <a16:creationId xmlns:a16="http://schemas.microsoft.com/office/drawing/2014/main" id="{35BF4208-C337-2AAF-6124-14319D47D1E8}"/>
                </a:ext>
              </a:extLst>
            </p:cNvPr>
            <p:cNvCxnSpPr>
              <a:cxnSpLocks/>
              <a:stCxn id="38" idx="4"/>
              <a:endCxn id="20" idx="0"/>
            </p:cNvCxnSpPr>
            <p:nvPr/>
          </p:nvCxnSpPr>
          <p:spPr>
            <a:xfrm rot="16200000" flipH="1">
              <a:off x="6602093" y="3238522"/>
              <a:ext cx="162762" cy="117971"/>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2" name="Connecteur : en arc 71">
              <a:extLst>
                <a:ext uri="{FF2B5EF4-FFF2-40B4-BE49-F238E27FC236}">
                  <a16:creationId xmlns:a16="http://schemas.microsoft.com/office/drawing/2014/main" id="{784ACC6D-24D3-326C-60AD-02D9280E10A5}"/>
                </a:ext>
              </a:extLst>
            </p:cNvPr>
            <p:cNvCxnSpPr>
              <a:cxnSpLocks/>
              <a:stCxn id="34" idx="4"/>
              <a:endCxn id="12" idx="0"/>
            </p:cNvCxnSpPr>
            <p:nvPr/>
          </p:nvCxnSpPr>
          <p:spPr>
            <a:xfrm rot="16200000" flipH="1">
              <a:off x="2082603" y="3296670"/>
              <a:ext cx="229799" cy="80519"/>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necteur : en arc 67">
              <a:extLst>
                <a:ext uri="{FF2B5EF4-FFF2-40B4-BE49-F238E27FC236}">
                  <a16:creationId xmlns:a16="http://schemas.microsoft.com/office/drawing/2014/main" id="{FC3E2B4E-DD3D-1A64-26FC-33208D148C65}"/>
                </a:ext>
              </a:extLst>
            </p:cNvPr>
            <p:cNvCxnSpPr>
              <a:cxnSpLocks/>
              <a:stCxn id="11" idx="2"/>
              <a:endCxn id="33" idx="0"/>
            </p:cNvCxnSpPr>
            <p:nvPr/>
          </p:nvCxnSpPr>
          <p:spPr>
            <a:xfrm rot="16200000" flipH="1">
              <a:off x="1752128" y="2550722"/>
              <a:ext cx="405686" cy="103497"/>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necteur : en arc 64">
              <a:extLst>
                <a:ext uri="{FF2B5EF4-FFF2-40B4-BE49-F238E27FC236}">
                  <a16:creationId xmlns:a16="http://schemas.microsoft.com/office/drawing/2014/main" id="{97CCF142-9830-4D21-DC7E-8BC266C75540}"/>
                </a:ext>
              </a:extLst>
            </p:cNvPr>
            <p:cNvCxnSpPr>
              <a:cxnSpLocks/>
              <a:stCxn id="32" idx="3"/>
              <a:endCxn id="10" idx="0"/>
            </p:cNvCxnSpPr>
            <p:nvPr/>
          </p:nvCxnSpPr>
          <p:spPr>
            <a:xfrm rot="5400000">
              <a:off x="1140251" y="3401099"/>
              <a:ext cx="449618" cy="68327"/>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Connecteur : en arc 53">
              <a:extLst>
                <a:ext uri="{FF2B5EF4-FFF2-40B4-BE49-F238E27FC236}">
                  <a16:creationId xmlns:a16="http://schemas.microsoft.com/office/drawing/2014/main" id="{A697A49E-D740-E2DE-ACD4-BDA9A59F743C}"/>
                </a:ext>
              </a:extLst>
            </p:cNvPr>
            <p:cNvCxnSpPr>
              <a:cxnSpLocks/>
            </p:cNvCxnSpPr>
            <p:nvPr/>
          </p:nvCxnSpPr>
          <p:spPr>
            <a:xfrm rot="16200000" flipH="1">
              <a:off x="1047228" y="2529350"/>
              <a:ext cx="578640" cy="36905"/>
            </a:xfrm>
            <a:prstGeom prst="curvedConnector4">
              <a:avLst>
                <a:gd name="adj1" fmla="val 46112"/>
                <a:gd name="adj2" fmla="val 57773"/>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Connecteur : en arc 51">
              <a:extLst>
                <a:ext uri="{FF2B5EF4-FFF2-40B4-BE49-F238E27FC236}">
                  <a16:creationId xmlns:a16="http://schemas.microsoft.com/office/drawing/2014/main" id="{FF11C46D-9661-F5F3-4552-B19902CB9471}"/>
                </a:ext>
              </a:extLst>
            </p:cNvPr>
            <p:cNvCxnSpPr>
              <a:cxnSpLocks/>
              <a:stCxn id="7" idx="2"/>
              <a:endCxn id="30" idx="0"/>
            </p:cNvCxnSpPr>
            <p:nvPr/>
          </p:nvCxnSpPr>
          <p:spPr>
            <a:xfrm rot="16200000" flipH="1">
              <a:off x="353743" y="2419360"/>
              <a:ext cx="730757" cy="31820"/>
            </a:xfrm>
            <a:prstGeom prst="curvedConnector3">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Flèche : droite 1">
              <a:extLst>
                <a:ext uri="{FF2B5EF4-FFF2-40B4-BE49-F238E27FC236}">
                  <a16:creationId xmlns:a16="http://schemas.microsoft.com/office/drawing/2014/main" id="{5E49C2E7-B353-6895-6D8B-F18985CDEAAA}"/>
                </a:ext>
              </a:extLst>
            </p:cNvPr>
            <p:cNvSpPr/>
            <p:nvPr/>
          </p:nvSpPr>
          <p:spPr>
            <a:xfrm>
              <a:off x="468115" y="2740853"/>
              <a:ext cx="8280598" cy="536463"/>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7338DA1C-DD38-DF59-88AD-5A7000690D44}"/>
                </a:ext>
              </a:extLst>
            </p:cNvPr>
            <p:cNvSpPr txBox="1"/>
            <p:nvPr/>
          </p:nvSpPr>
          <p:spPr>
            <a:xfrm>
              <a:off x="393227" y="1792893"/>
              <a:ext cx="619968" cy="276999"/>
            </a:xfrm>
            <a:prstGeom prst="rect">
              <a:avLst/>
            </a:prstGeom>
            <a:noFill/>
          </p:spPr>
          <p:txBody>
            <a:bodyPr wrap="square" rtlCol="0">
              <a:spAutoFit/>
            </a:bodyPr>
            <a:lstStyle/>
            <a:p>
              <a:r>
                <a:rPr lang="fr-FR" sz="1200" dirty="0"/>
                <a:t>TAVI</a:t>
              </a:r>
            </a:p>
          </p:txBody>
        </p:sp>
        <p:sp>
          <p:nvSpPr>
            <p:cNvPr id="9" name="ZoneTexte 8">
              <a:extLst>
                <a:ext uri="{FF2B5EF4-FFF2-40B4-BE49-F238E27FC236}">
                  <a16:creationId xmlns:a16="http://schemas.microsoft.com/office/drawing/2014/main" id="{3C0FAA36-C3AE-664F-0B33-E14C3CDA02DC}"/>
                </a:ext>
              </a:extLst>
            </p:cNvPr>
            <p:cNvSpPr txBox="1"/>
            <p:nvPr/>
          </p:nvSpPr>
          <p:spPr>
            <a:xfrm>
              <a:off x="1020545" y="1981483"/>
              <a:ext cx="595099" cy="276999"/>
            </a:xfrm>
            <a:prstGeom prst="rect">
              <a:avLst/>
            </a:prstGeom>
            <a:noFill/>
          </p:spPr>
          <p:txBody>
            <a:bodyPr wrap="square" rtlCol="0">
              <a:spAutoFit/>
            </a:bodyPr>
            <a:lstStyle/>
            <a:p>
              <a:r>
                <a:rPr lang="fr-FR" sz="1200" dirty="0"/>
                <a:t>AAG</a:t>
              </a:r>
            </a:p>
          </p:txBody>
        </p:sp>
        <p:sp>
          <p:nvSpPr>
            <p:cNvPr id="10" name="ZoneTexte 9">
              <a:extLst>
                <a:ext uri="{FF2B5EF4-FFF2-40B4-BE49-F238E27FC236}">
                  <a16:creationId xmlns:a16="http://schemas.microsoft.com/office/drawing/2014/main" id="{8B081AE9-0DFA-0EB6-1211-951A3A92992E}"/>
                </a:ext>
              </a:extLst>
            </p:cNvPr>
            <p:cNvSpPr txBox="1"/>
            <p:nvPr/>
          </p:nvSpPr>
          <p:spPr>
            <a:xfrm>
              <a:off x="745896" y="3660071"/>
              <a:ext cx="1170000" cy="276999"/>
            </a:xfrm>
            <a:prstGeom prst="rect">
              <a:avLst/>
            </a:prstGeom>
            <a:noFill/>
          </p:spPr>
          <p:txBody>
            <a:bodyPr wrap="square" rtlCol="0">
              <a:spAutoFit/>
            </a:bodyPr>
            <a:lstStyle/>
            <a:p>
              <a:r>
                <a:rPr lang="fr-FR" sz="1200" dirty="0"/>
                <a:t>MITRACLIP®</a:t>
              </a:r>
            </a:p>
          </p:txBody>
        </p:sp>
        <p:sp>
          <p:nvSpPr>
            <p:cNvPr id="11" name="ZoneTexte 10">
              <a:extLst>
                <a:ext uri="{FF2B5EF4-FFF2-40B4-BE49-F238E27FC236}">
                  <a16:creationId xmlns:a16="http://schemas.microsoft.com/office/drawing/2014/main" id="{6677C4EA-82FB-A536-C739-7B5DAF95D349}"/>
                </a:ext>
              </a:extLst>
            </p:cNvPr>
            <p:cNvSpPr txBox="1"/>
            <p:nvPr/>
          </p:nvSpPr>
          <p:spPr>
            <a:xfrm>
              <a:off x="1505173" y="2122629"/>
              <a:ext cx="796100" cy="276999"/>
            </a:xfrm>
            <a:prstGeom prst="rect">
              <a:avLst/>
            </a:prstGeom>
            <a:noFill/>
          </p:spPr>
          <p:txBody>
            <a:bodyPr wrap="square" rtlCol="0">
              <a:spAutoFit/>
            </a:bodyPr>
            <a:lstStyle/>
            <a:p>
              <a:r>
                <a:rPr lang="fr-FR" sz="1200" dirty="0"/>
                <a:t>MICRA®</a:t>
              </a:r>
            </a:p>
          </p:txBody>
        </p:sp>
        <p:sp>
          <p:nvSpPr>
            <p:cNvPr id="12" name="ZoneTexte 11">
              <a:extLst>
                <a:ext uri="{FF2B5EF4-FFF2-40B4-BE49-F238E27FC236}">
                  <a16:creationId xmlns:a16="http://schemas.microsoft.com/office/drawing/2014/main" id="{9B7A0F93-014F-97A0-CC51-F423D7A32818}"/>
                </a:ext>
              </a:extLst>
            </p:cNvPr>
            <p:cNvSpPr txBox="1"/>
            <p:nvPr/>
          </p:nvSpPr>
          <p:spPr>
            <a:xfrm>
              <a:off x="1724894" y="3451830"/>
              <a:ext cx="1025735" cy="276999"/>
            </a:xfrm>
            <a:prstGeom prst="rect">
              <a:avLst/>
            </a:prstGeom>
            <a:noFill/>
          </p:spPr>
          <p:txBody>
            <a:bodyPr wrap="square" rtlCol="0">
              <a:spAutoFit/>
            </a:bodyPr>
            <a:lstStyle/>
            <a:p>
              <a:r>
                <a:rPr lang="fr-FR" sz="1200" dirty="0"/>
                <a:t>ESSURE®</a:t>
              </a:r>
            </a:p>
          </p:txBody>
        </p:sp>
        <p:sp>
          <p:nvSpPr>
            <p:cNvPr id="19" name="ZoneTexte 18">
              <a:extLst>
                <a:ext uri="{FF2B5EF4-FFF2-40B4-BE49-F238E27FC236}">
                  <a16:creationId xmlns:a16="http://schemas.microsoft.com/office/drawing/2014/main" id="{8BF42A64-0D11-9F1F-97A7-D72B3F09BA61}"/>
                </a:ext>
              </a:extLst>
            </p:cNvPr>
            <p:cNvSpPr txBox="1"/>
            <p:nvPr/>
          </p:nvSpPr>
          <p:spPr>
            <a:xfrm>
              <a:off x="5688683" y="2295962"/>
              <a:ext cx="1216957" cy="276999"/>
            </a:xfrm>
            <a:prstGeom prst="rect">
              <a:avLst/>
            </a:prstGeom>
            <a:noFill/>
          </p:spPr>
          <p:txBody>
            <a:bodyPr wrap="square" rtlCol="0">
              <a:spAutoFit/>
            </a:bodyPr>
            <a:lstStyle/>
            <a:p>
              <a:r>
                <a:rPr lang="fr-FR" sz="1200" dirty="0"/>
                <a:t>LUXTURNA®</a:t>
              </a:r>
            </a:p>
          </p:txBody>
        </p:sp>
        <p:sp>
          <p:nvSpPr>
            <p:cNvPr id="20" name="ZoneTexte 19">
              <a:extLst>
                <a:ext uri="{FF2B5EF4-FFF2-40B4-BE49-F238E27FC236}">
                  <a16:creationId xmlns:a16="http://schemas.microsoft.com/office/drawing/2014/main" id="{6AEAAC94-C31E-A0C6-B89C-FC05C71D0955}"/>
                </a:ext>
              </a:extLst>
            </p:cNvPr>
            <p:cNvSpPr txBox="1"/>
            <p:nvPr/>
          </p:nvSpPr>
          <p:spPr>
            <a:xfrm>
              <a:off x="6229592" y="3378889"/>
              <a:ext cx="1025735" cy="461665"/>
            </a:xfrm>
            <a:prstGeom prst="rect">
              <a:avLst/>
            </a:prstGeom>
            <a:noFill/>
          </p:spPr>
          <p:txBody>
            <a:bodyPr wrap="square" rtlCol="0">
              <a:spAutoFit/>
            </a:bodyPr>
            <a:lstStyle/>
            <a:p>
              <a:pPr algn="ctr"/>
              <a:r>
                <a:rPr lang="fr-FR" sz="1200" dirty="0">
                  <a:solidFill>
                    <a:schemeClr val="bg2"/>
                  </a:solidFill>
                </a:rPr>
                <a:t>MESH-Prolapsus</a:t>
              </a:r>
            </a:p>
          </p:txBody>
        </p:sp>
        <p:sp>
          <p:nvSpPr>
            <p:cNvPr id="21" name="ZoneTexte 20">
              <a:extLst>
                <a:ext uri="{FF2B5EF4-FFF2-40B4-BE49-F238E27FC236}">
                  <a16:creationId xmlns:a16="http://schemas.microsoft.com/office/drawing/2014/main" id="{668A3C74-94B1-89D4-13FE-44D69A3DF944}"/>
                </a:ext>
              </a:extLst>
            </p:cNvPr>
            <p:cNvSpPr txBox="1"/>
            <p:nvPr/>
          </p:nvSpPr>
          <p:spPr>
            <a:xfrm>
              <a:off x="6552309" y="2018963"/>
              <a:ext cx="1025735" cy="276999"/>
            </a:xfrm>
            <a:prstGeom prst="rect">
              <a:avLst/>
            </a:prstGeom>
            <a:noFill/>
          </p:spPr>
          <p:txBody>
            <a:bodyPr wrap="square" rtlCol="0">
              <a:spAutoFit/>
            </a:bodyPr>
            <a:lstStyle/>
            <a:p>
              <a:r>
                <a:rPr lang="fr-FR" sz="1200" dirty="0"/>
                <a:t>LIBMELDY®</a:t>
              </a:r>
            </a:p>
          </p:txBody>
        </p:sp>
        <p:sp>
          <p:nvSpPr>
            <p:cNvPr id="22" name="ZoneTexte 21">
              <a:extLst>
                <a:ext uri="{FF2B5EF4-FFF2-40B4-BE49-F238E27FC236}">
                  <a16:creationId xmlns:a16="http://schemas.microsoft.com/office/drawing/2014/main" id="{96A4C98E-D3FB-F046-F678-C7D7E8E57465}"/>
                </a:ext>
              </a:extLst>
            </p:cNvPr>
            <p:cNvSpPr txBox="1"/>
            <p:nvPr/>
          </p:nvSpPr>
          <p:spPr>
            <a:xfrm>
              <a:off x="7211880" y="3706237"/>
              <a:ext cx="1399400" cy="461665"/>
            </a:xfrm>
            <a:prstGeom prst="rect">
              <a:avLst/>
            </a:prstGeom>
            <a:noFill/>
          </p:spPr>
          <p:txBody>
            <a:bodyPr wrap="square" rtlCol="0">
              <a:spAutoFit/>
            </a:bodyPr>
            <a:lstStyle/>
            <a:p>
              <a:r>
                <a:rPr lang="fr-FR" sz="1200" dirty="0"/>
                <a:t>CUSTOMFLEX ARTIFICIALIRIS®</a:t>
              </a:r>
            </a:p>
          </p:txBody>
        </p:sp>
        <p:sp>
          <p:nvSpPr>
            <p:cNvPr id="23" name="ZoneTexte 22">
              <a:extLst>
                <a:ext uri="{FF2B5EF4-FFF2-40B4-BE49-F238E27FC236}">
                  <a16:creationId xmlns:a16="http://schemas.microsoft.com/office/drawing/2014/main" id="{0606D0C8-935E-E277-D27B-0E09488B2E9B}"/>
                </a:ext>
              </a:extLst>
            </p:cNvPr>
            <p:cNvSpPr txBox="1"/>
            <p:nvPr/>
          </p:nvSpPr>
          <p:spPr>
            <a:xfrm>
              <a:off x="468115" y="2865210"/>
              <a:ext cx="1025735" cy="276999"/>
            </a:xfrm>
            <a:prstGeom prst="rect">
              <a:avLst/>
            </a:prstGeom>
            <a:noFill/>
          </p:spPr>
          <p:txBody>
            <a:bodyPr wrap="square" rtlCol="0">
              <a:spAutoFit/>
            </a:bodyPr>
            <a:lstStyle/>
            <a:p>
              <a:r>
                <a:rPr lang="fr-FR" sz="1200" dirty="0">
                  <a:solidFill>
                    <a:schemeClr val="bg1"/>
                  </a:solidFill>
                  <a:latin typeface="+mj-lt"/>
                </a:rPr>
                <a:t>2009</a:t>
              </a:r>
            </a:p>
          </p:txBody>
        </p:sp>
        <p:sp>
          <p:nvSpPr>
            <p:cNvPr id="24" name="ZoneTexte 23">
              <a:extLst>
                <a:ext uri="{FF2B5EF4-FFF2-40B4-BE49-F238E27FC236}">
                  <a16:creationId xmlns:a16="http://schemas.microsoft.com/office/drawing/2014/main" id="{4D85825F-7B82-6C0B-B37E-CB20BC3DBCE7}"/>
                </a:ext>
              </a:extLst>
            </p:cNvPr>
            <p:cNvSpPr txBox="1"/>
            <p:nvPr/>
          </p:nvSpPr>
          <p:spPr>
            <a:xfrm>
              <a:off x="1088083" y="2865209"/>
              <a:ext cx="1025735" cy="276999"/>
            </a:xfrm>
            <a:prstGeom prst="rect">
              <a:avLst/>
            </a:prstGeom>
            <a:noFill/>
          </p:spPr>
          <p:txBody>
            <a:bodyPr wrap="square" rtlCol="0">
              <a:spAutoFit/>
            </a:bodyPr>
            <a:lstStyle/>
            <a:p>
              <a:r>
                <a:rPr lang="fr-FR" sz="1200" dirty="0">
                  <a:solidFill>
                    <a:schemeClr val="bg1"/>
                  </a:solidFill>
                  <a:latin typeface="+mj-lt"/>
                </a:rPr>
                <a:t>2016</a:t>
              </a:r>
            </a:p>
          </p:txBody>
        </p:sp>
        <p:sp>
          <p:nvSpPr>
            <p:cNvPr id="25" name="ZoneTexte 24">
              <a:extLst>
                <a:ext uri="{FF2B5EF4-FFF2-40B4-BE49-F238E27FC236}">
                  <a16:creationId xmlns:a16="http://schemas.microsoft.com/office/drawing/2014/main" id="{EC434FE5-A14C-3212-BD87-F17A1EA9EF27}"/>
                </a:ext>
              </a:extLst>
            </p:cNvPr>
            <p:cNvSpPr txBox="1"/>
            <p:nvPr/>
          </p:nvSpPr>
          <p:spPr>
            <a:xfrm>
              <a:off x="1746065" y="2865208"/>
              <a:ext cx="1025735" cy="276999"/>
            </a:xfrm>
            <a:prstGeom prst="rect">
              <a:avLst/>
            </a:prstGeom>
            <a:noFill/>
          </p:spPr>
          <p:txBody>
            <a:bodyPr wrap="square" rtlCol="0">
              <a:spAutoFit/>
            </a:bodyPr>
            <a:lstStyle/>
            <a:p>
              <a:r>
                <a:rPr lang="fr-FR" sz="1200" dirty="0">
                  <a:solidFill>
                    <a:schemeClr val="bg1"/>
                  </a:solidFill>
                  <a:latin typeface="+mj-lt"/>
                </a:rPr>
                <a:t>2018</a:t>
              </a:r>
            </a:p>
          </p:txBody>
        </p:sp>
        <p:sp>
          <p:nvSpPr>
            <p:cNvPr id="26" name="ZoneTexte 25">
              <a:extLst>
                <a:ext uri="{FF2B5EF4-FFF2-40B4-BE49-F238E27FC236}">
                  <a16:creationId xmlns:a16="http://schemas.microsoft.com/office/drawing/2014/main" id="{71DBA784-2394-8DA2-792F-007B8BCBCB7F}"/>
                </a:ext>
              </a:extLst>
            </p:cNvPr>
            <p:cNvSpPr txBox="1"/>
            <p:nvPr/>
          </p:nvSpPr>
          <p:spPr>
            <a:xfrm>
              <a:off x="2538153" y="2871969"/>
              <a:ext cx="1025735" cy="276999"/>
            </a:xfrm>
            <a:prstGeom prst="rect">
              <a:avLst/>
            </a:prstGeom>
            <a:noFill/>
          </p:spPr>
          <p:txBody>
            <a:bodyPr wrap="square" rtlCol="0">
              <a:spAutoFit/>
            </a:bodyPr>
            <a:lstStyle/>
            <a:p>
              <a:r>
                <a:rPr lang="fr-FR" sz="1200" dirty="0">
                  <a:solidFill>
                    <a:schemeClr val="bg1"/>
                  </a:solidFill>
                  <a:latin typeface="+mj-lt"/>
                </a:rPr>
                <a:t>2019</a:t>
              </a:r>
            </a:p>
          </p:txBody>
        </p:sp>
        <p:sp>
          <p:nvSpPr>
            <p:cNvPr id="27" name="ZoneTexte 26">
              <a:extLst>
                <a:ext uri="{FF2B5EF4-FFF2-40B4-BE49-F238E27FC236}">
                  <a16:creationId xmlns:a16="http://schemas.microsoft.com/office/drawing/2014/main" id="{65C9FB52-0BAC-2D6C-26CA-255B16E63510}"/>
                </a:ext>
              </a:extLst>
            </p:cNvPr>
            <p:cNvSpPr txBox="1"/>
            <p:nvPr/>
          </p:nvSpPr>
          <p:spPr>
            <a:xfrm>
              <a:off x="3330241" y="2871969"/>
              <a:ext cx="1025735" cy="276999"/>
            </a:xfrm>
            <a:prstGeom prst="rect">
              <a:avLst/>
            </a:prstGeom>
            <a:noFill/>
          </p:spPr>
          <p:txBody>
            <a:bodyPr wrap="square" rtlCol="0">
              <a:spAutoFit/>
            </a:bodyPr>
            <a:lstStyle/>
            <a:p>
              <a:r>
                <a:rPr lang="fr-FR" sz="1200" dirty="0">
                  <a:solidFill>
                    <a:schemeClr val="bg1"/>
                  </a:solidFill>
                  <a:latin typeface="+mj-lt"/>
                </a:rPr>
                <a:t>2020</a:t>
              </a:r>
            </a:p>
          </p:txBody>
        </p:sp>
        <p:sp>
          <p:nvSpPr>
            <p:cNvPr id="28" name="ZoneTexte 27">
              <a:extLst>
                <a:ext uri="{FF2B5EF4-FFF2-40B4-BE49-F238E27FC236}">
                  <a16:creationId xmlns:a16="http://schemas.microsoft.com/office/drawing/2014/main" id="{FEE1C7DB-C4C9-ACF3-F99B-CAD97EFEF771}"/>
                </a:ext>
              </a:extLst>
            </p:cNvPr>
            <p:cNvSpPr txBox="1"/>
            <p:nvPr/>
          </p:nvSpPr>
          <p:spPr>
            <a:xfrm>
              <a:off x="4932040" y="2868226"/>
              <a:ext cx="1025735" cy="276999"/>
            </a:xfrm>
            <a:prstGeom prst="rect">
              <a:avLst/>
            </a:prstGeom>
            <a:noFill/>
          </p:spPr>
          <p:txBody>
            <a:bodyPr wrap="square" rtlCol="0">
              <a:spAutoFit/>
            </a:bodyPr>
            <a:lstStyle/>
            <a:p>
              <a:r>
                <a:rPr lang="fr-FR" sz="1200" dirty="0">
                  <a:solidFill>
                    <a:schemeClr val="bg1"/>
                  </a:solidFill>
                  <a:latin typeface="+mj-lt"/>
                </a:rPr>
                <a:t>2021</a:t>
              </a:r>
            </a:p>
          </p:txBody>
        </p:sp>
        <p:sp>
          <p:nvSpPr>
            <p:cNvPr id="29" name="ZoneTexte 28">
              <a:extLst>
                <a:ext uri="{FF2B5EF4-FFF2-40B4-BE49-F238E27FC236}">
                  <a16:creationId xmlns:a16="http://schemas.microsoft.com/office/drawing/2014/main" id="{22312FC5-54D7-61C6-BE1A-C09503D3A6BA}"/>
                </a:ext>
              </a:extLst>
            </p:cNvPr>
            <p:cNvSpPr txBox="1"/>
            <p:nvPr/>
          </p:nvSpPr>
          <p:spPr>
            <a:xfrm>
              <a:off x="7434697" y="2871968"/>
              <a:ext cx="1025735" cy="276999"/>
            </a:xfrm>
            <a:prstGeom prst="rect">
              <a:avLst/>
            </a:prstGeom>
            <a:noFill/>
          </p:spPr>
          <p:txBody>
            <a:bodyPr wrap="square" rtlCol="0">
              <a:spAutoFit/>
            </a:bodyPr>
            <a:lstStyle/>
            <a:p>
              <a:r>
                <a:rPr lang="fr-FR" sz="1200" dirty="0">
                  <a:solidFill>
                    <a:schemeClr val="bg1"/>
                  </a:solidFill>
                  <a:latin typeface="+mj-lt"/>
                </a:rPr>
                <a:t>2022</a:t>
              </a:r>
            </a:p>
          </p:txBody>
        </p:sp>
        <p:sp>
          <p:nvSpPr>
            <p:cNvPr id="30" name="Ellipse 29">
              <a:extLst>
                <a:ext uri="{FF2B5EF4-FFF2-40B4-BE49-F238E27FC236}">
                  <a16:creationId xmlns:a16="http://schemas.microsoft.com/office/drawing/2014/main" id="{0088175C-710D-7F46-04CE-2BD91A729662}"/>
                </a:ext>
              </a:extLst>
            </p:cNvPr>
            <p:cNvSpPr/>
            <p:nvPr/>
          </p:nvSpPr>
          <p:spPr>
            <a:xfrm>
              <a:off x="690031" y="2800649"/>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76E423AB-E6C7-0177-7933-95B03D9292BC}"/>
                </a:ext>
              </a:extLst>
            </p:cNvPr>
            <p:cNvSpPr/>
            <p:nvPr/>
          </p:nvSpPr>
          <p:spPr>
            <a:xfrm>
              <a:off x="1265001" y="2800649"/>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536E39B5-5A52-F420-AD54-C4453999E6F2}"/>
                </a:ext>
              </a:extLst>
            </p:cNvPr>
            <p:cNvSpPr/>
            <p:nvPr/>
          </p:nvSpPr>
          <p:spPr>
            <a:xfrm>
              <a:off x="1386043" y="3133633"/>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2A5273C1-D1EE-E0DB-6E54-93803982CA72}"/>
                </a:ext>
              </a:extLst>
            </p:cNvPr>
            <p:cNvSpPr/>
            <p:nvPr/>
          </p:nvSpPr>
          <p:spPr>
            <a:xfrm>
              <a:off x="1961720" y="2805314"/>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B837920D-3A8D-D7BE-0BE7-3CE761633E80}"/>
                </a:ext>
              </a:extLst>
            </p:cNvPr>
            <p:cNvSpPr/>
            <p:nvPr/>
          </p:nvSpPr>
          <p:spPr>
            <a:xfrm>
              <a:off x="2112243" y="3132031"/>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nvGrpSpPr>
            <p:cNvPr id="116" name="Groupe 115">
              <a:extLst>
                <a:ext uri="{FF2B5EF4-FFF2-40B4-BE49-F238E27FC236}">
                  <a16:creationId xmlns:a16="http://schemas.microsoft.com/office/drawing/2014/main" id="{40D1D457-BE72-B30B-B7DD-E04252B0B283}"/>
                </a:ext>
              </a:extLst>
            </p:cNvPr>
            <p:cNvGrpSpPr/>
            <p:nvPr/>
          </p:nvGrpSpPr>
          <p:grpSpPr>
            <a:xfrm>
              <a:off x="3474257" y="3126127"/>
              <a:ext cx="1025735" cy="880708"/>
              <a:chOff x="3186225" y="2668991"/>
              <a:chExt cx="1025735" cy="880708"/>
            </a:xfrm>
          </p:grpSpPr>
          <p:cxnSp>
            <p:nvCxnSpPr>
              <p:cNvPr id="76" name="Connecteur : en arc 75">
                <a:extLst>
                  <a:ext uri="{FF2B5EF4-FFF2-40B4-BE49-F238E27FC236}">
                    <a16:creationId xmlns:a16="http://schemas.microsoft.com/office/drawing/2014/main" id="{A2ADA8F5-D11A-2F7A-8CC4-91D9E6BA4C49}"/>
                  </a:ext>
                </a:extLst>
              </p:cNvPr>
              <p:cNvCxnSpPr>
                <a:cxnSpLocks/>
                <a:stCxn id="35" idx="5"/>
                <a:endCxn id="14" idx="0"/>
              </p:cNvCxnSpPr>
              <p:nvPr/>
            </p:nvCxnSpPr>
            <p:spPr>
              <a:xfrm rot="16200000" flipH="1">
                <a:off x="3383046" y="2771986"/>
                <a:ext cx="342223" cy="289871"/>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ZoneTexte 13">
                <a:extLst>
                  <a:ext uri="{FF2B5EF4-FFF2-40B4-BE49-F238E27FC236}">
                    <a16:creationId xmlns:a16="http://schemas.microsoft.com/office/drawing/2014/main" id="{983ECFD3-A77A-909F-3182-97C83182123A}"/>
                  </a:ext>
                </a:extLst>
              </p:cNvPr>
              <p:cNvSpPr txBox="1"/>
              <p:nvPr/>
            </p:nvSpPr>
            <p:spPr>
              <a:xfrm>
                <a:off x="3186225" y="3088034"/>
                <a:ext cx="1025735" cy="461665"/>
              </a:xfrm>
              <a:prstGeom prst="rect">
                <a:avLst/>
              </a:prstGeom>
              <a:noFill/>
            </p:spPr>
            <p:txBody>
              <a:bodyPr wrap="square" rtlCol="0">
                <a:spAutoFit/>
              </a:bodyPr>
              <a:lstStyle/>
              <a:p>
                <a:r>
                  <a:rPr lang="fr-FR" sz="1200" dirty="0"/>
                  <a:t>ZEPHYR® REPNEU®</a:t>
                </a:r>
              </a:p>
            </p:txBody>
          </p:sp>
          <p:sp>
            <p:nvSpPr>
              <p:cNvPr id="35" name="Ellipse 34">
                <a:extLst>
                  <a:ext uri="{FF2B5EF4-FFF2-40B4-BE49-F238E27FC236}">
                    <a16:creationId xmlns:a16="http://schemas.microsoft.com/office/drawing/2014/main" id="{0E7B650F-763D-048E-A596-2814E6475C8B}"/>
                  </a:ext>
                </a:extLst>
              </p:cNvPr>
              <p:cNvSpPr/>
              <p:nvPr/>
            </p:nvSpPr>
            <p:spPr>
              <a:xfrm>
                <a:off x="3332402" y="2668991"/>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grpSp>
          <p:nvGrpSpPr>
            <p:cNvPr id="113" name="Groupe 112">
              <a:extLst>
                <a:ext uri="{FF2B5EF4-FFF2-40B4-BE49-F238E27FC236}">
                  <a16:creationId xmlns:a16="http://schemas.microsoft.com/office/drawing/2014/main" id="{737848A7-9455-E05B-D440-A740A5262BFE}"/>
                </a:ext>
              </a:extLst>
            </p:cNvPr>
            <p:cNvGrpSpPr/>
            <p:nvPr/>
          </p:nvGrpSpPr>
          <p:grpSpPr>
            <a:xfrm>
              <a:off x="3330241" y="1955266"/>
              <a:ext cx="1025735" cy="935383"/>
              <a:chOff x="2888470" y="1498130"/>
              <a:chExt cx="1025735" cy="935383"/>
            </a:xfrm>
          </p:grpSpPr>
          <p:cxnSp>
            <p:nvCxnSpPr>
              <p:cNvPr id="79" name="Connecteur : en arc 78">
                <a:extLst>
                  <a:ext uri="{FF2B5EF4-FFF2-40B4-BE49-F238E27FC236}">
                    <a16:creationId xmlns:a16="http://schemas.microsoft.com/office/drawing/2014/main" id="{400B02AC-50D1-FB0E-CFB8-02B42FEAFFAD}"/>
                  </a:ext>
                </a:extLst>
              </p:cNvPr>
              <p:cNvCxnSpPr>
                <a:cxnSpLocks/>
              </p:cNvCxnSpPr>
              <p:nvPr/>
            </p:nvCxnSpPr>
            <p:spPr>
              <a:xfrm rot="5400000">
                <a:off x="3107484" y="2062840"/>
                <a:ext cx="581564" cy="6145"/>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ZoneTexte 14">
                <a:extLst>
                  <a:ext uri="{FF2B5EF4-FFF2-40B4-BE49-F238E27FC236}">
                    <a16:creationId xmlns:a16="http://schemas.microsoft.com/office/drawing/2014/main" id="{1195EDD5-EE3F-F856-D9FE-A3A1A2CF46D7}"/>
                  </a:ext>
                </a:extLst>
              </p:cNvPr>
              <p:cNvSpPr txBox="1"/>
              <p:nvPr/>
            </p:nvSpPr>
            <p:spPr>
              <a:xfrm>
                <a:off x="2888470" y="1498130"/>
                <a:ext cx="1025735" cy="276999"/>
              </a:xfrm>
              <a:prstGeom prst="rect">
                <a:avLst/>
              </a:prstGeom>
              <a:noFill/>
            </p:spPr>
            <p:txBody>
              <a:bodyPr wrap="square" rtlCol="0">
                <a:spAutoFit/>
              </a:bodyPr>
              <a:lstStyle/>
              <a:p>
                <a:r>
                  <a:rPr lang="fr-FR" sz="1200" dirty="0">
                    <a:solidFill>
                      <a:schemeClr val="bg2"/>
                    </a:solidFill>
                  </a:rPr>
                  <a:t>MESH-BSU</a:t>
                </a:r>
              </a:p>
            </p:txBody>
          </p:sp>
          <p:sp>
            <p:nvSpPr>
              <p:cNvPr id="36" name="Ellipse 35">
                <a:extLst>
                  <a:ext uri="{FF2B5EF4-FFF2-40B4-BE49-F238E27FC236}">
                    <a16:creationId xmlns:a16="http://schemas.microsoft.com/office/drawing/2014/main" id="{63A538BC-EE4A-CA2A-068A-74ADB7FBF48C}"/>
                  </a:ext>
                </a:extLst>
              </p:cNvPr>
              <p:cNvSpPr/>
              <p:nvPr/>
            </p:nvSpPr>
            <p:spPr>
              <a:xfrm>
                <a:off x="3382013" y="2343513"/>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grpSp>
          <p:nvGrpSpPr>
            <p:cNvPr id="107" name="Groupe 106">
              <a:extLst>
                <a:ext uri="{FF2B5EF4-FFF2-40B4-BE49-F238E27FC236}">
                  <a16:creationId xmlns:a16="http://schemas.microsoft.com/office/drawing/2014/main" id="{9AF22B77-CBA6-D7A4-D9EA-1CF3B8019A89}"/>
                </a:ext>
              </a:extLst>
            </p:cNvPr>
            <p:cNvGrpSpPr/>
            <p:nvPr/>
          </p:nvGrpSpPr>
          <p:grpSpPr>
            <a:xfrm>
              <a:off x="5002026" y="3123142"/>
              <a:ext cx="1226158" cy="1320816"/>
              <a:chOff x="3419352" y="2666006"/>
              <a:chExt cx="1226158" cy="1320816"/>
            </a:xfrm>
          </p:grpSpPr>
          <p:cxnSp>
            <p:nvCxnSpPr>
              <p:cNvPr id="82" name="Connecteur : en arc 81">
                <a:extLst>
                  <a:ext uri="{FF2B5EF4-FFF2-40B4-BE49-F238E27FC236}">
                    <a16:creationId xmlns:a16="http://schemas.microsoft.com/office/drawing/2014/main" id="{C6C782B1-2866-734C-F6F9-1F888350C1AB}"/>
                  </a:ext>
                </a:extLst>
              </p:cNvPr>
              <p:cNvCxnSpPr>
                <a:cxnSpLocks/>
                <a:stCxn id="37" idx="5"/>
                <a:endCxn id="17" idx="0"/>
              </p:cNvCxnSpPr>
              <p:nvPr/>
            </p:nvCxnSpPr>
            <p:spPr>
              <a:xfrm rot="16200000" flipH="1">
                <a:off x="3544416" y="2852475"/>
                <a:ext cx="597665" cy="378366"/>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ZoneTexte 16">
                <a:extLst>
                  <a:ext uri="{FF2B5EF4-FFF2-40B4-BE49-F238E27FC236}">
                    <a16:creationId xmlns:a16="http://schemas.microsoft.com/office/drawing/2014/main" id="{A5484A3E-E917-9F69-1CBA-12AA44ABAD58}"/>
                  </a:ext>
                </a:extLst>
              </p:cNvPr>
              <p:cNvSpPr txBox="1"/>
              <p:nvPr/>
            </p:nvSpPr>
            <p:spPr>
              <a:xfrm>
                <a:off x="3419352" y="3340491"/>
                <a:ext cx="1226158" cy="646331"/>
              </a:xfrm>
              <a:prstGeom prst="rect">
                <a:avLst/>
              </a:prstGeom>
              <a:noFill/>
            </p:spPr>
            <p:txBody>
              <a:bodyPr wrap="square" rtlCol="0">
                <a:spAutoFit/>
              </a:bodyPr>
              <a:lstStyle/>
              <a:p>
                <a:r>
                  <a:rPr lang="fr-FR" sz="1200" dirty="0"/>
                  <a:t>ZENITH® Fenêtrée et multibranche</a:t>
                </a:r>
              </a:p>
            </p:txBody>
          </p:sp>
          <p:sp>
            <p:nvSpPr>
              <p:cNvPr id="37" name="Ellipse 36">
                <a:extLst>
                  <a:ext uri="{FF2B5EF4-FFF2-40B4-BE49-F238E27FC236}">
                    <a16:creationId xmlns:a16="http://schemas.microsoft.com/office/drawing/2014/main" id="{A0CBF057-586E-4735-C49B-4A596458152F}"/>
                  </a:ext>
                </a:extLst>
              </p:cNvPr>
              <p:cNvSpPr/>
              <p:nvPr/>
            </p:nvSpPr>
            <p:spPr>
              <a:xfrm>
                <a:off x="3577245" y="2666006"/>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sp>
          <p:nvSpPr>
            <p:cNvPr id="38" name="Ellipse 37">
              <a:extLst>
                <a:ext uri="{FF2B5EF4-FFF2-40B4-BE49-F238E27FC236}">
                  <a16:creationId xmlns:a16="http://schemas.microsoft.com/office/drawing/2014/main" id="{351017AA-B13E-F9B4-F7F7-5D1E40298EC2}"/>
                </a:ext>
              </a:extLst>
            </p:cNvPr>
            <p:cNvSpPr/>
            <p:nvPr/>
          </p:nvSpPr>
          <p:spPr>
            <a:xfrm>
              <a:off x="6579489" y="3126127"/>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5825D220-7EF9-C5B1-A4CA-EC155EB3D6B2}"/>
                </a:ext>
              </a:extLst>
            </p:cNvPr>
            <p:cNvSpPr/>
            <p:nvPr/>
          </p:nvSpPr>
          <p:spPr>
            <a:xfrm>
              <a:off x="7677978" y="3118756"/>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2601A75E-34A5-2234-B4EF-F1D32C568E39}"/>
                </a:ext>
              </a:extLst>
            </p:cNvPr>
            <p:cNvSpPr/>
            <p:nvPr/>
          </p:nvSpPr>
          <p:spPr>
            <a:xfrm>
              <a:off x="6885845" y="2805779"/>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02E33C1D-C6EC-55F8-53C0-E234FCF08D6E}"/>
                </a:ext>
              </a:extLst>
            </p:cNvPr>
            <p:cNvSpPr/>
            <p:nvPr/>
          </p:nvSpPr>
          <p:spPr>
            <a:xfrm>
              <a:off x="6426993" y="2804794"/>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nvGrpSpPr>
            <p:cNvPr id="112" name="Groupe 111">
              <a:extLst>
                <a:ext uri="{FF2B5EF4-FFF2-40B4-BE49-F238E27FC236}">
                  <a16:creationId xmlns:a16="http://schemas.microsoft.com/office/drawing/2014/main" id="{F15ADA39-8644-E918-47FF-2202A4BA34B2}"/>
                </a:ext>
              </a:extLst>
            </p:cNvPr>
            <p:cNvGrpSpPr/>
            <p:nvPr/>
          </p:nvGrpSpPr>
          <p:grpSpPr>
            <a:xfrm>
              <a:off x="4160167" y="2327377"/>
              <a:ext cx="1059905" cy="554746"/>
              <a:chOff x="3548509" y="1870241"/>
              <a:chExt cx="1059905" cy="554746"/>
            </a:xfrm>
          </p:grpSpPr>
          <p:cxnSp>
            <p:nvCxnSpPr>
              <p:cNvPr id="97" name="Connecteur : en arc 96">
                <a:extLst>
                  <a:ext uri="{FF2B5EF4-FFF2-40B4-BE49-F238E27FC236}">
                    <a16:creationId xmlns:a16="http://schemas.microsoft.com/office/drawing/2014/main" id="{58D61931-A16C-152E-13EF-39C42440B008}"/>
                  </a:ext>
                </a:extLst>
              </p:cNvPr>
              <p:cNvCxnSpPr>
                <a:cxnSpLocks/>
                <a:stCxn id="16" idx="2"/>
                <a:endCxn id="42" idx="0"/>
              </p:cNvCxnSpPr>
              <p:nvPr/>
            </p:nvCxnSpPr>
            <p:spPr>
              <a:xfrm rot="5400000">
                <a:off x="3750655" y="1990094"/>
                <a:ext cx="187747" cy="502038"/>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ZoneTexte 15">
                <a:extLst>
                  <a:ext uri="{FF2B5EF4-FFF2-40B4-BE49-F238E27FC236}">
                    <a16:creationId xmlns:a16="http://schemas.microsoft.com/office/drawing/2014/main" id="{FE746FD8-B59E-8A01-1007-7B7190CF2F29}"/>
                  </a:ext>
                </a:extLst>
              </p:cNvPr>
              <p:cNvSpPr txBox="1"/>
              <p:nvPr/>
            </p:nvSpPr>
            <p:spPr>
              <a:xfrm>
                <a:off x="3582679" y="1870241"/>
                <a:ext cx="1025735" cy="276999"/>
              </a:xfrm>
              <a:prstGeom prst="rect">
                <a:avLst/>
              </a:prstGeom>
              <a:noFill/>
            </p:spPr>
            <p:txBody>
              <a:bodyPr wrap="square" rtlCol="0">
                <a:spAutoFit/>
              </a:bodyPr>
              <a:lstStyle/>
              <a:p>
                <a:r>
                  <a:rPr lang="fr-FR" sz="1200" dirty="0"/>
                  <a:t>UPSTAZA®</a:t>
                </a:r>
              </a:p>
            </p:txBody>
          </p:sp>
          <p:sp>
            <p:nvSpPr>
              <p:cNvPr id="42" name="Ellipse 41">
                <a:extLst>
                  <a:ext uri="{FF2B5EF4-FFF2-40B4-BE49-F238E27FC236}">
                    <a16:creationId xmlns:a16="http://schemas.microsoft.com/office/drawing/2014/main" id="{0FCBAFBC-4228-FECA-5044-FFCCDA9C0D03}"/>
                  </a:ext>
                </a:extLst>
              </p:cNvPr>
              <p:cNvSpPr/>
              <p:nvPr/>
            </p:nvSpPr>
            <p:spPr>
              <a:xfrm>
                <a:off x="3548509" y="2334987"/>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grpSp>
          <p:nvGrpSpPr>
            <p:cNvPr id="117" name="Groupe 116">
              <a:extLst>
                <a:ext uri="{FF2B5EF4-FFF2-40B4-BE49-F238E27FC236}">
                  <a16:creationId xmlns:a16="http://schemas.microsoft.com/office/drawing/2014/main" id="{87989A34-452F-442F-2156-0C30C535EB16}"/>
                </a:ext>
              </a:extLst>
            </p:cNvPr>
            <p:cNvGrpSpPr/>
            <p:nvPr/>
          </p:nvGrpSpPr>
          <p:grpSpPr>
            <a:xfrm>
              <a:off x="2322129" y="2344469"/>
              <a:ext cx="1025735" cy="540939"/>
              <a:chOff x="2079653" y="1887333"/>
              <a:chExt cx="1025735" cy="540939"/>
            </a:xfrm>
          </p:grpSpPr>
          <p:cxnSp>
            <p:nvCxnSpPr>
              <p:cNvPr id="100" name="Connecteur : en arc 99">
                <a:extLst>
                  <a:ext uri="{FF2B5EF4-FFF2-40B4-BE49-F238E27FC236}">
                    <a16:creationId xmlns:a16="http://schemas.microsoft.com/office/drawing/2014/main" id="{12897B84-313E-ABCD-8B39-9512BC2BF875}"/>
                  </a:ext>
                </a:extLst>
              </p:cNvPr>
              <p:cNvCxnSpPr>
                <a:cxnSpLocks/>
                <a:stCxn id="13" idx="2"/>
                <a:endCxn id="43" idx="7"/>
              </p:cNvCxnSpPr>
              <p:nvPr/>
            </p:nvCxnSpPr>
            <p:spPr>
              <a:xfrm rot="5400000">
                <a:off x="2493482" y="2252413"/>
                <a:ext cx="187120" cy="10959"/>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ZoneTexte 12">
                <a:extLst>
                  <a:ext uri="{FF2B5EF4-FFF2-40B4-BE49-F238E27FC236}">
                    <a16:creationId xmlns:a16="http://schemas.microsoft.com/office/drawing/2014/main" id="{E1D985E3-377C-7A5D-7FCE-4631219B13F8}"/>
                  </a:ext>
                </a:extLst>
              </p:cNvPr>
              <p:cNvSpPr txBox="1"/>
              <p:nvPr/>
            </p:nvSpPr>
            <p:spPr>
              <a:xfrm>
                <a:off x="2079653" y="1887333"/>
                <a:ext cx="1025735" cy="276999"/>
              </a:xfrm>
              <a:prstGeom prst="rect">
                <a:avLst/>
              </a:prstGeom>
              <a:noFill/>
            </p:spPr>
            <p:txBody>
              <a:bodyPr wrap="square" rtlCol="0">
                <a:spAutoFit/>
              </a:bodyPr>
              <a:lstStyle/>
              <a:p>
                <a:r>
                  <a:rPr lang="fr-FR" sz="1200" dirty="0"/>
                  <a:t>CAR-T </a:t>
                </a:r>
                <a:r>
                  <a:rPr lang="fr-FR" sz="1200" dirty="0" err="1"/>
                  <a:t>cells</a:t>
                </a:r>
                <a:endParaRPr lang="fr-FR" sz="1200" dirty="0"/>
              </a:p>
            </p:txBody>
          </p:sp>
          <p:sp>
            <p:nvSpPr>
              <p:cNvPr id="43" name="Ellipse 42">
                <a:extLst>
                  <a:ext uri="{FF2B5EF4-FFF2-40B4-BE49-F238E27FC236}">
                    <a16:creationId xmlns:a16="http://schemas.microsoft.com/office/drawing/2014/main" id="{56BD3551-D9AC-B993-FBE1-BAF344CE4CDA}"/>
                  </a:ext>
                </a:extLst>
              </p:cNvPr>
              <p:cNvSpPr/>
              <p:nvPr/>
            </p:nvSpPr>
            <p:spPr>
              <a:xfrm>
                <a:off x="2504742" y="2338272"/>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grpSp>
          <p:nvGrpSpPr>
            <p:cNvPr id="106" name="Groupe 105">
              <a:extLst>
                <a:ext uri="{FF2B5EF4-FFF2-40B4-BE49-F238E27FC236}">
                  <a16:creationId xmlns:a16="http://schemas.microsoft.com/office/drawing/2014/main" id="{5657C7B3-2B2F-50DC-A404-BE844F2034EF}"/>
                </a:ext>
              </a:extLst>
            </p:cNvPr>
            <p:cNvGrpSpPr/>
            <p:nvPr/>
          </p:nvGrpSpPr>
          <p:grpSpPr>
            <a:xfrm>
              <a:off x="4986068" y="1574211"/>
              <a:ext cx="1025735" cy="1333762"/>
              <a:chOff x="4357722" y="1117075"/>
              <a:chExt cx="1025735" cy="1333762"/>
            </a:xfrm>
          </p:grpSpPr>
          <p:cxnSp>
            <p:nvCxnSpPr>
              <p:cNvPr id="103" name="Connecteur : en arc 102">
                <a:extLst>
                  <a:ext uri="{FF2B5EF4-FFF2-40B4-BE49-F238E27FC236}">
                    <a16:creationId xmlns:a16="http://schemas.microsoft.com/office/drawing/2014/main" id="{B60A32EF-1D3E-CDBD-AB2C-4177F36F2ADB}"/>
                  </a:ext>
                </a:extLst>
              </p:cNvPr>
              <p:cNvCxnSpPr>
                <a:cxnSpLocks/>
                <a:stCxn id="44" idx="0"/>
                <a:endCxn id="18" idx="2"/>
              </p:cNvCxnSpPr>
              <p:nvPr/>
            </p:nvCxnSpPr>
            <p:spPr>
              <a:xfrm rot="16200000" flipV="1">
                <a:off x="4584418" y="2049579"/>
                <a:ext cx="597431" cy="25086"/>
              </a:xfrm>
              <a:prstGeom prst="curvedConnector3">
                <a:avLst>
                  <a:gd name="adj1" fmla="val 50000"/>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ZoneTexte 17">
                <a:extLst>
                  <a:ext uri="{FF2B5EF4-FFF2-40B4-BE49-F238E27FC236}">
                    <a16:creationId xmlns:a16="http://schemas.microsoft.com/office/drawing/2014/main" id="{C540B072-8B9E-B8D1-33E0-73E3379BC73C}"/>
                  </a:ext>
                </a:extLst>
              </p:cNvPr>
              <p:cNvSpPr txBox="1"/>
              <p:nvPr/>
            </p:nvSpPr>
            <p:spPr>
              <a:xfrm>
                <a:off x="4357722" y="1117075"/>
                <a:ext cx="1025735" cy="646331"/>
              </a:xfrm>
              <a:prstGeom prst="rect">
                <a:avLst/>
              </a:prstGeom>
              <a:noFill/>
            </p:spPr>
            <p:txBody>
              <a:bodyPr wrap="square" rtlCol="0">
                <a:spAutoFit/>
              </a:bodyPr>
              <a:lstStyle/>
              <a:p>
                <a:r>
                  <a:rPr lang="fr-FR" sz="1200" dirty="0"/>
                  <a:t>Greffe d’îlots de Langerhans</a:t>
                </a:r>
              </a:p>
            </p:txBody>
          </p:sp>
          <p:sp>
            <p:nvSpPr>
              <p:cNvPr id="44" name="Ellipse 43">
                <a:extLst>
                  <a:ext uri="{FF2B5EF4-FFF2-40B4-BE49-F238E27FC236}">
                    <a16:creationId xmlns:a16="http://schemas.microsoft.com/office/drawing/2014/main" id="{B1EF5556-1511-1EA6-17A0-1397E141FE33}"/>
                  </a:ext>
                </a:extLst>
              </p:cNvPr>
              <p:cNvSpPr/>
              <p:nvPr/>
            </p:nvSpPr>
            <p:spPr>
              <a:xfrm>
                <a:off x="4850676" y="2360837"/>
                <a:ext cx="90000" cy="900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fr-FR"/>
              </a:p>
            </p:txBody>
          </p:sp>
        </p:grpSp>
        <p:pic>
          <p:nvPicPr>
            <p:cNvPr id="124" name="Graphique 123" descr="Organe du cœur avec un remplissage uni">
              <a:extLst>
                <a:ext uri="{FF2B5EF4-FFF2-40B4-BE49-F238E27FC236}">
                  <a16:creationId xmlns:a16="http://schemas.microsoft.com/office/drawing/2014/main" id="{533BABD9-F464-7D39-9B0F-FECC3B396A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5436" y="3922581"/>
              <a:ext cx="272494" cy="272494"/>
            </a:xfrm>
            <a:prstGeom prst="rect">
              <a:avLst/>
            </a:prstGeom>
          </p:spPr>
        </p:pic>
        <p:pic>
          <p:nvPicPr>
            <p:cNvPr id="125" name="Graphique 124" descr="Organe du cœur avec un remplissage uni">
              <a:extLst>
                <a:ext uri="{FF2B5EF4-FFF2-40B4-BE49-F238E27FC236}">
                  <a16:creationId xmlns:a16="http://schemas.microsoft.com/office/drawing/2014/main" id="{2DEC7403-C8EC-7ECB-4380-21EB028E70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6964" y="1541333"/>
              <a:ext cx="272494" cy="272494"/>
            </a:xfrm>
            <a:prstGeom prst="rect">
              <a:avLst/>
            </a:prstGeom>
          </p:spPr>
        </p:pic>
        <p:pic>
          <p:nvPicPr>
            <p:cNvPr id="126" name="Graphique 125" descr="Organe du cœur avec un remplissage uni">
              <a:extLst>
                <a:ext uri="{FF2B5EF4-FFF2-40B4-BE49-F238E27FC236}">
                  <a16:creationId xmlns:a16="http://schemas.microsoft.com/office/drawing/2014/main" id="{20B07E59-F9D9-524B-29CD-A0BCE37574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1806" y="1723479"/>
              <a:ext cx="272494" cy="272494"/>
            </a:xfrm>
            <a:prstGeom prst="rect">
              <a:avLst/>
            </a:prstGeom>
          </p:spPr>
        </p:pic>
        <p:pic>
          <p:nvPicPr>
            <p:cNvPr id="127" name="Graphique 126" descr="Organe du cœur avec un remplissage uni">
              <a:extLst>
                <a:ext uri="{FF2B5EF4-FFF2-40B4-BE49-F238E27FC236}">
                  <a16:creationId xmlns:a16="http://schemas.microsoft.com/office/drawing/2014/main" id="{CEB43995-C531-804D-CABC-939AE576DC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10496" y="1875435"/>
              <a:ext cx="272494" cy="272494"/>
            </a:xfrm>
            <a:prstGeom prst="rect">
              <a:avLst/>
            </a:prstGeom>
          </p:spPr>
        </p:pic>
        <p:pic>
          <p:nvPicPr>
            <p:cNvPr id="129" name="Graphique 128" descr="Organe du cœur avec un remplissage uni">
              <a:extLst>
                <a:ext uri="{FF2B5EF4-FFF2-40B4-BE49-F238E27FC236}">
                  <a16:creationId xmlns:a16="http://schemas.microsoft.com/office/drawing/2014/main" id="{4879F09D-131A-5622-30DD-41CA7A2599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7775" y="4443958"/>
              <a:ext cx="272494" cy="272494"/>
            </a:xfrm>
            <a:prstGeom prst="rect">
              <a:avLst/>
            </a:prstGeom>
          </p:spPr>
        </p:pic>
        <p:pic>
          <p:nvPicPr>
            <p:cNvPr id="130" name="Graphique 129" descr="Excellent avec un remplissage uni">
              <a:extLst>
                <a:ext uri="{FF2B5EF4-FFF2-40B4-BE49-F238E27FC236}">
                  <a16:creationId xmlns:a16="http://schemas.microsoft.com/office/drawing/2014/main" id="{0FA1B0F6-45C7-3EF6-1AD1-EBFA867640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72589" y="2544317"/>
              <a:ext cx="191050" cy="191050"/>
            </a:xfrm>
            <a:prstGeom prst="rect">
              <a:avLst/>
            </a:prstGeom>
          </p:spPr>
        </p:pic>
        <p:pic>
          <p:nvPicPr>
            <p:cNvPr id="131" name="Graphique 130" descr="Excellent avec un remplissage uni">
              <a:extLst>
                <a:ext uri="{FF2B5EF4-FFF2-40B4-BE49-F238E27FC236}">
                  <a16:creationId xmlns:a16="http://schemas.microsoft.com/office/drawing/2014/main" id="{78E81522-9FC6-73BB-0D1B-031BC456E6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52596" y="4385153"/>
              <a:ext cx="191050" cy="191050"/>
            </a:xfrm>
            <a:prstGeom prst="rect">
              <a:avLst/>
            </a:prstGeom>
          </p:spPr>
        </p:pic>
        <p:sp>
          <p:nvSpPr>
            <p:cNvPr id="133" name="ZoneTexte 132">
              <a:extLst>
                <a:ext uri="{FF2B5EF4-FFF2-40B4-BE49-F238E27FC236}">
                  <a16:creationId xmlns:a16="http://schemas.microsoft.com/office/drawing/2014/main" id="{CE1F67EF-B7CB-FC2F-6DE0-9F185F5B0B00}"/>
                </a:ext>
              </a:extLst>
            </p:cNvPr>
            <p:cNvSpPr txBox="1"/>
            <p:nvPr/>
          </p:nvSpPr>
          <p:spPr>
            <a:xfrm>
              <a:off x="2112243" y="4360865"/>
              <a:ext cx="4572000" cy="261610"/>
            </a:xfrm>
            <a:prstGeom prst="rect">
              <a:avLst/>
            </a:prstGeom>
            <a:noFill/>
          </p:spPr>
          <p:txBody>
            <a:bodyPr wrap="square">
              <a:spAutoFit/>
            </a:bodyPr>
            <a:lstStyle/>
            <a:p>
              <a:r>
                <a:rPr lang="fr-FR" sz="1100" u="sng" dirty="0"/>
                <a:t>Liste nationale</a:t>
              </a:r>
            </a:p>
          </p:txBody>
        </p:sp>
        <p:pic>
          <p:nvPicPr>
            <p:cNvPr id="135" name="Graphique 134" descr="Poumons avec un remplissage uni">
              <a:extLst>
                <a:ext uri="{FF2B5EF4-FFF2-40B4-BE49-F238E27FC236}">
                  <a16:creationId xmlns:a16="http://schemas.microsoft.com/office/drawing/2014/main" id="{FFBBF04C-472A-A9B9-0A05-3903380E36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33107" y="3968100"/>
              <a:ext cx="288169" cy="288169"/>
            </a:xfrm>
            <a:prstGeom prst="rect">
              <a:avLst/>
            </a:prstGeom>
          </p:spPr>
        </p:pic>
        <p:pic>
          <p:nvPicPr>
            <p:cNvPr id="137" name="Graphique 136" descr="Œil avec un remplissage uni">
              <a:extLst>
                <a:ext uri="{FF2B5EF4-FFF2-40B4-BE49-F238E27FC236}">
                  <a16:creationId xmlns:a16="http://schemas.microsoft.com/office/drawing/2014/main" id="{731692FD-38CE-AAF4-BC4B-99156D4255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72953" y="4107737"/>
              <a:ext cx="311167" cy="311167"/>
            </a:xfrm>
            <a:prstGeom prst="rect">
              <a:avLst/>
            </a:prstGeom>
          </p:spPr>
        </p:pic>
        <p:pic>
          <p:nvPicPr>
            <p:cNvPr id="139" name="Graphique 138" descr="ADN avec un remplissage uni">
              <a:extLst>
                <a:ext uri="{FF2B5EF4-FFF2-40B4-BE49-F238E27FC236}">
                  <a16:creationId xmlns:a16="http://schemas.microsoft.com/office/drawing/2014/main" id="{760FC2D6-613C-F168-EBE9-192C503BB9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59320" y="1988659"/>
              <a:ext cx="297201" cy="297201"/>
            </a:xfrm>
            <a:prstGeom prst="rect">
              <a:avLst/>
            </a:prstGeom>
          </p:spPr>
        </p:pic>
        <p:pic>
          <p:nvPicPr>
            <p:cNvPr id="140" name="Graphique 139" descr="ADN avec un remplissage uni">
              <a:extLst>
                <a:ext uri="{FF2B5EF4-FFF2-40B4-BE49-F238E27FC236}">
                  <a16:creationId xmlns:a16="http://schemas.microsoft.com/office/drawing/2014/main" id="{8EBB434D-7DC7-7C6E-D1F2-1A616044C95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27244" y="1711660"/>
              <a:ext cx="297201" cy="297201"/>
            </a:xfrm>
            <a:prstGeom prst="rect">
              <a:avLst/>
            </a:prstGeom>
          </p:spPr>
        </p:pic>
        <p:pic>
          <p:nvPicPr>
            <p:cNvPr id="141" name="Graphique 140" descr="ADN avec un remplissage uni">
              <a:extLst>
                <a:ext uri="{FF2B5EF4-FFF2-40B4-BE49-F238E27FC236}">
                  <a16:creationId xmlns:a16="http://schemas.microsoft.com/office/drawing/2014/main" id="{C4F7F8DF-0313-707F-056C-B3B3DF61266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03116" y="2045098"/>
              <a:ext cx="297201" cy="297201"/>
            </a:xfrm>
            <a:prstGeom prst="rect">
              <a:avLst/>
            </a:prstGeom>
          </p:spPr>
        </p:pic>
        <p:pic>
          <p:nvPicPr>
            <p:cNvPr id="143" name="Graphique 142" descr="Femme avec un remplissage uni">
              <a:extLst>
                <a:ext uri="{FF2B5EF4-FFF2-40B4-BE49-F238E27FC236}">
                  <a16:creationId xmlns:a16="http://schemas.microsoft.com/office/drawing/2014/main" id="{BE872564-C94E-E5C3-E166-9B3D40D27DD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657926" y="1620653"/>
              <a:ext cx="338554" cy="338554"/>
            </a:xfrm>
            <a:prstGeom prst="rect">
              <a:avLst/>
            </a:prstGeom>
          </p:spPr>
        </p:pic>
        <p:pic>
          <p:nvPicPr>
            <p:cNvPr id="144" name="Graphique 143" descr="Femme avec un remplissage uni">
              <a:extLst>
                <a:ext uri="{FF2B5EF4-FFF2-40B4-BE49-F238E27FC236}">
                  <a16:creationId xmlns:a16="http://schemas.microsoft.com/office/drawing/2014/main" id="{2FC963CF-2468-0F49-8735-ADA072640A4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88224" y="3826735"/>
              <a:ext cx="338554" cy="338554"/>
            </a:xfrm>
            <a:prstGeom prst="rect">
              <a:avLst/>
            </a:prstGeom>
          </p:spPr>
        </p:pic>
        <p:pic>
          <p:nvPicPr>
            <p:cNvPr id="145" name="Graphique 144" descr="Femme avec un remplissage uni">
              <a:extLst>
                <a:ext uri="{FF2B5EF4-FFF2-40B4-BE49-F238E27FC236}">
                  <a16:creationId xmlns:a16="http://schemas.microsoft.com/office/drawing/2014/main" id="{89DF1D2E-2654-4D56-1A4A-DE49900B778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967878" y="3683594"/>
              <a:ext cx="338554" cy="338554"/>
            </a:xfrm>
            <a:prstGeom prst="rect">
              <a:avLst/>
            </a:prstGeom>
          </p:spPr>
        </p:pic>
        <p:pic>
          <p:nvPicPr>
            <p:cNvPr id="47" name="Graphique 46" descr="Intraveineuse avec un remplissage uni">
              <a:extLst>
                <a:ext uri="{FF2B5EF4-FFF2-40B4-BE49-F238E27FC236}">
                  <a16:creationId xmlns:a16="http://schemas.microsoft.com/office/drawing/2014/main" id="{7CD4E3FD-8E95-1B7A-1055-EE5233E4B81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636877" y="1896327"/>
              <a:ext cx="384762" cy="384762"/>
            </a:xfrm>
            <a:prstGeom prst="rect">
              <a:avLst/>
            </a:prstGeom>
          </p:spPr>
        </p:pic>
      </p:grpSp>
    </p:spTree>
    <p:extLst>
      <p:ext uri="{BB962C8B-B14F-4D97-AF65-F5344CB8AC3E}">
        <p14:creationId xmlns:p14="http://schemas.microsoft.com/office/powerpoint/2010/main" val="3096165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a:xfrm>
            <a:off x="323850" y="735615"/>
            <a:ext cx="8424863" cy="539991"/>
          </a:xfrm>
        </p:spPr>
        <p:txBody>
          <a:bodyPr>
            <a:normAutofit fontScale="90000"/>
          </a:bodyPr>
          <a:lstStyle/>
          <a:p>
            <a:r>
              <a:rPr lang="fr-FR" dirty="0"/>
              <a:t>Renforcement de l’encadrement BSU / POP depuis 2020 dans le cadre du L1151-1</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
        <p:nvSpPr>
          <p:cNvPr id="2" name="Rectangle 1">
            <a:extLst>
              <a:ext uri="{FF2B5EF4-FFF2-40B4-BE49-F238E27FC236}">
                <a16:creationId xmlns:a16="http://schemas.microsoft.com/office/drawing/2014/main" id="{50742C9F-03D1-EDCF-E946-1F67375394D3}"/>
              </a:ext>
            </a:extLst>
          </p:cNvPr>
          <p:cNvSpPr/>
          <p:nvPr/>
        </p:nvSpPr>
        <p:spPr>
          <a:xfrm>
            <a:off x="329089" y="1563854"/>
            <a:ext cx="4026886" cy="2087302"/>
          </a:xfrm>
          <a:prstGeom prst="rect">
            <a:avLst/>
          </a:prstGeom>
          <a:noFill/>
          <a:ln>
            <a:solidFill>
              <a:schemeClr val="tx1"/>
            </a:solidFill>
            <a:prstDash val="dash"/>
          </a:ln>
        </p:spPr>
        <p:txBody>
          <a:bodyPr vert="horz" lIns="0" tIns="0" rIns="0" bIns="0" rtlCol="0" anchor="ctr" anchorCtr="0">
            <a:noAutofit/>
          </a:bodyPr>
          <a:lstStyle/>
          <a:p>
            <a:pPr marL="92075" algn="ctr">
              <a:buFont typeface="Arial" pitchFamily="34" charset="0"/>
              <a:buNone/>
            </a:pPr>
            <a:r>
              <a:rPr lang="fr-FR" sz="1200" b="1" dirty="0">
                <a:latin typeface="Marianne" panose="02000000000000000000" pitchFamily="2" charset="0"/>
              </a:rPr>
              <a:t>La pratique des actes associés à la pose de </a:t>
            </a:r>
            <a:r>
              <a:rPr lang="fr-FR" sz="1200" b="1" u="sng" dirty="0">
                <a:latin typeface="Marianne" panose="02000000000000000000" pitchFamily="2" charset="0"/>
              </a:rPr>
              <a:t>bandelettes sous-urétrales (BSU)</a:t>
            </a:r>
            <a:r>
              <a:rPr lang="fr-FR" sz="1200" b="1" dirty="0">
                <a:latin typeface="Marianne" panose="02000000000000000000" pitchFamily="2" charset="0"/>
              </a:rPr>
              <a:t> est actuellement encadrée en application des dispositions de l'article L. 1151-1 du CSP </a:t>
            </a:r>
          </a:p>
          <a:p>
            <a:pPr marL="92075" algn="ctr">
              <a:buFont typeface="Arial" pitchFamily="34" charset="0"/>
              <a:buNone/>
            </a:pPr>
            <a:r>
              <a:rPr lang="fr-FR" sz="1200" dirty="0">
                <a:latin typeface="Marianne" panose="02000000000000000000" pitchFamily="2" charset="0"/>
              </a:rPr>
              <a:t>(arrêté du 25 octobre 2023 modifiant  </a:t>
            </a:r>
            <a:r>
              <a:rPr lang="fr-FR" sz="1200" dirty="0">
                <a:latin typeface="Marianne" panose="02000000000000000000" pitchFamily="2" charset="0"/>
                <a:hlinkClick r:id="rId3"/>
              </a:rPr>
              <a:t>l’arrêté du 23 octobre 2020</a:t>
            </a:r>
            <a:r>
              <a:rPr lang="fr-FR" sz="1200" dirty="0">
                <a:latin typeface="Marianne" panose="02000000000000000000" pitchFamily="2" charset="0"/>
              </a:rPr>
              <a:t>)</a:t>
            </a:r>
          </a:p>
          <a:p>
            <a:pPr marL="92075" algn="ctr">
              <a:buFont typeface="Arial" pitchFamily="34" charset="0"/>
              <a:buNone/>
            </a:pPr>
            <a:endParaRPr lang="fr-FR" sz="1200" dirty="0">
              <a:solidFill>
                <a:srgbClr val="FF0000"/>
              </a:solidFill>
              <a:latin typeface="Marianne" panose="02000000000000000000" pitchFamily="2" charset="0"/>
            </a:endParaRPr>
          </a:p>
          <a:p>
            <a:pPr marL="92075" algn="ctr"/>
            <a:r>
              <a:rPr lang="fr-FR" sz="1200" i="1" dirty="0">
                <a:latin typeface="Marianne" panose="02000000000000000000" pitchFamily="2" charset="0"/>
              </a:rPr>
              <a:t>Aujourd’hui : travaux en cours avec les CNP afin de renforcer les critères d’encadrement</a:t>
            </a:r>
          </a:p>
        </p:txBody>
      </p:sp>
      <p:sp>
        <p:nvSpPr>
          <p:cNvPr id="7" name="Rectangle 6">
            <a:extLst>
              <a:ext uri="{FF2B5EF4-FFF2-40B4-BE49-F238E27FC236}">
                <a16:creationId xmlns:a16="http://schemas.microsoft.com/office/drawing/2014/main" id="{D5DC0B06-4EC3-2800-7B71-85D6C70B954B}"/>
              </a:ext>
            </a:extLst>
          </p:cNvPr>
          <p:cNvSpPr/>
          <p:nvPr/>
        </p:nvSpPr>
        <p:spPr>
          <a:xfrm>
            <a:off x="4810773" y="1522136"/>
            <a:ext cx="4032124" cy="2087302"/>
          </a:xfrm>
          <a:prstGeom prst="rect">
            <a:avLst/>
          </a:prstGeom>
          <a:noFill/>
          <a:ln>
            <a:solidFill>
              <a:schemeClr val="tx1"/>
            </a:solidFill>
            <a:prstDash val="dash"/>
          </a:ln>
        </p:spPr>
        <p:txBody>
          <a:bodyPr vert="horz" lIns="0" tIns="0" rIns="0" bIns="0" rtlCol="0" anchor="ctr" anchorCtr="0">
            <a:noAutofit/>
          </a:bodyPr>
          <a:lstStyle/>
          <a:p>
            <a:pPr marL="92075" algn="ctr">
              <a:buFont typeface="Arial" pitchFamily="34" charset="0"/>
              <a:buNone/>
            </a:pPr>
            <a:r>
              <a:rPr lang="fr-FR" sz="1200" b="1" dirty="0">
                <a:latin typeface="Marianne" panose="02000000000000000000" pitchFamily="2" charset="0"/>
              </a:rPr>
              <a:t>La pratique des actes associés à la pose associés à la pose d’</a:t>
            </a:r>
            <a:r>
              <a:rPr lang="fr-FR" sz="1200" b="1" u="sng" dirty="0">
                <a:latin typeface="Marianne" panose="02000000000000000000" pitchFamily="2" charset="0"/>
              </a:rPr>
              <a:t>implants de suspension </a:t>
            </a:r>
            <a:r>
              <a:rPr lang="fr-FR" sz="1200" b="1" dirty="0">
                <a:latin typeface="Marianne" panose="02000000000000000000" pitchFamily="2" charset="0"/>
              </a:rPr>
              <a:t>destinés au traitement du prolapsus des organes pelviens chez la femme par voie chirurgicale haute est actuellement encadrée en application des dispositions de l'article L. 1151-1 du CSP </a:t>
            </a:r>
          </a:p>
          <a:p>
            <a:pPr marL="92075" algn="ctr">
              <a:buFont typeface="Arial" pitchFamily="34" charset="0"/>
              <a:buNone/>
            </a:pPr>
            <a:r>
              <a:rPr lang="fr-FR" sz="1200" dirty="0">
                <a:latin typeface="Marianne" panose="02000000000000000000" pitchFamily="2" charset="0"/>
              </a:rPr>
              <a:t>(</a:t>
            </a:r>
            <a:r>
              <a:rPr lang="fr-FR" sz="1200" u="sng" dirty="0">
                <a:latin typeface="Marianne" panose="02000000000000000000" pitchFamily="2" charset="0"/>
              </a:rPr>
              <a:t>arrêté du 22 septembre 2021 </a:t>
            </a:r>
            <a:r>
              <a:rPr lang="fr-FR" sz="1200" dirty="0">
                <a:latin typeface="Marianne" panose="02000000000000000000" pitchFamily="2" charset="0"/>
              </a:rPr>
              <a:t>prolongation en cours dans l’attente du renforcement de l’encadrement)</a:t>
            </a:r>
          </a:p>
          <a:p>
            <a:pPr marL="92075" algn="ctr"/>
            <a:endParaRPr lang="fr-FR" sz="1200" dirty="0">
              <a:latin typeface="Marianne" panose="02000000000000000000" pitchFamily="2" charset="0"/>
            </a:endParaRPr>
          </a:p>
          <a:p>
            <a:pPr marL="92075" algn="ctr"/>
            <a:r>
              <a:rPr lang="fr-FR" sz="1200" i="1" dirty="0">
                <a:latin typeface="Marianne" panose="02000000000000000000" pitchFamily="2" charset="0"/>
              </a:rPr>
              <a:t>Aujourd’hui : travaux en cours avec les CNP afin de renforcer les critères et publier une liste nationale</a:t>
            </a:r>
          </a:p>
        </p:txBody>
      </p:sp>
      <p:sp>
        <p:nvSpPr>
          <p:cNvPr id="9" name="ZoneTexte 8">
            <a:extLst>
              <a:ext uri="{FF2B5EF4-FFF2-40B4-BE49-F238E27FC236}">
                <a16:creationId xmlns:a16="http://schemas.microsoft.com/office/drawing/2014/main" id="{706FDD79-146C-4D75-365D-D79A084409DD}"/>
              </a:ext>
            </a:extLst>
          </p:cNvPr>
          <p:cNvSpPr txBox="1"/>
          <p:nvPr/>
        </p:nvSpPr>
        <p:spPr>
          <a:xfrm>
            <a:off x="271995" y="4198317"/>
            <a:ext cx="8568630" cy="461665"/>
          </a:xfrm>
          <a:prstGeom prst="rect">
            <a:avLst/>
          </a:prstGeom>
          <a:noFill/>
        </p:spPr>
        <p:txBody>
          <a:bodyPr wrap="square">
            <a:spAutoFit/>
          </a:bodyPr>
          <a:lstStyle/>
          <a:p>
            <a:pPr algn="just"/>
            <a:r>
              <a:rPr lang="fr-FR" sz="1200" dirty="0">
                <a:latin typeface="Marianne" panose="02000000000000000000" pitchFamily="2" charset="0"/>
              </a:rPr>
              <a:t>En parallèle, la CNEDiMTS de la HAS a conditionné le renouvellement d’inscription de ces dispositifs, dont la réévaluation est prévue pour décembre 2024, à la mise en place d’une étude post-inscription.</a:t>
            </a:r>
          </a:p>
        </p:txBody>
      </p:sp>
      <p:sp>
        <p:nvSpPr>
          <p:cNvPr id="10" name="ZoneTexte 9">
            <a:extLst>
              <a:ext uri="{FF2B5EF4-FFF2-40B4-BE49-F238E27FC236}">
                <a16:creationId xmlns:a16="http://schemas.microsoft.com/office/drawing/2014/main" id="{8875B829-5CEB-7622-2C17-CCCDB8314A26}"/>
              </a:ext>
            </a:extLst>
          </p:cNvPr>
          <p:cNvSpPr txBox="1"/>
          <p:nvPr/>
        </p:nvSpPr>
        <p:spPr>
          <a:xfrm>
            <a:off x="252289" y="3694261"/>
            <a:ext cx="8496424" cy="461665"/>
          </a:xfrm>
          <a:prstGeom prst="rect">
            <a:avLst/>
          </a:prstGeom>
          <a:solidFill>
            <a:schemeClr val="bg1">
              <a:lumMod val="95000"/>
            </a:schemeClr>
          </a:solidFill>
        </p:spPr>
        <p:txBody>
          <a:bodyPr wrap="square">
            <a:spAutoFit/>
          </a:bodyPr>
          <a:lstStyle/>
          <a:p>
            <a:pPr algn="ctr">
              <a:spcAft>
                <a:spcPts val="0"/>
              </a:spcAft>
            </a:pPr>
            <a:r>
              <a:rPr lang="fr-FR" sz="1200" b="1" i="1" u="sng" dirty="0">
                <a:solidFill>
                  <a:srgbClr val="FF0000"/>
                </a:solidFill>
                <a:latin typeface="Marianne" panose="02000000000000000000" pitchFamily="2" charset="0"/>
              </a:rPr>
              <a:t>Article 3 </a:t>
            </a:r>
            <a:r>
              <a:rPr lang="fr-FR" sz="1200" b="1" i="1" dirty="0">
                <a:solidFill>
                  <a:srgbClr val="FF0000"/>
                </a:solidFill>
                <a:latin typeface="Marianne" panose="02000000000000000000" pitchFamily="2" charset="0"/>
              </a:rPr>
              <a:t>: Les ARS assurent le contrôle du respect des critères et fixent la liste des ES répondant aux conditions définies au sein de l’arrêté </a:t>
            </a:r>
          </a:p>
        </p:txBody>
      </p:sp>
      <p:sp>
        <p:nvSpPr>
          <p:cNvPr id="11" name="Triangle isocèle 10">
            <a:extLst>
              <a:ext uri="{FF2B5EF4-FFF2-40B4-BE49-F238E27FC236}">
                <a16:creationId xmlns:a16="http://schemas.microsoft.com/office/drawing/2014/main" id="{8F7A8DA5-2AD1-CFB7-C8FC-90CFBA1A78D9}"/>
              </a:ext>
            </a:extLst>
          </p:cNvPr>
          <p:cNvSpPr/>
          <p:nvPr/>
        </p:nvSpPr>
        <p:spPr>
          <a:xfrm rot="10800000">
            <a:off x="2178583" y="1401592"/>
            <a:ext cx="327898" cy="108081"/>
          </a:xfrm>
          <a:prstGeom prst="triangle">
            <a:avLst/>
          </a:prstGeom>
          <a:solidFill>
            <a:schemeClr val="accent2"/>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riangle isocèle 11">
            <a:extLst>
              <a:ext uri="{FF2B5EF4-FFF2-40B4-BE49-F238E27FC236}">
                <a16:creationId xmlns:a16="http://schemas.microsoft.com/office/drawing/2014/main" id="{AE15DC8B-6020-FFCA-C57A-4BBD76C520F6}"/>
              </a:ext>
            </a:extLst>
          </p:cNvPr>
          <p:cNvSpPr/>
          <p:nvPr/>
        </p:nvSpPr>
        <p:spPr>
          <a:xfrm rot="10800000">
            <a:off x="6662886" y="1362573"/>
            <a:ext cx="327898" cy="108081"/>
          </a:xfrm>
          <a:prstGeom prst="triangle">
            <a:avLst/>
          </a:prstGeom>
          <a:solidFill>
            <a:schemeClr val="accent2"/>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7858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Résultats de l’enquête nationale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pSp>
        <p:nvGrpSpPr>
          <p:cNvPr id="21" name="Groupe 20">
            <a:extLst>
              <a:ext uri="{FF2B5EF4-FFF2-40B4-BE49-F238E27FC236}">
                <a16:creationId xmlns:a16="http://schemas.microsoft.com/office/drawing/2014/main" id="{64031AA4-209E-3383-D246-5E47ACB326D4}"/>
              </a:ext>
            </a:extLst>
          </p:cNvPr>
          <p:cNvGrpSpPr/>
          <p:nvPr/>
        </p:nvGrpSpPr>
        <p:grpSpPr>
          <a:xfrm>
            <a:off x="251520" y="1584213"/>
            <a:ext cx="4320480" cy="843521"/>
            <a:chOff x="451650" y="1584213"/>
            <a:chExt cx="4696414" cy="914400"/>
          </a:xfrm>
        </p:grpSpPr>
        <p:pic>
          <p:nvPicPr>
            <p:cNvPr id="9" name="Graphique 8" descr="Sphères de Harvey 50% avec un remplissage uni">
              <a:extLst>
                <a:ext uri="{FF2B5EF4-FFF2-40B4-BE49-F238E27FC236}">
                  <a16:creationId xmlns:a16="http://schemas.microsoft.com/office/drawing/2014/main" id="{22C47031-4676-C6F2-E741-449E071C63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1650" y="1584213"/>
              <a:ext cx="914400" cy="914400"/>
            </a:xfrm>
            <a:prstGeom prst="rect">
              <a:avLst/>
            </a:prstGeom>
          </p:spPr>
        </p:pic>
        <p:sp>
          <p:nvSpPr>
            <p:cNvPr id="11" name="ZoneTexte 10">
              <a:extLst>
                <a:ext uri="{FF2B5EF4-FFF2-40B4-BE49-F238E27FC236}">
                  <a16:creationId xmlns:a16="http://schemas.microsoft.com/office/drawing/2014/main" id="{EDE8859A-C771-F4DE-8973-E0F7F25C0F48}"/>
                </a:ext>
              </a:extLst>
            </p:cNvPr>
            <p:cNvSpPr txBox="1"/>
            <p:nvPr/>
          </p:nvSpPr>
          <p:spPr>
            <a:xfrm>
              <a:off x="1363192" y="1839356"/>
              <a:ext cx="3784872" cy="369332"/>
            </a:xfrm>
            <a:prstGeom prst="rect">
              <a:avLst/>
            </a:prstGeom>
            <a:noFill/>
          </p:spPr>
          <p:txBody>
            <a:bodyPr wrap="square">
              <a:spAutoFit/>
            </a:bodyPr>
            <a:lstStyle/>
            <a:p>
              <a:pPr algn="just"/>
              <a:r>
                <a:rPr lang="fr-FR" sz="1600" b="1" dirty="0"/>
                <a:t>Taux de réponse 78% </a:t>
              </a:r>
              <a:r>
                <a:rPr lang="fr-FR" sz="1100" dirty="0"/>
                <a:t>(14/18 ARS)</a:t>
              </a:r>
              <a:endParaRPr lang="fr-FR" sz="1600" dirty="0"/>
            </a:p>
          </p:txBody>
        </p:sp>
      </p:grpSp>
      <p:sp>
        <p:nvSpPr>
          <p:cNvPr id="19" name="ZoneTexte 18">
            <a:extLst>
              <a:ext uri="{FF2B5EF4-FFF2-40B4-BE49-F238E27FC236}">
                <a16:creationId xmlns:a16="http://schemas.microsoft.com/office/drawing/2014/main" id="{F85D2F99-A8DC-FDEB-ED62-6B182D6FADEA}"/>
              </a:ext>
            </a:extLst>
          </p:cNvPr>
          <p:cNvSpPr txBox="1"/>
          <p:nvPr/>
        </p:nvSpPr>
        <p:spPr>
          <a:xfrm>
            <a:off x="1090096" y="2663100"/>
            <a:ext cx="6836815" cy="830997"/>
          </a:xfrm>
          <a:prstGeom prst="rect">
            <a:avLst/>
          </a:prstGeom>
          <a:noFill/>
        </p:spPr>
        <p:txBody>
          <a:bodyPr wrap="square">
            <a:spAutoFit/>
          </a:bodyPr>
          <a:lstStyle/>
          <a:p>
            <a:pPr algn="just"/>
            <a:r>
              <a:rPr lang="fr-FR" sz="1600" dirty="0"/>
              <a:t>Aucune ARS ayant déclaré être concernée par au moins un arrêté d’encadrement n’a publié l’ensemble des listes d’établissements répondant à ces 15 arrêtés</a:t>
            </a:r>
          </a:p>
        </p:txBody>
      </p:sp>
      <p:pic>
        <p:nvPicPr>
          <p:cNvPr id="23" name="Graphique 22" descr="Sphères de Harvey 0% avec un remplissage uni">
            <a:extLst>
              <a:ext uri="{FF2B5EF4-FFF2-40B4-BE49-F238E27FC236}">
                <a16:creationId xmlns:a16="http://schemas.microsoft.com/office/drawing/2014/main" id="{E7FFB438-D0EA-A654-127E-DEDAF55BAB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1520" y="2689851"/>
            <a:ext cx="843521" cy="843521"/>
          </a:xfrm>
          <a:prstGeom prst="rect">
            <a:avLst/>
          </a:prstGeom>
        </p:spPr>
      </p:pic>
      <p:sp>
        <p:nvSpPr>
          <p:cNvPr id="25" name="ZoneTexte 24">
            <a:extLst>
              <a:ext uri="{FF2B5EF4-FFF2-40B4-BE49-F238E27FC236}">
                <a16:creationId xmlns:a16="http://schemas.microsoft.com/office/drawing/2014/main" id="{81126E07-A6BC-C954-CC6A-AA1411D6608E}"/>
              </a:ext>
            </a:extLst>
          </p:cNvPr>
          <p:cNvSpPr txBox="1"/>
          <p:nvPr/>
        </p:nvSpPr>
        <p:spPr>
          <a:xfrm>
            <a:off x="1908187" y="3809779"/>
            <a:ext cx="5327626" cy="830997"/>
          </a:xfrm>
          <a:prstGeom prst="rect">
            <a:avLst/>
          </a:prstGeom>
          <a:noFill/>
        </p:spPr>
        <p:txBody>
          <a:bodyPr wrap="square">
            <a:spAutoFit/>
          </a:bodyPr>
          <a:lstStyle/>
          <a:p>
            <a:pPr algn="ctr"/>
            <a:r>
              <a:rPr lang="fr-FR" sz="1600" dirty="0"/>
              <a:t>établissements en moyenne par liste sur les listes publiées </a:t>
            </a:r>
            <a:r>
              <a:rPr lang="fr-FR" sz="1600" i="1" dirty="0"/>
              <a:t>vs.</a:t>
            </a:r>
            <a:endParaRPr lang="fr-FR" sz="1600" dirty="0"/>
          </a:p>
          <a:p>
            <a:pPr algn="ctr"/>
            <a:r>
              <a:rPr lang="fr-FR" sz="1600" dirty="0"/>
              <a:t>établissements poseurs en moyenne selon PMSI</a:t>
            </a:r>
          </a:p>
        </p:txBody>
      </p:sp>
      <p:sp>
        <p:nvSpPr>
          <p:cNvPr id="29" name="ZoneTexte 28">
            <a:extLst>
              <a:ext uri="{FF2B5EF4-FFF2-40B4-BE49-F238E27FC236}">
                <a16:creationId xmlns:a16="http://schemas.microsoft.com/office/drawing/2014/main" id="{D5A6B8EA-796E-86EB-5B79-0FDC8CB1562A}"/>
              </a:ext>
            </a:extLst>
          </p:cNvPr>
          <p:cNvSpPr txBox="1"/>
          <p:nvPr/>
        </p:nvSpPr>
        <p:spPr>
          <a:xfrm>
            <a:off x="1687865" y="3608390"/>
            <a:ext cx="440644" cy="584775"/>
          </a:xfrm>
          <a:prstGeom prst="rect">
            <a:avLst/>
          </a:prstGeom>
          <a:noFill/>
        </p:spPr>
        <p:txBody>
          <a:bodyPr wrap="square">
            <a:spAutoFit/>
          </a:bodyPr>
          <a:lstStyle/>
          <a:p>
            <a:r>
              <a:rPr lang="fr-FR" sz="3200" dirty="0"/>
              <a:t>5</a:t>
            </a:r>
          </a:p>
        </p:txBody>
      </p:sp>
      <p:sp>
        <p:nvSpPr>
          <p:cNvPr id="30" name="ZoneTexte 29">
            <a:extLst>
              <a:ext uri="{FF2B5EF4-FFF2-40B4-BE49-F238E27FC236}">
                <a16:creationId xmlns:a16="http://schemas.microsoft.com/office/drawing/2014/main" id="{1C6F8DF0-0975-7D48-80F7-3A51D8009C23}"/>
              </a:ext>
            </a:extLst>
          </p:cNvPr>
          <p:cNvSpPr txBox="1"/>
          <p:nvPr/>
        </p:nvSpPr>
        <p:spPr>
          <a:xfrm>
            <a:off x="7105295" y="3875924"/>
            <a:ext cx="701679" cy="584775"/>
          </a:xfrm>
          <a:prstGeom prst="rect">
            <a:avLst/>
          </a:prstGeom>
          <a:noFill/>
        </p:spPr>
        <p:txBody>
          <a:bodyPr wrap="square">
            <a:spAutoFit/>
          </a:bodyPr>
          <a:lstStyle/>
          <a:p>
            <a:r>
              <a:rPr lang="fr-FR" sz="3200" dirty="0"/>
              <a:t>56</a:t>
            </a:r>
          </a:p>
        </p:txBody>
      </p:sp>
    </p:spTree>
    <p:extLst>
      <p:ext uri="{BB962C8B-B14F-4D97-AF65-F5344CB8AC3E}">
        <p14:creationId xmlns:p14="http://schemas.microsoft.com/office/powerpoint/2010/main" val="2520377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fr-FR" dirty="0"/>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Mise en œuvre des encadrements hétérogène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aphicFrame>
        <p:nvGraphicFramePr>
          <p:cNvPr id="2" name="Graphique 1">
            <a:extLst>
              <a:ext uri="{FF2B5EF4-FFF2-40B4-BE49-F238E27FC236}">
                <a16:creationId xmlns:a16="http://schemas.microsoft.com/office/drawing/2014/main" id="{73CF954B-8630-16B1-4D60-254B59CDA716}"/>
              </a:ext>
            </a:extLst>
          </p:cNvPr>
          <p:cNvGraphicFramePr>
            <a:graphicFrameLocks/>
          </p:cNvGraphicFramePr>
          <p:nvPr>
            <p:extLst>
              <p:ext uri="{D42A27DB-BD31-4B8C-83A1-F6EECF244321}">
                <p14:modId xmlns:p14="http://schemas.microsoft.com/office/powerpoint/2010/main" val="437179562"/>
              </p:ext>
            </p:extLst>
          </p:nvPr>
        </p:nvGraphicFramePr>
        <p:xfrm>
          <a:off x="373045" y="1168174"/>
          <a:ext cx="8446569" cy="3419801"/>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Connecteur droit 7">
            <a:extLst>
              <a:ext uri="{FF2B5EF4-FFF2-40B4-BE49-F238E27FC236}">
                <a16:creationId xmlns:a16="http://schemas.microsoft.com/office/drawing/2014/main" id="{5B7B5939-D649-C309-38B1-7B4F9C101FC8}"/>
              </a:ext>
            </a:extLst>
          </p:cNvPr>
          <p:cNvCxnSpPr>
            <a:cxnSpLocks/>
          </p:cNvCxnSpPr>
          <p:nvPr/>
        </p:nvCxnSpPr>
        <p:spPr>
          <a:xfrm>
            <a:off x="5796136" y="1168174"/>
            <a:ext cx="0" cy="1763616"/>
          </a:xfrm>
          <a:prstGeom prst="line">
            <a:avLst/>
          </a:prstGeom>
          <a:ln w="38100" cap="flat" cmpd="sng" algn="ctr">
            <a:solidFill>
              <a:schemeClr val="accent4">
                <a:alpha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Connecteur droit 11">
            <a:extLst>
              <a:ext uri="{FF2B5EF4-FFF2-40B4-BE49-F238E27FC236}">
                <a16:creationId xmlns:a16="http://schemas.microsoft.com/office/drawing/2014/main" id="{6A618297-6578-05E5-E541-51AD14719B08}"/>
              </a:ext>
            </a:extLst>
          </p:cNvPr>
          <p:cNvCxnSpPr>
            <a:cxnSpLocks/>
          </p:cNvCxnSpPr>
          <p:nvPr/>
        </p:nvCxnSpPr>
        <p:spPr>
          <a:xfrm>
            <a:off x="7740352" y="1158649"/>
            <a:ext cx="0" cy="1763616"/>
          </a:xfrm>
          <a:prstGeom prst="line">
            <a:avLst/>
          </a:prstGeom>
          <a:ln w="38100" cap="flat" cmpd="sng" algn="ctr">
            <a:solidFill>
              <a:schemeClr val="accent4">
                <a:alpha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32086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aphique 7">
            <a:extLst>
              <a:ext uri="{FF2B5EF4-FFF2-40B4-BE49-F238E27FC236}">
                <a16:creationId xmlns:a16="http://schemas.microsoft.com/office/drawing/2014/main" id="{D19E6C90-3782-2C7F-B29D-C9730E2D07FA}"/>
              </a:ext>
            </a:extLst>
          </p:cNvPr>
          <p:cNvGraphicFramePr>
            <a:graphicFrameLocks/>
          </p:cNvGraphicFramePr>
          <p:nvPr>
            <p:extLst>
              <p:ext uri="{D42A27DB-BD31-4B8C-83A1-F6EECF244321}">
                <p14:modId xmlns:p14="http://schemas.microsoft.com/office/powerpoint/2010/main" val="3965712492"/>
              </p:ext>
            </p:extLst>
          </p:nvPr>
        </p:nvGraphicFramePr>
        <p:xfrm>
          <a:off x="875149" y="1573816"/>
          <a:ext cx="7657291" cy="3209684"/>
        </p:xfrm>
        <a:graphic>
          <a:graphicData uri="http://schemas.openxmlformats.org/drawingml/2006/chart">
            <c:chart xmlns:c="http://schemas.openxmlformats.org/drawingml/2006/chart" xmlns:r="http://schemas.openxmlformats.org/officeDocument/2006/relationships" r:id="rId2"/>
          </a:graphicData>
        </a:graphic>
      </p:graphicFrame>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dirty="0"/>
              <a:t>Résultats présentés = analyse finale du 10 septembre 2024, </a:t>
            </a:r>
            <a:r>
              <a:rPr lang="fr-FR" b="1" dirty="0"/>
              <a:t>taux de réponse 78% </a:t>
            </a:r>
            <a:r>
              <a:rPr lang="fr-FR" dirty="0"/>
              <a:t>(14/18 ARS)</a:t>
            </a: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Principales difficultés remontées par l’enquête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pic>
        <p:nvPicPr>
          <p:cNvPr id="9" name="Graphique 8" descr="Flèche : droite avec un remplissage uni">
            <a:extLst>
              <a:ext uri="{FF2B5EF4-FFF2-40B4-BE49-F238E27FC236}">
                <a16:creationId xmlns:a16="http://schemas.microsoft.com/office/drawing/2014/main" id="{E59F0733-B714-EB22-14CD-CD06559736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2267744" y="3869268"/>
            <a:ext cx="440499" cy="440499"/>
          </a:xfrm>
          <a:prstGeom prst="rect">
            <a:avLst/>
          </a:prstGeom>
        </p:spPr>
      </p:pic>
      <p:pic>
        <p:nvPicPr>
          <p:cNvPr id="13" name="Graphique 12" descr="Flèche : droite avec un remplissage uni">
            <a:extLst>
              <a:ext uri="{FF2B5EF4-FFF2-40B4-BE49-F238E27FC236}">
                <a16:creationId xmlns:a16="http://schemas.microsoft.com/office/drawing/2014/main" id="{B5AA1A5D-4F8E-B12F-5982-A8AA9BBB5D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979712" y="4309767"/>
            <a:ext cx="440499" cy="440499"/>
          </a:xfrm>
          <a:prstGeom prst="rect">
            <a:avLst/>
          </a:prstGeom>
        </p:spPr>
      </p:pic>
      <p:pic>
        <p:nvPicPr>
          <p:cNvPr id="14" name="Graphique 13" descr="Flèche : droite avec un remplissage uni">
            <a:extLst>
              <a:ext uri="{FF2B5EF4-FFF2-40B4-BE49-F238E27FC236}">
                <a16:creationId xmlns:a16="http://schemas.microsoft.com/office/drawing/2014/main" id="{E050BACB-9E7F-061D-0ED9-F89392DCDF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415651" y="2697451"/>
            <a:ext cx="440499" cy="440499"/>
          </a:xfrm>
          <a:prstGeom prst="rect">
            <a:avLst/>
          </a:prstGeom>
        </p:spPr>
      </p:pic>
      <p:pic>
        <p:nvPicPr>
          <p:cNvPr id="15" name="Graphique 14" descr="Flèche : droite avec un remplissage uni">
            <a:extLst>
              <a:ext uri="{FF2B5EF4-FFF2-40B4-BE49-F238E27FC236}">
                <a16:creationId xmlns:a16="http://schemas.microsoft.com/office/drawing/2014/main" id="{0F85F123-4EB9-0384-1056-DE6A69339F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75152" y="1802650"/>
            <a:ext cx="440499" cy="440499"/>
          </a:xfrm>
          <a:prstGeom prst="rect">
            <a:avLst/>
          </a:prstGeom>
        </p:spPr>
      </p:pic>
      <p:cxnSp>
        <p:nvCxnSpPr>
          <p:cNvPr id="17" name="Connecteur droit 16">
            <a:extLst>
              <a:ext uri="{FF2B5EF4-FFF2-40B4-BE49-F238E27FC236}">
                <a16:creationId xmlns:a16="http://schemas.microsoft.com/office/drawing/2014/main" id="{77168276-D8E7-6E0D-48CA-4C65588E4303}"/>
              </a:ext>
            </a:extLst>
          </p:cNvPr>
          <p:cNvCxnSpPr>
            <a:cxnSpLocks/>
          </p:cNvCxnSpPr>
          <p:nvPr/>
        </p:nvCxnSpPr>
        <p:spPr>
          <a:xfrm>
            <a:off x="1415651" y="2067694"/>
            <a:ext cx="229225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88C27B0C-997E-EDA0-B52F-56D9BC0CB9BE}"/>
              </a:ext>
            </a:extLst>
          </p:cNvPr>
          <p:cNvCxnSpPr>
            <a:cxnSpLocks/>
          </p:cNvCxnSpPr>
          <p:nvPr/>
        </p:nvCxnSpPr>
        <p:spPr>
          <a:xfrm>
            <a:off x="1979712" y="3003798"/>
            <a:ext cx="17281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58DA81F4-8C3A-25BE-2DED-BD06C829BFF1}"/>
              </a:ext>
            </a:extLst>
          </p:cNvPr>
          <p:cNvCxnSpPr>
            <a:cxnSpLocks/>
          </p:cNvCxnSpPr>
          <p:nvPr/>
        </p:nvCxnSpPr>
        <p:spPr>
          <a:xfrm>
            <a:off x="2750260" y="4155926"/>
            <a:ext cx="9576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64700342-973F-C8C2-45F2-04E7962C45C2}"/>
              </a:ext>
            </a:extLst>
          </p:cNvPr>
          <p:cNvCxnSpPr>
            <a:cxnSpLocks/>
          </p:cNvCxnSpPr>
          <p:nvPr/>
        </p:nvCxnSpPr>
        <p:spPr>
          <a:xfrm>
            <a:off x="2487993" y="4587974"/>
            <a:ext cx="121991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659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dirty="0"/>
              <a:t>Résultats présentés = analyse finale du 10 septembre 2024, </a:t>
            </a:r>
            <a:r>
              <a:rPr lang="fr-FR" b="1" dirty="0"/>
              <a:t>taux de réponse 78% </a:t>
            </a:r>
            <a:r>
              <a:rPr lang="fr-FR" dirty="0"/>
              <a:t>(14/18 ARS)</a:t>
            </a: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Les critères « qualitatifs » difficiles à contrôler</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aphicFrame>
        <p:nvGraphicFramePr>
          <p:cNvPr id="15" name="Graphique 14">
            <a:extLst>
              <a:ext uri="{FF2B5EF4-FFF2-40B4-BE49-F238E27FC236}">
                <a16:creationId xmlns:a16="http://schemas.microsoft.com/office/drawing/2014/main" id="{06139A82-65DE-588B-8FA2-D02D8F74C4C3}"/>
              </a:ext>
            </a:extLst>
          </p:cNvPr>
          <p:cNvGraphicFramePr>
            <a:graphicFrameLocks/>
          </p:cNvGraphicFramePr>
          <p:nvPr>
            <p:extLst>
              <p:ext uri="{D42A27DB-BD31-4B8C-83A1-F6EECF244321}">
                <p14:modId xmlns:p14="http://schemas.microsoft.com/office/powerpoint/2010/main" val="1403740134"/>
              </p:ext>
            </p:extLst>
          </p:nvPr>
        </p:nvGraphicFramePr>
        <p:xfrm>
          <a:off x="934702" y="1491630"/>
          <a:ext cx="7165690" cy="3257725"/>
        </p:xfrm>
        <a:graphic>
          <a:graphicData uri="http://schemas.openxmlformats.org/drawingml/2006/chart">
            <c:chart xmlns:c="http://schemas.openxmlformats.org/drawingml/2006/chart" xmlns:r="http://schemas.openxmlformats.org/officeDocument/2006/relationships" r:id="rId3"/>
          </a:graphicData>
        </a:graphic>
      </p:graphicFrame>
      <p:pic>
        <p:nvPicPr>
          <p:cNvPr id="16" name="Graphique 15" descr="Flèche : droite avec un remplissage uni">
            <a:extLst>
              <a:ext uri="{FF2B5EF4-FFF2-40B4-BE49-F238E27FC236}">
                <a16:creationId xmlns:a16="http://schemas.microsoft.com/office/drawing/2014/main" id="{1797865F-8531-4B13-EF61-41072E6A87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115616" y="2923339"/>
            <a:ext cx="440499" cy="440499"/>
          </a:xfrm>
          <a:prstGeom prst="rect">
            <a:avLst/>
          </a:prstGeom>
        </p:spPr>
      </p:pic>
      <p:pic>
        <p:nvPicPr>
          <p:cNvPr id="17" name="Graphique 16" descr="Flèche : droite avec un remplissage uni">
            <a:extLst>
              <a:ext uri="{FF2B5EF4-FFF2-40B4-BE49-F238E27FC236}">
                <a16:creationId xmlns:a16="http://schemas.microsoft.com/office/drawing/2014/main" id="{16C2EB5B-4FDD-F66F-BF6E-6275EE0B2C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475656" y="2707315"/>
            <a:ext cx="440499" cy="440499"/>
          </a:xfrm>
          <a:prstGeom prst="rect">
            <a:avLst/>
          </a:prstGeom>
        </p:spPr>
      </p:pic>
      <p:pic>
        <p:nvPicPr>
          <p:cNvPr id="18" name="Graphique 17" descr="Flèche : droite avec un remplissage uni">
            <a:extLst>
              <a:ext uri="{FF2B5EF4-FFF2-40B4-BE49-F238E27FC236}">
                <a16:creationId xmlns:a16="http://schemas.microsoft.com/office/drawing/2014/main" id="{C3271430-AF38-8128-848F-5F2B2DE3DA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683229" y="3363838"/>
            <a:ext cx="440499" cy="440499"/>
          </a:xfrm>
          <a:prstGeom prst="rect">
            <a:avLst/>
          </a:prstGeom>
        </p:spPr>
      </p:pic>
      <p:pic>
        <p:nvPicPr>
          <p:cNvPr id="19" name="Graphique 18" descr="Flèche : droite avec un remplissage uni">
            <a:extLst>
              <a:ext uri="{FF2B5EF4-FFF2-40B4-BE49-F238E27FC236}">
                <a16:creationId xmlns:a16="http://schemas.microsoft.com/office/drawing/2014/main" id="{2D929287-2642-5CA2-54C6-3493985F82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91141" y="3579862"/>
            <a:ext cx="440499" cy="440499"/>
          </a:xfrm>
          <a:prstGeom prst="rect">
            <a:avLst/>
          </a:prstGeom>
        </p:spPr>
      </p:pic>
      <p:pic>
        <p:nvPicPr>
          <p:cNvPr id="20" name="Graphique 19" descr="Flèche : droite avec un remplissage uni">
            <a:extLst>
              <a:ext uri="{FF2B5EF4-FFF2-40B4-BE49-F238E27FC236}">
                <a16:creationId xmlns:a16="http://schemas.microsoft.com/office/drawing/2014/main" id="{85DD1DB0-4F75-62DA-7176-D54170BAB5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539552" y="3859443"/>
            <a:ext cx="440499" cy="440499"/>
          </a:xfrm>
          <a:prstGeom prst="rect">
            <a:avLst/>
          </a:prstGeom>
        </p:spPr>
      </p:pic>
      <p:pic>
        <p:nvPicPr>
          <p:cNvPr id="21" name="Graphique 20" descr="Flèche : droite avec un remplissage uni">
            <a:extLst>
              <a:ext uri="{FF2B5EF4-FFF2-40B4-BE49-F238E27FC236}">
                <a16:creationId xmlns:a16="http://schemas.microsoft.com/office/drawing/2014/main" id="{365B2D08-10BA-F797-58A5-CB0A873D40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971261" y="3147814"/>
            <a:ext cx="440499" cy="440499"/>
          </a:xfrm>
          <a:prstGeom prst="rect">
            <a:avLst/>
          </a:prstGeom>
        </p:spPr>
      </p:pic>
      <p:cxnSp>
        <p:nvCxnSpPr>
          <p:cNvPr id="22" name="Connecteur droit 21">
            <a:extLst>
              <a:ext uri="{FF2B5EF4-FFF2-40B4-BE49-F238E27FC236}">
                <a16:creationId xmlns:a16="http://schemas.microsoft.com/office/drawing/2014/main" id="{65E1A537-A71A-2721-8502-FB359DC9F6F0}"/>
              </a:ext>
            </a:extLst>
          </p:cNvPr>
          <p:cNvCxnSpPr>
            <a:cxnSpLocks/>
          </p:cNvCxnSpPr>
          <p:nvPr/>
        </p:nvCxnSpPr>
        <p:spPr>
          <a:xfrm>
            <a:off x="2004686" y="3003798"/>
            <a:ext cx="23512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02288C1D-E727-E1A9-9660-9AF42B3A8A61}"/>
              </a:ext>
            </a:extLst>
          </p:cNvPr>
          <p:cNvCxnSpPr>
            <a:cxnSpLocks/>
          </p:cNvCxnSpPr>
          <p:nvPr/>
        </p:nvCxnSpPr>
        <p:spPr>
          <a:xfrm>
            <a:off x="1619672" y="3219822"/>
            <a:ext cx="27363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2DDF1221-ADB3-C44A-B644-F904114A4872}"/>
              </a:ext>
            </a:extLst>
          </p:cNvPr>
          <p:cNvCxnSpPr>
            <a:cxnSpLocks/>
          </p:cNvCxnSpPr>
          <p:nvPr/>
        </p:nvCxnSpPr>
        <p:spPr>
          <a:xfrm>
            <a:off x="2483768" y="3435846"/>
            <a:ext cx="18722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FE2F154F-1FFE-7146-0248-D992B57457D4}"/>
              </a:ext>
            </a:extLst>
          </p:cNvPr>
          <p:cNvCxnSpPr>
            <a:cxnSpLocks/>
          </p:cNvCxnSpPr>
          <p:nvPr/>
        </p:nvCxnSpPr>
        <p:spPr>
          <a:xfrm>
            <a:off x="2195736" y="3672000"/>
            <a:ext cx="2088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AE4AB7A4-CA5F-37DE-D117-B2928EF07E3C}"/>
              </a:ext>
            </a:extLst>
          </p:cNvPr>
          <p:cNvCxnSpPr>
            <a:cxnSpLocks/>
          </p:cNvCxnSpPr>
          <p:nvPr/>
        </p:nvCxnSpPr>
        <p:spPr>
          <a:xfrm>
            <a:off x="1331640" y="3902400"/>
            <a:ext cx="29523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72E27D3F-1850-5DD3-4AAB-FCD8A6685661}"/>
              </a:ext>
            </a:extLst>
          </p:cNvPr>
          <p:cNvCxnSpPr>
            <a:cxnSpLocks/>
          </p:cNvCxnSpPr>
          <p:nvPr/>
        </p:nvCxnSpPr>
        <p:spPr>
          <a:xfrm>
            <a:off x="1043608" y="4140000"/>
            <a:ext cx="331236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14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A36674A-102A-5C03-40E3-4E0FEC4E7FAF}"/>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
        <p:nvSpPr>
          <p:cNvPr id="6" name="Espace réservé de la date 5">
            <a:extLst>
              <a:ext uri="{FF2B5EF4-FFF2-40B4-BE49-F238E27FC236}">
                <a16:creationId xmlns:a16="http://schemas.microsoft.com/office/drawing/2014/main" id="{009798C6-0B4E-7D18-5B6F-991BA50FE68E}"/>
              </a:ext>
            </a:extLst>
          </p:cNvPr>
          <p:cNvSpPr>
            <a:spLocks noGrp="1"/>
          </p:cNvSpPr>
          <p:nvPr>
            <p:ph type="dt" sz="half" idx="2"/>
          </p:nvPr>
        </p:nvSpPr>
        <p:spPr/>
        <p:txBody>
          <a:bodyPr/>
          <a:lstStyle/>
          <a:p>
            <a:fld id="{251C71F6-E0A6-1740-B64F-38F332886BAF}" type="datetime1">
              <a:rPr lang="fr-FR" cap="all" smtClean="0"/>
              <a:pPr/>
              <a:t>25/09/2024</a:t>
            </a:fld>
            <a:endParaRPr lang="fr-FR" cap="all" dirty="0"/>
          </a:p>
        </p:txBody>
      </p:sp>
      <p:sp>
        <p:nvSpPr>
          <p:cNvPr id="11" name="Espace réservé du texte 10">
            <a:extLst>
              <a:ext uri="{FF2B5EF4-FFF2-40B4-BE49-F238E27FC236}">
                <a16:creationId xmlns:a16="http://schemas.microsoft.com/office/drawing/2014/main" id="{CDF6B1E2-573C-4BC3-3FAB-2EDD0F8A996A}"/>
              </a:ext>
            </a:extLst>
          </p:cNvPr>
          <p:cNvSpPr>
            <a:spLocks noGrp="1"/>
          </p:cNvSpPr>
          <p:nvPr>
            <p:ph type="body" sz="quarter" idx="16"/>
          </p:nvPr>
        </p:nvSpPr>
        <p:spPr/>
        <p:txBody>
          <a:bodyPr/>
          <a:lstStyle/>
          <a:p>
            <a:r>
              <a:rPr lang="fr-FR" dirty="0"/>
              <a:t>Coordination ministère / ARS</a:t>
            </a:r>
          </a:p>
        </p:txBody>
      </p:sp>
      <p:sp>
        <p:nvSpPr>
          <p:cNvPr id="9" name="Titre 8">
            <a:extLst>
              <a:ext uri="{FF2B5EF4-FFF2-40B4-BE49-F238E27FC236}">
                <a16:creationId xmlns:a16="http://schemas.microsoft.com/office/drawing/2014/main" id="{A76579B5-83F3-C903-FFE7-E03C6C44ACF0}"/>
              </a:ext>
            </a:extLst>
          </p:cNvPr>
          <p:cNvSpPr>
            <a:spLocks noGrp="1"/>
          </p:cNvSpPr>
          <p:nvPr>
            <p:ph type="title"/>
          </p:nvPr>
        </p:nvSpPr>
        <p:spPr/>
        <p:txBody>
          <a:bodyPr>
            <a:normAutofit/>
          </a:bodyPr>
          <a:lstStyle/>
          <a:p>
            <a:r>
              <a:rPr lang="fr-FR" dirty="0"/>
              <a:t>Plan d’actions proposé (1/4) – pour discussion</a:t>
            </a:r>
          </a:p>
        </p:txBody>
      </p:sp>
      <p:sp>
        <p:nvSpPr>
          <p:cNvPr id="12" name="Espace réservé du texte 11">
            <a:extLst>
              <a:ext uri="{FF2B5EF4-FFF2-40B4-BE49-F238E27FC236}">
                <a16:creationId xmlns:a16="http://schemas.microsoft.com/office/drawing/2014/main" id="{5B391B70-9B57-0AA6-BCB1-16E6B06AEC34}"/>
              </a:ext>
            </a:extLst>
          </p:cNvPr>
          <p:cNvSpPr>
            <a:spLocks noGrp="1"/>
          </p:cNvSpPr>
          <p:nvPr>
            <p:ph type="body" sz="quarter" idx="17"/>
          </p:nvPr>
        </p:nvSpPr>
        <p:spPr/>
        <p:txBody>
          <a:bodyPr anchor="ctr"/>
          <a:lstStyle/>
          <a:p>
            <a:pPr algn="ctr"/>
            <a:r>
              <a:rPr lang="fr-FR" u="sng" dirty="0"/>
              <a:t>Difficultés identifiées </a:t>
            </a:r>
            <a:r>
              <a:rPr lang="fr-FR" dirty="0"/>
              <a:t>:</a:t>
            </a:r>
          </a:p>
          <a:p>
            <a:pPr marL="377825" indent="-285750" algn="ctr">
              <a:buFont typeface="Wingdings" panose="05000000000000000000" pitchFamily="2" charset="2"/>
              <a:buChar char="§"/>
            </a:pPr>
            <a:endParaRPr lang="fr-FR" dirty="0"/>
          </a:p>
          <a:p>
            <a:pPr marL="377825" indent="-285750" algn="ctr">
              <a:buFont typeface="Wingdings" panose="05000000000000000000" pitchFamily="2" charset="2"/>
              <a:buChar char="§"/>
            </a:pPr>
            <a:r>
              <a:rPr lang="fr-FR" dirty="0"/>
              <a:t>Identification des personnes ressources au ministère</a:t>
            </a:r>
          </a:p>
          <a:p>
            <a:pPr algn="ctr"/>
            <a:endParaRPr lang="fr-FR" dirty="0"/>
          </a:p>
          <a:p>
            <a:pPr marL="377825" indent="-285750" algn="ctr">
              <a:buFont typeface="Wingdings" panose="05000000000000000000" pitchFamily="2" charset="2"/>
              <a:buChar char="§"/>
            </a:pPr>
            <a:r>
              <a:rPr lang="fr-FR" dirty="0"/>
              <a:t>Peu de visibilité sur les arrêtés à venir</a:t>
            </a:r>
          </a:p>
          <a:p>
            <a:pPr marL="377825" indent="-285750" algn="ctr">
              <a:buFont typeface="Wingdings" panose="05000000000000000000" pitchFamily="2" charset="2"/>
              <a:buChar char="§"/>
            </a:pPr>
            <a:endParaRPr lang="fr-FR" dirty="0"/>
          </a:p>
          <a:p>
            <a:pPr marL="377825" indent="-285750" algn="ctr">
              <a:buFont typeface="Wingdings" panose="05000000000000000000" pitchFamily="2" charset="2"/>
              <a:buChar char="§"/>
            </a:pPr>
            <a:endParaRPr lang="fr-FR" dirty="0"/>
          </a:p>
        </p:txBody>
      </p:sp>
      <p:sp>
        <p:nvSpPr>
          <p:cNvPr id="10" name="Espace réservé du texte 9">
            <a:extLst>
              <a:ext uri="{FF2B5EF4-FFF2-40B4-BE49-F238E27FC236}">
                <a16:creationId xmlns:a16="http://schemas.microsoft.com/office/drawing/2014/main" id="{E3394739-62AE-C500-10F1-DF7E9F4F331B}"/>
              </a:ext>
            </a:extLst>
          </p:cNvPr>
          <p:cNvSpPr>
            <a:spLocks noGrp="1"/>
          </p:cNvSpPr>
          <p:nvPr>
            <p:ph type="body" sz="quarter" idx="14"/>
          </p:nvPr>
        </p:nvSpPr>
        <p:spPr>
          <a:xfrm>
            <a:off x="3275855" y="1707654"/>
            <a:ext cx="5472609" cy="2880320"/>
          </a:xfrm>
          <a:ln>
            <a:solidFill>
              <a:schemeClr val="tx2"/>
            </a:solidFill>
          </a:ln>
        </p:spPr>
        <p:txBody>
          <a:bodyPr/>
          <a:lstStyle/>
          <a:p>
            <a:r>
              <a:rPr lang="fr-FR" u="sng" dirty="0"/>
              <a:t>Solutions proposées</a:t>
            </a:r>
            <a:r>
              <a:rPr lang="fr-FR" dirty="0"/>
              <a:t> :</a:t>
            </a:r>
          </a:p>
          <a:p>
            <a:endParaRPr lang="fr-FR" dirty="0"/>
          </a:p>
          <a:p>
            <a:pPr marL="377825" indent="-285750">
              <a:buFont typeface="Wingdings" panose="05000000000000000000" pitchFamily="2" charset="2"/>
              <a:buChar char="Ø"/>
            </a:pPr>
            <a:r>
              <a:rPr lang="fr-FR" dirty="0"/>
              <a:t>Constituer un </a:t>
            </a:r>
            <a:r>
              <a:rPr lang="fr-FR" dirty="0">
                <a:latin typeface="+mj-lt"/>
              </a:rPr>
              <a:t>annuaire des équipes en charge </a:t>
            </a:r>
            <a:r>
              <a:rPr lang="fr-FR" dirty="0"/>
              <a:t>de la mise en œuvre de l’article L.1151-1 du CSP</a:t>
            </a:r>
          </a:p>
          <a:p>
            <a:pPr marL="377825" indent="-285750">
              <a:buFont typeface="Wingdings" panose="05000000000000000000" pitchFamily="2" charset="2"/>
              <a:buChar char="Ø"/>
            </a:pPr>
            <a:r>
              <a:rPr lang="fr-FR" dirty="0"/>
              <a:t>Mettre en place des </a:t>
            </a:r>
            <a:r>
              <a:rPr lang="fr-FR" dirty="0">
                <a:latin typeface="+mj-lt"/>
              </a:rPr>
              <a:t>webinaires réguliers entre les équipes du ministère et des ARS </a:t>
            </a:r>
            <a:r>
              <a:rPr lang="fr-FR" i="1" dirty="0"/>
              <a:t>(fréquence à déterminer)</a:t>
            </a:r>
            <a:r>
              <a:rPr lang="fr-FR" dirty="0"/>
              <a:t> </a:t>
            </a:r>
            <a:r>
              <a:rPr lang="fr-FR" sz="1100" dirty="0"/>
              <a:t>(12/14 ARS favorables)</a:t>
            </a:r>
            <a:endParaRPr lang="fr-FR" dirty="0"/>
          </a:p>
          <a:p>
            <a:pPr marL="377825" indent="-285750">
              <a:buFont typeface="Wingdings" panose="05000000000000000000" pitchFamily="2" charset="2"/>
              <a:buChar char="Ø"/>
            </a:pPr>
            <a:r>
              <a:rPr lang="fr-FR" dirty="0"/>
              <a:t>Informer les équipes des ARS </a:t>
            </a:r>
            <a:r>
              <a:rPr lang="fr-FR" dirty="0">
                <a:latin typeface="+mj-lt"/>
              </a:rPr>
              <a:t>par mail en amont et lors de la publication</a:t>
            </a:r>
            <a:r>
              <a:rPr lang="fr-FR" dirty="0"/>
              <a:t> d’un arrêté d’encadrement</a:t>
            </a:r>
          </a:p>
          <a:p>
            <a:pPr marL="377825" indent="-285750">
              <a:buFont typeface="Wingdings" panose="05000000000000000000" pitchFamily="2" charset="2"/>
              <a:buChar char="Ø"/>
            </a:pPr>
            <a:r>
              <a:rPr lang="fr-FR" dirty="0"/>
              <a:t>Etablir les </a:t>
            </a:r>
            <a:r>
              <a:rPr lang="fr-FR" dirty="0">
                <a:latin typeface="+mj-lt"/>
              </a:rPr>
              <a:t>listes au niveau national</a:t>
            </a:r>
            <a:r>
              <a:rPr lang="fr-FR" dirty="0"/>
              <a:t> en lien avec les CNP lorsque c’est possible</a:t>
            </a:r>
          </a:p>
        </p:txBody>
      </p:sp>
      <p:sp>
        <p:nvSpPr>
          <p:cNvPr id="8" name="Espace réservé du pied de page 7">
            <a:extLst>
              <a:ext uri="{FF2B5EF4-FFF2-40B4-BE49-F238E27FC236}">
                <a16:creationId xmlns:a16="http://schemas.microsoft.com/office/drawing/2014/main" id="{51ED86D3-5E07-7F5C-8674-9D79B99858DD}"/>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1742463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A36674A-102A-5C03-40E3-4E0FEC4E7FAF}"/>
              </a:ext>
            </a:extLst>
          </p:cNvPr>
          <p:cNvSpPr>
            <a:spLocks noGrp="1"/>
          </p:cNvSpPr>
          <p:nvPr>
            <p:ph type="sldNum" sz="quarter" idx="12"/>
          </p:nvPr>
        </p:nvSpPr>
        <p:spPr/>
        <p:txBody>
          <a:bodyPr/>
          <a:lstStyle/>
          <a:p>
            <a:fld id="{733122C9-A0B9-462F-8757-0847AD287B63}" type="slidenum">
              <a:rPr lang="fr-FR" smtClean="0"/>
              <a:pPr/>
              <a:t>11</a:t>
            </a:fld>
            <a:endParaRPr lang="fr-FR" dirty="0"/>
          </a:p>
        </p:txBody>
      </p:sp>
      <p:sp>
        <p:nvSpPr>
          <p:cNvPr id="6" name="Espace réservé de la date 5">
            <a:extLst>
              <a:ext uri="{FF2B5EF4-FFF2-40B4-BE49-F238E27FC236}">
                <a16:creationId xmlns:a16="http://schemas.microsoft.com/office/drawing/2014/main" id="{009798C6-0B4E-7D18-5B6F-991BA50FE68E}"/>
              </a:ext>
            </a:extLst>
          </p:cNvPr>
          <p:cNvSpPr>
            <a:spLocks noGrp="1"/>
          </p:cNvSpPr>
          <p:nvPr>
            <p:ph type="dt" sz="half" idx="2"/>
          </p:nvPr>
        </p:nvSpPr>
        <p:spPr/>
        <p:txBody>
          <a:bodyPr/>
          <a:lstStyle/>
          <a:p>
            <a:fld id="{251C71F6-E0A6-1740-B64F-38F332886BAF}" type="datetime1">
              <a:rPr lang="fr-FR" cap="all" smtClean="0"/>
              <a:pPr/>
              <a:t>25/09/2024</a:t>
            </a:fld>
            <a:endParaRPr lang="fr-FR" cap="all" dirty="0"/>
          </a:p>
        </p:txBody>
      </p:sp>
      <p:sp>
        <p:nvSpPr>
          <p:cNvPr id="11" name="Espace réservé du texte 10">
            <a:extLst>
              <a:ext uri="{FF2B5EF4-FFF2-40B4-BE49-F238E27FC236}">
                <a16:creationId xmlns:a16="http://schemas.microsoft.com/office/drawing/2014/main" id="{CDF6B1E2-573C-4BC3-3FAB-2EDD0F8A996A}"/>
              </a:ext>
            </a:extLst>
          </p:cNvPr>
          <p:cNvSpPr>
            <a:spLocks noGrp="1"/>
          </p:cNvSpPr>
          <p:nvPr>
            <p:ph type="body" sz="quarter" idx="16"/>
          </p:nvPr>
        </p:nvSpPr>
        <p:spPr/>
        <p:txBody>
          <a:bodyPr/>
          <a:lstStyle/>
          <a:p>
            <a:r>
              <a:rPr lang="fr-FR" dirty="0"/>
              <a:t>Contrôle des critères d’encadrement</a:t>
            </a:r>
          </a:p>
        </p:txBody>
      </p:sp>
      <p:sp>
        <p:nvSpPr>
          <p:cNvPr id="9" name="Titre 8">
            <a:extLst>
              <a:ext uri="{FF2B5EF4-FFF2-40B4-BE49-F238E27FC236}">
                <a16:creationId xmlns:a16="http://schemas.microsoft.com/office/drawing/2014/main" id="{A76579B5-83F3-C903-FFE7-E03C6C44ACF0}"/>
              </a:ext>
            </a:extLst>
          </p:cNvPr>
          <p:cNvSpPr>
            <a:spLocks noGrp="1"/>
          </p:cNvSpPr>
          <p:nvPr>
            <p:ph type="title"/>
          </p:nvPr>
        </p:nvSpPr>
        <p:spPr/>
        <p:txBody>
          <a:bodyPr>
            <a:normAutofit/>
          </a:bodyPr>
          <a:lstStyle/>
          <a:p>
            <a:r>
              <a:rPr lang="fr-FR" dirty="0"/>
              <a:t>Plan d’actions proposé (2/4) – pour discussion</a:t>
            </a:r>
          </a:p>
        </p:txBody>
      </p:sp>
      <p:sp>
        <p:nvSpPr>
          <p:cNvPr id="12" name="Espace réservé du texte 11">
            <a:extLst>
              <a:ext uri="{FF2B5EF4-FFF2-40B4-BE49-F238E27FC236}">
                <a16:creationId xmlns:a16="http://schemas.microsoft.com/office/drawing/2014/main" id="{5B391B70-9B57-0AA6-BCB1-16E6B06AEC34}"/>
              </a:ext>
            </a:extLst>
          </p:cNvPr>
          <p:cNvSpPr>
            <a:spLocks noGrp="1"/>
          </p:cNvSpPr>
          <p:nvPr>
            <p:ph type="body" sz="quarter" idx="17"/>
          </p:nvPr>
        </p:nvSpPr>
        <p:spPr>
          <a:xfrm>
            <a:off x="323528" y="1563638"/>
            <a:ext cx="2556471" cy="2880320"/>
          </a:xfrm>
        </p:spPr>
        <p:txBody>
          <a:bodyPr anchor="ctr"/>
          <a:lstStyle/>
          <a:p>
            <a:pPr algn="ctr"/>
            <a:r>
              <a:rPr lang="fr-FR" u="sng" dirty="0"/>
              <a:t>Difficultés identifiées </a:t>
            </a:r>
            <a:r>
              <a:rPr lang="fr-FR" dirty="0"/>
              <a:t>:</a:t>
            </a:r>
          </a:p>
          <a:p>
            <a:pPr algn="ctr"/>
            <a:endParaRPr lang="fr-FR" dirty="0"/>
          </a:p>
          <a:p>
            <a:pPr marL="449263" indent="-273050">
              <a:buFont typeface="Wingdings" panose="05000000000000000000" pitchFamily="2" charset="2"/>
              <a:buChar char="§"/>
            </a:pPr>
            <a:r>
              <a:rPr lang="fr-FR" dirty="0"/>
              <a:t>Contrôle des critères « qualitatifs » difficile</a:t>
            </a:r>
          </a:p>
          <a:p>
            <a:pPr marL="176213"/>
            <a:endParaRPr lang="fr-FR" dirty="0"/>
          </a:p>
          <a:p>
            <a:pPr marL="449263" indent="-273050">
              <a:buFont typeface="Wingdings" panose="05000000000000000000" pitchFamily="2" charset="2"/>
              <a:buChar char="§"/>
            </a:pPr>
            <a:r>
              <a:rPr lang="fr-FR" dirty="0"/>
              <a:t>Charge de travail</a:t>
            </a:r>
          </a:p>
          <a:p>
            <a:pPr marL="449263" indent="-273050">
              <a:buFont typeface="Wingdings" panose="05000000000000000000" pitchFamily="2" charset="2"/>
              <a:buChar char="§"/>
            </a:pPr>
            <a:endParaRPr lang="fr-FR" dirty="0"/>
          </a:p>
          <a:p>
            <a:pPr marL="449263" indent="-273050">
              <a:buFont typeface="Wingdings" panose="05000000000000000000" pitchFamily="2" charset="2"/>
              <a:buChar char="§"/>
            </a:pPr>
            <a:r>
              <a:rPr lang="fr-FR" dirty="0"/>
              <a:t>Arrêtés peu clairs</a:t>
            </a:r>
          </a:p>
        </p:txBody>
      </p:sp>
      <p:sp>
        <p:nvSpPr>
          <p:cNvPr id="10" name="Espace réservé du texte 9">
            <a:extLst>
              <a:ext uri="{FF2B5EF4-FFF2-40B4-BE49-F238E27FC236}">
                <a16:creationId xmlns:a16="http://schemas.microsoft.com/office/drawing/2014/main" id="{E3394739-62AE-C500-10F1-DF7E9F4F331B}"/>
              </a:ext>
            </a:extLst>
          </p:cNvPr>
          <p:cNvSpPr>
            <a:spLocks noGrp="1"/>
          </p:cNvSpPr>
          <p:nvPr>
            <p:ph type="body" sz="quarter" idx="14"/>
          </p:nvPr>
        </p:nvSpPr>
        <p:spPr>
          <a:xfrm>
            <a:off x="3275855" y="1923678"/>
            <a:ext cx="5472609" cy="2520280"/>
          </a:xfrm>
          <a:ln>
            <a:solidFill>
              <a:schemeClr val="tx2"/>
            </a:solidFill>
          </a:ln>
        </p:spPr>
        <p:txBody>
          <a:bodyPr/>
          <a:lstStyle/>
          <a:p>
            <a:r>
              <a:rPr lang="fr-FR" u="sng" dirty="0"/>
              <a:t>Solutions proposées</a:t>
            </a:r>
            <a:r>
              <a:rPr lang="fr-FR" dirty="0"/>
              <a:t> :</a:t>
            </a:r>
          </a:p>
          <a:p>
            <a:endParaRPr lang="fr-FR" dirty="0"/>
          </a:p>
          <a:p>
            <a:pPr marL="377825" indent="-285750">
              <a:buFont typeface="Wingdings" panose="05000000000000000000" pitchFamily="2" charset="2"/>
              <a:buChar char="Ø"/>
            </a:pPr>
            <a:r>
              <a:rPr lang="fr-FR" dirty="0"/>
              <a:t>Elaborer des </a:t>
            </a:r>
            <a:r>
              <a:rPr lang="fr-FR" dirty="0">
                <a:latin typeface="+mj-lt"/>
              </a:rPr>
              <a:t>grilles d’évaluation et/ou des questionnaires communs</a:t>
            </a:r>
            <a:r>
              <a:rPr lang="fr-FR" dirty="0"/>
              <a:t> entre les ARS</a:t>
            </a:r>
          </a:p>
          <a:p>
            <a:pPr marL="377825" indent="-285750">
              <a:buFont typeface="Wingdings" panose="05000000000000000000" pitchFamily="2" charset="2"/>
              <a:buChar char="Ø"/>
            </a:pPr>
            <a:r>
              <a:rPr lang="fr-FR" dirty="0">
                <a:latin typeface="+mj-lt"/>
              </a:rPr>
              <a:t>Etendre la durée de validité des arrêtés</a:t>
            </a:r>
            <a:r>
              <a:rPr lang="fr-FR" dirty="0"/>
              <a:t>, lorsque le contexte le permet, à cinq ans plutôt que deux ou trois (</a:t>
            </a:r>
            <a:r>
              <a:rPr lang="fr-FR" u="sng" dirty="0"/>
              <a:t>mention d’une durée obligatoire</a:t>
            </a:r>
            <a:r>
              <a:rPr lang="fr-FR" dirty="0"/>
              <a:t>)</a:t>
            </a:r>
            <a:endParaRPr lang="fr-FR" dirty="0">
              <a:highlight>
                <a:srgbClr val="FFFF00"/>
              </a:highlight>
            </a:endParaRPr>
          </a:p>
          <a:p>
            <a:pPr marL="377825" indent="-285750">
              <a:buFont typeface="Wingdings" panose="05000000000000000000" pitchFamily="2" charset="2"/>
              <a:buChar char="Ø"/>
            </a:pPr>
            <a:r>
              <a:rPr lang="fr-FR" dirty="0"/>
              <a:t>Utiliser les registres de pratiques lorsqu’ils existent</a:t>
            </a:r>
          </a:p>
          <a:p>
            <a:pPr marL="377825" indent="-285750">
              <a:buFont typeface="Wingdings" panose="05000000000000000000" pitchFamily="2" charset="2"/>
              <a:buChar char="Ø"/>
            </a:pPr>
            <a:r>
              <a:rPr lang="fr-FR" dirty="0"/>
              <a:t>Préciser les formations attendues avec les CNP</a:t>
            </a:r>
          </a:p>
          <a:p>
            <a:pPr marL="377825" indent="-285750">
              <a:buFont typeface="Wingdings" panose="05000000000000000000" pitchFamily="2" charset="2"/>
              <a:buChar char="Ø"/>
            </a:pPr>
            <a:endParaRPr lang="fr-FR" dirty="0"/>
          </a:p>
          <a:p>
            <a:endParaRPr lang="fr-FR" u="sng" dirty="0"/>
          </a:p>
        </p:txBody>
      </p:sp>
      <p:sp>
        <p:nvSpPr>
          <p:cNvPr id="8" name="Espace réservé du pied de page 7">
            <a:extLst>
              <a:ext uri="{FF2B5EF4-FFF2-40B4-BE49-F238E27FC236}">
                <a16:creationId xmlns:a16="http://schemas.microsoft.com/office/drawing/2014/main" id="{51ED86D3-5E07-7F5C-8674-9D79B99858DD}"/>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141733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fr-FR" dirty="0"/>
          </a:p>
          <a:p>
            <a:pPr algn="just"/>
            <a:r>
              <a:rPr lang="fr-FR" u="sng" dirty="0">
                <a:latin typeface="+mj-lt"/>
              </a:rPr>
              <a:t>L’article L.5413-1 du CSP</a:t>
            </a:r>
            <a:r>
              <a:rPr lang="fr-FR" dirty="0"/>
              <a:t> dispose que :</a:t>
            </a:r>
          </a:p>
          <a:p>
            <a:pPr algn="just"/>
            <a:endParaRPr lang="fr-FR" dirty="0"/>
          </a:p>
          <a:p>
            <a:pPr algn="just"/>
            <a:r>
              <a:rPr lang="fr-FR" dirty="0"/>
              <a:t>« dans les locaux, lieux, installations et véhicules auxquels ils ont accès en application de l'article L. 1421-2, ainsi que dans les lieux publics, les médecins inspecteurs de santé publique et les inspecteurs des agences régionales de santé ayant la qualité de médecin habilités et assermentés dans des conditions fixées par décret en Conseil d'Etat ont qualité pour rechercher et constater les infractions aux lois et règlements relatifs aux activités et aux produits mentionnés à l'article L. 5311-1 ainsi qu'aux dispositions du titre II du livre Ier du code de la consommation lorsque l'infraction porte sur un de ces produits, </a:t>
            </a:r>
            <a:r>
              <a:rPr lang="fr-FR" dirty="0">
                <a:latin typeface="+mj-lt"/>
              </a:rPr>
              <a:t>à l'article L. 1151-1 ainsi qu'aux mesures réglementaires prises pour son application</a:t>
            </a:r>
            <a:r>
              <a:rPr lang="fr-FR" dirty="0"/>
              <a:t>. (…) »</a:t>
            </a: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12</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Possibilité de réaliser des contrôles sur site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2411865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A36674A-102A-5C03-40E3-4E0FEC4E7FAF}"/>
              </a:ext>
            </a:extLst>
          </p:cNvPr>
          <p:cNvSpPr>
            <a:spLocks noGrp="1"/>
          </p:cNvSpPr>
          <p:nvPr>
            <p:ph type="sldNum" sz="quarter" idx="12"/>
          </p:nvPr>
        </p:nvSpPr>
        <p:spPr/>
        <p:txBody>
          <a:bodyPr/>
          <a:lstStyle/>
          <a:p>
            <a:fld id="{733122C9-A0B9-462F-8757-0847AD287B63}" type="slidenum">
              <a:rPr lang="fr-FR" smtClean="0"/>
              <a:pPr/>
              <a:t>13</a:t>
            </a:fld>
            <a:endParaRPr lang="fr-FR" dirty="0"/>
          </a:p>
        </p:txBody>
      </p:sp>
      <p:sp>
        <p:nvSpPr>
          <p:cNvPr id="6" name="Espace réservé de la date 5">
            <a:extLst>
              <a:ext uri="{FF2B5EF4-FFF2-40B4-BE49-F238E27FC236}">
                <a16:creationId xmlns:a16="http://schemas.microsoft.com/office/drawing/2014/main" id="{009798C6-0B4E-7D18-5B6F-991BA50FE68E}"/>
              </a:ext>
            </a:extLst>
          </p:cNvPr>
          <p:cNvSpPr>
            <a:spLocks noGrp="1"/>
          </p:cNvSpPr>
          <p:nvPr>
            <p:ph type="dt" sz="half" idx="2"/>
          </p:nvPr>
        </p:nvSpPr>
        <p:spPr/>
        <p:txBody>
          <a:bodyPr/>
          <a:lstStyle/>
          <a:p>
            <a:fld id="{251C71F6-E0A6-1740-B64F-38F332886BAF}" type="datetime1">
              <a:rPr lang="fr-FR" cap="all" smtClean="0"/>
              <a:pPr/>
              <a:t>25/09/2024</a:t>
            </a:fld>
            <a:endParaRPr lang="fr-FR" cap="all" dirty="0"/>
          </a:p>
        </p:txBody>
      </p:sp>
      <p:sp>
        <p:nvSpPr>
          <p:cNvPr id="11" name="Espace réservé du texte 10">
            <a:extLst>
              <a:ext uri="{FF2B5EF4-FFF2-40B4-BE49-F238E27FC236}">
                <a16:creationId xmlns:a16="http://schemas.microsoft.com/office/drawing/2014/main" id="{CDF6B1E2-573C-4BC3-3FAB-2EDD0F8A996A}"/>
              </a:ext>
            </a:extLst>
          </p:cNvPr>
          <p:cNvSpPr>
            <a:spLocks noGrp="1"/>
          </p:cNvSpPr>
          <p:nvPr>
            <p:ph type="body" sz="quarter" idx="16"/>
          </p:nvPr>
        </p:nvSpPr>
        <p:spPr/>
        <p:txBody>
          <a:bodyPr/>
          <a:lstStyle/>
          <a:p>
            <a:r>
              <a:rPr lang="fr-FR" dirty="0"/>
              <a:t>Communication sur l’article L.1151-1 du CSP</a:t>
            </a:r>
          </a:p>
        </p:txBody>
      </p:sp>
      <p:sp>
        <p:nvSpPr>
          <p:cNvPr id="9" name="Titre 8">
            <a:extLst>
              <a:ext uri="{FF2B5EF4-FFF2-40B4-BE49-F238E27FC236}">
                <a16:creationId xmlns:a16="http://schemas.microsoft.com/office/drawing/2014/main" id="{A76579B5-83F3-C903-FFE7-E03C6C44ACF0}"/>
              </a:ext>
            </a:extLst>
          </p:cNvPr>
          <p:cNvSpPr>
            <a:spLocks noGrp="1"/>
          </p:cNvSpPr>
          <p:nvPr>
            <p:ph type="title"/>
          </p:nvPr>
        </p:nvSpPr>
        <p:spPr/>
        <p:txBody>
          <a:bodyPr>
            <a:normAutofit/>
          </a:bodyPr>
          <a:lstStyle/>
          <a:p>
            <a:r>
              <a:rPr lang="fr-FR" dirty="0"/>
              <a:t>Plan d’actions proposé (3/4) – pour discussion</a:t>
            </a:r>
          </a:p>
        </p:txBody>
      </p:sp>
      <p:sp>
        <p:nvSpPr>
          <p:cNvPr id="12" name="Espace réservé du texte 11">
            <a:extLst>
              <a:ext uri="{FF2B5EF4-FFF2-40B4-BE49-F238E27FC236}">
                <a16:creationId xmlns:a16="http://schemas.microsoft.com/office/drawing/2014/main" id="{5B391B70-9B57-0AA6-BCB1-16E6B06AEC34}"/>
              </a:ext>
            </a:extLst>
          </p:cNvPr>
          <p:cNvSpPr>
            <a:spLocks noGrp="1"/>
          </p:cNvSpPr>
          <p:nvPr>
            <p:ph type="body" sz="quarter" idx="17"/>
          </p:nvPr>
        </p:nvSpPr>
        <p:spPr/>
        <p:txBody>
          <a:bodyPr anchor="ctr"/>
          <a:lstStyle/>
          <a:p>
            <a:pPr algn="ctr"/>
            <a:r>
              <a:rPr lang="fr-FR" u="sng" dirty="0"/>
              <a:t>Difficultés identifiées </a:t>
            </a:r>
            <a:r>
              <a:rPr lang="fr-FR" dirty="0"/>
              <a:t>:</a:t>
            </a:r>
          </a:p>
          <a:p>
            <a:pPr algn="ctr"/>
            <a:endParaRPr lang="fr-FR" dirty="0"/>
          </a:p>
          <a:p>
            <a:pPr marL="377825" indent="-285750" algn="ctr">
              <a:buFont typeface="Wingdings" panose="05000000000000000000" pitchFamily="2" charset="2"/>
              <a:buChar char="§"/>
            </a:pPr>
            <a:r>
              <a:rPr lang="fr-FR" dirty="0"/>
              <a:t>Manque d’information sur l’article L.1151-1 du CSP</a:t>
            </a:r>
          </a:p>
          <a:p>
            <a:pPr marL="377825" indent="-285750" algn="ctr">
              <a:buFont typeface="Wingdings" panose="05000000000000000000" pitchFamily="2" charset="2"/>
              <a:buChar char="§"/>
            </a:pPr>
            <a:endParaRPr lang="fr-FR" dirty="0"/>
          </a:p>
          <a:p>
            <a:pPr marL="377825" indent="-285750" algn="ctr">
              <a:buFont typeface="Wingdings" panose="05000000000000000000" pitchFamily="2" charset="2"/>
              <a:buChar char="§"/>
            </a:pPr>
            <a:r>
              <a:rPr lang="fr-FR" dirty="0"/>
              <a:t>Procédure peu claire</a:t>
            </a:r>
          </a:p>
          <a:p>
            <a:pPr marL="377825" indent="-285750" algn="ctr">
              <a:buFont typeface="Wingdings" panose="05000000000000000000" pitchFamily="2" charset="2"/>
              <a:buChar char="§"/>
            </a:pPr>
            <a:endParaRPr lang="fr-FR" dirty="0"/>
          </a:p>
          <a:p>
            <a:pPr marL="377825" indent="-285750" algn="ctr">
              <a:buFont typeface="Wingdings" panose="05000000000000000000" pitchFamily="2" charset="2"/>
              <a:buChar char="§"/>
            </a:pPr>
            <a:r>
              <a:rPr lang="fr-FR" dirty="0"/>
              <a:t>Difficulté pour retrouver les arrêtés</a:t>
            </a:r>
          </a:p>
        </p:txBody>
      </p:sp>
      <p:sp>
        <p:nvSpPr>
          <p:cNvPr id="10" name="Espace réservé du texte 9">
            <a:extLst>
              <a:ext uri="{FF2B5EF4-FFF2-40B4-BE49-F238E27FC236}">
                <a16:creationId xmlns:a16="http://schemas.microsoft.com/office/drawing/2014/main" id="{E3394739-62AE-C500-10F1-DF7E9F4F331B}"/>
              </a:ext>
            </a:extLst>
          </p:cNvPr>
          <p:cNvSpPr>
            <a:spLocks noGrp="1"/>
          </p:cNvSpPr>
          <p:nvPr>
            <p:ph type="body" sz="quarter" idx="14"/>
          </p:nvPr>
        </p:nvSpPr>
        <p:spPr>
          <a:xfrm>
            <a:off x="3275855" y="1851670"/>
            <a:ext cx="5472609" cy="2736304"/>
          </a:xfrm>
          <a:ln>
            <a:solidFill>
              <a:schemeClr val="tx2"/>
            </a:solidFill>
          </a:ln>
        </p:spPr>
        <p:txBody>
          <a:bodyPr/>
          <a:lstStyle/>
          <a:p>
            <a:r>
              <a:rPr lang="fr-FR" u="sng" dirty="0"/>
              <a:t>Solutions proposées</a:t>
            </a:r>
            <a:r>
              <a:rPr lang="fr-FR" dirty="0"/>
              <a:t> :</a:t>
            </a:r>
          </a:p>
          <a:p>
            <a:pPr marL="377825" indent="-285750">
              <a:buFont typeface="Wingdings" panose="05000000000000000000" pitchFamily="2" charset="2"/>
              <a:buChar char="Ø"/>
            </a:pPr>
            <a:endParaRPr lang="fr-FR" dirty="0">
              <a:latin typeface="+mj-lt"/>
            </a:endParaRPr>
          </a:p>
          <a:p>
            <a:pPr marL="377825" indent="-285750">
              <a:buFont typeface="Wingdings" panose="05000000000000000000" pitchFamily="2" charset="2"/>
              <a:buChar char="Ø"/>
            </a:pPr>
            <a:r>
              <a:rPr lang="fr-FR" dirty="0">
                <a:latin typeface="+mj-lt"/>
              </a:rPr>
              <a:t>Instruction explicitant les enjeux et le fonctionnement de l’article L.1151-1 du CSP</a:t>
            </a:r>
          </a:p>
          <a:p>
            <a:pPr marL="377825" indent="-285750">
              <a:buFont typeface="Wingdings" panose="05000000000000000000" pitchFamily="2" charset="2"/>
              <a:buChar char="Ø"/>
            </a:pPr>
            <a:endParaRPr lang="fr-FR" dirty="0">
              <a:latin typeface="+mj-lt"/>
            </a:endParaRPr>
          </a:p>
          <a:p>
            <a:pPr marL="377825" indent="-285750">
              <a:buFont typeface="Wingdings" panose="05000000000000000000" pitchFamily="2" charset="2"/>
              <a:buChar char="Ø"/>
            </a:pPr>
            <a:r>
              <a:rPr lang="fr-FR" dirty="0">
                <a:latin typeface="+mj-lt"/>
              </a:rPr>
              <a:t>Publier sur le site du ministère la liste des arrêtés d’encadrement en vigueur avec les liens vers les versions consolidées</a:t>
            </a:r>
          </a:p>
          <a:p>
            <a:pPr marL="377825" indent="-285750">
              <a:buFont typeface="Wingdings" panose="05000000000000000000" pitchFamily="2" charset="2"/>
              <a:buChar char="Ø"/>
            </a:pPr>
            <a:r>
              <a:rPr lang="fr-FR" dirty="0"/>
              <a:t>Publier les listes d’établissements sur le site du ministère ou des ARS</a:t>
            </a:r>
          </a:p>
          <a:p>
            <a:endParaRPr lang="fr-FR" u="sng" dirty="0"/>
          </a:p>
        </p:txBody>
      </p:sp>
      <p:sp>
        <p:nvSpPr>
          <p:cNvPr id="8" name="Espace réservé du pied de page 7">
            <a:extLst>
              <a:ext uri="{FF2B5EF4-FFF2-40B4-BE49-F238E27FC236}">
                <a16:creationId xmlns:a16="http://schemas.microsoft.com/office/drawing/2014/main" id="{51ED86D3-5E07-7F5C-8674-9D79B99858DD}"/>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2210295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A36674A-102A-5C03-40E3-4E0FEC4E7FAF}"/>
              </a:ext>
            </a:extLst>
          </p:cNvPr>
          <p:cNvSpPr>
            <a:spLocks noGrp="1"/>
          </p:cNvSpPr>
          <p:nvPr>
            <p:ph type="sldNum" sz="quarter" idx="12"/>
          </p:nvPr>
        </p:nvSpPr>
        <p:spPr/>
        <p:txBody>
          <a:bodyPr/>
          <a:lstStyle/>
          <a:p>
            <a:fld id="{733122C9-A0B9-462F-8757-0847AD287B63}" type="slidenum">
              <a:rPr lang="fr-FR" smtClean="0"/>
              <a:pPr/>
              <a:t>14</a:t>
            </a:fld>
            <a:endParaRPr lang="fr-FR" dirty="0"/>
          </a:p>
        </p:txBody>
      </p:sp>
      <p:sp>
        <p:nvSpPr>
          <p:cNvPr id="6" name="Espace réservé de la date 5">
            <a:extLst>
              <a:ext uri="{FF2B5EF4-FFF2-40B4-BE49-F238E27FC236}">
                <a16:creationId xmlns:a16="http://schemas.microsoft.com/office/drawing/2014/main" id="{009798C6-0B4E-7D18-5B6F-991BA50FE68E}"/>
              </a:ext>
            </a:extLst>
          </p:cNvPr>
          <p:cNvSpPr>
            <a:spLocks noGrp="1"/>
          </p:cNvSpPr>
          <p:nvPr>
            <p:ph type="dt" sz="half" idx="2"/>
          </p:nvPr>
        </p:nvSpPr>
        <p:spPr/>
        <p:txBody>
          <a:bodyPr/>
          <a:lstStyle/>
          <a:p>
            <a:fld id="{251C71F6-E0A6-1740-B64F-38F332886BAF}" type="datetime1">
              <a:rPr lang="fr-FR" cap="all" smtClean="0"/>
              <a:pPr/>
              <a:t>25/09/2024</a:t>
            </a:fld>
            <a:endParaRPr lang="fr-FR" cap="all" dirty="0"/>
          </a:p>
        </p:txBody>
      </p:sp>
      <p:sp>
        <p:nvSpPr>
          <p:cNvPr id="11" name="Espace réservé du texte 10">
            <a:extLst>
              <a:ext uri="{FF2B5EF4-FFF2-40B4-BE49-F238E27FC236}">
                <a16:creationId xmlns:a16="http://schemas.microsoft.com/office/drawing/2014/main" id="{CDF6B1E2-573C-4BC3-3FAB-2EDD0F8A996A}"/>
              </a:ext>
            </a:extLst>
          </p:cNvPr>
          <p:cNvSpPr>
            <a:spLocks noGrp="1"/>
          </p:cNvSpPr>
          <p:nvPr>
            <p:ph type="body" sz="quarter" idx="16"/>
          </p:nvPr>
        </p:nvSpPr>
        <p:spPr/>
        <p:txBody>
          <a:bodyPr/>
          <a:lstStyle/>
          <a:p>
            <a:r>
              <a:rPr lang="fr-FR" dirty="0"/>
              <a:t>Articulation avec le régime d’autorisation d’activités de soins</a:t>
            </a:r>
          </a:p>
        </p:txBody>
      </p:sp>
      <p:sp>
        <p:nvSpPr>
          <p:cNvPr id="9" name="Titre 8">
            <a:extLst>
              <a:ext uri="{FF2B5EF4-FFF2-40B4-BE49-F238E27FC236}">
                <a16:creationId xmlns:a16="http://schemas.microsoft.com/office/drawing/2014/main" id="{A76579B5-83F3-C903-FFE7-E03C6C44ACF0}"/>
              </a:ext>
            </a:extLst>
          </p:cNvPr>
          <p:cNvSpPr>
            <a:spLocks noGrp="1"/>
          </p:cNvSpPr>
          <p:nvPr>
            <p:ph type="title"/>
          </p:nvPr>
        </p:nvSpPr>
        <p:spPr/>
        <p:txBody>
          <a:bodyPr>
            <a:normAutofit/>
          </a:bodyPr>
          <a:lstStyle/>
          <a:p>
            <a:r>
              <a:rPr lang="fr-FR" dirty="0"/>
              <a:t>Plan d’actions proposé (4/4) – pour discussion</a:t>
            </a:r>
          </a:p>
        </p:txBody>
      </p:sp>
      <p:sp>
        <p:nvSpPr>
          <p:cNvPr id="12" name="Espace réservé du texte 11">
            <a:extLst>
              <a:ext uri="{FF2B5EF4-FFF2-40B4-BE49-F238E27FC236}">
                <a16:creationId xmlns:a16="http://schemas.microsoft.com/office/drawing/2014/main" id="{5B391B70-9B57-0AA6-BCB1-16E6B06AEC34}"/>
              </a:ext>
            </a:extLst>
          </p:cNvPr>
          <p:cNvSpPr>
            <a:spLocks noGrp="1"/>
          </p:cNvSpPr>
          <p:nvPr>
            <p:ph type="body" sz="quarter" idx="17"/>
          </p:nvPr>
        </p:nvSpPr>
        <p:spPr>
          <a:xfrm>
            <a:off x="323528" y="1664674"/>
            <a:ext cx="2556471" cy="2880320"/>
          </a:xfrm>
        </p:spPr>
        <p:txBody>
          <a:bodyPr anchor="ctr"/>
          <a:lstStyle/>
          <a:p>
            <a:pPr algn="ctr"/>
            <a:r>
              <a:rPr lang="fr-FR" u="sng" dirty="0"/>
              <a:t>Difficultés identifiées </a:t>
            </a:r>
            <a:r>
              <a:rPr lang="fr-FR" dirty="0"/>
              <a:t>:</a:t>
            </a:r>
          </a:p>
          <a:p>
            <a:pPr marL="377825" indent="-285750" algn="ctr">
              <a:buFont typeface="Wingdings" panose="05000000000000000000" pitchFamily="2" charset="2"/>
              <a:buChar char="§"/>
            </a:pPr>
            <a:r>
              <a:rPr lang="fr-FR" dirty="0"/>
              <a:t>Calendriers non concordants</a:t>
            </a:r>
          </a:p>
          <a:p>
            <a:pPr marL="377825" indent="-285750" algn="ctr">
              <a:buFont typeface="Wingdings" panose="05000000000000000000" pitchFamily="2" charset="2"/>
              <a:buChar char="§"/>
            </a:pPr>
            <a:r>
              <a:rPr lang="fr-FR" dirty="0"/>
              <a:t>Equipes au sein des ARS en charge des autorisations d’activité de soins</a:t>
            </a:r>
          </a:p>
          <a:p>
            <a:pPr marL="377825" indent="-285750" algn="ctr">
              <a:buFont typeface="Wingdings" panose="05000000000000000000" pitchFamily="2" charset="2"/>
              <a:buChar char="§"/>
            </a:pPr>
            <a:r>
              <a:rPr lang="fr-FR" dirty="0"/>
              <a:t>Charge de travail trop importante pour permettre un contrôle au fil de l’eau</a:t>
            </a:r>
          </a:p>
          <a:p>
            <a:pPr marL="377825" indent="-285750" algn="ctr">
              <a:buFont typeface="Wingdings" panose="05000000000000000000" pitchFamily="2" charset="2"/>
              <a:buChar char="§"/>
            </a:pPr>
            <a:r>
              <a:rPr lang="fr-FR" dirty="0"/>
              <a:t>Peu de révision de listes</a:t>
            </a:r>
          </a:p>
        </p:txBody>
      </p:sp>
      <p:sp>
        <p:nvSpPr>
          <p:cNvPr id="10" name="Espace réservé du texte 9">
            <a:extLst>
              <a:ext uri="{FF2B5EF4-FFF2-40B4-BE49-F238E27FC236}">
                <a16:creationId xmlns:a16="http://schemas.microsoft.com/office/drawing/2014/main" id="{E3394739-62AE-C500-10F1-DF7E9F4F331B}"/>
              </a:ext>
            </a:extLst>
          </p:cNvPr>
          <p:cNvSpPr>
            <a:spLocks noGrp="1"/>
          </p:cNvSpPr>
          <p:nvPr>
            <p:ph type="body" sz="quarter" idx="14"/>
          </p:nvPr>
        </p:nvSpPr>
        <p:spPr>
          <a:xfrm>
            <a:off x="3275855" y="1707654"/>
            <a:ext cx="5472609" cy="2880320"/>
          </a:xfrm>
          <a:ln>
            <a:solidFill>
              <a:schemeClr val="tx2"/>
            </a:solidFill>
          </a:ln>
        </p:spPr>
        <p:txBody>
          <a:bodyPr/>
          <a:lstStyle/>
          <a:p>
            <a:r>
              <a:rPr lang="fr-FR" u="sng" dirty="0"/>
              <a:t>Solutions proposées</a:t>
            </a:r>
            <a:r>
              <a:rPr lang="fr-FR" dirty="0"/>
              <a:t> (à long terme) :</a:t>
            </a:r>
          </a:p>
          <a:p>
            <a:pPr marL="377825" indent="-285750">
              <a:buFont typeface="Wingdings" panose="05000000000000000000" pitchFamily="2" charset="2"/>
              <a:buChar char="Ø"/>
            </a:pPr>
            <a:r>
              <a:rPr lang="fr-FR" dirty="0"/>
              <a:t>Travaux engagés pour évaluer les </a:t>
            </a:r>
            <a:r>
              <a:rPr lang="fr-FR" dirty="0">
                <a:latin typeface="+mj-lt"/>
              </a:rPr>
              <a:t>possibilités d’intégrer certains actes encadrés au régime des autorisations d’activités de soins</a:t>
            </a:r>
            <a:r>
              <a:rPr lang="fr-FR" dirty="0"/>
              <a:t> </a:t>
            </a:r>
            <a:r>
              <a:rPr lang="fr-FR" i="1" dirty="0"/>
              <a:t>(conjointement avec les bureaux en charge des autorisations d’activités de soins)</a:t>
            </a:r>
          </a:p>
          <a:p>
            <a:pPr marL="377825" indent="-285750">
              <a:buFont typeface="Wingdings" panose="05000000000000000000" pitchFamily="2" charset="2"/>
              <a:buChar char="Ø"/>
            </a:pPr>
            <a:endParaRPr lang="fr-FR" dirty="0"/>
          </a:p>
          <a:p>
            <a:pPr marL="377825" indent="-285750">
              <a:buFont typeface="Wingdings" panose="05000000000000000000" pitchFamily="2" charset="2"/>
              <a:buChar char="Ø"/>
            </a:pPr>
            <a:r>
              <a:rPr lang="fr-FR" dirty="0"/>
              <a:t>Travaux à engager pour évaluer les possibilités d’intégrer la procédure de sélection des établissements répondant aux critères des encadrements </a:t>
            </a:r>
            <a:r>
              <a:rPr lang="fr-FR" dirty="0">
                <a:latin typeface="+mj-lt"/>
              </a:rPr>
              <a:t>au système d’information des autorisations d’activité de soins</a:t>
            </a:r>
            <a:r>
              <a:rPr lang="fr-FR" dirty="0"/>
              <a:t> </a:t>
            </a:r>
            <a:r>
              <a:rPr lang="fr-FR" i="1" dirty="0"/>
              <a:t>(conjointement avec les bureaux en charge des systèmes d’information)</a:t>
            </a:r>
            <a:endParaRPr lang="fr-FR" dirty="0"/>
          </a:p>
          <a:p>
            <a:endParaRPr lang="fr-FR" u="sng" dirty="0"/>
          </a:p>
        </p:txBody>
      </p:sp>
      <p:sp>
        <p:nvSpPr>
          <p:cNvPr id="8" name="Espace réservé du pied de page 7">
            <a:extLst>
              <a:ext uri="{FF2B5EF4-FFF2-40B4-BE49-F238E27FC236}">
                <a16:creationId xmlns:a16="http://schemas.microsoft.com/office/drawing/2014/main" id="{51ED86D3-5E07-7F5C-8674-9D79B99858DD}"/>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1226074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77825" indent="-285750" algn="just">
              <a:buFont typeface="Wingdings" panose="05000000000000000000" pitchFamily="2" charset="2"/>
              <a:buChar char="§"/>
            </a:pPr>
            <a:r>
              <a:rPr lang="fr-FR" dirty="0"/>
              <a:t>28/08/2024 : 1er échange avec les ARS </a:t>
            </a:r>
            <a:r>
              <a:rPr lang="fr-FR" dirty="0">
                <a:sym typeface="Wingdings" panose="05000000000000000000" pitchFamily="2" charset="2"/>
              </a:rPr>
              <a:t> présentation du contexte et du plan d’actions spécifique BSU/POP</a:t>
            </a:r>
          </a:p>
          <a:p>
            <a:pPr marL="377825" indent="-285750" algn="just">
              <a:buFont typeface="Wingdings" panose="05000000000000000000" pitchFamily="2" charset="2"/>
              <a:buChar char="§"/>
            </a:pPr>
            <a:r>
              <a:rPr lang="fr-FR" dirty="0"/>
              <a:t>17/09/2024 : élaboration d’un document commun d’évaluation des établissements par RI2 et réunion avec les ARS sur cette base. </a:t>
            </a:r>
          </a:p>
          <a:p>
            <a:pPr marL="450850" indent="-88900" algn="just"/>
            <a:r>
              <a:rPr lang="fr-FR" dirty="0"/>
              <a:t>Envoi d’un document finalisé d’ici fin septembre, qui pourra servir aux ARS à établir les listes d’établissements </a:t>
            </a:r>
          </a:p>
          <a:p>
            <a:pPr marL="377825" indent="-285750" algn="just">
              <a:buFont typeface="Wingdings" panose="05000000000000000000" pitchFamily="2" charset="2"/>
              <a:buChar char="§"/>
            </a:pPr>
            <a:r>
              <a:rPr lang="fr-FR" dirty="0"/>
              <a:t>20/09/2024 : information en séminaire des DG ARS</a:t>
            </a:r>
          </a:p>
          <a:p>
            <a:pPr algn="just"/>
            <a:endParaRPr lang="fr-FR" dirty="0"/>
          </a:p>
          <a:p>
            <a:pPr marL="377825" indent="-285750" algn="just">
              <a:buFont typeface="Wingdings" panose="05000000000000000000" pitchFamily="2" charset="2"/>
              <a:buChar char="§"/>
            </a:pPr>
            <a:r>
              <a:rPr lang="fr-FR" b="1" u="sng" dirty="0"/>
              <a:t>Les listes d’établissements autorisés devront être établies par les ARS dès que possible</a:t>
            </a:r>
          </a:p>
          <a:p>
            <a:pPr algn="just"/>
            <a:endParaRPr lang="fr-FR"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15</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Calendrier et prochaines étapes sur BSU /POP</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1917882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77825" indent="-285750" algn="just">
              <a:buFont typeface="Wingdings" panose="05000000000000000000" pitchFamily="2" charset="2"/>
              <a:buChar char="§"/>
            </a:pPr>
            <a:endParaRPr lang="fr-FR" dirty="0">
              <a:sym typeface="Wingdings" panose="05000000000000000000" pitchFamily="2" charset="2"/>
            </a:endParaRPr>
          </a:p>
          <a:p>
            <a:pPr algn="just"/>
            <a:endParaRPr lang="fr-FR" i="1" dirty="0"/>
          </a:p>
          <a:p>
            <a:pPr marL="377825" indent="-285750" algn="just">
              <a:buFont typeface="Wingdings" panose="05000000000000000000" pitchFamily="2" charset="2"/>
              <a:buChar char="§"/>
            </a:pPr>
            <a:r>
              <a:rPr lang="fr-FR" dirty="0"/>
              <a:t>20/09/2024 : premiers échanges avec les DG ARS. Echanges complémentaires à venir</a:t>
            </a:r>
          </a:p>
          <a:p>
            <a:pPr marL="377825" indent="-285750" algn="just">
              <a:buFont typeface="Wingdings" panose="05000000000000000000" pitchFamily="2" charset="2"/>
              <a:buChar char="§"/>
            </a:pPr>
            <a:endParaRPr lang="fr-FR" dirty="0"/>
          </a:p>
          <a:p>
            <a:pPr marL="377825" indent="-285750" algn="just">
              <a:buFont typeface="Wingdings" panose="05000000000000000000" pitchFamily="2" charset="2"/>
              <a:buChar char="§"/>
            </a:pPr>
            <a:r>
              <a:rPr lang="fr-FR" dirty="0"/>
              <a:t>27/09/2024 : réunion en CTS DOS : présentation synthétique des résultats de l’enquête et échanges sur les pistes d’amélioration</a:t>
            </a:r>
          </a:p>
          <a:p>
            <a:pPr marL="377825" indent="-285750" algn="just">
              <a:buFont typeface="Wingdings" panose="05000000000000000000" pitchFamily="2" charset="2"/>
              <a:buChar char="§"/>
            </a:pPr>
            <a:endParaRPr lang="fr-FR" dirty="0"/>
          </a:p>
          <a:p>
            <a:pPr marL="377825" indent="-285750" algn="just">
              <a:buFont typeface="Wingdings" panose="05000000000000000000" pitchFamily="2" charset="2"/>
              <a:buChar char="§"/>
            </a:pPr>
            <a:r>
              <a:rPr lang="fr-FR" dirty="0"/>
              <a:t>Octobre 2024 : réunion avec les ARS (en particulier référents ARS L1151-1) : présentation des résultats de l’enquête et échanges sur les pistes d’amélioration</a:t>
            </a:r>
          </a:p>
          <a:p>
            <a:pPr marL="377825" indent="-285750" algn="just">
              <a:buFont typeface="Wingdings" panose="05000000000000000000" pitchFamily="2" charset="2"/>
              <a:buChar char="§"/>
            </a:pPr>
            <a:endParaRPr lang="fr-FR" dirty="0"/>
          </a:p>
          <a:p>
            <a:pPr marL="377825" indent="-285750" algn="just">
              <a:buFont typeface="Wingdings" panose="05000000000000000000" pitchFamily="2" charset="2"/>
              <a:buChar char="§"/>
            </a:pPr>
            <a:r>
              <a:rPr lang="fr-FR" dirty="0"/>
              <a:t>D’ici fin 2024 : formalisation d’un plan d’actions et mise en œuvre des premières actions, avec l’appui de Christelle </a:t>
            </a:r>
            <a:r>
              <a:rPr lang="fr-FR" dirty="0" err="1"/>
              <a:t>Carboneil</a:t>
            </a:r>
            <a:r>
              <a:rPr lang="fr-FR" dirty="0"/>
              <a:t> (DGARS Grand-Est, référente L.1151-1)</a:t>
            </a: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16</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a:xfrm>
            <a:off x="323850" y="807623"/>
            <a:ext cx="8424863" cy="539991"/>
          </a:xfrm>
        </p:spPr>
        <p:txBody>
          <a:bodyPr>
            <a:normAutofit fontScale="90000"/>
          </a:bodyPr>
          <a:lstStyle/>
          <a:p>
            <a:r>
              <a:rPr lang="fr-FR" dirty="0"/>
              <a:t>Calendrier et prochaines étapes sur le dispositif global L.1151-1</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988396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F8D72F87-81B2-BEF7-76B6-FB95AFD5E557}"/>
              </a:ext>
            </a:extLst>
          </p:cNvPr>
          <p:cNvSpPr>
            <a:spLocks noGrp="1"/>
          </p:cNvSpPr>
          <p:nvPr>
            <p:ph type="body" sz="quarter" idx="13"/>
          </p:nvPr>
        </p:nvSpPr>
        <p:spPr/>
        <p:txBody>
          <a:bodyPr/>
          <a:lstStyle/>
          <a:p>
            <a:r>
              <a:rPr lang="fr-FR" dirty="0"/>
              <a:t>Annexe 1 :</a:t>
            </a:r>
          </a:p>
          <a:p>
            <a:r>
              <a:rPr lang="fr-FR" dirty="0"/>
              <a:t>COMPLEMENTS sur BSU ET POP</a:t>
            </a:r>
          </a:p>
        </p:txBody>
      </p:sp>
      <p:sp>
        <p:nvSpPr>
          <p:cNvPr id="6" name="Espace réservé de la date 5">
            <a:extLst>
              <a:ext uri="{FF2B5EF4-FFF2-40B4-BE49-F238E27FC236}">
                <a16:creationId xmlns:a16="http://schemas.microsoft.com/office/drawing/2014/main" id="{A1138D04-107C-3A9C-E7D1-2EE9214A41CB}"/>
              </a:ext>
            </a:extLst>
          </p:cNvPr>
          <p:cNvSpPr>
            <a:spLocks noGrp="1"/>
          </p:cNvSpPr>
          <p:nvPr>
            <p:ph type="dt" sz="half" idx="2"/>
          </p:nvPr>
        </p:nvSpPr>
        <p:spPr/>
        <p:txBody>
          <a:bodyPr/>
          <a:lstStyle/>
          <a:p>
            <a:fld id="{251C71F6-E0A6-1740-B64F-38F332886BAF}" type="datetime1">
              <a:rPr lang="fr-FR" cap="all" smtClean="0"/>
              <a:pPr/>
              <a:t>25/09/2024</a:t>
            </a:fld>
            <a:endParaRPr lang="fr-FR" cap="all" dirty="0"/>
          </a:p>
        </p:txBody>
      </p:sp>
      <p:sp>
        <p:nvSpPr>
          <p:cNvPr id="2" name="Espace réservé du numéro de diapositive 1">
            <a:extLst>
              <a:ext uri="{FF2B5EF4-FFF2-40B4-BE49-F238E27FC236}">
                <a16:creationId xmlns:a16="http://schemas.microsoft.com/office/drawing/2014/main" id="{2164C10D-F744-29C9-D467-D01C90369E13}"/>
              </a:ext>
            </a:extLst>
          </p:cNvPr>
          <p:cNvSpPr>
            <a:spLocks noGrp="1"/>
          </p:cNvSpPr>
          <p:nvPr>
            <p:ph type="sldNum" sz="quarter" idx="4"/>
          </p:nvPr>
        </p:nvSpPr>
        <p:spPr/>
        <p:txBody>
          <a:bodyPr/>
          <a:lstStyle/>
          <a:p>
            <a:fld id="{733122C9-A0B9-462F-8757-0847AD287B63}" type="slidenum">
              <a:rPr lang="fr-FR" smtClean="0"/>
              <a:pPr/>
              <a:t>17</a:t>
            </a:fld>
            <a:endParaRPr lang="fr-FR" dirty="0"/>
          </a:p>
        </p:txBody>
      </p:sp>
      <p:sp>
        <p:nvSpPr>
          <p:cNvPr id="8" name="Espace réservé du pied de page 7">
            <a:extLst>
              <a:ext uri="{FF2B5EF4-FFF2-40B4-BE49-F238E27FC236}">
                <a16:creationId xmlns:a16="http://schemas.microsoft.com/office/drawing/2014/main" id="{7A93CFEF-775B-2C3B-DDFF-F90546E10E17}"/>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3564382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8" name="Connecteur : en arc 147">
            <a:extLst>
              <a:ext uri="{FF2B5EF4-FFF2-40B4-BE49-F238E27FC236}">
                <a16:creationId xmlns:a16="http://schemas.microsoft.com/office/drawing/2014/main" id="{E36F35EC-C1F9-3C44-A375-F7CD2F5CFCDF}"/>
              </a:ext>
            </a:extLst>
          </p:cNvPr>
          <p:cNvCxnSpPr>
            <a:cxnSpLocks/>
            <a:stCxn id="21" idx="2"/>
            <a:endCxn id="40" idx="6"/>
          </p:cNvCxnSpPr>
          <p:nvPr/>
        </p:nvCxnSpPr>
        <p:spPr>
          <a:xfrm rot="5400000">
            <a:off x="6481464" y="2138493"/>
            <a:ext cx="727715" cy="307449"/>
          </a:xfrm>
          <a:prstGeom prst="curvedConnector2">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18</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fontScale="90000"/>
          </a:bodyPr>
          <a:lstStyle/>
          <a:p>
            <a:r>
              <a:rPr lang="fr-FR" dirty="0"/>
              <a:t>BSU / POP font l’objet d’un suivi rapproché depuis 2005</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pSp>
        <p:nvGrpSpPr>
          <p:cNvPr id="8" name="Groupe 7">
            <a:extLst>
              <a:ext uri="{FF2B5EF4-FFF2-40B4-BE49-F238E27FC236}">
                <a16:creationId xmlns:a16="http://schemas.microsoft.com/office/drawing/2014/main" id="{236F3F9A-5922-3B61-41EC-1EDC78B8002E}"/>
              </a:ext>
            </a:extLst>
          </p:cNvPr>
          <p:cNvGrpSpPr/>
          <p:nvPr/>
        </p:nvGrpSpPr>
        <p:grpSpPr>
          <a:xfrm>
            <a:off x="11547" y="1343131"/>
            <a:ext cx="9048751" cy="3332744"/>
            <a:chOff x="11547" y="1536850"/>
            <a:chExt cx="9048751" cy="3332744"/>
          </a:xfrm>
        </p:grpSpPr>
        <p:cxnSp>
          <p:nvCxnSpPr>
            <p:cNvPr id="94" name="Connecteur : en arc 93">
              <a:extLst>
                <a:ext uri="{FF2B5EF4-FFF2-40B4-BE49-F238E27FC236}">
                  <a16:creationId xmlns:a16="http://schemas.microsoft.com/office/drawing/2014/main" id="{CDF7E185-255B-7F08-B47B-12265C88FACB}"/>
                </a:ext>
              </a:extLst>
            </p:cNvPr>
            <p:cNvCxnSpPr>
              <a:cxnSpLocks/>
              <a:stCxn id="19" idx="2"/>
              <a:endCxn id="41" idx="1"/>
            </p:cNvCxnSpPr>
            <p:nvPr/>
          </p:nvCxnSpPr>
          <p:spPr>
            <a:xfrm rot="16200000" flipH="1">
              <a:off x="6412370" y="2790170"/>
              <a:ext cx="53117" cy="2490"/>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8" name="Connecteur : en arc 87">
              <a:extLst>
                <a:ext uri="{FF2B5EF4-FFF2-40B4-BE49-F238E27FC236}">
                  <a16:creationId xmlns:a16="http://schemas.microsoft.com/office/drawing/2014/main" id="{C1513CF0-ABBD-5550-FD85-422A0906B89B}"/>
                </a:ext>
              </a:extLst>
            </p:cNvPr>
            <p:cNvCxnSpPr>
              <a:cxnSpLocks/>
              <a:stCxn id="39" idx="4"/>
              <a:endCxn id="22" idx="0"/>
            </p:cNvCxnSpPr>
            <p:nvPr/>
          </p:nvCxnSpPr>
          <p:spPr>
            <a:xfrm rot="16200000" flipH="1">
              <a:off x="7615116" y="3316617"/>
              <a:ext cx="560247" cy="344523"/>
            </a:xfrm>
            <a:prstGeom prst="curvedConnector3">
              <a:avLst>
                <a:gd name="adj1" fmla="val 50000"/>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necteur : en arc 84">
              <a:extLst>
                <a:ext uri="{FF2B5EF4-FFF2-40B4-BE49-F238E27FC236}">
                  <a16:creationId xmlns:a16="http://schemas.microsoft.com/office/drawing/2014/main" id="{35BF4208-C337-2AAF-6124-14319D47D1E8}"/>
                </a:ext>
              </a:extLst>
            </p:cNvPr>
            <p:cNvCxnSpPr>
              <a:cxnSpLocks/>
              <a:stCxn id="38" idx="4"/>
              <a:endCxn id="20" idx="0"/>
            </p:cNvCxnSpPr>
            <p:nvPr/>
          </p:nvCxnSpPr>
          <p:spPr>
            <a:xfrm rot="5400000">
              <a:off x="6280213" y="3157635"/>
              <a:ext cx="162763" cy="279744"/>
            </a:xfrm>
            <a:prstGeom prst="curvedConnector3">
              <a:avLst>
                <a:gd name="adj1" fmla="val 50000"/>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2" name="Connecteur : en arc 71">
              <a:extLst>
                <a:ext uri="{FF2B5EF4-FFF2-40B4-BE49-F238E27FC236}">
                  <a16:creationId xmlns:a16="http://schemas.microsoft.com/office/drawing/2014/main" id="{784ACC6D-24D3-326C-60AD-02D9280E10A5}"/>
                </a:ext>
              </a:extLst>
            </p:cNvPr>
            <p:cNvCxnSpPr>
              <a:cxnSpLocks/>
              <a:stCxn id="34" idx="4"/>
              <a:endCxn id="12" idx="0"/>
            </p:cNvCxnSpPr>
            <p:nvPr/>
          </p:nvCxnSpPr>
          <p:spPr>
            <a:xfrm rot="5400000">
              <a:off x="2231046" y="3300044"/>
              <a:ext cx="170825" cy="2988"/>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necteur : en arc 67">
              <a:extLst>
                <a:ext uri="{FF2B5EF4-FFF2-40B4-BE49-F238E27FC236}">
                  <a16:creationId xmlns:a16="http://schemas.microsoft.com/office/drawing/2014/main" id="{FC3E2B4E-DD3D-1A64-26FC-33208D148C65}"/>
                </a:ext>
              </a:extLst>
            </p:cNvPr>
            <p:cNvCxnSpPr>
              <a:cxnSpLocks/>
              <a:stCxn id="11" idx="0"/>
              <a:endCxn id="33" idx="4"/>
            </p:cNvCxnSpPr>
            <p:nvPr/>
          </p:nvCxnSpPr>
          <p:spPr>
            <a:xfrm rot="16200000" flipV="1">
              <a:off x="1039668" y="3551044"/>
              <a:ext cx="780634" cy="123903"/>
            </a:xfrm>
            <a:prstGeom prst="curvedConnector3">
              <a:avLst>
                <a:gd name="adj1" fmla="val 50000"/>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necteur : en arc 64">
              <a:extLst>
                <a:ext uri="{FF2B5EF4-FFF2-40B4-BE49-F238E27FC236}">
                  <a16:creationId xmlns:a16="http://schemas.microsoft.com/office/drawing/2014/main" id="{97CCF142-9830-4D21-DC7E-8BC266C75540}"/>
                </a:ext>
              </a:extLst>
            </p:cNvPr>
            <p:cNvCxnSpPr>
              <a:cxnSpLocks/>
              <a:stCxn id="32" idx="4"/>
              <a:endCxn id="10" idx="0"/>
            </p:cNvCxnSpPr>
            <p:nvPr/>
          </p:nvCxnSpPr>
          <p:spPr>
            <a:xfrm rot="16200000" flipH="1">
              <a:off x="705340" y="3251721"/>
              <a:ext cx="125640" cy="66259"/>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Connecteur : en arc 51">
              <a:extLst>
                <a:ext uri="{FF2B5EF4-FFF2-40B4-BE49-F238E27FC236}">
                  <a16:creationId xmlns:a16="http://schemas.microsoft.com/office/drawing/2014/main" id="{FF11C46D-9661-F5F3-4552-B19902CB9471}"/>
                </a:ext>
              </a:extLst>
            </p:cNvPr>
            <p:cNvCxnSpPr>
              <a:cxnSpLocks/>
              <a:stCxn id="7" idx="2"/>
              <a:endCxn id="30" idx="0"/>
            </p:cNvCxnSpPr>
            <p:nvPr/>
          </p:nvCxnSpPr>
          <p:spPr>
            <a:xfrm rot="5400000">
              <a:off x="645682" y="2617943"/>
              <a:ext cx="272055" cy="93356"/>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Flèche : droite 1">
              <a:extLst>
                <a:ext uri="{FF2B5EF4-FFF2-40B4-BE49-F238E27FC236}">
                  <a16:creationId xmlns:a16="http://schemas.microsoft.com/office/drawing/2014/main" id="{5E49C2E7-B353-6895-6D8B-F18985CDEAAA}"/>
                </a:ext>
              </a:extLst>
            </p:cNvPr>
            <p:cNvSpPr/>
            <p:nvPr/>
          </p:nvSpPr>
          <p:spPr>
            <a:xfrm>
              <a:off x="468115" y="2740853"/>
              <a:ext cx="8280598" cy="536463"/>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7338DA1C-DD38-DF59-88AD-5A7000690D44}"/>
                </a:ext>
              </a:extLst>
            </p:cNvPr>
            <p:cNvSpPr txBox="1"/>
            <p:nvPr/>
          </p:nvSpPr>
          <p:spPr>
            <a:xfrm>
              <a:off x="227409" y="1789930"/>
              <a:ext cx="1201956" cy="738664"/>
            </a:xfrm>
            <a:prstGeom prst="rect">
              <a:avLst/>
            </a:prstGeom>
            <a:noFill/>
          </p:spPr>
          <p:txBody>
            <a:bodyPr wrap="square" rtlCol="0">
              <a:spAutoFit/>
            </a:bodyPr>
            <a:lstStyle/>
            <a:p>
              <a:pPr algn="ctr"/>
              <a:r>
                <a:rPr lang="fr-FR" sz="1050" dirty="0"/>
                <a:t>Suivi national (ANSM) devant signaux internationaux</a:t>
              </a:r>
            </a:p>
          </p:txBody>
        </p:sp>
        <p:sp>
          <p:nvSpPr>
            <p:cNvPr id="9" name="ZoneTexte 8">
              <a:extLst>
                <a:ext uri="{FF2B5EF4-FFF2-40B4-BE49-F238E27FC236}">
                  <a16:creationId xmlns:a16="http://schemas.microsoft.com/office/drawing/2014/main" id="{3C0FAA36-C3AE-664F-0B33-E14C3CDA02DC}"/>
                </a:ext>
              </a:extLst>
            </p:cNvPr>
            <p:cNvSpPr txBox="1"/>
            <p:nvPr/>
          </p:nvSpPr>
          <p:spPr>
            <a:xfrm>
              <a:off x="7382825" y="2116894"/>
              <a:ext cx="1677473" cy="577081"/>
            </a:xfrm>
            <a:prstGeom prst="rect">
              <a:avLst/>
            </a:prstGeom>
            <a:noFill/>
          </p:spPr>
          <p:txBody>
            <a:bodyPr wrap="square" rtlCol="0">
              <a:spAutoFit/>
            </a:bodyPr>
            <a:lstStyle/>
            <a:p>
              <a:pPr algn="ctr"/>
              <a:r>
                <a:rPr lang="fr-FR" sz="1050" dirty="0"/>
                <a:t>Courrier du collectif « Balance ta bandelette »</a:t>
              </a:r>
            </a:p>
          </p:txBody>
        </p:sp>
        <p:sp>
          <p:nvSpPr>
            <p:cNvPr id="10" name="ZoneTexte 9">
              <a:extLst>
                <a:ext uri="{FF2B5EF4-FFF2-40B4-BE49-F238E27FC236}">
                  <a16:creationId xmlns:a16="http://schemas.microsoft.com/office/drawing/2014/main" id="{8B081AE9-0DFA-0EB6-1211-951A3A92992E}"/>
                </a:ext>
              </a:extLst>
            </p:cNvPr>
            <p:cNvSpPr txBox="1"/>
            <p:nvPr/>
          </p:nvSpPr>
          <p:spPr>
            <a:xfrm>
              <a:off x="11547" y="3347671"/>
              <a:ext cx="1579486" cy="577081"/>
            </a:xfrm>
            <a:prstGeom prst="rect">
              <a:avLst/>
            </a:prstGeom>
            <a:noFill/>
          </p:spPr>
          <p:txBody>
            <a:bodyPr wrap="square" rtlCol="0">
              <a:spAutoFit/>
            </a:bodyPr>
            <a:lstStyle/>
            <a:p>
              <a:pPr algn="ctr"/>
              <a:r>
                <a:rPr lang="fr-FR" sz="1050" dirty="0"/>
                <a:t>1</a:t>
              </a:r>
              <a:r>
                <a:rPr lang="fr-FR" sz="1050" baseline="30000" dirty="0"/>
                <a:t>re</a:t>
              </a:r>
              <a:r>
                <a:rPr lang="fr-FR" sz="1050" dirty="0"/>
                <a:t> enquête de matériovigilance (ANSM)</a:t>
              </a:r>
            </a:p>
          </p:txBody>
        </p:sp>
        <p:sp>
          <p:nvSpPr>
            <p:cNvPr id="11" name="ZoneTexte 10">
              <a:extLst>
                <a:ext uri="{FF2B5EF4-FFF2-40B4-BE49-F238E27FC236}">
                  <a16:creationId xmlns:a16="http://schemas.microsoft.com/office/drawing/2014/main" id="{6677C4EA-82FB-A536-C739-7B5DAF95D349}"/>
                </a:ext>
              </a:extLst>
            </p:cNvPr>
            <p:cNvSpPr txBox="1"/>
            <p:nvPr/>
          </p:nvSpPr>
          <p:spPr>
            <a:xfrm>
              <a:off x="639873" y="4003313"/>
              <a:ext cx="1704125" cy="707886"/>
            </a:xfrm>
            <a:prstGeom prst="rect">
              <a:avLst/>
            </a:prstGeom>
            <a:noFill/>
          </p:spPr>
          <p:txBody>
            <a:bodyPr wrap="square" rtlCol="0">
              <a:spAutoFit/>
            </a:bodyPr>
            <a:lstStyle/>
            <a:p>
              <a:pPr algn="ctr"/>
              <a:r>
                <a:rPr lang="fr-FR" sz="1000" dirty="0"/>
                <a:t>Recommandations HAS &amp; norme française sur les essais cliniques liés aux MESH</a:t>
              </a:r>
            </a:p>
          </p:txBody>
        </p:sp>
        <p:sp>
          <p:nvSpPr>
            <p:cNvPr id="12" name="ZoneTexte 11">
              <a:extLst>
                <a:ext uri="{FF2B5EF4-FFF2-40B4-BE49-F238E27FC236}">
                  <a16:creationId xmlns:a16="http://schemas.microsoft.com/office/drawing/2014/main" id="{9B7A0F93-014F-97A0-CC51-F423D7A32818}"/>
                </a:ext>
              </a:extLst>
            </p:cNvPr>
            <p:cNvSpPr txBox="1"/>
            <p:nvPr/>
          </p:nvSpPr>
          <p:spPr>
            <a:xfrm>
              <a:off x="1669813" y="3386951"/>
              <a:ext cx="1290301" cy="577081"/>
            </a:xfrm>
            <a:prstGeom prst="rect">
              <a:avLst/>
            </a:prstGeom>
            <a:noFill/>
          </p:spPr>
          <p:txBody>
            <a:bodyPr wrap="square" rtlCol="0">
              <a:spAutoFit/>
            </a:bodyPr>
            <a:lstStyle/>
            <a:p>
              <a:pPr algn="ctr"/>
              <a:r>
                <a:rPr lang="fr-FR" sz="1050" dirty="0"/>
                <a:t>2</a:t>
              </a:r>
              <a:r>
                <a:rPr lang="fr-FR" sz="1050" baseline="30000" dirty="0"/>
                <a:t>e</a:t>
              </a:r>
              <a:r>
                <a:rPr lang="fr-FR" sz="1050" dirty="0"/>
                <a:t> enquête de matériovigilance (ANSM)</a:t>
              </a:r>
            </a:p>
          </p:txBody>
        </p:sp>
        <p:sp>
          <p:nvSpPr>
            <p:cNvPr id="19" name="ZoneTexte 18">
              <a:extLst>
                <a:ext uri="{FF2B5EF4-FFF2-40B4-BE49-F238E27FC236}">
                  <a16:creationId xmlns:a16="http://schemas.microsoft.com/office/drawing/2014/main" id="{8BF42A64-0D11-9F1F-97A7-D72B3F09BA61}"/>
                </a:ext>
              </a:extLst>
            </p:cNvPr>
            <p:cNvSpPr txBox="1"/>
            <p:nvPr/>
          </p:nvSpPr>
          <p:spPr>
            <a:xfrm>
              <a:off x="5829204" y="2333970"/>
              <a:ext cx="1216957" cy="430887"/>
            </a:xfrm>
            <a:prstGeom prst="rect">
              <a:avLst/>
            </a:prstGeom>
            <a:noFill/>
          </p:spPr>
          <p:txBody>
            <a:bodyPr wrap="square" rtlCol="0">
              <a:spAutoFit/>
            </a:bodyPr>
            <a:lstStyle/>
            <a:p>
              <a:pPr algn="ctr"/>
              <a:r>
                <a:rPr lang="fr-FR" sz="1050" dirty="0">
                  <a:solidFill>
                    <a:schemeClr val="accent4"/>
                  </a:solidFill>
                  <a:latin typeface="+mj-lt"/>
                </a:rPr>
                <a:t>Encadrement POP</a:t>
              </a:r>
            </a:p>
          </p:txBody>
        </p:sp>
        <p:sp>
          <p:nvSpPr>
            <p:cNvPr id="20" name="ZoneTexte 19">
              <a:extLst>
                <a:ext uri="{FF2B5EF4-FFF2-40B4-BE49-F238E27FC236}">
                  <a16:creationId xmlns:a16="http://schemas.microsoft.com/office/drawing/2014/main" id="{6AEAAC94-C31E-A0C6-B89C-FC05C71D0955}"/>
                </a:ext>
              </a:extLst>
            </p:cNvPr>
            <p:cNvSpPr txBox="1"/>
            <p:nvPr/>
          </p:nvSpPr>
          <p:spPr>
            <a:xfrm>
              <a:off x="5188116" y="3378889"/>
              <a:ext cx="2067212" cy="738664"/>
            </a:xfrm>
            <a:prstGeom prst="rect">
              <a:avLst/>
            </a:prstGeom>
            <a:noFill/>
          </p:spPr>
          <p:txBody>
            <a:bodyPr wrap="square" rtlCol="0">
              <a:spAutoFit/>
            </a:bodyPr>
            <a:lstStyle/>
            <a:p>
              <a:pPr algn="ctr"/>
              <a:r>
                <a:rPr lang="fr-FR" sz="1050" dirty="0"/>
                <a:t>Mise à jour des recommandations de prise en charge du prolapsus génital de la femme (HAS)</a:t>
              </a:r>
            </a:p>
          </p:txBody>
        </p:sp>
        <p:sp>
          <p:nvSpPr>
            <p:cNvPr id="21" name="ZoneTexte 20">
              <a:extLst>
                <a:ext uri="{FF2B5EF4-FFF2-40B4-BE49-F238E27FC236}">
                  <a16:creationId xmlns:a16="http://schemas.microsoft.com/office/drawing/2014/main" id="{668A3C74-94B1-89D4-13FE-44D69A3DF944}"/>
                </a:ext>
              </a:extLst>
            </p:cNvPr>
            <p:cNvSpPr txBox="1"/>
            <p:nvPr/>
          </p:nvSpPr>
          <p:spPr>
            <a:xfrm>
              <a:off x="5787805" y="1544998"/>
              <a:ext cx="2422479" cy="577081"/>
            </a:xfrm>
            <a:prstGeom prst="rect">
              <a:avLst/>
            </a:prstGeom>
            <a:noFill/>
          </p:spPr>
          <p:txBody>
            <a:bodyPr wrap="square" rtlCol="0">
              <a:spAutoFit/>
            </a:bodyPr>
            <a:lstStyle/>
            <a:p>
              <a:pPr algn="ctr"/>
              <a:r>
                <a:rPr lang="fr-FR" sz="1050" dirty="0"/>
                <a:t>Enquête préliminaire confiée à l’office de lutte contre les atteintes à la santé publique</a:t>
              </a:r>
            </a:p>
          </p:txBody>
        </p:sp>
        <p:sp>
          <p:nvSpPr>
            <p:cNvPr id="22" name="ZoneTexte 21">
              <a:extLst>
                <a:ext uri="{FF2B5EF4-FFF2-40B4-BE49-F238E27FC236}">
                  <a16:creationId xmlns:a16="http://schemas.microsoft.com/office/drawing/2014/main" id="{96A4C98E-D3FB-F046-F678-C7D7E8E57465}"/>
                </a:ext>
              </a:extLst>
            </p:cNvPr>
            <p:cNvSpPr txBox="1"/>
            <p:nvPr/>
          </p:nvSpPr>
          <p:spPr>
            <a:xfrm>
              <a:off x="7141391" y="3769003"/>
              <a:ext cx="1852219" cy="738664"/>
            </a:xfrm>
            <a:prstGeom prst="rect">
              <a:avLst/>
            </a:prstGeom>
            <a:noFill/>
          </p:spPr>
          <p:txBody>
            <a:bodyPr wrap="square" rtlCol="0">
              <a:spAutoFit/>
            </a:bodyPr>
            <a:lstStyle/>
            <a:p>
              <a:pPr algn="ctr"/>
              <a:r>
                <a:rPr lang="fr-FR" sz="1050" dirty="0"/>
                <a:t>Recommandations de prise en charge des complications BSU / POP (HAS)</a:t>
              </a:r>
            </a:p>
          </p:txBody>
        </p:sp>
        <p:sp>
          <p:nvSpPr>
            <p:cNvPr id="23" name="ZoneTexte 22">
              <a:extLst>
                <a:ext uri="{FF2B5EF4-FFF2-40B4-BE49-F238E27FC236}">
                  <a16:creationId xmlns:a16="http://schemas.microsoft.com/office/drawing/2014/main" id="{0606D0C8-935E-E277-D27B-0E09488B2E9B}"/>
                </a:ext>
              </a:extLst>
            </p:cNvPr>
            <p:cNvSpPr txBox="1"/>
            <p:nvPr/>
          </p:nvSpPr>
          <p:spPr>
            <a:xfrm>
              <a:off x="468115" y="2865210"/>
              <a:ext cx="1025735" cy="276999"/>
            </a:xfrm>
            <a:prstGeom prst="rect">
              <a:avLst/>
            </a:prstGeom>
            <a:noFill/>
          </p:spPr>
          <p:txBody>
            <a:bodyPr wrap="square" rtlCol="0">
              <a:spAutoFit/>
            </a:bodyPr>
            <a:lstStyle/>
            <a:p>
              <a:r>
                <a:rPr lang="fr-FR" sz="1200" dirty="0">
                  <a:solidFill>
                    <a:schemeClr val="bg1"/>
                  </a:solidFill>
                  <a:latin typeface="+mj-lt"/>
                </a:rPr>
                <a:t>2005</a:t>
              </a:r>
            </a:p>
          </p:txBody>
        </p:sp>
        <p:sp>
          <p:nvSpPr>
            <p:cNvPr id="24" name="ZoneTexte 23">
              <a:extLst>
                <a:ext uri="{FF2B5EF4-FFF2-40B4-BE49-F238E27FC236}">
                  <a16:creationId xmlns:a16="http://schemas.microsoft.com/office/drawing/2014/main" id="{4D85825F-7B82-6C0B-B37E-CB20BC3DBCE7}"/>
                </a:ext>
              </a:extLst>
            </p:cNvPr>
            <p:cNvSpPr txBox="1"/>
            <p:nvPr/>
          </p:nvSpPr>
          <p:spPr>
            <a:xfrm>
              <a:off x="1088083" y="2865209"/>
              <a:ext cx="1025735" cy="276999"/>
            </a:xfrm>
            <a:prstGeom prst="rect">
              <a:avLst/>
            </a:prstGeom>
            <a:noFill/>
          </p:spPr>
          <p:txBody>
            <a:bodyPr wrap="square" rtlCol="0">
              <a:spAutoFit/>
            </a:bodyPr>
            <a:lstStyle/>
            <a:p>
              <a:r>
                <a:rPr lang="fr-FR" sz="1200" dirty="0">
                  <a:solidFill>
                    <a:schemeClr val="bg1"/>
                  </a:solidFill>
                  <a:latin typeface="+mj-lt"/>
                </a:rPr>
                <a:t>2007</a:t>
              </a:r>
            </a:p>
          </p:txBody>
        </p:sp>
        <p:sp>
          <p:nvSpPr>
            <p:cNvPr id="25" name="ZoneTexte 24">
              <a:extLst>
                <a:ext uri="{FF2B5EF4-FFF2-40B4-BE49-F238E27FC236}">
                  <a16:creationId xmlns:a16="http://schemas.microsoft.com/office/drawing/2014/main" id="{EC434FE5-A14C-3212-BD87-F17A1EA9EF27}"/>
                </a:ext>
              </a:extLst>
            </p:cNvPr>
            <p:cNvSpPr txBox="1"/>
            <p:nvPr/>
          </p:nvSpPr>
          <p:spPr>
            <a:xfrm>
              <a:off x="2034097" y="2871576"/>
              <a:ext cx="1025735" cy="276999"/>
            </a:xfrm>
            <a:prstGeom prst="rect">
              <a:avLst/>
            </a:prstGeom>
            <a:noFill/>
          </p:spPr>
          <p:txBody>
            <a:bodyPr wrap="square" rtlCol="0">
              <a:spAutoFit/>
            </a:bodyPr>
            <a:lstStyle/>
            <a:p>
              <a:r>
                <a:rPr lang="fr-FR" sz="1200" dirty="0">
                  <a:solidFill>
                    <a:schemeClr val="bg1"/>
                  </a:solidFill>
                  <a:latin typeface="+mj-lt"/>
                </a:rPr>
                <a:t>2016</a:t>
              </a:r>
            </a:p>
          </p:txBody>
        </p:sp>
        <p:sp>
          <p:nvSpPr>
            <p:cNvPr id="26" name="ZoneTexte 25">
              <a:extLst>
                <a:ext uri="{FF2B5EF4-FFF2-40B4-BE49-F238E27FC236}">
                  <a16:creationId xmlns:a16="http://schemas.microsoft.com/office/drawing/2014/main" id="{71DBA784-2394-8DA2-792F-007B8BCBCB7F}"/>
                </a:ext>
              </a:extLst>
            </p:cNvPr>
            <p:cNvSpPr txBox="1"/>
            <p:nvPr/>
          </p:nvSpPr>
          <p:spPr>
            <a:xfrm>
              <a:off x="2785539" y="2878492"/>
              <a:ext cx="1025735" cy="276999"/>
            </a:xfrm>
            <a:prstGeom prst="rect">
              <a:avLst/>
            </a:prstGeom>
            <a:noFill/>
          </p:spPr>
          <p:txBody>
            <a:bodyPr wrap="square" rtlCol="0">
              <a:spAutoFit/>
            </a:bodyPr>
            <a:lstStyle/>
            <a:p>
              <a:r>
                <a:rPr lang="fr-FR" sz="1200" dirty="0">
                  <a:solidFill>
                    <a:schemeClr val="bg1"/>
                  </a:solidFill>
                  <a:latin typeface="+mj-lt"/>
                </a:rPr>
                <a:t>2017</a:t>
              </a:r>
            </a:p>
          </p:txBody>
        </p:sp>
        <p:sp>
          <p:nvSpPr>
            <p:cNvPr id="27" name="ZoneTexte 26">
              <a:extLst>
                <a:ext uri="{FF2B5EF4-FFF2-40B4-BE49-F238E27FC236}">
                  <a16:creationId xmlns:a16="http://schemas.microsoft.com/office/drawing/2014/main" id="{65C9FB52-0BAC-2D6C-26CA-255B16E63510}"/>
                </a:ext>
              </a:extLst>
            </p:cNvPr>
            <p:cNvSpPr txBox="1"/>
            <p:nvPr/>
          </p:nvSpPr>
          <p:spPr>
            <a:xfrm>
              <a:off x="3488890" y="2870584"/>
              <a:ext cx="1025735" cy="276999"/>
            </a:xfrm>
            <a:prstGeom prst="rect">
              <a:avLst/>
            </a:prstGeom>
            <a:noFill/>
          </p:spPr>
          <p:txBody>
            <a:bodyPr wrap="square" rtlCol="0">
              <a:spAutoFit/>
            </a:bodyPr>
            <a:lstStyle/>
            <a:p>
              <a:r>
                <a:rPr lang="fr-FR" sz="1200" dirty="0">
                  <a:solidFill>
                    <a:schemeClr val="bg1"/>
                  </a:solidFill>
                  <a:latin typeface="+mj-lt"/>
                </a:rPr>
                <a:t>2018</a:t>
              </a:r>
            </a:p>
          </p:txBody>
        </p:sp>
        <p:sp>
          <p:nvSpPr>
            <p:cNvPr id="28" name="ZoneTexte 27">
              <a:extLst>
                <a:ext uri="{FF2B5EF4-FFF2-40B4-BE49-F238E27FC236}">
                  <a16:creationId xmlns:a16="http://schemas.microsoft.com/office/drawing/2014/main" id="{FEE1C7DB-C4C9-ACF3-F99B-CAD97EFEF771}"/>
                </a:ext>
              </a:extLst>
            </p:cNvPr>
            <p:cNvSpPr txBox="1"/>
            <p:nvPr/>
          </p:nvSpPr>
          <p:spPr>
            <a:xfrm>
              <a:off x="6250526" y="2861818"/>
              <a:ext cx="1025735" cy="276999"/>
            </a:xfrm>
            <a:prstGeom prst="rect">
              <a:avLst/>
            </a:prstGeom>
            <a:noFill/>
          </p:spPr>
          <p:txBody>
            <a:bodyPr wrap="square" rtlCol="0">
              <a:spAutoFit/>
            </a:bodyPr>
            <a:lstStyle/>
            <a:p>
              <a:r>
                <a:rPr lang="fr-FR" sz="1200" dirty="0">
                  <a:solidFill>
                    <a:schemeClr val="bg1"/>
                  </a:solidFill>
                  <a:latin typeface="+mj-lt"/>
                </a:rPr>
                <a:t>2021</a:t>
              </a:r>
            </a:p>
          </p:txBody>
        </p:sp>
        <p:sp>
          <p:nvSpPr>
            <p:cNvPr id="29" name="ZoneTexte 28">
              <a:extLst>
                <a:ext uri="{FF2B5EF4-FFF2-40B4-BE49-F238E27FC236}">
                  <a16:creationId xmlns:a16="http://schemas.microsoft.com/office/drawing/2014/main" id="{22312FC5-54D7-61C6-BE1A-C09503D3A6BA}"/>
                </a:ext>
              </a:extLst>
            </p:cNvPr>
            <p:cNvSpPr txBox="1"/>
            <p:nvPr/>
          </p:nvSpPr>
          <p:spPr>
            <a:xfrm>
              <a:off x="7141391" y="2871575"/>
              <a:ext cx="1025735" cy="276999"/>
            </a:xfrm>
            <a:prstGeom prst="rect">
              <a:avLst/>
            </a:prstGeom>
            <a:noFill/>
          </p:spPr>
          <p:txBody>
            <a:bodyPr wrap="square" rtlCol="0">
              <a:spAutoFit/>
            </a:bodyPr>
            <a:lstStyle/>
            <a:p>
              <a:r>
                <a:rPr lang="fr-FR" sz="1200" dirty="0">
                  <a:solidFill>
                    <a:schemeClr val="bg1"/>
                  </a:solidFill>
                  <a:latin typeface="+mj-lt"/>
                </a:rPr>
                <a:t>2023</a:t>
              </a:r>
            </a:p>
          </p:txBody>
        </p:sp>
        <p:sp>
          <p:nvSpPr>
            <p:cNvPr id="30" name="Ellipse 29">
              <a:extLst>
                <a:ext uri="{FF2B5EF4-FFF2-40B4-BE49-F238E27FC236}">
                  <a16:creationId xmlns:a16="http://schemas.microsoft.com/office/drawing/2014/main" id="{0088175C-710D-7F46-04CE-2BD91A729662}"/>
                </a:ext>
              </a:extLst>
            </p:cNvPr>
            <p:cNvSpPr/>
            <p:nvPr/>
          </p:nvSpPr>
          <p:spPr>
            <a:xfrm>
              <a:off x="690031" y="2800649"/>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536E39B5-5A52-F420-AD54-C4453999E6F2}"/>
                </a:ext>
              </a:extLst>
            </p:cNvPr>
            <p:cNvSpPr/>
            <p:nvPr/>
          </p:nvSpPr>
          <p:spPr>
            <a:xfrm>
              <a:off x="690031" y="3132031"/>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2A5273C1-D1EE-E0DB-6E54-93803982CA72}"/>
                </a:ext>
              </a:extLst>
            </p:cNvPr>
            <p:cNvSpPr/>
            <p:nvPr/>
          </p:nvSpPr>
          <p:spPr>
            <a:xfrm>
              <a:off x="1323033" y="3132679"/>
              <a:ext cx="90000" cy="900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B837920D-3A8D-D7BE-0BE7-3CE761633E80}"/>
                </a:ext>
              </a:extLst>
            </p:cNvPr>
            <p:cNvSpPr/>
            <p:nvPr/>
          </p:nvSpPr>
          <p:spPr>
            <a:xfrm>
              <a:off x="2272952" y="3126126"/>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nvGrpSpPr>
            <p:cNvPr id="116" name="Groupe 115">
              <a:extLst>
                <a:ext uri="{FF2B5EF4-FFF2-40B4-BE49-F238E27FC236}">
                  <a16:creationId xmlns:a16="http://schemas.microsoft.com/office/drawing/2014/main" id="{40D1D457-BE72-B30B-B7DD-E04252B0B283}"/>
                </a:ext>
              </a:extLst>
            </p:cNvPr>
            <p:cNvGrpSpPr/>
            <p:nvPr/>
          </p:nvGrpSpPr>
          <p:grpSpPr>
            <a:xfrm>
              <a:off x="3085942" y="3126127"/>
              <a:ext cx="1173706" cy="915415"/>
              <a:chOff x="2797910" y="2668991"/>
              <a:chExt cx="1173706" cy="915415"/>
            </a:xfrm>
          </p:grpSpPr>
          <p:cxnSp>
            <p:nvCxnSpPr>
              <p:cNvPr id="76" name="Connecteur : en arc 75">
                <a:extLst>
                  <a:ext uri="{FF2B5EF4-FFF2-40B4-BE49-F238E27FC236}">
                    <a16:creationId xmlns:a16="http://schemas.microsoft.com/office/drawing/2014/main" id="{A2ADA8F5-D11A-2F7A-8CC4-91D9E6BA4C49}"/>
                  </a:ext>
                </a:extLst>
              </p:cNvPr>
              <p:cNvCxnSpPr>
                <a:cxnSpLocks/>
                <a:stCxn id="35" idx="5"/>
                <a:endCxn id="14" idx="0"/>
              </p:cNvCxnSpPr>
              <p:nvPr/>
            </p:nvCxnSpPr>
            <p:spPr>
              <a:xfrm rot="5400000">
                <a:off x="3266236" y="2864339"/>
                <a:ext cx="261514" cy="24459"/>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ZoneTexte 13">
                <a:extLst>
                  <a:ext uri="{FF2B5EF4-FFF2-40B4-BE49-F238E27FC236}">
                    <a16:creationId xmlns:a16="http://schemas.microsoft.com/office/drawing/2014/main" id="{983ECFD3-A77A-909F-3182-97C83182123A}"/>
                  </a:ext>
                </a:extLst>
              </p:cNvPr>
              <p:cNvSpPr txBox="1"/>
              <p:nvPr/>
            </p:nvSpPr>
            <p:spPr>
              <a:xfrm>
                <a:off x="2797910" y="3007325"/>
                <a:ext cx="1173706" cy="577081"/>
              </a:xfrm>
              <a:prstGeom prst="rect">
                <a:avLst/>
              </a:prstGeom>
              <a:noFill/>
            </p:spPr>
            <p:txBody>
              <a:bodyPr wrap="square" rtlCol="0">
                <a:spAutoFit/>
              </a:bodyPr>
              <a:lstStyle/>
              <a:p>
                <a:pPr algn="ctr"/>
                <a:r>
                  <a:rPr lang="fr-FR" sz="1050" dirty="0"/>
                  <a:t>Inspection des 11 fabricants (ANSM)</a:t>
                </a:r>
              </a:p>
            </p:txBody>
          </p:sp>
          <p:sp>
            <p:nvSpPr>
              <p:cNvPr id="35" name="Ellipse 34">
                <a:extLst>
                  <a:ext uri="{FF2B5EF4-FFF2-40B4-BE49-F238E27FC236}">
                    <a16:creationId xmlns:a16="http://schemas.microsoft.com/office/drawing/2014/main" id="{0E7B650F-763D-048E-A596-2814E6475C8B}"/>
                  </a:ext>
                </a:extLst>
              </p:cNvPr>
              <p:cNvSpPr/>
              <p:nvPr/>
            </p:nvSpPr>
            <p:spPr>
              <a:xfrm>
                <a:off x="3332402" y="2668991"/>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grpSp>
          <p:nvGrpSpPr>
            <p:cNvPr id="113" name="Groupe 112">
              <a:extLst>
                <a:ext uri="{FF2B5EF4-FFF2-40B4-BE49-F238E27FC236}">
                  <a16:creationId xmlns:a16="http://schemas.microsoft.com/office/drawing/2014/main" id="{737848A7-9455-E05B-D440-A740A5262BFE}"/>
                </a:ext>
              </a:extLst>
            </p:cNvPr>
            <p:cNvGrpSpPr/>
            <p:nvPr/>
          </p:nvGrpSpPr>
          <p:grpSpPr>
            <a:xfrm>
              <a:off x="3217841" y="2355517"/>
              <a:ext cx="1025735" cy="547289"/>
              <a:chOff x="2776070" y="1898381"/>
              <a:chExt cx="1025735" cy="547289"/>
            </a:xfrm>
          </p:grpSpPr>
          <p:cxnSp>
            <p:nvCxnSpPr>
              <p:cNvPr id="79" name="Connecteur : en arc 78">
                <a:extLst>
                  <a:ext uri="{FF2B5EF4-FFF2-40B4-BE49-F238E27FC236}">
                    <a16:creationId xmlns:a16="http://schemas.microsoft.com/office/drawing/2014/main" id="{400B02AC-50D1-FB0E-CFB8-02B42FEAFFAD}"/>
                  </a:ext>
                </a:extLst>
              </p:cNvPr>
              <p:cNvCxnSpPr>
                <a:cxnSpLocks/>
                <a:stCxn id="15" idx="2"/>
                <a:endCxn id="36" idx="1"/>
              </p:cNvCxnSpPr>
              <p:nvPr/>
            </p:nvCxnSpPr>
            <p:spPr>
              <a:xfrm rot="16200000" flipH="1">
                <a:off x="3191851" y="2257077"/>
                <a:ext cx="208859" cy="14685"/>
              </a:xfrm>
              <a:prstGeom prst="curvedConnector3">
                <a:avLst>
                  <a:gd name="adj1" fmla="val 50000"/>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ZoneTexte 14">
                <a:extLst>
                  <a:ext uri="{FF2B5EF4-FFF2-40B4-BE49-F238E27FC236}">
                    <a16:creationId xmlns:a16="http://schemas.microsoft.com/office/drawing/2014/main" id="{1195EDD5-EE3F-F856-D9FE-A3A1A2CF46D7}"/>
                  </a:ext>
                </a:extLst>
              </p:cNvPr>
              <p:cNvSpPr txBox="1"/>
              <p:nvPr/>
            </p:nvSpPr>
            <p:spPr>
              <a:xfrm>
                <a:off x="2776070" y="1898381"/>
                <a:ext cx="1025735" cy="261610"/>
              </a:xfrm>
              <a:prstGeom prst="rect">
                <a:avLst/>
              </a:prstGeom>
              <a:noFill/>
            </p:spPr>
            <p:txBody>
              <a:bodyPr wrap="square" rtlCol="0">
                <a:spAutoFit/>
              </a:bodyPr>
              <a:lstStyle/>
              <a:p>
                <a:pPr algn="ctr"/>
                <a:r>
                  <a:rPr lang="fr-FR" sz="1050" i="1" dirty="0"/>
                  <a:t>Implant files</a:t>
                </a:r>
              </a:p>
            </p:txBody>
          </p:sp>
          <p:sp>
            <p:nvSpPr>
              <p:cNvPr id="36" name="Ellipse 35">
                <a:extLst>
                  <a:ext uri="{FF2B5EF4-FFF2-40B4-BE49-F238E27FC236}">
                    <a16:creationId xmlns:a16="http://schemas.microsoft.com/office/drawing/2014/main" id="{63A538BC-EE4A-CA2A-068A-74ADB7FBF48C}"/>
                  </a:ext>
                </a:extLst>
              </p:cNvPr>
              <p:cNvSpPr/>
              <p:nvPr/>
            </p:nvSpPr>
            <p:spPr>
              <a:xfrm>
                <a:off x="3290443" y="2355670"/>
                <a:ext cx="90000" cy="9000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fr-FR"/>
              </a:p>
            </p:txBody>
          </p:sp>
        </p:grpSp>
        <p:grpSp>
          <p:nvGrpSpPr>
            <p:cNvPr id="107" name="Groupe 106">
              <a:extLst>
                <a:ext uri="{FF2B5EF4-FFF2-40B4-BE49-F238E27FC236}">
                  <a16:creationId xmlns:a16="http://schemas.microsoft.com/office/drawing/2014/main" id="{9AF22B77-CBA6-D7A4-D9EA-1CF3B8019A89}"/>
                </a:ext>
              </a:extLst>
            </p:cNvPr>
            <p:cNvGrpSpPr/>
            <p:nvPr/>
          </p:nvGrpSpPr>
          <p:grpSpPr>
            <a:xfrm>
              <a:off x="3583084" y="3118756"/>
              <a:ext cx="1977832" cy="1750838"/>
              <a:chOff x="2000410" y="2661620"/>
              <a:chExt cx="1977832" cy="1750838"/>
            </a:xfrm>
          </p:grpSpPr>
          <p:cxnSp>
            <p:nvCxnSpPr>
              <p:cNvPr id="82" name="Connecteur : en arc 81">
                <a:extLst>
                  <a:ext uri="{FF2B5EF4-FFF2-40B4-BE49-F238E27FC236}">
                    <a16:creationId xmlns:a16="http://schemas.microsoft.com/office/drawing/2014/main" id="{C6C782B1-2866-734C-F6F9-1F888350C1AB}"/>
                  </a:ext>
                </a:extLst>
              </p:cNvPr>
              <p:cNvCxnSpPr>
                <a:cxnSpLocks/>
                <a:stCxn id="37" idx="5"/>
                <a:endCxn id="17" idx="0"/>
              </p:cNvCxnSpPr>
              <p:nvPr/>
            </p:nvCxnSpPr>
            <p:spPr>
              <a:xfrm rot="5400000">
                <a:off x="2532206" y="3195560"/>
                <a:ext cx="935354" cy="21114"/>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ZoneTexte 16">
                <a:extLst>
                  <a:ext uri="{FF2B5EF4-FFF2-40B4-BE49-F238E27FC236}">
                    <a16:creationId xmlns:a16="http://schemas.microsoft.com/office/drawing/2014/main" id="{A5484A3E-E917-9F69-1CBA-12AA44ABAD58}"/>
                  </a:ext>
                </a:extLst>
              </p:cNvPr>
              <p:cNvSpPr txBox="1"/>
              <p:nvPr/>
            </p:nvSpPr>
            <p:spPr>
              <a:xfrm>
                <a:off x="2000410" y="3673794"/>
                <a:ext cx="1977832" cy="738664"/>
              </a:xfrm>
              <a:prstGeom prst="rect">
                <a:avLst/>
              </a:prstGeom>
              <a:noFill/>
            </p:spPr>
            <p:txBody>
              <a:bodyPr wrap="square" rtlCol="0">
                <a:spAutoFit/>
              </a:bodyPr>
              <a:lstStyle/>
              <a:p>
                <a:pPr algn="ctr"/>
                <a:r>
                  <a:rPr lang="fr-FR" sz="1050" dirty="0"/>
                  <a:t>Evaluation individuelle par la HAS de chaque BSU / POP (liste intra-GHS, art. L.165-11 du CSS)</a:t>
                </a:r>
              </a:p>
            </p:txBody>
          </p:sp>
          <p:sp>
            <p:nvSpPr>
              <p:cNvPr id="37" name="Ellipse 36">
                <a:extLst>
                  <a:ext uri="{FF2B5EF4-FFF2-40B4-BE49-F238E27FC236}">
                    <a16:creationId xmlns:a16="http://schemas.microsoft.com/office/drawing/2014/main" id="{A0CBF057-586E-4735-C49B-4A596458152F}"/>
                  </a:ext>
                </a:extLst>
              </p:cNvPr>
              <p:cNvSpPr/>
              <p:nvPr/>
            </p:nvSpPr>
            <p:spPr>
              <a:xfrm>
                <a:off x="2933620" y="2661620"/>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sp>
          <p:nvSpPr>
            <p:cNvPr id="38" name="Ellipse 37">
              <a:extLst>
                <a:ext uri="{FF2B5EF4-FFF2-40B4-BE49-F238E27FC236}">
                  <a16:creationId xmlns:a16="http://schemas.microsoft.com/office/drawing/2014/main" id="{351017AA-B13E-F9B4-F7F7-5D1E40298EC2}"/>
                </a:ext>
              </a:extLst>
            </p:cNvPr>
            <p:cNvSpPr/>
            <p:nvPr/>
          </p:nvSpPr>
          <p:spPr>
            <a:xfrm>
              <a:off x="6456466" y="3126126"/>
              <a:ext cx="90000" cy="900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5825D220-7EF9-C5B1-A4CA-EC155EB3D6B2}"/>
                </a:ext>
              </a:extLst>
            </p:cNvPr>
            <p:cNvSpPr/>
            <p:nvPr/>
          </p:nvSpPr>
          <p:spPr>
            <a:xfrm>
              <a:off x="7677978" y="3118756"/>
              <a:ext cx="90000" cy="900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2601A75E-34A5-2234-B4EF-F1D32C568E39}"/>
                </a:ext>
              </a:extLst>
            </p:cNvPr>
            <p:cNvSpPr/>
            <p:nvPr/>
          </p:nvSpPr>
          <p:spPr>
            <a:xfrm>
              <a:off x="6601596" y="2804794"/>
              <a:ext cx="90000" cy="9000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02E33C1D-C6EC-55F8-53C0-E234FCF08D6E}"/>
                </a:ext>
              </a:extLst>
            </p:cNvPr>
            <p:cNvSpPr/>
            <p:nvPr/>
          </p:nvSpPr>
          <p:spPr>
            <a:xfrm>
              <a:off x="6426993" y="2804794"/>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nvGrpSpPr>
            <p:cNvPr id="112" name="Groupe 111">
              <a:extLst>
                <a:ext uri="{FF2B5EF4-FFF2-40B4-BE49-F238E27FC236}">
                  <a16:creationId xmlns:a16="http://schemas.microsoft.com/office/drawing/2014/main" id="{F15ADA39-8644-E918-47FF-2202A4BA34B2}"/>
                </a:ext>
              </a:extLst>
            </p:cNvPr>
            <p:cNvGrpSpPr/>
            <p:nvPr/>
          </p:nvGrpSpPr>
          <p:grpSpPr>
            <a:xfrm>
              <a:off x="3225836" y="1536850"/>
              <a:ext cx="2642308" cy="1359738"/>
              <a:chOff x="2614178" y="1079714"/>
              <a:chExt cx="2642308" cy="1359738"/>
            </a:xfrm>
          </p:grpSpPr>
          <p:cxnSp>
            <p:nvCxnSpPr>
              <p:cNvPr id="97" name="Connecteur : en arc 96">
                <a:extLst>
                  <a:ext uri="{FF2B5EF4-FFF2-40B4-BE49-F238E27FC236}">
                    <a16:creationId xmlns:a16="http://schemas.microsoft.com/office/drawing/2014/main" id="{58D61931-A16C-152E-13EF-39C42440B008}"/>
                  </a:ext>
                </a:extLst>
              </p:cNvPr>
              <p:cNvCxnSpPr>
                <a:cxnSpLocks/>
                <a:stCxn id="16" idx="2"/>
                <a:endCxn id="42" idx="0"/>
              </p:cNvCxnSpPr>
              <p:nvPr/>
            </p:nvCxnSpPr>
            <p:spPr>
              <a:xfrm rot="5400000">
                <a:off x="3637749" y="2051868"/>
                <a:ext cx="515685" cy="79482"/>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ZoneTexte 15">
                <a:extLst>
                  <a:ext uri="{FF2B5EF4-FFF2-40B4-BE49-F238E27FC236}">
                    <a16:creationId xmlns:a16="http://schemas.microsoft.com/office/drawing/2014/main" id="{FE746FD8-B59E-8A01-1007-7B7190CF2F29}"/>
                  </a:ext>
                </a:extLst>
              </p:cNvPr>
              <p:cNvSpPr txBox="1"/>
              <p:nvPr/>
            </p:nvSpPr>
            <p:spPr>
              <a:xfrm>
                <a:off x="2614178" y="1079714"/>
                <a:ext cx="2642308" cy="754053"/>
              </a:xfrm>
              <a:prstGeom prst="rect">
                <a:avLst/>
              </a:prstGeom>
              <a:noFill/>
            </p:spPr>
            <p:txBody>
              <a:bodyPr wrap="square" rtlCol="0">
                <a:spAutoFit/>
              </a:bodyPr>
              <a:lstStyle/>
              <a:p>
                <a:pPr algn="ctr"/>
                <a:r>
                  <a:rPr lang="fr-FR" sz="1100" dirty="0"/>
                  <a:t>Concertation et plan d’actions national </a:t>
                </a:r>
                <a:r>
                  <a:rPr lang="fr-FR" sz="1200" dirty="0"/>
                  <a:t>: </a:t>
                </a:r>
                <a:r>
                  <a:rPr lang="fr-FR" sz="1000" dirty="0"/>
                  <a:t>formation initiale, techniques alternatives, encadrement, actes spécifiques</a:t>
                </a:r>
                <a:endParaRPr lang="fr-FR" sz="1200" dirty="0"/>
              </a:p>
            </p:txBody>
          </p:sp>
          <p:sp>
            <p:nvSpPr>
              <p:cNvPr id="42" name="Ellipse 41">
                <a:extLst>
                  <a:ext uri="{FF2B5EF4-FFF2-40B4-BE49-F238E27FC236}">
                    <a16:creationId xmlns:a16="http://schemas.microsoft.com/office/drawing/2014/main" id="{0FCBAFBC-4228-FECA-5044-FFCCDA9C0D03}"/>
                  </a:ext>
                </a:extLst>
              </p:cNvPr>
              <p:cNvSpPr/>
              <p:nvPr/>
            </p:nvSpPr>
            <p:spPr>
              <a:xfrm>
                <a:off x="3810850" y="2349452"/>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grpSp>
          <p:nvGrpSpPr>
            <p:cNvPr id="117" name="Groupe 116">
              <a:extLst>
                <a:ext uri="{FF2B5EF4-FFF2-40B4-BE49-F238E27FC236}">
                  <a16:creationId xmlns:a16="http://schemas.microsoft.com/office/drawing/2014/main" id="{87989A34-452F-442F-2156-0C30C535EB16}"/>
                </a:ext>
              </a:extLst>
            </p:cNvPr>
            <p:cNvGrpSpPr/>
            <p:nvPr/>
          </p:nvGrpSpPr>
          <p:grpSpPr>
            <a:xfrm>
              <a:off x="1746065" y="1959675"/>
              <a:ext cx="1337843" cy="935399"/>
              <a:chOff x="1503589" y="1502539"/>
              <a:chExt cx="1337843" cy="935399"/>
            </a:xfrm>
          </p:grpSpPr>
          <p:cxnSp>
            <p:nvCxnSpPr>
              <p:cNvPr id="100" name="Connecteur : en arc 99">
                <a:extLst>
                  <a:ext uri="{FF2B5EF4-FFF2-40B4-BE49-F238E27FC236}">
                    <a16:creationId xmlns:a16="http://schemas.microsoft.com/office/drawing/2014/main" id="{12897B84-313E-ABCD-8B39-9512BC2BF875}"/>
                  </a:ext>
                </a:extLst>
              </p:cNvPr>
              <p:cNvCxnSpPr>
                <a:cxnSpLocks/>
                <a:stCxn id="13" idx="2"/>
                <a:endCxn id="43" idx="1"/>
              </p:cNvCxnSpPr>
              <p:nvPr/>
            </p:nvCxnSpPr>
            <p:spPr>
              <a:xfrm rot="16200000" flipH="1">
                <a:off x="2313696" y="1938434"/>
                <a:ext cx="281498" cy="563869"/>
              </a:xfrm>
              <a:prstGeom prst="curvedConnector3">
                <a:avLst>
                  <a:gd name="adj1" fmla="val 50000"/>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ZoneTexte 12">
                <a:extLst>
                  <a:ext uri="{FF2B5EF4-FFF2-40B4-BE49-F238E27FC236}">
                    <a16:creationId xmlns:a16="http://schemas.microsoft.com/office/drawing/2014/main" id="{E1D985E3-377C-7A5D-7FCE-4631219B13F8}"/>
                  </a:ext>
                </a:extLst>
              </p:cNvPr>
              <p:cNvSpPr txBox="1"/>
              <p:nvPr/>
            </p:nvSpPr>
            <p:spPr>
              <a:xfrm>
                <a:off x="1503589" y="1502539"/>
                <a:ext cx="1337843" cy="577081"/>
              </a:xfrm>
              <a:prstGeom prst="rect">
                <a:avLst/>
              </a:prstGeom>
              <a:noFill/>
            </p:spPr>
            <p:txBody>
              <a:bodyPr wrap="square" rtlCol="0">
                <a:spAutoFit/>
              </a:bodyPr>
              <a:lstStyle/>
              <a:p>
                <a:pPr algn="ctr"/>
                <a:r>
                  <a:rPr lang="fr-FR" sz="1050" dirty="0"/>
                  <a:t>Cohorte VIGIMESH </a:t>
                </a:r>
              </a:p>
              <a:p>
                <a:pPr algn="ctr"/>
                <a:r>
                  <a:rPr lang="fr-FR" sz="1050" dirty="0"/>
                  <a:t>(CHU de Poitiers)</a:t>
                </a:r>
              </a:p>
            </p:txBody>
          </p:sp>
          <p:sp>
            <p:nvSpPr>
              <p:cNvPr id="43" name="Ellipse 42">
                <a:extLst>
                  <a:ext uri="{FF2B5EF4-FFF2-40B4-BE49-F238E27FC236}">
                    <a16:creationId xmlns:a16="http://schemas.microsoft.com/office/drawing/2014/main" id="{56BD3551-D9AC-B993-FBE1-BAF344CE4CDA}"/>
                  </a:ext>
                </a:extLst>
              </p:cNvPr>
              <p:cNvSpPr/>
              <p:nvPr/>
            </p:nvSpPr>
            <p:spPr>
              <a:xfrm>
                <a:off x="2723200" y="2347938"/>
                <a:ext cx="90000" cy="9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grpSp>
        <p:grpSp>
          <p:nvGrpSpPr>
            <p:cNvPr id="106" name="Groupe 105">
              <a:extLst>
                <a:ext uri="{FF2B5EF4-FFF2-40B4-BE49-F238E27FC236}">
                  <a16:creationId xmlns:a16="http://schemas.microsoft.com/office/drawing/2014/main" id="{5657C7B3-2B2F-50DC-A404-BE844F2034EF}"/>
                </a:ext>
              </a:extLst>
            </p:cNvPr>
            <p:cNvGrpSpPr/>
            <p:nvPr/>
          </p:nvGrpSpPr>
          <p:grpSpPr>
            <a:xfrm>
              <a:off x="4941713" y="2331071"/>
              <a:ext cx="1117755" cy="576902"/>
              <a:chOff x="4313367" y="1873935"/>
              <a:chExt cx="1117755" cy="576902"/>
            </a:xfrm>
          </p:grpSpPr>
          <p:cxnSp>
            <p:nvCxnSpPr>
              <p:cNvPr id="103" name="Connecteur : en arc 102">
                <a:extLst>
                  <a:ext uri="{FF2B5EF4-FFF2-40B4-BE49-F238E27FC236}">
                    <a16:creationId xmlns:a16="http://schemas.microsoft.com/office/drawing/2014/main" id="{B60A32EF-1D3E-CDBD-AB2C-4177F36F2ADB}"/>
                  </a:ext>
                </a:extLst>
              </p:cNvPr>
              <p:cNvCxnSpPr>
                <a:cxnSpLocks/>
                <a:stCxn id="44" idx="0"/>
                <a:endCxn id="18" idx="2"/>
              </p:cNvCxnSpPr>
              <p:nvPr/>
            </p:nvCxnSpPr>
            <p:spPr>
              <a:xfrm rot="16200000" flipV="1">
                <a:off x="4855954" y="2321114"/>
                <a:ext cx="56015" cy="23431"/>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ZoneTexte 17">
                <a:extLst>
                  <a:ext uri="{FF2B5EF4-FFF2-40B4-BE49-F238E27FC236}">
                    <a16:creationId xmlns:a16="http://schemas.microsoft.com/office/drawing/2014/main" id="{C540B072-8B9E-B8D1-33E0-73E3379BC73C}"/>
                  </a:ext>
                </a:extLst>
              </p:cNvPr>
              <p:cNvSpPr txBox="1"/>
              <p:nvPr/>
            </p:nvSpPr>
            <p:spPr>
              <a:xfrm>
                <a:off x="4313367" y="1873935"/>
                <a:ext cx="1117755" cy="430887"/>
              </a:xfrm>
              <a:prstGeom prst="rect">
                <a:avLst/>
              </a:prstGeom>
              <a:noFill/>
            </p:spPr>
            <p:txBody>
              <a:bodyPr wrap="square" rtlCol="0">
                <a:spAutoFit/>
              </a:bodyPr>
              <a:lstStyle/>
              <a:p>
                <a:pPr algn="ctr"/>
                <a:r>
                  <a:rPr lang="fr-FR" sz="1050" dirty="0">
                    <a:solidFill>
                      <a:schemeClr val="accent4"/>
                    </a:solidFill>
                    <a:latin typeface="+mj-lt"/>
                  </a:rPr>
                  <a:t>Encadrement BSU</a:t>
                </a:r>
              </a:p>
            </p:txBody>
          </p:sp>
          <p:sp>
            <p:nvSpPr>
              <p:cNvPr id="44" name="Ellipse 43">
                <a:extLst>
                  <a:ext uri="{FF2B5EF4-FFF2-40B4-BE49-F238E27FC236}">
                    <a16:creationId xmlns:a16="http://schemas.microsoft.com/office/drawing/2014/main" id="{B1EF5556-1511-1EA6-17A0-1397E141FE33}"/>
                  </a:ext>
                </a:extLst>
              </p:cNvPr>
              <p:cNvSpPr/>
              <p:nvPr/>
            </p:nvSpPr>
            <p:spPr>
              <a:xfrm>
                <a:off x="4850676" y="2360837"/>
                <a:ext cx="90000" cy="900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a:p>
            </p:txBody>
          </p:sp>
        </p:grpSp>
      </p:grpSp>
      <p:sp>
        <p:nvSpPr>
          <p:cNvPr id="55" name="ZoneTexte 54">
            <a:extLst>
              <a:ext uri="{FF2B5EF4-FFF2-40B4-BE49-F238E27FC236}">
                <a16:creationId xmlns:a16="http://schemas.microsoft.com/office/drawing/2014/main" id="{EDBD1E11-EF51-01D2-2880-9BD4B8E46FCC}"/>
              </a:ext>
            </a:extLst>
          </p:cNvPr>
          <p:cNvSpPr txBox="1"/>
          <p:nvPr/>
        </p:nvSpPr>
        <p:spPr>
          <a:xfrm>
            <a:off x="4331485" y="2671490"/>
            <a:ext cx="1025735" cy="276999"/>
          </a:xfrm>
          <a:prstGeom prst="rect">
            <a:avLst/>
          </a:prstGeom>
          <a:noFill/>
        </p:spPr>
        <p:txBody>
          <a:bodyPr wrap="square" rtlCol="0">
            <a:spAutoFit/>
          </a:bodyPr>
          <a:lstStyle/>
          <a:p>
            <a:r>
              <a:rPr lang="fr-FR" sz="1200" dirty="0">
                <a:solidFill>
                  <a:schemeClr val="bg1"/>
                </a:solidFill>
                <a:latin typeface="+mj-lt"/>
              </a:rPr>
              <a:t>2019</a:t>
            </a:r>
          </a:p>
        </p:txBody>
      </p:sp>
      <p:sp>
        <p:nvSpPr>
          <p:cNvPr id="56" name="ZoneTexte 55">
            <a:extLst>
              <a:ext uri="{FF2B5EF4-FFF2-40B4-BE49-F238E27FC236}">
                <a16:creationId xmlns:a16="http://schemas.microsoft.com/office/drawing/2014/main" id="{D3203F8F-C5B2-079C-18F2-5BAFFC4D710E}"/>
              </a:ext>
            </a:extLst>
          </p:cNvPr>
          <p:cNvSpPr txBox="1"/>
          <p:nvPr/>
        </p:nvSpPr>
        <p:spPr>
          <a:xfrm>
            <a:off x="5274938" y="2669873"/>
            <a:ext cx="1025735" cy="276999"/>
          </a:xfrm>
          <a:prstGeom prst="rect">
            <a:avLst/>
          </a:prstGeom>
          <a:noFill/>
        </p:spPr>
        <p:txBody>
          <a:bodyPr wrap="square" rtlCol="0">
            <a:spAutoFit/>
          </a:bodyPr>
          <a:lstStyle/>
          <a:p>
            <a:r>
              <a:rPr lang="fr-FR" sz="1200" dirty="0">
                <a:solidFill>
                  <a:schemeClr val="bg1"/>
                </a:solidFill>
                <a:latin typeface="+mj-lt"/>
              </a:rPr>
              <a:t>2020</a:t>
            </a:r>
          </a:p>
        </p:txBody>
      </p:sp>
      <p:sp>
        <p:nvSpPr>
          <p:cNvPr id="69" name="ZoneTexte 68">
            <a:extLst>
              <a:ext uri="{FF2B5EF4-FFF2-40B4-BE49-F238E27FC236}">
                <a16:creationId xmlns:a16="http://schemas.microsoft.com/office/drawing/2014/main" id="{CFE02D49-CC97-5EE2-2E7B-BBFBD56171E6}"/>
              </a:ext>
            </a:extLst>
          </p:cNvPr>
          <p:cNvSpPr txBox="1"/>
          <p:nvPr/>
        </p:nvSpPr>
        <p:spPr>
          <a:xfrm>
            <a:off x="7938753" y="2674326"/>
            <a:ext cx="1025735" cy="276999"/>
          </a:xfrm>
          <a:prstGeom prst="rect">
            <a:avLst/>
          </a:prstGeom>
          <a:noFill/>
        </p:spPr>
        <p:txBody>
          <a:bodyPr wrap="square" rtlCol="0">
            <a:spAutoFit/>
          </a:bodyPr>
          <a:lstStyle/>
          <a:p>
            <a:r>
              <a:rPr lang="fr-FR" sz="1200" dirty="0">
                <a:solidFill>
                  <a:schemeClr val="bg1"/>
                </a:solidFill>
                <a:latin typeface="+mj-lt"/>
              </a:rPr>
              <a:t>2024</a:t>
            </a:r>
          </a:p>
        </p:txBody>
      </p:sp>
      <p:sp>
        <p:nvSpPr>
          <p:cNvPr id="93" name="ZoneTexte 92">
            <a:extLst>
              <a:ext uri="{FF2B5EF4-FFF2-40B4-BE49-F238E27FC236}">
                <a16:creationId xmlns:a16="http://schemas.microsoft.com/office/drawing/2014/main" id="{4A42B053-F76F-1D2C-C48C-863286DEA00D}"/>
              </a:ext>
            </a:extLst>
          </p:cNvPr>
          <p:cNvSpPr txBox="1"/>
          <p:nvPr/>
        </p:nvSpPr>
        <p:spPr>
          <a:xfrm>
            <a:off x="1654282" y="2583976"/>
            <a:ext cx="432203" cy="369332"/>
          </a:xfrm>
          <a:prstGeom prst="rect">
            <a:avLst/>
          </a:prstGeom>
          <a:noFill/>
        </p:spPr>
        <p:txBody>
          <a:bodyPr wrap="square">
            <a:spAutoFit/>
          </a:bodyPr>
          <a:lstStyle/>
          <a:p>
            <a:r>
              <a:rPr lang="fr-FR" sz="1800" dirty="0">
                <a:solidFill>
                  <a:schemeClr val="bg1"/>
                </a:solidFill>
                <a:latin typeface="+mj-lt"/>
              </a:rPr>
              <a:t>…</a:t>
            </a:r>
            <a:endParaRPr lang="fr-FR" dirty="0"/>
          </a:p>
        </p:txBody>
      </p:sp>
      <p:cxnSp>
        <p:nvCxnSpPr>
          <p:cNvPr id="153" name="Connecteur : en arc 152">
            <a:extLst>
              <a:ext uri="{FF2B5EF4-FFF2-40B4-BE49-F238E27FC236}">
                <a16:creationId xmlns:a16="http://schemas.microsoft.com/office/drawing/2014/main" id="{0AFA2E06-0B55-46B4-D495-29AEAFED86E8}"/>
              </a:ext>
            </a:extLst>
          </p:cNvPr>
          <p:cNvCxnSpPr>
            <a:cxnSpLocks/>
            <a:stCxn id="9" idx="2"/>
            <a:endCxn id="154" idx="0"/>
          </p:cNvCxnSpPr>
          <p:nvPr/>
        </p:nvCxnSpPr>
        <p:spPr>
          <a:xfrm rot="5400000">
            <a:off x="8159371" y="2549053"/>
            <a:ext cx="110988" cy="13394"/>
          </a:xfrm>
          <a:prstGeom prst="curvedConnector3">
            <a:avLst>
              <a:gd name="adj1" fmla="val 50000"/>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4" name="Ellipse 153">
            <a:extLst>
              <a:ext uri="{FF2B5EF4-FFF2-40B4-BE49-F238E27FC236}">
                <a16:creationId xmlns:a16="http://schemas.microsoft.com/office/drawing/2014/main" id="{A9C0736F-CD25-21A2-CEA5-484CB953248B}"/>
              </a:ext>
            </a:extLst>
          </p:cNvPr>
          <p:cNvSpPr/>
          <p:nvPr/>
        </p:nvSpPr>
        <p:spPr>
          <a:xfrm>
            <a:off x="8163168" y="2611244"/>
            <a:ext cx="90000" cy="9000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80706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19</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Actes de pose et d’explantation de BSU / POP</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aphicFrame>
        <p:nvGraphicFramePr>
          <p:cNvPr id="8" name="Graphique 7">
            <a:extLst>
              <a:ext uri="{FF2B5EF4-FFF2-40B4-BE49-F238E27FC236}">
                <a16:creationId xmlns:a16="http://schemas.microsoft.com/office/drawing/2014/main" id="{A8E181C4-5937-5B13-91B9-A566102AC5BA}"/>
              </a:ext>
            </a:extLst>
          </p:cNvPr>
          <p:cNvGraphicFramePr>
            <a:graphicFrameLocks/>
          </p:cNvGraphicFramePr>
          <p:nvPr/>
        </p:nvGraphicFramePr>
        <p:xfrm>
          <a:off x="323850" y="987573"/>
          <a:ext cx="8424863" cy="3758811"/>
        </p:xfrm>
        <a:graphic>
          <a:graphicData uri="http://schemas.openxmlformats.org/drawingml/2006/chart">
            <c:chart xmlns:c="http://schemas.openxmlformats.org/drawingml/2006/chart" xmlns:r="http://schemas.openxmlformats.org/officeDocument/2006/relationships" r:id="rId3"/>
          </a:graphicData>
        </a:graphic>
      </p:graphicFrame>
      <p:sp>
        <p:nvSpPr>
          <p:cNvPr id="13" name="Triangle isocèle 12">
            <a:extLst>
              <a:ext uri="{FF2B5EF4-FFF2-40B4-BE49-F238E27FC236}">
                <a16:creationId xmlns:a16="http://schemas.microsoft.com/office/drawing/2014/main" id="{00BBA194-B403-9FD1-5B59-0853A33AA56C}"/>
              </a:ext>
            </a:extLst>
          </p:cNvPr>
          <p:cNvSpPr/>
          <p:nvPr/>
        </p:nvSpPr>
        <p:spPr>
          <a:xfrm rot="10800000">
            <a:off x="3923928" y="1635646"/>
            <a:ext cx="327898" cy="108081"/>
          </a:xfrm>
          <a:prstGeom prst="triangle">
            <a:avLst/>
          </a:prstGeom>
          <a:solidFill>
            <a:schemeClr val="accent2"/>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6CB91418-53B9-590D-41BF-7F0ACD25C1B6}"/>
              </a:ext>
            </a:extLst>
          </p:cNvPr>
          <p:cNvSpPr txBox="1"/>
          <p:nvPr/>
        </p:nvSpPr>
        <p:spPr>
          <a:xfrm>
            <a:off x="3563888" y="1307401"/>
            <a:ext cx="1152128" cy="276999"/>
          </a:xfrm>
          <a:prstGeom prst="rect">
            <a:avLst/>
          </a:prstGeom>
          <a:noFill/>
        </p:spPr>
        <p:txBody>
          <a:bodyPr wrap="square">
            <a:spAutoFit/>
          </a:bodyPr>
          <a:lstStyle/>
          <a:p>
            <a:r>
              <a:rPr lang="fr-FR" sz="1200" b="1" i="1" dirty="0">
                <a:latin typeface="Marianne" panose="02000000000000000000" pitchFamily="2" charset="0"/>
              </a:rPr>
              <a:t>Implant Files</a:t>
            </a:r>
            <a:endParaRPr lang="fr-FR" sz="1200" b="1" dirty="0"/>
          </a:p>
        </p:txBody>
      </p:sp>
      <p:sp>
        <p:nvSpPr>
          <p:cNvPr id="15" name="ZoneTexte 14">
            <a:extLst>
              <a:ext uri="{FF2B5EF4-FFF2-40B4-BE49-F238E27FC236}">
                <a16:creationId xmlns:a16="http://schemas.microsoft.com/office/drawing/2014/main" id="{B761BA8A-7263-C7A4-A643-B3F7CCA54A1D}"/>
              </a:ext>
            </a:extLst>
          </p:cNvPr>
          <p:cNvSpPr txBox="1"/>
          <p:nvPr/>
        </p:nvSpPr>
        <p:spPr>
          <a:xfrm>
            <a:off x="4912107" y="1420120"/>
            <a:ext cx="1152128" cy="577081"/>
          </a:xfrm>
          <a:prstGeom prst="rect">
            <a:avLst/>
          </a:prstGeom>
          <a:noFill/>
        </p:spPr>
        <p:txBody>
          <a:bodyPr wrap="square">
            <a:spAutoFit/>
          </a:bodyPr>
          <a:lstStyle/>
          <a:p>
            <a:pPr algn="ctr"/>
            <a:r>
              <a:rPr lang="fr-FR" sz="1050" b="1" i="1" dirty="0">
                <a:latin typeface="Marianne" panose="02000000000000000000" pitchFamily="2" charset="0"/>
              </a:rPr>
              <a:t>Arrêté </a:t>
            </a:r>
          </a:p>
          <a:p>
            <a:pPr algn="ctr"/>
            <a:r>
              <a:rPr lang="fr-FR" sz="1050" b="1" i="1" dirty="0">
                <a:latin typeface="Marianne" panose="02000000000000000000" pitchFamily="2" charset="0"/>
              </a:rPr>
              <a:t>L.1151-1</a:t>
            </a:r>
          </a:p>
          <a:p>
            <a:pPr algn="ctr"/>
            <a:r>
              <a:rPr lang="fr-FR" sz="1050" b="1" i="1" dirty="0">
                <a:latin typeface="Marianne" panose="02000000000000000000" pitchFamily="2" charset="0"/>
              </a:rPr>
              <a:t>BSU </a:t>
            </a:r>
            <a:endParaRPr lang="fr-FR" sz="1050" b="1" dirty="0"/>
          </a:p>
        </p:txBody>
      </p:sp>
      <p:sp>
        <p:nvSpPr>
          <p:cNvPr id="16" name="Triangle isocèle 15">
            <a:extLst>
              <a:ext uri="{FF2B5EF4-FFF2-40B4-BE49-F238E27FC236}">
                <a16:creationId xmlns:a16="http://schemas.microsoft.com/office/drawing/2014/main" id="{5D2CCC09-7F8D-B1DA-D3D8-DAF3A5AC6985}"/>
              </a:ext>
            </a:extLst>
          </p:cNvPr>
          <p:cNvSpPr/>
          <p:nvPr/>
        </p:nvSpPr>
        <p:spPr>
          <a:xfrm rot="10800000">
            <a:off x="5324222" y="1999615"/>
            <a:ext cx="327898" cy="108081"/>
          </a:xfrm>
          <a:prstGeom prst="triangl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riangle isocèle 16">
            <a:extLst>
              <a:ext uri="{FF2B5EF4-FFF2-40B4-BE49-F238E27FC236}">
                <a16:creationId xmlns:a16="http://schemas.microsoft.com/office/drawing/2014/main" id="{1AFE321C-1532-5D63-CD18-47E67D0660B8}"/>
              </a:ext>
            </a:extLst>
          </p:cNvPr>
          <p:cNvSpPr/>
          <p:nvPr/>
        </p:nvSpPr>
        <p:spPr>
          <a:xfrm rot="10800000">
            <a:off x="6012160" y="1952878"/>
            <a:ext cx="327898" cy="108081"/>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D78E95C7-C754-081A-72AD-92376F021D2C}"/>
              </a:ext>
            </a:extLst>
          </p:cNvPr>
          <p:cNvSpPr txBox="1"/>
          <p:nvPr/>
        </p:nvSpPr>
        <p:spPr>
          <a:xfrm>
            <a:off x="5600045" y="1377292"/>
            <a:ext cx="1152128" cy="577081"/>
          </a:xfrm>
          <a:prstGeom prst="rect">
            <a:avLst/>
          </a:prstGeom>
          <a:noFill/>
        </p:spPr>
        <p:txBody>
          <a:bodyPr wrap="square">
            <a:spAutoFit/>
          </a:bodyPr>
          <a:lstStyle/>
          <a:p>
            <a:pPr algn="ctr"/>
            <a:r>
              <a:rPr lang="fr-FR" sz="1050" b="1" i="1" dirty="0">
                <a:latin typeface="Marianne" panose="02000000000000000000" pitchFamily="2" charset="0"/>
              </a:rPr>
              <a:t>Arrêté</a:t>
            </a:r>
          </a:p>
          <a:p>
            <a:pPr algn="ctr"/>
            <a:r>
              <a:rPr lang="fr-FR" sz="1050" b="1" i="1" dirty="0">
                <a:latin typeface="Marianne" panose="02000000000000000000" pitchFamily="2" charset="0"/>
              </a:rPr>
              <a:t>L.1151-1</a:t>
            </a:r>
          </a:p>
          <a:p>
            <a:pPr algn="ctr"/>
            <a:r>
              <a:rPr lang="fr-FR" sz="1050" b="1" i="1" dirty="0">
                <a:latin typeface="Marianne" panose="02000000000000000000" pitchFamily="2" charset="0"/>
              </a:rPr>
              <a:t>POP</a:t>
            </a:r>
            <a:endParaRPr lang="fr-FR" sz="1050" b="1" dirty="0"/>
          </a:p>
        </p:txBody>
      </p:sp>
      <p:sp>
        <p:nvSpPr>
          <p:cNvPr id="19" name="ZoneTexte 18">
            <a:extLst>
              <a:ext uri="{FF2B5EF4-FFF2-40B4-BE49-F238E27FC236}">
                <a16:creationId xmlns:a16="http://schemas.microsoft.com/office/drawing/2014/main" id="{90E8E5D6-5A27-1B0A-D5E8-AB7F75721E1B}"/>
              </a:ext>
            </a:extLst>
          </p:cNvPr>
          <p:cNvSpPr txBox="1"/>
          <p:nvPr/>
        </p:nvSpPr>
        <p:spPr>
          <a:xfrm>
            <a:off x="1835696" y="4125729"/>
            <a:ext cx="3744416" cy="230832"/>
          </a:xfrm>
          <a:prstGeom prst="rect">
            <a:avLst/>
          </a:prstGeom>
          <a:noFill/>
        </p:spPr>
        <p:txBody>
          <a:bodyPr wrap="square" rtlCol="0">
            <a:spAutoFit/>
          </a:bodyPr>
          <a:lstStyle/>
          <a:p>
            <a:pPr algn="ctr"/>
            <a:r>
              <a:rPr lang="fr-FR" sz="900" i="1" dirty="0">
                <a:latin typeface="Marianne" panose="02000000000000000000" pitchFamily="2" charset="0"/>
              </a:rPr>
              <a:t>Données </a:t>
            </a:r>
            <a:r>
              <a:rPr lang="fr-FR" sz="900" i="1" dirty="0" err="1">
                <a:latin typeface="Marianne" panose="02000000000000000000" pitchFamily="2" charset="0"/>
              </a:rPr>
              <a:t>OpenCCAM</a:t>
            </a:r>
            <a:endParaRPr lang="fr-FR" sz="900" i="1" dirty="0">
              <a:latin typeface="Marianne" panose="02000000000000000000" pitchFamily="2" charset="0"/>
            </a:endParaRPr>
          </a:p>
        </p:txBody>
      </p:sp>
      <p:sp>
        <p:nvSpPr>
          <p:cNvPr id="20" name="ZoneTexte 19">
            <a:extLst>
              <a:ext uri="{FF2B5EF4-FFF2-40B4-BE49-F238E27FC236}">
                <a16:creationId xmlns:a16="http://schemas.microsoft.com/office/drawing/2014/main" id="{2AFB3889-335F-1627-4DA4-D0642E5F2022}"/>
              </a:ext>
            </a:extLst>
          </p:cNvPr>
          <p:cNvSpPr txBox="1"/>
          <p:nvPr/>
        </p:nvSpPr>
        <p:spPr>
          <a:xfrm>
            <a:off x="2195736" y="4588554"/>
            <a:ext cx="2952328" cy="215444"/>
          </a:xfrm>
          <a:prstGeom prst="rect">
            <a:avLst/>
          </a:prstGeom>
          <a:noFill/>
        </p:spPr>
        <p:txBody>
          <a:bodyPr wrap="square" rtlCol="0">
            <a:spAutoFit/>
          </a:bodyPr>
          <a:lstStyle/>
          <a:p>
            <a:r>
              <a:rPr lang="fr-FR" sz="800" i="1" dirty="0">
                <a:latin typeface="Marianne" panose="02000000000000000000" pitchFamily="2" charset="0"/>
              </a:rPr>
              <a:t>données à partir de 2021</a:t>
            </a:r>
          </a:p>
        </p:txBody>
      </p:sp>
      <p:sp>
        <p:nvSpPr>
          <p:cNvPr id="21" name="Triangle isocèle 20">
            <a:extLst>
              <a:ext uri="{FF2B5EF4-FFF2-40B4-BE49-F238E27FC236}">
                <a16:creationId xmlns:a16="http://schemas.microsoft.com/office/drawing/2014/main" id="{3E2152F2-3F35-ECB0-818C-EF28156991C2}"/>
              </a:ext>
            </a:extLst>
          </p:cNvPr>
          <p:cNvSpPr/>
          <p:nvPr/>
        </p:nvSpPr>
        <p:spPr>
          <a:xfrm rot="10800000">
            <a:off x="4604142" y="1959613"/>
            <a:ext cx="327898" cy="108081"/>
          </a:xfrm>
          <a:prstGeom prst="triangle">
            <a:avLst/>
          </a:prstGeom>
          <a:solidFill>
            <a:schemeClr val="accent2"/>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D90ABD21-7C2D-FE6C-1C48-2B3D50F16218}"/>
              </a:ext>
            </a:extLst>
          </p:cNvPr>
          <p:cNvSpPr txBox="1"/>
          <p:nvPr/>
        </p:nvSpPr>
        <p:spPr>
          <a:xfrm>
            <a:off x="4139952" y="1491630"/>
            <a:ext cx="1152128" cy="461665"/>
          </a:xfrm>
          <a:prstGeom prst="rect">
            <a:avLst/>
          </a:prstGeom>
          <a:noFill/>
        </p:spPr>
        <p:txBody>
          <a:bodyPr wrap="square">
            <a:spAutoFit/>
          </a:bodyPr>
          <a:lstStyle/>
          <a:p>
            <a:pPr algn="ctr"/>
            <a:r>
              <a:rPr lang="fr-FR" sz="1200" b="1" i="1" dirty="0">
                <a:latin typeface="Marianne" panose="02000000000000000000" pitchFamily="2" charset="0"/>
              </a:rPr>
              <a:t>Liste</a:t>
            </a:r>
          </a:p>
          <a:p>
            <a:pPr algn="ctr"/>
            <a:r>
              <a:rPr lang="fr-FR" sz="1200" b="1" i="1" dirty="0">
                <a:latin typeface="Marianne" panose="02000000000000000000" pitchFamily="2" charset="0"/>
              </a:rPr>
              <a:t>Intra-GHS</a:t>
            </a:r>
            <a:endParaRPr lang="fr-FR" sz="1200" b="1" dirty="0"/>
          </a:p>
        </p:txBody>
      </p:sp>
    </p:spTree>
    <p:extLst>
      <p:ext uri="{BB962C8B-B14F-4D97-AF65-F5344CB8AC3E}">
        <p14:creationId xmlns:p14="http://schemas.microsoft.com/office/powerpoint/2010/main" val="3526126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F8D72F87-81B2-BEF7-76B6-FB95AFD5E557}"/>
              </a:ext>
            </a:extLst>
          </p:cNvPr>
          <p:cNvSpPr>
            <a:spLocks noGrp="1"/>
          </p:cNvSpPr>
          <p:nvPr>
            <p:ph type="body" sz="quarter" idx="13"/>
          </p:nvPr>
        </p:nvSpPr>
        <p:spPr/>
        <p:txBody>
          <a:bodyPr/>
          <a:lstStyle/>
          <a:p>
            <a:r>
              <a:rPr lang="fr-FR" dirty="0"/>
              <a:t>Annexe 2 :</a:t>
            </a:r>
          </a:p>
          <a:p>
            <a:r>
              <a:rPr lang="fr-FR" dirty="0"/>
              <a:t>Résultats de l’enquête nationale</a:t>
            </a:r>
          </a:p>
        </p:txBody>
      </p:sp>
      <p:sp>
        <p:nvSpPr>
          <p:cNvPr id="6" name="Espace réservé de la date 5">
            <a:extLst>
              <a:ext uri="{FF2B5EF4-FFF2-40B4-BE49-F238E27FC236}">
                <a16:creationId xmlns:a16="http://schemas.microsoft.com/office/drawing/2014/main" id="{A1138D04-107C-3A9C-E7D1-2EE9214A41CB}"/>
              </a:ext>
            </a:extLst>
          </p:cNvPr>
          <p:cNvSpPr>
            <a:spLocks noGrp="1"/>
          </p:cNvSpPr>
          <p:nvPr>
            <p:ph type="dt" sz="half" idx="2"/>
          </p:nvPr>
        </p:nvSpPr>
        <p:spPr/>
        <p:txBody>
          <a:bodyPr/>
          <a:lstStyle/>
          <a:p>
            <a:fld id="{251C71F6-E0A6-1740-B64F-38F332886BAF}" type="datetime1">
              <a:rPr lang="fr-FR" cap="all" smtClean="0"/>
              <a:pPr/>
              <a:t>25/09/2024</a:t>
            </a:fld>
            <a:endParaRPr lang="fr-FR" cap="all" dirty="0"/>
          </a:p>
        </p:txBody>
      </p:sp>
      <p:sp>
        <p:nvSpPr>
          <p:cNvPr id="2" name="Espace réservé du numéro de diapositive 1">
            <a:extLst>
              <a:ext uri="{FF2B5EF4-FFF2-40B4-BE49-F238E27FC236}">
                <a16:creationId xmlns:a16="http://schemas.microsoft.com/office/drawing/2014/main" id="{2164C10D-F744-29C9-D467-D01C90369E13}"/>
              </a:ext>
            </a:extLst>
          </p:cNvPr>
          <p:cNvSpPr>
            <a:spLocks noGrp="1"/>
          </p:cNvSpPr>
          <p:nvPr>
            <p:ph type="sldNum" sz="quarter" idx="4"/>
          </p:nvPr>
        </p:nvSpPr>
        <p:spPr/>
        <p:txBody>
          <a:bodyPr/>
          <a:lstStyle/>
          <a:p>
            <a:fld id="{733122C9-A0B9-462F-8757-0847AD287B63}" type="slidenum">
              <a:rPr lang="fr-FR" smtClean="0"/>
              <a:pPr/>
              <a:t>20</a:t>
            </a:fld>
            <a:endParaRPr lang="fr-FR" dirty="0"/>
          </a:p>
        </p:txBody>
      </p:sp>
      <p:sp>
        <p:nvSpPr>
          <p:cNvPr id="8" name="Espace réservé du pied de page 7">
            <a:extLst>
              <a:ext uri="{FF2B5EF4-FFF2-40B4-BE49-F238E27FC236}">
                <a16:creationId xmlns:a16="http://schemas.microsoft.com/office/drawing/2014/main" id="{7A93CFEF-775B-2C3B-DDFF-F90546E10E17}"/>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2916519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21</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Encadrements selon des critères médico-techniques</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
        <p:nvSpPr>
          <p:cNvPr id="120" name="ZoneTexte 119">
            <a:extLst>
              <a:ext uri="{FF2B5EF4-FFF2-40B4-BE49-F238E27FC236}">
                <a16:creationId xmlns:a16="http://schemas.microsoft.com/office/drawing/2014/main" id="{B30D0964-3037-B25F-00CA-4FB701E0365D}"/>
              </a:ext>
            </a:extLst>
          </p:cNvPr>
          <p:cNvSpPr txBox="1"/>
          <p:nvPr/>
        </p:nvSpPr>
        <p:spPr>
          <a:xfrm>
            <a:off x="632918" y="1185465"/>
            <a:ext cx="7755505" cy="338554"/>
          </a:xfrm>
          <a:prstGeom prst="rect">
            <a:avLst/>
          </a:prstGeom>
          <a:noFill/>
        </p:spPr>
        <p:txBody>
          <a:bodyPr wrap="square">
            <a:spAutoFit/>
          </a:bodyPr>
          <a:lstStyle/>
          <a:p>
            <a:r>
              <a:rPr lang="fr-FR" sz="1600" dirty="0"/>
              <a:t>Encadrements prévus en moyenne pour </a:t>
            </a:r>
            <a:r>
              <a:rPr lang="fr-FR" sz="1600" dirty="0">
                <a:latin typeface="+mj-lt"/>
              </a:rPr>
              <a:t>3 ans </a:t>
            </a:r>
            <a:r>
              <a:rPr lang="fr-FR" sz="1600" dirty="0"/>
              <a:t>(jusqu’à 5 ans)</a:t>
            </a:r>
          </a:p>
        </p:txBody>
      </p:sp>
      <p:graphicFrame>
        <p:nvGraphicFramePr>
          <p:cNvPr id="8" name="Graphique 7">
            <a:extLst>
              <a:ext uri="{FF2B5EF4-FFF2-40B4-BE49-F238E27FC236}">
                <a16:creationId xmlns:a16="http://schemas.microsoft.com/office/drawing/2014/main" id="{B9A72E89-F5A6-7CFB-490D-9C0B4938D4A6}"/>
              </a:ext>
            </a:extLst>
          </p:cNvPr>
          <p:cNvGraphicFramePr>
            <a:graphicFrameLocks/>
          </p:cNvGraphicFramePr>
          <p:nvPr>
            <p:extLst>
              <p:ext uri="{D42A27DB-BD31-4B8C-83A1-F6EECF244321}">
                <p14:modId xmlns:p14="http://schemas.microsoft.com/office/powerpoint/2010/main" val="436746530"/>
              </p:ext>
            </p:extLst>
          </p:nvPr>
        </p:nvGraphicFramePr>
        <p:xfrm>
          <a:off x="467179" y="1563638"/>
          <a:ext cx="8281534"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28016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22</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Etat des lieux : données d’activité</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aphicFrame>
        <p:nvGraphicFramePr>
          <p:cNvPr id="2" name="Graphique 1">
            <a:extLst>
              <a:ext uri="{FF2B5EF4-FFF2-40B4-BE49-F238E27FC236}">
                <a16:creationId xmlns:a16="http://schemas.microsoft.com/office/drawing/2014/main" id="{380FA4C0-900A-2A16-49AF-7D91606AFE1D}"/>
              </a:ext>
            </a:extLst>
          </p:cNvPr>
          <p:cNvGraphicFramePr>
            <a:graphicFrameLocks/>
          </p:cNvGraphicFramePr>
          <p:nvPr>
            <p:extLst>
              <p:ext uri="{D42A27DB-BD31-4B8C-83A1-F6EECF244321}">
                <p14:modId xmlns:p14="http://schemas.microsoft.com/office/powerpoint/2010/main" val="1789484316"/>
              </p:ext>
            </p:extLst>
          </p:nvPr>
        </p:nvGraphicFramePr>
        <p:xfrm>
          <a:off x="395287" y="1222792"/>
          <a:ext cx="8353426" cy="3560707"/>
        </p:xfrm>
        <a:graphic>
          <a:graphicData uri="http://schemas.openxmlformats.org/drawingml/2006/chart">
            <c:chart xmlns:c="http://schemas.openxmlformats.org/drawingml/2006/chart" xmlns:r="http://schemas.openxmlformats.org/officeDocument/2006/relationships" r:id="rId3"/>
          </a:graphicData>
        </a:graphic>
      </p:graphicFrame>
      <p:sp>
        <p:nvSpPr>
          <p:cNvPr id="7" name="ZoneTexte 6">
            <a:extLst>
              <a:ext uri="{FF2B5EF4-FFF2-40B4-BE49-F238E27FC236}">
                <a16:creationId xmlns:a16="http://schemas.microsoft.com/office/drawing/2014/main" id="{18A23229-3D01-17D7-D39C-6959F9BC7C72}"/>
              </a:ext>
            </a:extLst>
          </p:cNvPr>
          <p:cNvSpPr txBox="1"/>
          <p:nvPr/>
        </p:nvSpPr>
        <p:spPr>
          <a:xfrm>
            <a:off x="5652120" y="1347614"/>
            <a:ext cx="2808312" cy="600164"/>
          </a:xfrm>
          <a:prstGeom prst="rect">
            <a:avLst/>
          </a:prstGeom>
          <a:noFill/>
        </p:spPr>
        <p:txBody>
          <a:bodyPr wrap="square" rtlCol="0">
            <a:spAutoFit/>
          </a:bodyPr>
          <a:lstStyle/>
          <a:p>
            <a:r>
              <a:rPr lang="fr-FR" sz="1100" i="1" dirty="0"/>
              <a:t>Taille des bulles en fonction du nombre d’actes maximal reportés par un établissement</a:t>
            </a:r>
          </a:p>
        </p:txBody>
      </p:sp>
      <p:sp>
        <p:nvSpPr>
          <p:cNvPr id="9" name="ZoneTexte 8">
            <a:extLst>
              <a:ext uri="{FF2B5EF4-FFF2-40B4-BE49-F238E27FC236}">
                <a16:creationId xmlns:a16="http://schemas.microsoft.com/office/drawing/2014/main" id="{F8445D60-493D-3791-AF2C-A8F8285AF541}"/>
              </a:ext>
            </a:extLst>
          </p:cNvPr>
          <p:cNvSpPr txBox="1"/>
          <p:nvPr/>
        </p:nvSpPr>
        <p:spPr>
          <a:xfrm>
            <a:off x="6841554" y="2571750"/>
            <a:ext cx="1584176" cy="476726"/>
          </a:xfrm>
          <a:prstGeom prst="roundRect">
            <a:avLst/>
          </a:prstGeom>
          <a:solidFill>
            <a:schemeClr val="bg1"/>
          </a:solid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a:spAutoFit/>
          </a:bodyPr>
          <a:lstStyle/>
          <a:p>
            <a:pPr algn="ctr"/>
            <a:r>
              <a:rPr lang="fr-FR" sz="1100" dirty="0">
                <a:latin typeface="Marianne" panose="02000000000000000000" pitchFamily="2" charset="0"/>
              </a:rPr>
              <a:t>Forte activité</a:t>
            </a:r>
          </a:p>
          <a:p>
            <a:pPr algn="ctr"/>
            <a:r>
              <a:rPr lang="fr-FR" sz="1100" dirty="0">
                <a:latin typeface="Marianne" panose="02000000000000000000" pitchFamily="2" charset="0"/>
              </a:rPr>
              <a:t>Centres spécialisés</a:t>
            </a:r>
          </a:p>
        </p:txBody>
      </p:sp>
      <p:sp>
        <p:nvSpPr>
          <p:cNvPr id="10" name="ZoneTexte 9">
            <a:extLst>
              <a:ext uri="{FF2B5EF4-FFF2-40B4-BE49-F238E27FC236}">
                <a16:creationId xmlns:a16="http://schemas.microsoft.com/office/drawing/2014/main" id="{60D157DE-C35E-E82B-9AFE-BAA81F33540A}"/>
              </a:ext>
            </a:extLst>
          </p:cNvPr>
          <p:cNvSpPr txBox="1"/>
          <p:nvPr/>
        </p:nvSpPr>
        <p:spPr>
          <a:xfrm>
            <a:off x="1907704" y="1947778"/>
            <a:ext cx="1316115" cy="476726"/>
          </a:xfrm>
          <a:prstGeom prst="roundRect">
            <a:avLst/>
          </a:prstGeom>
          <a:solidFill>
            <a:schemeClr val="bg1"/>
          </a:solid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gn="ctr"/>
            <a:r>
              <a:rPr lang="fr-FR" sz="1100" dirty="0">
                <a:latin typeface="Marianne" panose="02000000000000000000" pitchFamily="2" charset="0"/>
              </a:rPr>
              <a:t>Activité en forte hausse</a:t>
            </a:r>
          </a:p>
        </p:txBody>
      </p:sp>
      <p:pic>
        <p:nvPicPr>
          <p:cNvPr id="11" name="Graphique 10" descr="Organe du cœur avec un remplissage uni">
            <a:extLst>
              <a:ext uri="{FF2B5EF4-FFF2-40B4-BE49-F238E27FC236}">
                <a16:creationId xmlns:a16="http://schemas.microsoft.com/office/drawing/2014/main" id="{C504D4E7-E025-3DD5-8BAC-9DEB876796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24328" y="3144753"/>
            <a:ext cx="272494" cy="272494"/>
          </a:xfrm>
          <a:prstGeom prst="rect">
            <a:avLst/>
          </a:prstGeom>
        </p:spPr>
      </p:pic>
      <p:pic>
        <p:nvPicPr>
          <p:cNvPr id="12" name="Graphique 11" descr="Organe du cœur avec un remplissage uni">
            <a:extLst>
              <a:ext uri="{FF2B5EF4-FFF2-40B4-BE49-F238E27FC236}">
                <a16:creationId xmlns:a16="http://schemas.microsoft.com/office/drawing/2014/main" id="{82E364A3-E762-CAE7-D829-61BBEFD417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61675" y="3431060"/>
            <a:ext cx="272494" cy="272494"/>
          </a:xfrm>
          <a:prstGeom prst="rect">
            <a:avLst/>
          </a:prstGeom>
        </p:spPr>
      </p:pic>
      <p:pic>
        <p:nvPicPr>
          <p:cNvPr id="13" name="Graphique 12" descr="Poumons avec un remplissage uni">
            <a:extLst>
              <a:ext uri="{FF2B5EF4-FFF2-40B4-BE49-F238E27FC236}">
                <a16:creationId xmlns:a16="http://schemas.microsoft.com/office/drawing/2014/main" id="{9F129BEA-2B42-AF85-0C65-92935E6D55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62275" y="3293173"/>
            <a:ext cx="248148" cy="248148"/>
          </a:xfrm>
          <a:prstGeom prst="rect">
            <a:avLst/>
          </a:prstGeom>
        </p:spPr>
      </p:pic>
      <p:pic>
        <p:nvPicPr>
          <p:cNvPr id="14" name="Graphique 13" descr="Femme avec un remplissage uni">
            <a:extLst>
              <a:ext uri="{FF2B5EF4-FFF2-40B4-BE49-F238E27FC236}">
                <a16:creationId xmlns:a16="http://schemas.microsoft.com/office/drawing/2014/main" id="{A90BF8D2-AC56-0E03-CB6C-165CDA0EC7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86374" y="3365000"/>
            <a:ext cx="338554" cy="338554"/>
          </a:xfrm>
          <a:prstGeom prst="rect">
            <a:avLst/>
          </a:prstGeom>
        </p:spPr>
      </p:pic>
      <p:pic>
        <p:nvPicPr>
          <p:cNvPr id="15" name="Graphique 14" descr="Femme avec un remplissage uni">
            <a:extLst>
              <a:ext uri="{FF2B5EF4-FFF2-40B4-BE49-F238E27FC236}">
                <a16:creationId xmlns:a16="http://schemas.microsoft.com/office/drawing/2014/main" id="{431E638B-5534-B0CF-E018-C7A76EF4CA3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30765" y="4227934"/>
            <a:ext cx="311167" cy="311167"/>
          </a:xfrm>
          <a:prstGeom prst="rect">
            <a:avLst/>
          </a:prstGeom>
        </p:spPr>
      </p:pic>
      <p:pic>
        <p:nvPicPr>
          <p:cNvPr id="16" name="Graphique 15" descr="Œil avec un remplissage uni">
            <a:extLst>
              <a:ext uri="{FF2B5EF4-FFF2-40B4-BE49-F238E27FC236}">
                <a16:creationId xmlns:a16="http://schemas.microsoft.com/office/drawing/2014/main" id="{7D7FCB23-B684-31CD-2B97-173596A83A3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596537" y="1258757"/>
            <a:ext cx="311167" cy="311167"/>
          </a:xfrm>
          <a:prstGeom prst="rect">
            <a:avLst/>
          </a:prstGeom>
        </p:spPr>
      </p:pic>
      <p:pic>
        <p:nvPicPr>
          <p:cNvPr id="17" name="Graphique 16" descr="Intraveineuse avec un remplissage uni">
            <a:extLst>
              <a:ext uri="{FF2B5EF4-FFF2-40B4-BE49-F238E27FC236}">
                <a16:creationId xmlns:a16="http://schemas.microsoft.com/office/drawing/2014/main" id="{A0DBD387-E470-F740-0C40-999AB7D6FD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66912" y="2442125"/>
            <a:ext cx="259250" cy="259250"/>
          </a:xfrm>
          <a:prstGeom prst="rect">
            <a:avLst/>
          </a:prstGeom>
        </p:spPr>
      </p:pic>
      <p:pic>
        <p:nvPicPr>
          <p:cNvPr id="18" name="Graphique 17" descr="Retour contour">
            <a:extLst>
              <a:ext uri="{FF2B5EF4-FFF2-40B4-BE49-F238E27FC236}">
                <a16:creationId xmlns:a16="http://schemas.microsoft.com/office/drawing/2014/main" id="{B40725CA-9CB2-A336-DCA9-DE73B3EFEEA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344729" flipH="1">
            <a:off x="2199816" y="1596991"/>
            <a:ext cx="323719" cy="323719"/>
          </a:xfrm>
          <a:prstGeom prst="rect">
            <a:avLst/>
          </a:prstGeom>
        </p:spPr>
      </p:pic>
      <p:pic>
        <p:nvPicPr>
          <p:cNvPr id="19" name="Graphique 18" descr="Retour contour">
            <a:extLst>
              <a:ext uri="{FF2B5EF4-FFF2-40B4-BE49-F238E27FC236}">
                <a16:creationId xmlns:a16="http://schemas.microsoft.com/office/drawing/2014/main" id="{C34DFD45-C401-B86B-6F9F-27A83AB7518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20674142" flipH="1" flipV="1">
            <a:off x="1941496" y="2452271"/>
            <a:ext cx="323719" cy="323719"/>
          </a:xfrm>
          <a:prstGeom prst="rect">
            <a:avLst/>
          </a:prstGeom>
        </p:spPr>
      </p:pic>
      <p:pic>
        <p:nvPicPr>
          <p:cNvPr id="20" name="Graphique 19" descr="Retour contour">
            <a:extLst>
              <a:ext uri="{FF2B5EF4-FFF2-40B4-BE49-F238E27FC236}">
                <a16:creationId xmlns:a16="http://schemas.microsoft.com/office/drawing/2014/main" id="{83E69D82-B555-AEA2-0250-3FCC31E3498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rot="13394090" flipH="1">
            <a:off x="7268281" y="3092429"/>
            <a:ext cx="323719" cy="323719"/>
          </a:xfrm>
          <a:prstGeom prst="rect">
            <a:avLst/>
          </a:prstGeom>
        </p:spPr>
      </p:pic>
      <p:sp>
        <p:nvSpPr>
          <p:cNvPr id="21" name="ZoneTexte 20">
            <a:extLst>
              <a:ext uri="{FF2B5EF4-FFF2-40B4-BE49-F238E27FC236}">
                <a16:creationId xmlns:a16="http://schemas.microsoft.com/office/drawing/2014/main" id="{36E592C1-8113-56C8-BDDD-7A6914EF1AAE}"/>
              </a:ext>
            </a:extLst>
          </p:cNvPr>
          <p:cNvSpPr txBox="1"/>
          <p:nvPr/>
        </p:nvSpPr>
        <p:spPr>
          <a:xfrm>
            <a:off x="4771238" y="3389556"/>
            <a:ext cx="1179417" cy="289441"/>
          </a:xfrm>
          <a:prstGeom prst="roundRect">
            <a:avLst/>
          </a:pr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square">
            <a:spAutoFit/>
          </a:bodyPr>
          <a:lstStyle/>
          <a:p>
            <a:pPr algn="ctr"/>
            <a:r>
              <a:rPr lang="fr-FR" sz="1100" dirty="0">
                <a:latin typeface="Marianne" panose="02000000000000000000" pitchFamily="2" charset="0"/>
              </a:rPr>
              <a:t>Forte activité</a:t>
            </a:r>
          </a:p>
        </p:txBody>
      </p:sp>
      <p:pic>
        <p:nvPicPr>
          <p:cNvPr id="22" name="Graphique 21" descr="Retour contour">
            <a:extLst>
              <a:ext uri="{FF2B5EF4-FFF2-40B4-BE49-F238E27FC236}">
                <a16:creationId xmlns:a16="http://schemas.microsoft.com/office/drawing/2014/main" id="{E07FE844-0C63-D434-CDBC-E9BAE5572B9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rot="925858" flipV="1">
            <a:off x="5563135" y="3740786"/>
            <a:ext cx="323719" cy="323719"/>
          </a:xfrm>
          <a:prstGeom prst="rect">
            <a:avLst/>
          </a:prstGeom>
        </p:spPr>
      </p:pic>
      <p:pic>
        <p:nvPicPr>
          <p:cNvPr id="23" name="Graphique 22" descr="Retour contour">
            <a:extLst>
              <a:ext uri="{FF2B5EF4-FFF2-40B4-BE49-F238E27FC236}">
                <a16:creationId xmlns:a16="http://schemas.microsoft.com/office/drawing/2014/main" id="{E1A7F554-9A21-FC1E-2922-B0ADFAECAA8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rot="661302">
            <a:off x="5927479" y="3076435"/>
            <a:ext cx="323719" cy="323719"/>
          </a:xfrm>
          <a:prstGeom prst="rect">
            <a:avLst/>
          </a:prstGeom>
        </p:spPr>
      </p:pic>
    </p:spTree>
    <p:extLst>
      <p:ext uri="{BB962C8B-B14F-4D97-AF65-F5344CB8AC3E}">
        <p14:creationId xmlns:p14="http://schemas.microsoft.com/office/powerpoint/2010/main" val="862169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23</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Etat des lieux : établissements</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aphicFrame>
        <p:nvGraphicFramePr>
          <p:cNvPr id="7" name="Graphique 6">
            <a:extLst>
              <a:ext uri="{FF2B5EF4-FFF2-40B4-BE49-F238E27FC236}">
                <a16:creationId xmlns:a16="http://schemas.microsoft.com/office/drawing/2014/main" id="{FBB4F40D-076D-4F3E-9F9A-DA20C9E43EF7}"/>
              </a:ext>
            </a:extLst>
          </p:cNvPr>
          <p:cNvGraphicFramePr>
            <a:graphicFrameLocks/>
          </p:cNvGraphicFramePr>
          <p:nvPr>
            <p:extLst>
              <p:ext uri="{D42A27DB-BD31-4B8C-83A1-F6EECF244321}">
                <p14:modId xmlns:p14="http://schemas.microsoft.com/office/powerpoint/2010/main" val="2617911169"/>
              </p:ext>
            </p:extLst>
          </p:nvPr>
        </p:nvGraphicFramePr>
        <p:xfrm>
          <a:off x="251520" y="1222793"/>
          <a:ext cx="8497193" cy="3574838"/>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a:extLst>
              <a:ext uri="{FF2B5EF4-FFF2-40B4-BE49-F238E27FC236}">
                <a16:creationId xmlns:a16="http://schemas.microsoft.com/office/drawing/2014/main" id="{EF2ADA78-470B-5412-BBD3-8D211959CAFA}"/>
              </a:ext>
            </a:extLst>
          </p:cNvPr>
          <p:cNvSpPr txBox="1"/>
          <p:nvPr/>
        </p:nvSpPr>
        <p:spPr>
          <a:xfrm>
            <a:off x="5940152" y="1348775"/>
            <a:ext cx="2808312" cy="400110"/>
          </a:xfrm>
          <a:prstGeom prst="rect">
            <a:avLst/>
          </a:prstGeom>
          <a:noFill/>
        </p:spPr>
        <p:txBody>
          <a:bodyPr wrap="square" rtlCol="0">
            <a:spAutoFit/>
          </a:bodyPr>
          <a:lstStyle/>
          <a:p>
            <a:r>
              <a:rPr lang="fr-FR" sz="1000" i="1" dirty="0"/>
              <a:t>Taille des bulles en fonction du nombre d’ARS en charge</a:t>
            </a:r>
          </a:p>
        </p:txBody>
      </p:sp>
      <p:cxnSp>
        <p:nvCxnSpPr>
          <p:cNvPr id="10" name="Connecteur droit 9">
            <a:extLst>
              <a:ext uri="{FF2B5EF4-FFF2-40B4-BE49-F238E27FC236}">
                <a16:creationId xmlns:a16="http://schemas.microsoft.com/office/drawing/2014/main" id="{A4031EF1-7A25-0E93-9DA7-E38B9E14A7D0}"/>
              </a:ext>
            </a:extLst>
          </p:cNvPr>
          <p:cNvCxnSpPr>
            <a:cxnSpLocks/>
          </p:cNvCxnSpPr>
          <p:nvPr/>
        </p:nvCxnSpPr>
        <p:spPr>
          <a:xfrm>
            <a:off x="4788024" y="1348775"/>
            <a:ext cx="0" cy="2807151"/>
          </a:xfrm>
          <a:prstGeom prst="line">
            <a:avLst/>
          </a:prstGeom>
          <a:ln w="38100" cap="flat" cmpd="sng" algn="ctr">
            <a:solidFill>
              <a:schemeClr val="accent4">
                <a:alpha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ZoneTexte 12">
            <a:extLst>
              <a:ext uri="{FF2B5EF4-FFF2-40B4-BE49-F238E27FC236}">
                <a16:creationId xmlns:a16="http://schemas.microsoft.com/office/drawing/2014/main" id="{4A4F1359-70D5-4971-EC66-B29E79D0FEC4}"/>
              </a:ext>
            </a:extLst>
          </p:cNvPr>
          <p:cNvSpPr txBox="1"/>
          <p:nvPr/>
        </p:nvSpPr>
        <p:spPr>
          <a:xfrm>
            <a:off x="2685888" y="1395596"/>
            <a:ext cx="1944216" cy="289441"/>
          </a:xfrm>
          <a:prstGeom prst="roundRect">
            <a:avLst/>
          </a:pr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square">
            <a:spAutoFit/>
          </a:bodyPr>
          <a:lstStyle/>
          <a:p>
            <a:pPr algn="ctr"/>
            <a:r>
              <a:rPr lang="fr-FR" sz="1100" dirty="0">
                <a:latin typeface="Marianne" panose="02000000000000000000" pitchFamily="2" charset="0"/>
              </a:rPr>
              <a:t>Nombreux centres ++</a:t>
            </a:r>
          </a:p>
        </p:txBody>
      </p:sp>
      <p:pic>
        <p:nvPicPr>
          <p:cNvPr id="14" name="Graphique 13" descr="Organe du cœur avec un remplissage uni">
            <a:extLst>
              <a:ext uri="{FF2B5EF4-FFF2-40B4-BE49-F238E27FC236}">
                <a16:creationId xmlns:a16="http://schemas.microsoft.com/office/drawing/2014/main" id="{FBF3B868-BD80-851A-FD29-492643DC7D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96768" y="3648213"/>
            <a:ext cx="272494" cy="272494"/>
          </a:xfrm>
          <a:prstGeom prst="rect">
            <a:avLst/>
          </a:prstGeom>
        </p:spPr>
      </p:pic>
      <p:pic>
        <p:nvPicPr>
          <p:cNvPr id="15" name="Graphique 14" descr="Poumons avec un remplissage uni">
            <a:extLst>
              <a:ext uri="{FF2B5EF4-FFF2-40B4-BE49-F238E27FC236}">
                <a16:creationId xmlns:a16="http://schemas.microsoft.com/office/drawing/2014/main" id="{7A3280A4-7CE9-6B24-72ED-79664BE67D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18129" y="4336625"/>
            <a:ext cx="248148" cy="248148"/>
          </a:xfrm>
          <a:prstGeom prst="rect">
            <a:avLst/>
          </a:prstGeom>
        </p:spPr>
      </p:pic>
      <p:pic>
        <p:nvPicPr>
          <p:cNvPr id="17" name="Graphique 16" descr="Œil avec un remplissage uni">
            <a:extLst>
              <a:ext uri="{FF2B5EF4-FFF2-40B4-BE49-F238E27FC236}">
                <a16:creationId xmlns:a16="http://schemas.microsoft.com/office/drawing/2014/main" id="{2D27D168-63B8-D6B6-F9E2-3207A94D30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15699" y="3083449"/>
            <a:ext cx="311167" cy="311167"/>
          </a:xfrm>
          <a:prstGeom prst="rect">
            <a:avLst/>
          </a:prstGeom>
        </p:spPr>
      </p:pic>
      <p:pic>
        <p:nvPicPr>
          <p:cNvPr id="18" name="Graphique 17" descr="Femme avec un remplissage uni">
            <a:extLst>
              <a:ext uri="{FF2B5EF4-FFF2-40B4-BE49-F238E27FC236}">
                <a16:creationId xmlns:a16="http://schemas.microsoft.com/office/drawing/2014/main" id="{E836416A-7F85-B731-47E4-60385C854D0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20483" y="2565941"/>
            <a:ext cx="338554" cy="338554"/>
          </a:xfrm>
          <a:prstGeom prst="rect">
            <a:avLst/>
          </a:prstGeom>
        </p:spPr>
      </p:pic>
      <p:sp>
        <p:nvSpPr>
          <p:cNvPr id="11" name="Rectangle 10">
            <a:extLst>
              <a:ext uri="{FF2B5EF4-FFF2-40B4-BE49-F238E27FC236}">
                <a16:creationId xmlns:a16="http://schemas.microsoft.com/office/drawing/2014/main" id="{598D2ECA-347F-50E0-BE0C-3F2B1ACF62BC}"/>
              </a:ext>
            </a:extLst>
          </p:cNvPr>
          <p:cNvSpPr/>
          <p:nvPr/>
        </p:nvSpPr>
        <p:spPr>
          <a:xfrm>
            <a:off x="4619785" y="4155926"/>
            <a:ext cx="312253" cy="248148"/>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pic>
        <p:nvPicPr>
          <p:cNvPr id="19" name="Graphique 18" descr="Intraveineuse avec un remplissage uni">
            <a:extLst>
              <a:ext uri="{FF2B5EF4-FFF2-40B4-BE49-F238E27FC236}">
                <a16:creationId xmlns:a16="http://schemas.microsoft.com/office/drawing/2014/main" id="{0F0803CD-64F1-42DA-A713-09C10EA5166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140556" y="3590101"/>
            <a:ext cx="311168" cy="311168"/>
          </a:xfrm>
          <a:prstGeom prst="rect">
            <a:avLst/>
          </a:prstGeom>
        </p:spPr>
      </p:pic>
      <p:pic>
        <p:nvPicPr>
          <p:cNvPr id="20" name="Graphique 19" descr="Retour contour">
            <a:extLst>
              <a:ext uri="{FF2B5EF4-FFF2-40B4-BE49-F238E27FC236}">
                <a16:creationId xmlns:a16="http://schemas.microsoft.com/office/drawing/2014/main" id="{4E7A9A53-EA54-9E5E-EED2-8A0DE341706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8210258" flipH="1">
            <a:off x="2339598" y="1386969"/>
            <a:ext cx="323719" cy="323719"/>
          </a:xfrm>
          <a:prstGeom prst="rect">
            <a:avLst/>
          </a:prstGeom>
        </p:spPr>
      </p:pic>
      <p:sp>
        <p:nvSpPr>
          <p:cNvPr id="22" name="ZoneTexte 21">
            <a:extLst>
              <a:ext uri="{FF2B5EF4-FFF2-40B4-BE49-F238E27FC236}">
                <a16:creationId xmlns:a16="http://schemas.microsoft.com/office/drawing/2014/main" id="{252827B0-8130-4D2A-0861-1C69FD84CCB3}"/>
              </a:ext>
            </a:extLst>
          </p:cNvPr>
          <p:cNvSpPr txBox="1"/>
          <p:nvPr/>
        </p:nvSpPr>
        <p:spPr>
          <a:xfrm>
            <a:off x="5315456" y="1956095"/>
            <a:ext cx="1802204" cy="664012"/>
          </a:xfrm>
          <a:prstGeom prst="roundRect">
            <a:avLst/>
          </a:prstGeom>
          <a:solidFill>
            <a:schemeClr val="bg1"/>
          </a:solid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a:spAutoFit/>
          </a:bodyPr>
          <a:lstStyle/>
          <a:p>
            <a:pPr algn="ctr"/>
            <a:r>
              <a:rPr lang="fr-FR" sz="1100" dirty="0">
                <a:latin typeface="Marianne" panose="02000000000000000000" pitchFamily="2" charset="0"/>
              </a:rPr>
              <a:t>Plus de la moitié de l’activité réalisée par les CHU</a:t>
            </a:r>
          </a:p>
        </p:txBody>
      </p:sp>
      <p:sp>
        <p:nvSpPr>
          <p:cNvPr id="23" name="ZoneTexte 22">
            <a:extLst>
              <a:ext uri="{FF2B5EF4-FFF2-40B4-BE49-F238E27FC236}">
                <a16:creationId xmlns:a16="http://schemas.microsoft.com/office/drawing/2014/main" id="{D0EB14CB-EC60-B545-7084-7C729EAB1714}"/>
              </a:ext>
            </a:extLst>
          </p:cNvPr>
          <p:cNvSpPr txBox="1"/>
          <p:nvPr/>
        </p:nvSpPr>
        <p:spPr>
          <a:xfrm>
            <a:off x="1196011" y="3212229"/>
            <a:ext cx="1442612" cy="459700"/>
          </a:xfrm>
          <a:prstGeom prst="roundRect">
            <a:avLst/>
          </a:pr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square">
            <a:spAutoFit/>
          </a:bodyPr>
          <a:lstStyle/>
          <a:p>
            <a:pPr algn="ctr"/>
            <a:r>
              <a:rPr lang="fr-FR" sz="1050" dirty="0">
                <a:latin typeface="Marianne" panose="02000000000000000000" pitchFamily="2" charset="0"/>
              </a:rPr>
              <a:t>Part des CHU </a:t>
            </a:r>
          </a:p>
          <a:p>
            <a:pPr algn="ctr"/>
            <a:r>
              <a:rPr lang="fr-FR" sz="1050" dirty="0">
                <a:latin typeface="Marianne" panose="02000000000000000000" pitchFamily="2" charset="0"/>
              </a:rPr>
              <a:t>&lt; 50% de l’activité</a:t>
            </a:r>
          </a:p>
        </p:txBody>
      </p:sp>
    </p:spTree>
    <p:extLst>
      <p:ext uri="{BB962C8B-B14F-4D97-AF65-F5344CB8AC3E}">
        <p14:creationId xmlns:p14="http://schemas.microsoft.com/office/powerpoint/2010/main" val="48017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aphique 8">
            <a:extLst>
              <a:ext uri="{FF2B5EF4-FFF2-40B4-BE49-F238E27FC236}">
                <a16:creationId xmlns:a16="http://schemas.microsoft.com/office/drawing/2014/main" id="{A2BBB9E9-FE00-4C8B-900B-5A8EAFB1D163}"/>
              </a:ext>
            </a:extLst>
          </p:cNvPr>
          <p:cNvGraphicFramePr>
            <a:graphicFrameLocks/>
          </p:cNvGraphicFramePr>
          <p:nvPr>
            <p:extLst>
              <p:ext uri="{D42A27DB-BD31-4B8C-83A1-F6EECF244321}">
                <p14:modId xmlns:p14="http://schemas.microsoft.com/office/powerpoint/2010/main" val="1505441344"/>
              </p:ext>
            </p:extLst>
          </p:nvPr>
        </p:nvGraphicFramePr>
        <p:xfrm>
          <a:off x="276820" y="1222791"/>
          <a:ext cx="8590360" cy="3560709"/>
        </p:xfrm>
        <a:graphic>
          <a:graphicData uri="http://schemas.openxmlformats.org/drawingml/2006/chart">
            <c:chart xmlns:c="http://schemas.openxmlformats.org/drawingml/2006/chart" xmlns:r="http://schemas.openxmlformats.org/officeDocument/2006/relationships" r:id="rId3"/>
          </a:graphicData>
        </a:graphic>
      </p:graphicFrame>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24</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Médiane de 56 établissements par pratique encadrée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dirty="0"/>
              <a:t>Direction générale de l’offre de soins</a:t>
            </a:r>
          </a:p>
        </p:txBody>
      </p:sp>
      <p:sp>
        <p:nvSpPr>
          <p:cNvPr id="12" name="Rectangle 11">
            <a:extLst>
              <a:ext uri="{FF2B5EF4-FFF2-40B4-BE49-F238E27FC236}">
                <a16:creationId xmlns:a16="http://schemas.microsoft.com/office/drawing/2014/main" id="{8CFF0BFD-B31E-C168-04FF-13D6389015BA}"/>
              </a:ext>
            </a:extLst>
          </p:cNvPr>
          <p:cNvSpPr/>
          <p:nvPr/>
        </p:nvSpPr>
        <p:spPr>
          <a:xfrm>
            <a:off x="3923928" y="1333098"/>
            <a:ext cx="2184905" cy="1742708"/>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pic>
        <p:nvPicPr>
          <p:cNvPr id="14" name="Graphique 13" descr="Poumons avec un remplissage uni">
            <a:extLst>
              <a:ext uri="{FF2B5EF4-FFF2-40B4-BE49-F238E27FC236}">
                <a16:creationId xmlns:a16="http://schemas.microsoft.com/office/drawing/2014/main" id="{387B4969-3844-9445-6FC6-3501DE8043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3352" y="2450956"/>
            <a:ext cx="288169" cy="288169"/>
          </a:xfrm>
          <a:prstGeom prst="rect">
            <a:avLst/>
          </a:prstGeom>
        </p:spPr>
      </p:pic>
      <p:pic>
        <p:nvPicPr>
          <p:cNvPr id="15" name="Graphique 14" descr="Œil avec un remplissage uni">
            <a:extLst>
              <a:ext uri="{FF2B5EF4-FFF2-40B4-BE49-F238E27FC236}">
                <a16:creationId xmlns:a16="http://schemas.microsoft.com/office/drawing/2014/main" id="{8BD1F2E5-8242-55CF-5A63-3C753BF02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13782" y="2536395"/>
            <a:ext cx="311167" cy="311167"/>
          </a:xfrm>
          <a:prstGeom prst="rect">
            <a:avLst/>
          </a:prstGeom>
        </p:spPr>
      </p:pic>
      <p:pic>
        <p:nvPicPr>
          <p:cNvPr id="16" name="Graphique 15" descr="Femme avec un remplissage uni">
            <a:extLst>
              <a:ext uri="{FF2B5EF4-FFF2-40B4-BE49-F238E27FC236}">
                <a16:creationId xmlns:a16="http://schemas.microsoft.com/office/drawing/2014/main" id="{C50794D4-4BD2-B24E-BBB2-CB5C8B69E56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65494" y="1405035"/>
            <a:ext cx="338554" cy="338554"/>
          </a:xfrm>
          <a:prstGeom prst="rect">
            <a:avLst/>
          </a:prstGeom>
        </p:spPr>
      </p:pic>
      <p:sp>
        <p:nvSpPr>
          <p:cNvPr id="8" name="ZoneTexte 7">
            <a:extLst>
              <a:ext uri="{FF2B5EF4-FFF2-40B4-BE49-F238E27FC236}">
                <a16:creationId xmlns:a16="http://schemas.microsoft.com/office/drawing/2014/main" id="{261144F9-E32E-F783-5732-B0E9021A6C2D}"/>
              </a:ext>
            </a:extLst>
          </p:cNvPr>
          <p:cNvSpPr txBox="1"/>
          <p:nvPr/>
        </p:nvSpPr>
        <p:spPr>
          <a:xfrm>
            <a:off x="1535832" y="1275606"/>
            <a:ext cx="1583147" cy="612934"/>
          </a:xfrm>
          <a:prstGeom prst="round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a:spAutoFit/>
          </a:bodyPr>
          <a:lstStyle/>
          <a:p>
            <a:pPr algn="ctr"/>
            <a:r>
              <a:rPr lang="fr-FR" sz="1000" dirty="0">
                <a:latin typeface="Marianne" panose="02000000000000000000" pitchFamily="2" charset="0"/>
              </a:rPr>
              <a:t>TAVI : 20 000 actes codés en 2023</a:t>
            </a:r>
          </a:p>
          <a:p>
            <a:pPr algn="ctr"/>
            <a:r>
              <a:rPr lang="fr-FR" sz="1000" dirty="0">
                <a:latin typeface="Marianne" panose="02000000000000000000" pitchFamily="2" charset="0"/>
              </a:rPr>
              <a:t>Centres spécialisés</a:t>
            </a:r>
          </a:p>
        </p:txBody>
      </p:sp>
      <p:pic>
        <p:nvPicPr>
          <p:cNvPr id="18" name="Graphique 17" descr="Retour contour">
            <a:extLst>
              <a:ext uri="{FF2B5EF4-FFF2-40B4-BE49-F238E27FC236}">
                <a16:creationId xmlns:a16="http://schemas.microsoft.com/office/drawing/2014/main" id="{FDEF7FD7-3846-BA14-79BF-3E4F40CC453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210258" flipH="1">
            <a:off x="1219165" y="1198430"/>
            <a:ext cx="323719" cy="323719"/>
          </a:xfrm>
          <a:prstGeom prst="rect">
            <a:avLst/>
          </a:prstGeom>
        </p:spPr>
      </p:pic>
      <p:sp>
        <p:nvSpPr>
          <p:cNvPr id="19" name="ZoneTexte 18">
            <a:extLst>
              <a:ext uri="{FF2B5EF4-FFF2-40B4-BE49-F238E27FC236}">
                <a16:creationId xmlns:a16="http://schemas.microsoft.com/office/drawing/2014/main" id="{DCE7C6B9-6B75-7BFA-B1A2-8F036B69AD4E}"/>
              </a:ext>
            </a:extLst>
          </p:cNvPr>
          <p:cNvSpPr txBox="1"/>
          <p:nvPr/>
        </p:nvSpPr>
        <p:spPr>
          <a:xfrm>
            <a:off x="6334553" y="1454428"/>
            <a:ext cx="1583147" cy="442674"/>
          </a:xfrm>
          <a:prstGeom prst="round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a:spAutoFit/>
          </a:bodyPr>
          <a:lstStyle/>
          <a:p>
            <a:pPr algn="ctr"/>
            <a:r>
              <a:rPr lang="fr-FR" sz="1000" dirty="0">
                <a:latin typeface="Marianne" panose="02000000000000000000" pitchFamily="2" charset="0"/>
              </a:rPr>
              <a:t>MESH : diversité d’établissements ++</a:t>
            </a:r>
          </a:p>
        </p:txBody>
      </p:sp>
      <p:pic>
        <p:nvPicPr>
          <p:cNvPr id="20" name="Graphique 19" descr="Retour contour">
            <a:extLst>
              <a:ext uri="{FF2B5EF4-FFF2-40B4-BE49-F238E27FC236}">
                <a16:creationId xmlns:a16="http://schemas.microsoft.com/office/drawing/2014/main" id="{F59E430C-98F1-7C5C-D81A-FAACA21124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1122063">
            <a:off x="6293370" y="1862875"/>
            <a:ext cx="323719" cy="323719"/>
          </a:xfrm>
          <a:prstGeom prst="rect">
            <a:avLst/>
          </a:prstGeom>
        </p:spPr>
      </p:pic>
      <p:cxnSp>
        <p:nvCxnSpPr>
          <p:cNvPr id="10" name="Connecteur droit 9">
            <a:extLst>
              <a:ext uri="{FF2B5EF4-FFF2-40B4-BE49-F238E27FC236}">
                <a16:creationId xmlns:a16="http://schemas.microsoft.com/office/drawing/2014/main" id="{CD67A8C4-AF4F-4C43-B254-8CCCBAC0524B}"/>
              </a:ext>
            </a:extLst>
          </p:cNvPr>
          <p:cNvCxnSpPr/>
          <p:nvPr/>
        </p:nvCxnSpPr>
        <p:spPr>
          <a:xfrm>
            <a:off x="1115616" y="2427734"/>
            <a:ext cx="2592288" cy="0"/>
          </a:xfrm>
          <a:prstGeom prst="line">
            <a:avLst/>
          </a:prstGeom>
        </p:spPr>
        <p:style>
          <a:lnRef idx="1">
            <a:schemeClr val="accent4"/>
          </a:lnRef>
          <a:fillRef idx="0">
            <a:schemeClr val="accent4"/>
          </a:fillRef>
          <a:effectRef idx="0">
            <a:schemeClr val="accent4"/>
          </a:effectRef>
          <a:fontRef idx="minor">
            <a:schemeClr val="tx1"/>
          </a:fontRef>
        </p:style>
      </p:cxnSp>
      <p:pic>
        <p:nvPicPr>
          <p:cNvPr id="13" name="Graphique 12" descr="Organe du cœur avec un remplissage uni">
            <a:extLst>
              <a:ext uri="{FF2B5EF4-FFF2-40B4-BE49-F238E27FC236}">
                <a16:creationId xmlns:a16="http://schemas.microsoft.com/office/drawing/2014/main" id="{64DD672D-4071-3F0A-768F-554E2A76209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979712" y="2227248"/>
            <a:ext cx="272494" cy="272494"/>
          </a:xfrm>
          <a:prstGeom prst="rect">
            <a:avLst/>
          </a:prstGeom>
        </p:spPr>
      </p:pic>
      <p:pic>
        <p:nvPicPr>
          <p:cNvPr id="11" name="Graphique 10" descr="Intraveineuse avec un remplissage uni">
            <a:extLst>
              <a:ext uri="{FF2B5EF4-FFF2-40B4-BE49-F238E27FC236}">
                <a16:creationId xmlns:a16="http://schemas.microsoft.com/office/drawing/2014/main" id="{65C934FA-F6A9-4574-E895-9A9BCC8A45C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91726" y="2404598"/>
            <a:ext cx="311168" cy="311168"/>
          </a:xfrm>
          <a:prstGeom prst="rect">
            <a:avLst/>
          </a:prstGeom>
        </p:spPr>
      </p:pic>
    </p:spTree>
    <p:extLst>
      <p:ext uri="{BB962C8B-B14F-4D97-AF65-F5344CB8AC3E}">
        <p14:creationId xmlns:p14="http://schemas.microsoft.com/office/powerpoint/2010/main" val="463196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E4CC5222-16B4-BBDA-9DAD-691807EF4716}"/>
              </a:ext>
            </a:extLst>
          </p:cNvPr>
          <p:cNvGraphicFramePr>
            <a:graphicFrameLocks/>
          </p:cNvGraphicFramePr>
          <p:nvPr>
            <p:extLst>
              <p:ext uri="{D42A27DB-BD31-4B8C-83A1-F6EECF244321}">
                <p14:modId xmlns:p14="http://schemas.microsoft.com/office/powerpoint/2010/main" val="64384520"/>
              </p:ext>
            </p:extLst>
          </p:nvPr>
        </p:nvGraphicFramePr>
        <p:xfrm>
          <a:off x="377030" y="1222792"/>
          <a:ext cx="8389939" cy="3574839"/>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Connecteur droit 17">
            <a:extLst>
              <a:ext uri="{FF2B5EF4-FFF2-40B4-BE49-F238E27FC236}">
                <a16:creationId xmlns:a16="http://schemas.microsoft.com/office/drawing/2014/main" id="{AA16FAC0-A389-8442-28DB-AC1FD9D59555}"/>
              </a:ext>
            </a:extLst>
          </p:cNvPr>
          <p:cNvCxnSpPr>
            <a:cxnSpLocks/>
          </p:cNvCxnSpPr>
          <p:nvPr/>
        </p:nvCxnSpPr>
        <p:spPr>
          <a:xfrm>
            <a:off x="1043608" y="1275606"/>
            <a:ext cx="2736304" cy="0"/>
          </a:xfrm>
          <a:prstGeom prst="line">
            <a:avLst/>
          </a:prstGeom>
        </p:spPr>
        <p:style>
          <a:lnRef idx="1">
            <a:schemeClr val="accent4"/>
          </a:lnRef>
          <a:fillRef idx="0">
            <a:schemeClr val="accent4"/>
          </a:fillRef>
          <a:effectRef idx="0">
            <a:schemeClr val="accent4"/>
          </a:effectRef>
          <a:fontRef idx="minor">
            <a:schemeClr val="tx1"/>
          </a:fontRef>
        </p:style>
      </p:cxn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25</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cxnSp>
        <p:nvCxnSpPr>
          <p:cNvPr id="10" name="Connecteur droit 9">
            <a:extLst>
              <a:ext uri="{FF2B5EF4-FFF2-40B4-BE49-F238E27FC236}">
                <a16:creationId xmlns:a16="http://schemas.microsoft.com/office/drawing/2014/main" id="{A4031EF1-7A25-0E93-9DA7-E38B9E14A7D0}"/>
              </a:ext>
            </a:extLst>
          </p:cNvPr>
          <p:cNvCxnSpPr>
            <a:cxnSpLocks/>
          </p:cNvCxnSpPr>
          <p:nvPr/>
        </p:nvCxnSpPr>
        <p:spPr>
          <a:xfrm>
            <a:off x="828000" y="2178000"/>
            <a:ext cx="7488832" cy="0"/>
          </a:xfrm>
          <a:prstGeom prst="line">
            <a:avLst/>
          </a:prstGeom>
          <a:ln w="38100" cap="flat" cmpd="sng" algn="ctr">
            <a:solidFill>
              <a:schemeClr val="accent4">
                <a:alpha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Rectangle 11">
            <a:extLst>
              <a:ext uri="{FF2B5EF4-FFF2-40B4-BE49-F238E27FC236}">
                <a16:creationId xmlns:a16="http://schemas.microsoft.com/office/drawing/2014/main" id="{8CFF0BFD-B31E-C168-04FF-13D6389015BA}"/>
              </a:ext>
            </a:extLst>
          </p:cNvPr>
          <p:cNvSpPr/>
          <p:nvPr/>
        </p:nvSpPr>
        <p:spPr>
          <a:xfrm>
            <a:off x="4086865" y="1261090"/>
            <a:ext cx="2180903" cy="1742708"/>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pic>
        <p:nvPicPr>
          <p:cNvPr id="13" name="Graphique 12" descr="Organe du cœur avec un remplissage uni">
            <a:extLst>
              <a:ext uri="{FF2B5EF4-FFF2-40B4-BE49-F238E27FC236}">
                <a16:creationId xmlns:a16="http://schemas.microsoft.com/office/drawing/2014/main" id="{64DD672D-4071-3F0A-768F-554E2A7620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8784" y="1077613"/>
            <a:ext cx="272494" cy="272494"/>
          </a:xfrm>
          <a:prstGeom prst="rect">
            <a:avLst/>
          </a:prstGeom>
        </p:spPr>
      </p:pic>
      <p:pic>
        <p:nvPicPr>
          <p:cNvPr id="14" name="Graphique 13" descr="Poumons avec un remplissage uni">
            <a:extLst>
              <a:ext uri="{FF2B5EF4-FFF2-40B4-BE49-F238E27FC236}">
                <a16:creationId xmlns:a16="http://schemas.microsoft.com/office/drawing/2014/main" id="{387B4969-3844-9445-6FC6-3501DE8043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88000" y="1093177"/>
            <a:ext cx="288169" cy="288169"/>
          </a:xfrm>
          <a:prstGeom prst="rect">
            <a:avLst/>
          </a:prstGeom>
        </p:spPr>
      </p:pic>
      <p:pic>
        <p:nvPicPr>
          <p:cNvPr id="16" name="Graphique 15" descr="Femme avec un remplissage uni">
            <a:extLst>
              <a:ext uri="{FF2B5EF4-FFF2-40B4-BE49-F238E27FC236}">
                <a16:creationId xmlns:a16="http://schemas.microsoft.com/office/drawing/2014/main" id="{C50794D4-4BD2-B24E-BBB2-CB5C8B69E56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02722" y="1350107"/>
            <a:ext cx="338554" cy="338554"/>
          </a:xfrm>
          <a:prstGeom prst="rect">
            <a:avLst/>
          </a:prstGeom>
        </p:spPr>
      </p:pic>
      <p:pic>
        <p:nvPicPr>
          <p:cNvPr id="15" name="Graphique 14" descr="Œil avec un remplissage uni">
            <a:extLst>
              <a:ext uri="{FF2B5EF4-FFF2-40B4-BE49-F238E27FC236}">
                <a16:creationId xmlns:a16="http://schemas.microsoft.com/office/drawing/2014/main" id="{8BD1F2E5-8242-55CF-5A63-3C753BF021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96400" y="1108455"/>
            <a:ext cx="311167" cy="311167"/>
          </a:xfrm>
          <a:prstGeom prst="rect">
            <a:avLst/>
          </a:prstGeom>
        </p:spPr>
      </p:pic>
      <p:pic>
        <p:nvPicPr>
          <p:cNvPr id="7" name="Graphique 6" descr="Intraveineuse avec un remplissage uni">
            <a:extLst>
              <a:ext uri="{FF2B5EF4-FFF2-40B4-BE49-F238E27FC236}">
                <a16:creationId xmlns:a16="http://schemas.microsoft.com/office/drawing/2014/main" id="{BAD20DA6-29BD-6548-BD0C-D05A15AD28A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12000" y="1108454"/>
            <a:ext cx="311168" cy="311168"/>
          </a:xfrm>
          <a:prstGeom prst="rect">
            <a:avLst/>
          </a:prstGeom>
        </p:spPr>
      </p:pic>
      <p:sp>
        <p:nvSpPr>
          <p:cNvPr id="8" name="Titre 5">
            <a:extLst>
              <a:ext uri="{FF2B5EF4-FFF2-40B4-BE49-F238E27FC236}">
                <a16:creationId xmlns:a16="http://schemas.microsoft.com/office/drawing/2014/main" id="{A3897C9B-918F-3283-E73F-AB49730CB923}"/>
              </a:ext>
            </a:extLst>
          </p:cNvPr>
          <p:cNvSpPr txBox="1">
            <a:spLocks/>
          </p:cNvSpPr>
          <p:nvPr/>
        </p:nvSpPr>
        <p:spPr>
          <a:xfrm>
            <a:off x="323850" y="682801"/>
            <a:ext cx="8424863" cy="539991"/>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dirty="0"/>
              <a:t>Des activités majoritairement « ex-DG »</a:t>
            </a:r>
          </a:p>
        </p:txBody>
      </p:sp>
    </p:spTree>
    <p:extLst>
      <p:ext uri="{BB962C8B-B14F-4D97-AF65-F5344CB8AC3E}">
        <p14:creationId xmlns:p14="http://schemas.microsoft.com/office/powerpoint/2010/main" val="1940705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aphique 21">
            <a:extLst>
              <a:ext uri="{FF2B5EF4-FFF2-40B4-BE49-F238E27FC236}">
                <a16:creationId xmlns:a16="http://schemas.microsoft.com/office/drawing/2014/main" id="{6234DEB2-D0C1-46D0-9F18-6A73A1AC422B}"/>
              </a:ext>
            </a:extLst>
          </p:cNvPr>
          <p:cNvGraphicFramePr>
            <a:graphicFrameLocks/>
          </p:cNvGraphicFramePr>
          <p:nvPr>
            <p:extLst>
              <p:ext uri="{D42A27DB-BD31-4B8C-83A1-F6EECF244321}">
                <p14:modId xmlns:p14="http://schemas.microsoft.com/office/powerpoint/2010/main" val="1789896751"/>
              </p:ext>
            </p:extLst>
          </p:nvPr>
        </p:nvGraphicFramePr>
        <p:xfrm>
          <a:off x="251521" y="1096820"/>
          <a:ext cx="8568630" cy="3611709"/>
        </p:xfrm>
        <a:graphic>
          <a:graphicData uri="http://schemas.openxmlformats.org/drawingml/2006/chart">
            <c:chart xmlns:c="http://schemas.openxmlformats.org/drawingml/2006/chart" xmlns:r="http://schemas.openxmlformats.org/officeDocument/2006/relationships" r:id="rId3"/>
          </a:graphicData>
        </a:graphic>
      </p:graphicFrame>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26</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normAutofit/>
          </a:bodyPr>
          <a:lstStyle/>
          <a:p>
            <a:r>
              <a:rPr lang="fr-FR" dirty="0"/>
              <a:t>Suivi par les actes CCAM et/ou les liste en sus</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dirty="0"/>
              <a:t>Direction générale de l’offre de soins</a:t>
            </a:r>
          </a:p>
        </p:txBody>
      </p:sp>
      <p:pic>
        <p:nvPicPr>
          <p:cNvPr id="14" name="Graphique 13" descr="Poumons avec un remplissage uni">
            <a:extLst>
              <a:ext uri="{FF2B5EF4-FFF2-40B4-BE49-F238E27FC236}">
                <a16:creationId xmlns:a16="http://schemas.microsoft.com/office/drawing/2014/main" id="{387B4969-3844-9445-6FC6-3501DE8043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44729" y="1840963"/>
            <a:ext cx="288169" cy="288169"/>
          </a:xfrm>
          <a:prstGeom prst="rect">
            <a:avLst/>
          </a:prstGeom>
        </p:spPr>
      </p:pic>
      <p:pic>
        <p:nvPicPr>
          <p:cNvPr id="15" name="Graphique 14" descr="Œil avec un remplissage uni">
            <a:extLst>
              <a:ext uri="{FF2B5EF4-FFF2-40B4-BE49-F238E27FC236}">
                <a16:creationId xmlns:a16="http://schemas.microsoft.com/office/drawing/2014/main" id="{8BD1F2E5-8242-55CF-5A63-3C753BF02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27872" y="2692631"/>
            <a:ext cx="311167" cy="311167"/>
          </a:xfrm>
          <a:prstGeom prst="rect">
            <a:avLst/>
          </a:prstGeom>
        </p:spPr>
      </p:pic>
      <p:sp>
        <p:nvSpPr>
          <p:cNvPr id="8" name="ZoneTexte 7">
            <a:extLst>
              <a:ext uri="{FF2B5EF4-FFF2-40B4-BE49-F238E27FC236}">
                <a16:creationId xmlns:a16="http://schemas.microsoft.com/office/drawing/2014/main" id="{261144F9-E32E-F783-5732-B0E9021A6C2D}"/>
              </a:ext>
            </a:extLst>
          </p:cNvPr>
          <p:cNvSpPr txBox="1"/>
          <p:nvPr/>
        </p:nvSpPr>
        <p:spPr>
          <a:xfrm>
            <a:off x="6211813" y="4060437"/>
            <a:ext cx="1903419" cy="442674"/>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a:r>
              <a:rPr lang="fr-FR" sz="1000" dirty="0">
                <a:latin typeface="Marianne" panose="02000000000000000000" pitchFamily="2" charset="0"/>
              </a:rPr>
              <a:t>MESH : liste intra-GHS </a:t>
            </a:r>
          </a:p>
          <a:p>
            <a:pPr algn="ctr"/>
            <a:r>
              <a:rPr lang="fr-FR" sz="1000" dirty="0">
                <a:latin typeface="Marianne" panose="02000000000000000000" pitchFamily="2" charset="0"/>
                <a:sym typeface="Wingdings" panose="05000000000000000000" pitchFamily="2" charset="2"/>
              </a:rPr>
              <a:t> codage non optimal</a:t>
            </a:r>
            <a:endParaRPr lang="fr-FR" sz="1000" dirty="0">
              <a:latin typeface="Marianne" panose="02000000000000000000" pitchFamily="2" charset="0"/>
            </a:endParaRPr>
          </a:p>
        </p:txBody>
      </p:sp>
      <p:pic>
        <p:nvPicPr>
          <p:cNvPr id="18" name="Graphique 17" descr="Retour contour">
            <a:extLst>
              <a:ext uri="{FF2B5EF4-FFF2-40B4-BE49-F238E27FC236}">
                <a16:creationId xmlns:a16="http://schemas.microsoft.com/office/drawing/2014/main" id="{FDEF7FD7-3846-BA14-79BF-3E4F40CC45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356762" flipH="1">
            <a:off x="4050073" y="4318404"/>
            <a:ext cx="323719" cy="323719"/>
          </a:xfrm>
          <a:prstGeom prst="rect">
            <a:avLst/>
          </a:prstGeom>
        </p:spPr>
      </p:pic>
      <p:sp>
        <p:nvSpPr>
          <p:cNvPr id="19" name="ZoneTexte 18">
            <a:extLst>
              <a:ext uri="{FF2B5EF4-FFF2-40B4-BE49-F238E27FC236}">
                <a16:creationId xmlns:a16="http://schemas.microsoft.com/office/drawing/2014/main" id="{DCE7C6B9-6B75-7BFA-B1A2-8F036B69AD4E}"/>
              </a:ext>
            </a:extLst>
          </p:cNvPr>
          <p:cNvSpPr txBox="1"/>
          <p:nvPr/>
        </p:nvSpPr>
        <p:spPr>
          <a:xfrm>
            <a:off x="2109557" y="4092308"/>
            <a:ext cx="1903418" cy="442674"/>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a:r>
              <a:rPr lang="fr-FR" sz="1000" dirty="0">
                <a:latin typeface="Marianne" panose="02000000000000000000" pitchFamily="2" charset="0"/>
              </a:rPr>
              <a:t>Acte non spécifique de l’indication encadrée</a:t>
            </a:r>
          </a:p>
        </p:txBody>
      </p:sp>
      <p:pic>
        <p:nvPicPr>
          <p:cNvPr id="20" name="Graphique 19" descr="Retour contour">
            <a:extLst>
              <a:ext uri="{FF2B5EF4-FFF2-40B4-BE49-F238E27FC236}">
                <a16:creationId xmlns:a16="http://schemas.microsoft.com/office/drawing/2014/main" id="{F59E430C-98F1-7C5C-D81A-FAACA211242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9268775">
            <a:off x="3351608" y="3766088"/>
            <a:ext cx="323719" cy="323719"/>
          </a:xfrm>
          <a:prstGeom prst="rect">
            <a:avLst/>
          </a:prstGeom>
        </p:spPr>
      </p:pic>
      <p:grpSp>
        <p:nvGrpSpPr>
          <p:cNvPr id="17" name="Groupe 16">
            <a:extLst>
              <a:ext uri="{FF2B5EF4-FFF2-40B4-BE49-F238E27FC236}">
                <a16:creationId xmlns:a16="http://schemas.microsoft.com/office/drawing/2014/main" id="{575FBAE0-5F87-6D05-E17D-DA84EDD74867}"/>
              </a:ext>
            </a:extLst>
          </p:cNvPr>
          <p:cNvGrpSpPr/>
          <p:nvPr/>
        </p:nvGrpSpPr>
        <p:grpSpPr>
          <a:xfrm>
            <a:off x="1043608" y="1585124"/>
            <a:ext cx="5184576" cy="338554"/>
            <a:chOff x="1043608" y="1585124"/>
            <a:chExt cx="5184576" cy="338554"/>
          </a:xfrm>
        </p:grpSpPr>
        <p:cxnSp>
          <p:nvCxnSpPr>
            <p:cNvPr id="7" name="Connecteur droit 6">
              <a:extLst>
                <a:ext uri="{FF2B5EF4-FFF2-40B4-BE49-F238E27FC236}">
                  <a16:creationId xmlns:a16="http://schemas.microsoft.com/office/drawing/2014/main" id="{BA0C5C98-CCEC-AF78-6908-525DB3234A9B}"/>
                </a:ext>
              </a:extLst>
            </p:cNvPr>
            <p:cNvCxnSpPr>
              <a:cxnSpLocks/>
            </p:cNvCxnSpPr>
            <p:nvPr/>
          </p:nvCxnSpPr>
          <p:spPr>
            <a:xfrm>
              <a:off x="1043608" y="1804751"/>
              <a:ext cx="3744416" cy="0"/>
            </a:xfrm>
            <a:prstGeom prst="line">
              <a:avLst/>
            </a:prstGeom>
          </p:spPr>
          <p:style>
            <a:lnRef idx="1">
              <a:schemeClr val="accent4"/>
            </a:lnRef>
            <a:fillRef idx="0">
              <a:schemeClr val="accent4"/>
            </a:fillRef>
            <a:effectRef idx="0">
              <a:schemeClr val="accent4"/>
            </a:effectRef>
            <a:fontRef idx="minor">
              <a:schemeClr val="tx1"/>
            </a:fontRef>
          </p:style>
        </p:cxnSp>
        <p:pic>
          <p:nvPicPr>
            <p:cNvPr id="13" name="Graphique 12" descr="Organe du cœur avec un remplissage uni">
              <a:extLst>
                <a:ext uri="{FF2B5EF4-FFF2-40B4-BE49-F238E27FC236}">
                  <a16:creationId xmlns:a16="http://schemas.microsoft.com/office/drawing/2014/main" id="{64DD672D-4071-3F0A-768F-554E2A76209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09422" y="1649274"/>
              <a:ext cx="272494" cy="272494"/>
            </a:xfrm>
            <a:prstGeom prst="rect">
              <a:avLst/>
            </a:prstGeom>
          </p:spPr>
        </p:pic>
        <p:cxnSp>
          <p:nvCxnSpPr>
            <p:cNvPr id="10" name="Connecteur droit 9">
              <a:extLst>
                <a:ext uri="{FF2B5EF4-FFF2-40B4-BE49-F238E27FC236}">
                  <a16:creationId xmlns:a16="http://schemas.microsoft.com/office/drawing/2014/main" id="{20392D84-E6B6-ED15-291F-9040C0ACCDE6}"/>
                </a:ext>
              </a:extLst>
            </p:cNvPr>
            <p:cNvCxnSpPr>
              <a:cxnSpLocks/>
            </p:cNvCxnSpPr>
            <p:nvPr/>
          </p:nvCxnSpPr>
          <p:spPr>
            <a:xfrm>
              <a:off x="4788024" y="1804007"/>
              <a:ext cx="1440160" cy="744"/>
            </a:xfrm>
            <a:prstGeom prst="line">
              <a:avLst/>
            </a:prstGeom>
          </p:spPr>
          <p:style>
            <a:lnRef idx="1">
              <a:schemeClr val="accent3"/>
            </a:lnRef>
            <a:fillRef idx="0">
              <a:schemeClr val="accent3"/>
            </a:fillRef>
            <a:effectRef idx="0">
              <a:schemeClr val="accent3"/>
            </a:effectRef>
            <a:fontRef idx="minor">
              <a:schemeClr val="tx1"/>
            </a:fontRef>
          </p:style>
        </p:cxnSp>
        <p:pic>
          <p:nvPicPr>
            <p:cNvPr id="16" name="Graphique 15" descr="Femme avec un remplissage uni">
              <a:extLst>
                <a:ext uri="{FF2B5EF4-FFF2-40B4-BE49-F238E27FC236}">
                  <a16:creationId xmlns:a16="http://schemas.microsoft.com/office/drawing/2014/main" id="{C50794D4-4BD2-B24E-BBB2-CB5C8B69E56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14334" y="1585124"/>
              <a:ext cx="338554" cy="338554"/>
            </a:xfrm>
            <a:prstGeom prst="rect">
              <a:avLst/>
            </a:prstGeom>
          </p:spPr>
        </p:pic>
      </p:grpSp>
      <p:cxnSp>
        <p:nvCxnSpPr>
          <p:cNvPr id="21" name="Connecteur droit 20">
            <a:extLst>
              <a:ext uri="{FF2B5EF4-FFF2-40B4-BE49-F238E27FC236}">
                <a16:creationId xmlns:a16="http://schemas.microsoft.com/office/drawing/2014/main" id="{0F370507-2C02-1437-6632-109BEA86F8B1}"/>
              </a:ext>
            </a:extLst>
          </p:cNvPr>
          <p:cNvCxnSpPr>
            <a:cxnSpLocks/>
          </p:cNvCxnSpPr>
          <p:nvPr/>
        </p:nvCxnSpPr>
        <p:spPr>
          <a:xfrm>
            <a:off x="914400" y="3567600"/>
            <a:ext cx="7765200" cy="0"/>
          </a:xfrm>
          <a:prstGeom prst="line">
            <a:avLst/>
          </a:prstGeom>
          <a:ln w="38100" cap="flat" cmpd="sng" algn="ctr">
            <a:solidFill>
              <a:schemeClr val="accent4">
                <a:alpha val="3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Rectangle 24">
            <a:extLst>
              <a:ext uri="{FF2B5EF4-FFF2-40B4-BE49-F238E27FC236}">
                <a16:creationId xmlns:a16="http://schemas.microsoft.com/office/drawing/2014/main" id="{321F911C-A086-0C9D-5B56-4B77D3F8A31F}"/>
              </a:ext>
            </a:extLst>
          </p:cNvPr>
          <p:cNvSpPr/>
          <p:nvPr/>
        </p:nvSpPr>
        <p:spPr>
          <a:xfrm>
            <a:off x="6480000" y="1638000"/>
            <a:ext cx="168238" cy="166569"/>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26" name="Rectangle 25">
            <a:extLst>
              <a:ext uri="{FF2B5EF4-FFF2-40B4-BE49-F238E27FC236}">
                <a16:creationId xmlns:a16="http://schemas.microsoft.com/office/drawing/2014/main" id="{3E64E0EC-5513-72DF-02B0-C74DD20B6FA5}"/>
              </a:ext>
            </a:extLst>
          </p:cNvPr>
          <p:cNvSpPr/>
          <p:nvPr/>
        </p:nvSpPr>
        <p:spPr>
          <a:xfrm>
            <a:off x="4359600" y="4251997"/>
            <a:ext cx="166912" cy="168755"/>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pic>
        <p:nvPicPr>
          <p:cNvPr id="27" name="Graphique 26" descr="Excellent avec un remplissage uni">
            <a:extLst>
              <a:ext uri="{FF2B5EF4-FFF2-40B4-BE49-F238E27FC236}">
                <a16:creationId xmlns:a16="http://schemas.microsoft.com/office/drawing/2014/main" id="{AC0ED9AF-53D9-BA9E-D537-4482CA1A68A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083611" y="3074408"/>
            <a:ext cx="191050" cy="191050"/>
          </a:xfrm>
          <a:prstGeom prst="rect">
            <a:avLst/>
          </a:prstGeom>
        </p:spPr>
      </p:pic>
      <p:pic>
        <p:nvPicPr>
          <p:cNvPr id="28" name="Graphique 27" descr="Excellent avec un remplissage uni">
            <a:extLst>
              <a:ext uri="{FF2B5EF4-FFF2-40B4-BE49-F238E27FC236}">
                <a16:creationId xmlns:a16="http://schemas.microsoft.com/office/drawing/2014/main" id="{15F81F2A-B489-798F-8309-3A3221DCB11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801852" y="3712730"/>
            <a:ext cx="191050" cy="191050"/>
          </a:xfrm>
          <a:prstGeom prst="rect">
            <a:avLst/>
          </a:prstGeom>
        </p:spPr>
      </p:pic>
      <p:pic>
        <p:nvPicPr>
          <p:cNvPr id="29" name="Graphique 28" descr="Excellent avec un remplissage uni">
            <a:extLst>
              <a:ext uri="{FF2B5EF4-FFF2-40B4-BE49-F238E27FC236}">
                <a16:creationId xmlns:a16="http://schemas.microsoft.com/office/drawing/2014/main" id="{B98A5D31-AD54-A230-9688-2E605A3AECB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877305" y="4109992"/>
            <a:ext cx="191050" cy="191050"/>
          </a:xfrm>
          <a:prstGeom prst="rect">
            <a:avLst/>
          </a:prstGeom>
        </p:spPr>
      </p:pic>
      <p:sp>
        <p:nvSpPr>
          <p:cNvPr id="30" name="ZoneTexte 29">
            <a:extLst>
              <a:ext uri="{FF2B5EF4-FFF2-40B4-BE49-F238E27FC236}">
                <a16:creationId xmlns:a16="http://schemas.microsoft.com/office/drawing/2014/main" id="{C4938379-6A73-6646-2340-E142AB3FD497}"/>
              </a:ext>
            </a:extLst>
          </p:cNvPr>
          <p:cNvSpPr txBox="1"/>
          <p:nvPr/>
        </p:nvSpPr>
        <p:spPr>
          <a:xfrm>
            <a:off x="6894106" y="1660677"/>
            <a:ext cx="1814638" cy="442674"/>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a:r>
              <a:rPr lang="fr-FR" sz="1000" dirty="0">
                <a:latin typeface="Marianne" panose="02000000000000000000" pitchFamily="2" charset="0"/>
              </a:rPr>
              <a:t>ZEPHYR : pose de 3 à 4 valves en médiane</a:t>
            </a:r>
          </a:p>
        </p:txBody>
      </p:sp>
      <p:sp>
        <p:nvSpPr>
          <p:cNvPr id="32" name="Rectangle 31">
            <a:extLst>
              <a:ext uri="{FF2B5EF4-FFF2-40B4-BE49-F238E27FC236}">
                <a16:creationId xmlns:a16="http://schemas.microsoft.com/office/drawing/2014/main" id="{A3D24FA8-A7BC-7437-D7B2-B59F2C07D30C}"/>
              </a:ext>
            </a:extLst>
          </p:cNvPr>
          <p:cNvSpPr/>
          <p:nvPr/>
        </p:nvSpPr>
        <p:spPr>
          <a:xfrm>
            <a:off x="5061600" y="4132287"/>
            <a:ext cx="166912" cy="168755"/>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33" name="Rectangle 32">
            <a:extLst>
              <a:ext uri="{FF2B5EF4-FFF2-40B4-BE49-F238E27FC236}">
                <a16:creationId xmlns:a16="http://schemas.microsoft.com/office/drawing/2014/main" id="{38D725DF-04D0-5740-40D1-F43101FCB7EC}"/>
              </a:ext>
            </a:extLst>
          </p:cNvPr>
          <p:cNvSpPr/>
          <p:nvPr/>
        </p:nvSpPr>
        <p:spPr>
          <a:xfrm>
            <a:off x="5767200" y="4060026"/>
            <a:ext cx="166912" cy="168755"/>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34" name="Rectangle 33">
            <a:extLst>
              <a:ext uri="{FF2B5EF4-FFF2-40B4-BE49-F238E27FC236}">
                <a16:creationId xmlns:a16="http://schemas.microsoft.com/office/drawing/2014/main" id="{01A4101E-ACC4-B21B-703B-E9D622D3F38A}"/>
              </a:ext>
            </a:extLst>
          </p:cNvPr>
          <p:cNvSpPr/>
          <p:nvPr/>
        </p:nvSpPr>
        <p:spPr>
          <a:xfrm>
            <a:off x="7178400" y="3819403"/>
            <a:ext cx="166912" cy="168755"/>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9" name="Rectangle 8">
            <a:extLst>
              <a:ext uri="{FF2B5EF4-FFF2-40B4-BE49-F238E27FC236}">
                <a16:creationId xmlns:a16="http://schemas.microsoft.com/office/drawing/2014/main" id="{BDA974A0-F292-078C-F36B-354C3C408636}"/>
              </a:ext>
            </a:extLst>
          </p:cNvPr>
          <p:cNvSpPr/>
          <p:nvPr/>
        </p:nvSpPr>
        <p:spPr>
          <a:xfrm>
            <a:off x="3657600" y="3681188"/>
            <a:ext cx="166912" cy="168755"/>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pic>
        <p:nvPicPr>
          <p:cNvPr id="11" name="Graphique 10" descr="Retour contour">
            <a:extLst>
              <a:ext uri="{FF2B5EF4-FFF2-40B4-BE49-F238E27FC236}">
                <a16:creationId xmlns:a16="http://schemas.microsoft.com/office/drawing/2014/main" id="{336C0CE5-F976-BD2F-BE2C-DFADD24EFF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533844">
            <a:off x="5831043" y="4191472"/>
            <a:ext cx="323719" cy="323719"/>
          </a:xfrm>
          <a:prstGeom prst="rect">
            <a:avLst/>
          </a:prstGeom>
        </p:spPr>
      </p:pic>
      <p:pic>
        <p:nvPicPr>
          <p:cNvPr id="12" name="Graphique 11" descr="Retour contour">
            <a:extLst>
              <a:ext uri="{FF2B5EF4-FFF2-40B4-BE49-F238E27FC236}">
                <a16:creationId xmlns:a16="http://schemas.microsoft.com/office/drawing/2014/main" id="{CA6C196C-D36B-8D16-C5E7-C20B5143D7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3532843">
            <a:off x="6541086" y="1792554"/>
            <a:ext cx="323719" cy="323719"/>
          </a:xfrm>
          <a:prstGeom prst="rect">
            <a:avLst/>
          </a:prstGeom>
        </p:spPr>
      </p:pic>
      <p:sp>
        <p:nvSpPr>
          <p:cNvPr id="24" name="ZoneTexte 23">
            <a:extLst>
              <a:ext uri="{FF2B5EF4-FFF2-40B4-BE49-F238E27FC236}">
                <a16:creationId xmlns:a16="http://schemas.microsoft.com/office/drawing/2014/main" id="{B542BFFE-2C5F-00DF-32DF-81DD76452698}"/>
              </a:ext>
            </a:extLst>
          </p:cNvPr>
          <p:cNvSpPr txBox="1"/>
          <p:nvPr/>
        </p:nvSpPr>
        <p:spPr>
          <a:xfrm>
            <a:off x="5364088" y="2422922"/>
            <a:ext cx="1440161" cy="442674"/>
          </a:xfrm>
          <a:prstGeom prst="roundRect">
            <a:avLst/>
          </a:prstGeom>
          <a:solidFill>
            <a:schemeClr val="bg1"/>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square">
            <a:spAutoFit/>
          </a:bodyPr>
          <a:lstStyle/>
          <a:p>
            <a:pPr algn="ctr"/>
            <a:r>
              <a:rPr lang="fr-FR" sz="1000" dirty="0">
                <a:latin typeface="Marianne" panose="02000000000000000000" pitchFamily="2" charset="0"/>
              </a:rPr>
              <a:t>2 actes par séjour = 2 yeux implantés</a:t>
            </a:r>
          </a:p>
        </p:txBody>
      </p:sp>
      <p:pic>
        <p:nvPicPr>
          <p:cNvPr id="36" name="Graphique 35" descr="Retour contour">
            <a:extLst>
              <a:ext uri="{FF2B5EF4-FFF2-40B4-BE49-F238E27FC236}">
                <a16:creationId xmlns:a16="http://schemas.microsoft.com/office/drawing/2014/main" id="{F97FD1D1-183B-91A4-3418-5255099E716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flipH="1">
            <a:off x="6453617" y="2817416"/>
            <a:ext cx="323719" cy="323719"/>
          </a:xfrm>
          <a:prstGeom prst="rect">
            <a:avLst/>
          </a:prstGeom>
        </p:spPr>
      </p:pic>
      <p:pic>
        <p:nvPicPr>
          <p:cNvPr id="2" name="Graphique 1" descr="Intraveineuse avec un remplissage uni">
            <a:extLst>
              <a:ext uri="{FF2B5EF4-FFF2-40B4-BE49-F238E27FC236}">
                <a16:creationId xmlns:a16="http://schemas.microsoft.com/office/drawing/2014/main" id="{6AC9BAC1-D24D-842A-7DC1-87322041955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817246" y="2938428"/>
            <a:ext cx="311168" cy="311168"/>
          </a:xfrm>
          <a:prstGeom prst="rect">
            <a:avLst/>
          </a:prstGeom>
        </p:spPr>
      </p:pic>
    </p:spTree>
    <p:extLst>
      <p:ext uri="{BB962C8B-B14F-4D97-AF65-F5344CB8AC3E}">
        <p14:creationId xmlns:p14="http://schemas.microsoft.com/office/powerpoint/2010/main" val="3408965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4975" indent="-342900" algn="just">
              <a:buAutoNum type="arabicPeriod"/>
            </a:pPr>
            <a:r>
              <a:rPr lang="fr-FR" dirty="0">
                <a:latin typeface="Marianne ExtraBold" panose="02000000000000000000" pitchFamily="2" charset="0"/>
              </a:rPr>
              <a:t>Présentation générale </a:t>
            </a:r>
            <a:r>
              <a:rPr lang="fr-FR" u="sng" dirty="0"/>
              <a:t>(questions obligatoires)</a:t>
            </a:r>
            <a:r>
              <a:rPr lang="fr-FR" dirty="0">
                <a:latin typeface="Marianne ExtraBold" panose="02000000000000000000" pitchFamily="2" charset="0"/>
              </a:rPr>
              <a:t> : </a:t>
            </a:r>
            <a:r>
              <a:rPr lang="fr-FR" dirty="0"/>
              <a:t>service ? personnes référentes (+ contact) ? par quels arrêtés êtes-vous concernés et pour lesquels avez-vous publié une liste ?</a:t>
            </a:r>
          </a:p>
          <a:p>
            <a:pPr marL="434975" indent="-342900" algn="just">
              <a:buFont typeface="+mj-lt"/>
              <a:buAutoNum type="arabicPeriod"/>
            </a:pPr>
            <a:r>
              <a:rPr lang="fr-FR" dirty="0">
                <a:latin typeface="Marianne ExtraBold" panose="02000000000000000000" pitchFamily="2" charset="0"/>
              </a:rPr>
              <a:t>Procédure interne </a:t>
            </a:r>
            <a:r>
              <a:rPr lang="fr-FR" u="sng" dirty="0"/>
              <a:t>(questions obligatoires)</a:t>
            </a:r>
            <a:r>
              <a:rPr lang="fr-FR" dirty="0"/>
              <a:t> </a:t>
            </a:r>
            <a:r>
              <a:rPr lang="fr-FR" dirty="0">
                <a:latin typeface="Marianne ExtraBold" panose="02000000000000000000" pitchFamily="2" charset="0"/>
              </a:rPr>
              <a:t>: </a:t>
            </a:r>
            <a:r>
              <a:rPr lang="fr-FR" dirty="0"/>
              <a:t>quelles étapes ? comment êtes-vous informé(e) de la publication d’un nouvel arrêté ? sélection des établissements ? délais ? publication ? information ? difficultés ?</a:t>
            </a:r>
          </a:p>
          <a:p>
            <a:pPr marL="434975" indent="-342900" algn="just">
              <a:buFont typeface="+mj-lt"/>
              <a:buAutoNum type="arabicPeriod"/>
            </a:pPr>
            <a:r>
              <a:rPr lang="fr-FR" dirty="0">
                <a:latin typeface="Marianne ExtraBold" panose="02000000000000000000" pitchFamily="2" charset="0"/>
              </a:rPr>
              <a:t>Mise à jour de la liste : </a:t>
            </a:r>
            <a:r>
              <a:rPr lang="fr-FR" dirty="0"/>
              <a:t>fréquence de révision ? quid des début/arrêt d’activité ? quid des arrêtés modifiant les critères précédemment fixés ? modifications de liste ?</a:t>
            </a:r>
          </a:p>
          <a:p>
            <a:pPr marL="434975" indent="-342900" algn="just">
              <a:buFont typeface="+mj-lt"/>
              <a:buAutoNum type="arabicPeriod"/>
            </a:pPr>
            <a:r>
              <a:rPr lang="fr-FR" dirty="0">
                <a:latin typeface="Marianne ExtraBold" panose="02000000000000000000" pitchFamily="2" charset="0"/>
              </a:rPr>
              <a:t>Contrôle des critères </a:t>
            </a:r>
            <a:r>
              <a:rPr lang="fr-FR" u="sng" dirty="0"/>
              <a:t>(questions obligatoires)</a:t>
            </a:r>
            <a:r>
              <a:rPr lang="fr-FR" dirty="0"/>
              <a:t> </a:t>
            </a:r>
            <a:r>
              <a:rPr lang="fr-FR" dirty="0">
                <a:latin typeface="Marianne ExtraBold" panose="02000000000000000000" pitchFamily="2" charset="0"/>
              </a:rPr>
              <a:t>: </a:t>
            </a:r>
            <a:r>
              <a:rPr lang="fr-FR" dirty="0"/>
              <a:t>quels contrôles ? vérification exhaustive des critères ? difficultés à vérifier certains critères ? procédure si un établissement ne respecte plus ces critères ?</a:t>
            </a:r>
          </a:p>
          <a:p>
            <a:pPr marL="434975" indent="-342900" algn="just">
              <a:buFont typeface="+mj-lt"/>
              <a:buAutoNum type="arabicPeriod"/>
            </a:pPr>
            <a:r>
              <a:rPr lang="fr-FR" dirty="0">
                <a:latin typeface="Marianne ExtraBold" panose="02000000000000000000" pitchFamily="2" charset="0"/>
              </a:rPr>
              <a:t>Relations avec les partenaires : </a:t>
            </a:r>
            <a:r>
              <a:rPr lang="fr-FR" dirty="0"/>
              <a:t>sollicitation par les établissements ? par les usagers (notamment BSU) ? sollicitation du Ministère ? articulation avec les autres dispositifs ?</a:t>
            </a:r>
          </a:p>
          <a:p>
            <a:pPr marL="434975" indent="-342900" algn="just">
              <a:buFont typeface="+mj-lt"/>
              <a:buAutoNum type="arabicPeriod"/>
            </a:pPr>
            <a:r>
              <a:rPr lang="fr-FR" dirty="0">
                <a:latin typeface="Marianne ExtraBold" panose="02000000000000000000" pitchFamily="2" charset="0"/>
              </a:rPr>
              <a:t>Difficultés rencontrées : </a:t>
            </a:r>
            <a:r>
              <a:rPr lang="fr-FR" dirty="0"/>
              <a:t>quelles difficultés (autres exemples que précédemment) ? suggestions ? favorables à la mise en place d’échanges Ministère-ARS ?</a:t>
            </a: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27</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Enquête nationale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spTree>
    <p:extLst>
      <p:ext uri="{BB962C8B-B14F-4D97-AF65-F5344CB8AC3E}">
        <p14:creationId xmlns:p14="http://schemas.microsoft.com/office/powerpoint/2010/main" val="3620455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28</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Procédure d’élaboration des arrêtés au ministère</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dirty="0"/>
              <a:t>Direction générale de l’offre de soins</a:t>
            </a:r>
          </a:p>
        </p:txBody>
      </p:sp>
      <p:grpSp>
        <p:nvGrpSpPr>
          <p:cNvPr id="75" name="Groupe 74">
            <a:extLst>
              <a:ext uri="{FF2B5EF4-FFF2-40B4-BE49-F238E27FC236}">
                <a16:creationId xmlns:a16="http://schemas.microsoft.com/office/drawing/2014/main" id="{F0F194AA-C8CE-2D20-F708-7ED6337898D1}"/>
              </a:ext>
            </a:extLst>
          </p:cNvPr>
          <p:cNvGrpSpPr/>
          <p:nvPr/>
        </p:nvGrpSpPr>
        <p:grpSpPr>
          <a:xfrm>
            <a:off x="323850" y="1350107"/>
            <a:ext cx="8496299" cy="3518496"/>
            <a:chOff x="575601" y="1532934"/>
            <a:chExt cx="10691793" cy="5037313"/>
          </a:xfrm>
        </p:grpSpPr>
        <p:sp>
          <p:nvSpPr>
            <p:cNvPr id="50" name="ZoneTexte 49">
              <a:extLst>
                <a:ext uri="{FF2B5EF4-FFF2-40B4-BE49-F238E27FC236}">
                  <a16:creationId xmlns:a16="http://schemas.microsoft.com/office/drawing/2014/main" id="{839F892C-2283-A015-FEBB-19BD69C82801}"/>
                </a:ext>
              </a:extLst>
            </p:cNvPr>
            <p:cNvSpPr txBox="1"/>
            <p:nvPr/>
          </p:nvSpPr>
          <p:spPr>
            <a:xfrm>
              <a:off x="4915266" y="1532934"/>
              <a:ext cx="1762728" cy="826188"/>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050" dirty="0"/>
                <a:t>Consultations des experts extérieurs</a:t>
              </a:r>
            </a:p>
          </p:txBody>
        </p:sp>
        <p:cxnSp>
          <p:nvCxnSpPr>
            <p:cNvPr id="23" name="Connecteur : en arc 22">
              <a:extLst>
                <a:ext uri="{FF2B5EF4-FFF2-40B4-BE49-F238E27FC236}">
                  <a16:creationId xmlns:a16="http://schemas.microsoft.com/office/drawing/2014/main" id="{FC7EA874-20D0-0A87-54A3-F999C8E54C56}"/>
                </a:ext>
              </a:extLst>
            </p:cNvPr>
            <p:cNvCxnSpPr>
              <a:cxnSpLocks/>
              <a:stCxn id="37" idx="1"/>
              <a:endCxn id="47" idx="0"/>
            </p:cNvCxnSpPr>
            <p:nvPr/>
          </p:nvCxnSpPr>
          <p:spPr>
            <a:xfrm rot="10800000" flipV="1">
              <a:off x="3679559" y="2239046"/>
              <a:ext cx="1395354" cy="1267353"/>
            </a:xfrm>
            <a:prstGeom prst="curvedConnector2">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Connecteur : en arc 30">
              <a:extLst>
                <a:ext uri="{FF2B5EF4-FFF2-40B4-BE49-F238E27FC236}">
                  <a16:creationId xmlns:a16="http://schemas.microsoft.com/office/drawing/2014/main" id="{53882D2A-3D14-0A92-6D89-F9B62198E8D9}"/>
                </a:ext>
              </a:extLst>
            </p:cNvPr>
            <p:cNvCxnSpPr>
              <a:cxnSpLocks/>
              <a:stCxn id="37" idx="3"/>
              <a:endCxn id="48" idx="0"/>
            </p:cNvCxnSpPr>
            <p:nvPr/>
          </p:nvCxnSpPr>
          <p:spPr>
            <a:xfrm>
              <a:off x="8353231" y="2239047"/>
              <a:ext cx="473008" cy="1266493"/>
            </a:xfrm>
            <a:prstGeom prst="curvedConnector2">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ZoneTexte 34">
              <a:extLst>
                <a:ext uri="{FF2B5EF4-FFF2-40B4-BE49-F238E27FC236}">
                  <a16:creationId xmlns:a16="http://schemas.microsoft.com/office/drawing/2014/main" id="{7467D79B-0A9A-8101-19AE-170329B4A207}"/>
                </a:ext>
              </a:extLst>
            </p:cNvPr>
            <p:cNvSpPr txBox="1"/>
            <p:nvPr/>
          </p:nvSpPr>
          <p:spPr>
            <a:xfrm>
              <a:off x="2558015" y="4455206"/>
              <a:ext cx="8187426" cy="2115041"/>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28600" indent="-228600">
                <a:buAutoNum type="arabicPeriod"/>
              </a:pPr>
              <a:r>
                <a:rPr lang="fr-FR" sz="1000" i="1" dirty="0"/>
                <a:t>Evaluation médicale par le service d’évaluation des actes professionnels de la HAS (SEAP)</a:t>
              </a:r>
            </a:p>
            <a:p>
              <a:pPr marL="228600" indent="-228600">
                <a:buAutoNum type="arabicPeriod"/>
              </a:pPr>
              <a:r>
                <a:rPr lang="fr-FR" sz="1000" i="1" dirty="0"/>
                <a:t>Evaluation scientifique et technique par la commission de hiérarchisation des actes et prestations (CHAP)</a:t>
              </a:r>
            </a:p>
            <a:p>
              <a:pPr marL="228600" indent="-228600">
                <a:buAutoNum type="arabicPeriod"/>
              </a:pPr>
              <a:r>
                <a:rPr lang="fr-FR" sz="1000" i="1" dirty="0"/>
                <a:t>Evaluation médico-économique et tarification par l’union des caisses d’assurance maladie (UNCAM)</a:t>
              </a:r>
            </a:p>
            <a:p>
              <a:pPr marL="228600" indent="-228600">
                <a:buAutoNum type="arabicPeriod"/>
              </a:pPr>
              <a:r>
                <a:rPr lang="fr-FR" sz="1000" i="1" dirty="0"/>
                <a:t>Consultation de l’union nationale des organismes d’assurance maladie complémentaire (UNOCAM)</a:t>
              </a:r>
            </a:p>
            <a:p>
              <a:pPr marL="228600" indent="-228600">
                <a:buAutoNum type="arabicPeriod"/>
              </a:pPr>
              <a:r>
                <a:rPr lang="fr-FR" sz="1000" i="1" dirty="0"/>
                <a:t>Décision d’inscription (UNCAM) et publication au JORF</a:t>
              </a:r>
            </a:p>
            <a:p>
              <a:pPr marL="228600" indent="-228600">
                <a:buAutoNum type="arabicPeriod"/>
              </a:pPr>
              <a:endParaRPr lang="fr-FR" sz="1000" i="1" dirty="0"/>
            </a:p>
          </p:txBody>
        </p:sp>
        <p:sp>
          <p:nvSpPr>
            <p:cNvPr id="37" name="Flèche : droite 36">
              <a:extLst>
                <a:ext uri="{FF2B5EF4-FFF2-40B4-BE49-F238E27FC236}">
                  <a16:creationId xmlns:a16="http://schemas.microsoft.com/office/drawing/2014/main" id="{E7D2C248-AC6D-8708-CD15-98648EAFEB63}"/>
                </a:ext>
              </a:extLst>
            </p:cNvPr>
            <p:cNvSpPr/>
            <p:nvPr/>
          </p:nvSpPr>
          <p:spPr>
            <a:xfrm>
              <a:off x="5074913" y="2004279"/>
              <a:ext cx="3278318" cy="469536"/>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dirty="0"/>
            </a:p>
          </p:txBody>
        </p:sp>
        <p:sp>
          <p:nvSpPr>
            <p:cNvPr id="38" name="Flèche : droite 37">
              <a:extLst>
                <a:ext uri="{FF2B5EF4-FFF2-40B4-BE49-F238E27FC236}">
                  <a16:creationId xmlns:a16="http://schemas.microsoft.com/office/drawing/2014/main" id="{F097A5A6-E6CC-F543-A71D-B23C04A4A834}"/>
                </a:ext>
              </a:extLst>
            </p:cNvPr>
            <p:cNvSpPr/>
            <p:nvPr/>
          </p:nvSpPr>
          <p:spPr>
            <a:xfrm>
              <a:off x="575602" y="3336262"/>
              <a:ext cx="10550564" cy="4680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39" name="ZoneTexte 38">
              <a:extLst>
                <a:ext uri="{FF2B5EF4-FFF2-40B4-BE49-F238E27FC236}">
                  <a16:creationId xmlns:a16="http://schemas.microsoft.com/office/drawing/2014/main" id="{E86DCBA0-FC4A-337D-3165-87026AF46DDB}"/>
                </a:ext>
              </a:extLst>
            </p:cNvPr>
            <p:cNvSpPr txBox="1"/>
            <p:nvPr/>
          </p:nvSpPr>
          <p:spPr>
            <a:xfrm>
              <a:off x="704916" y="4455207"/>
              <a:ext cx="1800209" cy="826188"/>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050" dirty="0"/>
                <a:t>Création de l’acte à la CCAM</a:t>
              </a:r>
            </a:p>
            <a:p>
              <a:pPr algn="ctr"/>
              <a:r>
                <a:rPr lang="fr-FR" sz="1000" i="1" dirty="0"/>
                <a:t>18 mois</a:t>
              </a:r>
            </a:p>
          </p:txBody>
        </p:sp>
        <p:sp>
          <p:nvSpPr>
            <p:cNvPr id="40" name="ZoneTexte 39">
              <a:extLst>
                <a:ext uri="{FF2B5EF4-FFF2-40B4-BE49-F238E27FC236}">
                  <a16:creationId xmlns:a16="http://schemas.microsoft.com/office/drawing/2014/main" id="{62F2390C-9017-42F3-501A-5227E302F154}"/>
                </a:ext>
              </a:extLst>
            </p:cNvPr>
            <p:cNvSpPr txBox="1"/>
            <p:nvPr/>
          </p:nvSpPr>
          <p:spPr>
            <a:xfrm>
              <a:off x="3901266" y="4271835"/>
              <a:ext cx="1367647" cy="374538"/>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100" dirty="0">
                  <a:solidFill>
                    <a:schemeClr val="bg1"/>
                  </a:solidFill>
                  <a:latin typeface="+mj-lt"/>
                </a:rPr>
                <a:t>2005</a:t>
              </a:r>
            </a:p>
          </p:txBody>
        </p:sp>
        <p:sp>
          <p:nvSpPr>
            <p:cNvPr id="41" name="ZoneTexte 40">
              <a:extLst>
                <a:ext uri="{FF2B5EF4-FFF2-40B4-BE49-F238E27FC236}">
                  <a16:creationId xmlns:a16="http://schemas.microsoft.com/office/drawing/2014/main" id="{7703E57B-1DAB-5862-6E14-E9195C0630F6}"/>
                </a:ext>
              </a:extLst>
            </p:cNvPr>
            <p:cNvSpPr txBox="1"/>
            <p:nvPr/>
          </p:nvSpPr>
          <p:spPr>
            <a:xfrm>
              <a:off x="5605198" y="4271832"/>
              <a:ext cx="1367647" cy="374538"/>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100" dirty="0">
                  <a:solidFill>
                    <a:schemeClr val="bg1"/>
                  </a:solidFill>
                  <a:latin typeface="+mj-lt"/>
                </a:rPr>
                <a:t>2018</a:t>
              </a:r>
            </a:p>
          </p:txBody>
        </p:sp>
        <p:sp>
          <p:nvSpPr>
            <p:cNvPr id="42" name="Ellipse 41">
              <a:extLst>
                <a:ext uri="{FF2B5EF4-FFF2-40B4-BE49-F238E27FC236}">
                  <a16:creationId xmlns:a16="http://schemas.microsoft.com/office/drawing/2014/main" id="{4BCBE7DE-001C-9AA0-5316-4FC708E73FB5}"/>
                </a:ext>
              </a:extLst>
            </p:cNvPr>
            <p:cNvSpPr/>
            <p:nvPr/>
          </p:nvSpPr>
          <p:spPr>
            <a:xfrm>
              <a:off x="739419" y="35064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43" name="ZoneTexte 42">
              <a:extLst>
                <a:ext uri="{FF2B5EF4-FFF2-40B4-BE49-F238E27FC236}">
                  <a16:creationId xmlns:a16="http://schemas.microsoft.com/office/drawing/2014/main" id="{478642ED-8E83-B127-AE53-EEE2CF9B86B7}"/>
                </a:ext>
              </a:extLst>
            </p:cNvPr>
            <p:cNvSpPr txBox="1"/>
            <p:nvPr/>
          </p:nvSpPr>
          <p:spPr>
            <a:xfrm>
              <a:off x="5306606" y="2063643"/>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18 jours</a:t>
              </a:r>
            </a:p>
          </p:txBody>
        </p:sp>
        <p:sp>
          <p:nvSpPr>
            <p:cNvPr id="44" name="ZoneTexte 43">
              <a:extLst>
                <a:ext uri="{FF2B5EF4-FFF2-40B4-BE49-F238E27FC236}">
                  <a16:creationId xmlns:a16="http://schemas.microsoft.com/office/drawing/2014/main" id="{EAE556EA-45FC-E78B-9783-236305A2A5FA}"/>
                </a:ext>
              </a:extLst>
            </p:cNvPr>
            <p:cNvSpPr txBox="1"/>
            <p:nvPr/>
          </p:nvSpPr>
          <p:spPr>
            <a:xfrm>
              <a:off x="7382507" y="2641476"/>
              <a:ext cx="1953809" cy="616887"/>
            </a:xfrm>
            <a:prstGeom prst="rect">
              <a:avLst/>
            </a:prstGeom>
            <a:solidFill>
              <a:schemeClr val="bg1"/>
            </a:solid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100" dirty="0"/>
                <a:t>Version finale de l’arrêté L.1151-1</a:t>
              </a:r>
            </a:p>
          </p:txBody>
        </p:sp>
        <p:sp>
          <p:nvSpPr>
            <p:cNvPr id="45" name="ZoneTexte 44">
              <a:extLst>
                <a:ext uri="{FF2B5EF4-FFF2-40B4-BE49-F238E27FC236}">
                  <a16:creationId xmlns:a16="http://schemas.microsoft.com/office/drawing/2014/main" id="{E5C74C94-C472-F926-3615-50CB051F2898}"/>
                </a:ext>
              </a:extLst>
            </p:cNvPr>
            <p:cNvSpPr txBox="1"/>
            <p:nvPr/>
          </p:nvSpPr>
          <p:spPr>
            <a:xfrm>
              <a:off x="9152843" y="2643767"/>
              <a:ext cx="2114551" cy="616887"/>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100" dirty="0"/>
                <a:t>Publication JORF de l’arrêté L.1151-1</a:t>
              </a:r>
            </a:p>
          </p:txBody>
        </p:sp>
        <p:sp>
          <p:nvSpPr>
            <p:cNvPr id="46" name="Flèche : droite 45">
              <a:extLst>
                <a:ext uri="{FF2B5EF4-FFF2-40B4-BE49-F238E27FC236}">
                  <a16:creationId xmlns:a16="http://schemas.microsoft.com/office/drawing/2014/main" id="{5293635A-9CA8-9DAF-D060-AE3E2B454A5F}"/>
                </a:ext>
              </a:extLst>
            </p:cNvPr>
            <p:cNvSpPr/>
            <p:nvPr/>
          </p:nvSpPr>
          <p:spPr>
            <a:xfrm>
              <a:off x="575601" y="3933279"/>
              <a:ext cx="7632000" cy="468000"/>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47" name="Ellipse 46">
              <a:extLst>
                <a:ext uri="{FF2B5EF4-FFF2-40B4-BE49-F238E27FC236}">
                  <a16:creationId xmlns:a16="http://schemas.microsoft.com/office/drawing/2014/main" id="{C658E7E9-2849-41D8-AB18-772B617425C8}"/>
                </a:ext>
              </a:extLst>
            </p:cNvPr>
            <p:cNvSpPr/>
            <p:nvPr/>
          </p:nvSpPr>
          <p:spPr>
            <a:xfrm>
              <a:off x="3619559" y="35064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48" name="Ellipse 47">
              <a:extLst>
                <a:ext uri="{FF2B5EF4-FFF2-40B4-BE49-F238E27FC236}">
                  <a16:creationId xmlns:a16="http://schemas.microsoft.com/office/drawing/2014/main" id="{0BE3E5E0-085E-1D10-FEB1-5ADFE86C4A56}"/>
                </a:ext>
              </a:extLst>
            </p:cNvPr>
            <p:cNvSpPr/>
            <p:nvPr/>
          </p:nvSpPr>
          <p:spPr>
            <a:xfrm>
              <a:off x="8766239" y="350554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49" name="Ellipse 48">
              <a:extLst>
                <a:ext uri="{FF2B5EF4-FFF2-40B4-BE49-F238E27FC236}">
                  <a16:creationId xmlns:a16="http://schemas.microsoft.com/office/drawing/2014/main" id="{6F47D985-725E-8A67-43EC-69D77A4D8600}"/>
                </a:ext>
              </a:extLst>
            </p:cNvPr>
            <p:cNvSpPr/>
            <p:nvPr/>
          </p:nvSpPr>
          <p:spPr>
            <a:xfrm>
              <a:off x="9804998" y="35064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51" name="ZoneTexte 50">
              <a:extLst>
                <a:ext uri="{FF2B5EF4-FFF2-40B4-BE49-F238E27FC236}">
                  <a16:creationId xmlns:a16="http://schemas.microsoft.com/office/drawing/2014/main" id="{6C9394C2-19DE-B42D-C8BF-48DF27B867F3}"/>
                </a:ext>
              </a:extLst>
            </p:cNvPr>
            <p:cNvSpPr txBox="1"/>
            <p:nvPr/>
          </p:nvSpPr>
          <p:spPr>
            <a:xfrm>
              <a:off x="6536393" y="1534404"/>
              <a:ext cx="1762728" cy="594855"/>
            </a:xfrm>
            <a:prstGeom prst="rect">
              <a:avLst/>
            </a:prstGeom>
            <a:no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050" dirty="0"/>
                <a:t>Saisine HAS sur le projet d’arrêté</a:t>
              </a:r>
            </a:p>
          </p:txBody>
        </p:sp>
        <p:sp>
          <p:nvSpPr>
            <p:cNvPr id="52" name="ZoneTexte 51">
              <a:extLst>
                <a:ext uri="{FF2B5EF4-FFF2-40B4-BE49-F238E27FC236}">
                  <a16:creationId xmlns:a16="http://schemas.microsoft.com/office/drawing/2014/main" id="{1F806674-C832-11C1-9730-8EB451040173}"/>
                </a:ext>
              </a:extLst>
            </p:cNvPr>
            <p:cNvSpPr txBox="1"/>
            <p:nvPr/>
          </p:nvSpPr>
          <p:spPr>
            <a:xfrm>
              <a:off x="7045252" y="2063643"/>
              <a:ext cx="1307978"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28 jours</a:t>
              </a:r>
            </a:p>
          </p:txBody>
        </p:sp>
        <p:sp>
          <p:nvSpPr>
            <p:cNvPr id="53" name="ZoneTexte 52">
              <a:extLst>
                <a:ext uri="{FF2B5EF4-FFF2-40B4-BE49-F238E27FC236}">
                  <a16:creationId xmlns:a16="http://schemas.microsoft.com/office/drawing/2014/main" id="{8004545C-91AB-DE74-BF54-202214C9C455}"/>
                </a:ext>
              </a:extLst>
            </p:cNvPr>
            <p:cNvSpPr txBox="1"/>
            <p:nvPr/>
          </p:nvSpPr>
          <p:spPr>
            <a:xfrm>
              <a:off x="1718012" y="3398529"/>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7 mois</a:t>
              </a:r>
            </a:p>
          </p:txBody>
        </p:sp>
        <p:sp>
          <p:nvSpPr>
            <p:cNvPr id="54" name="ZoneTexte 53">
              <a:extLst>
                <a:ext uri="{FF2B5EF4-FFF2-40B4-BE49-F238E27FC236}">
                  <a16:creationId xmlns:a16="http://schemas.microsoft.com/office/drawing/2014/main" id="{CB7C1A34-6049-DEC1-3F82-11793D0F1445}"/>
                </a:ext>
              </a:extLst>
            </p:cNvPr>
            <p:cNvSpPr txBox="1"/>
            <p:nvPr/>
          </p:nvSpPr>
          <p:spPr>
            <a:xfrm>
              <a:off x="5721042" y="3398529"/>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13 mois</a:t>
              </a:r>
            </a:p>
          </p:txBody>
        </p:sp>
        <p:sp>
          <p:nvSpPr>
            <p:cNvPr id="55" name="ZoneTexte 54">
              <a:extLst>
                <a:ext uri="{FF2B5EF4-FFF2-40B4-BE49-F238E27FC236}">
                  <a16:creationId xmlns:a16="http://schemas.microsoft.com/office/drawing/2014/main" id="{B150E874-1FA6-3CC5-B865-AF86E7AF8103}"/>
                </a:ext>
              </a:extLst>
            </p:cNvPr>
            <p:cNvSpPr txBox="1"/>
            <p:nvPr/>
          </p:nvSpPr>
          <p:spPr>
            <a:xfrm>
              <a:off x="8956773" y="3398529"/>
              <a:ext cx="1550968"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15 jours</a:t>
              </a:r>
              <a:endParaRPr lang="fr-FR" sz="600" b="1" i="1" dirty="0">
                <a:solidFill>
                  <a:schemeClr val="bg1"/>
                </a:solidFill>
              </a:endParaRPr>
            </a:p>
          </p:txBody>
        </p:sp>
        <p:sp>
          <p:nvSpPr>
            <p:cNvPr id="56" name="Ellipse 55">
              <a:extLst>
                <a:ext uri="{FF2B5EF4-FFF2-40B4-BE49-F238E27FC236}">
                  <a16:creationId xmlns:a16="http://schemas.microsoft.com/office/drawing/2014/main" id="{E85866FC-1752-E4F1-69C9-01968975F93E}"/>
                </a:ext>
              </a:extLst>
            </p:cNvPr>
            <p:cNvSpPr/>
            <p:nvPr/>
          </p:nvSpPr>
          <p:spPr>
            <a:xfrm>
              <a:off x="1724609" y="4107279"/>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57" name="Ellipse 56">
              <a:extLst>
                <a:ext uri="{FF2B5EF4-FFF2-40B4-BE49-F238E27FC236}">
                  <a16:creationId xmlns:a16="http://schemas.microsoft.com/office/drawing/2014/main" id="{C28B6C7C-0339-EC7C-9BF7-DA243E2F2E81}"/>
                </a:ext>
              </a:extLst>
            </p:cNvPr>
            <p:cNvSpPr/>
            <p:nvPr/>
          </p:nvSpPr>
          <p:spPr>
            <a:xfrm>
              <a:off x="4863473" y="41076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58" name="Ellipse 57">
              <a:extLst>
                <a:ext uri="{FF2B5EF4-FFF2-40B4-BE49-F238E27FC236}">
                  <a16:creationId xmlns:a16="http://schemas.microsoft.com/office/drawing/2014/main" id="{7B9D2885-293A-6429-4991-5C491DD7DE05}"/>
                </a:ext>
              </a:extLst>
            </p:cNvPr>
            <p:cNvSpPr/>
            <p:nvPr/>
          </p:nvSpPr>
          <p:spPr>
            <a:xfrm>
              <a:off x="6367153" y="41076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59" name="Ellipse 58">
              <a:extLst>
                <a:ext uri="{FF2B5EF4-FFF2-40B4-BE49-F238E27FC236}">
                  <a16:creationId xmlns:a16="http://schemas.microsoft.com/office/drawing/2014/main" id="{ED70F7B0-E200-93CA-AB22-0B8FBBA7C2AA}"/>
                </a:ext>
              </a:extLst>
            </p:cNvPr>
            <p:cNvSpPr/>
            <p:nvPr/>
          </p:nvSpPr>
          <p:spPr>
            <a:xfrm>
              <a:off x="7661233" y="41076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60" name="Ellipse 59">
              <a:extLst>
                <a:ext uri="{FF2B5EF4-FFF2-40B4-BE49-F238E27FC236}">
                  <a16:creationId xmlns:a16="http://schemas.microsoft.com/office/drawing/2014/main" id="{4886C540-94F0-74A5-C3D8-7CAF9F8498AF}"/>
                </a:ext>
              </a:extLst>
            </p:cNvPr>
            <p:cNvSpPr/>
            <p:nvPr/>
          </p:nvSpPr>
          <p:spPr>
            <a:xfrm>
              <a:off x="5132546" y="2171115"/>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61" name="Ellipse 60">
              <a:extLst>
                <a:ext uri="{FF2B5EF4-FFF2-40B4-BE49-F238E27FC236}">
                  <a16:creationId xmlns:a16="http://schemas.microsoft.com/office/drawing/2014/main" id="{A2EFBEF7-A6E0-175D-47E8-8A4D9DCB85BE}"/>
                </a:ext>
              </a:extLst>
            </p:cNvPr>
            <p:cNvSpPr/>
            <p:nvPr/>
          </p:nvSpPr>
          <p:spPr>
            <a:xfrm>
              <a:off x="7824532" y="21708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62" name="ZoneTexte 61">
              <a:extLst>
                <a:ext uri="{FF2B5EF4-FFF2-40B4-BE49-F238E27FC236}">
                  <a16:creationId xmlns:a16="http://schemas.microsoft.com/office/drawing/2014/main" id="{B136E070-59F6-412C-2B27-848E8C2C4ABA}"/>
                </a:ext>
              </a:extLst>
            </p:cNvPr>
            <p:cNvSpPr txBox="1"/>
            <p:nvPr/>
          </p:nvSpPr>
          <p:spPr>
            <a:xfrm>
              <a:off x="2976828" y="3996393"/>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9 mois</a:t>
              </a:r>
            </a:p>
          </p:txBody>
        </p:sp>
        <p:sp>
          <p:nvSpPr>
            <p:cNvPr id="63" name="ZoneTexte 62">
              <a:extLst>
                <a:ext uri="{FF2B5EF4-FFF2-40B4-BE49-F238E27FC236}">
                  <a16:creationId xmlns:a16="http://schemas.microsoft.com/office/drawing/2014/main" id="{7A063952-1E57-5F76-9462-7D9C38AA3E0F}"/>
                </a:ext>
              </a:extLst>
            </p:cNvPr>
            <p:cNvSpPr txBox="1"/>
            <p:nvPr/>
          </p:nvSpPr>
          <p:spPr>
            <a:xfrm>
              <a:off x="5287262" y="3996393"/>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2 mois</a:t>
              </a:r>
            </a:p>
          </p:txBody>
        </p:sp>
        <p:sp>
          <p:nvSpPr>
            <p:cNvPr id="64" name="ZoneTexte 63">
              <a:extLst>
                <a:ext uri="{FF2B5EF4-FFF2-40B4-BE49-F238E27FC236}">
                  <a16:creationId xmlns:a16="http://schemas.microsoft.com/office/drawing/2014/main" id="{E8D00E0F-D537-18D2-B08A-EAD0FD7EB210}"/>
                </a:ext>
              </a:extLst>
            </p:cNvPr>
            <p:cNvSpPr txBox="1"/>
            <p:nvPr/>
          </p:nvSpPr>
          <p:spPr>
            <a:xfrm>
              <a:off x="6646340" y="3996393"/>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2 mois</a:t>
              </a:r>
            </a:p>
          </p:txBody>
        </p:sp>
        <p:sp>
          <p:nvSpPr>
            <p:cNvPr id="65" name="ZoneTexte 64">
              <a:extLst>
                <a:ext uri="{FF2B5EF4-FFF2-40B4-BE49-F238E27FC236}">
                  <a16:creationId xmlns:a16="http://schemas.microsoft.com/office/drawing/2014/main" id="{4F5DA472-24B7-DD88-C775-3E8EB084129A}"/>
                </a:ext>
              </a:extLst>
            </p:cNvPr>
            <p:cNvSpPr txBox="1"/>
            <p:nvPr/>
          </p:nvSpPr>
          <p:spPr>
            <a:xfrm>
              <a:off x="836204" y="3996393"/>
              <a:ext cx="1063714" cy="352506"/>
            </a:xfrm>
            <a:prstGeom prst="rect">
              <a:avLst/>
            </a:prstGeom>
            <a:noFill/>
          </p:spPr>
          <p:txBody>
            <a:bodyPr wrap="square">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fr-FR" sz="1000" b="1" i="1" dirty="0">
                  <a:solidFill>
                    <a:schemeClr val="bg1"/>
                  </a:solidFill>
                </a:rPr>
                <a:t>3 mois</a:t>
              </a:r>
            </a:p>
          </p:txBody>
        </p:sp>
        <p:sp>
          <p:nvSpPr>
            <p:cNvPr id="66" name="Ellipse 65">
              <a:extLst>
                <a:ext uri="{FF2B5EF4-FFF2-40B4-BE49-F238E27FC236}">
                  <a16:creationId xmlns:a16="http://schemas.microsoft.com/office/drawing/2014/main" id="{D32A8A5C-AEEE-624E-554C-7FFD8C5A7B6C}"/>
                </a:ext>
              </a:extLst>
            </p:cNvPr>
            <p:cNvSpPr/>
            <p:nvPr/>
          </p:nvSpPr>
          <p:spPr>
            <a:xfrm>
              <a:off x="6898362" y="21708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67" name="Ellipse 66">
              <a:extLst>
                <a:ext uri="{FF2B5EF4-FFF2-40B4-BE49-F238E27FC236}">
                  <a16:creationId xmlns:a16="http://schemas.microsoft.com/office/drawing/2014/main" id="{80F3D1C4-DE87-4FB7-9B5C-692228FBC0D7}"/>
                </a:ext>
              </a:extLst>
            </p:cNvPr>
            <p:cNvSpPr/>
            <p:nvPr/>
          </p:nvSpPr>
          <p:spPr>
            <a:xfrm>
              <a:off x="6401742" y="2170800"/>
              <a:ext cx="120000" cy="120000"/>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fr-FR" sz="2000"/>
            </a:p>
          </p:txBody>
        </p:sp>
        <p:sp>
          <p:nvSpPr>
            <p:cNvPr id="68" name="ZoneTexte 67">
              <a:extLst>
                <a:ext uri="{FF2B5EF4-FFF2-40B4-BE49-F238E27FC236}">
                  <a16:creationId xmlns:a16="http://schemas.microsoft.com/office/drawing/2014/main" id="{A59A6D12-2382-1365-379C-D0509F934D4C}"/>
                </a:ext>
              </a:extLst>
            </p:cNvPr>
            <p:cNvSpPr txBox="1"/>
            <p:nvPr/>
          </p:nvSpPr>
          <p:spPr>
            <a:xfrm>
              <a:off x="1505487" y="3980931"/>
              <a:ext cx="290658" cy="330474"/>
            </a:xfrm>
            <a:prstGeom prst="rect">
              <a:avLst/>
            </a:prstGeom>
            <a:noFill/>
          </p:spPr>
          <p:txBody>
            <a:bodyPr wrap="square">
              <a:spAutoFit/>
            </a:bodyPr>
            <a:lstStyle/>
            <a:p>
              <a:r>
                <a:rPr lang="fr-FR" sz="900" b="1" u="sng" dirty="0">
                  <a:solidFill>
                    <a:schemeClr val="bg1"/>
                  </a:solidFill>
                </a:rPr>
                <a:t>1</a:t>
              </a:r>
            </a:p>
          </p:txBody>
        </p:sp>
        <p:sp>
          <p:nvSpPr>
            <p:cNvPr id="69" name="ZoneTexte 68">
              <a:extLst>
                <a:ext uri="{FF2B5EF4-FFF2-40B4-BE49-F238E27FC236}">
                  <a16:creationId xmlns:a16="http://schemas.microsoft.com/office/drawing/2014/main" id="{CD76DDF2-821C-1C54-7922-769A147DAFD9}"/>
                </a:ext>
              </a:extLst>
            </p:cNvPr>
            <p:cNvSpPr txBox="1"/>
            <p:nvPr/>
          </p:nvSpPr>
          <p:spPr>
            <a:xfrm>
              <a:off x="4624608" y="3980931"/>
              <a:ext cx="290658" cy="330474"/>
            </a:xfrm>
            <a:prstGeom prst="rect">
              <a:avLst/>
            </a:prstGeom>
            <a:noFill/>
          </p:spPr>
          <p:txBody>
            <a:bodyPr wrap="square">
              <a:spAutoFit/>
            </a:bodyPr>
            <a:lstStyle/>
            <a:p>
              <a:r>
                <a:rPr lang="fr-FR" sz="900" b="1" u="sng" dirty="0">
                  <a:solidFill>
                    <a:schemeClr val="bg1"/>
                  </a:solidFill>
                </a:rPr>
                <a:t>2</a:t>
              </a:r>
            </a:p>
          </p:txBody>
        </p:sp>
        <p:sp>
          <p:nvSpPr>
            <p:cNvPr id="70" name="ZoneTexte 69">
              <a:extLst>
                <a:ext uri="{FF2B5EF4-FFF2-40B4-BE49-F238E27FC236}">
                  <a16:creationId xmlns:a16="http://schemas.microsoft.com/office/drawing/2014/main" id="{81163BE4-C8A7-E327-6C71-96175B5B3EA2}"/>
                </a:ext>
              </a:extLst>
            </p:cNvPr>
            <p:cNvSpPr txBox="1"/>
            <p:nvPr/>
          </p:nvSpPr>
          <p:spPr>
            <a:xfrm>
              <a:off x="6118187" y="3980931"/>
              <a:ext cx="290658" cy="330474"/>
            </a:xfrm>
            <a:prstGeom prst="rect">
              <a:avLst/>
            </a:prstGeom>
            <a:noFill/>
          </p:spPr>
          <p:txBody>
            <a:bodyPr wrap="square">
              <a:spAutoFit/>
            </a:bodyPr>
            <a:lstStyle/>
            <a:p>
              <a:r>
                <a:rPr lang="fr-FR" sz="900" b="1" u="sng" dirty="0">
                  <a:solidFill>
                    <a:schemeClr val="bg1"/>
                  </a:solidFill>
                </a:rPr>
                <a:t>4</a:t>
              </a:r>
            </a:p>
          </p:txBody>
        </p:sp>
        <p:sp>
          <p:nvSpPr>
            <p:cNvPr id="71" name="ZoneTexte 70">
              <a:extLst>
                <a:ext uri="{FF2B5EF4-FFF2-40B4-BE49-F238E27FC236}">
                  <a16:creationId xmlns:a16="http://schemas.microsoft.com/office/drawing/2014/main" id="{5BB671B6-3442-39ED-BB2E-CA2BE7479FC8}"/>
                </a:ext>
              </a:extLst>
            </p:cNvPr>
            <p:cNvSpPr txBox="1"/>
            <p:nvPr/>
          </p:nvSpPr>
          <p:spPr>
            <a:xfrm>
              <a:off x="7392186" y="3980931"/>
              <a:ext cx="290658" cy="330474"/>
            </a:xfrm>
            <a:prstGeom prst="rect">
              <a:avLst/>
            </a:prstGeom>
            <a:noFill/>
          </p:spPr>
          <p:txBody>
            <a:bodyPr wrap="square">
              <a:spAutoFit/>
            </a:bodyPr>
            <a:lstStyle/>
            <a:p>
              <a:r>
                <a:rPr lang="fr-FR" sz="900" b="1" u="sng" dirty="0">
                  <a:solidFill>
                    <a:schemeClr val="bg1"/>
                  </a:solidFill>
                </a:rPr>
                <a:t>5</a:t>
              </a:r>
            </a:p>
          </p:txBody>
        </p:sp>
        <p:sp>
          <p:nvSpPr>
            <p:cNvPr id="72" name="ZoneTexte 71">
              <a:extLst>
                <a:ext uri="{FF2B5EF4-FFF2-40B4-BE49-F238E27FC236}">
                  <a16:creationId xmlns:a16="http://schemas.microsoft.com/office/drawing/2014/main" id="{75FF37E0-6FD0-AFD0-0DCE-841D17A6AF79}"/>
                </a:ext>
              </a:extLst>
            </p:cNvPr>
            <p:cNvSpPr txBox="1"/>
            <p:nvPr/>
          </p:nvSpPr>
          <p:spPr>
            <a:xfrm>
              <a:off x="2858195" y="2641476"/>
              <a:ext cx="1762728" cy="616887"/>
            </a:xfrm>
            <a:prstGeom prst="rect">
              <a:avLst/>
            </a:prstGeom>
            <a:solidFill>
              <a:schemeClr val="bg1"/>
            </a:solid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100" dirty="0"/>
                <a:t>1</a:t>
              </a:r>
              <a:r>
                <a:rPr lang="fr-FR" sz="1100" baseline="30000" dirty="0"/>
                <a:t>ère</a:t>
              </a:r>
              <a:r>
                <a:rPr lang="fr-FR" sz="1100" dirty="0"/>
                <a:t> version de l’arrêté L.1151-1</a:t>
              </a:r>
            </a:p>
          </p:txBody>
        </p:sp>
        <p:sp>
          <p:nvSpPr>
            <p:cNvPr id="73" name="ZoneTexte 72">
              <a:extLst>
                <a:ext uri="{FF2B5EF4-FFF2-40B4-BE49-F238E27FC236}">
                  <a16:creationId xmlns:a16="http://schemas.microsoft.com/office/drawing/2014/main" id="{54A81646-2807-777C-DBDB-CAA8BD00F747}"/>
                </a:ext>
              </a:extLst>
            </p:cNvPr>
            <p:cNvSpPr txBox="1"/>
            <p:nvPr/>
          </p:nvSpPr>
          <p:spPr>
            <a:xfrm>
              <a:off x="3753704" y="2035306"/>
              <a:ext cx="838057" cy="352506"/>
            </a:xfrm>
            <a:prstGeom prst="rect">
              <a:avLst/>
            </a:prstGeom>
            <a:noFill/>
          </p:spPr>
          <p:txBody>
            <a:bodyPr wrap="square">
              <a:spAutoFit/>
            </a:bodyPr>
            <a:lstStyle/>
            <a:p>
              <a:pPr algn="ctr"/>
              <a:r>
                <a:rPr lang="fr-FR" sz="1000" i="1" dirty="0">
                  <a:solidFill>
                    <a:schemeClr val="accent4"/>
                  </a:solidFill>
                </a:rPr>
                <a:t>6 mois</a:t>
              </a:r>
              <a:endParaRPr lang="fr-FR" sz="1000" dirty="0">
                <a:solidFill>
                  <a:schemeClr val="accent4"/>
                </a:solidFill>
              </a:endParaRPr>
            </a:p>
          </p:txBody>
        </p:sp>
        <p:sp>
          <p:nvSpPr>
            <p:cNvPr id="74" name="ZoneTexte 73">
              <a:extLst>
                <a:ext uri="{FF2B5EF4-FFF2-40B4-BE49-F238E27FC236}">
                  <a16:creationId xmlns:a16="http://schemas.microsoft.com/office/drawing/2014/main" id="{A0A9F682-A875-F302-B85C-C9A988BAF4FE}"/>
                </a:ext>
              </a:extLst>
            </p:cNvPr>
            <p:cNvSpPr txBox="1"/>
            <p:nvPr/>
          </p:nvSpPr>
          <p:spPr>
            <a:xfrm>
              <a:off x="8429832" y="1905716"/>
              <a:ext cx="1628201" cy="572824"/>
            </a:xfrm>
            <a:prstGeom prst="rect">
              <a:avLst/>
            </a:prstGeom>
            <a:noFill/>
          </p:spPr>
          <p:txBody>
            <a:bodyPr wrap="square">
              <a:spAutoFit/>
            </a:bodyPr>
            <a:lstStyle/>
            <a:p>
              <a:pPr algn="ctr"/>
              <a:r>
                <a:rPr lang="fr-FR" sz="1000" i="1" dirty="0">
                  <a:solidFill>
                    <a:schemeClr val="accent4"/>
                  </a:solidFill>
                </a:rPr>
                <a:t>2 mois </a:t>
              </a:r>
            </a:p>
            <a:p>
              <a:pPr algn="ctr"/>
              <a:r>
                <a:rPr lang="fr-FR" sz="1000" i="1" dirty="0">
                  <a:solidFill>
                    <a:schemeClr val="accent4"/>
                  </a:solidFill>
                </a:rPr>
                <a:t>(très variable)</a:t>
              </a:r>
              <a:endParaRPr lang="fr-FR" sz="1000" dirty="0">
                <a:solidFill>
                  <a:schemeClr val="accent4"/>
                </a:solidFill>
              </a:endParaRPr>
            </a:p>
          </p:txBody>
        </p:sp>
      </p:grpSp>
      <p:sp>
        <p:nvSpPr>
          <p:cNvPr id="76" name="ZoneTexte 75">
            <a:extLst>
              <a:ext uri="{FF2B5EF4-FFF2-40B4-BE49-F238E27FC236}">
                <a16:creationId xmlns:a16="http://schemas.microsoft.com/office/drawing/2014/main" id="{52342E20-F05A-6148-D087-BEA92567CBB0}"/>
              </a:ext>
            </a:extLst>
          </p:cNvPr>
          <p:cNvSpPr txBox="1"/>
          <p:nvPr/>
        </p:nvSpPr>
        <p:spPr>
          <a:xfrm>
            <a:off x="352094" y="1412874"/>
            <a:ext cx="1579145"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b="1" dirty="0"/>
              <a:t>20 mois en moyenne</a:t>
            </a:r>
          </a:p>
        </p:txBody>
      </p:sp>
      <p:sp>
        <p:nvSpPr>
          <p:cNvPr id="2" name="ZoneTexte 1">
            <a:extLst>
              <a:ext uri="{FF2B5EF4-FFF2-40B4-BE49-F238E27FC236}">
                <a16:creationId xmlns:a16="http://schemas.microsoft.com/office/drawing/2014/main" id="{393332B9-94EC-4D37-524A-AD6B00CB5229}"/>
              </a:ext>
            </a:extLst>
          </p:cNvPr>
          <p:cNvSpPr txBox="1"/>
          <p:nvPr/>
        </p:nvSpPr>
        <p:spPr>
          <a:xfrm>
            <a:off x="96323" y="2173421"/>
            <a:ext cx="1606435" cy="430887"/>
          </a:xfrm>
          <a:prstGeom prst="rect">
            <a:avLst/>
          </a:prstGeom>
          <a:solidFill>
            <a:schemeClr val="bg1"/>
          </a:solidFill>
        </p:spPr>
        <p:txBody>
          <a:bodyPr wrap="square" rtlCol="0">
            <a:spAutoFit/>
          </a:bodyPr>
          <a:lst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fr-FR" sz="1100" dirty="0"/>
              <a:t>Recommandation d’encadrement HAS</a:t>
            </a:r>
          </a:p>
        </p:txBody>
      </p:sp>
    </p:spTree>
    <p:extLst>
      <p:ext uri="{BB962C8B-B14F-4D97-AF65-F5344CB8AC3E}">
        <p14:creationId xmlns:p14="http://schemas.microsoft.com/office/powerpoint/2010/main" val="2721855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AC8ACCC3-C3F1-45BC-8EA2-087FADE7766E}"/>
              </a:ext>
            </a:extLst>
          </p:cNvPr>
          <p:cNvSpPr txBox="1">
            <a:spLocks noGrp="1" noRot="1" noMove="1" noResize="1" noEditPoints="1" noAdjustHandles="1" noChangeArrowheads="1" noChangeShapeType="1"/>
          </p:cNvSpPr>
          <p:nvPr/>
        </p:nvSpPr>
        <p:spPr bwMode="gray">
          <a:xfrm>
            <a:off x="324379" y="1246053"/>
            <a:ext cx="8308147" cy="720080"/>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dirty="0"/>
              <a:t>Résultats présentés = analyse finale du 10 septembre 2024, </a:t>
            </a:r>
            <a:r>
              <a:rPr lang="fr-FR" b="1" dirty="0"/>
              <a:t>taux de réponse 78% </a:t>
            </a:r>
            <a:r>
              <a:rPr lang="fr-FR" dirty="0"/>
              <a:t>(14/18 ARS)</a:t>
            </a:r>
          </a:p>
        </p:txBody>
      </p:sp>
      <p:sp>
        <p:nvSpPr>
          <p:cNvPr id="4" name="Espace réservé du numéro de diapositive 3">
            <a:extLst>
              <a:ext uri="{FF2B5EF4-FFF2-40B4-BE49-F238E27FC236}">
                <a16:creationId xmlns:a16="http://schemas.microsoft.com/office/drawing/2014/main" id="{93611C2B-6CFF-9022-A843-B7207B1610E7}"/>
              </a:ext>
            </a:extLst>
          </p:cNvPr>
          <p:cNvSpPr>
            <a:spLocks noGrp="1"/>
          </p:cNvSpPr>
          <p:nvPr>
            <p:ph type="sldNum" sz="quarter" idx="12"/>
          </p:nvPr>
        </p:nvSpPr>
        <p:spPr/>
        <p:txBody>
          <a:bodyPr/>
          <a:lstStyle/>
          <a:p>
            <a:fld id="{733122C9-A0B9-462F-8757-0847AD287B63}" type="slidenum">
              <a:rPr lang="fr-FR" smtClean="0"/>
              <a:pPr/>
              <a:t>29</a:t>
            </a:fld>
            <a:endParaRPr lang="fr-FR" dirty="0"/>
          </a:p>
        </p:txBody>
      </p:sp>
      <p:sp>
        <p:nvSpPr>
          <p:cNvPr id="3" name="Espace réservé de la date 2">
            <a:extLst>
              <a:ext uri="{FF2B5EF4-FFF2-40B4-BE49-F238E27FC236}">
                <a16:creationId xmlns:a16="http://schemas.microsoft.com/office/drawing/2014/main" id="{40C01F85-A503-A09C-DD7C-2B8C12B2873A}"/>
              </a:ext>
            </a:extLst>
          </p:cNvPr>
          <p:cNvSpPr>
            <a:spLocks noGrp="1"/>
          </p:cNvSpPr>
          <p:nvPr>
            <p:ph type="dt" sz="half" idx="2"/>
          </p:nvPr>
        </p:nvSpPr>
        <p:spPr/>
        <p:txBody>
          <a:bodyPr/>
          <a:lstStyle/>
          <a:p>
            <a:fld id="{D7698221-35EF-134F-B87A-568DECC70F29}" type="datetime1">
              <a:rPr lang="fr-FR" cap="all" smtClean="0"/>
              <a:pPr/>
              <a:t>25/09/2024</a:t>
            </a:fld>
            <a:endParaRPr lang="fr-FR" cap="all" dirty="0"/>
          </a:p>
        </p:txBody>
      </p:sp>
      <p:sp>
        <p:nvSpPr>
          <p:cNvPr id="6" name="Titre 5">
            <a:extLst>
              <a:ext uri="{FF2B5EF4-FFF2-40B4-BE49-F238E27FC236}">
                <a16:creationId xmlns:a16="http://schemas.microsoft.com/office/drawing/2014/main" id="{FCDDDEE3-1FB7-D52E-6A32-AA0828C3918C}"/>
              </a:ext>
            </a:extLst>
          </p:cNvPr>
          <p:cNvSpPr>
            <a:spLocks noGrp="1"/>
          </p:cNvSpPr>
          <p:nvPr>
            <p:ph type="title"/>
          </p:nvPr>
        </p:nvSpPr>
        <p:spPr/>
        <p:txBody>
          <a:bodyPr/>
          <a:lstStyle/>
          <a:p>
            <a:r>
              <a:rPr lang="fr-FR" dirty="0"/>
              <a:t>Procédure d’élaboration des listes au sein des ARS</a:t>
            </a:r>
          </a:p>
        </p:txBody>
      </p:sp>
      <p:sp>
        <p:nvSpPr>
          <p:cNvPr id="5" name="Espace réservé du pied de page 4">
            <a:extLst>
              <a:ext uri="{FF2B5EF4-FFF2-40B4-BE49-F238E27FC236}">
                <a16:creationId xmlns:a16="http://schemas.microsoft.com/office/drawing/2014/main" id="{781A400B-DE45-66EA-5D14-AFD15923A0F9}"/>
              </a:ext>
            </a:extLst>
          </p:cNvPr>
          <p:cNvSpPr>
            <a:spLocks noGrp="1"/>
          </p:cNvSpPr>
          <p:nvPr>
            <p:ph type="ftr" sz="quarter" idx="3"/>
          </p:nvPr>
        </p:nvSpPr>
        <p:spPr/>
        <p:txBody>
          <a:bodyPr/>
          <a:lstStyle/>
          <a:p>
            <a:r>
              <a:rPr lang="fr-FR"/>
              <a:t>Direction générale de l’offre de soins</a:t>
            </a:r>
            <a:endParaRPr lang="fr-FR" dirty="0"/>
          </a:p>
        </p:txBody>
      </p:sp>
      <p:graphicFrame>
        <p:nvGraphicFramePr>
          <p:cNvPr id="2" name="Diagramme 1">
            <a:extLst>
              <a:ext uri="{FF2B5EF4-FFF2-40B4-BE49-F238E27FC236}">
                <a16:creationId xmlns:a16="http://schemas.microsoft.com/office/drawing/2014/main" id="{B3A6863B-6F78-B43E-9E7C-13F932363AFB}"/>
              </a:ext>
            </a:extLst>
          </p:cNvPr>
          <p:cNvGraphicFramePr/>
          <p:nvPr>
            <p:extLst>
              <p:ext uri="{D42A27DB-BD31-4B8C-83A1-F6EECF244321}">
                <p14:modId xmlns:p14="http://schemas.microsoft.com/office/powerpoint/2010/main" val="1112744804"/>
              </p:ext>
            </p:extLst>
          </p:nvPr>
        </p:nvGraphicFramePr>
        <p:xfrm>
          <a:off x="511474" y="1635646"/>
          <a:ext cx="8121052" cy="2968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ZoneTexte 8">
            <a:extLst>
              <a:ext uri="{FF2B5EF4-FFF2-40B4-BE49-F238E27FC236}">
                <a16:creationId xmlns:a16="http://schemas.microsoft.com/office/drawing/2014/main" id="{72D42716-5429-5AA5-E604-D0C61ADB8B72}"/>
              </a:ext>
            </a:extLst>
          </p:cNvPr>
          <p:cNvSpPr txBox="1"/>
          <p:nvPr/>
        </p:nvSpPr>
        <p:spPr>
          <a:xfrm>
            <a:off x="6741813" y="3468737"/>
            <a:ext cx="1890713" cy="692497"/>
          </a:xfrm>
          <a:prstGeom prst="rect">
            <a:avLst/>
          </a:prstGeom>
          <a:noFill/>
        </p:spPr>
        <p:txBody>
          <a:bodyPr wrap="square">
            <a:spAutoFit/>
          </a:bodyPr>
          <a:lstStyle/>
          <a:p>
            <a:pPr algn="ctr"/>
            <a:r>
              <a:rPr lang="fr-FR" sz="1400" dirty="0"/>
              <a:t>Durée estimée :</a:t>
            </a:r>
          </a:p>
          <a:p>
            <a:pPr algn="ctr"/>
            <a:r>
              <a:rPr lang="fr-FR" sz="1400" dirty="0">
                <a:latin typeface="+mj-lt"/>
              </a:rPr>
              <a:t>&lt; 6 mois</a:t>
            </a:r>
          </a:p>
          <a:p>
            <a:pPr algn="ctr"/>
            <a:r>
              <a:rPr lang="fr-FR" sz="1100" dirty="0"/>
              <a:t>(8/14)</a:t>
            </a:r>
            <a:endParaRPr lang="fr-FR" sz="1400" dirty="0"/>
          </a:p>
        </p:txBody>
      </p:sp>
    </p:spTree>
    <p:extLst>
      <p:ext uri="{BB962C8B-B14F-4D97-AF65-F5344CB8AC3E}">
        <p14:creationId xmlns:p14="http://schemas.microsoft.com/office/powerpoint/2010/main" val="2661850334"/>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Marianne ExtraBold"/>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presentation ppt_DGOS.pptx" id="{B0064140-0F82-488E-B524-C6C2029099B4}" vid="{AA084E05-CF0D-4549-B783-425241C1B68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B2F62C9FEE66468AE6ED37C602DC95" ma:contentTypeVersion="10" ma:contentTypeDescription="Crée un document." ma:contentTypeScope="" ma:versionID="18547beb6295d19d63826636f2df3142">
  <xsd:schema xmlns:xsd="http://www.w3.org/2001/XMLSchema" xmlns:xs="http://www.w3.org/2001/XMLSchema" xmlns:p="http://schemas.microsoft.com/office/2006/metadata/properties" xmlns:ns2="496a4be7-76b1-4a69-ac69-a3e185a6e6be" targetNamespace="http://schemas.microsoft.com/office/2006/metadata/properties" ma:root="true" ma:fieldsID="dc0886af39a2cfdf3f756341dc75853d" ns2:_="">
    <xsd:import namespace="496a4be7-76b1-4a69-ac69-a3e185a6e6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a4be7-76b1-4a69-ac69-a3e185a6e6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82F9BD-4316-4A84-962C-1A37913C092B}"/>
</file>

<file path=customXml/itemProps2.xml><?xml version="1.0" encoding="utf-8"?>
<ds:datastoreItem xmlns:ds="http://schemas.openxmlformats.org/officeDocument/2006/customXml" ds:itemID="{2BB3BDD9-A862-4CF6-BF53-FE0480939B37}"/>
</file>

<file path=docProps/app.xml><?xml version="1.0" encoding="utf-8"?>
<Properties xmlns="http://schemas.openxmlformats.org/officeDocument/2006/extended-properties" xmlns:vt="http://schemas.openxmlformats.org/officeDocument/2006/docPropsVTypes">
  <Template>MSP Template PPT DGOS_mai 2022</Template>
  <TotalTime>10838</TotalTime>
  <Words>3067</Words>
  <Application>Microsoft Office PowerPoint</Application>
  <PresentationFormat>Affichage à l'écran (16:9)</PresentationFormat>
  <Paragraphs>438</Paragraphs>
  <Slides>29</Slides>
  <Notes>20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29</vt:i4>
      </vt:variant>
    </vt:vector>
  </HeadingPairs>
  <TitlesOfParts>
    <vt:vector size="35" baseType="lpstr">
      <vt:lpstr>Arial</vt:lpstr>
      <vt:lpstr>Marianne</vt:lpstr>
      <vt:lpstr>Marianne ExtraBold</vt:lpstr>
      <vt:lpstr>sourcesanspro</vt:lpstr>
      <vt:lpstr>Wingdings</vt:lpstr>
      <vt:lpstr>TEMPLATE_INTITULE_OFFICIEL</vt:lpstr>
      <vt:lpstr>Présentation PowerPoint</vt:lpstr>
      <vt:lpstr>Objectifs de la présentation</vt:lpstr>
      <vt:lpstr>L’article L.1151-1 du CSP (loi HPST 2009)</vt:lpstr>
      <vt:lpstr>15 encadrements en vigueur depuis 2009 (juin 2024)</vt:lpstr>
      <vt:lpstr>Renforcement de l’encadrement BSU / POP depuis 2020 dans le cadre du L1151-1</vt:lpstr>
      <vt:lpstr>Résultats de l’enquête nationale</vt:lpstr>
      <vt:lpstr>Mise en œuvre des encadrements hétérogène</vt:lpstr>
      <vt:lpstr>Principales difficultés remontées par l’enquête</vt:lpstr>
      <vt:lpstr>Les critères « qualitatifs » difficiles à contrôler</vt:lpstr>
      <vt:lpstr>Plan d’actions proposé (1/4) – pour discussion</vt:lpstr>
      <vt:lpstr>Plan d’actions proposé (2/4) – pour discussion</vt:lpstr>
      <vt:lpstr>Possibilité de réaliser des contrôles sur site</vt:lpstr>
      <vt:lpstr>Plan d’actions proposé (3/4) – pour discussion</vt:lpstr>
      <vt:lpstr>Plan d’actions proposé (4/4) – pour discussion</vt:lpstr>
      <vt:lpstr>Calendrier et prochaines étapes sur BSU /POP</vt:lpstr>
      <vt:lpstr>Calendrier et prochaines étapes sur le dispositif global L.1151-1</vt:lpstr>
      <vt:lpstr>Présentation PowerPoint</vt:lpstr>
      <vt:lpstr>BSU / POP font l’objet d’un suivi rapproché depuis 2005</vt:lpstr>
      <vt:lpstr>Actes de pose et d’explantation de BSU / POP</vt:lpstr>
      <vt:lpstr>Présentation PowerPoint</vt:lpstr>
      <vt:lpstr>Encadrements selon des critères médico-techniques</vt:lpstr>
      <vt:lpstr>Etat des lieux : données d’activité</vt:lpstr>
      <vt:lpstr>Etat des lieux : établissements</vt:lpstr>
      <vt:lpstr>Médiane de 56 établissements par pratique encadrée</vt:lpstr>
      <vt:lpstr>Présentation PowerPoint</vt:lpstr>
      <vt:lpstr>Suivi par les actes CCAM et/ou les liste en sus</vt:lpstr>
      <vt:lpstr>Enquête nationale</vt:lpstr>
      <vt:lpstr>Procédure d’élaboration des arrêtés au ministère</vt:lpstr>
      <vt:lpstr>Procédure d’élaboration des listes au sein des ARS</vt:lpstr>
    </vt:vector>
  </TitlesOfParts>
  <Manager>Client</Manager>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HARTMANN, Clément (DGOS/SOUS-DIR PILOTAGE PERFORMANCE/PF2)</dc:creator>
  <cp:lastModifiedBy>LAGRAVE, Julie (DGOS/PRI/PRI)</cp:lastModifiedBy>
  <cp:revision>308</cp:revision>
  <dcterms:created xsi:type="dcterms:W3CDTF">2022-05-25T11:37:59Z</dcterms:created>
  <dcterms:modified xsi:type="dcterms:W3CDTF">2024-09-25T17:03:35Z</dcterms:modified>
</cp:coreProperties>
</file>