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authors.xml" ContentType="application/vnd.ms-powerpoint.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13" r:id="rId1"/>
  </p:sldMasterIdLst>
  <p:notesMasterIdLst>
    <p:notesMasterId r:id="rId11"/>
  </p:notesMasterIdLst>
  <p:sldIdLst>
    <p:sldId id="264" r:id="rId2"/>
    <p:sldId id="260" r:id="rId3"/>
    <p:sldId id="270" r:id="rId4"/>
    <p:sldId id="261" r:id="rId5"/>
    <p:sldId id="266" r:id="rId6"/>
    <p:sldId id="267" r:id="rId7"/>
    <p:sldId id="269" r:id="rId8"/>
    <p:sldId id="268" r:id="rId9"/>
    <p:sldId id="263" r:id="rId10"/>
  </p:sldIdLst>
  <p:sldSz cx="9144000" cy="5143500" type="screen16x9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orient="horz" pos="191">
          <p15:clr>
            <a:srgbClr val="A4A3A4"/>
          </p15:clr>
        </p15:guide>
        <p15:guide id="3" orient="horz" pos="854">
          <p15:clr>
            <a:srgbClr val="A4A3A4"/>
          </p15:clr>
        </p15:guide>
        <p15:guide id="4" orient="horz" pos="821">
          <p15:clr>
            <a:srgbClr val="A4A3A4"/>
          </p15:clr>
        </p15:guide>
        <p15:guide id="5" orient="horz" pos="3049">
          <p15:clr>
            <a:srgbClr val="A4A3A4"/>
          </p15:clr>
        </p15:guide>
        <p15:guide id="6" orient="horz" pos="3151">
          <p15:clr>
            <a:srgbClr val="A4A3A4"/>
          </p15:clr>
        </p15:guide>
        <p15:guide id="7" pos="2880">
          <p15:clr>
            <a:srgbClr val="A4A3A4"/>
          </p15:clr>
        </p15:guide>
        <p15:guide id="8" pos="476">
          <p15:clr>
            <a:srgbClr val="A4A3A4"/>
          </p15:clr>
        </p15:guide>
        <p15:guide id="9" pos="5193">
          <p15:clr>
            <a:srgbClr val="A4A3A4"/>
          </p15:clr>
        </p15:guide>
        <p15:guide id="10" pos="546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A6E7326-AB6E-FB17-94B7-5902D94C55F2}" name="LAGRAVE, Julie (DGOS/PRI/PRI)" initials="LJ(" userId="S::julie.lagrave@sante.gouv.fr::1b8313fc-7a24-4e8a-b548-eee95eda4e62" providerId="AD"/>
  <p188:author id="{F31C63E7-56FE-8734-5AEC-C41369AEE318}" name="LESQUELEN, Anne (DGOS/PRI/RI2)" initials="LA(" userId="S::anne.lesquelen@sante.gouv.fr::b9a3cdda-7b29-4a71-9a1e-903118ded70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358" autoAdjust="0"/>
    <p:restoredTop sz="94660" autoAdjust="0"/>
  </p:normalViewPr>
  <p:slideViewPr>
    <p:cSldViewPr showGuides="1">
      <p:cViewPr varScale="1">
        <p:scale>
          <a:sx n="90" d="100"/>
          <a:sy n="90" d="100"/>
        </p:scale>
        <p:origin x="1110" y="84"/>
      </p:cViewPr>
      <p:guideLst>
        <p:guide orient="horz" pos="1620"/>
        <p:guide orient="horz" pos="191"/>
        <p:guide orient="horz" pos="854"/>
        <p:guide orient="horz" pos="821"/>
        <p:guide orient="horz" pos="3049"/>
        <p:guide orient="horz" pos="3151"/>
        <p:guide pos="2880"/>
        <p:guide pos="476"/>
        <p:guide pos="5193"/>
        <p:guide pos="546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97" d="100"/>
          <a:sy n="97" d="100"/>
        </p:scale>
        <p:origin x="3688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573505114040123"/>
          <c:y val="0.17423045780957561"/>
          <c:w val="0.36453804548530344"/>
          <c:h val="0.64148537018109741"/>
        </c:manualLayout>
      </c:layout>
      <c:doughnut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PUI répondeuses</c:v>
                </c:pt>
              </c:strCache>
            </c:strRef>
          </c:tx>
          <c:dPt>
            <c:idx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8AD-47D2-AA3D-43697C6AF74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5B4-455F-A570-5615340F69F9}"/>
              </c:ext>
            </c:extLst>
          </c:dPt>
          <c:cat>
            <c:strRef>
              <c:f>Feuil1!$A$2:$A$3</c:f>
              <c:strCache>
                <c:ptCount val="2"/>
                <c:pt idx="0">
                  <c:v>Public</c:v>
                </c:pt>
                <c:pt idx="1">
                  <c:v>Privé</c:v>
                </c:pt>
              </c:strCache>
            </c:strRef>
          </c:cat>
          <c:val>
            <c:numRef>
              <c:f>Feuil1!$B$2:$B$3</c:f>
              <c:numCache>
                <c:formatCode>General</c:formatCode>
                <c:ptCount val="2"/>
                <c:pt idx="0">
                  <c:v>663</c:v>
                </c:pt>
                <c:pt idx="1">
                  <c:v>909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AD-47D2-AA3D-43697C6AF7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D680E798-53FF-4C51-A981-953463752515}" type="datetimeFigureOut">
              <a:rPr lang="fr-FR" smtClean="0"/>
              <a:pPr/>
              <a:t>26/09/2024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1B06CD8F-B7ED-4A05-9FB1-A01CC0EF02C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16626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/ sous-titre /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A4F0766-6309-644C-9BCE-2E607A270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E9918C01-3017-D749-B811-9FCBA8038409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170000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6A4A60EE-9D13-3442-9796-E718C6343EC1}" type="datetime1">
              <a:rPr lang="fr-FR" cap="all" smtClean="0"/>
              <a:pPr/>
              <a:t>26/09/2024</a:t>
            </a:fld>
            <a:endParaRPr lang="fr-FR" cap="all" dirty="0"/>
          </a:p>
        </p:txBody>
      </p:sp>
      <p:sp>
        <p:nvSpPr>
          <p:cNvPr id="16" name="Espace réservé du texte 7">
            <a:extLst>
              <a:ext uri="{FF2B5EF4-FFF2-40B4-BE49-F238E27FC236}">
                <a16:creationId xmlns:a16="http://schemas.microsoft.com/office/drawing/2014/main" id="{EB9C9A62-C54B-3841-9346-5A54D37158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851" y="1248679"/>
            <a:ext cx="8424614" cy="242951"/>
          </a:xfrm>
        </p:spPr>
        <p:txBody>
          <a:bodyPr/>
          <a:lstStyle>
            <a:lvl1pPr marL="9525" indent="85725"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8B219A12-DAFE-504E-9ED9-CFD78BD6A7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0AF74C14-DE22-FE4D-B865-03FBE975D5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23850" y="1707654"/>
            <a:ext cx="8424334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0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de l’offre de soins</a:t>
            </a:r>
          </a:p>
        </p:txBody>
      </p:sp>
    </p:spTree>
    <p:extLst>
      <p:ext uri="{BB962C8B-B14F-4D97-AF65-F5344CB8AC3E}">
        <p14:creationId xmlns:p14="http://schemas.microsoft.com/office/powerpoint/2010/main" val="2724193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528" y="1563638"/>
            <a:ext cx="2520000" cy="2880320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9" name="Espace réservé du texte 7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312000" y="1563638"/>
            <a:ext cx="2520000" cy="2860762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0" name="Espace réservé du texte 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6263999" y="1563638"/>
            <a:ext cx="2520000" cy="2860762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15CA4CAF-6729-AB4D-9354-99C08AEAB1B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251C71F6-E0A6-1740-B64F-38F332886BAF}" type="datetime1">
              <a:rPr lang="fr-FR" cap="all" smtClean="0"/>
              <a:pPr/>
              <a:t>26/09/2024</a:t>
            </a:fld>
            <a:endParaRPr lang="fr-FR" cap="all" dirty="0"/>
          </a:p>
        </p:txBody>
      </p:sp>
      <p:sp>
        <p:nvSpPr>
          <p:cNvPr id="25" name="Titre 18">
            <a:extLst>
              <a:ext uri="{FF2B5EF4-FFF2-40B4-BE49-F238E27FC236}">
                <a16:creationId xmlns:a16="http://schemas.microsoft.com/office/drawing/2014/main" id="{8909A550-9D66-7141-BF64-73CAD20968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682801"/>
            <a:ext cx="8424863" cy="539991"/>
          </a:xfrm>
        </p:spPr>
        <p:txBody>
          <a:bodyPr/>
          <a:lstStyle/>
          <a:p>
            <a:r>
              <a:rPr lang="fr-FR" dirty="0"/>
              <a:t>Sommaire</a:t>
            </a:r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de l’offre de soins</a:t>
            </a:r>
          </a:p>
        </p:txBody>
      </p:sp>
    </p:spTree>
    <p:extLst>
      <p:ext uri="{BB962C8B-B14F-4D97-AF65-F5344CB8AC3E}">
        <p14:creationId xmlns:p14="http://schemas.microsoft.com/office/powerpoint/2010/main" val="288813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nnes d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15CA4CAF-6729-AB4D-9354-99C08AEAB1B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5E6183FC-BA60-7C49-ABF3-B50982741576}" type="datetime1">
              <a:rPr lang="fr-FR" cap="all" smtClean="0"/>
              <a:pPr/>
              <a:t>26/09/2024</a:t>
            </a:fld>
            <a:endParaRPr lang="fr-FR" cap="all" dirty="0"/>
          </a:p>
        </p:txBody>
      </p:sp>
      <p:sp>
        <p:nvSpPr>
          <p:cNvPr id="11" name="Espace réservé du texte 7">
            <a:extLst>
              <a:ext uri="{FF2B5EF4-FFF2-40B4-BE49-F238E27FC236}">
                <a16:creationId xmlns:a16="http://schemas.microsoft.com/office/drawing/2014/main" id="{D4959A1A-C7DE-6748-A32B-7732F0ACFCF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23851" y="1248679"/>
            <a:ext cx="8424614" cy="242951"/>
          </a:xfrm>
        </p:spPr>
        <p:txBody>
          <a:bodyPr/>
          <a:lstStyle>
            <a:lvl1pPr marL="0" indent="95250"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2" name="Titre 18">
            <a:extLst>
              <a:ext uri="{FF2B5EF4-FFF2-40B4-BE49-F238E27FC236}">
                <a16:creationId xmlns:a16="http://schemas.microsoft.com/office/drawing/2014/main" id="{5919F96B-C5FF-5146-9075-19E07CEBB7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682801"/>
            <a:ext cx="8424863" cy="539991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AC8956DD-B832-6147-8A66-A70995085B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23528" y="1707654"/>
            <a:ext cx="2556471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DF66E72C-274C-AC4E-B20B-393EBD9A71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275856" y="1707654"/>
            <a:ext cx="2520000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10D42E91-F78E-1D46-9374-4446D0F579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6228184" y="1707654"/>
            <a:ext cx="2520000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0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de l’offre de soins</a:t>
            </a:r>
          </a:p>
        </p:txBody>
      </p:sp>
    </p:spTree>
    <p:extLst>
      <p:ext uri="{BB962C8B-B14F-4D97-AF65-F5344CB8AC3E}">
        <p14:creationId xmlns:p14="http://schemas.microsoft.com/office/powerpoint/2010/main" val="691346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, sous-titre, textes 3 et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23528" y="1707654"/>
            <a:ext cx="2520000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7" name="Espace réservé de la date 3">
            <a:extLst>
              <a:ext uri="{FF2B5EF4-FFF2-40B4-BE49-F238E27FC236}">
                <a16:creationId xmlns:a16="http://schemas.microsoft.com/office/drawing/2014/main" id="{CEFA8BB7-D3E4-254A-BB0E-3D1C8C64E19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0597CDB5-73DC-8641-8CC1-FAD9379FD627}" type="datetime1">
              <a:rPr lang="fr-FR" cap="all" smtClean="0"/>
              <a:pPr/>
              <a:t>26/09/2024</a:t>
            </a:fld>
            <a:endParaRPr lang="fr-FR" cap="all" dirty="0"/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35840C24-F178-C44C-B5A1-3EB8F3EF4B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851" y="1248679"/>
            <a:ext cx="8424614" cy="242951"/>
          </a:xfrm>
        </p:spPr>
        <p:txBody>
          <a:bodyPr/>
          <a:lstStyle>
            <a:lvl1pPr marL="0" indent="95250"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0271A58A-1CC5-D145-89AA-12537E5CE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682801"/>
            <a:ext cx="8424863" cy="539991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7004A35F-FCE5-0248-9AD4-C4E7502EF16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31840" y="1707654"/>
            <a:ext cx="5616624" cy="2880320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10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de l’offre de soins</a:t>
            </a:r>
          </a:p>
        </p:txBody>
      </p:sp>
    </p:spTree>
    <p:extLst>
      <p:ext uri="{BB962C8B-B14F-4D97-AF65-F5344CB8AC3E}">
        <p14:creationId xmlns:p14="http://schemas.microsoft.com/office/powerpoint/2010/main" val="2077185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re, sous-titre, textes 3, et graphiqu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6228184" y="1707654"/>
            <a:ext cx="2520000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7" name="Espace réservé de la date 3">
            <a:extLst>
              <a:ext uri="{FF2B5EF4-FFF2-40B4-BE49-F238E27FC236}">
                <a16:creationId xmlns:a16="http://schemas.microsoft.com/office/drawing/2014/main" id="{CEFA8BB7-D3E4-254A-BB0E-3D1C8C64E19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8E1290DD-BE4D-794B-919C-D565D1B9C67D}" type="datetime1">
              <a:rPr lang="fr-FR" cap="all" smtClean="0"/>
              <a:pPr/>
              <a:t>26/09/2024</a:t>
            </a:fld>
            <a:endParaRPr lang="fr-FR" cap="all" dirty="0"/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35840C24-F178-C44C-B5A1-3EB8F3EF4B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851" y="1248679"/>
            <a:ext cx="8424614" cy="242951"/>
          </a:xfrm>
        </p:spPr>
        <p:txBody>
          <a:bodyPr/>
          <a:lstStyle>
            <a:lvl1pPr marL="0" indent="95250"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0271A58A-1CC5-D145-89AA-12537E5CE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682801"/>
            <a:ext cx="8424863" cy="539991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66D3B633-BB7B-4941-BF9B-161C5342E3AA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323528" y="1707654"/>
            <a:ext cx="5761038" cy="2879725"/>
          </a:xfr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  <p:sp>
        <p:nvSpPr>
          <p:cNvPr id="9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de l’offre de soins</a:t>
            </a:r>
          </a:p>
        </p:txBody>
      </p:sp>
    </p:spTree>
    <p:extLst>
      <p:ext uri="{BB962C8B-B14F-4D97-AF65-F5344CB8AC3E}">
        <p14:creationId xmlns:p14="http://schemas.microsoft.com/office/powerpoint/2010/main" val="2044116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850" y="2139702"/>
            <a:ext cx="8424000" cy="2293224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3250" b="1" cap="all" baseline="0"/>
            </a:lvl1pPr>
            <a:lvl2pPr marL="92075" indent="0">
              <a:spcBef>
                <a:spcPts val="500"/>
              </a:spcBef>
              <a:spcAft>
                <a:spcPts val="0"/>
              </a:spcAft>
              <a:buNone/>
              <a:tabLst/>
              <a:defRPr sz="1850"/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  <p:cxnSp>
        <p:nvCxnSpPr>
          <p:cNvPr id="12" name="Connecteur droit 11"/>
          <p:cNvCxnSpPr>
            <a:cxnSpLocks/>
          </p:cNvCxnSpPr>
          <p:nvPr/>
        </p:nvCxnSpPr>
        <p:spPr bwMode="gray">
          <a:xfrm>
            <a:off x="323850" y="4784400"/>
            <a:ext cx="8424614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e la date 3">
            <a:extLst>
              <a:ext uri="{FF2B5EF4-FFF2-40B4-BE49-F238E27FC236}">
                <a16:creationId xmlns:a16="http://schemas.microsoft.com/office/drawing/2014/main" id="{C192E6B1-2CEB-FB47-B10B-D25D43DF8D96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D7698221-35EF-134F-B87A-568DECC70F29}" type="datetime1">
              <a:rPr lang="fr-FR" cap="all" smtClean="0"/>
              <a:pPr/>
              <a:t>26/09/2024</a:t>
            </a:fld>
            <a:endParaRPr lang="fr-FR" cap="all" dirty="0"/>
          </a:p>
        </p:txBody>
      </p:sp>
      <p:sp>
        <p:nvSpPr>
          <p:cNvPr id="14" name="Espace réservé du numéro de diapositive 5">
            <a:extLst>
              <a:ext uri="{FF2B5EF4-FFF2-40B4-BE49-F238E27FC236}">
                <a16:creationId xmlns:a16="http://schemas.microsoft.com/office/drawing/2014/main" id="{0593ECE3-ACEF-7441-BABB-08F519CCE7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7398713" y="4783500"/>
            <a:ext cx="135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F578734-7B6B-B848-8F7C-20D24745BC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 bwMode="gray">
          <a:xfrm>
            <a:off x="180000" y="279206"/>
            <a:ext cx="2015735" cy="1258047"/>
          </a:xfrm>
          <a:prstGeom prst="rect">
            <a:avLst/>
          </a:prstGeom>
        </p:spPr>
      </p:pic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de l’offre de soins</a:t>
            </a:r>
          </a:p>
        </p:txBody>
      </p:sp>
    </p:spTree>
    <p:extLst>
      <p:ext uri="{BB962C8B-B14F-4D97-AF65-F5344CB8AC3E}">
        <p14:creationId xmlns:p14="http://schemas.microsoft.com/office/powerpoint/2010/main" val="278581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738000"/>
            <a:ext cx="9144000" cy="4443958"/>
          </a:xfrm>
          <a:solidFill>
            <a:schemeClr val="tx2"/>
          </a:solidFill>
        </p:spPr>
        <p:txBody>
          <a:bodyPr tIns="1080000" anchor="ctr" anchorCtr="0"/>
          <a:lstStyle>
            <a:lvl1pPr algn="ctr"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Sélectionner l’icône pour insérer une image, </a:t>
            </a:r>
            <a:br>
              <a:rPr lang="fr-FR" dirty="0"/>
            </a:br>
            <a:r>
              <a:rPr lang="fr-FR" dirty="0"/>
              <a:t>puis disposer l’image en arrière plan </a:t>
            </a:r>
            <a:br>
              <a:rPr lang="fr-FR" dirty="0"/>
            </a:br>
            <a:r>
              <a:rPr lang="fr-FR" dirty="0"/>
              <a:t>(Sélectionner l’image avec le bouton droit de la souris / </a:t>
            </a:r>
            <a:br>
              <a:rPr lang="fr-FR" dirty="0"/>
            </a:br>
            <a:r>
              <a:rPr lang="fr-FR" dirty="0"/>
              <a:t>Mettre à l’arrière plan)</a:t>
            </a:r>
          </a:p>
        </p:txBody>
      </p:sp>
      <p:sp>
        <p:nvSpPr>
          <p:cNvPr id="7" name="Espace réservé de la date 3">
            <a:extLst>
              <a:ext uri="{FF2B5EF4-FFF2-40B4-BE49-F238E27FC236}">
                <a16:creationId xmlns:a16="http://schemas.microsoft.com/office/drawing/2014/main" id="{02A90153-98CB-E943-A611-AD9242F15601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64285" y="4797631"/>
            <a:ext cx="1170000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bg1"/>
                </a:solidFill>
              </a:defRPr>
            </a:lvl1pPr>
          </a:lstStyle>
          <a:p>
            <a:fld id="{5F7325A3-5315-1B4B-A0D9-112471EB5837}" type="datetime1">
              <a:rPr lang="fr-FR" cap="all" smtClean="0"/>
              <a:pPr/>
              <a:t>26/09/2024</a:t>
            </a:fld>
            <a:endParaRPr lang="fr-FR" cap="all" dirty="0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359999" y="738000"/>
            <a:ext cx="8424000" cy="4046400"/>
          </a:xfrm>
          <a:custGeom>
            <a:avLst/>
            <a:gdLst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24000" h="4046400" stroke="0" extrusionOk="0">
                <a:moveTo>
                  <a:pt x="8424000" y="4046400"/>
                </a:moveTo>
                <a:lnTo>
                  <a:pt x="0" y="4046360"/>
                </a:lnTo>
                <a:lnTo>
                  <a:pt x="0" y="40"/>
                </a:lnTo>
                <a:cubicBezTo>
                  <a:pt x="0" y="18"/>
                  <a:pt x="3771553" y="0"/>
                  <a:pt x="8424000" y="0"/>
                </a:cubicBezTo>
                <a:lnTo>
                  <a:pt x="8424000" y="4046400"/>
                </a:lnTo>
                <a:close/>
              </a:path>
              <a:path w="8424000" h="4046400" fill="none">
                <a:moveTo>
                  <a:pt x="8424000" y="4046400"/>
                </a:moveTo>
                <a:lnTo>
                  <a:pt x="0" y="4046360"/>
                </a:lnTo>
              </a:path>
            </a:pathLst>
          </a:custGeom>
          <a:ln w="10160">
            <a:solidFill>
              <a:schemeClr val="bg1"/>
            </a:solidFill>
          </a:ln>
        </p:spPr>
        <p:txBody>
          <a:bodyPr lIns="0" bIns="360000" anchor="ctr" anchorCtr="0"/>
          <a:lstStyle>
            <a:lvl1pPr marL="396000" indent="-396000">
              <a:buFont typeface="+mj-lt"/>
              <a:buAutoNum type="arabicPeriod"/>
              <a:defRPr sz="325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BE3965BE-3A81-1248-821F-39E8294A18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7398713" y="4783500"/>
            <a:ext cx="135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bg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Direction générale de l’offre de soins</a:t>
            </a:r>
          </a:p>
        </p:txBody>
      </p:sp>
    </p:spTree>
    <p:extLst>
      <p:ext uri="{BB962C8B-B14F-4D97-AF65-F5344CB8AC3E}">
        <p14:creationId xmlns:p14="http://schemas.microsoft.com/office/powerpoint/2010/main" val="1076546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0" y="4963500"/>
            <a:ext cx="180000" cy="18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4EA19884-7A29-DC4E-9311-A62E54788E52}" type="datetime1">
              <a:rPr lang="fr-FR" smtClean="0"/>
              <a:t>26/09/2024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gray">
          <a:xfrm>
            <a:off x="720000" y="4371949"/>
            <a:ext cx="3240000" cy="447947"/>
          </a:xfrm>
        </p:spPr>
        <p:txBody>
          <a:bodyPr anchor="ctr" anchorCtr="0"/>
          <a:lstStyle>
            <a:lvl1pPr algn="l">
              <a:defRPr sz="1150"/>
            </a:lvl1pPr>
          </a:lstStyle>
          <a:p>
            <a:r>
              <a:rPr lang="fr-FR" dirty="0"/>
              <a:t>Direction générale </a:t>
            </a:r>
          </a:p>
          <a:p>
            <a:r>
              <a:rPr lang="fr-FR" dirty="0"/>
              <a:t>de l’offre de soins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4963500"/>
            <a:ext cx="180000" cy="18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180000" cy="18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07764BE-02C7-D347-925A-71726A94B0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 bwMode="gray">
          <a:xfrm>
            <a:off x="357400" y="471023"/>
            <a:ext cx="3566527" cy="2225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407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323850" y="1707654"/>
            <a:ext cx="8424863" cy="29523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Intitulé de la direction/service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7398713" y="4783500"/>
            <a:ext cx="135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0" name="Connecteur droit 9"/>
          <p:cNvCxnSpPr>
            <a:cxnSpLocks/>
          </p:cNvCxnSpPr>
          <p:nvPr/>
        </p:nvCxnSpPr>
        <p:spPr bwMode="gray">
          <a:xfrm>
            <a:off x="323850" y="4784400"/>
            <a:ext cx="8424614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pace réservé du titre 11">
            <a:extLst>
              <a:ext uri="{FF2B5EF4-FFF2-40B4-BE49-F238E27FC236}">
                <a16:creationId xmlns:a16="http://schemas.microsoft.com/office/drawing/2014/main" id="{59FB2B3E-557E-DB42-9DB7-D6A72FD3A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682801"/>
            <a:ext cx="8424863" cy="5399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Titre 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170561-5F7A-B046-81BE-E60E60355D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15703" y="4783500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B858D49A-5A7A-574D-A0ED-52B5C1EFA876}" type="datetime1">
              <a:rPr lang="fr-FR" cap="all" smtClean="0"/>
              <a:pPr/>
              <a:t>26/09/2024</a:t>
            </a:fld>
            <a:endParaRPr lang="fr-FR" cap="all" dirty="0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071FEB6-0E77-DD46-9DA0-C52EF51FC7F3}"/>
              </a:ext>
            </a:extLst>
          </p:cNvPr>
          <p:cNvCxnSpPr/>
          <p:nvPr/>
        </p:nvCxnSpPr>
        <p:spPr bwMode="gray">
          <a:xfrm>
            <a:off x="360000" y="4784400"/>
            <a:ext cx="8424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>
            <a:extLst>
              <a:ext uri="{FF2B5EF4-FFF2-40B4-BE49-F238E27FC236}">
                <a16:creationId xmlns:a16="http://schemas.microsoft.com/office/drawing/2014/main" id="{433B51AF-3A50-3342-8D79-F2F92F599175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 bwMode="gray">
          <a:xfrm>
            <a:off x="288000" y="176241"/>
            <a:ext cx="682960" cy="426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928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819" r:id="rId6"/>
    <p:sldLayoutId id="2147483820" r:id="rId7"/>
    <p:sldLayoutId id="2147483821" r:id="rId8"/>
  </p:sldLayoutIdLst>
  <p:hf hdr="0"/>
  <p:txStyles>
    <p:titleStyle>
      <a:lvl1pPr marL="14288" indent="0" algn="l" defTabSz="914400" rtl="0" eaLnBrk="1" latinLnBrk="0" hangingPunct="1">
        <a:lnSpc>
          <a:spcPct val="90000"/>
        </a:lnSpc>
        <a:spcBef>
          <a:spcPct val="0"/>
        </a:spcBef>
        <a:buNone/>
        <a:tabLst/>
        <a:defRPr sz="25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2075" indent="0" algn="l" defTabSz="914400" rtl="0" eaLnBrk="1" latinLnBrk="0" hangingPunct="1">
        <a:lnSpc>
          <a:spcPct val="100000"/>
        </a:lnSpc>
        <a:spcBef>
          <a:spcPts val="0"/>
        </a:spcBef>
        <a:spcAft>
          <a:spcPts val="500"/>
        </a:spcAft>
        <a:buFont typeface="Arial" pitchFamily="34" charset="0"/>
        <a:buNone/>
        <a:tabLst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450" indent="-17145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531450" indent="-17145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Wingdings" pitchFamily="2" charset="2"/>
        <a:buChar char="§"/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711450" indent="-17145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Arial" panose="020B0604020202020204" pitchFamily="34" charset="0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4pPr>
      <a:lvl5pPr marL="927450" indent="-17145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Wingdings" pitchFamily="2" charset="2"/>
        <a:buChar char="§"/>
        <a:defRPr sz="7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indent="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0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19884-7A29-DC4E-9311-A62E54788E52}" type="datetime1">
              <a:rPr lang="fr-FR" smtClean="0"/>
              <a:t>26/09/2024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Direction générale </a:t>
            </a:r>
          </a:p>
          <a:p>
            <a:r>
              <a:rPr lang="fr-FR" dirty="0"/>
              <a:t>de l’offre de soins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140CD-8AED-46FF-A9A2-77308F3F39AE}" type="slidenum">
              <a:rPr lang="fr-FR" smtClean="0"/>
              <a:pPr/>
              <a:t>1</a:t>
            </a:fld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E08B545-B6C5-1EA8-DB53-0A13FDCC8937}"/>
              </a:ext>
            </a:extLst>
          </p:cNvPr>
          <p:cNvSpPr txBox="1"/>
          <p:nvPr/>
        </p:nvSpPr>
        <p:spPr>
          <a:xfrm>
            <a:off x="1907704" y="2571750"/>
            <a:ext cx="54726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ORGANISATION TERRITORIALE</a:t>
            </a:r>
          </a:p>
          <a:p>
            <a:pPr algn="ctr"/>
            <a:r>
              <a:rPr lang="fr-FR" sz="20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DES PHARMACIES A USAGE INTERIEUR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3155F9-5C30-AA58-56B6-F7D88A1DC13D}"/>
              </a:ext>
            </a:extLst>
          </p:cNvPr>
          <p:cNvSpPr txBox="1"/>
          <p:nvPr/>
        </p:nvSpPr>
        <p:spPr>
          <a:xfrm>
            <a:off x="1727684" y="3372657"/>
            <a:ext cx="5832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Présentation en CTS-DOS du 27/09/2024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0032415-7B3B-F517-D8C9-722C52F64185}"/>
              </a:ext>
            </a:extLst>
          </p:cNvPr>
          <p:cNvSpPr txBox="1"/>
          <p:nvPr/>
        </p:nvSpPr>
        <p:spPr>
          <a:xfrm>
            <a:off x="2555776" y="4573675"/>
            <a:ext cx="626469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/>
              <a:t>Pôle recherche et accès à l’innovation (RI) – Bureau de l’accès à l’innovation et des produits de santé (RI2)</a:t>
            </a:r>
          </a:p>
        </p:txBody>
      </p:sp>
    </p:spTree>
    <p:extLst>
      <p:ext uri="{BB962C8B-B14F-4D97-AF65-F5344CB8AC3E}">
        <p14:creationId xmlns:p14="http://schemas.microsoft.com/office/powerpoint/2010/main" val="18830201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CDF47FC8-1B78-2CEB-3D1E-4C17B6590A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490"/>
          <a:stretch/>
        </p:blipFill>
        <p:spPr>
          <a:xfrm>
            <a:off x="6071024" y="1350757"/>
            <a:ext cx="2798896" cy="3140705"/>
          </a:xfrm>
          <a:prstGeom prst="rect">
            <a:avLst/>
          </a:prstGeom>
        </p:spPr>
      </p:pic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E6183FC-BA60-7C49-ABF3-B50982741576}" type="datetime1">
              <a:rPr lang="fr-FR" cap="all" smtClean="0"/>
              <a:pPr/>
              <a:t>26/09/2024</a:t>
            </a:fld>
            <a:endParaRPr lang="fr-FR" cap="all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323528" y="777099"/>
            <a:ext cx="8424614" cy="426499"/>
          </a:xfrm>
        </p:spPr>
        <p:txBody>
          <a:bodyPr/>
          <a:lstStyle/>
          <a:p>
            <a:r>
              <a:rPr lang="fr-FR" sz="2000" dirty="0">
                <a:solidFill>
                  <a:schemeClr val="tx1"/>
                </a:solidFill>
              </a:rPr>
              <a:t>Opportunité de se pencher sur l’organisation territoriale des PUI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8"/>
          </p:nvPr>
        </p:nvSpPr>
        <p:spPr>
          <a:xfrm>
            <a:off x="323528" y="1488406"/>
            <a:ext cx="5904656" cy="3171576"/>
          </a:xfrm>
        </p:spPr>
        <p:txBody>
          <a:bodyPr/>
          <a:lstStyle/>
          <a:p>
            <a:pPr marL="377825" indent="-285750">
              <a:buFont typeface="Wingdings" panose="05000000000000000000" pitchFamily="2" charset="2"/>
              <a:buChar char="§"/>
            </a:pPr>
            <a:r>
              <a:rPr lang="fr-FR" dirty="0"/>
              <a:t>Un corpus réglementaire relativement développé</a:t>
            </a:r>
          </a:p>
          <a:p>
            <a:pPr marL="377825" indent="-285750">
              <a:buFont typeface="Wingdings" panose="05000000000000000000" pitchFamily="2" charset="2"/>
              <a:buChar char="§"/>
            </a:pPr>
            <a:endParaRPr lang="fr-FR" dirty="0"/>
          </a:p>
          <a:p>
            <a:pPr marL="377825" indent="-285750">
              <a:buFont typeface="Wingdings" panose="05000000000000000000" pitchFamily="2" charset="2"/>
              <a:buChar char="§"/>
            </a:pPr>
            <a:r>
              <a:rPr lang="fr-FR" dirty="0"/>
              <a:t>Les problématiques rencontrées par les PUI ont été documentées dans différentes enquêtes ou contributions récentes :</a:t>
            </a:r>
          </a:p>
          <a:p>
            <a:pPr marL="627063" indent="-265113">
              <a:buFontTx/>
              <a:buChar char="-"/>
            </a:pPr>
            <a:r>
              <a:rPr lang="fr-FR" dirty="0"/>
              <a:t>L’enquête SOLEN PUI de novembre 2023 </a:t>
            </a:r>
          </a:p>
          <a:p>
            <a:pPr marL="627063" indent="-265113">
              <a:buFontTx/>
              <a:buChar char="-"/>
            </a:pPr>
            <a:r>
              <a:rPr lang="fr-FR" dirty="0"/>
              <a:t>Les échanges avec les ARS</a:t>
            </a:r>
          </a:p>
          <a:p>
            <a:pPr marL="627063" indent="-265113">
              <a:buFontTx/>
              <a:buChar char="-"/>
            </a:pPr>
            <a:r>
              <a:rPr lang="fr-FR" dirty="0"/>
              <a:t>Les contributions externes : </a:t>
            </a:r>
          </a:p>
          <a:p>
            <a:pPr marL="886438" lvl="1" indent="-265113"/>
            <a:r>
              <a:rPr lang="fr-FR" dirty="0"/>
              <a:t>Enquête </a:t>
            </a:r>
            <a:r>
              <a:rPr lang="fr-FR" dirty="0" err="1"/>
              <a:t>Synprefh</a:t>
            </a:r>
            <a:r>
              <a:rPr lang="fr-FR" dirty="0"/>
              <a:t> de mai 2024</a:t>
            </a:r>
          </a:p>
          <a:p>
            <a:pPr marL="886438" lvl="1" indent="-265113"/>
            <a:r>
              <a:rPr lang="fr-FR" dirty="0"/>
              <a:t>Dossier  « Démographie des pharmaciens au 1er janvier 2023 » diffusé par l’Ordre National des Pharmaciens</a:t>
            </a:r>
          </a:p>
          <a:p>
            <a:r>
              <a:rPr lang="fr-FR" dirty="0">
                <a:sym typeface="Wingdings" panose="05000000000000000000" pitchFamily="2" charset="2"/>
              </a:rPr>
              <a:t> Nous proposons d’engager un travail avec les ARS pour identifier et mettre en œuvre des pistes d’amélioration</a:t>
            </a:r>
            <a:endParaRPr lang="fr-FR" dirty="0"/>
          </a:p>
          <a:p>
            <a:endParaRPr lang="fr-FR" dirty="0"/>
          </a:p>
          <a:p>
            <a:r>
              <a:rPr lang="fr-FR" dirty="0"/>
              <a:t>  </a:t>
            </a:r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dirty="0"/>
              <a:t>Direction générale de l’offre de soins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E6B0C30-05A0-792F-43D2-0EE27FFE82B5}"/>
              </a:ext>
            </a:extLst>
          </p:cNvPr>
          <p:cNvSpPr txBox="1"/>
          <p:nvPr/>
        </p:nvSpPr>
        <p:spPr>
          <a:xfrm>
            <a:off x="7812360" y="411510"/>
            <a:ext cx="1007790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750" b="1" dirty="0"/>
              <a:t>Bureau RI2</a:t>
            </a:r>
          </a:p>
        </p:txBody>
      </p:sp>
    </p:spTree>
    <p:extLst>
      <p:ext uri="{BB962C8B-B14F-4D97-AF65-F5344CB8AC3E}">
        <p14:creationId xmlns:p14="http://schemas.microsoft.com/office/powerpoint/2010/main" val="14104895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1290DD-BE4D-794B-919C-D565D1B9C67D}" type="datetime1">
              <a:rPr lang="fr-FR" cap="all" smtClean="0"/>
              <a:pPr/>
              <a:t>26/09/2024</a:t>
            </a:fld>
            <a:endParaRPr lang="fr-FR" cap="all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Les différentes modalités de coopérations : </a:t>
            </a: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323726" y="639479"/>
            <a:ext cx="8424863" cy="539991"/>
          </a:xfrm>
        </p:spPr>
        <p:txBody>
          <a:bodyPr/>
          <a:lstStyle/>
          <a:p>
            <a:r>
              <a:rPr lang="fr-FR" dirty="0"/>
              <a:t>Dispositions réglementaires</a:t>
            </a: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Direction générale de l’offre de soins</a:t>
            </a:r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241F0DA-EE9B-6D77-CD98-22AF8BE57143}"/>
              </a:ext>
            </a:extLst>
          </p:cNvPr>
          <p:cNvSpPr txBox="1"/>
          <p:nvPr/>
        </p:nvSpPr>
        <p:spPr>
          <a:xfrm>
            <a:off x="838222" y="162135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i="1" dirty="0"/>
              <a:t>L’existant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4AFF6BC-B114-BAAC-60B1-028C5E3B8D35}"/>
              </a:ext>
            </a:extLst>
          </p:cNvPr>
          <p:cNvSpPr txBox="1"/>
          <p:nvPr/>
        </p:nvSpPr>
        <p:spPr>
          <a:xfrm>
            <a:off x="363355" y="2121118"/>
            <a:ext cx="8313101" cy="738664"/>
          </a:xfrm>
          <a:prstGeom prst="rect">
            <a:avLst/>
          </a:pr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r-FR" sz="1400" dirty="0"/>
              <a:t>GHT : </a:t>
            </a:r>
            <a:r>
              <a:rPr lang="fr-FR" sz="1400" dirty="0">
                <a:effectLst/>
                <a:ea typeface="Times New Roman" panose="02020603050405020304" pitchFamily="18" charset="0"/>
              </a:rPr>
              <a:t>coopération activité par activité à prévoir dans le volet pharmaceutique du projet médical partagé (possibilité également de coopérer avec des PUI extérieures au GHT, et de prévoir la réponse aux besoins des ES sans PUI)</a:t>
            </a:r>
            <a:endParaRPr lang="fr-FR" sz="1400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3A38477-BE8B-1D8D-CD38-FC9D8AC1B62B}"/>
              </a:ext>
            </a:extLst>
          </p:cNvPr>
          <p:cNvSpPr txBox="1"/>
          <p:nvPr/>
        </p:nvSpPr>
        <p:spPr>
          <a:xfrm>
            <a:off x="366706" y="2934692"/>
            <a:ext cx="8309750" cy="861774"/>
          </a:xfrm>
          <a:prstGeom prst="rect">
            <a:avLst/>
          </a:pr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fr-FR" sz="1400" dirty="0"/>
              <a:t>GCS </a:t>
            </a:r>
            <a:r>
              <a:rPr lang="fr-FR" sz="1400" dirty="0">
                <a:effectLst/>
                <a:ea typeface="Times New Roman" panose="02020603050405020304" pitchFamily="18" charset="0"/>
              </a:rPr>
              <a:t>pouvant détenir une autorisation de PUI :</a:t>
            </a:r>
            <a:endParaRPr lang="fr-FR" sz="1400" dirty="0">
              <a:effectLst/>
              <a:ea typeface="Calibri" panose="020F0502020204030204" pitchFamily="34" charset="0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fr-FR" sz="1200" dirty="0">
                <a:effectLst/>
                <a:ea typeface="Times New Roman" panose="02020603050405020304" pitchFamily="18" charset="0"/>
              </a:rPr>
              <a:t>De moyen de type médicotechnique</a:t>
            </a:r>
            <a:endParaRPr lang="fr-FR" sz="1200" dirty="0">
              <a:effectLst/>
              <a:ea typeface="Calibri" panose="020F0502020204030204" pitchFamily="34" charset="0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fr-FR" sz="1200" dirty="0">
                <a:effectLst/>
                <a:ea typeface="Times New Roman" panose="02020603050405020304" pitchFamily="18" charset="0"/>
              </a:rPr>
              <a:t>De moyen exploitant sur un site unique les autorisations de soins de ses membres</a:t>
            </a:r>
            <a:endParaRPr lang="fr-FR" sz="1200" dirty="0">
              <a:effectLst/>
              <a:ea typeface="Calibri" panose="020F0502020204030204" pitchFamily="34" charset="0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fr-FR" sz="1200" dirty="0">
                <a:effectLst/>
                <a:ea typeface="Times New Roman" panose="02020603050405020304" pitchFamily="18" charset="0"/>
              </a:rPr>
              <a:t>Erigé en ES</a:t>
            </a:r>
            <a:endParaRPr lang="fr-FR" sz="1200" dirty="0">
              <a:effectLst/>
              <a:ea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9F8DE2B-7F39-EC5D-1CC4-1D97DD40052F}"/>
              </a:ext>
            </a:extLst>
          </p:cNvPr>
          <p:cNvSpPr txBox="1"/>
          <p:nvPr/>
        </p:nvSpPr>
        <p:spPr>
          <a:xfrm>
            <a:off x="363355" y="1687909"/>
            <a:ext cx="8313101" cy="307777"/>
          </a:xfrm>
          <a:prstGeom prst="rect">
            <a:avLst/>
          </a:pr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r-FR" sz="1400" dirty="0">
                <a:effectLst/>
                <a:ea typeface="Times New Roman" panose="02020603050405020304" pitchFamily="18" charset="0"/>
              </a:rPr>
              <a:t>Coopération activité par activité entre PUI par voie de convention</a:t>
            </a:r>
            <a:r>
              <a:rPr lang="fr-FR" sz="1400" b="1" dirty="0">
                <a:effectLst/>
                <a:ea typeface="Times New Roman" panose="02020603050405020304" pitchFamily="18" charset="0"/>
              </a:rPr>
              <a:t> </a:t>
            </a:r>
            <a:r>
              <a:rPr lang="fr-FR" sz="1400" dirty="0">
                <a:effectLst/>
                <a:ea typeface="Times New Roman" panose="02020603050405020304" pitchFamily="18" charset="0"/>
              </a:rPr>
              <a:t>(L.5126-1-II)</a:t>
            </a:r>
            <a:endParaRPr lang="fr-FR" sz="1400" dirty="0">
              <a:effectLst/>
              <a:ea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8A7DDB4-0932-B6DD-06D2-A12C78CE5492}"/>
              </a:ext>
            </a:extLst>
          </p:cNvPr>
          <p:cNvSpPr txBox="1"/>
          <p:nvPr/>
        </p:nvSpPr>
        <p:spPr>
          <a:xfrm>
            <a:off x="363355" y="3920738"/>
            <a:ext cx="8313101" cy="523220"/>
          </a:xfrm>
          <a:prstGeom prst="rect">
            <a:avLst/>
          </a:pr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lvl="0"/>
            <a:r>
              <a:rPr lang="fr-FR" sz="1400" dirty="0">
                <a:effectLst/>
                <a:ea typeface="Times New Roman" panose="02020603050405020304" pitchFamily="18" charset="0"/>
              </a:rPr>
              <a:t>ES, service ou organisme sans PUI (et hors GHT et GCS) ne justifiant pas une PUI : détention et dispensation par un pharmacien [PUI ou officine] ayant passé convention (L .5126-10 I)</a:t>
            </a:r>
            <a:endParaRPr lang="fr-FR" sz="1400" dirty="0">
              <a:effectLst/>
              <a:ea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7A0730D-AA56-C30E-1DFF-4E3B85C4401C}"/>
              </a:ext>
            </a:extLst>
          </p:cNvPr>
          <p:cNvSpPr txBox="1"/>
          <p:nvPr/>
        </p:nvSpPr>
        <p:spPr>
          <a:xfrm>
            <a:off x="7812360" y="411510"/>
            <a:ext cx="1007790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750" b="1" dirty="0"/>
              <a:t>Bureau RI2</a:t>
            </a:r>
          </a:p>
        </p:txBody>
      </p:sp>
    </p:spTree>
    <p:extLst>
      <p:ext uri="{BB962C8B-B14F-4D97-AF65-F5344CB8AC3E}">
        <p14:creationId xmlns:p14="http://schemas.microsoft.com/office/powerpoint/2010/main" val="3363220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4"/>
          </p:nvPr>
        </p:nvSpPr>
        <p:spPr>
          <a:xfrm>
            <a:off x="2031625" y="2289417"/>
            <a:ext cx="2712750" cy="394157"/>
          </a:xfrm>
        </p:spPr>
        <p:txBody>
          <a:bodyPr/>
          <a:lstStyle/>
          <a:p>
            <a:pPr algn="ctr"/>
            <a:r>
              <a:rPr lang="fr-FR" b="1" dirty="0"/>
              <a:t>1572 réponses</a:t>
            </a:r>
          </a:p>
          <a:p>
            <a:pPr algn="ctr"/>
            <a:r>
              <a:rPr lang="fr-FR" sz="1100" dirty="0"/>
              <a:t>sur 2181 structures ciblées</a:t>
            </a:r>
          </a:p>
          <a:p>
            <a:pPr algn="ctr"/>
            <a:r>
              <a:rPr lang="fr-FR" sz="1100" b="1" dirty="0"/>
              <a:t>dont 39 SIS sur 46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97CDB5-73DC-8641-8CC1-FAD9379FD627}" type="datetime1">
              <a:rPr lang="fr-FR" cap="all" smtClean="0"/>
              <a:pPr/>
              <a:t>26/09/2024</a:t>
            </a:fld>
            <a:endParaRPr lang="fr-FR" cap="all" dirty="0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L’enquête PUI (DGOS / Solen - novembre 2023) </a:t>
            </a: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Direction générale de l’offre de soins</a:t>
            </a:r>
            <a:endParaRPr lang="fr-FR" dirty="0"/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491832C-00FF-4074-5506-652FC59921F4}"/>
              </a:ext>
            </a:extLst>
          </p:cNvPr>
          <p:cNvGrpSpPr/>
          <p:nvPr/>
        </p:nvGrpSpPr>
        <p:grpSpPr>
          <a:xfrm>
            <a:off x="-324544" y="1419622"/>
            <a:ext cx="3905637" cy="2520280"/>
            <a:chOff x="670189" y="1350107"/>
            <a:chExt cx="3181731" cy="1808088"/>
          </a:xfrm>
        </p:grpSpPr>
        <p:graphicFrame>
          <p:nvGraphicFramePr>
            <p:cNvPr id="13" name="Graphique 12">
              <a:extLst>
                <a:ext uri="{FF2B5EF4-FFF2-40B4-BE49-F238E27FC236}">
                  <a16:creationId xmlns:a16="http://schemas.microsoft.com/office/drawing/2014/main" id="{8A66F335-7593-D608-B3B7-55B12769EF44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081786237"/>
                </p:ext>
              </p:extLst>
            </p:nvPr>
          </p:nvGraphicFramePr>
          <p:xfrm>
            <a:off x="670189" y="1350107"/>
            <a:ext cx="3181731" cy="180808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1523B220-55B5-690F-5550-45C16CD52489}"/>
                </a:ext>
              </a:extLst>
            </p:cNvPr>
            <p:cNvSpPr txBox="1"/>
            <p:nvPr/>
          </p:nvSpPr>
          <p:spPr>
            <a:xfrm>
              <a:off x="1842385" y="2030448"/>
              <a:ext cx="864096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/>
                <a:t>72%</a:t>
              </a:r>
            </a:p>
            <a:p>
              <a:pPr algn="ctr"/>
              <a:r>
                <a:rPr lang="fr-FR" sz="900" dirty="0"/>
                <a:t>de réponses</a:t>
              </a:r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E008DD5E-F3F8-B044-05D4-013156A91B1B}"/>
              </a:ext>
            </a:extLst>
          </p:cNvPr>
          <p:cNvSpPr/>
          <p:nvPr/>
        </p:nvSpPr>
        <p:spPr>
          <a:xfrm>
            <a:off x="2483769" y="2178665"/>
            <a:ext cx="1944216" cy="1046440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1A2B340C-D963-5895-F53E-5FE2D87787B0}"/>
              </a:ext>
            </a:extLst>
          </p:cNvPr>
          <p:cNvCxnSpPr>
            <a:cxnSpLocks/>
          </p:cNvCxnSpPr>
          <p:nvPr/>
        </p:nvCxnSpPr>
        <p:spPr>
          <a:xfrm>
            <a:off x="4427984" y="2643758"/>
            <a:ext cx="486528" cy="0"/>
          </a:xfrm>
          <a:prstGeom prst="straightConnector1">
            <a:avLst/>
          </a:prstGeom>
          <a:ln w="1905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3E16782B-6258-6EF3-A643-98E8D977D3FF}"/>
              </a:ext>
            </a:extLst>
          </p:cNvPr>
          <p:cNvSpPr txBox="1"/>
          <p:nvPr/>
        </p:nvSpPr>
        <p:spPr>
          <a:xfrm>
            <a:off x="4914512" y="3003798"/>
            <a:ext cx="3905637" cy="170816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/>
              <a:t>594 PUI (38%) </a:t>
            </a:r>
            <a:r>
              <a:rPr lang="fr-FR" sz="1600" dirty="0"/>
              <a:t>déclarent réaliser des activités à risque particulier :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000" dirty="0"/>
              <a:t>Préparations stériles ou contenant des substances dangereuses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000" dirty="0"/>
              <a:t>Préparations hospitalières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000" dirty="0"/>
              <a:t>Reconstitution des médicaments ou des MTI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000" dirty="0"/>
              <a:t>Préparation des médicaments expérimentaux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000" dirty="0"/>
              <a:t>Stérilisation des DM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000" dirty="0"/>
              <a:t>Préparations radiopharmaceutiques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99E49AB-398F-076B-5072-1DA997D6797B}"/>
              </a:ext>
            </a:extLst>
          </p:cNvPr>
          <p:cNvSpPr txBox="1"/>
          <p:nvPr/>
        </p:nvSpPr>
        <p:spPr>
          <a:xfrm>
            <a:off x="4914834" y="1261467"/>
            <a:ext cx="3905637" cy="553998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/>
              <a:t>45% des PUI </a:t>
            </a:r>
            <a:r>
              <a:rPr lang="fr-FR" sz="1200" dirty="0"/>
              <a:t>ont entre 0 et 1 ETP de pharmacien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4D5C6EF8-1B60-B5AD-DB2C-9F80C60FF4B6}"/>
              </a:ext>
            </a:extLst>
          </p:cNvPr>
          <p:cNvSpPr txBox="1"/>
          <p:nvPr/>
        </p:nvSpPr>
        <p:spPr>
          <a:xfrm>
            <a:off x="4914512" y="1872936"/>
            <a:ext cx="3905637" cy="104644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/>
              <a:t>12% </a:t>
            </a:r>
            <a:r>
              <a:rPr lang="fr-FR" sz="1400" dirty="0"/>
              <a:t>des PUI ont connu au moins une fermeture temporaire en 2023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000" dirty="0"/>
              <a:t>Dont 85% pour des questions de recrutement ou de remplacement </a:t>
            </a:r>
            <a:r>
              <a:rPr lang="fr-FR" sz="1000" b="1" dirty="0"/>
              <a:t>=&gt; besoin de renforcer les coopérations?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000" dirty="0"/>
              <a:t>Dont 65% dans le secteur privé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395DD350-385D-CFDB-03B2-D2C3E7A6653B}"/>
              </a:ext>
            </a:extLst>
          </p:cNvPr>
          <p:cNvSpPr txBox="1"/>
          <p:nvPr/>
        </p:nvSpPr>
        <p:spPr>
          <a:xfrm>
            <a:off x="838222" y="162135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i="1" dirty="0"/>
              <a:t>Le constat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C6B370E-183D-300B-61FA-DE1FC2F03D6F}"/>
              </a:ext>
            </a:extLst>
          </p:cNvPr>
          <p:cNvSpPr txBox="1"/>
          <p:nvPr/>
        </p:nvSpPr>
        <p:spPr>
          <a:xfrm>
            <a:off x="7812360" y="411510"/>
            <a:ext cx="1007790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750" b="1" dirty="0"/>
              <a:t>Bureau RI2</a:t>
            </a:r>
          </a:p>
        </p:txBody>
      </p:sp>
    </p:spTree>
    <p:extLst>
      <p:ext uri="{BB962C8B-B14F-4D97-AF65-F5344CB8AC3E}">
        <p14:creationId xmlns:p14="http://schemas.microsoft.com/office/powerpoint/2010/main" val="31553378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4"/>
          </p:nvPr>
        </p:nvSpPr>
        <p:spPr>
          <a:xfrm>
            <a:off x="323528" y="1491630"/>
            <a:ext cx="8424614" cy="3168352"/>
          </a:xfrm>
        </p:spPr>
        <p:txBody>
          <a:bodyPr/>
          <a:lstStyle/>
          <a:p>
            <a:r>
              <a:rPr lang="fr-FR" u="sng" dirty="0"/>
              <a:t>De nombreuses questions adressées à la DGOS concernant </a:t>
            </a:r>
            <a:r>
              <a:rPr lang="fr-FR" dirty="0"/>
              <a:t>:</a:t>
            </a:r>
          </a:p>
          <a:p>
            <a:endParaRPr lang="fr-FR" dirty="0"/>
          </a:p>
          <a:p>
            <a:pPr marL="377825" indent="-285750">
              <a:buFont typeface="Wingdings" panose="05000000000000000000" pitchFamily="2" charset="2"/>
              <a:buChar char="§"/>
            </a:pPr>
            <a:r>
              <a:rPr lang="fr-FR" dirty="0"/>
              <a:t>Les modalités de coopération des PUI entre elles</a:t>
            </a:r>
          </a:p>
          <a:p>
            <a:pPr marL="377825" indent="-285750">
              <a:buFont typeface="Wingdings" panose="05000000000000000000" pitchFamily="2" charset="2"/>
              <a:buChar char="§"/>
            </a:pPr>
            <a:endParaRPr lang="fr-FR" dirty="0"/>
          </a:p>
          <a:p>
            <a:pPr marL="377825" indent="-285750">
              <a:buFont typeface="Wingdings" panose="05000000000000000000" pitchFamily="2" charset="2"/>
              <a:buChar char="§"/>
            </a:pPr>
            <a:r>
              <a:rPr lang="fr-FR" dirty="0"/>
              <a:t>La mise en œuvre des GCS du point de vue pharmaceutique</a:t>
            </a:r>
          </a:p>
          <a:p>
            <a:pPr marL="377825" indent="-285750">
              <a:buFont typeface="Wingdings" panose="05000000000000000000" pitchFamily="2" charset="2"/>
              <a:buChar char="§"/>
            </a:pPr>
            <a:endParaRPr lang="fr-FR" dirty="0"/>
          </a:p>
          <a:p>
            <a:pPr marL="377825" indent="-285750">
              <a:buFont typeface="Wingdings" panose="05000000000000000000" pitchFamily="2" charset="2"/>
              <a:buChar char="§"/>
            </a:pPr>
            <a:r>
              <a:rPr lang="fr-FR" dirty="0"/>
              <a:t>La réponse aux besoins pharmaceutiques de structures sans PUI</a:t>
            </a:r>
          </a:p>
          <a:p>
            <a:pPr marL="377825" indent="-285750">
              <a:buFont typeface="Wingdings" panose="05000000000000000000" pitchFamily="2" charset="2"/>
              <a:buChar char="§"/>
            </a:pPr>
            <a:endParaRPr lang="fr-FR" dirty="0"/>
          </a:p>
          <a:p>
            <a:pPr marL="377825" indent="-285750">
              <a:buFont typeface="Wingdings" panose="05000000000000000000" pitchFamily="2" charset="2"/>
              <a:buChar char="§"/>
            </a:pPr>
            <a:r>
              <a:rPr lang="fr-FR" dirty="0"/>
              <a:t>Le renouvellement des autorisations</a:t>
            </a:r>
          </a:p>
          <a:p>
            <a:pPr marL="377825" indent="-285750">
              <a:buFont typeface="Wingdings" panose="05000000000000000000" pitchFamily="2" charset="2"/>
              <a:buChar char="§"/>
            </a:pPr>
            <a:endParaRPr lang="fr-FR" dirty="0"/>
          </a:p>
          <a:p>
            <a:pPr marL="377825" indent="-285750">
              <a:buFont typeface="Wingdings" panose="05000000000000000000" pitchFamily="2" charset="2"/>
              <a:buChar char="§"/>
            </a:pPr>
            <a:r>
              <a:rPr lang="fr-FR" dirty="0"/>
              <a:t>Les modalités de fonctionnement des PUI au regard des difficultés en termes de RH 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97CDB5-73DC-8641-8CC1-FAD9379FD627}" type="datetime1">
              <a:rPr lang="fr-FR" cap="all" smtClean="0"/>
              <a:pPr/>
              <a:t>26/09/2024</a:t>
            </a:fld>
            <a:endParaRPr lang="fr-FR" cap="all" dirty="0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échanges réguliers avec les ARS </a:t>
            </a: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Direction générale de l’offre de soins</a:t>
            </a:r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3BC0DCE-FD5B-EDB7-52C0-47F273CE1C5B}"/>
              </a:ext>
            </a:extLst>
          </p:cNvPr>
          <p:cNvSpPr txBox="1"/>
          <p:nvPr/>
        </p:nvSpPr>
        <p:spPr>
          <a:xfrm>
            <a:off x="838222" y="162135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i="1" dirty="0"/>
              <a:t>Le constat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F8FC2DD-7145-63CC-3DB4-D29AD9F158B0}"/>
              </a:ext>
            </a:extLst>
          </p:cNvPr>
          <p:cNvSpPr txBox="1"/>
          <p:nvPr/>
        </p:nvSpPr>
        <p:spPr>
          <a:xfrm>
            <a:off x="7812360" y="411510"/>
            <a:ext cx="1007790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750" b="1" dirty="0"/>
              <a:t>Bureau RI2</a:t>
            </a:r>
          </a:p>
        </p:txBody>
      </p:sp>
    </p:spTree>
    <p:extLst>
      <p:ext uri="{BB962C8B-B14F-4D97-AF65-F5344CB8AC3E}">
        <p14:creationId xmlns:p14="http://schemas.microsoft.com/office/powerpoint/2010/main" val="34797189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4"/>
          </p:nvPr>
        </p:nvSpPr>
        <p:spPr>
          <a:xfrm>
            <a:off x="359693" y="1235874"/>
            <a:ext cx="8389020" cy="831820"/>
          </a:xfrm>
        </p:spPr>
        <p:txBody>
          <a:bodyPr/>
          <a:lstStyle/>
          <a:p>
            <a:pPr algn="just"/>
            <a:r>
              <a:rPr lang="fr-FR" dirty="0"/>
              <a:t>Résultats d’une </a:t>
            </a:r>
            <a:r>
              <a:rPr lang="fr-FR" u="sng" dirty="0"/>
              <a:t>enquête réalisée en mai 2024 par le </a:t>
            </a:r>
            <a:r>
              <a:rPr lang="fr-FR" u="sng" dirty="0" err="1"/>
              <a:t>Synprefh</a:t>
            </a:r>
            <a:r>
              <a:rPr lang="fr-FR" u="sng" dirty="0"/>
              <a:t> </a:t>
            </a:r>
            <a:r>
              <a:rPr lang="fr-FR" dirty="0"/>
              <a:t>(syndicat de pharmaciens hospitaliers) sur le </a:t>
            </a:r>
            <a:r>
              <a:rPr lang="fr-FR" b="1" dirty="0"/>
              <a:t>ressenti des pharmaciens et des internes concernant les coopérations dans le domaine pharmaceutique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97CDB5-73DC-8641-8CC1-FAD9379FD627}" type="datetime1">
              <a:rPr lang="fr-FR" cap="all" smtClean="0"/>
              <a:pPr/>
              <a:t>26/09/2024</a:t>
            </a:fld>
            <a:endParaRPr lang="fr-FR" cap="all" dirty="0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contributions externes</a:t>
            </a: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Direction générale de l’offre de soins</a:t>
            </a:r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D154CE9-E9D5-9398-2E24-EDAE9B8B3CDF}"/>
              </a:ext>
            </a:extLst>
          </p:cNvPr>
          <p:cNvSpPr txBox="1"/>
          <p:nvPr/>
        </p:nvSpPr>
        <p:spPr>
          <a:xfrm>
            <a:off x="2483768" y="1945707"/>
            <a:ext cx="532859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196 réponses (séniors) + 62 internes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2C4EDF9-BC78-EC56-D10E-A1F513D57BFD}"/>
              </a:ext>
            </a:extLst>
          </p:cNvPr>
          <p:cNvSpPr txBox="1"/>
          <p:nvPr/>
        </p:nvSpPr>
        <p:spPr>
          <a:xfrm>
            <a:off x="395858" y="3202979"/>
            <a:ext cx="4680198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sz="1400" dirty="0">
                <a:solidFill>
                  <a:srgbClr val="00B050"/>
                </a:solidFill>
              </a:rPr>
              <a:t>Sources d’amélioration des activités, d’investissement, de QVT</a:t>
            </a:r>
          </a:p>
          <a:p>
            <a:pPr marL="285750" indent="-285750">
              <a:buFontTx/>
              <a:buChar char="-"/>
            </a:pPr>
            <a:r>
              <a:rPr lang="fr-FR" sz="1400" dirty="0">
                <a:solidFill>
                  <a:srgbClr val="00B050"/>
                </a:solidFill>
              </a:rPr>
              <a:t>Réponses potentielles à la permanence des soins, aux besoins des « petites » PUI et aux problématique RH</a:t>
            </a:r>
          </a:p>
          <a:p>
            <a:pPr marL="285750" indent="-285750">
              <a:buFontTx/>
              <a:buChar char="-"/>
            </a:pPr>
            <a:endParaRPr lang="fr-FR" sz="1400" dirty="0">
              <a:solidFill>
                <a:srgbClr val="00B05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F2E4751-07F5-33E2-D4DB-37C1D3832F85}"/>
              </a:ext>
            </a:extLst>
          </p:cNvPr>
          <p:cNvSpPr txBox="1"/>
          <p:nvPr/>
        </p:nvSpPr>
        <p:spPr>
          <a:xfrm>
            <a:off x="5220072" y="3201238"/>
            <a:ext cx="3456632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sz="1400" dirty="0">
                <a:solidFill>
                  <a:srgbClr val="FF0000"/>
                </a:solidFill>
              </a:rPr>
              <a:t>Insuffisamment développées</a:t>
            </a:r>
          </a:p>
          <a:p>
            <a:pPr marL="285750" indent="-285750">
              <a:buFontTx/>
              <a:buChar char="-"/>
            </a:pPr>
            <a:r>
              <a:rPr lang="fr-FR" sz="1400" dirty="0">
                <a:solidFill>
                  <a:srgbClr val="FF0000"/>
                </a:solidFill>
              </a:rPr>
              <a:t>Difficiles à mettre en œuvre (plan administratif et managérial)</a:t>
            </a:r>
          </a:p>
          <a:p>
            <a:pPr marL="285750" indent="-285750">
              <a:buFontTx/>
              <a:buChar char="-"/>
            </a:pPr>
            <a:r>
              <a:rPr lang="fr-FR" sz="1400" dirty="0">
                <a:solidFill>
                  <a:srgbClr val="FF0000"/>
                </a:solidFill>
              </a:rPr>
              <a:t>Facteurs potentiels de conflits et de perte d’autonomie</a:t>
            </a:r>
          </a:p>
          <a:p>
            <a:pPr marL="285750" indent="-285750">
              <a:buFontTx/>
              <a:buChar char="-"/>
            </a:pPr>
            <a:endParaRPr lang="fr-FR" sz="1400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EAEC826-D7E8-5544-4138-3A9D64355DE3}"/>
              </a:ext>
            </a:extLst>
          </p:cNvPr>
          <p:cNvSpPr txBox="1"/>
          <p:nvPr/>
        </p:nvSpPr>
        <p:spPr>
          <a:xfrm>
            <a:off x="2051720" y="2643758"/>
            <a:ext cx="64807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Pour une majorité des répondants (y compris les internes), des coopérations vues comme :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3A5DC32-5A93-BC9B-CC5A-1782F8860AAE}"/>
              </a:ext>
            </a:extLst>
          </p:cNvPr>
          <p:cNvSpPr txBox="1"/>
          <p:nvPr/>
        </p:nvSpPr>
        <p:spPr>
          <a:xfrm>
            <a:off x="1619672" y="2355726"/>
            <a:ext cx="6912768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/>
              <a:t>61% </a:t>
            </a:r>
            <a:r>
              <a:rPr lang="fr-FR" sz="1200" dirty="0"/>
              <a:t>des répondants déclarent que leur PUI est déjà engagée dans un processus de coopération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F1E855E-937A-F88A-0CF8-123EE01E0F7A}"/>
              </a:ext>
            </a:extLst>
          </p:cNvPr>
          <p:cNvSpPr txBox="1"/>
          <p:nvPr/>
        </p:nvSpPr>
        <p:spPr>
          <a:xfrm>
            <a:off x="838222" y="162135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i="1" dirty="0"/>
              <a:t>Le constat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131F79D-E34F-0ADB-2EBD-81E6EFE82756}"/>
              </a:ext>
            </a:extLst>
          </p:cNvPr>
          <p:cNvSpPr txBox="1"/>
          <p:nvPr/>
        </p:nvSpPr>
        <p:spPr>
          <a:xfrm>
            <a:off x="7812360" y="411510"/>
            <a:ext cx="1007790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750" b="1" dirty="0"/>
              <a:t>Bureau RI2</a:t>
            </a:r>
          </a:p>
        </p:txBody>
      </p:sp>
      <p:sp>
        <p:nvSpPr>
          <p:cNvPr id="12" name="Flèche : angle droit à deux pointes 11">
            <a:extLst>
              <a:ext uri="{FF2B5EF4-FFF2-40B4-BE49-F238E27FC236}">
                <a16:creationId xmlns:a16="http://schemas.microsoft.com/office/drawing/2014/main" id="{D12261EF-11F0-7AC5-41B8-612DC2B4FFA5}"/>
              </a:ext>
            </a:extLst>
          </p:cNvPr>
          <p:cNvSpPr/>
          <p:nvPr/>
        </p:nvSpPr>
        <p:spPr>
          <a:xfrm rot="13451080">
            <a:off x="5007699" y="2970103"/>
            <a:ext cx="419074" cy="387210"/>
          </a:xfrm>
          <a:prstGeom prst="leftUpArrow">
            <a:avLst>
              <a:gd name="adj1" fmla="val 6729"/>
              <a:gd name="adj2" fmla="val 10643"/>
              <a:gd name="adj3" fmla="val 25000"/>
            </a:avLst>
          </a:prstGeom>
          <a:solidFill>
            <a:schemeClr val="bg1"/>
          </a:solidFill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83280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4"/>
          </p:nvPr>
        </p:nvSpPr>
        <p:spPr>
          <a:xfrm>
            <a:off x="323300" y="1363123"/>
            <a:ext cx="8389020" cy="831820"/>
          </a:xfrm>
        </p:spPr>
        <p:txBody>
          <a:bodyPr/>
          <a:lstStyle/>
          <a:p>
            <a:pPr algn="just"/>
            <a:r>
              <a:rPr lang="fr-FR" sz="1800" dirty="0"/>
              <a:t>Dossier « </a:t>
            </a:r>
            <a:r>
              <a:rPr lang="fr-FR" sz="1800" b="0" i="0" u="sng" dirty="0">
                <a:solidFill>
                  <a:srgbClr val="000000"/>
                </a:solidFill>
                <a:effectLst/>
                <a:latin typeface="PlusJakartaDisplay-Light"/>
              </a:rPr>
              <a:t>Démographie des pharmaciens au 1er janvier 2023 </a:t>
            </a:r>
            <a:r>
              <a:rPr lang="fr-FR" sz="1800" b="0" i="0" dirty="0">
                <a:solidFill>
                  <a:srgbClr val="000000"/>
                </a:solidFill>
                <a:effectLst/>
                <a:latin typeface="PlusJakartaDisplay-Light"/>
              </a:rPr>
              <a:t>» diffusé par l’Ordre National des Pharmaciens</a:t>
            </a:r>
          </a:p>
          <a:p>
            <a:pPr algn="just"/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97CDB5-73DC-8641-8CC1-FAD9379FD627}" type="datetime1">
              <a:rPr lang="fr-FR" cap="all" smtClean="0"/>
              <a:pPr/>
              <a:t>26/09/2024</a:t>
            </a:fld>
            <a:endParaRPr lang="fr-FR" cap="all" dirty="0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contributions externes</a:t>
            </a: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Direction générale de l’offre de soins</a:t>
            </a:r>
            <a:endParaRPr lang="fr-FR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F1E855E-937A-F88A-0CF8-123EE01E0F7A}"/>
              </a:ext>
            </a:extLst>
          </p:cNvPr>
          <p:cNvSpPr txBox="1"/>
          <p:nvPr/>
        </p:nvSpPr>
        <p:spPr>
          <a:xfrm>
            <a:off x="838222" y="162135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i="1" dirty="0"/>
              <a:t>Le constat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D00481C-FAE5-154A-C9E1-788039199DCA}"/>
              </a:ext>
            </a:extLst>
          </p:cNvPr>
          <p:cNvSpPr txBox="1"/>
          <p:nvPr/>
        </p:nvSpPr>
        <p:spPr>
          <a:xfrm>
            <a:off x="539552" y="2140126"/>
            <a:ext cx="820916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>
              <a:buFont typeface="Wingdings" panose="05000000000000000000" pitchFamily="2" charset="2"/>
              <a:buChar char="§"/>
            </a:pPr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Nombre de PUI en baisse de  -1.7% par rapport à la période précédente 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notamment dans le privé (-3%), moindre baisse dans le public (-0.1%)</a:t>
            </a:r>
          </a:p>
          <a:p>
            <a:pPr marL="361950" indent="-361950">
              <a:buFont typeface="Wingdings" panose="05000000000000000000" pitchFamily="2" charset="2"/>
              <a:buChar char="§"/>
            </a:pP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61950" indent="-361950">
              <a:buFont typeface="Wingdings" panose="05000000000000000000" pitchFamily="2" charset="2"/>
              <a:buChar char="§"/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Cette baisse serait due, selon le rapport, aux fusions d’ES et aux regroupements de PUI</a:t>
            </a:r>
          </a:p>
          <a:p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1359948-C1E8-88EC-CBA5-CC8197032607}"/>
              </a:ext>
            </a:extLst>
          </p:cNvPr>
          <p:cNvSpPr txBox="1"/>
          <p:nvPr/>
        </p:nvSpPr>
        <p:spPr>
          <a:xfrm>
            <a:off x="7812360" y="411510"/>
            <a:ext cx="1007790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750" b="1" dirty="0"/>
              <a:t>Bureau RI2</a:t>
            </a:r>
          </a:p>
        </p:txBody>
      </p:sp>
    </p:spTree>
    <p:extLst>
      <p:ext uri="{BB962C8B-B14F-4D97-AF65-F5344CB8AC3E}">
        <p14:creationId xmlns:p14="http://schemas.microsoft.com/office/powerpoint/2010/main" val="42913348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8</a:t>
            </a:fld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E1290DD-BE4D-794B-919C-D565D1B9C67D}" type="datetime1">
              <a:rPr lang="fr-FR" cap="all" smtClean="0"/>
              <a:pPr/>
              <a:t>26/09/2024</a:t>
            </a:fld>
            <a:endParaRPr lang="fr-FR" cap="all" dirty="0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323726" y="639479"/>
            <a:ext cx="8424863" cy="539991"/>
          </a:xfrm>
        </p:spPr>
        <p:txBody>
          <a:bodyPr>
            <a:normAutofit fontScale="90000"/>
          </a:bodyPr>
          <a:lstStyle/>
          <a:p>
            <a:r>
              <a:rPr lang="fr-FR" dirty="0"/>
              <a:t>Quels travaux autour de l’organisation territoriale des PUI?</a:t>
            </a: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Direction générale de l’offre de soins</a:t>
            </a:r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9ED0992-6CEC-E15E-B73B-E6AC76C501B2}"/>
              </a:ext>
            </a:extLst>
          </p:cNvPr>
          <p:cNvSpPr txBox="1"/>
          <p:nvPr/>
        </p:nvSpPr>
        <p:spPr>
          <a:xfrm>
            <a:off x="838222" y="162135"/>
            <a:ext cx="5966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i="1" dirty="0"/>
              <a:t>Les pistes de travail (pour discussion avec les ARS)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A67B090-9DC1-3900-A634-7ACA66B0D537}"/>
              </a:ext>
            </a:extLst>
          </p:cNvPr>
          <p:cNvSpPr txBox="1"/>
          <p:nvPr/>
        </p:nvSpPr>
        <p:spPr>
          <a:xfrm>
            <a:off x="323725" y="1446912"/>
            <a:ext cx="8424863" cy="2492990"/>
          </a:xfrm>
          <a:prstGeom prst="rect">
            <a:avLst/>
          </a:pr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"/>
            </a:pPr>
            <a:r>
              <a:rPr lang="fr-FR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Poursuite du travail mené en 2023 avec la DNUM sur le SI National (objectif d’avoir une base centralisée actualisée)</a:t>
            </a:r>
            <a:endParaRPr lang="fr-FR" sz="1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449580"/>
            <a:r>
              <a:rPr lang="fr-FR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"/>
            </a:pPr>
            <a:r>
              <a:rPr lang="fr-FR" sz="1200" dirty="0">
                <a:latin typeface="Calibri" panose="020F0502020204030204" pitchFamily="34" charset="0"/>
                <a:ea typeface="Times New Roman" panose="02020603050405020304" pitchFamily="18" charset="0"/>
              </a:rPr>
              <a:t>Accompagnement du</a:t>
            </a:r>
            <a:r>
              <a:rPr lang="fr-FR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processus d’organisation territoriale et de coopération entre PUI :</a:t>
            </a:r>
            <a:endParaRPr lang="fr-FR" sz="1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fr-FR" sz="1200" dirty="0">
                <a:latin typeface="Calibri" panose="020F0502020204030204" pitchFamily="34" charset="0"/>
                <a:ea typeface="Times New Roman" panose="02020603050405020304" pitchFamily="18" charset="0"/>
              </a:rPr>
              <a:t>I</a:t>
            </a:r>
            <a:r>
              <a:rPr lang="fr-FR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nstruction sur la mise en œuvre des coopérations ?</a:t>
            </a:r>
            <a:endParaRPr lang="fr-FR" sz="1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906780"/>
            <a: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endParaRPr lang="fr-FR" sz="1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fr-FR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Convention-type prévue au dernier alinéa de l’article L.5126-10</a:t>
            </a:r>
            <a:endParaRPr lang="fr-FR" sz="1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fr-FR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"/>
            </a:pPr>
            <a:r>
              <a:rPr lang="fr-FR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Approfondissement du sujet de la mutualisation des activités : </a:t>
            </a:r>
            <a:r>
              <a:rPr lang="fr-FR" sz="12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ex. </a:t>
            </a:r>
            <a:r>
              <a:rPr lang="fr-FR" sz="1200" i="1" dirty="0">
                <a:latin typeface="Calibri" panose="020F0502020204030204" pitchFamily="34" charset="0"/>
                <a:ea typeface="Times New Roman" panose="02020603050405020304" pitchFamily="18" charset="0"/>
              </a:rPr>
              <a:t>articulation des activités</a:t>
            </a:r>
            <a:r>
              <a:rPr lang="fr-FR" sz="12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logistiques et des activités cliniques</a:t>
            </a:r>
          </a:p>
          <a:p>
            <a:pPr lvl="0"/>
            <a:endParaRPr lang="fr-FR" sz="1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"/>
            </a:pPr>
            <a:r>
              <a:rPr lang="fr-FR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Réflexion particulière sur les PUI de petite taille qui sont nombreuses et sujettes à difficultés</a:t>
            </a:r>
          </a:p>
          <a:p>
            <a:pPr marL="342900" lvl="0" indent="-342900">
              <a:buFont typeface="Wingdings" panose="05000000000000000000" pitchFamily="2" charset="2"/>
              <a:buChar char=""/>
            </a:pPr>
            <a:endParaRPr lang="fr-FR" sz="12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"/>
            </a:pPr>
            <a:r>
              <a:rPr lang="fr-FR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Identification d’éventuelles évolutions réglementaires</a:t>
            </a:r>
            <a:endParaRPr lang="fr-FR" sz="1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12" name="Espace réservé du texte 4">
            <a:extLst>
              <a:ext uri="{FF2B5EF4-FFF2-40B4-BE49-F238E27FC236}">
                <a16:creationId xmlns:a16="http://schemas.microsoft.com/office/drawing/2014/main" id="{CA3B54AF-4D9A-C92E-1EF4-51645BF9E851}"/>
              </a:ext>
            </a:extLst>
          </p:cNvPr>
          <p:cNvSpPr txBox="1">
            <a:spLocks/>
          </p:cNvSpPr>
          <p:nvPr/>
        </p:nvSpPr>
        <p:spPr bwMode="gray">
          <a:xfrm>
            <a:off x="323528" y="1166006"/>
            <a:ext cx="8424614" cy="24295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9525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24000" indent="-144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800"/>
              </a:spcAft>
              <a:buSzPct val="100000"/>
              <a:buFont typeface="+mj-lt"/>
              <a:buAutoNum type="alphaLcPeriod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1450" indent="-17145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Wingdings" pitchFamily="2" charset="2"/>
              <a:buChar char="§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1450" indent="-17145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27450" indent="-17145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Wingdings" pitchFamily="2" charset="2"/>
              <a:buChar char="§"/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En parallèle des mesures concernant les RH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4C88A35-E0BC-9100-CE1F-868B559B1ED9}"/>
              </a:ext>
            </a:extLst>
          </p:cNvPr>
          <p:cNvSpPr txBox="1"/>
          <p:nvPr/>
        </p:nvSpPr>
        <p:spPr>
          <a:xfrm>
            <a:off x="7812360" y="411510"/>
            <a:ext cx="1007790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750" b="1" dirty="0"/>
              <a:t>Bureau RI2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160124E-1194-BA58-2196-4B5AE0E009DC}"/>
              </a:ext>
            </a:extLst>
          </p:cNvPr>
          <p:cNvSpPr txBox="1"/>
          <p:nvPr/>
        </p:nvSpPr>
        <p:spPr>
          <a:xfrm>
            <a:off x="467544" y="3877582"/>
            <a:ext cx="84735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Modalités et calendrier prévisionnel</a:t>
            </a:r>
            <a:r>
              <a:rPr lang="fr-FR" sz="1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:</a:t>
            </a:r>
          </a:p>
          <a:p>
            <a:r>
              <a:rPr lang="fr-FR" sz="1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Avant la fin 2024 : </a:t>
            </a:r>
            <a:r>
              <a:rPr lang="fr-FR" sz="1400" dirty="0">
                <a:latin typeface="Calibri" panose="020F0502020204030204" pitchFamily="34" charset="0"/>
                <a:ea typeface="Times New Roman" panose="02020603050405020304" pitchFamily="18" charset="0"/>
              </a:rPr>
              <a:t>c</a:t>
            </a:r>
            <a:r>
              <a:rPr lang="fr-FR" sz="1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ontributions de l’ensemble des ARS sur les constats et les propositions</a:t>
            </a:r>
          </a:p>
          <a:p>
            <a:r>
              <a:rPr lang="fr-FR" sz="1400" b="1" dirty="0">
                <a:latin typeface="Calibri" panose="020F0502020204030204" pitchFamily="34" charset="0"/>
                <a:ea typeface="Times New Roman" panose="02020603050405020304" pitchFamily="18" charset="0"/>
              </a:rPr>
              <a:t>Début 2025 :</a:t>
            </a:r>
            <a:r>
              <a:rPr lang="fr-FR" sz="14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fr-FR" sz="1400" dirty="0">
                <a:latin typeface="Calibri" panose="020F0502020204030204" pitchFamily="34" charset="0"/>
              </a:rPr>
              <a:t>constitution d’un groupe de travail dédié, avec les parties prenantes (Ordre, CNP de pharmacie (incluant 17 structures dont syndicats hospitaliers,  sociétés savantes ) )   </a:t>
            </a:r>
          </a:p>
        </p:txBody>
      </p:sp>
    </p:spTree>
    <p:extLst>
      <p:ext uri="{BB962C8B-B14F-4D97-AF65-F5344CB8AC3E}">
        <p14:creationId xmlns:p14="http://schemas.microsoft.com/office/powerpoint/2010/main" val="8670162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323850" y="2139702"/>
            <a:ext cx="8424000" cy="792088"/>
          </a:xfrm>
        </p:spPr>
        <p:txBody>
          <a:bodyPr/>
          <a:lstStyle/>
          <a:p>
            <a:pPr algn="ctr"/>
            <a:r>
              <a:rPr lang="fr-FR" sz="2400" dirty="0"/>
              <a:t>MERCI POUR VOTRE ATTENTION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698221-35EF-134F-B87A-568DECC70F29}" type="datetime1">
              <a:rPr lang="fr-FR" cap="all" smtClean="0"/>
              <a:pPr/>
              <a:t>26/09/2024</a:t>
            </a:fld>
            <a:endParaRPr lang="fr-FR" cap="all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9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Direction générale de l’offre de soins</a:t>
            </a:r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50209A8-5A0B-8939-8241-DB472C75EBE2}"/>
              </a:ext>
            </a:extLst>
          </p:cNvPr>
          <p:cNvSpPr txBox="1"/>
          <p:nvPr/>
        </p:nvSpPr>
        <p:spPr>
          <a:xfrm>
            <a:off x="7812360" y="411510"/>
            <a:ext cx="1007790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750" b="1" dirty="0"/>
              <a:t>Bureau RI2</a:t>
            </a:r>
          </a:p>
        </p:txBody>
      </p:sp>
    </p:spTree>
    <p:extLst>
      <p:ext uri="{BB962C8B-B14F-4D97-AF65-F5344CB8AC3E}">
        <p14:creationId xmlns:p14="http://schemas.microsoft.com/office/powerpoint/2010/main" val="232858539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_INTITULE_OFFICIEL">
  <a:themeElements>
    <a:clrScheme name="GOUVERNEMENT PPT">
      <a:dk1>
        <a:srgbClr val="000000"/>
      </a:dk1>
      <a:lt1>
        <a:srgbClr val="FFFFFF"/>
      </a:lt1>
      <a:dk2>
        <a:srgbClr val="000091"/>
      </a:dk2>
      <a:lt2>
        <a:srgbClr val="E1000F"/>
      </a:lt2>
      <a:accent1>
        <a:srgbClr val="005841"/>
      </a:accent1>
      <a:accent2>
        <a:srgbClr val="21215A"/>
      </a:accent2>
      <a:accent3>
        <a:srgbClr val="FFD500"/>
      </a:accent3>
      <a:accent4>
        <a:srgbClr val="EA5433"/>
      </a:accent4>
      <a:accent5>
        <a:srgbClr val="8C2237"/>
      </a:accent5>
      <a:accent6>
        <a:srgbClr val="49311F"/>
      </a:accent6>
      <a:hlink>
        <a:srgbClr val="000000"/>
      </a:hlink>
      <a:folHlink>
        <a:srgbClr val="000000"/>
      </a:folHlink>
    </a:clrScheme>
    <a:fontScheme name="Personnalisé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26" id="{25DB2D80-B418-C445-B794-8EFE4AC572D3}" vid="{D7C109EF-1FF6-B140-BAA4-C929A0D91960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B2F62C9FEE66468AE6ED37C602DC95" ma:contentTypeVersion="10" ma:contentTypeDescription="Crée un document." ma:contentTypeScope="" ma:versionID="18547beb6295d19d63826636f2df3142">
  <xsd:schema xmlns:xsd="http://www.w3.org/2001/XMLSchema" xmlns:xs="http://www.w3.org/2001/XMLSchema" xmlns:p="http://schemas.microsoft.com/office/2006/metadata/properties" xmlns:ns2="496a4be7-76b1-4a69-ac69-a3e185a6e6be" targetNamespace="http://schemas.microsoft.com/office/2006/metadata/properties" ma:root="true" ma:fieldsID="dc0886af39a2cfdf3f756341dc75853d" ns2:_="">
    <xsd:import namespace="496a4be7-76b1-4a69-ac69-a3e185a6e6b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6a4be7-76b1-4a69-ac69-a3e185a6e6b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A3A2371-407D-46D8-9342-C47681C327C8}"/>
</file>

<file path=customXml/itemProps2.xml><?xml version="1.0" encoding="utf-8"?>
<ds:datastoreItem xmlns:ds="http://schemas.openxmlformats.org/officeDocument/2006/customXml" ds:itemID="{1E14179F-1CEF-4207-AE48-F67BDD65B082}"/>
</file>

<file path=customXml/itemProps3.xml><?xml version="1.0" encoding="utf-8"?>
<ds:datastoreItem xmlns:ds="http://schemas.openxmlformats.org/officeDocument/2006/customXml" ds:itemID="{B930AA56-179F-466E-B1A7-2D82F7870C66}"/>
</file>

<file path=docProps/app.xml><?xml version="1.0" encoding="utf-8"?>
<Properties xmlns="http://schemas.openxmlformats.org/officeDocument/2006/extended-properties" xmlns:vt="http://schemas.openxmlformats.org/officeDocument/2006/docPropsVTypes">
  <Template>TEMPLATE_INTITULE_OFFICIEL</Template>
  <TotalTime>1122</TotalTime>
  <Words>889</Words>
  <Application>Microsoft Office PowerPoint</Application>
  <PresentationFormat>Affichage à l'écran (16:9)</PresentationFormat>
  <Paragraphs>130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6" baseType="lpstr">
      <vt:lpstr>Arial</vt:lpstr>
      <vt:lpstr>Calibri</vt:lpstr>
      <vt:lpstr>Courier New</vt:lpstr>
      <vt:lpstr>PlusJakartaDisplay-Light</vt:lpstr>
      <vt:lpstr>Times New Roman</vt:lpstr>
      <vt:lpstr>Wingdings</vt:lpstr>
      <vt:lpstr>TEMPLATE_INTITULE_OFFICIEL</vt:lpstr>
      <vt:lpstr>Présentation PowerPoint</vt:lpstr>
      <vt:lpstr>Présentation PowerPoint</vt:lpstr>
      <vt:lpstr>Dispositions réglementaires</vt:lpstr>
      <vt:lpstr>L’enquête PUI (DGOS / Solen - novembre 2023) </vt:lpstr>
      <vt:lpstr>Les échanges réguliers avec les ARS </vt:lpstr>
      <vt:lpstr>Les contributions externes</vt:lpstr>
      <vt:lpstr>Les contributions externes</vt:lpstr>
      <vt:lpstr>Quels travaux autour de l’organisation territoriale des PUI?</vt:lpstr>
      <vt:lpstr>Présentation PowerPoint</vt:lpstr>
    </vt:vector>
  </TitlesOfParts>
  <Manager>Client</Manager>
  <Company>Ministères Chargés des Affaires Sociales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>Client</dc:subject>
  <dc:creator>pierre.maurel</dc:creator>
  <cp:lastModifiedBy>LAGRAVE, Julie (DGOS/PRI/PRI)</cp:lastModifiedBy>
  <cp:revision>38</cp:revision>
  <dcterms:created xsi:type="dcterms:W3CDTF">2020-04-07T14:52:41Z</dcterms:created>
  <dcterms:modified xsi:type="dcterms:W3CDTF">2024-09-26T16:07:08Z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0x010100B7B2F62C9FEE66468AE6ED37C602DC95</vt:lpwstr>
  </property>
</Properties>
</file>