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11"/>
  </p:notesMasterIdLst>
  <p:sldIdLst>
    <p:sldId id="264" r:id="rId2"/>
    <p:sldId id="260" r:id="rId3"/>
    <p:sldId id="270" r:id="rId4"/>
    <p:sldId id="261" r:id="rId5"/>
    <p:sldId id="266" r:id="rId6"/>
    <p:sldId id="267" r:id="rId7"/>
    <p:sldId id="269" r:id="rId8"/>
    <p:sldId id="268" r:id="rId9"/>
    <p:sldId id="263" r:id="rId10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6E7326-AB6E-FB17-94B7-5902D94C55F2}" name="LAGRAVE, Julie (DGOS/PRI/PRI)" initials="LJ(" userId="S::julie.lagrave@sante.gouv.fr::1b8313fc-7a24-4e8a-b548-eee95eda4e62" providerId="AD"/>
  <p188:author id="{F31C63E7-56FE-8734-5AEC-C41369AEE318}" name="LESQUELEN, Anne (DGOS/PRI/RI2)" initials="LA(" userId="S::anne.lesquelen@sante.gouv.fr::b9a3cdda-7b29-4a71-9a1e-903118ded7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58" autoAdjust="0"/>
    <p:restoredTop sz="94660" autoAdjust="0"/>
  </p:normalViewPr>
  <p:slideViewPr>
    <p:cSldViewPr showGuides="1">
      <p:cViewPr varScale="1">
        <p:scale>
          <a:sx n="90" d="100"/>
          <a:sy n="90" d="100"/>
        </p:scale>
        <p:origin x="1110" y="84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73505114040123"/>
          <c:y val="0.17423045780957561"/>
          <c:w val="0.36453804548530344"/>
          <c:h val="0.6414853701810974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PUI répondeuses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AD-47D2-AA3D-43697C6AF7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B4-455F-A570-5615340F69F9}"/>
              </c:ext>
            </c:extLst>
          </c:dPt>
          <c:cat>
            <c:strRef>
              <c:f>Feuil1!$A$2:$A$3</c:f>
              <c:strCache>
                <c:ptCount val="2"/>
                <c:pt idx="0">
                  <c:v>Public</c:v>
                </c:pt>
                <c:pt idx="1">
                  <c:v>Privé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663</c:v>
                </c:pt>
                <c:pt idx="1">
                  <c:v>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AD-47D2-AA3D-43697C6AF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01/10/2024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gray">
          <a:xfrm>
            <a:off x="180000" y="279206"/>
            <a:ext cx="2015735" cy="1258047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01/10/2024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Direction générale </a:t>
            </a:r>
          </a:p>
          <a:p>
            <a:r>
              <a:rPr lang="fr-FR" dirty="0"/>
              <a:t>de l’offre de soins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gray">
          <a:xfrm>
            <a:off x="357400" y="471023"/>
            <a:ext cx="3566527" cy="222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 bwMode="gray">
          <a:xfrm>
            <a:off x="288000" y="176241"/>
            <a:ext cx="682960" cy="42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9884-7A29-DC4E-9311-A62E54788E52}" type="datetime1">
              <a:rPr lang="fr-FR" smtClean="0"/>
              <a:t>01/10/2024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Direction générale </a:t>
            </a:r>
          </a:p>
          <a:p>
            <a:r>
              <a:rPr lang="fr-FR" dirty="0"/>
              <a:t>de l’offre de soins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08B545-B6C5-1EA8-DB53-0A13FDCC8937}"/>
              </a:ext>
            </a:extLst>
          </p:cNvPr>
          <p:cNvSpPr txBox="1"/>
          <p:nvPr/>
        </p:nvSpPr>
        <p:spPr>
          <a:xfrm>
            <a:off x="1907704" y="2571750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ORGANISATION TERRITORIALE</a:t>
            </a:r>
          </a:p>
          <a:p>
            <a:pPr algn="ctr"/>
            <a:r>
              <a:rPr lang="fr-FR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DES PHARMACIES A USAGE INTERIEUR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3155F9-5C30-AA58-56B6-F7D88A1DC13D}"/>
              </a:ext>
            </a:extLst>
          </p:cNvPr>
          <p:cNvSpPr txBox="1"/>
          <p:nvPr/>
        </p:nvSpPr>
        <p:spPr>
          <a:xfrm>
            <a:off x="1727684" y="3372657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Présentation en CTS-DOS du 27/09/2024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032415-7B3B-F517-D8C9-722C52F64185}"/>
              </a:ext>
            </a:extLst>
          </p:cNvPr>
          <p:cNvSpPr txBox="1"/>
          <p:nvPr/>
        </p:nvSpPr>
        <p:spPr>
          <a:xfrm>
            <a:off x="2555776" y="4573675"/>
            <a:ext cx="62646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Pôle recherche et accès à l’innovation (RI) – Bureau de l’accès à l’innovation et des produits de santé (RI2)</a:t>
            </a:r>
          </a:p>
        </p:txBody>
      </p:sp>
    </p:spTree>
    <p:extLst>
      <p:ext uri="{BB962C8B-B14F-4D97-AF65-F5344CB8AC3E}">
        <p14:creationId xmlns:p14="http://schemas.microsoft.com/office/powerpoint/2010/main" val="1883020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DF47FC8-1B78-2CEB-3D1E-4C17B6590A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90"/>
          <a:stretch/>
        </p:blipFill>
        <p:spPr>
          <a:xfrm>
            <a:off x="6071024" y="1350757"/>
            <a:ext cx="2798896" cy="3140705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183FC-BA60-7C49-ABF3-B50982741576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323528" y="777099"/>
            <a:ext cx="8424614" cy="426499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Opportunité de se pencher sur l’organisation territoriale des PUI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8"/>
          </p:nvPr>
        </p:nvSpPr>
        <p:spPr>
          <a:xfrm>
            <a:off x="323528" y="1488406"/>
            <a:ext cx="5904656" cy="3171576"/>
          </a:xfrm>
        </p:spPr>
        <p:txBody>
          <a:bodyPr/>
          <a:lstStyle/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Un corpus réglementaire relativement développé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Les problématiques rencontrées par les PUI ont été documentées dans différentes enquêtes ou contributions récentes :</a:t>
            </a:r>
          </a:p>
          <a:p>
            <a:pPr marL="627063" indent="-265113">
              <a:buFontTx/>
              <a:buChar char="-"/>
            </a:pPr>
            <a:r>
              <a:rPr lang="fr-FR" dirty="0"/>
              <a:t>L’enquête SOLEN PUI de novembre 2023 </a:t>
            </a:r>
          </a:p>
          <a:p>
            <a:pPr marL="627063" indent="-265113">
              <a:buFontTx/>
              <a:buChar char="-"/>
            </a:pPr>
            <a:r>
              <a:rPr lang="fr-FR" dirty="0"/>
              <a:t>Les échanges avec les ARS</a:t>
            </a:r>
          </a:p>
          <a:p>
            <a:pPr marL="627063" indent="-265113">
              <a:buFontTx/>
              <a:buChar char="-"/>
            </a:pPr>
            <a:r>
              <a:rPr lang="fr-FR" dirty="0"/>
              <a:t>Les contributions externes : </a:t>
            </a:r>
          </a:p>
          <a:p>
            <a:pPr marL="886438" lvl="1" indent="-265113"/>
            <a:r>
              <a:rPr lang="fr-FR" dirty="0"/>
              <a:t>Enquête </a:t>
            </a:r>
            <a:r>
              <a:rPr lang="fr-FR" dirty="0" err="1"/>
              <a:t>Synprefh</a:t>
            </a:r>
            <a:r>
              <a:rPr lang="fr-FR" dirty="0"/>
              <a:t> de mai 2024</a:t>
            </a:r>
          </a:p>
          <a:p>
            <a:pPr marL="886438" lvl="1" indent="-265113"/>
            <a:r>
              <a:rPr lang="fr-FR" dirty="0"/>
              <a:t>Dossier  « Démographie des pharmaciens au 1er janvier 2023 » diffusé par l’Ordre National des Pharmaciens</a:t>
            </a:r>
          </a:p>
          <a:p>
            <a:r>
              <a:rPr lang="fr-FR" dirty="0">
                <a:sym typeface="Wingdings" panose="05000000000000000000" pitchFamily="2" charset="2"/>
              </a:rPr>
              <a:t> Nous proposons d’engager un travail avec les ARS pour identifier et mettre en œuvre des pistes d’amélioration</a:t>
            </a:r>
            <a:endParaRPr lang="fr-FR" dirty="0"/>
          </a:p>
          <a:p>
            <a:endParaRPr lang="fr-FR" dirty="0"/>
          </a:p>
          <a:p>
            <a:r>
              <a:rPr lang="fr-FR" dirty="0"/>
              <a:t>  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E6B0C30-05A0-792F-43D2-0EE27FFE82B5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141048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290DD-BE4D-794B-919C-D565D1B9C67D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Les différentes modalités de coopérations : 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726" y="639479"/>
            <a:ext cx="8424863" cy="539991"/>
          </a:xfrm>
        </p:spPr>
        <p:txBody>
          <a:bodyPr/>
          <a:lstStyle/>
          <a:p>
            <a:r>
              <a:rPr lang="fr-FR" dirty="0"/>
              <a:t>Dispositions réglementaires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41F0DA-EE9B-6D77-CD98-22AF8BE57143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L’existant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AFF6BC-B114-BAAC-60B1-028C5E3B8D35}"/>
              </a:ext>
            </a:extLst>
          </p:cNvPr>
          <p:cNvSpPr txBox="1"/>
          <p:nvPr/>
        </p:nvSpPr>
        <p:spPr>
          <a:xfrm>
            <a:off x="363355" y="2121118"/>
            <a:ext cx="8313101" cy="738664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GHT : 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coopération activité par activité à prévoir dans le volet pharmaceutique du projet médical partagé (possibilité également de coopérer avec des PUI extérieures au GHT, et de prévoir la réponse aux besoins des ES sans PUI)</a:t>
            </a:r>
            <a:endParaRPr lang="fr-FR" sz="1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A38477-BE8B-1D8D-CD38-FC9D8AC1B62B}"/>
              </a:ext>
            </a:extLst>
          </p:cNvPr>
          <p:cNvSpPr txBox="1"/>
          <p:nvPr/>
        </p:nvSpPr>
        <p:spPr>
          <a:xfrm>
            <a:off x="366706" y="2934692"/>
            <a:ext cx="8309750" cy="861774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fr-FR" sz="1400" dirty="0"/>
              <a:t>GCS 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pouvant détenir une autorisation de PUI :</a:t>
            </a:r>
            <a:endParaRPr lang="fr-FR" sz="1400" dirty="0">
              <a:effectLst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ea typeface="Times New Roman" panose="02020603050405020304" pitchFamily="18" charset="0"/>
              </a:rPr>
              <a:t>De moyen de type médicotechnique</a:t>
            </a:r>
            <a:endParaRPr lang="fr-FR" sz="1200" dirty="0">
              <a:effectLst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ea typeface="Times New Roman" panose="02020603050405020304" pitchFamily="18" charset="0"/>
              </a:rPr>
              <a:t>De moyen exploitant sur un site unique les autorisations de soins de ses membres</a:t>
            </a:r>
            <a:endParaRPr lang="fr-FR" sz="1200" dirty="0">
              <a:effectLst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ea typeface="Times New Roman" panose="02020603050405020304" pitchFamily="18" charset="0"/>
              </a:rPr>
              <a:t>Erigé en ES</a:t>
            </a:r>
            <a:endParaRPr lang="fr-FR" sz="1200" dirty="0">
              <a:effectLst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8DE2B-7F39-EC5D-1CC4-1D97DD40052F}"/>
              </a:ext>
            </a:extLst>
          </p:cNvPr>
          <p:cNvSpPr txBox="1"/>
          <p:nvPr/>
        </p:nvSpPr>
        <p:spPr>
          <a:xfrm>
            <a:off x="363355" y="1687909"/>
            <a:ext cx="8313101" cy="30777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effectLst/>
                <a:ea typeface="Times New Roman" panose="02020603050405020304" pitchFamily="18" charset="0"/>
              </a:rPr>
              <a:t>Coopération activité par activité entre PUI par voie de convention</a:t>
            </a:r>
            <a:r>
              <a:rPr lang="fr-FR" sz="1400" b="1" dirty="0">
                <a:effectLst/>
                <a:ea typeface="Times New Roman" panose="02020603050405020304" pitchFamily="18" charset="0"/>
              </a:rPr>
              <a:t> 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(L.5126-1-II)</a:t>
            </a:r>
            <a:endParaRPr lang="fr-FR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A7DDB4-0932-B6DD-06D2-A12C78CE5492}"/>
              </a:ext>
            </a:extLst>
          </p:cNvPr>
          <p:cNvSpPr txBox="1"/>
          <p:nvPr/>
        </p:nvSpPr>
        <p:spPr>
          <a:xfrm>
            <a:off x="363355" y="3920738"/>
            <a:ext cx="8313101" cy="52322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0"/>
            <a:r>
              <a:rPr lang="fr-FR" sz="1400" dirty="0">
                <a:effectLst/>
                <a:ea typeface="Times New Roman" panose="02020603050405020304" pitchFamily="18" charset="0"/>
              </a:rPr>
              <a:t>ES, service ou organisme sans PUI (et hors GHT et GCS) ne justifiant pas une PUI : détention et dispensation par un pharmacien [PUI ou officine] ayant passé convention (L .5126-10 I)</a:t>
            </a:r>
            <a:endParaRPr lang="fr-FR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7A0730D-AA56-C30E-1DFF-4E3B85C4401C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336322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2031625" y="2289417"/>
            <a:ext cx="2712750" cy="394157"/>
          </a:xfrm>
        </p:spPr>
        <p:txBody>
          <a:bodyPr/>
          <a:lstStyle/>
          <a:p>
            <a:pPr algn="ctr"/>
            <a:r>
              <a:rPr lang="fr-FR" b="1" dirty="0"/>
              <a:t>1572 réponses</a:t>
            </a:r>
          </a:p>
          <a:p>
            <a:pPr algn="ctr"/>
            <a:r>
              <a:rPr lang="fr-FR" sz="1100" dirty="0"/>
              <a:t>sur 2181 structures ciblées</a:t>
            </a:r>
          </a:p>
          <a:p>
            <a:pPr algn="ctr"/>
            <a:r>
              <a:rPr lang="fr-FR" sz="1100" b="1" dirty="0"/>
              <a:t>dont 39 SIS sur 46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L’enquête PUI (DGOS / Solen - novembre 2023) 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491832C-00FF-4074-5506-652FC59921F4}"/>
              </a:ext>
            </a:extLst>
          </p:cNvPr>
          <p:cNvGrpSpPr/>
          <p:nvPr/>
        </p:nvGrpSpPr>
        <p:grpSpPr>
          <a:xfrm>
            <a:off x="-324544" y="1419622"/>
            <a:ext cx="3905637" cy="2520280"/>
            <a:chOff x="670189" y="1350107"/>
            <a:chExt cx="3181731" cy="1808088"/>
          </a:xfrm>
        </p:grpSpPr>
        <p:graphicFrame>
          <p:nvGraphicFramePr>
            <p:cNvPr id="13" name="Graphique 12">
              <a:extLst>
                <a:ext uri="{FF2B5EF4-FFF2-40B4-BE49-F238E27FC236}">
                  <a16:creationId xmlns:a16="http://schemas.microsoft.com/office/drawing/2014/main" id="{8A66F335-7593-D608-B3B7-55B12769EF4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81786237"/>
                </p:ext>
              </p:extLst>
            </p:nvPr>
          </p:nvGraphicFramePr>
          <p:xfrm>
            <a:off x="670189" y="1350107"/>
            <a:ext cx="3181731" cy="18080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523B220-55B5-690F-5550-45C16CD52489}"/>
                </a:ext>
              </a:extLst>
            </p:cNvPr>
            <p:cNvSpPr txBox="1"/>
            <p:nvPr/>
          </p:nvSpPr>
          <p:spPr>
            <a:xfrm>
              <a:off x="1842385" y="2030448"/>
              <a:ext cx="86409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72%</a:t>
              </a:r>
            </a:p>
            <a:p>
              <a:pPr algn="ctr"/>
              <a:r>
                <a:rPr lang="fr-FR" sz="900" dirty="0"/>
                <a:t>de réponses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008DD5E-F3F8-B044-05D4-013156A91B1B}"/>
              </a:ext>
            </a:extLst>
          </p:cNvPr>
          <p:cNvSpPr/>
          <p:nvPr/>
        </p:nvSpPr>
        <p:spPr>
          <a:xfrm>
            <a:off x="2483769" y="2178665"/>
            <a:ext cx="1944216" cy="104644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A2B340C-D963-5895-F53E-5FE2D87787B0}"/>
              </a:ext>
            </a:extLst>
          </p:cNvPr>
          <p:cNvCxnSpPr>
            <a:cxnSpLocks/>
          </p:cNvCxnSpPr>
          <p:nvPr/>
        </p:nvCxnSpPr>
        <p:spPr>
          <a:xfrm>
            <a:off x="4427984" y="2643758"/>
            <a:ext cx="486528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3E16782B-6258-6EF3-A643-98E8D977D3FF}"/>
              </a:ext>
            </a:extLst>
          </p:cNvPr>
          <p:cNvSpPr txBox="1"/>
          <p:nvPr/>
        </p:nvSpPr>
        <p:spPr>
          <a:xfrm>
            <a:off x="4914512" y="3003798"/>
            <a:ext cx="3905637" cy="17081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594 PUI (38%) </a:t>
            </a:r>
            <a:r>
              <a:rPr lang="fr-FR" sz="1600" dirty="0"/>
              <a:t>déclarent réaliser des activités à risque particulier 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Préparations stériles ou contenant des substances dangereuses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Préparations hospitalières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Reconstitution des médicaments ou des MTI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 des médicaments expérimentaux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Stérilisation des DM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Préparations radiopharmaceutiques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9E49AB-398F-076B-5072-1DA997D6797B}"/>
              </a:ext>
            </a:extLst>
          </p:cNvPr>
          <p:cNvSpPr txBox="1"/>
          <p:nvPr/>
        </p:nvSpPr>
        <p:spPr>
          <a:xfrm>
            <a:off x="4914834" y="1261467"/>
            <a:ext cx="3905637" cy="55399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45% des PUI </a:t>
            </a:r>
            <a:r>
              <a:rPr lang="fr-FR" sz="1200" dirty="0"/>
              <a:t>ont entre 0 et 1 ETP de pharmacien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D5C6EF8-1B60-B5AD-DB2C-9F80C60FF4B6}"/>
              </a:ext>
            </a:extLst>
          </p:cNvPr>
          <p:cNvSpPr txBox="1"/>
          <p:nvPr/>
        </p:nvSpPr>
        <p:spPr>
          <a:xfrm>
            <a:off x="4914512" y="1872936"/>
            <a:ext cx="3905637" cy="10464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12% </a:t>
            </a:r>
            <a:r>
              <a:rPr lang="fr-FR" sz="1400" dirty="0"/>
              <a:t>des PUI ont connu au moins une fermeture temporaire en 2023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Dont 85% pour des questions de recrutement ou de remplacement </a:t>
            </a:r>
            <a:r>
              <a:rPr lang="fr-FR" sz="1000" b="1" dirty="0"/>
              <a:t>=&gt; besoin de renforcer les coopérations?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Dont 65% dans le secteur privé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95DD350-385D-CFDB-03B2-D2C3E7A6653B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6B370E-183D-300B-61FA-DE1FC2F03D6F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3155337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23528" y="1491630"/>
            <a:ext cx="8424614" cy="3168352"/>
          </a:xfrm>
        </p:spPr>
        <p:txBody>
          <a:bodyPr/>
          <a:lstStyle/>
          <a:p>
            <a:r>
              <a:rPr lang="fr-FR" u="sng" dirty="0"/>
              <a:t>De nombreuses questions adressées à la DGOS concernant </a:t>
            </a:r>
            <a:r>
              <a:rPr lang="fr-FR" dirty="0"/>
              <a:t>:</a:t>
            </a:r>
          </a:p>
          <a:p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Les modalités de coopération des PUI entre elles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La mise en œuvre des GCS du point de vue pharmaceutique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La réponse aux besoins pharmaceutiques de structures sans PUI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 renouvellement des autorisations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Les modalités de fonctionnement des PUI au regard des difficultés en termes de RH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échanges réguliers avec les ARS 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3BC0DCE-FD5B-EDB7-52C0-47F273CE1C5B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FC2DD-7145-63CC-3DB4-D29AD9F158B0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347971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9693" y="1235874"/>
            <a:ext cx="8389020" cy="831820"/>
          </a:xfrm>
        </p:spPr>
        <p:txBody>
          <a:bodyPr/>
          <a:lstStyle/>
          <a:p>
            <a:pPr algn="just"/>
            <a:r>
              <a:rPr lang="fr-FR" dirty="0"/>
              <a:t>Résultats d’une </a:t>
            </a:r>
            <a:r>
              <a:rPr lang="fr-FR" u="sng" dirty="0"/>
              <a:t>enquête réalisée en mai 2024 par le </a:t>
            </a:r>
            <a:r>
              <a:rPr lang="fr-FR" u="sng" dirty="0" err="1"/>
              <a:t>Synprefh</a:t>
            </a:r>
            <a:r>
              <a:rPr lang="fr-FR" u="sng" dirty="0"/>
              <a:t> </a:t>
            </a:r>
            <a:r>
              <a:rPr lang="fr-FR" dirty="0"/>
              <a:t>(syndicat de pharmaciens hospitaliers) sur le </a:t>
            </a:r>
            <a:r>
              <a:rPr lang="fr-FR" b="1" dirty="0"/>
              <a:t>ressenti des pharmaciens et des internes concernant les coopérations dans le domaine pharmaceutique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contributions externes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154CE9-E9D5-9398-2E24-EDAE9B8B3CDF}"/>
              </a:ext>
            </a:extLst>
          </p:cNvPr>
          <p:cNvSpPr txBox="1"/>
          <p:nvPr/>
        </p:nvSpPr>
        <p:spPr>
          <a:xfrm>
            <a:off x="2483768" y="1945707"/>
            <a:ext cx="532859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196 réponses (séniors) + 62 internes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C4EDF9-BC78-EC56-D10E-A1F513D57BFD}"/>
              </a:ext>
            </a:extLst>
          </p:cNvPr>
          <p:cNvSpPr txBox="1"/>
          <p:nvPr/>
        </p:nvSpPr>
        <p:spPr>
          <a:xfrm>
            <a:off x="395858" y="3202979"/>
            <a:ext cx="468019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B050"/>
                </a:solidFill>
              </a:rPr>
              <a:t>Sources d’amélioration des activités, d’investissement, de QVT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B050"/>
                </a:solidFill>
              </a:rPr>
              <a:t>Réponses potentielles à la permanence des soins, aux besoins des « petites » PUI et aux problématique RH</a:t>
            </a:r>
          </a:p>
          <a:p>
            <a:pPr marL="285750" indent="-285750">
              <a:buFontTx/>
              <a:buChar char="-"/>
            </a:pPr>
            <a:endParaRPr lang="fr-FR" sz="1400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2E4751-07F5-33E2-D4DB-37C1D3832F85}"/>
              </a:ext>
            </a:extLst>
          </p:cNvPr>
          <p:cNvSpPr txBox="1"/>
          <p:nvPr/>
        </p:nvSpPr>
        <p:spPr>
          <a:xfrm>
            <a:off x="5220072" y="3201238"/>
            <a:ext cx="345663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FF0000"/>
                </a:solidFill>
              </a:rPr>
              <a:t>Insuffisamment développées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FF0000"/>
                </a:solidFill>
              </a:rPr>
              <a:t>Difficiles à mettre en œuvre (plan administratif et managérial)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FF0000"/>
                </a:solidFill>
              </a:rPr>
              <a:t>Facteurs potentiels de conflits et de perte d’autonomie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AEC826-D7E8-5544-4138-3A9D64355DE3}"/>
              </a:ext>
            </a:extLst>
          </p:cNvPr>
          <p:cNvSpPr txBox="1"/>
          <p:nvPr/>
        </p:nvSpPr>
        <p:spPr>
          <a:xfrm>
            <a:off x="2051720" y="2643758"/>
            <a:ext cx="6480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Pour une majorité des répondants (y compris les internes), des coopérations vues comme :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A5DC32-5A93-BC9B-CC5A-1782F8860AAE}"/>
              </a:ext>
            </a:extLst>
          </p:cNvPr>
          <p:cNvSpPr txBox="1"/>
          <p:nvPr/>
        </p:nvSpPr>
        <p:spPr>
          <a:xfrm>
            <a:off x="1619672" y="2355726"/>
            <a:ext cx="69127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61% </a:t>
            </a:r>
            <a:r>
              <a:rPr lang="fr-FR" sz="1200" dirty="0"/>
              <a:t>des répondants déclarent que leur PUI est déjà engagée dans un processus de coopération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F1E855E-937A-F88A-0CF8-123EE01E0F7A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31F79D-E34F-0ADB-2EBD-81E6EFE82756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  <p:sp>
        <p:nvSpPr>
          <p:cNvPr id="12" name="Flèche : angle droit à deux pointes 11">
            <a:extLst>
              <a:ext uri="{FF2B5EF4-FFF2-40B4-BE49-F238E27FC236}">
                <a16:creationId xmlns:a16="http://schemas.microsoft.com/office/drawing/2014/main" id="{D12261EF-11F0-7AC5-41B8-612DC2B4FFA5}"/>
              </a:ext>
            </a:extLst>
          </p:cNvPr>
          <p:cNvSpPr/>
          <p:nvPr/>
        </p:nvSpPr>
        <p:spPr>
          <a:xfrm rot="13451080">
            <a:off x="5007699" y="2970103"/>
            <a:ext cx="419074" cy="387210"/>
          </a:xfrm>
          <a:prstGeom prst="leftUpArrow">
            <a:avLst>
              <a:gd name="adj1" fmla="val 6729"/>
              <a:gd name="adj2" fmla="val 10643"/>
              <a:gd name="adj3" fmla="val 25000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328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23300" y="1363123"/>
            <a:ext cx="8389020" cy="831820"/>
          </a:xfrm>
        </p:spPr>
        <p:txBody>
          <a:bodyPr/>
          <a:lstStyle/>
          <a:p>
            <a:pPr algn="just"/>
            <a:r>
              <a:rPr lang="fr-FR" sz="1800" dirty="0"/>
              <a:t>Dossier « </a:t>
            </a:r>
            <a:r>
              <a:rPr lang="fr-FR" sz="1800" b="0" i="0" u="sng" dirty="0">
                <a:solidFill>
                  <a:srgbClr val="000000"/>
                </a:solidFill>
                <a:effectLst/>
                <a:latin typeface="PlusJakartaDisplay-Light"/>
              </a:rPr>
              <a:t>Démographie des pharmaciens au 1er janvier 2023 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PlusJakartaDisplay-Light"/>
              </a:rPr>
              <a:t>» diffusé par l’Ordre National des Pharmaciens</a:t>
            </a:r>
          </a:p>
          <a:p>
            <a:pPr algn="just"/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contributions externes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F1E855E-937A-F88A-0CF8-123EE01E0F7A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00481C-FAE5-154A-C9E1-788039199DCA}"/>
              </a:ext>
            </a:extLst>
          </p:cNvPr>
          <p:cNvSpPr txBox="1"/>
          <p:nvPr/>
        </p:nvSpPr>
        <p:spPr>
          <a:xfrm>
            <a:off x="539552" y="2140126"/>
            <a:ext cx="8209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anose="05000000000000000000" pitchFamily="2" charset="2"/>
              <a:buChar char="§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Nombre de PUI en baisse de  -1.7% par rapport à la période précédente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notamment dans le privé (-3%), moindre baisse dans le public (-0.1%)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Cette baisse serait due, selon le rapport, aux fusions d’ES et aux regroupements de PUI</a:t>
            </a:r>
          </a:p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1359948-C1E8-88EC-CBA5-CC8197032607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4291334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290DD-BE4D-794B-919C-D565D1B9C67D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726" y="639479"/>
            <a:ext cx="8424863" cy="539991"/>
          </a:xfrm>
        </p:spPr>
        <p:txBody>
          <a:bodyPr>
            <a:normAutofit fontScale="90000"/>
          </a:bodyPr>
          <a:lstStyle/>
          <a:p>
            <a:r>
              <a:rPr lang="fr-FR" dirty="0"/>
              <a:t>Quels travaux autour de l’organisation territoriale des PUI?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ED0992-6CEC-E15E-B73B-E6AC76C501B2}"/>
              </a:ext>
            </a:extLst>
          </p:cNvPr>
          <p:cNvSpPr txBox="1"/>
          <p:nvPr/>
        </p:nvSpPr>
        <p:spPr>
          <a:xfrm>
            <a:off x="838222" y="162135"/>
            <a:ext cx="5966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Les pistes de travail (pour discussion avec les ARS)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67B090-9DC1-3900-A634-7ACA66B0D537}"/>
              </a:ext>
            </a:extLst>
          </p:cNvPr>
          <p:cNvSpPr txBox="1"/>
          <p:nvPr/>
        </p:nvSpPr>
        <p:spPr>
          <a:xfrm>
            <a:off x="323725" y="1446912"/>
            <a:ext cx="8424863" cy="249299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Poursuite du travail mené en 2023 avec la DNUM sur le SI National (objectif d’avoir une base centralisée actualisée)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49580"/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</a:rPr>
              <a:t>Accompagnement du</a:t>
            </a: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processus d’organisation territoriale et de coopération entre PUI :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nstruction sur la mise en œuvre des coopérations ?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06780"/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Convention-type prévue au dernier alinéa de l’article L.5126-10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Approfondissement du sujet de la mutualisation des activités : </a:t>
            </a:r>
            <a:r>
              <a:rPr lang="fr-FR" sz="1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ex. </a:t>
            </a:r>
            <a:r>
              <a:rPr lang="fr-FR" sz="1200" i="1" dirty="0">
                <a:latin typeface="Calibri" panose="020F0502020204030204" pitchFamily="34" charset="0"/>
                <a:ea typeface="Times New Roman" panose="02020603050405020304" pitchFamily="18" charset="0"/>
              </a:rPr>
              <a:t>articulation des activités</a:t>
            </a:r>
            <a:r>
              <a:rPr lang="fr-FR" sz="1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logistiques et des activités cliniques</a:t>
            </a:r>
          </a:p>
          <a:p>
            <a:pPr lvl="0"/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Réflexion particulière sur les PUI de petite taille qui sont nombreuses et sujettes à difficultés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endParaRPr lang="fr-FR" sz="12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Identification d’éventuelles évolutions réglementaires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CA3B54AF-4D9A-C92E-1EF4-51645BF9E851}"/>
              </a:ext>
            </a:extLst>
          </p:cNvPr>
          <p:cNvSpPr txBox="1">
            <a:spLocks/>
          </p:cNvSpPr>
          <p:nvPr/>
        </p:nvSpPr>
        <p:spPr bwMode="gray">
          <a:xfrm>
            <a:off x="323528" y="1166006"/>
            <a:ext cx="8424614" cy="2429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952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SzPct val="100000"/>
              <a:buFont typeface="+mj-lt"/>
              <a:buAutoNum type="alphaLcPeriod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En parallèle des mesures concernant les RH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C88A35-E0BC-9100-CE1F-868B559B1ED9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60124E-1194-BA58-2196-4B5AE0E009DC}"/>
              </a:ext>
            </a:extLst>
          </p:cNvPr>
          <p:cNvSpPr txBox="1"/>
          <p:nvPr/>
        </p:nvSpPr>
        <p:spPr>
          <a:xfrm>
            <a:off x="467544" y="3877582"/>
            <a:ext cx="8473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Modalités et calendrier prévisionnel</a:t>
            </a:r>
            <a:r>
              <a:rPr lang="fr-FR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:</a:t>
            </a:r>
          </a:p>
          <a:p>
            <a:r>
              <a:rPr lang="fr-FR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Avant la fin 2024 : </a:t>
            </a:r>
            <a:r>
              <a:rPr lang="fr-FR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c</a:t>
            </a:r>
            <a:r>
              <a:rPr lang="fr-FR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ontributions de l’ensemble des ARS sur les constats et les propositions</a:t>
            </a:r>
          </a:p>
          <a:p>
            <a:r>
              <a:rPr lang="fr-FR" sz="1400" b="1" dirty="0">
                <a:latin typeface="Calibri" panose="020F0502020204030204" pitchFamily="34" charset="0"/>
                <a:ea typeface="Times New Roman" panose="02020603050405020304" pitchFamily="18" charset="0"/>
              </a:rPr>
              <a:t>Début 2025 :</a:t>
            </a:r>
            <a:r>
              <a:rPr lang="fr-FR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latin typeface="Calibri" panose="020F0502020204030204" pitchFamily="34" charset="0"/>
              </a:rPr>
              <a:t>constitution d’un groupe de travail dédié, avec les parties prenantes (Ordre, CNP de pharmacie (incluant 17 structures dont syndicats hospitaliers,  sociétés savantes ) )   </a:t>
            </a:r>
          </a:p>
        </p:txBody>
      </p:sp>
    </p:spTree>
    <p:extLst>
      <p:ext uri="{BB962C8B-B14F-4D97-AF65-F5344CB8AC3E}">
        <p14:creationId xmlns:p14="http://schemas.microsoft.com/office/powerpoint/2010/main" val="86701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23850" y="2139702"/>
            <a:ext cx="8424000" cy="792088"/>
          </a:xfrm>
        </p:spPr>
        <p:txBody>
          <a:bodyPr/>
          <a:lstStyle/>
          <a:p>
            <a:pPr algn="ctr"/>
            <a:r>
              <a:rPr lang="fr-FR" sz="2400" dirty="0"/>
              <a:t>MERCI POUR VOTRE ATTENTION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01/10/2024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0209A8-5A0B-8939-8241-DB472C75EBE2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232858539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2F62C9FEE66468AE6ED37C602DC95" ma:contentTypeVersion="10" ma:contentTypeDescription="Crée un document." ma:contentTypeScope="" ma:versionID="18547beb6295d19d63826636f2df3142">
  <xsd:schema xmlns:xsd="http://www.w3.org/2001/XMLSchema" xmlns:xs="http://www.w3.org/2001/XMLSchema" xmlns:p="http://schemas.microsoft.com/office/2006/metadata/properties" xmlns:ns2="496a4be7-76b1-4a69-ac69-a3e185a6e6be" targetNamespace="http://schemas.microsoft.com/office/2006/metadata/properties" ma:root="true" ma:fieldsID="dc0886af39a2cfdf3f756341dc75853d" ns2:_="">
    <xsd:import namespace="496a4be7-76b1-4a69-ac69-a3e185a6e6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a4be7-76b1-4a69-ac69-a3e185a6e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1A20C7-6E5B-4F89-8E13-E9BD21F5F7FD}"/>
</file>

<file path=customXml/itemProps2.xml><?xml version="1.0" encoding="utf-8"?>
<ds:datastoreItem xmlns:ds="http://schemas.openxmlformats.org/officeDocument/2006/customXml" ds:itemID="{8771273C-A847-4411-9671-F3813674E7E6}"/>
</file>

<file path=docProps/app.xml><?xml version="1.0" encoding="utf-8"?>
<Properties xmlns="http://schemas.openxmlformats.org/officeDocument/2006/extended-properties" xmlns:vt="http://schemas.openxmlformats.org/officeDocument/2006/docPropsVTypes">
  <Template>TEMPLATE_INTITULE_OFFICIEL</Template>
  <TotalTime>1122</TotalTime>
  <Words>889</Words>
  <Application>Microsoft Office PowerPoint</Application>
  <PresentationFormat>Affichage à l'écran (16:9)</PresentationFormat>
  <Paragraphs>130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TEMPLATE_INTITULE_OFFICIEL</vt:lpstr>
      <vt:lpstr>Présentation PowerPoint</vt:lpstr>
      <vt:lpstr>Présentation PowerPoint</vt:lpstr>
      <vt:lpstr>Dispositions réglementaires</vt:lpstr>
      <vt:lpstr>L’enquête PUI (DGOS / Solen - novembre 2023) </vt:lpstr>
      <vt:lpstr>Les échanges réguliers avec les ARS </vt:lpstr>
      <vt:lpstr>Les contributions externes</vt:lpstr>
      <vt:lpstr>Les contributions externes</vt:lpstr>
      <vt:lpstr>Quels travaux autour de l’organisation territoriale des PUI?</vt:lpstr>
      <vt:lpstr>Présentation PowerPoint</vt:lpstr>
    </vt:vector>
  </TitlesOfParts>
  <Manager>Client</Manager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pierre.maurel</dc:creator>
  <cp:lastModifiedBy>FERRI, José (ARS-CORSE)</cp:lastModifiedBy>
  <cp:revision>39</cp:revision>
  <dcterms:created xsi:type="dcterms:W3CDTF">2020-04-07T14:52:41Z</dcterms:created>
  <dcterms:modified xsi:type="dcterms:W3CDTF">2024-10-01T13:19:17Z</dcterms:modified>
</cp:coreProperties>
</file>