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charts/chart1.xml" ContentType="application/vnd.openxmlformats-officedocument.drawingml.chart+xml"/>
  <Override PartName="/ppt/charts/colors1.xml" ContentType="application/vnd.ms-office.chartcolorstyle+xml"/>
  <Override PartName="/ppt/charts/style1.xml" ContentType="application/vnd.ms-office.chartstyl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13" r:id="rId1"/>
  </p:sldMasterIdLst>
  <p:notesMasterIdLst>
    <p:notesMasterId r:id="rId20"/>
  </p:notesMasterIdLst>
  <p:sldIdLst>
    <p:sldId id="264" r:id="rId2"/>
    <p:sldId id="259" r:id="rId3"/>
    <p:sldId id="283" r:id="rId4"/>
    <p:sldId id="271" r:id="rId5"/>
    <p:sldId id="273" r:id="rId6"/>
    <p:sldId id="288" r:id="rId7"/>
    <p:sldId id="257" r:id="rId8"/>
    <p:sldId id="268" r:id="rId9"/>
    <p:sldId id="284" r:id="rId10"/>
    <p:sldId id="258" r:id="rId11"/>
    <p:sldId id="269" r:id="rId12"/>
    <p:sldId id="286" r:id="rId13"/>
    <p:sldId id="285" r:id="rId14"/>
    <p:sldId id="287" r:id="rId15"/>
    <p:sldId id="272" r:id="rId16"/>
    <p:sldId id="277" r:id="rId17"/>
    <p:sldId id="260" r:id="rId18"/>
    <p:sldId id="270" r:id="rId19"/>
  </p:sldIdLst>
  <p:sldSz cx="9144000" cy="5143500" type="screen16x9"/>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orient="horz" pos="191">
          <p15:clr>
            <a:srgbClr val="A4A3A4"/>
          </p15:clr>
        </p15:guide>
        <p15:guide id="3" orient="horz" pos="854">
          <p15:clr>
            <a:srgbClr val="A4A3A4"/>
          </p15:clr>
        </p15:guide>
        <p15:guide id="4" orient="horz" pos="821">
          <p15:clr>
            <a:srgbClr val="A4A3A4"/>
          </p15:clr>
        </p15:guide>
        <p15:guide id="5" orient="horz" pos="3049">
          <p15:clr>
            <a:srgbClr val="A4A3A4"/>
          </p15:clr>
        </p15:guide>
        <p15:guide id="6" orient="horz" pos="3151">
          <p15:clr>
            <a:srgbClr val="A4A3A4"/>
          </p15:clr>
        </p15:guide>
        <p15:guide id="7" pos="2880">
          <p15:clr>
            <a:srgbClr val="A4A3A4"/>
          </p15:clr>
        </p15:guide>
        <p15:guide id="8" pos="476">
          <p15:clr>
            <a:srgbClr val="A4A3A4"/>
          </p15:clr>
        </p15:guide>
        <p15:guide id="9" pos="5193">
          <p15:clr>
            <a:srgbClr val="A4A3A4"/>
          </p15:clr>
        </p15:guide>
        <p15:guide id="10" pos="5465">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854" autoAdjust="0"/>
    <p:restoredTop sz="94660" autoAdjust="0"/>
  </p:normalViewPr>
  <p:slideViewPr>
    <p:cSldViewPr showGuides="1">
      <p:cViewPr varScale="1">
        <p:scale>
          <a:sx n="100" d="100"/>
          <a:sy n="100" d="100"/>
        </p:scale>
        <p:origin x="48" y="52"/>
      </p:cViewPr>
      <p:guideLst>
        <p:guide orient="horz" pos="1620"/>
        <p:guide orient="horz" pos="191"/>
        <p:guide orient="horz" pos="854"/>
        <p:guide orient="horz" pos="821"/>
        <p:guide orient="horz" pos="3049"/>
        <p:guide orient="horz" pos="3151"/>
        <p:guide pos="2880"/>
        <p:guide pos="476"/>
        <p:guide pos="5193"/>
        <p:guide pos="5465"/>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97" d="100"/>
          <a:sy n="97" d="100"/>
        </p:scale>
        <p:origin x="3688" y="2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ustomXml" Target="../customXml/item2.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ustomXml" Target="../customXml/item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 Id="rId27"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3" Type="http://schemas.openxmlformats.org/officeDocument/2006/relationships/oleObject" Target="Classeur1"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bg2">
                <a:lumMod val="20000"/>
                <a:lumOff val="8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arianne" panose="02000000000000000000" pitchFamily="2" charset="0"/>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Feuil1!$B$21:$K$21</c:f>
              <c:numCache>
                <c:formatCode>General</c:formatCode>
                <c:ptCount val="10"/>
                <c:pt idx="0">
                  <c:v>2013</c:v>
                </c:pt>
                <c:pt idx="1">
                  <c:v>2014</c:v>
                </c:pt>
                <c:pt idx="2">
                  <c:v>2015</c:v>
                </c:pt>
                <c:pt idx="3">
                  <c:v>2016</c:v>
                </c:pt>
                <c:pt idx="4">
                  <c:v>2017</c:v>
                </c:pt>
                <c:pt idx="5">
                  <c:v>2018</c:v>
                </c:pt>
                <c:pt idx="6">
                  <c:v>2019</c:v>
                </c:pt>
                <c:pt idx="7">
                  <c:v>2020</c:v>
                </c:pt>
                <c:pt idx="8">
                  <c:v>2021</c:v>
                </c:pt>
                <c:pt idx="9">
                  <c:v>2022</c:v>
                </c:pt>
              </c:numCache>
            </c:numRef>
          </c:cat>
          <c:val>
            <c:numRef>
              <c:f>Feuil1!$B$22:$K$22</c:f>
              <c:numCache>
                <c:formatCode>_-* #\ ##0_-;\-* #\ ##0_-;_-* "-"??_-;_-@_-</c:formatCode>
                <c:ptCount val="10"/>
                <c:pt idx="0">
                  <c:v>21939</c:v>
                </c:pt>
                <c:pt idx="1">
                  <c:v>21915</c:v>
                </c:pt>
                <c:pt idx="2">
                  <c:v>21772</c:v>
                </c:pt>
                <c:pt idx="3">
                  <c:v>21591</c:v>
                </c:pt>
                <c:pt idx="4">
                  <c:v>21403</c:v>
                </c:pt>
                <c:pt idx="5">
                  <c:v>21192</c:v>
                </c:pt>
                <c:pt idx="6">
                  <c:v>20966</c:v>
                </c:pt>
                <c:pt idx="7">
                  <c:v>20736</c:v>
                </c:pt>
                <c:pt idx="8">
                  <c:v>20534</c:v>
                </c:pt>
                <c:pt idx="9">
                  <c:v>20318</c:v>
                </c:pt>
              </c:numCache>
            </c:numRef>
          </c:val>
          <c:extLst>
            <c:ext xmlns:c16="http://schemas.microsoft.com/office/drawing/2014/chart" uri="{C3380CC4-5D6E-409C-BE32-E72D297353CC}">
              <c16:uniqueId val="{00000000-9D4D-4F26-B26D-97257FE9AA56}"/>
            </c:ext>
          </c:extLst>
        </c:ser>
        <c:dLbls>
          <c:showLegendKey val="0"/>
          <c:showVal val="0"/>
          <c:showCatName val="0"/>
          <c:showSerName val="0"/>
          <c:showPercent val="0"/>
          <c:showBubbleSize val="0"/>
        </c:dLbls>
        <c:gapWidth val="219"/>
        <c:overlap val="-27"/>
        <c:axId val="2130563327"/>
        <c:axId val="2130564767"/>
      </c:barChart>
      <c:catAx>
        <c:axId val="213056332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arianne" panose="02000000000000000000" pitchFamily="2" charset="0"/>
                <a:ea typeface="+mn-ea"/>
                <a:cs typeface="+mn-cs"/>
              </a:defRPr>
            </a:pPr>
            <a:endParaRPr lang="fr-FR"/>
          </a:p>
        </c:txPr>
        <c:crossAx val="2130564767"/>
        <c:crosses val="autoZero"/>
        <c:auto val="1"/>
        <c:lblAlgn val="ctr"/>
        <c:lblOffset val="100"/>
        <c:noMultiLvlLbl val="0"/>
      </c:catAx>
      <c:valAx>
        <c:axId val="2130564767"/>
        <c:scaling>
          <c:orientation val="minMax"/>
          <c:min val="15000"/>
        </c:scaling>
        <c:delete val="0"/>
        <c:axPos val="l"/>
        <c:majorGridlines>
          <c:spPr>
            <a:ln w="9525" cap="flat" cmpd="sng" algn="ctr">
              <a:solidFill>
                <a:schemeClr val="tx1">
                  <a:lumMod val="15000"/>
                  <a:lumOff val="85000"/>
                </a:schemeClr>
              </a:solidFill>
              <a:round/>
            </a:ln>
            <a:effectLst/>
          </c:spPr>
        </c:majorGridlines>
        <c:numFmt formatCode="_-* #\ ##0_-;\-* #\ ##0_-;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arianne" panose="02000000000000000000" pitchFamily="2" charset="0"/>
                <a:ea typeface="+mn-ea"/>
                <a:cs typeface="+mn-cs"/>
              </a:defRPr>
            </a:pPr>
            <a:endParaRPr lang="fr-FR"/>
          </a:p>
        </c:txPr>
        <c:crossAx val="2130563327"/>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pitchFamily="34" charset="0"/>
              </a:defRPr>
            </a:lvl1pPr>
          </a:lstStyle>
          <a:p>
            <a:endParaRPr lang="fr-FR" dirty="0"/>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pitchFamily="34" charset="0"/>
              </a:defRPr>
            </a:lvl1pPr>
          </a:lstStyle>
          <a:p>
            <a:fld id="{D680E798-53FF-4C51-A981-953463752515}" type="datetimeFigureOut">
              <a:rPr lang="fr-FR" smtClean="0"/>
              <a:pPr/>
              <a:t>07/10/2024</a:t>
            </a:fld>
            <a:endParaRPr lang="fr-FR" dirty="0"/>
          </a:p>
        </p:txBody>
      </p:sp>
      <p:sp>
        <p:nvSpPr>
          <p:cNvPr id="4" name="Espace réservé de l'image des diapositives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pitchFamily="34" charset="0"/>
              </a:defRPr>
            </a:lvl1pPr>
          </a:lstStyle>
          <a:p>
            <a:endParaRPr lang="fr-FR" dirty="0"/>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pitchFamily="34" charset="0"/>
              </a:defRPr>
            </a:lvl1pPr>
          </a:lstStyle>
          <a:p>
            <a:fld id="{1B06CD8F-B7ED-4A05-9FB1-A01CC0EF02CC}" type="slidenum">
              <a:rPr lang="fr-FR" smtClean="0"/>
              <a:pPr/>
              <a:t>‹N°›</a:t>
            </a:fld>
            <a:endParaRPr lang="fr-FR" dirty="0"/>
          </a:p>
        </p:txBody>
      </p:sp>
    </p:spTree>
    <p:extLst>
      <p:ext uri="{BB962C8B-B14F-4D97-AF65-F5344CB8AC3E}">
        <p14:creationId xmlns:p14="http://schemas.microsoft.com/office/powerpoint/2010/main" val="4116626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itchFamily="34" charset="0"/>
        <a:ea typeface="+mn-ea"/>
        <a:cs typeface="+mn-cs"/>
      </a:defRPr>
    </a:lvl1pPr>
    <a:lvl2pPr marL="457200" algn="l" defTabSz="914400" rtl="0" eaLnBrk="1" latinLnBrk="0" hangingPunct="1">
      <a:defRPr sz="1200" kern="1200">
        <a:solidFill>
          <a:schemeClr val="tx1"/>
        </a:solidFill>
        <a:latin typeface="Arial" pitchFamily="34" charset="0"/>
        <a:ea typeface="+mn-ea"/>
        <a:cs typeface="+mn-cs"/>
      </a:defRPr>
    </a:lvl2pPr>
    <a:lvl3pPr marL="914400" algn="l" defTabSz="914400" rtl="0" eaLnBrk="1" latinLnBrk="0" hangingPunct="1">
      <a:defRPr sz="1200" kern="1200">
        <a:solidFill>
          <a:schemeClr val="tx1"/>
        </a:solidFill>
        <a:latin typeface="Arial" pitchFamily="34" charset="0"/>
        <a:ea typeface="+mn-ea"/>
        <a:cs typeface="+mn-cs"/>
      </a:defRPr>
    </a:lvl3pPr>
    <a:lvl4pPr marL="1371600" algn="l" defTabSz="914400" rtl="0" eaLnBrk="1" latinLnBrk="0" hangingPunct="1">
      <a:defRPr sz="1200" kern="1200">
        <a:solidFill>
          <a:schemeClr val="tx1"/>
        </a:solidFill>
        <a:latin typeface="Arial" pitchFamily="34" charset="0"/>
        <a:ea typeface="+mn-ea"/>
        <a:cs typeface="+mn-cs"/>
      </a:defRPr>
    </a:lvl4pPr>
    <a:lvl5pPr marL="1828800" algn="l" defTabSz="914400" rtl="0" eaLnBrk="1" latinLnBrk="0" hangingPunct="1">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re / sous-titre / texte">
    <p:spTree>
      <p:nvGrpSpPr>
        <p:cNvPr id="1" name=""/>
        <p:cNvGrpSpPr/>
        <p:nvPr/>
      </p:nvGrpSpPr>
      <p:grpSpPr>
        <a:xfrm>
          <a:off x="0" y="0"/>
          <a:ext cx="0" cy="0"/>
          <a:chOff x="0" y="0"/>
          <a:chExt cx="0" cy="0"/>
        </a:xfrm>
      </p:grpSpPr>
      <p:sp>
        <p:nvSpPr>
          <p:cNvPr id="5" name="Espace réservé du numéro de diapositive 4">
            <a:extLst>
              <a:ext uri="{FF2B5EF4-FFF2-40B4-BE49-F238E27FC236}">
                <a16:creationId xmlns:a16="http://schemas.microsoft.com/office/drawing/2014/main" id="{5A4F0766-6309-644C-9BCE-2E607A270B78}"/>
              </a:ext>
            </a:extLst>
          </p:cNvPr>
          <p:cNvSpPr>
            <a:spLocks noGrp="1"/>
          </p:cNvSpPr>
          <p:nvPr>
            <p:ph type="sldNum" sz="quarter" idx="12"/>
          </p:nvPr>
        </p:nvSpPr>
        <p:spPr/>
        <p:txBody>
          <a:bodyPr/>
          <a:lstStyle/>
          <a:p>
            <a:fld id="{733122C9-A0B9-462F-8757-0847AD287B63}" type="slidenum">
              <a:rPr lang="fr-FR" smtClean="0"/>
              <a:pPr/>
              <a:t>‹N°›</a:t>
            </a:fld>
            <a:endParaRPr lang="fr-FR" dirty="0"/>
          </a:p>
        </p:txBody>
      </p:sp>
      <p:sp>
        <p:nvSpPr>
          <p:cNvPr id="9" name="Espace réservé de la date 3">
            <a:extLst>
              <a:ext uri="{FF2B5EF4-FFF2-40B4-BE49-F238E27FC236}">
                <a16:creationId xmlns:a16="http://schemas.microsoft.com/office/drawing/2014/main" id="{E9918C01-3017-D749-B811-9FCBA8038409}"/>
              </a:ext>
            </a:extLst>
          </p:cNvPr>
          <p:cNvSpPr>
            <a:spLocks noGrp="1"/>
          </p:cNvSpPr>
          <p:nvPr>
            <p:ph type="dt" sz="half" idx="2"/>
          </p:nvPr>
        </p:nvSpPr>
        <p:spPr bwMode="gray">
          <a:xfrm>
            <a:off x="323850" y="4797631"/>
            <a:ext cx="1170000" cy="345869"/>
          </a:xfrm>
          <a:prstGeom prst="rect">
            <a:avLst/>
          </a:prstGeom>
        </p:spPr>
        <p:txBody>
          <a:bodyPr vert="horz" lIns="0" tIns="0" rIns="0" bIns="0" rtlCol="0" anchor="ctr" anchorCtr="0">
            <a:noAutofit/>
          </a:bodyPr>
          <a:lstStyle>
            <a:lvl1pPr algn="l">
              <a:defRPr sz="750" b="1">
                <a:solidFill>
                  <a:schemeClr val="tx1"/>
                </a:solidFill>
              </a:defRPr>
            </a:lvl1pPr>
          </a:lstStyle>
          <a:p>
            <a:fld id="{6A4A60EE-9D13-3442-9796-E718C6343EC1}" type="datetime1">
              <a:rPr lang="fr-FR" cap="all" smtClean="0"/>
              <a:pPr/>
              <a:t>07/10/2024</a:t>
            </a:fld>
            <a:endParaRPr lang="fr-FR" cap="all" dirty="0"/>
          </a:p>
        </p:txBody>
      </p:sp>
      <p:sp>
        <p:nvSpPr>
          <p:cNvPr id="16" name="Espace réservé du texte 7">
            <a:extLst>
              <a:ext uri="{FF2B5EF4-FFF2-40B4-BE49-F238E27FC236}">
                <a16:creationId xmlns:a16="http://schemas.microsoft.com/office/drawing/2014/main" id="{EB9C9A62-C54B-3841-9346-5A54D3715808}"/>
              </a:ext>
            </a:extLst>
          </p:cNvPr>
          <p:cNvSpPr>
            <a:spLocks noGrp="1"/>
          </p:cNvSpPr>
          <p:nvPr>
            <p:ph type="body" sz="quarter" idx="13" hasCustomPrompt="1"/>
          </p:nvPr>
        </p:nvSpPr>
        <p:spPr bwMode="gray">
          <a:xfrm>
            <a:off x="323851" y="1248679"/>
            <a:ext cx="8424614" cy="242951"/>
          </a:xfrm>
        </p:spPr>
        <p:txBody>
          <a:bodyPr/>
          <a:lstStyle>
            <a:lvl1pPr marL="9525" indent="85725">
              <a:spcBef>
                <a:spcPts val="400"/>
              </a:spcBef>
              <a:spcAft>
                <a:spcPts val="800"/>
              </a:spcAft>
              <a:buFont typeface="+mj-lt"/>
              <a:buNone/>
              <a:tabLst/>
              <a:defRPr sz="1500" b="1">
                <a:solidFill>
                  <a:schemeClr val="tx1">
                    <a:lumMod val="50000"/>
                    <a:lumOff val="50000"/>
                  </a:schemeClr>
                </a:solidFill>
              </a:defRPr>
            </a:lvl1pPr>
            <a:lvl2pPr marL="324000" indent="-144000">
              <a:spcBef>
                <a:spcPts val="600"/>
              </a:spcBef>
              <a:spcAft>
                <a:spcPts val="800"/>
              </a:spcAft>
              <a:buFont typeface="+mj-lt"/>
              <a:buAutoNum type="alphaLcPeriod"/>
              <a:defRPr/>
            </a:lvl2pPr>
          </a:lstStyle>
          <a:p>
            <a:pPr lvl="0"/>
            <a:r>
              <a:rPr lang="fr-FR" dirty="0"/>
              <a:t>Sous-titre</a:t>
            </a:r>
          </a:p>
          <a:p>
            <a:pPr lvl="0"/>
            <a:endParaRPr lang="fr-FR" dirty="0"/>
          </a:p>
        </p:txBody>
      </p:sp>
      <p:sp>
        <p:nvSpPr>
          <p:cNvPr id="19" name="Titre 18">
            <a:extLst>
              <a:ext uri="{FF2B5EF4-FFF2-40B4-BE49-F238E27FC236}">
                <a16:creationId xmlns:a16="http://schemas.microsoft.com/office/drawing/2014/main" id="{8B219A12-DAFE-504E-9ED9-CFD78BD6A790}"/>
              </a:ext>
            </a:extLst>
          </p:cNvPr>
          <p:cNvSpPr>
            <a:spLocks noGrp="1"/>
          </p:cNvSpPr>
          <p:nvPr>
            <p:ph type="title" hasCustomPrompt="1"/>
          </p:nvPr>
        </p:nvSpPr>
        <p:spPr/>
        <p:txBody>
          <a:bodyPr/>
          <a:lstStyle/>
          <a:p>
            <a:r>
              <a:rPr lang="fr-FR" dirty="0"/>
              <a:t>Titre</a:t>
            </a:r>
          </a:p>
        </p:txBody>
      </p:sp>
      <p:sp>
        <p:nvSpPr>
          <p:cNvPr id="8" name="Espace réservé du texte 11">
            <a:extLst>
              <a:ext uri="{FF2B5EF4-FFF2-40B4-BE49-F238E27FC236}">
                <a16:creationId xmlns:a16="http://schemas.microsoft.com/office/drawing/2014/main" id="{0AF74C14-DE22-FE4D-B865-03FBE975D57C}"/>
              </a:ext>
            </a:extLst>
          </p:cNvPr>
          <p:cNvSpPr>
            <a:spLocks noGrp="1"/>
          </p:cNvSpPr>
          <p:nvPr>
            <p:ph type="body" sz="quarter" idx="14" hasCustomPrompt="1"/>
          </p:nvPr>
        </p:nvSpPr>
        <p:spPr bwMode="gray">
          <a:xfrm>
            <a:off x="323850" y="1707654"/>
            <a:ext cx="8424334" cy="288032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0"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dirty="0"/>
              <a:t>Direction générale de l’offre de soins</a:t>
            </a:r>
          </a:p>
        </p:txBody>
      </p:sp>
    </p:spTree>
    <p:extLst>
      <p:ext uri="{BB962C8B-B14F-4D97-AF65-F5344CB8AC3E}">
        <p14:creationId xmlns:p14="http://schemas.microsoft.com/office/powerpoint/2010/main" val="27241936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ommaire">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dirty="0"/>
          </a:p>
        </p:txBody>
      </p:sp>
      <p:sp>
        <p:nvSpPr>
          <p:cNvPr id="8" name="Espace réservé du texte 7"/>
          <p:cNvSpPr>
            <a:spLocks noGrp="1"/>
          </p:cNvSpPr>
          <p:nvPr>
            <p:ph type="body" sz="quarter" idx="13" hasCustomPrompt="1"/>
          </p:nvPr>
        </p:nvSpPr>
        <p:spPr bwMode="gray">
          <a:xfrm>
            <a:off x="323528" y="1563638"/>
            <a:ext cx="2520000" cy="2880320"/>
          </a:xfrm>
        </p:spPr>
        <p:txBody>
          <a:bodyPr/>
          <a:lstStyle>
            <a:lvl1pPr marL="144000" indent="-144000">
              <a:spcBef>
                <a:spcPts val="400"/>
              </a:spcBef>
              <a:spcAft>
                <a:spcPts val="800"/>
              </a:spcAft>
              <a:buFont typeface="+mj-lt"/>
              <a:buAutoNum type="arabicPeriod"/>
              <a:defRPr b="1"/>
            </a:lvl1pPr>
            <a:lvl2pPr marL="324000" indent="-144000">
              <a:spcBef>
                <a:spcPts val="600"/>
              </a:spcBef>
              <a:spcAft>
                <a:spcPts val="800"/>
              </a:spcAft>
              <a:buFont typeface="+mj-lt"/>
              <a:buAutoNum type="alphaLcPeriod"/>
              <a:defRPr/>
            </a:lvl2pPr>
          </a:lstStyle>
          <a:p>
            <a:pPr lvl="0"/>
            <a:r>
              <a:rPr lang="fr-FR" dirty="0"/>
              <a:t>Titre de la partie</a:t>
            </a:r>
          </a:p>
          <a:p>
            <a:pPr lvl="1"/>
            <a:r>
              <a:rPr lang="fr-FR" dirty="0"/>
              <a:t>Deuxième niveau</a:t>
            </a:r>
          </a:p>
        </p:txBody>
      </p:sp>
      <p:sp>
        <p:nvSpPr>
          <p:cNvPr id="9" name="Espace réservé du texte 7"/>
          <p:cNvSpPr>
            <a:spLocks noGrp="1"/>
          </p:cNvSpPr>
          <p:nvPr>
            <p:ph type="body" sz="quarter" idx="14" hasCustomPrompt="1"/>
          </p:nvPr>
        </p:nvSpPr>
        <p:spPr bwMode="gray">
          <a:xfrm>
            <a:off x="3312000" y="1563638"/>
            <a:ext cx="2520000" cy="2860762"/>
          </a:xfrm>
        </p:spPr>
        <p:txBody>
          <a:bodyPr/>
          <a:lstStyle>
            <a:lvl1pPr marL="144000" indent="-144000">
              <a:spcBef>
                <a:spcPts val="400"/>
              </a:spcBef>
              <a:spcAft>
                <a:spcPts val="800"/>
              </a:spcAft>
              <a:buFont typeface="+mj-lt"/>
              <a:buAutoNum type="arabicPeriod"/>
              <a:defRPr b="1"/>
            </a:lvl1pPr>
            <a:lvl2pPr marL="324000" indent="-144000">
              <a:spcBef>
                <a:spcPts val="600"/>
              </a:spcBef>
              <a:spcAft>
                <a:spcPts val="800"/>
              </a:spcAft>
              <a:buFont typeface="+mj-lt"/>
              <a:buAutoNum type="alphaLcPeriod"/>
              <a:defRPr/>
            </a:lvl2pPr>
          </a:lstStyle>
          <a:p>
            <a:pPr lvl="0"/>
            <a:r>
              <a:rPr lang="fr-FR" dirty="0"/>
              <a:t>Titre de la partie</a:t>
            </a:r>
          </a:p>
          <a:p>
            <a:pPr lvl="1"/>
            <a:r>
              <a:rPr lang="fr-FR" dirty="0"/>
              <a:t>Deuxième niveau</a:t>
            </a:r>
          </a:p>
        </p:txBody>
      </p:sp>
      <p:sp>
        <p:nvSpPr>
          <p:cNvPr id="10" name="Espace réservé du texte 7"/>
          <p:cNvSpPr>
            <a:spLocks noGrp="1"/>
          </p:cNvSpPr>
          <p:nvPr>
            <p:ph type="body" sz="quarter" idx="15" hasCustomPrompt="1"/>
          </p:nvPr>
        </p:nvSpPr>
        <p:spPr bwMode="gray">
          <a:xfrm>
            <a:off x="6263999" y="1563638"/>
            <a:ext cx="2520000" cy="2860762"/>
          </a:xfrm>
        </p:spPr>
        <p:txBody>
          <a:bodyPr/>
          <a:lstStyle>
            <a:lvl1pPr marL="144000" indent="-144000">
              <a:spcBef>
                <a:spcPts val="400"/>
              </a:spcBef>
              <a:spcAft>
                <a:spcPts val="800"/>
              </a:spcAft>
              <a:buFont typeface="+mj-lt"/>
              <a:buAutoNum type="arabicPeriod"/>
              <a:defRPr b="1"/>
            </a:lvl1pPr>
            <a:lvl2pPr marL="324000" indent="-144000">
              <a:spcBef>
                <a:spcPts val="600"/>
              </a:spcBef>
              <a:spcAft>
                <a:spcPts val="800"/>
              </a:spcAft>
              <a:buFont typeface="+mj-lt"/>
              <a:buAutoNum type="alphaLcPeriod"/>
              <a:defRPr/>
            </a:lvl2pPr>
          </a:lstStyle>
          <a:p>
            <a:pPr lvl="0"/>
            <a:r>
              <a:rPr lang="fr-FR" dirty="0"/>
              <a:t>Titre de la partie</a:t>
            </a:r>
          </a:p>
          <a:p>
            <a:pPr lvl="1"/>
            <a:r>
              <a:rPr lang="fr-FR" dirty="0"/>
              <a:t>Deuxième niveau</a:t>
            </a:r>
          </a:p>
        </p:txBody>
      </p:sp>
      <p:sp>
        <p:nvSpPr>
          <p:cNvPr id="23" name="Espace réservé de la date 3">
            <a:extLst>
              <a:ext uri="{FF2B5EF4-FFF2-40B4-BE49-F238E27FC236}">
                <a16:creationId xmlns:a16="http://schemas.microsoft.com/office/drawing/2014/main" id="{15CA4CAF-6729-AB4D-9354-99C08AEAB1B8}"/>
              </a:ext>
            </a:extLst>
          </p:cNvPr>
          <p:cNvSpPr>
            <a:spLocks noGrp="1"/>
          </p:cNvSpPr>
          <p:nvPr>
            <p:ph type="dt" sz="half" idx="2"/>
          </p:nvPr>
        </p:nvSpPr>
        <p:spPr bwMode="gray">
          <a:xfrm>
            <a:off x="323850" y="4797631"/>
            <a:ext cx="1210435" cy="345869"/>
          </a:xfrm>
          <a:prstGeom prst="rect">
            <a:avLst/>
          </a:prstGeom>
        </p:spPr>
        <p:txBody>
          <a:bodyPr vert="horz" lIns="0" tIns="0" rIns="0" bIns="0" rtlCol="0" anchor="ctr" anchorCtr="0">
            <a:noAutofit/>
          </a:bodyPr>
          <a:lstStyle>
            <a:lvl1pPr algn="l">
              <a:defRPr sz="750" b="1">
                <a:solidFill>
                  <a:schemeClr val="tx1"/>
                </a:solidFill>
              </a:defRPr>
            </a:lvl1pPr>
          </a:lstStyle>
          <a:p>
            <a:fld id="{251C71F6-E0A6-1740-B64F-38F332886BAF}" type="datetime1">
              <a:rPr lang="fr-FR" cap="all" smtClean="0"/>
              <a:pPr/>
              <a:t>07/10/2024</a:t>
            </a:fld>
            <a:endParaRPr lang="fr-FR" cap="all" dirty="0"/>
          </a:p>
        </p:txBody>
      </p:sp>
      <p:sp>
        <p:nvSpPr>
          <p:cNvPr id="25" name="Titre 18">
            <a:extLst>
              <a:ext uri="{FF2B5EF4-FFF2-40B4-BE49-F238E27FC236}">
                <a16:creationId xmlns:a16="http://schemas.microsoft.com/office/drawing/2014/main" id="{8909A550-9D66-7141-BF64-73CAD209688B}"/>
              </a:ext>
            </a:extLst>
          </p:cNvPr>
          <p:cNvSpPr>
            <a:spLocks noGrp="1"/>
          </p:cNvSpPr>
          <p:nvPr>
            <p:ph type="title" hasCustomPrompt="1"/>
          </p:nvPr>
        </p:nvSpPr>
        <p:spPr>
          <a:xfrm>
            <a:off x="323850" y="682801"/>
            <a:ext cx="8424863" cy="539991"/>
          </a:xfrm>
        </p:spPr>
        <p:txBody>
          <a:bodyPr/>
          <a:lstStyle/>
          <a:p>
            <a:r>
              <a:rPr lang="fr-FR" dirty="0"/>
              <a:t>Sommaire</a:t>
            </a:r>
          </a:p>
        </p:txBody>
      </p:sp>
      <p:sp>
        <p:nvSpPr>
          <p:cNvPr id="11"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dirty="0"/>
              <a:t>Direction générale de l’offre de soins</a:t>
            </a:r>
          </a:p>
        </p:txBody>
      </p:sp>
    </p:spTree>
    <p:extLst>
      <p:ext uri="{BB962C8B-B14F-4D97-AF65-F5344CB8AC3E}">
        <p14:creationId xmlns:p14="http://schemas.microsoft.com/office/powerpoint/2010/main" val="2888137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lonnes de texte">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dirty="0"/>
          </a:p>
        </p:txBody>
      </p:sp>
      <p:sp>
        <p:nvSpPr>
          <p:cNvPr id="23" name="Espace réservé de la date 3">
            <a:extLst>
              <a:ext uri="{FF2B5EF4-FFF2-40B4-BE49-F238E27FC236}">
                <a16:creationId xmlns:a16="http://schemas.microsoft.com/office/drawing/2014/main" id="{15CA4CAF-6729-AB4D-9354-99C08AEAB1B8}"/>
              </a:ext>
            </a:extLst>
          </p:cNvPr>
          <p:cNvSpPr>
            <a:spLocks noGrp="1"/>
          </p:cNvSpPr>
          <p:nvPr>
            <p:ph type="dt" sz="half" idx="2"/>
          </p:nvPr>
        </p:nvSpPr>
        <p:spPr bwMode="gray">
          <a:xfrm>
            <a:off x="323850" y="4797631"/>
            <a:ext cx="1210435" cy="345869"/>
          </a:xfrm>
          <a:prstGeom prst="rect">
            <a:avLst/>
          </a:prstGeom>
        </p:spPr>
        <p:txBody>
          <a:bodyPr vert="horz" lIns="0" tIns="0" rIns="0" bIns="0" rtlCol="0" anchor="ctr" anchorCtr="0">
            <a:noAutofit/>
          </a:bodyPr>
          <a:lstStyle>
            <a:lvl1pPr algn="l">
              <a:defRPr sz="750" b="1">
                <a:solidFill>
                  <a:schemeClr val="tx1"/>
                </a:solidFill>
              </a:defRPr>
            </a:lvl1pPr>
          </a:lstStyle>
          <a:p>
            <a:fld id="{5E6183FC-BA60-7C49-ABF3-B50982741576}" type="datetime1">
              <a:rPr lang="fr-FR" cap="all" smtClean="0"/>
              <a:pPr/>
              <a:t>07/10/2024</a:t>
            </a:fld>
            <a:endParaRPr lang="fr-FR" cap="all" dirty="0"/>
          </a:p>
        </p:txBody>
      </p:sp>
      <p:sp>
        <p:nvSpPr>
          <p:cNvPr id="11" name="Espace réservé du texte 7">
            <a:extLst>
              <a:ext uri="{FF2B5EF4-FFF2-40B4-BE49-F238E27FC236}">
                <a16:creationId xmlns:a16="http://schemas.microsoft.com/office/drawing/2014/main" id="{D4959A1A-C7DE-6748-A32B-7732F0ACFCF1}"/>
              </a:ext>
            </a:extLst>
          </p:cNvPr>
          <p:cNvSpPr>
            <a:spLocks noGrp="1"/>
          </p:cNvSpPr>
          <p:nvPr>
            <p:ph type="body" sz="quarter" idx="16" hasCustomPrompt="1"/>
          </p:nvPr>
        </p:nvSpPr>
        <p:spPr bwMode="gray">
          <a:xfrm>
            <a:off x="323851" y="1248679"/>
            <a:ext cx="8424614" cy="242951"/>
          </a:xfrm>
        </p:spPr>
        <p:txBody>
          <a:bodyPr/>
          <a:lstStyle>
            <a:lvl1pPr marL="0" indent="95250">
              <a:spcBef>
                <a:spcPts val="400"/>
              </a:spcBef>
              <a:spcAft>
                <a:spcPts val="800"/>
              </a:spcAft>
              <a:buFont typeface="+mj-lt"/>
              <a:buNone/>
              <a:tabLst/>
              <a:defRPr sz="1500" b="1">
                <a:solidFill>
                  <a:schemeClr val="tx1">
                    <a:lumMod val="50000"/>
                    <a:lumOff val="50000"/>
                  </a:schemeClr>
                </a:solidFill>
              </a:defRPr>
            </a:lvl1pPr>
            <a:lvl2pPr marL="324000" indent="-144000">
              <a:spcBef>
                <a:spcPts val="600"/>
              </a:spcBef>
              <a:spcAft>
                <a:spcPts val="800"/>
              </a:spcAft>
              <a:buFont typeface="+mj-lt"/>
              <a:buAutoNum type="alphaLcPeriod"/>
              <a:defRPr/>
            </a:lvl2pPr>
          </a:lstStyle>
          <a:p>
            <a:pPr lvl="0"/>
            <a:r>
              <a:rPr lang="fr-FR" dirty="0"/>
              <a:t>Sous-titre</a:t>
            </a:r>
          </a:p>
          <a:p>
            <a:pPr lvl="0"/>
            <a:endParaRPr lang="fr-FR" dirty="0"/>
          </a:p>
        </p:txBody>
      </p:sp>
      <p:sp>
        <p:nvSpPr>
          <p:cNvPr id="12" name="Titre 18">
            <a:extLst>
              <a:ext uri="{FF2B5EF4-FFF2-40B4-BE49-F238E27FC236}">
                <a16:creationId xmlns:a16="http://schemas.microsoft.com/office/drawing/2014/main" id="{5919F96B-C5FF-5146-9075-19E07CEBB750}"/>
              </a:ext>
            </a:extLst>
          </p:cNvPr>
          <p:cNvSpPr>
            <a:spLocks noGrp="1"/>
          </p:cNvSpPr>
          <p:nvPr>
            <p:ph type="title" hasCustomPrompt="1"/>
          </p:nvPr>
        </p:nvSpPr>
        <p:spPr>
          <a:xfrm>
            <a:off x="323850" y="682801"/>
            <a:ext cx="8424863" cy="539991"/>
          </a:xfrm>
        </p:spPr>
        <p:txBody>
          <a:bodyPr/>
          <a:lstStyle/>
          <a:p>
            <a:r>
              <a:rPr lang="fr-FR" dirty="0"/>
              <a:t>Titre</a:t>
            </a:r>
          </a:p>
        </p:txBody>
      </p:sp>
      <p:sp>
        <p:nvSpPr>
          <p:cNvPr id="13" name="Espace réservé du texte 11">
            <a:extLst>
              <a:ext uri="{FF2B5EF4-FFF2-40B4-BE49-F238E27FC236}">
                <a16:creationId xmlns:a16="http://schemas.microsoft.com/office/drawing/2014/main" id="{AC8956DD-B832-6147-8A66-A70995085BBE}"/>
              </a:ext>
            </a:extLst>
          </p:cNvPr>
          <p:cNvSpPr>
            <a:spLocks noGrp="1"/>
          </p:cNvSpPr>
          <p:nvPr>
            <p:ph type="body" sz="quarter" idx="17" hasCustomPrompt="1"/>
          </p:nvPr>
        </p:nvSpPr>
        <p:spPr bwMode="gray">
          <a:xfrm>
            <a:off x="323528" y="1707654"/>
            <a:ext cx="2556471" cy="288032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4" name="Espace réservé du texte 11">
            <a:extLst>
              <a:ext uri="{FF2B5EF4-FFF2-40B4-BE49-F238E27FC236}">
                <a16:creationId xmlns:a16="http://schemas.microsoft.com/office/drawing/2014/main" id="{DF66E72C-274C-AC4E-B20B-393EBD9A7172}"/>
              </a:ext>
            </a:extLst>
          </p:cNvPr>
          <p:cNvSpPr>
            <a:spLocks noGrp="1"/>
          </p:cNvSpPr>
          <p:nvPr>
            <p:ph type="body" sz="quarter" idx="14" hasCustomPrompt="1"/>
          </p:nvPr>
        </p:nvSpPr>
        <p:spPr bwMode="gray">
          <a:xfrm>
            <a:off x="3275856" y="1707654"/>
            <a:ext cx="2520000" cy="288032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5" name="Espace réservé du texte 11">
            <a:extLst>
              <a:ext uri="{FF2B5EF4-FFF2-40B4-BE49-F238E27FC236}">
                <a16:creationId xmlns:a16="http://schemas.microsoft.com/office/drawing/2014/main" id="{10D42E91-F78E-1D46-9374-4446D0F57965}"/>
              </a:ext>
            </a:extLst>
          </p:cNvPr>
          <p:cNvSpPr>
            <a:spLocks noGrp="1"/>
          </p:cNvSpPr>
          <p:nvPr>
            <p:ph type="body" sz="quarter" idx="18" hasCustomPrompt="1"/>
          </p:nvPr>
        </p:nvSpPr>
        <p:spPr bwMode="gray">
          <a:xfrm>
            <a:off x="6228184" y="1707654"/>
            <a:ext cx="2520000" cy="288032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0"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dirty="0"/>
              <a:t>Direction générale de l’offre de soins</a:t>
            </a:r>
          </a:p>
        </p:txBody>
      </p:sp>
    </p:spTree>
    <p:extLst>
      <p:ext uri="{BB962C8B-B14F-4D97-AF65-F5344CB8AC3E}">
        <p14:creationId xmlns:p14="http://schemas.microsoft.com/office/powerpoint/2010/main" val="6913468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re, sous-titre, textes 3 et image ">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dirty="0"/>
          </a:p>
        </p:txBody>
      </p:sp>
      <p:sp>
        <p:nvSpPr>
          <p:cNvPr id="12" name="Espace réservé du texte 11"/>
          <p:cNvSpPr>
            <a:spLocks noGrp="1"/>
          </p:cNvSpPr>
          <p:nvPr>
            <p:ph type="body" sz="quarter" idx="14" hasCustomPrompt="1"/>
          </p:nvPr>
        </p:nvSpPr>
        <p:spPr bwMode="gray">
          <a:xfrm>
            <a:off x="323528" y="1707654"/>
            <a:ext cx="2520000" cy="288032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7" name="Espace réservé de la date 3">
            <a:extLst>
              <a:ext uri="{FF2B5EF4-FFF2-40B4-BE49-F238E27FC236}">
                <a16:creationId xmlns:a16="http://schemas.microsoft.com/office/drawing/2014/main" id="{CEFA8BB7-D3E4-254A-BB0E-3D1C8C64E198}"/>
              </a:ext>
            </a:extLst>
          </p:cNvPr>
          <p:cNvSpPr>
            <a:spLocks noGrp="1"/>
          </p:cNvSpPr>
          <p:nvPr>
            <p:ph type="dt" sz="half" idx="2"/>
          </p:nvPr>
        </p:nvSpPr>
        <p:spPr bwMode="gray">
          <a:xfrm>
            <a:off x="323850" y="4797631"/>
            <a:ext cx="1210435" cy="345869"/>
          </a:xfrm>
          <a:prstGeom prst="rect">
            <a:avLst/>
          </a:prstGeom>
        </p:spPr>
        <p:txBody>
          <a:bodyPr vert="horz" lIns="0" tIns="0" rIns="0" bIns="0" rtlCol="0" anchor="ctr" anchorCtr="0">
            <a:noAutofit/>
          </a:bodyPr>
          <a:lstStyle>
            <a:lvl1pPr algn="l">
              <a:defRPr sz="750" b="1">
                <a:solidFill>
                  <a:schemeClr val="tx1"/>
                </a:solidFill>
              </a:defRPr>
            </a:lvl1pPr>
          </a:lstStyle>
          <a:p>
            <a:fld id="{0597CDB5-73DC-8641-8CC1-FAD9379FD627}" type="datetime1">
              <a:rPr lang="fr-FR" cap="all" smtClean="0"/>
              <a:pPr/>
              <a:t>07/10/2024</a:t>
            </a:fld>
            <a:endParaRPr lang="fr-FR" cap="all" dirty="0"/>
          </a:p>
        </p:txBody>
      </p:sp>
      <p:sp>
        <p:nvSpPr>
          <p:cNvPr id="18" name="Espace réservé du texte 7">
            <a:extLst>
              <a:ext uri="{FF2B5EF4-FFF2-40B4-BE49-F238E27FC236}">
                <a16:creationId xmlns:a16="http://schemas.microsoft.com/office/drawing/2014/main" id="{35840C24-F178-C44C-B5A1-3EB8F3EF4B92}"/>
              </a:ext>
            </a:extLst>
          </p:cNvPr>
          <p:cNvSpPr>
            <a:spLocks noGrp="1"/>
          </p:cNvSpPr>
          <p:nvPr>
            <p:ph type="body" sz="quarter" idx="13" hasCustomPrompt="1"/>
          </p:nvPr>
        </p:nvSpPr>
        <p:spPr bwMode="gray">
          <a:xfrm>
            <a:off x="323851" y="1248679"/>
            <a:ext cx="8424614" cy="242951"/>
          </a:xfrm>
        </p:spPr>
        <p:txBody>
          <a:bodyPr/>
          <a:lstStyle>
            <a:lvl1pPr marL="0" indent="95250">
              <a:spcBef>
                <a:spcPts val="400"/>
              </a:spcBef>
              <a:spcAft>
                <a:spcPts val="800"/>
              </a:spcAft>
              <a:buFont typeface="+mj-lt"/>
              <a:buNone/>
              <a:tabLst/>
              <a:defRPr sz="1500" b="1">
                <a:solidFill>
                  <a:schemeClr val="tx1">
                    <a:lumMod val="50000"/>
                    <a:lumOff val="50000"/>
                  </a:schemeClr>
                </a:solidFill>
              </a:defRPr>
            </a:lvl1pPr>
            <a:lvl2pPr marL="324000" indent="-144000">
              <a:spcBef>
                <a:spcPts val="600"/>
              </a:spcBef>
              <a:spcAft>
                <a:spcPts val="800"/>
              </a:spcAft>
              <a:buFont typeface="+mj-lt"/>
              <a:buAutoNum type="alphaLcPeriod"/>
              <a:defRPr/>
            </a:lvl2pPr>
          </a:lstStyle>
          <a:p>
            <a:pPr lvl="0"/>
            <a:r>
              <a:rPr lang="fr-FR" dirty="0"/>
              <a:t>Sous-titre</a:t>
            </a:r>
          </a:p>
          <a:p>
            <a:pPr lvl="0"/>
            <a:endParaRPr lang="fr-FR" dirty="0"/>
          </a:p>
        </p:txBody>
      </p:sp>
      <p:sp>
        <p:nvSpPr>
          <p:cNvPr id="19" name="Titre 18">
            <a:extLst>
              <a:ext uri="{FF2B5EF4-FFF2-40B4-BE49-F238E27FC236}">
                <a16:creationId xmlns:a16="http://schemas.microsoft.com/office/drawing/2014/main" id="{0271A58A-1CC5-D145-89AA-12537E5CE304}"/>
              </a:ext>
            </a:extLst>
          </p:cNvPr>
          <p:cNvSpPr>
            <a:spLocks noGrp="1"/>
          </p:cNvSpPr>
          <p:nvPr>
            <p:ph type="title" hasCustomPrompt="1"/>
          </p:nvPr>
        </p:nvSpPr>
        <p:spPr>
          <a:xfrm>
            <a:off x="323850" y="682801"/>
            <a:ext cx="8424863" cy="539991"/>
          </a:xfrm>
        </p:spPr>
        <p:txBody>
          <a:bodyPr/>
          <a:lstStyle/>
          <a:p>
            <a:r>
              <a:rPr lang="fr-FR" dirty="0"/>
              <a:t>Titre</a:t>
            </a:r>
          </a:p>
        </p:txBody>
      </p:sp>
      <p:sp>
        <p:nvSpPr>
          <p:cNvPr id="8" name="Espace réservé pour une image  7">
            <a:extLst>
              <a:ext uri="{FF2B5EF4-FFF2-40B4-BE49-F238E27FC236}">
                <a16:creationId xmlns:a16="http://schemas.microsoft.com/office/drawing/2014/main" id="{7004A35F-FCE5-0248-9AD4-C4E7502EF166}"/>
              </a:ext>
            </a:extLst>
          </p:cNvPr>
          <p:cNvSpPr>
            <a:spLocks noGrp="1"/>
          </p:cNvSpPr>
          <p:nvPr>
            <p:ph type="pic" sz="quarter" idx="15"/>
          </p:nvPr>
        </p:nvSpPr>
        <p:spPr>
          <a:xfrm>
            <a:off x="3131840" y="1707654"/>
            <a:ext cx="5616624" cy="2880320"/>
          </a:xfrm>
        </p:spPr>
        <p:txBody>
          <a:bodyPr/>
          <a:lstStyle/>
          <a:p>
            <a:r>
              <a:rPr lang="fr-FR"/>
              <a:t>Cliquez sur l'icône pour ajouter une image</a:t>
            </a:r>
          </a:p>
        </p:txBody>
      </p:sp>
      <p:sp>
        <p:nvSpPr>
          <p:cNvPr id="10"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dirty="0"/>
              <a:t>Direction générale de l’offre de soins</a:t>
            </a:r>
          </a:p>
        </p:txBody>
      </p:sp>
    </p:spTree>
    <p:extLst>
      <p:ext uri="{BB962C8B-B14F-4D97-AF65-F5344CB8AC3E}">
        <p14:creationId xmlns:p14="http://schemas.microsoft.com/office/powerpoint/2010/main" val="20771856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1_Titre, sous-titre, textes 3, et graphique ">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dirty="0"/>
          </a:p>
        </p:txBody>
      </p:sp>
      <p:sp>
        <p:nvSpPr>
          <p:cNvPr id="12" name="Espace réservé du texte 11"/>
          <p:cNvSpPr>
            <a:spLocks noGrp="1"/>
          </p:cNvSpPr>
          <p:nvPr>
            <p:ph type="body" sz="quarter" idx="14" hasCustomPrompt="1"/>
          </p:nvPr>
        </p:nvSpPr>
        <p:spPr bwMode="gray">
          <a:xfrm>
            <a:off x="6228184" y="1707654"/>
            <a:ext cx="2520000" cy="288032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7" name="Espace réservé de la date 3">
            <a:extLst>
              <a:ext uri="{FF2B5EF4-FFF2-40B4-BE49-F238E27FC236}">
                <a16:creationId xmlns:a16="http://schemas.microsoft.com/office/drawing/2014/main" id="{CEFA8BB7-D3E4-254A-BB0E-3D1C8C64E198}"/>
              </a:ext>
            </a:extLst>
          </p:cNvPr>
          <p:cNvSpPr>
            <a:spLocks noGrp="1"/>
          </p:cNvSpPr>
          <p:nvPr>
            <p:ph type="dt" sz="half" idx="2"/>
          </p:nvPr>
        </p:nvSpPr>
        <p:spPr bwMode="gray">
          <a:xfrm>
            <a:off x="323850" y="4797631"/>
            <a:ext cx="1210435" cy="345869"/>
          </a:xfrm>
          <a:prstGeom prst="rect">
            <a:avLst/>
          </a:prstGeom>
        </p:spPr>
        <p:txBody>
          <a:bodyPr vert="horz" lIns="0" tIns="0" rIns="0" bIns="0" rtlCol="0" anchor="ctr" anchorCtr="0">
            <a:noAutofit/>
          </a:bodyPr>
          <a:lstStyle>
            <a:lvl1pPr algn="l">
              <a:defRPr sz="750" b="1">
                <a:solidFill>
                  <a:schemeClr val="tx1"/>
                </a:solidFill>
              </a:defRPr>
            </a:lvl1pPr>
          </a:lstStyle>
          <a:p>
            <a:fld id="{8E1290DD-BE4D-794B-919C-D565D1B9C67D}" type="datetime1">
              <a:rPr lang="fr-FR" cap="all" smtClean="0"/>
              <a:pPr/>
              <a:t>07/10/2024</a:t>
            </a:fld>
            <a:endParaRPr lang="fr-FR" cap="all" dirty="0"/>
          </a:p>
        </p:txBody>
      </p:sp>
      <p:sp>
        <p:nvSpPr>
          <p:cNvPr id="18" name="Espace réservé du texte 7">
            <a:extLst>
              <a:ext uri="{FF2B5EF4-FFF2-40B4-BE49-F238E27FC236}">
                <a16:creationId xmlns:a16="http://schemas.microsoft.com/office/drawing/2014/main" id="{35840C24-F178-C44C-B5A1-3EB8F3EF4B92}"/>
              </a:ext>
            </a:extLst>
          </p:cNvPr>
          <p:cNvSpPr>
            <a:spLocks noGrp="1"/>
          </p:cNvSpPr>
          <p:nvPr>
            <p:ph type="body" sz="quarter" idx="13" hasCustomPrompt="1"/>
          </p:nvPr>
        </p:nvSpPr>
        <p:spPr bwMode="gray">
          <a:xfrm>
            <a:off x="323851" y="1248679"/>
            <a:ext cx="8424614" cy="242951"/>
          </a:xfrm>
        </p:spPr>
        <p:txBody>
          <a:bodyPr/>
          <a:lstStyle>
            <a:lvl1pPr marL="0" indent="95250">
              <a:spcBef>
                <a:spcPts val="400"/>
              </a:spcBef>
              <a:spcAft>
                <a:spcPts val="800"/>
              </a:spcAft>
              <a:buFont typeface="+mj-lt"/>
              <a:buNone/>
              <a:tabLst/>
              <a:defRPr sz="1500" b="1">
                <a:solidFill>
                  <a:schemeClr val="tx1">
                    <a:lumMod val="50000"/>
                    <a:lumOff val="50000"/>
                  </a:schemeClr>
                </a:solidFill>
              </a:defRPr>
            </a:lvl1pPr>
            <a:lvl2pPr marL="324000" indent="-144000">
              <a:spcBef>
                <a:spcPts val="600"/>
              </a:spcBef>
              <a:spcAft>
                <a:spcPts val="800"/>
              </a:spcAft>
              <a:buFont typeface="+mj-lt"/>
              <a:buAutoNum type="alphaLcPeriod"/>
              <a:defRPr/>
            </a:lvl2pPr>
          </a:lstStyle>
          <a:p>
            <a:pPr lvl="0"/>
            <a:r>
              <a:rPr lang="fr-FR" dirty="0"/>
              <a:t>Sous-titre</a:t>
            </a:r>
          </a:p>
          <a:p>
            <a:pPr lvl="0"/>
            <a:endParaRPr lang="fr-FR" dirty="0"/>
          </a:p>
        </p:txBody>
      </p:sp>
      <p:sp>
        <p:nvSpPr>
          <p:cNvPr id="19" name="Titre 18">
            <a:extLst>
              <a:ext uri="{FF2B5EF4-FFF2-40B4-BE49-F238E27FC236}">
                <a16:creationId xmlns:a16="http://schemas.microsoft.com/office/drawing/2014/main" id="{0271A58A-1CC5-D145-89AA-12537E5CE304}"/>
              </a:ext>
            </a:extLst>
          </p:cNvPr>
          <p:cNvSpPr>
            <a:spLocks noGrp="1"/>
          </p:cNvSpPr>
          <p:nvPr>
            <p:ph type="title" hasCustomPrompt="1"/>
          </p:nvPr>
        </p:nvSpPr>
        <p:spPr>
          <a:xfrm>
            <a:off x="323850" y="682801"/>
            <a:ext cx="8424863" cy="539991"/>
          </a:xfrm>
        </p:spPr>
        <p:txBody>
          <a:bodyPr/>
          <a:lstStyle/>
          <a:p>
            <a:r>
              <a:rPr lang="fr-FR" dirty="0"/>
              <a:t>Titre</a:t>
            </a:r>
          </a:p>
        </p:txBody>
      </p:sp>
      <p:sp>
        <p:nvSpPr>
          <p:cNvPr id="3" name="Espace réservé du graphique 2">
            <a:extLst>
              <a:ext uri="{FF2B5EF4-FFF2-40B4-BE49-F238E27FC236}">
                <a16:creationId xmlns:a16="http://schemas.microsoft.com/office/drawing/2014/main" id="{66D3B633-BB7B-4941-BF9B-161C5342E3AA}"/>
              </a:ext>
            </a:extLst>
          </p:cNvPr>
          <p:cNvSpPr>
            <a:spLocks noGrp="1"/>
          </p:cNvSpPr>
          <p:nvPr>
            <p:ph type="chart" sz="quarter" idx="15"/>
          </p:nvPr>
        </p:nvSpPr>
        <p:spPr>
          <a:xfrm>
            <a:off x="323528" y="1707654"/>
            <a:ext cx="5761038" cy="2879725"/>
          </a:xfrm>
        </p:spPr>
        <p:txBody>
          <a:bodyPr/>
          <a:lstStyle/>
          <a:p>
            <a:r>
              <a:rPr lang="fr-FR"/>
              <a:t>Cliquez sur l'icône pour ajouter un graphique</a:t>
            </a:r>
          </a:p>
        </p:txBody>
      </p:sp>
      <p:sp>
        <p:nvSpPr>
          <p:cNvPr id="9"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dirty="0"/>
              <a:t>Direction générale de l’offre de soins</a:t>
            </a:r>
          </a:p>
        </p:txBody>
      </p:sp>
    </p:spTree>
    <p:extLst>
      <p:ext uri="{BB962C8B-B14F-4D97-AF65-F5344CB8AC3E}">
        <p14:creationId xmlns:p14="http://schemas.microsoft.com/office/powerpoint/2010/main" val="20441165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re et sous-titre">
    <p:spTree>
      <p:nvGrpSpPr>
        <p:cNvPr id="1" name=""/>
        <p:cNvGrpSpPr/>
        <p:nvPr/>
      </p:nvGrpSpPr>
      <p:grpSpPr>
        <a:xfrm>
          <a:off x="0" y="0"/>
          <a:ext cx="0" cy="0"/>
          <a:chOff x="0" y="0"/>
          <a:chExt cx="0" cy="0"/>
        </a:xfrm>
      </p:grpSpPr>
      <p:sp>
        <p:nvSpPr>
          <p:cNvPr id="11" name="Espace réservé du texte 10"/>
          <p:cNvSpPr>
            <a:spLocks noGrp="1"/>
          </p:cNvSpPr>
          <p:nvPr>
            <p:ph type="body" sz="quarter" idx="13" hasCustomPrompt="1"/>
          </p:nvPr>
        </p:nvSpPr>
        <p:spPr bwMode="gray">
          <a:xfrm>
            <a:off x="323850" y="2139702"/>
            <a:ext cx="8424000" cy="2293224"/>
          </a:xfrm>
        </p:spPr>
        <p:txBody>
          <a:bodyPr/>
          <a:lstStyle>
            <a:lvl1pPr>
              <a:lnSpc>
                <a:spcPct val="90000"/>
              </a:lnSpc>
              <a:spcAft>
                <a:spcPts val="0"/>
              </a:spcAft>
              <a:defRPr sz="3250" b="1" cap="all" baseline="0"/>
            </a:lvl1pPr>
            <a:lvl2pPr marL="92075" indent="0">
              <a:spcBef>
                <a:spcPts val="500"/>
              </a:spcBef>
              <a:spcAft>
                <a:spcPts val="0"/>
              </a:spcAft>
              <a:buNone/>
              <a:tabLst/>
              <a:defRPr sz="1850"/>
            </a:lvl2pPr>
          </a:lstStyle>
          <a:p>
            <a:pPr lvl="0"/>
            <a:r>
              <a:rPr lang="fr-FR" dirty="0"/>
              <a:t>Titre</a:t>
            </a:r>
          </a:p>
          <a:p>
            <a:pPr lvl="1"/>
            <a:r>
              <a:rPr lang="fr-FR" dirty="0"/>
              <a:t>Sous-titre</a:t>
            </a:r>
          </a:p>
        </p:txBody>
      </p:sp>
      <p:cxnSp>
        <p:nvCxnSpPr>
          <p:cNvPr id="12" name="Connecteur droit 11"/>
          <p:cNvCxnSpPr>
            <a:cxnSpLocks/>
          </p:cNvCxnSpPr>
          <p:nvPr/>
        </p:nvCxnSpPr>
        <p:spPr bwMode="gray">
          <a:xfrm>
            <a:off x="323850" y="4784400"/>
            <a:ext cx="8424614"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Espace réservé de la date 3">
            <a:extLst>
              <a:ext uri="{FF2B5EF4-FFF2-40B4-BE49-F238E27FC236}">
                <a16:creationId xmlns:a16="http://schemas.microsoft.com/office/drawing/2014/main" id="{C192E6B1-2CEB-FB47-B10B-D25D43DF8D96}"/>
              </a:ext>
            </a:extLst>
          </p:cNvPr>
          <p:cNvSpPr>
            <a:spLocks noGrp="1"/>
          </p:cNvSpPr>
          <p:nvPr>
            <p:ph type="dt" sz="half" idx="2"/>
          </p:nvPr>
        </p:nvSpPr>
        <p:spPr bwMode="gray">
          <a:xfrm>
            <a:off x="323850" y="4797631"/>
            <a:ext cx="1210435" cy="345869"/>
          </a:xfrm>
          <a:prstGeom prst="rect">
            <a:avLst/>
          </a:prstGeom>
        </p:spPr>
        <p:txBody>
          <a:bodyPr vert="horz" lIns="0" tIns="0" rIns="0" bIns="0" rtlCol="0" anchor="ctr" anchorCtr="0">
            <a:noAutofit/>
          </a:bodyPr>
          <a:lstStyle>
            <a:lvl1pPr algn="l">
              <a:defRPr sz="750" b="1">
                <a:solidFill>
                  <a:schemeClr val="tx1"/>
                </a:solidFill>
              </a:defRPr>
            </a:lvl1pPr>
          </a:lstStyle>
          <a:p>
            <a:fld id="{D7698221-35EF-134F-B87A-568DECC70F29}" type="datetime1">
              <a:rPr lang="fr-FR" cap="all" smtClean="0"/>
              <a:pPr/>
              <a:t>07/10/2024</a:t>
            </a:fld>
            <a:endParaRPr lang="fr-FR" cap="all" dirty="0"/>
          </a:p>
        </p:txBody>
      </p:sp>
      <p:sp>
        <p:nvSpPr>
          <p:cNvPr id="14" name="Espace réservé du numéro de diapositive 5">
            <a:extLst>
              <a:ext uri="{FF2B5EF4-FFF2-40B4-BE49-F238E27FC236}">
                <a16:creationId xmlns:a16="http://schemas.microsoft.com/office/drawing/2014/main" id="{0593ECE3-ACEF-7441-BABB-08F519CCE72F}"/>
              </a:ext>
            </a:extLst>
          </p:cNvPr>
          <p:cNvSpPr>
            <a:spLocks noGrp="1"/>
          </p:cNvSpPr>
          <p:nvPr>
            <p:ph type="sldNum" sz="quarter" idx="4"/>
          </p:nvPr>
        </p:nvSpPr>
        <p:spPr bwMode="gray">
          <a:xfrm>
            <a:off x="7398713" y="4783500"/>
            <a:ext cx="1350000" cy="360000"/>
          </a:xfrm>
          <a:prstGeom prst="rect">
            <a:avLst/>
          </a:prstGeom>
        </p:spPr>
        <p:txBody>
          <a:bodyPr vert="horz" lIns="0" tIns="0" rIns="0" bIns="0" rtlCol="0" anchor="ctr" anchorCtr="0">
            <a:noAutofit/>
          </a:bodyPr>
          <a:lstStyle>
            <a:lvl1pPr algn="r">
              <a:defRPr sz="750" b="1">
                <a:solidFill>
                  <a:schemeClr val="tx1"/>
                </a:solidFill>
              </a:defRPr>
            </a:lvl1pPr>
          </a:lstStyle>
          <a:p>
            <a:fld id="{733122C9-A0B9-462F-8757-0847AD287B63}" type="slidenum">
              <a:rPr lang="fr-FR" smtClean="0"/>
              <a:pPr/>
              <a:t>‹N°›</a:t>
            </a:fld>
            <a:endParaRPr lang="fr-FR" dirty="0"/>
          </a:p>
        </p:txBody>
      </p:sp>
      <p:pic>
        <p:nvPicPr>
          <p:cNvPr id="9" name="Image 8">
            <a:extLst>
              <a:ext uri="{FF2B5EF4-FFF2-40B4-BE49-F238E27FC236}">
                <a16:creationId xmlns:a16="http://schemas.microsoft.com/office/drawing/2014/main" id="{9F578734-7B6B-B848-8F7C-20D24745BCC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180000" y="195486"/>
            <a:ext cx="2389789" cy="1508615"/>
          </a:xfrm>
          <a:prstGeom prst="rect">
            <a:avLst/>
          </a:prstGeom>
        </p:spPr>
      </p:pic>
      <p:sp>
        <p:nvSpPr>
          <p:cNvPr id="8"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dirty="0"/>
              <a:t>Direction générale de l’offre de soins</a:t>
            </a:r>
          </a:p>
        </p:txBody>
      </p:sp>
    </p:spTree>
    <p:extLst>
      <p:ext uri="{BB962C8B-B14F-4D97-AF65-F5344CB8AC3E}">
        <p14:creationId xmlns:p14="http://schemas.microsoft.com/office/powerpoint/2010/main" val="2785818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hapitre">
    <p:spTree>
      <p:nvGrpSpPr>
        <p:cNvPr id="1" name=""/>
        <p:cNvGrpSpPr/>
        <p:nvPr/>
      </p:nvGrpSpPr>
      <p:grpSpPr>
        <a:xfrm>
          <a:off x="0" y="0"/>
          <a:ext cx="0" cy="0"/>
          <a:chOff x="0" y="0"/>
          <a:chExt cx="0" cy="0"/>
        </a:xfrm>
      </p:grpSpPr>
      <p:sp>
        <p:nvSpPr>
          <p:cNvPr id="8" name="Espace réservé pour une image  7"/>
          <p:cNvSpPr>
            <a:spLocks noGrp="1"/>
          </p:cNvSpPr>
          <p:nvPr>
            <p:ph type="pic" sz="quarter" idx="13" hasCustomPrompt="1"/>
          </p:nvPr>
        </p:nvSpPr>
        <p:spPr bwMode="gray">
          <a:xfrm>
            <a:off x="0" y="738000"/>
            <a:ext cx="9144000" cy="4443958"/>
          </a:xfrm>
          <a:solidFill>
            <a:schemeClr val="tx2"/>
          </a:solidFill>
        </p:spPr>
        <p:txBody>
          <a:bodyPr tIns="1080000" anchor="ctr" anchorCtr="0"/>
          <a:lstStyle>
            <a:lvl1pPr algn="ctr">
              <a:defRPr cap="all" baseline="0">
                <a:solidFill>
                  <a:schemeClr val="bg1"/>
                </a:solidFill>
              </a:defRPr>
            </a:lvl1pPr>
          </a:lstStyle>
          <a:p>
            <a:r>
              <a:rPr lang="fr-FR" dirty="0"/>
              <a:t>Sélectionner l’icône pour insérer une image, </a:t>
            </a:r>
            <a:br>
              <a:rPr lang="fr-FR" dirty="0"/>
            </a:br>
            <a:r>
              <a:rPr lang="fr-FR" dirty="0"/>
              <a:t>puis disposer l’image en arrière plan </a:t>
            </a:r>
            <a:br>
              <a:rPr lang="fr-FR" dirty="0"/>
            </a:br>
            <a:r>
              <a:rPr lang="fr-FR" dirty="0"/>
              <a:t>(Sélectionner l’image avec le bouton droit de la souris / </a:t>
            </a:r>
            <a:br>
              <a:rPr lang="fr-FR" dirty="0"/>
            </a:br>
            <a:r>
              <a:rPr lang="fr-FR" dirty="0"/>
              <a:t>Mettre à l’arrière plan)</a:t>
            </a:r>
          </a:p>
        </p:txBody>
      </p:sp>
      <p:sp>
        <p:nvSpPr>
          <p:cNvPr id="7" name="Espace réservé de la date 3">
            <a:extLst>
              <a:ext uri="{FF2B5EF4-FFF2-40B4-BE49-F238E27FC236}">
                <a16:creationId xmlns:a16="http://schemas.microsoft.com/office/drawing/2014/main" id="{02A90153-98CB-E943-A611-AD9242F15601}"/>
              </a:ext>
            </a:extLst>
          </p:cNvPr>
          <p:cNvSpPr>
            <a:spLocks noGrp="1"/>
          </p:cNvSpPr>
          <p:nvPr>
            <p:ph type="dt" sz="half" idx="2"/>
          </p:nvPr>
        </p:nvSpPr>
        <p:spPr bwMode="gray">
          <a:xfrm>
            <a:off x="364285" y="4797631"/>
            <a:ext cx="1170000" cy="345869"/>
          </a:xfrm>
          <a:prstGeom prst="rect">
            <a:avLst/>
          </a:prstGeom>
        </p:spPr>
        <p:txBody>
          <a:bodyPr vert="horz" lIns="0" tIns="0" rIns="0" bIns="0" rtlCol="0" anchor="ctr" anchorCtr="0">
            <a:noAutofit/>
          </a:bodyPr>
          <a:lstStyle>
            <a:lvl1pPr algn="l">
              <a:defRPr sz="750" b="1">
                <a:solidFill>
                  <a:schemeClr val="bg1"/>
                </a:solidFill>
              </a:defRPr>
            </a:lvl1pPr>
          </a:lstStyle>
          <a:p>
            <a:fld id="{5F7325A3-5315-1B4B-A0D9-112471EB5837}" type="datetime1">
              <a:rPr lang="fr-FR" cap="all" smtClean="0"/>
              <a:pPr/>
              <a:t>07/10/2024</a:t>
            </a:fld>
            <a:endParaRPr lang="fr-FR" cap="all" dirty="0"/>
          </a:p>
        </p:txBody>
      </p:sp>
      <p:sp>
        <p:nvSpPr>
          <p:cNvPr id="2" name="Titre 1"/>
          <p:cNvSpPr>
            <a:spLocks noGrp="1"/>
          </p:cNvSpPr>
          <p:nvPr>
            <p:ph type="title" hasCustomPrompt="1"/>
          </p:nvPr>
        </p:nvSpPr>
        <p:spPr bwMode="gray">
          <a:xfrm>
            <a:off x="359999" y="738000"/>
            <a:ext cx="8424000" cy="4046400"/>
          </a:xfrm>
          <a:custGeom>
            <a:avLst/>
            <a:gdLst>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Lst>
            <a:ahLst/>
            <a:cxnLst>
              <a:cxn ang="0">
                <a:pos x="connsiteX0" y="connsiteY0"/>
              </a:cxn>
              <a:cxn ang="0">
                <a:pos x="connsiteX1" y="connsiteY1"/>
              </a:cxn>
            </a:cxnLst>
            <a:rect l="l" t="t" r="r" b="b"/>
            <a:pathLst>
              <a:path w="8424000" h="4046400" stroke="0" extrusionOk="0">
                <a:moveTo>
                  <a:pt x="8424000" y="4046400"/>
                </a:moveTo>
                <a:lnTo>
                  <a:pt x="0" y="4046360"/>
                </a:lnTo>
                <a:lnTo>
                  <a:pt x="0" y="40"/>
                </a:lnTo>
                <a:cubicBezTo>
                  <a:pt x="0" y="18"/>
                  <a:pt x="3771553" y="0"/>
                  <a:pt x="8424000" y="0"/>
                </a:cubicBezTo>
                <a:lnTo>
                  <a:pt x="8424000" y="4046400"/>
                </a:lnTo>
                <a:close/>
              </a:path>
              <a:path w="8424000" h="4046400" fill="none">
                <a:moveTo>
                  <a:pt x="8424000" y="4046400"/>
                </a:moveTo>
                <a:lnTo>
                  <a:pt x="0" y="4046360"/>
                </a:lnTo>
              </a:path>
            </a:pathLst>
          </a:custGeom>
          <a:ln w="10160">
            <a:solidFill>
              <a:schemeClr val="bg1"/>
            </a:solidFill>
          </a:ln>
        </p:spPr>
        <p:txBody>
          <a:bodyPr lIns="0" bIns="360000" anchor="ctr" anchorCtr="0"/>
          <a:lstStyle>
            <a:lvl1pPr marL="396000" indent="-396000">
              <a:buFont typeface="+mj-lt"/>
              <a:buAutoNum type="arabicPeriod"/>
              <a:defRPr sz="3250">
                <a:solidFill>
                  <a:schemeClr val="bg1"/>
                </a:solidFill>
              </a:defRPr>
            </a:lvl1pPr>
          </a:lstStyle>
          <a:p>
            <a:r>
              <a:rPr lang="fr-FR" dirty="0"/>
              <a:t>Titre</a:t>
            </a:r>
          </a:p>
        </p:txBody>
      </p:sp>
      <p:sp>
        <p:nvSpPr>
          <p:cNvPr id="10" name="Espace réservé du numéro de diapositive 5">
            <a:extLst>
              <a:ext uri="{FF2B5EF4-FFF2-40B4-BE49-F238E27FC236}">
                <a16:creationId xmlns:a16="http://schemas.microsoft.com/office/drawing/2014/main" id="{BE3965BE-3A81-1248-821F-39E8294A18F0}"/>
              </a:ext>
            </a:extLst>
          </p:cNvPr>
          <p:cNvSpPr>
            <a:spLocks noGrp="1"/>
          </p:cNvSpPr>
          <p:nvPr>
            <p:ph type="sldNum" sz="quarter" idx="4"/>
          </p:nvPr>
        </p:nvSpPr>
        <p:spPr bwMode="gray">
          <a:xfrm>
            <a:off x="7398713" y="4783500"/>
            <a:ext cx="1350000" cy="360000"/>
          </a:xfrm>
          <a:prstGeom prst="rect">
            <a:avLst/>
          </a:prstGeom>
        </p:spPr>
        <p:txBody>
          <a:bodyPr vert="horz" lIns="0" tIns="0" rIns="0" bIns="0" rtlCol="0" anchor="ctr" anchorCtr="0">
            <a:noAutofit/>
          </a:bodyPr>
          <a:lstStyle>
            <a:lvl1pPr algn="r">
              <a:defRPr sz="750" b="1">
                <a:solidFill>
                  <a:schemeClr val="bg1"/>
                </a:solidFill>
              </a:defRPr>
            </a:lvl1pPr>
          </a:lstStyle>
          <a:p>
            <a:fld id="{733122C9-A0B9-462F-8757-0847AD287B63}" type="slidenum">
              <a:rPr lang="fr-FR" smtClean="0"/>
              <a:pPr/>
              <a:t>‹N°›</a:t>
            </a:fld>
            <a:endParaRPr lang="fr-FR" dirty="0"/>
          </a:p>
        </p:txBody>
      </p:sp>
      <p:sp>
        <p:nvSpPr>
          <p:cNvPr id="11"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dirty="0"/>
              <a:t>Direction générale de l’offre de soins</a:t>
            </a:r>
          </a:p>
        </p:txBody>
      </p:sp>
    </p:spTree>
    <p:extLst>
      <p:ext uri="{BB962C8B-B14F-4D97-AF65-F5344CB8AC3E}">
        <p14:creationId xmlns:p14="http://schemas.microsoft.com/office/powerpoint/2010/main" val="10765460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Couvertu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bwMode="gray">
          <a:xfrm>
            <a:off x="0" y="4963500"/>
            <a:ext cx="180000" cy="180000"/>
          </a:xfrm>
          <a:prstGeom prst="rect">
            <a:avLst/>
          </a:prstGeom>
          <a:ln>
            <a:solidFill>
              <a:schemeClr val="tx1">
                <a:alpha val="0"/>
              </a:schemeClr>
            </a:solidFill>
          </a:ln>
        </p:spPr>
        <p:txBody>
          <a:bodyPr/>
          <a:lstStyle>
            <a:lvl1pPr>
              <a:defRPr sz="100">
                <a:solidFill>
                  <a:schemeClr val="tx1">
                    <a:alpha val="0"/>
                  </a:schemeClr>
                </a:solidFill>
              </a:defRPr>
            </a:lvl1pPr>
          </a:lstStyle>
          <a:p>
            <a:fld id="{4EA19884-7A29-DC4E-9311-A62E54788E52}" type="datetime1">
              <a:rPr lang="fr-FR" smtClean="0"/>
              <a:t>07/10/2024</a:t>
            </a:fld>
            <a:endParaRPr lang="fr-FR" dirty="0"/>
          </a:p>
        </p:txBody>
      </p:sp>
      <p:sp>
        <p:nvSpPr>
          <p:cNvPr id="5" name="Espace réservé du pied de page 4"/>
          <p:cNvSpPr>
            <a:spLocks noGrp="1"/>
          </p:cNvSpPr>
          <p:nvPr>
            <p:ph type="ftr" sz="quarter" idx="11"/>
          </p:nvPr>
        </p:nvSpPr>
        <p:spPr bwMode="gray">
          <a:xfrm>
            <a:off x="720000" y="4371949"/>
            <a:ext cx="3240000" cy="447947"/>
          </a:xfrm>
        </p:spPr>
        <p:txBody>
          <a:bodyPr anchor="ctr" anchorCtr="0"/>
          <a:lstStyle>
            <a:lvl1pPr algn="l">
              <a:defRPr sz="1150"/>
            </a:lvl1pPr>
          </a:lstStyle>
          <a:p>
            <a:r>
              <a:rPr lang="fr-FR" dirty="0"/>
              <a:t>Direction générale </a:t>
            </a:r>
          </a:p>
          <a:p>
            <a:r>
              <a:rPr lang="fr-FR" dirty="0"/>
              <a:t>de l’offre de soins</a:t>
            </a:r>
          </a:p>
        </p:txBody>
      </p:sp>
      <p:sp>
        <p:nvSpPr>
          <p:cNvPr id="6" name="Espace réservé du numéro de diapositive 5"/>
          <p:cNvSpPr>
            <a:spLocks noGrp="1"/>
          </p:cNvSpPr>
          <p:nvPr>
            <p:ph type="sldNum" sz="quarter" idx="12"/>
          </p:nvPr>
        </p:nvSpPr>
        <p:spPr bwMode="gray">
          <a:xfrm>
            <a:off x="0" y="4963500"/>
            <a:ext cx="180000" cy="180000"/>
          </a:xfrm>
          <a:ln>
            <a:solidFill>
              <a:schemeClr val="tx1">
                <a:alpha val="0"/>
              </a:schemeClr>
            </a:solidFill>
          </a:ln>
        </p:spPr>
        <p:txBody>
          <a:bodyPr/>
          <a:lstStyle>
            <a:lvl1pPr>
              <a:defRPr sz="100">
                <a:solidFill>
                  <a:schemeClr val="tx1">
                    <a:alpha val="0"/>
                  </a:schemeClr>
                </a:solidFill>
              </a:defRPr>
            </a:lvl1pPr>
          </a:lstStyle>
          <a:p>
            <a:fld id="{10C140CD-8AED-46FF-A9A2-77308F3F39AE}" type="slidenum">
              <a:rPr lang="fr-FR" smtClean="0"/>
              <a:pPr/>
              <a:t>‹N°›</a:t>
            </a:fld>
            <a:endParaRPr lang="fr-FR" dirty="0"/>
          </a:p>
        </p:txBody>
      </p:sp>
      <p:sp>
        <p:nvSpPr>
          <p:cNvPr id="7" name="Titre 6"/>
          <p:cNvSpPr>
            <a:spLocks noGrp="1"/>
          </p:cNvSpPr>
          <p:nvPr>
            <p:ph type="title" hasCustomPrompt="1"/>
          </p:nvPr>
        </p:nvSpPr>
        <p:spPr bwMode="gray">
          <a:xfrm>
            <a:off x="0" y="0"/>
            <a:ext cx="180000" cy="180000"/>
          </a:xfrm>
          <a:prstGeom prst="rect">
            <a:avLst/>
          </a:prstGeom>
          <a:ln>
            <a:solidFill>
              <a:schemeClr val="tx1">
                <a:alpha val="0"/>
              </a:schemeClr>
            </a:solidFill>
          </a:ln>
        </p:spPr>
        <p:txBody>
          <a:bodyPr/>
          <a:lstStyle>
            <a:lvl1pPr>
              <a:defRPr sz="100">
                <a:solidFill>
                  <a:schemeClr val="tx1">
                    <a:alpha val="0"/>
                  </a:schemeClr>
                </a:solidFill>
              </a:defRPr>
            </a:lvl1pPr>
          </a:lstStyle>
          <a:p>
            <a:r>
              <a:rPr lang="fr-FR" dirty="0"/>
              <a:t>Titre</a:t>
            </a:r>
          </a:p>
        </p:txBody>
      </p:sp>
      <p:pic>
        <p:nvPicPr>
          <p:cNvPr id="9" name="Image 8">
            <a:extLst>
              <a:ext uri="{FF2B5EF4-FFF2-40B4-BE49-F238E27FC236}">
                <a16:creationId xmlns:a16="http://schemas.microsoft.com/office/drawing/2014/main" id="{007764BE-02C7-D347-925A-71726A94B06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357400" y="458250"/>
            <a:ext cx="4146454" cy="2617556"/>
          </a:xfrm>
          <a:prstGeom prst="rect">
            <a:avLst/>
          </a:prstGeom>
        </p:spPr>
      </p:pic>
    </p:spTree>
    <p:extLst>
      <p:ext uri="{BB962C8B-B14F-4D97-AF65-F5344CB8AC3E}">
        <p14:creationId xmlns:p14="http://schemas.microsoft.com/office/powerpoint/2010/main" val="21274075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E1B9065F-5E28-4165-8EE6-1F2F412F02CA}" type="datetimeFigureOut">
              <a:rPr lang="fr-FR" smtClean="0"/>
              <a:t>07/10/2024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1BA0F7C-0431-4617-8D45-8CB588573F32}" type="slidenum">
              <a:rPr lang="fr-FR" smtClean="0"/>
              <a:t>‹N°›</a:t>
            </a:fld>
            <a:endParaRPr lang="fr-FR"/>
          </a:p>
        </p:txBody>
      </p:sp>
    </p:spTree>
    <p:extLst>
      <p:ext uri="{BB962C8B-B14F-4D97-AF65-F5344CB8AC3E}">
        <p14:creationId xmlns:p14="http://schemas.microsoft.com/office/powerpoint/2010/main" val="28262028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bwMode="gray">
          <a:xfrm>
            <a:off x="323850" y="1707654"/>
            <a:ext cx="8424863" cy="2952325"/>
          </a:xfrm>
          <a:prstGeom prst="rect">
            <a:avLst/>
          </a:prstGeom>
        </p:spPr>
        <p:txBody>
          <a:bodyPr vert="horz" lIns="0" tIns="0" rIns="0" bIns="0" rtlCol="0" anchor="t" anchorCtr="0">
            <a:noAutofit/>
          </a:bodyPr>
          <a:lstStyle/>
          <a:p>
            <a:pPr lvl="0"/>
            <a:r>
              <a:rPr lang="fr-FR" noProof="0" dirty="0"/>
              <a:t>Texte de niveau 1</a:t>
            </a:r>
          </a:p>
          <a:p>
            <a:pPr lvl="1"/>
            <a:r>
              <a:rPr lang="fr-FR" noProof="0" dirty="0"/>
              <a:t>Texte de niveau 2</a:t>
            </a:r>
          </a:p>
          <a:p>
            <a:pPr lvl="2"/>
            <a:r>
              <a:rPr lang="fr-FR" noProof="0" dirty="0"/>
              <a:t>Texte de niveau 3</a:t>
            </a:r>
          </a:p>
          <a:p>
            <a:pPr lvl="3"/>
            <a:r>
              <a:rPr lang="fr-FR" noProof="0" dirty="0"/>
              <a:t>Texte de niveau 4</a:t>
            </a:r>
          </a:p>
          <a:p>
            <a:pPr lvl="4"/>
            <a:r>
              <a:rPr lang="fr-FR" noProof="0" dirty="0"/>
              <a:t>Texte de niveau 5</a:t>
            </a:r>
          </a:p>
        </p:txBody>
      </p:sp>
      <p:sp>
        <p:nvSpPr>
          <p:cNvPr id="5" name="Espace réservé du pied de page 4"/>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dirty="0"/>
              <a:t>Direction générale de l’offre de soins</a:t>
            </a:r>
          </a:p>
        </p:txBody>
      </p:sp>
      <p:sp>
        <p:nvSpPr>
          <p:cNvPr id="6" name="Espace réservé du numéro de diapositive 5"/>
          <p:cNvSpPr>
            <a:spLocks noGrp="1"/>
          </p:cNvSpPr>
          <p:nvPr>
            <p:ph type="sldNum" sz="quarter" idx="4"/>
          </p:nvPr>
        </p:nvSpPr>
        <p:spPr bwMode="gray">
          <a:xfrm>
            <a:off x="7398713" y="4783500"/>
            <a:ext cx="1350000" cy="360000"/>
          </a:xfrm>
          <a:prstGeom prst="rect">
            <a:avLst/>
          </a:prstGeom>
        </p:spPr>
        <p:txBody>
          <a:bodyPr vert="horz" lIns="0" tIns="0" rIns="0" bIns="0" rtlCol="0" anchor="ctr" anchorCtr="0">
            <a:noAutofit/>
          </a:bodyPr>
          <a:lstStyle>
            <a:lvl1pPr algn="r">
              <a:defRPr sz="750" b="1">
                <a:solidFill>
                  <a:schemeClr val="tx1"/>
                </a:solidFill>
              </a:defRPr>
            </a:lvl1pPr>
          </a:lstStyle>
          <a:p>
            <a:fld id="{733122C9-A0B9-462F-8757-0847AD287B63}" type="slidenum">
              <a:rPr lang="fr-FR" smtClean="0"/>
              <a:pPr/>
              <a:t>‹N°›</a:t>
            </a:fld>
            <a:endParaRPr lang="fr-FR" dirty="0"/>
          </a:p>
        </p:txBody>
      </p:sp>
      <p:cxnSp>
        <p:nvCxnSpPr>
          <p:cNvPr id="10" name="Connecteur droit 9"/>
          <p:cNvCxnSpPr>
            <a:cxnSpLocks/>
          </p:cNvCxnSpPr>
          <p:nvPr/>
        </p:nvCxnSpPr>
        <p:spPr bwMode="gray">
          <a:xfrm>
            <a:off x="323850" y="4784400"/>
            <a:ext cx="8424614"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Espace réservé du titre 11">
            <a:extLst>
              <a:ext uri="{FF2B5EF4-FFF2-40B4-BE49-F238E27FC236}">
                <a16:creationId xmlns:a16="http://schemas.microsoft.com/office/drawing/2014/main" id="{59FB2B3E-557E-DB42-9DB7-D6A72FD3ABE4}"/>
              </a:ext>
            </a:extLst>
          </p:cNvPr>
          <p:cNvSpPr>
            <a:spLocks noGrp="1"/>
          </p:cNvSpPr>
          <p:nvPr>
            <p:ph type="title"/>
          </p:nvPr>
        </p:nvSpPr>
        <p:spPr>
          <a:xfrm>
            <a:off x="323850" y="682801"/>
            <a:ext cx="8424863" cy="539991"/>
          </a:xfrm>
          <a:prstGeom prst="rect">
            <a:avLst/>
          </a:prstGeom>
        </p:spPr>
        <p:txBody>
          <a:bodyPr vert="horz" lIns="91440" tIns="45720" rIns="91440" bIns="45720" rtlCol="0" anchor="ctr">
            <a:normAutofit/>
          </a:bodyPr>
          <a:lstStyle/>
          <a:p>
            <a:r>
              <a:rPr lang="fr-FR" dirty="0"/>
              <a:t>Titre </a:t>
            </a:r>
          </a:p>
        </p:txBody>
      </p:sp>
      <p:sp>
        <p:nvSpPr>
          <p:cNvPr id="2" name="Espace réservé de la date 1">
            <a:extLst>
              <a:ext uri="{FF2B5EF4-FFF2-40B4-BE49-F238E27FC236}">
                <a16:creationId xmlns:a16="http://schemas.microsoft.com/office/drawing/2014/main" id="{F8170561-5F7A-B046-81BE-E60E60355D4F}"/>
              </a:ext>
            </a:extLst>
          </p:cNvPr>
          <p:cNvSpPr>
            <a:spLocks noGrp="1"/>
          </p:cNvSpPr>
          <p:nvPr>
            <p:ph type="dt" sz="half" idx="2"/>
          </p:nvPr>
        </p:nvSpPr>
        <p:spPr>
          <a:xfrm>
            <a:off x="315703" y="4783500"/>
            <a:ext cx="2057400" cy="274637"/>
          </a:xfrm>
          <a:prstGeom prst="rect">
            <a:avLst/>
          </a:prstGeom>
        </p:spPr>
        <p:txBody>
          <a:bodyPr vert="horz" lIns="91440" tIns="45720" rIns="91440" bIns="45720" rtlCol="0" anchor="ctr"/>
          <a:lstStyle>
            <a:lvl1pPr algn="l">
              <a:defRPr sz="750" b="1">
                <a:solidFill>
                  <a:schemeClr val="tx1"/>
                </a:solidFill>
              </a:defRPr>
            </a:lvl1pPr>
          </a:lstStyle>
          <a:p>
            <a:fld id="{B858D49A-5A7A-574D-A0ED-52B5C1EFA876}" type="datetime1">
              <a:rPr lang="fr-FR" cap="all" smtClean="0"/>
              <a:pPr/>
              <a:t>07/10/2024</a:t>
            </a:fld>
            <a:endParaRPr lang="fr-FR" cap="all" dirty="0"/>
          </a:p>
        </p:txBody>
      </p:sp>
      <p:cxnSp>
        <p:nvCxnSpPr>
          <p:cNvPr id="9" name="Connecteur droit 8">
            <a:extLst>
              <a:ext uri="{FF2B5EF4-FFF2-40B4-BE49-F238E27FC236}">
                <a16:creationId xmlns:a16="http://schemas.microsoft.com/office/drawing/2014/main" id="{E071FEB6-0E77-DD46-9DA0-C52EF51FC7F3}"/>
              </a:ext>
            </a:extLst>
          </p:cNvPr>
          <p:cNvCxnSpPr/>
          <p:nvPr/>
        </p:nvCxnSpPr>
        <p:spPr bwMode="gray">
          <a:xfrm>
            <a:off x="360000" y="4784400"/>
            <a:ext cx="8424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Image 12">
            <a:extLst>
              <a:ext uri="{FF2B5EF4-FFF2-40B4-BE49-F238E27FC236}">
                <a16:creationId xmlns:a16="http://schemas.microsoft.com/office/drawing/2014/main" id="{433B51AF-3A50-3342-8D79-F2F92F599175}"/>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bwMode="gray">
          <a:xfrm>
            <a:off x="288000" y="51470"/>
            <a:ext cx="946900" cy="597755"/>
          </a:xfrm>
          <a:prstGeom prst="rect">
            <a:avLst/>
          </a:prstGeom>
        </p:spPr>
      </p:pic>
    </p:spTree>
    <p:extLst>
      <p:ext uri="{BB962C8B-B14F-4D97-AF65-F5344CB8AC3E}">
        <p14:creationId xmlns:p14="http://schemas.microsoft.com/office/powerpoint/2010/main" val="3585928067"/>
      </p:ext>
    </p:extLst>
  </p:cSld>
  <p:clrMap bg1="lt1" tx1="dk1" bg2="lt2" tx2="dk2" accent1="accent1" accent2="accent2" accent3="accent3" accent4="accent4" accent5="accent5" accent6="accent6" hlink="hlink" folHlink="folHlink"/>
  <p:sldLayoutIdLst>
    <p:sldLayoutId id="2147483814" r:id="rId1"/>
    <p:sldLayoutId id="2147483815" r:id="rId2"/>
    <p:sldLayoutId id="2147483816" r:id="rId3"/>
    <p:sldLayoutId id="2147483817" r:id="rId4"/>
    <p:sldLayoutId id="2147483818" r:id="rId5"/>
    <p:sldLayoutId id="2147483819" r:id="rId6"/>
    <p:sldLayoutId id="2147483820" r:id="rId7"/>
    <p:sldLayoutId id="2147483821" r:id="rId8"/>
    <p:sldLayoutId id="2147483822" r:id="rId9"/>
  </p:sldLayoutIdLst>
  <p:hf hdr="0"/>
  <p:txStyles>
    <p:titleStyle>
      <a:lvl1pPr marL="14288" indent="0" algn="l" defTabSz="914400" rtl="0" eaLnBrk="1" latinLnBrk="0" hangingPunct="1">
        <a:lnSpc>
          <a:spcPct val="90000"/>
        </a:lnSpc>
        <a:spcBef>
          <a:spcPct val="0"/>
        </a:spcBef>
        <a:buNone/>
        <a:tabLst/>
        <a:defRPr sz="2500" b="1" kern="1200">
          <a:solidFill>
            <a:schemeClr val="tx1"/>
          </a:solidFill>
          <a:latin typeface="+mj-lt"/>
          <a:ea typeface="+mj-ea"/>
          <a:cs typeface="+mj-cs"/>
        </a:defRPr>
      </a:lvl1pPr>
    </p:titleStyle>
    <p:bodyStyle>
      <a:lvl1pPr marL="92075" indent="0" algn="l" defTabSz="914400" rtl="0" eaLnBrk="1" latinLnBrk="0" hangingPunct="1">
        <a:lnSpc>
          <a:spcPct val="100000"/>
        </a:lnSpc>
        <a:spcBef>
          <a:spcPts val="0"/>
        </a:spcBef>
        <a:spcAft>
          <a:spcPts val="500"/>
        </a:spcAft>
        <a:buFont typeface="Arial" pitchFamily="34" charset="0"/>
        <a:buNone/>
        <a:tabLst/>
        <a:defRPr sz="1400" b="0" kern="1200">
          <a:solidFill>
            <a:schemeClr val="tx1"/>
          </a:solidFill>
          <a:latin typeface="+mn-lt"/>
          <a:ea typeface="+mn-ea"/>
          <a:cs typeface="+mn-cs"/>
        </a:defRPr>
      </a:lvl1pPr>
      <a:lvl2pPr marL="351450" indent="-171450" algn="l" defTabSz="914400" rtl="0" eaLnBrk="1" latinLnBrk="0" hangingPunct="1">
        <a:lnSpc>
          <a:spcPct val="100000"/>
        </a:lnSpc>
        <a:spcBef>
          <a:spcPts val="600"/>
        </a:spcBef>
        <a:spcAft>
          <a:spcPts val="600"/>
        </a:spcAft>
        <a:buSzPct val="100000"/>
        <a:buFont typeface="Arial" panose="020B0604020202020204" pitchFamily="34" charset="0"/>
        <a:buChar char="•"/>
        <a:defRPr sz="1200" kern="1200">
          <a:solidFill>
            <a:schemeClr val="tx1"/>
          </a:solidFill>
          <a:latin typeface="+mn-lt"/>
          <a:ea typeface="+mn-ea"/>
          <a:cs typeface="+mn-cs"/>
        </a:defRPr>
      </a:lvl2pPr>
      <a:lvl3pPr marL="531450" indent="-171450" algn="l" defTabSz="914400" rtl="0" eaLnBrk="1" latinLnBrk="0" hangingPunct="1">
        <a:lnSpc>
          <a:spcPct val="100000"/>
        </a:lnSpc>
        <a:spcBef>
          <a:spcPts val="100"/>
        </a:spcBef>
        <a:spcAft>
          <a:spcPts val="100"/>
        </a:spcAft>
        <a:buSzPct val="100000"/>
        <a:buFont typeface="Wingdings" pitchFamily="2" charset="2"/>
        <a:buChar char="§"/>
        <a:defRPr sz="1000" kern="1200">
          <a:solidFill>
            <a:schemeClr val="tx1"/>
          </a:solidFill>
          <a:latin typeface="+mn-lt"/>
          <a:ea typeface="+mn-ea"/>
          <a:cs typeface="+mn-cs"/>
        </a:defRPr>
      </a:lvl3pPr>
      <a:lvl4pPr marL="711450" indent="-171450" algn="l" defTabSz="914400" rtl="0" eaLnBrk="1" latinLnBrk="0" hangingPunct="1">
        <a:lnSpc>
          <a:spcPct val="100000"/>
        </a:lnSpc>
        <a:spcBef>
          <a:spcPts val="100"/>
        </a:spcBef>
        <a:spcAft>
          <a:spcPts val="100"/>
        </a:spcAft>
        <a:buSzPct val="100000"/>
        <a:buFont typeface="Arial" panose="020B0604020202020204" pitchFamily="34" charset="0"/>
        <a:buChar char="•"/>
        <a:defRPr sz="800" kern="1200">
          <a:solidFill>
            <a:schemeClr val="tx1"/>
          </a:solidFill>
          <a:latin typeface="+mn-lt"/>
          <a:ea typeface="+mn-ea"/>
          <a:cs typeface="+mn-cs"/>
        </a:defRPr>
      </a:lvl4pPr>
      <a:lvl5pPr marL="927450" indent="-171450" algn="l" defTabSz="914400" rtl="0" eaLnBrk="1" latinLnBrk="0" hangingPunct="1">
        <a:lnSpc>
          <a:spcPct val="100000"/>
        </a:lnSpc>
        <a:spcBef>
          <a:spcPts val="100"/>
        </a:spcBef>
        <a:spcAft>
          <a:spcPts val="100"/>
        </a:spcAft>
        <a:buSzPct val="100000"/>
        <a:buFont typeface="Wingdings" pitchFamily="2" charset="2"/>
        <a:buChar char="§"/>
        <a:defRPr sz="7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0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4EA19884-7A29-DC4E-9311-A62E54788E52}" type="datetime1">
              <a:rPr lang="fr-FR" smtClean="0"/>
              <a:t>07/10/2024</a:t>
            </a:fld>
            <a:endParaRPr lang="fr-FR" dirty="0"/>
          </a:p>
        </p:txBody>
      </p:sp>
      <p:sp>
        <p:nvSpPr>
          <p:cNvPr id="3" name="Espace réservé du pied de page 2"/>
          <p:cNvSpPr>
            <a:spLocks noGrp="1"/>
          </p:cNvSpPr>
          <p:nvPr>
            <p:ph type="ftr" sz="quarter" idx="11"/>
          </p:nvPr>
        </p:nvSpPr>
        <p:spPr>
          <a:xfrm>
            <a:off x="755576" y="4371950"/>
            <a:ext cx="3240000" cy="447947"/>
          </a:xfrm>
        </p:spPr>
        <p:txBody>
          <a:bodyPr/>
          <a:lstStyle/>
          <a:p>
            <a:r>
              <a:rPr lang="fr-FR"/>
              <a:t>Direction générale </a:t>
            </a:r>
          </a:p>
          <a:p>
            <a:r>
              <a:rPr lang="fr-FR"/>
              <a:t>de l’offre de soins</a:t>
            </a:r>
            <a:endParaRPr lang="fr-FR" dirty="0"/>
          </a:p>
        </p:txBody>
      </p:sp>
      <p:sp>
        <p:nvSpPr>
          <p:cNvPr id="4" name="Espace réservé du numéro de diapositive 3"/>
          <p:cNvSpPr>
            <a:spLocks noGrp="1"/>
          </p:cNvSpPr>
          <p:nvPr>
            <p:ph type="sldNum" sz="quarter" idx="12"/>
          </p:nvPr>
        </p:nvSpPr>
        <p:spPr/>
        <p:txBody>
          <a:bodyPr/>
          <a:lstStyle/>
          <a:p>
            <a:fld id="{10C140CD-8AED-46FF-A9A2-77308F3F39AE}" type="slidenum">
              <a:rPr lang="fr-FR" smtClean="0"/>
              <a:pPr/>
              <a:t>1</a:t>
            </a:fld>
            <a:endParaRPr lang="fr-FR" dirty="0"/>
          </a:p>
        </p:txBody>
      </p:sp>
      <p:sp>
        <p:nvSpPr>
          <p:cNvPr id="5" name="Titre 4"/>
          <p:cNvSpPr>
            <a:spLocks noGrp="1"/>
          </p:cNvSpPr>
          <p:nvPr>
            <p:ph type="title"/>
          </p:nvPr>
        </p:nvSpPr>
        <p:spPr/>
        <p:txBody>
          <a:bodyPr/>
          <a:lstStyle/>
          <a:p>
            <a:endParaRPr lang="fr-FR"/>
          </a:p>
        </p:txBody>
      </p:sp>
      <p:sp>
        <p:nvSpPr>
          <p:cNvPr id="6" name="ZoneTexte 5">
            <a:extLst>
              <a:ext uri="{FF2B5EF4-FFF2-40B4-BE49-F238E27FC236}">
                <a16:creationId xmlns:a16="http://schemas.microsoft.com/office/drawing/2014/main" id="{4DCC434A-3504-E165-EAC4-FFA67DBB0860}"/>
              </a:ext>
            </a:extLst>
          </p:cNvPr>
          <p:cNvSpPr txBox="1"/>
          <p:nvPr/>
        </p:nvSpPr>
        <p:spPr>
          <a:xfrm>
            <a:off x="3203848" y="3092835"/>
            <a:ext cx="5472608" cy="646331"/>
          </a:xfrm>
          <a:prstGeom prst="rect">
            <a:avLst/>
          </a:prstGeom>
          <a:noFill/>
        </p:spPr>
        <p:txBody>
          <a:bodyPr wrap="square" rtlCol="0">
            <a:spAutoFit/>
          </a:bodyPr>
          <a:lstStyle/>
          <a:p>
            <a:pPr algn="l"/>
            <a:r>
              <a:rPr lang="fr-FR" sz="1800" b="1" i="0" u="none" strike="noStrike" baseline="0" dirty="0">
                <a:solidFill>
                  <a:srgbClr val="000000"/>
                </a:solidFill>
                <a:latin typeface="Marianne ExtraBold" panose="02000000000000000000" pitchFamily="2" charset="0"/>
              </a:rPr>
              <a:t>Réunion avec les directeurs de l’offre de soins </a:t>
            </a:r>
            <a:br>
              <a:rPr lang="fr-FR" sz="1800" b="1" i="0" u="none" strike="noStrike" baseline="0" dirty="0">
                <a:solidFill>
                  <a:srgbClr val="000000"/>
                </a:solidFill>
                <a:latin typeface="Marianne ExtraBold" panose="02000000000000000000" pitchFamily="2" charset="0"/>
              </a:rPr>
            </a:br>
            <a:r>
              <a:rPr lang="fr-FR" sz="1800" b="1" i="0" u="none" strike="noStrike" baseline="0" dirty="0">
                <a:solidFill>
                  <a:srgbClr val="000000"/>
                </a:solidFill>
                <a:latin typeface="Marianne ExtraBold" panose="02000000000000000000" pitchFamily="2" charset="0"/>
              </a:rPr>
              <a:t>et les référents pharmacies des ARS</a:t>
            </a:r>
            <a:endParaRPr lang="fr-FR" dirty="0">
              <a:latin typeface="Marianne" panose="02000000000000000000" pitchFamily="2" charset="0"/>
            </a:endParaRPr>
          </a:p>
        </p:txBody>
      </p:sp>
      <p:sp>
        <p:nvSpPr>
          <p:cNvPr id="9" name="ZoneTexte 8">
            <a:extLst>
              <a:ext uri="{FF2B5EF4-FFF2-40B4-BE49-F238E27FC236}">
                <a16:creationId xmlns:a16="http://schemas.microsoft.com/office/drawing/2014/main" id="{A6F15779-524A-5ABF-9D32-38EA088B1AAD}"/>
              </a:ext>
            </a:extLst>
          </p:cNvPr>
          <p:cNvSpPr txBox="1"/>
          <p:nvPr/>
        </p:nvSpPr>
        <p:spPr>
          <a:xfrm>
            <a:off x="3203848" y="3963310"/>
            <a:ext cx="4702174" cy="369332"/>
          </a:xfrm>
          <a:prstGeom prst="rect">
            <a:avLst/>
          </a:prstGeom>
          <a:noFill/>
        </p:spPr>
        <p:txBody>
          <a:bodyPr wrap="square">
            <a:spAutoFit/>
          </a:bodyPr>
          <a:lstStyle/>
          <a:p>
            <a:r>
              <a:rPr lang="fr-FR" sz="1800" b="1" i="0" u="none" strike="noStrike" baseline="0" dirty="0">
                <a:solidFill>
                  <a:srgbClr val="000000"/>
                </a:solidFill>
                <a:latin typeface="Marianne" panose="02000000000000000000" pitchFamily="2" charset="0"/>
              </a:rPr>
              <a:t>Mardi 8 octobre 2024</a:t>
            </a:r>
            <a:endParaRPr lang="fr-FR" dirty="0">
              <a:latin typeface="Marianne" panose="02000000000000000000" pitchFamily="2" charset="0"/>
            </a:endParaRPr>
          </a:p>
        </p:txBody>
      </p:sp>
      <p:pic>
        <p:nvPicPr>
          <p:cNvPr id="10" name="Image 9" descr="Une image contenant texte, Police, affiche, graphisme">
            <a:extLst>
              <a:ext uri="{FF2B5EF4-FFF2-40B4-BE49-F238E27FC236}">
                <a16:creationId xmlns:a16="http://schemas.microsoft.com/office/drawing/2014/main" id="{F3D6E2CE-19C5-DCC8-0789-0426B5F128E7}"/>
              </a:ext>
            </a:extLst>
          </p:cNvPr>
          <p:cNvPicPr>
            <a:picLocks noChangeAspect="1"/>
          </p:cNvPicPr>
          <p:nvPr/>
        </p:nvPicPr>
        <p:blipFill>
          <a:blip r:embed="rId2"/>
          <a:stretch>
            <a:fillRect/>
          </a:stretch>
        </p:blipFill>
        <p:spPr>
          <a:xfrm>
            <a:off x="323528" y="9798"/>
            <a:ext cx="2952328" cy="3093802"/>
          </a:xfrm>
          <a:prstGeom prst="rect">
            <a:avLst/>
          </a:prstGeom>
        </p:spPr>
      </p:pic>
      <p:sp>
        <p:nvSpPr>
          <p:cNvPr id="11" name="ZoneTexte 10">
            <a:extLst>
              <a:ext uri="{FF2B5EF4-FFF2-40B4-BE49-F238E27FC236}">
                <a16:creationId xmlns:a16="http://schemas.microsoft.com/office/drawing/2014/main" id="{26378C4F-C57E-62EF-6369-32CCBC09CA62}"/>
              </a:ext>
            </a:extLst>
          </p:cNvPr>
          <p:cNvSpPr txBox="1"/>
          <p:nvPr/>
        </p:nvSpPr>
        <p:spPr>
          <a:xfrm>
            <a:off x="3203848" y="987574"/>
            <a:ext cx="1656184" cy="1440160"/>
          </a:xfrm>
          <a:prstGeom prst="rect">
            <a:avLst/>
          </a:prstGeom>
          <a:solidFill>
            <a:schemeClr val="bg1"/>
          </a:solidFill>
        </p:spPr>
        <p:txBody>
          <a:bodyPr wrap="square" rtlCol="0">
            <a:spAutoFit/>
          </a:bodyPr>
          <a:lstStyle/>
          <a:p>
            <a:endParaRPr lang="fr-FR" dirty="0"/>
          </a:p>
        </p:txBody>
      </p:sp>
    </p:spTree>
    <p:extLst>
      <p:ext uri="{BB962C8B-B14F-4D97-AF65-F5344CB8AC3E}">
        <p14:creationId xmlns:p14="http://schemas.microsoft.com/office/powerpoint/2010/main" val="18830201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pour une image  1"/>
          <p:cNvSpPr>
            <a:spLocks noGrp="1"/>
          </p:cNvSpPr>
          <p:nvPr>
            <p:ph type="pic" sz="quarter" idx="13"/>
          </p:nvPr>
        </p:nvSpPr>
        <p:spPr/>
        <p:txBody>
          <a:bodyPr/>
          <a:lstStyle/>
          <a:p>
            <a:endParaRPr lang="fr-FR" dirty="0"/>
          </a:p>
        </p:txBody>
      </p:sp>
      <p:sp>
        <p:nvSpPr>
          <p:cNvPr id="3" name="Espace réservé de la date 2"/>
          <p:cNvSpPr>
            <a:spLocks noGrp="1"/>
          </p:cNvSpPr>
          <p:nvPr>
            <p:ph type="dt" sz="half" idx="2"/>
          </p:nvPr>
        </p:nvSpPr>
        <p:spPr/>
        <p:txBody>
          <a:bodyPr/>
          <a:lstStyle/>
          <a:p>
            <a:fld id="{5F7325A3-5315-1B4B-A0D9-112471EB5837}" type="datetime1">
              <a:rPr lang="fr-FR" cap="all" smtClean="0"/>
              <a:pPr/>
              <a:t>07/10/2024</a:t>
            </a:fld>
            <a:endParaRPr lang="fr-FR" cap="all" dirty="0"/>
          </a:p>
        </p:txBody>
      </p:sp>
      <p:sp>
        <p:nvSpPr>
          <p:cNvPr id="5" name="Espace réservé du numéro de diapositive 4"/>
          <p:cNvSpPr>
            <a:spLocks noGrp="1"/>
          </p:cNvSpPr>
          <p:nvPr>
            <p:ph type="sldNum" sz="quarter" idx="4"/>
          </p:nvPr>
        </p:nvSpPr>
        <p:spPr/>
        <p:txBody>
          <a:bodyPr/>
          <a:lstStyle/>
          <a:p>
            <a:fld id="{733122C9-A0B9-462F-8757-0847AD287B63}" type="slidenum">
              <a:rPr lang="fr-FR" smtClean="0"/>
              <a:pPr/>
              <a:t>2</a:t>
            </a:fld>
            <a:endParaRPr lang="fr-FR" dirty="0"/>
          </a:p>
        </p:txBody>
      </p:sp>
      <p:sp>
        <p:nvSpPr>
          <p:cNvPr id="6" name="Espace réservé du pied de page 5"/>
          <p:cNvSpPr>
            <a:spLocks noGrp="1"/>
          </p:cNvSpPr>
          <p:nvPr>
            <p:ph type="ftr" sz="quarter" idx="3"/>
          </p:nvPr>
        </p:nvSpPr>
        <p:spPr/>
        <p:txBody>
          <a:bodyPr/>
          <a:lstStyle/>
          <a:p>
            <a:r>
              <a:rPr lang="fr-FR"/>
              <a:t>Direction générale de l’offre de soins</a:t>
            </a:r>
            <a:endParaRPr lang="fr-FR" dirty="0"/>
          </a:p>
        </p:txBody>
      </p:sp>
      <p:sp>
        <p:nvSpPr>
          <p:cNvPr id="8" name="Titre 7">
            <a:extLst>
              <a:ext uri="{FF2B5EF4-FFF2-40B4-BE49-F238E27FC236}">
                <a16:creationId xmlns:a16="http://schemas.microsoft.com/office/drawing/2014/main" id="{CD9F84D2-EE11-43A0-BFA7-F0F4FEA6B3B4}"/>
              </a:ext>
            </a:extLst>
          </p:cNvPr>
          <p:cNvSpPr>
            <a:spLocks noGrp="1"/>
          </p:cNvSpPr>
          <p:nvPr>
            <p:ph type="title"/>
          </p:nvPr>
        </p:nvSpPr>
        <p:spPr/>
        <p:txBody>
          <a:bodyPr/>
          <a:lstStyle/>
          <a:p>
            <a:pPr marL="0" indent="0">
              <a:buNone/>
            </a:pPr>
            <a:r>
              <a:rPr lang="fr-FR" sz="3600" b="1" i="0" u="none" strike="noStrike" baseline="0" dirty="0">
                <a:latin typeface="Marianne ExtraBold" panose="02000000000000000000" pitchFamily="2" charset="0"/>
              </a:rPr>
              <a:t>Les « territoires fragiles » en médicament</a:t>
            </a:r>
            <a:endParaRPr lang="fr-FR" dirty="0"/>
          </a:p>
        </p:txBody>
      </p:sp>
    </p:spTree>
    <p:extLst>
      <p:ext uri="{BB962C8B-B14F-4D97-AF65-F5344CB8AC3E}">
        <p14:creationId xmlns:p14="http://schemas.microsoft.com/office/powerpoint/2010/main" val="35557335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27871D39-6D17-87FA-011C-911E581ACAA9}"/>
              </a:ext>
            </a:extLst>
          </p:cNvPr>
          <p:cNvSpPr>
            <a:spLocks noGrp="1"/>
          </p:cNvSpPr>
          <p:nvPr>
            <p:ph type="body" sz="quarter" idx="13"/>
          </p:nvPr>
        </p:nvSpPr>
        <p:spPr>
          <a:xfrm>
            <a:off x="360159" y="2490276"/>
            <a:ext cx="8424000" cy="2293224"/>
          </a:xfrm>
        </p:spPr>
        <p:txBody>
          <a:bodyPr/>
          <a:lstStyle/>
          <a:p>
            <a:r>
              <a:rPr lang="fr-FR" dirty="0"/>
              <a:t>1. Le maillage officinal</a:t>
            </a:r>
          </a:p>
        </p:txBody>
      </p:sp>
      <p:sp>
        <p:nvSpPr>
          <p:cNvPr id="3" name="Espace réservé de la date 2">
            <a:extLst>
              <a:ext uri="{FF2B5EF4-FFF2-40B4-BE49-F238E27FC236}">
                <a16:creationId xmlns:a16="http://schemas.microsoft.com/office/drawing/2014/main" id="{3755935C-CED9-5FEA-F06A-84AEF56624C8}"/>
              </a:ext>
            </a:extLst>
          </p:cNvPr>
          <p:cNvSpPr>
            <a:spLocks noGrp="1"/>
          </p:cNvSpPr>
          <p:nvPr>
            <p:ph type="dt" sz="half" idx="2"/>
          </p:nvPr>
        </p:nvSpPr>
        <p:spPr/>
        <p:txBody>
          <a:bodyPr/>
          <a:lstStyle/>
          <a:p>
            <a:fld id="{D7698221-35EF-134F-B87A-568DECC70F29}" type="datetime1">
              <a:rPr lang="fr-FR" cap="all" smtClean="0"/>
              <a:pPr/>
              <a:t>07/10/2024</a:t>
            </a:fld>
            <a:endParaRPr lang="fr-FR" cap="all" dirty="0"/>
          </a:p>
        </p:txBody>
      </p:sp>
      <p:sp>
        <p:nvSpPr>
          <p:cNvPr id="4" name="Espace réservé du numéro de diapositive 3">
            <a:extLst>
              <a:ext uri="{FF2B5EF4-FFF2-40B4-BE49-F238E27FC236}">
                <a16:creationId xmlns:a16="http://schemas.microsoft.com/office/drawing/2014/main" id="{09D9788B-498F-6ED8-4CEE-F623B5F167E8}"/>
              </a:ext>
            </a:extLst>
          </p:cNvPr>
          <p:cNvSpPr>
            <a:spLocks noGrp="1"/>
          </p:cNvSpPr>
          <p:nvPr>
            <p:ph type="sldNum" sz="quarter" idx="4"/>
          </p:nvPr>
        </p:nvSpPr>
        <p:spPr/>
        <p:txBody>
          <a:bodyPr/>
          <a:lstStyle/>
          <a:p>
            <a:fld id="{733122C9-A0B9-462F-8757-0847AD287B63}" type="slidenum">
              <a:rPr lang="fr-FR" smtClean="0"/>
              <a:pPr/>
              <a:t>3</a:t>
            </a:fld>
            <a:endParaRPr lang="fr-FR" dirty="0"/>
          </a:p>
        </p:txBody>
      </p:sp>
      <p:sp>
        <p:nvSpPr>
          <p:cNvPr id="5" name="Espace réservé du pied de page 4">
            <a:extLst>
              <a:ext uri="{FF2B5EF4-FFF2-40B4-BE49-F238E27FC236}">
                <a16:creationId xmlns:a16="http://schemas.microsoft.com/office/drawing/2014/main" id="{4F821F31-4A69-5481-95F7-73A7A1B0DDD9}"/>
              </a:ext>
            </a:extLst>
          </p:cNvPr>
          <p:cNvSpPr>
            <a:spLocks noGrp="1"/>
          </p:cNvSpPr>
          <p:nvPr>
            <p:ph type="ftr" sz="quarter" idx="3"/>
          </p:nvPr>
        </p:nvSpPr>
        <p:spPr/>
        <p:txBody>
          <a:bodyPr/>
          <a:lstStyle/>
          <a:p>
            <a:r>
              <a:rPr lang="fr-FR"/>
              <a:t>Direction générale de l’offre de soins</a:t>
            </a:r>
            <a:endParaRPr lang="fr-FR" dirty="0"/>
          </a:p>
        </p:txBody>
      </p:sp>
      <p:pic>
        <p:nvPicPr>
          <p:cNvPr id="6" name="Image 5" descr="Une image contenant texte, Police, affiche, graphisme">
            <a:extLst>
              <a:ext uri="{FF2B5EF4-FFF2-40B4-BE49-F238E27FC236}">
                <a16:creationId xmlns:a16="http://schemas.microsoft.com/office/drawing/2014/main" id="{ACE5141A-8B7B-BF1C-F8CB-5E149E2C78FF}"/>
              </a:ext>
            </a:extLst>
          </p:cNvPr>
          <p:cNvPicPr>
            <a:picLocks noChangeAspect="1"/>
          </p:cNvPicPr>
          <p:nvPr/>
        </p:nvPicPr>
        <p:blipFill>
          <a:blip r:embed="rId2"/>
          <a:stretch>
            <a:fillRect/>
          </a:stretch>
        </p:blipFill>
        <p:spPr>
          <a:xfrm>
            <a:off x="323850" y="123478"/>
            <a:ext cx="2159918" cy="2263421"/>
          </a:xfrm>
          <a:prstGeom prst="rect">
            <a:avLst/>
          </a:prstGeom>
        </p:spPr>
      </p:pic>
    </p:spTree>
    <p:extLst>
      <p:ext uri="{BB962C8B-B14F-4D97-AF65-F5344CB8AC3E}">
        <p14:creationId xmlns:p14="http://schemas.microsoft.com/office/powerpoint/2010/main" val="30936354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733122C9-A0B9-462F-8757-0847AD287B63}" type="slidenum">
              <a:rPr lang="fr-FR" smtClean="0"/>
              <a:pPr/>
              <a:t>4</a:t>
            </a:fld>
            <a:endParaRPr lang="fr-FR" dirty="0"/>
          </a:p>
        </p:txBody>
      </p:sp>
      <p:sp>
        <p:nvSpPr>
          <p:cNvPr id="3" name="Espace réservé de la date 2"/>
          <p:cNvSpPr>
            <a:spLocks noGrp="1"/>
          </p:cNvSpPr>
          <p:nvPr>
            <p:ph type="dt" sz="half" idx="2"/>
          </p:nvPr>
        </p:nvSpPr>
        <p:spPr/>
        <p:txBody>
          <a:bodyPr/>
          <a:lstStyle/>
          <a:p>
            <a:fld id="{6A4A60EE-9D13-3442-9796-E718C6343EC1}" type="datetime1">
              <a:rPr lang="fr-FR" cap="all" smtClean="0"/>
              <a:pPr/>
              <a:t>07/10/2024</a:t>
            </a:fld>
            <a:endParaRPr lang="fr-FR" cap="all" dirty="0"/>
          </a:p>
        </p:txBody>
      </p:sp>
      <p:sp>
        <p:nvSpPr>
          <p:cNvPr id="4" name="Espace réservé du texte 3"/>
          <p:cNvSpPr>
            <a:spLocks noGrp="1"/>
          </p:cNvSpPr>
          <p:nvPr>
            <p:ph type="body" sz="quarter" idx="13"/>
          </p:nvPr>
        </p:nvSpPr>
        <p:spPr>
          <a:xfrm>
            <a:off x="359833" y="1222792"/>
            <a:ext cx="8424614" cy="242951"/>
          </a:xfrm>
        </p:spPr>
        <p:txBody>
          <a:bodyPr/>
          <a:lstStyle/>
          <a:p>
            <a:r>
              <a:rPr lang="fr-FR" dirty="0">
                <a:latin typeface="Marianne" panose="02000000000000000000" pitchFamily="2" charset="0"/>
              </a:rPr>
              <a:t>Des principes anciens, une densité élevée, des adaptations à la marge</a:t>
            </a:r>
          </a:p>
        </p:txBody>
      </p:sp>
      <p:sp>
        <p:nvSpPr>
          <p:cNvPr id="5" name="Titre 4"/>
          <p:cNvSpPr>
            <a:spLocks noGrp="1"/>
          </p:cNvSpPr>
          <p:nvPr>
            <p:ph type="title"/>
          </p:nvPr>
        </p:nvSpPr>
        <p:spPr/>
        <p:txBody>
          <a:bodyPr/>
          <a:lstStyle/>
          <a:p>
            <a:r>
              <a:rPr lang="fr-FR" dirty="0">
                <a:latin typeface="Marianne ExtraBold" panose="02000000000000000000" pitchFamily="2" charset="0"/>
              </a:rPr>
              <a:t>Le maillage officinal</a:t>
            </a:r>
          </a:p>
        </p:txBody>
      </p:sp>
      <p:sp>
        <p:nvSpPr>
          <p:cNvPr id="6" name="Espace réservé du texte 5"/>
          <p:cNvSpPr>
            <a:spLocks noGrp="1"/>
          </p:cNvSpPr>
          <p:nvPr>
            <p:ph type="body" sz="quarter" idx="14"/>
          </p:nvPr>
        </p:nvSpPr>
        <p:spPr>
          <a:xfrm>
            <a:off x="359833" y="1580379"/>
            <a:ext cx="8316623" cy="2880320"/>
          </a:xfrm>
        </p:spPr>
        <p:txBody>
          <a:bodyPr/>
          <a:lstStyle/>
          <a:p>
            <a:pPr algn="just"/>
            <a:r>
              <a:rPr lang="fr-FR" sz="1000" dirty="0">
                <a:latin typeface="Marianne" panose="02000000000000000000" pitchFamily="2" charset="0"/>
              </a:rPr>
              <a:t>- La structuration actuelle du réseau officinal est </a:t>
            </a:r>
            <a:r>
              <a:rPr lang="fr-FR" sz="1000" b="1" dirty="0">
                <a:latin typeface="Marianne" panose="02000000000000000000" pitchFamily="2" charset="0"/>
              </a:rPr>
              <a:t>plus le produit de l’histoire que la réglementation actuelle.</a:t>
            </a:r>
            <a:endParaRPr lang="fr-FR" sz="1000" dirty="0">
              <a:latin typeface="Marianne" panose="02000000000000000000" pitchFamily="2" charset="0"/>
            </a:endParaRPr>
          </a:p>
          <a:p>
            <a:pPr algn="just"/>
            <a:r>
              <a:rPr lang="fr-FR" sz="1000" dirty="0">
                <a:latin typeface="Marianne" panose="02000000000000000000" pitchFamily="2" charset="0"/>
              </a:rPr>
              <a:t>- Le code de la santé publique (L.5125-4) autorise aujourd’hui les nouvelles installations d’officine (par transfert ou création) uniquement </a:t>
            </a:r>
            <a:r>
              <a:rPr lang="fr-FR" sz="1000" b="1" dirty="0">
                <a:latin typeface="Marianne" panose="02000000000000000000" pitchFamily="2" charset="0"/>
              </a:rPr>
              <a:t>dans les communes comptant au moins 2500 habitants </a:t>
            </a:r>
            <a:r>
              <a:rPr lang="fr-FR" sz="1000" dirty="0">
                <a:latin typeface="Marianne" panose="02000000000000000000" pitchFamily="2" charset="0"/>
              </a:rPr>
              <a:t>(3500 en Alsace Moselle et Guyane).</a:t>
            </a:r>
          </a:p>
          <a:p>
            <a:endParaRPr lang="fr-FR" sz="1000" dirty="0">
              <a:latin typeface="Marianne" panose="02000000000000000000" pitchFamily="2" charset="0"/>
            </a:endParaRPr>
          </a:p>
          <a:p>
            <a:pPr algn="just"/>
            <a:r>
              <a:rPr lang="fr-FR" sz="1000" dirty="0">
                <a:latin typeface="Marianne" panose="02000000000000000000" pitchFamily="2" charset="0"/>
              </a:rPr>
              <a:t>- Or </a:t>
            </a:r>
            <a:r>
              <a:rPr lang="fr-FR" sz="1000" b="1" dirty="0">
                <a:latin typeface="Marianne" panose="02000000000000000000" pitchFamily="2" charset="0"/>
              </a:rPr>
              <a:t>« la majorité des communes équipées d’une officine en France compte justement moins de 2500 habitants » </a:t>
            </a:r>
            <a:r>
              <a:rPr lang="fr-FR" sz="1000" dirty="0">
                <a:latin typeface="Marianne" panose="02000000000000000000" pitchFamily="2" charset="0"/>
              </a:rPr>
              <a:t>(IGF, IGAS 2016) : si une officine ferme sur ces communes, la réglementation ne permet pas une réouverture une fois la licence correspondante supprimée.</a:t>
            </a:r>
          </a:p>
          <a:p>
            <a:endParaRPr lang="fr-FR" sz="1000" dirty="0">
              <a:latin typeface="Marianne" panose="02000000000000000000" pitchFamily="2" charset="0"/>
            </a:endParaRPr>
          </a:p>
          <a:p>
            <a:pPr algn="just"/>
            <a:r>
              <a:rPr lang="fr-FR" sz="1000" dirty="0">
                <a:latin typeface="Marianne" panose="02000000000000000000" pitchFamily="2" charset="0"/>
              </a:rPr>
              <a:t>- Au-delà de 2500 habitants sur la commune, la réglementation autorise l’installation d’une officine supplémentaire par tranche de </a:t>
            </a:r>
            <a:r>
              <a:rPr lang="fr-FR" sz="1000" b="1" dirty="0">
                <a:latin typeface="Marianne" panose="02000000000000000000" pitchFamily="2" charset="0"/>
              </a:rPr>
              <a:t>4500 habitants </a:t>
            </a:r>
            <a:r>
              <a:rPr lang="fr-FR" sz="1000" dirty="0">
                <a:latin typeface="Marianne" panose="02000000000000000000" pitchFamily="2" charset="0"/>
              </a:rPr>
              <a:t>(régime d’autorisation) + obligation de choisir une implantation infracommunale permettant « une desserte optimale de la population résidente ». </a:t>
            </a:r>
          </a:p>
        </p:txBody>
      </p:sp>
      <p:sp>
        <p:nvSpPr>
          <p:cNvPr id="7" name="Espace réservé du pied de page 6"/>
          <p:cNvSpPr>
            <a:spLocks noGrp="1"/>
          </p:cNvSpPr>
          <p:nvPr>
            <p:ph type="ftr" sz="quarter" idx="3"/>
          </p:nvPr>
        </p:nvSpPr>
        <p:spPr/>
        <p:txBody>
          <a:bodyPr/>
          <a:lstStyle/>
          <a:p>
            <a:r>
              <a:rPr lang="fr-FR"/>
              <a:t>Direction générale de l’offre de soins</a:t>
            </a:r>
            <a:endParaRPr lang="fr-FR" dirty="0"/>
          </a:p>
        </p:txBody>
      </p:sp>
    </p:spTree>
    <p:extLst>
      <p:ext uri="{BB962C8B-B14F-4D97-AF65-F5344CB8AC3E}">
        <p14:creationId xmlns:p14="http://schemas.microsoft.com/office/powerpoint/2010/main" val="5509982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733122C9-A0B9-462F-8757-0847AD287B63}" type="slidenum">
              <a:rPr lang="fr-FR" smtClean="0"/>
              <a:pPr/>
              <a:t>5</a:t>
            </a:fld>
            <a:endParaRPr lang="fr-FR" dirty="0"/>
          </a:p>
        </p:txBody>
      </p:sp>
      <p:sp>
        <p:nvSpPr>
          <p:cNvPr id="3" name="Espace réservé de la date 2"/>
          <p:cNvSpPr>
            <a:spLocks noGrp="1"/>
          </p:cNvSpPr>
          <p:nvPr>
            <p:ph type="dt" sz="half" idx="2"/>
          </p:nvPr>
        </p:nvSpPr>
        <p:spPr/>
        <p:txBody>
          <a:bodyPr/>
          <a:lstStyle/>
          <a:p>
            <a:fld id="{6A4A60EE-9D13-3442-9796-E718C6343EC1}" type="datetime1">
              <a:rPr lang="fr-FR" cap="all" smtClean="0"/>
              <a:pPr/>
              <a:t>07/10/2024</a:t>
            </a:fld>
            <a:endParaRPr lang="fr-FR" cap="all" dirty="0"/>
          </a:p>
        </p:txBody>
      </p:sp>
      <p:sp>
        <p:nvSpPr>
          <p:cNvPr id="4" name="Espace réservé du texte 3"/>
          <p:cNvSpPr>
            <a:spLocks noGrp="1"/>
          </p:cNvSpPr>
          <p:nvPr>
            <p:ph type="body" sz="quarter" idx="13"/>
          </p:nvPr>
        </p:nvSpPr>
        <p:spPr>
          <a:xfrm>
            <a:off x="359833" y="1222792"/>
            <a:ext cx="8424614" cy="242951"/>
          </a:xfrm>
        </p:spPr>
        <p:txBody>
          <a:bodyPr/>
          <a:lstStyle/>
          <a:p>
            <a:r>
              <a:rPr lang="fr-FR" dirty="0">
                <a:latin typeface="Marianne" panose="02000000000000000000" pitchFamily="2" charset="0"/>
              </a:rPr>
              <a:t>Des principes anciens, une densité élevée, des adaptations à la marge</a:t>
            </a:r>
          </a:p>
        </p:txBody>
      </p:sp>
      <p:sp>
        <p:nvSpPr>
          <p:cNvPr id="5" name="Titre 4"/>
          <p:cNvSpPr>
            <a:spLocks noGrp="1"/>
          </p:cNvSpPr>
          <p:nvPr>
            <p:ph type="title"/>
          </p:nvPr>
        </p:nvSpPr>
        <p:spPr/>
        <p:txBody>
          <a:bodyPr/>
          <a:lstStyle/>
          <a:p>
            <a:r>
              <a:rPr lang="fr-FR" dirty="0">
                <a:latin typeface="Marianne ExtraBold" panose="02000000000000000000" pitchFamily="2" charset="0"/>
              </a:rPr>
              <a:t>Le maillage officinal</a:t>
            </a:r>
          </a:p>
        </p:txBody>
      </p:sp>
      <p:sp>
        <p:nvSpPr>
          <p:cNvPr id="6" name="Espace réservé du texte 5"/>
          <p:cNvSpPr>
            <a:spLocks noGrp="1"/>
          </p:cNvSpPr>
          <p:nvPr>
            <p:ph type="body" sz="quarter" idx="14"/>
          </p:nvPr>
        </p:nvSpPr>
        <p:spPr>
          <a:xfrm>
            <a:off x="359833" y="1580379"/>
            <a:ext cx="8316623" cy="2880320"/>
          </a:xfrm>
        </p:spPr>
        <p:txBody>
          <a:bodyPr/>
          <a:lstStyle/>
          <a:p>
            <a:pPr algn="just"/>
            <a:r>
              <a:rPr lang="fr-FR" sz="1000" b="1" u="sng" dirty="0">
                <a:latin typeface="Marianne" panose="02000000000000000000" pitchFamily="2" charset="0"/>
              </a:rPr>
              <a:t>Rapport IGAS – IGF (2016) : </a:t>
            </a:r>
          </a:p>
          <a:p>
            <a:pPr algn="just"/>
            <a:r>
              <a:rPr lang="fr-FR" sz="1000" dirty="0">
                <a:latin typeface="Marianne" panose="02000000000000000000" pitchFamily="2" charset="0"/>
              </a:rPr>
              <a:t>- 97% de la population métropolitaine vit à moins de 10 minutes en voiture d’une officine</a:t>
            </a:r>
          </a:p>
          <a:p>
            <a:pPr algn="just"/>
            <a:r>
              <a:rPr lang="fr-FR" sz="1000" dirty="0">
                <a:latin typeface="Marianne" panose="02000000000000000000" pitchFamily="2" charset="0"/>
              </a:rPr>
              <a:t>- 99,5% se situe à moins de 15 min</a:t>
            </a:r>
            <a:endParaRPr lang="fr-FR" sz="1000" b="1" dirty="0">
              <a:latin typeface="Marianne" panose="02000000000000000000" pitchFamily="2" charset="0"/>
            </a:endParaRPr>
          </a:p>
          <a:p>
            <a:pPr algn="just"/>
            <a:endParaRPr lang="fr-FR" sz="1000" b="1" dirty="0">
              <a:latin typeface="Marianne" panose="02000000000000000000" pitchFamily="2" charset="0"/>
            </a:endParaRPr>
          </a:p>
          <a:p>
            <a:pPr algn="just"/>
            <a:r>
              <a:rPr lang="fr-FR" sz="1000" dirty="0">
                <a:latin typeface="Marianne" panose="02000000000000000000" pitchFamily="2" charset="0"/>
              </a:rPr>
              <a:t>D’après les micro-simulations de la mission IGAS-IGF sur l’évolution du réseau dans les 5-10 ans à l’échelle communale, les fermetures d’officine vont se poursuivre mais n’impacteront que faiblement l’accès au médicament : </a:t>
            </a:r>
          </a:p>
          <a:p>
            <a:pPr algn="just"/>
            <a:endParaRPr lang="fr-FR" sz="1000" dirty="0">
              <a:latin typeface="Marianne" panose="02000000000000000000" pitchFamily="2" charset="0"/>
            </a:endParaRPr>
          </a:p>
          <a:p>
            <a:pPr algn="just"/>
            <a:r>
              <a:rPr lang="fr-FR" sz="1000" dirty="0">
                <a:latin typeface="Marianne" panose="02000000000000000000" pitchFamily="2" charset="0"/>
              </a:rPr>
              <a:t>- 96% de la population vivrait à moins de 10 minutes en voiture d’une officine dans dix ans</a:t>
            </a:r>
          </a:p>
          <a:p>
            <a:pPr algn="just"/>
            <a:r>
              <a:rPr lang="fr-FR" sz="1000" dirty="0">
                <a:latin typeface="Marianne" panose="02000000000000000000" pitchFamily="2" charset="0"/>
              </a:rPr>
              <a:t>- 99,2% de la population vivrait à moins de 15 minutes en voiture d’une officine dans dix ans</a:t>
            </a:r>
          </a:p>
          <a:p>
            <a:pPr algn="just"/>
            <a:endParaRPr lang="fr-FR" sz="1000" b="1" dirty="0">
              <a:latin typeface="Marianne" panose="02000000000000000000" pitchFamily="2" charset="0"/>
            </a:endParaRPr>
          </a:p>
          <a:p>
            <a:pPr algn="just"/>
            <a:r>
              <a:rPr lang="fr-FR" sz="1000" b="1" u="sng" dirty="0">
                <a:latin typeface="Marianne" panose="02000000000000000000" pitchFamily="2" charset="0"/>
              </a:rPr>
              <a:t>Démographie des pharmaciens – Panorama 2023 </a:t>
            </a:r>
            <a:r>
              <a:rPr lang="fr-FR" sz="1000" dirty="0">
                <a:latin typeface="Marianne" panose="02000000000000000000" pitchFamily="2" charset="0"/>
              </a:rPr>
              <a:t>(25 juin 2024)</a:t>
            </a:r>
            <a:r>
              <a:rPr lang="fr-FR" sz="1000" b="1" dirty="0">
                <a:latin typeface="Marianne" panose="02000000000000000000" pitchFamily="2" charset="0"/>
              </a:rPr>
              <a:t> : </a:t>
            </a:r>
          </a:p>
          <a:p>
            <a:pPr algn="just"/>
            <a:r>
              <a:rPr lang="fr-FR" sz="1000" b="1" dirty="0">
                <a:latin typeface="Marianne" panose="02000000000000000000" pitchFamily="2" charset="0"/>
              </a:rPr>
              <a:t>-  en 2023, le nombre de pharmaciens inscrits à l’ordre est globalement resté stable </a:t>
            </a:r>
            <a:r>
              <a:rPr lang="fr-FR" sz="1000" dirty="0">
                <a:latin typeface="Marianne" panose="02000000000000000000" pitchFamily="2" charset="0"/>
              </a:rPr>
              <a:t>(+0,6%), soit 74 219 professionnels. Sur dix ans, le nombre augmente même de 1,8%. Mais c’est une </a:t>
            </a:r>
            <a:r>
              <a:rPr lang="fr-FR" sz="1000" b="1" dirty="0">
                <a:latin typeface="Marianne" panose="02000000000000000000" pitchFamily="2" charset="0"/>
              </a:rPr>
              <a:t>augmentation deux fois moindre que celle de la population</a:t>
            </a:r>
            <a:r>
              <a:rPr lang="fr-FR" sz="1000" dirty="0">
                <a:latin typeface="Marianne" panose="02000000000000000000" pitchFamily="2" charset="0"/>
              </a:rPr>
              <a:t>. En 2016, la France comptait 74 441 pharmaciens pour 67millions d’habitants. En 2023, ils sont 74 219 pour 68 millions d’habitants.</a:t>
            </a:r>
          </a:p>
          <a:p>
            <a:pPr algn="just"/>
            <a:r>
              <a:rPr lang="fr-FR" sz="1000" dirty="0">
                <a:latin typeface="Marianne" panose="02000000000000000000" pitchFamily="2" charset="0"/>
              </a:rPr>
              <a:t>- 4 150 pharmaciens qui travaillent dans l’industrie pharmaceutique, soit </a:t>
            </a:r>
            <a:r>
              <a:rPr lang="fr-FR" sz="1000" b="1" dirty="0">
                <a:latin typeface="Marianne" panose="02000000000000000000" pitchFamily="2" charset="0"/>
              </a:rPr>
              <a:t>20% de plus qu’il y a dix ans</a:t>
            </a:r>
            <a:r>
              <a:rPr lang="fr-FR" sz="1000" dirty="0">
                <a:latin typeface="Marianne" panose="02000000000000000000" pitchFamily="2" charset="0"/>
              </a:rPr>
              <a:t>. Déficit d’attractivité. </a:t>
            </a:r>
            <a:endParaRPr lang="fr-FR" sz="1000" b="1" dirty="0">
              <a:latin typeface="Marianne" panose="02000000000000000000" pitchFamily="2" charset="0"/>
            </a:endParaRPr>
          </a:p>
          <a:p>
            <a:pPr algn="just"/>
            <a:endParaRPr lang="fr-FR" sz="1000" dirty="0">
              <a:latin typeface="Marianne" panose="02000000000000000000" pitchFamily="2" charset="0"/>
            </a:endParaRPr>
          </a:p>
        </p:txBody>
      </p:sp>
      <p:sp>
        <p:nvSpPr>
          <p:cNvPr id="7" name="Espace réservé du pied de page 6"/>
          <p:cNvSpPr>
            <a:spLocks noGrp="1"/>
          </p:cNvSpPr>
          <p:nvPr>
            <p:ph type="ftr" sz="quarter" idx="3"/>
          </p:nvPr>
        </p:nvSpPr>
        <p:spPr/>
        <p:txBody>
          <a:bodyPr/>
          <a:lstStyle/>
          <a:p>
            <a:r>
              <a:rPr lang="fr-FR" dirty="0"/>
              <a:t>Direction générale de l’offre de soins</a:t>
            </a:r>
          </a:p>
        </p:txBody>
      </p:sp>
    </p:spTree>
    <p:extLst>
      <p:ext uri="{BB962C8B-B14F-4D97-AF65-F5344CB8AC3E}">
        <p14:creationId xmlns:p14="http://schemas.microsoft.com/office/powerpoint/2010/main" val="27447360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27871D39-6D17-87FA-011C-911E581ACAA9}"/>
              </a:ext>
            </a:extLst>
          </p:cNvPr>
          <p:cNvSpPr>
            <a:spLocks noGrp="1"/>
          </p:cNvSpPr>
          <p:nvPr>
            <p:ph type="body" sz="quarter" idx="13"/>
          </p:nvPr>
        </p:nvSpPr>
        <p:spPr>
          <a:xfrm>
            <a:off x="360159" y="2490276"/>
            <a:ext cx="8424000" cy="2293224"/>
          </a:xfrm>
        </p:spPr>
        <p:txBody>
          <a:bodyPr/>
          <a:lstStyle/>
          <a:p>
            <a:pPr marL="606425" indent="-514350">
              <a:buFont typeface="+mj-lt"/>
              <a:buAutoNum type="arabicPeriod" startAt="2"/>
            </a:pPr>
            <a:r>
              <a:rPr lang="fr-FR" dirty="0"/>
              <a:t>Le dispositif </a:t>
            </a:r>
            <a:br>
              <a:rPr lang="fr-FR" dirty="0"/>
            </a:br>
            <a:r>
              <a:rPr lang="fr-FR" dirty="0"/>
              <a:t>« territoires fragiles »</a:t>
            </a:r>
          </a:p>
        </p:txBody>
      </p:sp>
      <p:sp>
        <p:nvSpPr>
          <p:cNvPr id="3" name="Espace réservé de la date 2">
            <a:extLst>
              <a:ext uri="{FF2B5EF4-FFF2-40B4-BE49-F238E27FC236}">
                <a16:creationId xmlns:a16="http://schemas.microsoft.com/office/drawing/2014/main" id="{3755935C-CED9-5FEA-F06A-84AEF56624C8}"/>
              </a:ext>
            </a:extLst>
          </p:cNvPr>
          <p:cNvSpPr>
            <a:spLocks noGrp="1"/>
          </p:cNvSpPr>
          <p:nvPr>
            <p:ph type="dt" sz="half" idx="2"/>
          </p:nvPr>
        </p:nvSpPr>
        <p:spPr/>
        <p:txBody>
          <a:bodyPr/>
          <a:lstStyle/>
          <a:p>
            <a:fld id="{D7698221-35EF-134F-B87A-568DECC70F29}" type="datetime1">
              <a:rPr lang="fr-FR" cap="all" smtClean="0"/>
              <a:pPr/>
              <a:t>07/10/2024</a:t>
            </a:fld>
            <a:endParaRPr lang="fr-FR" cap="all" dirty="0"/>
          </a:p>
        </p:txBody>
      </p:sp>
      <p:sp>
        <p:nvSpPr>
          <p:cNvPr id="4" name="Espace réservé du numéro de diapositive 3">
            <a:extLst>
              <a:ext uri="{FF2B5EF4-FFF2-40B4-BE49-F238E27FC236}">
                <a16:creationId xmlns:a16="http://schemas.microsoft.com/office/drawing/2014/main" id="{09D9788B-498F-6ED8-4CEE-F623B5F167E8}"/>
              </a:ext>
            </a:extLst>
          </p:cNvPr>
          <p:cNvSpPr>
            <a:spLocks noGrp="1"/>
          </p:cNvSpPr>
          <p:nvPr>
            <p:ph type="sldNum" sz="quarter" idx="4"/>
          </p:nvPr>
        </p:nvSpPr>
        <p:spPr/>
        <p:txBody>
          <a:bodyPr/>
          <a:lstStyle/>
          <a:p>
            <a:fld id="{733122C9-A0B9-462F-8757-0847AD287B63}" type="slidenum">
              <a:rPr lang="fr-FR" smtClean="0"/>
              <a:pPr/>
              <a:t>6</a:t>
            </a:fld>
            <a:endParaRPr lang="fr-FR" dirty="0"/>
          </a:p>
        </p:txBody>
      </p:sp>
      <p:sp>
        <p:nvSpPr>
          <p:cNvPr id="5" name="Espace réservé du pied de page 4">
            <a:extLst>
              <a:ext uri="{FF2B5EF4-FFF2-40B4-BE49-F238E27FC236}">
                <a16:creationId xmlns:a16="http://schemas.microsoft.com/office/drawing/2014/main" id="{4F821F31-4A69-5481-95F7-73A7A1B0DDD9}"/>
              </a:ext>
            </a:extLst>
          </p:cNvPr>
          <p:cNvSpPr>
            <a:spLocks noGrp="1"/>
          </p:cNvSpPr>
          <p:nvPr>
            <p:ph type="ftr" sz="quarter" idx="3"/>
          </p:nvPr>
        </p:nvSpPr>
        <p:spPr/>
        <p:txBody>
          <a:bodyPr/>
          <a:lstStyle/>
          <a:p>
            <a:r>
              <a:rPr lang="fr-FR"/>
              <a:t>Direction générale de l’offre de soins</a:t>
            </a:r>
            <a:endParaRPr lang="fr-FR" dirty="0"/>
          </a:p>
        </p:txBody>
      </p:sp>
      <p:pic>
        <p:nvPicPr>
          <p:cNvPr id="6" name="Image 5" descr="Une image contenant texte, Police, affiche, graphisme">
            <a:extLst>
              <a:ext uri="{FF2B5EF4-FFF2-40B4-BE49-F238E27FC236}">
                <a16:creationId xmlns:a16="http://schemas.microsoft.com/office/drawing/2014/main" id="{ACE5141A-8B7B-BF1C-F8CB-5E149E2C78FF}"/>
              </a:ext>
            </a:extLst>
          </p:cNvPr>
          <p:cNvPicPr>
            <a:picLocks noChangeAspect="1"/>
          </p:cNvPicPr>
          <p:nvPr/>
        </p:nvPicPr>
        <p:blipFill>
          <a:blip r:embed="rId2"/>
          <a:stretch>
            <a:fillRect/>
          </a:stretch>
        </p:blipFill>
        <p:spPr>
          <a:xfrm>
            <a:off x="323850" y="123478"/>
            <a:ext cx="2159918" cy="2263421"/>
          </a:xfrm>
          <a:prstGeom prst="rect">
            <a:avLst/>
          </a:prstGeom>
        </p:spPr>
      </p:pic>
    </p:spTree>
    <p:extLst>
      <p:ext uri="{BB962C8B-B14F-4D97-AF65-F5344CB8AC3E}">
        <p14:creationId xmlns:p14="http://schemas.microsoft.com/office/powerpoint/2010/main" val="9015259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733122C9-A0B9-462F-8757-0847AD287B63}" type="slidenum">
              <a:rPr lang="fr-FR" smtClean="0"/>
              <a:pPr/>
              <a:t>7</a:t>
            </a:fld>
            <a:endParaRPr lang="fr-FR" dirty="0"/>
          </a:p>
        </p:txBody>
      </p:sp>
      <p:sp>
        <p:nvSpPr>
          <p:cNvPr id="3" name="Espace réservé de la date 2"/>
          <p:cNvSpPr>
            <a:spLocks noGrp="1"/>
          </p:cNvSpPr>
          <p:nvPr>
            <p:ph type="dt" sz="half" idx="2"/>
          </p:nvPr>
        </p:nvSpPr>
        <p:spPr/>
        <p:txBody>
          <a:bodyPr/>
          <a:lstStyle/>
          <a:p>
            <a:fld id="{6A4A60EE-9D13-3442-9796-E718C6343EC1}" type="datetime1">
              <a:rPr lang="fr-FR" cap="all" smtClean="0"/>
              <a:pPr/>
              <a:t>07/10/2024</a:t>
            </a:fld>
            <a:endParaRPr lang="fr-FR" cap="all" dirty="0"/>
          </a:p>
        </p:txBody>
      </p:sp>
      <p:sp>
        <p:nvSpPr>
          <p:cNvPr id="4" name="Espace réservé du texte 3"/>
          <p:cNvSpPr>
            <a:spLocks noGrp="1"/>
          </p:cNvSpPr>
          <p:nvPr>
            <p:ph type="body" sz="quarter" idx="13"/>
          </p:nvPr>
        </p:nvSpPr>
        <p:spPr>
          <a:xfrm>
            <a:off x="359833" y="1222792"/>
            <a:ext cx="8424614" cy="242951"/>
          </a:xfrm>
        </p:spPr>
        <p:txBody>
          <a:bodyPr/>
          <a:lstStyle/>
          <a:p>
            <a:r>
              <a:rPr lang="fr-FR" dirty="0"/>
              <a:t>Un décret attendu depuis l’ordonnance de 2018 sur les pharmacies</a:t>
            </a:r>
          </a:p>
        </p:txBody>
      </p:sp>
      <p:sp>
        <p:nvSpPr>
          <p:cNvPr id="5" name="Titre 4"/>
          <p:cNvSpPr>
            <a:spLocks noGrp="1"/>
          </p:cNvSpPr>
          <p:nvPr>
            <p:ph type="title"/>
          </p:nvPr>
        </p:nvSpPr>
        <p:spPr/>
        <p:txBody>
          <a:bodyPr/>
          <a:lstStyle/>
          <a:p>
            <a:r>
              <a:rPr lang="fr-FR" dirty="0">
                <a:latin typeface="Marianne ExtraBold" panose="02000000000000000000" pitchFamily="2" charset="0"/>
              </a:rPr>
              <a:t>Le dispositif « territoires fragiles »</a:t>
            </a:r>
          </a:p>
        </p:txBody>
      </p:sp>
      <p:sp>
        <p:nvSpPr>
          <p:cNvPr id="6" name="Espace réservé du texte 5"/>
          <p:cNvSpPr>
            <a:spLocks noGrp="1"/>
          </p:cNvSpPr>
          <p:nvPr>
            <p:ph type="body" sz="quarter" idx="14"/>
          </p:nvPr>
        </p:nvSpPr>
        <p:spPr>
          <a:xfrm>
            <a:off x="359833" y="1580379"/>
            <a:ext cx="8316623" cy="2880320"/>
          </a:xfrm>
        </p:spPr>
        <p:txBody>
          <a:bodyPr/>
          <a:lstStyle/>
          <a:p>
            <a:r>
              <a:rPr lang="fr-FR" sz="1000" b="1" dirty="0"/>
              <a:t>Article L5125-6</a:t>
            </a:r>
          </a:p>
          <a:p>
            <a:r>
              <a:rPr lang="fr-FR" sz="1000" dirty="0"/>
              <a:t>I.-</a:t>
            </a:r>
            <a:r>
              <a:rPr lang="fr-FR" sz="1000" b="1" dirty="0"/>
              <a:t>Le directeur général de l'agence régionale de santé </a:t>
            </a:r>
            <a:r>
              <a:rPr lang="fr-FR" sz="1000" dirty="0"/>
              <a:t>évalue les besoins d'approvisionnement en médicaments pour la population du territoire pour lequel il est compétent dans le cadre du schéma régional de santé prévu au 2° de l'article L. 1434-2.</a:t>
            </a:r>
          </a:p>
          <a:p>
            <a:r>
              <a:rPr lang="fr-FR" sz="1000" dirty="0"/>
              <a:t>Il </a:t>
            </a:r>
            <a:r>
              <a:rPr lang="fr-FR" sz="1000" b="1" dirty="0"/>
              <a:t>fixe par arrêté les territoires au sein desquels l'accès au médicament pour la population n'est pas assuré de manière satisfaisant</a:t>
            </a:r>
            <a:r>
              <a:rPr lang="fr-FR" sz="1000" dirty="0"/>
              <a:t>e. </a:t>
            </a:r>
            <a:r>
              <a:rPr lang="fr-FR" sz="1000" b="1" dirty="0"/>
              <a:t>Un décret détermine les conditions dans lesquelles ces territoires sont définis en raison des caractéristiques démographiques, sanitaires et sociales de leur population, de l'offre pharmaceutique et de son évolution prévisible</a:t>
            </a:r>
            <a:r>
              <a:rPr lang="fr-FR" sz="1000" dirty="0"/>
              <a:t>, </a:t>
            </a:r>
            <a:r>
              <a:rPr lang="fr-FR" sz="1000" b="1" dirty="0"/>
              <a:t>ou, le cas échéant, des particularités géographiques de la zone.</a:t>
            </a:r>
          </a:p>
          <a:p>
            <a:r>
              <a:rPr lang="fr-FR" sz="1000" dirty="0"/>
              <a:t>Cet arrêté est pris, après avis du Conseil de l'ordre des pharmaciens territorialement compétent, de l'Union régionale des professionnels de santé pharmaciens, du représentant régional désigné par chaque syndicat représentatif de la profession au sens de l'article L. 162-33 du code de la sécurité sociale, et de la conférence régionale de la santé et de l'autonomie.</a:t>
            </a:r>
          </a:p>
          <a:p>
            <a:endParaRPr lang="fr-FR" sz="1000" dirty="0"/>
          </a:p>
          <a:p>
            <a:r>
              <a:rPr lang="fr-FR" sz="1000" dirty="0"/>
              <a:t>II.-</a:t>
            </a:r>
            <a:r>
              <a:rPr lang="fr-FR" sz="1000" b="1" dirty="0"/>
              <a:t>Dans les territoires définis </a:t>
            </a:r>
            <a:r>
              <a:rPr lang="fr-FR" sz="1000" dirty="0"/>
              <a:t>au I du présent article, </a:t>
            </a:r>
            <a:r>
              <a:rPr lang="fr-FR" sz="1000" b="1" dirty="0"/>
              <a:t>la convention </a:t>
            </a:r>
            <a:r>
              <a:rPr lang="fr-FR" sz="1000" dirty="0"/>
              <a:t>mentionnée à l'article L. 162-16-1 du code de la sécurité </a:t>
            </a:r>
            <a:r>
              <a:rPr lang="fr-FR" sz="1000" b="1" dirty="0"/>
              <a:t>sociale peut prévoir des mesures destinées à favoriser ou maintenir une offre pharmaceutique.</a:t>
            </a:r>
          </a:p>
          <a:p>
            <a:endParaRPr lang="fr-FR" sz="1000" dirty="0"/>
          </a:p>
          <a:p>
            <a:r>
              <a:rPr lang="fr-FR" sz="1000" dirty="0"/>
              <a:t>III.-</a:t>
            </a:r>
            <a:r>
              <a:rPr lang="fr-FR" sz="1000" b="1" dirty="0"/>
              <a:t>Le directeur général de l'agence régionale de santé peut prévoir des mesures destinées à favoriser ou maintenir une offre pharmaceutique </a:t>
            </a:r>
            <a:r>
              <a:rPr lang="fr-FR" sz="1000" dirty="0"/>
              <a:t>au titre des dispositions prévues à l'article L. 1435-8 du présent code.</a:t>
            </a:r>
          </a:p>
        </p:txBody>
      </p:sp>
      <p:sp>
        <p:nvSpPr>
          <p:cNvPr id="7" name="Espace réservé du pied de page 6"/>
          <p:cNvSpPr>
            <a:spLocks noGrp="1"/>
          </p:cNvSpPr>
          <p:nvPr>
            <p:ph type="ftr" sz="quarter" idx="3"/>
          </p:nvPr>
        </p:nvSpPr>
        <p:spPr/>
        <p:txBody>
          <a:bodyPr/>
          <a:lstStyle/>
          <a:p>
            <a:r>
              <a:rPr lang="fr-FR"/>
              <a:t>Direction générale de l’offre de soins</a:t>
            </a:r>
            <a:endParaRPr lang="fr-FR" dirty="0"/>
          </a:p>
        </p:txBody>
      </p:sp>
    </p:spTree>
    <p:extLst>
      <p:ext uri="{BB962C8B-B14F-4D97-AF65-F5344CB8AC3E}">
        <p14:creationId xmlns:p14="http://schemas.microsoft.com/office/powerpoint/2010/main" val="5376471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733122C9-A0B9-462F-8757-0847AD287B63}" type="slidenum">
              <a:rPr lang="fr-FR" smtClean="0"/>
              <a:pPr/>
              <a:t>8</a:t>
            </a:fld>
            <a:endParaRPr lang="fr-FR" dirty="0"/>
          </a:p>
        </p:txBody>
      </p:sp>
      <p:sp>
        <p:nvSpPr>
          <p:cNvPr id="3" name="Espace réservé de la date 2"/>
          <p:cNvSpPr>
            <a:spLocks noGrp="1"/>
          </p:cNvSpPr>
          <p:nvPr>
            <p:ph type="dt" sz="half" idx="2"/>
          </p:nvPr>
        </p:nvSpPr>
        <p:spPr/>
        <p:txBody>
          <a:bodyPr/>
          <a:lstStyle/>
          <a:p>
            <a:fld id="{6A4A60EE-9D13-3442-9796-E718C6343EC1}" type="datetime1">
              <a:rPr lang="fr-FR" cap="all" smtClean="0"/>
              <a:pPr/>
              <a:t>07/10/2024</a:t>
            </a:fld>
            <a:endParaRPr lang="fr-FR" cap="all" dirty="0"/>
          </a:p>
        </p:txBody>
      </p:sp>
      <p:sp>
        <p:nvSpPr>
          <p:cNvPr id="4" name="Espace réservé du texte 3"/>
          <p:cNvSpPr>
            <a:spLocks noGrp="1"/>
          </p:cNvSpPr>
          <p:nvPr>
            <p:ph type="body" sz="quarter" idx="13"/>
          </p:nvPr>
        </p:nvSpPr>
        <p:spPr>
          <a:xfrm>
            <a:off x="359833" y="1222792"/>
            <a:ext cx="8424614" cy="242951"/>
          </a:xfrm>
        </p:spPr>
        <p:txBody>
          <a:bodyPr/>
          <a:lstStyle/>
          <a:p>
            <a:r>
              <a:rPr lang="fr-FR" dirty="0"/>
              <a:t>Un décret attendu depuis l’ordonnance de 2018 sur les pharmacies</a:t>
            </a:r>
          </a:p>
        </p:txBody>
      </p:sp>
      <p:sp>
        <p:nvSpPr>
          <p:cNvPr id="5" name="Titre 4"/>
          <p:cNvSpPr>
            <a:spLocks noGrp="1"/>
          </p:cNvSpPr>
          <p:nvPr>
            <p:ph type="title"/>
          </p:nvPr>
        </p:nvSpPr>
        <p:spPr/>
        <p:txBody>
          <a:bodyPr/>
          <a:lstStyle/>
          <a:p>
            <a:r>
              <a:rPr lang="fr-FR" dirty="0">
                <a:latin typeface="Marianne ExtraBold" panose="02000000000000000000" pitchFamily="2" charset="0"/>
              </a:rPr>
              <a:t>Le dispositif « territoires fragiles »</a:t>
            </a:r>
          </a:p>
        </p:txBody>
      </p:sp>
      <p:sp>
        <p:nvSpPr>
          <p:cNvPr id="6" name="Espace réservé du texte 5"/>
          <p:cNvSpPr>
            <a:spLocks noGrp="1"/>
          </p:cNvSpPr>
          <p:nvPr>
            <p:ph type="body" sz="quarter" idx="14"/>
          </p:nvPr>
        </p:nvSpPr>
        <p:spPr>
          <a:xfrm>
            <a:off x="359833" y="1580379"/>
            <a:ext cx="8316623" cy="2880320"/>
          </a:xfrm>
        </p:spPr>
        <p:txBody>
          <a:bodyPr/>
          <a:lstStyle/>
          <a:p>
            <a:r>
              <a:rPr lang="fr-FR" sz="1200" b="1" dirty="0"/>
              <a:t>Article L5125-6-1</a:t>
            </a:r>
          </a:p>
          <a:p>
            <a:endParaRPr lang="fr-FR" sz="1200" b="1" dirty="0"/>
          </a:p>
          <a:p>
            <a:r>
              <a:rPr lang="fr-FR" sz="1200" b="1" dirty="0"/>
              <a:t>Dans les territoires définis </a:t>
            </a:r>
            <a:r>
              <a:rPr lang="fr-FR" sz="1200" dirty="0"/>
              <a:t>à l'article L. 5125-6, </a:t>
            </a:r>
            <a:r>
              <a:rPr lang="fr-FR" sz="1200" b="1" dirty="0"/>
              <a:t>le directeur général de l'agence régionale de santé fixe par arrêté</a:t>
            </a:r>
            <a:r>
              <a:rPr lang="fr-FR" sz="1200" dirty="0"/>
              <a:t>, après avis du conseil de l'Ordre des pharmaciens territorialement compétent et du représentant régional désigné par chaque syndicat représentatif de la profession au sens de l'article L. 162-33 du code de la sécurité sociale, </a:t>
            </a:r>
            <a:r>
              <a:rPr lang="fr-FR" sz="1200" b="1" dirty="0"/>
              <a:t>la liste des communes contiguës dépourvues d'officine</a:t>
            </a:r>
            <a:r>
              <a:rPr lang="fr-FR" sz="1200" dirty="0"/>
              <a:t>, </a:t>
            </a:r>
            <a:r>
              <a:rPr lang="fr-FR" sz="1200" b="1" dirty="0"/>
              <a:t>dont une recense au moins 2 000 habitants, afin de totaliser un nombre d'habitants conforme au seuil prévu à l'article L. 5125-4 du présent code.</a:t>
            </a:r>
          </a:p>
          <a:p>
            <a:r>
              <a:rPr lang="fr-FR" sz="1200" b="1" dirty="0"/>
              <a:t>L'ouverture d'une officine par voie de transfert ou de regroupement peut être autorisée au sein de ces communes.</a:t>
            </a:r>
          </a:p>
        </p:txBody>
      </p:sp>
      <p:sp>
        <p:nvSpPr>
          <p:cNvPr id="7" name="Espace réservé du pied de page 6"/>
          <p:cNvSpPr>
            <a:spLocks noGrp="1"/>
          </p:cNvSpPr>
          <p:nvPr>
            <p:ph type="ftr" sz="quarter" idx="3"/>
          </p:nvPr>
        </p:nvSpPr>
        <p:spPr/>
        <p:txBody>
          <a:bodyPr/>
          <a:lstStyle/>
          <a:p>
            <a:r>
              <a:rPr lang="fr-FR" dirty="0"/>
              <a:t>Direction générale de l’offre de soins</a:t>
            </a:r>
          </a:p>
        </p:txBody>
      </p:sp>
    </p:spTree>
    <p:extLst>
      <p:ext uri="{BB962C8B-B14F-4D97-AF65-F5344CB8AC3E}">
        <p14:creationId xmlns:p14="http://schemas.microsoft.com/office/powerpoint/2010/main" val="2422973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CE190492-096F-5B24-6E8A-394E5FD0DB35}"/>
              </a:ext>
            </a:extLst>
          </p:cNvPr>
          <p:cNvSpPr>
            <a:spLocks noGrp="1"/>
          </p:cNvSpPr>
          <p:nvPr>
            <p:ph type="sldNum" sz="quarter" idx="12"/>
          </p:nvPr>
        </p:nvSpPr>
        <p:spPr/>
        <p:txBody>
          <a:bodyPr/>
          <a:lstStyle/>
          <a:p>
            <a:fld id="{733122C9-A0B9-462F-8757-0847AD287B63}" type="slidenum">
              <a:rPr lang="fr-FR" smtClean="0"/>
              <a:pPr/>
              <a:t>9</a:t>
            </a:fld>
            <a:endParaRPr lang="fr-FR" dirty="0"/>
          </a:p>
        </p:txBody>
      </p:sp>
      <p:sp>
        <p:nvSpPr>
          <p:cNvPr id="3" name="Espace réservé de la date 2">
            <a:extLst>
              <a:ext uri="{FF2B5EF4-FFF2-40B4-BE49-F238E27FC236}">
                <a16:creationId xmlns:a16="http://schemas.microsoft.com/office/drawing/2014/main" id="{7962CFFE-A290-CFB4-4551-7FEB1EDF20A8}"/>
              </a:ext>
            </a:extLst>
          </p:cNvPr>
          <p:cNvSpPr>
            <a:spLocks noGrp="1"/>
          </p:cNvSpPr>
          <p:nvPr>
            <p:ph type="dt" sz="half" idx="2"/>
          </p:nvPr>
        </p:nvSpPr>
        <p:spPr/>
        <p:txBody>
          <a:bodyPr/>
          <a:lstStyle/>
          <a:p>
            <a:fld id="{6A4A60EE-9D13-3442-9796-E718C6343EC1}" type="datetime1">
              <a:rPr lang="fr-FR" cap="all" smtClean="0"/>
              <a:pPr/>
              <a:t>07/10/2024</a:t>
            </a:fld>
            <a:endParaRPr lang="fr-FR" cap="all" dirty="0"/>
          </a:p>
        </p:txBody>
      </p:sp>
      <p:sp>
        <p:nvSpPr>
          <p:cNvPr id="4" name="Espace réservé du texte 3">
            <a:extLst>
              <a:ext uri="{FF2B5EF4-FFF2-40B4-BE49-F238E27FC236}">
                <a16:creationId xmlns:a16="http://schemas.microsoft.com/office/drawing/2014/main" id="{0006B85E-4413-C33E-825B-D49781BD9B1B}"/>
              </a:ext>
            </a:extLst>
          </p:cNvPr>
          <p:cNvSpPr>
            <a:spLocks noGrp="1"/>
          </p:cNvSpPr>
          <p:nvPr>
            <p:ph type="body" sz="quarter" idx="13"/>
          </p:nvPr>
        </p:nvSpPr>
        <p:spPr/>
        <p:txBody>
          <a:bodyPr/>
          <a:lstStyle/>
          <a:p>
            <a:r>
              <a:rPr lang="fr-FR" dirty="0"/>
              <a:t>Deux vecteurs d’actions</a:t>
            </a:r>
          </a:p>
        </p:txBody>
      </p:sp>
      <p:sp>
        <p:nvSpPr>
          <p:cNvPr id="5" name="Titre 4">
            <a:extLst>
              <a:ext uri="{FF2B5EF4-FFF2-40B4-BE49-F238E27FC236}">
                <a16:creationId xmlns:a16="http://schemas.microsoft.com/office/drawing/2014/main" id="{38F1AD32-D870-844C-CCFF-2D13EF298F28}"/>
              </a:ext>
            </a:extLst>
          </p:cNvPr>
          <p:cNvSpPr>
            <a:spLocks noGrp="1"/>
          </p:cNvSpPr>
          <p:nvPr>
            <p:ph type="title"/>
          </p:nvPr>
        </p:nvSpPr>
        <p:spPr/>
        <p:txBody>
          <a:bodyPr/>
          <a:lstStyle/>
          <a:p>
            <a:r>
              <a:rPr lang="fr-FR" dirty="0">
                <a:latin typeface="Marianne ExtraBold" panose="02000000000000000000" pitchFamily="2" charset="0"/>
              </a:rPr>
              <a:t>Le dispositif « territoires fragiles »</a:t>
            </a:r>
            <a:endParaRPr lang="fr-FR" dirty="0"/>
          </a:p>
        </p:txBody>
      </p:sp>
      <p:sp>
        <p:nvSpPr>
          <p:cNvPr id="6" name="Espace réservé du texte 5">
            <a:extLst>
              <a:ext uri="{FF2B5EF4-FFF2-40B4-BE49-F238E27FC236}">
                <a16:creationId xmlns:a16="http://schemas.microsoft.com/office/drawing/2014/main" id="{D5ADE706-3B86-A71C-7CD4-9A1E4565AF49}"/>
              </a:ext>
            </a:extLst>
          </p:cNvPr>
          <p:cNvSpPr>
            <a:spLocks noGrp="1"/>
          </p:cNvSpPr>
          <p:nvPr>
            <p:ph type="body" sz="quarter" idx="14"/>
          </p:nvPr>
        </p:nvSpPr>
        <p:spPr>
          <a:xfrm>
            <a:off x="4644331" y="1666749"/>
            <a:ext cx="4104134" cy="2808312"/>
          </a:xfrm>
          <a:ln>
            <a:solidFill>
              <a:schemeClr val="bg1">
                <a:lumMod val="65000"/>
              </a:schemeClr>
            </a:solidFill>
            <a:prstDash val="sysDash"/>
          </a:ln>
        </p:spPr>
        <p:txBody>
          <a:bodyPr/>
          <a:lstStyle/>
          <a:p>
            <a:pPr algn="ctr"/>
            <a:r>
              <a:rPr lang="fr-FR" b="1" dirty="0">
                <a:solidFill>
                  <a:schemeClr val="bg2">
                    <a:lumMod val="60000"/>
                    <a:lumOff val="40000"/>
                  </a:schemeClr>
                </a:solidFill>
                <a:latin typeface="Marianne ExtraBold" panose="02000000000000000000" pitchFamily="2" charset="0"/>
              </a:rPr>
              <a:t>Vecteur n°2</a:t>
            </a:r>
          </a:p>
          <a:p>
            <a:pPr algn="ctr"/>
            <a:endParaRPr lang="fr-FR" b="1" dirty="0">
              <a:solidFill>
                <a:schemeClr val="bg2">
                  <a:lumMod val="60000"/>
                  <a:lumOff val="40000"/>
                </a:schemeClr>
              </a:solidFill>
              <a:latin typeface="Marianne ExtraBold" panose="02000000000000000000" pitchFamily="2" charset="0"/>
            </a:endParaRPr>
          </a:p>
          <a:p>
            <a:pPr algn="just"/>
            <a:r>
              <a:rPr lang="fr-FR" sz="1100" b="1" u="sng" dirty="0"/>
              <a:t>Aide financière sous conditions :</a:t>
            </a:r>
          </a:p>
          <a:p>
            <a:pPr algn="just"/>
            <a:endParaRPr lang="fr-FR" sz="1100" dirty="0">
              <a:latin typeface="Marianne" panose="02000000000000000000" pitchFamily="2" charset="0"/>
            </a:endParaRPr>
          </a:p>
          <a:p>
            <a:r>
              <a:rPr lang="fr-FR" sz="1100" dirty="0"/>
              <a:t>Possibilité de contractualiser avec l’ARS et la CPAM pour un pharmacien situé sur un territoire fragile pour bénéficier d’une aide financière d’un montant max de 20k€ par an sur une durée de trois ans, renouvelable sous conditions. </a:t>
            </a:r>
          </a:p>
          <a:p>
            <a:pPr marL="263525" indent="-171450">
              <a:buFont typeface="Arial" panose="020B0604020202020204" pitchFamily="34" charset="0"/>
              <a:buChar char="•"/>
            </a:pPr>
            <a:r>
              <a:rPr lang="fr-FR" sz="1100" dirty="0"/>
              <a:t>CA &lt; 1M€</a:t>
            </a:r>
          </a:p>
          <a:p>
            <a:pPr marL="263525" indent="-171450">
              <a:buFont typeface="Arial" panose="020B0604020202020204" pitchFamily="34" charset="0"/>
              <a:buChar char="•"/>
            </a:pPr>
            <a:r>
              <a:rPr lang="fr-FR" sz="1100" dirty="0"/>
              <a:t>Officine doit être la seule pharmacie de la commune </a:t>
            </a:r>
          </a:p>
          <a:p>
            <a:pPr algn="ctr"/>
            <a:endParaRPr lang="fr-FR" b="1" dirty="0">
              <a:solidFill>
                <a:schemeClr val="bg2">
                  <a:lumMod val="60000"/>
                  <a:lumOff val="40000"/>
                </a:schemeClr>
              </a:solidFill>
              <a:latin typeface="Marianne ExtraBold" panose="02000000000000000000" pitchFamily="2" charset="0"/>
            </a:endParaRPr>
          </a:p>
        </p:txBody>
      </p:sp>
      <p:sp>
        <p:nvSpPr>
          <p:cNvPr id="7" name="Espace réservé du pied de page 6">
            <a:extLst>
              <a:ext uri="{FF2B5EF4-FFF2-40B4-BE49-F238E27FC236}">
                <a16:creationId xmlns:a16="http://schemas.microsoft.com/office/drawing/2014/main" id="{3D99A8E7-28B2-3CF4-9A3B-7F86AECDCE05}"/>
              </a:ext>
            </a:extLst>
          </p:cNvPr>
          <p:cNvSpPr>
            <a:spLocks noGrp="1"/>
          </p:cNvSpPr>
          <p:nvPr>
            <p:ph type="ftr" sz="quarter" idx="3"/>
          </p:nvPr>
        </p:nvSpPr>
        <p:spPr/>
        <p:txBody>
          <a:bodyPr/>
          <a:lstStyle/>
          <a:p>
            <a:r>
              <a:rPr lang="fr-FR"/>
              <a:t>Direction générale de l’offre de soins</a:t>
            </a:r>
            <a:endParaRPr lang="fr-FR" dirty="0"/>
          </a:p>
        </p:txBody>
      </p:sp>
      <p:sp>
        <p:nvSpPr>
          <p:cNvPr id="8" name="Espace réservé du texte 5">
            <a:extLst>
              <a:ext uri="{FF2B5EF4-FFF2-40B4-BE49-F238E27FC236}">
                <a16:creationId xmlns:a16="http://schemas.microsoft.com/office/drawing/2014/main" id="{28652B6C-D37E-F053-E000-FA6553FD3EF2}"/>
              </a:ext>
            </a:extLst>
          </p:cNvPr>
          <p:cNvSpPr txBox="1">
            <a:spLocks/>
          </p:cNvSpPr>
          <p:nvPr/>
        </p:nvSpPr>
        <p:spPr bwMode="gray">
          <a:xfrm>
            <a:off x="323850" y="1663448"/>
            <a:ext cx="4175820" cy="2808312"/>
          </a:xfrm>
          <a:prstGeom prst="rect">
            <a:avLst/>
          </a:prstGeom>
          <a:ln>
            <a:solidFill>
              <a:schemeClr val="bg1">
                <a:lumMod val="65000"/>
              </a:schemeClr>
            </a:solidFill>
            <a:prstDash val="sysDash"/>
          </a:ln>
        </p:spPr>
        <p:txBody>
          <a:bodyPr vert="horz" lIns="0" tIns="0" rIns="0" bIns="0" rtlCol="0" anchor="t" anchorCtr="0">
            <a:noAutofit/>
          </a:bodyPr>
          <a:lstStyle>
            <a:lvl1pPr marL="92075" indent="0" algn="l" defTabSz="914400" rtl="0" eaLnBrk="1" latinLnBrk="0" hangingPunct="1">
              <a:lnSpc>
                <a:spcPct val="100000"/>
              </a:lnSpc>
              <a:spcBef>
                <a:spcPts val="0"/>
              </a:spcBef>
              <a:spcAft>
                <a:spcPts val="500"/>
              </a:spcAft>
              <a:buFont typeface="Arial" pitchFamily="34" charset="0"/>
              <a:buNone/>
              <a:tabLst/>
              <a:defRPr sz="1400" b="0" kern="1200">
                <a:solidFill>
                  <a:schemeClr val="tx1"/>
                </a:solidFill>
                <a:latin typeface="+mn-lt"/>
                <a:ea typeface="+mn-ea"/>
                <a:cs typeface="+mn-cs"/>
              </a:defRPr>
            </a:lvl1pPr>
            <a:lvl2pPr marL="351450" indent="-171450" algn="l" defTabSz="914400" rtl="0" eaLnBrk="1" latinLnBrk="0" hangingPunct="1">
              <a:lnSpc>
                <a:spcPct val="100000"/>
              </a:lnSpc>
              <a:spcBef>
                <a:spcPts val="600"/>
              </a:spcBef>
              <a:spcAft>
                <a:spcPts val="600"/>
              </a:spcAft>
              <a:buSzPct val="100000"/>
              <a:buFont typeface="Arial" panose="020B0604020202020204" pitchFamily="34" charset="0"/>
              <a:buChar char="•"/>
              <a:defRPr sz="1200" kern="1200">
                <a:solidFill>
                  <a:schemeClr val="tx1"/>
                </a:solidFill>
                <a:latin typeface="+mn-lt"/>
                <a:ea typeface="+mn-ea"/>
                <a:cs typeface="+mn-cs"/>
              </a:defRPr>
            </a:lvl2pPr>
            <a:lvl3pPr marL="531450" indent="-171450" algn="l" defTabSz="914400" rtl="0" eaLnBrk="1" latinLnBrk="0" hangingPunct="1">
              <a:lnSpc>
                <a:spcPct val="100000"/>
              </a:lnSpc>
              <a:spcBef>
                <a:spcPts val="100"/>
              </a:spcBef>
              <a:spcAft>
                <a:spcPts val="100"/>
              </a:spcAft>
              <a:buSzPct val="100000"/>
              <a:buFont typeface="Wingdings" pitchFamily="2" charset="2"/>
              <a:buChar char="§"/>
              <a:defRPr sz="1000" kern="1200" baseline="0">
                <a:solidFill>
                  <a:schemeClr val="tx1"/>
                </a:solidFill>
                <a:latin typeface="+mn-lt"/>
                <a:ea typeface="+mn-ea"/>
                <a:cs typeface="+mn-cs"/>
              </a:defRPr>
            </a:lvl3pPr>
            <a:lvl4pPr marL="711450" indent="-171450" algn="l" defTabSz="914400" rtl="0" eaLnBrk="1" latinLnBrk="0" hangingPunct="1">
              <a:lnSpc>
                <a:spcPct val="100000"/>
              </a:lnSpc>
              <a:spcBef>
                <a:spcPts val="100"/>
              </a:spcBef>
              <a:spcAft>
                <a:spcPts val="100"/>
              </a:spcAft>
              <a:buSzPct val="100000"/>
              <a:buFont typeface="Arial" panose="020B0604020202020204" pitchFamily="34" charset="0"/>
              <a:buChar char="•"/>
              <a:defRPr sz="800" kern="1200">
                <a:solidFill>
                  <a:schemeClr val="tx1"/>
                </a:solidFill>
                <a:latin typeface="+mn-lt"/>
                <a:ea typeface="+mn-ea"/>
                <a:cs typeface="+mn-cs"/>
              </a:defRPr>
            </a:lvl4pPr>
            <a:lvl5pPr marL="927450" indent="-171450" algn="l" defTabSz="914400" rtl="0" eaLnBrk="1" latinLnBrk="0" hangingPunct="1">
              <a:lnSpc>
                <a:spcPct val="100000"/>
              </a:lnSpc>
              <a:spcBef>
                <a:spcPts val="100"/>
              </a:spcBef>
              <a:spcAft>
                <a:spcPts val="100"/>
              </a:spcAft>
              <a:buSzPct val="100000"/>
              <a:buFont typeface="Wingdings" pitchFamily="2" charset="2"/>
              <a:buChar char="§"/>
              <a:defRPr sz="7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fr-FR" b="1" dirty="0">
                <a:solidFill>
                  <a:schemeClr val="bg2">
                    <a:lumMod val="60000"/>
                    <a:lumOff val="40000"/>
                  </a:schemeClr>
                </a:solidFill>
                <a:latin typeface="Marianne ExtraBold" panose="02000000000000000000" pitchFamily="2" charset="0"/>
              </a:rPr>
              <a:t>Vecteur n°1</a:t>
            </a:r>
          </a:p>
          <a:p>
            <a:pPr algn="ctr"/>
            <a:endParaRPr lang="fr-FR" b="1" dirty="0">
              <a:solidFill>
                <a:schemeClr val="bg2">
                  <a:lumMod val="60000"/>
                  <a:lumOff val="40000"/>
                </a:schemeClr>
              </a:solidFill>
              <a:latin typeface="Marianne ExtraBold" panose="02000000000000000000" pitchFamily="2" charset="0"/>
            </a:endParaRPr>
          </a:p>
          <a:p>
            <a:pPr algn="just"/>
            <a:r>
              <a:rPr lang="fr-FR" sz="1100" b="1" u="sng" dirty="0"/>
              <a:t>Dérogation aux règles du maillage officinal : </a:t>
            </a:r>
          </a:p>
          <a:p>
            <a:pPr algn="just"/>
            <a:endParaRPr lang="fr-FR" sz="1100" dirty="0">
              <a:latin typeface="Marianne" panose="02000000000000000000" pitchFamily="2" charset="0"/>
            </a:endParaRPr>
          </a:p>
          <a:p>
            <a:r>
              <a:rPr lang="fr-FR" sz="1100" dirty="0"/>
              <a:t>Possibilité pour le DG ARS d’autoriser par voie de transfert ou de regroupement l’ouverture d’une officine au sein d’un agrégat de communes contiguës dont une recense au moins 2000 habitants et dont le nombre d’habitants cumulés dépasse 2500 habitants</a:t>
            </a:r>
          </a:p>
        </p:txBody>
      </p:sp>
    </p:spTree>
    <p:extLst>
      <p:ext uri="{BB962C8B-B14F-4D97-AF65-F5344CB8AC3E}">
        <p14:creationId xmlns:p14="http://schemas.microsoft.com/office/powerpoint/2010/main" val="13086892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733122C9-A0B9-462F-8757-0847AD287B63}" type="slidenum">
              <a:rPr lang="fr-FR" smtClean="0"/>
              <a:pPr/>
              <a:t>10</a:t>
            </a:fld>
            <a:endParaRPr lang="fr-FR" dirty="0"/>
          </a:p>
        </p:txBody>
      </p:sp>
      <p:sp>
        <p:nvSpPr>
          <p:cNvPr id="6" name="Espace réservé de la date 5"/>
          <p:cNvSpPr>
            <a:spLocks noGrp="1"/>
          </p:cNvSpPr>
          <p:nvPr>
            <p:ph type="dt" sz="half" idx="2"/>
          </p:nvPr>
        </p:nvSpPr>
        <p:spPr/>
        <p:txBody>
          <a:bodyPr/>
          <a:lstStyle/>
          <a:p>
            <a:fld id="{251C71F6-E0A6-1740-B64F-38F332886BAF}" type="datetime1">
              <a:rPr lang="fr-FR" cap="all" smtClean="0"/>
              <a:pPr/>
              <a:t>07/10/2024</a:t>
            </a:fld>
            <a:endParaRPr lang="fr-FR" cap="all" dirty="0"/>
          </a:p>
        </p:txBody>
      </p:sp>
      <p:sp>
        <p:nvSpPr>
          <p:cNvPr id="8" name="Espace réservé du pied de page 7"/>
          <p:cNvSpPr>
            <a:spLocks noGrp="1"/>
          </p:cNvSpPr>
          <p:nvPr>
            <p:ph type="ftr" sz="quarter" idx="3"/>
          </p:nvPr>
        </p:nvSpPr>
        <p:spPr/>
        <p:txBody>
          <a:bodyPr/>
          <a:lstStyle/>
          <a:p>
            <a:r>
              <a:rPr lang="fr-FR"/>
              <a:t>Direction générale de l’offre de soins</a:t>
            </a:r>
            <a:endParaRPr lang="fr-FR" dirty="0"/>
          </a:p>
        </p:txBody>
      </p:sp>
      <p:grpSp>
        <p:nvGrpSpPr>
          <p:cNvPr id="16" name="Groupe 15">
            <a:extLst>
              <a:ext uri="{FF2B5EF4-FFF2-40B4-BE49-F238E27FC236}">
                <a16:creationId xmlns:a16="http://schemas.microsoft.com/office/drawing/2014/main" id="{85ED4E34-9C17-29BC-11BC-AA63115689C9}"/>
              </a:ext>
            </a:extLst>
          </p:cNvPr>
          <p:cNvGrpSpPr/>
          <p:nvPr/>
        </p:nvGrpSpPr>
        <p:grpSpPr>
          <a:xfrm>
            <a:off x="576486" y="1851670"/>
            <a:ext cx="8138195" cy="2035388"/>
            <a:chOff x="611560" y="1059582"/>
            <a:chExt cx="8138195" cy="2035388"/>
          </a:xfrm>
        </p:grpSpPr>
        <p:sp>
          <p:nvSpPr>
            <p:cNvPr id="9" name="ZoneTexte 8">
              <a:extLst>
                <a:ext uri="{FF2B5EF4-FFF2-40B4-BE49-F238E27FC236}">
                  <a16:creationId xmlns:a16="http://schemas.microsoft.com/office/drawing/2014/main" id="{5D112407-A11F-DF2B-364A-A7F89E575D31}"/>
                </a:ext>
              </a:extLst>
            </p:cNvPr>
            <p:cNvSpPr txBox="1"/>
            <p:nvPr/>
          </p:nvSpPr>
          <p:spPr>
            <a:xfrm>
              <a:off x="1403648" y="1059582"/>
              <a:ext cx="7345065" cy="523220"/>
            </a:xfrm>
            <a:prstGeom prst="rect">
              <a:avLst/>
            </a:prstGeom>
            <a:noFill/>
            <a:ln>
              <a:solidFill>
                <a:schemeClr val="bg2">
                  <a:lumMod val="40000"/>
                  <a:lumOff val="60000"/>
                </a:schemeClr>
              </a:solidFill>
              <a:prstDash val="sysDash"/>
            </a:ln>
          </p:spPr>
          <p:txBody>
            <a:bodyPr wrap="square" rtlCol="0">
              <a:spAutoFit/>
            </a:bodyPr>
            <a:lstStyle/>
            <a:p>
              <a:r>
                <a:rPr lang="fr-FR" sz="1400" b="1" dirty="0">
                  <a:latin typeface="Marianne" panose="02000000000000000000" pitchFamily="2" charset="0"/>
                </a:rPr>
                <a:t>Décret sur la méthodologie pour définir les territoires fragiles</a:t>
              </a:r>
              <a:br>
                <a:rPr lang="fr-FR" sz="1400" b="1" dirty="0">
                  <a:latin typeface="Marianne" panose="02000000000000000000" pitchFamily="2" charset="0"/>
                </a:rPr>
              </a:br>
              <a:r>
                <a:rPr lang="fr-FR" sz="1400" b="1" dirty="0">
                  <a:latin typeface="Marianne" panose="02000000000000000000" pitchFamily="2" charset="0"/>
                </a:rPr>
                <a:t>+ Arrêté national fixant un plafond régional de territoire fragile + instruction DGOS</a:t>
              </a:r>
            </a:p>
          </p:txBody>
        </p:sp>
        <p:sp>
          <p:nvSpPr>
            <p:cNvPr id="10" name="ZoneTexte 9">
              <a:extLst>
                <a:ext uri="{FF2B5EF4-FFF2-40B4-BE49-F238E27FC236}">
                  <a16:creationId xmlns:a16="http://schemas.microsoft.com/office/drawing/2014/main" id="{45D90279-B341-0C1F-A787-C6A88072356C}"/>
                </a:ext>
              </a:extLst>
            </p:cNvPr>
            <p:cNvSpPr txBox="1"/>
            <p:nvPr/>
          </p:nvSpPr>
          <p:spPr>
            <a:xfrm>
              <a:off x="1403648" y="1802160"/>
              <a:ext cx="7345065" cy="523220"/>
            </a:xfrm>
            <a:prstGeom prst="rect">
              <a:avLst/>
            </a:prstGeom>
            <a:noFill/>
            <a:ln>
              <a:solidFill>
                <a:schemeClr val="bg2">
                  <a:lumMod val="40000"/>
                  <a:lumOff val="60000"/>
                </a:schemeClr>
              </a:solidFill>
              <a:prstDash val="sysDash"/>
            </a:ln>
          </p:spPr>
          <p:txBody>
            <a:bodyPr wrap="square" rtlCol="0">
              <a:spAutoFit/>
            </a:bodyPr>
            <a:lstStyle/>
            <a:p>
              <a:r>
                <a:rPr lang="fr-FR" sz="1400" b="1" dirty="0">
                  <a:latin typeface="Marianne" panose="02000000000000000000" pitchFamily="2" charset="0"/>
                </a:rPr>
                <a:t>Arrêté des DG ARS définissant les territoires fragiles au sein de chaque région </a:t>
              </a:r>
              <a:br>
                <a:rPr lang="fr-FR" sz="1400" b="1" dirty="0">
                  <a:latin typeface="Marianne" panose="02000000000000000000" pitchFamily="2" charset="0"/>
                </a:rPr>
              </a:br>
              <a:r>
                <a:rPr lang="fr-FR" sz="1400" b="1" dirty="0">
                  <a:latin typeface="Marianne" panose="02000000000000000000" pitchFamily="2" charset="0"/>
                </a:rPr>
                <a:t>+ arrêté fixant la liste des communes contiguës dépourvues d’officine</a:t>
              </a:r>
              <a:endParaRPr lang="fr-FR" dirty="0"/>
            </a:p>
          </p:txBody>
        </p:sp>
        <p:sp>
          <p:nvSpPr>
            <p:cNvPr id="11" name="ZoneTexte 10">
              <a:extLst>
                <a:ext uri="{FF2B5EF4-FFF2-40B4-BE49-F238E27FC236}">
                  <a16:creationId xmlns:a16="http://schemas.microsoft.com/office/drawing/2014/main" id="{A8BD3AFE-6074-F099-B726-C491D2892B49}"/>
                </a:ext>
              </a:extLst>
            </p:cNvPr>
            <p:cNvSpPr txBox="1"/>
            <p:nvPr/>
          </p:nvSpPr>
          <p:spPr>
            <a:xfrm>
              <a:off x="1404690" y="2571750"/>
              <a:ext cx="7345065" cy="523220"/>
            </a:xfrm>
            <a:prstGeom prst="rect">
              <a:avLst/>
            </a:prstGeom>
            <a:noFill/>
            <a:ln>
              <a:solidFill>
                <a:schemeClr val="bg2">
                  <a:lumMod val="40000"/>
                  <a:lumOff val="60000"/>
                </a:schemeClr>
              </a:solidFill>
              <a:prstDash val="sysDash"/>
            </a:ln>
          </p:spPr>
          <p:txBody>
            <a:bodyPr wrap="square" rtlCol="0">
              <a:spAutoFit/>
            </a:bodyPr>
            <a:lstStyle/>
            <a:p>
              <a:r>
                <a:rPr lang="fr-FR" sz="1400" b="1" dirty="0">
                  <a:latin typeface="Marianne" panose="02000000000000000000" pitchFamily="2" charset="0"/>
                </a:rPr>
                <a:t>Aide conventionnelle (20k max, plafond de 20M€ national) + possibilité d’ouvrir des officines par transfert ou regroupement alors que seuil &lt; 2500 </a:t>
              </a:r>
              <a:r>
                <a:rPr lang="fr-FR" sz="1400" b="1" dirty="0" err="1">
                  <a:latin typeface="Marianne" panose="02000000000000000000" pitchFamily="2" charset="0"/>
                </a:rPr>
                <a:t>hab</a:t>
              </a:r>
              <a:endParaRPr lang="fr-FR" sz="1400" dirty="0"/>
            </a:p>
          </p:txBody>
        </p:sp>
        <p:sp>
          <p:nvSpPr>
            <p:cNvPr id="13" name="Ellipse 12">
              <a:extLst>
                <a:ext uri="{FF2B5EF4-FFF2-40B4-BE49-F238E27FC236}">
                  <a16:creationId xmlns:a16="http://schemas.microsoft.com/office/drawing/2014/main" id="{D7EB553C-6D71-53AD-34AC-196442D79A40}"/>
                </a:ext>
              </a:extLst>
            </p:cNvPr>
            <p:cNvSpPr/>
            <p:nvPr/>
          </p:nvSpPr>
          <p:spPr>
            <a:xfrm>
              <a:off x="611560" y="1845249"/>
              <a:ext cx="432048" cy="388959"/>
            </a:xfrm>
            <a:prstGeom prst="ellipse">
              <a:avLst/>
            </a:prstGeom>
            <a:solidFill>
              <a:schemeClr val="bg2">
                <a:lumMod val="40000"/>
                <a:lumOff val="60000"/>
              </a:schemeClr>
            </a:solidFill>
            <a:ln>
              <a:solidFill>
                <a:schemeClr val="bg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dirty="0">
                  <a:latin typeface="Marianne ExtraBold" panose="02000000000000000000" pitchFamily="2" charset="0"/>
                </a:rPr>
                <a:t>2.</a:t>
              </a:r>
            </a:p>
          </p:txBody>
        </p:sp>
        <p:sp>
          <p:nvSpPr>
            <p:cNvPr id="14" name="Ellipse 13">
              <a:extLst>
                <a:ext uri="{FF2B5EF4-FFF2-40B4-BE49-F238E27FC236}">
                  <a16:creationId xmlns:a16="http://schemas.microsoft.com/office/drawing/2014/main" id="{83B5528A-5294-3A2F-ECB5-F22D735EE5A5}"/>
                </a:ext>
              </a:extLst>
            </p:cNvPr>
            <p:cNvSpPr/>
            <p:nvPr/>
          </p:nvSpPr>
          <p:spPr>
            <a:xfrm>
              <a:off x="611560" y="2589808"/>
              <a:ext cx="432048" cy="388959"/>
            </a:xfrm>
            <a:prstGeom prst="ellipse">
              <a:avLst/>
            </a:prstGeom>
            <a:solidFill>
              <a:schemeClr val="bg2">
                <a:lumMod val="40000"/>
                <a:lumOff val="60000"/>
              </a:schemeClr>
            </a:solidFill>
            <a:ln>
              <a:solidFill>
                <a:schemeClr val="bg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dirty="0">
                  <a:latin typeface="Marianne ExtraBold" panose="02000000000000000000" pitchFamily="2" charset="0"/>
                </a:rPr>
                <a:t>3.</a:t>
              </a:r>
            </a:p>
          </p:txBody>
        </p:sp>
        <p:sp>
          <p:nvSpPr>
            <p:cNvPr id="15" name="Ellipse 14">
              <a:extLst>
                <a:ext uri="{FF2B5EF4-FFF2-40B4-BE49-F238E27FC236}">
                  <a16:creationId xmlns:a16="http://schemas.microsoft.com/office/drawing/2014/main" id="{E47B6C92-629F-B1DF-8706-AD98F7257702}"/>
                </a:ext>
              </a:extLst>
            </p:cNvPr>
            <p:cNvSpPr/>
            <p:nvPr/>
          </p:nvSpPr>
          <p:spPr>
            <a:xfrm>
              <a:off x="611560" y="1113617"/>
              <a:ext cx="432048" cy="388959"/>
            </a:xfrm>
            <a:prstGeom prst="ellipse">
              <a:avLst/>
            </a:prstGeom>
            <a:solidFill>
              <a:schemeClr val="bg2">
                <a:lumMod val="40000"/>
                <a:lumOff val="60000"/>
              </a:schemeClr>
            </a:solidFill>
            <a:ln>
              <a:solidFill>
                <a:schemeClr val="bg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dirty="0">
                  <a:latin typeface="Marianne ExtraBold" panose="02000000000000000000" pitchFamily="2" charset="0"/>
                </a:rPr>
                <a:t>1.</a:t>
              </a:r>
            </a:p>
          </p:txBody>
        </p:sp>
      </p:grpSp>
      <p:sp>
        <p:nvSpPr>
          <p:cNvPr id="17" name="Espace réservé du texte 3">
            <a:extLst>
              <a:ext uri="{FF2B5EF4-FFF2-40B4-BE49-F238E27FC236}">
                <a16:creationId xmlns:a16="http://schemas.microsoft.com/office/drawing/2014/main" id="{C0A52357-2800-78BD-476F-D36EDC2A2FD9}"/>
              </a:ext>
            </a:extLst>
          </p:cNvPr>
          <p:cNvSpPr>
            <a:spLocks noGrp="1"/>
          </p:cNvSpPr>
          <p:nvPr>
            <p:ph type="body" sz="quarter" idx="13"/>
          </p:nvPr>
        </p:nvSpPr>
        <p:spPr>
          <a:xfrm>
            <a:off x="395536" y="1203934"/>
            <a:ext cx="8424614" cy="242951"/>
          </a:xfrm>
        </p:spPr>
        <p:txBody>
          <a:bodyPr/>
          <a:lstStyle/>
          <a:p>
            <a:pPr marL="0" indent="0">
              <a:buNone/>
            </a:pPr>
            <a:r>
              <a:rPr lang="fr-FR" dirty="0">
                <a:solidFill>
                  <a:schemeClr val="bg1">
                    <a:lumMod val="65000"/>
                  </a:schemeClr>
                </a:solidFill>
              </a:rPr>
              <a:t>Un décret attendu depuis l’ordonnance de 2018 sur les pharmacies</a:t>
            </a:r>
          </a:p>
        </p:txBody>
      </p:sp>
      <p:sp>
        <p:nvSpPr>
          <p:cNvPr id="18" name="Titre 4">
            <a:extLst>
              <a:ext uri="{FF2B5EF4-FFF2-40B4-BE49-F238E27FC236}">
                <a16:creationId xmlns:a16="http://schemas.microsoft.com/office/drawing/2014/main" id="{B5E5C543-226C-568E-59E8-6BC8938AA76C}"/>
              </a:ext>
            </a:extLst>
          </p:cNvPr>
          <p:cNvSpPr>
            <a:spLocks noGrp="1"/>
          </p:cNvSpPr>
          <p:nvPr>
            <p:ph type="title"/>
          </p:nvPr>
        </p:nvSpPr>
        <p:spPr>
          <a:xfrm>
            <a:off x="323850" y="682801"/>
            <a:ext cx="8424863" cy="539991"/>
          </a:xfrm>
        </p:spPr>
        <p:txBody>
          <a:bodyPr/>
          <a:lstStyle/>
          <a:p>
            <a:r>
              <a:rPr lang="fr-FR" dirty="0">
                <a:latin typeface="Marianne ExtraBold" panose="02000000000000000000" pitchFamily="2" charset="0"/>
              </a:rPr>
              <a:t>Le dispositif « territoires fragiles »</a:t>
            </a:r>
          </a:p>
        </p:txBody>
      </p:sp>
    </p:spTree>
    <p:extLst>
      <p:ext uri="{BB962C8B-B14F-4D97-AF65-F5344CB8AC3E}">
        <p14:creationId xmlns:p14="http://schemas.microsoft.com/office/powerpoint/2010/main" val="5005542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652FCFD-8D1F-9D79-B99D-634920043F3E}"/>
              </a:ext>
            </a:extLst>
          </p:cNvPr>
          <p:cNvSpPr/>
          <p:nvPr/>
        </p:nvSpPr>
        <p:spPr>
          <a:xfrm>
            <a:off x="107504" y="0"/>
            <a:ext cx="1224135" cy="7386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ZoneTexte 7"/>
          <p:cNvSpPr txBox="1"/>
          <p:nvPr/>
        </p:nvSpPr>
        <p:spPr>
          <a:xfrm rot="16200000">
            <a:off x="-423119" y="1139694"/>
            <a:ext cx="1792643" cy="253916"/>
          </a:xfrm>
          <a:prstGeom prst="rect">
            <a:avLst/>
          </a:prstGeom>
          <a:noFill/>
        </p:spPr>
        <p:txBody>
          <a:bodyPr wrap="square" rtlCol="0">
            <a:spAutoFit/>
          </a:bodyPr>
          <a:lstStyle/>
          <a:p>
            <a:r>
              <a:rPr lang="fr-FR" sz="1050" b="1" dirty="0">
                <a:latin typeface="Marianne" panose="02000000000000000000" pitchFamily="2" charset="0"/>
              </a:rPr>
              <a:t>Décret et arrêté DGOS</a:t>
            </a:r>
          </a:p>
        </p:txBody>
      </p:sp>
      <p:sp>
        <p:nvSpPr>
          <p:cNvPr id="10" name="ZoneTexte 9"/>
          <p:cNvSpPr txBox="1"/>
          <p:nvPr/>
        </p:nvSpPr>
        <p:spPr>
          <a:xfrm rot="16200000">
            <a:off x="-183588" y="3278816"/>
            <a:ext cx="1370516" cy="253916"/>
          </a:xfrm>
          <a:prstGeom prst="rect">
            <a:avLst/>
          </a:prstGeom>
          <a:noFill/>
        </p:spPr>
        <p:txBody>
          <a:bodyPr wrap="square" rtlCol="0">
            <a:spAutoFit/>
          </a:bodyPr>
          <a:lstStyle/>
          <a:p>
            <a:r>
              <a:rPr lang="fr-FR" sz="1050" b="1" dirty="0">
                <a:latin typeface="Marianne" panose="02000000000000000000" pitchFamily="2" charset="0"/>
              </a:rPr>
              <a:t>Arrêté ARS</a:t>
            </a:r>
          </a:p>
        </p:txBody>
      </p:sp>
      <p:sp>
        <p:nvSpPr>
          <p:cNvPr id="17" name="ZoneTexte 16"/>
          <p:cNvSpPr txBox="1"/>
          <p:nvPr/>
        </p:nvSpPr>
        <p:spPr>
          <a:xfrm>
            <a:off x="1253109" y="140586"/>
            <a:ext cx="7893558" cy="738664"/>
          </a:xfrm>
          <a:prstGeom prst="rect">
            <a:avLst/>
          </a:prstGeom>
          <a:noFill/>
          <a:ln>
            <a:solidFill>
              <a:schemeClr val="tx1"/>
            </a:solidFill>
          </a:ln>
        </p:spPr>
        <p:txBody>
          <a:bodyPr wrap="square" rtlCol="0">
            <a:spAutoFit/>
          </a:bodyPr>
          <a:lstStyle/>
          <a:p>
            <a:r>
              <a:rPr lang="fr-FR" sz="1000" b="1" u="sng" dirty="0">
                <a:latin typeface="Marianne" panose="02000000000000000000" pitchFamily="2" charset="0"/>
              </a:rPr>
              <a:t>Critères permettant d’identifier les territoires où l’offre pharmaceutique n’est pas suffisante :</a:t>
            </a:r>
          </a:p>
          <a:p>
            <a:pPr marL="257175" indent="-257175">
              <a:buAutoNum type="arabicParenR"/>
            </a:pPr>
            <a:r>
              <a:rPr lang="fr-FR" sz="800" dirty="0">
                <a:latin typeface="Marianne" panose="02000000000000000000" pitchFamily="2" charset="0"/>
              </a:rPr>
              <a:t>Appréciation de la densité des officines intégrant la consommation de soins de la population : la densité standardisée d'officines inférieure au seuil empirique (2/3 de la densité médiane) </a:t>
            </a:r>
          </a:p>
          <a:p>
            <a:pPr marL="257175" indent="-257175">
              <a:buAutoNum type="arabicParenR"/>
            </a:pPr>
            <a:r>
              <a:rPr lang="fr-FR" sz="800" dirty="0">
                <a:latin typeface="Marianne" panose="02000000000000000000" pitchFamily="2" charset="0"/>
              </a:rPr>
              <a:t>Identification de la part de population pour laquelle il peut y avoir une difficulté d’accès à l’officine : plus de 20% de la population du territoire de vie santé est située à plus de 15 minutes d’une officine</a:t>
            </a:r>
          </a:p>
        </p:txBody>
      </p:sp>
      <p:sp>
        <p:nvSpPr>
          <p:cNvPr id="20" name="ZoneTexte 19"/>
          <p:cNvSpPr txBox="1"/>
          <p:nvPr/>
        </p:nvSpPr>
        <p:spPr>
          <a:xfrm>
            <a:off x="966978" y="2358843"/>
            <a:ext cx="7866126" cy="415498"/>
          </a:xfrm>
          <a:prstGeom prst="rect">
            <a:avLst/>
          </a:prstGeom>
          <a:noFill/>
          <a:ln>
            <a:solidFill>
              <a:schemeClr val="tx1"/>
            </a:solidFill>
          </a:ln>
        </p:spPr>
        <p:txBody>
          <a:bodyPr wrap="square" rtlCol="0">
            <a:spAutoFit/>
          </a:bodyPr>
          <a:lstStyle/>
          <a:p>
            <a:pPr algn="ctr"/>
            <a:r>
              <a:rPr lang="fr-FR" sz="1050" dirty="0">
                <a:latin typeface="Marianne" panose="02000000000000000000" pitchFamily="2" charset="0"/>
              </a:rPr>
              <a:t>L’ARS fixe une liste de TVS identifiés comme « territoires fragiles » </a:t>
            </a:r>
            <a:br>
              <a:rPr lang="fr-FR" sz="1050" dirty="0">
                <a:latin typeface="Marianne" panose="02000000000000000000" pitchFamily="2" charset="0"/>
              </a:rPr>
            </a:br>
            <a:r>
              <a:rPr lang="fr-FR" sz="1050" b="1" u="sng" dirty="0">
                <a:latin typeface="Marianne" panose="02000000000000000000" pitchFamily="2" charset="0"/>
              </a:rPr>
              <a:t>en respectant le plafond de population fixé par arrêté</a:t>
            </a:r>
          </a:p>
        </p:txBody>
      </p:sp>
      <p:sp>
        <p:nvSpPr>
          <p:cNvPr id="24" name="Flèche vers le bas 23"/>
          <p:cNvSpPr/>
          <p:nvPr/>
        </p:nvSpPr>
        <p:spPr>
          <a:xfrm>
            <a:off x="4711439" y="978555"/>
            <a:ext cx="144018" cy="278850"/>
          </a:xfrm>
          <a:prstGeom prst="downArrow">
            <a:avLst/>
          </a:prstGeom>
          <a:solidFill>
            <a:schemeClr val="bg2">
              <a:lumMod val="20000"/>
              <a:lumOff val="80000"/>
            </a:schemeClr>
          </a:solidFill>
          <a:ln>
            <a:solidFill>
              <a:schemeClr val="accent5">
                <a:lumMod val="60000"/>
                <a:lumOff val="4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fr-FR" sz="1050" dirty="0">
              <a:latin typeface="Marianne" panose="02000000000000000000" pitchFamily="2" charset="0"/>
            </a:endParaRPr>
          </a:p>
        </p:txBody>
      </p:sp>
      <p:sp>
        <p:nvSpPr>
          <p:cNvPr id="25" name="ZoneTexte 24"/>
          <p:cNvSpPr txBox="1"/>
          <p:nvPr/>
        </p:nvSpPr>
        <p:spPr>
          <a:xfrm>
            <a:off x="2075686" y="1386954"/>
            <a:ext cx="5577842" cy="246221"/>
          </a:xfrm>
          <a:prstGeom prst="rect">
            <a:avLst/>
          </a:prstGeom>
          <a:noFill/>
          <a:ln>
            <a:solidFill>
              <a:schemeClr val="tx1"/>
            </a:solidFill>
          </a:ln>
        </p:spPr>
        <p:txBody>
          <a:bodyPr wrap="square" rtlCol="0">
            <a:spAutoFit/>
          </a:bodyPr>
          <a:lstStyle/>
          <a:p>
            <a:r>
              <a:rPr lang="fr-FR" sz="1000" b="1" dirty="0">
                <a:latin typeface="Marianne" panose="02000000000000000000" pitchFamily="2" charset="0"/>
              </a:rPr>
              <a:t>La DREES identifie dans chaque région les TVS concernés par les deux critères</a:t>
            </a:r>
          </a:p>
        </p:txBody>
      </p:sp>
      <p:sp>
        <p:nvSpPr>
          <p:cNvPr id="27" name="ZoneTexte 26"/>
          <p:cNvSpPr txBox="1"/>
          <p:nvPr/>
        </p:nvSpPr>
        <p:spPr>
          <a:xfrm>
            <a:off x="2629096" y="1715977"/>
            <a:ext cx="6149144" cy="415498"/>
          </a:xfrm>
          <a:prstGeom prst="rect">
            <a:avLst/>
          </a:prstGeom>
          <a:noFill/>
        </p:spPr>
        <p:txBody>
          <a:bodyPr wrap="square" rtlCol="0">
            <a:spAutoFit/>
          </a:bodyPr>
          <a:lstStyle/>
          <a:p>
            <a:r>
              <a:rPr lang="fr-FR" sz="1050" dirty="0">
                <a:latin typeface="Marianne" panose="02000000000000000000" pitchFamily="2" charset="0"/>
              </a:rPr>
              <a:t>A partir de ces TVS, un plafond de population résidant dans un territoire fragile est fixé par région par arrêté</a:t>
            </a:r>
          </a:p>
        </p:txBody>
      </p:sp>
      <p:sp>
        <p:nvSpPr>
          <p:cNvPr id="28" name="Égal 27"/>
          <p:cNvSpPr/>
          <p:nvPr/>
        </p:nvSpPr>
        <p:spPr>
          <a:xfrm>
            <a:off x="2061746" y="1767045"/>
            <a:ext cx="617220" cy="405693"/>
          </a:xfrm>
          <a:prstGeom prst="mathEqual">
            <a:avLst/>
          </a:prstGeom>
          <a:solidFill>
            <a:schemeClr val="bg2">
              <a:lumMod val="20000"/>
              <a:lumOff val="8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solidFill>
                <a:schemeClr val="tx1"/>
              </a:solidFill>
              <a:latin typeface="Marianne" panose="02000000000000000000" pitchFamily="2" charset="0"/>
            </a:endParaRPr>
          </a:p>
        </p:txBody>
      </p:sp>
      <p:cxnSp>
        <p:nvCxnSpPr>
          <p:cNvPr id="3" name="Connecteur droit 2"/>
          <p:cNvCxnSpPr/>
          <p:nvPr/>
        </p:nvCxnSpPr>
        <p:spPr>
          <a:xfrm>
            <a:off x="702945" y="189681"/>
            <a:ext cx="0" cy="2011045"/>
          </a:xfrm>
          <a:prstGeom prst="line">
            <a:avLst/>
          </a:prstGeom>
        </p:spPr>
        <p:style>
          <a:lnRef idx="1">
            <a:schemeClr val="dk1"/>
          </a:lnRef>
          <a:fillRef idx="0">
            <a:schemeClr val="dk1"/>
          </a:fillRef>
          <a:effectRef idx="0">
            <a:schemeClr val="dk1"/>
          </a:effectRef>
          <a:fontRef idx="minor">
            <a:schemeClr val="tx1"/>
          </a:fontRef>
        </p:style>
      </p:cxnSp>
      <p:cxnSp>
        <p:nvCxnSpPr>
          <p:cNvPr id="29" name="Connecteur droit 28"/>
          <p:cNvCxnSpPr/>
          <p:nvPr/>
        </p:nvCxnSpPr>
        <p:spPr>
          <a:xfrm flipH="1">
            <a:off x="690012" y="2362627"/>
            <a:ext cx="14859" cy="2618835"/>
          </a:xfrm>
          <a:prstGeom prst="line">
            <a:avLst/>
          </a:prstGeom>
        </p:spPr>
        <p:style>
          <a:lnRef idx="1">
            <a:schemeClr val="dk1"/>
          </a:lnRef>
          <a:fillRef idx="0">
            <a:schemeClr val="dk1"/>
          </a:fillRef>
          <a:effectRef idx="0">
            <a:schemeClr val="dk1"/>
          </a:effectRef>
          <a:fontRef idx="minor">
            <a:schemeClr val="tx1"/>
          </a:fontRef>
        </p:style>
      </p:cxnSp>
      <p:cxnSp>
        <p:nvCxnSpPr>
          <p:cNvPr id="12" name="Connecteur droit 11"/>
          <p:cNvCxnSpPr/>
          <p:nvPr/>
        </p:nvCxnSpPr>
        <p:spPr>
          <a:xfrm>
            <a:off x="663903" y="189681"/>
            <a:ext cx="78084" cy="0"/>
          </a:xfrm>
          <a:prstGeom prst="line">
            <a:avLst/>
          </a:prstGeom>
        </p:spPr>
        <p:style>
          <a:lnRef idx="1">
            <a:schemeClr val="dk1"/>
          </a:lnRef>
          <a:fillRef idx="0">
            <a:schemeClr val="dk1"/>
          </a:fillRef>
          <a:effectRef idx="0">
            <a:schemeClr val="dk1"/>
          </a:effectRef>
          <a:fontRef idx="minor">
            <a:schemeClr val="tx1"/>
          </a:fontRef>
        </p:style>
      </p:cxnSp>
      <p:cxnSp>
        <p:nvCxnSpPr>
          <p:cNvPr id="30" name="Connecteur droit 29"/>
          <p:cNvCxnSpPr/>
          <p:nvPr/>
        </p:nvCxnSpPr>
        <p:spPr>
          <a:xfrm>
            <a:off x="663989" y="2200726"/>
            <a:ext cx="78084" cy="0"/>
          </a:xfrm>
          <a:prstGeom prst="line">
            <a:avLst/>
          </a:prstGeom>
        </p:spPr>
        <p:style>
          <a:lnRef idx="1">
            <a:schemeClr val="dk1"/>
          </a:lnRef>
          <a:fillRef idx="0">
            <a:schemeClr val="dk1"/>
          </a:fillRef>
          <a:effectRef idx="0">
            <a:schemeClr val="dk1"/>
          </a:effectRef>
          <a:fontRef idx="minor">
            <a:schemeClr val="tx1"/>
          </a:fontRef>
        </p:style>
      </p:cxnSp>
      <p:cxnSp>
        <p:nvCxnSpPr>
          <p:cNvPr id="32" name="Connecteur droit 31"/>
          <p:cNvCxnSpPr/>
          <p:nvPr/>
        </p:nvCxnSpPr>
        <p:spPr>
          <a:xfrm>
            <a:off x="663903" y="2362627"/>
            <a:ext cx="78084" cy="0"/>
          </a:xfrm>
          <a:prstGeom prst="line">
            <a:avLst/>
          </a:prstGeom>
        </p:spPr>
        <p:style>
          <a:lnRef idx="1">
            <a:schemeClr val="dk1"/>
          </a:lnRef>
          <a:fillRef idx="0">
            <a:schemeClr val="dk1"/>
          </a:fillRef>
          <a:effectRef idx="0">
            <a:schemeClr val="dk1"/>
          </a:effectRef>
          <a:fontRef idx="minor">
            <a:schemeClr val="tx1"/>
          </a:fontRef>
        </p:style>
      </p:cxnSp>
      <p:cxnSp>
        <p:nvCxnSpPr>
          <p:cNvPr id="33" name="Connecteur droit 32"/>
          <p:cNvCxnSpPr>
            <a:cxnSpLocks/>
          </p:cNvCxnSpPr>
          <p:nvPr/>
        </p:nvCxnSpPr>
        <p:spPr>
          <a:xfrm>
            <a:off x="648358" y="4981462"/>
            <a:ext cx="78084" cy="0"/>
          </a:xfrm>
          <a:prstGeom prst="line">
            <a:avLst/>
          </a:prstGeom>
        </p:spPr>
        <p:style>
          <a:lnRef idx="1">
            <a:schemeClr val="dk1"/>
          </a:lnRef>
          <a:fillRef idx="0">
            <a:schemeClr val="dk1"/>
          </a:fillRef>
          <a:effectRef idx="0">
            <a:schemeClr val="dk1"/>
          </a:effectRef>
          <a:fontRef idx="minor">
            <a:schemeClr val="tx1"/>
          </a:fontRef>
        </p:style>
      </p:cxnSp>
      <p:grpSp>
        <p:nvGrpSpPr>
          <p:cNvPr id="2" name="Groupe 1"/>
          <p:cNvGrpSpPr/>
          <p:nvPr/>
        </p:nvGrpSpPr>
        <p:grpSpPr>
          <a:xfrm>
            <a:off x="3598247" y="2931790"/>
            <a:ext cx="2134958" cy="1812631"/>
            <a:chOff x="1523277" y="4246085"/>
            <a:chExt cx="2846611" cy="2416841"/>
          </a:xfrm>
        </p:grpSpPr>
        <p:sp>
          <p:nvSpPr>
            <p:cNvPr id="35" name="Ellipse 34"/>
            <p:cNvSpPr/>
            <p:nvPr/>
          </p:nvSpPr>
          <p:spPr>
            <a:xfrm>
              <a:off x="1818074" y="4246085"/>
              <a:ext cx="2551814" cy="2416841"/>
            </a:xfrm>
            <a:prstGeom prst="ellipse">
              <a:avLst/>
            </a:prstGeom>
            <a:solidFill>
              <a:schemeClr val="bg1">
                <a:lumMod val="95000"/>
              </a:schemeClr>
            </a:solidFill>
            <a:ln>
              <a:solidFill>
                <a:schemeClr val="bg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dirty="0">
                <a:latin typeface="Marianne" panose="02000000000000000000" pitchFamily="2" charset="0"/>
              </a:endParaRPr>
            </a:p>
          </p:txBody>
        </p:sp>
        <p:sp>
          <p:nvSpPr>
            <p:cNvPr id="36" name="ZoneTexte 35"/>
            <p:cNvSpPr txBox="1"/>
            <p:nvPr/>
          </p:nvSpPr>
          <p:spPr>
            <a:xfrm rot="18968481">
              <a:off x="1523277" y="4451795"/>
              <a:ext cx="1576191" cy="646331"/>
            </a:xfrm>
            <a:prstGeom prst="rect">
              <a:avLst/>
            </a:prstGeom>
            <a:noFill/>
          </p:spPr>
          <p:txBody>
            <a:bodyPr wrap="square" rtlCol="0">
              <a:prstTxWarp prst="textArchUp">
                <a:avLst/>
              </a:prstTxWarp>
              <a:spAutoFit/>
            </a:bodyPr>
            <a:lstStyle/>
            <a:p>
              <a:r>
                <a:rPr lang="fr-FR" sz="1050" dirty="0">
                  <a:latin typeface="Marianne" panose="02000000000000000000" pitchFamily="2" charset="0"/>
                </a:rPr>
                <a:t>Seuil de population</a:t>
              </a:r>
            </a:p>
          </p:txBody>
        </p:sp>
        <p:sp>
          <p:nvSpPr>
            <p:cNvPr id="37" name="ZoneTexte 36"/>
            <p:cNvSpPr txBox="1"/>
            <p:nvPr/>
          </p:nvSpPr>
          <p:spPr>
            <a:xfrm>
              <a:off x="2235057" y="4748118"/>
              <a:ext cx="1672987" cy="1354217"/>
            </a:xfrm>
            <a:prstGeom prst="rect">
              <a:avLst/>
            </a:prstGeom>
            <a:noFill/>
          </p:spPr>
          <p:txBody>
            <a:bodyPr wrap="square" rtlCol="0">
              <a:spAutoFit/>
            </a:bodyPr>
            <a:lstStyle/>
            <a:p>
              <a:pPr algn="ctr"/>
              <a:r>
                <a:rPr lang="fr-FR" sz="1000" b="1" dirty="0">
                  <a:latin typeface="Marianne" panose="02000000000000000000" pitchFamily="2" charset="0"/>
                </a:rPr>
                <a:t>TVS fixés par l’ARS en utilisant les critères nationaux, tout en respectant le seuil régional </a:t>
              </a:r>
            </a:p>
          </p:txBody>
        </p:sp>
      </p:grpSp>
    </p:spTree>
    <p:extLst>
      <p:ext uri="{BB962C8B-B14F-4D97-AF65-F5344CB8AC3E}">
        <p14:creationId xmlns:p14="http://schemas.microsoft.com/office/powerpoint/2010/main" val="1282185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733122C9-A0B9-462F-8757-0847AD287B63}" type="slidenum">
              <a:rPr lang="fr-FR" smtClean="0"/>
              <a:pPr/>
              <a:t>12</a:t>
            </a:fld>
            <a:endParaRPr lang="fr-FR" dirty="0"/>
          </a:p>
        </p:txBody>
      </p:sp>
      <p:sp>
        <p:nvSpPr>
          <p:cNvPr id="3" name="Espace réservé de la date 2"/>
          <p:cNvSpPr>
            <a:spLocks noGrp="1"/>
          </p:cNvSpPr>
          <p:nvPr>
            <p:ph type="dt" sz="half" idx="2"/>
          </p:nvPr>
        </p:nvSpPr>
        <p:spPr/>
        <p:txBody>
          <a:bodyPr/>
          <a:lstStyle/>
          <a:p>
            <a:fld id="{6A4A60EE-9D13-3442-9796-E718C6343EC1}" type="datetime1">
              <a:rPr lang="fr-FR" cap="all" smtClean="0"/>
              <a:pPr/>
              <a:t>07/10/2024</a:t>
            </a:fld>
            <a:endParaRPr lang="fr-FR" cap="all" dirty="0"/>
          </a:p>
        </p:txBody>
      </p:sp>
      <p:sp>
        <p:nvSpPr>
          <p:cNvPr id="4" name="Espace réservé du texte 3"/>
          <p:cNvSpPr>
            <a:spLocks noGrp="1"/>
          </p:cNvSpPr>
          <p:nvPr>
            <p:ph type="body" sz="quarter" idx="13"/>
          </p:nvPr>
        </p:nvSpPr>
        <p:spPr>
          <a:xfrm>
            <a:off x="359833" y="1222792"/>
            <a:ext cx="8424614" cy="242951"/>
          </a:xfrm>
        </p:spPr>
        <p:txBody>
          <a:bodyPr/>
          <a:lstStyle/>
          <a:p>
            <a:r>
              <a:rPr lang="fr-FR" dirty="0"/>
              <a:t>Les critères du décret</a:t>
            </a:r>
          </a:p>
        </p:txBody>
      </p:sp>
      <p:sp>
        <p:nvSpPr>
          <p:cNvPr id="5" name="Titre 4"/>
          <p:cNvSpPr>
            <a:spLocks noGrp="1"/>
          </p:cNvSpPr>
          <p:nvPr>
            <p:ph type="title"/>
          </p:nvPr>
        </p:nvSpPr>
        <p:spPr/>
        <p:txBody>
          <a:bodyPr/>
          <a:lstStyle/>
          <a:p>
            <a:r>
              <a:rPr lang="fr-FR" dirty="0">
                <a:latin typeface="Marianne ExtraBold" panose="02000000000000000000" pitchFamily="2" charset="0"/>
              </a:rPr>
              <a:t>Le dispositif « territoires fragiles »</a:t>
            </a:r>
          </a:p>
        </p:txBody>
      </p:sp>
      <p:sp>
        <p:nvSpPr>
          <p:cNvPr id="6" name="Espace réservé du texte 5"/>
          <p:cNvSpPr>
            <a:spLocks noGrp="1"/>
          </p:cNvSpPr>
          <p:nvPr>
            <p:ph type="body" sz="quarter" idx="14"/>
          </p:nvPr>
        </p:nvSpPr>
        <p:spPr>
          <a:xfrm>
            <a:off x="6209105" y="2283718"/>
            <a:ext cx="2379216" cy="2393005"/>
          </a:xfrm>
        </p:spPr>
        <p:txBody>
          <a:bodyPr/>
          <a:lstStyle/>
          <a:p>
            <a:pPr marL="263525" indent="-171450">
              <a:buFont typeface="Arial" panose="020B0604020202020204" pitchFamily="34" charset="0"/>
              <a:buChar char="•"/>
            </a:pPr>
            <a:r>
              <a:rPr lang="fr-FR" sz="1100" dirty="0"/>
              <a:t>Critères cumulables</a:t>
            </a:r>
          </a:p>
          <a:p>
            <a:pPr marL="263525" indent="-171450">
              <a:buFont typeface="Arial" panose="020B0604020202020204" pitchFamily="34" charset="0"/>
              <a:buChar char="•"/>
            </a:pPr>
            <a:r>
              <a:rPr lang="fr-FR" sz="1100" dirty="0"/>
              <a:t>Possibilité de n’en prendre qu’un (ou tous…)</a:t>
            </a:r>
          </a:p>
          <a:p>
            <a:pPr marL="263525" indent="-171450">
              <a:buFont typeface="Arial" panose="020B0604020202020204" pitchFamily="34" charset="0"/>
              <a:buChar char="•"/>
            </a:pPr>
            <a:r>
              <a:rPr lang="fr-FR" sz="1100" dirty="0"/>
              <a:t>Critères fixés « </a:t>
            </a:r>
            <a:r>
              <a:rPr lang="fr-FR" sz="1100" i="1" dirty="0"/>
              <a:t>par référence à….</a:t>
            </a:r>
            <a:r>
              <a:rPr lang="fr-FR" sz="1100" dirty="0"/>
              <a:t> »</a:t>
            </a:r>
          </a:p>
        </p:txBody>
      </p:sp>
      <p:sp>
        <p:nvSpPr>
          <p:cNvPr id="7" name="Espace réservé du pied de page 6"/>
          <p:cNvSpPr>
            <a:spLocks noGrp="1"/>
          </p:cNvSpPr>
          <p:nvPr>
            <p:ph type="ftr" sz="quarter" idx="3"/>
          </p:nvPr>
        </p:nvSpPr>
        <p:spPr/>
        <p:txBody>
          <a:bodyPr/>
          <a:lstStyle/>
          <a:p>
            <a:r>
              <a:rPr lang="fr-FR" dirty="0"/>
              <a:t>Direction générale de l’offre de soins</a:t>
            </a:r>
          </a:p>
        </p:txBody>
      </p:sp>
      <p:pic>
        <p:nvPicPr>
          <p:cNvPr id="9" name="Image 8">
            <a:extLst>
              <a:ext uri="{FF2B5EF4-FFF2-40B4-BE49-F238E27FC236}">
                <a16:creationId xmlns:a16="http://schemas.microsoft.com/office/drawing/2014/main" id="{EFE3CDCE-1272-9A00-57F1-0F5B11DFBBEF}"/>
              </a:ext>
            </a:extLst>
          </p:cNvPr>
          <p:cNvPicPr>
            <a:picLocks noChangeAspect="1"/>
          </p:cNvPicPr>
          <p:nvPr/>
        </p:nvPicPr>
        <p:blipFill>
          <a:blip r:embed="rId2"/>
          <a:stretch>
            <a:fillRect/>
          </a:stretch>
        </p:blipFill>
        <p:spPr>
          <a:xfrm>
            <a:off x="464592" y="1815779"/>
            <a:ext cx="5083770" cy="2145913"/>
          </a:xfrm>
          <a:prstGeom prst="rect">
            <a:avLst/>
          </a:prstGeom>
        </p:spPr>
      </p:pic>
    </p:spTree>
    <p:extLst>
      <p:ext uri="{BB962C8B-B14F-4D97-AF65-F5344CB8AC3E}">
        <p14:creationId xmlns:p14="http://schemas.microsoft.com/office/powerpoint/2010/main" val="27217577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35CFAF12-BF12-2271-1A7D-5AD3DC25BA00}"/>
              </a:ext>
            </a:extLst>
          </p:cNvPr>
          <p:cNvSpPr>
            <a:spLocks noGrp="1"/>
          </p:cNvSpPr>
          <p:nvPr>
            <p:ph type="sldNum" sz="quarter" idx="12"/>
          </p:nvPr>
        </p:nvSpPr>
        <p:spPr/>
        <p:txBody>
          <a:bodyPr/>
          <a:lstStyle/>
          <a:p>
            <a:fld id="{733122C9-A0B9-462F-8757-0847AD287B63}" type="slidenum">
              <a:rPr lang="fr-FR" smtClean="0"/>
              <a:pPr/>
              <a:t>13</a:t>
            </a:fld>
            <a:endParaRPr lang="fr-FR" dirty="0"/>
          </a:p>
        </p:txBody>
      </p:sp>
      <p:sp>
        <p:nvSpPr>
          <p:cNvPr id="3" name="Espace réservé de la date 2">
            <a:extLst>
              <a:ext uri="{FF2B5EF4-FFF2-40B4-BE49-F238E27FC236}">
                <a16:creationId xmlns:a16="http://schemas.microsoft.com/office/drawing/2014/main" id="{E2B8E1D5-0D1F-A893-584D-46F037E0C3DB}"/>
              </a:ext>
            </a:extLst>
          </p:cNvPr>
          <p:cNvSpPr>
            <a:spLocks noGrp="1"/>
          </p:cNvSpPr>
          <p:nvPr>
            <p:ph type="dt" sz="half" idx="2"/>
          </p:nvPr>
        </p:nvSpPr>
        <p:spPr/>
        <p:txBody>
          <a:bodyPr/>
          <a:lstStyle/>
          <a:p>
            <a:fld id="{6A4A60EE-9D13-3442-9796-E718C6343EC1}" type="datetime1">
              <a:rPr lang="fr-FR" cap="all" smtClean="0"/>
              <a:pPr/>
              <a:t>07/10/2024</a:t>
            </a:fld>
            <a:endParaRPr lang="fr-FR" cap="all" dirty="0"/>
          </a:p>
        </p:txBody>
      </p:sp>
      <p:sp>
        <p:nvSpPr>
          <p:cNvPr id="4" name="Espace réservé du texte 3">
            <a:extLst>
              <a:ext uri="{FF2B5EF4-FFF2-40B4-BE49-F238E27FC236}">
                <a16:creationId xmlns:a16="http://schemas.microsoft.com/office/drawing/2014/main" id="{D6568C01-B988-2908-6DFB-6AA16DB5785F}"/>
              </a:ext>
            </a:extLst>
          </p:cNvPr>
          <p:cNvSpPr>
            <a:spLocks noGrp="1"/>
          </p:cNvSpPr>
          <p:nvPr>
            <p:ph type="body" sz="quarter" idx="13"/>
          </p:nvPr>
        </p:nvSpPr>
        <p:spPr/>
        <p:txBody>
          <a:bodyPr/>
          <a:lstStyle/>
          <a:p>
            <a:endParaRPr lang="fr-FR" dirty="0"/>
          </a:p>
        </p:txBody>
      </p:sp>
      <p:sp>
        <p:nvSpPr>
          <p:cNvPr id="5" name="Titre 4">
            <a:extLst>
              <a:ext uri="{FF2B5EF4-FFF2-40B4-BE49-F238E27FC236}">
                <a16:creationId xmlns:a16="http://schemas.microsoft.com/office/drawing/2014/main" id="{8E55FE50-0209-73E2-8D41-A4061C29386F}"/>
              </a:ext>
            </a:extLst>
          </p:cNvPr>
          <p:cNvSpPr>
            <a:spLocks noGrp="1"/>
          </p:cNvSpPr>
          <p:nvPr>
            <p:ph type="title"/>
          </p:nvPr>
        </p:nvSpPr>
        <p:spPr/>
        <p:txBody>
          <a:bodyPr/>
          <a:lstStyle/>
          <a:p>
            <a:r>
              <a:rPr lang="fr-FR" dirty="0"/>
              <a:t>Prochaines étapes ?</a:t>
            </a:r>
          </a:p>
        </p:txBody>
      </p:sp>
      <p:sp>
        <p:nvSpPr>
          <p:cNvPr id="6" name="Espace réservé du texte 5">
            <a:extLst>
              <a:ext uri="{FF2B5EF4-FFF2-40B4-BE49-F238E27FC236}">
                <a16:creationId xmlns:a16="http://schemas.microsoft.com/office/drawing/2014/main" id="{E9C6A4C5-DF37-9E5B-68D5-8D30BCAFE73D}"/>
              </a:ext>
            </a:extLst>
          </p:cNvPr>
          <p:cNvSpPr>
            <a:spLocks noGrp="1"/>
          </p:cNvSpPr>
          <p:nvPr>
            <p:ph type="body" sz="quarter" idx="14"/>
          </p:nvPr>
        </p:nvSpPr>
        <p:spPr/>
        <p:txBody>
          <a:bodyPr/>
          <a:lstStyle/>
          <a:p>
            <a:pPr marL="377825" indent="-285750">
              <a:buFont typeface="Arial" panose="020B0604020202020204" pitchFamily="34" charset="0"/>
              <a:buChar char="•"/>
            </a:pPr>
            <a:r>
              <a:rPr lang="fr-FR" dirty="0"/>
              <a:t>Recueil de vos retours et questionnements sur les textes « territoires fragiles »</a:t>
            </a:r>
          </a:p>
          <a:p>
            <a:pPr marL="377825" indent="-285750">
              <a:buFont typeface="Arial" panose="020B0604020202020204" pitchFamily="34" charset="0"/>
              <a:buChar char="•"/>
            </a:pPr>
            <a:r>
              <a:rPr lang="fr-FR" dirty="0"/>
              <a:t>Estimation par ARS du nombre de pharmacies identifiées :</a:t>
            </a:r>
          </a:p>
          <a:p>
            <a:pPr marL="637200" lvl="1" indent="-285750">
              <a:buFont typeface="Wingdings" panose="05000000000000000000" pitchFamily="2" charset="2"/>
              <a:buChar char="Ø"/>
            </a:pPr>
            <a:r>
              <a:rPr lang="fr-FR" sz="1400" dirty="0"/>
              <a:t>Permettra à la DGOS d’évaluer le ciblage et l’efficacité du dispositif « territoires fragiles »</a:t>
            </a:r>
          </a:p>
          <a:p>
            <a:pPr marL="377825" indent="-285750">
              <a:buFont typeface="Arial" panose="020B0604020202020204" pitchFamily="34" charset="0"/>
              <a:buChar char="•"/>
            </a:pPr>
            <a:r>
              <a:rPr lang="fr-FR" dirty="0"/>
              <a:t>Par définition, un zonage crée des frontières et exclut des territoires. </a:t>
            </a:r>
          </a:p>
          <a:p>
            <a:pPr marL="637200" lvl="1" indent="-285750">
              <a:buFont typeface="Wingdings" panose="05000000000000000000" pitchFamily="2" charset="2"/>
              <a:buChar char="Ø"/>
            </a:pPr>
            <a:endParaRPr lang="fr-FR" sz="1400" dirty="0"/>
          </a:p>
          <a:p>
            <a:pPr marL="637200" lvl="1" indent="-285750">
              <a:buFont typeface="Wingdings" panose="05000000000000000000" pitchFamily="2" charset="2"/>
              <a:buChar char="Ø"/>
            </a:pPr>
            <a:endParaRPr lang="fr-FR" sz="1400" dirty="0"/>
          </a:p>
          <a:p>
            <a:pPr marL="637200" lvl="1" indent="-285750">
              <a:buFont typeface="Wingdings" panose="05000000000000000000" pitchFamily="2" charset="2"/>
              <a:buChar char="Ø"/>
            </a:pPr>
            <a:endParaRPr lang="fr-FR" sz="1400" dirty="0"/>
          </a:p>
          <a:p>
            <a:pPr marL="637200" lvl="1" indent="-285750">
              <a:buFont typeface="Wingdings" panose="05000000000000000000" pitchFamily="2" charset="2"/>
              <a:buChar char="Ø"/>
            </a:pPr>
            <a:endParaRPr lang="fr-FR" sz="1400" dirty="0"/>
          </a:p>
          <a:p>
            <a:pPr marL="637200" lvl="1" indent="-285750">
              <a:buFont typeface="Wingdings" panose="05000000000000000000" pitchFamily="2" charset="2"/>
              <a:buChar char="Ø"/>
            </a:pPr>
            <a:endParaRPr lang="fr-FR" sz="1400" dirty="0"/>
          </a:p>
          <a:p>
            <a:pPr lvl="1" indent="0">
              <a:buNone/>
            </a:pPr>
            <a:endParaRPr lang="fr-FR" sz="1400" dirty="0"/>
          </a:p>
        </p:txBody>
      </p:sp>
      <p:sp>
        <p:nvSpPr>
          <p:cNvPr id="7" name="Espace réservé du pied de page 6">
            <a:extLst>
              <a:ext uri="{FF2B5EF4-FFF2-40B4-BE49-F238E27FC236}">
                <a16:creationId xmlns:a16="http://schemas.microsoft.com/office/drawing/2014/main" id="{DADA7AB5-CED1-3F68-9E5B-E7A90770CE3D}"/>
              </a:ext>
            </a:extLst>
          </p:cNvPr>
          <p:cNvSpPr>
            <a:spLocks noGrp="1"/>
          </p:cNvSpPr>
          <p:nvPr>
            <p:ph type="ftr" sz="quarter" idx="3"/>
          </p:nvPr>
        </p:nvSpPr>
        <p:spPr/>
        <p:txBody>
          <a:bodyPr/>
          <a:lstStyle/>
          <a:p>
            <a:r>
              <a:rPr lang="fr-FR" dirty="0"/>
              <a:t>Direction générale de l’offre de soins</a:t>
            </a:r>
          </a:p>
        </p:txBody>
      </p:sp>
    </p:spTree>
    <p:extLst>
      <p:ext uri="{BB962C8B-B14F-4D97-AF65-F5344CB8AC3E}">
        <p14:creationId xmlns:p14="http://schemas.microsoft.com/office/powerpoint/2010/main" val="14364500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pour une image  1">
            <a:extLst>
              <a:ext uri="{FF2B5EF4-FFF2-40B4-BE49-F238E27FC236}">
                <a16:creationId xmlns:a16="http://schemas.microsoft.com/office/drawing/2014/main" id="{C63F84AA-10E8-9DAA-9B05-7087B8092897}"/>
              </a:ext>
            </a:extLst>
          </p:cNvPr>
          <p:cNvSpPr>
            <a:spLocks noGrp="1"/>
          </p:cNvSpPr>
          <p:nvPr>
            <p:ph type="pic" sz="quarter" idx="13"/>
          </p:nvPr>
        </p:nvSpPr>
        <p:spPr/>
        <p:txBody>
          <a:bodyPr/>
          <a:lstStyle/>
          <a:p>
            <a:endParaRPr lang="fr-FR"/>
          </a:p>
        </p:txBody>
      </p:sp>
      <p:sp>
        <p:nvSpPr>
          <p:cNvPr id="3" name="Espace réservé de la date 2">
            <a:extLst>
              <a:ext uri="{FF2B5EF4-FFF2-40B4-BE49-F238E27FC236}">
                <a16:creationId xmlns:a16="http://schemas.microsoft.com/office/drawing/2014/main" id="{8F1D2295-39CF-10B8-CE27-F3D97A607B85}"/>
              </a:ext>
            </a:extLst>
          </p:cNvPr>
          <p:cNvSpPr>
            <a:spLocks noGrp="1"/>
          </p:cNvSpPr>
          <p:nvPr>
            <p:ph type="dt" sz="half" idx="2"/>
          </p:nvPr>
        </p:nvSpPr>
        <p:spPr/>
        <p:txBody>
          <a:bodyPr/>
          <a:lstStyle/>
          <a:p>
            <a:fld id="{5F7325A3-5315-1B4B-A0D9-112471EB5837}" type="datetime1">
              <a:rPr lang="fr-FR" cap="all" smtClean="0"/>
              <a:pPr/>
              <a:t>07/10/2024</a:t>
            </a:fld>
            <a:endParaRPr lang="fr-FR" cap="all" dirty="0"/>
          </a:p>
        </p:txBody>
      </p:sp>
      <p:sp>
        <p:nvSpPr>
          <p:cNvPr id="4" name="Titre 3">
            <a:extLst>
              <a:ext uri="{FF2B5EF4-FFF2-40B4-BE49-F238E27FC236}">
                <a16:creationId xmlns:a16="http://schemas.microsoft.com/office/drawing/2014/main" id="{C7C82CA6-F7FA-BB10-7D7B-4833062ACAEA}"/>
              </a:ext>
            </a:extLst>
          </p:cNvPr>
          <p:cNvSpPr>
            <a:spLocks noGrp="1"/>
          </p:cNvSpPr>
          <p:nvPr>
            <p:ph type="title"/>
          </p:nvPr>
        </p:nvSpPr>
        <p:spPr/>
        <p:txBody>
          <a:bodyPr/>
          <a:lstStyle/>
          <a:p>
            <a:pPr marL="0" indent="0">
              <a:buNone/>
            </a:pPr>
            <a:r>
              <a:rPr lang="fr-FR" dirty="0"/>
              <a:t>Annexe</a:t>
            </a:r>
          </a:p>
        </p:txBody>
      </p:sp>
      <p:sp>
        <p:nvSpPr>
          <p:cNvPr id="5" name="Espace réservé du numéro de diapositive 4">
            <a:extLst>
              <a:ext uri="{FF2B5EF4-FFF2-40B4-BE49-F238E27FC236}">
                <a16:creationId xmlns:a16="http://schemas.microsoft.com/office/drawing/2014/main" id="{4E6BCBB4-EF73-F7D8-8E8F-106B6A693DB1}"/>
              </a:ext>
            </a:extLst>
          </p:cNvPr>
          <p:cNvSpPr>
            <a:spLocks noGrp="1"/>
          </p:cNvSpPr>
          <p:nvPr>
            <p:ph type="sldNum" sz="quarter" idx="4"/>
          </p:nvPr>
        </p:nvSpPr>
        <p:spPr/>
        <p:txBody>
          <a:bodyPr/>
          <a:lstStyle/>
          <a:p>
            <a:fld id="{733122C9-A0B9-462F-8757-0847AD287B63}" type="slidenum">
              <a:rPr lang="fr-FR" smtClean="0"/>
              <a:pPr/>
              <a:t>14</a:t>
            </a:fld>
            <a:endParaRPr lang="fr-FR" dirty="0"/>
          </a:p>
        </p:txBody>
      </p:sp>
      <p:sp>
        <p:nvSpPr>
          <p:cNvPr id="6" name="Espace réservé du pied de page 5">
            <a:extLst>
              <a:ext uri="{FF2B5EF4-FFF2-40B4-BE49-F238E27FC236}">
                <a16:creationId xmlns:a16="http://schemas.microsoft.com/office/drawing/2014/main" id="{495AB9D5-D412-D38D-72AC-F5A9F40977EB}"/>
              </a:ext>
            </a:extLst>
          </p:cNvPr>
          <p:cNvSpPr>
            <a:spLocks noGrp="1"/>
          </p:cNvSpPr>
          <p:nvPr>
            <p:ph type="ftr" sz="quarter" idx="3"/>
          </p:nvPr>
        </p:nvSpPr>
        <p:spPr/>
        <p:txBody>
          <a:bodyPr/>
          <a:lstStyle/>
          <a:p>
            <a:r>
              <a:rPr lang="fr-FR"/>
              <a:t>Direction générale de l’offre de soins</a:t>
            </a:r>
            <a:endParaRPr lang="fr-FR" dirty="0"/>
          </a:p>
        </p:txBody>
      </p:sp>
    </p:spTree>
    <p:extLst>
      <p:ext uri="{BB962C8B-B14F-4D97-AF65-F5344CB8AC3E}">
        <p14:creationId xmlns:p14="http://schemas.microsoft.com/office/powerpoint/2010/main" val="37785487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733122C9-A0B9-462F-8757-0847AD287B63}" type="slidenum">
              <a:rPr lang="fr-FR" smtClean="0"/>
              <a:pPr/>
              <a:t>15</a:t>
            </a:fld>
            <a:endParaRPr lang="fr-FR" dirty="0"/>
          </a:p>
        </p:txBody>
      </p:sp>
      <p:sp>
        <p:nvSpPr>
          <p:cNvPr id="3" name="Espace réservé de la date 2"/>
          <p:cNvSpPr>
            <a:spLocks noGrp="1"/>
          </p:cNvSpPr>
          <p:nvPr>
            <p:ph type="dt" sz="half" idx="2"/>
          </p:nvPr>
        </p:nvSpPr>
        <p:spPr/>
        <p:txBody>
          <a:bodyPr/>
          <a:lstStyle/>
          <a:p>
            <a:fld id="{6A4A60EE-9D13-3442-9796-E718C6343EC1}" type="datetime1">
              <a:rPr lang="fr-FR" cap="all" smtClean="0"/>
              <a:pPr/>
              <a:t>07/10/2024</a:t>
            </a:fld>
            <a:endParaRPr lang="fr-FR" cap="all" dirty="0"/>
          </a:p>
        </p:txBody>
      </p:sp>
      <p:sp>
        <p:nvSpPr>
          <p:cNvPr id="4" name="Espace réservé du texte 3"/>
          <p:cNvSpPr>
            <a:spLocks noGrp="1"/>
          </p:cNvSpPr>
          <p:nvPr>
            <p:ph type="body" sz="quarter" idx="13"/>
          </p:nvPr>
        </p:nvSpPr>
        <p:spPr>
          <a:xfrm>
            <a:off x="359833" y="1222792"/>
            <a:ext cx="8424614" cy="242951"/>
          </a:xfrm>
        </p:spPr>
        <p:txBody>
          <a:bodyPr/>
          <a:lstStyle/>
          <a:p>
            <a:r>
              <a:rPr lang="fr-FR" dirty="0">
                <a:latin typeface="Marianne" panose="02000000000000000000" pitchFamily="2" charset="0"/>
              </a:rPr>
              <a:t>Des principes anciens, une densité élevée, des adaptations à la marge</a:t>
            </a:r>
          </a:p>
        </p:txBody>
      </p:sp>
      <p:sp>
        <p:nvSpPr>
          <p:cNvPr id="5" name="Titre 4"/>
          <p:cNvSpPr>
            <a:spLocks noGrp="1"/>
          </p:cNvSpPr>
          <p:nvPr>
            <p:ph type="title"/>
          </p:nvPr>
        </p:nvSpPr>
        <p:spPr/>
        <p:txBody>
          <a:bodyPr/>
          <a:lstStyle/>
          <a:p>
            <a:r>
              <a:rPr lang="fr-FR" dirty="0">
                <a:latin typeface="Marianne ExtraBold" panose="02000000000000000000" pitchFamily="2" charset="0"/>
              </a:rPr>
              <a:t>Le maillage officinal</a:t>
            </a:r>
          </a:p>
        </p:txBody>
      </p:sp>
      <p:sp>
        <p:nvSpPr>
          <p:cNvPr id="7" name="Espace réservé du pied de page 6"/>
          <p:cNvSpPr>
            <a:spLocks noGrp="1"/>
          </p:cNvSpPr>
          <p:nvPr>
            <p:ph type="ftr" sz="quarter" idx="3"/>
          </p:nvPr>
        </p:nvSpPr>
        <p:spPr/>
        <p:txBody>
          <a:bodyPr/>
          <a:lstStyle/>
          <a:p>
            <a:r>
              <a:rPr lang="fr-FR"/>
              <a:t>Direction générale de l’offre de soins</a:t>
            </a:r>
            <a:endParaRPr lang="fr-FR" dirty="0"/>
          </a:p>
        </p:txBody>
      </p:sp>
      <p:pic>
        <p:nvPicPr>
          <p:cNvPr id="9" name="Image 8">
            <a:extLst>
              <a:ext uri="{FF2B5EF4-FFF2-40B4-BE49-F238E27FC236}">
                <a16:creationId xmlns:a16="http://schemas.microsoft.com/office/drawing/2014/main" id="{606C413C-C93B-4B20-ABB1-7245EE7B2B58}"/>
              </a:ext>
            </a:extLst>
          </p:cNvPr>
          <p:cNvPicPr>
            <a:picLocks noChangeAspect="1"/>
          </p:cNvPicPr>
          <p:nvPr/>
        </p:nvPicPr>
        <p:blipFill>
          <a:blip r:embed="rId2"/>
          <a:stretch>
            <a:fillRect/>
          </a:stretch>
        </p:blipFill>
        <p:spPr>
          <a:xfrm>
            <a:off x="1189832" y="1627284"/>
            <a:ext cx="6240135" cy="2837979"/>
          </a:xfrm>
          <a:prstGeom prst="rect">
            <a:avLst/>
          </a:prstGeom>
        </p:spPr>
      </p:pic>
      <p:sp>
        <p:nvSpPr>
          <p:cNvPr id="10" name="Ellipse 9">
            <a:extLst>
              <a:ext uri="{FF2B5EF4-FFF2-40B4-BE49-F238E27FC236}">
                <a16:creationId xmlns:a16="http://schemas.microsoft.com/office/drawing/2014/main" id="{30C0E456-4541-256E-2277-3B3C0BDACDE4}"/>
              </a:ext>
            </a:extLst>
          </p:cNvPr>
          <p:cNvSpPr/>
          <p:nvPr/>
        </p:nvSpPr>
        <p:spPr>
          <a:xfrm>
            <a:off x="3491880" y="2571750"/>
            <a:ext cx="216024" cy="1224136"/>
          </a:xfrm>
          <a:prstGeom prst="ellipse">
            <a:avLst/>
          </a:prstGeom>
          <a:noFill/>
          <a:ln w="12700">
            <a:solidFill>
              <a:schemeClr val="bg2">
                <a:lumMod val="40000"/>
                <a:lumOff val="60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10513556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733122C9-A0B9-462F-8757-0847AD287B63}" type="slidenum">
              <a:rPr lang="fr-FR" smtClean="0"/>
              <a:pPr/>
              <a:t>16</a:t>
            </a:fld>
            <a:endParaRPr lang="fr-FR" dirty="0"/>
          </a:p>
        </p:txBody>
      </p:sp>
      <p:sp>
        <p:nvSpPr>
          <p:cNvPr id="3" name="Espace réservé de la date 2"/>
          <p:cNvSpPr>
            <a:spLocks noGrp="1"/>
          </p:cNvSpPr>
          <p:nvPr>
            <p:ph type="dt" sz="half" idx="2"/>
          </p:nvPr>
        </p:nvSpPr>
        <p:spPr/>
        <p:txBody>
          <a:bodyPr/>
          <a:lstStyle/>
          <a:p>
            <a:fld id="{6A4A60EE-9D13-3442-9796-E718C6343EC1}" type="datetime1">
              <a:rPr lang="fr-FR" cap="all" smtClean="0"/>
              <a:pPr/>
              <a:t>07/10/2024</a:t>
            </a:fld>
            <a:endParaRPr lang="fr-FR" cap="all" dirty="0"/>
          </a:p>
        </p:txBody>
      </p:sp>
      <p:sp>
        <p:nvSpPr>
          <p:cNvPr id="4" name="Espace réservé du texte 3"/>
          <p:cNvSpPr>
            <a:spLocks noGrp="1"/>
          </p:cNvSpPr>
          <p:nvPr>
            <p:ph type="body" sz="quarter" idx="13"/>
          </p:nvPr>
        </p:nvSpPr>
        <p:spPr>
          <a:xfrm>
            <a:off x="359833" y="1222792"/>
            <a:ext cx="8424614" cy="242951"/>
          </a:xfrm>
        </p:spPr>
        <p:txBody>
          <a:bodyPr/>
          <a:lstStyle/>
          <a:p>
            <a:r>
              <a:rPr lang="fr-FR" dirty="0">
                <a:latin typeface="Marianne" panose="02000000000000000000" pitchFamily="2" charset="0"/>
              </a:rPr>
              <a:t>Une baisse du nombre d’officines mais un nombre d’officines /100000 </a:t>
            </a:r>
            <a:r>
              <a:rPr lang="fr-FR" dirty="0" err="1">
                <a:latin typeface="Marianne" panose="02000000000000000000" pitchFamily="2" charset="0"/>
              </a:rPr>
              <a:t>hab</a:t>
            </a:r>
            <a:r>
              <a:rPr lang="fr-FR" dirty="0">
                <a:latin typeface="Marianne" panose="02000000000000000000" pitchFamily="2" charset="0"/>
              </a:rPr>
              <a:t> assez stable</a:t>
            </a:r>
          </a:p>
        </p:txBody>
      </p:sp>
      <p:sp>
        <p:nvSpPr>
          <p:cNvPr id="5" name="Titre 4"/>
          <p:cNvSpPr>
            <a:spLocks noGrp="1"/>
          </p:cNvSpPr>
          <p:nvPr>
            <p:ph type="title"/>
          </p:nvPr>
        </p:nvSpPr>
        <p:spPr/>
        <p:txBody>
          <a:bodyPr/>
          <a:lstStyle/>
          <a:p>
            <a:r>
              <a:rPr lang="fr-FR" dirty="0">
                <a:latin typeface="Marianne ExtraBold" panose="02000000000000000000" pitchFamily="2" charset="0"/>
              </a:rPr>
              <a:t>Le maillage officinal</a:t>
            </a:r>
          </a:p>
        </p:txBody>
      </p:sp>
      <p:sp>
        <p:nvSpPr>
          <p:cNvPr id="7" name="Espace réservé du pied de page 6"/>
          <p:cNvSpPr>
            <a:spLocks noGrp="1"/>
          </p:cNvSpPr>
          <p:nvPr>
            <p:ph type="ftr" sz="quarter" idx="3"/>
          </p:nvPr>
        </p:nvSpPr>
        <p:spPr/>
        <p:txBody>
          <a:bodyPr/>
          <a:lstStyle/>
          <a:p>
            <a:r>
              <a:rPr lang="fr-FR"/>
              <a:t>Direction générale de l’offre de soins</a:t>
            </a:r>
            <a:endParaRPr lang="fr-FR" dirty="0"/>
          </a:p>
        </p:txBody>
      </p:sp>
      <p:sp>
        <p:nvSpPr>
          <p:cNvPr id="9" name="ZoneTexte 8">
            <a:extLst>
              <a:ext uri="{FF2B5EF4-FFF2-40B4-BE49-F238E27FC236}">
                <a16:creationId xmlns:a16="http://schemas.microsoft.com/office/drawing/2014/main" id="{26B5108B-9A42-1562-397E-E999B812FA43}"/>
              </a:ext>
            </a:extLst>
          </p:cNvPr>
          <p:cNvSpPr txBox="1"/>
          <p:nvPr/>
        </p:nvSpPr>
        <p:spPr>
          <a:xfrm>
            <a:off x="3491880" y="4409744"/>
            <a:ext cx="6804455" cy="261610"/>
          </a:xfrm>
          <a:prstGeom prst="rect">
            <a:avLst/>
          </a:prstGeom>
          <a:noFill/>
        </p:spPr>
        <p:txBody>
          <a:bodyPr wrap="square" rtlCol="0">
            <a:spAutoFit/>
          </a:bodyPr>
          <a:lstStyle/>
          <a:p>
            <a:r>
              <a:rPr lang="fr-FR" sz="1100" dirty="0">
                <a:latin typeface="Arial Narrow" panose="020B0606020202030204" pitchFamily="34" charset="0"/>
              </a:rPr>
              <a:t>Nombre d’officines en France</a:t>
            </a:r>
          </a:p>
        </p:txBody>
      </p:sp>
      <p:graphicFrame>
        <p:nvGraphicFramePr>
          <p:cNvPr id="10" name="Graphique 9">
            <a:extLst>
              <a:ext uri="{FF2B5EF4-FFF2-40B4-BE49-F238E27FC236}">
                <a16:creationId xmlns:a16="http://schemas.microsoft.com/office/drawing/2014/main" id="{69C72233-7B53-4FED-E744-83EAF2FDF232}"/>
              </a:ext>
            </a:extLst>
          </p:cNvPr>
          <p:cNvGraphicFramePr>
            <a:graphicFrameLocks/>
          </p:cNvGraphicFramePr>
          <p:nvPr>
            <p:extLst>
              <p:ext uri="{D42A27DB-BD31-4B8C-83A1-F6EECF244321}">
                <p14:modId xmlns:p14="http://schemas.microsoft.com/office/powerpoint/2010/main" val="993833465"/>
              </p:ext>
            </p:extLst>
          </p:nvPr>
        </p:nvGraphicFramePr>
        <p:xfrm>
          <a:off x="1115616" y="1684649"/>
          <a:ext cx="6689725" cy="265112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0537851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733122C9-A0B9-462F-8757-0847AD287B63}" type="slidenum">
              <a:rPr lang="fr-FR" smtClean="0"/>
              <a:pPr/>
              <a:t>17</a:t>
            </a:fld>
            <a:endParaRPr lang="fr-FR" dirty="0"/>
          </a:p>
        </p:txBody>
      </p:sp>
      <p:sp>
        <p:nvSpPr>
          <p:cNvPr id="3" name="Espace réservé de la date 2"/>
          <p:cNvSpPr>
            <a:spLocks noGrp="1"/>
          </p:cNvSpPr>
          <p:nvPr>
            <p:ph type="dt" sz="half" idx="2"/>
          </p:nvPr>
        </p:nvSpPr>
        <p:spPr/>
        <p:txBody>
          <a:bodyPr/>
          <a:lstStyle/>
          <a:p>
            <a:fld id="{5E6183FC-BA60-7C49-ABF3-B50982741576}" type="datetime1">
              <a:rPr lang="fr-FR" cap="all" smtClean="0"/>
              <a:pPr/>
              <a:t>07/10/2024</a:t>
            </a:fld>
            <a:endParaRPr lang="fr-FR" cap="all" dirty="0"/>
          </a:p>
        </p:txBody>
      </p:sp>
      <p:sp>
        <p:nvSpPr>
          <p:cNvPr id="9" name="Espace réservé du pied de page 8"/>
          <p:cNvSpPr>
            <a:spLocks noGrp="1"/>
          </p:cNvSpPr>
          <p:nvPr>
            <p:ph type="ftr" sz="quarter" idx="3"/>
          </p:nvPr>
        </p:nvSpPr>
        <p:spPr/>
        <p:txBody>
          <a:bodyPr/>
          <a:lstStyle/>
          <a:p>
            <a:r>
              <a:rPr lang="fr-FR"/>
              <a:t>Direction générale de l’offre de soins</a:t>
            </a:r>
            <a:endParaRPr lang="fr-FR" dirty="0"/>
          </a:p>
        </p:txBody>
      </p:sp>
      <p:pic>
        <p:nvPicPr>
          <p:cNvPr id="11" name="Image 10">
            <a:extLst>
              <a:ext uri="{FF2B5EF4-FFF2-40B4-BE49-F238E27FC236}">
                <a16:creationId xmlns:a16="http://schemas.microsoft.com/office/drawing/2014/main" id="{E9235027-9583-6CB7-2406-FB7C4BE88C0B}"/>
              </a:ext>
            </a:extLst>
          </p:cNvPr>
          <p:cNvPicPr>
            <a:picLocks noChangeAspect="1"/>
          </p:cNvPicPr>
          <p:nvPr/>
        </p:nvPicPr>
        <p:blipFill>
          <a:blip r:embed="rId2"/>
          <a:stretch>
            <a:fillRect/>
          </a:stretch>
        </p:blipFill>
        <p:spPr>
          <a:xfrm>
            <a:off x="957791" y="1059582"/>
            <a:ext cx="7661645" cy="3392718"/>
          </a:xfrm>
          <a:prstGeom prst="rect">
            <a:avLst/>
          </a:prstGeom>
        </p:spPr>
      </p:pic>
    </p:spTree>
    <p:extLst>
      <p:ext uri="{BB962C8B-B14F-4D97-AF65-F5344CB8AC3E}">
        <p14:creationId xmlns:p14="http://schemas.microsoft.com/office/powerpoint/2010/main" val="14104895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733122C9-A0B9-462F-8757-0847AD287B63}" type="slidenum">
              <a:rPr lang="fr-FR" smtClean="0"/>
              <a:pPr/>
              <a:t>18</a:t>
            </a:fld>
            <a:endParaRPr lang="fr-FR" dirty="0"/>
          </a:p>
        </p:txBody>
      </p:sp>
      <p:sp>
        <p:nvSpPr>
          <p:cNvPr id="3" name="Espace réservé de la date 2"/>
          <p:cNvSpPr>
            <a:spLocks noGrp="1"/>
          </p:cNvSpPr>
          <p:nvPr>
            <p:ph type="dt" sz="half" idx="2"/>
          </p:nvPr>
        </p:nvSpPr>
        <p:spPr/>
        <p:txBody>
          <a:bodyPr/>
          <a:lstStyle/>
          <a:p>
            <a:fld id="{5E6183FC-BA60-7C49-ABF3-B50982741576}" type="datetime1">
              <a:rPr lang="fr-FR" cap="all" smtClean="0"/>
              <a:pPr/>
              <a:t>07/10/2024</a:t>
            </a:fld>
            <a:endParaRPr lang="fr-FR" cap="all" dirty="0"/>
          </a:p>
        </p:txBody>
      </p:sp>
      <p:sp>
        <p:nvSpPr>
          <p:cNvPr id="9" name="Espace réservé du pied de page 8"/>
          <p:cNvSpPr>
            <a:spLocks noGrp="1"/>
          </p:cNvSpPr>
          <p:nvPr>
            <p:ph type="ftr" sz="quarter" idx="3"/>
          </p:nvPr>
        </p:nvSpPr>
        <p:spPr/>
        <p:txBody>
          <a:bodyPr/>
          <a:lstStyle/>
          <a:p>
            <a:r>
              <a:rPr lang="fr-FR"/>
              <a:t>Direction générale de l’offre de soins</a:t>
            </a:r>
            <a:endParaRPr lang="fr-FR" dirty="0"/>
          </a:p>
        </p:txBody>
      </p:sp>
      <p:pic>
        <p:nvPicPr>
          <p:cNvPr id="5" name="Image 4">
            <a:extLst>
              <a:ext uri="{FF2B5EF4-FFF2-40B4-BE49-F238E27FC236}">
                <a16:creationId xmlns:a16="http://schemas.microsoft.com/office/drawing/2014/main" id="{B881E4AD-4185-B186-E170-64A4064567D1}"/>
              </a:ext>
            </a:extLst>
          </p:cNvPr>
          <p:cNvPicPr>
            <a:picLocks noChangeAspect="1"/>
          </p:cNvPicPr>
          <p:nvPr/>
        </p:nvPicPr>
        <p:blipFill>
          <a:blip r:embed="rId2"/>
          <a:stretch>
            <a:fillRect/>
          </a:stretch>
        </p:blipFill>
        <p:spPr>
          <a:xfrm>
            <a:off x="1408625" y="474172"/>
            <a:ext cx="6326749" cy="4195156"/>
          </a:xfrm>
          <a:prstGeom prst="rect">
            <a:avLst/>
          </a:prstGeom>
        </p:spPr>
      </p:pic>
    </p:spTree>
    <p:extLst>
      <p:ext uri="{BB962C8B-B14F-4D97-AF65-F5344CB8AC3E}">
        <p14:creationId xmlns:p14="http://schemas.microsoft.com/office/powerpoint/2010/main" val="1360558273"/>
      </p:ext>
    </p:extLst>
  </p:cSld>
  <p:clrMapOvr>
    <a:masterClrMapping/>
  </p:clrMapOvr>
</p:sld>
</file>

<file path=ppt/theme/theme1.xml><?xml version="1.0" encoding="utf-8"?>
<a:theme xmlns:a="http://schemas.openxmlformats.org/drawingml/2006/main" name="TEMPLATE_INTITULE_OFFICIEL">
  <a:themeElements>
    <a:clrScheme name="GOUVERNEMENT PPT">
      <a:dk1>
        <a:srgbClr val="000000"/>
      </a:dk1>
      <a:lt1>
        <a:srgbClr val="FFFFFF"/>
      </a:lt1>
      <a:dk2>
        <a:srgbClr val="000091"/>
      </a:dk2>
      <a:lt2>
        <a:srgbClr val="E1000F"/>
      </a:lt2>
      <a:accent1>
        <a:srgbClr val="005841"/>
      </a:accent1>
      <a:accent2>
        <a:srgbClr val="21215A"/>
      </a:accent2>
      <a:accent3>
        <a:srgbClr val="FFD500"/>
      </a:accent3>
      <a:accent4>
        <a:srgbClr val="EA5433"/>
      </a:accent4>
      <a:accent5>
        <a:srgbClr val="8C2237"/>
      </a:accent5>
      <a:accent6>
        <a:srgbClr val="49311F"/>
      </a:accent6>
      <a:hlink>
        <a:srgbClr val="000000"/>
      </a:hlink>
      <a:folHlink>
        <a:srgbClr val="000000"/>
      </a:folHlink>
    </a:clrScheme>
    <a:fontScheme name="Personnalisé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mplate_presentation ppt_DGOS.pptx" id="{B0064140-0F82-488E-B524-C6C2029099B4}" vid="{AA084E05-CF0D-4549-B783-425241C1B68D}"/>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7B2F62C9FEE66468AE6ED37C602DC95" ma:contentTypeVersion="10" ma:contentTypeDescription="Crée un document." ma:contentTypeScope="" ma:versionID="18547beb6295d19d63826636f2df3142">
  <xsd:schema xmlns:xsd="http://www.w3.org/2001/XMLSchema" xmlns:xs="http://www.w3.org/2001/XMLSchema" xmlns:p="http://schemas.microsoft.com/office/2006/metadata/properties" xmlns:ns2="496a4be7-76b1-4a69-ac69-a3e185a6e6be" targetNamespace="http://schemas.microsoft.com/office/2006/metadata/properties" ma:root="true" ma:fieldsID="dc0886af39a2cfdf3f756341dc75853d" ns2:_="">
    <xsd:import namespace="496a4be7-76b1-4a69-ac69-a3e185a6e6b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ServiceDateTaken"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96a4be7-76b1-4a69-ac69-a3e185a6e6b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LengthInSeconds" ma:index="17"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D06775B-46FC-4A32-B637-210F043D7532}"/>
</file>

<file path=customXml/itemProps2.xml><?xml version="1.0" encoding="utf-8"?>
<ds:datastoreItem xmlns:ds="http://schemas.openxmlformats.org/officeDocument/2006/customXml" ds:itemID="{88EBF32C-E32A-431A-97A9-E9AD0748740B}"/>
</file>

<file path=customXml/itemProps3.xml><?xml version="1.0" encoding="utf-8"?>
<ds:datastoreItem xmlns:ds="http://schemas.openxmlformats.org/officeDocument/2006/customXml" ds:itemID="{51A19D22-5104-4822-94EB-09EC939A980B}"/>
</file>

<file path=docProps/app.xml><?xml version="1.0" encoding="utf-8"?>
<Properties xmlns="http://schemas.openxmlformats.org/officeDocument/2006/extended-properties" xmlns:vt="http://schemas.openxmlformats.org/officeDocument/2006/docPropsVTypes">
  <Template>Modèle PPT DGOS</Template>
  <TotalTime>3319</TotalTime>
  <Words>1466</Words>
  <Application>Microsoft Office PowerPoint</Application>
  <PresentationFormat>Affichage à l'écran (16:9)</PresentationFormat>
  <Paragraphs>147</Paragraphs>
  <Slides>18</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18</vt:i4>
      </vt:variant>
    </vt:vector>
  </HeadingPairs>
  <TitlesOfParts>
    <vt:vector size="24" baseType="lpstr">
      <vt:lpstr>Arial</vt:lpstr>
      <vt:lpstr>Arial Narrow</vt:lpstr>
      <vt:lpstr>Marianne</vt:lpstr>
      <vt:lpstr>Marianne ExtraBold</vt:lpstr>
      <vt:lpstr>Wingdings</vt:lpstr>
      <vt:lpstr>TEMPLATE_INTITULE_OFFICIEL</vt:lpstr>
      <vt:lpstr>Présentation PowerPoint</vt:lpstr>
      <vt:lpstr>Les « territoires fragiles » en médicament</vt:lpstr>
      <vt:lpstr>Présentation PowerPoint</vt:lpstr>
      <vt:lpstr>Le maillage officinal</vt:lpstr>
      <vt:lpstr>Le maillage officinal</vt:lpstr>
      <vt:lpstr>Présentation PowerPoint</vt:lpstr>
      <vt:lpstr>Le dispositif « territoires fragiles »</vt:lpstr>
      <vt:lpstr>Le dispositif « territoires fragiles »</vt:lpstr>
      <vt:lpstr>Le dispositif « territoires fragiles »</vt:lpstr>
      <vt:lpstr>Le dispositif « territoires fragiles »</vt:lpstr>
      <vt:lpstr>Présentation PowerPoint</vt:lpstr>
      <vt:lpstr>Le dispositif « territoires fragiles »</vt:lpstr>
      <vt:lpstr>Prochaines étapes ?</vt:lpstr>
      <vt:lpstr>Annexe</vt:lpstr>
      <vt:lpstr>Le maillage officinal</vt:lpstr>
      <vt:lpstr>Le maillage officinal</vt:lpstr>
      <vt:lpstr>Présentation PowerPoint</vt:lpstr>
      <vt:lpstr>Présentation PowerPoint</vt:lpstr>
    </vt:vector>
  </TitlesOfParts>
  <Manager>Client</Manager>
  <Company>Ministeres Sociaux</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subject>Client</dc:subject>
  <dc:creator>BON2, Florian (DGOS/SDAS/AS1)</dc:creator>
  <cp:lastModifiedBy>BON2, Florian (DGOS/SDAS/AS1)</cp:lastModifiedBy>
  <cp:revision>40</cp:revision>
  <dcterms:created xsi:type="dcterms:W3CDTF">2024-06-24T15:44:39Z</dcterms:created>
  <dcterms:modified xsi:type="dcterms:W3CDTF">2024-10-07T20:58:26Z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0x010100B7B2F62C9FEE66468AE6ED37C602DC95</vt:lpwstr>
  </property>
</Properties>
</file>