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6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1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2.xml" ContentType="application/vnd.openxmlformats-officedocument.presentationml.tags+xml"/>
  <Override PartName="/ppt/tags/tag8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94.xml" ContentType="application/vnd.openxmlformats-officedocument.presentationml.tags+xml"/>
  <Override PartName="/ppt/tags/tag9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2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91.xml" ContentType="application/vnd.openxmlformats-officedocument.presentationml.tags+xml"/>
  <Override PartName="/ppt/tags/tag90.xml" ContentType="application/vnd.openxmlformats-officedocument.presentationml.tags+xml"/>
  <Override PartName="/ppt/tags/tag8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13.xml" ContentType="application/vnd.openxmlformats-officedocument.presentationml.tags+xml"/>
  <Override PartName="/ppt/tags/tag99.xml" ContentType="application/vnd.openxmlformats-officedocument.presentationml.tags+xml"/>
  <Override PartName="/ppt/tags/tag14.xml" ContentType="application/vnd.openxmlformats-officedocument.presentationml.tags+xml"/>
  <Override PartName="/ppt/tags/tag10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01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102.xml" ContentType="application/vnd.openxmlformats-officedocument.presentationml.tags+xml"/>
  <Override PartName="/ppt/tags/tag20.xml" ContentType="application/vnd.openxmlformats-officedocument.presentationml.tags+xml"/>
  <Override PartName="/ppt/tags/tag62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10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104.xml" ContentType="application/vnd.openxmlformats-officedocument.presentationml.tags+xml"/>
  <Override PartName="/ppt/tags/tag25.xml" ContentType="application/vnd.openxmlformats-officedocument.presentationml.tags+xml"/>
  <Override PartName="/ppt/tags/tag105.xml" ContentType="application/vnd.openxmlformats-officedocument.presentationml.tags+xml"/>
  <Override PartName="/ppt/tags/tag26.xml" ContentType="application/vnd.openxmlformats-officedocument.presentationml.tags+xml"/>
  <Override PartName="/ppt/tags/tag10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107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96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10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95.xml" ContentType="application/vnd.openxmlformats-officedocument.presentationml.tags+xml"/>
  <Override PartName="/ppt/tags/tag50.xml" ContentType="application/vnd.openxmlformats-officedocument.presentationml.tags+xml"/>
  <Override PartName="/ppt/tags/tag10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3822" r:id="rId2"/>
    <p:sldMasterId id="2147483837" r:id="rId3"/>
    <p:sldMasterId id="2147483859" r:id="rId4"/>
    <p:sldMasterId id="2147483868" r:id="rId5"/>
  </p:sldMasterIdLst>
  <p:notesMasterIdLst>
    <p:notesMasterId r:id="rId16"/>
  </p:notesMasterIdLst>
  <p:sldIdLst>
    <p:sldId id="264" r:id="rId6"/>
    <p:sldId id="268" r:id="rId7"/>
    <p:sldId id="257" r:id="rId8"/>
    <p:sldId id="976" r:id="rId9"/>
    <p:sldId id="978" r:id="rId10"/>
    <p:sldId id="977" r:id="rId11"/>
    <p:sldId id="933" r:id="rId12"/>
    <p:sldId id="269" r:id="rId13"/>
    <p:sldId id="979" r:id="rId14"/>
    <p:sldId id="980" r:id="rId1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B473FC-54A6-EE89-B961-C2F8E11836DC}" name="AUBERT, Lyderic (DGS/CCS/CORRUSS)" initials="LA" userId="S::lyderic.aubert@sante.gouv.fr::c37cbd75-dcfd-419c-9802-5ca7ca09b2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EAEAEA"/>
    <a:srgbClr val="FF9900"/>
    <a:srgbClr val="F9FAFD"/>
    <a:srgbClr val="F5C483"/>
    <a:srgbClr val="FF9933"/>
    <a:srgbClr val="F6960A"/>
    <a:srgbClr val="FFCC00"/>
    <a:srgbClr val="F3F5FB"/>
    <a:srgbClr val="E6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4" autoAdjust="0"/>
    <p:restoredTop sz="90875" autoAdjust="0"/>
  </p:normalViewPr>
  <p:slideViewPr>
    <p:cSldViewPr showGuides="1">
      <p:cViewPr varScale="1">
        <p:scale>
          <a:sx n="137" d="100"/>
          <a:sy n="137" d="100"/>
        </p:scale>
        <p:origin x="6222" y="108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5-43FD-B3FD-E659F431B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13/01/2025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7937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7519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7424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663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10" Type="http://schemas.openxmlformats.org/officeDocument/2006/relationships/image" Target="../media/image6.png"/><Relationship Id="rId4" Type="http://schemas.openxmlformats.org/officeDocument/2006/relationships/tags" Target="../tags/tag25.xml"/><Relationship Id="rId9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7.png"/><Relationship Id="rId5" Type="http://schemas.openxmlformats.org/officeDocument/2006/relationships/tags" Target="../tags/tag32.xml"/><Relationship Id="rId10" Type="http://schemas.openxmlformats.org/officeDocument/2006/relationships/image" Target="../media/image3.emf"/><Relationship Id="rId4" Type="http://schemas.openxmlformats.org/officeDocument/2006/relationships/tags" Target="../tags/tag31.xml"/><Relationship Id="rId9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37.xml"/><Relationship Id="rId7" Type="http://schemas.openxmlformats.org/officeDocument/2006/relationships/oleObject" Target="../embeddings/oleObject4.bin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42.xml"/><Relationship Id="rId7" Type="http://schemas.openxmlformats.org/officeDocument/2006/relationships/oleObject" Target="../embeddings/oleObject5.bin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9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7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5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image" Target="../media/image7.png"/><Relationship Id="rId5" Type="http://schemas.openxmlformats.org/officeDocument/2006/relationships/tags" Target="../tags/tag57.xml"/><Relationship Id="rId10" Type="http://schemas.openxmlformats.org/officeDocument/2006/relationships/image" Target="../media/image5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7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4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3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7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4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3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image" Target="../media/image7.png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3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image" Target="../media/image7.png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4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8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image" Target="../media/image7.png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4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3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2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3.xml"/><Relationship Id="rId5" Type="http://schemas.openxmlformats.org/officeDocument/2006/relationships/image" Target="../media/image17.png"/><Relationship Id="rId4" Type="http://schemas.openxmlformats.org/officeDocument/2006/relationships/image" Target="../media/image15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4.xml"/><Relationship Id="rId4" Type="http://schemas.openxmlformats.org/officeDocument/2006/relationships/image" Target="../media/image15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5.xml"/><Relationship Id="rId4" Type="http://schemas.openxmlformats.org/officeDocument/2006/relationships/image" Target="../media/image15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6.xml"/><Relationship Id="rId5" Type="http://schemas.openxmlformats.org/officeDocument/2006/relationships/image" Target="../media/image18.png"/><Relationship Id="rId4" Type="http://schemas.openxmlformats.org/officeDocument/2006/relationships/image" Target="../media/image15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7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8.xml"/><Relationship Id="rId5" Type="http://schemas.openxmlformats.org/officeDocument/2006/relationships/chart" Target="../charts/chart1.xml"/><Relationship Id="rId4" Type="http://schemas.openxmlformats.org/officeDocument/2006/relationships/image" Target="../media/image15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9.xml"/><Relationship Id="rId4" Type="http://schemas.openxmlformats.org/officeDocument/2006/relationships/image" Target="../media/image1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1333443"/>
            <a:ext cx="8496299" cy="302203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703" y="987574"/>
            <a:ext cx="8504446" cy="34586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528" y="909159"/>
            <a:ext cx="8443591" cy="451242"/>
          </a:xfrm>
        </p:spPr>
        <p:txBody>
          <a:bodyPr/>
          <a:lstStyle>
            <a:lvl1pPr marL="180975" indent="0">
              <a:defRPr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6804248" y="195486"/>
            <a:ext cx="197975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528" y="1296842"/>
            <a:ext cx="8424614" cy="242951"/>
          </a:xfrm>
        </p:spPr>
        <p:txBody>
          <a:bodyPr/>
          <a:lstStyle>
            <a:lvl1pPr marL="357188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279" y="936842"/>
            <a:ext cx="8424863" cy="360000"/>
          </a:xfrm>
        </p:spPr>
        <p:txBody>
          <a:bodyPr/>
          <a:lstStyle>
            <a:lvl1pPr marL="180975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777" y="1365053"/>
            <a:ext cx="8424614" cy="242951"/>
          </a:xfrm>
        </p:spPr>
        <p:txBody>
          <a:bodyPr/>
          <a:lstStyle>
            <a:lvl1pPr marL="265113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528" y="931003"/>
            <a:ext cx="8424863" cy="360000"/>
          </a:xfrm>
        </p:spPr>
        <p:txBody>
          <a:bodyPr/>
          <a:lstStyle>
            <a:lvl1pPr marL="180975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974" y="1366940"/>
            <a:ext cx="8424614" cy="242951"/>
          </a:xfrm>
        </p:spPr>
        <p:txBody>
          <a:bodyPr/>
          <a:lstStyle>
            <a:lvl1pPr marL="357188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862792"/>
            <a:ext cx="8424863" cy="360000"/>
          </a:xfrm>
        </p:spPr>
        <p:txBody>
          <a:bodyPr/>
          <a:lstStyle>
            <a:lvl1pPr marL="180975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dirty="0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876006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7A90CC-CFAC-B786-EB13-D8083ECB2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" y="195486"/>
            <a:ext cx="1210435" cy="11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1059582"/>
            <a:ext cx="9144000" cy="4122376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13/01/2025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539552" y="4394791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C40E3-E084-719A-5B0C-15D93D8B5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0124"/>
            <a:ext cx="1274445" cy="13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592" imgH="591" progId="TCLayout.ActiveDocument.1">
                  <p:embed/>
                </p:oleObj>
              </mc:Choice>
              <mc:Fallback>
                <p:oleObj name="Diapositive think-cell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33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257176" y="1543051"/>
            <a:ext cx="8886825" cy="331112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013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33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413101" y="4497917"/>
            <a:ext cx="7295096" cy="16158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05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13956" y="3374075"/>
            <a:ext cx="7295096" cy="23083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5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413956" y="1973234"/>
            <a:ext cx="7295096" cy="5078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33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53825" y="187540"/>
            <a:ext cx="1903576" cy="120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8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9" imgW="413" imgH="416" progId="TCLayout.ActiveDocument.1">
                  <p:embed/>
                </p:oleObj>
              </mc:Choice>
              <mc:Fallback>
                <p:oleObj name="Diapositive think-cell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37286" y="148625"/>
            <a:ext cx="7590662" cy="28854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137286" y="449251"/>
            <a:ext cx="7590662" cy="2077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35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416052" y="4874066"/>
            <a:ext cx="5458396" cy="9233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sz="600" dirty="0"/>
              <a:t>Source: …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0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16052" y="1279922"/>
            <a:ext cx="2859786" cy="52120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9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16052" y="2283210"/>
            <a:ext cx="3799332" cy="57708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8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33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257176" y="1543051"/>
            <a:ext cx="8886825" cy="2002535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013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33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16052" y="1680229"/>
            <a:ext cx="8311896" cy="507831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33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130525" y="31198"/>
            <a:ext cx="2882504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416052" y="4840327"/>
            <a:ext cx="8311896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12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255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129284" y="2667172"/>
            <a:ext cx="6885432" cy="392415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255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129284" y="3213473"/>
            <a:ext cx="6885432" cy="20774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416051" y="31198"/>
            <a:ext cx="2882504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39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2560320" y="0"/>
            <a:ext cx="6583680" cy="51435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16052" y="2058277"/>
            <a:ext cx="1885950" cy="57708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16052" y="2744733"/>
            <a:ext cx="1885950" cy="4154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135022" y="31198"/>
            <a:ext cx="1166259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415479" y="814983"/>
            <a:ext cx="188652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2786818" y="814983"/>
            <a:ext cx="59411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72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273552" y="0"/>
            <a:ext cx="5870448" cy="51435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sz="135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16052" y="2058277"/>
            <a:ext cx="2599182" cy="57708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16052" y="2744734"/>
            <a:ext cx="2599181" cy="2077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130121" y="31198"/>
            <a:ext cx="1885113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13/01/2025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415479" y="814983"/>
            <a:ext cx="259975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3500892" y="814983"/>
            <a:ext cx="5227056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42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569714" y="0"/>
            <a:ext cx="4574286" cy="51435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sz="135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132528" y="148625"/>
            <a:ext cx="3082439" cy="57708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132528" y="452513"/>
            <a:ext cx="3082439" cy="2077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13/01/2025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415480" y="814983"/>
            <a:ext cx="379948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4929040" y="814983"/>
            <a:ext cx="37989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572" imgH="588" progId="TCLayout.ActiveDocument.1">
                  <p:embed/>
                </p:oleObj>
              </mc:Choice>
              <mc:Fallback>
                <p:oleObj name="Diapositive think-cell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30127" y="148625"/>
            <a:ext cx="4512988" cy="2885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5872734" y="0"/>
            <a:ext cx="3271266" cy="51435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sz="135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675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675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130127" y="453340"/>
            <a:ext cx="4512988" cy="2077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416052" y="4876252"/>
            <a:ext cx="5225797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6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13/01/2025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415479" y="814983"/>
            <a:ext cx="522636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6128646" y="814983"/>
            <a:ext cx="259930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94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586062" y="0"/>
            <a:ext cx="2557938" cy="51435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sz="1350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8484394" y="4874065"/>
            <a:ext cx="244126" cy="10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458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675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4580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67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130127" y="148625"/>
            <a:ext cx="5363542" cy="2885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130127" y="447972"/>
            <a:ext cx="5363542" cy="2077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416052" y="4876252"/>
            <a:ext cx="5458396" cy="923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13/01/2025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415479" y="814983"/>
            <a:ext cx="59417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6897432" y="814983"/>
            <a:ext cx="183051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85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0297-850F-44B2-9F21-8AA04D21A6CB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24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2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615554"/>
          </a:xfrm>
        </p:spPr>
        <p:txBody>
          <a:bodyPr/>
          <a:lstStyle>
            <a:lvl1pPr marL="9525" indent="85723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5"/>
            <a:ext cx="8424334" cy="10387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générale de l’offre de soins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19558" y="77661"/>
            <a:ext cx="917728" cy="5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33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2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333444"/>
            <a:ext cx="8496299" cy="302203"/>
          </a:xfrm>
        </p:spPr>
        <p:txBody>
          <a:bodyPr/>
          <a:lstStyle>
            <a:lvl1pPr marL="9525" indent="85723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704" y="987575"/>
            <a:ext cx="8504446" cy="34586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5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536222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9"/>
            <a:ext cx="2520000" cy="288032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529" y="909159"/>
            <a:ext cx="8443591" cy="451242"/>
          </a:xfrm>
        </p:spPr>
        <p:txBody>
          <a:bodyPr/>
          <a:lstStyle>
            <a:lvl1pPr marL="180971" indent="0">
              <a:defRPr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6804248" y="195486"/>
            <a:ext cx="197975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328377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529" y="1296843"/>
            <a:ext cx="8424614" cy="242951"/>
          </a:xfrm>
        </p:spPr>
        <p:txBody>
          <a:bodyPr/>
          <a:lstStyle>
            <a:lvl1pPr marL="357179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280" y="936842"/>
            <a:ext cx="8424863" cy="360000"/>
          </a:xfrm>
        </p:spPr>
        <p:txBody>
          <a:bodyPr/>
          <a:lstStyle>
            <a:lvl1pPr marL="180971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5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8492634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778" y="1365054"/>
            <a:ext cx="8424614" cy="242951"/>
          </a:xfrm>
        </p:spPr>
        <p:txBody>
          <a:bodyPr/>
          <a:lstStyle>
            <a:lvl1pPr marL="265106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529" y="931003"/>
            <a:ext cx="8424863" cy="360000"/>
          </a:xfrm>
        </p:spPr>
        <p:txBody>
          <a:bodyPr/>
          <a:lstStyle>
            <a:lvl1pPr marL="180971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5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410235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974" y="1366941"/>
            <a:ext cx="8424614" cy="242951"/>
          </a:xfrm>
        </p:spPr>
        <p:txBody>
          <a:bodyPr/>
          <a:lstStyle>
            <a:lvl1pPr marL="357179" indent="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862792"/>
            <a:ext cx="8424863" cy="360000"/>
          </a:xfrm>
        </p:spPr>
        <p:txBody>
          <a:bodyPr/>
          <a:lstStyle>
            <a:lvl1pPr marL="180971" indent="0"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5"/>
            <a:ext cx="5761038" cy="2879725"/>
          </a:xfrm>
        </p:spPr>
        <p:txBody>
          <a:bodyPr/>
          <a:lstStyle/>
          <a:p>
            <a:r>
              <a:rPr lang="fr-FR" dirty="0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87382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3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1" y="4876006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7A90CC-CFAC-B786-EB13-D8083ECB2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1" y="195486"/>
            <a:ext cx="1210435" cy="11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71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1059582"/>
            <a:ext cx="9144000" cy="4122376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2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5990" indent="-39599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578236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13/01/2025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539552" y="4394792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C40E3-E084-719A-5B0C-15D93D8B5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90125"/>
            <a:ext cx="1274445" cy="13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90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2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80"/>
            <a:ext cx="8424614" cy="242951"/>
          </a:xfrm>
        </p:spPr>
        <p:txBody>
          <a:bodyPr/>
          <a:lstStyle>
            <a:lvl1pPr marL="9525" indent="85723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5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4676842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9"/>
            <a:ext cx="2520000" cy="288032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682802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344390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80"/>
            <a:ext cx="8424614" cy="242951"/>
          </a:xfrm>
        </p:spPr>
        <p:txBody>
          <a:bodyPr/>
          <a:lstStyle>
            <a:lvl1pPr marL="0" indent="95248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682802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5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31405409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80"/>
            <a:ext cx="8424614" cy="242951"/>
          </a:xfrm>
        </p:spPr>
        <p:txBody>
          <a:bodyPr/>
          <a:lstStyle>
            <a:lvl1pPr marL="0" indent="95248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682802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5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3407368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5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80"/>
            <a:ext cx="8424614" cy="242951"/>
          </a:xfrm>
        </p:spPr>
        <p:txBody>
          <a:bodyPr/>
          <a:lstStyle>
            <a:lvl1pPr marL="0" indent="95248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682802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5"/>
            <a:ext cx="5761038" cy="28797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37436481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3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1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1" y="4797632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6329"/>
            <a:ext cx="2376264" cy="182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7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2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5990" indent="-39599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du travail</a:t>
            </a:r>
          </a:p>
        </p:txBody>
      </p:sp>
    </p:spTree>
    <p:extLst>
      <p:ext uri="{BB962C8B-B14F-4D97-AF65-F5344CB8AC3E}">
        <p14:creationId xmlns:p14="http://schemas.microsoft.com/office/powerpoint/2010/main" val="12178746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13/01/2025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50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 </a:t>
            </a:r>
          </a:p>
          <a:p>
            <a:r>
              <a:rPr lang="fr-FR" dirty="0"/>
              <a:t>du travail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530455"/>
            <a:ext cx="3816424" cy="292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61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7AD3894-58BC-4275-A663-8B336F609C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4869887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7AD3894-58BC-4275-A663-8B336F609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331642" y="1646809"/>
            <a:ext cx="7272609" cy="1410998"/>
          </a:xfrm>
          <a:prstGeom prst="rect">
            <a:avLst/>
          </a:prstGeom>
        </p:spPr>
        <p:txBody>
          <a:bodyPr vert="horz" anchor="b"/>
          <a:lstStyle>
            <a:lvl1pPr algn="r" rtl="0">
              <a:defRPr sz="1688" u="sng" baseline="0">
                <a:solidFill>
                  <a:schemeClr val="accent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31143" y="3673218"/>
            <a:ext cx="7247336" cy="702078"/>
          </a:xfrm>
        </p:spPr>
        <p:txBody>
          <a:bodyPr/>
          <a:lstStyle>
            <a:lvl1pPr marL="0" indent="0" algn="r" rtl="0">
              <a:buNone/>
              <a:defRPr sz="1013" b="0" cap="none">
                <a:solidFill>
                  <a:schemeClr val="accent4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7643" y="384637"/>
            <a:ext cx="1722220" cy="7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46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D27A722-7E1D-4D08-8995-B4619032D1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1520752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D27A722-7E1D-4D08-8995-B4619032D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331642" y="2571751"/>
            <a:ext cx="7272609" cy="972109"/>
          </a:xfrm>
          <a:prstGeom prst="rect">
            <a:avLst/>
          </a:prstGeom>
        </p:spPr>
        <p:txBody>
          <a:bodyPr vert="horz" anchor="b"/>
          <a:lstStyle>
            <a:lvl1pPr algn="r" rtl="0">
              <a:lnSpc>
                <a:spcPct val="100000"/>
              </a:lnSpc>
              <a:spcBef>
                <a:spcPts val="0"/>
              </a:spcBef>
              <a:defRPr sz="1463" b="1" cap="all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331642" y="3651870"/>
            <a:ext cx="7272609" cy="1026096"/>
          </a:xfrm>
        </p:spPr>
        <p:txBody>
          <a:bodyPr anchor="t"/>
          <a:lstStyle>
            <a:lvl1pPr marL="0" indent="0" algn="r" rtl="0">
              <a:lnSpc>
                <a:spcPct val="110000"/>
              </a:lnSpc>
              <a:spcBef>
                <a:spcPts val="0"/>
              </a:spcBef>
              <a:buNone/>
              <a:defRPr sz="900" b="0" cap="none">
                <a:solidFill>
                  <a:schemeClr val="tx2"/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331016" y="2098879"/>
            <a:ext cx="7273237" cy="364859"/>
          </a:xfrm>
        </p:spPr>
        <p:txBody>
          <a:bodyPr anchor="b"/>
          <a:lstStyle>
            <a:lvl1pPr marL="0" algn="r" rtl="0">
              <a:lnSpc>
                <a:spcPct val="100000"/>
              </a:lnSpc>
              <a:spcBef>
                <a:spcPts val="0"/>
              </a:spcBef>
              <a:buFontTx/>
              <a:buNone/>
              <a:defRPr sz="1688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Partie #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5" y="303501"/>
            <a:ext cx="1080118" cy="4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435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06F2EEA-8F45-468D-A836-CE45B7B7DB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23511631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06F2EEA-8F45-468D-A836-CE45B7B7D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751" y="141480"/>
            <a:ext cx="6840562" cy="702078"/>
          </a:xfrm>
          <a:prstGeom prst="rect">
            <a:avLst/>
          </a:prstGeom>
        </p:spPr>
        <p:txBody>
          <a:bodyPr vert="horz"/>
          <a:lstStyle>
            <a:lvl1pPr marL="0" indent="0" rtl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059585"/>
            <a:ext cx="7560840" cy="3618401"/>
          </a:xfrm>
        </p:spPr>
        <p:txBody>
          <a:bodyPr/>
          <a:lstStyle>
            <a:lvl1pPr rtl="0">
              <a:defRPr/>
            </a:lvl1pPr>
            <a:lvl2pPr rtl="0">
              <a:defRPr>
                <a:solidFill>
                  <a:srgbClr val="373739"/>
                </a:solidFill>
              </a:defRPr>
            </a:lvl2pPr>
            <a:lvl3pPr rtl="0">
              <a:defRPr>
                <a:solidFill>
                  <a:srgbClr val="373739"/>
                </a:solidFill>
              </a:defRPr>
            </a:lvl3pPr>
            <a:lvl4pPr rtl="0">
              <a:defRPr/>
            </a:lvl4pPr>
            <a:lvl5pPr rtl="0"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35731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6B26FA-9330-45C2-A1B9-2F2DDCD6A5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6774437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6B26FA-9330-45C2-A1B9-2F2DDCD6A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751" y="141480"/>
            <a:ext cx="6840562" cy="702078"/>
          </a:xfrm>
          <a:prstGeom prst="rect">
            <a:avLst/>
          </a:prstGeom>
        </p:spPr>
        <p:txBody>
          <a:bodyPr vert="horz"/>
          <a:lstStyle>
            <a:lvl1pPr marL="0" indent="0" rtl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005576"/>
            <a:ext cx="6912768" cy="3618384"/>
          </a:xfrm>
        </p:spPr>
        <p:txBody>
          <a:bodyPr/>
          <a:lstStyle>
            <a:lvl1pPr rtl="0">
              <a:defRPr b="1" u="none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573140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0485E44-8A01-4F8A-BF36-7C39A2E116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2545552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0485E44-8A01-4F8A-BF36-7C39A2E116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751" y="141480"/>
            <a:ext cx="6840562" cy="702078"/>
          </a:xfrm>
          <a:prstGeom prst="rect">
            <a:avLst/>
          </a:prstGeom>
        </p:spPr>
        <p:txBody>
          <a:bodyPr vert="horz"/>
          <a:lstStyle>
            <a:lvl1pPr rtl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578" y="1707655"/>
            <a:ext cx="7550150" cy="285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236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EA5E8AC-E588-4D6F-A672-872A99EEC9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081181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71" imgH="472" progId="TCLayout.ActiveDocument.1">
                  <p:embed/>
                </p:oleObj>
              </mc:Choice>
              <mc:Fallback>
                <p:oleObj name="Diapositive think-cell" r:id="rId3" imgW="471" imgH="47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EA5E8AC-E588-4D6F-A672-872A99EEC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7586" y="303501"/>
            <a:ext cx="3973807" cy="446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5" y="303501"/>
            <a:ext cx="1080118" cy="4571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242873" y="4535265"/>
            <a:ext cx="184731" cy="269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/>
            <a:endParaRPr lang="fr-FR" sz="1151" dirty="0"/>
          </a:p>
        </p:txBody>
      </p:sp>
      <p:sp>
        <p:nvSpPr>
          <p:cNvPr id="16" name="Rectangle 15"/>
          <p:cNvSpPr/>
          <p:nvPr/>
        </p:nvSpPr>
        <p:spPr>
          <a:xfrm>
            <a:off x="8922198" y="4493593"/>
            <a:ext cx="184731" cy="269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/>
            <a:endParaRPr lang="fr-FR" sz="1151" dirty="0"/>
          </a:p>
        </p:txBody>
      </p:sp>
      <p:sp>
        <p:nvSpPr>
          <p:cNvPr id="42" name="ZoneTexte 41"/>
          <p:cNvSpPr txBox="1"/>
          <p:nvPr/>
        </p:nvSpPr>
        <p:spPr>
          <a:xfrm>
            <a:off x="8467372" y="4836411"/>
            <a:ext cx="137077" cy="64954"/>
          </a:xfrm>
          <a:prstGeom prst="rect">
            <a:avLst/>
          </a:prstGeom>
          <a:noFill/>
        </p:spPr>
        <p:txBody>
          <a:bodyPr wrap="none" lIns="20250" tIns="0" rIns="20250" bIns="0" rtlCol="0">
            <a:spAutoFit/>
          </a:bodyPr>
          <a:lstStyle/>
          <a:p>
            <a:pPr algn="r" rtl="0"/>
            <a:fld id="{19A54D9F-65F7-4BCB-82BD-1E3BBE6FBFA8}" type="slidenum">
              <a:rPr lang="fr-FR" sz="422" b="1" smtClean="0">
                <a:solidFill>
                  <a:schemeClr val="tx1"/>
                </a:solidFill>
              </a:rPr>
              <a:pPr algn="r" rtl="0"/>
              <a:t>‹N°›</a:t>
            </a:fld>
            <a:endParaRPr lang="fr-FR" sz="422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468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9CFBE98-C489-4B29-8AD7-A2667EE62B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9302181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16" imgH="416" progId="TCLayout.ActiveDocument.1">
                  <p:embed/>
                </p:oleObj>
              </mc:Choice>
              <mc:Fallback>
                <p:oleObj name="Diapositive think-cell" r:id="rId3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9CFBE98-C489-4B29-8AD7-A2667EE62B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9751" y="141480"/>
            <a:ext cx="6840562" cy="702078"/>
          </a:xfrm>
          <a:prstGeom prst="rect">
            <a:avLst/>
          </a:prstGeom>
        </p:spPr>
        <p:txBody>
          <a:bodyPr vert="horz"/>
          <a:lstStyle>
            <a:lvl1pPr rtl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graphicFrame>
        <p:nvGraphicFramePr>
          <p:cNvPr id="4" name="Graphique 3"/>
          <p:cNvGraphicFramePr/>
          <p:nvPr/>
        </p:nvGraphicFramePr>
        <p:xfrm>
          <a:off x="1547664" y="1383618"/>
          <a:ext cx="6096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1204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dient background &amp; Client logo">
    <p:bg>
      <p:bgPr>
        <a:gradFill>
          <a:gsLst>
            <a:gs pos="0">
              <a:schemeClr val="accent2"/>
            </a:gs>
            <a:gs pos="100000">
              <a:schemeClr val="accent1">
                <a:alpha val="8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F38BEAD-26E6-4A0A-8738-92A3CBA99A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0448209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471" imgH="472" progId="TCLayout.ActiveDocument.1">
                  <p:embed/>
                </p:oleObj>
              </mc:Choice>
              <mc:Fallback>
                <p:oleObj name="Diapositive think-cell" r:id="rId3" imgW="471" imgH="47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5F38BEAD-26E6-4A0A-8738-92A3CBA99A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C0F1405B-9BAB-4D02-8E51-4701BB7DFC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917" y="457203"/>
            <a:ext cx="907256" cy="907256"/>
          </a:xfrm>
          <a:prstGeom prst="rect">
            <a:avLst/>
          </a:prstGeom>
        </p:spPr>
        <p:txBody>
          <a:bodyPr tIns="14400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Client/Partner logo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A10A5-2198-4B6D-9D51-D4BAC0A79B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60554" y="596768"/>
            <a:ext cx="1439466" cy="688130"/>
          </a:xfrm>
        </p:spPr>
        <p:txBody>
          <a:bodyPr/>
          <a:lstStyle>
            <a:lvl1pPr mar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Name</a:t>
            </a:r>
            <a:br>
              <a:rPr lang="fr-FR" dirty="0"/>
            </a:br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E36D8B3-5AF5-45F6-90C6-1052246B13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60554" y="2047852"/>
            <a:ext cx="1439466" cy="688130"/>
          </a:xfrm>
        </p:spPr>
        <p:txBody>
          <a:bodyPr/>
          <a:lstStyle>
            <a:lvl1pPr mar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Client/Partner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D3B2E41-E3DE-45E5-939D-B6DE8A989C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60554" y="372705"/>
            <a:ext cx="1439466" cy="173255"/>
          </a:xfrm>
        </p:spPr>
        <p:txBody>
          <a:bodyPr/>
          <a:lstStyle>
            <a:lvl1pPr marL="0" indent="0" algn="l" defTabSz="257163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675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Prepared</a:t>
            </a:r>
            <a:r>
              <a:rPr lang="fr-FR" dirty="0"/>
              <a:t> by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D1B2086-F342-4DE1-AD6A-A7B47BEEE0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0554" y="1824067"/>
            <a:ext cx="1439466" cy="173255"/>
          </a:xfrm>
        </p:spPr>
        <p:txBody>
          <a:bodyPr/>
          <a:lstStyle>
            <a:lvl1pPr marL="0" indent="0" algn="l" defTabSz="257163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675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Prepared</a:t>
            </a:r>
            <a:r>
              <a:rPr lang="fr-FR" dirty="0"/>
              <a:t> for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4969F77-B8E3-49E1-9695-7306527D3A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918" y="1592562"/>
            <a:ext cx="6105413" cy="1092890"/>
          </a:xfrm>
        </p:spPr>
        <p:txBody>
          <a:bodyPr anchor="b"/>
          <a:lstStyle>
            <a:lvl1pPr mar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475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Presentation</a:t>
            </a:r>
            <a:br>
              <a:rPr lang="fr-FR" dirty="0"/>
            </a:b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BD7ABA-7FE8-4358-B406-F7160427DB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918" y="2836732"/>
            <a:ext cx="6105413" cy="567377"/>
          </a:xfrm>
        </p:spPr>
        <p:txBody>
          <a:bodyPr anchor="t"/>
          <a:lstStyle>
            <a:lvl1pPr mar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r-FR" sz="1125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900" b="1">
                <a:solidFill>
                  <a:schemeClr val="bg1"/>
                </a:solidFill>
                <a:latin typeface="+mj-lt"/>
              </a:defRPr>
            </a:lvl2pPr>
            <a:lvl3pPr marL="101794" indent="0">
              <a:buNone/>
              <a:defRPr sz="900" b="1">
                <a:solidFill>
                  <a:schemeClr val="bg1"/>
                </a:solidFill>
                <a:latin typeface="+mj-lt"/>
              </a:defRPr>
            </a:lvl3pPr>
            <a:lvl4pPr marL="210730" indent="0">
              <a:buNone/>
              <a:defRPr sz="900" b="1">
                <a:solidFill>
                  <a:schemeClr val="bg1"/>
                </a:solidFill>
                <a:latin typeface="+mj-lt"/>
              </a:defRPr>
            </a:lvl4pPr>
            <a:lvl5pPr marL="364313" indent="0">
              <a:buNone/>
              <a:defRPr sz="9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Headlines</a:t>
            </a:r>
          </a:p>
          <a:p>
            <a:pPr lvl="0"/>
            <a:r>
              <a:rPr lang="fr-FR" dirty="0" err="1"/>
              <a:t>Example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429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1.xml"/><Relationship Id="rId18" Type="http://schemas.openxmlformats.org/officeDocument/2006/relationships/tags" Target="../tags/tag4.xml"/><Relationship Id="rId26" Type="http://schemas.openxmlformats.org/officeDocument/2006/relationships/tags" Target="../tags/tag12.xml"/><Relationship Id="rId21" Type="http://schemas.openxmlformats.org/officeDocument/2006/relationships/tags" Target="../tags/tag7.xml"/><Relationship Id="rId34" Type="http://schemas.openxmlformats.org/officeDocument/2006/relationships/tags" Target="../tags/tag20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ags" Target="../tags/tag3.xml"/><Relationship Id="rId25" Type="http://schemas.openxmlformats.org/officeDocument/2006/relationships/tags" Target="../tags/tag11.xml"/><Relationship Id="rId33" Type="http://schemas.openxmlformats.org/officeDocument/2006/relationships/tags" Target="../tags/tag19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29" Type="http://schemas.openxmlformats.org/officeDocument/2006/relationships/tags" Target="../tags/tag15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tags" Target="../tags/tag10.xml"/><Relationship Id="rId32" Type="http://schemas.openxmlformats.org/officeDocument/2006/relationships/tags" Target="../tags/tag18.xml"/><Relationship Id="rId37" Type="http://schemas.openxmlformats.org/officeDocument/2006/relationships/image" Target="../media/image3.emf"/><Relationship Id="rId5" Type="http://schemas.openxmlformats.org/officeDocument/2006/relationships/slideLayout" Target="../slideLayouts/slideLayout13.xml"/><Relationship Id="rId15" Type="http://schemas.openxmlformats.org/officeDocument/2006/relationships/tags" Target="../tags/tag1.xml"/><Relationship Id="rId23" Type="http://schemas.openxmlformats.org/officeDocument/2006/relationships/tags" Target="../tags/tag9.xml"/><Relationship Id="rId28" Type="http://schemas.openxmlformats.org/officeDocument/2006/relationships/tags" Target="../tags/tag14.xml"/><Relationship Id="rId36" Type="http://schemas.openxmlformats.org/officeDocument/2006/relationships/oleObject" Target="../embeddings/oleObject1.bin"/><Relationship Id="rId10" Type="http://schemas.openxmlformats.org/officeDocument/2006/relationships/slideLayout" Target="../slideLayouts/slideLayout18.xml"/><Relationship Id="rId19" Type="http://schemas.openxmlformats.org/officeDocument/2006/relationships/tags" Target="../tags/tag5.xml"/><Relationship Id="rId31" Type="http://schemas.openxmlformats.org/officeDocument/2006/relationships/tags" Target="../tags/tag1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Relationship Id="rId22" Type="http://schemas.openxmlformats.org/officeDocument/2006/relationships/tags" Target="../tags/tag8.xml"/><Relationship Id="rId27" Type="http://schemas.openxmlformats.org/officeDocument/2006/relationships/tags" Target="../tags/tag13.xml"/><Relationship Id="rId30" Type="http://schemas.openxmlformats.org/officeDocument/2006/relationships/tags" Target="../tags/tag16.xml"/><Relationship Id="rId35" Type="http://schemas.openxmlformats.org/officeDocument/2006/relationships/tags" Target="../tags/tag21.xml"/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oleObject" Target="../embeddings/oleObject13.bin"/><Relationship Id="rId5" Type="http://schemas.openxmlformats.org/officeDocument/2006/relationships/slideLayout" Target="../slideLayouts/slideLayout34.xml"/><Relationship Id="rId10" Type="http://schemas.openxmlformats.org/officeDocument/2006/relationships/tags" Target="../tags/tag100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oleObject" Target="../embeddings/oleObject14.bin"/><Relationship Id="rId5" Type="http://schemas.openxmlformats.org/officeDocument/2006/relationships/slideLayout" Target="../slideLayouts/slideLayout42.xml"/><Relationship Id="rId10" Type="http://schemas.openxmlformats.org/officeDocument/2006/relationships/tags" Target="../tags/tag101.xml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703" y="987574"/>
            <a:ext cx="8424863" cy="446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876006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9BFA21-145A-9461-F1A1-4D3B3FD0978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53471"/>
            <a:ext cx="936103" cy="834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6" imgW="413" imgH="416" progId="TCLayout.ActiveDocument.1">
                  <p:embed/>
                </p:oleObj>
              </mc:Choice>
              <mc:Fallback>
                <p:oleObj name="Diapositive think-cell" r:id="rId36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fr-FR" sz="1875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18"/>
            </p:custDataLst>
          </p:nvPr>
        </p:nvSpPr>
        <p:spPr>
          <a:xfrm>
            <a:off x="415479" y="4708801"/>
            <a:ext cx="5458968" cy="9233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sz="600" dirty="0" err="1"/>
              <a:t>Footnotes</a:t>
            </a:r>
            <a:endParaRPr lang="fr-FR" sz="600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130122" y="148625"/>
            <a:ext cx="7597826" cy="2885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9142857" cy="51435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sz="135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992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403950" y="931078"/>
            <a:ext cx="338234" cy="9233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600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4490804" y="1628100"/>
            <a:ext cx="2286940" cy="446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sz="1200" dirty="0" err="1"/>
              <a:t>Above</a:t>
            </a:r>
            <a:r>
              <a:rPr lang="fr-FR" sz="1200" dirty="0"/>
              <a:t> Chart Exhibit </a:t>
            </a:r>
            <a:r>
              <a:rPr lang="fr-FR" sz="1200" dirty="0" err="1"/>
              <a:t>Title</a:t>
            </a:r>
            <a:endParaRPr lang="fr-FR" sz="1200" dirty="0"/>
          </a:p>
          <a:p>
            <a:pPr lvl="0"/>
            <a:r>
              <a:rPr lang="fr-FR" sz="1200" b="0" dirty="0"/>
              <a:t>Unit of </a:t>
            </a:r>
            <a:r>
              <a:rPr lang="fr-FR" sz="1200" b="0" dirty="0" err="1"/>
              <a:t>Measure</a:t>
            </a:r>
            <a:endParaRPr lang="fr-FR" sz="1200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6053" y="1628100"/>
            <a:ext cx="1863491" cy="1223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7737976" y="2362669"/>
            <a:ext cx="994780" cy="718715"/>
            <a:chOff x="10162879" y="3243772"/>
            <a:chExt cx="1326373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3" y="3243772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1" y="3615193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1" y="3986614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05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05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05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8016235" y="859030"/>
            <a:ext cx="716521" cy="1298894"/>
            <a:chOff x="7723680" y="1702457"/>
            <a:chExt cx="955362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602730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4"/>
              <a:ext cx="602730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602730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602730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5"/>
              <a:ext cx="602730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05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05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05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05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05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8036098" y="3286126"/>
            <a:ext cx="696657" cy="1287962"/>
            <a:chOff x="10652400" y="4322824"/>
            <a:chExt cx="928876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7" y="4322824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7" y="4702323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7" y="5081820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7" y="5453241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602729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450"/>
                </a:spcAft>
              </a:pPr>
              <a:r>
                <a:rPr lang="fr-FR" sz="1050" dirty="0" err="1"/>
                <a:t>Legend</a:t>
              </a:r>
              <a:endParaRPr lang="fr-FR" sz="105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21219"/>
            <a:ext cx="907826" cy="8656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563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13/01/2025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8428"/>
          <a:stretch/>
        </p:blipFill>
        <p:spPr>
          <a:xfrm>
            <a:off x="415479" y="63583"/>
            <a:ext cx="641179" cy="545006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415479" y="814983"/>
            <a:ext cx="831246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50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</p:sldLayoutIdLst>
  <p:hf sldNum="0" hdr="0" ft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lang="en-US" sz="1875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2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71450" indent="-169069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332185" indent="-160735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448866" indent="-114300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613172" indent="-110729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814388" indent="-128588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SzPct val="100000"/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814388" indent="-128588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SzPct val="100000"/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814388" indent="-128588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SzPct val="100000"/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814388" indent="-128588" algn="l" defTabSz="685800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SzPct val="100000"/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1" y="1707655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704" y="987575"/>
            <a:ext cx="8424863" cy="446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876006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9BFA21-145A-9461-F1A1-4D3B3FD0978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153472"/>
            <a:ext cx="936103" cy="834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2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</p:sldLayoutIdLst>
  <p:hf hdr="0"/>
  <p:txStyles>
    <p:titleStyle>
      <a:lvl1pPr marL="14288" indent="0" algn="l" defTabSz="914378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92073" indent="0" algn="l" defTabSz="914378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351441" indent="-171446" algn="l" defTabSz="914378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531437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711432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927427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indent="0" algn="l" defTabSz="914378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678861914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1" imgW="338" imgH="338" progId="TCLayout.ActiveDocument.1">
                  <p:embed/>
                </p:oleObj>
              </mc:Choice>
              <mc:Fallback>
                <p:oleObj name="Diapositive think-cell" r:id="rId11" imgW="338" imgH="338" progId="TCLayout.ActiveDocument.1">
                  <p:embed/>
                  <p:pic>
                    <p:nvPicPr>
                      <p:cNvPr id="8" name="think-cell data - do not delete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1" y="1707655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1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682802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B858D49A-5A7A-574D-A0ED-52B5C1EFA876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Direction générale du travail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19863"/>
            <a:ext cx="703690" cy="5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3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</p:sldLayoutIdLst>
  <p:hf hdr="0"/>
  <p:txStyles>
    <p:titleStyle>
      <a:lvl1pPr marL="14288" indent="0" algn="l" defTabSz="914378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92073" indent="0" algn="l" defTabSz="914378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351441" indent="-171446" algn="l" defTabSz="914378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531437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711432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927427" indent="-171446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indent="0" algn="l" defTabSz="914378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C5FE342-ADBD-48FC-8E07-921DE38B34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741074654"/>
              </p:ext>
            </p:extLst>
          </p:nvPr>
        </p:nvGraphicFramePr>
        <p:xfrm>
          <a:off x="1589" y="1191"/>
          <a:ext cx="1588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1" imgW="470" imgH="469" progId="TCLayout.ActiveDocument.1">
                  <p:embed/>
                </p:oleObj>
              </mc:Choice>
              <mc:Fallback>
                <p:oleObj name="Diapositive think-cell" r:id="rId11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C5FE342-ADBD-48FC-8E07-921DE38B3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9" y="1191"/>
                        <a:ext cx="1588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9552" y="1005579"/>
            <a:ext cx="7416825" cy="3672407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8467372" y="4836411"/>
            <a:ext cx="137077" cy="64954"/>
          </a:xfrm>
          <a:prstGeom prst="rect">
            <a:avLst/>
          </a:prstGeom>
          <a:noFill/>
        </p:spPr>
        <p:txBody>
          <a:bodyPr wrap="none" lIns="20250" tIns="0" rIns="20250" bIns="0" rtlCol="0">
            <a:spAutoFit/>
          </a:bodyPr>
          <a:lstStyle/>
          <a:p>
            <a:pPr algn="r" rtl="0"/>
            <a:fld id="{19A54D9F-65F7-4BCB-82BD-1E3BBE6FBFA8}" type="slidenum">
              <a:rPr lang="fr-FR" sz="422" b="1" smtClean="0">
                <a:solidFill>
                  <a:schemeClr val="tx1"/>
                </a:solidFill>
              </a:rPr>
              <a:pPr algn="r" rtl="0"/>
              <a:t>‹N°›</a:t>
            </a:fld>
            <a:endParaRPr lang="fr-FR" sz="422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141929"/>
            <a:ext cx="9144000" cy="701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151" dirty="0"/>
          </a:p>
        </p:txBody>
      </p:sp>
      <p:sp>
        <p:nvSpPr>
          <p:cNvPr id="12" name="Espace réservé du titre 1"/>
          <p:cNvSpPr>
            <a:spLocks noGrp="1"/>
          </p:cNvSpPr>
          <p:nvPr>
            <p:ph type="title"/>
          </p:nvPr>
        </p:nvSpPr>
        <p:spPr>
          <a:xfrm>
            <a:off x="539751" y="141480"/>
            <a:ext cx="5929288" cy="702078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/>
              <a:t>Titre de la Slide</a:t>
            </a:r>
          </a:p>
        </p:txBody>
      </p:sp>
      <p:pic>
        <p:nvPicPr>
          <p:cNvPr id="13" name="Picture 1373" descr="Signature-508x204px-230420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397" y="229664"/>
            <a:ext cx="1310224" cy="52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12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</p:sldLayoutIdLst>
  <p:txStyles>
    <p:titleStyle>
      <a:lvl1pPr marL="0" indent="0" algn="l" defTabSz="514350" rtl="0" eaLnBrk="1" latinLnBrk="0" hangingPunct="1">
        <a:spcBef>
          <a:spcPct val="0"/>
        </a:spcBef>
        <a:buNone/>
        <a:defRPr sz="1125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110000"/>
        </a:lnSpc>
        <a:spcBef>
          <a:spcPts val="675"/>
        </a:spcBef>
        <a:buFontTx/>
        <a:buNone/>
        <a:defRPr sz="1013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514350" rtl="0" eaLnBrk="1" latinLnBrk="0" hangingPunct="1">
        <a:lnSpc>
          <a:spcPct val="110000"/>
        </a:lnSpc>
        <a:spcBef>
          <a:spcPts val="338"/>
        </a:spcBef>
        <a:buFontTx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" indent="-81000" algn="l" defTabSz="51435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9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81000" indent="-81000" algn="l" defTabSz="51435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" indent="-81000" algn="l" defTabSz="51435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788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13/01/2025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95536" y="4451154"/>
            <a:ext cx="1512168" cy="447947"/>
          </a:xfrm>
        </p:spPr>
        <p:txBody>
          <a:bodyPr/>
          <a:lstStyle/>
          <a:p>
            <a:pPr algn="ctr"/>
            <a:r>
              <a:rPr lang="fr-FR" sz="900" dirty="0">
                <a:latin typeface="Marianne" panose="02000000000000000000" pitchFamily="2" charset="0"/>
              </a:rPr>
              <a:t>Direction générale</a:t>
            </a:r>
          </a:p>
          <a:p>
            <a:pPr algn="ctr"/>
            <a:r>
              <a:rPr lang="fr-FR" sz="900" dirty="0">
                <a:latin typeface="Marianne" panose="02000000000000000000" pitchFamily="2" charset="0"/>
              </a:rPr>
              <a:t>de la santé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830889-C179-AD25-28AE-8B216C2E94C1}"/>
              </a:ext>
            </a:extLst>
          </p:cNvPr>
          <p:cNvSpPr/>
          <p:nvPr/>
        </p:nvSpPr>
        <p:spPr>
          <a:xfrm>
            <a:off x="6228184" y="411510"/>
            <a:ext cx="2436127" cy="46068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55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arianne" panose="02000000000000000000" pitchFamily="2" charset="0"/>
              </a:rPr>
              <a:t>Diffusion limitée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5333D024-EF2B-78D9-14CA-299E5DBDC9FC}"/>
              </a:ext>
            </a:extLst>
          </p:cNvPr>
          <p:cNvSpPr txBox="1">
            <a:spLocks/>
          </p:cNvSpPr>
          <p:nvPr/>
        </p:nvSpPr>
        <p:spPr bwMode="gray">
          <a:xfrm>
            <a:off x="539552" y="1875469"/>
            <a:ext cx="8280920" cy="1173131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marL="142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100" b="1" kern="1200">
                <a:solidFill>
                  <a:schemeClr val="tx1">
                    <a:alpha val="0"/>
                  </a:schemeClr>
                </a:solidFill>
                <a:latin typeface="Marianne" panose="020000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6600" dirty="0">
                <a:solidFill>
                  <a:schemeClr val="tx1"/>
                </a:solidFill>
                <a:ea typeface="Marianne"/>
                <a:cs typeface="Calibri" panose="020F0502020204030204" pitchFamily="34" charset="0"/>
              </a:rPr>
              <a:t>Restitution enquête ponctuelle en date du 10/01/2025</a:t>
            </a:r>
          </a:p>
          <a:p>
            <a:pPr algn="ctr"/>
            <a:endParaRPr lang="fr-FR" sz="4000" dirty="0">
              <a:solidFill>
                <a:schemeClr val="tx1"/>
              </a:solidFill>
              <a:ea typeface="Marianne"/>
              <a:cs typeface="Calibri" panose="020F0502020204030204" pitchFamily="34" charset="0"/>
            </a:endParaRPr>
          </a:p>
          <a:p>
            <a:pPr algn="ctr"/>
            <a:r>
              <a:rPr lang="fr-FR" sz="4000" dirty="0">
                <a:solidFill>
                  <a:schemeClr val="tx1"/>
                </a:solidFill>
                <a:ea typeface="Marianne"/>
                <a:cs typeface="Calibri" panose="020F0502020204030204" pitchFamily="34" charset="0"/>
              </a:rPr>
              <a:t>Evaluation des stocks de vaccins antigrippaux en officines</a:t>
            </a:r>
          </a:p>
          <a:p>
            <a:pPr algn="ctr"/>
            <a:r>
              <a:rPr lang="fr-FR" sz="4000" dirty="0">
                <a:solidFill>
                  <a:schemeClr val="tx1"/>
                </a:solidFill>
                <a:ea typeface="Marianne"/>
                <a:cs typeface="Calibri" panose="020F0502020204030204" pitchFamily="34" charset="0"/>
              </a:rPr>
              <a:t>Synthèse nationale, approche régionale et infra régionale</a:t>
            </a:r>
            <a:br>
              <a:rPr lang="fr-FR" sz="4000" dirty="0">
                <a:solidFill>
                  <a:schemeClr val="tx1"/>
                </a:solidFill>
                <a:ea typeface="Marianne"/>
                <a:cs typeface="Calibri" panose="020F0502020204030204" pitchFamily="34" charset="0"/>
              </a:rPr>
            </a:br>
            <a:br>
              <a:rPr lang="fr-FR" sz="2000" dirty="0">
                <a:solidFill>
                  <a:schemeClr val="tx1"/>
                </a:solidFill>
                <a:ea typeface="Marianne"/>
                <a:cs typeface="Calibri" panose="020F0502020204030204" pitchFamily="34" charset="0"/>
              </a:rPr>
            </a:br>
            <a:endParaRPr lang="fr-FR" sz="2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EDD563A6-564F-AA40-7A12-BE2DE3EE8604}"/>
              </a:ext>
            </a:extLst>
          </p:cNvPr>
          <p:cNvSpPr txBox="1">
            <a:spLocks/>
          </p:cNvSpPr>
          <p:nvPr/>
        </p:nvSpPr>
        <p:spPr>
          <a:xfrm>
            <a:off x="539552" y="2870815"/>
            <a:ext cx="8307535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39AE6785-3200-ABBB-75CE-7AE75199A51E}"/>
              </a:ext>
            </a:extLst>
          </p:cNvPr>
          <p:cNvSpPr txBox="1">
            <a:spLocks/>
          </p:cNvSpPr>
          <p:nvPr/>
        </p:nvSpPr>
        <p:spPr>
          <a:xfrm>
            <a:off x="395536" y="3187866"/>
            <a:ext cx="8568952" cy="1040068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1050" dirty="0"/>
              <a:t>Sources, producteurs et contributeurs associés</a:t>
            </a:r>
          </a:p>
          <a:p>
            <a:pPr marL="263525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dirty="0"/>
              <a:t>Direction Générale de la Santé, </a:t>
            </a:r>
            <a:r>
              <a:rPr lang="fr-FR" sz="900" i="1" dirty="0"/>
              <a:t>Centre de Crises Sanitaires – exploitation CORRUSS</a:t>
            </a:r>
            <a:endParaRPr lang="fr-FR" sz="1050" i="1" dirty="0"/>
          </a:p>
          <a:p>
            <a:pPr marL="263525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dirty="0"/>
              <a:t>Agences régionales de santé</a:t>
            </a:r>
          </a:p>
          <a:p>
            <a:pPr marL="263525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50" dirty="0"/>
              <a:t>Pharmacies d’officine </a:t>
            </a:r>
          </a:p>
        </p:txBody>
      </p:sp>
      <p:sp>
        <p:nvSpPr>
          <p:cNvPr id="14" name="Espace réservé de la date 2">
            <a:extLst>
              <a:ext uri="{FF2B5EF4-FFF2-40B4-BE49-F238E27FC236}">
                <a16:creationId xmlns:a16="http://schemas.microsoft.com/office/drawing/2014/main" id="{E968ECEE-EC55-277C-DB1A-B9EDBA351982}"/>
              </a:ext>
            </a:extLst>
          </p:cNvPr>
          <p:cNvSpPr txBox="1">
            <a:spLocks/>
          </p:cNvSpPr>
          <p:nvPr/>
        </p:nvSpPr>
        <p:spPr bwMode="gray">
          <a:xfrm>
            <a:off x="7653168" y="4574600"/>
            <a:ext cx="1193919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1100" cap="all" smtClean="0"/>
              <a:pPr/>
              <a:t>13/01/2025</a:t>
            </a:fld>
            <a:endParaRPr lang="fr-FR" sz="1100" cap="all" dirty="0"/>
          </a:p>
        </p:txBody>
      </p:sp>
      <p:pic>
        <p:nvPicPr>
          <p:cNvPr id="13" name="Image 12" descr="Une image contenant logo, Marque, Emblème, symbole&#10;&#10;Description générée automatiquement">
            <a:extLst>
              <a:ext uri="{FF2B5EF4-FFF2-40B4-BE49-F238E27FC236}">
                <a16:creationId xmlns:a16="http://schemas.microsoft.com/office/drawing/2014/main" id="{B5F411CD-6D46-7FDF-7023-ECDEEC9BB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58" y="4397681"/>
            <a:ext cx="784818" cy="554891"/>
          </a:xfrm>
          <a:prstGeom prst="rect">
            <a:avLst/>
          </a:prstGeom>
        </p:spPr>
      </p:pic>
      <p:pic>
        <p:nvPicPr>
          <p:cNvPr id="1026" name="Picture 2" descr="ars logo - Pôle Images &amp; Réseaux">
            <a:extLst>
              <a:ext uri="{FF2B5EF4-FFF2-40B4-BE49-F238E27FC236}">
                <a16:creationId xmlns:a16="http://schemas.microsoft.com/office/drawing/2014/main" id="{19798B01-5FA7-6A0C-281C-246D544C5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34" y="4267986"/>
            <a:ext cx="784818" cy="79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dre National des Pharmaciens | CNOP">
            <a:extLst>
              <a:ext uri="{FF2B5EF4-FFF2-40B4-BE49-F238E27FC236}">
                <a16:creationId xmlns:a16="http://schemas.microsoft.com/office/drawing/2014/main" id="{7C534837-BFF2-8771-2140-8088096DA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110" y="4372085"/>
            <a:ext cx="603885" cy="60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8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2DCD91-407A-04EF-B1EB-19513031322A}"/>
              </a:ext>
            </a:extLst>
          </p:cNvPr>
          <p:cNvSpPr/>
          <p:nvPr/>
        </p:nvSpPr>
        <p:spPr>
          <a:xfrm>
            <a:off x="3851920" y="1320810"/>
            <a:ext cx="5141458" cy="2141147"/>
          </a:xfrm>
          <a:prstGeom prst="roundRect">
            <a:avLst>
              <a:gd name="adj" fmla="val 755"/>
            </a:avLst>
          </a:prstGeom>
          <a:solidFill>
            <a:srgbClr val="F3F5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46D0EB5-FE18-2A96-3332-4C2CDD79D87D}"/>
              </a:ext>
            </a:extLst>
          </p:cNvPr>
          <p:cNvSpPr/>
          <p:nvPr/>
        </p:nvSpPr>
        <p:spPr>
          <a:xfrm>
            <a:off x="139182" y="1320875"/>
            <a:ext cx="3376298" cy="2144281"/>
          </a:xfrm>
          <a:prstGeom prst="roundRect">
            <a:avLst>
              <a:gd name="adj" fmla="val 1616"/>
            </a:avLst>
          </a:prstGeom>
          <a:solidFill>
            <a:srgbClr val="F3F5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59632" y="307380"/>
            <a:ext cx="6048672" cy="345869"/>
          </a:xfrm>
        </p:spPr>
        <p:txBody>
          <a:bodyPr>
            <a:no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Messages clés</a:t>
            </a:r>
            <a:endParaRPr lang="fr-FR" sz="1600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2823922" y="196411"/>
            <a:ext cx="5879931" cy="360000"/>
          </a:xfrm>
        </p:spPr>
        <p:txBody>
          <a:bodyPr/>
          <a:lstStyle/>
          <a:p>
            <a:r>
              <a:rPr lang="fr-FR" dirty="0">
                <a:latin typeface="Marianne" panose="02000000000000000000" pitchFamily="2" charset="0"/>
              </a:rPr>
              <a:t>Direction générale de la santé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650EB3-8B36-790C-FA01-E033CD2155C4}"/>
              </a:ext>
            </a:extLst>
          </p:cNvPr>
          <p:cNvSpPr txBox="1"/>
          <p:nvPr/>
        </p:nvSpPr>
        <p:spPr>
          <a:xfrm>
            <a:off x="143649" y="955433"/>
            <a:ext cx="2143314" cy="255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Contexte 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66EC6BCF-F80F-E514-1781-61F54C65A3C8}"/>
              </a:ext>
            </a:extLst>
          </p:cNvPr>
          <p:cNvSpPr txBox="1">
            <a:spLocks/>
          </p:cNvSpPr>
          <p:nvPr/>
        </p:nvSpPr>
        <p:spPr bwMode="gray">
          <a:xfrm>
            <a:off x="173092" y="1272012"/>
            <a:ext cx="3486403" cy="2124907"/>
          </a:xfrm>
          <a:prstGeom prst="roundRect">
            <a:avLst>
              <a:gd name="adj" fmla="val 11295"/>
            </a:avLst>
          </a:prstGeom>
          <a:solidFill>
            <a:srgbClr val="EAEAEA"/>
          </a:solidFill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SzPct val="100000"/>
              <a:buFont typeface="+mj-lt"/>
              <a:buAutoNum type="alphaLcPeriod"/>
              <a:defRPr sz="12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La </a:t>
            </a: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campagne de vaccination contre la grippe et contre la COVID-19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 a démarré le 15 octobre 2024.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Les</a:t>
            </a: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 grossistes-répartiteurs 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ne sont plus en capacité d’approvisionner les officines, remontée de tensions par les officines en date de semaine dernière (07/01, PACA)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D’après les données de commande et de consommation au niveau national, un </a:t>
            </a: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stock résiduel de près de 600 000 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doses de vaccins est encore disponible dans les officines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900" b="0" dirty="0">
                <a:solidFill>
                  <a:prstClr val="black"/>
                </a:solidFill>
                <a:latin typeface="Marianne" panose="02000000000000000000" pitchFamily="2" charset="0"/>
                <a:cs typeface="Arial" panose="020B0604020202020204" pitchFamily="34" charset="0"/>
              </a:rPr>
              <a:t>Aussi, pour garantir un accès au vaccin antigrippal en officine à tout point du territoire, </a:t>
            </a:r>
            <a:r>
              <a:rPr lang="fr-FR" sz="900" dirty="0">
                <a:solidFill>
                  <a:prstClr val="black"/>
                </a:solidFill>
                <a:latin typeface="Marianne" panose="02000000000000000000" pitchFamily="2" charset="0"/>
                <a:cs typeface="Arial" panose="020B0604020202020204" pitchFamily="34" charset="0"/>
              </a:rPr>
              <a:t>une enquête a été réalisée afin de cartographier plus précisément les stocks résiduels en officine</a:t>
            </a:r>
            <a:r>
              <a:rPr lang="fr-FR" sz="900" b="0" dirty="0">
                <a:solidFill>
                  <a:prstClr val="black"/>
                </a:solidFill>
                <a:latin typeface="Marianne" panose="02000000000000000000" pitchFamily="2" charset="0"/>
                <a:cs typeface="Arial" panose="020B0604020202020204" pitchFamily="34" charset="0"/>
              </a:rPr>
              <a:t>, et évaluer l'opportunité de réapprovisionner le circuit de ville en fonction</a:t>
            </a:r>
            <a:endParaRPr lang="fr-FR" sz="900" b="0" dirty="0">
              <a:ln w="6350" cap="flat">
                <a:noFill/>
                <a:miter lim="800000"/>
              </a:ln>
              <a:solidFill>
                <a:srgbClr val="00000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A87B9F-9E17-C210-30C1-9A78CA680061}"/>
              </a:ext>
            </a:extLst>
          </p:cNvPr>
          <p:cNvSpPr txBox="1"/>
          <p:nvPr/>
        </p:nvSpPr>
        <p:spPr>
          <a:xfrm>
            <a:off x="3851920" y="955432"/>
            <a:ext cx="3744416" cy="255389"/>
          </a:xfrm>
          <a:prstGeom prst="roundRect">
            <a:avLst/>
          </a:prstGeom>
          <a:solidFill>
            <a:srgbClr val="BDCAE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Tendances nationales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FE0C3D7-B5A0-0377-D74A-4A5651A8BC88}"/>
              </a:ext>
            </a:extLst>
          </p:cNvPr>
          <p:cNvSpPr txBox="1">
            <a:spLocks/>
          </p:cNvSpPr>
          <p:nvPr/>
        </p:nvSpPr>
        <p:spPr bwMode="gray">
          <a:xfrm>
            <a:off x="3995936" y="1349513"/>
            <a:ext cx="4951796" cy="2095505"/>
          </a:xfrm>
          <a:prstGeom prst="roundRect">
            <a:avLst>
              <a:gd name="adj" fmla="val 1499"/>
            </a:avLst>
          </a:prstGeom>
          <a:noFill/>
        </p:spPr>
        <p:txBody>
          <a:bodyPr vert="horz" lIns="0" tIns="0" rIns="0" bIns="0" rtlCol="0" anchor="t" anchorCtr="0">
            <a:noAutofit/>
          </a:bodyPr>
          <a:lstStyle>
            <a:defPPr>
              <a:defRPr lang="fr-FR"/>
            </a:defPPr>
            <a:lvl1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900" b="1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defRPr>
            </a:lvl1pPr>
            <a:lvl2pPr marL="324000" indent="-144000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SzPct val="100000"/>
              <a:buFont typeface="+mj-lt"/>
              <a:buAutoNum type="alphaLcPeriod"/>
              <a:defRPr sz="1200">
                <a:latin typeface="Marianne" panose="02000000000000000000" pitchFamily="2" charset="0"/>
              </a:defRPr>
            </a:lvl2pPr>
            <a:lvl3pPr marL="531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>
                <a:latin typeface="Marianne" panose="02000000000000000000" pitchFamily="2" charset="0"/>
              </a:defRPr>
            </a:lvl3pPr>
            <a:lvl4pPr marL="711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>
                <a:latin typeface="Marianne" panose="02000000000000000000" pitchFamily="2" charset="0"/>
              </a:defRPr>
            </a:lvl4pPr>
            <a:lvl5pPr marL="927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>
                <a:latin typeface="Marianne" panose="02000000000000000000" pitchFamily="2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indent="0">
              <a:spcBef>
                <a:spcPct val="20000"/>
              </a:spcBef>
              <a:buFont typeface="Arial" pitchFamily="34" charset="0"/>
              <a:buNone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Un total de 4 269 officines 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a participé à l’enquête soit un échantillon participant de 22% de l’ensemble des officines réparties sur le territoire continental (Hors </a:t>
            </a:r>
            <a:r>
              <a:rPr lang="fr-FR" sz="900" b="0" dirty="0" err="1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DROMs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) allant de 0,3% à 48% selon les régions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fr-FR" b="0" dirty="0"/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Plus d’un tiers 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(36%) des officines participantes ont déclaré </a:t>
            </a:r>
            <a:r>
              <a:rPr lang="fr-FR" sz="90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ne disposer d’AUCUN vaccin en stock</a:t>
            </a:r>
            <a:r>
              <a:rPr lang="fr-FR" sz="900" b="0" dirty="0">
                <a:ln w="6350" cap="flat">
                  <a:noFill/>
                  <a:miter lim="800000"/>
                </a:ln>
                <a:solidFill>
                  <a:srgbClr val="000000"/>
                </a:solidFill>
                <a:cs typeface="Calibri" panose="020F0502020204030204" pitchFamily="34" charset="0"/>
              </a:rPr>
              <a:t> en date du 10/01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fr-FR" sz="900" b="0" dirty="0">
              <a:ln w="6350" cap="flat">
                <a:noFill/>
                <a:miter lim="800000"/>
              </a:ln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dirty="0"/>
              <a:t>La moitié des officines </a:t>
            </a:r>
            <a:r>
              <a:rPr lang="fr-FR" b="0" dirty="0"/>
              <a:t>participantes ont déclaré disposer </a:t>
            </a:r>
            <a:r>
              <a:rPr lang="fr-FR" dirty="0"/>
              <a:t>moins de 10 vaccins </a:t>
            </a:r>
            <a:r>
              <a:rPr lang="fr-FR" b="0" dirty="0"/>
              <a:t>en stock; La moyenne se situe à 29 [0-500] vaccins antigrippaux par officine participante en stock disponible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fr-FR" b="0" dirty="0"/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dirty="0"/>
              <a:t>Deux officines sur 10 ont déclaré disposer d’un stock supérieur à 50 vaccins </a:t>
            </a:r>
            <a:r>
              <a:rPr lang="fr-FR" b="0" dirty="0"/>
              <a:t>en date du 10/01</a:t>
            </a:r>
            <a:endParaRPr lang="fr-FR" sz="900" b="0" dirty="0">
              <a:ln w="6350" cap="flat">
                <a:noFill/>
                <a:miter lim="800000"/>
              </a:ln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fr-FR" sz="900" b="0" dirty="0">
              <a:ln w="6350" cap="flat">
                <a:noFill/>
                <a:miter lim="800000"/>
              </a:ln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23" name="Espace réservé du pied de page 6">
            <a:extLst>
              <a:ext uri="{FF2B5EF4-FFF2-40B4-BE49-F238E27FC236}">
                <a16:creationId xmlns:a16="http://schemas.microsoft.com/office/drawing/2014/main" id="{79FC8EAC-FBB8-D850-4836-35843FD7E40F}"/>
              </a:ext>
            </a:extLst>
          </p:cNvPr>
          <p:cNvSpPr txBox="1">
            <a:spLocks/>
          </p:cNvSpPr>
          <p:nvPr/>
        </p:nvSpPr>
        <p:spPr bwMode="gray">
          <a:xfrm>
            <a:off x="2286963" y="944524"/>
            <a:ext cx="1478917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500" dirty="0">
              <a:latin typeface="Marianne" panose="02000000000000000000" pitchFamily="2" charset="0"/>
            </a:endParaRPr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D925854D-3ED1-936E-2385-931007695EA2}"/>
              </a:ext>
            </a:extLst>
          </p:cNvPr>
          <p:cNvSpPr txBox="1">
            <a:spLocks/>
          </p:cNvSpPr>
          <p:nvPr/>
        </p:nvSpPr>
        <p:spPr bwMode="gray">
          <a:xfrm>
            <a:off x="395287" y="48866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D5499C-38FB-54C8-B524-FDCD30276B6D}"/>
              </a:ext>
            </a:extLst>
          </p:cNvPr>
          <p:cNvSpPr/>
          <p:nvPr/>
        </p:nvSpPr>
        <p:spPr>
          <a:xfrm>
            <a:off x="139182" y="3834639"/>
            <a:ext cx="8854196" cy="1001481"/>
          </a:xfrm>
          <a:prstGeom prst="roundRect">
            <a:avLst>
              <a:gd name="adj" fmla="val 6608"/>
            </a:avLst>
          </a:prstGeom>
          <a:solidFill>
            <a:srgbClr val="F5C48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188D9B-68FB-E89D-04B3-4341C59EBA10}"/>
              </a:ext>
            </a:extLst>
          </p:cNvPr>
          <p:cNvSpPr txBox="1"/>
          <p:nvPr/>
        </p:nvSpPr>
        <p:spPr>
          <a:xfrm>
            <a:off x="139182" y="3540497"/>
            <a:ext cx="4072778" cy="255389"/>
          </a:xfrm>
          <a:prstGeom prst="roundRect">
            <a:avLst/>
          </a:prstGeom>
          <a:solidFill>
            <a:srgbClr val="FF9900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Limites méthodologiques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D48151C-FE17-2CFF-B2F7-BD7E67133670}"/>
              </a:ext>
            </a:extLst>
          </p:cNvPr>
          <p:cNvSpPr txBox="1"/>
          <p:nvPr/>
        </p:nvSpPr>
        <p:spPr>
          <a:xfrm>
            <a:off x="28398" y="3752398"/>
            <a:ext cx="8157615" cy="1339632"/>
          </a:xfrm>
          <a:prstGeom prst="roundRect">
            <a:avLst>
              <a:gd name="adj" fmla="val 18582"/>
            </a:avLst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L’enquête est ponctuelle, en date du 10 janvier 2025, basée sur le volontariat, ne concerne uniquement le territoire continental et réalisée dans des délais très contraints.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Cet échantillon n’est pas représentatif de l’ensemble des officines sur le territoire et les données ne peuvent être extrapolées en l’état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données ont été arrêtées le 11/01 à 15h01, limitées à près de 5000 répondants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Peu de répondants en PDL (n=3, 0,3%), données non interprétables en l’état.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dirty="0"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données y compris géographiques (cartographie) sont à interpréter avec précaution (certaines régions/départements ayant fait l’objet d’ajustements par ailleurs et  les données sont dépendantes du taux régional/départemental de participation) </a:t>
            </a:r>
          </a:p>
          <a:p>
            <a:pPr algn="just">
              <a:defRPr/>
            </a:pPr>
            <a:endParaRPr lang="fr-FR" sz="900" dirty="0"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23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477077" y="252199"/>
            <a:ext cx="6048672" cy="345869"/>
          </a:xfrm>
        </p:spPr>
        <p:txBody>
          <a:bodyPr>
            <a:no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Evaluation des stocks résiduels de vaccins en officine, 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approche régionale</a:t>
            </a:r>
            <a:endParaRPr lang="fr-FR" sz="160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7F2232-A4BA-B33D-1100-7B48F9CBE8E8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FAA1A0-5432-B093-C9D6-C72424548784}"/>
              </a:ext>
            </a:extLst>
          </p:cNvPr>
          <p:cNvSpPr txBox="1"/>
          <p:nvPr/>
        </p:nvSpPr>
        <p:spPr>
          <a:xfrm>
            <a:off x="107503" y="987574"/>
            <a:ext cx="8895141" cy="255389"/>
          </a:xfrm>
          <a:prstGeom prst="roundRect">
            <a:avLst/>
          </a:prstGeom>
          <a:solidFill>
            <a:srgbClr val="BDCAE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SYNTHESE régionale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417370-CD75-16F5-94C5-2E5B9402CA39}"/>
              </a:ext>
            </a:extLst>
          </p:cNvPr>
          <p:cNvSpPr txBox="1"/>
          <p:nvPr/>
        </p:nvSpPr>
        <p:spPr>
          <a:xfrm>
            <a:off x="168575" y="3808411"/>
            <a:ext cx="2963265" cy="474489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de réponse par région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22% allant de 0,3% en PDL à 47,8% en BFC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0E6D96-B092-4961-B367-728B4A738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47" y="1305889"/>
            <a:ext cx="3074145" cy="241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3206DE-37E9-0BD8-E220-8CC642224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242" y="1318227"/>
            <a:ext cx="3634471" cy="241491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DB29C6F-FB1D-2F75-3B95-4721772EAE14}"/>
              </a:ext>
            </a:extLst>
          </p:cNvPr>
          <p:cNvSpPr txBox="1"/>
          <p:nvPr/>
        </p:nvSpPr>
        <p:spPr>
          <a:xfrm>
            <a:off x="4431593" y="3808411"/>
            <a:ext cx="4543831" cy="487313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brut de vaccins en stock 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moyen de 29 vaccins en stock par officine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médian de 10 vaccins en stock par officine</a:t>
            </a:r>
          </a:p>
        </p:txBody>
      </p:sp>
    </p:spTree>
    <p:extLst>
      <p:ext uri="{BB962C8B-B14F-4D97-AF65-F5344CB8AC3E}">
        <p14:creationId xmlns:p14="http://schemas.microsoft.com/office/powerpoint/2010/main" val="411347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477077" y="252199"/>
            <a:ext cx="6048672" cy="345869"/>
          </a:xfrm>
        </p:spPr>
        <p:txBody>
          <a:bodyPr>
            <a:no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Evaluation des stocks résiduels de vaccins en officine, 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approche régionale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99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Suivi de 2 indicateurs : AUCUN stock et stock &gt; 50 </a:t>
            </a:r>
            <a:endParaRPr lang="fr-FR" sz="1600" dirty="0">
              <a:solidFill>
                <a:srgbClr val="000099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7F2232-A4BA-B33D-1100-7B48F9CBE8E8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FAA1A0-5432-B093-C9D6-C72424548784}"/>
              </a:ext>
            </a:extLst>
          </p:cNvPr>
          <p:cNvSpPr txBox="1"/>
          <p:nvPr/>
        </p:nvSpPr>
        <p:spPr>
          <a:xfrm>
            <a:off x="107503" y="987574"/>
            <a:ext cx="8895141" cy="255389"/>
          </a:xfrm>
          <a:prstGeom prst="roundRect">
            <a:avLst/>
          </a:prstGeom>
          <a:solidFill>
            <a:srgbClr val="BDCAE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SYNTHESE régionale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417370-CD75-16F5-94C5-2E5B9402CA39}"/>
              </a:ext>
            </a:extLst>
          </p:cNvPr>
          <p:cNvSpPr txBox="1"/>
          <p:nvPr/>
        </p:nvSpPr>
        <p:spPr>
          <a:xfrm>
            <a:off x="168576" y="4155926"/>
            <a:ext cx="3268767" cy="487313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Proportion d’officine SANS vaccin en stock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35% allant de 19% en Corse à 58% en IDF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Tensions IDF, ARA, NAQ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36A514-D013-677F-264B-662FF44C2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19" y="1352077"/>
            <a:ext cx="3202724" cy="27318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409394-D644-EB81-A7D4-9E9172076192}"/>
              </a:ext>
            </a:extLst>
          </p:cNvPr>
          <p:cNvSpPr txBox="1"/>
          <p:nvPr/>
        </p:nvSpPr>
        <p:spPr>
          <a:xfrm>
            <a:off x="4788024" y="4155926"/>
            <a:ext cx="3120455" cy="474489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Proportion d’officine AVEC un stock &gt; 50 vaccins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22 % allant de 0% en PDL à 38% en Corse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34AC4B-B4C1-190B-0A74-5D7CF0CF3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300178"/>
            <a:ext cx="3120455" cy="273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6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477077" y="252199"/>
            <a:ext cx="6048672" cy="345869"/>
          </a:xfrm>
        </p:spPr>
        <p:txBody>
          <a:bodyPr>
            <a:no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Evaluation des stocks résiduels de vaccins en officine, 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approche départementale</a:t>
            </a:r>
            <a:endParaRPr lang="fr-FR" sz="1600" dirty="0">
              <a:solidFill>
                <a:srgbClr val="000099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7F2232-A4BA-B33D-1100-7B48F9CBE8E8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FAA1A0-5432-B093-C9D6-C72424548784}"/>
              </a:ext>
            </a:extLst>
          </p:cNvPr>
          <p:cNvSpPr txBox="1"/>
          <p:nvPr/>
        </p:nvSpPr>
        <p:spPr>
          <a:xfrm>
            <a:off x="107504" y="1020217"/>
            <a:ext cx="8754740" cy="255389"/>
          </a:xfrm>
          <a:prstGeom prst="roundRect">
            <a:avLst/>
          </a:prstGeom>
          <a:solidFill>
            <a:srgbClr val="BDCAE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SYNTHESE départementale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7B959F-B35B-3FE6-027E-CE856BEF6A0C}"/>
              </a:ext>
            </a:extLst>
          </p:cNvPr>
          <p:cNvSpPr txBox="1"/>
          <p:nvPr/>
        </p:nvSpPr>
        <p:spPr>
          <a:xfrm>
            <a:off x="168575" y="4155926"/>
            <a:ext cx="4203319" cy="351378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de réponse par </a:t>
            </a:r>
            <a:r>
              <a:rPr lang="fr-FR" sz="800" b="1" u="sng" dirty="0" err="1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dept</a:t>
            </a:r>
            <a:endParaRPr lang="fr-FR" sz="800" b="1" u="sng" dirty="0">
              <a:ln w="6350" cap="flat">
                <a:noFill/>
                <a:miter lim="800000"/>
              </a:ln>
              <a:latin typeface="Marianne" panose="02000000000000000000" pitchFamily="2" charset="0"/>
              <a:cs typeface="Calibri" panose="020F0502020204030204" pitchFamily="34" charset="0"/>
            </a:endParaRP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25% allant de 1% (Maine-et-Loire) à 58% en Haute-Saône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FFE85A-D55F-8B96-AE4D-73392E59CB53}"/>
              </a:ext>
            </a:extLst>
          </p:cNvPr>
          <p:cNvSpPr txBox="1"/>
          <p:nvPr/>
        </p:nvSpPr>
        <p:spPr>
          <a:xfrm>
            <a:off x="4440321" y="4155926"/>
            <a:ext cx="4543831" cy="487313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brut de vaccins en stock 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moyen de 1390 vaccins en stock par </a:t>
            </a:r>
            <a:r>
              <a:rPr lang="fr-FR" sz="800" dirty="0" err="1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dept</a:t>
            </a:r>
            <a:endParaRPr lang="fr-FR" sz="800" dirty="0">
              <a:ln w="6350" cap="flat">
                <a:noFill/>
                <a:miter lim="800000"/>
              </a:ln>
              <a:latin typeface="Marianne" panose="02000000000000000000" pitchFamily="2" charset="0"/>
              <a:cs typeface="Calibri" panose="020F0502020204030204" pitchFamily="34" charset="0"/>
            </a:endParaRP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Nombre médian de 1023 vaccins en stock par </a:t>
            </a:r>
            <a:r>
              <a:rPr lang="fr-FR" sz="800" dirty="0" err="1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dept</a:t>
            </a:r>
            <a:endParaRPr lang="fr-FR" sz="800" dirty="0">
              <a:ln w="6350" cap="flat">
                <a:noFill/>
                <a:miter lim="800000"/>
              </a:ln>
              <a:latin typeface="Marianne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9BD30E-226D-38E1-292B-B75DBB174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038" y="1381678"/>
            <a:ext cx="4072675" cy="26236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6D358B-EBBD-C7B7-F3C5-75A1AD4BE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99" y="1402392"/>
            <a:ext cx="4065747" cy="262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8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477077" y="252199"/>
            <a:ext cx="6048672" cy="345869"/>
          </a:xfrm>
        </p:spPr>
        <p:txBody>
          <a:bodyPr>
            <a:no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Evaluation des stocks résiduels de vaccins en officine, 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approche départementale</a:t>
            </a:r>
            <a:br>
              <a:rPr lang="fr-FR" sz="1600" dirty="0"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</a:br>
            <a:r>
              <a:rPr lang="fr-FR" sz="1600" dirty="0">
                <a:solidFill>
                  <a:srgbClr val="000099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Suivi de 2 indicateurs : AUCUN stock et stock &gt; 50 </a:t>
            </a:r>
            <a:endParaRPr lang="fr-FR" sz="1600" dirty="0">
              <a:solidFill>
                <a:srgbClr val="000099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7F2232-A4BA-B33D-1100-7B48F9CBE8E8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FAA1A0-5432-B093-C9D6-C72424548784}"/>
              </a:ext>
            </a:extLst>
          </p:cNvPr>
          <p:cNvSpPr txBox="1"/>
          <p:nvPr/>
        </p:nvSpPr>
        <p:spPr>
          <a:xfrm>
            <a:off x="107503" y="987574"/>
            <a:ext cx="8895141" cy="255389"/>
          </a:xfrm>
          <a:prstGeom prst="roundRect">
            <a:avLst/>
          </a:prstGeom>
          <a:solidFill>
            <a:srgbClr val="BDCAE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ln w="6350" cap="flat">
                  <a:noFill/>
                  <a:miter lim="800000"/>
                </a:ln>
                <a:solidFill>
                  <a:srgbClr val="000000"/>
                </a:solidFill>
                <a:latin typeface="Marianne" panose="02000000000000000000" pitchFamily="2" charset="0"/>
                <a:cs typeface="Calibri" panose="020F0502020204030204" pitchFamily="34" charset="0"/>
              </a:rPr>
              <a:t>SYNTHESE départementale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417370-CD75-16F5-94C5-2E5B9402CA39}"/>
              </a:ext>
            </a:extLst>
          </p:cNvPr>
          <p:cNvSpPr txBox="1"/>
          <p:nvPr/>
        </p:nvSpPr>
        <p:spPr>
          <a:xfrm>
            <a:off x="107909" y="4089233"/>
            <a:ext cx="4174016" cy="733534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Proportion d’officine SANS vaccin en stock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37% allant de 0% en (Alpes-Haute-Provence, Creuse, Meuse) à 76% à Paris- IDF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Tensions à Paris et Seine-et Marne (IDF), Charente (NAQ), Hautes-Alpes (PACA), (Ain, Savoie) ARA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409394-D644-EB81-A7D4-9E9172076192}"/>
              </a:ext>
            </a:extLst>
          </p:cNvPr>
          <p:cNvSpPr txBox="1"/>
          <p:nvPr/>
        </p:nvSpPr>
        <p:spPr>
          <a:xfrm>
            <a:off x="4747455" y="4110480"/>
            <a:ext cx="4123309" cy="351378"/>
          </a:xfrm>
          <a:prstGeom prst="rect">
            <a:avLst/>
          </a:prstGeom>
          <a:solidFill>
            <a:srgbClr val="F9FAFD"/>
          </a:solidFill>
        </p:spPr>
        <p:txBody>
          <a:bodyPr wrap="square" rIns="36000" rtlCol="0">
            <a:spAutoFit/>
          </a:bodyPr>
          <a:lstStyle/>
          <a:p>
            <a:pPr marL="92075" algn="just" defTabSz="914377">
              <a:spcAft>
                <a:spcPts val="100"/>
              </a:spcAft>
              <a:defRPr/>
            </a:pPr>
            <a:r>
              <a:rPr lang="fr-FR" sz="800" b="1" u="sng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Proportion d’officine AVEC un stock &gt; 50 vaccins</a:t>
            </a:r>
          </a:p>
          <a:p>
            <a:pPr marL="263525" indent="-171450" algn="just" defTabSz="914377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fr-FR" sz="800" dirty="0">
                <a:ln w="6350" cap="flat">
                  <a:noFill/>
                  <a:miter lim="800000"/>
                </a:ln>
                <a:latin typeface="Marianne" panose="02000000000000000000" pitchFamily="2" charset="0"/>
                <a:cs typeface="Calibri" panose="020F0502020204030204" pitchFamily="34" charset="0"/>
              </a:rPr>
              <a:t>Taux moyen de 22 % allant de 0% en Charente et Lozère à 59% en Meuse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40C771-5F21-EF88-E3F7-582CBF5B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1" y="1321606"/>
            <a:ext cx="4174016" cy="26889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A7DF1D-340E-52B4-5980-5486C7F22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5" y="1321605"/>
            <a:ext cx="4154749" cy="26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95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3F477816-D11F-B7E1-DD4C-460FE15C2A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F6783C-6BDB-9751-E206-BE939D9B2B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325A3-5315-1B4B-A0D9-112471EB5837}" type="datetime1">
              <a:rPr lang="fr-FR" cap="all" smtClean="0"/>
              <a:pPr/>
              <a:t>13/01/2025</a:t>
            </a:fld>
            <a:endParaRPr lang="fr-FR" cap="all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284012D-C362-B320-3458-0E7BADA6D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ANNEXES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6F1F29-2C33-B0A7-1D5E-47BF5656D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376113-0BEA-7CC0-BCE3-DF8AA7FA1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520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2126C2-1263-E7E1-BF1C-06927E119E90}"/>
              </a:ext>
            </a:extLst>
          </p:cNvPr>
          <p:cNvSpPr/>
          <p:nvPr/>
        </p:nvSpPr>
        <p:spPr>
          <a:xfrm>
            <a:off x="98416" y="25830"/>
            <a:ext cx="1080120" cy="10337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6B1BAD-7D31-6C1A-F996-0F91377EF3EC}"/>
              </a:ext>
            </a:extLst>
          </p:cNvPr>
          <p:cNvSpPr/>
          <p:nvPr/>
        </p:nvSpPr>
        <p:spPr>
          <a:xfrm>
            <a:off x="0" y="81999"/>
            <a:ext cx="7236296" cy="242263"/>
          </a:xfrm>
          <a:prstGeom prst="rect">
            <a:avLst/>
          </a:prstGeom>
          <a:noFill/>
          <a:ln w="6350" cap="sq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cs typeface="Calibri" panose="020F0502020204030204" pitchFamily="34" charset="0"/>
              </a:rPr>
              <a:t>SYNTHESE DEPARTEMENTALE – ENQUETE PONCTUELLE DU 10/01 – ECHANTILLON DE 22% (1/3)</a:t>
            </a:r>
            <a:endParaRPr kumimoji="0" lang="fr-FR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3A7EC251-1DF5-89FF-9728-4E49F322C6AE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3C17B272-7F73-0B56-B143-4C566F59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98713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32560D-711A-ED74-794A-BFA49E6CA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07" y="650703"/>
            <a:ext cx="8811649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2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2126C2-1263-E7E1-BF1C-06927E119E90}"/>
              </a:ext>
            </a:extLst>
          </p:cNvPr>
          <p:cNvSpPr/>
          <p:nvPr/>
        </p:nvSpPr>
        <p:spPr>
          <a:xfrm>
            <a:off x="98416" y="25830"/>
            <a:ext cx="1080120" cy="10337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6B1BAD-7D31-6C1A-F996-0F91377EF3EC}"/>
              </a:ext>
            </a:extLst>
          </p:cNvPr>
          <p:cNvSpPr/>
          <p:nvPr/>
        </p:nvSpPr>
        <p:spPr>
          <a:xfrm>
            <a:off x="0" y="81999"/>
            <a:ext cx="7236296" cy="242263"/>
          </a:xfrm>
          <a:prstGeom prst="rect">
            <a:avLst/>
          </a:prstGeom>
          <a:noFill/>
          <a:ln w="6350" cap="sq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cs typeface="Calibri" panose="020F0502020204030204" pitchFamily="34" charset="0"/>
              </a:rPr>
              <a:t>SYNTHESE DEPARTEMENTALE – ENQUETE PONCTUELLE DU 10/01 – ECHANTILLON DE 22% (2/3)</a:t>
            </a:r>
            <a:endParaRPr kumimoji="0" lang="fr-FR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3A7EC251-1DF5-89FF-9728-4E49F322C6AE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3C17B272-7F73-0B56-B143-4C566F59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98713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32FD62-F530-DCF8-7872-FE3D1649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1" y="771550"/>
            <a:ext cx="8971923" cy="271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58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2126C2-1263-E7E1-BF1C-06927E119E90}"/>
              </a:ext>
            </a:extLst>
          </p:cNvPr>
          <p:cNvSpPr/>
          <p:nvPr/>
        </p:nvSpPr>
        <p:spPr>
          <a:xfrm>
            <a:off x="98416" y="25830"/>
            <a:ext cx="1080120" cy="10337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6B1BAD-7D31-6C1A-F996-0F91377EF3EC}"/>
              </a:ext>
            </a:extLst>
          </p:cNvPr>
          <p:cNvSpPr/>
          <p:nvPr/>
        </p:nvSpPr>
        <p:spPr>
          <a:xfrm>
            <a:off x="0" y="81999"/>
            <a:ext cx="7236296" cy="242263"/>
          </a:xfrm>
          <a:prstGeom prst="rect">
            <a:avLst/>
          </a:prstGeom>
          <a:noFill/>
          <a:ln w="6350" cap="sq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Marianne" panose="02000000000000000000" pitchFamily="2" charset="0"/>
                <a:cs typeface="Calibri" panose="020F0502020204030204" pitchFamily="34" charset="0"/>
              </a:rPr>
              <a:t>SYNTHESE DEPARTEMENTALE – ENQUETE PONCTUELLE DU 10/01 – ECHANTILLON DE 22% (3/3)</a:t>
            </a:r>
            <a:endParaRPr kumimoji="0" lang="fr-FR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rianne" panose="02000000000000000000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3A7EC251-1DF5-89FF-9728-4E49F322C6AE}"/>
              </a:ext>
            </a:extLst>
          </p:cNvPr>
          <p:cNvSpPr txBox="1">
            <a:spLocks/>
          </p:cNvSpPr>
          <p:nvPr/>
        </p:nvSpPr>
        <p:spPr bwMode="gray">
          <a:xfrm>
            <a:off x="395287" y="4835099"/>
            <a:ext cx="1560000" cy="256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4A60EE-9D13-3442-9796-E718C6343EC1}" type="datetime1">
              <a:rPr lang="fr-FR" sz="800" cap="all" smtClean="0"/>
              <a:pPr/>
              <a:t>13/01/2025</a:t>
            </a:fld>
            <a:endParaRPr lang="fr-FR" sz="800" cap="all" dirty="0"/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3C17B272-7F73-0B56-B143-4C566F59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98713" y="4783500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7E1B7F-B6A4-A28A-A748-0F7B6AF5C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3797"/>
            <a:ext cx="9144000" cy="331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439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1_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3.xml><?xml version="1.0" encoding="utf-8"?>
<a:theme xmlns:a="http://schemas.openxmlformats.org/drawingml/2006/main" name="1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4.xml><?xml version="1.0" encoding="utf-8"?>
<a:theme xmlns:a="http://schemas.openxmlformats.org/drawingml/2006/main" name="2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43093A6-079E-4FF3-9BB1-A97AC7CDC01E}" vid="{1B66972B-2289-4BB0-A48E-C819602C6603}"/>
    </a:ext>
  </a:extLst>
</a:theme>
</file>

<file path=ppt/theme/theme5.xml><?xml version="1.0" encoding="utf-8"?>
<a:theme xmlns:a="http://schemas.openxmlformats.org/drawingml/2006/main" name="3_Thème1 SPF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none" lIns="36000" tIns="0" rIns="36000" bIns="0" rtlCol="0">
        <a:spAutoFit/>
      </a:bodyPr>
      <a:lstStyle>
        <a:defPPr algn="l">
          <a:defRPr sz="1300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 SPF" id="{8A5CEBFE-9A2F-443F-85BC-F8ACA90B0EEE}" vid="{5206DF04-F720-48F2-8FC1-688B4A61EED2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AC6F19-D71B-42B6-9B3E-4DC19F0EB091}"/>
</file>

<file path=customXml/itemProps2.xml><?xml version="1.0" encoding="utf-8"?>
<ds:datastoreItem xmlns:ds="http://schemas.openxmlformats.org/officeDocument/2006/customXml" ds:itemID="{AFED4822-A70D-4505-B069-F0E1E20CD474}"/>
</file>

<file path=customXml/itemProps3.xml><?xml version="1.0" encoding="utf-8"?>
<ds:datastoreItem xmlns:ds="http://schemas.openxmlformats.org/officeDocument/2006/customXml" ds:itemID="{7B796E12-1223-43D8-8235-BF44FD2C5124}"/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8844</TotalTime>
  <Words>796</Words>
  <Application>Microsoft Office PowerPoint</Application>
  <PresentationFormat>Affichage à l'écran (16:9)</PresentationFormat>
  <Paragraphs>90</Paragraphs>
  <Slides>10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3" baseType="lpstr">
      <vt:lpstr>Arial</vt:lpstr>
      <vt:lpstr>Calibri</vt:lpstr>
      <vt:lpstr>Marianne</vt:lpstr>
      <vt:lpstr>Segoe UI</vt:lpstr>
      <vt:lpstr>Symbol</vt:lpstr>
      <vt:lpstr>Verdana</vt:lpstr>
      <vt:lpstr>Wingdings</vt:lpstr>
      <vt:lpstr>TEMPLATE_INTITULE_OFFICIEL</vt:lpstr>
      <vt:lpstr>1_White</vt:lpstr>
      <vt:lpstr>1_TEMPLATE_INTITULE_OFFICIEL</vt:lpstr>
      <vt:lpstr>2_TEMPLATE_INTITULE_OFFICIEL</vt:lpstr>
      <vt:lpstr>3_Thème1 SPF</vt:lpstr>
      <vt:lpstr>Diapositive think-cell</vt:lpstr>
      <vt:lpstr>Présentation PowerPoint</vt:lpstr>
      <vt:lpstr>Messages clés</vt:lpstr>
      <vt:lpstr>Evaluation des stocks résiduels de vaccins en officine,  approche régionale</vt:lpstr>
      <vt:lpstr>Evaluation des stocks résiduels de vaccins en officine,  approche régionale Suivi de 2 indicateurs : AUCUN stock et stock &gt; 50 </vt:lpstr>
      <vt:lpstr>Evaluation des stocks résiduels de vaccins en officine,  approche départementale</vt:lpstr>
      <vt:lpstr>Evaluation des stocks résiduels de vaccins en officine,  approche départementale Suivi de 2 indicateurs : AUCUN stock et stock &gt; 50 </vt:lpstr>
      <vt:lpstr>ANNEXES</vt:lpstr>
      <vt:lpstr>Présentation PowerPoint</vt:lpstr>
      <vt:lpstr>Présentation PowerPoint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AUBERT, Lyderic (DGS/CCS/CORRUSS)</cp:lastModifiedBy>
  <cp:revision>390</cp:revision>
  <cp:lastPrinted>2024-10-16T14:48:40Z</cp:lastPrinted>
  <dcterms:created xsi:type="dcterms:W3CDTF">2020-04-07T14:52:41Z</dcterms:created>
  <dcterms:modified xsi:type="dcterms:W3CDTF">2025-01-13T17:47:10Z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0x010100B7B2F62C9FEE66468AE6ED37C602DC95</vt:lpwstr>
  </property>
</Properties>
</file>