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4"/>
  </p:sldMasterIdLst>
  <p:notesMasterIdLst>
    <p:notesMasterId r:id="rId12"/>
  </p:notesMasterIdLst>
  <p:handoutMasterIdLst>
    <p:handoutMasterId r:id="rId13"/>
  </p:handoutMasterIdLst>
  <p:sldIdLst>
    <p:sldId id="263" r:id="rId5"/>
    <p:sldId id="266" r:id="rId6"/>
    <p:sldId id="259" r:id="rId7"/>
    <p:sldId id="284" r:id="rId8"/>
    <p:sldId id="292" r:id="rId9"/>
    <p:sldId id="295" r:id="rId10"/>
    <p:sldId id="294" r:id="rId11"/>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913558-2DB2-C90F-C840-9438A9D1EFC3}" name="LAURENT, Paul (DGOS/SDP/P2)" initials="PL" userId="S::paul.laurent@sante.gouv.fr::8721c4bf-e9c5-4a66-848d-55df2236820f" providerId="AD"/>
  <p188:author id="{DF1E206E-A1B8-75B7-433C-6750BCD3FAF2}" name="RABORD, Murielle (DGOS/SDP/P1)" initials="MR" userId="S::Murielle.RABORD@sante.gouv.fr::133fbd3a-71e3-4dc9-9bdf-1cdfde97ea7f" providerId="AD"/>
  <p188:author id="{CE865C91-1E4C-82C0-F299-419B78358871}" name="FAVEREAU, Constance (DGOS/SDP/SDP)" initials="FC(" userId="S::constance.favereau@sante.gouv.fr::c68c0274-fa40-4db8-aceb-ff5a594ffde3" providerId="AD"/>
  <p188:author id="{8FE9EFDA-CA04-F5F0-16E8-C8454FD05B18}" name="BOILLET, Pauline (DGOS/SDP/P2)" initials="PB" userId="S::pauline.boillet@sante.gouv.fr::45564f96-0e5d-48eb-b499-fe059d6b2aa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92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63AD4D-C686-9022-9FF8-BBB3262042E0}" v="49" dt="2025-01-17T14:14:41.022"/>
    <p1510:client id="{E9E267BB-9A36-A701-2CA9-9481D8373F2F}" v="10" dt="2025-01-17T14:07:51.8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1620"/>
        <p:guide orient="horz" pos="191"/>
        <p:guide orient="horz" pos="854"/>
        <p:guide orient="horz" pos="821"/>
        <p:guide orient="horz" pos="3049"/>
        <p:guide orient="horz" pos="3151"/>
        <p:guide pos="2880"/>
        <p:guide pos="476"/>
        <p:guide pos="5193"/>
        <p:guide pos="5465"/>
      </p:guideLst>
    </p:cSldViewPr>
  </p:slide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ILLET, Pauline (DGOS/SDP/P2)" userId="S::pauline.boillet@sante.gouv.fr::45564f96-0e5d-48eb-b499-fe059d6b2aae" providerId="AD" clId="Web-{E9E267BB-9A36-A701-2CA9-9481D8373F2F}"/>
    <pc:docChg chg="modSld">
      <pc:chgData name="BOILLET, Pauline (DGOS/SDP/P2)" userId="S::pauline.boillet@sante.gouv.fr::45564f96-0e5d-48eb-b499-fe059d6b2aae" providerId="AD" clId="Web-{E9E267BB-9A36-A701-2CA9-9481D8373F2F}" dt="2025-01-17T14:07:47.785" v="2" actId="20577"/>
      <pc:docMkLst>
        <pc:docMk/>
      </pc:docMkLst>
      <pc:sldChg chg="modSp">
        <pc:chgData name="BOILLET, Pauline (DGOS/SDP/P2)" userId="S::pauline.boillet@sante.gouv.fr::45564f96-0e5d-48eb-b499-fe059d6b2aae" providerId="AD" clId="Web-{E9E267BB-9A36-A701-2CA9-9481D8373F2F}" dt="2025-01-17T14:07:47.785" v="2" actId="20577"/>
        <pc:sldMkLst>
          <pc:docMk/>
          <pc:sldMk cId="2428105526" sldId="292"/>
        </pc:sldMkLst>
        <pc:spChg chg="mod">
          <ac:chgData name="BOILLET, Pauline (DGOS/SDP/P2)" userId="S::pauline.boillet@sante.gouv.fr::45564f96-0e5d-48eb-b499-fe059d6b2aae" providerId="AD" clId="Web-{E9E267BB-9A36-A701-2CA9-9481D8373F2F}" dt="2025-01-17T14:07:47.785" v="2" actId="20577"/>
          <ac:spMkLst>
            <pc:docMk/>
            <pc:sldMk cId="2428105526" sldId="292"/>
            <ac:spMk id="14" creationId="{D4573396-DBCC-CD8D-EE08-D9464027EA1E}"/>
          </ac:spMkLst>
        </pc:spChg>
      </pc:sldChg>
      <pc:sldChg chg="modSp">
        <pc:chgData name="BOILLET, Pauline (DGOS/SDP/P2)" userId="S::pauline.boillet@sante.gouv.fr::45564f96-0e5d-48eb-b499-fe059d6b2aae" providerId="AD" clId="Web-{E9E267BB-9A36-A701-2CA9-9481D8373F2F}" dt="2025-01-17T14:07:44.082" v="0" actId="20577"/>
        <pc:sldMkLst>
          <pc:docMk/>
          <pc:sldMk cId="2217378625" sldId="295"/>
        </pc:sldMkLst>
        <pc:spChg chg="mod">
          <ac:chgData name="BOILLET, Pauline (DGOS/SDP/P2)" userId="S::pauline.boillet@sante.gouv.fr::45564f96-0e5d-48eb-b499-fe059d6b2aae" providerId="AD" clId="Web-{E9E267BB-9A36-A701-2CA9-9481D8373F2F}" dt="2025-01-17T14:07:44.082" v="0" actId="20577"/>
          <ac:spMkLst>
            <pc:docMk/>
            <pc:sldMk cId="2217378625" sldId="295"/>
            <ac:spMk id="28" creationId="{8380EBD9-EC56-8C68-9F4F-2632231F2268}"/>
          </ac:spMkLst>
        </pc:spChg>
      </pc:sldChg>
    </pc:docChg>
  </pc:docChgLst>
  <pc:docChgLst>
    <pc:chgData name="BOILLET, Pauline (DGOS/SDP/P2)" userId="S::pauline.boillet@sante.gouv.fr::45564f96-0e5d-48eb-b499-fe059d6b2aae" providerId="AD" clId="Web-{4363AD4D-C686-9022-9FF8-BBB3262042E0}"/>
    <pc:docChg chg="modSld">
      <pc:chgData name="BOILLET, Pauline (DGOS/SDP/P2)" userId="S::pauline.boillet@sante.gouv.fr::45564f96-0e5d-48eb-b499-fe059d6b2aae" providerId="AD" clId="Web-{4363AD4D-C686-9022-9FF8-BBB3262042E0}" dt="2025-01-17T14:14:41.022" v="45" actId="20577"/>
      <pc:docMkLst>
        <pc:docMk/>
      </pc:docMkLst>
      <pc:sldChg chg="modSp">
        <pc:chgData name="BOILLET, Pauline (DGOS/SDP/P2)" userId="S::pauline.boillet@sante.gouv.fr::45564f96-0e5d-48eb-b499-fe059d6b2aae" providerId="AD" clId="Web-{4363AD4D-C686-9022-9FF8-BBB3262042E0}" dt="2025-01-17T14:14:41.022" v="45" actId="20577"/>
        <pc:sldMkLst>
          <pc:docMk/>
          <pc:sldMk cId="2428105526" sldId="292"/>
        </pc:sldMkLst>
        <pc:spChg chg="mod">
          <ac:chgData name="BOILLET, Pauline (DGOS/SDP/P2)" userId="S::pauline.boillet@sante.gouv.fr::45564f96-0e5d-48eb-b499-fe059d6b2aae" providerId="AD" clId="Web-{4363AD4D-C686-9022-9FF8-BBB3262042E0}" dt="2025-01-17T14:14:41.022" v="45" actId="20577"/>
          <ac:spMkLst>
            <pc:docMk/>
            <pc:sldMk cId="2428105526" sldId="292"/>
            <ac:spMk id="21" creationId="{65129438-B9D1-38E0-2A60-E478036C433C}"/>
          </ac:spMkLst>
        </pc:spChg>
        <pc:spChg chg="mod">
          <ac:chgData name="BOILLET, Pauline (DGOS/SDP/P2)" userId="S::pauline.boillet@sante.gouv.fr::45564f96-0e5d-48eb-b499-fe059d6b2aae" providerId="AD" clId="Web-{4363AD4D-C686-9022-9FF8-BBB3262042E0}" dt="2025-01-17T14:13:24.677" v="21" actId="20577"/>
          <ac:spMkLst>
            <pc:docMk/>
            <pc:sldMk cId="2428105526" sldId="292"/>
            <ac:spMk id="32" creationId="{959F0FC6-DDC1-5438-402C-9BB137F4E8CE}"/>
          </ac:spMkLst>
        </pc:spChg>
      </pc:sldChg>
      <pc:sldChg chg="modSp">
        <pc:chgData name="BOILLET, Pauline (DGOS/SDP/P2)" userId="S::pauline.boillet@sante.gouv.fr::45564f96-0e5d-48eb-b499-fe059d6b2aae" providerId="AD" clId="Web-{4363AD4D-C686-9022-9FF8-BBB3262042E0}" dt="2025-01-17T14:13:36.693" v="34" actId="20577"/>
        <pc:sldMkLst>
          <pc:docMk/>
          <pc:sldMk cId="2217378625" sldId="295"/>
        </pc:sldMkLst>
        <pc:spChg chg="mod">
          <ac:chgData name="BOILLET, Pauline (DGOS/SDP/P2)" userId="S::pauline.boillet@sante.gouv.fr::45564f96-0e5d-48eb-b499-fe059d6b2aae" providerId="AD" clId="Web-{4363AD4D-C686-9022-9FF8-BBB3262042E0}" dt="2025-01-17T14:13:36.693" v="34" actId="20577"/>
          <ac:spMkLst>
            <pc:docMk/>
            <pc:sldMk cId="2217378625" sldId="295"/>
            <ac:spMk id="19" creationId="{F6B8894A-40B3-0290-C79B-BE22DDE68CB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4DA63E-8372-4C93-AA27-5E486DF07114}" type="datetimeFigureOut">
              <a:rPr lang="fr-FR" smtClean="0"/>
              <a:t>17/01/2025</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4923FE-075D-4A36-9039-342D8FB43D7C}" type="slidenum">
              <a:rPr lang="fr-FR" smtClean="0"/>
              <a:t>‹N°›</a:t>
            </a:fld>
            <a:endParaRPr lang="fr-FR"/>
          </a:p>
        </p:txBody>
      </p:sp>
    </p:spTree>
    <p:extLst>
      <p:ext uri="{BB962C8B-B14F-4D97-AF65-F5344CB8AC3E}">
        <p14:creationId xmlns:p14="http://schemas.microsoft.com/office/powerpoint/2010/main" val="12897153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17/01/2025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94B82-5F40-69FF-41D9-CA3832AFE36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6E3E676-E578-8B97-40DE-A7A117A6D5A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33F0A8D-77E2-EA73-7B1E-D459E93484D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2121EFD-E010-E38D-F643-8073E2AD0B92}"/>
              </a:ext>
            </a:extLst>
          </p:cNvPr>
          <p:cNvSpPr>
            <a:spLocks noGrp="1"/>
          </p:cNvSpPr>
          <p:nvPr>
            <p:ph type="sldNum" sz="quarter" idx="5"/>
          </p:nvPr>
        </p:nvSpPr>
        <p:spPr/>
        <p:txBody>
          <a:bodyPr/>
          <a:lstStyle/>
          <a:p>
            <a:fld id="{1B06CD8F-B7ED-4A05-9FB1-A01CC0EF02CC}" type="slidenum">
              <a:rPr lang="fr-FR" smtClean="0"/>
              <a:pPr/>
              <a:t>6</a:t>
            </a:fld>
            <a:endParaRPr lang="fr-FR"/>
          </a:p>
        </p:txBody>
      </p:sp>
    </p:spTree>
    <p:extLst>
      <p:ext uri="{BB962C8B-B14F-4D97-AF65-F5344CB8AC3E}">
        <p14:creationId xmlns:p14="http://schemas.microsoft.com/office/powerpoint/2010/main" val="3642904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fld id="{6A4A60EE-9D13-3442-9796-E718C6343EC1}" type="datetime1">
              <a:rPr lang="fr-FR" cap="all" smtClean="0"/>
              <a:pPr/>
              <a:t>17/01/2025</a:t>
            </a:fld>
            <a:endParaRPr lang="fr-FR" cap="all"/>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392695"/>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a:xfrm>
            <a:off x="323850" y="879631"/>
            <a:ext cx="8424863" cy="539991"/>
          </a:xfrm>
        </p:spPr>
        <p:txBody>
          <a:bodyPr/>
          <a:lstStyle/>
          <a:p>
            <a:r>
              <a:rPr lang="fr-FR"/>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Délégation générale à l’emploi et à la formation professionnelle</a:t>
            </a:r>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251C71F6-E0A6-1740-B64F-38F332886BAF}" type="datetime1">
              <a:rPr lang="fr-FR" cap="all" smtClean="0"/>
              <a:pPr/>
              <a:t>17/01/2025</a:t>
            </a:fld>
            <a:endParaRPr lang="fr-FR" cap="all"/>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915566"/>
            <a:ext cx="8424863" cy="539991"/>
          </a:xfrm>
        </p:spPr>
        <p:txBody>
          <a:bodyPr/>
          <a:lstStyle/>
          <a:p>
            <a:r>
              <a:rPr lang="fr-FR"/>
              <a:t>Sommaire</a:t>
            </a:r>
          </a:p>
        </p:txBody>
      </p:sp>
      <p:sp>
        <p:nvSpPr>
          <p:cNvPr id="12"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Délégation générale à l’emploi et à la formation professionnelle</a:t>
            </a:r>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5E6183FC-BA60-7C49-ABF3-B50982741576}" type="datetime1">
              <a:rPr lang="fr-FR" cap="all" smtClean="0"/>
              <a:pPr/>
              <a:t>17/01/2025</a:t>
            </a:fld>
            <a:endParaRPr lang="fr-FR" cap="all"/>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392695"/>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826817"/>
            <a:ext cx="8424863" cy="539991"/>
          </a:xfrm>
        </p:spPr>
        <p:txBody>
          <a:bodyPr/>
          <a:lstStyle/>
          <a:p>
            <a:r>
              <a:rPr lang="fr-FR"/>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6"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Délégation générale à l’emploi et à la formation professionnelle</a:t>
            </a:r>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0597CDB5-73DC-8641-8CC1-FAD9379FD627}" type="datetime1">
              <a:rPr lang="fr-FR" cap="all" smtClean="0"/>
              <a:pPr/>
              <a:t>17/01/2025</a:t>
            </a:fld>
            <a:endParaRPr lang="fr-FR" cap="all"/>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392695"/>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826817"/>
            <a:ext cx="8424863" cy="539991"/>
          </a:xfrm>
        </p:spPr>
        <p:txBody>
          <a:bodyPr/>
          <a:lstStyle/>
          <a:p>
            <a:r>
              <a:rPr lang="fr-FR"/>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a:t>Cliquez sur l'icône pour ajouter une image</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Délégation générale à l’emploi et à la formation professionnelle</a:t>
            </a:r>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8E1290DD-BE4D-794B-919C-D565D1B9C67D}" type="datetime1">
              <a:rPr lang="fr-FR" cap="all" smtClean="0"/>
              <a:pPr/>
              <a:t>17/01/2025</a:t>
            </a:fld>
            <a:endParaRPr lang="fr-FR" cap="all"/>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392695"/>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a:t>Sous-titre</a:t>
            </a:r>
          </a:p>
          <a:p>
            <a:pPr lvl="0"/>
            <a:endParaRPr lang="fr-FR"/>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826817"/>
            <a:ext cx="8424863" cy="539991"/>
          </a:xfrm>
        </p:spPr>
        <p:txBody>
          <a:bodyPr/>
          <a:lstStyle/>
          <a:p>
            <a:r>
              <a:rPr lang="fr-FR"/>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a:t>Cliquez sur l'icône pour ajouter un graphique</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Délégation générale à l’emploi et à la formation professionnelle</a:t>
            </a:r>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a:t>Titre</a:t>
            </a:r>
          </a:p>
          <a:p>
            <a:pPr lvl="1"/>
            <a:r>
              <a:rPr lang="fr-FR"/>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D7698221-35EF-134F-B87A-568DECC70F29}" type="datetime1">
              <a:rPr lang="fr-FR" cap="all" smtClean="0"/>
              <a:pPr/>
              <a:t>17/01/2025</a:t>
            </a:fld>
            <a:endParaRPr lang="fr-FR" cap="all"/>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Délégation générale à l’emploi et à la formation professionnelle</a:t>
            </a:r>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9512" y="123478"/>
            <a:ext cx="2448272" cy="1879275"/>
          </a:xfrm>
          <a:prstGeom prst="rect">
            <a:avLst/>
          </a:prstGeom>
        </p:spPr>
      </p:pic>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15566"/>
            <a:ext cx="9144000" cy="4266392"/>
          </a:xfrm>
          <a:solidFill>
            <a:schemeClr val="tx2"/>
          </a:solidFill>
        </p:spPr>
        <p:txBody>
          <a:bodyPr tIns="1080000" anchor="ctr" anchorCtr="0"/>
          <a:lstStyle>
            <a:lvl1pPr algn="ctr">
              <a:defRPr cap="all" baseline="0">
                <a:solidFill>
                  <a:schemeClr val="bg1"/>
                </a:solidFill>
              </a:defRPr>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fld id="{5F7325A3-5315-1B4B-A0D9-112471EB5837}" type="datetime1">
              <a:rPr lang="fr-FR" cap="all" smtClean="0"/>
              <a:pPr/>
              <a:t>17/01/2025</a:t>
            </a:fld>
            <a:endParaRPr lang="fr-FR" cap="all"/>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a:t>Délégation générale à l’emploi et à la formation professionnelle</a:t>
            </a:r>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17/01/2025</a:t>
            </a:fld>
            <a:endParaRPr lang="fr-FR"/>
          </a:p>
        </p:txBody>
      </p:sp>
      <p:sp>
        <p:nvSpPr>
          <p:cNvPr id="5" name="Espace réservé du pied de page 4"/>
          <p:cNvSpPr>
            <a:spLocks noGrp="1"/>
          </p:cNvSpPr>
          <p:nvPr>
            <p:ph type="ftr" sz="quarter" idx="11"/>
          </p:nvPr>
        </p:nvSpPr>
        <p:spPr bwMode="gray">
          <a:xfrm>
            <a:off x="720000" y="4083919"/>
            <a:ext cx="3240000" cy="735978"/>
          </a:xfrm>
          <a:prstGeom prst="rect">
            <a:avLst/>
          </a:prstGeom>
        </p:spPr>
        <p:txBody>
          <a:bodyPr anchor="ctr" anchorCtr="0"/>
          <a:lstStyle>
            <a:lvl1pPr algn="l">
              <a:defRPr sz="1150"/>
            </a:lvl1pPr>
          </a:lstStyle>
          <a:p>
            <a:r>
              <a:rPr lang="fr-FR"/>
              <a:t>Délégation générale</a:t>
            </a:r>
            <a:br>
              <a:rPr lang="fr-FR"/>
            </a:br>
            <a:r>
              <a:rPr lang="fr-FR"/>
              <a:t>à l’emploi et à la </a:t>
            </a:r>
            <a:br>
              <a:rPr lang="fr-FR"/>
            </a:br>
            <a:r>
              <a:rPr lang="fr-FR"/>
              <a:t>formation professionnelle</a:t>
            </a:r>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5536" y="339502"/>
            <a:ext cx="4502890" cy="3456384"/>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latin typeface="Marianne" panose="02000000000000000000" pitchFamily="2" charset="0"/>
              </a:defRPr>
            </a:lvl1pPr>
          </a:lstStyle>
          <a:p>
            <a:fld id="{733122C9-A0B9-462F-8757-0847AD287B63}" type="slidenum">
              <a:rPr lang="fr-FR" smtClean="0"/>
              <a:pPr/>
              <a:t>‹N°›</a:t>
            </a:fld>
            <a:endParaRPr lang="fr-FR"/>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987574"/>
            <a:ext cx="8424863" cy="539991"/>
          </a:xfrm>
          <a:prstGeom prst="rect">
            <a:avLst/>
          </a:prstGeom>
        </p:spPr>
        <p:txBody>
          <a:bodyPr vert="horz" lIns="91440" tIns="45720" rIns="91440" bIns="45720" rtlCol="0" anchor="ctr">
            <a:normAutofit/>
          </a:bodyPr>
          <a:lstStyle/>
          <a:p>
            <a:r>
              <a:rPr lang="fr-FR"/>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latin typeface="Marianne" panose="02000000000000000000" pitchFamily="2" charset="0"/>
              </a:defRPr>
            </a:lvl1pPr>
          </a:lstStyle>
          <a:p>
            <a:fld id="{B858D49A-5A7A-574D-A0ED-52B5C1EFA876}" type="datetime1">
              <a:rPr lang="fr-FR" cap="all" smtClean="0"/>
              <a:pPr/>
              <a:t>17/01/2025</a:t>
            </a:fld>
            <a:endParaRPr lang="fr-FR" cap="all"/>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latin typeface="Marianne" panose="02000000000000000000" pitchFamily="2" charset="0"/>
              </a:defRPr>
            </a:lvl1pPr>
          </a:lstStyle>
          <a:p>
            <a:r>
              <a:rPr lang="fr-FR"/>
              <a:t>Délégation générale à l’emploi et à la formation professionnelle</a:t>
            </a:r>
          </a:p>
        </p:txBody>
      </p:sp>
      <p:pic>
        <p:nvPicPr>
          <p:cNvPr id="11" name="Image 10"/>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51520" y="195485"/>
            <a:ext cx="869820" cy="667667"/>
          </a:xfrm>
          <a:prstGeom prst="rect">
            <a:avLst/>
          </a:prstGeom>
        </p:spPr>
      </p:pic>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arianne" panose="02000000000000000000" pitchFamily="2" charset="0"/>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arianne" panose="02000000000000000000" pitchFamily="2" charset="0"/>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arianne" panose="02000000000000000000" pitchFamily="2" charset="0"/>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arianne" panose="02000000000000000000" pitchFamily="2" charset="0"/>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23850" y="2139702"/>
            <a:ext cx="8424000" cy="576064"/>
          </a:xfrm>
        </p:spPr>
        <p:txBody>
          <a:bodyPr/>
          <a:lstStyle/>
          <a:p>
            <a:r>
              <a:rPr lang="fr-FR" sz="2800"/>
              <a:t>Séminaire dg ars</a:t>
            </a:r>
            <a:endParaRPr lang="fr-FR">
              <a:solidFill>
                <a:schemeClr val="tx2"/>
              </a:solidFill>
            </a:endParaRPr>
          </a:p>
          <a:p>
            <a:endParaRPr lang="fr-FR">
              <a:solidFill>
                <a:schemeClr val="tx2"/>
              </a:solidFill>
            </a:endParaRPr>
          </a:p>
        </p:txBody>
      </p:sp>
      <p:sp>
        <p:nvSpPr>
          <p:cNvPr id="3" name="Espace réservé de la date 2"/>
          <p:cNvSpPr>
            <a:spLocks noGrp="1"/>
          </p:cNvSpPr>
          <p:nvPr>
            <p:ph type="dt" sz="half" idx="2"/>
          </p:nvPr>
        </p:nvSpPr>
        <p:spPr/>
        <p:txBody>
          <a:bodyPr/>
          <a:lstStyle/>
          <a:p>
            <a:fld id="{D7698221-35EF-134F-B87A-568DECC70F29}" type="datetime1">
              <a:rPr lang="fr-FR" cap="all" smtClean="0"/>
              <a:pPr/>
              <a:t>17/01/2025</a:t>
            </a:fld>
            <a:endParaRPr lang="fr-FR" cap="all"/>
          </a:p>
        </p:txBody>
      </p:sp>
      <p:sp>
        <p:nvSpPr>
          <p:cNvPr id="4" name="Espace réservé du numéro de diapositive 3"/>
          <p:cNvSpPr>
            <a:spLocks noGrp="1"/>
          </p:cNvSpPr>
          <p:nvPr>
            <p:ph type="sldNum" sz="quarter" idx="4"/>
          </p:nvPr>
        </p:nvSpPr>
        <p:spPr/>
        <p:txBody>
          <a:bodyPr/>
          <a:lstStyle/>
          <a:p>
            <a:fld id="{733122C9-A0B9-462F-8757-0847AD287B63}" type="slidenum">
              <a:rPr lang="fr-FR" smtClean="0"/>
              <a:pPr/>
              <a:t>1</a:t>
            </a:fld>
            <a:endParaRPr lang="fr-FR"/>
          </a:p>
        </p:txBody>
      </p:sp>
      <p:sp>
        <p:nvSpPr>
          <p:cNvPr id="5" name="Espace réservé du pied de page 4"/>
          <p:cNvSpPr>
            <a:spLocks noGrp="1"/>
          </p:cNvSpPr>
          <p:nvPr>
            <p:ph type="ftr" sz="quarter" idx="3"/>
          </p:nvPr>
        </p:nvSpPr>
        <p:spPr/>
        <p:txBody>
          <a:bodyPr/>
          <a:lstStyle/>
          <a:p>
            <a:r>
              <a:rPr lang="fr-FR"/>
              <a:t>Direction générale de l’offre de soins</a:t>
            </a:r>
          </a:p>
        </p:txBody>
      </p:sp>
      <p:sp>
        <p:nvSpPr>
          <p:cNvPr id="6" name="ZoneTexte 5">
            <a:extLst>
              <a:ext uri="{FF2B5EF4-FFF2-40B4-BE49-F238E27FC236}">
                <a16:creationId xmlns:a16="http://schemas.microsoft.com/office/drawing/2014/main" id="{73AD74C4-85B0-B889-36B4-7BEDD40E8367}"/>
              </a:ext>
            </a:extLst>
          </p:cNvPr>
          <p:cNvSpPr txBox="1"/>
          <p:nvPr/>
        </p:nvSpPr>
        <p:spPr>
          <a:xfrm>
            <a:off x="325675" y="2715766"/>
            <a:ext cx="8208912" cy="984885"/>
          </a:xfrm>
          <a:prstGeom prst="rect">
            <a:avLst/>
          </a:prstGeom>
          <a:noFill/>
        </p:spPr>
        <p:txBody>
          <a:bodyPr wrap="square" rtlCol="0">
            <a:spAutoFit/>
          </a:bodyPr>
          <a:lstStyle/>
          <a:p>
            <a:r>
              <a:rPr lang="fr-FR" sz="2000">
                <a:latin typeface="Marianne" panose="02000000000000000000" pitchFamily="2" charset="0"/>
              </a:rPr>
              <a:t>ART. </a:t>
            </a:r>
            <a:r>
              <a:rPr lang="fr-FR" sz="2000">
                <a:solidFill>
                  <a:schemeClr val="tx1">
                    <a:lumMod val="85000"/>
                    <a:lumOff val="15000"/>
                  </a:schemeClr>
                </a:solidFill>
                <a:latin typeface="Marianne" panose="02000000000000000000" pitchFamily="2" charset="0"/>
              </a:rPr>
              <a:t>50 LFSS 2024, expérimentation sur le forfait d’adressage de chimiothérapie en HAD</a:t>
            </a:r>
          </a:p>
          <a:p>
            <a:endParaRPr lang="fr-FR"/>
          </a:p>
        </p:txBody>
      </p:sp>
    </p:spTree>
    <p:extLst>
      <p:ext uri="{BB962C8B-B14F-4D97-AF65-F5344CB8AC3E}">
        <p14:creationId xmlns:p14="http://schemas.microsoft.com/office/powerpoint/2010/main" val="1761631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4"/>
          </p:nvPr>
        </p:nvSpPr>
        <p:spPr>
          <a:xfrm>
            <a:off x="1103449" y="1701245"/>
            <a:ext cx="7500999" cy="800513"/>
          </a:xfrm>
        </p:spPr>
        <p:txBody>
          <a:bodyPr/>
          <a:lstStyle/>
          <a:p>
            <a:pPr algn="just"/>
            <a:r>
              <a:rPr lang="fr-FR" sz="1200">
                <a:cs typeface="Calibri" panose="020F0502020204030204" pitchFamily="34" charset="0"/>
              </a:rPr>
              <a:t>Possibilité à titre dérogatoire pour des ES autorisés aux traitements médicamenteux systémiques du cancer (TMSC) de percevoir une rémunération forfaitaire pour </a:t>
            </a:r>
            <a:r>
              <a:rPr lang="fr-FR" sz="1200" b="1">
                <a:cs typeface="Calibri" panose="020F0502020204030204" pitchFamily="34" charset="0"/>
              </a:rPr>
              <a:t>la mise à disposition d’une expertise et un appui dans le cadre d’un adressage de patients pour leur TMSC en hospitalisation à domicile.</a:t>
            </a:r>
          </a:p>
        </p:txBody>
      </p:sp>
      <p:sp>
        <p:nvSpPr>
          <p:cNvPr id="2" name="Espace réservé du numéro de diapositive 1"/>
          <p:cNvSpPr>
            <a:spLocks noGrp="1"/>
          </p:cNvSpPr>
          <p:nvPr>
            <p:ph type="sldNum" sz="quarter" idx="12"/>
          </p:nvPr>
        </p:nvSpPr>
        <p:spPr/>
        <p:txBody>
          <a:bodyPr/>
          <a:lstStyle/>
          <a:p>
            <a:fld id="{733122C9-A0B9-462F-8757-0847AD287B63}" type="slidenum">
              <a:rPr lang="fr-FR" smtClean="0"/>
              <a:pPr/>
              <a:t>2</a:t>
            </a:fld>
            <a:endParaRPr lang="fr-FR"/>
          </a:p>
        </p:txBody>
      </p:sp>
      <p:sp>
        <p:nvSpPr>
          <p:cNvPr id="3" name="Espace réservé de la date 2"/>
          <p:cNvSpPr>
            <a:spLocks noGrp="1"/>
          </p:cNvSpPr>
          <p:nvPr>
            <p:ph type="dt" sz="half" idx="2"/>
          </p:nvPr>
        </p:nvSpPr>
        <p:spPr/>
        <p:txBody>
          <a:bodyPr/>
          <a:lstStyle/>
          <a:p>
            <a:fld id="{6A4A60EE-9D13-3442-9796-E718C6343EC1}" type="datetime1">
              <a:rPr lang="fr-FR" cap="all" smtClean="0"/>
              <a:pPr/>
              <a:t>17/01/2025</a:t>
            </a:fld>
            <a:endParaRPr lang="fr-FR" cap="all"/>
          </a:p>
        </p:txBody>
      </p:sp>
      <p:sp>
        <p:nvSpPr>
          <p:cNvPr id="7" name="Espace réservé du pied de page 6"/>
          <p:cNvSpPr>
            <a:spLocks noGrp="1"/>
          </p:cNvSpPr>
          <p:nvPr>
            <p:ph type="ftr" sz="quarter" idx="3"/>
          </p:nvPr>
        </p:nvSpPr>
        <p:spPr/>
        <p:txBody>
          <a:bodyPr/>
          <a:lstStyle/>
          <a:p>
            <a:r>
              <a:rPr lang="fr-FR"/>
              <a:t>Direction générale de l’offre de soins</a:t>
            </a:r>
          </a:p>
        </p:txBody>
      </p:sp>
      <p:pic>
        <p:nvPicPr>
          <p:cNvPr id="18" name="Image 17">
            <a:extLst>
              <a:ext uri="{FF2B5EF4-FFF2-40B4-BE49-F238E27FC236}">
                <a16:creationId xmlns:a16="http://schemas.microsoft.com/office/drawing/2014/main" id="{CDA47262-5ADD-865B-6F6C-E70F43301DCB}"/>
              </a:ext>
            </a:extLst>
          </p:cNvPr>
          <p:cNvPicPr>
            <a:picLocks noChangeAspect="1"/>
          </p:cNvPicPr>
          <p:nvPr/>
        </p:nvPicPr>
        <p:blipFill>
          <a:blip r:embed="rId2"/>
          <a:stretch>
            <a:fillRect/>
          </a:stretch>
        </p:blipFill>
        <p:spPr>
          <a:xfrm>
            <a:off x="403946" y="1780231"/>
            <a:ext cx="575495" cy="359471"/>
          </a:xfrm>
          <a:prstGeom prst="rect">
            <a:avLst/>
          </a:prstGeom>
        </p:spPr>
      </p:pic>
      <p:pic>
        <p:nvPicPr>
          <p:cNvPr id="25" name="Image 24">
            <a:extLst>
              <a:ext uri="{FF2B5EF4-FFF2-40B4-BE49-F238E27FC236}">
                <a16:creationId xmlns:a16="http://schemas.microsoft.com/office/drawing/2014/main" id="{167C4464-2197-1E26-1C69-B6B4C6E3C00B}"/>
              </a:ext>
            </a:extLst>
          </p:cNvPr>
          <p:cNvPicPr>
            <a:picLocks noChangeAspect="1"/>
          </p:cNvPicPr>
          <p:nvPr/>
        </p:nvPicPr>
        <p:blipFill>
          <a:blip r:embed="rId3"/>
          <a:stretch>
            <a:fillRect/>
          </a:stretch>
        </p:blipFill>
        <p:spPr>
          <a:xfrm>
            <a:off x="1132111" y="3776782"/>
            <a:ext cx="955208" cy="955208"/>
          </a:xfrm>
          <a:prstGeom prst="rect">
            <a:avLst/>
          </a:prstGeom>
        </p:spPr>
      </p:pic>
      <p:pic>
        <p:nvPicPr>
          <p:cNvPr id="36" name="Image 35">
            <a:extLst>
              <a:ext uri="{FF2B5EF4-FFF2-40B4-BE49-F238E27FC236}">
                <a16:creationId xmlns:a16="http://schemas.microsoft.com/office/drawing/2014/main" id="{146D898B-40A8-4D8B-E932-F0E230B0B7CC}"/>
              </a:ext>
            </a:extLst>
          </p:cNvPr>
          <p:cNvPicPr>
            <a:picLocks noChangeAspect="1"/>
          </p:cNvPicPr>
          <p:nvPr/>
        </p:nvPicPr>
        <p:blipFill>
          <a:blip r:embed="rId2"/>
          <a:stretch>
            <a:fillRect/>
          </a:stretch>
        </p:blipFill>
        <p:spPr>
          <a:xfrm>
            <a:off x="4022388" y="4063331"/>
            <a:ext cx="955208" cy="596651"/>
          </a:xfrm>
          <a:prstGeom prst="rect">
            <a:avLst/>
          </a:prstGeom>
        </p:spPr>
      </p:pic>
      <p:pic>
        <p:nvPicPr>
          <p:cNvPr id="38" name="Image 37">
            <a:extLst>
              <a:ext uri="{FF2B5EF4-FFF2-40B4-BE49-F238E27FC236}">
                <a16:creationId xmlns:a16="http://schemas.microsoft.com/office/drawing/2014/main" id="{42AFE51B-721F-CA8A-5C6F-A862758C20E8}"/>
              </a:ext>
            </a:extLst>
          </p:cNvPr>
          <p:cNvPicPr>
            <a:picLocks noChangeAspect="1"/>
          </p:cNvPicPr>
          <p:nvPr/>
        </p:nvPicPr>
        <p:blipFill rotWithShape="1">
          <a:blip r:embed="rId4"/>
          <a:srcRect l="12072" t="11970" r="9483" b="10942"/>
          <a:stretch/>
        </p:blipFill>
        <p:spPr>
          <a:xfrm>
            <a:off x="7001168" y="3793291"/>
            <a:ext cx="955208" cy="938699"/>
          </a:xfrm>
          <a:prstGeom prst="rect">
            <a:avLst/>
          </a:prstGeom>
        </p:spPr>
      </p:pic>
      <p:sp>
        <p:nvSpPr>
          <p:cNvPr id="39" name="ZoneTexte 38">
            <a:extLst>
              <a:ext uri="{FF2B5EF4-FFF2-40B4-BE49-F238E27FC236}">
                <a16:creationId xmlns:a16="http://schemas.microsoft.com/office/drawing/2014/main" id="{7A062B04-0062-3EC0-8FED-B8755595FDF4}"/>
              </a:ext>
            </a:extLst>
          </p:cNvPr>
          <p:cNvSpPr txBox="1"/>
          <p:nvPr/>
        </p:nvSpPr>
        <p:spPr>
          <a:xfrm>
            <a:off x="3736432" y="3249966"/>
            <a:ext cx="1831757" cy="553998"/>
          </a:xfrm>
          <a:prstGeom prst="rect">
            <a:avLst/>
          </a:prstGeom>
          <a:noFill/>
        </p:spPr>
        <p:txBody>
          <a:bodyPr wrap="square" rtlCol="0">
            <a:spAutoFit/>
          </a:bodyPr>
          <a:lstStyle/>
          <a:p>
            <a:r>
              <a:rPr lang="fr-FR" sz="1000">
                <a:latin typeface="Marianne" panose="02000000000000000000" pitchFamily="2" charset="0"/>
              </a:rPr>
              <a:t>L’ES oriente un patient pour la poursuite du TMSC vers l’HAD</a:t>
            </a:r>
          </a:p>
        </p:txBody>
      </p:sp>
      <p:sp>
        <p:nvSpPr>
          <p:cNvPr id="40" name="ZoneTexte 39">
            <a:extLst>
              <a:ext uri="{FF2B5EF4-FFF2-40B4-BE49-F238E27FC236}">
                <a16:creationId xmlns:a16="http://schemas.microsoft.com/office/drawing/2014/main" id="{1F5D98EB-4087-419F-D294-EA07F9773807}"/>
              </a:ext>
            </a:extLst>
          </p:cNvPr>
          <p:cNvSpPr txBox="1"/>
          <p:nvPr/>
        </p:nvSpPr>
        <p:spPr>
          <a:xfrm>
            <a:off x="6455146" y="3286042"/>
            <a:ext cx="2047251" cy="400110"/>
          </a:xfrm>
          <a:prstGeom prst="rect">
            <a:avLst/>
          </a:prstGeom>
          <a:noFill/>
        </p:spPr>
        <p:txBody>
          <a:bodyPr wrap="square" rtlCol="0">
            <a:spAutoFit/>
          </a:bodyPr>
          <a:lstStyle/>
          <a:p>
            <a:r>
              <a:rPr lang="fr-FR" sz="1000">
                <a:latin typeface="Marianne" panose="02000000000000000000" pitchFamily="2" charset="0"/>
              </a:rPr>
              <a:t>Le patient reçoit sa chimiothérapie à domicile</a:t>
            </a:r>
          </a:p>
        </p:txBody>
      </p:sp>
      <p:sp>
        <p:nvSpPr>
          <p:cNvPr id="41" name="ZoneTexte 40">
            <a:extLst>
              <a:ext uri="{FF2B5EF4-FFF2-40B4-BE49-F238E27FC236}">
                <a16:creationId xmlns:a16="http://schemas.microsoft.com/office/drawing/2014/main" id="{3304E9C3-5225-8F0C-56E0-3C4919E8471F}"/>
              </a:ext>
            </a:extLst>
          </p:cNvPr>
          <p:cNvSpPr txBox="1"/>
          <p:nvPr/>
        </p:nvSpPr>
        <p:spPr>
          <a:xfrm>
            <a:off x="611560" y="3220983"/>
            <a:ext cx="2004659" cy="553998"/>
          </a:xfrm>
          <a:prstGeom prst="rect">
            <a:avLst/>
          </a:prstGeom>
          <a:noFill/>
        </p:spPr>
        <p:txBody>
          <a:bodyPr wrap="square" rtlCol="0">
            <a:spAutoFit/>
          </a:bodyPr>
          <a:lstStyle/>
          <a:p>
            <a:r>
              <a:rPr lang="fr-FR" sz="1000">
                <a:latin typeface="Marianne" panose="02000000000000000000" pitchFamily="2" charset="0"/>
              </a:rPr>
              <a:t>Le patient reçoit au moins une 1</a:t>
            </a:r>
            <a:r>
              <a:rPr lang="fr-FR" sz="1000" baseline="30000">
                <a:latin typeface="Marianne" panose="02000000000000000000" pitchFamily="2" charset="0"/>
              </a:rPr>
              <a:t>ère</a:t>
            </a:r>
            <a:r>
              <a:rPr lang="fr-FR" sz="1000">
                <a:latin typeface="Marianne" panose="02000000000000000000" pitchFamily="2" charset="0"/>
              </a:rPr>
              <a:t> administration du  TMSC en HDJ de séance</a:t>
            </a:r>
          </a:p>
        </p:txBody>
      </p:sp>
      <p:sp>
        <p:nvSpPr>
          <p:cNvPr id="45" name="Flèche : demi-tour 44">
            <a:extLst>
              <a:ext uri="{FF2B5EF4-FFF2-40B4-BE49-F238E27FC236}">
                <a16:creationId xmlns:a16="http://schemas.microsoft.com/office/drawing/2014/main" id="{CD31AD74-16C3-F06B-A7C9-FC77B96F6F9D}"/>
              </a:ext>
            </a:extLst>
          </p:cNvPr>
          <p:cNvSpPr/>
          <p:nvPr/>
        </p:nvSpPr>
        <p:spPr>
          <a:xfrm flipH="1">
            <a:off x="1609714" y="2975198"/>
            <a:ext cx="5842605" cy="199480"/>
          </a:xfrm>
          <a:prstGeom prst="uturnArrow">
            <a:avLst/>
          </a:prstGeom>
          <a:solidFill>
            <a:srgbClr val="4A92D6"/>
          </a:solidFill>
          <a:ln>
            <a:solidFill>
              <a:srgbClr val="4A92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6" name="ZoneTexte 45">
            <a:extLst>
              <a:ext uri="{FF2B5EF4-FFF2-40B4-BE49-F238E27FC236}">
                <a16:creationId xmlns:a16="http://schemas.microsoft.com/office/drawing/2014/main" id="{2197B9AC-DD3F-5C22-6804-2F01F703AA75}"/>
              </a:ext>
            </a:extLst>
          </p:cNvPr>
          <p:cNvSpPr txBox="1"/>
          <p:nvPr/>
        </p:nvSpPr>
        <p:spPr>
          <a:xfrm>
            <a:off x="3305627" y="2728977"/>
            <a:ext cx="2693366" cy="246221"/>
          </a:xfrm>
          <a:prstGeom prst="rect">
            <a:avLst/>
          </a:prstGeom>
          <a:noFill/>
        </p:spPr>
        <p:txBody>
          <a:bodyPr wrap="none" rtlCol="0">
            <a:spAutoFit/>
          </a:bodyPr>
          <a:lstStyle/>
          <a:p>
            <a:r>
              <a:rPr lang="fr-FR" sz="1000">
                <a:latin typeface="Marianne" panose="02000000000000000000" pitchFamily="2" charset="0"/>
              </a:rPr>
              <a:t>L’ES autorisé aux TMSC obtient le forfait</a:t>
            </a:r>
          </a:p>
        </p:txBody>
      </p:sp>
      <p:sp>
        <p:nvSpPr>
          <p:cNvPr id="8" name="Titre 4">
            <a:extLst>
              <a:ext uri="{FF2B5EF4-FFF2-40B4-BE49-F238E27FC236}">
                <a16:creationId xmlns:a16="http://schemas.microsoft.com/office/drawing/2014/main" id="{4A94467F-497E-38DE-B66C-277150976768}"/>
              </a:ext>
            </a:extLst>
          </p:cNvPr>
          <p:cNvSpPr txBox="1">
            <a:spLocks/>
          </p:cNvSpPr>
          <p:nvPr/>
        </p:nvSpPr>
        <p:spPr>
          <a:xfrm>
            <a:off x="241518" y="845058"/>
            <a:ext cx="6853207" cy="429652"/>
          </a:xfrm>
          <a:prstGeom prst="rect">
            <a:avLst/>
          </a:prstGeom>
        </p:spPr>
        <p:txBody>
          <a:bodyPr vert="horz" lIns="91440" tIns="45720" rIns="91440" bIns="45720" rtlCol="0" anchor="ctr">
            <a:normAutofit/>
          </a:bodyPr>
          <a:lstStyle>
            <a:lvl1pPr marL="14288" indent="0" algn="l" defTabSz="914400" rtl="0" eaLnBrk="1" latinLnBrk="0" hangingPunct="1">
              <a:lnSpc>
                <a:spcPct val="90000"/>
              </a:lnSpc>
              <a:spcBef>
                <a:spcPct val="0"/>
              </a:spcBef>
              <a:buNone/>
              <a:tabLst/>
              <a:defRPr sz="2500" b="1" kern="1200">
                <a:solidFill>
                  <a:schemeClr val="tx1"/>
                </a:solidFill>
                <a:latin typeface="Marianne" panose="02000000000000000000" pitchFamily="2" charset="0"/>
                <a:ea typeface="+mj-ea"/>
                <a:cs typeface="+mj-cs"/>
              </a:defRPr>
            </a:lvl1pPr>
          </a:lstStyle>
          <a:p>
            <a:r>
              <a:rPr lang="fr-FR" sz="2000" u="sng"/>
              <a:t>La mesure art. 50 de la LFSS 2024</a:t>
            </a:r>
            <a:r>
              <a:rPr lang="fr-FR" sz="2000"/>
              <a:t> : </a:t>
            </a:r>
            <a:endParaRPr lang="fr-FR" sz="2000" u="sng"/>
          </a:p>
        </p:txBody>
      </p:sp>
    </p:spTree>
    <p:extLst>
      <p:ext uri="{BB962C8B-B14F-4D97-AF65-F5344CB8AC3E}">
        <p14:creationId xmlns:p14="http://schemas.microsoft.com/office/powerpoint/2010/main" val="3980593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Marianne"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750" b="1" i="0" u="none" strike="noStrike" kern="1200" cap="none" spc="0" normalizeH="0" baseline="0" noProof="0">
              <a:ln>
                <a:noFill/>
              </a:ln>
              <a:solidFill>
                <a:srgbClr val="000000"/>
              </a:solidFill>
              <a:effectLst/>
              <a:uLnTx/>
              <a:uFillTx/>
              <a:latin typeface="Marianne" panose="02000000000000000000" pitchFamily="2" charset="0"/>
              <a:ea typeface="+mn-ea"/>
              <a:cs typeface="+mn-cs"/>
            </a:endParaRPr>
          </a:p>
        </p:txBody>
      </p:sp>
      <p:sp>
        <p:nvSpPr>
          <p:cNvPr id="3" name="Espace réservé de la date 2"/>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4A60EE-9D13-3442-9796-E718C6343EC1}" type="datetime1">
              <a:rPr kumimoji="0" lang="fr-FR" sz="750" b="1" i="0" u="none" strike="noStrike" kern="1200" cap="all" spc="0" normalizeH="0" baseline="0" noProof="0" smtClean="0">
                <a:ln>
                  <a:noFill/>
                </a:ln>
                <a:solidFill>
                  <a:srgbClr val="000000"/>
                </a:solidFill>
                <a:effectLst/>
                <a:uLnTx/>
                <a:uFillTx/>
                <a:latin typeface="Marianne" panose="020000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17/01/2025</a:t>
            </a:fld>
            <a:endParaRPr kumimoji="0" lang="fr-FR" sz="750" b="1" i="0" u="none" strike="noStrike" kern="1200" cap="all" spc="0" normalizeH="0" baseline="0" noProof="0">
              <a:ln>
                <a:noFill/>
              </a:ln>
              <a:solidFill>
                <a:srgbClr val="000000"/>
              </a:solidFill>
              <a:effectLst/>
              <a:uLnTx/>
              <a:uFillTx/>
              <a:latin typeface="Marianne" panose="02000000000000000000" pitchFamily="2" charset="0"/>
              <a:ea typeface="+mn-ea"/>
              <a:cs typeface="+mn-cs"/>
            </a:endParaRPr>
          </a:p>
        </p:txBody>
      </p:sp>
      <p:sp>
        <p:nvSpPr>
          <p:cNvPr id="4" name="Espace réservé du texte 3"/>
          <p:cNvSpPr>
            <a:spLocks noGrp="1"/>
          </p:cNvSpPr>
          <p:nvPr>
            <p:ph type="body" sz="quarter" idx="13"/>
          </p:nvPr>
        </p:nvSpPr>
        <p:spPr>
          <a:xfrm>
            <a:off x="323850" y="1351608"/>
            <a:ext cx="8624014" cy="368487"/>
          </a:xfrm>
        </p:spPr>
        <p:txBody>
          <a:bodyPr/>
          <a:lstStyle/>
          <a:p>
            <a:pPr marL="85725" indent="9525"/>
            <a:r>
              <a:rPr lang="fr-FR" sz="1200" b="0">
                <a:solidFill>
                  <a:schemeClr val="bg1">
                    <a:lumMod val="50000"/>
                  </a:schemeClr>
                </a:solidFill>
              </a:rPr>
              <a:t>Décryptage : 320€ par patient adressé le 1</a:t>
            </a:r>
            <a:r>
              <a:rPr lang="fr-FR" sz="1200" b="0" baseline="30000">
                <a:solidFill>
                  <a:schemeClr val="bg1">
                    <a:lumMod val="50000"/>
                  </a:schemeClr>
                </a:solidFill>
              </a:rPr>
              <a:t>er</a:t>
            </a:r>
            <a:r>
              <a:rPr lang="fr-FR" sz="1200" b="0">
                <a:solidFill>
                  <a:schemeClr val="bg1">
                    <a:lumMod val="50000"/>
                  </a:schemeClr>
                </a:solidFill>
              </a:rPr>
              <a:t> mois (forfait d’inclusion), puis forfait de 120€ mois/patient dès lors qu’au moins une journée d’administration du traitement est réalisée en HAD dans le mois</a:t>
            </a:r>
            <a:endParaRPr lang="fr-FR" sz="1200" b="0" strike="sngStrike">
              <a:solidFill>
                <a:schemeClr val="bg1">
                  <a:lumMod val="50000"/>
                </a:schemeClr>
              </a:solidFill>
            </a:endParaRPr>
          </a:p>
        </p:txBody>
      </p:sp>
      <p:sp>
        <p:nvSpPr>
          <p:cNvPr id="5" name="Titre 4"/>
          <p:cNvSpPr>
            <a:spLocks noGrp="1"/>
          </p:cNvSpPr>
          <p:nvPr>
            <p:ph type="title"/>
          </p:nvPr>
        </p:nvSpPr>
        <p:spPr>
          <a:xfrm>
            <a:off x="241518" y="845058"/>
            <a:ext cx="6853207" cy="429652"/>
          </a:xfrm>
        </p:spPr>
        <p:txBody>
          <a:bodyPr>
            <a:normAutofit/>
          </a:bodyPr>
          <a:lstStyle/>
          <a:p>
            <a:r>
              <a:rPr lang="fr-FR" sz="2000" u="sng"/>
              <a:t>Le forfait appui à la chimiothérapie en HAD</a:t>
            </a:r>
            <a:r>
              <a:rPr lang="fr-FR" sz="2000"/>
              <a:t> :</a:t>
            </a:r>
            <a:endParaRPr lang="fr-FR" sz="2000" u="sng"/>
          </a:p>
        </p:txBody>
      </p:sp>
      <p:sp>
        <p:nvSpPr>
          <p:cNvPr id="7" name="Espace réservé du pied de page 6"/>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Marianne" panose="02000000000000000000" pitchFamily="2" charset="0"/>
                <a:ea typeface="+mn-ea"/>
                <a:cs typeface="+mn-cs"/>
              </a:rPr>
              <a:t>Direction générale de l’offre de soins</a:t>
            </a:r>
          </a:p>
        </p:txBody>
      </p:sp>
      <p:cxnSp>
        <p:nvCxnSpPr>
          <p:cNvPr id="15" name="Connecteur droit avec flèche 14">
            <a:extLst>
              <a:ext uri="{FF2B5EF4-FFF2-40B4-BE49-F238E27FC236}">
                <a16:creationId xmlns:a16="http://schemas.microsoft.com/office/drawing/2014/main" id="{7CFA9589-B3CF-9C4F-D73A-DDAFB328ED6B}"/>
              </a:ext>
            </a:extLst>
          </p:cNvPr>
          <p:cNvCxnSpPr>
            <a:cxnSpLocks/>
          </p:cNvCxnSpPr>
          <p:nvPr/>
        </p:nvCxnSpPr>
        <p:spPr>
          <a:xfrm>
            <a:off x="7184913" y="2201602"/>
            <a:ext cx="36004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AA282D3A-4987-BDBC-9DF9-AE39FC654CFA}"/>
              </a:ext>
            </a:extLst>
          </p:cNvPr>
          <p:cNvCxnSpPr>
            <a:cxnSpLocks/>
          </p:cNvCxnSpPr>
          <p:nvPr/>
        </p:nvCxnSpPr>
        <p:spPr>
          <a:xfrm>
            <a:off x="2397920" y="2201602"/>
            <a:ext cx="36004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8F1F7D02-35FA-EABA-5A42-256563A6EE2E}"/>
              </a:ext>
            </a:extLst>
          </p:cNvPr>
          <p:cNvCxnSpPr>
            <a:cxnSpLocks/>
          </p:cNvCxnSpPr>
          <p:nvPr/>
        </p:nvCxnSpPr>
        <p:spPr>
          <a:xfrm>
            <a:off x="3944553" y="2201602"/>
            <a:ext cx="36004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5529AF43-9114-1EC7-33B4-1EB040CC2F66}"/>
              </a:ext>
            </a:extLst>
          </p:cNvPr>
          <p:cNvCxnSpPr>
            <a:cxnSpLocks/>
          </p:cNvCxnSpPr>
          <p:nvPr/>
        </p:nvCxnSpPr>
        <p:spPr>
          <a:xfrm>
            <a:off x="5580112" y="2201602"/>
            <a:ext cx="36004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40" name="Image 39">
            <a:extLst>
              <a:ext uri="{FF2B5EF4-FFF2-40B4-BE49-F238E27FC236}">
                <a16:creationId xmlns:a16="http://schemas.microsoft.com/office/drawing/2014/main" id="{93DEF651-9D5D-1EBE-EA75-90E6BB0E54C4}"/>
              </a:ext>
            </a:extLst>
          </p:cNvPr>
          <p:cNvPicPr>
            <a:picLocks noChangeAspect="1"/>
          </p:cNvPicPr>
          <p:nvPr/>
        </p:nvPicPr>
        <p:blipFill>
          <a:blip r:embed="rId2"/>
          <a:stretch>
            <a:fillRect/>
          </a:stretch>
        </p:blipFill>
        <p:spPr>
          <a:xfrm>
            <a:off x="388442" y="4300452"/>
            <a:ext cx="371048" cy="371048"/>
          </a:xfrm>
          <a:prstGeom prst="rect">
            <a:avLst/>
          </a:prstGeom>
        </p:spPr>
      </p:pic>
      <p:sp>
        <p:nvSpPr>
          <p:cNvPr id="41" name="ZoneTexte 40">
            <a:extLst>
              <a:ext uri="{FF2B5EF4-FFF2-40B4-BE49-F238E27FC236}">
                <a16:creationId xmlns:a16="http://schemas.microsoft.com/office/drawing/2014/main" id="{5B6AAF50-E026-9007-C131-1C0399538DF8}"/>
              </a:ext>
            </a:extLst>
          </p:cNvPr>
          <p:cNvSpPr txBox="1"/>
          <p:nvPr/>
        </p:nvSpPr>
        <p:spPr>
          <a:xfrm>
            <a:off x="1043608" y="4295455"/>
            <a:ext cx="7711950"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rgbClr val="000000"/>
                </a:solidFill>
                <a:effectLst/>
                <a:uLnTx/>
                <a:uFillTx/>
                <a:latin typeface="Marianne" panose="02000000000000000000" pitchFamily="2" charset="0"/>
              </a:rPr>
              <a:t>Pour un patient qui est pris en charge en HAD pour 4 mois de TMSC, l’adresseur percevra 680€. Le forfait s’adapte en fonction du nombre de mois de traitement du patient (M2, M3, M4, etc…).</a:t>
            </a:r>
          </a:p>
        </p:txBody>
      </p:sp>
      <p:sp>
        <p:nvSpPr>
          <p:cNvPr id="12" name="ZoneTexte 11">
            <a:extLst>
              <a:ext uri="{FF2B5EF4-FFF2-40B4-BE49-F238E27FC236}">
                <a16:creationId xmlns:a16="http://schemas.microsoft.com/office/drawing/2014/main" id="{37E8DD65-FF15-4600-99F4-18CF75794714}"/>
              </a:ext>
            </a:extLst>
          </p:cNvPr>
          <p:cNvSpPr txBox="1"/>
          <p:nvPr/>
        </p:nvSpPr>
        <p:spPr>
          <a:xfrm>
            <a:off x="-30334" y="2300683"/>
            <a:ext cx="1046551" cy="10618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900" b="0" i="0" u="sng" strike="noStrike" kern="1200" cap="none" spc="0" normalizeH="0" baseline="0" noProof="0">
                <a:ln>
                  <a:noFill/>
                </a:ln>
                <a:solidFill>
                  <a:srgbClr val="000000"/>
                </a:solidFill>
                <a:effectLst/>
                <a:uLnTx/>
                <a:uFillTx/>
                <a:latin typeface="Arial"/>
                <a:ea typeface="+mn-ea"/>
                <a:cs typeface="+mn-cs"/>
              </a:rPr>
              <a:t>Ex</a:t>
            </a:r>
            <a:r>
              <a:rPr kumimoji="0" lang="fr-FR" sz="900" b="0" i="0" u="none" strike="noStrike" kern="1200" cap="none" spc="0" normalizeH="0" baseline="0" noProof="0">
                <a:ln>
                  <a:noFill/>
                </a:ln>
                <a:solidFill>
                  <a:srgbClr val="000000"/>
                </a:solidFill>
                <a:effectLst/>
                <a:uLnTx/>
                <a:uFillTx/>
                <a:latin typeface="Arial"/>
                <a:ea typeface="+mn-ea"/>
                <a:cs typeface="+mn-cs"/>
              </a:rPr>
              <a:t> :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Forfait pour un patient 4 mois en chimio</a:t>
            </a:r>
            <a:r>
              <a:rPr lang="fr-FR" sz="900">
                <a:solidFill>
                  <a:srgbClr val="000000"/>
                </a:solidFill>
                <a:latin typeface="Marianne" panose="02000000000000000000" pitchFamily="2" charset="0"/>
              </a:rPr>
              <a:t> </a:t>
            </a:r>
            <a:r>
              <a:rPr lang="fr-FR" sz="900" i="1">
                <a:solidFill>
                  <a:srgbClr val="000000"/>
                </a:solidFill>
                <a:latin typeface="Marianne" panose="02000000000000000000" pitchFamily="2" charset="0"/>
              </a:rPr>
              <a:t>(non nécessairement consécutifs dans l’année)</a:t>
            </a:r>
            <a:endParaRPr kumimoji="0" lang="fr-FR" sz="900" b="0" i="1" u="none" strike="noStrike" kern="1200" cap="none" spc="0" normalizeH="0" baseline="0" noProof="0">
              <a:ln>
                <a:noFill/>
              </a:ln>
              <a:solidFill>
                <a:srgbClr val="000000"/>
              </a:solidFill>
              <a:effectLst/>
              <a:uLnTx/>
              <a:uFillTx/>
              <a:latin typeface="Marianne" panose="02000000000000000000" pitchFamily="2" charset="0"/>
            </a:endParaRPr>
          </a:p>
        </p:txBody>
      </p:sp>
      <p:sp>
        <p:nvSpPr>
          <p:cNvPr id="13" name="Accolade ouvrante 12">
            <a:extLst>
              <a:ext uri="{FF2B5EF4-FFF2-40B4-BE49-F238E27FC236}">
                <a16:creationId xmlns:a16="http://schemas.microsoft.com/office/drawing/2014/main" id="{23B99C20-CFB4-6DC9-1C8E-3C62326A51C2}"/>
              </a:ext>
            </a:extLst>
          </p:cNvPr>
          <p:cNvSpPr/>
          <p:nvPr/>
        </p:nvSpPr>
        <p:spPr>
          <a:xfrm>
            <a:off x="1036700" y="2223785"/>
            <a:ext cx="130484" cy="129878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ianne" panose="02000000000000000000" pitchFamily="2" charset="0"/>
            </a:endParaRPr>
          </a:p>
        </p:txBody>
      </p:sp>
      <p:sp>
        <p:nvSpPr>
          <p:cNvPr id="17" name="Rectangle : coins arrondis 16">
            <a:extLst>
              <a:ext uri="{FF2B5EF4-FFF2-40B4-BE49-F238E27FC236}">
                <a16:creationId xmlns:a16="http://schemas.microsoft.com/office/drawing/2014/main" id="{745F0659-384B-510B-EAC6-D58C198D508F}"/>
              </a:ext>
            </a:extLst>
          </p:cNvPr>
          <p:cNvSpPr/>
          <p:nvPr/>
        </p:nvSpPr>
        <p:spPr>
          <a:xfrm>
            <a:off x="1300409" y="1981601"/>
            <a:ext cx="1018959" cy="462185"/>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000000"/>
                </a:solidFill>
                <a:effectLst/>
                <a:uLnTx/>
                <a:uFillTx/>
                <a:latin typeface="Marianne" panose="02000000000000000000" pitchFamily="2" charset="0"/>
              </a:rPr>
              <a:t>M1 = 320€</a:t>
            </a:r>
          </a:p>
        </p:txBody>
      </p:sp>
      <p:sp>
        <p:nvSpPr>
          <p:cNvPr id="19" name="Rectangle : coins arrondis 18">
            <a:extLst>
              <a:ext uri="{FF2B5EF4-FFF2-40B4-BE49-F238E27FC236}">
                <a16:creationId xmlns:a16="http://schemas.microsoft.com/office/drawing/2014/main" id="{E18F9983-D9A9-84BD-9692-4F53DF0592C9}"/>
              </a:ext>
            </a:extLst>
          </p:cNvPr>
          <p:cNvSpPr/>
          <p:nvPr/>
        </p:nvSpPr>
        <p:spPr>
          <a:xfrm>
            <a:off x="2839431" y="1981601"/>
            <a:ext cx="978182" cy="462185"/>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rgbClr val="000000"/>
                </a:solidFill>
                <a:effectLst/>
                <a:uLnTx/>
                <a:uFillTx/>
                <a:latin typeface="Marianne" panose="02000000000000000000" pitchFamily="2" charset="0"/>
              </a:rPr>
              <a:t>M2 = 120€</a:t>
            </a:r>
          </a:p>
        </p:txBody>
      </p:sp>
      <p:sp>
        <p:nvSpPr>
          <p:cNvPr id="26" name="Rectangle : coins arrondis 25">
            <a:extLst>
              <a:ext uri="{FF2B5EF4-FFF2-40B4-BE49-F238E27FC236}">
                <a16:creationId xmlns:a16="http://schemas.microsoft.com/office/drawing/2014/main" id="{A85A91FA-DBEB-A371-4D66-9F6574929201}"/>
              </a:ext>
            </a:extLst>
          </p:cNvPr>
          <p:cNvSpPr/>
          <p:nvPr/>
        </p:nvSpPr>
        <p:spPr>
          <a:xfrm>
            <a:off x="4462270" y="1981601"/>
            <a:ext cx="978182" cy="462185"/>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rgbClr val="000000"/>
                </a:solidFill>
                <a:effectLst/>
                <a:uLnTx/>
                <a:uFillTx/>
                <a:latin typeface="Marianne" panose="02000000000000000000" pitchFamily="2" charset="0"/>
              </a:rPr>
              <a:t>M3 = 120€</a:t>
            </a:r>
          </a:p>
        </p:txBody>
      </p:sp>
      <p:sp>
        <p:nvSpPr>
          <p:cNvPr id="27" name="Rectangle : coins arrondis 26">
            <a:extLst>
              <a:ext uri="{FF2B5EF4-FFF2-40B4-BE49-F238E27FC236}">
                <a16:creationId xmlns:a16="http://schemas.microsoft.com/office/drawing/2014/main" id="{8D067B98-27D3-CA9E-518D-C884A3DA5E8E}"/>
              </a:ext>
            </a:extLst>
          </p:cNvPr>
          <p:cNvSpPr/>
          <p:nvPr/>
        </p:nvSpPr>
        <p:spPr>
          <a:xfrm>
            <a:off x="6085109" y="1981601"/>
            <a:ext cx="978182" cy="462185"/>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rgbClr val="000000"/>
                </a:solidFill>
                <a:effectLst/>
                <a:uLnTx/>
                <a:uFillTx/>
                <a:latin typeface="Marianne" panose="02000000000000000000" pitchFamily="2" charset="0"/>
              </a:rPr>
              <a:t>M4 = 120€</a:t>
            </a:r>
          </a:p>
        </p:txBody>
      </p:sp>
      <p:sp>
        <p:nvSpPr>
          <p:cNvPr id="28" name="Rectangle : coins arrondis 27">
            <a:extLst>
              <a:ext uri="{FF2B5EF4-FFF2-40B4-BE49-F238E27FC236}">
                <a16:creationId xmlns:a16="http://schemas.microsoft.com/office/drawing/2014/main" id="{47C94238-F915-73E5-8AE7-47C5666D615F}"/>
              </a:ext>
            </a:extLst>
          </p:cNvPr>
          <p:cNvSpPr/>
          <p:nvPr/>
        </p:nvSpPr>
        <p:spPr>
          <a:xfrm>
            <a:off x="7707947" y="1981601"/>
            <a:ext cx="978182" cy="462185"/>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a:ln>
                  <a:noFill/>
                </a:ln>
                <a:solidFill>
                  <a:srgbClr val="000000"/>
                </a:solidFill>
                <a:effectLst/>
                <a:uLnTx/>
                <a:uFillTx/>
                <a:latin typeface="Marianne" panose="02000000000000000000" pitchFamily="2" charset="0"/>
              </a:rPr>
              <a:t>680€</a:t>
            </a:r>
          </a:p>
        </p:txBody>
      </p:sp>
      <p:sp>
        <p:nvSpPr>
          <p:cNvPr id="29" name="Rectangle : coins arrondis 28">
            <a:extLst>
              <a:ext uri="{FF2B5EF4-FFF2-40B4-BE49-F238E27FC236}">
                <a16:creationId xmlns:a16="http://schemas.microsoft.com/office/drawing/2014/main" id="{B871681C-6C00-D48C-B385-C769D51DF96D}"/>
              </a:ext>
            </a:extLst>
          </p:cNvPr>
          <p:cNvSpPr/>
          <p:nvPr/>
        </p:nvSpPr>
        <p:spPr>
          <a:xfrm>
            <a:off x="1259632" y="2672864"/>
            <a:ext cx="1018960" cy="1424216"/>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OK chimio</a:t>
            </a:r>
          </a:p>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SI</a:t>
            </a:r>
          </a:p>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Suivi</a:t>
            </a:r>
          </a:p>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1" u="none" strike="noStrike" kern="1200" cap="none" spc="0" normalizeH="0" baseline="0" noProof="0">
                <a:ln>
                  <a:noFill/>
                </a:ln>
                <a:solidFill>
                  <a:srgbClr val="000000"/>
                </a:solidFill>
                <a:effectLst/>
                <a:uLnTx/>
                <a:uFillTx/>
                <a:latin typeface="Marianne" panose="02000000000000000000" pitchFamily="2" charset="0"/>
              </a:rPr>
              <a:t>Adressage</a:t>
            </a:r>
          </a:p>
        </p:txBody>
      </p:sp>
      <p:sp>
        <p:nvSpPr>
          <p:cNvPr id="30" name="Rectangle : coins arrondis 29">
            <a:extLst>
              <a:ext uri="{FF2B5EF4-FFF2-40B4-BE49-F238E27FC236}">
                <a16:creationId xmlns:a16="http://schemas.microsoft.com/office/drawing/2014/main" id="{B9CED495-41E9-120B-BEB4-20ABF8B21855}"/>
              </a:ext>
            </a:extLst>
          </p:cNvPr>
          <p:cNvSpPr/>
          <p:nvPr/>
        </p:nvSpPr>
        <p:spPr>
          <a:xfrm>
            <a:off x="2789832" y="2672864"/>
            <a:ext cx="1036394" cy="1424216"/>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OK chimio</a:t>
            </a:r>
          </a:p>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SI</a:t>
            </a:r>
          </a:p>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Suivi</a:t>
            </a:r>
          </a:p>
        </p:txBody>
      </p:sp>
      <p:sp>
        <p:nvSpPr>
          <p:cNvPr id="31" name="Rectangle : coins arrondis 30">
            <a:extLst>
              <a:ext uri="{FF2B5EF4-FFF2-40B4-BE49-F238E27FC236}">
                <a16:creationId xmlns:a16="http://schemas.microsoft.com/office/drawing/2014/main" id="{C5E40A54-0A02-BBDC-B61B-1473E8818DD9}"/>
              </a:ext>
            </a:extLst>
          </p:cNvPr>
          <p:cNvSpPr/>
          <p:nvPr/>
        </p:nvSpPr>
        <p:spPr>
          <a:xfrm>
            <a:off x="4421284" y="2672864"/>
            <a:ext cx="1036394" cy="1424216"/>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OK chimio</a:t>
            </a:r>
          </a:p>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SI</a:t>
            </a:r>
          </a:p>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Suivi</a:t>
            </a:r>
          </a:p>
        </p:txBody>
      </p:sp>
      <p:sp>
        <p:nvSpPr>
          <p:cNvPr id="32" name="Rectangle : coins arrondis 31">
            <a:extLst>
              <a:ext uri="{FF2B5EF4-FFF2-40B4-BE49-F238E27FC236}">
                <a16:creationId xmlns:a16="http://schemas.microsoft.com/office/drawing/2014/main" id="{D9F515F2-748C-4CF7-4045-D180125BFC7B}"/>
              </a:ext>
            </a:extLst>
          </p:cNvPr>
          <p:cNvSpPr/>
          <p:nvPr/>
        </p:nvSpPr>
        <p:spPr>
          <a:xfrm>
            <a:off x="6052736" y="2672864"/>
            <a:ext cx="1036394" cy="1424216"/>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OK chimio</a:t>
            </a:r>
          </a:p>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SI</a:t>
            </a:r>
          </a:p>
          <a:p>
            <a:pPr marL="171450" marR="0" lvl="0" indent="-1714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900" b="0" i="0" u="none" strike="noStrike" kern="1200" cap="none" spc="0" normalizeH="0" baseline="0" noProof="0">
                <a:ln>
                  <a:noFill/>
                </a:ln>
                <a:solidFill>
                  <a:srgbClr val="000000"/>
                </a:solidFill>
                <a:effectLst/>
                <a:uLnTx/>
                <a:uFillTx/>
                <a:latin typeface="Marianne" panose="02000000000000000000" pitchFamily="2" charset="0"/>
              </a:rPr>
              <a:t>Suivi</a:t>
            </a:r>
          </a:p>
        </p:txBody>
      </p:sp>
      <p:sp>
        <p:nvSpPr>
          <p:cNvPr id="33" name="Rectangle : coins arrondis 32">
            <a:extLst>
              <a:ext uri="{FF2B5EF4-FFF2-40B4-BE49-F238E27FC236}">
                <a16:creationId xmlns:a16="http://schemas.microsoft.com/office/drawing/2014/main" id="{51133F8E-8532-C3F7-46FF-CE7460E3121D}"/>
              </a:ext>
            </a:extLst>
          </p:cNvPr>
          <p:cNvSpPr/>
          <p:nvPr/>
        </p:nvSpPr>
        <p:spPr>
          <a:xfrm>
            <a:off x="7684189" y="2672864"/>
            <a:ext cx="1036394" cy="1424216"/>
          </a:xfrm>
          <a:prstGeom prst="roundRect">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FFFFFF"/>
                </a:solidFill>
                <a:effectLst/>
                <a:uLnTx/>
                <a:uFillTx/>
                <a:latin typeface="Marianne" panose="02000000000000000000" pitchFamily="2" charset="0"/>
              </a:rPr>
              <a:t>Pour le patient adressé</a:t>
            </a:r>
          </a:p>
        </p:txBody>
      </p:sp>
    </p:spTree>
    <p:extLst>
      <p:ext uri="{BB962C8B-B14F-4D97-AF65-F5344CB8AC3E}">
        <p14:creationId xmlns:p14="http://schemas.microsoft.com/office/powerpoint/2010/main" val="824141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Marianne"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750" b="1" i="0" u="none" strike="noStrike" kern="1200" cap="none" spc="0" normalizeH="0" baseline="0" noProof="0">
              <a:ln>
                <a:noFill/>
              </a:ln>
              <a:solidFill>
                <a:srgbClr val="000000"/>
              </a:solidFill>
              <a:effectLst/>
              <a:uLnTx/>
              <a:uFillTx/>
              <a:latin typeface="Marianne" panose="02000000000000000000" pitchFamily="2" charset="0"/>
              <a:ea typeface="+mn-ea"/>
              <a:cs typeface="+mn-cs"/>
            </a:endParaRPr>
          </a:p>
        </p:txBody>
      </p:sp>
      <p:sp>
        <p:nvSpPr>
          <p:cNvPr id="6" name="Espace réservé de la date 5"/>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1C71F6-E0A6-1740-B64F-38F332886BAF}" type="datetime1">
              <a:rPr kumimoji="0" lang="fr-FR" sz="750" b="1" i="0" u="none" strike="noStrike" kern="1200" cap="all" spc="0" normalizeH="0" baseline="0" noProof="0" smtClean="0">
                <a:ln>
                  <a:noFill/>
                </a:ln>
                <a:solidFill>
                  <a:srgbClr val="000000"/>
                </a:solidFill>
                <a:effectLst/>
                <a:uLnTx/>
                <a:uFillTx/>
                <a:latin typeface="Marianne" panose="020000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17/01/2025</a:t>
            </a:fld>
            <a:endParaRPr kumimoji="0" lang="fr-FR" sz="750" b="1" i="0" u="none" strike="noStrike" kern="1200" cap="all" spc="0" normalizeH="0" baseline="0" noProof="0">
              <a:ln>
                <a:noFill/>
              </a:ln>
              <a:solidFill>
                <a:srgbClr val="000000"/>
              </a:solidFill>
              <a:effectLst/>
              <a:uLnTx/>
              <a:uFillTx/>
              <a:latin typeface="Marianne" panose="02000000000000000000" pitchFamily="2" charset="0"/>
              <a:ea typeface="+mn-ea"/>
              <a:cs typeface="+mn-cs"/>
            </a:endParaRPr>
          </a:p>
        </p:txBody>
      </p:sp>
      <p:sp>
        <p:nvSpPr>
          <p:cNvPr id="9" name="Flèche droite 8"/>
          <p:cNvSpPr/>
          <p:nvPr/>
        </p:nvSpPr>
        <p:spPr>
          <a:xfrm>
            <a:off x="534444" y="2078556"/>
            <a:ext cx="7920880" cy="45719"/>
          </a:xfrm>
          <a:prstGeom prst="rightArrow">
            <a:avLst/>
          </a:prstGeom>
          <a:solidFill>
            <a:srgbClr val="002060"/>
          </a:solidFill>
          <a:ln w="31750">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0" lang="fr-FR" sz="1801" b="0" i="0" u="none" strike="noStrike" kern="1200" cap="none" spc="0" normalizeH="0" baseline="0" noProof="0">
              <a:ln>
                <a:noFill/>
              </a:ln>
              <a:solidFill>
                <a:srgbClr val="000000"/>
              </a:solidFill>
              <a:effectLst/>
              <a:uLnTx/>
              <a:uFillTx/>
              <a:latin typeface="Arial"/>
              <a:ea typeface="+mn-ea"/>
              <a:cs typeface="+mn-cs"/>
            </a:endParaRPr>
          </a:p>
        </p:txBody>
      </p:sp>
      <p:sp>
        <p:nvSpPr>
          <p:cNvPr id="10" name="Organigramme : Connecteur 9"/>
          <p:cNvSpPr/>
          <p:nvPr/>
        </p:nvSpPr>
        <p:spPr>
          <a:xfrm>
            <a:off x="1219973" y="2035493"/>
            <a:ext cx="155783" cy="154755"/>
          </a:xfrm>
          <a:prstGeom prst="flowChartConnector">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Organigramme : Connecteur 14"/>
          <p:cNvSpPr/>
          <p:nvPr/>
        </p:nvSpPr>
        <p:spPr>
          <a:xfrm>
            <a:off x="4343994" y="2046600"/>
            <a:ext cx="155783" cy="154755"/>
          </a:xfrm>
          <a:prstGeom prst="flowChartConnector">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0" name="Organigramme : Connecteur 19"/>
          <p:cNvSpPr/>
          <p:nvPr/>
        </p:nvSpPr>
        <p:spPr>
          <a:xfrm>
            <a:off x="7302487" y="2047687"/>
            <a:ext cx="155783" cy="154755"/>
          </a:xfrm>
          <a:prstGeom prst="flowChartConnector">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Flèche droite 21"/>
          <p:cNvSpPr/>
          <p:nvPr/>
        </p:nvSpPr>
        <p:spPr>
          <a:xfrm>
            <a:off x="609168" y="4167966"/>
            <a:ext cx="7920880" cy="45719"/>
          </a:xfrm>
          <a:prstGeom prst="rightArrow">
            <a:avLst/>
          </a:prstGeom>
          <a:solidFill>
            <a:schemeClr val="tx2"/>
          </a:solidFill>
          <a:ln w="31750">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91" rtl="0" eaLnBrk="1" fontAlgn="auto" latinLnBrk="0" hangingPunct="1">
              <a:lnSpc>
                <a:spcPct val="100000"/>
              </a:lnSpc>
              <a:spcBef>
                <a:spcPts val="0"/>
              </a:spcBef>
              <a:spcAft>
                <a:spcPts val="0"/>
              </a:spcAft>
              <a:buClrTx/>
              <a:buSzTx/>
              <a:buFontTx/>
              <a:buNone/>
              <a:tabLst/>
              <a:defRPr/>
            </a:pPr>
            <a:endParaRPr kumimoji="0" lang="fr-FR" sz="1801" b="0" i="0" u="none" strike="noStrike" kern="1200" cap="none" spc="0" normalizeH="0" baseline="0" noProof="0">
              <a:ln>
                <a:noFill/>
              </a:ln>
              <a:solidFill>
                <a:srgbClr val="000000"/>
              </a:solidFill>
              <a:effectLst/>
              <a:uLnTx/>
              <a:uFillTx/>
              <a:latin typeface="Arial"/>
              <a:ea typeface="+mn-ea"/>
              <a:cs typeface="+mn-cs"/>
            </a:endParaRPr>
          </a:p>
        </p:txBody>
      </p:sp>
      <p:sp>
        <p:nvSpPr>
          <p:cNvPr id="23" name="ZoneTexte 22"/>
          <p:cNvSpPr txBox="1"/>
          <p:nvPr/>
        </p:nvSpPr>
        <p:spPr>
          <a:xfrm>
            <a:off x="435183" y="1150931"/>
            <a:ext cx="8241967" cy="276999"/>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Marianne" panose="02000000000000000000" pitchFamily="2" charset="0"/>
              </a:rPr>
              <a:t>S1 2025  </a:t>
            </a:r>
          </a:p>
        </p:txBody>
      </p:sp>
      <p:sp>
        <p:nvSpPr>
          <p:cNvPr id="24" name="ZoneTexte 23"/>
          <p:cNvSpPr txBox="1"/>
          <p:nvPr/>
        </p:nvSpPr>
        <p:spPr>
          <a:xfrm>
            <a:off x="435183" y="3199103"/>
            <a:ext cx="8241967" cy="276999"/>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Marianne" panose="02000000000000000000" pitchFamily="2" charset="0"/>
              </a:rPr>
              <a:t>S2 2025  </a:t>
            </a:r>
          </a:p>
        </p:txBody>
      </p:sp>
      <p:sp>
        <p:nvSpPr>
          <p:cNvPr id="26" name="ZoneTexte 25"/>
          <p:cNvSpPr txBox="1"/>
          <p:nvPr/>
        </p:nvSpPr>
        <p:spPr>
          <a:xfrm>
            <a:off x="539552" y="3786424"/>
            <a:ext cx="171030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a:ln>
                  <a:noFill/>
                </a:ln>
                <a:solidFill>
                  <a:srgbClr val="000000"/>
                </a:solidFill>
                <a:effectLst/>
                <a:uLnTx/>
                <a:uFillTx/>
                <a:latin typeface="Arial"/>
                <a:ea typeface="+mn-ea"/>
                <a:cs typeface="+mn-cs"/>
              </a:rPr>
              <a:t> </a:t>
            </a:r>
            <a:endParaRPr kumimoji="0" lang="fr-FR" sz="1100" b="0" i="0" u="none" strike="noStrike" kern="1200" cap="none" spc="0" normalizeH="0" baseline="0" noProof="0">
              <a:ln>
                <a:noFill/>
              </a:ln>
              <a:solidFill>
                <a:srgbClr val="000000"/>
              </a:solidFill>
              <a:effectLst/>
              <a:uLnTx/>
              <a:uFillTx/>
              <a:latin typeface="Arial"/>
              <a:ea typeface="+mn-ea"/>
              <a:cs typeface="+mn-cs"/>
            </a:endParaRPr>
          </a:p>
        </p:txBody>
      </p:sp>
      <p:sp>
        <p:nvSpPr>
          <p:cNvPr id="29" name="Organigramme : Connecteur 28"/>
          <p:cNvSpPr/>
          <p:nvPr/>
        </p:nvSpPr>
        <p:spPr>
          <a:xfrm>
            <a:off x="6232731" y="4107299"/>
            <a:ext cx="155783" cy="154755"/>
          </a:xfrm>
          <a:prstGeom prst="flowChartConnector">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3" name="Organigramme : Connecteur 32"/>
          <p:cNvSpPr/>
          <p:nvPr/>
        </p:nvSpPr>
        <p:spPr>
          <a:xfrm>
            <a:off x="1215903" y="4116023"/>
            <a:ext cx="155783" cy="154755"/>
          </a:xfrm>
          <a:prstGeom prst="flowChartConnector">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Hexagone 4"/>
          <p:cNvSpPr/>
          <p:nvPr/>
        </p:nvSpPr>
        <p:spPr>
          <a:xfrm>
            <a:off x="395536" y="1501266"/>
            <a:ext cx="1750451" cy="459164"/>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a:lnSpc>
                <a:spcPct val="100000"/>
              </a:lnSpc>
              <a:spcBef>
                <a:spcPts val="0"/>
              </a:spcBef>
              <a:spcAft>
                <a:spcPts val="0"/>
              </a:spcAft>
              <a:buNone/>
              <a:tabLst/>
              <a:defRPr/>
            </a:pPr>
            <a:r>
              <a:rPr lang="fr-FR" sz="1000" b="1">
                <a:solidFill>
                  <a:schemeClr val="tx2"/>
                </a:solidFill>
                <a:latin typeface="Marianne"/>
              </a:rPr>
              <a:t>janvier</a:t>
            </a:r>
            <a:endParaRPr lang="fr-F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Marianne"/>
              </a:rPr>
              <a:t>Publication du DCE et de l’arrêté</a:t>
            </a:r>
            <a:endParaRPr lang="fr-FR" sz="1000" b="0" i="0" u="none" strike="noStrike" kern="1200" cap="none" spc="0" normalizeH="0" baseline="0" noProof="0">
              <a:ln>
                <a:noFill/>
              </a:ln>
              <a:solidFill>
                <a:schemeClr val="tx1"/>
              </a:solidFill>
              <a:effectLst/>
              <a:uLnTx/>
              <a:uFillTx/>
              <a:latin typeface="Marianne"/>
            </a:endParaRPr>
          </a:p>
        </p:txBody>
      </p:sp>
      <p:sp>
        <p:nvSpPr>
          <p:cNvPr id="8" name="Hexagone 7"/>
          <p:cNvSpPr/>
          <p:nvPr/>
        </p:nvSpPr>
        <p:spPr>
          <a:xfrm>
            <a:off x="392052" y="3527491"/>
            <a:ext cx="1844324" cy="559119"/>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chemeClr val="tx2"/>
                </a:solidFill>
                <a:effectLst/>
                <a:uLnTx/>
                <a:uFillTx/>
                <a:latin typeface="Marianne" panose="02000000000000000000" pitchFamily="2" charset="0"/>
              </a:rPr>
              <a:t>Juillet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Marianne" panose="02000000000000000000" pitchFamily="2" charset="0"/>
              </a:rPr>
              <a:t>Le ministère publie la liste des ES  </a:t>
            </a:r>
          </a:p>
        </p:txBody>
      </p:sp>
      <p:sp>
        <p:nvSpPr>
          <p:cNvPr id="13" name="Hexagone 12"/>
          <p:cNvSpPr/>
          <p:nvPr/>
        </p:nvSpPr>
        <p:spPr>
          <a:xfrm>
            <a:off x="4948337" y="3514595"/>
            <a:ext cx="2717254" cy="559119"/>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a:solidFill>
                  <a:schemeClr val="tx2"/>
                </a:solidFill>
                <a:latin typeface="Marianne" panose="02000000000000000000" pitchFamily="2" charset="0"/>
              </a:rPr>
              <a:t>Octobre</a:t>
            </a:r>
            <a:endParaRPr kumimoji="0" lang="fr-FR" sz="1000" b="1" i="0" u="none" strike="noStrike" kern="1200" cap="none" spc="0" normalizeH="0" baseline="0" noProof="0">
              <a:ln>
                <a:noFill/>
              </a:ln>
              <a:solidFill>
                <a:schemeClr val="tx2"/>
              </a:solidFill>
              <a:effectLst/>
              <a:uLnTx/>
              <a:uFillTx/>
              <a:latin typeface="Marianne"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Marianne" panose="02000000000000000000" pitchFamily="2" charset="0"/>
              </a:rPr>
              <a:t>Transmission par l</a:t>
            </a:r>
            <a:r>
              <a:rPr lang="fr-FR" sz="1000">
                <a:solidFill>
                  <a:schemeClr val="tx1"/>
                </a:solidFill>
                <a:latin typeface="Marianne" panose="02000000000000000000" pitchFamily="2" charset="0"/>
              </a:rPr>
              <a:t>es </a:t>
            </a:r>
            <a:r>
              <a:rPr kumimoji="0" lang="fr-FR" sz="1000" b="0" i="0" u="none" strike="noStrike" kern="1200" cap="none" spc="0" normalizeH="0" baseline="0" noProof="0">
                <a:ln>
                  <a:noFill/>
                </a:ln>
                <a:solidFill>
                  <a:schemeClr val="tx1"/>
                </a:solidFill>
                <a:effectLst/>
                <a:uLnTx/>
                <a:uFillTx/>
                <a:latin typeface="Marianne" panose="02000000000000000000" pitchFamily="2" charset="0"/>
              </a:rPr>
              <a:t>ES du rapport initial pour l’évaluation</a:t>
            </a:r>
          </a:p>
        </p:txBody>
      </p:sp>
      <p:sp>
        <p:nvSpPr>
          <p:cNvPr id="11" name="ZoneTexte 10">
            <a:extLst>
              <a:ext uri="{FF2B5EF4-FFF2-40B4-BE49-F238E27FC236}">
                <a16:creationId xmlns:a16="http://schemas.microsoft.com/office/drawing/2014/main" id="{76BBD78E-B1A0-BC41-3BD6-930E472A6927}"/>
              </a:ext>
            </a:extLst>
          </p:cNvPr>
          <p:cNvSpPr txBox="1"/>
          <p:nvPr/>
        </p:nvSpPr>
        <p:spPr>
          <a:xfrm>
            <a:off x="7124072" y="4498169"/>
            <a:ext cx="2110024"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0000"/>
                </a:solidFill>
                <a:effectLst/>
                <a:uLnTx/>
                <a:uFillTx/>
                <a:latin typeface="Marianne" panose="02000000000000000000" pitchFamily="2" charset="0"/>
              </a:rPr>
              <a:t>Début de l’expérimentation</a:t>
            </a:r>
          </a:p>
        </p:txBody>
      </p:sp>
      <p:sp>
        <p:nvSpPr>
          <p:cNvPr id="16" name="Organigramme : Connecteur 15">
            <a:extLst>
              <a:ext uri="{FF2B5EF4-FFF2-40B4-BE49-F238E27FC236}">
                <a16:creationId xmlns:a16="http://schemas.microsoft.com/office/drawing/2014/main" id="{4916E0BD-2E52-BE7B-2E81-69C141107A30}"/>
              </a:ext>
            </a:extLst>
          </p:cNvPr>
          <p:cNvSpPr/>
          <p:nvPr/>
        </p:nvSpPr>
        <p:spPr>
          <a:xfrm>
            <a:off x="3632838" y="4115669"/>
            <a:ext cx="155783" cy="154755"/>
          </a:xfrm>
          <a:prstGeom prst="flowChartConnector">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Titre 4">
            <a:extLst>
              <a:ext uri="{FF2B5EF4-FFF2-40B4-BE49-F238E27FC236}">
                <a16:creationId xmlns:a16="http://schemas.microsoft.com/office/drawing/2014/main" id="{9B25DA04-2D63-22BA-7428-2F8CCDAD0068}"/>
              </a:ext>
            </a:extLst>
          </p:cNvPr>
          <p:cNvSpPr txBox="1">
            <a:spLocks/>
          </p:cNvSpPr>
          <p:nvPr/>
        </p:nvSpPr>
        <p:spPr>
          <a:xfrm>
            <a:off x="314556" y="627901"/>
            <a:ext cx="7056784" cy="654480"/>
          </a:xfrm>
          <a:prstGeom prst="rect">
            <a:avLst/>
          </a:prstGeom>
        </p:spPr>
        <p:txBody>
          <a:bodyPr vert="horz" lIns="91440" tIns="45720" rIns="91440" bIns="45720" rtlCol="0" anchor="ctr">
            <a:normAutofit/>
          </a:bodyPr>
          <a:lstStyle>
            <a:lvl1pPr marL="14288" indent="0" algn="l" defTabSz="914400" rtl="0" eaLnBrk="1" latinLnBrk="0" hangingPunct="1">
              <a:lnSpc>
                <a:spcPct val="90000"/>
              </a:lnSpc>
              <a:spcBef>
                <a:spcPct val="0"/>
              </a:spcBef>
              <a:buNone/>
              <a:tabLst/>
              <a:defRPr sz="2500" b="1" kern="1200">
                <a:solidFill>
                  <a:schemeClr val="tx1"/>
                </a:solidFill>
                <a:latin typeface="Marianne" panose="02000000000000000000" pitchFamily="2" charset="0"/>
                <a:ea typeface="+mj-ea"/>
                <a:cs typeface="+mj-cs"/>
              </a:defRPr>
            </a:lvl1pPr>
          </a:lstStyle>
          <a:p>
            <a:r>
              <a:rPr lang="fr-FR" sz="2000" u="sng"/>
              <a:t>Nouveau calendrier des travaux</a:t>
            </a:r>
            <a:r>
              <a:rPr lang="fr-FR" sz="2000"/>
              <a:t> :</a:t>
            </a:r>
            <a:endParaRPr lang="fr-FR" sz="2000" u="sng"/>
          </a:p>
        </p:txBody>
      </p:sp>
      <p:sp>
        <p:nvSpPr>
          <p:cNvPr id="19" name="Espace réservé du pied de page 6">
            <a:extLst>
              <a:ext uri="{FF2B5EF4-FFF2-40B4-BE49-F238E27FC236}">
                <a16:creationId xmlns:a16="http://schemas.microsoft.com/office/drawing/2014/main" id="{626BF008-79D3-701D-5D93-21545FADF810}"/>
              </a:ext>
            </a:extLst>
          </p:cNvPr>
          <p:cNvSpPr>
            <a:spLocks noGrp="1"/>
          </p:cNvSpPr>
          <p:nvPr>
            <p:ph type="ftr" sz="quarter" idx="3"/>
          </p:nvPr>
        </p:nvSpPr>
        <p:spPr>
          <a:xfrm>
            <a:off x="2868782" y="195486"/>
            <a:ext cx="5879931" cy="360000"/>
          </a:xfrm>
        </p:spPr>
        <p:txBody>
          <a:bodyPr/>
          <a:lstStyle/>
          <a:p>
            <a:r>
              <a:rPr lang="fr-FR"/>
              <a:t>Direction générale de l’offre de soins</a:t>
            </a:r>
          </a:p>
        </p:txBody>
      </p:sp>
      <p:sp>
        <p:nvSpPr>
          <p:cNvPr id="17" name="Hexagone 16">
            <a:extLst>
              <a:ext uri="{FF2B5EF4-FFF2-40B4-BE49-F238E27FC236}">
                <a16:creationId xmlns:a16="http://schemas.microsoft.com/office/drawing/2014/main" id="{C6FF4FAF-E534-4483-F2F1-525DFA52D9DD}"/>
              </a:ext>
            </a:extLst>
          </p:cNvPr>
          <p:cNvSpPr/>
          <p:nvPr/>
        </p:nvSpPr>
        <p:spPr>
          <a:xfrm>
            <a:off x="3546659" y="1507482"/>
            <a:ext cx="1750451" cy="471746"/>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a:solidFill>
                  <a:schemeClr val="tx2"/>
                </a:solidFill>
                <a:latin typeface="Marianne" panose="02000000000000000000" pitchFamily="2" charset="0"/>
              </a:rPr>
              <a:t>15 mai</a:t>
            </a:r>
            <a:endParaRPr kumimoji="0" lang="fr-FR" sz="1000" b="1" i="0" u="none" strike="noStrike" kern="1200" cap="none" spc="0" normalizeH="0" baseline="0" noProof="0">
              <a:ln>
                <a:noFill/>
              </a:ln>
              <a:solidFill>
                <a:schemeClr val="tx2"/>
              </a:solidFill>
              <a:effectLst/>
              <a:uLnTx/>
              <a:uFillTx/>
              <a:latin typeface="Marianne"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Marianne" panose="02000000000000000000" pitchFamily="2" charset="0"/>
              </a:rPr>
              <a:t>Fin de la réception des candidatures</a:t>
            </a:r>
          </a:p>
        </p:txBody>
      </p:sp>
      <p:sp>
        <p:nvSpPr>
          <p:cNvPr id="27" name="Organigramme : Connecteur 26">
            <a:extLst>
              <a:ext uri="{FF2B5EF4-FFF2-40B4-BE49-F238E27FC236}">
                <a16:creationId xmlns:a16="http://schemas.microsoft.com/office/drawing/2014/main" id="{C9D6CB84-A15F-FFEF-DA02-3A0609DCD8A6}"/>
              </a:ext>
            </a:extLst>
          </p:cNvPr>
          <p:cNvSpPr/>
          <p:nvPr/>
        </p:nvSpPr>
        <p:spPr>
          <a:xfrm>
            <a:off x="2717285" y="2024834"/>
            <a:ext cx="155783" cy="154755"/>
          </a:xfrm>
          <a:prstGeom prst="flowChartConnector">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1" name="Hexagone 30">
            <a:extLst>
              <a:ext uri="{FF2B5EF4-FFF2-40B4-BE49-F238E27FC236}">
                <a16:creationId xmlns:a16="http://schemas.microsoft.com/office/drawing/2014/main" id="{F4D96E0B-D3C8-B696-B672-B02171E08C4F}"/>
              </a:ext>
            </a:extLst>
          </p:cNvPr>
          <p:cNvSpPr/>
          <p:nvPr/>
        </p:nvSpPr>
        <p:spPr>
          <a:xfrm>
            <a:off x="6035551" y="1495049"/>
            <a:ext cx="2641600" cy="484179"/>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a:solidFill>
                  <a:schemeClr val="tx2"/>
                </a:solidFill>
                <a:latin typeface="Marianne"/>
              </a:rPr>
              <a:t>15 juin</a:t>
            </a:r>
            <a:endParaRPr kumimoji="0" lang="fr-FR" sz="1000" b="1" i="0" u="none" strike="noStrike" kern="1200" cap="none" spc="0" normalizeH="0" baseline="0" noProof="0">
              <a:ln>
                <a:noFill/>
              </a:ln>
              <a:solidFill>
                <a:schemeClr val="tx2"/>
              </a:solidFill>
              <a:effectLst/>
              <a:uLnTx/>
              <a:uFillTx/>
              <a:latin typeface="Marianne"/>
            </a:endParaRPr>
          </a:p>
          <a:p>
            <a:pPr algn="ctr">
              <a:defRPr/>
            </a:pPr>
            <a:r>
              <a:rPr lang="fr-FR" sz="1000">
                <a:solidFill>
                  <a:schemeClr val="tx1"/>
                </a:solidFill>
                <a:latin typeface="Marianne"/>
              </a:rPr>
              <a:t>Les ARS adresse la liste des candidats retenus  au ministère</a:t>
            </a:r>
            <a:endParaRPr lang="fr-FR" sz="1000" b="0" i="0" u="none" strike="noStrike" kern="1200" cap="none" spc="0" normalizeH="0" baseline="0" noProof="0">
              <a:ln>
                <a:noFill/>
              </a:ln>
              <a:solidFill>
                <a:schemeClr val="tx1"/>
              </a:solidFill>
              <a:effectLst/>
              <a:uLnTx/>
              <a:uFillTx/>
              <a:latin typeface="Marianne"/>
            </a:endParaRPr>
          </a:p>
        </p:txBody>
      </p:sp>
      <p:sp>
        <p:nvSpPr>
          <p:cNvPr id="34" name="Organigramme : Connecteur 33">
            <a:extLst>
              <a:ext uri="{FF2B5EF4-FFF2-40B4-BE49-F238E27FC236}">
                <a16:creationId xmlns:a16="http://schemas.microsoft.com/office/drawing/2014/main" id="{D7597C78-4AD9-121F-9EDE-BF12B842D467}"/>
              </a:ext>
            </a:extLst>
          </p:cNvPr>
          <p:cNvSpPr/>
          <p:nvPr/>
        </p:nvSpPr>
        <p:spPr>
          <a:xfrm>
            <a:off x="5659430" y="2023518"/>
            <a:ext cx="155783" cy="154755"/>
          </a:xfrm>
          <a:prstGeom prst="flowChartConnector">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 name="Hexagone 2">
            <a:extLst>
              <a:ext uri="{FF2B5EF4-FFF2-40B4-BE49-F238E27FC236}">
                <a16:creationId xmlns:a16="http://schemas.microsoft.com/office/drawing/2014/main" id="{83B36487-D82A-53EC-E9C8-2A8CE4A3CFCA}"/>
              </a:ext>
            </a:extLst>
          </p:cNvPr>
          <p:cNvSpPr/>
          <p:nvPr/>
        </p:nvSpPr>
        <p:spPr>
          <a:xfrm>
            <a:off x="1902610" y="2255949"/>
            <a:ext cx="1782800" cy="891016"/>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fr-FR" sz="1000" b="1">
                <a:solidFill>
                  <a:schemeClr val="tx2"/>
                </a:solidFill>
                <a:latin typeface="Marianne"/>
              </a:rPr>
              <a:t>Fin janvier-15 mai</a:t>
            </a:r>
            <a:endParaRPr lang="fr-FR" sz="1000" b="1" i="0" u="none" strike="noStrike" kern="1200" cap="none" spc="0" normalizeH="0" baseline="0" noProof="0">
              <a:ln>
                <a:noFill/>
              </a:ln>
              <a:solidFill>
                <a:schemeClr val="tx2"/>
              </a:solidFill>
              <a:effectLst/>
              <a:uLnTx/>
              <a:uFillTx/>
              <a:latin typeface="Marianne" panose="02000000000000000000" pitchFamily="2" charset="0"/>
            </a:endParaRPr>
          </a:p>
          <a:p>
            <a:pPr algn="ctr">
              <a:defRPr/>
            </a:pPr>
            <a:r>
              <a:rPr lang="fr-FR" sz="1000">
                <a:solidFill>
                  <a:schemeClr val="tx1"/>
                </a:solidFill>
                <a:latin typeface="Marianne"/>
              </a:rPr>
              <a:t>AMI ARS + fenêtre de dépôt des dossiers de candidatures</a:t>
            </a:r>
            <a:endParaRPr lang="fr-FR">
              <a:solidFill>
                <a:schemeClr val="tx1"/>
              </a:solidFill>
            </a:endParaRPr>
          </a:p>
        </p:txBody>
      </p:sp>
      <p:sp>
        <p:nvSpPr>
          <p:cNvPr id="4" name="Hexagone 3">
            <a:extLst>
              <a:ext uri="{FF2B5EF4-FFF2-40B4-BE49-F238E27FC236}">
                <a16:creationId xmlns:a16="http://schemas.microsoft.com/office/drawing/2014/main" id="{9858E4E5-6F47-2BE8-8309-67604AF39BEF}"/>
              </a:ext>
            </a:extLst>
          </p:cNvPr>
          <p:cNvSpPr/>
          <p:nvPr/>
        </p:nvSpPr>
        <p:spPr>
          <a:xfrm>
            <a:off x="4857157" y="2327694"/>
            <a:ext cx="1750451" cy="545960"/>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fr-FR" sz="1000" b="1">
                <a:solidFill>
                  <a:schemeClr val="tx2"/>
                </a:solidFill>
                <a:latin typeface="Marianne"/>
              </a:rPr>
              <a:t>15 mai- 15 juin</a:t>
            </a:r>
            <a:endParaRPr kumimoji="0" lang="fr-FR" sz="1000" b="1" i="0" u="none" strike="noStrike" kern="1200" cap="none" spc="0" normalizeH="0" baseline="0" noProof="0">
              <a:ln>
                <a:noFill/>
              </a:ln>
              <a:solidFill>
                <a:schemeClr val="tx2"/>
              </a:solidFill>
              <a:effectLst/>
              <a:uLnTx/>
              <a:uFillTx/>
              <a:latin typeface="Marianne" panose="02000000000000000000" pitchFamily="2" charset="0"/>
            </a:endParaRPr>
          </a:p>
          <a:p>
            <a:pPr algn="ctr">
              <a:defRPr/>
            </a:pPr>
            <a:r>
              <a:rPr lang="fr-FR" sz="1000">
                <a:solidFill>
                  <a:schemeClr val="tx1"/>
                </a:solidFill>
                <a:latin typeface="Marianne"/>
              </a:rPr>
              <a:t>Etude des dossiers par les ARS</a:t>
            </a:r>
            <a:endParaRPr lang="fr-FR" sz="1000" b="0" i="0" u="none" strike="noStrike" kern="1200" cap="none" spc="0" normalizeH="0" baseline="0" noProof="0">
              <a:ln>
                <a:noFill/>
              </a:ln>
              <a:solidFill>
                <a:schemeClr val="tx1"/>
              </a:solidFill>
              <a:effectLst/>
              <a:uLnTx/>
              <a:uFillTx/>
              <a:latin typeface="Marianne"/>
            </a:endParaRPr>
          </a:p>
        </p:txBody>
      </p:sp>
      <p:sp>
        <p:nvSpPr>
          <p:cNvPr id="7" name="Hexagone 6">
            <a:extLst>
              <a:ext uri="{FF2B5EF4-FFF2-40B4-BE49-F238E27FC236}">
                <a16:creationId xmlns:a16="http://schemas.microsoft.com/office/drawing/2014/main" id="{77E84A46-40DB-A7CC-5F95-64C524DE8909}"/>
              </a:ext>
            </a:extLst>
          </p:cNvPr>
          <p:cNvSpPr/>
          <p:nvPr/>
        </p:nvSpPr>
        <p:spPr>
          <a:xfrm>
            <a:off x="2526456" y="4297058"/>
            <a:ext cx="2381671" cy="487630"/>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fr-FR" sz="1000" b="1">
                <a:solidFill>
                  <a:schemeClr val="tx2"/>
                </a:solidFill>
                <a:latin typeface="Marianne"/>
              </a:rPr>
              <a:t>Juillet-Octobre</a:t>
            </a:r>
            <a:endParaRPr kumimoji="0" lang="fr-FR" sz="1000" b="1" i="0" u="none" strike="noStrike" kern="1200" cap="none" spc="0" normalizeH="0" baseline="0" noProof="0">
              <a:ln>
                <a:noFill/>
              </a:ln>
              <a:solidFill>
                <a:schemeClr val="tx2"/>
              </a:solidFill>
              <a:effectLst/>
              <a:uLnTx/>
              <a:uFillTx/>
              <a:latin typeface="Marianne" panose="02000000000000000000" pitchFamily="2" charset="0"/>
            </a:endParaRPr>
          </a:p>
          <a:p>
            <a:pPr algn="ctr">
              <a:defRPr/>
            </a:pPr>
            <a:r>
              <a:rPr lang="fr-FR" sz="1000">
                <a:solidFill>
                  <a:schemeClr val="tx1"/>
                </a:solidFill>
                <a:latin typeface="Marianne"/>
              </a:rPr>
              <a:t>Renseignement du rapport initial pour l'évaluation </a:t>
            </a:r>
            <a:endParaRPr lang="fr-FR" sz="1000" b="0" i="0" u="none" strike="noStrike" kern="1200" cap="none" spc="0" normalizeH="0" baseline="0" noProof="0">
              <a:ln>
                <a:noFill/>
              </a:ln>
              <a:solidFill>
                <a:schemeClr val="tx1"/>
              </a:solidFill>
              <a:effectLst/>
              <a:uLnTx/>
              <a:uFillTx/>
              <a:latin typeface="Marianne"/>
            </a:endParaRPr>
          </a:p>
        </p:txBody>
      </p:sp>
    </p:spTree>
    <p:extLst>
      <p:ext uri="{BB962C8B-B14F-4D97-AF65-F5344CB8AC3E}">
        <p14:creationId xmlns:p14="http://schemas.microsoft.com/office/powerpoint/2010/main" val="1479036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7FEEF-AA6F-CC41-004F-3F4E77E4E451}"/>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44CC025-4FB3-AC11-9848-3675CECFC75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Marianne"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750" b="1" i="0" u="none" strike="noStrike" kern="1200" cap="none" spc="0" normalizeH="0" baseline="0" noProof="0">
              <a:ln>
                <a:noFill/>
              </a:ln>
              <a:solidFill>
                <a:srgbClr val="000000"/>
              </a:solidFill>
              <a:effectLst/>
              <a:uLnTx/>
              <a:uFillTx/>
              <a:latin typeface="Marianne" panose="02000000000000000000" pitchFamily="2" charset="0"/>
              <a:ea typeface="+mn-ea"/>
              <a:cs typeface="+mn-cs"/>
            </a:endParaRPr>
          </a:p>
        </p:txBody>
      </p:sp>
      <p:sp>
        <p:nvSpPr>
          <p:cNvPr id="3" name="Espace réservé de la date 2">
            <a:extLst>
              <a:ext uri="{FF2B5EF4-FFF2-40B4-BE49-F238E27FC236}">
                <a16:creationId xmlns:a16="http://schemas.microsoft.com/office/drawing/2014/main" id="{8ED9EB74-5CCD-7636-6FA0-0B27F9FFF5A7}"/>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4A60EE-9D13-3442-9796-E718C6343EC1}" type="datetime1">
              <a:rPr kumimoji="0" lang="fr-FR" sz="750" b="1" i="0" u="none" strike="noStrike" kern="1200" cap="all" spc="0" normalizeH="0" baseline="0" noProof="0" smtClean="0">
                <a:ln>
                  <a:noFill/>
                </a:ln>
                <a:solidFill>
                  <a:srgbClr val="000000"/>
                </a:solidFill>
                <a:effectLst/>
                <a:uLnTx/>
                <a:uFillTx/>
                <a:latin typeface="Marianne" panose="020000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17/01/2025</a:t>
            </a:fld>
            <a:endParaRPr kumimoji="0" lang="fr-FR" sz="750" b="1" i="0" u="none" strike="noStrike" kern="1200" cap="all" spc="0" normalizeH="0" baseline="0" noProof="0">
              <a:ln>
                <a:noFill/>
              </a:ln>
              <a:solidFill>
                <a:srgbClr val="000000"/>
              </a:solidFill>
              <a:effectLst/>
              <a:uLnTx/>
              <a:uFillTx/>
              <a:latin typeface="Marianne" panose="02000000000000000000" pitchFamily="2" charset="0"/>
              <a:ea typeface="+mn-ea"/>
              <a:cs typeface="+mn-cs"/>
            </a:endParaRPr>
          </a:p>
        </p:txBody>
      </p:sp>
      <p:sp>
        <p:nvSpPr>
          <p:cNvPr id="7" name="Espace réservé du pied de page 6">
            <a:extLst>
              <a:ext uri="{FF2B5EF4-FFF2-40B4-BE49-F238E27FC236}">
                <a16:creationId xmlns:a16="http://schemas.microsoft.com/office/drawing/2014/main" id="{BD02A113-3583-4324-A2DE-82BCD6BB880B}"/>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Marianne" panose="02000000000000000000" pitchFamily="2" charset="0"/>
                <a:ea typeface="+mn-ea"/>
                <a:cs typeface="+mn-cs"/>
              </a:rPr>
              <a:t>Direction générale de l’offre de soins</a:t>
            </a:r>
          </a:p>
        </p:txBody>
      </p:sp>
      <p:sp>
        <p:nvSpPr>
          <p:cNvPr id="26" name="Titre 4">
            <a:extLst>
              <a:ext uri="{FF2B5EF4-FFF2-40B4-BE49-F238E27FC236}">
                <a16:creationId xmlns:a16="http://schemas.microsoft.com/office/drawing/2014/main" id="{3C8E9C18-44E4-8068-0510-A161EE753872}"/>
              </a:ext>
            </a:extLst>
          </p:cNvPr>
          <p:cNvSpPr txBox="1">
            <a:spLocks/>
          </p:cNvSpPr>
          <p:nvPr/>
        </p:nvSpPr>
        <p:spPr>
          <a:xfrm>
            <a:off x="292990" y="746514"/>
            <a:ext cx="7056784" cy="654480"/>
          </a:xfrm>
          <a:prstGeom prst="rect">
            <a:avLst/>
          </a:prstGeom>
        </p:spPr>
        <p:txBody>
          <a:bodyPr vert="horz" lIns="91440" tIns="45720" rIns="91440" bIns="45720" rtlCol="0" anchor="ctr">
            <a:normAutofit/>
          </a:bodyPr>
          <a:lstStyle>
            <a:lvl1pPr marL="14288" indent="0" algn="l" defTabSz="914400" rtl="0" eaLnBrk="1" latinLnBrk="0" hangingPunct="1">
              <a:lnSpc>
                <a:spcPct val="90000"/>
              </a:lnSpc>
              <a:spcBef>
                <a:spcPct val="0"/>
              </a:spcBef>
              <a:buNone/>
              <a:tabLst/>
              <a:defRPr sz="2500" b="1" kern="1200">
                <a:solidFill>
                  <a:schemeClr val="tx1"/>
                </a:solidFill>
                <a:latin typeface="Marianne" panose="02000000000000000000" pitchFamily="2" charset="0"/>
                <a:ea typeface="+mj-ea"/>
                <a:cs typeface="+mj-cs"/>
              </a:defRPr>
            </a:lvl1pPr>
          </a:lstStyle>
          <a:p>
            <a:r>
              <a:rPr lang="fr-FR" sz="2000" u="sng"/>
              <a:t>L’évolution du décret suite au PDCE</a:t>
            </a:r>
            <a:r>
              <a:rPr lang="fr-FR" sz="2000"/>
              <a:t> : </a:t>
            </a:r>
          </a:p>
        </p:txBody>
      </p:sp>
      <p:cxnSp>
        <p:nvCxnSpPr>
          <p:cNvPr id="6" name="Connecteur droit 5">
            <a:extLst>
              <a:ext uri="{FF2B5EF4-FFF2-40B4-BE49-F238E27FC236}">
                <a16:creationId xmlns:a16="http://schemas.microsoft.com/office/drawing/2014/main" id="{10F31D7F-7949-950A-2E41-3B6E7AA4A0E8}"/>
              </a:ext>
            </a:extLst>
          </p:cNvPr>
          <p:cNvCxnSpPr>
            <a:cxnSpLocks/>
          </p:cNvCxnSpPr>
          <p:nvPr/>
        </p:nvCxnSpPr>
        <p:spPr>
          <a:xfrm flipH="1">
            <a:off x="395536" y="1597546"/>
            <a:ext cx="806514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9" name="Connecteur droit 8">
            <a:extLst>
              <a:ext uri="{FF2B5EF4-FFF2-40B4-BE49-F238E27FC236}">
                <a16:creationId xmlns:a16="http://schemas.microsoft.com/office/drawing/2014/main" id="{7757C4C0-60C9-54CD-5B9D-79D16F6BC57F}"/>
              </a:ext>
            </a:extLst>
          </p:cNvPr>
          <p:cNvCxnSpPr>
            <a:cxnSpLocks/>
          </p:cNvCxnSpPr>
          <p:nvPr/>
        </p:nvCxnSpPr>
        <p:spPr>
          <a:xfrm>
            <a:off x="4211960" y="1283990"/>
            <a:ext cx="0" cy="360040"/>
          </a:xfrm>
          <a:prstGeom prst="line">
            <a:avLst/>
          </a:prstGeom>
        </p:spPr>
        <p:style>
          <a:lnRef idx="1">
            <a:schemeClr val="accent2"/>
          </a:lnRef>
          <a:fillRef idx="0">
            <a:schemeClr val="accent2"/>
          </a:fillRef>
          <a:effectRef idx="0">
            <a:schemeClr val="accent2"/>
          </a:effectRef>
          <a:fontRef idx="minor">
            <a:schemeClr val="tx1"/>
          </a:fontRef>
        </p:style>
      </p:cxnSp>
      <p:cxnSp>
        <p:nvCxnSpPr>
          <p:cNvPr id="11" name="Connecteur droit 10">
            <a:extLst>
              <a:ext uri="{FF2B5EF4-FFF2-40B4-BE49-F238E27FC236}">
                <a16:creationId xmlns:a16="http://schemas.microsoft.com/office/drawing/2014/main" id="{BD673CFF-D932-7460-4306-A685B21017A1}"/>
              </a:ext>
            </a:extLst>
          </p:cNvPr>
          <p:cNvCxnSpPr>
            <a:cxnSpLocks/>
          </p:cNvCxnSpPr>
          <p:nvPr/>
        </p:nvCxnSpPr>
        <p:spPr>
          <a:xfrm>
            <a:off x="4211960" y="1627262"/>
            <a:ext cx="0" cy="2600672"/>
          </a:xfrm>
          <a:prstGeom prst="line">
            <a:avLst/>
          </a:prstGeom>
          <a:ln>
            <a:solidFill>
              <a:schemeClr val="accent2">
                <a:shade val="95000"/>
                <a:satMod val="105000"/>
              </a:schemeClr>
            </a:solidFill>
            <a:prstDash val="dash"/>
          </a:ln>
        </p:spPr>
        <p:style>
          <a:lnRef idx="1">
            <a:schemeClr val="accent2"/>
          </a:lnRef>
          <a:fillRef idx="0">
            <a:schemeClr val="accent2"/>
          </a:fillRef>
          <a:effectRef idx="0">
            <a:schemeClr val="accent2"/>
          </a:effectRef>
          <a:fontRef idx="minor">
            <a:schemeClr val="tx1"/>
          </a:fontRef>
        </p:style>
      </p:cxnSp>
      <p:sp>
        <p:nvSpPr>
          <p:cNvPr id="13" name="ZoneTexte 12">
            <a:extLst>
              <a:ext uri="{FF2B5EF4-FFF2-40B4-BE49-F238E27FC236}">
                <a16:creationId xmlns:a16="http://schemas.microsoft.com/office/drawing/2014/main" id="{ACC2DE29-150F-4368-E060-5E8E259E2B27}"/>
              </a:ext>
            </a:extLst>
          </p:cNvPr>
          <p:cNvSpPr txBox="1"/>
          <p:nvPr/>
        </p:nvSpPr>
        <p:spPr>
          <a:xfrm>
            <a:off x="157326" y="1275606"/>
            <a:ext cx="914400" cy="369332"/>
          </a:xfrm>
          <a:prstGeom prst="rect">
            <a:avLst/>
          </a:prstGeom>
          <a:noFill/>
        </p:spPr>
        <p:txBody>
          <a:bodyPr wrap="square" rtlCol="0">
            <a:spAutoFit/>
          </a:bodyPr>
          <a:lstStyle/>
          <a:p>
            <a:r>
              <a:rPr lang="fr-FR">
                <a:latin typeface="Marianne" panose="02000000000000000000" pitchFamily="2" charset="0"/>
              </a:rPr>
              <a:t>Avant </a:t>
            </a:r>
          </a:p>
        </p:txBody>
      </p:sp>
      <p:sp>
        <p:nvSpPr>
          <p:cNvPr id="14" name="ZoneTexte 13">
            <a:extLst>
              <a:ext uri="{FF2B5EF4-FFF2-40B4-BE49-F238E27FC236}">
                <a16:creationId xmlns:a16="http://schemas.microsoft.com/office/drawing/2014/main" id="{D4573396-DBCC-CD8D-EE08-D9464027EA1E}"/>
              </a:ext>
            </a:extLst>
          </p:cNvPr>
          <p:cNvSpPr txBox="1"/>
          <p:nvPr/>
        </p:nvSpPr>
        <p:spPr>
          <a:xfrm>
            <a:off x="4499993" y="1283990"/>
            <a:ext cx="1656183" cy="369332"/>
          </a:xfrm>
          <a:prstGeom prst="rect">
            <a:avLst/>
          </a:prstGeom>
          <a:noFill/>
        </p:spPr>
        <p:txBody>
          <a:bodyPr wrap="square" lIns="91440" tIns="45720" rIns="91440" bIns="45720" rtlCol="0" anchor="t">
            <a:spAutoFit/>
          </a:bodyPr>
          <a:lstStyle/>
          <a:p>
            <a:r>
              <a:rPr lang="fr-FR">
                <a:latin typeface="Marianne"/>
              </a:rPr>
              <a:t>Ajouts</a:t>
            </a:r>
          </a:p>
        </p:txBody>
      </p:sp>
      <p:sp>
        <p:nvSpPr>
          <p:cNvPr id="19" name="Rectangle : coins arrondis 18">
            <a:extLst>
              <a:ext uri="{FF2B5EF4-FFF2-40B4-BE49-F238E27FC236}">
                <a16:creationId xmlns:a16="http://schemas.microsoft.com/office/drawing/2014/main" id="{E4A1303B-7D78-432E-5DE1-08F904DC44F2}"/>
              </a:ext>
            </a:extLst>
          </p:cNvPr>
          <p:cNvSpPr/>
          <p:nvPr/>
        </p:nvSpPr>
        <p:spPr>
          <a:xfrm>
            <a:off x="107504" y="3443162"/>
            <a:ext cx="914400" cy="478740"/>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noFill/>
                </a:ln>
                <a:solidFill>
                  <a:srgbClr val="000000"/>
                </a:solidFill>
                <a:effectLst/>
                <a:uLnTx/>
                <a:uFillTx/>
                <a:latin typeface="Marianne" panose="02000000000000000000" pitchFamily="2" charset="0"/>
              </a:rPr>
              <a:t>Art. 2</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700">
                <a:solidFill>
                  <a:srgbClr val="000000"/>
                </a:solidFill>
                <a:latin typeface="Marianne" panose="02000000000000000000" pitchFamily="2" charset="0"/>
              </a:rPr>
              <a:t>A propos des critères de sélection</a:t>
            </a:r>
            <a:endParaRPr kumimoji="0" lang="fr-FR" sz="700" i="0" u="none" strike="noStrike" kern="1200" cap="none" spc="0" normalizeH="0" baseline="0" noProof="0">
              <a:ln>
                <a:noFill/>
              </a:ln>
              <a:solidFill>
                <a:srgbClr val="000000"/>
              </a:solidFill>
              <a:effectLst/>
              <a:uLnTx/>
              <a:uFillTx/>
              <a:latin typeface="Marianne" panose="02000000000000000000" pitchFamily="2" charset="0"/>
            </a:endParaRPr>
          </a:p>
        </p:txBody>
      </p:sp>
      <p:sp>
        <p:nvSpPr>
          <p:cNvPr id="20" name="Rectangle : coins arrondis 19">
            <a:extLst>
              <a:ext uri="{FF2B5EF4-FFF2-40B4-BE49-F238E27FC236}">
                <a16:creationId xmlns:a16="http://schemas.microsoft.com/office/drawing/2014/main" id="{4A225A73-C8DA-613F-F809-CA54AE2393D8}"/>
              </a:ext>
            </a:extLst>
          </p:cNvPr>
          <p:cNvSpPr/>
          <p:nvPr/>
        </p:nvSpPr>
        <p:spPr>
          <a:xfrm>
            <a:off x="1071726" y="3127835"/>
            <a:ext cx="2924210" cy="1460139"/>
          </a:xfrm>
          <a:prstGeom prst="roundRect">
            <a:avLst/>
          </a:prstGeom>
          <a:solidFill>
            <a:schemeClr val="bg1">
              <a:lumMod val="85000"/>
            </a:schemeClr>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3525" indent="-171450" algn="just">
              <a:buFont typeface="Arial" panose="020B0604020202020204" pitchFamily="34" charset="0"/>
              <a:buChar char="•"/>
            </a:pPr>
            <a:endParaRPr lang="fr-FR" sz="700">
              <a:solidFill>
                <a:schemeClr val="tx1"/>
              </a:solidFill>
              <a:latin typeface="Marianne" panose="02000000000000000000" pitchFamily="2" charset="0"/>
              <a:cs typeface="Calibri" panose="020F0502020204030204" pitchFamily="34" charset="0"/>
              <a:sym typeface="Wingdings" panose="05000000000000000000" pitchFamily="2" charset="2"/>
            </a:endParaRPr>
          </a:p>
          <a:p>
            <a:pPr marL="92075" algn="just"/>
            <a:r>
              <a:rPr lang="fr-FR" sz="700">
                <a:solidFill>
                  <a:schemeClr val="tx1"/>
                </a:solidFill>
                <a:latin typeface="Marianne" panose="02000000000000000000" pitchFamily="2" charset="0"/>
                <a:cs typeface="Calibri" panose="020F0502020204030204" pitchFamily="34" charset="0"/>
              </a:rPr>
              <a:t>Chaque ARS transmet au ministère une liste de 10 établissements (maximum).</a:t>
            </a:r>
            <a:endParaRPr lang="fr-FR" sz="700">
              <a:solidFill>
                <a:schemeClr val="tx1"/>
              </a:solidFill>
              <a:latin typeface="Marianne" panose="02000000000000000000" pitchFamily="2" charset="0"/>
              <a:cs typeface="Calibri" panose="020F0502020204030204" pitchFamily="34" charset="0"/>
              <a:sym typeface="Wingdings" panose="05000000000000000000" pitchFamily="2" charset="2"/>
            </a:endParaRPr>
          </a:p>
          <a:p>
            <a:pPr marL="263525" indent="-171450" algn="just">
              <a:buFont typeface="Arial" panose="020B0604020202020204" pitchFamily="34" charset="0"/>
              <a:buChar char="•"/>
            </a:pPr>
            <a:r>
              <a:rPr lang="fr-FR" sz="700">
                <a:solidFill>
                  <a:schemeClr val="tx1"/>
                </a:solidFill>
                <a:latin typeface="Marianne" panose="02000000000000000000" pitchFamily="2" charset="0"/>
                <a:cs typeface="Calibri" panose="020F0502020204030204" pitchFamily="34" charset="0"/>
                <a:sym typeface="Wingdings" panose="05000000000000000000" pitchFamily="2" charset="2"/>
              </a:rPr>
              <a:t>Si + de 10 candidats par région, l’ARS retient ceux qui représentent au mieux la composition de l’offre de soins du territoire (enjeu notamment de la pluralité de secteurs hospitaliers)</a:t>
            </a:r>
          </a:p>
          <a:p>
            <a:pPr marL="92075" algn="just">
              <a:spcAft>
                <a:spcPts val="0"/>
              </a:spcAft>
            </a:pPr>
            <a:endParaRPr lang="fr-FR" sz="700" b="1" i="1">
              <a:solidFill>
                <a:schemeClr val="tx1"/>
              </a:solidFill>
              <a:latin typeface="Marianne" panose="02000000000000000000" pitchFamily="2" charset="0"/>
              <a:cs typeface="Calibri" panose="020F0502020204030204" pitchFamily="34" charset="0"/>
            </a:endParaRPr>
          </a:p>
          <a:p>
            <a:pPr marL="263525" indent="-171450" algn="just">
              <a:buFont typeface="Arial" panose="020B0604020202020204" pitchFamily="34" charset="0"/>
              <a:buChar char="•"/>
            </a:pPr>
            <a:r>
              <a:rPr lang="fr-FR" sz="700">
                <a:solidFill>
                  <a:schemeClr val="tx1"/>
                </a:solidFill>
                <a:latin typeface="Marianne" panose="02000000000000000000" pitchFamily="2" charset="0"/>
                <a:cs typeface="Calibri" panose="020F0502020204030204" pitchFamily="34" charset="0"/>
              </a:rPr>
              <a:t>Si le nombre de 10 candidats n’est pas atteint en région, l’ARS organise un second appel à manifestation d’intérêt dans un délai de 12 mois suivant la publication du premier AMI pour compléter la liste.</a:t>
            </a:r>
          </a:p>
        </p:txBody>
      </p:sp>
      <p:sp>
        <p:nvSpPr>
          <p:cNvPr id="21" name="Rectangle : coins arrondis 20">
            <a:extLst>
              <a:ext uri="{FF2B5EF4-FFF2-40B4-BE49-F238E27FC236}">
                <a16:creationId xmlns:a16="http://schemas.microsoft.com/office/drawing/2014/main" id="{65129438-B9D1-38E0-2A60-E478036C433C}"/>
              </a:ext>
            </a:extLst>
          </p:cNvPr>
          <p:cNvSpPr/>
          <p:nvPr/>
        </p:nvSpPr>
        <p:spPr>
          <a:xfrm>
            <a:off x="4499993" y="2868290"/>
            <a:ext cx="4328932" cy="1857590"/>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71450" indent="-171450">
              <a:buFont typeface="Arial" panose="020B0604020202020204" pitchFamily="34" charset="0"/>
              <a:buChar char="•"/>
            </a:pPr>
            <a:r>
              <a:rPr lang="fr-FR" sz="900" b="1">
                <a:solidFill>
                  <a:schemeClr val="tx1">
                    <a:lumMod val="85000"/>
                    <a:lumOff val="15000"/>
                  </a:schemeClr>
                </a:solidFill>
                <a:latin typeface="Marianne"/>
                <a:cs typeface="Calibri"/>
              </a:rPr>
              <a:t>Suppression </a:t>
            </a:r>
            <a:r>
              <a:rPr lang="fr-FR" sz="900">
                <a:solidFill>
                  <a:schemeClr val="tx1">
                    <a:lumMod val="85000"/>
                    <a:lumOff val="15000"/>
                  </a:schemeClr>
                </a:solidFill>
                <a:latin typeface="Marianne"/>
                <a:cs typeface="Calibri"/>
              </a:rPr>
              <a:t>du second AMI, pour les régions présentant moins de 10 ES et m</a:t>
            </a:r>
            <a:r>
              <a:rPr lang="fr-FR" sz="900">
                <a:solidFill>
                  <a:schemeClr val="tx1"/>
                </a:solidFill>
                <a:latin typeface="Marianne"/>
                <a:cs typeface="Calibri"/>
              </a:rPr>
              <a:t>aintien d’un seul et unique AMI régional </a:t>
            </a:r>
          </a:p>
          <a:p>
            <a:pPr marL="171450" indent="-171450">
              <a:buFont typeface="Arial" panose="020B0604020202020204" pitchFamily="34" charset="0"/>
              <a:buChar char="•"/>
            </a:pPr>
            <a:r>
              <a:rPr lang="fr-FR" sz="900" b="1">
                <a:solidFill>
                  <a:schemeClr val="tx1"/>
                </a:solidFill>
                <a:latin typeface="Marianne"/>
                <a:cs typeface="Calibri"/>
                <a:sym typeface="Wingdings" panose="05000000000000000000" pitchFamily="2" charset="2"/>
              </a:rPr>
              <a:t>10 candidats par région au maximum avec l’ajout de critères de sélection pour tenir compte : </a:t>
            </a:r>
            <a:endParaRPr lang="fr-FR" sz="900">
              <a:solidFill>
                <a:schemeClr val="tx1"/>
              </a:solidFill>
            </a:endParaRPr>
          </a:p>
          <a:p>
            <a:pPr marL="628650" lvl="1" indent="-171450">
              <a:buFont typeface="Arial" panose="020B0604020202020204" pitchFamily="34" charset="0"/>
              <a:buChar char="•"/>
            </a:pPr>
            <a:r>
              <a:rPr lang="fr-FR" sz="900">
                <a:solidFill>
                  <a:srgbClr val="000000"/>
                </a:solidFill>
                <a:effectLst/>
                <a:latin typeface="Marianne" panose="02000000000000000000" pitchFamily="2" charset="0"/>
              </a:rPr>
              <a:t>De la nécessité d’avoir le plus grand nombre de catégories différentes d’établissements, parmi celles énumérées à </a:t>
            </a:r>
            <a:r>
              <a:rPr lang="fr-FR" sz="900">
                <a:solidFill>
                  <a:schemeClr val="tx1">
                    <a:lumMod val="85000"/>
                    <a:lumOff val="15000"/>
                  </a:schemeClr>
                </a:solidFill>
                <a:effectLst/>
                <a:latin typeface="Marianne" panose="02000000000000000000" pitchFamily="2" charset="0"/>
              </a:rPr>
              <a:t>l’article L.162-22 du code de la sécurité sociale ;</a:t>
            </a:r>
          </a:p>
          <a:p>
            <a:pPr marL="628650" lvl="1" indent="-171450">
              <a:buFont typeface="Arial" panose="020B0604020202020204" pitchFamily="34" charset="0"/>
              <a:buChar char="•"/>
            </a:pPr>
            <a:r>
              <a:rPr lang="fr-FR" sz="900">
                <a:solidFill>
                  <a:schemeClr val="tx1">
                    <a:lumMod val="85000"/>
                    <a:lumOff val="15000"/>
                  </a:schemeClr>
                </a:solidFill>
                <a:latin typeface="Marianne" panose="02000000000000000000" pitchFamily="2" charset="0"/>
              </a:rPr>
              <a:t>D</a:t>
            </a:r>
            <a:r>
              <a:rPr lang="fr-FR" sz="900">
                <a:solidFill>
                  <a:schemeClr val="tx1">
                    <a:lumMod val="85000"/>
                    <a:lumOff val="15000"/>
                  </a:schemeClr>
                </a:solidFill>
                <a:effectLst/>
                <a:latin typeface="Marianne" panose="02000000000000000000" pitchFamily="2" charset="0"/>
              </a:rPr>
              <a:t>e la nécessité d’avoir une diversité de territoires d’implantation des établissements ;</a:t>
            </a:r>
          </a:p>
          <a:p>
            <a:pPr marL="628650" lvl="1" indent="-171450">
              <a:buFont typeface="Arial" panose="020B0604020202020204" pitchFamily="34" charset="0"/>
              <a:buChar char="•"/>
            </a:pPr>
            <a:r>
              <a:rPr lang="fr-FR" sz="900">
                <a:solidFill>
                  <a:schemeClr val="tx1">
                    <a:lumMod val="85000"/>
                    <a:lumOff val="15000"/>
                  </a:schemeClr>
                </a:solidFill>
                <a:latin typeface="Marianne" panose="02000000000000000000" pitchFamily="2" charset="0"/>
              </a:rPr>
              <a:t>D</a:t>
            </a:r>
            <a:r>
              <a:rPr lang="fr-FR" sz="900">
                <a:solidFill>
                  <a:schemeClr val="tx1">
                    <a:lumMod val="85000"/>
                    <a:lumOff val="15000"/>
                  </a:schemeClr>
                </a:solidFill>
                <a:effectLst/>
                <a:latin typeface="Marianne" panose="02000000000000000000" pitchFamily="2" charset="0"/>
              </a:rPr>
              <a:t>u taux d’occupation de la structure d’hospitalisation à temps partiel (HDJ) chargée de dispenser les TMSC. </a:t>
            </a:r>
            <a:endParaRPr lang="fr-FR" sz="900">
              <a:solidFill>
                <a:schemeClr val="tx1">
                  <a:lumMod val="85000"/>
                  <a:lumOff val="15000"/>
                </a:schemeClr>
              </a:solidFill>
              <a:latin typeface="Marianne" panose="02000000000000000000" pitchFamily="2" charset="0"/>
              <a:cs typeface="Calibri" panose="020F0502020204030204" pitchFamily="34" charset="0"/>
              <a:sym typeface="Wingdings" panose="05000000000000000000" pitchFamily="2" charset="2"/>
            </a:endParaRPr>
          </a:p>
          <a:p>
            <a:pPr marL="263525" indent="-171450" algn="just">
              <a:buFont typeface="Arial" panose="020B0604020202020204" pitchFamily="34" charset="0"/>
              <a:buChar char="•"/>
            </a:pPr>
            <a:endParaRPr lang="fr-FR" sz="900" b="1">
              <a:solidFill>
                <a:schemeClr val="tx1"/>
              </a:solidFill>
              <a:latin typeface="Marianne" panose="02000000000000000000" pitchFamily="2" charset="0"/>
              <a:cs typeface="Calibri" panose="020F0502020204030204" pitchFamily="34" charset="0"/>
            </a:endParaRPr>
          </a:p>
        </p:txBody>
      </p:sp>
      <p:sp>
        <p:nvSpPr>
          <p:cNvPr id="31" name="Flèche : droite 30">
            <a:extLst>
              <a:ext uri="{FF2B5EF4-FFF2-40B4-BE49-F238E27FC236}">
                <a16:creationId xmlns:a16="http://schemas.microsoft.com/office/drawing/2014/main" id="{C1BD4DD7-187D-2057-FABD-2E1AB79DB785}"/>
              </a:ext>
            </a:extLst>
          </p:cNvPr>
          <p:cNvSpPr/>
          <p:nvPr/>
        </p:nvSpPr>
        <p:spPr>
          <a:xfrm>
            <a:off x="4041228" y="2294354"/>
            <a:ext cx="364565" cy="81342"/>
          </a:xfrm>
          <a:prstGeom prst="rightArrow">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a:ln w="22225">
                <a:solidFill>
                  <a:schemeClr val="accent2"/>
                </a:solidFill>
                <a:prstDash val="solid"/>
              </a:ln>
              <a:solidFill>
                <a:srgbClr val="002060"/>
              </a:solidFill>
            </a:endParaRPr>
          </a:p>
        </p:txBody>
      </p:sp>
      <p:sp>
        <p:nvSpPr>
          <p:cNvPr id="32" name="Rectangle : coins arrondis 31">
            <a:extLst>
              <a:ext uri="{FF2B5EF4-FFF2-40B4-BE49-F238E27FC236}">
                <a16:creationId xmlns:a16="http://schemas.microsoft.com/office/drawing/2014/main" id="{959F0FC6-DDC1-5438-402C-9BB137F4E8CE}"/>
              </a:ext>
            </a:extLst>
          </p:cNvPr>
          <p:cNvSpPr/>
          <p:nvPr/>
        </p:nvSpPr>
        <p:spPr>
          <a:xfrm>
            <a:off x="111561" y="2131604"/>
            <a:ext cx="914400" cy="478740"/>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noFill/>
                </a:ln>
                <a:solidFill>
                  <a:srgbClr val="000000"/>
                </a:solidFill>
                <a:effectLst/>
                <a:uLnTx/>
                <a:uFillTx/>
                <a:latin typeface="Marianne"/>
              </a:rPr>
              <a:t>Art. 1</a:t>
            </a:r>
          </a:p>
          <a:p>
            <a:pPr algn="ctr">
              <a:defRPr/>
            </a:pPr>
            <a:r>
              <a:rPr lang="fr-FR" sz="700">
                <a:solidFill>
                  <a:srgbClr val="000000"/>
                </a:solidFill>
                <a:latin typeface="Marianne"/>
              </a:rPr>
              <a:t>À propos des établissements éligibles</a:t>
            </a:r>
            <a:endParaRPr lang="fr-FR" sz="700">
              <a:solidFill>
                <a:srgbClr val="000000"/>
              </a:solidFill>
              <a:latin typeface="Marianne" panose="02000000000000000000" pitchFamily="2" charset="0"/>
            </a:endParaRPr>
          </a:p>
        </p:txBody>
      </p:sp>
      <p:sp>
        <p:nvSpPr>
          <p:cNvPr id="37" name="Rectangle : coins arrondis 36">
            <a:extLst>
              <a:ext uri="{FF2B5EF4-FFF2-40B4-BE49-F238E27FC236}">
                <a16:creationId xmlns:a16="http://schemas.microsoft.com/office/drawing/2014/main" id="{A3E3AB3C-6AC0-B050-4089-D3044F74FFF5}"/>
              </a:ext>
            </a:extLst>
          </p:cNvPr>
          <p:cNvSpPr/>
          <p:nvPr/>
        </p:nvSpPr>
        <p:spPr>
          <a:xfrm>
            <a:off x="1071726" y="1653322"/>
            <a:ext cx="2924210" cy="1350476"/>
          </a:xfrm>
          <a:prstGeom prst="roundRect">
            <a:avLst/>
          </a:prstGeom>
          <a:solidFill>
            <a:schemeClr val="bg1">
              <a:lumMod val="85000"/>
            </a:schemeClr>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l" defTabSz="914400" rtl="0" eaLnBrk="1" fontAlgn="auto" latinLnBrk="0" hangingPunct="1">
              <a:lnSpc>
                <a:spcPct val="200000"/>
              </a:lnSpc>
              <a:spcBef>
                <a:spcPts val="0"/>
              </a:spcBef>
              <a:spcAft>
                <a:spcPts val="0"/>
              </a:spcAft>
              <a:buClrTx/>
              <a:buSzTx/>
              <a:tabLst/>
              <a:defRPr/>
            </a:pPr>
            <a:r>
              <a:rPr lang="fr-FR" sz="700">
                <a:solidFill>
                  <a:srgbClr val="000000"/>
                </a:solidFill>
                <a:latin typeface="Marianne" panose="02000000000000000000" pitchFamily="2" charset="0"/>
              </a:rPr>
              <a:t>2 </a:t>
            </a:r>
            <a:r>
              <a:rPr lang="fr-FR" sz="700">
                <a:solidFill>
                  <a:schemeClr val="tx1">
                    <a:lumMod val="85000"/>
                    <a:lumOff val="15000"/>
                  </a:schemeClr>
                </a:solidFill>
                <a:latin typeface="Marianne" panose="02000000000000000000" pitchFamily="2" charset="0"/>
              </a:rPr>
              <a:t>conditions pour l’ES bénéficiaire du forfait :</a:t>
            </a:r>
          </a:p>
          <a:p>
            <a:pPr marL="263525" indent="-171450" algn="just">
              <a:lnSpc>
                <a:spcPct val="115000"/>
              </a:lnSpc>
              <a:spcAft>
                <a:spcPts val="800"/>
              </a:spcAft>
              <a:buFont typeface="Arial" panose="020B0604020202020204" pitchFamily="34" charset="0"/>
              <a:buChar char="•"/>
            </a:pPr>
            <a:r>
              <a:rPr lang="fr-FR" sz="700">
                <a:solidFill>
                  <a:schemeClr val="tx1">
                    <a:lumMod val="85000"/>
                    <a:lumOff val="15000"/>
                  </a:schemeClr>
                </a:solidFill>
                <a:effectLst/>
                <a:latin typeface="Marianne" panose="02000000000000000000" pitchFamily="2" charset="0"/>
                <a:ea typeface="Calibri" panose="020F0502020204030204" pitchFamily="34" charset="0"/>
                <a:cs typeface="Times New Roman" panose="02020603050405020304" pitchFamily="18" charset="0"/>
              </a:rPr>
              <a:t>Autorisé à l’activité de soins de traitement du cancer par chimiothérapie/TMSC</a:t>
            </a:r>
          </a:p>
          <a:p>
            <a:pPr marL="263525" indent="-171450" algn="just">
              <a:lnSpc>
                <a:spcPct val="115000"/>
              </a:lnSpc>
              <a:spcAft>
                <a:spcPts val="800"/>
              </a:spcAft>
              <a:buFont typeface="Arial" panose="020B0604020202020204" pitchFamily="34" charset="0"/>
              <a:buChar char="•"/>
            </a:pPr>
            <a:r>
              <a:rPr lang="fr-FR" sz="700">
                <a:solidFill>
                  <a:schemeClr val="tx1">
                    <a:lumMod val="85000"/>
                    <a:lumOff val="15000"/>
                  </a:schemeClr>
                </a:solidFill>
                <a:latin typeface="Marianne" panose="02000000000000000000" pitchFamily="2" charset="0"/>
                <a:ea typeface="Calibri" panose="020F0502020204030204" pitchFamily="34" charset="0"/>
                <a:cs typeface="Times New Roman" panose="02020603050405020304" pitchFamily="18" charset="0"/>
              </a:rPr>
              <a:t>Associé avec une structure d’HAD </a:t>
            </a:r>
            <a:r>
              <a:rPr lang="fr-FR" sz="700">
                <a:solidFill>
                  <a:srgbClr val="000000"/>
                </a:solidFill>
                <a:latin typeface="Marianne" panose="02000000000000000000" pitchFamily="2" charset="0"/>
                <a:ea typeface="Calibri" panose="020F0502020204030204" pitchFamily="34" charset="0"/>
                <a:cs typeface="Times New Roman" panose="02020603050405020304" pitchFamily="18" charset="0"/>
              </a:rPr>
              <a:t>(</a:t>
            </a:r>
            <a:r>
              <a:rPr lang="fr-FR" sz="700">
                <a:solidFill>
                  <a:srgbClr val="000000"/>
                </a:solidFill>
                <a:effectLst/>
                <a:latin typeface="Marianne" panose="02000000000000000000" pitchFamily="2" charset="0"/>
                <a:ea typeface="Calibri" panose="020F0502020204030204" pitchFamily="34" charset="0"/>
                <a:cs typeface="Times New Roman" panose="02020603050405020304" pitchFamily="18" charset="0"/>
              </a:rPr>
              <a:t>dans les conditions prévues à l’article R. 6123-90-1 ou à l’article R. </a:t>
            </a:r>
            <a:r>
              <a:rPr lang="fr-FR" sz="700">
                <a:solidFill>
                  <a:srgbClr val="000000"/>
                </a:solidFill>
                <a:latin typeface="Marianne" panose="02000000000000000000" pitchFamily="2" charset="0"/>
                <a:ea typeface="Calibri" panose="020F0502020204030204" pitchFamily="34" charset="0"/>
                <a:cs typeface="Times New Roman" panose="02020603050405020304" pitchFamily="18" charset="0"/>
              </a:rPr>
              <a:t>6123-94 du CSP </a:t>
            </a:r>
            <a:r>
              <a:rPr lang="fr-FR" sz="700">
                <a:solidFill>
                  <a:srgbClr val="000000"/>
                </a:solidFill>
                <a:effectLst/>
                <a:latin typeface="Marianne" panose="02000000000000000000" pitchFamily="2" charset="0"/>
                <a:ea typeface="Calibri" panose="020F0502020204030204" pitchFamily="34" charset="0"/>
                <a:cs typeface="Times New Roman" panose="02020603050405020304" pitchFamily="18" charset="0"/>
              </a:rPr>
              <a:t>dans sa rédaction antérieure au 1</a:t>
            </a:r>
            <a:r>
              <a:rPr lang="fr-FR" sz="700" baseline="30000">
                <a:solidFill>
                  <a:srgbClr val="000000"/>
                </a:solidFill>
                <a:effectLst/>
                <a:latin typeface="Marianne" panose="02000000000000000000" pitchFamily="2" charset="0"/>
                <a:ea typeface="Calibri" panose="020F0502020204030204" pitchFamily="34" charset="0"/>
                <a:cs typeface="Times New Roman" panose="02020603050405020304" pitchFamily="18" charset="0"/>
              </a:rPr>
              <a:t>er</a:t>
            </a:r>
            <a:r>
              <a:rPr lang="fr-FR" sz="700">
                <a:solidFill>
                  <a:srgbClr val="000000"/>
                </a:solidFill>
                <a:effectLst/>
                <a:latin typeface="Marianne" panose="02000000000000000000" pitchFamily="2" charset="0"/>
                <a:ea typeface="Calibri" panose="020F0502020204030204" pitchFamily="34" charset="0"/>
                <a:cs typeface="Times New Roman" panose="02020603050405020304" pitchFamily="18" charset="0"/>
              </a:rPr>
              <a:t> juin 2023). </a:t>
            </a:r>
            <a:r>
              <a:rPr lang="fr-FR" sz="700">
                <a:solidFill>
                  <a:srgbClr val="000000"/>
                </a:solidFill>
                <a:latin typeface="Marianne" panose="02000000000000000000" pitchFamily="2" charset="0"/>
                <a:ea typeface="Calibri" panose="020F0502020204030204" pitchFamily="34" charset="0"/>
                <a:cs typeface="Times New Roman" panose="02020603050405020304" pitchFamily="18" charset="0"/>
              </a:rPr>
              <a:t>La structure d’HAD peut relever de la même entité juridique que le titulaire d’autorisation TMSC.</a:t>
            </a:r>
            <a:endParaRPr lang="fr-FR" sz="700">
              <a:solidFill>
                <a:srgbClr val="000000"/>
              </a:solidFill>
              <a:effectLst/>
              <a:latin typeface="Marianne" panose="02000000000000000000" pitchFamily="2" charset="0"/>
              <a:ea typeface="Calibri" panose="020F0502020204030204" pitchFamily="34" charset="0"/>
              <a:cs typeface="Times New Roman" panose="02020603050405020304" pitchFamily="18" charset="0"/>
            </a:endParaRPr>
          </a:p>
        </p:txBody>
      </p:sp>
      <p:sp>
        <p:nvSpPr>
          <p:cNvPr id="38" name="Rectangle : coins arrondis 37">
            <a:extLst>
              <a:ext uri="{FF2B5EF4-FFF2-40B4-BE49-F238E27FC236}">
                <a16:creationId xmlns:a16="http://schemas.microsoft.com/office/drawing/2014/main" id="{AF0C87AC-6797-0ED3-E7CF-48DBA2B3AD5F}"/>
              </a:ext>
            </a:extLst>
          </p:cNvPr>
          <p:cNvSpPr/>
          <p:nvPr/>
        </p:nvSpPr>
        <p:spPr>
          <a:xfrm>
            <a:off x="4499993" y="1635646"/>
            <a:ext cx="4328932" cy="1141721"/>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63525" indent="-171450" algn="just">
              <a:buFont typeface="Arial" panose="020B0604020202020204" pitchFamily="34" charset="0"/>
              <a:buChar char="•"/>
            </a:pPr>
            <a:r>
              <a:rPr lang="fr-FR" sz="900" b="1">
                <a:solidFill>
                  <a:schemeClr val="tx1"/>
                </a:solidFill>
                <a:latin typeface="Marianne"/>
                <a:cs typeface="Calibri"/>
                <a:sym typeface="Wingdings" panose="05000000000000000000" pitchFamily="2" charset="2"/>
              </a:rPr>
              <a:t>Ajout : </a:t>
            </a:r>
            <a:r>
              <a:rPr lang="fr-FR" sz="900">
                <a:solidFill>
                  <a:schemeClr val="tx1"/>
                </a:solidFill>
                <a:latin typeface="Marianne"/>
                <a:cs typeface="Calibri"/>
                <a:sym typeface="Wingdings" panose="05000000000000000000" pitchFamily="2" charset="2"/>
              </a:rPr>
              <a:t>une date fixée par arrêté pour les retours des dossiers de candidature </a:t>
            </a:r>
            <a:r>
              <a:rPr lang="fr-FR" sz="900">
                <a:solidFill>
                  <a:schemeClr val="tx1">
                    <a:lumMod val="85000"/>
                    <a:lumOff val="15000"/>
                  </a:schemeClr>
                </a:solidFill>
                <a:latin typeface="Marianne"/>
                <a:cs typeface="Calibri"/>
                <a:sym typeface="Wingdings" panose="05000000000000000000" pitchFamily="2" charset="2"/>
              </a:rPr>
              <a:t>auprès de l'ARS  15 mai 2025 </a:t>
            </a:r>
            <a:endParaRPr lang="fr-FR" sz="900">
              <a:solidFill>
                <a:schemeClr val="tx1">
                  <a:lumMod val="85000"/>
                  <a:lumOff val="15000"/>
                </a:schemeClr>
              </a:solidFill>
              <a:latin typeface="Marianne" panose="02000000000000000000" pitchFamily="2" charset="0"/>
              <a:cs typeface="Calibri" panose="020F0502020204030204" pitchFamily="34" charset="0"/>
              <a:sym typeface="Wingdings" panose="05000000000000000000" pitchFamily="2" charset="2"/>
            </a:endParaRPr>
          </a:p>
          <a:p>
            <a:pPr marL="92075" algn="just"/>
            <a:endParaRPr lang="fr-FR" sz="900">
              <a:solidFill>
                <a:schemeClr val="tx1">
                  <a:lumMod val="85000"/>
                  <a:lumOff val="15000"/>
                </a:schemeClr>
              </a:solidFill>
              <a:latin typeface="Marianne" panose="02000000000000000000" pitchFamily="2" charset="0"/>
              <a:cs typeface="Calibri" panose="020F0502020204030204" pitchFamily="34" charset="0"/>
              <a:sym typeface="Wingdings" panose="05000000000000000000" pitchFamily="2" charset="2"/>
            </a:endParaRPr>
          </a:p>
          <a:p>
            <a:pPr marL="263525" indent="-171450" algn="just">
              <a:buFont typeface="Arial" panose="020B0604020202020204" pitchFamily="34" charset="0"/>
              <a:buChar char="•"/>
            </a:pPr>
            <a:r>
              <a:rPr lang="fr-FR" sz="900" b="1">
                <a:solidFill>
                  <a:schemeClr val="tx1">
                    <a:lumMod val="85000"/>
                    <a:lumOff val="15000"/>
                  </a:schemeClr>
                </a:solidFill>
                <a:latin typeface="Marianne" panose="02000000000000000000" pitchFamily="2" charset="0"/>
                <a:cs typeface="Calibri" panose="020F0502020204030204" pitchFamily="34" charset="0"/>
                <a:sym typeface="Wingdings" panose="05000000000000000000" pitchFamily="2" charset="2"/>
              </a:rPr>
              <a:t>Ajout : </a:t>
            </a:r>
            <a:r>
              <a:rPr lang="fr-FR" sz="900">
                <a:solidFill>
                  <a:schemeClr val="tx1">
                    <a:lumMod val="85000"/>
                    <a:lumOff val="15000"/>
                  </a:schemeClr>
                </a:solidFill>
                <a:latin typeface="Marianne" panose="02000000000000000000" pitchFamily="2" charset="0"/>
                <a:cs typeface="Calibri" panose="020F0502020204030204" pitchFamily="34" charset="0"/>
                <a:sym typeface="Wingdings" panose="05000000000000000000" pitchFamily="2" charset="2"/>
              </a:rPr>
              <a:t> présentation par le titulaire de l’autorisation de TMSC d’un projet de développement du recours à l’HAD pour les patients bénéficiant de TMSC : dans le but de développer l’adressage de patients pour la poursuite de leur TMSC en HAD </a:t>
            </a:r>
            <a:endParaRPr lang="fr-FR" sz="900" b="1">
              <a:solidFill>
                <a:schemeClr val="tx1">
                  <a:lumMod val="85000"/>
                  <a:lumOff val="15000"/>
                </a:schemeClr>
              </a:solidFill>
              <a:latin typeface="Marianne" panose="02000000000000000000" pitchFamily="2" charset="0"/>
              <a:cs typeface="Calibri" panose="020F0502020204030204" pitchFamily="34" charset="0"/>
              <a:sym typeface="Wingdings" panose="05000000000000000000" pitchFamily="2" charset="2"/>
            </a:endParaRPr>
          </a:p>
        </p:txBody>
      </p:sp>
      <p:sp>
        <p:nvSpPr>
          <p:cNvPr id="45" name="Flèche : droite 44">
            <a:extLst>
              <a:ext uri="{FF2B5EF4-FFF2-40B4-BE49-F238E27FC236}">
                <a16:creationId xmlns:a16="http://schemas.microsoft.com/office/drawing/2014/main" id="{64F017BF-4C9B-E1AB-83AC-CE183DA2E658}"/>
              </a:ext>
            </a:extLst>
          </p:cNvPr>
          <p:cNvSpPr/>
          <p:nvPr/>
        </p:nvSpPr>
        <p:spPr>
          <a:xfrm>
            <a:off x="4041228" y="3601190"/>
            <a:ext cx="364565" cy="81342"/>
          </a:xfrm>
          <a:prstGeom prst="rightArrow">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a:ln w="22225">
                <a:solidFill>
                  <a:schemeClr val="accent2"/>
                </a:solidFill>
                <a:prstDash val="solid"/>
              </a:ln>
              <a:solidFill>
                <a:srgbClr val="002060"/>
              </a:solidFill>
            </a:endParaRPr>
          </a:p>
        </p:txBody>
      </p:sp>
    </p:spTree>
    <p:extLst>
      <p:ext uri="{BB962C8B-B14F-4D97-AF65-F5344CB8AC3E}">
        <p14:creationId xmlns:p14="http://schemas.microsoft.com/office/powerpoint/2010/main" val="2428105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5CDA0-2A11-4608-BF45-7A1898FF70C2}"/>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A50461C-781C-8272-50B9-8EB6CDA128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750" b="1" i="0" u="none" strike="noStrike" kern="1200" cap="none" spc="0" normalizeH="0" baseline="0" noProof="0" smtClean="0">
                <a:ln>
                  <a:noFill/>
                </a:ln>
                <a:solidFill>
                  <a:srgbClr val="000000"/>
                </a:solidFill>
                <a:effectLst/>
                <a:uLnTx/>
                <a:uFillTx/>
                <a:latin typeface="Marianne"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750" b="1" i="0" u="none" strike="noStrike" kern="1200" cap="none" spc="0" normalizeH="0" baseline="0" noProof="0">
              <a:ln>
                <a:noFill/>
              </a:ln>
              <a:solidFill>
                <a:srgbClr val="000000"/>
              </a:solidFill>
              <a:effectLst/>
              <a:uLnTx/>
              <a:uFillTx/>
              <a:latin typeface="Marianne" panose="02000000000000000000" pitchFamily="2" charset="0"/>
              <a:ea typeface="+mn-ea"/>
              <a:cs typeface="+mn-cs"/>
            </a:endParaRPr>
          </a:p>
        </p:txBody>
      </p:sp>
      <p:sp>
        <p:nvSpPr>
          <p:cNvPr id="3" name="Espace réservé de la date 2">
            <a:extLst>
              <a:ext uri="{FF2B5EF4-FFF2-40B4-BE49-F238E27FC236}">
                <a16:creationId xmlns:a16="http://schemas.microsoft.com/office/drawing/2014/main" id="{4982913D-EF58-F94D-EBD5-965919C2D868}"/>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4A60EE-9D13-3442-9796-E718C6343EC1}" type="datetime1">
              <a:rPr kumimoji="0" lang="fr-FR" sz="750" b="1" i="0" u="none" strike="noStrike" kern="1200" cap="all" spc="0" normalizeH="0" baseline="0" noProof="0" smtClean="0">
                <a:ln>
                  <a:noFill/>
                </a:ln>
                <a:solidFill>
                  <a:srgbClr val="000000"/>
                </a:solidFill>
                <a:effectLst/>
                <a:uLnTx/>
                <a:uFillTx/>
                <a:latin typeface="Marianne" panose="020000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17/01/2025</a:t>
            </a:fld>
            <a:endParaRPr kumimoji="0" lang="fr-FR" sz="750" b="1" i="0" u="none" strike="noStrike" kern="1200" cap="all" spc="0" normalizeH="0" baseline="0" noProof="0">
              <a:ln>
                <a:noFill/>
              </a:ln>
              <a:solidFill>
                <a:srgbClr val="000000"/>
              </a:solidFill>
              <a:effectLst/>
              <a:uLnTx/>
              <a:uFillTx/>
              <a:latin typeface="Marianne" panose="02000000000000000000" pitchFamily="2" charset="0"/>
              <a:ea typeface="+mn-ea"/>
              <a:cs typeface="+mn-cs"/>
            </a:endParaRPr>
          </a:p>
        </p:txBody>
      </p:sp>
      <p:sp>
        <p:nvSpPr>
          <p:cNvPr id="7" name="Espace réservé du pied de page 6">
            <a:extLst>
              <a:ext uri="{FF2B5EF4-FFF2-40B4-BE49-F238E27FC236}">
                <a16:creationId xmlns:a16="http://schemas.microsoft.com/office/drawing/2014/main" id="{90E28B12-4EE4-699A-EB52-F276926DD530}"/>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Marianne" panose="02000000000000000000" pitchFamily="2" charset="0"/>
                <a:ea typeface="+mn-ea"/>
                <a:cs typeface="+mn-cs"/>
              </a:rPr>
              <a:t>Direction générale de l’offre de soins</a:t>
            </a:r>
          </a:p>
        </p:txBody>
      </p:sp>
      <p:sp>
        <p:nvSpPr>
          <p:cNvPr id="26" name="Titre 4">
            <a:extLst>
              <a:ext uri="{FF2B5EF4-FFF2-40B4-BE49-F238E27FC236}">
                <a16:creationId xmlns:a16="http://schemas.microsoft.com/office/drawing/2014/main" id="{0850169E-2C81-A7E2-4182-531AF215238D}"/>
              </a:ext>
            </a:extLst>
          </p:cNvPr>
          <p:cNvSpPr txBox="1">
            <a:spLocks/>
          </p:cNvSpPr>
          <p:nvPr/>
        </p:nvSpPr>
        <p:spPr>
          <a:xfrm>
            <a:off x="292990" y="746514"/>
            <a:ext cx="7056784" cy="654480"/>
          </a:xfrm>
          <a:prstGeom prst="rect">
            <a:avLst/>
          </a:prstGeom>
        </p:spPr>
        <p:txBody>
          <a:bodyPr vert="horz" lIns="91440" tIns="45720" rIns="91440" bIns="45720" rtlCol="0" anchor="ctr">
            <a:normAutofit/>
          </a:bodyPr>
          <a:lstStyle>
            <a:lvl1pPr marL="14288" indent="0" algn="l" defTabSz="914400" rtl="0" eaLnBrk="1" latinLnBrk="0" hangingPunct="1">
              <a:lnSpc>
                <a:spcPct val="90000"/>
              </a:lnSpc>
              <a:spcBef>
                <a:spcPct val="0"/>
              </a:spcBef>
              <a:buNone/>
              <a:tabLst/>
              <a:defRPr sz="2500" b="1" kern="1200">
                <a:solidFill>
                  <a:schemeClr val="tx1"/>
                </a:solidFill>
                <a:latin typeface="Marianne" panose="02000000000000000000" pitchFamily="2" charset="0"/>
                <a:ea typeface="+mj-ea"/>
                <a:cs typeface="+mj-cs"/>
              </a:defRPr>
            </a:lvl1pPr>
          </a:lstStyle>
          <a:p>
            <a:r>
              <a:rPr lang="fr-FR" sz="2000" u="sng"/>
              <a:t>L’évolution du décret suite au PDCE</a:t>
            </a:r>
            <a:r>
              <a:rPr lang="fr-FR" sz="2000"/>
              <a:t> : </a:t>
            </a:r>
          </a:p>
        </p:txBody>
      </p:sp>
      <p:sp>
        <p:nvSpPr>
          <p:cNvPr id="15" name="Flèche : droite 14">
            <a:extLst>
              <a:ext uri="{FF2B5EF4-FFF2-40B4-BE49-F238E27FC236}">
                <a16:creationId xmlns:a16="http://schemas.microsoft.com/office/drawing/2014/main" id="{D5912911-708A-62DD-3DA8-8425BA3E14C5}"/>
              </a:ext>
            </a:extLst>
          </p:cNvPr>
          <p:cNvSpPr/>
          <p:nvPr/>
        </p:nvSpPr>
        <p:spPr>
          <a:xfrm>
            <a:off x="4041228" y="3858560"/>
            <a:ext cx="364565" cy="81342"/>
          </a:xfrm>
          <a:prstGeom prst="rightArrow">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a:ln w="22225">
                <a:solidFill>
                  <a:schemeClr val="accent2"/>
                </a:solidFill>
                <a:prstDash val="solid"/>
              </a:ln>
              <a:solidFill>
                <a:srgbClr val="002060"/>
              </a:solidFill>
            </a:endParaRPr>
          </a:p>
        </p:txBody>
      </p:sp>
      <p:sp>
        <p:nvSpPr>
          <p:cNvPr id="19" name="Rectangle : coins arrondis 18">
            <a:extLst>
              <a:ext uri="{FF2B5EF4-FFF2-40B4-BE49-F238E27FC236}">
                <a16:creationId xmlns:a16="http://schemas.microsoft.com/office/drawing/2014/main" id="{F6B8894A-40B3-0290-C79B-BE22DDE68CBD}"/>
              </a:ext>
            </a:extLst>
          </p:cNvPr>
          <p:cNvSpPr/>
          <p:nvPr/>
        </p:nvSpPr>
        <p:spPr>
          <a:xfrm>
            <a:off x="107504" y="3658685"/>
            <a:ext cx="914398" cy="478740"/>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noFill/>
                </a:ln>
                <a:solidFill>
                  <a:srgbClr val="000000"/>
                </a:solidFill>
                <a:effectLst/>
                <a:uLnTx/>
                <a:uFillTx/>
                <a:latin typeface="Marianne"/>
              </a:rPr>
              <a:t>Art. 4</a:t>
            </a:r>
          </a:p>
          <a:p>
            <a:pPr algn="ctr">
              <a:defRPr/>
            </a:pPr>
            <a:r>
              <a:rPr lang="fr-FR" sz="700">
                <a:solidFill>
                  <a:srgbClr val="000000"/>
                </a:solidFill>
                <a:latin typeface="Marianne"/>
              </a:rPr>
              <a:t>A propos de l’évaluation</a:t>
            </a:r>
            <a:endParaRPr lang="fr-FR" sz="700" i="0" u="none" strike="noStrike" kern="1200" cap="none" spc="0" normalizeH="0" baseline="0" noProof="0">
              <a:ln>
                <a:noFill/>
              </a:ln>
              <a:solidFill>
                <a:srgbClr val="000000"/>
              </a:solidFill>
              <a:effectLst/>
              <a:uLnTx/>
              <a:uFillTx/>
              <a:latin typeface="Marianne" panose="02000000000000000000" pitchFamily="2" charset="0"/>
            </a:endParaRPr>
          </a:p>
        </p:txBody>
      </p:sp>
      <p:sp>
        <p:nvSpPr>
          <p:cNvPr id="21" name="Rectangle : coins arrondis 20">
            <a:extLst>
              <a:ext uri="{FF2B5EF4-FFF2-40B4-BE49-F238E27FC236}">
                <a16:creationId xmlns:a16="http://schemas.microsoft.com/office/drawing/2014/main" id="{AD63A82F-F52E-3E38-BAAB-6B60172E0FD4}"/>
              </a:ext>
            </a:extLst>
          </p:cNvPr>
          <p:cNvSpPr/>
          <p:nvPr/>
        </p:nvSpPr>
        <p:spPr>
          <a:xfrm>
            <a:off x="4451076" y="2997648"/>
            <a:ext cx="4585407" cy="1725926"/>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3525" indent="-171450" algn="just">
              <a:buFont typeface="Arial" panose="020B0604020202020204" pitchFamily="34" charset="0"/>
              <a:buChar char="•"/>
            </a:pPr>
            <a:r>
              <a:rPr lang="fr-FR" sz="900" b="1">
                <a:solidFill>
                  <a:schemeClr val="tx1"/>
                </a:solidFill>
                <a:latin typeface="Marianne" panose="02000000000000000000" pitchFamily="2" charset="0"/>
                <a:cs typeface="Calibri" panose="020F0502020204030204" pitchFamily="34" charset="0"/>
                <a:sym typeface="Wingdings" panose="05000000000000000000" pitchFamily="2" charset="2"/>
              </a:rPr>
              <a:t>L’évaluation est faite sur la base des rapports des</a:t>
            </a:r>
            <a:r>
              <a:rPr lang="fr-FR" sz="900">
                <a:solidFill>
                  <a:schemeClr val="tx1"/>
                </a:solidFill>
                <a:latin typeface="Marianne" panose="02000000000000000000" pitchFamily="2" charset="0"/>
                <a:cs typeface="Calibri" panose="020F0502020204030204" pitchFamily="34" charset="0"/>
                <a:sym typeface="Wingdings" panose="05000000000000000000" pitchFamily="2" charset="2"/>
              </a:rPr>
              <a:t> </a:t>
            </a:r>
            <a:r>
              <a:rPr lang="fr-FR" sz="900" b="1">
                <a:solidFill>
                  <a:schemeClr val="tx1"/>
                </a:solidFill>
                <a:latin typeface="Marianne" panose="02000000000000000000" pitchFamily="2" charset="0"/>
                <a:cs typeface="Calibri" panose="020F0502020204030204" pitchFamily="34" charset="0"/>
                <a:sym typeface="Wingdings" panose="05000000000000000000" pitchFamily="2" charset="2"/>
              </a:rPr>
              <a:t>établissements de santé </a:t>
            </a:r>
            <a:r>
              <a:rPr lang="fr-FR" sz="900">
                <a:solidFill>
                  <a:schemeClr val="tx1"/>
                </a:solidFill>
                <a:latin typeface="Marianne" panose="02000000000000000000" pitchFamily="2" charset="0"/>
                <a:cs typeface="Calibri" panose="020F0502020204030204" pitchFamily="34" charset="0"/>
                <a:sym typeface="Wingdings" panose="05000000000000000000" pitchFamily="2" charset="2"/>
              </a:rPr>
              <a:t>expérimentateurs, qui s’engagent au moment du dossier de </a:t>
            </a:r>
            <a:r>
              <a:rPr lang="fr-FR" sz="900">
                <a:solidFill>
                  <a:schemeClr val="tx1">
                    <a:lumMod val="85000"/>
                    <a:lumOff val="15000"/>
                  </a:schemeClr>
                </a:solidFill>
                <a:latin typeface="Marianne" panose="02000000000000000000" pitchFamily="2" charset="0"/>
                <a:cs typeface="Calibri" panose="020F0502020204030204" pitchFamily="34" charset="0"/>
                <a:sym typeface="Wingdings" panose="05000000000000000000" pitchFamily="2" charset="2"/>
              </a:rPr>
              <a:t>candidature à établir le rapport à l’entrée, à 1 an et à 2 ans. </a:t>
            </a:r>
          </a:p>
          <a:p>
            <a:pPr marL="263525" indent="-171450" algn="just">
              <a:buFont typeface="Arial" panose="020B0604020202020204" pitchFamily="34" charset="0"/>
              <a:buChar char="•"/>
            </a:pPr>
            <a:r>
              <a:rPr lang="fr-FR" sz="900">
                <a:solidFill>
                  <a:schemeClr val="tx1">
                    <a:lumMod val="85000"/>
                    <a:lumOff val="15000"/>
                  </a:schemeClr>
                </a:solidFill>
                <a:latin typeface="Marianne" panose="02000000000000000000" pitchFamily="2" charset="0"/>
                <a:cs typeface="Calibri" panose="020F0502020204030204" pitchFamily="34" charset="0"/>
              </a:rPr>
              <a:t>L’évaluation porte sur l’impact de la rémunération forfaitaire sur le niveau d’adressage par les établissements de santé vers les structures d’hospitalisation à domicile, sur l’efficacité des organisations mises en place grâce à cette rémunération forfaitaire et sur son effet sur les dépenses d’assurance maladie</a:t>
            </a:r>
            <a:endParaRPr lang="fr-FR" sz="900">
              <a:solidFill>
                <a:schemeClr val="tx1">
                  <a:lumMod val="85000"/>
                  <a:lumOff val="15000"/>
                </a:schemeClr>
              </a:solidFill>
              <a:latin typeface="Marianne" panose="02000000000000000000" pitchFamily="2" charset="0"/>
              <a:cs typeface="Calibri" panose="020F0502020204030204" pitchFamily="34" charset="0"/>
              <a:sym typeface="Wingdings" panose="05000000000000000000" pitchFamily="2" charset="2"/>
            </a:endParaRPr>
          </a:p>
          <a:p>
            <a:pPr marL="263525" indent="-171450" algn="just">
              <a:buFont typeface="Arial" panose="020B0604020202020204" pitchFamily="34" charset="0"/>
              <a:buChar char="•"/>
            </a:pPr>
            <a:r>
              <a:rPr lang="fr-FR" sz="900" b="1">
                <a:solidFill>
                  <a:schemeClr val="tx1"/>
                </a:solidFill>
                <a:latin typeface="Marianne" panose="02000000000000000000" pitchFamily="2" charset="0"/>
                <a:cs typeface="Calibri" panose="020F0502020204030204" pitchFamily="34" charset="0"/>
                <a:sym typeface="Wingdings" panose="05000000000000000000" pitchFamily="2" charset="2"/>
              </a:rPr>
              <a:t>Le contenu des rapports est fixé par arrêté. </a:t>
            </a:r>
            <a:r>
              <a:rPr lang="fr-FR" sz="900">
                <a:solidFill>
                  <a:schemeClr val="tx1"/>
                </a:solidFill>
                <a:latin typeface="Marianne" panose="02000000000000000000" pitchFamily="2" charset="0"/>
                <a:cs typeface="Calibri" panose="020F0502020204030204" pitchFamily="34" charset="0"/>
                <a:sym typeface="Wingdings" panose="05000000000000000000" pitchFamily="2" charset="2"/>
              </a:rPr>
              <a:t> ils comportent notamment une description de l’organisation mise en place pour les HAD dans la prise en charge, mais aussi le nombre de patients adressés, ainsi que l’objectif de développement que se fixe l’établissement adresseur.</a:t>
            </a:r>
            <a:endParaRPr lang="fr-FR" sz="900" strike="sngStrike">
              <a:solidFill>
                <a:schemeClr val="tx1"/>
              </a:solidFill>
              <a:latin typeface="Marianne" panose="02000000000000000000" pitchFamily="2" charset="0"/>
              <a:cs typeface="Calibri" panose="020F0502020204030204" pitchFamily="34" charset="0"/>
              <a:sym typeface="Wingdings" panose="05000000000000000000" pitchFamily="2" charset="2"/>
            </a:endParaRPr>
          </a:p>
        </p:txBody>
      </p:sp>
      <p:sp>
        <p:nvSpPr>
          <p:cNvPr id="5" name="Rectangle : coins arrondis 4">
            <a:extLst>
              <a:ext uri="{FF2B5EF4-FFF2-40B4-BE49-F238E27FC236}">
                <a16:creationId xmlns:a16="http://schemas.microsoft.com/office/drawing/2014/main" id="{06D83CB3-74C1-3323-B791-90C34683BFFB}"/>
              </a:ext>
            </a:extLst>
          </p:cNvPr>
          <p:cNvSpPr/>
          <p:nvPr/>
        </p:nvSpPr>
        <p:spPr>
          <a:xfrm>
            <a:off x="107504" y="1923678"/>
            <a:ext cx="914400" cy="847678"/>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noFill/>
                </a:ln>
                <a:solidFill>
                  <a:srgbClr val="000000"/>
                </a:solidFill>
                <a:effectLst/>
                <a:uLnTx/>
                <a:uFillTx/>
                <a:latin typeface="Marianne" panose="02000000000000000000" pitchFamily="2" charset="0"/>
              </a:rPr>
              <a:t>Art. </a:t>
            </a:r>
            <a:r>
              <a:rPr lang="fr-FR" sz="700" b="1">
                <a:solidFill>
                  <a:srgbClr val="000000"/>
                </a:solidFill>
                <a:latin typeface="Marianne" panose="02000000000000000000" pitchFamily="2" charset="0"/>
              </a:rPr>
              <a:t>3</a:t>
            </a:r>
            <a:endParaRPr kumimoji="0" lang="fr-FR" sz="700" b="1" i="0" u="none" strike="noStrike" kern="1200" cap="none" spc="0" normalizeH="0" baseline="30000" noProof="0">
              <a:ln>
                <a:noFill/>
              </a:ln>
              <a:solidFill>
                <a:srgbClr val="000000"/>
              </a:solidFill>
              <a:effectLst/>
              <a:uLnTx/>
              <a:uFillTx/>
              <a:latin typeface="Marianne"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700">
                <a:solidFill>
                  <a:schemeClr val="tx1"/>
                </a:solidFill>
                <a:latin typeface="Marianne" panose="02000000000000000000" pitchFamily="2" charset="0"/>
              </a:rPr>
              <a:t>À propos des modalités de détermination de la rémunération forfaitaire</a:t>
            </a:r>
            <a:endParaRPr kumimoji="0" lang="fr-FR" sz="700" b="1" i="0" u="none" strike="noStrike" kern="1200" cap="none" spc="0" normalizeH="0" baseline="0" noProof="0">
              <a:ln>
                <a:noFill/>
              </a:ln>
              <a:solidFill>
                <a:schemeClr val="tx1"/>
              </a:solidFill>
              <a:effectLst/>
              <a:uLnTx/>
              <a:uFillTx/>
              <a:latin typeface="Marianne" panose="02000000000000000000" pitchFamily="2" charset="0"/>
            </a:endParaRPr>
          </a:p>
        </p:txBody>
      </p:sp>
      <p:sp>
        <p:nvSpPr>
          <p:cNvPr id="8" name="Rectangle : coins arrondis 7">
            <a:extLst>
              <a:ext uri="{FF2B5EF4-FFF2-40B4-BE49-F238E27FC236}">
                <a16:creationId xmlns:a16="http://schemas.microsoft.com/office/drawing/2014/main" id="{3121C9A3-AA9C-CDE1-B65D-33D440F84EDC}"/>
              </a:ext>
            </a:extLst>
          </p:cNvPr>
          <p:cNvSpPr/>
          <p:nvPr/>
        </p:nvSpPr>
        <p:spPr>
          <a:xfrm>
            <a:off x="1071726" y="1635646"/>
            <a:ext cx="2924210" cy="1376997"/>
          </a:xfrm>
          <a:prstGeom prst="roundRect">
            <a:avLst/>
          </a:prstGeom>
          <a:solidFill>
            <a:schemeClr val="bg1">
              <a:lumMod val="85000"/>
            </a:schemeClr>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3525" indent="-171450" algn="just">
              <a:spcAft>
                <a:spcPts val="0"/>
              </a:spcAft>
              <a:buFont typeface="Arial" panose="020B0604020202020204" pitchFamily="34" charset="0"/>
              <a:buChar char="•"/>
            </a:pPr>
            <a:r>
              <a:rPr lang="fr-FR" sz="700">
                <a:solidFill>
                  <a:schemeClr val="tx1"/>
                </a:solidFill>
                <a:latin typeface="Marianne" panose="02000000000000000000" pitchFamily="2" charset="0"/>
                <a:cs typeface="Calibri" panose="020F0502020204030204" pitchFamily="34" charset="0"/>
              </a:rPr>
              <a:t>Rémunération versée à l’ES autorisé aux TMSC expérimentateur :</a:t>
            </a:r>
          </a:p>
          <a:p>
            <a:pPr marL="92075" algn="just">
              <a:spcAft>
                <a:spcPts val="0"/>
              </a:spcAft>
            </a:pPr>
            <a:r>
              <a:rPr lang="fr-FR" sz="700" b="1">
                <a:solidFill>
                  <a:schemeClr val="tx1"/>
                </a:solidFill>
                <a:latin typeface="Marianne" panose="02000000000000000000" pitchFamily="2" charset="0"/>
                <a:cs typeface="Calibri" panose="020F0502020204030204" pitchFamily="34" charset="0"/>
              </a:rPr>
              <a:t>Pour chaque patient </a:t>
            </a:r>
            <a:r>
              <a:rPr lang="fr-FR" sz="700">
                <a:solidFill>
                  <a:schemeClr val="tx1"/>
                </a:solidFill>
                <a:latin typeface="Marianne" panose="02000000000000000000" pitchFamily="2" charset="0"/>
                <a:cs typeface="Calibri" panose="020F0502020204030204" pitchFamily="34" charset="0"/>
              </a:rPr>
              <a:t>adressé à la structure d’HAD partenaire de l’expérimentation ;</a:t>
            </a:r>
          </a:p>
          <a:p>
            <a:pPr marL="92075" algn="just">
              <a:spcAft>
                <a:spcPts val="0"/>
              </a:spcAft>
            </a:pPr>
            <a:r>
              <a:rPr lang="fr-FR" sz="700" b="1">
                <a:solidFill>
                  <a:schemeClr val="tx1"/>
                </a:solidFill>
                <a:latin typeface="Marianne" panose="02000000000000000000" pitchFamily="2" charset="0"/>
                <a:cs typeface="Calibri" panose="020F0502020204030204" pitchFamily="34" charset="0"/>
              </a:rPr>
              <a:t>Pour chaque mois </a:t>
            </a:r>
            <a:r>
              <a:rPr lang="fr-FR" sz="700">
                <a:solidFill>
                  <a:schemeClr val="tx1"/>
                </a:solidFill>
                <a:latin typeface="Marianne" panose="02000000000000000000" pitchFamily="2" charset="0"/>
                <a:cs typeface="Calibri" panose="020F0502020204030204" pitchFamily="34" charset="0"/>
              </a:rPr>
              <a:t>au cours duquel </a:t>
            </a:r>
            <a:r>
              <a:rPr lang="fr-FR" sz="700" b="1">
                <a:solidFill>
                  <a:schemeClr val="tx1"/>
                </a:solidFill>
                <a:latin typeface="Marianne" panose="02000000000000000000" pitchFamily="2" charset="0"/>
                <a:cs typeface="Calibri" panose="020F0502020204030204" pitchFamily="34" charset="0"/>
              </a:rPr>
              <a:t>le patient a bénéficié d’une application du TMSC en HAD</a:t>
            </a:r>
            <a:r>
              <a:rPr lang="fr-FR" sz="700">
                <a:solidFill>
                  <a:schemeClr val="tx1"/>
                </a:solidFill>
                <a:latin typeface="Marianne" panose="02000000000000000000" pitchFamily="2" charset="0"/>
                <a:cs typeface="Calibri" panose="020F0502020204030204" pitchFamily="34" charset="0"/>
              </a:rPr>
              <a:t> dans le cadre de cet adressage.</a:t>
            </a:r>
            <a:endParaRPr lang="fr-FR" sz="700" b="1" i="1">
              <a:solidFill>
                <a:schemeClr val="tx1"/>
              </a:solidFill>
              <a:latin typeface="Marianne" panose="02000000000000000000" pitchFamily="2" charset="0"/>
              <a:cs typeface="Calibri" panose="020F0502020204030204" pitchFamily="34" charset="0"/>
            </a:endParaRPr>
          </a:p>
          <a:p>
            <a:pPr marL="263525" indent="-171450" algn="just">
              <a:buFont typeface="Arial" panose="020B0604020202020204" pitchFamily="34" charset="0"/>
              <a:buChar char="•"/>
            </a:pPr>
            <a:r>
              <a:rPr lang="fr-FR" sz="700" b="1">
                <a:solidFill>
                  <a:schemeClr val="tx1"/>
                </a:solidFill>
                <a:latin typeface="Marianne" panose="02000000000000000000" pitchFamily="2" charset="0"/>
                <a:cs typeface="Calibri" panose="020F0502020204030204" pitchFamily="34" charset="0"/>
              </a:rPr>
              <a:t>Rémunération forfaitaire majorée pour chaque nouveau patient lors du </a:t>
            </a:r>
            <a:r>
              <a:rPr lang="fr-FR" sz="700" b="1">
                <a:solidFill>
                  <a:schemeClr val="tx1">
                    <a:lumMod val="85000"/>
                    <a:lumOff val="15000"/>
                  </a:schemeClr>
                </a:solidFill>
                <a:latin typeface="Marianne" panose="02000000000000000000" pitchFamily="2" charset="0"/>
                <a:cs typeface="Calibri" panose="020F0502020204030204" pitchFamily="34" charset="0"/>
              </a:rPr>
              <a:t>premier mois de l’injection. </a:t>
            </a:r>
          </a:p>
          <a:p>
            <a:pPr marL="263525" indent="-171450" algn="just">
              <a:buFont typeface="Arial" panose="020B0604020202020204" pitchFamily="34" charset="0"/>
              <a:buChar char="•"/>
            </a:pPr>
            <a:r>
              <a:rPr lang="fr-FR" sz="700" b="1">
                <a:solidFill>
                  <a:schemeClr val="tx1"/>
                </a:solidFill>
                <a:latin typeface="Marianne" panose="02000000000000000000" pitchFamily="2" charset="0"/>
                <a:cs typeface="Calibri" panose="020F0502020204030204" pitchFamily="34" charset="0"/>
              </a:rPr>
              <a:t>Sont exclus </a:t>
            </a:r>
            <a:r>
              <a:rPr lang="fr-FR" sz="700">
                <a:solidFill>
                  <a:schemeClr val="tx1"/>
                </a:solidFill>
                <a:latin typeface="Marianne" panose="02000000000000000000" pitchFamily="2" charset="0"/>
                <a:cs typeface="Calibri" panose="020F0502020204030204" pitchFamily="34" charset="0"/>
              </a:rPr>
              <a:t>du champ de cette expérimentation </a:t>
            </a:r>
            <a:r>
              <a:rPr lang="fr-FR" sz="700" b="1">
                <a:solidFill>
                  <a:schemeClr val="tx1"/>
                </a:solidFill>
                <a:latin typeface="Marianne" panose="02000000000000000000" pitchFamily="2" charset="0"/>
                <a:cs typeface="Calibri" panose="020F0502020204030204" pitchFamily="34" charset="0"/>
              </a:rPr>
              <a:t>: les TMSC oraux.</a:t>
            </a:r>
          </a:p>
        </p:txBody>
      </p:sp>
      <p:sp>
        <p:nvSpPr>
          <p:cNvPr id="10" name="Flèche : droite 9">
            <a:extLst>
              <a:ext uri="{FF2B5EF4-FFF2-40B4-BE49-F238E27FC236}">
                <a16:creationId xmlns:a16="http://schemas.microsoft.com/office/drawing/2014/main" id="{23D46C74-AA08-E9D4-2570-85BDE530CE48}"/>
              </a:ext>
            </a:extLst>
          </p:cNvPr>
          <p:cNvSpPr/>
          <p:nvPr/>
        </p:nvSpPr>
        <p:spPr>
          <a:xfrm>
            <a:off x="4041227" y="2324144"/>
            <a:ext cx="364565" cy="81342"/>
          </a:xfrm>
          <a:prstGeom prst="rightArrow">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a:ln w="22225">
                <a:solidFill>
                  <a:schemeClr val="accent2"/>
                </a:solidFill>
                <a:prstDash val="solid"/>
              </a:ln>
              <a:solidFill>
                <a:srgbClr val="002060"/>
              </a:solidFill>
            </a:endParaRPr>
          </a:p>
        </p:txBody>
      </p:sp>
      <p:sp>
        <p:nvSpPr>
          <p:cNvPr id="12" name="Rectangle : coins arrondis 11">
            <a:extLst>
              <a:ext uri="{FF2B5EF4-FFF2-40B4-BE49-F238E27FC236}">
                <a16:creationId xmlns:a16="http://schemas.microsoft.com/office/drawing/2014/main" id="{E6DB49ED-F561-2079-7D9F-C96E8394348B}"/>
              </a:ext>
            </a:extLst>
          </p:cNvPr>
          <p:cNvSpPr/>
          <p:nvPr/>
        </p:nvSpPr>
        <p:spPr>
          <a:xfrm>
            <a:off x="4451083" y="1635646"/>
            <a:ext cx="4585407" cy="1362001"/>
          </a:xfrm>
          <a:prstGeom prst="round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3525" indent="-171450" algn="just">
              <a:spcAft>
                <a:spcPts val="0"/>
              </a:spcAft>
              <a:buFont typeface="Arial" panose="020B0604020202020204" pitchFamily="34" charset="0"/>
              <a:buChar char="•"/>
            </a:pPr>
            <a:r>
              <a:rPr lang="fr-FR" sz="900" b="1">
                <a:solidFill>
                  <a:schemeClr val="tx1"/>
                </a:solidFill>
                <a:latin typeface="Marianne" panose="02000000000000000000" pitchFamily="2" charset="0"/>
                <a:cs typeface="Calibri" panose="020F0502020204030204" pitchFamily="34" charset="0"/>
              </a:rPr>
              <a:t>Le versement est conditionné à la transmission par l’établissement au début de l’</a:t>
            </a:r>
            <a:r>
              <a:rPr lang="fr-FR" sz="900" b="1" err="1">
                <a:solidFill>
                  <a:schemeClr val="tx1"/>
                </a:solidFill>
                <a:latin typeface="Marianne" panose="02000000000000000000" pitchFamily="2" charset="0"/>
                <a:cs typeface="Calibri" panose="020F0502020204030204" pitchFamily="34" charset="0"/>
              </a:rPr>
              <a:t>Xpé</a:t>
            </a:r>
            <a:r>
              <a:rPr lang="fr-FR" sz="900" b="1">
                <a:solidFill>
                  <a:schemeClr val="tx1"/>
                </a:solidFill>
                <a:latin typeface="Marianne" panose="02000000000000000000" pitchFamily="2" charset="0"/>
                <a:cs typeface="Calibri" panose="020F0502020204030204" pitchFamily="34" charset="0"/>
              </a:rPr>
              <a:t> des éléments nécessaires à l’évaluation</a:t>
            </a:r>
            <a:r>
              <a:rPr lang="fr-FR" sz="900">
                <a:solidFill>
                  <a:schemeClr val="tx1"/>
                </a:solidFill>
                <a:latin typeface="Marianne" panose="02000000000000000000" pitchFamily="2" charset="0"/>
                <a:cs typeface="Calibri" panose="020F0502020204030204" pitchFamily="34" charset="0"/>
              </a:rPr>
              <a:t> de l’expérimentation, dans les conditions prévues à l’article 4.</a:t>
            </a:r>
          </a:p>
          <a:p>
            <a:pPr marL="263525" indent="-171450" algn="just">
              <a:spcAft>
                <a:spcPts val="0"/>
              </a:spcAft>
              <a:buFont typeface="Arial" panose="020B0604020202020204" pitchFamily="34" charset="0"/>
              <a:buChar char="•"/>
            </a:pPr>
            <a:r>
              <a:rPr lang="fr-FR" sz="900" b="1">
                <a:solidFill>
                  <a:schemeClr val="tx1"/>
                </a:solidFill>
                <a:latin typeface="Marianne" panose="02000000000000000000" pitchFamily="2" charset="0"/>
                <a:cs typeface="Calibri" panose="020F0502020204030204" pitchFamily="34" charset="0"/>
              </a:rPr>
              <a:t>Ajout de conditions de plafonds pour le forfait : </a:t>
            </a:r>
          </a:p>
          <a:p>
            <a:pPr marL="720725" lvl="1" indent="-171450" algn="just">
              <a:buFont typeface="Arial" panose="020B0604020202020204" pitchFamily="34" charset="0"/>
              <a:buChar char="•"/>
            </a:pPr>
            <a:r>
              <a:rPr lang="fr-FR" sz="900">
                <a:solidFill>
                  <a:schemeClr val="tx1"/>
                </a:solidFill>
                <a:latin typeface="Marianne" panose="02000000000000000000" pitchFamily="2" charset="0"/>
                <a:cs typeface="Calibri" panose="020F0502020204030204" pitchFamily="34" charset="0"/>
              </a:rPr>
              <a:t>Le forfait mensuel ne peut être supérieur à la différence entre le tarif pour l’assurance maladie d’une prise en charge TMSC en hospitalisation de jour et celui d’une prise en charge en hospitalisation à domicile. </a:t>
            </a:r>
          </a:p>
          <a:p>
            <a:pPr marL="720725" lvl="1" indent="-171450" algn="just">
              <a:buFont typeface="Arial" panose="020B0604020202020204" pitchFamily="34" charset="0"/>
              <a:buChar char="•"/>
            </a:pPr>
            <a:r>
              <a:rPr lang="fr-FR" sz="900">
                <a:solidFill>
                  <a:schemeClr val="tx1"/>
                </a:solidFill>
                <a:latin typeface="Marianne" panose="02000000000000000000" pitchFamily="2" charset="0"/>
                <a:cs typeface="Calibri" panose="020F0502020204030204" pitchFamily="34" charset="0"/>
              </a:rPr>
              <a:t>Le forfait d’inclusion ne peut être supérieur au triple du forfait mensuel. </a:t>
            </a:r>
          </a:p>
        </p:txBody>
      </p:sp>
      <p:cxnSp>
        <p:nvCxnSpPr>
          <p:cNvPr id="16" name="Connecteur droit 15">
            <a:extLst>
              <a:ext uri="{FF2B5EF4-FFF2-40B4-BE49-F238E27FC236}">
                <a16:creationId xmlns:a16="http://schemas.microsoft.com/office/drawing/2014/main" id="{7B9ED1C1-E2C6-843F-21F6-BD7146C9D0C0}"/>
              </a:ext>
            </a:extLst>
          </p:cNvPr>
          <p:cNvCxnSpPr>
            <a:cxnSpLocks/>
          </p:cNvCxnSpPr>
          <p:nvPr/>
        </p:nvCxnSpPr>
        <p:spPr>
          <a:xfrm flipH="1">
            <a:off x="395536" y="1597546"/>
            <a:ext cx="806514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7" name="Connecteur droit 16">
            <a:extLst>
              <a:ext uri="{FF2B5EF4-FFF2-40B4-BE49-F238E27FC236}">
                <a16:creationId xmlns:a16="http://schemas.microsoft.com/office/drawing/2014/main" id="{D0C87A77-48A9-540B-AAFC-E8BF364C9F90}"/>
              </a:ext>
            </a:extLst>
          </p:cNvPr>
          <p:cNvCxnSpPr>
            <a:cxnSpLocks/>
          </p:cNvCxnSpPr>
          <p:nvPr/>
        </p:nvCxnSpPr>
        <p:spPr>
          <a:xfrm>
            <a:off x="4211960" y="1283990"/>
            <a:ext cx="0" cy="360040"/>
          </a:xfrm>
          <a:prstGeom prst="line">
            <a:avLst/>
          </a:prstGeom>
        </p:spPr>
        <p:style>
          <a:lnRef idx="1">
            <a:schemeClr val="accent2"/>
          </a:lnRef>
          <a:fillRef idx="0">
            <a:schemeClr val="accent2"/>
          </a:fillRef>
          <a:effectRef idx="0">
            <a:schemeClr val="accent2"/>
          </a:effectRef>
          <a:fontRef idx="minor">
            <a:schemeClr val="tx1"/>
          </a:fontRef>
        </p:style>
      </p:cxnSp>
      <p:cxnSp>
        <p:nvCxnSpPr>
          <p:cNvPr id="18" name="Connecteur droit 17">
            <a:extLst>
              <a:ext uri="{FF2B5EF4-FFF2-40B4-BE49-F238E27FC236}">
                <a16:creationId xmlns:a16="http://schemas.microsoft.com/office/drawing/2014/main" id="{F101516E-F55E-B46C-F675-33A149B08DB7}"/>
              </a:ext>
            </a:extLst>
          </p:cNvPr>
          <p:cNvCxnSpPr>
            <a:cxnSpLocks/>
          </p:cNvCxnSpPr>
          <p:nvPr/>
        </p:nvCxnSpPr>
        <p:spPr>
          <a:xfrm>
            <a:off x="4211960" y="1627262"/>
            <a:ext cx="0" cy="2600672"/>
          </a:xfrm>
          <a:prstGeom prst="line">
            <a:avLst/>
          </a:prstGeom>
          <a:ln>
            <a:solidFill>
              <a:schemeClr val="accent2">
                <a:shade val="95000"/>
                <a:satMod val="105000"/>
              </a:schemeClr>
            </a:solidFill>
            <a:prstDash val="dash"/>
          </a:ln>
        </p:spPr>
        <p:style>
          <a:lnRef idx="1">
            <a:schemeClr val="accent2"/>
          </a:lnRef>
          <a:fillRef idx="0">
            <a:schemeClr val="accent2"/>
          </a:fillRef>
          <a:effectRef idx="0">
            <a:schemeClr val="accent2"/>
          </a:effectRef>
          <a:fontRef idx="minor">
            <a:schemeClr val="tx1"/>
          </a:fontRef>
        </p:style>
      </p:cxnSp>
      <p:sp>
        <p:nvSpPr>
          <p:cNvPr id="22" name="ZoneTexte 21">
            <a:extLst>
              <a:ext uri="{FF2B5EF4-FFF2-40B4-BE49-F238E27FC236}">
                <a16:creationId xmlns:a16="http://schemas.microsoft.com/office/drawing/2014/main" id="{EC173818-E0E4-CDEE-1441-8DF86E07762D}"/>
              </a:ext>
            </a:extLst>
          </p:cNvPr>
          <p:cNvSpPr txBox="1"/>
          <p:nvPr/>
        </p:nvSpPr>
        <p:spPr>
          <a:xfrm>
            <a:off x="157326" y="1275606"/>
            <a:ext cx="914400" cy="369332"/>
          </a:xfrm>
          <a:prstGeom prst="rect">
            <a:avLst/>
          </a:prstGeom>
          <a:noFill/>
        </p:spPr>
        <p:txBody>
          <a:bodyPr wrap="square" rtlCol="0">
            <a:spAutoFit/>
          </a:bodyPr>
          <a:lstStyle/>
          <a:p>
            <a:r>
              <a:rPr lang="fr-FR">
                <a:latin typeface="Marianne" panose="02000000000000000000" pitchFamily="2" charset="0"/>
              </a:rPr>
              <a:t>Avant </a:t>
            </a:r>
          </a:p>
        </p:txBody>
      </p:sp>
      <p:sp>
        <p:nvSpPr>
          <p:cNvPr id="28" name="ZoneTexte 27">
            <a:extLst>
              <a:ext uri="{FF2B5EF4-FFF2-40B4-BE49-F238E27FC236}">
                <a16:creationId xmlns:a16="http://schemas.microsoft.com/office/drawing/2014/main" id="{8380EBD9-EC56-8C68-9F4F-2632231F2268}"/>
              </a:ext>
            </a:extLst>
          </p:cNvPr>
          <p:cNvSpPr txBox="1"/>
          <p:nvPr/>
        </p:nvSpPr>
        <p:spPr>
          <a:xfrm>
            <a:off x="4493265" y="1274698"/>
            <a:ext cx="1656183" cy="369332"/>
          </a:xfrm>
          <a:prstGeom prst="rect">
            <a:avLst/>
          </a:prstGeom>
          <a:noFill/>
        </p:spPr>
        <p:txBody>
          <a:bodyPr wrap="square" lIns="91440" tIns="45720" rIns="91440" bIns="45720" rtlCol="0" anchor="t">
            <a:spAutoFit/>
          </a:bodyPr>
          <a:lstStyle/>
          <a:p>
            <a:r>
              <a:rPr lang="fr-FR">
                <a:latin typeface="Marianne"/>
              </a:rPr>
              <a:t>Ajouts </a:t>
            </a:r>
          </a:p>
        </p:txBody>
      </p:sp>
      <p:sp>
        <p:nvSpPr>
          <p:cNvPr id="9" name="Rectangle : coins arrondis 8">
            <a:extLst>
              <a:ext uri="{FF2B5EF4-FFF2-40B4-BE49-F238E27FC236}">
                <a16:creationId xmlns:a16="http://schemas.microsoft.com/office/drawing/2014/main" id="{287050C8-63D0-1EF0-2200-7D3099D18AB7}"/>
              </a:ext>
            </a:extLst>
          </p:cNvPr>
          <p:cNvSpPr/>
          <p:nvPr/>
        </p:nvSpPr>
        <p:spPr>
          <a:xfrm>
            <a:off x="1069460" y="3047439"/>
            <a:ext cx="2924210" cy="1622242"/>
          </a:xfrm>
          <a:prstGeom prst="roundRect">
            <a:avLst/>
          </a:prstGeom>
          <a:solidFill>
            <a:schemeClr val="bg1">
              <a:lumMod val="85000"/>
            </a:schemeClr>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3525" indent="-171450" algn="just">
              <a:spcAft>
                <a:spcPts val="0"/>
              </a:spcAft>
              <a:buFont typeface="Arial" panose="020B0604020202020204" pitchFamily="34" charset="0"/>
              <a:buChar char="•"/>
            </a:pPr>
            <a:r>
              <a:rPr lang="fr-FR" sz="700">
                <a:solidFill>
                  <a:schemeClr val="tx1"/>
                </a:solidFill>
                <a:latin typeface="Marianne" panose="02000000000000000000" pitchFamily="2" charset="0"/>
                <a:cs typeface="Calibri" panose="020F0502020204030204" pitchFamily="34" charset="0"/>
              </a:rPr>
              <a:t>Le rapport d’évaluation remis au Parlement :</a:t>
            </a:r>
          </a:p>
          <a:p>
            <a:pPr marL="92075" algn="just">
              <a:spcAft>
                <a:spcPts val="0"/>
              </a:spcAft>
            </a:pPr>
            <a:r>
              <a:rPr lang="fr-FR" sz="700">
                <a:solidFill>
                  <a:schemeClr val="tx1"/>
                </a:solidFill>
                <a:latin typeface="Marianne" panose="02000000000000000000" pitchFamily="2" charset="0"/>
                <a:cs typeface="Calibri" panose="020F0502020204030204" pitchFamily="34" charset="0"/>
              </a:rPr>
              <a:t>permet </a:t>
            </a:r>
            <a:r>
              <a:rPr lang="fr-FR" sz="700" b="1">
                <a:solidFill>
                  <a:schemeClr val="tx1"/>
                </a:solidFill>
                <a:latin typeface="Marianne" panose="02000000000000000000" pitchFamily="2" charset="0"/>
                <a:cs typeface="Calibri" panose="020F0502020204030204" pitchFamily="34" charset="0"/>
              </a:rPr>
              <a:t>d’établir le caractère incitatif de la rémunération forfaitaire expérimentée pour l’adressage en HAD des patients </a:t>
            </a:r>
            <a:r>
              <a:rPr lang="fr-FR" sz="700">
                <a:solidFill>
                  <a:schemeClr val="tx1"/>
                </a:solidFill>
                <a:latin typeface="Marianne" panose="02000000000000000000" pitchFamily="2" charset="0"/>
                <a:cs typeface="Calibri" panose="020F0502020204030204" pitchFamily="34" charset="0"/>
              </a:rPr>
              <a:t>pris en charge par les ES participants à l’expérimentation ;</a:t>
            </a:r>
          </a:p>
          <a:p>
            <a:pPr marL="92075" algn="just">
              <a:spcAft>
                <a:spcPts val="0"/>
              </a:spcAft>
            </a:pPr>
            <a:r>
              <a:rPr lang="fr-FR" sz="700" b="1">
                <a:solidFill>
                  <a:schemeClr val="tx1"/>
                </a:solidFill>
                <a:latin typeface="Marianne" panose="02000000000000000000" pitchFamily="2" charset="0"/>
                <a:cs typeface="Calibri" panose="020F0502020204030204" pitchFamily="34" charset="0"/>
              </a:rPr>
              <a:t>Évalue les effets de cet adressage sur les conditions de prises en charge par les établissements de santé </a:t>
            </a:r>
            <a:r>
              <a:rPr lang="fr-FR" sz="700">
                <a:solidFill>
                  <a:schemeClr val="tx1"/>
                </a:solidFill>
                <a:latin typeface="Marianne" panose="02000000000000000000" pitchFamily="2" charset="0"/>
                <a:cs typeface="Calibri" panose="020F0502020204030204" pitchFamily="34" charset="0"/>
              </a:rPr>
              <a:t>participant ; </a:t>
            </a:r>
            <a:r>
              <a:rPr lang="fr-FR" sz="700" b="1">
                <a:solidFill>
                  <a:schemeClr val="tx1"/>
                </a:solidFill>
                <a:latin typeface="Marianne" panose="02000000000000000000" pitchFamily="2" charset="0"/>
                <a:cs typeface="Calibri" panose="020F0502020204030204" pitchFamily="34" charset="0"/>
              </a:rPr>
              <a:t>Evalue l’impact de l’expérimentation sur les dépenses d’assurance maladie. </a:t>
            </a:r>
            <a:endParaRPr lang="fr-FR" sz="700">
              <a:solidFill>
                <a:schemeClr val="tx1"/>
              </a:solidFill>
              <a:latin typeface="Marianne" panose="02000000000000000000" pitchFamily="2" charset="0"/>
              <a:cs typeface="Calibri" panose="020F0502020204030204" pitchFamily="34" charset="0"/>
            </a:endParaRPr>
          </a:p>
          <a:p>
            <a:pPr marL="92075" algn="just">
              <a:spcAft>
                <a:spcPts val="0"/>
              </a:spcAft>
            </a:pPr>
            <a:endParaRPr lang="fr-FR" sz="700">
              <a:solidFill>
                <a:schemeClr val="tx1"/>
              </a:solidFill>
              <a:latin typeface="Marianne" panose="02000000000000000000" pitchFamily="2" charset="0"/>
              <a:cs typeface="Calibri" panose="020F0502020204030204" pitchFamily="34" charset="0"/>
            </a:endParaRPr>
          </a:p>
          <a:p>
            <a:pPr marL="263525" indent="-171450" algn="just">
              <a:spcAft>
                <a:spcPts val="0"/>
              </a:spcAft>
              <a:buFont typeface="Arial" panose="020B0604020202020204" pitchFamily="34" charset="0"/>
              <a:buChar char="•"/>
            </a:pPr>
            <a:r>
              <a:rPr lang="fr-FR" sz="700">
                <a:solidFill>
                  <a:schemeClr val="tx1"/>
                </a:solidFill>
                <a:latin typeface="Marianne" panose="02000000000000000000" pitchFamily="2" charset="0"/>
                <a:cs typeface="Calibri" panose="020F0502020204030204" pitchFamily="34" charset="0"/>
              </a:rPr>
              <a:t>Pour son élaboration, </a:t>
            </a:r>
            <a:r>
              <a:rPr lang="fr-FR" sz="700" b="1">
                <a:solidFill>
                  <a:schemeClr val="tx1"/>
                </a:solidFill>
                <a:latin typeface="Marianne" panose="02000000000000000000" pitchFamily="2" charset="0"/>
                <a:cs typeface="Calibri" panose="020F0502020204030204" pitchFamily="34" charset="0"/>
              </a:rPr>
              <a:t>les ES participants (Notamment les HAD) à l’expérimentation remettent chaque année un rapport d’évaluation au ministère de la santé</a:t>
            </a:r>
            <a:r>
              <a:rPr lang="fr-FR" sz="700">
                <a:solidFill>
                  <a:schemeClr val="tx1"/>
                </a:solidFill>
                <a:latin typeface="Marianne" panose="02000000000000000000" pitchFamily="2" charset="0"/>
                <a:cs typeface="Calibri" panose="020F0502020204030204" pitchFamily="34" charset="0"/>
              </a:rPr>
              <a:t>.</a:t>
            </a:r>
          </a:p>
        </p:txBody>
      </p:sp>
    </p:spTree>
    <p:extLst>
      <p:ext uri="{BB962C8B-B14F-4D97-AF65-F5344CB8AC3E}">
        <p14:creationId xmlns:p14="http://schemas.microsoft.com/office/powerpoint/2010/main" val="2217378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52974FA-BED3-181D-44A7-824307C83F81}"/>
              </a:ext>
            </a:extLst>
          </p:cNvPr>
          <p:cNvSpPr>
            <a:spLocks noGrp="1"/>
          </p:cNvSpPr>
          <p:nvPr>
            <p:ph type="sldNum" sz="quarter" idx="12"/>
          </p:nvPr>
        </p:nvSpPr>
        <p:spPr/>
        <p:txBody>
          <a:bodyPr/>
          <a:lstStyle/>
          <a:p>
            <a:fld id="{733122C9-A0B9-462F-8757-0847AD287B63}" type="slidenum">
              <a:rPr lang="fr-FR" smtClean="0"/>
              <a:pPr/>
              <a:t>7</a:t>
            </a:fld>
            <a:endParaRPr lang="fr-FR"/>
          </a:p>
        </p:txBody>
      </p:sp>
      <p:sp>
        <p:nvSpPr>
          <p:cNvPr id="3" name="Espace réservé du texte 2">
            <a:extLst>
              <a:ext uri="{FF2B5EF4-FFF2-40B4-BE49-F238E27FC236}">
                <a16:creationId xmlns:a16="http://schemas.microsoft.com/office/drawing/2014/main" id="{FF563379-1307-0D78-144F-FE23E5E715B7}"/>
              </a:ext>
            </a:extLst>
          </p:cNvPr>
          <p:cNvSpPr>
            <a:spLocks noGrp="1"/>
          </p:cNvSpPr>
          <p:nvPr>
            <p:ph type="body" sz="quarter" idx="13"/>
          </p:nvPr>
        </p:nvSpPr>
        <p:spPr>
          <a:xfrm>
            <a:off x="395287" y="2263180"/>
            <a:ext cx="8062470" cy="2880320"/>
          </a:xfrm>
        </p:spPr>
        <p:txBody>
          <a:bodyPr/>
          <a:lstStyle/>
          <a:p>
            <a:pPr algn="just"/>
            <a:r>
              <a:rPr lang="fr-FR">
                <a:cs typeface="Times New Roman"/>
              </a:rPr>
              <a:t>Le dossier de candidature.</a:t>
            </a:r>
          </a:p>
          <a:p>
            <a:pPr algn="just"/>
            <a:r>
              <a:rPr lang="fr-FR">
                <a:cs typeface="Times New Roman"/>
              </a:rPr>
              <a:t>Le contenu des</a:t>
            </a:r>
            <a:r>
              <a:rPr lang="fr-FR" strike="sngStrike">
                <a:cs typeface="Times New Roman"/>
              </a:rPr>
              <a:t> </a:t>
            </a:r>
            <a:r>
              <a:rPr lang="fr-FR">
                <a:cs typeface="Times New Roman"/>
              </a:rPr>
              <a:t>rapports aux fins de l’évaluation de l’expérimentation.</a:t>
            </a:r>
          </a:p>
          <a:p>
            <a:pPr marL="0" indent="0" algn="just">
              <a:buNone/>
            </a:pPr>
            <a:r>
              <a:rPr lang="fr-FR">
                <a:cs typeface="Times New Roman"/>
              </a:rPr>
              <a:t>3. Les montants du forfait d’inclusion et du forfait mensuel : respectivement de 320 euros et de 120 euros.</a:t>
            </a:r>
          </a:p>
          <a:p>
            <a:pPr marL="143510" indent="-143510" algn="just">
              <a:buNone/>
            </a:pPr>
            <a:r>
              <a:rPr lang="fr-FR">
                <a:cs typeface="Times New Roman"/>
              </a:rPr>
              <a:t>4.La date limite de réception des candidatures : 15 mai 2025. </a:t>
            </a:r>
            <a:endParaRPr lang="fr-FR"/>
          </a:p>
          <a:p>
            <a:pPr marL="143510" indent="-143510" algn="just">
              <a:buNone/>
            </a:pPr>
            <a:br>
              <a:rPr lang="en-US"/>
            </a:br>
            <a:endParaRPr lang="en-US"/>
          </a:p>
          <a:p>
            <a:pPr marL="0" indent="0" algn="just">
              <a:buNone/>
            </a:pPr>
            <a:endParaRPr lang="fr-FR" b="0">
              <a:latin typeface="Times New Roman"/>
              <a:cs typeface="Times New Roman"/>
            </a:endParaRPr>
          </a:p>
          <a:p>
            <a:pPr marL="143510" indent="-143510"/>
            <a:endParaRPr lang="fr-FR"/>
          </a:p>
          <a:p>
            <a:pPr marL="143510" indent="-143510"/>
            <a:endParaRPr lang="fr-FR"/>
          </a:p>
        </p:txBody>
      </p:sp>
      <p:sp>
        <p:nvSpPr>
          <p:cNvPr id="6" name="Espace réservé de la date 5">
            <a:extLst>
              <a:ext uri="{FF2B5EF4-FFF2-40B4-BE49-F238E27FC236}">
                <a16:creationId xmlns:a16="http://schemas.microsoft.com/office/drawing/2014/main" id="{BAD706EF-A062-A858-EA5E-6E1AD2C0291B}"/>
              </a:ext>
            </a:extLst>
          </p:cNvPr>
          <p:cNvSpPr>
            <a:spLocks noGrp="1"/>
          </p:cNvSpPr>
          <p:nvPr>
            <p:ph type="dt" sz="half" idx="2"/>
          </p:nvPr>
        </p:nvSpPr>
        <p:spPr/>
        <p:txBody>
          <a:bodyPr/>
          <a:lstStyle/>
          <a:p>
            <a:fld id="{251C71F6-E0A6-1740-B64F-38F332886BAF}" type="datetime1">
              <a:rPr lang="fr-FR" cap="all" smtClean="0"/>
              <a:pPr/>
              <a:t>17/01/2025</a:t>
            </a:fld>
            <a:endParaRPr lang="fr-FR" cap="all"/>
          </a:p>
        </p:txBody>
      </p:sp>
      <p:sp>
        <p:nvSpPr>
          <p:cNvPr id="7" name="Titre 6">
            <a:extLst>
              <a:ext uri="{FF2B5EF4-FFF2-40B4-BE49-F238E27FC236}">
                <a16:creationId xmlns:a16="http://schemas.microsoft.com/office/drawing/2014/main" id="{61879C21-E1CC-013B-4A42-EFBD25C23894}"/>
              </a:ext>
            </a:extLst>
          </p:cNvPr>
          <p:cNvSpPr>
            <a:spLocks noGrp="1"/>
          </p:cNvSpPr>
          <p:nvPr>
            <p:ph type="title"/>
          </p:nvPr>
        </p:nvSpPr>
        <p:spPr/>
        <p:txBody>
          <a:bodyPr/>
          <a:lstStyle/>
          <a:p>
            <a:pPr marL="13970"/>
            <a:r>
              <a:rPr lang="fr-FR">
                <a:latin typeface="Marianne"/>
              </a:rPr>
              <a:t>À </a:t>
            </a:r>
            <a:r>
              <a:rPr lang="fr-FR">
                <a:solidFill>
                  <a:schemeClr val="tx1">
                    <a:lumMod val="85000"/>
                    <a:lumOff val="15000"/>
                  </a:schemeClr>
                </a:solidFill>
                <a:latin typeface="Marianne"/>
              </a:rPr>
              <a:t>venir : un arrêté et </a:t>
            </a:r>
            <a:r>
              <a:rPr lang="fr-FR">
                <a:latin typeface="Marianne"/>
              </a:rPr>
              <a:t>une note d’information aux ARS</a:t>
            </a:r>
            <a:endParaRPr lang="fr-FR"/>
          </a:p>
        </p:txBody>
      </p:sp>
      <p:sp>
        <p:nvSpPr>
          <p:cNvPr id="4" name="Titre 6">
            <a:extLst>
              <a:ext uri="{FF2B5EF4-FFF2-40B4-BE49-F238E27FC236}">
                <a16:creationId xmlns:a16="http://schemas.microsoft.com/office/drawing/2014/main" id="{88154674-3C61-9293-7F5D-58541DC5D421}"/>
              </a:ext>
            </a:extLst>
          </p:cNvPr>
          <p:cNvSpPr txBox="1">
            <a:spLocks/>
          </p:cNvSpPr>
          <p:nvPr/>
        </p:nvSpPr>
        <p:spPr>
          <a:xfrm>
            <a:off x="323850" y="1491630"/>
            <a:ext cx="8424863" cy="539991"/>
          </a:xfrm>
          <a:prstGeom prst="rect">
            <a:avLst/>
          </a:prstGeom>
        </p:spPr>
        <p:txBody>
          <a:bodyPr vert="horz" lIns="91440" tIns="45720" rIns="91440" bIns="45720" rtlCol="0" anchor="ctr">
            <a:normAutofit/>
          </a:bodyPr>
          <a:lstStyle>
            <a:lvl1pPr marL="14288" indent="0" algn="l" defTabSz="914400" rtl="0" eaLnBrk="1" latinLnBrk="0" hangingPunct="1">
              <a:lnSpc>
                <a:spcPct val="90000"/>
              </a:lnSpc>
              <a:spcBef>
                <a:spcPct val="0"/>
              </a:spcBef>
              <a:buNone/>
              <a:tabLst/>
              <a:defRPr sz="2500" b="1" kern="1200">
                <a:solidFill>
                  <a:schemeClr val="tx1"/>
                </a:solidFill>
                <a:latin typeface="Marianne" panose="02000000000000000000" pitchFamily="2" charset="0"/>
                <a:ea typeface="+mj-ea"/>
                <a:cs typeface="+mj-cs"/>
              </a:defRPr>
            </a:lvl1pPr>
          </a:lstStyle>
          <a:p>
            <a:pPr marL="13970"/>
            <a:r>
              <a:rPr lang="fr-FR">
                <a:solidFill>
                  <a:schemeClr val="tx1">
                    <a:lumMod val="50000"/>
                    <a:lumOff val="50000"/>
                  </a:schemeClr>
                </a:solidFill>
                <a:latin typeface="Marianne"/>
              </a:rPr>
              <a:t>Contenu de l’arrêté :</a:t>
            </a:r>
            <a:endParaRPr lang="fr-FR">
              <a:solidFill>
                <a:schemeClr val="tx1">
                  <a:lumMod val="50000"/>
                  <a:lumOff val="50000"/>
                </a:schemeClr>
              </a:solidFill>
            </a:endParaRPr>
          </a:p>
        </p:txBody>
      </p:sp>
      <p:sp>
        <p:nvSpPr>
          <p:cNvPr id="10" name="Espace réservé du pied de page 6">
            <a:extLst>
              <a:ext uri="{FF2B5EF4-FFF2-40B4-BE49-F238E27FC236}">
                <a16:creationId xmlns:a16="http://schemas.microsoft.com/office/drawing/2014/main" id="{8E627E38-31AA-F0AA-24BC-4F68DC64DE19}"/>
              </a:ext>
            </a:extLst>
          </p:cNvPr>
          <p:cNvSpPr>
            <a:spLocks noGrp="1"/>
          </p:cNvSpPr>
          <p:nvPr>
            <p:ph type="ftr" sz="quarter" idx="3"/>
          </p:nvPr>
        </p:nvSpPr>
        <p:spPr>
          <a:xfrm>
            <a:off x="2868782" y="195486"/>
            <a:ext cx="5879931" cy="36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750" b="1" i="0" u="none" strike="noStrike" kern="1200" cap="none" spc="0" normalizeH="0" baseline="0" noProof="0">
                <a:ln>
                  <a:noFill/>
                </a:ln>
                <a:solidFill>
                  <a:srgbClr val="000000"/>
                </a:solidFill>
                <a:effectLst/>
                <a:uLnTx/>
                <a:uFillTx/>
                <a:latin typeface="Marianne" panose="02000000000000000000" pitchFamily="2" charset="0"/>
                <a:ea typeface="+mn-ea"/>
                <a:cs typeface="+mn-cs"/>
              </a:rPr>
              <a:t>Direction générale de l’offre de soins</a:t>
            </a:r>
          </a:p>
        </p:txBody>
      </p:sp>
    </p:spTree>
    <p:extLst>
      <p:ext uri="{BB962C8B-B14F-4D97-AF65-F5344CB8AC3E}">
        <p14:creationId xmlns:p14="http://schemas.microsoft.com/office/powerpoint/2010/main" val="3104900620"/>
      </p:ext>
    </p:extLst>
  </p:cSld>
  <p:clrMapOvr>
    <a:masterClrMapping/>
  </p:clrMapOvr>
</p:sld>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1BEB74D3-1C77-402D-911C-58309731975E}" vid="{5B0B7FD5-DF69-4F45-AC30-FE877C15998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B2F62C9FEE66468AE6ED37C602DC95" ma:contentTypeVersion="10" ma:contentTypeDescription="Crée un document." ma:contentTypeScope="" ma:versionID="18547beb6295d19d63826636f2df3142">
  <xsd:schema xmlns:xsd="http://www.w3.org/2001/XMLSchema" xmlns:xs="http://www.w3.org/2001/XMLSchema" xmlns:p="http://schemas.microsoft.com/office/2006/metadata/properties" xmlns:ns2="496a4be7-76b1-4a69-ac69-a3e185a6e6be" targetNamespace="http://schemas.microsoft.com/office/2006/metadata/properties" ma:root="true" ma:fieldsID="dc0886af39a2cfdf3f756341dc75853d" ns2:_="">
    <xsd:import namespace="496a4be7-76b1-4a69-ac69-a3e185a6e6b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6a4be7-76b1-4a69-ac69-a3e185a6e6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738D2F-5466-47F7-A107-B0557FF6D80D}">
  <ds:schemaRefs>
    <ds:schemaRef ds:uri="7fa63b8c-c91d-4494-974c-b43293072f1b"/>
    <ds:schemaRef ds:uri="cb567b28-863f-43e5-a3f0-e7fb09c067f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7A8355A-5D58-4D16-A5E9-96145B1EA3D1}">
  <ds:schemaRefs>
    <ds:schemaRef ds:uri="http://schemas.microsoft.com/sharepoint/v3/contenttype/forms"/>
  </ds:schemaRefs>
</ds:datastoreItem>
</file>

<file path=customXml/itemProps3.xml><?xml version="1.0" encoding="utf-8"?>
<ds:datastoreItem xmlns:ds="http://schemas.openxmlformats.org/officeDocument/2006/customXml" ds:itemID="{4F6F2B20-5678-4FC7-A6C9-51A564D794EA}"/>
</file>

<file path=docProps/app.xml><?xml version="1.0" encoding="utf-8"?>
<Properties xmlns="http://schemas.openxmlformats.org/officeDocument/2006/extended-properties" xmlns:vt="http://schemas.openxmlformats.org/officeDocument/2006/docPropsVTypes">
  <Template>Template_presentation ppt_DGOS</Template>
  <TotalTime>0</TotalTime>
  <Words>1212</Words>
  <Application>Microsoft Office PowerPoint</Application>
  <PresentationFormat>Affichage à l'écran (16:9)</PresentationFormat>
  <Paragraphs>130</Paragraphs>
  <Slides>7</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vt:i4>
      </vt:variant>
    </vt:vector>
  </HeadingPairs>
  <TitlesOfParts>
    <vt:vector size="13" baseType="lpstr">
      <vt:lpstr>Arial</vt:lpstr>
      <vt:lpstr>Calibri</vt:lpstr>
      <vt:lpstr>Marianne</vt:lpstr>
      <vt:lpstr>Times New Roman</vt:lpstr>
      <vt:lpstr>Wingdings</vt:lpstr>
      <vt:lpstr>TEMPLATE_INTITULE_OFFICIEL</vt:lpstr>
      <vt:lpstr>Présentation PowerPoint</vt:lpstr>
      <vt:lpstr>Présentation PowerPoint</vt:lpstr>
      <vt:lpstr>Le forfait appui à la chimiothérapie en HAD :</vt:lpstr>
      <vt:lpstr>Présentation PowerPoint</vt:lpstr>
      <vt:lpstr>Présentation PowerPoint</vt:lpstr>
      <vt:lpstr>Présentation PowerPoint</vt:lpstr>
      <vt:lpstr>À venir : un arrêté et une note d’information aux ARS</vt:lpstr>
    </vt:vector>
  </TitlesOfParts>
  <Manager>Client</Manager>
  <Company>Ministeres Sociaux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LAURENT, Paul (DGOS/SDR/R4)</dc:creator>
  <cp:lastModifiedBy>GERBAUD, Agnès (SGMCAS)</cp:lastModifiedBy>
  <cp:revision>1</cp:revision>
  <dcterms:created xsi:type="dcterms:W3CDTF">2024-03-29T12:31:02Z</dcterms:created>
  <dcterms:modified xsi:type="dcterms:W3CDTF">2025-01-17T15:53:25Z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0x010100B7B2F62C9FEE66468AE6ED37C602DC95</vt:lpwstr>
  </property>
</Properties>
</file>