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3" r:id="rId4"/>
    <p:sldMasterId id="2147483824" r:id="rId5"/>
    <p:sldMasterId id="2147483834" r:id="rId6"/>
    <p:sldMasterId id="2147483925" r:id="rId7"/>
  </p:sldMasterIdLst>
  <p:notesMasterIdLst>
    <p:notesMasterId r:id="rId48"/>
  </p:notesMasterIdLst>
  <p:handoutMasterIdLst>
    <p:handoutMasterId r:id="rId49"/>
  </p:handoutMasterIdLst>
  <p:sldIdLst>
    <p:sldId id="263" r:id="rId8"/>
    <p:sldId id="2784" r:id="rId9"/>
    <p:sldId id="2812" r:id="rId10"/>
    <p:sldId id="2803" r:id="rId11"/>
    <p:sldId id="2741" r:id="rId12"/>
    <p:sldId id="2750" r:id="rId13"/>
    <p:sldId id="2754" r:id="rId14"/>
    <p:sldId id="2734" r:id="rId15"/>
    <p:sldId id="2745" r:id="rId16"/>
    <p:sldId id="2755" r:id="rId17"/>
    <p:sldId id="2771" r:id="rId18"/>
    <p:sldId id="2793" r:id="rId19"/>
    <p:sldId id="2794" r:id="rId20"/>
    <p:sldId id="2762" r:id="rId21"/>
    <p:sldId id="2806" r:id="rId22"/>
    <p:sldId id="2742" r:id="rId23"/>
    <p:sldId id="2749" r:id="rId24"/>
    <p:sldId id="2746" r:id="rId25"/>
    <p:sldId id="2757" r:id="rId26"/>
    <p:sldId id="2801" r:id="rId27"/>
    <p:sldId id="2802" r:id="rId28"/>
    <p:sldId id="2768" r:id="rId29"/>
    <p:sldId id="2743" r:id="rId30"/>
    <p:sldId id="2748" r:id="rId31"/>
    <p:sldId id="2758" r:id="rId32"/>
    <p:sldId id="2769" r:id="rId33"/>
    <p:sldId id="2799" r:id="rId34"/>
    <p:sldId id="2800" r:id="rId35"/>
    <p:sldId id="2795" r:id="rId36"/>
    <p:sldId id="2796" r:id="rId37"/>
    <p:sldId id="2805" r:id="rId38"/>
    <p:sldId id="2808" r:id="rId39"/>
    <p:sldId id="2747" r:id="rId40"/>
    <p:sldId id="2813" r:id="rId41"/>
    <p:sldId id="2797" r:id="rId42"/>
    <p:sldId id="2809" r:id="rId43"/>
    <p:sldId id="2798" r:id="rId44"/>
    <p:sldId id="2721" r:id="rId45"/>
    <p:sldId id="2761" r:id="rId46"/>
    <p:sldId id="2814" r:id="rId47"/>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FE0912-A810-E5AD-CEAA-56D6B9186BB9}" name="LHOMME, Yann (DSS/SD1)" initials="YL" userId="S::yann.lhomme@sante.gouv.fr::f635c305-35bd-4398-8754-4b2cae68c593" providerId="AD"/>
  <p188:author id="{D645331B-8562-025E-5C39-B3979D6E4B36}" name="BREGEON, Gaëlle (DSS/SD1/1A)" initials="GB" userId="S::gaelle.bregeon@sante.gouv.fr::f6a5f8db-7024-4adb-b3c0-9fe3aa8f4817" providerId="AD"/>
  <p188:author id="{71F9E83A-60B8-1E63-15BE-3BA244F00F54}" name="HOAREAU, Virginie (DGOS/SDP/SDP)" initials="VH" userId="S::virginie.hoareau@sante.gouv.fr::d7d0ac10-be1c-4a2c-b5c7-d43bd8bd4083" providerId="AD"/>
  <p188:author id="{EFAC6B5D-9672-2F70-40AB-3C0954E2C54A}" name="DONATI, Sara (DSS/SD1)" initials="SD" userId="S::sara.donati@sante.gouv.fr::59c8502e-ef5b-4252-8122-cc4dd2a837c6" providerId="AD"/>
  <p188:author id="{47B7EB76-7AC7-C264-7F69-CCEF58606AC1}" name="GREGOIRE, Capucine (DSS/SD1)" initials="CG" userId="S::capucine.gregoire@sante.gouv.fr::0919a3d9-d3e6-4da0-adc1-1905dfa3583d" providerId="AD"/>
  <p188:author id="{E45A84C7-F49B-0F29-B20A-4B272227F491}" name="DELPECH, Clelia (DSS/SD1)" initials="CD" userId="S::clelia.delpech@sante.gouv.fr::403ea638-e774-4b8a-af3c-9ca309bf77e7" providerId="AD"/>
  <p188:author id="{E8B7F1D5-EC21-DF32-AE84-A684532A451D}" name="CHAAFA, Giovanni (DSS/DIR)" initials="GC" userId="S::giovanni.chaafa@sante.gouv.fr::9d01ee01-cb73-450c-b0f0-8a94dbfaaf10" providerId="AD"/>
  <p188:author id="{077BE2E5-A1E8-98F6-8498-8128AECAAD3B}" name="RAMILLON, Julien (DSS/SD1/1C)" initials="JR" userId="S::julien.ramillon@sante.gouv.fr::617bcbe4-f59b-4fae-be21-451a5bca7722" providerId="AD"/>
  <p188:author id="{87296FEF-75DF-D0E6-A5EF-6786E5862311}" name="RIOU, Edith (DGOS/SDP/P4)" initials="ER" userId="S::Edith.RIOU@sante.gouv.fr::b944a5c0-0d59-40c3-8b06-623358c009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220D"/>
    <a:srgbClr val="E3E8F2"/>
    <a:srgbClr val="E7F4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20" autoAdjust="0"/>
    <p:restoredTop sz="84635" autoAdjust="0"/>
  </p:normalViewPr>
  <p:slideViewPr>
    <p:cSldViewPr snapToGrid="0">
      <p:cViewPr>
        <p:scale>
          <a:sx n="125" d="100"/>
          <a:sy n="125" d="100"/>
        </p:scale>
        <p:origin x="90" y="-96"/>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246FF3-51BF-4E33-82C7-05ADCB99747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B7CA363-CE00-4049-A171-F808C63523D8}">
      <dgm:prSet custT="1"/>
      <dgm:spPr>
        <a:solidFill>
          <a:schemeClr val="accent3">
            <a:lumMod val="50000"/>
          </a:schemeClr>
        </a:solidFill>
      </dgm:spPr>
      <dgm:t>
        <a:bodyPr/>
        <a:lstStyle/>
        <a:p>
          <a:pPr algn="ctr"/>
          <a:r>
            <a:rPr lang="fr-FR" sz="1200" b="1" dirty="0">
              <a:latin typeface="Marianne" panose="02000000000000000000" pitchFamily="2" charset="0"/>
            </a:rPr>
            <a:t>DSS / DGS / DGCS / HAS / ARS /</a:t>
          </a:r>
        </a:p>
        <a:p>
          <a:pPr algn="ctr"/>
          <a:r>
            <a:rPr lang="fr-FR" sz="1200" b="1" dirty="0" err="1">
              <a:latin typeface="Marianne" panose="02000000000000000000" pitchFamily="2" charset="0"/>
            </a:rPr>
            <a:t>Fédés</a:t>
          </a:r>
          <a:r>
            <a:rPr lang="fr-FR" sz="1200" b="1" dirty="0">
              <a:latin typeface="Marianne" panose="02000000000000000000" pitchFamily="2" charset="0"/>
            </a:rPr>
            <a:t> / Assos de patients</a:t>
          </a:r>
          <a:endParaRPr lang="fr-FR" sz="1200" dirty="0">
            <a:latin typeface="Marianne" panose="02000000000000000000" pitchFamily="2" charset="0"/>
          </a:endParaRPr>
        </a:p>
      </dgm:t>
    </dgm:pt>
    <dgm:pt modelId="{8B7479B2-64B1-4B17-BB57-6614B1D675B8}" type="parTrans" cxnId="{739A74BE-5AF4-44DA-BDDA-6749B93A72C4}">
      <dgm:prSet/>
      <dgm:spPr/>
      <dgm:t>
        <a:bodyPr/>
        <a:lstStyle/>
        <a:p>
          <a:endParaRPr lang="fr-FR"/>
        </a:p>
      </dgm:t>
    </dgm:pt>
    <dgm:pt modelId="{C6BA1489-77DB-4E82-9604-D64DAEC91707}" type="sibTrans" cxnId="{739A74BE-5AF4-44DA-BDDA-6749B93A72C4}">
      <dgm:prSet/>
      <dgm:spPr/>
      <dgm:t>
        <a:bodyPr/>
        <a:lstStyle/>
        <a:p>
          <a:endParaRPr lang="fr-FR"/>
        </a:p>
      </dgm:t>
    </dgm:pt>
    <dgm:pt modelId="{7356071B-4027-4B6A-BDCE-15D8B2CC8010}" type="pres">
      <dgm:prSet presAssocID="{38246FF3-51BF-4E33-82C7-05ADCB997475}" presName="linear" presStyleCnt="0">
        <dgm:presLayoutVars>
          <dgm:animLvl val="lvl"/>
          <dgm:resizeHandles val="exact"/>
        </dgm:presLayoutVars>
      </dgm:prSet>
      <dgm:spPr/>
    </dgm:pt>
    <dgm:pt modelId="{39FD3530-F8BA-48F6-8978-7479EC0119C5}" type="pres">
      <dgm:prSet presAssocID="{5B7CA363-CE00-4049-A171-F808C63523D8}" presName="parentText" presStyleLbl="node1" presStyleIdx="0" presStyleCnt="1" custScaleY="199070" custLinFactNeighborX="84" custLinFactNeighborY="-36213">
        <dgm:presLayoutVars>
          <dgm:chMax val="0"/>
          <dgm:bulletEnabled val="1"/>
        </dgm:presLayoutVars>
      </dgm:prSet>
      <dgm:spPr/>
    </dgm:pt>
  </dgm:ptLst>
  <dgm:cxnLst>
    <dgm:cxn modelId="{5E110E38-E398-461E-9477-32CBB1DC815E}" type="presOf" srcId="{38246FF3-51BF-4E33-82C7-05ADCB997475}" destId="{7356071B-4027-4B6A-BDCE-15D8B2CC8010}" srcOrd="0" destOrd="0" presId="urn:microsoft.com/office/officeart/2005/8/layout/vList2"/>
    <dgm:cxn modelId="{F1EF0368-B56F-4E76-9B3D-1D517313BE07}" type="presOf" srcId="{5B7CA363-CE00-4049-A171-F808C63523D8}" destId="{39FD3530-F8BA-48F6-8978-7479EC0119C5}" srcOrd="0" destOrd="0" presId="urn:microsoft.com/office/officeart/2005/8/layout/vList2"/>
    <dgm:cxn modelId="{739A74BE-5AF4-44DA-BDDA-6749B93A72C4}" srcId="{38246FF3-51BF-4E33-82C7-05ADCB997475}" destId="{5B7CA363-CE00-4049-A171-F808C63523D8}" srcOrd="0" destOrd="0" parTransId="{8B7479B2-64B1-4B17-BB57-6614B1D675B8}" sibTransId="{C6BA1489-77DB-4E82-9604-D64DAEC91707}"/>
    <dgm:cxn modelId="{E15969E8-A6B8-4760-AD93-14B4DD34C846}" type="presParOf" srcId="{7356071B-4027-4B6A-BDCE-15D8B2CC8010}" destId="{39FD3530-F8BA-48F6-8978-7479EC0119C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307C47-8B2D-4325-8F01-E8189D043F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151BAE2-B1CD-4B0A-964B-8CCBCC2B6F84}">
      <dgm:prSet/>
      <dgm:spPr>
        <a:solidFill>
          <a:srgbClr val="7030A0"/>
        </a:solidFill>
      </dgm:spPr>
      <dgm:t>
        <a:bodyPr/>
        <a:lstStyle/>
        <a:p>
          <a:pPr algn="ctr"/>
          <a:r>
            <a:rPr lang="fr-FR" b="1" dirty="0">
              <a:latin typeface="Marianne" panose="02000000000000000000" pitchFamily="2" charset="0"/>
            </a:rPr>
            <a:t>DSS / DGS / HAS / Fédérations / Associations de patients</a:t>
          </a:r>
          <a:endParaRPr lang="fr-FR" dirty="0">
            <a:latin typeface="Marianne" panose="02000000000000000000" pitchFamily="2" charset="0"/>
          </a:endParaRPr>
        </a:p>
      </dgm:t>
    </dgm:pt>
    <dgm:pt modelId="{63D7A36A-8293-4658-ABA3-90248B436CC2}" type="parTrans" cxnId="{F4273811-C85D-4792-B168-22DB1B2F150E}">
      <dgm:prSet/>
      <dgm:spPr/>
      <dgm:t>
        <a:bodyPr/>
        <a:lstStyle/>
        <a:p>
          <a:endParaRPr lang="fr-FR"/>
        </a:p>
      </dgm:t>
    </dgm:pt>
    <dgm:pt modelId="{438CC8A6-82C9-4103-A64D-E1386EC45E37}" type="sibTrans" cxnId="{F4273811-C85D-4792-B168-22DB1B2F150E}">
      <dgm:prSet/>
      <dgm:spPr/>
      <dgm:t>
        <a:bodyPr/>
        <a:lstStyle/>
        <a:p>
          <a:endParaRPr lang="fr-FR"/>
        </a:p>
      </dgm:t>
    </dgm:pt>
    <dgm:pt modelId="{E37683BF-B5B0-4701-9A75-0642CF9817A1}" type="pres">
      <dgm:prSet presAssocID="{93307C47-8B2D-4325-8F01-E8189D043F11}" presName="linear" presStyleCnt="0">
        <dgm:presLayoutVars>
          <dgm:animLvl val="lvl"/>
          <dgm:resizeHandles val="exact"/>
        </dgm:presLayoutVars>
      </dgm:prSet>
      <dgm:spPr/>
    </dgm:pt>
    <dgm:pt modelId="{7FA7683C-504E-4372-B8FC-8FBD2749C3A4}" type="pres">
      <dgm:prSet presAssocID="{5151BAE2-B1CD-4B0A-964B-8CCBCC2B6F84}" presName="parentText" presStyleLbl="node1" presStyleIdx="0" presStyleCnt="1">
        <dgm:presLayoutVars>
          <dgm:chMax val="0"/>
          <dgm:bulletEnabled val="1"/>
        </dgm:presLayoutVars>
      </dgm:prSet>
      <dgm:spPr/>
    </dgm:pt>
  </dgm:ptLst>
  <dgm:cxnLst>
    <dgm:cxn modelId="{F4273811-C85D-4792-B168-22DB1B2F150E}" srcId="{93307C47-8B2D-4325-8F01-E8189D043F11}" destId="{5151BAE2-B1CD-4B0A-964B-8CCBCC2B6F84}" srcOrd="0" destOrd="0" parTransId="{63D7A36A-8293-4658-ABA3-90248B436CC2}" sibTransId="{438CC8A6-82C9-4103-A64D-E1386EC45E37}"/>
    <dgm:cxn modelId="{508BE3A7-7748-4A52-956B-356EA8578EBF}" type="presOf" srcId="{5151BAE2-B1CD-4B0A-964B-8CCBCC2B6F84}" destId="{7FA7683C-504E-4372-B8FC-8FBD2749C3A4}" srcOrd="0" destOrd="0" presId="urn:microsoft.com/office/officeart/2005/8/layout/vList2"/>
    <dgm:cxn modelId="{22BF22F4-9CB4-4FC1-8F04-F572048E7861}" type="presOf" srcId="{93307C47-8B2D-4325-8F01-E8189D043F11}" destId="{E37683BF-B5B0-4701-9A75-0642CF9817A1}" srcOrd="0" destOrd="0" presId="urn:microsoft.com/office/officeart/2005/8/layout/vList2"/>
    <dgm:cxn modelId="{1FA3A728-F89D-48FC-AA1E-F6A2B064F588}" type="presParOf" srcId="{E37683BF-B5B0-4701-9A75-0642CF9817A1}" destId="{7FA7683C-504E-4372-B8FC-8FBD2749C3A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443090-7334-45BB-9353-CECFFF5804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234B89A-E659-48E9-95C4-4EEA6BE04E69}">
      <dgm:prSet/>
      <dgm:spPr>
        <a:solidFill>
          <a:schemeClr val="accent5">
            <a:lumMod val="60000"/>
            <a:lumOff val="40000"/>
          </a:schemeClr>
        </a:solidFill>
      </dgm:spPr>
      <dgm:t>
        <a:bodyPr/>
        <a:lstStyle/>
        <a:p>
          <a:pPr algn="ctr"/>
          <a:r>
            <a:rPr lang="fr-FR" b="1" dirty="0">
              <a:latin typeface="Marianne" panose="02000000000000000000" pitchFamily="2" charset="0"/>
            </a:rPr>
            <a:t>DGOS / DSS / ARS / Fédérations</a:t>
          </a:r>
          <a:endParaRPr lang="fr-FR" dirty="0">
            <a:latin typeface="Marianne" panose="02000000000000000000" pitchFamily="2" charset="0"/>
          </a:endParaRPr>
        </a:p>
      </dgm:t>
    </dgm:pt>
    <dgm:pt modelId="{C66450DB-CDEB-4ADF-A30B-A3B79198C8B7}" type="parTrans" cxnId="{FA597BD9-5C98-41E0-AC9A-D67675C9CE5F}">
      <dgm:prSet/>
      <dgm:spPr/>
      <dgm:t>
        <a:bodyPr/>
        <a:lstStyle/>
        <a:p>
          <a:endParaRPr lang="fr-FR"/>
        </a:p>
      </dgm:t>
    </dgm:pt>
    <dgm:pt modelId="{B17D34DE-4A2C-428C-8402-4632E05953DA}" type="sibTrans" cxnId="{FA597BD9-5C98-41E0-AC9A-D67675C9CE5F}">
      <dgm:prSet/>
      <dgm:spPr/>
      <dgm:t>
        <a:bodyPr/>
        <a:lstStyle/>
        <a:p>
          <a:endParaRPr lang="fr-FR"/>
        </a:p>
      </dgm:t>
    </dgm:pt>
    <dgm:pt modelId="{29928398-0E19-4621-A436-AC6706E520BB}" type="pres">
      <dgm:prSet presAssocID="{15443090-7334-45BB-9353-CECFFF580436}" presName="linear" presStyleCnt="0">
        <dgm:presLayoutVars>
          <dgm:animLvl val="lvl"/>
          <dgm:resizeHandles val="exact"/>
        </dgm:presLayoutVars>
      </dgm:prSet>
      <dgm:spPr/>
    </dgm:pt>
    <dgm:pt modelId="{72352299-C234-468D-998A-6F04E4F92B55}" type="pres">
      <dgm:prSet presAssocID="{9234B89A-E659-48E9-95C4-4EEA6BE04E69}" presName="parentText" presStyleLbl="node1" presStyleIdx="0" presStyleCnt="1">
        <dgm:presLayoutVars>
          <dgm:chMax val="0"/>
          <dgm:bulletEnabled val="1"/>
        </dgm:presLayoutVars>
      </dgm:prSet>
      <dgm:spPr/>
    </dgm:pt>
  </dgm:ptLst>
  <dgm:cxnLst>
    <dgm:cxn modelId="{8F30B33F-035E-47F7-BC6A-C6546EDEAAFA}" type="presOf" srcId="{15443090-7334-45BB-9353-CECFFF580436}" destId="{29928398-0E19-4621-A436-AC6706E520BB}" srcOrd="0" destOrd="0" presId="urn:microsoft.com/office/officeart/2005/8/layout/vList2"/>
    <dgm:cxn modelId="{3B516362-6688-45C4-8213-44F2F38A9618}" type="presOf" srcId="{9234B89A-E659-48E9-95C4-4EEA6BE04E69}" destId="{72352299-C234-468D-998A-6F04E4F92B55}" srcOrd="0" destOrd="0" presId="urn:microsoft.com/office/officeart/2005/8/layout/vList2"/>
    <dgm:cxn modelId="{FA597BD9-5C98-41E0-AC9A-D67675C9CE5F}" srcId="{15443090-7334-45BB-9353-CECFFF580436}" destId="{9234B89A-E659-48E9-95C4-4EEA6BE04E69}" srcOrd="0" destOrd="0" parTransId="{C66450DB-CDEB-4ADF-A30B-A3B79198C8B7}" sibTransId="{B17D34DE-4A2C-428C-8402-4632E05953DA}"/>
    <dgm:cxn modelId="{41D49413-51B1-42C3-8FA5-78F0240C0BC8}" type="presParOf" srcId="{29928398-0E19-4621-A436-AC6706E520BB}" destId="{72352299-C234-468D-998A-6F04E4F92B5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8624ED-80D4-42C6-830C-8D5A7355D6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04AAA810-129A-4676-815C-F715AAFF7661}">
      <dgm:prSet custT="1"/>
      <dgm:spPr>
        <a:solidFill>
          <a:schemeClr val="accent5">
            <a:lumMod val="60000"/>
            <a:lumOff val="40000"/>
          </a:schemeClr>
        </a:solidFill>
      </dgm:spPr>
      <dgm:t>
        <a:bodyPr/>
        <a:lstStyle/>
        <a:p>
          <a:pPr algn="ctr"/>
          <a:r>
            <a:rPr lang="fr-FR" sz="1200" b="1" dirty="0">
              <a:latin typeface="Marianne" panose="02000000000000000000" pitchFamily="2" charset="0"/>
            </a:rPr>
            <a:t>DSS / DGCS / ATIH / ARS / </a:t>
          </a:r>
          <a:r>
            <a:rPr lang="fr-FR" sz="1200" b="1" dirty="0" err="1">
              <a:latin typeface="Marianne" panose="02000000000000000000" pitchFamily="2" charset="0"/>
            </a:rPr>
            <a:t>Fédés</a:t>
          </a:r>
          <a:endParaRPr lang="fr-FR" sz="1200" dirty="0">
            <a:latin typeface="Marianne" panose="02000000000000000000" pitchFamily="2" charset="0"/>
          </a:endParaRPr>
        </a:p>
      </dgm:t>
    </dgm:pt>
    <dgm:pt modelId="{D3DDE2F9-47C6-44FA-BFC3-4A3350B083B7}" type="parTrans" cxnId="{43B73366-7860-4100-B761-9A12203F9A40}">
      <dgm:prSet/>
      <dgm:spPr/>
      <dgm:t>
        <a:bodyPr/>
        <a:lstStyle/>
        <a:p>
          <a:endParaRPr lang="fr-FR"/>
        </a:p>
      </dgm:t>
    </dgm:pt>
    <dgm:pt modelId="{202D9223-D0DA-42F1-A941-8B05FFF20359}" type="sibTrans" cxnId="{43B73366-7860-4100-B761-9A12203F9A40}">
      <dgm:prSet/>
      <dgm:spPr/>
      <dgm:t>
        <a:bodyPr/>
        <a:lstStyle/>
        <a:p>
          <a:endParaRPr lang="fr-FR"/>
        </a:p>
      </dgm:t>
    </dgm:pt>
    <dgm:pt modelId="{F4E037F2-DE88-4142-8836-5B8F62C713D2}" type="pres">
      <dgm:prSet presAssocID="{DF8624ED-80D4-42C6-830C-8D5A7355D654}" presName="linear" presStyleCnt="0">
        <dgm:presLayoutVars>
          <dgm:animLvl val="lvl"/>
          <dgm:resizeHandles val="exact"/>
        </dgm:presLayoutVars>
      </dgm:prSet>
      <dgm:spPr/>
    </dgm:pt>
    <dgm:pt modelId="{009258EB-8647-484E-B210-C1FF15FCE374}" type="pres">
      <dgm:prSet presAssocID="{04AAA810-129A-4676-815C-F715AAFF7661}" presName="parentText" presStyleLbl="node1" presStyleIdx="0" presStyleCnt="1" custLinFactNeighborX="-365" custLinFactNeighborY="-2452">
        <dgm:presLayoutVars>
          <dgm:chMax val="0"/>
          <dgm:bulletEnabled val="1"/>
        </dgm:presLayoutVars>
      </dgm:prSet>
      <dgm:spPr/>
    </dgm:pt>
  </dgm:ptLst>
  <dgm:cxnLst>
    <dgm:cxn modelId="{43B73366-7860-4100-B761-9A12203F9A40}" srcId="{DF8624ED-80D4-42C6-830C-8D5A7355D654}" destId="{04AAA810-129A-4676-815C-F715AAFF7661}" srcOrd="0" destOrd="0" parTransId="{D3DDE2F9-47C6-44FA-BFC3-4A3350B083B7}" sibTransId="{202D9223-D0DA-42F1-A941-8B05FFF20359}"/>
    <dgm:cxn modelId="{0576F3A2-91A2-4EA6-94BA-89827DD8F08E}" type="presOf" srcId="{DF8624ED-80D4-42C6-830C-8D5A7355D654}" destId="{F4E037F2-DE88-4142-8836-5B8F62C713D2}" srcOrd="0" destOrd="0" presId="urn:microsoft.com/office/officeart/2005/8/layout/vList2"/>
    <dgm:cxn modelId="{E1A4EAF2-FE1F-4E3C-B366-4AF50DB06E55}" type="presOf" srcId="{04AAA810-129A-4676-815C-F715AAFF7661}" destId="{009258EB-8647-484E-B210-C1FF15FCE374}" srcOrd="0" destOrd="0" presId="urn:microsoft.com/office/officeart/2005/8/layout/vList2"/>
    <dgm:cxn modelId="{63367158-91D2-4368-A219-FBC04517829F}" type="presParOf" srcId="{F4E037F2-DE88-4142-8836-5B8F62C713D2}" destId="{009258EB-8647-484E-B210-C1FF15FCE374}"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97138C-A10E-4168-98C1-889B0E2036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C856C74-5B3A-4900-9D91-9C7EC992A494}">
      <dgm:prSet custT="1"/>
      <dgm:spPr>
        <a:solidFill>
          <a:srgbClr val="0070C0"/>
        </a:solidFill>
      </dgm:spPr>
      <dgm:t>
        <a:bodyPr/>
        <a:lstStyle/>
        <a:p>
          <a:pPr algn="ctr"/>
          <a:r>
            <a:rPr lang="fr-FR" sz="900" b="1" dirty="0">
              <a:latin typeface="Marianne" panose="02000000000000000000" pitchFamily="2" charset="0"/>
            </a:rPr>
            <a:t>DSS / CNAM / DGOS / DGS / HAS / ANSM / </a:t>
          </a:r>
          <a:r>
            <a:rPr lang="fr-FR" sz="900" b="1" dirty="0" err="1">
              <a:latin typeface="Marianne" panose="02000000000000000000" pitchFamily="2" charset="0"/>
            </a:rPr>
            <a:t>Fédés</a:t>
          </a:r>
          <a:r>
            <a:rPr lang="fr-FR" sz="900" b="1" dirty="0">
              <a:latin typeface="Marianne" panose="02000000000000000000" pitchFamily="2" charset="0"/>
            </a:rPr>
            <a:t>  / ville/ syndicats pharma</a:t>
          </a:r>
          <a:endParaRPr lang="fr-FR" sz="900" dirty="0">
            <a:latin typeface="Marianne" panose="02000000000000000000" pitchFamily="2" charset="0"/>
          </a:endParaRPr>
        </a:p>
      </dgm:t>
    </dgm:pt>
    <dgm:pt modelId="{1BBDDC95-1A9A-42AA-B184-D21A0DBFF922}" type="parTrans" cxnId="{804975FB-BC88-47CB-B970-43B94FA10CDB}">
      <dgm:prSet/>
      <dgm:spPr/>
      <dgm:t>
        <a:bodyPr/>
        <a:lstStyle/>
        <a:p>
          <a:endParaRPr lang="fr-FR"/>
        </a:p>
      </dgm:t>
    </dgm:pt>
    <dgm:pt modelId="{5D18D6DE-9B0D-4AB0-BC28-13DA695C9ECB}" type="sibTrans" cxnId="{804975FB-BC88-47CB-B970-43B94FA10CDB}">
      <dgm:prSet/>
      <dgm:spPr/>
      <dgm:t>
        <a:bodyPr/>
        <a:lstStyle/>
        <a:p>
          <a:endParaRPr lang="fr-FR"/>
        </a:p>
      </dgm:t>
    </dgm:pt>
    <dgm:pt modelId="{3E352947-A454-46DB-9E42-5251ECD47C0D}" type="pres">
      <dgm:prSet presAssocID="{0597138C-A10E-4168-98C1-889B0E2036BC}" presName="linear" presStyleCnt="0">
        <dgm:presLayoutVars>
          <dgm:animLvl val="lvl"/>
          <dgm:resizeHandles val="exact"/>
        </dgm:presLayoutVars>
      </dgm:prSet>
      <dgm:spPr/>
    </dgm:pt>
    <dgm:pt modelId="{9EFF5E30-5B21-4D02-8E43-A56E52242832}" type="pres">
      <dgm:prSet presAssocID="{AC856C74-5B3A-4900-9D91-9C7EC992A494}" presName="parentText" presStyleLbl="node1" presStyleIdx="0" presStyleCnt="1" custLinFactNeighborY="-2750">
        <dgm:presLayoutVars>
          <dgm:chMax val="0"/>
          <dgm:bulletEnabled val="1"/>
        </dgm:presLayoutVars>
      </dgm:prSet>
      <dgm:spPr/>
    </dgm:pt>
  </dgm:ptLst>
  <dgm:cxnLst>
    <dgm:cxn modelId="{36E21710-2F1F-405B-B385-BB81EC688BDD}" type="presOf" srcId="{AC856C74-5B3A-4900-9D91-9C7EC992A494}" destId="{9EFF5E30-5B21-4D02-8E43-A56E52242832}" srcOrd="0" destOrd="0" presId="urn:microsoft.com/office/officeart/2005/8/layout/vList2"/>
    <dgm:cxn modelId="{7D64D657-72AC-442E-B336-943F0027D41E}" type="presOf" srcId="{0597138C-A10E-4168-98C1-889B0E2036BC}" destId="{3E352947-A454-46DB-9E42-5251ECD47C0D}" srcOrd="0" destOrd="0" presId="urn:microsoft.com/office/officeart/2005/8/layout/vList2"/>
    <dgm:cxn modelId="{804975FB-BC88-47CB-B970-43B94FA10CDB}" srcId="{0597138C-A10E-4168-98C1-889B0E2036BC}" destId="{AC856C74-5B3A-4900-9D91-9C7EC992A494}" srcOrd="0" destOrd="0" parTransId="{1BBDDC95-1A9A-42AA-B184-D21A0DBFF922}" sibTransId="{5D18D6DE-9B0D-4AB0-BC28-13DA695C9ECB}"/>
    <dgm:cxn modelId="{AEF66B51-DD68-4D0D-9455-919E78342D92}" type="presParOf" srcId="{3E352947-A454-46DB-9E42-5251ECD47C0D}" destId="{9EFF5E30-5B21-4D02-8E43-A56E52242832}"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9BDA53-2C7C-4BEB-99D5-7787E70A41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555FF78-1B8F-43F3-AAB6-7199DDFC375E}">
      <dgm:prSet custT="1"/>
      <dgm:spPr>
        <a:solidFill>
          <a:srgbClr val="7030A0"/>
        </a:solidFill>
      </dgm:spPr>
      <dgm:t>
        <a:bodyPr/>
        <a:lstStyle/>
        <a:p>
          <a:pPr algn="ctr"/>
          <a:r>
            <a:rPr lang="fr-FR" sz="1200" b="1" dirty="0"/>
            <a:t>DGOS / DSS / DGS / DGCS / CNAM / ARS / Assos patients / </a:t>
          </a:r>
          <a:r>
            <a:rPr lang="fr-FR" sz="1200" b="1" dirty="0" err="1"/>
            <a:t>Fédés</a:t>
          </a:r>
          <a:endParaRPr lang="fr-FR" sz="1200" dirty="0"/>
        </a:p>
      </dgm:t>
    </dgm:pt>
    <dgm:pt modelId="{F4B73A68-72A1-48A8-925C-114E1046B1D6}" type="parTrans" cxnId="{825CF46C-DECD-4C4F-BF5E-952BEF9ECA42}">
      <dgm:prSet/>
      <dgm:spPr/>
      <dgm:t>
        <a:bodyPr/>
        <a:lstStyle/>
        <a:p>
          <a:endParaRPr lang="fr-FR"/>
        </a:p>
      </dgm:t>
    </dgm:pt>
    <dgm:pt modelId="{ECCF7CC8-2705-46C4-A21F-82B724836FE0}" type="sibTrans" cxnId="{825CF46C-DECD-4C4F-BF5E-952BEF9ECA42}">
      <dgm:prSet/>
      <dgm:spPr/>
      <dgm:t>
        <a:bodyPr/>
        <a:lstStyle/>
        <a:p>
          <a:endParaRPr lang="fr-FR"/>
        </a:p>
      </dgm:t>
    </dgm:pt>
    <dgm:pt modelId="{DDF6E7F7-714D-4604-94A4-49CFCE6EA0B5}" type="pres">
      <dgm:prSet presAssocID="{CD9BDA53-2C7C-4BEB-99D5-7787E70A41F6}" presName="linear" presStyleCnt="0">
        <dgm:presLayoutVars>
          <dgm:animLvl val="lvl"/>
          <dgm:resizeHandles val="exact"/>
        </dgm:presLayoutVars>
      </dgm:prSet>
      <dgm:spPr/>
    </dgm:pt>
    <dgm:pt modelId="{71EA00DB-A5DB-4908-802F-89E568E3CB4C}" type="pres">
      <dgm:prSet presAssocID="{A555FF78-1B8F-43F3-AAB6-7199DDFC375E}" presName="parentText" presStyleLbl="node1" presStyleIdx="0" presStyleCnt="1" custLinFactNeighborX="2430" custLinFactNeighborY="-9071">
        <dgm:presLayoutVars>
          <dgm:chMax val="0"/>
          <dgm:bulletEnabled val="1"/>
        </dgm:presLayoutVars>
      </dgm:prSet>
      <dgm:spPr/>
    </dgm:pt>
  </dgm:ptLst>
  <dgm:cxnLst>
    <dgm:cxn modelId="{2F94521D-CA3F-469B-B8D5-8FBFE55388CF}" type="presOf" srcId="{A555FF78-1B8F-43F3-AAB6-7199DDFC375E}" destId="{71EA00DB-A5DB-4908-802F-89E568E3CB4C}" srcOrd="0" destOrd="0" presId="urn:microsoft.com/office/officeart/2005/8/layout/vList2"/>
    <dgm:cxn modelId="{825CF46C-DECD-4C4F-BF5E-952BEF9ECA42}" srcId="{CD9BDA53-2C7C-4BEB-99D5-7787E70A41F6}" destId="{A555FF78-1B8F-43F3-AAB6-7199DDFC375E}" srcOrd="0" destOrd="0" parTransId="{F4B73A68-72A1-48A8-925C-114E1046B1D6}" sibTransId="{ECCF7CC8-2705-46C4-A21F-82B724836FE0}"/>
    <dgm:cxn modelId="{8AECB0EB-DF78-4FB1-980A-C148D1A9BC68}" type="presOf" srcId="{CD9BDA53-2C7C-4BEB-99D5-7787E70A41F6}" destId="{DDF6E7F7-714D-4604-94A4-49CFCE6EA0B5}" srcOrd="0" destOrd="0" presId="urn:microsoft.com/office/officeart/2005/8/layout/vList2"/>
    <dgm:cxn modelId="{89D8CD7D-18BC-4C77-B89B-46F05C38A608}" type="presParOf" srcId="{DDF6E7F7-714D-4604-94A4-49CFCE6EA0B5}" destId="{71EA00DB-A5DB-4908-802F-89E568E3CB4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97138C-A10E-4168-98C1-889B0E2036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C856C74-5B3A-4900-9D91-9C7EC992A494}">
      <dgm:prSet custT="1"/>
      <dgm:spPr>
        <a:solidFill>
          <a:srgbClr val="0070C0"/>
        </a:solidFill>
      </dgm:spPr>
      <dgm:t>
        <a:bodyPr/>
        <a:lstStyle/>
        <a:p>
          <a:pPr algn="ctr"/>
          <a:r>
            <a:rPr lang="fr-FR" sz="1100" b="1" dirty="0">
              <a:latin typeface="Marianne" panose="02000000000000000000" pitchFamily="2" charset="0"/>
            </a:rPr>
            <a:t>DSS / CNAM / DGOS / DGS / HAS / ANSM / </a:t>
          </a:r>
          <a:r>
            <a:rPr lang="fr-FR" sz="1100" b="1" dirty="0" err="1">
              <a:latin typeface="Marianne" panose="02000000000000000000" pitchFamily="2" charset="0"/>
            </a:rPr>
            <a:t>Fédés</a:t>
          </a:r>
          <a:r>
            <a:rPr lang="fr-FR" sz="1100" b="1" dirty="0">
              <a:latin typeface="Marianne" panose="02000000000000000000" pitchFamily="2" charset="0"/>
            </a:rPr>
            <a:t> / ville / syndicats pharma</a:t>
          </a:r>
          <a:endParaRPr lang="fr-FR" sz="1100" dirty="0">
            <a:latin typeface="Marianne" panose="02000000000000000000" pitchFamily="2" charset="0"/>
          </a:endParaRPr>
        </a:p>
      </dgm:t>
    </dgm:pt>
    <dgm:pt modelId="{1BBDDC95-1A9A-42AA-B184-D21A0DBFF922}" type="parTrans" cxnId="{804975FB-BC88-47CB-B970-43B94FA10CDB}">
      <dgm:prSet/>
      <dgm:spPr/>
      <dgm:t>
        <a:bodyPr/>
        <a:lstStyle/>
        <a:p>
          <a:endParaRPr lang="fr-FR"/>
        </a:p>
      </dgm:t>
    </dgm:pt>
    <dgm:pt modelId="{5D18D6DE-9B0D-4AB0-BC28-13DA695C9ECB}" type="sibTrans" cxnId="{804975FB-BC88-47CB-B970-43B94FA10CDB}">
      <dgm:prSet/>
      <dgm:spPr/>
      <dgm:t>
        <a:bodyPr/>
        <a:lstStyle/>
        <a:p>
          <a:endParaRPr lang="fr-FR"/>
        </a:p>
      </dgm:t>
    </dgm:pt>
    <dgm:pt modelId="{3E352947-A454-46DB-9E42-5251ECD47C0D}" type="pres">
      <dgm:prSet presAssocID="{0597138C-A10E-4168-98C1-889B0E2036BC}" presName="linear" presStyleCnt="0">
        <dgm:presLayoutVars>
          <dgm:animLvl val="lvl"/>
          <dgm:resizeHandles val="exact"/>
        </dgm:presLayoutVars>
      </dgm:prSet>
      <dgm:spPr/>
    </dgm:pt>
    <dgm:pt modelId="{9EFF5E30-5B21-4D02-8E43-A56E52242832}" type="pres">
      <dgm:prSet presAssocID="{AC856C74-5B3A-4900-9D91-9C7EC992A494}" presName="parentText" presStyleLbl="node1" presStyleIdx="0" presStyleCnt="1" custLinFactY="-36694" custLinFactNeighborX="5032" custLinFactNeighborY="-100000">
        <dgm:presLayoutVars>
          <dgm:chMax val="0"/>
          <dgm:bulletEnabled val="1"/>
        </dgm:presLayoutVars>
      </dgm:prSet>
      <dgm:spPr/>
    </dgm:pt>
  </dgm:ptLst>
  <dgm:cxnLst>
    <dgm:cxn modelId="{36E21710-2F1F-405B-B385-BB81EC688BDD}" type="presOf" srcId="{AC856C74-5B3A-4900-9D91-9C7EC992A494}" destId="{9EFF5E30-5B21-4D02-8E43-A56E52242832}" srcOrd="0" destOrd="0" presId="urn:microsoft.com/office/officeart/2005/8/layout/vList2"/>
    <dgm:cxn modelId="{7D64D657-72AC-442E-B336-943F0027D41E}" type="presOf" srcId="{0597138C-A10E-4168-98C1-889B0E2036BC}" destId="{3E352947-A454-46DB-9E42-5251ECD47C0D}" srcOrd="0" destOrd="0" presId="urn:microsoft.com/office/officeart/2005/8/layout/vList2"/>
    <dgm:cxn modelId="{804975FB-BC88-47CB-B970-43B94FA10CDB}" srcId="{0597138C-A10E-4168-98C1-889B0E2036BC}" destId="{AC856C74-5B3A-4900-9D91-9C7EC992A494}" srcOrd="0" destOrd="0" parTransId="{1BBDDC95-1A9A-42AA-B184-D21A0DBFF922}" sibTransId="{5D18D6DE-9B0D-4AB0-BC28-13DA695C9ECB}"/>
    <dgm:cxn modelId="{AEF66B51-DD68-4D0D-9455-919E78342D92}" type="presParOf" srcId="{3E352947-A454-46DB-9E42-5251ECD47C0D}" destId="{9EFF5E30-5B21-4D02-8E43-A56E5224283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5AD2BA-0FB8-4B95-99D2-905FC09757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43600695-C9D3-4AE5-B35B-C013AF904643}">
      <dgm:prSet custT="1"/>
      <dgm:spPr>
        <a:solidFill>
          <a:schemeClr val="accent2"/>
        </a:solidFill>
      </dgm:spPr>
      <dgm:t>
        <a:bodyPr/>
        <a:lstStyle/>
        <a:p>
          <a:pPr algn="ctr"/>
          <a:r>
            <a:rPr lang="fr-FR" sz="1100" b="1" dirty="0">
              <a:latin typeface="Marianne" panose="02000000000000000000" pitchFamily="2" charset="0"/>
            </a:rPr>
            <a:t>DSS / DGOS / CNAM / ARS / ANAP / Fédérations</a:t>
          </a:r>
          <a:endParaRPr lang="fr-FR" sz="1100" dirty="0">
            <a:latin typeface="Marianne" panose="02000000000000000000" pitchFamily="2" charset="0"/>
          </a:endParaRPr>
        </a:p>
      </dgm:t>
    </dgm:pt>
    <dgm:pt modelId="{89A568F0-31D7-4D3F-8ACA-7F3EDDD9D9B1}" type="parTrans" cxnId="{240F2322-EF8D-428A-B620-E9F5A668178C}">
      <dgm:prSet/>
      <dgm:spPr/>
      <dgm:t>
        <a:bodyPr/>
        <a:lstStyle/>
        <a:p>
          <a:endParaRPr lang="fr-FR"/>
        </a:p>
      </dgm:t>
    </dgm:pt>
    <dgm:pt modelId="{AEBE1269-9D5D-4878-8DB7-692376090A0C}" type="sibTrans" cxnId="{240F2322-EF8D-428A-B620-E9F5A668178C}">
      <dgm:prSet/>
      <dgm:spPr/>
      <dgm:t>
        <a:bodyPr/>
        <a:lstStyle/>
        <a:p>
          <a:endParaRPr lang="fr-FR"/>
        </a:p>
      </dgm:t>
    </dgm:pt>
    <dgm:pt modelId="{D79BDD80-A524-464A-92C9-03120E6E6281}" type="pres">
      <dgm:prSet presAssocID="{A35AD2BA-0FB8-4B95-99D2-905FC097578E}" presName="linear" presStyleCnt="0">
        <dgm:presLayoutVars>
          <dgm:animLvl val="lvl"/>
          <dgm:resizeHandles val="exact"/>
        </dgm:presLayoutVars>
      </dgm:prSet>
      <dgm:spPr/>
    </dgm:pt>
    <dgm:pt modelId="{759D6828-C9D3-49E9-87B2-DCE00636F96E}" type="pres">
      <dgm:prSet presAssocID="{43600695-C9D3-4AE5-B35B-C013AF904643}" presName="parentText" presStyleLbl="node1" presStyleIdx="0" presStyleCnt="1" custScaleY="73034" custLinFactNeighborY="-1157">
        <dgm:presLayoutVars>
          <dgm:chMax val="0"/>
          <dgm:bulletEnabled val="1"/>
        </dgm:presLayoutVars>
      </dgm:prSet>
      <dgm:spPr/>
    </dgm:pt>
  </dgm:ptLst>
  <dgm:cxnLst>
    <dgm:cxn modelId="{240F2322-EF8D-428A-B620-E9F5A668178C}" srcId="{A35AD2BA-0FB8-4B95-99D2-905FC097578E}" destId="{43600695-C9D3-4AE5-B35B-C013AF904643}" srcOrd="0" destOrd="0" parTransId="{89A568F0-31D7-4D3F-8ACA-7F3EDDD9D9B1}" sibTransId="{AEBE1269-9D5D-4878-8DB7-692376090A0C}"/>
    <dgm:cxn modelId="{CECADB52-CF67-415A-BF02-D49B00AFAA66}" type="presOf" srcId="{43600695-C9D3-4AE5-B35B-C013AF904643}" destId="{759D6828-C9D3-49E9-87B2-DCE00636F96E}" srcOrd="0" destOrd="0" presId="urn:microsoft.com/office/officeart/2005/8/layout/vList2"/>
    <dgm:cxn modelId="{DAC41ABA-5606-4272-A8A7-F4A8710D563D}" type="presOf" srcId="{A35AD2BA-0FB8-4B95-99D2-905FC097578E}" destId="{D79BDD80-A524-464A-92C9-03120E6E6281}" srcOrd="0" destOrd="0" presId="urn:microsoft.com/office/officeart/2005/8/layout/vList2"/>
    <dgm:cxn modelId="{72080A19-E212-4E9A-A13A-B5D9BA03C097}" type="presParOf" srcId="{D79BDD80-A524-464A-92C9-03120E6E6281}" destId="{759D6828-C9D3-49E9-87B2-DCE00636F9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A3D95A-CEC0-4F2F-AAA4-F4AFBA4E51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C6BC65E0-B620-4C2F-94BD-DC1934C0E84D}">
      <dgm:prSet custT="1"/>
      <dgm:spPr>
        <a:solidFill>
          <a:srgbClr val="7030A0"/>
        </a:solidFill>
      </dgm:spPr>
      <dgm:t>
        <a:bodyPr/>
        <a:lstStyle/>
        <a:p>
          <a:pPr algn="ctr"/>
          <a:r>
            <a:rPr lang="fr-FR" sz="900" b="1" dirty="0"/>
            <a:t>DSS / CNAM / DGS / ARS / Assos de patients / fédérations</a:t>
          </a:r>
          <a:endParaRPr lang="fr-FR" sz="900" dirty="0"/>
        </a:p>
      </dgm:t>
    </dgm:pt>
    <dgm:pt modelId="{4576E5B7-7EC8-4304-B596-DA2C1B4D3F3D}" type="parTrans" cxnId="{67DF6264-1CBC-44D4-A496-1F352F81B96C}">
      <dgm:prSet/>
      <dgm:spPr/>
      <dgm:t>
        <a:bodyPr/>
        <a:lstStyle/>
        <a:p>
          <a:endParaRPr lang="fr-FR"/>
        </a:p>
      </dgm:t>
    </dgm:pt>
    <dgm:pt modelId="{0B0BE8D0-E8A5-4519-ADDE-3B0228CC6F95}" type="sibTrans" cxnId="{67DF6264-1CBC-44D4-A496-1F352F81B96C}">
      <dgm:prSet/>
      <dgm:spPr/>
      <dgm:t>
        <a:bodyPr/>
        <a:lstStyle/>
        <a:p>
          <a:endParaRPr lang="fr-FR"/>
        </a:p>
      </dgm:t>
    </dgm:pt>
    <dgm:pt modelId="{4D657F0F-4B8C-4051-A4D3-3C6C6C981CBC}" type="pres">
      <dgm:prSet presAssocID="{B1A3D95A-CEC0-4F2F-AAA4-F4AFBA4E517B}" presName="linear" presStyleCnt="0">
        <dgm:presLayoutVars>
          <dgm:animLvl val="lvl"/>
          <dgm:resizeHandles val="exact"/>
        </dgm:presLayoutVars>
      </dgm:prSet>
      <dgm:spPr/>
    </dgm:pt>
    <dgm:pt modelId="{AA8943D8-240E-4442-BD35-4FB98642B699}" type="pres">
      <dgm:prSet presAssocID="{C6BC65E0-B620-4C2F-94BD-DC1934C0E84D}" presName="parentText" presStyleLbl="node1" presStyleIdx="0" presStyleCnt="1" custLinFactNeighborY="-2197">
        <dgm:presLayoutVars>
          <dgm:chMax val="0"/>
          <dgm:bulletEnabled val="1"/>
        </dgm:presLayoutVars>
      </dgm:prSet>
      <dgm:spPr/>
    </dgm:pt>
  </dgm:ptLst>
  <dgm:cxnLst>
    <dgm:cxn modelId="{BA637C35-AD2E-4DB4-865D-138D5F5829CE}" type="presOf" srcId="{C6BC65E0-B620-4C2F-94BD-DC1934C0E84D}" destId="{AA8943D8-240E-4442-BD35-4FB98642B699}" srcOrd="0" destOrd="0" presId="urn:microsoft.com/office/officeart/2005/8/layout/vList2"/>
    <dgm:cxn modelId="{67DF6264-1CBC-44D4-A496-1F352F81B96C}" srcId="{B1A3D95A-CEC0-4F2F-AAA4-F4AFBA4E517B}" destId="{C6BC65E0-B620-4C2F-94BD-DC1934C0E84D}" srcOrd="0" destOrd="0" parTransId="{4576E5B7-7EC8-4304-B596-DA2C1B4D3F3D}" sibTransId="{0B0BE8D0-E8A5-4519-ADDE-3B0228CC6F95}"/>
    <dgm:cxn modelId="{71C921B9-F0ED-49B1-A822-6274C5C951FC}" type="presOf" srcId="{B1A3D95A-CEC0-4F2F-AAA4-F4AFBA4E517B}" destId="{4D657F0F-4B8C-4051-A4D3-3C6C6C981CBC}" srcOrd="0" destOrd="0" presId="urn:microsoft.com/office/officeart/2005/8/layout/vList2"/>
    <dgm:cxn modelId="{591194AC-7DC8-4E7D-BF82-DBE96F0998A0}" type="presParOf" srcId="{4D657F0F-4B8C-4051-A4D3-3C6C6C981CBC}" destId="{AA8943D8-240E-4442-BD35-4FB98642B69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70AA56-6686-4819-840F-C0F0B27D59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B43732C-FDDA-42EB-82E4-ABE0E0EFC0A9}">
      <dgm:prSet custT="1"/>
      <dgm:spPr>
        <a:solidFill>
          <a:srgbClr val="0070C0"/>
        </a:solidFill>
      </dgm:spPr>
      <dgm:t>
        <a:bodyPr/>
        <a:lstStyle/>
        <a:p>
          <a:pPr algn="ctr"/>
          <a:r>
            <a:rPr lang="fr-FR" sz="1100" b="1" dirty="0">
              <a:latin typeface="Marianne" panose="02000000000000000000" pitchFamily="2" charset="0"/>
            </a:rPr>
            <a:t>DSS / CNAM / DGOS / HAS / DGS / ANSM / </a:t>
          </a:r>
          <a:r>
            <a:rPr lang="fr-FR" sz="1100" b="1" dirty="0" err="1">
              <a:latin typeface="Marianne" panose="02000000000000000000" pitchFamily="2" charset="0"/>
            </a:rPr>
            <a:t>Fédés</a:t>
          </a:r>
          <a:r>
            <a:rPr lang="fr-FR" sz="1100" b="1" dirty="0">
              <a:latin typeface="Marianne" panose="02000000000000000000" pitchFamily="2" charset="0"/>
            </a:rPr>
            <a:t> / ville/ syndicats pharma</a:t>
          </a:r>
          <a:endParaRPr lang="fr-FR" sz="1100" dirty="0">
            <a:latin typeface="Marianne" panose="02000000000000000000" pitchFamily="2" charset="0"/>
          </a:endParaRPr>
        </a:p>
      </dgm:t>
    </dgm:pt>
    <dgm:pt modelId="{D66338C4-6C5C-400A-8234-356E7D736EA2}" type="parTrans" cxnId="{9615FF43-31F7-42CA-A5D4-F399F869BC37}">
      <dgm:prSet/>
      <dgm:spPr/>
      <dgm:t>
        <a:bodyPr/>
        <a:lstStyle/>
        <a:p>
          <a:endParaRPr lang="fr-FR"/>
        </a:p>
      </dgm:t>
    </dgm:pt>
    <dgm:pt modelId="{94C493A8-31A6-411F-BC5C-C0881751D219}" type="sibTrans" cxnId="{9615FF43-31F7-42CA-A5D4-F399F869BC37}">
      <dgm:prSet/>
      <dgm:spPr/>
      <dgm:t>
        <a:bodyPr/>
        <a:lstStyle/>
        <a:p>
          <a:endParaRPr lang="fr-FR"/>
        </a:p>
      </dgm:t>
    </dgm:pt>
    <dgm:pt modelId="{D1E5B705-0DAD-442F-88F1-27DE0805B545}" type="pres">
      <dgm:prSet presAssocID="{4D70AA56-6686-4819-840F-C0F0B27D5978}" presName="linear" presStyleCnt="0">
        <dgm:presLayoutVars>
          <dgm:animLvl val="lvl"/>
          <dgm:resizeHandles val="exact"/>
        </dgm:presLayoutVars>
      </dgm:prSet>
      <dgm:spPr/>
    </dgm:pt>
    <dgm:pt modelId="{CD07404A-D5A8-4C29-8C91-A1B2024777F5}" type="pres">
      <dgm:prSet presAssocID="{9B43732C-FDDA-42EB-82E4-ABE0E0EFC0A9}" presName="parentText" presStyleLbl="node1" presStyleIdx="0" presStyleCnt="1" custLinFactY="-36694" custLinFactNeighborX="5032" custLinFactNeighborY="-100000">
        <dgm:presLayoutVars>
          <dgm:chMax val="0"/>
          <dgm:bulletEnabled val="1"/>
        </dgm:presLayoutVars>
      </dgm:prSet>
      <dgm:spPr/>
    </dgm:pt>
  </dgm:ptLst>
  <dgm:cxnLst>
    <dgm:cxn modelId="{4293AF04-801A-42A0-8DA0-A15E9A54E6AE}" type="presOf" srcId="{9B43732C-FDDA-42EB-82E4-ABE0E0EFC0A9}" destId="{CD07404A-D5A8-4C29-8C91-A1B2024777F5}" srcOrd="0" destOrd="0" presId="urn:microsoft.com/office/officeart/2005/8/layout/vList2"/>
    <dgm:cxn modelId="{9615FF43-31F7-42CA-A5D4-F399F869BC37}" srcId="{4D70AA56-6686-4819-840F-C0F0B27D5978}" destId="{9B43732C-FDDA-42EB-82E4-ABE0E0EFC0A9}" srcOrd="0" destOrd="0" parTransId="{D66338C4-6C5C-400A-8234-356E7D736EA2}" sibTransId="{94C493A8-31A6-411F-BC5C-C0881751D219}"/>
    <dgm:cxn modelId="{3B2321F6-D25C-46AB-A13F-C4D2F496671E}" type="presOf" srcId="{4D70AA56-6686-4819-840F-C0F0B27D5978}" destId="{D1E5B705-0DAD-442F-88F1-27DE0805B545}" srcOrd="0" destOrd="0" presId="urn:microsoft.com/office/officeart/2005/8/layout/vList2"/>
    <dgm:cxn modelId="{2453A5AD-8A2E-4C47-B841-E307E0115158}" type="presParOf" srcId="{D1E5B705-0DAD-442F-88F1-27DE0805B545}" destId="{CD07404A-D5A8-4C29-8C91-A1B2024777F5}"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A3D95A-CEC0-4F2F-AAA4-F4AFBA4E51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C6BC65E0-B620-4C2F-94BD-DC1934C0E84D}">
      <dgm:prSet/>
      <dgm:spPr>
        <a:solidFill>
          <a:srgbClr val="81220D"/>
        </a:solidFill>
      </dgm:spPr>
      <dgm:t>
        <a:bodyPr/>
        <a:lstStyle/>
        <a:p>
          <a:pPr algn="ctr"/>
          <a:r>
            <a:rPr lang="fr-FR" b="1" dirty="0"/>
            <a:t>DSS / DGOS / ANAP / ARS / Fédérations</a:t>
          </a:r>
          <a:endParaRPr lang="fr-FR" dirty="0"/>
        </a:p>
      </dgm:t>
    </dgm:pt>
    <dgm:pt modelId="{4576E5B7-7EC8-4304-B596-DA2C1B4D3F3D}" type="parTrans" cxnId="{67DF6264-1CBC-44D4-A496-1F352F81B96C}">
      <dgm:prSet/>
      <dgm:spPr/>
      <dgm:t>
        <a:bodyPr/>
        <a:lstStyle/>
        <a:p>
          <a:endParaRPr lang="fr-FR"/>
        </a:p>
      </dgm:t>
    </dgm:pt>
    <dgm:pt modelId="{0B0BE8D0-E8A5-4519-ADDE-3B0228CC6F95}" type="sibTrans" cxnId="{67DF6264-1CBC-44D4-A496-1F352F81B96C}">
      <dgm:prSet/>
      <dgm:spPr/>
      <dgm:t>
        <a:bodyPr/>
        <a:lstStyle/>
        <a:p>
          <a:endParaRPr lang="fr-FR"/>
        </a:p>
      </dgm:t>
    </dgm:pt>
    <dgm:pt modelId="{4D657F0F-4B8C-4051-A4D3-3C6C6C981CBC}" type="pres">
      <dgm:prSet presAssocID="{B1A3D95A-CEC0-4F2F-AAA4-F4AFBA4E517B}" presName="linear" presStyleCnt="0">
        <dgm:presLayoutVars>
          <dgm:animLvl val="lvl"/>
          <dgm:resizeHandles val="exact"/>
        </dgm:presLayoutVars>
      </dgm:prSet>
      <dgm:spPr/>
    </dgm:pt>
    <dgm:pt modelId="{AA8943D8-240E-4442-BD35-4FB98642B699}" type="pres">
      <dgm:prSet presAssocID="{C6BC65E0-B620-4C2F-94BD-DC1934C0E84D}" presName="parentText" presStyleLbl="node1" presStyleIdx="0" presStyleCnt="1" custLinFactNeighborY="23064">
        <dgm:presLayoutVars>
          <dgm:chMax val="0"/>
          <dgm:bulletEnabled val="1"/>
        </dgm:presLayoutVars>
      </dgm:prSet>
      <dgm:spPr/>
    </dgm:pt>
  </dgm:ptLst>
  <dgm:cxnLst>
    <dgm:cxn modelId="{BA637C35-AD2E-4DB4-865D-138D5F5829CE}" type="presOf" srcId="{C6BC65E0-B620-4C2F-94BD-DC1934C0E84D}" destId="{AA8943D8-240E-4442-BD35-4FB98642B699}" srcOrd="0" destOrd="0" presId="urn:microsoft.com/office/officeart/2005/8/layout/vList2"/>
    <dgm:cxn modelId="{67DF6264-1CBC-44D4-A496-1F352F81B96C}" srcId="{B1A3D95A-CEC0-4F2F-AAA4-F4AFBA4E517B}" destId="{C6BC65E0-B620-4C2F-94BD-DC1934C0E84D}" srcOrd="0" destOrd="0" parTransId="{4576E5B7-7EC8-4304-B596-DA2C1B4D3F3D}" sibTransId="{0B0BE8D0-E8A5-4519-ADDE-3B0228CC6F95}"/>
    <dgm:cxn modelId="{71C921B9-F0ED-49B1-A822-6274C5C951FC}" type="presOf" srcId="{B1A3D95A-CEC0-4F2F-AAA4-F4AFBA4E517B}" destId="{4D657F0F-4B8C-4051-A4D3-3C6C6C981CBC}" srcOrd="0" destOrd="0" presId="urn:microsoft.com/office/officeart/2005/8/layout/vList2"/>
    <dgm:cxn modelId="{591194AC-7DC8-4E7D-BF82-DBE96F0998A0}" type="presParOf" srcId="{4D657F0F-4B8C-4051-A4D3-3C6C6C981CBC}" destId="{AA8943D8-240E-4442-BD35-4FB98642B699}"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D3530-F8BA-48F6-8978-7479EC0119C5}">
      <dsp:nvSpPr>
        <dsp:cNvPr id="0" name=""/>
        <dsp:cNvSpPr/>
      </dsp:nvSpPr>
      <dsp:spPr>
        <a:xfrm>
          <a:off x="0" y="0"/>
          <a:ext cx="2634736" cy="416516"/>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DSS / DGS / DGCS / HAS / ARS /</a:t>
          </a:r>
        </a:p>
        <a:p>
          <a:pPr marL="0" lvl="0" indent="0" algn="ctr" defTabSz="533400">
            <a:lnSpc>
              <a:spcPct val="90000"/>
            </a:lnSpc>
            <a:spcBef>
              <a:spcPct val="0"/>
            </a:spcBef>
            <a:spcAft>
              <a:spcPct val="35000"/>
            </a:spcAft>
            <a:buNone/>
          </a:pPr>
          <a:r>
            <a:rPr lang="fr-FR" sz="1200" b="1" kern="1200" dirty="0" err="1">
              <a:latin typeface="Marianne" panose="02000000000000000000" pitchFamily="2" charset="0"/>
            </a:rPr>
            <a:t>Fédés</a:t>
          </a:r>
          <a:r>
            <a:rPr lang="fr-FR" sz="1200" b="1" kern="1200" dirty="0">
              <a:latin typeface="Marianne" panose="02000000000000000000" pitchFamily="2" charset="0"/>
            </a:rPr>
            <a:t> / Assos de patients</a:t>
          </a:r>
          <a:endParaRPr lang="fr-FR" sz="1200" kern="1200" dirty="0">
            <a:latin typeface="Marianne" panose="02000000000000000000" pitchFamily="2" charset="0"/>
          </a:endParaRPr>
        </a:p>
      </dsp:txBody>
      <dsp:txXfrm>
        <a:off x="20333" y="20333"/>
        <a:ext cx="2594070" cy="3758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7683C-504E-4372-B8FC-8FBD2749C3A4}">
      <dsp:nvSpPr>
        <dsp:cNvPr id="0" name=""/>
        <dsp:cNvSpPr/>
      </dsp:nvSpPr>
      <dsp:spPr>
        <a:xfrm>
          <a:off x="0" y="62707"/>
          <a:ext cx="3413930" cy="236924"/>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latin typeface="Marianne" panose="02000000000000000000" pitchFamily="2" charset="0"/>
            </a:rPr>
            <a:t>DSS / DGS / HAS / Fédérations / Associations de patients</a:t>
          </a:r>
          <a:endParaRPr lang="fr-FR" sz="900" kern="1200" dirty="0">
            <a:latin typeface="Marianne" panose="02000000000000000000" pitchFamily="2" charset="0"/>
          </a:endParaRPr>
        </a:p>
      </dsp:txBody>
      <dsp:txXfrm>
        <a:off x="11566" y="74273"/>
        <a:ext cx="3390798" cy="21379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52299-C234-468D-998A-6F04E4F92B55}">
      <dsp:nvSpPr>
        <dsp:cNvPr id="0" name=""/>
        <dsp:cNvSpPr/>
      </dsp:nvSpPr>
      <dsp:spPr>
        <a:xfrm>
          <a:off x="0" y="4728"/>
          <a:ext cx="3327008" cy="289575"/>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DGOS / DSS / ARS / Fédérations</a:t>
          </a:r>
          <a:endParaRPr lang="fr-FR" sz="1100" kern="1200" dirty="0">
            <a:latin typeface="Marianne" panose="02000000000000000000" pitchFamily="2" charset="0"/>
          </a:endParaRPr>
        </a:p>
      </dsp:txBody>
      <dsp:txXfrm>
        <a:off x="14136" y="18864"/>
        <a:ext cx="3298736" cy="2613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58EB-8647-484E-B210-C1FF15FCE374}">
      <dsp:nvSpPr>
        <dsp:cNvPr id="0" name=""/>
        <dsp:cNvSpPr/>
      </dsp:nvSpPr>
      <dsp:spPr>
        <a:xfrm>
          <a:off x="0" y="0"/>
          <a:ext cx="2611669" cy="33696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DSS / DGCS / ATIH / ARS / </a:t>
          </a:r>
          <a:r>
            <a:rPr lang="fr-FR" sz="1200" b="1" kern="1200" dirty="0" err="1">
              <a:latin typeface="Marianne" panose="02000000000000000000" pitchFamily="2" charset="0"/>
            </a:rPr>
            <a:t>Fédés</a:t>
          </a:r>
          <a:endParaRPr lang="fr-FR" sz="1200" kern="1200" dirty="0">
            <a:latin typeface="Marianne" panose="02000000000000000000" pitchFamily="2" charset="0"/>
          </a:endParaRPr>
        </a:p>
      </dsp:txBody>
      <dsp:txXfrm>
        <a:off x="16449" y="16449"/>
        <a:ext cx="2578771" cy="3040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F5E30-5B21-4D02-8E43-A56E52242832}">
      <dsp:nvSpPr>
        <dsp:cNvPr id="0" name=""/>
        <dsp:cNvSpPr/>
      </dsp:nvSpPr>
      <dsp:spPr>
        <a:xfrm>
          <a:off x="0" y="0"/>
          <a:ext cx="2593289" cy="28242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latin typeface="Marianne" panose="02000000000000000000" pitchFamily="2" charset="0"/>
            </a:rPr>
            <a:t>DSS / CNAM / DGOS / DGS / HAS / ANSM / </a:t>
          </a:r>
          <a:r>
            <a:rPr lang="fr-FR" sz="900" b="1" kern="1200" dirty="0" err="1">
              <a:latin typeface="Marianne" panose="02000000000000000000" pitchFamily="2" charset="0"/>
            </a:rPr>
            <a:t>Fédés</a:t>
          </a:r>
          <a:r>
            <a:rPr lang="fr-FR" sz="900" b="1" kern="1200" dirty="0">
              <a:latin typeface="Marianne" panose="02000000000000000000" pitchFamily="2" charset="0"/>
            </a:rPr>
            <a:t>  / ville/ syndicats pharma</a:t>
          </a:r>
          <a:endParaRPr lang="fr-FR" sz="900" kern="1200" dirty="0">
            <a:latin typeface="Marianne" panose="02000000000000000000" pitchFamily="2" charset="0"/>
          </a:endParaRPr>
        </a:p>
      </dsp:txBody>
      <dsp:txXfrm>
        <a:off x="13787" y="13787"/>
        <a:ext cx="2565715" cy="254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A00DB-A5DB-4908-802F-89E568E3CB4C}">
      <dsp:nvSpPr>
        <dsp:cNvPr id="0" name=""/>
        <dsp:cNvSpPr/>
      </dsp:nvSpPr>
      <dsp:spPr>
        <a:xfrm>
          <a:off x="0" y="0"/>
          <a:ext cx="2676525" cy="486720"/>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DGOS / DSS / DGS / DGCS / CNAM / ARS / Assos patients / </a:t>
          </a:r>
          <a:r>
            <a:rPr lang="fr-FR" sz="1200" b="1" kern="1200" dirty="0" err="1"/>
            <a:t>Fédés</a:t>
          </a:r>
          <a:endParaRPr lang="fr-FR" sz="1200" kern="1200" dirty="0"/>
        </a:p>
      </dsp:txBody>
      <dsp:txXfrm>
        <a:off x="23760" y="23760"/>
        <a:ext cx="2629005" cy="439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F5E30-5B21-4D02-8E43-A56E52242832}">
      <dsp:nvSpPr>
        <dsp:cNvPr id="0" name=""/>
        <dsp:cNvSpPr/>
      </dsp:nvSpPr>
      <dsp:spPr>
        <a:xfrm>
          <a:off x="0" y="0"/>
          <a:ext cx="3114344" cy="56160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CNAM / DGOS / DGS / HAS / ANSM / </a:t>
          </a:r>
          <a:r>
            <a:rPr lang="fr-FR" sz="1100" b="1" kern="1200" dirty="0" err="1">
              <a:latin typeface="Marianne" panose="02000000000000000000" pitchFamily="2" charset="0"/>
            </a:rPr>
            <a:t>Fédés</a:t>
          </a:r>
          <a:r>
            <a:rPr lang="fr-FR" sz="1100" b="1" kern="1200" dirty="0">
              <a:latin typeface="Marianne" panose="02000000000000000000" pitchFamily="2" charset="0"/>
            </a:rPr>
            <a:t> / ville / syndicats pharma</a:t>
          </a:r>
          <a:endParaRPr lang="fr-FR" sz="1100" kern="1200" dirty="0">
            <a:latin typeface="Marianne" panose="02000000000000000000" pitchFamily="2" charset="0"/>
          </a:endParaRPr>
        </a:p>
      </dsp:txBody>
      <dsp:txXfrm>
        <a:off x="27415" y="27415"/>
        <a:ext cx="3059514" cy="5067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D6828-C9D3-49E9-87B2-DCE00636F96E}">
      <dsp:nvSpPr>
        <dsp:cNvPr id="0" name=""/>
        <dsp:cNvSpPr/>
      </dsp:nvSpPr>
      <dsp:spPr>
        <a:xfrm>
          <a:off x="0" y="0"/>
          <a:ext cx="2462026" cy="410158"/>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DGOS / CNAM / ARS / ANAP / Fédérations</a:t>
          </a:r>
          <a:endParaRPr lang="fr-FR" sz="1100" kern="1200" dirty="0">
            <a:latin typeface="Marianne" panose="02000000000000000000" pitchFamily="2" charset="0"/>
          </a:endParaRPr>
        </a:p>
      </dsp:txBody>
      <dsp:txXfrm>
        <a:off x="20022" y="20022"/>
        <a:ext cx="2421982" cy="3701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943D8-240E-4442-BD35-4FB98642B699}">
      <dsp:nvSpPr>
        <dsp:cNvPr id="0" name=""/>
        <dsp:cNvSpPr/>
      </dsp:nvSpPr>
      <dsp:spPr>
        <a:xfrm>
          <a:off x="0" y="0"/>
          <a:ext cx="2617470" cy="289929"/>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t>DSS / CNAM / DGS / ARS / Assos de patients / fédérations</a:t>
          </a:r>
          <a:endParaRPr lang="fr-FR" sz="900" kern="1200" dirty="0"/>
        </a:p>
      </dsp:txBody>
      <dsp:txXfrm>
        <a:off x="14153" y="14153"/>
        <a:ext cx="2589164" cy="2616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404A-D5A8-4C29-8C91-A1B2024777F5}">
      <dsp:nvSpPr>
        <dsp:cNvPr id="0" name=""/>
        <dsp:cNvSpPr/>
      </dsp:nvSpPr>
      <dsp:spPr>
        <a:xfrm>
          <a:off x="0" y="0"/>
          <a:ext cx="2676754" cy="520878"/>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CNAM / DGOS / HAS / DGS / ANSM / </a:t>
          </a:r>
          <a:r>
            <a:rPr lang="fr-FR" sz="1100" b="1" kern="1200" dirty="0" err="1">
              <a:latin typeface="Marianne" panose="02000000000000000000" pitchFamily="2" charset="0"/>
            </a:rPr>
            <a:t>Fédés</a:t>
          </a:r>
          <a:r>
            <a:rPr lang="fr-FR" sz="1100" b="1" kern="1200" dirty="0">
              <a:latin typeface="Marianne" panose="02000000000000000000" pitchFamily="2" charset="0"/>
            </a:rPr>
            <a:t> / ville/ syndicats pharma</a:t>
          </a:r>
          <a:endParaRPr lang="fr-FR" sz="1100" kern="1200" dirty="0">
            <a:latin typeface="Marianne" panose="02000000000000000000" pitchFamily="2" charset="0"/>
          </a:endParaRPr>
        </a:p>
      </dsp:txBody>
      <dsp:txXfrm>
        <a:off x="25427" y="25427"/>
        <a:ext cx="2625900" cy="4700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943D8-240E-4442-BD35-4FB98642B699}">
      <dsp:nvSpPr>
        <dsp:cNvPr id="0" name=""/>
        <dsp:cNvSpPr/>
      </dsp:nvSpPr>
      <dsp:spPr>
        <a:xfrm>
          <a:off x="0" y="34222"/>
          <a:ext cx="2021440" cy="187200"/>
        </a:xfrm>
        <a:prstGeom prst="roundRect">
          <a:avLst/>
        </a:prstGeom>
        <a:solidFill>
          <a:srgbClr val="81220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b="1" kern="1200" dirty="0"/>
            <a:t>DSS / DGOS / ANAP / ARS / Fédérations</a:t>
          </a:r>
          <a:endParaRPr lang="fr-FR" sz="800" kern="1200" dirty="0"/>
        </a:p>
      </dsp:txBody>
      <dsp:txXfrm>
        <a:off x="9138" y="43360"/>
        <a:ext cx="2003164" cy="1689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D34DA63E-8372-4C93-AA27-5E486DF07114}" type="datetimeFigureOut">
              <a:rPr lang="fr-FR" smtClean="0"/>
              <a:t>27/07/2026</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34923FE-075D-4A36-9039-342D8FB43D7C}" type="slidenum">
              <a:rPr lang="fr-FR" smtClean="0"/>
              <a:t>‹N°›</a:t>
            </a:fld>
            <a:endParaRPr lang="fr-FR"/>
          </a:p>
        </p:txBody>
      </p:sp>
    </p:spTree>
    <p:extLst>
      <p:ext uri="{BB962C8B-B14F-4D97-AF65-F5344CB8AC3E}">
        <p14:creationId xmlns:p14="http://schemas.microsoft.com/office/powerpoint/2010/main" val="1289715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27/07/2026</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a:p>
        </p:txBody>
      </p:sp>
    </p:spTree>
    <p:extLst>
      <p:ext uri="{BB962C8B-B14F-4D97-AF65-F5344CB8AC3E}">
        <p14:creationId xmlns:p14="http://schemas.microsoft.com/office/powerpoint/2010/main" val="651709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12495-D386-87FA-81CD-7A5116CB67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C48ABD7-F270-3D96-9728-4C750355B8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5A4C20-D3CE-6230-658B-2095FE6BFD1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97E6D5-ED1E-A600-01A0-8BD3F5AFBC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748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D79D1-51CE-8740-0B54-7EAAF309DF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97C164-2086-3A02-1659-529BBC21F8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D46FF75-186C-39AC-635F-D482F1234B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A97702-D0C6-0BB6-E6C8-CA1D9C1EC3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08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09DF-9119-07CC-2CF6-671C3E5F19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0CD919-62DF-9DD5-231F-FEE032DB58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CB405CF-48A4-4883-003A-15144229D9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0F9E8F9-8F54-B60C-6734-F411C47F9D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256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4A856-E408-9FA0-1436-7831FAED5A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D39930-EC68-DB88-E8DF-AFA55435152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399B835-2BD3-F461-5EE2-A2603768157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871495-7E1F-5BF3-A944-D7CE4BE26F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721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571A-2848-689A-B922-438A89282F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86A256-629E-71A0-5C43-C0E0075C56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CAD9E3-D9F0-0ACF-7FA5-6751FD6921D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85B1B4-435A-4C3F-75A1-03C8D2E20F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223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FBF0-C633-3CEA-7E92-3ACA35542E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53D7FD-6963-D4BA-30BC-D6BDE8FC20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04BC2F-72DC-596F-B451-6B5E1E91180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2576037-9571-6761-1949-53477CC626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452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C4AEF-5362-E409-3937-7B472AFD02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84A8A9-0545-8CC0-469C-FDA1AE2637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CB6FE9-FA76-D3B2-5A0F-8C2509B38B1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BB5BF24-6A2F-015C-5696-99FFF179DE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699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33</a:t>
            </a:fld>
            <a:endParaRPr lang="fr-FR"/>
          </a:p>
        </p:txBody>
      </p:sp>
    </p:spTree>
    <p:extLst>
      <p:ext uri="{BB962C8B-B14F-4D97-AF65-F5344CB8AC3E}">
        <p14:creationId xmlns:p14="http://schemas.microsoft.com/office/powerpoint/2010/main" val="669264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148D6-9C53-E909-2499-1143A204A4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80575A-11F6-B652-9A96-5C0A4F8083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0610A9-2E51-9925-7A4F-67B169393AF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0997348-FE30-FC0A-AB8F-FB97E132AE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486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6DA3E-D85A-20EF-195F-168EDE0000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321507-F02A-39D1-A5DD-89DFC74F505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70347ED-779B-D527-F1CC-89BCC366D4A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011BBD6-81D8-948C-C27E-CB70F9C0CD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26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3835459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BBB76-1AA1-C5DA-FA8A-0AD6D2FF9C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FA247E-4ADF-8FDC-9A79-2ACD6CC69B4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703755-D04D-790F-CDFE-B3DBC8D56D4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FBD826B-E74B-8D24-2ACD-C50CF0A615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0728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38</a:t>
            </a:fld>
            <a:endParaRPr lang="fr-FR"/>
          </a:p>
        </p:txBody>
      </p:sp>
    </p:spTree>
    <p:extLst>
      <p:ext uri="{BB962C8B-B14F-4D97-AF65-F5344CB8AC3E}">
        <p14:creationId xmlns:p14="http://schemas.microsoft.com/office/powerpoint/2010/main" val="202362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A7E2F-BCE3-458D-F390-BE0334ABA5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680484-7052-EE17-EAA1-C3CDE8BE8A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70C527-0CB2-5CC5-B0A4-1FD10623383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0AC9C09-4BBA-FD8E-BA7D-85ACF629270D}"/>
              </a:ext>
            </a:extLst>
          </p:cNvPr>
          <p:cNvSpPr>
            <a:spLocks noGrp="1"/>
          </p:cNvSpPr>
          <p:nvPr>
            <p:ph type="sldNum" sz="quarter" idx="5"/>
          </p:nvPr>
        </p:nvSpPr>
        <p:spPr/>
        <p:txBody>
          <a:bodyPr/>
          <a:lstStyle/>
          <a:p>
            <a:fld id="{1B06CD8F-B7ED-4A05-9FB1-A01CC0EF02CC}" type="slidenum">
              <a:rPr lang="fr-FR" smtClean="0"/>
              <a:pPr/>
              <a:t>39</a:t>
            </a:fld>
            <a:endParaRPr lang="fr-FR"/>
          </a:p>
        </p:txBody>
      </p:sp>
    </p:spTree>
    <p:extLst>
      <p:ext uri="{BB962C8B-B14F-4D97-AF65-F5344CB8AC3E}">
        <p14:creationId xmlns:p14="http://schemas.microsoft.com/office/powerpoint/2010/main" val="2223331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86E8F-2247-7C05-AA67-67FB4C76A4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CBFED71-726B-2954-E309-AD23D0589B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C7D720-BBFD-3B40-DCDE-3E90B36B0DB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3697CF7-6016-B954-FE3C-472FFAEB8C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56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35394-AA7B-EDB3-6F93-A0797B523D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A443C9-19AD-2782-3EE7-371722CCE0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B7451CE-7D65-DA4E-3AE1-A4A3859FA2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D852EC2-69E7-E97F-4095-3DD31E5D42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44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7EF84-FD77-C434-4DD7-83954582D0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5DA10E-F4EA-44E5-0768-B4BA0552C88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0E3944-F62C-7D4F-B2CA-4CB371E99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F2F9A12-551A-4F47-D6D1-3A77A26C6C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97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96FD6-81F1-1D58-6EA5-BD22A73C373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459FC15-A853-5717-A6DC-F484EAD5A3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5105B8-EFF3-6532-A03E-812D1BE1D6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FCCC17-A971-DB9A-5622-7C0013564E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10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897FB-A0D0-FA59-32A7-07EDB251520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22F709-FA93-B93E-93DF-604CDF5804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2A63469-5E76-37D4-9748-72696DD7811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BC7791-5D5A-0758-5139-CB6C576A68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271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E682-E8C0-992D-677A-8FEF6124723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8988A3-516A-8DD0-4298-A2DCFA1140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C6F188-D53E-B148-D21A-236397B3434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A0441B6-BF84-6124-D230-A843B00343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30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C25E-1CF2-120B-C215-3DF261F25C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E6C675-86A5-752E-4044-9D52CA3C504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ACA74B6-3C63-39B0-E886-CA4B4DC3EDF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436409D-FD00-F82E-BFAE-19643BB707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17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Tree>
    <p:extLst>
      <p:ext uri="{BB962C8B-B14F-4D97-AF65-F5344CB8AC3E}">
        <p14:creationId xmlns:p14="http://schemas.microsoft.com/office/powerpoint/2010/main" val="2724193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p:spPr>
        <p:txBody>
          <a:bodyPr/>
          <a:lstStyle/>
          <a:p>
            <a:r>
              <a:rPr lang="fr-FR"/>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3724690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e_Titre horizontal_vertclair">
    <p:spTree>
      <p:nvGrpSpPr>
        <p:cNvPr id="1" name=""/>
        <p:cNvGrpSpPr/>
        <p:nvPr/>
      </p:nvGrpSpPr>
      <p:grpSpPr>
        <a:xfrm>
          <a:off x="0" y="0"/>
          <a:ext cx="0" cy="0"/>
          <a:chOff x="0" y="0"/>
          <a:chExt cx="0" cy="0"/>
        </a:xfrm>
      </p:grpSpPr>
      <p:sp>
        <p:nvSpPr>
          <p:cNvPr id="2" name="Titre 1"/>
          <p:cNvSpPr>
            <a:spLocks noGrp="1"/>
          </p:cNvSpPr>
          <p:nvPr>
            <p:ph type="title"/>
          </p:nvPr>
        </p:nvSpPr>
        <p:spPr>
          <a:xfrm>
            <a:off x="373996" y="358379"/>
            <a:ext cx="1029257" cy="4043363"/>
          </a:xfrm>
          <a:solidFill>
            <a:schemeClr val="accent6"/>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7525830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 name="Espace réservé du texte 2"/>
          <p:cNvSpPr>
            <a:spLocks noGrp="1"/>
          </p:cNvSpPr>
          <p:nvPr>
            <p:ph type="body" sz="quarter" idx="29" hasCustomPrompt="1"/>
          </p:nvPr>
        </p:nvSpPr>
        <p:spPr>
          <a:xfrm>
            <a:off x="1247775" y="866775"/>
            <a:ext cx="5724525" cy="2733675"/>
          </a:xfrm>
        </p:spPr>
        <p:txBody>
          <a:bodyPr>
            <a:normAutofit/>
          </a:bodyPr>
          <a:lstStyle>
            <a:lvl1pPr>
              <a:defRPr lang="fr-FR" sz="2850" b="0" kern="1200" cap="all" baseline="0" dirty="0">
                <a:solidFill>
                  <a:schemeClr val="bg1"/>
                </a:solidFill>
                <a:latin typeface="+mn-lt"/>
                <a:ea typeface="+mn-ea"/>
                <a:cs typeface="+mn-cs"/>
              </a:defRPr>
            </a:lvl1pPr>
          </a:lstStyle>
          <a:p>
            <a:pPr lvl="0"/>
            <a:r>
              <a:rPr lang="fr-FR" dirty="0"/>
              <a:t>CITATION SUR PLUSIEURS LIGNES</a:t>
            </a: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7160552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itation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0084B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4679" y="1360015"/>
            <a:ext cx="1135118" cy="1138952"/>
          </a:xfrm>
          <a:prstGeom prst="rect">
            <a:avLst/>
          </a:prstGeom>
        </p:spPr>
      </p:pic>
    </p:spTree>
    <p:extLst>
      <p:ext uri="{BB962C8B-B14F-4D97-AF65-F5344CB8AC3E}">
        <p14:creationId xmlns:p14="http://schemas.microsoft.com/office/powerpoint/2010/main" val="40325958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itation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34555765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itation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96177662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itation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1656581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itation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424937243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itation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963995" y="868046"/>
            <a:ext cx="5724525" cy="2733675"/>
          </a:xfrm>
        </p:spPr>
        <p:txBody>
          <a:bodyPr anchor="ctr" anchorCtr="0">
            <a:normAutofit/>
          </a:bodyPr>
          <a:lstStyle>
            <a:lvl1pPr algn="l">
              <a:defRPr lang="fr-FR" sz="285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39448822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itation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963995" y="868046"/>
            <a:ext cx="5724525" cy="2733675"/>
          </a:xfrm>
        </p:spPr>
        <p:txBody>
          <a:bodyPr anchor="ctr" anchorCtr="0">
            <a:normAutofit/>
          </a:bodyPr>
          <a:lstStyle>
            <a:lvl1pPr algn="l">
              <a:defRPr lang="fr-FR" sz="285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27263222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695476" y="1078396"/>
            <a:ext cx="37949" cy="1007579"/>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837010" y="1078707"/>
            <a:ext cx="5367338" cy="1007269"/>
          </a:xfrm>
          <a:prstGeom prst="rect">
            <a:avLst/>
          </a:prstGeom>
        </p:spPr>
        <p:txBody>
          <a:bodyPr/>
          <a:lstStyle>
            <a:lvl1pPr>
              <a:defRPr sz="27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837010" y="2810468"/>
            <a:ext cx="2249090" cy="1228725"/>
          </a:xfrm>
          <a:prstGeom prst="rect">
            <a:avLst/>
          </a:prstGeom>
        </p:spPr>
        <p:txBody>
          <a:bodyPr/>
          <a:lstStyle>
            <a:lvl1pPr>
              <a:lnSpc>
                <a:spcPct val="100000"/>
              </a:lnSpc>
              <a:spcAft>
                <a:spcPts val="375"/>
              </a:spcAft>
              <a:defRPr sz="105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3294256" y="2809877"/>
            <a:ext cx="2249090" cy="1228725"/>
          </a:xfrm>
          <a:prstGeom prst="rect">
            <a:avLst/>
          </a:prstGeom>
        </p:spPr>
        <p:txBody>
          <a:bodyPr/>
          <a:lstStyle>
            <a:lvl1pPr>
              <a:lnSpc>
                <a:spcPct val="100000"/>
              </a:lnSpc>
              <a:spcAft>
                <a:spcPts val="375"/>
              </a:spcAft>
              <a:defRPr sz="105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5751502" y="2809877"/>
            <a:ext cx="2249090" cy="1228725"/>
          </a:xfrm>
          <a:prstGeom prst="rect">
            <a:avLst/>
          </a:prstGeom>
        </p:spPr>
        <p:txBody>
          <a:bodyPr/>
          <a:lstStyle>
            <a:lvl1pPr>
              <a:lnSpc>
                <a:spcPct val="100000"/>
              </a:lnSpc>
              <a:spcAft>
                <a:spcPts val="375"/>
              </a:spcAft>
              <a:defRPr sz="105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186419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8432951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
        <p:nvSpPr>
          <p:cNvPr id="2" name="AutoShape 2">
            <a:extLst>
              <a:ext uri="{FF2B5EF4-FFF2-40B4-BE49-F238E27FC236}">
                <a16:creationId xmlns:a16="http://schemas.microsoft.com/office/drawing/2014/main" id="{16BF6783-6237-3877-196D-D6DA353BCEE5}"/>
              </a:ext>
            </a:extLst>
          </p:cNvPr>
          <p:cNvSpPr>
            <a:spLocks noChangeAspect="1" noChangeArrowheads="1"/>
          </p:cNvSpPr>
          <p:nvPr userDrawn="1"/>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6169635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a:prstGeom prst="rect">
            <a:avLst/>
          </a:prstGeo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9937383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5225300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a:prstGeom prst="rect">
            <a:avLst/>
          </a:prstGeo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9534075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a:prstGeom prst="rect">
            <a:avLst/>
          </a:prstGeo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9377491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a:prstGeom prst="rect">
            <a:avLst/>
          </a:prstGeo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0084629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prstGeom prst="rect">
            <a:avLst/>
          </a:prstGeom>
          <a:solidFill>
            <a:schemeClr val="tx2"/>
          </a:solidFill>
        </p:spPr>
        <p:txBody>
          <a:bodyPr tIns="1080000" anchor="ctr" anchorCtr="0"/>
          <a:lstStyle>
            <a:lvl1pPr algn="ctr">
              <a:defRPr cap="all" baseline="0">
                <a:solidFill>
                  <a:schemeClr val="bg1"/>
                </a:solidFill>
              </a:defRPr>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109820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115341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306547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778635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723699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pic>
        <p:nvPicPr>
          <p:cNvPr id="8" name="Image 7"/>
          <p:cNvPicPr>
            <a:picLocks noChangeAspect="1"/>
          </p:cNvPicPr>
          <p:nvPr userDrawn="1"/>
        </p:nvPicPr>
        <p:blipFill>
          <a:blip r:embed="rId2"/>
          <a:srcRect/>
          <a:stretch/>
        </p:blipFill>
        <p:spPr>
          <a:xfrm>
            <a:off x="251520" y="329512"/>
            <a:ext cx="2453164" cy="1187291"/>
          </a:xfrm>
          <a:prstGeom prst="rect">
            <a:avLst/>
          </a:prstGeom>
        </p:spPr>
      </p:pic>
    </p:spTree>
    <p:extLst>
      <p:ext uri="{BB962C8B-B14F-4D97-AF65-F5344CB8AC3E}">
        <p14:creationId xmlns:p14="http://schemas.microsoft.com/office/powerpoint/2010/main" val="2783485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solidFill>
            <a:schemeClr val="tx2"/>
          </a:solidFill>
        </p:spPr>
        <p:txBody>
          <a:bodyPr tIns="1080000" anchor="ctr" anchorCtr="0"/>
          <a:lstStyle>
            <a:lvl1pPr algn="ctr">
              <a:defRPr cap="all" baseline="0">
                <a:solidFill>
                  <a:schemeClr val="bg1"/>
                </a:solidFill>
              </a:defRPr>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122254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412156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54906C0-D2BE-4635-B978-22FF34285906}"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370966-B8AD-483E-8F08-ADBA172B9ADD}" type="slidenum">
              <a:rPr lang="fr-FR" smtClean="0"/>
              <a:t>‹N°›</a:t>
            </a:fld>
            <a:endParaRPr lang="fr-FR"/>
          </a:p>
        </p:txBody>
      </p:sp>
    </p:spTree>
    <p:extLst>
      <p:ext uri="{BB962C8B-B14F-4D97-AF65-F5344CB8AC3E}">
        <p14:creationId xmlns:p14="http://schemas.microsoft.com/office/powerpoint/2010/main" val="991448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Tree>
    <p:extLst>
      <p:ext uri="{BB962C8B-B14F-4D97-AF65-F5344CB8AC3E}">
        <p14:creationId xmlns:p14="http://schemas.microsoft.com/office/powerpoint/2010/main" val="273192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a:prstGeom prst="rect">
            <a:avLst/>
          </a:prstGeo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8881371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uverturePhoto_AM">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380401" y="1641651"/>
            <a:ext cx="8383500"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380101" y="1641652"/>
            <a:ext cx="8394806" cy="3118499"/>
          </a:xfrm>
          <a:prstGeom prst="rect">
            <a:avLst/>
          </a:prstGeom>
          <a:no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7424615" y="4779000"/>
            <a:ext cx="1350000" cy="216000"/>
          </a:xfrm>
        </p:spPr>
        <p:txBody>
          <a:bodyPr/>
          <a:lstStyle/>
          <a:p>
            <a:fld id="{7A90C9BA-8212-E643-99E2-71E2B6F6098A}" type="datetime1">
              <a:rPr lang="fr-FR" smtClean="0"/>
              <a:t>27/07/2026</a:t>
            </a:fld>
            <a:endParaRPr lang="fr-FR" dirty="0"/>
          </a:p>
        </p:txBody>
      </p:sp>
      <p:sp>
        <p:nvSpPr>
          <p:cNvPr id="7" name="Espace réservé du texte 13"/>
          <p:cNvSpPr>
            <a:spLocks noGrp="1"/>
          </p:cNvSpPr>
          <p:nvPr>
            <p:ph type="body" sz="quarter" idx="12" hasCustomPrompt="1"/>
          </p:nvPr>
        </p:nvSpPr>
        <p:spPr>
          <a:xfrm>
            <a:off x="552389" y="3773491"/>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291840" y="4457676"/>
            <a:ext cx="5457181" cy="290171"/>
          </a:xfrm>
          <a:prstGeom prst="rect">
            <a:avLst/>
          </a:prstGeom>
        </p:spPr>
        <p:txBody>
          <a:bodyPr>
            <a:noAutofit/>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077424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tx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893658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leu">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tx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16954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4250541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iole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89769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riqu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3"/>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488768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ros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4"/>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395751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parm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5"/>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9399152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clair">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6"/>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039893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tx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60518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691346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leu">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tx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42738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849829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iole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8962551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riqu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3"/>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31574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ros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4"/>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258382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parm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5"/>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2016267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clai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6"/>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461932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62177"/>
            <a:ext cx="8390107" cy="4055207"/>
          </a:xfrm>
          <a:prstGeom prst="rect">
            <a:avLst/>
          </a:prstGeom>
          <a:solidFill>
            <a:schemeClr val="tx1"/>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51529"/>
            <a:ext cx="810000" cy="414549"/>
          </a:xfrm>
          <a:prstGeom prst="rect">
            <a:avLst/>
          </a:prstGeom>
        </p:spPr>
        <p:txBody>
          <a:bodyPr anchor="t">
            <a:noAutofit/>
          </a:bodyPr>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57670"/>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69404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57670"/>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1516588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ommaire_bleu">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0084B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6857789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mmaire_ver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00897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7564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a:prstGeom prst="rect">
            <a:avLst/>
          </a:prstGeo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077185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ommaire_viole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792427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ommaire_briqu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E04F39"/>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570953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ommaire_ros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E11A81"/>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340306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ommaire_parm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5"/>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7333045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mmaire_vertclair">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6"/>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1272066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8"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a:xfrm>
            <a:off x="296602" y="4672235"/>
            <a:ext cx="540000" cy="216000"/>
          </a:xfrm>
        </p:spPr>
        <p:txBody>
          <a:body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37843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verture de chapitr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0084B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7552604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verture de chapitr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2261543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verture de chapitr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9165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714635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uverture de chapitr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987338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a:prstGeom prst="rect">
            <a:avLst/>
          </a:prstGeo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0441165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uverture de chapitr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4118188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uverture de chapitr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182995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uverture de chapitr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9165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340954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8252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uverture de sous-parti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4296845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uverture de sous-parti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9260815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uverture de sous-parti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5607799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uverture de sous-parti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8629702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uverture de sous-parti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9599074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uverture de sous-parti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297576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a:prstGeom prst="rect">
            <a:avLst/>
          </a:prstGeo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785818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uverture de sous-parti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601210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34482858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_bleu">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4B2"/>
          </a:solidFill>
        </p:spPr>
        <p:txBody>
          <a:bodyPr/>
          <a:lstStyle/>
          <a:p>
            <a:r>
              <a:rPr lang="fr-FR" dirty="0"/>
              <a:t>Cliquez pour ajouter un titre</a:t>
            </a:r>
          </a:p>
        </p:txBody>
      </p:sp>
    </p:spTree>
    <p:extLst>
      <p:ext uri="{BB962C8B-B14F-4D97-AF65-F5344CB8AC3E}">
        <p14:creationId xmlns:p14="http://schemas.microsoft.com/office/powerpoint/2010/main" val="29299492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_vert">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972"/>
          </a:solidFill>
        </p:spPr>
        <p:txBody>
          <a:bodyPr/>
          <a:lstStyle/>
          <a:p>
            <a:r>
              <a:rPr lang="fr-FR" dirty="0"/>
              <a:t>Cliquez pour ajouter un titre</a:t>
            </a:r>
          </a:p>
        </p:txBody>
      </p:sp>
    </p:spTree>
    <p:extLst>
      <p:ext uri="{BB962C8B-B14F-4D97-AF65-F5344CB8AC3E}">
        <p14:creationId xmlns:p14="http://schemas.microsoft.com/office/powerpoint/2010/main" val="39947746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e_violet">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1218121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_briqu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381875" y="367139"/>
            <a:ext cx="8397000" cy="836113"/>
          </a:xfrm>
          <a:solidFill>
            <a:srgbClr val="E04F39"/>
          </a:solidFill>
          <a:ln>
            <a:noFill/>
          </a:ln>
        </p:spPr>
        <p:txBody>
          <a:bodyPr/>
          <a:lstStyle/>
          <a:p>
            <a:r>
              <a:rPr lang="fr-FR" dirty="0"/>
              <a:t>Cliquez pour ajouter un titre</a:t>
            </a:r>
          </a:p>
        </p:txBody>
      </p:sp>
    </p:spTree>
    <p:extLst>
      <p:ext uri="{BB962C8B-B14F-4D97-AF65-F5344CB8AC3E}">
        <p14:creationId xmlns:p14="http://schemas.microsoft.com/office/powerpoint/2010/main" val="275644226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e_ros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705313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e_parm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9681028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e_vertclair">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82414921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26003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prstGeom prst="rect">
            <a:avLst/>
          </a:prstGeo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0765460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e + Photo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0707723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 Photo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7013889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e + Photo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3373601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 Photo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a:ln>
            <a:noFill/>
          </a:ln>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13705038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e + Photo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4776711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e + Photo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1011536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 Photo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525039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1223588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0327033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52480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1274075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2594173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9693896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7731373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2673685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8032201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40451447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 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lang="fr-FR" sz="1050" b="0" kern="1200" dirty="0">
                <a:solidFill>
                  <a:schemeClr val="tx2"/>
                </a:solidFill>
                <a:latin typeface="+mn-lt"/>
                <a:ea typeface="+mn-ea"/>
                <a:cs typeface="+mn-cs"/>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050225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 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133060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4313457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01578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p:spPr>
        <p:txBody>
          <a:bodyPr/>
          <a:lstStyle/>
          <a:p>
            <a:r>
              <a:rPr lang="fr-FR"/>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8461189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0923241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 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933788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 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134526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e - Titre horizontal">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688860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e_Titre horizontal_bleu">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0084B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6597268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e_Titre horizontal_vert">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00897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0523866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e_Titre horizontal_violet">
    <p:spTree>
      <p:nvGrpSpPr>
        <p:cNvPr id="1" name=""/>
        <p:cNvGrpSpPr/>
        <p:nvPr/>
      </p:nvGrpSpPr>
      <p:grpSpPr>
        <a:xfrm>
          <a:off x="0" y="0"/>
          <a:ext cx="0" cy="0"/>
          <a:chOff x="0" y="0"/>
          <a:chExt cx="0" cy="0"/>
        </a:xfrm>
      </p:grpSpPr>
      <p:sp>
        <p:nvSpPr>
          <p:cNvPr id="2" name="Titre 1"/>
          <p:cNvSpPr>
            <a:spLocks noGrp="1"/>
          </p:cNvSpPr>
          <p:nvPr>
            <p:ph type="title"/>
          </p:nvPr>
        </p:nvSpPr>
        <p:spPr>
          <a:xfrm>
            <a:off x="373996" y="358379"/>
            <a:ext cx="1029257" cy="4043363"/>
          </a:xfrm>
          <a:solidFill>
            <a:schemeClr val="accent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1423262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e_Titre horizontal_briqu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E04F39"/>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9020618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e_Titre horizontal_ros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E11A81"/>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9978829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e_Titre horizontal_parm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chemeClr val="accent5"/>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79037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5.xml"/><Relationship Id="rId21" Type="http://schemas.openxmlformats.org/officeDocument/2006/relationships/slideLayout" Target="../slideLayouts/slideLayout40.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63" Type="http://schemas.openxmlformats.org/officeDocument/2006/relationships/slideLayout" Target="../slideLayouts/slideLayout82.xml"/><Relationship Id="rId68" Type="http://schemas.openxmlformats.org/officeDocument/2006/relationships/slideLayout" Target="../slideLayouts/slideLayout87.xml"/><Relationship Id="rId84" Type="http://schemas.openxmlformats.org/officeDocument/2006/relationships/slideLayout" Target="../slideLayouts/slideLayout103.xml"/><Relationship Id="rId89" Type="http://schemas.openxmlformats.org/officeDocument/2006/relationships/slideLayout" Target="../slideLayouts/slideLayout108.xml"/><Relationship Id="rId16" Type="http://schemas.openxmlformats.org/officeDocument/2006/relationships/slideLayout" Target="../slideLayouts/slideLayout35.xml"/><Relationship Id="rId11" Type="http://schemas.openxmlformats.org/officeDocument/2006/relationships/slideLayout" Target="../slideLayouts/slideLayout30.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74" Type="http://schemas.openxmlformats.org/officeDocument/2006/relationships/slideLayout" Target="../slideLayouts/slideLayout93.xml"/><Relationship Id="rId79" Type="http://schemas.openxmlformats.org/officeDocument/2006/relationships/slideLayout" Target="../slideLayouts/slideLayout98.xml"/><Relationship Id="rId5" Type="http://schemas.openxmlformats.org/officeDocument/2006/relationships/slideLayout" Target="../slideLayouts/slideLayout24.xml"/><Relationship Id="rId90" Type="http://schemas.openxmlformats.org/officeDocument/2006/relationships/slideLayout" Target="../slideLayouts/slideLayout109.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64" Type="http://schemas.openxmlformats.org/officeDocument/2006/relationships/slideLayout" Target="../slideLayouts/slideLayout83.xml"/><Relationship Id="rId69" Type="http://schemas.openxmlformats.org/officeDocument/2006/relationships/slideLayout" Target="../slideLayouts/slideLayout88.xml"/><Relationship Id="rId77" Type="http://schemas.openxmlformats.org/officeDocument/2006/relationships/slideLayout" Target="../slideLayouts/slideLayout96.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72" Type="http://schemas.openxmlformats.org/officeDocument/2006/relationships/slideLayout" Target="../slideLayouts/slideLayout91.xml"/><Relationship Id="rId80" Type="http://schemas.openxmlformats.org/officeDocument/2006/relationships/slideLayout" Target="../slideLayouts/slideLayout99.xml"/><Relationship Id="rId85" Type="http://schemas.openxmlformats.org/officeDocument/2006/relationships/slideLayout" Target="../slideLayouts/slideLayout104.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slideLayout" Target="../slideLayouts/slideLayout78.xml"/><Relationship Id="rId67" Type="http://schemas.openxmlformats.org/officeDocument/2006/relationships/slideLayout" Target="../slideLayouts/slideLayout86.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62" Type="http://schemas.openxmlformats.org/officeDocument/2006/relationships/slideLayout" Target="../slideLayouts/slideLayout81.xml"/><Relationship Id="rId70" Type="http://schemas.openxmlformats.org/officeDocument/2006/relationships/slideLayout" Target="../slideLayouts/slideLayout89.xml"/><Relationship Id="rId75" Type="http://schemas.openxmlformats.org/officeDocument/2006/relationships/slideLayout" Target="../slideLayouts/slideLayout94.xml"/><Relationship Id="rId83" Type="http://schemas.openxmlformats.org/officeDocument/2006/relationships/slideLayout" Target="../slideLayouts/slideLayout102.xml"/><Relationship Id="rId88" Type="http://schemas.openxmlformats.org/officeDocument/2006/relationships/slideLayout" Target="../slideLayouts/slideLayout107.xml"/><Relationship Id="rId91" Type="http://schemas.openxmlformats.org/officeDocument/2006/relationships/theme" Target="../theme/theme3.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 Id="rId60" Type="http://schemas.openxmlformats.org/officeDocument/2006/relationships/slideLayout" Target="../slideLayouts/slideLayout79.xml"/><Relationship Id="rId65" Type="http://schemas.openxmlformats.org/officeDocument/2006/relationships/slideLayout" Target="../slideLayouts/slideLayout84.xml"/><Relationship Id="rId73" Type="http://schemas.openxmlformats.org/officeDocument/2006/relationships/slideLayout" Target="../slideLayouts/slideLayout92.xml"/><Relationship Id="rId78" Type="http://schemas.openxmlformats.org/officeDocument/2006/relationships/slideLayout" Target="../slideLayouts/slideLayout97.xml"/><Relationship Id="rId81" Type="http://schemas.openxmlformats.org/officeDocument/2006/relationships/slideLayout" Target="../slideLayouts/slideLayout100.xml"/><Relationship Id="rId86" Type="http://schemas.openxmlformats.org/officeDocument/2006/relationships/slideLayout" Target="../slideLayouts/slideLayout105.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slideLayout" Target="../slideLayouts/slideLayout58.xml"/><Relationship Id="rId34" Type="http://schemas.openxmlformats.org/officeDocument/2006/relationships/slideLayout" Target="../slideLayouts/slideLayout53.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76" Type="http://schemas.openxmlformats.org/officeDocument/2006/relationships/slideLayout" Target="../slideLayouts/slideLayout95.xml"/><Relationship Id="rId7" Type="http://schemas.openxmlformats.org/officeDocument/2006/relationships/slideLayout" Target="../slideLayouts/slideLayout26.xml"/><Relationship Id="rId71" Type="http://schemas.openxmlformats.org/officeDocument/2006/relationships/slideLayout" Target="../slideLayouts/slideLayout90.xml"/><Relationship Id="rId92" Type="http://schemas.openxmlformats.org/officeDocument/2006/relationships/image" Target="../media/image5.png"/><Relationship Id="rId2" Type="http://schemas.openxmlformats.org/officeDocument/2006/relationships/slideLayout" Target="../slideLayouts/slideLayout21.xml"/><Relationship Id="rId29" Type="http://schemas.openxmlformats.org/officeDocument/2006/relationships/slideLayout" Target="../slideLayouts/slideLayout48.xml"/><Relationship Id="rId24" Type="http://schemas.openxmlformats.org/officeDocument/2006/relationships/slideLayout" Target="../slideLayouts/slideLayout43.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66" Type="http://schemas.openxmlformats.org/officeDocument/2006/relationships/slideLayout" Target="../slideLayouts/slideLayout85.xml"/><Relationship Id="rId87" Type="http://schemas.openxmlformats.org/officeDocument/2006/relationships/slideLayout" Target="../slideLayouts/slideLayout106.xml"/><Relationship Id="rId61" Type="http://schemas.openxmlformats.org/officeDocument/2006/relationships/slideLayout" Target="../slideLayouts/slideLayout80.xml"/><Relationship Id="rId82" Type="http://schemas.openxmlformats.org/officeDocument/2006/relationships/slideLayout" Target="../slideLayouts/slideLayout101.xml"/><Relationship Id="rId1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image" Target="../media/image10.png"/><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image" Target="../media/image9.png"/><Relationship Id="rId5" Type="http://schemas.openxmlformats.org/officeDocument/2006/relationships/slideLayout" Target="../slideLayouts/slideLayout114.xml"/><Relationship Id="rId10" Type="http://schemas.openxmlformats.org/officeDocument/2006/relationships/image" Target="../media/image8.png"/><Relationship Id="rId4" Type="http://schemas.openxmlformats.org/officeDocument/2006/relationships/slideLayout" Target="../slideLayouts/slideLayout113.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BF7738D6-85BB-5D1D-E5AC-234E4044E5B1}"/>
              </a:ext>
            </a:extLst>
          </p:cNvPr>
          <p:cNvPicPr>
            <a:picLocks noChangeAspect="1"/>
          </p:cNvPicPr>
          <p:nvPr userDrawn="1"/>
        </p:nvPicPr>
        <p:blipFill>
          <a:blip r:embed="rId11"/>
          <a:stretch>
            <a:fillRect/>
          </a:stretch>
        </p:blipFill>
        <p:spPr>
          <a:xfrm>
            <a:off x="23104" y="32590"/>
            <a:ext cx="971550" cy="733425"/>
          </a:xfrm>
          <a:prstGeom prst="rect">
            <a:avLst/>
          </a:prstGeom>
        </p:spPr>
      </p:pic>
      <p:pic>
        <p:nvPicPr>
          <p:cNvPr id="8" name="Image 7">
            <a:extLst>
              <a:ext uri="{FF2B5EF4-FFF2-40B4-BE49-F238E27FC236}">
                <a16:creationId xmlns:a16="http://schemas.microsoft.com/office/drawing/2014/main" id="{D627AC30-C0EA-4066-F8F3-E074C6AA755C}"/>
              </a:ext>
            </a:extLst>
          </p:cNvPr>
          <p:cNvPicPr>
            <a:picLocks noChangeAspect="1"/>
          </p:cNvPicPr>
          <p:nvPr userDrawn="1"/>
        </p:nvPicPr>
        <p:blipFill>
          <a:blip r:embed="rId12"/>
          <a:stretch>
            <a:fillRect/>
          </a:stretch>
        </p:blipFill>
        <p:spPr>
          <a:xfrm>
            <a:off x="899592" y="118792"/>
            <a:ext cx="1035557" cy="647223"/>
          </a:xfrm>
          <a:prstGeom prst="rect">
            <a:avLst/>
          </a:prstGeom>
        </p:spPr>
      </p:pic>
      <p:pic>
        <p:nvPicPr>
          <p:cNvPr id="13" name="Image 12">
            <a:extLst>
              <a:ext uri="{FF2B5EF4-FFF2-40B4-BE49-F238E27FC236}">
                <a16:creationId xmlns:a16="http://schemas.microsoft.com/office/drawing/2014/main" id="{C4E201C8-4A6D-EBA6-E0C4-63CE82268AA4}"/>
              </a:ext>
            </a:extLst>
          </p:cNvPr>
          <p:cNvPicPr>
            <a:picLocks noChangeAspect="1"/>
          </p:cNvPicPr>
          <p:nvPr userDrawn="1"/>
        </p:nvPicPr>
        <p:blipFill>
          <a:blip r:embed="rId13"/>
          <a:stretch>
            <a:fillRect/>
          </a:stretch>
        </p:blipFill>
        <p:spPr>
          <a:xfrm>
            <a:off x="1935149" y="161968"/>
            <a:ext cx="971550" cy="703536"/>
          </a:xfrm>
          <a:prstGeom prst="rect">
            <a:avLst/>
          </a:prstGeom>
        </p:spPr>
      </p:pic>
    </p:spTree>
    <p:extLst>
      <p:ext uri="{BB962C8B-B14F-4D97-AF65-F5344CB8AC3E}">
        <p14:creationId xmlns:p14="http://schemas.microsoft.com/office/powerpoint/2010/main" val="358592806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23850" y="1707654"/>
            <a:ext cx="8424863" cy="2952325"/>
          </a:xfrm>
          <a:prstGeom prst="rect">
            <a:avLst/>
          </a:prstGeom>
        </p:spPr>
        <p:txBody>
          <a:bodyPr vert="horz" lIns="0" tIns="0" rIns="0" bIns="0" rtlCol="0" anchor="t" anchorCtr="0">
            <a:no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itre 11">
            <a:extLst>
              <a:ext uri="{FF2B5EF4-FFF2-40B4-BE49-F238E27FC236}">
                <a16:creationId xmlns:a16="http://schemas.microsoft.com/office/drawing/2014/main" id="{59FB2B3E-557E-DB42-9DB7-D6A72FD3ABE4}"/>
              </a:ext>
            </a:extLst>
          </p:cNvPr>
          <p:cNvSpPr>
            <a:spLocks noGrp="1"/>
          </p:cNvSpPr>
          <p:nvPr>
            <p:ph type="title"/>
          </p:nvPr>
        </p:nvSpPr>
        <p:spPr>
          <a:xfrm>
            <a:off x="323850" y="987574"/>
            <a:ext cx="8424863" cy="539991"/>
          </a:xfrm>
          <a:prstGeom prst="rect">
            <a:avLst/>
          </a:prstGeom>
        </p:spPr>
        <p:txBody>
          <a:bodyPr vert="horz" lIns="91440" tIns="45720" rIns="91440" bIns="45720" rtlCol="0" anchor="ctr">
            <a:normAutofit/>
          </a:bodyPr>
          <a:lstStyle/>
          <a:p>
            <a:r>
              <a:rPr lang="fr-FR"/>
              <a:t>Titre </a:t>
            </a:r>
          </a:p>
        </p:txBody>
      </p: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r>
              <a:rPr lang="fr-FR"/>
              <a:t>Direction générale de l’offre de soins</a:t>
            </a:r>
          </a:p>
        </p:txBody>
      </p:sp>
      <p:pic>
        <p:nvPicPr>
          <p:cNvPr id="11" name="Image 10"/>
          <p:cNvPicPr>
            <a:picLocks noChangeAspect="1"/>
          </p:cNvPicPr>
          <p:nvPr userDrawn="1"/>
        </p:nvPicPr>
        <p:blipFill>
          <a:blip r:embed="rId12"/>
          <a:srcRect/>
          <a:stretch/>
        </p:blipFill>
        <p:spPr>
          <a:xfrm>
            <a:off x="251520" y="51470"/>
            <a:ext cx="1635443" cy="791528"/>
          </a:xfrm>
          <a:prstGeom prst="rect">
            <a:avLst/>
          </a:prstGeom>
        </p:spPr>
      </p:pic>
    </p:spTree>
    <p:extLst>
      <p:ext uri="{BB962C8B-B14F-4D97-AF65-F5344CB8AC3E}">
        <p14:creationId xmlns:p14="http://schemas.microsoft.com/office/powerpoint/2010/main" val="129001441"/>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934" r:id="rId10"/>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92"/>
          <a:stretch>
            <a:fillRect/>
          </a:stretch>
        </p:blipFill>
        <p:spPr>
          <a:xfrm>
            <a:off x="7196543" y="4430721"/>
            <a:ext cx="1574753" cy="720806"/>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954821" y="4672235"/>
            <a:ext cx="1350000" cy="216000"/>
          </a:xfrm>
          <a:prstGeom prst="rect">
            <a:avLst/>
          </a:prstGeom>
        </p:spPr>
        <p:txBody>
          <a:bodyPr vert="horz" lIns="91440" tIns="45720" rIns="0" bIns="45720" rtlCol="0" anchor="ctr">
            <a:noAutofit/>
          </a:bodyPr>
          <a:lstStyle>
            <a:lvl1pPr algn="r">
              <a:defRPr sz="900">
                <a:solidFill>
                  <a:schemeClr val="tx1"/>
                </a:solidFill>
              </a:defRPr>
            </a:lvl1pPr>
          </a:lstStyle>
          <a:p>
            <a:fld id="{A860558D-47B3-CE46-BCFD-EEB8EC94E2E9}" type="datetime1">
              <a:rPr lang="fr-FR" smtClean="0"/>
              <a:t>27/07/2026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296602" y="4672235"/>
            <a:ext cx="540000" cy="216000"/>
          </a:xfrm>
          <a:prstGeom prst="rect">
            <a:avLst/>
          </a:prstGeom>
        </p:spPr>
        <p:txBody>
          <a:bodyPr vert="horz" lIns="91440" tIns="45720" rIns="91440" bIns="45720" rtlCol="0" anchor="ctr">
            <a:noAutofit/>
          </a:bodyPr>
          <a:lstStyle>
            <a:lvl1pPr algn="l">
              <a:defRPr sz="9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373995" y="371084"/>
            <a:ext cx="8397000" cy="836113"/>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954822" y="1565798"/>
            <a:ext cx="7816174" cy="2835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301278332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 id="2147483861" r:id="rId27"/>
    <p:sldLayoutId id="2147483862" r:id="rId28"/>
    <p:sldLayoutId id="2147483863" r:id="rId29"/>
    <p:sldLayoutId id="2147483864" r:id="rId30"/>
    <p:sldLayoutId id="2147483865" r:id="rId31"/>
    <p:sldLayoutId id="2147483866" r:id="rId32"/>
    <p:sldLayoutId id="2147483867" r:id="rId33"/>
    <p:sldLayoutId id="2147483868" r:id="rId34"/>
    <p:sldLayoutId id="2147483869" r:id="rId35"/>
    <p:sldLayoutId id="2147483870" r:id="rId36"/>
    <p:sldLayoutId id="2147483871" r:id="rId37"/>
    <p:sldLayoutId id="2147483872" r:id="rId38"/>
    <p:sldLayoutId id="2147483873" r:id="rId39"/>
    <p:sldLayoutId id="2147483874" r:id="rId40"/>
    <p:sldLayoutId id="2147483875" r:id="rId41"/>
    <p:sldLayoutId id="2147483876" r:id="rId42"/>
    <p:sldLayoutId id="2147483877" r:id="rId43"/>
    <p:sldLayoutId id="2147483878" r:id="rId44"/>
    <p:sldLayoutId id="2147483879" r:id="rId45"/>
    <p:sldLayoutId id="2147483880" r:id="rId46"/>
    <p:sldLayoutId id="2147483881" r:id="rId47"/>
    <p:sldLayoutId id="2147483882" r:id="rId48"/>
    <p:sldLayoutId id="2147483883" r:id="rId49"/>
    <p:sldLayoutId id="2147483884" r:id="rId50"/>
    <p:sldLayoutId id="2147483885" r:id="rId51"/>
    <p:sldLayoutId id="2147483886" r:id="rId52"/>
    <p:sldLayoutId id="2147483887" r:id="rId53"/>
    <p:sldLayoutId id="2147483888" r:id="rId54"/>
    <p:sldLayoutId id="2147483889" r:id="rId55"/>
    <p:sldLayoutId id="2147483890" r:id="rId56"/>
    <p:sldLayoutId id="2147483891" r:id="rId57"/>
    <p:sldLayoutId id="2147483892" r:id="rId58"/>
    <p:sldLayoutId id="2147483893" r:id="rId59"/>
    <p:sldLayoutId id="2147483894" r:id="rId60"/>
    <p:sldLayoutId id="2147483895" r:id="rId61"/>
    <p:sldLayoutId id="2147483896" r:id="rId62"/>
    <p:sldLayoutId id="2147483897" r:id="rId63"/>
    <p:sldLayoutId id="2147483898" r:id="rId64"/>
    <p:sldLayoutId id="2147483899" r:id="rId65"/>
    <p:sldLayoutId id="2147483900" r:id="rId66"/>
    <p:sldLayoutId id="2147483901" r:id="rId67"/>
    <p:sldLayoutId id="2147483902" r:id="rId68"/>
    <p:sldLayoutId id="2147483903" r:id="rId69"/>
    <p:sldLayoutId id="2147483904" r:id="rId70"/>
    <p:sldLayoutId id="2147483905" r:id="rId71"/>
    <p:sldLayoutId id="2147483906" r:id="rId72"/>
    <p:sldLayoutId id="2147483907" r:id="rId73"/>
    <p:sldLayoutId id="2147483908" r:id="rId74"/>
    <p:sldLayoutId id="2147483909" r:id="rId75"/>
    <p:sldLayoutId id="2147483910" r:id="rId76"/>
    <p:sldLayoutId id="2147483911" r:id="rId77"/>
    <p:sldLayoutId id="2147483912" r:id="rId78"/>
    <p:sldLayoutId id="2147483913" r:id="rId79"/>
    <p:sldLayoutId id="2147483914" r:id="rId80"/>
    <p:sldLayoutId id="2147483915" r:id="rId81"/>
    <p:sldLayoutId id="2147483916" r:id="rId82"/>
    <p:sldLayoutId id="2147483917" r:id="rId83"/>
    <p:sldLayoutId id="2147483918" r:id="rId84"/>
    <p:sldLayoutId id="2147483919" r:id="rId85"/>
    <p:sldLayoutId id="2147483920" r:id="rId86"/>
    <p:sldLayoutId id="2147483921" r:id="rId87"/>
    <p:sldLayoutId id="2147483922" r:id="rId88"/>
    <p:sldLayoutId id="2147483923" r:id="rId89"/>
    <p:sldLayoutId id="2147483924" r:id="rId90"/>
  </p:sldLayoutIdLst>
  <p:hf hdr="0" ftr="0"/>
  <p:txStyles>
    <p:titleStyle>
      <a:lvl1pPr algn="l" defTabSz="685800" rtl="0" eaLnBrk="1" latinLnBrk="0" hangingPunct="1">
        <a:lnSpc>
          <a:spcPct val="90000"/>
        </a:lnSpc>
        <a:spcBef>
          <a:spcPct val="0"/>
        </a:spcBef>
        <a:buNone/>
        <a:defRPr sz="1650" b="1" kern="1200" cap="all" baseline="0">
          <a:solidFill>
            <a:schemeClr val="bg1"/>
          </a:solidFill>
          <a:latin typeface="+mj-lt"/>
          <a:ea typeface="+mj-ea"/>
          <a:cs typeface="+mj-cs"/>
        </a:defRPr>
      </a:lvl1pPr>
    </p:titleStyle>
    <p:bodyStyle>
      <a:lvl1pPr marL="0" indent="0" algn="l" defTabSz="685800" rtl="0" eaLnBrk="1" latinLnBrk="0" hangingPunct="1">
        <a:lnSpc>
          <a:spcPct val="110000"/>
        </a:lnSpc>
        <a:spcBef>
          <a:spcPts val="450"/>
        </a:spcBef>
        <a:spcAft>
          <a:spcPts val="0"/>
        </a:spcAft>
        <a:buClr>
          <a:schemeClr val="tx2"/>
        </a:buClr>
        <a:buFont typeface="Symbol" panose="05050102010706020507" pitchFamily="18" charset="2"/>
        <a:buNone/>
        <a:defRPr sz="1500" b="0" kern="1200">
          <a:solidFill>
            <a:schemeClr val="tx2"/>
          </a:solidFill>
          <a:latin typeface="+mn-lt"/>
          <a:ea typeface="+mn-ea"/>
          <a:cs typeface="+mn-cs"/>
        </a:defRPr>
      </a:lvl1pPr>
      <a:lvl2pPr marL="130969" indent="-130969" algn="l" defTabSz="685800" rtl="0" eaLnBrk="1" latinLnBrk="0" hangingPunct="1">
        <a:lnSpc>
          <a:spcPct val="110000"/>
        </a:lnSpc>
        <a:spcBef>
          <a:spcPts val="450"/>
        </a:spcBef>
        <a:spcAft>
          <a:spcPts val="0"/>
        </a:spcAft>
        <a:buClr>
          <a:schemeClr val="tx2"/>
        </a:buClr>
        <a:buSzPct val="120000"/>
        <a:buFont typeface="Arial" panose="020B0604020202020204" pitchFamily="34" charset="0"/>
        <a:buChar char="•"/>
        <a:defRPr sz="1200" b="1" i="0" kern="1200">
          <a:solidFill>
            <a:schemeClr val="tx1"/>
          </a:solidFill>
          <a:latin typeface="+mn-lt"/>
          <a:ea typeface="+mn-ea"/>
          <a:cs typeface="+mn-cs"/>
        </a:defRPr>
      </a:lvl2pPr>
      <a:lvl3pPr marL="269081" indent="-138113" algn="l" defTabSz="685800" rtl="0" eaLnBrk="1" latinLnBrk="0" hangingPunct="1">
        <a:lnSpc>
          <a:spcPct val="110000"/>
        </a:lnSpc>
        <a:spcBef>
          <a:spcPts val="225"/>
        </a:spcBef>
        <a:spcAft>
          <a:spcPts val="0"/>
        </a:spcAft>
        <a:buClr>
          <a:schemeClr val="tx2"/>
        </a:buClr>
        <a:buFont typeface="Arial" panose="020B0604020202020204" pitchFamily="34" charset="0"/>
        <a:buChar char="-"/>
        <a:defRPr sz="1200" b="0" kern="1200">
          <a:solidFill>
            <a:schemeClr val="tx1"/>
          </a:solidFill>
          <a:latin typeface="+mn-lt"/>
          <a:ea typeface="+mn-ea"/>
          <a:cs typeface="+mn-cs"/>
        </a:defRPr>
      </a:lvl3pPr>
      <a:lvl4pPr marL="397669" indent="-128588" algn="l" defTabSz="685800" rtl="0" eaLnBrk="1" latinLnBrk="0" hangingPunct="1">
        <a:lnSpc>
          <a:spcPct val="110000"/>
        </a:lnSpc>
        <a:spcBef>
          <a:spcPts val="0"/>
        </a:spcBef>
        <a:spcAft>
          <a:spcPts val="0"/>
        </a:spcAft>
        <a:buClr>
          <a:schemeClr val="tx2"/>
        </a:buClr>
        <a:buSzPct val="100000"/>
        <a:buFont typeface="Arial" panose="020B0604020202020204" pitchFamily="34" charset="0"/>
        <a:buChar char="•"/>
        <a:defRPr sz="900" b="0" kern="1200">
          <a:solidFill>
            <a:schemeClr val="tx1"/>
          </a:solidFill>
          <a:latin typeface="+mn-lt"/>
          <a:ea typeface="+mn-ea"/>
          <a:cs typeface="+mn-cs"/>
        </a:defRPr>
      </a:lvl4pPr>
      <a:lvl5pPr marL="403622" indent="-60722" algn="l" defTabSz="685800" rtl="0" eaLnBrk="1" latinLnBrk="0" hangingPunct="1">
        <a:lnSpc>
          <a:spcPct val="110000"/>
        </a:lnSpc>
        <a:spcBef>
          <a:spcPts val="0"/>
        </a:spcBef>
        <a:spcAft>
          <a:spcPts val="0"/>
        </a:spcAft>
        <a:buFont typeface="Arial" panose="020B0604020202020204" pitchFamily="34" charset="0"/>
        <a:buNone/>
        <a:defRPr sz="90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2368EA27-BE51-9A5B-D065-F0E23714A18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44847" y="0"/>
            <a:ext cx="1566057" cy="1044038"/>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4">
            <a:extLst>
              <a:ext uri="{FF2B5EF4-FFF2-40B4-BE49-F238E27FC236}">
                <a16:creationId xmlns:a16="http://schemas.microsoft.com/office/drawing/2014/main" id="{98E62656-9C0C-769D-6668-D189F6B84D29}"/>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914067" y="331069"/>
            <a:ext cx="1170549" cy="51618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4">
            <a:extLst>
              <a:ext uri="{FF2B5EF4-FFF2-40B4-BE49-F238E27FC236}">
                <a16:creationId xmlns:a16="http://schemas.microsoft.com/office/drawing/2014/main" id="{EDF90647-EB2D-AA3C-B17F-A0882B91EC48}"/>
              </a:ext>
            </a:extLst>
          </p:cNvPr>
          <p:cNvSpPr>
            <a:spLocks noChangeAspect="1" noChangeArrowheads="1"/>
          </p:cNvSpPr>
          <p:nvPr userDrawn="1"/>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AutoShape 12">
            <a:extLst>
              <a:ext uri="{FF2B5EF4-FFF2-40B4-BE49-F238E27FC236}">
                <a16:creationId xmlns:a16="http://schemas.microsoft.com/office/drawing/2014/main" id="{1ED4476F-79BC-A07A-35FF-F101E33F6152}"/>
              </a:ext>
            </a:extLst>
          </p:cNvPr>
          <p:cNvSpPr>
            <a:spLocks noChangeAspect="1" noChangeArrowheads="1"/>
          </p:cNvSpPr>
          <p:nvPr userDrawn="1"/>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AutoShape 16">
            <a:extLst>
              <a:ext uri="{FF2B5EF4-FFF2-40B4-BE49-F238E27FC236}">
                <a16:creationId xmlns:a16="http://schemas.microsoft.com/office/drawing/2014/main" id="{751B9134-2A63-38B4-5C4E-FF2E51399F1E}"/>
              </a:ext>
            </a:extLst>
          </p:cNvPr>
          <p:cNvSpPr>
            <a:spLocks noChangeAspect="1" noChangeArrowheads="1"/>
          </p:cNvSpPr>
          <p:nvPr userDrawn="1"/>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 name="Picture 6">
            <a:extLst>
              <a:ext uri="{FF2B5EF4-FFF2-40B4-BE49-F238E27FC236}">
                <a16:creationId xmlns:a16="http://schemas.microsoft.com/office/drawing/2014/main" id="{1A1ECEEA-FBEB-A8BD-6ECC-4620A60FB2E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25318" y="128186"/>
            <a:ext cx="762499" cy="73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03864"/>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18" Type="http://schemas.openxmlformats.org/officeDocument/2006/relationships/diagramLayout" Target="../diagrams/layout9.xml"/><Relationship Id="rId3" Type="http://schemas.openxmlformats.org/officeDocument/2006/relationships/diagramLayout" Target="../diagrams/layout6.xml"/><Relationship Id="rId21" Type="http://schemas.microsoft.com/office/2007/relationships/diagramDrawing" Target="../diagrams/drawing9.xml"/><Relationship Id="rId7" Type="http://schemas.openxmlformats.org/officeDocument/2006/relationships/diagramData" Target="../diagrams/data7.xml"/><Relationship Id="rId12" Type="http://schemas.openxmlformats.org/officeDocument/2006/relationships/diagramData" Target="../diagrams/data8.xml"/><Relationship Id="rId17" Type="http://schemas.openxmlformats.org/officeDocument/2006/relationships/diagramData" Target="../diagrams/data9.xml"/><Relationship Id="rId2" Type="http://schemas.openxmlformats.org/officeDocument/2006/relationships/diagramData" Target="../diagrams/data6.xml"/><Relationship Id="rId16" Type="http://schemas.microsoft.com/office/2007/relationships/diagramDrawing" Target="../diagrams/drawing8.xml"/><Relationship Id="rId20" Type="http://schemas.openxmlformats.org/officeDocument/2006/relationships/diagramColors" Target="../diagrams/colors9.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19" Type="http://schemas.openxmlformats.org/officeDocument/2006/relationships/diagramQuickStyle" Target="../diagrams/quickStyle9.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2E7851D6-0537-B601-8878-78A4BD1EA21B}"/>
              </a:ext>
            </a:extLst>
          </p:cNvPr>
          <p:cNvSpPr>
            <a:spLocks noGrp="1"/>
          </p:cNvSpPr>
          <p:nvPr>
            <p:ph type="title"/>
          </p:nvPr>
        </p:nvSpPr>
        <p:spPr>
          <a:xfrm>
            <a:off x="324713" y="891200"/>
            <a:ext cx="8424000" cy="4046400"/>
          </a:xfrm>
        </p:spPr>
        <p:txBody>
          <a:bodyPr>
            <a:normAutofit/>
          </a:bodyPr>
          <a:lstStyle/>
          <a:p>
            <a:pPr marL="0" indent="0" algn="ctr">
              <a:buNone/>
            </a:pPr>
            <a:r>
              <a:rPr lang="fr-FR" sz="4000" dirty="0">
                <a:solidFill>
                  <a:schemeClr val="tx2"/>
                </a:solidFill>
              </a:rPr>
              <a:t>COPIL PQE n°2</a:t>
            </a:r>
            <a:br>
              <a:rPr lang="fr-FR" sz="4000" dirty="0">
                <a:solidFill>
                  <a:schemeClr val="tx2"/>
                </a:solidFill>
              </a:rPr>
            </a:br>
            <a:r>
              <a:rPr lang="fr-FR" sz="4000" dirty="0">
                <a:solidFill>
                  <a:schemeClr val="tx2"/>
                </a:solidFill>
              </a:rPr>
              <a:t>Réunion du 23/07/2026</a:t>
            </a:r>
          </a:p>
        </p:txBody>
      </p:sp>
      <p:sp>
        <p:nvSpPr>
          <p:cNvPr id="4" name="Espace réservé du numéro de diapositive 3"/>
          <p:cNvSpPr>
            <a:spLocks noGrp="1"/>
          </p:cNvSpPr>
          <p:nvPr>
            <p:ph type="sldNum" sz="quarter" idx="4"/>
          </p:nvPr>
        </p:nvSpPr>
        <p:spPr/>
        <p:txBody>
          <a:bodyPr/>
          <a:lstStyle/>
          <a:p>
            <a:fld id="{733122C9-A0B9-462F-8757-0847AD287B63}" type="slidenum">
              <a:rPr lang="fr-FR" smtClean="0"/>
              <a:pPr/>
              <a:t>1</a:t>
            </a:fld>
            <a:endParaRPr lang="fr-FR" dirty="0"/>
          </a:p>
        </p:txBody>
      </p:sp>
    </p:spTree>
    <p:extLst>
      <p:ext uri="{BB962C8B-B14F-4D97-AF65-F5344CB8AC3E}">
        <p14:creationId xmlns:p14="http://schemas.microsoft.com/office/powerpoint/2010/main" val="176163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B2B064-43D7-C844-D06F-D93FF6F78B16}"/>
              </a:ext>
            </a:extLst>
          </p:cNvPr>
          <p:cNvSpPr/>
          <p:nvPr/>
        </p:nvSpPr>
        <p:spPr>
          <a:xfrm>
            <a:off x="3276281" y="1747057"/>
            <a:ext cx="2764407" cy="2967863"/>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3B781C8F-3835-70A4-0328-1F5D6655E20F}"/>
              </a:ext>
            </a:extLst>
          </p:cNvPr>
          <p:cNvSpPr/>
          <p:nvPr/>
        </p:nvSpPr>
        <p:spPr>
          <a:xfrm>
            <a:off x="279530" y="1735626"/>
            <a:ext cx="2764407" cy="296786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46C33C59-5E77-48F3-F21E-D457B1F60BF8}"/>
              </a:ext>
            </a:extLst>
          </p:cNvPr>
          <p:cNvSpPr>
            <a:spLocks noGrp="1"/>
          </p:cNvSpPr>
          <p:nvPr>
            <p:ph type="sldNum" sz="quarter" idx="12"/>
          </p:nvPr>
        </p:nvSpPr>
        <p:spPr/>
        <p:txBody>
          <a:bodyPr/>
          <a:lstStyle/>
          <a:p>
            <a:fld id="{733122C9-A0B9-462F-8757-0847AD287B63}" type="slidenum">
              <a:rPr lang="fr-FR" smtClean="0"/>
              <a:pPr/>
              <a:t>10</a:t>
            </a:fld>
            <a:endParaRPr lang="fr-FR"/>
          </a:p>
        </p:txBody>
      </p:sp>
      <p:sp>
        <p:nvSpPr>
          <p:cNvPr id="8" name="Espace réservé du texte 7">
            <a:extLst>
              <a:ext uri="{FF2B5EF4-FFF2-40B4-BE49-F238E27FC236}">
                <a16:creationId xmlns:a16="http://schemas.microsoft.com/office/drawing/2014/main" id="{4385DF7B-27E5-13A8-1FA7-0EF157BCCA48}"/>
              </a:ext>
            </a:extLst>
          </p:cNvPr>
          <p:cNvSpPr>
            <a:spLocks noGrp="1"/>
          </p:cNvSpPr>
          <p:nvPr>
            <p:ph type="body" sz="quarter" idx="13"/>
          </p:nvPr>
        </p:nvSpPr>
        <p:spPr>
          <a:xfrm>
            <a:off x="360001" y="1779398"/>
            <a:ext cx="2520000" cy="2880320"/>
          </a:xfrm>
        </p:spPr>
        <p:txBody>
          <a:bodyPr/>
          <a:lstStyle/>
          <a:p>
            <a:pPr algn="just"/>
            <a:r>
              <a:rPr lang="fr-FR" sz="1300" dirty="0">
                <a:solidFill>
                  <a:schemeClr val="bg1"/>
                </a:solidFill>
              </a:rPr>
              <a:t>Elaborer une feuille de route des perspectives d’extension de la prescription renforcée</a:t>
            </a:r>
            <a:r>
              <a:rPr lang="fr-FR" sz="1300" b="0" dirty="0">
                <a:solidFill>
                  <a:schemeClr val="bg1"/>
                </a:solidFill>
              </a:rPr>
              <a:t> </a:t>
            </a:r>
          </a:p>
          <a:p>
            <a:pPr algn="just"/>
            <a:r>
              <a:rPr lang="fr-FR" sz="1300" dirty="0">
                <a:solidFill>
                  <a:schemeClr val="bg1"/>
                </a:solidFill>
              </a:rPr>
              <a:t> Faciliter l’identification du prescripteur en établissement, via son numéro RPPS, et développer les LAP</a:t>
            </a:r>
          </a:p>
          <a:p>
            <a:pPr marL="0" indent="0" algn="just">
              <a:buNone/>
            </a:pPr>
            <a:r>
              <a:rPr lang="fr-FR" sz="1300" dirty="0">
                <a:solidFill>
                  <a:schemeClr val="bg1"/>
                </a:solidFill>
                <a:sym typeface="Wingdings" panose="05000000000000000000" pitchFamily="2" charset="2"/>
              </a:rPr>
              <a:t> </a:t>
            </a:r>
            <a:r>
              <a:rPr lang="fr-FR" sz="1300" b="0" dirty="0">
                <a:solidFill>
                  <a:schemeClr val="bg1"/>
                </a:solidFill>
                <a:sym typeface="Wingdings" panose="05000000000000000000" pitchFamily="2" charset="2"/>
              </a:rPr>
              <a:t>Recommandation n°5/6 et 12 de la RDD </a:t>
            </a:r>
            <a:endParaRPr lang="fr-FR" sz="1300" b="0" dirty="0">
              <a:solidFill>
                <a:schemeClr val="bg1"/>
              </a:solidFill>
            </a:endParaRPr>
          </a:p>
        </p:txBody>
      </p:sp>
      <p:sp>
        <p:nvSpPr>
          <p:cNvPr id="9" name="Espace réservé du texte 8">
            <a:extLst>
              <a:ext uri="{FF2B5EF4-FFF2-40B4-BE49-F238E27FC236}">
                <a16:creationId xmlns:a16="http://schemas.microsoft.com/office/drawing/2014/main" id="{288777FA-92D8-D99A-78A8-CBB154FBCD3C}"/>
              </a:ext>
            </a:extLst>
          </p:cNvPr>
          <p:cNvSpPr>
            <a:spLocks noGrp="1"/>
          </p:cNvSpPr>
          <p:nvPr>
            <p:ph type="body" sz="quarter" idx="14"/>
          </p:nvPr>
        </p:nvSpPr>
        <p:spPr>
          <a:xfrm>
            <a:off x="3312000" y="1781694"/>
            <a:ext cx="2624128" cy="2860762"/>
          </a:xfrm>
        </p:spPr>
        <p:txBody>
          <a:bodyPr/>
          <a:lstStyle/>
          <a:p>
            <a:pPr marL="0" indent="0" algn="just">
              <a:buNone/>
            </a:pPr>
            <a:r>
              <a:rPr lang="fr-FR" dirty="0">
                <a:solidFill>
                  <a:schemeClr val="bg1"/>
                </a:solidFill>
              </a:rPr>
              <a:t>3. Développer un mécanisme d’intéressement financier des ESMS à l’efficience et à la performance, afin de mieux lutter contre les HPE </a:t>
            </a:r>
            <a:r>
              <a:rPr lang="fr-FR" b="0" dirty="0">
                <a:solidFill>
                  <a:schemeClr val="bg1"/>
                </a:solidFill>
              </a:rPr>
              <a:t>(recrutement d’IDE, médecins coordonnateurs, développement de la téléconsultation, HAD…) </a:t>
            </a:r>
          </a:p>
        </p:txBody>
      </p:sp>
      <p:sp>
        <p:nvSpPr>
          <p:cNvPr id="3" name="Espace réservé de la date 2">
            <a:extLst>
              <a:ext uri="{FF2B5EF4-FFF2-40B4-BE49-F238E27FC236}">
                <a16:creationId xmlns:a16="http://schemas.microsoft.com/office/drawing/2014/main" id="{15188E2E-3F10-0DE9-A1BD-8E4B22684176}"/>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B6533D58-5796-093B-1EA6-F17FB2388A7E}"/>
              </a:ext>
            </a:extLst>
          </p:cNvPr>
          <p:cNvSpPr>
            <a:spLocks noGrp="1"/>
          </p:cNvSpPr>
          <p:nvPr>
            <p:ph type="title"/>
          </p:nvPr>
        </p:nvSpPr>
        <p:spPr>
          <a:xfrm>
            <a:off x="359568" y="873061"/>
            <a:ext cx="8424863" cy="539991"/>
          </a:xfrm>
        </p:spPr>
        <p:txBody>
          <a:bodyPr/>
          <a:lstStyle/>
          <a:p>
            <a:r>
              <a:rPr lang="fr-FR" dirty="0"/>
              <a:t>PA - Priorités d’action pour 2026 – 2027</a:t>
            </a:r>
          </a:p>
        </p:txBody>
      </p:sp>
      <p:sp>
        <p:nvSpPr>
          <p:cNvPr id="6" name="Espace réservé du pied de page 5">
            <a:extLst>
              <a:ext uri="{FF2B5EF4-FFF2-40B4-BE49-F238E27FC236}">
                <a16:creationId xmlns:a16="http://schemas.microsoft.com/office/drawing/2014/main" id="{2AC3E693-AF85-747B-27D8-DBD309E8EB7D}"/>
              </a:ext>
            </a:extLst>
          </p:cNvPr>
          <p:cNvSpPr>
            <a:spLocks noGrp="1"/>
          </p:cNvSpPr>
          <p:nvPr>
            <p:ph type="ftr" sz="quarter" idx="3"/>
          </p:nvPr>
        </p:nvSpPr>
        <p:spPr/>
        <p:txBody>
          <a:bodyPr/>
          <a:lstStyle/>
          <a:p>
            <a:r>
              <a:rPr lang="fr-FR"/>
              <a:t>Direction générale de l’offre de soins</a:t>
            </a:r>
          </a:p>
        </p:txBody>
      </p:sp>
      <p:sp>
        <p:nvSpPr>
          <p:cNvPr id="11" name="Espace réservé du texte 7">
            <a:extLst>
              <a:ext uri="{FF2B5EF4-FFF2-40B4-BE49-F238E27FC236}">
                <a16:creationId xmlns:a16="http://schemas.microsoft.com/office/drawing/2014/main" id="{1927E5E0-0F7D-4311-A9FC-1CC36276CEE0}"/>
              </a:ext>
            </a:extLst>
          </p:cNvPr>
          <p:cNvSpPr txBox="1">
            <a:spLocks/>
          </p:cNvSpPr>
          <p:nvPr/>
        </p:nvSpPr>
        <p:spPr bwMode="gray">
          <a:xfrm>
            <a:off x="405722" y="140321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0070C0"/>
                </a:solidFill>
              </a:rPr>
              <a:t>Produits de santé</a:t>
            </a:r>
          </a:p>
        </p:txBody>
      </p:sp>
      <p:sp>
        <p:nvSpPr>
          <p:cNvPr id="12" name="Espace réservé du texte 7">
            <a:extLst>
              <a:ext uri="{FF2B5EF4-FFF2-40B4-BE49-F238E27FC236}">
                <a16:creationId xmlns:a16="http://schemas.microsoft.com/office/drawing/2014/main" id="{08B59EAC-FD77-01F1-B3B0-A4D65F4182E9}"/>
              </a:ext>
            </a:extLst>
          </p:cNvPr>
          <p:cNvSpPr txBox="1">
            <a:spLocks/>
          </p:cNvSpPr>
          <p:nvPr/>
        </p:nvSpPr>
        <p:spPr bwMode="gray">
          <a:xfrm>
            <a:off x="3416128" y="143257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5">
                    <a:lumMod val="60000"/>
                    <a:lumOff val="40000"/>
                  </a:schemeClr>
                </a:solidFill>
              </a:rPr>
              <a:t>HPE</a:t>
            </a:r>
          </a:p>
        </p:txBody>
      </p:sp>
      <p:sp>
        <p:nvSpPr>
          <p:cNvPr id="15" name="Espace réservé du texte 7">
            <a:extLst>
              <a:ext uri="{FF2B5EF4-FFF2-40B4-BE49-F238E27FC236}">
                <a16:creationId xmlns:a16="http://schemas.microsoft.com/office/drawing/2014/main" id="{8CB6D81C-8573-7744-1C94-AFD1B13F4B2C}"/>
              </a:ext>
            </a:extLst>
          </p:cNvPr>
          <p:cNvSpPr txBox="1">
            <a:spLocks/>
          </p:cNvSpPr>
          <p:nvPr/>
        </p:nvSpPr>
        <p:spPr bwMode="gray">
          <a:xfrm>
            <a:off x="6448008" y="144539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3">
                    <a:lumMod val="50000"/>
                  </a:schemeClr>
                </a:solidFill>
              </a:rPr>
              <a:t>Etablissements</a:t>
            </a:r>
          </a:p>
        </p:txBody>
      </p:sp>
      <p:sp>
        <p:nvSpPr>
          <p:cNvPr id="16" name="Rectangle 15">
            <a:extLst>
              <a:ext uri="{FF2B5EF4-FFF2-40B4-BE49-F238E27FC236}">
                <a16:creationId xmlns:a16="http://schemas.microsoft.com/office/drawing/2014/main" id="{4C1A9AF7-EDE7-23FA-DFB7-57B7D11D8E3C}"/>
              </a:ext>
            </a:extLst>
          </p:cNvPr>
          <p:cNvSpPr/>
          <p:nvPr/>
        </p:nvSpPr>
        <p:spPr>
          <a:xfrm>
            <a:off x="6228712" y="1747056"/>
            <a:ext cx="2764407" cy="296786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42DE7062-1F8C-2196-8C8D-7AF974D81B29}"/>
              </a:ext>
            </a:extLst>
          </p:cNvPr>
          <p:cNvSpPr txBox="1">
            <a:spLocks/>
          </p:cNvSpPr>
          <p:nvPr/>
        </p:nvSpPr>
        <p:spPr bwMode="gray">
          <a:xfrm>
            <a:off x="6343448" y="1786403"/>
            <a:ext cx="2582612" cy="2663539"/>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100" dirty="0">
                <a:solidFill>
                  <a:schemeClr val="bg1"/>
                </a:solidFill>
              </a:rPr>
              <a:t>4. Réformer le circuit du médicament pour les ESMS sans pharmacie à usage intérieur </a:t>
            </a:r>
          </a:p>
          <a:p>
            <a:pPr marL="0" indent="0" algn="just">
              <a:buFont typeface="+mj-lt"/>
              <a:buNone/>
            </a:pPr>
            <a:r>
              <a:rPr lang="fr-FR" sz="1100" dirty="0">
                <a:solidFill>
                  <a:schemeClr val="bg1"/>
                </a:solidFill>
              </a:rPr>
              <a:t>5. Intégrer la prévention dans les parcours hospitaliers pour faire progresser les couvertures vaccinales des patients au cours d'une hospitalisation ou d'une consultation externe </a:t>
            </a:r>
          </a:p>
          <a:p>
            <a:pPr marL="0" indent="0" algn="just">
              <a:buFont typeface="+mj-lt"/>
              <a:buNone/>
            </a:pPr>
            <a:r>
              <a:rPr lang="fr-FR" b="0" dirty="0">
                <a:solidFill>
                  <a:schemeClr val="bg1"/>
                </a:solidFill>
                <a:sym typeface="Wingdings" panose="05000000000000000000" pitchFamily="2" charset="2"/>
              </a:rPr>
              <a:t> Art L5126-10 du CSP</a:t>
            </a:r>
            <a:endParaRPr lang="fr-FR" b="0" dirty="0">
              <a:solidFill>
                <a:schemeClr val="bg1"/>
              </a:solidFill>
            </a:endParaRPr>
          </a:p>
        </p:txBody>
      </p:sp>
      <p:graphicFrame>
        <p:nvGraphicFramePr>
          <p:cNvPr id="20" name="Diagramme 19">
            <a:extLst>
              <a:ext uri="{FF2B5EF4-FFF2-40B4-BE49-F238E27FC236}">
                <a16:creationId xmlns:a16="http://schemas.microsoft.com/office/drawing/2014/main" id="{9968EAED-963B-B566-91EB-30F3C624E450}"/>
              </a:ext>
            </a:extLst>
          </p:cNvPr>
          <p:cNvGraphicFramePr/>
          <p:nvPr>
            <p:extLst>
              <p:ext uri="{D42A27DB-BD31-4B8C-83A1-F6EECF244321}">
                <p14:modId xmlns:p14="http://schemas.microsoft.com/office/powerpoint/2010/main" val="3865948604"/>
              </p:ext>
            </p:extLst>
          </p:nvPr>
        </p:nvGraphicFramePr>
        <p:xfrm>
          <a:off x="6291324" y="4241480"/>
          <a:ext cx="2634736" cy="416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Diagramme 17">
            <a:extLst>
              <a:ext uri="{FF2B5EF4-FFF2-40B4-BE49-F238E27FC236}">
                <a16:creationId xmlns:a16="http://schemas.microsoft.com/office/drawing/2014/main" id="{3693BDA5-4972-E07E-B6D1-0284B989B647}"/>
              </a:ext>
            </a:extLst>
          </p:cNvPr>
          <p:cNvGraphicFramePr/>
          <p:nvPr>
            <p:extLst>
              <p:ext uri="{D42A27DB-BD31-4B8C-83A1-F6EECF244321}">
                <p14:modId xmlns:p14="http://schemas.microsoft.com/office/powerpoint/2010/main" val="1017856633"/>
              </p:ext>
            </p:extLst>
          </p:nvPr>
        </p:nvGraphicFramePr>
        <p:xfrm>
          <a:off x="3380841" y="4288972"/>
          <a:ext cx="2611669" cy="3534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7" name="Diagramme 16">
            <a:extLst>
              <a:ext uri="{FF2B5EF4-FFF2-40B4-BE49-F238E27FC236}">
                <a16:creationId xmlns:a16="http://schemas.microsoft.com/office/drawing/2014/main" id="{463355EA-2E63-DB78-3B44-8016F1E20D7C}"/>
              </a:ext>
            </a:extLst>
          </p:cNvPr>
          <p:cNvGraphicFramePr/>
          <p:nvPr>
            <p:extLst>
              <p:ext uri="{D42A27DB-BD31-4B8C-83A1-F6EECF244321}">
                <p14:modId xmlns:p14="http://schemas.microsoft.com/office/powerpoint/2010/main" val="4235187681"/>
              </p:ext>
            </p:extLst>
          </p:nvPr>
        </p:nvGraphicFramePr>
        <p:xfrm>
          <a:off x="367183" y="4359647"/>
          <a:ext cx="2593289" cy="28280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16085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09EE-CE9D-958C-C31E-289F26A99FD6}"/>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947F1E70-9DDE-C34E-FB73-BD2C9E29CBC5}"/>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6B1D3F83-4FBA-71C6-F541-D6D57B6B8A63}"/>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11</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C6123289-F704-98D7-7713-D1D849D62A82}"/>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86BC23C0-3A8A-4DF1-3D36-34CD04D07EF1}"/>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DE19960B-C34D-9592-CBA1-6AE916C1E6CC}"/>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DC54C58B-63B5-E8F0-AF4D-032F394CCB17}"/>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96992B21-5B89-2759-B32B-185BBFBE5C83}"/>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F37DB0A2-0932-E96B-002C-BBC7399D42C1}"/>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698EF85C-E60C-1DC1-F1B0-5E268F326CB4}"/>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039A07C0-42B7-5771-4F55-147A91136A0F}"/>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04A8C28A-030D-5AEC-F698-07387FCBEF1A}"/>
              </a:ext>
            </a:extLst>
          </p:cNvPr>
          <p:cNvSpPr txBox="1"/>
          <p:nvPr/>
        </p:nvSpPr>
        <p:spPr>
          <a:xfrm>
            <a:off x="6761202" y="3181571"/>
            <a:ext cx="2002415" cy="1531188"/>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Ne pas appliquer la prescription renforcée sur un nombre trop important de molécule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5F8471C9-3DCE-4AAD-B8F7-AC329DE7FEF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8834BDFA-33CF-FB11-0361-6BC74729B3F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DSS / CNAM / DGS / ANSM / HAS</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Fédérations (ES), Représentants des soins de ville; syndicats pharma</a:t>
            </a:r>
            <a:endParaRPr kumimoji="0" lang="fr-FR" sz="800" b="0" i="0" u="none" strike="noStrike" kern="1200" cap="none" spc="0" normalizeH="0" baseline="0" noProof="0" dirty="0">
              <a:ln>
                <a:noFill/>
              </a:ln>
              <a:solidFill>
                <a:prstClr val="black"/>
              </a:solidFill>
              <a:effectLst/>
              <a:highlight>
                <a:srgbClr val="FFFF00"/>
              </a:highlight>
              <a:uLnTx/>
              <a:uFillTx/>
              <a:latin typeface="Marianne" panose="02000000000000000000" pitchFamily="2" charset="0"/>
            </a:endParaRPr>
          </a:p>
        </p:txBody>
      </p:sp>
      <p:sp>
        <p:nvSpPr>
          <p:cNvPr id="22" name="Rectangle 21">
            <a:extLst>
              <a:ext uri="{FF2B5EF4-FFF2-40B4-BE49-F238E27FC236}">
                <a16:creationId xmlns:a16="http://schemas.microsoft.com/office/drawing/2014/main" id="{E13B5F8A-A142-0AAF-D37B-2B34B10789E6}"/>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0E7C6F52-A1FE-9804-8BEC-7C390A743564}"/>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508E4EB0-DD76-A34F-523E-7AFB67C44982}"/>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4952F9BF-4342-2EAE-59E5-57D39B02DA86}"/>
              </a:ext>
            </a:extLst>
          </p:cNvPr>
          <p:cNvSpPr txBox="1"/>
          <p:nvPr/>
        </p:nvSpPr>
        <p:spPr>
          <a:xfrm>
            <a:off x="333879" y="3047084"/>
            <a:ext cx="4633712" cy="669414"/>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 ; création d’une liste de molécules visées et d’actions associées selon les molécules/classes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A7F9B65F-9BA8-0ECE-4357-8B15D34CA99D}"/>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1A1B118D-A0AA-1BA6-E1DE-9E64C5166D21}"/>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38D998BC-80B8-B5F8-2B32-FA149AE16D6B}"/>
              </a:ext>
            </a:extLst>
          </p:cNvPr>
          <p:cNvSpPr txBox="1"/>
          <p:nvPr/>
        </p:nvSpPr>
        <p:spPr>
          <a:xfrm>
            <a:off x="301594" y="1513653"/>
            <a:ext cx="6349373" cy="523220"/>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7 millions de patients de plus de 65 ans sont sujets à polymédication, soit 7,7 Mds de dépenses remboursées (CNAM,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La iatrogénie représente 20% des hospitalisations en urgence des plus de 75 ans et 25% des admissions des plus de 85 ans (source : HAS, 2015)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0F3D36DC-5B1A-2DB4-CB2C-0F1E4F3D3BA5}"/>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354E2DA1-D30D-0C7E-9D12-B7F9249CFCBB}"/>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172392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4F094-46E9-996C-C2C4-BF098917FEE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8ACB2A43-37B7-7C30-504C-00B0A8E654ED}"/>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53081EE4-D1EE-89AC-45D2-44015F577B09}"/>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12</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C2759ABD-5C65-069F-4602-9C0BCBBBC87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A90B7B78-FAAE-45AB-0C96-784A7EFB23A4}"/>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n°2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548B3DA9-5A97-C02F-B7A1-D84FAC390C4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FF05C863-F694-1043-9248-4A0BC48D670C}"/>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C2AF0C9-6591-4FCC-2D4E-6AF3F6AA09E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0D634A79-8417-0176-6A3C-B40264A91177}"/>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75F04EEF-7973-E82D-419E-641557800A67}"/>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D10BBA74-DEC5-7FB6-9D15-1FB14AACE8A0}"/>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266B4AAC-6255-3B39-FBA4-15299FE60342}"/>
              </a:ext>
            </a:extLst>
          </p:cNvPr>
          <p:cNvSpPr txBox="1"/>
          <p:nvPr/>
        </p:nvSpPr>
        <p:spPr>
          <a:xfrm>
            <a:off x="6761202" y="3181571"/>
            <a:ext cx="1843647" cy="1408078"/>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Harmonisation des SI hospitaliers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n°5 et 6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946BB093-2747-8F76-45E7-349989A83EB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149140A7-2795-25CC-2F80-F141819F6ECB}"/>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DGOS / DSS / DGS / DNS / CNAM</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Fédérations</a:t>
            </a:r>
            <a:r>
              <a:rPr lang="fr-FR" sz="800" b="1" dirty="0">
                <a:solidFill>
                  <a:prstClr val="black"/>
                </a:solidFill>
                <a:latin typeface="Marianne" panose="02000000000000000000" pitchFamily="2" charset="0"/>
              </a:rPr>
              <a:t> (ES, officines…)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7F2BC85D-0091-D3F0-A3B5-F3D178BFB17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851AEE28-BA36-E7DB-5CCD-31F04661731D}"/>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43A94A89-C65D-BE72-49D8-7DD26631D73C}"/>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634156F4-D5B5-32EB-D78B-C7A084826642}"/>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0B5EF6FF-9E3F-03AE-9CD1-9332CE5A8CC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C60CC079-60D2-8767-A1B7-E26A2E2262C0}"/>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6" name="ZoneTexte 25">
            <a:extLst>
              <a:ext uri="{FF2B5EF4-FFF2-40B4-BE49-F238E27FC236}">
                <a16:creationId xmlns:a16="http://schemas.microsoft.com/office/drawing/2014/main" id="{CD4D0C84-69E9-309D-35F3-2BF10F9A807E}"/>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8C59EDBB-B50B-EDB8-816D-A02D72B5B85A}"/>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établissements pour des raisons techniques (configuration des LAP), organisationnelles (prescriptions réalisées par des internes ou des médecins étrangers dépourvus de RPPS) mais aussi par un défaut de saisine en officine (qui se limite au numéro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F97BC07A-64D0-414D-E7A0-B340A2C60549}"/>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1612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1BDB6-C456-AA7D-82DC-16A1F2CBD388}"/>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F414892-66BA-B191-B588-37AA4A34FA5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98001709-4109-7F49-DF2E-2E0546B6B659}"/>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13</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0A32D032-EA13-75C8-BFCD-7AE50FBAB8E5}"/>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7652FE6C-6129-51C1-65AF-7BDC0DA1DF22}"/>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n°3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Développer un mécanisme d’intéressement financier des ESMS à l’efficience et à la </a:t>
            </a:r>
            <a:r>
              <a:rPr kumimoji="0" lang="fr-FR" sz="1200" b="1" i="0" u="none" strike="noStrike" kern="1200" cap="none" spc="0" normalizeH="0" baseline="0" noProof="0" dirty="0">
                <a:ln>
                  <a:noFill/>
                </a:ln>
                <a:solidFill>
                  <a:prstClr val="white"/>
                </a:solidFill>
                <a:effectLst/>
                <a:uLnTx/>
                <a:uFillTx/>
                <a:latin typeface="Marianne" panose="02000000000000000000" pitchFamily="2" charset="0"/>
              </a:rPr>
              <a:t>performance</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 afin de mieux lutter contre les HPE </a:t>
            </a:r>
          </a:p>
        </p:txBody>
      </p:sp>
      <p:sp>
        <p:nvSpPr>
          <p:cNvPr id="6" name="Rectangle 5">
            <a:extLst>
              <a:ext uri="{FF2B5EF4-FFF2-40B4-BE49-F238E27FC236}">
                <a16:creationId xmlns:a16="http://schemas.microsoft.com/office/drawing/2014/main" id="{DC18DA1D-C036-8442-CCA7-2C3B50F5BE35}"/>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EC335C03-1D59-455D-6A50-2D22185A81E3}"/>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11A60D8-7E43-DBCA-234C-18886F3A97B1}"/>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CE1BBE25-EFC2-D036-9125-8F02EB426392}"/>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EBE36589-02C3-B510-1CA6-BFC0573AA568}"/>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344E9591-C134-3DA5-B51C-954082A2F6C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70FDBD7B-B6EA-24DF-4998-9E5B525F8135}"/>
              </a:ext>
            </a:extLst>
          </p:cNvPr>
          <p:cNvSpPr txBox="1"/>
          <p:nvPr/>
        </p:nvSpPr>
        <p:spPr>
          <a:xfrm>
            <a:off x="6761202" y="3181571"/>
            <a:ext cx="1843647" cy="1038746"/>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p:txBody>
      </p:sp>
      <p:sp>
        <p:nvSpPr>
          <p:cNvPr id="7" name="Rectangle 6">
            <a:extLst>
              <a:ext uri="{FF2B5EF4-FFF2-40B4-BE49-F238E27FC236}">
                <a16:creationId xmlns:a16="http://schemas.microsoft.com/office/drawing/2014/main" id="{D419258A-BBF9-3C89-5AF5-FB1BBF5B8EA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7E3115A8-D747-A90A-ECBE-F5D6BDE664DA}"/>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i="0" u="none" strike="noStrike" kern="1200" cap="none" spc="0" normalizeH="0" baseline="0" noProof="0" dirty="0">
                <a:ln>
                  <a:noFill/>
                </a:ln>
                <a:solidFill>
                  <a:prstClr val="black"/>
                </a:solidFill>
                <a:effectLst/>
                <a:uLnTx/>
                <a:uFillTx/>
                <a:latin typeface="Marianne" panose="02000000000000000000" pitchFamily="2" charset="0"/>
              </a:rPr>
              <a:t>Pilote(s) : DGCS / DSS / </a:t>
            </a:r>
            <a:r>
              <a:rPr lang="fr-FR" sz="800" dirty="0">
                <a:solidFill>
                  <a:prstClr val="black"/>
                </a:solidFill>
                <a:latin typeface="Marianne" panose="02000000000000000000" pitchFamily="2" charset="0"/>
              </a:rPr>
              <a:t>ATIH / ARS</a:t>
            </a:r>
            <a:endParaRPr kumimoji="0" lang="fr-FR" sz="800" i="0" u="none" strike="noStrike" kern="1200" cap="none" spc="0" normalizeH="0" baseline="0" noProof="0" dirty="0">
              <a:ln>
                <a:noFill/>
              </a:ln>
              <a:solidFill>
                <a:prstClr val="black"/>
              </a:solidFill>
              <a:effectLst/>
              <a:uLnTx/>
              <a:uFillTx/>
              <a:latin typeface="Marianne" panose="02000000000000000000" pitchFamily="2" charset="0"/>
            </a:endParaRP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ARS / Fédérations (officines, médico-social…)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D52C794B-A2E3-76A5-46EB-21F7C08D336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21E8A427-4FC4-54F9-4BB2-622F70A5A23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D257E71-25CF-9FCD-7F9D-3BA4E7101F6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19E30F3E-3C79-149F-C91D-E8FD26C6CC1E}"/>
              </a:ext>
            </a:extLst>
          </p:cNvPr>
          <p:cNvSpPr txBox="1"/>
          <p:nvPr/>
        </p:nvSpPr>
        <p:spPr>
          <a:xfrm>
            <a:off x="333878" y="3047084"/>
            <a:ext cx="6117407"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Politique d’attractivité : </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développement des IDE de nuits (-6,6% de recours aux urgences, Cour des comptes, 2026), des médecins coordonnateurs (-2,7%) , des équipes mobiles gériatriques et des CRT</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Assises de la télémédecine et feuille de route qui en découle</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PLFSS pour 2027 : </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aller vers un dispositif d’intéressement des EHPAD </a:t>
            </a:r>
            <a:endPar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6F22B81E-D580-F53A-E41C-286DB887E0D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D00A7F19-FE99-09CB-5257-B5F954E7FEB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530A4351-2965-E4A2-E074-C4186017BA4D}"/>
              </a:ext>
            </a:extLst>
          </p:cNvPr>
          <p:cNvSpPr txBox="1"/>
          <p:nvPr/>
        </p:nvSpPr>
        <p:spPr>
          <a:xfrm>
            <a:off x="301594" y="1473639"/>
            <a:ext cx="6349373" cy="58477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5100 résidents d’EHPAD sont hospitalisés chaque jour</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 </a:t>
            </a:r>
            <a:endPar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Entre 13,5% (DRESS, 2023) et 16,5% (FEDORU, 2024) des RPU pour des patients de plus de 75 ans (+5% en un an selon la FEDORU)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hospitalisations évitables</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B9BE86D0-12CE-7BAD-AE3C-3D4E9DEDD1CC}"/>
              </a:ext>
            </a:extLst>
          </p:cNvPr>
          <p:cNvSpPr txBox="1"/>
          <p:nvPr/>
        </p:nvSpPr>
        <p:spPr>
          <a:xfrm>
            <a:off x="417577" y="232071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Q : </a:t>
            </a:r>
            <a:r>
              <a:rPr kumimoji="0" lang="fr-FR" sz="10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favoriser une prise en charge des PA directement en ESMS (IDE de nuit, médecins coordinateurs, téléconsultation, HAD…) </a:t>
            </a:r>
            <a:endPar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solidFill>
                  <a:srgbClr val="000000"/>
                </a:solidFill>
                <a:latin typeface="Marianne" panose="02000000000000000000" pitchFamily="2" charset="0"/>
                <a:ea typeface="Calibri" panose="020F0502020204030204" pitchFamily="34" charset="0"/>
                <a:cs typeface="Calibri" panose="020F0502020204030204" pitchFamily="34" charset="0"/>
              </a:rPr>
              <a:t>E : </a:t>
            </a: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réduire les dépenses associées au passage aux urgences et aux hospitalisations évitables </a:t>
            </a:r>
            <a:endPar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7B01A5D1-BD0C-B5FC-848A-EF7EC9685A7E}"/>
              </a:ext>
            </a:extLst>
          </p:cNvPr>
          <p:cNvSpPr txBox="1"/>
          <p:nvPr/>
        </p:nvSpPr>
        <p:spPr>
          <a:xfrm>
            <a:off x="391680" y="4167075"/>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Coordonner les actions d’attractivité entre les acteurs </a:t>
            </a:r>
          </a:p>
        </p:txBody>
      </p:sp>
    </p:spTree>
    <p:extLst>
      <p:ext uri="{BB962C8B-B14F-4D97-AF65-F5344CB8AC3E}">
        <p14:creationId xmlns:p14="http://schemas.microsoft.com/office/powerpoint/2010/main" val="2296903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FED35-14B4-BFA1-43BF-D851828809F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64D6EB3-CF44-68B3-64E1-DD6186D40979}"/>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FE51C93-E2F9-5B30-7EF6-15AF7A28A9DC}"/>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14</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53242FA4-113B-82CB-16AB-6F9E7CE8611C}"/>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02657C4C-DE34-4203-25D3-4C99A567A438}"/>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n°4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Réformer le circuit du médicament pour les ESMS sans pharmacie à usage intérieur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40539724-0A8D-29DE-65D4-A35E47CE5B0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9856D5AD-845F-F1B3-9BB0-4F2DC9C09F49}"/>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3971B352-7AE2-9993-0EBF-57FBC1C5E144}"/>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22184FB0-B4A0-0403-B4F2-2721FBA9190D}"/>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404EE2AE-B868-0A09-680E-7C2F6A21D5B5}"/>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C5DDF16D-4369-4B93-7794-E1ED5888296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520C7FEC-A431-89B4-54F8-5E0E07AE2849}"/>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Très forte sensibilité politique / risque de mobilisation des officines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p:txBody>
      </p:sp>
      <p:sp>
        <p:nvSpPr>
          <p:cNvPr id="7" name="Rectangle 6">
            <a:extLst>
              <a:ext uri="{FF2B5EF4-FFF2-40B4-BE49-F238E27FC236}">
                <a16:creationId xmlns:a16="http://schemas.microsoft.com/office/drawing/2014/main" id="{79C99483-AE5B-CB1C-FEE5-A85D4BD9EDF9}"/>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6C8D2A0F-1321-AC1F-0D72-541E417C611C}"/>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DGCS / DGS / DSS / ARS</a:t>
            </a: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Comitologie :</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Associations de patient / Fédérations ESMS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05D155F0-2D75-679C-9F80-4A4818489E7E}"/>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AE4D257D-E5A2-5E26-0597-4898AE14AA9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31BB6CA8-7D35-8E39-073A-2482552E313B}"/>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88D00251-9D35-9F7E-AE5C-E21086003FAC}"/>
              </a:ext>
            </a:extLst>
          </p:cNvPr>
          <p:cNvSpPr txBox="1"/>
          <p:nvPr/>
        </p:nvSpPr>
        <p:spPr>
          <a:xfrm>
            <a:off x="318767" y="2980349"/>
            <a:ext cx="4633712" cy="91563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Disponible (s): convention médicale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A construire:  indicateur de suivi de polymédication (en EHPAD et/ou en ES</a:t>
            </a:r>
            <a:r>
              <a:rPr lang="fr-FR" sz="800" b="0" dirty="0">
                <a:solidFill>
                  <a:prstClr val="black"/>
                </a:solidFill>
                <a:latin typeface="Marianne" panose="02000000000000000000" pitchFamily="2" charset="0"/>
              </a:rPr>
              <a:t>)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0" dirty="0">
                <a:solidFill>
                  <a:prstClr val="black"/>
                </a:solidFill>
                <a:latin typeface="Marianne" panose="02000000000000000000" pitchFamily="2" charset="0"/>
              </a:rPr>
              <a:t>Evolution législative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err="1">
                <a:ln>
                  <a:noFill/>
                </a:ln>
                <a:solidFill>
                  <a:prstClr val="black"/>
                </a:solidFill>
                <a:effectLst/>
                <a:uLnTx/>
                <a:uFillTx/>
                <a:latin typeface="Marianne" panose="02000000000000000000" pitchFamily="2" charset="0"/>
              </a:rPr>
              <a:t>Straté</a:t>
            </a:r>
            <a:r>
              <a:rPr lang="fr-FR" sz="800" b="0" dirty="0" err="1">
                <a:solidFill>
                  <a:prstClr val="black"/>
                </a:solidFill>
                <a:latin typeface="Marianne" panose="02000000000000000000" pitchFamily="2" charset="0"/>
              </a:rPr>
              <a:t>gie</a:t>
            </a:r>
            <a:r>
              <a:rPr lang="fr-FR" sz="800" b="0" dirty="0">
                <a:solidFill>
                  <a:prstClr val="black"/>
                </a:solidFill>
                <a:latin typeface="Marianne" panose="02000000000000000000" pitchFamily="2" charset="0"/>
              </a:rPr>
              <a:t> MND (travaux PDA) +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Réflexion sur la PDA + enquête ARS sur la PDA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GT organisation territoriale des PUI </a:t>
            </a:r>
          </a:p>
        </p:txBody>
      </p:sp>
      <p:sp>
        <p:nvSpPr>
          <p:cNvPr id="20" name="Rectangle 19">
            <a:extLst>
              <a:ext uri="{FF2B5EF4-FFF2-40B4-BE49-F238E27FC236}">
                <a16:creationId xmlns:a16="http://schemas.microsoft.com/office/drawing/2014/main" id="{36443D81-0B14-B7E6-D73B-B93582E8624A}"/>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25749104-C9BC-5758-6A46-CC40F98B1BA1}"/>
              </a:ext>
            </a:extLst>
          </p:cNvPr>
          <p:cNvSpPr txBox="1"/>
          <p:nvPr/>
        </p:nvSpPr>
        <p:spPr>
          <a:xfrm>
            <a:off x="333879" y="3874048"/>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E9B90D3B-3BD8-071D-86D5-0FC9F7BC2FB6}"/>
              </a:ext>
            </a:extLst>
          </p:cNvPr>
          <p:cNvSpPr txBox="1"/>
          <p:nvPr/>
        </p:nvSpPr>
        <p:spPr>
          <a:xfrm>
            <a:off x="301594" y="1454058"/>
            <a:ext cx="6349373" cy="630942"/>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7 millions de patients de plus de 65 ans sont sujets à polymédication, soit 7,7 Mds de dépenses remboursées (CNAM,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La iatrogénie représente 20% des hospitalisations en urgence des plus de 75 ans et 25% des admissions des plus de 85 ans (source : HAS,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700" dirty="0">
                <a:solidFill>
                  <a:srgbClr val="000000"/>
                </a:solidFill>
                <a:latin typeface="Marianne" panose="02000000000000000000" pitchFamily="2" charset="0"/>
                <a:ea typeface="Calibri" panose="020F0502020204030204" pitchFamily="34" charset="0"/>
                <a:cs typeface="Calibri" panose="020F0502020204030204" pitchFamily="34" charset="0"/>
              </a:rPr>
              <a:t>Grève des piluliers (2025) </a:t>
            </a: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 et réduire la dépendance des ESMS au circuit officinal </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3FF0F005-6035-7652-153D-F79757413D9F}"/>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améliorer la pertinence des prescriptions, en clarifiant le cadre juridique pour la préparation des doses à administrer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simplifier le circuit de délivrance et limiter le risque de rupture de prise en charge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E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développer les mutualisations au niveau des GCSMS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endParaRPr>
          </a:p>
        </p:txBody>
      </p:sp>
      <p:sp>
        <p:nvSpPr>
          <p:cNvPr id="26" name="ZoneTexte 25">
            <a:extLst>
              <a:ext uri="{FF2B5EF4-FFF2-40B4-BE49-F238E27FC236}">
                <a16:creationId xmlns:a16="http://schemas.microsoft.com/office/drawing/2014/main" id="{218BC98D-3866-83CA-727A-0F784F29A67A}"/>
              </a:ext>
            </a:extLst>
          </p:cNvPr>
          <p:cNvSpPr txBox="1"/>
          <p:nvPr/>
        </p:nvSpPr>
        <p:spPr>
          <a:xfrm>
            <a:off x="227246" y="4074171"/>
            <a:ext cx="616197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a:defRPr/>
            </a:pPr>
            <a:r>
              <a:rPr lang="fr-FR" sz="900" dirty="0">
                <a:solidFill>
                  <a:srgbClr val="000000"/>
                </a:solidFill>
                <a:latin typeface="Marianne" panose="02000000000000000000" pitchFamily="2" charset="0"/>
                <a:ea typeface="Calibri" panose="020F0502020204030204" pitchFamily="34" charset="0"/>
                <a:cs typeface="Calibri" panose="020F0502020204030204" pitchFamily="34" charset="0"/>
              </a:rPr>
              <a:t>Mener un travail sur le bilan partagé de médication et le rôle de pharmacien référent</a:t>
            </a:r>
            <a:endPar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dans un premier temps, une meilleure remontée d’information des officines aux 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Accompagner une éventuelle évolution législative (art L5126-10 du CSP) </a:t>
            </a:r>
          </a:p>
        </p:txBody>
      </p:sp>
    </p:spTree>
    <p:extLst>
      <p:ext uri="{BB962C8B-B14F-4D97-AF65-F5344CB8AC3E}">
        <p14:creationId xmlns:p14="http://schemas.microsoft.com/office/powerpoint/2010/main" val="1163018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967DE-3205-ECA2-9DCD-86C893B5A48E}"/>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DB70DF2-7261-02C7-B837-774ADFE5D158}"/>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0FD66C6-76D2-EA80-E1AC-55E5D45BE345}"/>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15</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2615FD26-B3E0-135C-84BD-D363716F5BB2}"/>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11" name="Rectangle 10">
            <a:extLst>
              <a:ext uri="{FF2B5EF4-FFF2-40B4-BE49-F238E27FC236}">
                <a16:creationId xmlns:a16="http://schemas.microsoft.com/office/drawing/2014/main" id="{BD31D099-45D7-C22C-5B20-2C90419FE2D0}"/>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E413F9FB-BC9E-32E0-9F85-4664AC66D05F}"/>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4A26FEC7-106E-5B04-6D02-F91934ADAAEA}"/>
              </a:ext>
            </a:extLst>
          </p:cNvPr>
          <p:cNvSpPr/>
          <p:nvPr/>
        </p:nvSpPr>
        <p:spPr>
          <a:xfrm>
            <a:off x="234185" y="2366500"/>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77FA83AC-46AB-0F9C-48E4-D83833A4541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0D2B3486-580B-6130-B483-1B37C82F5190}"/>
              </a:ext>
            </a:extLst>
          </p:cNvPr>
          <p:cNvSpPr txBox="1"/>
          <p:nvPr/>
        </p:nvSpPr>
        <p:spPr>
          <a:xfrm>
            <a:off x="6761202" y="3181571"/>
            <a:ext cx="1843647"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07C47741-EF9E-1B03-B620-7B27B9890DEB}"/>
              </a:ext>
            </a:extLst>
          </p:cNvPr>
          <p:cNvSpPr/>
          <p:nvPr/>
        </p:nvSpPr>
        <p:spPr>
          <a:xfrm>
            <a:off x="368847" y="2339971"/>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9B539D56-EB69-6FFA-4978-CD58C016CE43}"/>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DSS / </a:t>
            </a:r>
            <a:r>
              <a:rPr lang="fr-FR" sz="800" dirty="0">
                <a:solidFill>
                  <a:prstClr val="black"/>
                </a:solidFill>
                <a:latin typeface="Marianne" panose="02000000000000000000" pitchFamily="2" charset="0"/>
              </a:rPr>
              <a:t>DGS/ DGOS/ ATIH / ARS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Comitologie :</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Associations de patient, Fédérations ES et ESMS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highlight>
                <a:srgbClr val="FFFF00"/>
              </a:highlight>
              <a:uLnTx/>
              <a:uFillTx/>
              <a:latin typeface="Marianne" panose="02000000000000000000" pitchFamily="2" charset="0"/>
            </a:endParaRPr>
          </a:p>
        </p:txBody>
      </p:sp>
      <p:sp>
        <p:nvSpPr>
          <p:cNvPr id="22" name="Rectangle 21">
            <a:extLst>
              <a:ext uri="{FF2B5EF4-FFF2-40B4-BE49-F238E27FC236}">
                <a16:creationId xmlns:a16="http://schemas.microsoft.com/office/drawing/2014/main" id="{BAB3B025-338A-3D43-70C3-4DC75352CD7C}"/>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D83D2E75-1B04-E32A-CE60-B5DF449217F8}"/>
              </a:ext>
            </a:extLst>
          </p:cNvPr>
          <p:cNvSpPr txBox="1"/>
          <p:nvPr/>
        </p:nvSpPr>
        <p:spPr>
          <a:xfrm>
            <a:off x="332118" y="2266863"/>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6A1698A2-51E6-548E-F6A9-C171B8E07C17}"/>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85339E63-1738-FE2D-35B5-EE3F1D77A8E8}"/>
              </a:ext>
            </a:extLst>
          </p:cNvPr>
          <p:cNvSpPr txBox="1"/>
          <p:nvPr/>
        </p:nvSpPr>
        <p:spPr>
          <a:xfrm>
            <a:off x="258793" y="3086269"/>
            <a:ext cx="4633712"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p:txBody>
      </p:sp>
      <p:sp>
        <p:nvSpPr>
          <p:cNvPr id="20" name="Rectangle 19">
            <a:extLst>
              <a:ext uri="{FF2B5EF4-FFF2-40B4-BE49-F238E27FC236}">
                <a16:creationId xmlns:a16="http://schemas.microsoft.com/office/drawing/2014/main" id="{2CAEBDCA-A037-CDB0-8E0A-B182B09FB0AD}"/>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C24DC651-6432-BB10-6C3F-2762ECCB9172}"/>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5" name="ZoneTexte 24">
            <a:extLst>
              <a:ext uri="{FF2B5EF4-FFF2-40B4-BE49-F238E27FC236}">
                <a16:creationId xmlns:a16="http://schemas.microsoft.com/office/drawing/2014/main" id="{0B05FDB5-0B97-AFEA-F525-57C97BC9CBBD}"/>
              </a:ext>
            </a:extLst>
          </p:cNvPr>
          <p:cNvSpPr txBox="1"/>
          <p:nvPr/>
        </p:nvSpPr>
        <p:spPr>
          <a:xfrm>
            <a:off x="228742" y="2534800"/>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repérer systématiquement les patients de 65 ans et plus insuffisamment vaccinés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Renforcer la sécurité et la continuité des parcours de la PA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E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Réduire les coûts associés aux séjours hospitaliers évitables et les tensions hivernales </a:t>
            </a:r>
            <a:endPar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endParaRPr>
          </a:p>
        </p:txBody>
      </p:sp>
      <p:sp>
        <p:nvSpPr>
          <p:cNvPr id="14" name="Rectangle 13">
            <a:extLst>
              <a:ext uri="{FF2B5EF4-FFF2-40B4-BE49-F238E27FC236}">
                <a16:creationId xmlns:a16="http://schemas.microsoft.com/office/drawing/2014/main" id="{4D73A3CD-776F-5F0C-6BE5-DD1B5D075563}"/>
              </a:ext>
            </a:extLst>
          </p:cNvPr>
          <p:cNvSpPr/>
          <p:nvPr/>
        </p:nvSpPr>
        <p:spPr>
          <a:xfrm>
            <a:off x="2396805" y="800687"/>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783">
              <a:defRPr/>
            </a:pPr>
            <a:r>
              <a:rPr kumimoji="0" lang="fr-FR" sz="900" b="0" i="0" u="none" strike="noStrike" kern="1200" cap="none" spc="0" normalizeH="0" baseline="0" noProof="0" dirty="0">
                <a:ln>
                  <a:noFill/>
                </a:ln>
                <a:solidFill>
                  <a:prstClr val="white"/>
                </a:solidFill>
                <a:effectLst/>
                <a:uLnTx/>
                <a:uFillTx/>
                <a:latin typeface="Marianne" panose="02000000000000000000" pitchFamily="2" charset="0"/>
              </a:rPr>
              <a:t>Action n°5 : </a:t>
            </a:r>
            <a:r>
              <a:rPr lang="fr-FR" sz="900" b="1" dirty="0">
                <a:solidFill>
                  <a:prstClr val="white"/>
                </a:solidFill>
                <a:latin typeface="Marianne" panose="02000000000000000000" pitchFamily="2" charset="0"/>
              </a:rPr>
              <a:t>Intégrer pleinement la prévention dans les parcours hospitaliers pour faire progresser les couvertures vaccinales des patients </a:t>
            </a:r>
            <a:r>
              <a:rPr lang="fr-FR" sz="900" dirty="0">
                <a:solidFill>
                  <a:prstClr val="white"/>
                </a:solidFill>
                <a:latin typeface="Marianne" panose="02000000000000000000" pitchFamily="2" charset="0"/>
              </a:rPr>
              <a:t>au cours d'une hospitalisation ou d'une consultation externe</a:t>
            </a:r>
            <a:endParaRPr kumimoji="0" lang="fr-FR" sz="90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ZoneTexte 2">
            <a:extLst>
              <a:ext uri="{FF2B5EF4-FFF2-40B4-BE49-F238E27FC236}">
                <a16:creationId xmlns:a16="http://schemas.microsoft.com/office/drawing/2014/main" id="{317FE8C7-A86B-397A-DE42-3921F28F8F2B}"/>
              </a:ext>
            </a:extLst>
          </p:cNvPr>
          <p:cNvSpPr txBox="1"/>
          <p:nvPr/>
        </p:nvSpPr>
        <p:spPr>
          <a:xfrm>
            <a:off x="258792" y="3296722"/>
            <a:ext cx="6325977" cy="507831"/>
          </a:xfrm>
          <a:prstGeom prst="rect">
            <a:avLst/>
          </a:prstGeom>
          <a:noFill/>
        </p:spPr>
        <p:txBody>
          <a:bodyPr wrap="square" rtlCol="0">
            <a:spAutoFit/>
          </a:bodyPr>
          <a:lstStyle/>
          <a:p>
            <a:r>
              <a:rPr lang="fr-FR" sz="900" b="1" dirty="0">
                <a:latin typeface="Marianne" panose="02000000000000000000" pitchFamily="2" charset="0"/>
              </a:rPr>
              <a:t>Mesure PLFSS 27 sur la vaccination </a:t>
            </a:r>
            <a:r>
              <a:rPr lang="fr-FR" sz="900" dirty="0">
                <a:latin typeface="Marianne" panose="02000000000000000000" pitchFamily="2" charset="0"/>
              </a:rPr>
              <a:t>+ prise en charge en ES et ESMS, Intégrer la vérification du statut vaccinal dans les parcours gériatriques et les parcours de sortie d'hospitalisation, développer l’utilisation du carnet vaccinal et de Mon espace santé,  intégrer des indicateurs de couverture vaccinale IFAQ/IFEP</a:t>
            </a:r>
          </a:p>
        </p:txBody>
      </p:sp>
      <p:sp>
        <p:nvSpPr>
          <p:cNvPr id="23" name="ZoneTexte 22">
            <a:extLst>
              <a:ext uri="{FF2B5EF4-FFF2-40B4-BE49-F238E27FC236}">
                <a16:creationId xmlns:a16="http://schemas.microsoft.com/office/drawing/2014/main" id="{32B7E438-2B88-DF09-E726-303370CC2169}"/>
              </a:ext>
            </a:extLst>
          </p:cNvPr>
          <p:cNvSpPr txBox="1"/>
          <p:nvPr/>
        </p:nvSpPr>
        <p:spPr>
          <a:xfrm>
            <a:off x="289320" y="1555439"/>
            <a:ext cx="6455277" cy="707886"/>
          </a:xfrm>
          <a:prstGeom prst="rect">
            <a:avLst/>
          </a:prstGeom>
          <a:noFill/>
        </p:spPr>
        <p:txBody>
          <a:bodyPr wrap="square" rtlCol="0">
            <a:spAutoFit/>
          </a:bodyPr>
          <a:lstStyle/>
          <a:p>
            <a:r>
              <a:rPr lang="fr-FR" sz="800" dirty="0">
                <a:latin typeface="Marianne" panose="02000000000000000000" pitchFamily="2" charset="0"/>
              </a:rPr>
              <a:t>La couverture vaccinale contre la grippe des personnes de 65 ans et plus n'est que de 54 % en France en 2023-2024 (75 % UE)</a:t>
            </a:r>
          </a:p>
          <a:p>
            <a:r>
              <a:rPr lang="fr-FR" sz="800" dirty="0">
                <a:latin typeface="Marianne" panose="02000000000000000000" pitchFamily="2" charset="0"/>
              </a:rPr>
              <a:t>Insuffisance couverture vaccinale : 100 établissements ont déclenché un plan blanc en raison de l'épidémie grippale (hiver 24)</a:t>
            </a:r>
          </a:p>
          <a:p>
            <a:r>
              <a:rPr lang="fr-FR" sz="800" b="1" dirty="0">
                <a:latin typeface="Marianne" panose="02000000000000000000" pitchFamily="2" charset="0"/>
              </a:rPr>
              <a:t>Objectif :  </a:t>
            </a:r>
            <a:r>
              <a:rPr lang="fr-FR" sz="800" dirty="0">
                <a:latin typeface="Marianne" panose="02000000000000000000" pitchFamily="2" charset="0"/>
              </a:rPr>
              <a:t>Faire de chaque hospitalisation, consultation spécialisée ou passage en établissement de santé une opportunité de vérification, de mise à jour et, lorsque cela est possible, d'administration des vaccinations recommandées chez les personnes âgées</a:t>
            </a:r>
          </a:p>
        </p:txBody>
      </p:sp>
      <p:sp>
        <p:nvSpPr>
          <p:cNvPr id="29" name="ZoneTexte 28">
            <a:extLst>
              <a:ext uri="{FF2B5EF4-FFF2-40B4-BE49-F238E27FC236}">
                <a16:creationId xmlns:a16="http://schemas.microsoft.com/office/drawing/2014/main" id="{FCFB5E00-F681-05F6-7808-0D1BDFBF6D74}"/>
              </a:ext>
            </a:extLst>
          </p:cNvPr>
          <p:cNvSpPr txBox="1"/>
          <p:nvPr/>
        </p:nvSpPr>
        <p:spPr>
          <a:xfrm>
            <a:off x="368846" y="4251713"/>
            <a:ext cx="5295973" cy="246221"/>
          </a:xfrm>
          <a:prstGeom prst="rect">
            <a:avLst/>
          </a:prstGeom>
          <a:noFill/>
        </p:spPr>
        <p:txBody>
          <a:bodyPr wrap="square" rtlCol="0">
            <a:spAutoFit/>
          </a:bodyPr>
          <a:lstStyle/>
          <a:p>
            <a:r>
              <a:rPr lang="fr-FR" sz="1000" dirty="0">
                <a:latin typeface="Marianne" panose="02000000000000000000" pitchFamily="2" charset="0"/>
              </a:rPr>
              <a:t>Suivi d’indicateur de vaccination en ES </a:t>
            </a:r>
          </a:p>
        </p:txBody>
      </p:sp>
      <p:sp>
        <p:nvSpPr>
          <p:cNvPr id="6" name="Rectangle 5">
            <a:extLst>
              <a:ext uri="{FF2B5EF4-FFF2-40B4-BE49-F238E27FC236}">
                <a16:creationId xmlns:a16="http://schemas.microsoft.com/office/drawing/2014/main" id="{9E682318-4ECE-3455-820C-B164F3715355}"/>
              </a:ext>
            </a:extLst>
          </p:cNvPr>
          <p:cNvSpPr/>
          <p:nvPr/>
        </p:nvSpPr>
        <p:spPr>
          <a:xfrm>
            <a:off x="258793" y="1433754"/>
            <a:ext cx="6392174" cy="87506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8" name="ZoneTexte 17">
            <a:extLst>
              <a:ext uri="{FF2B5EF4-FFF2-40B4-BE49-F238E27FC236}">
                <a16:creationId xmlns:a16="http://schemas.microsoft.com/office/drawing/2014/main" id="{05EF29A0-5611-C336-17A0-85673A649E2E}"/>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Tree>
    <p:extLst>
      <p:ext uri="{BB962C8B-B14F-4D97-AF65-F5344CB8AC3E}">
        <p14:creationId xmlns:p14="http://schemas.microsoft.com/office/powerpoint/2010/main" val="104261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47742-59E7-9293-7606-4122B6470A1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9594E58-90BE-D163-080B-032C676A185E}"/>
              </a:ext>
            </a:extLst>
          </p:cNvPr>
          <p:cNvSpPr>
            <a:spLocks noGrp="1"/>
          </p:cNvSpPr>
          <p:nvPr>
            <p:ph type="sldNum" sz="quarter" idx="12"/>
          </p:nvPr>
        </p:nvSpPr>
        <p:spPr/>
        <p:txBody>
          <a:bodyPr/>
          <a:lstStyle/>
          <a:p>
            <a:fld id="{733122C9-A0B9-462F-8757-0847AD287B63}" type="slidenum">
              <a:rPr lang="fr-FR" smtClean="0"/>
              <a:pPr/>
              <a:t>16</a:t>
            </a:fld>
            <a:endParaRPr lang="fr-FR" dirty="0"/>
          </a:p>
        </p:txBody>
      </p:sp>
      <p:sp>
        <p:nvSpPr>
          <p:cNvPr id="3" name="Espace réservé du texte 2">
            <a:extLst>
              <a:ext uri="{FF2B5EF4-FFF2-40B4-BE49-F238E27FC236}">
                <a16:creationId xmlns:a16="http://schemas.microsoft.com/office/drawing/2014/main" id="{A9604090-442D-CFE9-06D7-4D46E1D8A692}"/>
              </a:ext>
            </a:extLst>
          </p:cNvPr>
          <p:cNvSpPr>
            <a:spLocks noGrp="1"/>
          </p:cNvSpPr>
          <p:nvPr>
            <p:ph type="body" sz="quarter" idx="13"/>
          </p:nvPr>
        </p:nvSpPr>
        <p:spPr>
          <a:xfrm>
            <a:off x="323850" y="1441161"/>
            <a:ext cx="8363272" cy="2880320"/>
          </a:xfrm>
        </p:spPr>
        <p:txBody>
          <a:bodyPr/>
          <a:lstStyle/>
          <a:p>
            <a:pPr marL="285750" indent="-285750" algn="just">
              <a:buFont typeface="Arial" panose="020B0604020202020204" pitchFamily="34" charset="0"/>
              <a:buChar char="•"/>
            </a:pPr>
            <a:r>
              <a:rPr lang="fr-FR" sz="1100" dirty="0"/>
              <a:t>Montant des dépenses remboursées - Maladies psychiatriques ou psychotropes : </a:t>
            </a:r>
            <a:r>
              <a:rPr lang="fr-FR" sz="1100" b="0" dirty="0"/>
              <a:t>27,8 Mds (source : CNAM, </a:t>
            </a:r>
            <a:r>
              <a:rPr lang="fr-FR" sz="1100" b="0" i="1" dirty="0"/>
              <a:t>Dépenses remboursées affectées à chaque pathologie en 2023, </a:t>
            </a:r>
            <a:r>
              <a:rPr lang="fr-FR" sz="1100" b="0" dirty="0"/>
              <a:t>2025) </a:t>
            </a:r>
            <a:r>
              <a:rPr lang="fr-FR" sz="1100" dirty="0"/>
              <a:t> </a:t>
            </a:r>
          </a:p>
          <a:p>
            <a:pPr marL="285750" indent="-285750" algn="just">
              <a:buFont typeface="Arial" panose="020B0604020202020204" pitchFamily="34" charset="0"/>
              <a:buChar char="•"/>
            </a:pPr>
            <a:r>
              <a:rPr lang="fr-FR" sz="1100" u="sng" dirty="0"/>
              <a:t>Problématique n°1 – Temps d’accès aux diagnostics </a:t>
            </a:r>
            <a:r>
              <a:rPr lang="fr-FR" sz="1100" dirty="0"/>
              <a:t>: </a:t>
            </a:r>
            <a:r>
              <a:rPr lang="fr-FR" sz="1100" b="0" dirty="0"/>
              <a:t>6,1 mois d’attente pour une première consultation en CMPP (contre 2,6 en 2010) (source : DREES, 2025) </a:t>
            </a:r>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stratégie des 1000 premiers jours / MEF / MDA (feuille de route, action 10 et 11)  ; XP 51  </a:t>
            </a:r>
          </a:p>
          <a:p>
            <a:pPr marL="285750" indent="-285750" algn="just">
              <a:buFont typeface="Arial" panose="020B0604020202020204" pitchFamily="34" charset="0"/>
              <a:buChar char="•"/>
            </a:pPr>
            <a:r>
              <a:rPr lang="fr-FR" sz="1100" u="sng" dirty="0"/>
              <a:t>Problématique n°2 – Sur-prescriptions de psychotropes </a:t>
            </a:r>
            <a:r>
              <a:rPr lang="fr-FR" sz="1100" dirty="0"/>
              <a:t>: </a:t>
            </a:r>
            <a:r>
              <a:rPr lang="fr-FR" sz="1100" b="0" dirty="0"/>
              <a:t>1/3 des patients sous benzodiazépines ont une durée de prescription supérieure à la durée maximale autorisée de 12 semaines. La France est le deuxième plus gros pays consommateur (source : CNAM, 2025) </a:t>
            </a:r>
            <a:endParaRPr lang="fr-FR" sz="11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14M€ d’euros d’économies inscrites au titre du bon usage des BZD dans l’ONDAM 2026 (pilotage CNAM), campagne de communication de l’ANSM, formation CMRR dans les EHPAD (// Tours) </a:t>
            </a:r>
          </a:p>
          <a:p>
            <a:pPr marL="285750" indent="-285750" algn="just">
              <a:buFont typeface="Arial" panose="020B0604020202020204" pitchFamily="34" charset="0"/>
              <a:buChar char="•"/>
            </a:pPr>
            <a:r>
              <a:rPr lang="fr-FR" sz="1100" u="sng" dirty="0"/>
              <a:t>Problématique n°3 – Insuffisance du  suivi somatique </a:t>
            </a:r>
            <a:r>
              <a:rPr lang="fr-FR" sz="1100" dirty="0"/>
              <a:t>: </a:t>
            </a:r>
            <a:r>
              <a:rPr lang="fr-FR" sz="1100" b="0" dirty="0"/>
              <a:t>entre 10 et 20 ans d’espérance de vie en moins pour les personnes exposées à un trouble psychique, en raison d’un faible suivi somatique (source : OMS, 2015)</a:t>
            </a:r>
            <a:r>
              <a:rPr lang="fr-FR" sz="1100" dirty="0"/>
              <a:t> </a:t>
            </a:r>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feuille de route santé mentale (action 19) ; indicateurs HAS (IFAQ) de prise en charge somatique ; évolutions réglementaires pour faciliter la prise en charge globale et l’accès aux soins somatiques</a:t>
            </a:r>
            <a:endParaRPr lang="fr-FR" sz="1100" dirty="0"/>
          </a:p>
        </p:txBody>
      </p:sp>
      <p:sp>
        <p:nvSpPr>
          <p:cNvPr id="6" name="Espace réservé de la date 5">
            <a:extLst>
              <a:ext uri="{FF2B5EF4-FFF2-40B4-BE49-F238E27FC236}">
                <a16:creationId xmlns:a16="http://schemas.microsoft.com/office/drawing/2014/main" id="{B2B3AE1B-3B27-5C69-7A74-1DF7D7B0C5E3}"/>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D24592C5-08C5-3F5A-2C0D-2FFF0D97E6E1}"/>
              </a:ext>
            </a:extLst>
          </p:cNvPr>
          <p:cNvSpPr>
            <a:spLocks noGrp="1"/>
          </p:cNvSpPr>
          <p:nvPr>
            <p:ph type="title"/>
          </p:nvPr>
        </p:nvSpPr>
        <p:spPr>
          <a:xfrm>
            <a:off x="323850" y="915566"/>
            <a:ext cx="8424863" cy="606777"/>
          </a:xfrm>
        </p:spPr>
        <p:txBody>
          <a:bodyPr/>
          <a:lstStyle/>
          <a:p>
            <a:r>
              <a:rPr lang="fr-FR" dirty="0"/>
              <a:t>Santé mentale</a:t>
            </a:r>
          </a:p>
        </p:txBody>
      </p:sp>
      <p:sp>
        <p:nvSpPr>
          <p:cNvPr id="8" name="ZoneTexte 7">
            <a:extLst>
              <a:ext uri="{FF2B5EF4-FFF2-40B4-BE49-F238E27FC236}">
                <a16:creationId xmlns:a16="http://schemas.microsoft.com/office/drawing/2014/main" id="{C12F0B22-6072-61BD-BA91-FB5B7CE22B97}"/>
              </a:ext>
            </a:extLst>
          </p:cNvPr>
          <p:cNvSpPr txBox="1"/>
          <p:nvPr/>
        </p:nvSpPr>
        <p:spPr>
          <a:xfrm>
            <a:off x="3853888" y="299836"/>
            <a:ext cx="4966262" cy="600164"/>
          </a:xfrm>
          <a:prstGeom prst="rect">
            <a:avLst/>
          </a:prstGeom>
          <a:noFill/>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Chantiers transversaux</a:t>
            </a:r>
            <a:r>
              <a:rPr lang="fr-FR" sz="1100" dirty="0">
                <a:latin typeface="Marianne" panose="02000000000000000000" pitchFamily="2" charset="0"/>
                <a:sym typeface="Wingdings" panose="05000000000000000000" pitchFamily="2" charset="2"/>
              </a:rPr>
              <a:t>: réforme du financement des établissements ; plan psychiatrie (Neuder) ; réforme des autorisations de soins ; feuille de route santé mentale </a:t>
            </a:r>
          </a:p>
        </p:txBody>
      </p:sp>
      <p:sp>
        <p:nvSpPr>
          <p:cNvPr id="9" name="Rectangle 8">
            <a:extLst>
              <a:ext uri="{FF2B5EF4-FFF2-40B4-BE49-F238E27FC236}">
                <a16:creationId xmlns:a16="http://schemas.microsoft.com/office/drawing/2014/main" id="{8F540F01-AF1E-B515-E0F4-7C7317BF7B60}"/>
              </a:ext>
            </a:extLst>
          </p:cNvPr>
          <p:cNvSpPr/>
          <p:nvPr/>
        </p:nvSpPr>
        <p:spPr>
          <a:xfrm>
            <a:off x="4177738" y="299836"/>
            <a:ext cx="4788462" cy="66517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20838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11935-B480-9489-5274-F1DF7F65EA0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AB8259F-346C-D2BD-424A-5A8F0A22C5EC}"/>
              </a:ext>
            </a:extLst>
          </p:cNvPr>
          <p:cNvSpPr>
            <a:spLocks noGrp="1"/>
          </p:cNvSpPr>
          <p:nvPr>
            <p:ph type="sldNum" sz="quarter" idx="12"/>
          </p:nvPr>
        </p:nvSpPr>
        <p:spPr/>
        <p:txBody>
          <a:bodyPr/>
          <a:lstStyle/>
          <a:p>
            <a:fld id="{733122C9-A0B9-462F-8757-0847AD287B63}" type="slidenum">
              <a:rPr lang="fr-FR" smtClean="0"/>
              <a:pPr/>
              <a:t>17</a:t>
            </a:fld>
            <a:endParaRPr lang="fr-FR" dirty="0"/>
          </a:p>
        </p:txBody>
      </p:sp>
      <p:sp>
        <p:nvSpPr>
          <p:cNvPr id="3" name="Espace réservé du texte 2">
            <a:extLst>
              <a:ext uri="{FF2B5EF4-FFF2-40B4-BE49-F238E27FC236}">
                <a16:creationId xmlns:a16="http://schemas.microsoft.com/office/drawing/2014/main" id="{73F13112-1CE3-68E1-ED63-FE9585F2FDF5}"/>
              </a:ext>
            </a:extLst>
          </p:cNvPr>
          <p:cNvSpPr>
            <a:spLocks noGrp="1"/>
          </p:cNvSpPr>
          <p:nvPr>
            <p:ph type="body" sz="quarter" idx="13"/>
          </p:nvPr>
        </p:nvSpPr>
        <p:spPr>
          <a:xfrm>
            <a:off x="323850" y="1258326"/>
            <a:ext cx="8363272" cy="2880320"/>
          </a:xfrm>
        </p:spPr>
        <p:txBody>
          <a:bodyPr/>
          <a:lstStyle/>
          <a:p>
            <a:pPr marL="673200" lvl="2" indent="-285750" algn="just">
              <a:buFont typeface="Wingdings" panose="05000000000000000000" pitchFamily="2" charset="2"/>
              <a:buChar char="è"/>
            </a:pPr>
            <a:endParaRPr lang="fr-FR" sz="1200" dirty="0"/>
          </a:p>
          <a:p>
            <a:pPr marL="285750" indent="-285750" algn="just">
              <a:buFont typeface="Arial" panose="020B0604020202020204" pitchFamily="34" charset="0"/>
              <a:buChar char="•"/>
            </a:pPr>
            <a:r>
              <a:rPr lang="fr-FR" sz="1200" u="sng" dirty="0"/>
              <a:t>Problématique n°4 – Difficultés de prise en charge des troubles de la santé mentale dans les structures médico-sociales </a:t>
            </a:r>
            <a:r>
              <a:rPr lang="fr-FR" sz="1200" dirty="0"/>
              <a:t>: </a:t>
            </a:r>
            <a:r>
              <a:rPr lang="fr-FR" sz="1200" b="0" dirty="0"/>
              <a:t>près de 50% des résidents en EHPAD prennent des anxiolytiques et / ou des antidépresseurs, avec un manque d’encadrement et d’intervention humaine (Cour des Comptes, 2022)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appels à candidature pour déployer des unités spécialisées pour la prise en charge de résidents d’EHPAD présentant des troubles psychiatriques (ex : ARS Bretagne) </a:t>
            </a:r>
            <a:endParaRPr lang="fr-FR" sz="1200" dirty="0"/>
          </a:p>
          <a:p>
            <a:pPr marL="285750" indent="-285750" algn="just">
              <a:buFont typeface="Arial" panose="020B0604020202020204" pitchFamily="34" charset="0"/>
              <a:buChar char="•"/>
            </a:pPr>
            <a:r>
              <a:rPr lang="fr-FR" sz="1200" u="sng" dirty="0"/>
              <a:t>Problématique n°5 – Importance des IJ pour santé mentale </a:t>
            </a:r>
            <a:r>
              <a:rPr lang="fr-FR" sz="1200" dirty="0"/>
              <a:t>: </a:t>
            </a:r>
            <a:r>
              <a:rPr lang="fr-FR" sz="1200" b="0" dirty="0"/>
              <a:t>20,5% des arrêts prescrits concentrés sur les syndromes dépressifs et les troubles anxiodépressifs mineurs, soit 38M d’IJ et 1,4 Mds d’euros (CNAM, 2022)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mon soutien psy, jardins mentales, GDR jeunes, stratégie nationale ; MSO-MSAP </a:t>
            </a:r>
          </a:p>
          <a:p>
            <a:pPr marL="285750" indent="-285750" algn="just">
              <a:buFont typeface="Arial" panose="020B0604020202020204" pitchFamily="34" charset="0"/>
              <a:buChar char="•"/>
            </a:pPr>
            <a:r>
              <a:rPr lang="fr-FR" sz="1200" u="sng" dirty="0"/>
              <a:t>Problématique n°6 – Séjours anormalement longs et hospitalisations inadéquates </a:t>
            </a:r>
            <a:r>
              <a:rPr lang="fr-FR" sz="1200" dirty="0"/>
              <a:t>: </a:t>
            </a:r>
            <a:r>
              <a:rPr lang="fr-FR" sz="1200" b="0" dirty="0"/>
              <a:t> 25% de séjours anormalement longs en psychiatrie (&gt;90j) ; 1/3 des journées totales d’hospitalisation jugées inadéquates (Cour des Comptes, 2026)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CPOM ARS (6.c) / coordination ville – hôpital ; services sociaux hospitaliers mobilisés dans les premiers temps de l’hospitalisation ; analyse des DMS par les ARS, développement des cellules territoriales de gestion des lits et des capacités en SMR ; suivi intensif et pour l’inclusion sociale (SIIS + HOME, XP article 51)  ; réforme du financement de la psychiatrie</a:t>
            </a:r>
            <a:endParaRPr lang="fr-FR" sz="1200" dirty="0"/>
          </a:p>
        </p:txBody>
      </p:sp>
      <p:sp>
        <p:nvSpPr>
          <p:cNvPr id="6" name="Espace réservé de la date 5">
            <a:extLst>
              <a:ext uri="{FF2B5EF4-FFF2-40B4-BE49-F238E27FC236}">
                <a16:creationId xmlns:a16="http://schemas.microsoft.com/office/drawing/2014/main" id="{5B5ECE29-C7A1-C5AA-775C-05C7577D2451}"/>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84F6927-6765-F8FB-C848-E62A1EA2ECAB}"/>
              </a:ext>
            </a:extLst>
          </p:cNvPr>
          <p:cNvSpPr>
            <a:spLocks noGrp="1"/>
          </p:cNvSpPr>
          <p:nvPr>
            <p:ph type="title"/>
          </p:nvPr>
        </p:nvSpPr>
        <p:spPr>
          <a:xfrm>
            <a:off x="258030" y="820254"/>
            <a:ext cx="8424863" cy="606777"/>
          </a:xfrm>
        </p:spPr>
        <p:txBody>
          <a:bodyPr/>
          <a:lstStyle/>
          <a:p>
            <a:r>
              <a:rPr lang="fr-FR" dirty="0"/>
              <a:t>Santé mentale</a:t>
            </a:r>
          </a:p>
        </p:txBody>
      </p:sp>
    </p:spTree>
    <p:extLst>
      <p:ext uri="{BB962C8B-B14F-4D97-AF65-F5344CB8AC3E}">
        <p14:creationId xmlns:p14="http://schemas.microsoft.com/office/powerpoint/2010/main" val="110267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EB20B-4502-D05E-6D90-151EFBACD9A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0686785-42E2-A829-EE99-11DA012A8C87}"/>
              </a:ext>
            </a:extLst>
          </p:cNvPr>
          <p:cNvSpPr>
            <a:spLocks noGrp="1"/>
          </p:cNvSpPr>
          <p:nvPr>
            <p:ph type="sldNum" sz="quarter" idx="12"/>
          </p:nvPr>
        </p:nvSpPr>
        <p:spPr/>
        <p:txBody>
          <a:bodyPr/>
          <a:lstStyle/>
          <a:p>
            <a:fld id="{733122C9-A0B9-462F-8757-0847AD287B63}" type="slidenum">
              <a:rPr lang="fr-FR" smtClean="0"/>
              <a:pPr/>
              <a:t>18</a:t>
            </a:fld>
            <a:endParaRPr lang="fr-FR"/>
          </a:p>
        </p:txBody>
      </p:sp>
      <p:sp>
        <p:nvSpPr>
          <p:cNvPr id="3" name="Espace réservé du texte 2">
            <a:extLst>
              <a:ext uri="{FF2B5EF4-FFF2-40B4-BE49-F238E27FC236}">
                <a16:creationId xmlns:a16="http://schemas.microsoft.com/office/drawing/2014/main" id="{E22AF4CA-F508-B296-1F47-33846EE7412C}"/>
              </a:ext>
            </a:extLst>
          </p:cNvPr>
          <p:cNvSpPr>
            <a:spLocks noGrp="1"/>
          </p:cNvSpPr>
          <p:nvPr>
            <p:ph type="body" sz="quarter" idx="13"/>
          </p:nvPr>
        </p:nvSpPr>
        <p:spPr>
          <a:xfrm>
            <a:off x="323850" y="1131590"/>
            <a:ext cx="8363272" cy="2880320"/>
          </a:xfrm>
        </p:spPr>
        <p:txBody>
          <a:bodyPr/>
          <a:lstStyle/>
          <a:p>
            <a:pPr marL="285750" indent="-285750" algn="just">
              <a:buFont typeface="Arial" panose="020B0604020202020204" pitchFamily="34" charset="0"/>
              <a:buChar char="•"/>
            </a:pPr>
            <a:r>
              <a:rPr lang="fr-FR" sz="1500" u="sng" dirty="0"/>
              <a:t>Thème n°1 </a:t>
            </a:r>
            <a:r>
              <a:rPr lang="fr-FR" sz="1500" dirty="0"/>
              <a:t>: Faire reculer le recours aux indemnités journalières pour des troubles de la santé mentale, à travers des actions de prévention et de régulation </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réflexions sur les évolutions du dispositif mon soutien psy ; nouvelles mesures de régulation en LFSS ; SOS IJ ; feuille de route interministérielle pour la promotion d’un sommeil de qualité ; création d’un PCR – like </a:t>
            </a:r>
          </a:p>
          <a:p>
            <a:pPr marL="285750" indent="-285750" algn="just">
              <a:buFont typeface="Arial" panose="020B0604020202020204" pitchFamily="34" charset="0"/>
              <a:buChar char="•"/>
            </a:pPr>
            <a:r>
              <a:rPr lang="fr-FR" sz="1500" u="sng" dirty="0"/>
              <a:t>Thème n°2 </a:t>
            </a:r>
            <a:r>
              <a:rPr lang="fr-FR" sz="1500" dirty="0"/>
              <a:t>:  Agir pour un meilleur usage des médicaments psychotropes </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a:t>
            </a:r>
            <a:r>
              <a:rPr lang="fr-FR" sz="1500" dirty="0" err="1">
                <a:sym typeface="Wingdings" panose="05000000000000000000" pitchFamily="2" charset="2"/>
              </a:rPr>
              <a:t>déprescriptions</a:t>
            </a:r>
            <a:r>
              <a:rPr lang="fr-FR" sz="1500" dirty="0">
                <a:sym typeface="Wingdings" panose="05000000000000000000" pitchFamily="2" charset="2"/>
              </a:rPr>
              <a:t> ; plans GDR ; VAEV/VAES ; visites DAM ; datavisualisation ; ROSP BUPS ; mini-DAP </a:t>
            </a:r>
            <a:r>
              <a:rPr lang="fr-FR" sz="1500" dirty="0" err="1">
                <a:sym typeface="Wingdings" panose="05000000000000000000" pitchFamily="2" charset="2"/>
              </a:rPr>
              <a:t>benzo</a:t>
            </a:r>
            <a:r>
              <a:rPr lang="fr-FR" sz="1500" dirty="0">
                <a:sym typeface="Wingdings" panose="05000000000000000000" pitchFamily="2" charset="2"/>
              </a:rPr>
              <a:t>  ; IFEP ; feuille de route interministérielle pour la promotion d’un sommeil de qualité ; délivrance fractionnée ; formations CMRR EHPAD (Ex : CMRR de Tours)</a:t>
            </a:r>
          </a:p>
          <a:p>
            <a:pPr marL="285750" indent="-285750" algn="just">
              <a:buFont typeface="Arial" panose="020B0604020202020204" pitchFamily="34" charset="0"/>
              <a:buChar char="•"/>
            </a:pPr>
            <a:r>
              <a:rPr lang="fr-FR" sz="1500" u="sng" dirty="0"/>
              <a:t>Thème n°3 </a:t>
            </a:r>
            <a:r>
              <a:rPr lang="fr-FR" sz="1500" dirty="0"/>
              <a:t>:  Améliorer le suivi somatique des personnes exposées à un trouble psychique</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  développement d’équipes mobiles somatiques ; coopération PSY-MCO ; projets financés par le FIOP  ; PTSM </a:t>
            </a:r>
            <a:endParaRPr lang="fr-FR" sz="1500" dirty="0"/>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p>
          <a:p>
            <a:pPr marL="285750" indent="-285750" algn="just">
              <a:buFont typeface="Arial" panose="020B0604020202020204" pitchFamily="34" charset="0"/>
              <a:buChar char="•"/>
            </a:pPr>
            <a:endParaRPr lang="fr-FR" sz="1500" dirty="0"/>
          </a:p>
        </p:txBody>
      </p:sp>
      <p:sp>
        <p:nvSpPr>
          <p:cNvPr id="6" name="Espace réservé de la date 5">
            <a:extLst>
              <a:ext uri="{FF2B5EF4-FFF2-40B4-BE49-F238E27FC236}">
                <a16:creationId xmlns:a16="http://schemas.microsoft.com/office/drawing/2014/main" id="{2D0886D8-81C1-D171-67B5-D088741E02EB}"/>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6354FE48-3449-229F-D61D-45CBCA25C47B}"/>
              </a:ext>
            </a:extLst>
          </p:cNvPr>
          <p:cNvSpPr>
            <a:spLocks noGrp="1"/>
          </p:cNvSpPr>
          <p:nvPr>
            <p:ph type="title"/>
          </p:nvPr>
        </p:nvSpPr>
        <p:spPr>
          <a:xfrm>
            <a:off x="323850" y="649257"/>
            <a:ext cx="8424863" cy="606777"/>
          </a:xfrm>
        </p:spPr>
        <p:txBody>
          <a:bodyPr/>
          <a:lstStyle/>
          <a:p>
            <a:r>
              <a:rPr lang="fr-FR" dirty="0"/>
              <a:t>Santé mentale</a:t>
            </a:r>
          </a:p>
        </p:txBody>
      </p:sp>
    </p:spTree>
    <p:extLst>
      <p:ext uri="{BB962C8B-B14F-4D97-AF65-F5344CB8AC3E}">
        <p14:creationId xmlns:p14="http://schemas.microsoft.com/office/powerpoint/2010/main" val="149721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FA44-6A15-DC41-8C18-5CE6908A0A1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6AD042-86EA-A46D-0030-0FC4C24A59F5}"/>
              </a:ext>
            </a:extLst>
          </p:cNvPr>
          <p:cNvSpPr/>
          <p:nvPr/>
        </p:nvSpPr>
        <p:spPr>
          <a:xfrm>
            <a:off x="327421" y="1735626"/>
            <a:ext cx="4117817" cy="2967863"/>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9154C13F-BCCE-D440-9413-830CCCF8884F}"/>
              </a:ext>
            </a:extLst>
          </p:cNvPr>
          <p:cNvSpPr>
            <a:spLocks noGrp="1"/>
          </p:cNvSpPr>
          <p:nvPr>
            <p:ph type="sldNum" sz="quarter" idx="12"/>
          </p:nvPr>
        </p:nvSpPr>
        <p:spPr/>
        <p:txBody>
          <a:bodyPr/>
          <a:lstStyle/>
          <a:p>
            <a:fld id="{733122C9-A0B9-462F-8757-0847AD287B63}" type="slidenum">
              <a:rPr lang="fr-FR" smtClean="0"/>
              <a:pPr/>
              <a:t>19</a:t>
            </a:fld>
            <a:endParaRPr lang="fr-FR"/>
          </a:p>
        </p:txBody>
      </p:sp>
      <p:sp>
        <p:nvSpPr>
          <p:cNvPr id="9" name="Espace réservé du texte 8">
            <a:extLst>
              <a:ext uri="{FF2B5EF4-FFF2-40B4-BE49-F238E27FC236}">
                <a16:creationId xmlns:a16="http://schemas.microsoft.com/office/drawing/2014/main" id="{6B6FCFF7-8E2F-EA59-3A9B-4344A220985D}"/>
              </a:ext>
            </a:extLst>
          </p:cNvPr>
          <p:cNvSpPr>
            <a:spLocks noGrp="1"/>
          </p:cNvSpPr>
          <p:nvPr>
            <p:ph type="body" sz="quarter" idx="14"/>
          </p:nvPr>
        </p:nvSpPr>
        <p:spPr>
          <a:xfrm>
            <a:off x="411502" y="1842727"/>
            <a:ext cx="3855697" cy="2860762"/>
          </a:xfrm>
        </p:spPr>
        <p:txBody>
          <a:bodyPr/>
          <a:lstStyle/>
          <a:p>
            <a:pPr marL="0" indent="0" algn="just">
              <a:buNone/>
            </a:pPr>
            <a:r>
              <a:rPr lang="fr-FR" dirty="0">
                <a:solidFill>
                  <a:schemeClr val="bg1"/>
                </a:solidFill>
              </a:rPr>
              <a:t>1. Elaborer une feuille de route des perspectives d’extension de la prescription renforcée </a:t>
            </a:r>
            <a:r>
              <a:rPr lang="fr-FR" b="0" dirty="0">
                <a:solidFill>
                  <a:schemeClr val="bg1"/>
                </a:solidFill>
              </a:rPr>
              <a:t>(BZD, psychotropes) </a:t>
            </a:r>
          </a:p>
          <a:p>
            <a:pPr marL="0" indent="0" algn="just">
              <a:buNone/>
            </a:pPr>
            <a:r>
              <a:rPr lang="fr-FR" dirty="0">
                <a:solidFill>
                  <a:schemeClr val="bg1"/>
                </a:solidFill>
              </a:rPr>
              <a:t>2.</a:t>
            </a:r>
            <a:r>
              <a:rPr lang="fr-FR" b="0" dirty="0">
                <a:solidFill>
                  <a:schemeClr val="bg1"/>
                </a:solidFill>
              </a:rPr>
              <a:t> </a:t>
            </a:r>
            <a:r>
              <a:rPr lang="fr-FR" dirty="0">
                <a:solidFill>
                  <a:schemeClr val="bg1"/>
                </a:solidFill>
              </a:rPr>
              <a:t>Faciliter l’identification du prescripteur en établissement, via son numéro RPPS, et développer les LAP</a:t>
            </a:r>
          </a:p>
          <a:p>
            <a:pPr marL="0" indent="0" algn="just">
              <a:buNone/>
            </a:pPr>
            <a:r>
              <a:rPr lang="fr-FR" dirty="0">
                <a:solidFill>
                  <a:schemeClr val="bg1"/>
                </a:solidFill>
                <a:sym typeface="Wingdings" panose="05000000000000000000" pitchFamily="2" charset="2"/>
              </a:rPr>
              <a:t> Recommandation n°5/6 et 12 de la RDD </a:t>
            </a:r>
            <a:endParaRPr lang="fr-FR" dirty="0">
              <a:solidFill>
                <a:schemeClr val="bg1"/>
              </a:solidFill>
            </a:endParaRPr>
          </a:p>
          <a:p>
            <a:pPr marL="0" indent="0" algn="just">
              <a:buNone/>
            </a:pPr>
            <a:endParaRPr lang="fr-FR" sz="1300" b="0" dirty="0">
              <a:solidFill>
                <a:schemeClr val="bg1"/>
              </a:solidFill>
            </a:endParaRPr>
          </a:p>
        </p:txBody>
      </p:sp>
      <p:sp>
        <p:nvSpPr>
          <p:cNvPr id="3" name="Espace réservé de la date 2">
            <a:extLst>
              <a:ext uri="{FF2B5EF4-FFF2-40B4-BE49-F238E27FC236}">
                <a16:creationId xmlns:a16="http://schemas.microsoft.com/office/drawing/2014/main" id="{96BE8D49-C22D-757F-7501-AB64A463FE76}"/>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B6708D3A-A861-A0E1-6A09-5A25FA73ACFB}"/>
              </a:ext>
            </a:extLst>
          </p:cNvPr>
          <p:cNvSpPr>
            <a:spLocks noGrp="1"/>
          </p:cNvSpPr>
          <p:nvPr>
            <p:ph type="title"/>
          </p:nvPr>
        </p:nvSpPr>
        <p:spPr/>
        <p:txBody>
          <a:bodyPr/>
          <a:lstStyle/>
          <a:p>
            <a:r>
              <a:rPr lang="fr-FR" dirty="0"/>
              <a:t>Santé mentale - Priorités d’action pour 2026 – 2027</a:t>
            </a:r>
          </a:p>
        </p:txBody>
      </p:sp>
      <p:sp>
        <p:nvSpPr>
          <p:cNvPr id="6" name="Espace réservé du pied de page 5">
            <a:extLst>
              <a:ext uri="{FF2B5EF4-FFF2-40B4-BE49-F238E27FC236}">
                <a16:creationId xmlns:a16="http://schemas.microsoft.com/office/drawing/2014/main" id="{E7441CC0-47E7-A476-6F31-00CF777B1C3C}"/>
              </a:ext>
            </a:extLst>
          </p:cNvPr>
          <p:cNvSpPr>
            <a:spLocks noGrp="1"/>
          </p:cNvSpPr>
          <p:nvPr>
            <p:ph type="ftr" sz="quarter" idx="3"/>
          </p:nvPr>
        </p:nvSpPr>
        <p:spPr/>
        <p:txBody>
          <a:bodyPr/>
          <a:lstStyle/>
          <a:p>
            <a:r>
              <a:rPr lang="fr-FR" dirty="0"/>
              <a:t>Direction générale de l’offre de soins</a:t>
            </a:r>
          </a:p>
        </p:txBody>
      </p:sp>
      <p:sp>
        <p:nvSpPr>
          <p:cNvPr id="12" name="Espace réservé du texte 7">
            <a:extLst>
              <a:ext uri="{FF2B5EF4-FFF2-40B4-BE49-F238E27FC236}">
                <a16:creationId xmlns:a16="http://schemas.microsoft.com/office/drawing/2014/main" id="{AFBF6B4E-032F-181C-D101-ED89FA08A0C7}"/>
              </a:ext>
            </a:extLst>
          </p:cNvPr>
          <p:cNvSpPr txBox="1">
            <a:spLocks/>
          </p:cNvSpPr>
          <p:nvPr/>
        </p:nvSpPr>
        <p:spPr bwMode="gray">
          <a:xfrm>
            <a:off x="865929" y="1423671"/>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1600" dirty="0">
                <a:solidFill>
                  <a:srgbClr val="0070C0"/>
                </a:solidFill>
              </a:rPr>
              <a:t>Produits de santé</a:t>
            </a:r>
          </a:p>
        </p:txBody>
      </p:sp>
      <p:sp>
        <p:nvSpPr>
          <p:cNvPr id="15" name="Espace réservé du texte 7">
            <a:extLst>
              <a:ext uri="{FF2B5EF4-FFF2-40B4-BE49-F238E27FC236}">
                <a16:creationId xmlns:a16="http://schemas.microsoft.com/office/drawing/2014/main" id="{AEF0AC04-93AB-70A7-5558-AF2C9D4E1259}"/>
              </a:ext>
            </a:extLst>
          </p:cNvPr>
          <p:cNvSpPr txBox="1">
            <a:spLocks/>
          </p:cNvSpPr>
          <p:nvPr/>
        </p:nvSpPr>
        <p:spPr bwMode="gray">
          <a:xfrm>
            <a:off x="5758071" y="1423671"/>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1600" dirty="0">
                <a:solidFill>
                  <a:srgbClr val="7030A0"/>
                </a:solidFill>
              </a:rPr>
              <a:t>Parcours / prévention</a:t>
            </a:r>
          </a:p>
        </p:txBody>
      </p:sp>
      <p:sp>
        <p:nvSpPr>
          <p:cNvPr id="16" name="Rectangle 15">
            <a:extLst>
              <a:ext uri="{FF2B5EF4-FFF2-40B4-BE49-F238E27FC236}">
                <a16:creationId xmlns:a16="http://schemas.microsoft.com/office/drawing/2014/main" id="{6A3BC5B2-7BDE-BFCD-0CDF-255B16AE4213}"/>
              </a:ext>
            </a:extLst>
          </p:cNvPr>
          <p:cNvSpPr/>
          <p:nvPr/>
        </p:nvSpPr>
        <p:spPr>
          <a:xfrm>
            <a:off x="4698762" y="1751137"/>
            <a:ext cx="4117817" cy="2967863"/>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0234CE0C-FECE-2732-2A9A-ADF044CCA574}"/>
              </a:ext>
            </a:extLst>
          </p:cNvPr>
          <p:cNvSpPr txBox="1">
            <a:spLocks/>
          </p:cNvSpPr>
          <p:nvPr/>
        </p:nvSpPr>
        <p:spPr bwMode="gray">
          <a:xfrm>
            <a:off x="4787901" y="1872165"/>
            <a:ext cx="3944596"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dirty="0">
                <a:solidFill>
                  <a:schemeClr val="bg1"/>
                </a:solidFill>
              </a:rPr>
              <a:t>3. Développer la coordination des parcours de prise en charge des troubles psychiatriques en prenant appui sur différentes expérimentations article 51 mobilisant un </a:t>
            </a:r>
            <a:r>
              <a:rPr lang="fr-FR" i="1" dirty="0">
                <a:solidFill>
                  <a:schemeClr val="bg1"/>
                </a:solidFill>
              </a:rPr>
              <a:t>case manager</a:t>
            </a:r>
            <a:r>
              <a:rPr lang="fr-FR" dirty="0">
                <a:solidFill>
                  <a:schemeClr val="bg1"/>
                </a:solidFill>
              </a:rPr>
              <a:t> </a:t>
            </a:r>
            <a:r>
              <a:rPr lang="fr-FR" b="0" dirty="0">
                <a:solidFill>
                  <a:schemeClr val="bg1"/>
                </a:solidFill>
              </a:rPr>
              <a:t>(DIPPE pour les jeunes adultes ; Sésame pour les troubles mentaux fréquents ; SIIS et HOME pour les sorties d’hospitalisation longue) </a:t>
            </a:r>
            <a:endParaRPr lang="fr-FR" dirty="0">
              <a:solidFill>
                <a:schemeClr val="bg1"/>
              </a:solidFill>
            </a:endParaRPr>
          </a:p>
        </p:txBody>
      </p:sp>
      <p:graphicFrame>
        <p:nvGraphicFramePr>
          <p:cNvPr id="18" name="Diagramme 17">
            <a:extLst>
              <a:ext uri="{FF2B5EF4-FFF2-40B4-BE49-F238E27FC236}">
                <a16:creationId xmlns:a16="http://schemas.microsoft.com/office/drawing/2014/main" id="{C2B9B7E7-7827-17A4-2B58-FD31C68B9C8D}"/>
              </a:ext>
            </a:extLst>
          </p:cNvPr>
          <p:cNvGraphicFramePr/>
          <p:nvPr>
            <p:extLst>
              <p:ext uri="{D42A27DB-BD31-4B8C-83A1-F6EECF244321}">
                <p14:modId xmlns:p14="http://schemas.microsoft.com/office/powerpoint/2010/main" val="3362201170"/>
              </p:ext>
            </p:extLst>
          </p:nvPr>
        </p:nvGraphicFramePr>
        <p:xfrm>
          <a:off x="5410200" y="4015741"/>
          <a:ext cx="2676525" cy="499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Connecteur droit 3">
            <a:extLst>
              <a:ext uri="{FF2B5EF4-FFF2-40B4-BE49-F238E27FC236}">
                <a16:creationId xmlns:a16="http://schemas.microsoft.com/office/drawing/2014/main" id="{C596BE1C-0D61-5144-04FE-D62A908E509E}"/>
              </a:ext>
            </a:extLst>
          </p:cNvPr>
          <p:cNvCxnSpPr>
            <a:cxnSpLocks/>
          </p:cNvCxnSpPr>
          <p:nvPr/>
        </p:nvCxnSpPr>
        <p:spPr>
          <a:xfrm flipV="1">
            <a:off x="2868782" y="1455557"/>
            <a:ext cx="1398417" cy="416608"/>
          </a:xfrm>
          <a:prstGeom prst="line">
            <a:avLst/>
          </a:prstGeom>
          <a:ln w="28575">
            <a:solidFill>
              <a:srgbClr val="0070C0"/>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511439E8-A020-F876-D35D-D9AE51621C37}"/>
              </a:ext>
            </a:extLst>
          </p:cNvPr>
          <p:cNvCxnSpPr>
            <a:cxnSpLocks/>
          </p:cNvCxnSpPr>
          <p:nvPr/>
        </p:nvCxnSpPr>
        <p:spPr>
          <a:xfrm flipV="1">
            <a:off x="4257160" y="658444"/>
            <a:ext cx="60959" cy="804733"/>
          </a:xfrm>
          <a:prstGeom prst="line">
            <a:avLst/>
          </a:prstGeom>
          <a:ln w="28575">
            <a:solidFill>
              <a:srgbClr val="0070C0"/>
            </a:solidFill>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596C65B9-52F8-AFFB-A47B-FD764EBA475C}"/>
              </a:ext>
            </a:extLst>
          </p:cNvPr>
          <p:cNvSpPr/>
          <p:nvPr/>
        </p:nvSpPr>
        <p:spPr>
          <a:xfrm>
            <a:off x="2228730" y="291081"/>
            <a:ext cx="4117817" cy="353436"/>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Espace réservé du texte 8">
            <a:extLst>
              <a:ext uri="{FF2B5EF4-FFF2-40B4-BE49-F238E27FC236}">
                <a16:creationId xmlns:a16="http://schemas.microsoft.com/office/drawing/2014/main" id="{1D255037-7C32-F6EF-003A-EF09BF5A7BD9}"/>
              </a:ext>
            </a:extLst>
          </p:cNvPr>
          <p:cNvSpPr txBox="1">
            <a:spLocks/>
          </p:cNvSpPr>
          <p:nvPr/>
        </p:nvSpPr>
        <p:spPr bwMode="gray">
          <a:xfrm>
            <a:off x="2381392" y="292243"/>
            <a:ext cx="3855697" cy="373821"/>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100" dirty="0"/>
              <a:t>Envisager un traitement différencié pour le flux (prescription renforcée) et le stock (fractionnement ?) </a:t>
            </a:r>
            <a:endParaRPr lang="fr-FR" sz="1100" b="0" dirty="0"/>
          </a:p>
        </p:txBody>
      </p:sp>
      <p:graphicFrame>
        <p:nvGraphicFramePr>
          <p:cNvPr id="8" name="Diagramme 7">
            <a:extLst>
              <a:ext uri="{FF2B5EF4-FFF2-40B4-BE49-F238E27FC236}">
                <a16:creationId xmlns:a16="http://schemas.microsoft.com/office/drawing/2014/main" id="{1C5E6FE3-43A9-E2F9-DFAC-A75093DC8866}"/>
              </a:ext>
            </a:extLst>
          </p:cNvPr>
          <p:cNvGraphicFramePr/>
          <p:nvPr>
            <p:extLst>
              <p:ext uri="{D42A27DB-BD31-4B8C-83A1-F6EECF244321}">
                <p14:modId xmlns:p14="http://schemas.microsoft.com/office/powerpoint/2010/main" val="3742076474"/>
              </p:ext>
            </p:extLst>
          </p:nvPr>
        </p:nvGraphicFramePr>
        <p:xfrm>
          <a:off x="764259" y="3945126"/>
          <a:ext cx="3114344" cy="5697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7167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CF40D-D620-9BAF-E56C-38A3A18CE257}"/>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E1C1DF0-B3BA-59F9-204B-960FC04C7F45}"/>
              </a:ext>
            </a:extLst>
          </p:cNvPr>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68BC7A7F-CA01-70F7-7971-72EB49B7AA6E}"/>
              </a:ext>
            </a:extLst>
          </p:cNvPr>
          <p:cNvSpPr>
            <a:spLocks noGrp="1"/>
          </p:cNvSpPr>
          <p:nvPr>
            <p:ph type="title"/>
          </p:nvPr>
        </p:nvSpPr>
        <p:spPr>
          <a:xfrm>
            <a:off x="324712" y="673776"/>
            <a:ext cx="8618397" cy="2078881"/>
          </a:xfrm>
        </p:spPr>
        <p:txBody>
          <a:bodyPr>
            <a:normAutofit/>
          </a:bodyPr>
          <a:lstStyle/>
          <a:p>
            <a:pPr marL="0" indent="0">
              <a:buNone/>
            </a:pPr>
            <a:r>
              <a:rPr lang="fr-FR" sz="900" u="sng" dirty="0">
                <a:solidFill>
                  <a:schemeClr val="tx2"/>
                </a:solidFill>
              </a:rPr>
              <a:t>OBJECTIF DE LA DEMARCHE : </a:t>
            </a:r>
            <a:br>
              <a:rPr lang="fr-FR" sz="900" b="0" dirty="0">
                <a:solidFill>
                  <a:schemeClr val="tx2"/>
                </a:solidFill>
              </a:rPr>
            </a:br>
            <a:br>
              <a:rPr lang="fr-FR" sz="900" b="0" dirty="0">
                <a:solidFill>
                  <a:schemeClr val="tx2"/>
                </a:solidFill>
              </a:rPr>
            </a:br>
            <a:r>
              <a:rPr lang="fr-FR" sz="900" b="0" dirty="0">
                <a:solidFill>
                  <a:schemeClr val="tx2"/>
                </a:solidFill>
              </a:rPr>
              <a:t>Une préoccupation commune visant à renforcer et mieux articuler les démarches relevant de la pertinence, de la qualité et de l’efficience du système de santé, des enjeux étroitement liés, au service de l’amélioration de la prise en charge des patients et de la soutenabilité du système.</a:t>
            </a:r>
            <a:br>
              <a:rPr lang="fr-FR" sz="900" b="0" dirty="0">
                <a:solidFill>
                  <a:schemeClr val="tx2"/>
                </a:solidFill>
              </a:rPr>
            </a:br>
            <a:endParaRPr lang="fr-FR" sz="900" b="0" dirty="0">
              <a:solidFill>
                <a:schemeClr val="tx2"/>
              </a:solidFill>
            </a:endParaRPr>
          </a:p>
        </p:txBody>
      </p:sp>
      <p:sp>
        <p:nvSpPr>
          <p:cNvPr id="4" name="Espace réservé du numéro de diapositive 3">
            <a:extLst>
              <a:ext uri="{FF2B5EF4-FFF2-40B4-BE49-F238E27FC236}">
                <a16:creationId xmlns:a16="http://schemas.microsoft.com/office/drawing/2014/main" id="{7B33F4B0-6131-E6A4-82E9-C4B8F53C03B0}"/>
              </a:ext>
            </a:extLst>
          </p:cNvPr>
          <p:cNvSpPr>
            <a:spLocks noGrp="1"/>
          </p:cNvSpPr>
          <p:nvPr>
            <p:ph type="sldNum" sz="quarter" idx="4"/>
          </p:nvPr>
        </p:nvSpPr>
        <p:spPr/>
        <p:txBody>
          <a:bodyPr/>
          <a:lstStyle/>
          <a:p>
            <a:fld id="{733122C9-A0B9-462F-8757-0847AD287B63}" type="slidenum">
              <a:rPr lang="fr-FR" smtClean="0"/>
              <a:pPr/>
              <a:t>2</a:t>
            </a:fld>
            <a:endParaRPr lang="fr-FR" dirty="0"/>
          </a:p>
        </p:txBody>
      </p:sp>
      <p:sp>
        <p:nvSpPr>
          <p:cNvPr id="8" name="ZoneTexte 7">
            <a:extLst>
              <a:ext uri="{FF2B5EF4-FFF2-40B4-BE49-F238E27FC236}">
                <a16:creationId xmlns:a16="http://schemas.microsoft.com/office/drawing/2014/main" id="{B36FC8AB-91D1-A938-63A0-D08DB7FC8085}"/>
              </a:ext>
            </a:extLst>
          </p:cNvPr>
          <p:cNvSpPr txBox="1"/>
          <p:nvPr/>
        </p:nvSpPr>
        <p:spPr>
          <a:xfrm>
            <a:off x="549915" y="2142693"/>
            <a:ext cx="8019122" cy="923330"/>
          </a:xfrm>
          <a:prstGeom prst="rect">
            <a:avLst/>
          </a:prstGeom>
          <a:noFill/>
        </p:spPr>
        <p:txBody>
          <a:bodyPr wrap="square" rtlCol="0">
            <a:spAutoFit/>
          </a:bodyPr>
          <a:lstStyle/>
          <a:p>
            <a:pPr marL="171450" indent="-171450" algn="just">
              <a:buFont typeface="Arial" panose="020B0604020202020204" pitchFamily="34" charset="0"/>
              <a:buChar char="•"/>
            </a:pPr>
            <a:r>
              <a:rPr lang="fr-FR" sz="900" b="1" dirty="0">
                <a:latin typeface="Marianne" panose="02000000000000000000" pitchFamily="2" charset="0"/>
              </a:rPr>
              <a:t>Construire et formaliser des orientations stratégiques partagées</a:t>
            </a:r>
            <a:r>
              <a:rPr lang="fr-FR" sz="900" dirty="0">
                <a:latin typeface="Marianne" panose="02000000000000000000" pitchFamily="2" charset="0"/>
              </a:rPr>
              <a:t>, déclinées dans </a:t>
            </a:r>
            <a:r>
              <a:rPr lang="fr-FR" sz="900" b="1" dirty="0">
                <a:latin typeface="Marianne" panose="02000000000000000000" pitchFamily="2" charset="0"/>
              </a:rPr>
              <a:t>une feuille de route commune</a:t>
            </a:r>
            <a:r>
              <a:rPr lang="fr-FR" sz="900" dirty="0">
                <a:latin typeface="Marianne" panose="02000000000000000000" pitchFamily="2" charset="0"/>
              </a:rPr>
              <a:t>, lisible et opérationnelle pour l’ensemble des acteurs, autour de </a:t>
            </a:r>
            <a:r>
              <a:rPr lang="fr-FR" sz="900" b="1" dirty="0">
                <a:latin typeface="Marianne" panose="02000000000000000000" pitchFamily="2" charset="0"/>
              </a:rPr>
              <a:t>pathologies / populations cibles </a:t>
            </a:r>
            <a:r>
              <a:rPr lang="fr-FR" sz="900" dirty="0">
                <a:latin typeface="Marianne" panose="02000000000000000000" pitchFamily="2" charset="0"/>
              </a:rPr>
              <a:t>et d’un nombre limité </a:t>
            </a:r>
            <a:r>
              <a:rPr lang="fr-FR" sz="900" b="1" dirty="0">
                <a:latin typeface="Marianne" panose="02000000000000000000" pitchFamily="2" charset="0"/>
              </a:rPr>
              <a:t>d’actions priorisées </a:t>
            </a:r>
            <a:r>
              <a:rPr lang="fr-FR" sz="900" dirty="0">
                <a:latin typeface="Marianne" panose="02000000000000000000" pitchFamily="2" charset="0"/>
              </a:rPr>
              <a:t>;</a:t>
            </a:r>
          </a:p>
          <a:p>
            <a:pPr marL="171450" indent="-171450">
              <a:buFont typeface="Arial" panose="020B0604020202020204" pitchFamily="34" charset="0"/>
              <a:buChar char="•"/>
            </a:pPr>
            <a:r>
              <a:rPr lang="fr-FR" sz="900" b="1" dirty="0">
                <a:latin typeface="Marianne" panose="02000000000000000000" pitchFamily="2" charset="0"/>
              </a:rPr>
              <a:t>Animer, coordonner et suivre les travaux contribuant à ces orientations</a:t>
            </a:r>
            <a:r>
              <a:rPr lang="fr-FR" sz="900" dirty="0">
                <a:latin typeface="Marianne" panose="02000000000000000000" pitchFamily="2" charset="0"/>
              </a:rPr>
              <a:t>, en s’appuyant sur des leviers existants ou à développer (juridiques,, organisationnels, financiers, incitatifs), mobilisables par chaque institution ;</a:t>
            </a:r>
          </a:p>
          <a:p>
            <a:pPr marL="171450" indent="-171450">
              <a:buFont typeface="Arial" panose="020B0604020202020204" pitchFamily="34" charset="0"/>
              <a:buChar char="•"/>
            </a:pPr>
            <a:r>
              <a:rPr lang="fr-FR" sz="900" b="1" dirty="0">
                <a:latin typeface="Marianne" panose="02000000000000000000" pitchFamily="2" charset="0"/>
              </a:rPr>
              <a:t>Mieux articuler les initiatives et dispositifs portés par les différentes institutions</a:t>
            </a:r>
            <a:r>
              <a:rPr lang="fr-FR" sz="900" dirty="0">
                <a:latin typeface="Marianne" panose="02000000000000000000" pitchFamily="2" charset="0"/>
              </a:rPr>
              <a:t>, afin de renforcer leur cohérence, leur complémentarité et leur impact.</a:t>
            </a:r>
          </a:p>
        </p:txBody>
      </p:sp>
      <p:sp>
        <p:nvSpPr>
          <p:cNvPr id="10" name="ZoneTexte 9">
            <a:extLst>
              <a:ext uri="{FF2B5EF4-FFF2-40B4-BE49-F238E27FC236}">
                <a16:creationId xmlns:a16="http://schemas.microsoft.com/office/drawing/2014/main" id="{B33C2841-5A46-44DF-FC13-0C5C2CBD5586}"/>
              </a:ext>
            </a:extLst>
          </p:cNvPr>
          <p:cNvSpPr txBox="1"/>
          <p:nvPr/>
        </p:nvSpPr>
        <p:spPr>
          <a:xfrm>
            <a:off x="324713" y="1878623"/>
            <a:ext cx="4352094" cy="230832"/>
          </a:xfrm>
          <a:prstGeom prst="rect">
            <a:avLst/>
          </a:prstGeom>
          <a:noFill/>
        </p:spPr>
        <p:txBody>
          <a:bodyPr wrap="square" rtlCol="0">
            <a:spAutoFit/>
          </a:bodyPr>
          <a:lstStyle/>
          <a:p>
            <a:r>
              <a:rPr lang="fr-FR" sz="900" u="sng" dirty="0">
                <a:latin typeface="Marianne" panose="02000000000000000000" pitchFamily="2" charset="0"/>
              </a:rPr>
              <a:t>À</a:t>
            </a:r>
            <a:r>
              <a:rPr lang="fr-FR" sz="900" u="sng" dirty="0">
                <a:latin typeface="Marianne" panose="02000000000000000000" pitchFamily="2" charset="0"/>
                <a:ea typeface="Calibri" panose="020F0502020204030204" pitchFamily="34" charset="0"/>
                <a:cs typeface="Calibri" panose="020F0502020204030204" pitchFamily="34" charset="0"/>
              </a:rPr>
              <a:t> une échelle inter-institutionnelle, la démarche vise à : </a:t>
            </a:r>
          </a:p>
        </p:txBody>
      </p:sp>
      <p:sp>
        <p:nvSpPr>
          <p:cNvPr id="11" name="ZoneTexte 10">
            <a:extLst>
              <a:ext uri="{FF2B5EF4-FFF2-40B4-BE49-F238E27FC236}">
                <a16:creationId xmlns:a16="http://schemas.microsoft.com/office/drawing/2014/main" id="{4CD70DA1-6635-6034-32C7-9881F7E0AEC6}"/>
              </a:ext>
            </a:extLst>
          </p:cNvPr>
          <p:cNvSpPr txBox="1"/>
          <p:nvPr/>
        </p:nvSpPr>
        <p:spPr>
          <a:xfrm>
            <a:off x="549913" y="3314302"/>
            <a:ext cx="8019121" cy="923330"/>
          </a:xfrm>
          <a:prstGeom prst="rect">
            <a:avLst/>
          </a:prstGeom>
          <a:noFill/>
        </p:spPr>
        <p:txBody>
          <a:bodyPr wrap="square" rtlCol="0">
            <a:spAutoFit/>
          </a:bodyPr>
          <a:lstStyle/>
          <a:p>
            <a:pPr marL="171450" indent="-171450" algn="just">
              <a:buFont typeface="Arial" panose="020B0604020202020204" pitchFamily="34" charset="0"/>
              <a:buChar char="•"/>
            </a:pPr>
            <a:r>
              <a:rPr lang="fr-FR" sz="900" b="1" dirty="0">
                <a:latin typeface="Marianne" panose="02000000000000000000" pitchFamily="2" charset="0"/>
              </a:rPr>
              <a:t>Donner de la visibilité et de la lisibilité</a:t>
            </a:r>
            <a:r>
              <a:rPr lang="fr-FR" sz="900" dirty="0">
                <a:latin typeface="Marianne" panose="02000000000000000000" pitchFamily="2" charset="0"/>
              </a:rPr>
              <a:t>, dans un cadre pluriannuel, aux actions engagées ou à venir, en fédérant les acteurs autour d’objectifs communs ;</a:t>
            </a:r>
          </a:p>
          <a:p>
            <a:pPr marL="171450" indent="-171450" algn="just">
              <a:buFont typeface="Arial" panose="020B0604020202020204" pitchFamily="34" charset="0"/>
              <a:buChar char="•"/>
            </a:pPr>
            <a:r>
              <a:rPr lang="fr-FR" sz="900" b="1" dirty="0">
                <a:latin typeface="Marianne" panose="02000000000000000000" pitchFamily="2" charset="0"/>
              </a:rPr>
              <a:t>Offrir aux acteurs un premier cadre, avec des propositions d’actions, </a:t>
            </a:r>
            <a:r>
              <a:rPr lang="fr-FR" sz="900" dirty="0">
                <a:latin typeface="Marianne" panose="02000000000000000000" pitchFamily="2" charset="0"/>
              </a:rPr>
              <a:t>dans le but qu’ils s’en emparent et, le cas échéant, les</a:t>
            </a:r>
            <a:r>
              <a:rPr lang="fr-FR" sz="900" b="1" dirty="0">
                <a:latin typeface="Marianne" panose="02000000000000000000" pitchFamily="2" charset="0"/>
              </a:rPr>
              <a:t> fassent évoluer</a:t>
            </a:r>
            <a:endParaRPr lang="fr-FR" sz="900" dirty="0">
              <a:latin typeface="Marianne" panose="02000000000000000000" pitchFamily="2" charset="0"/>
            </a:endParaRPr>
          </a:p>
          <a:p>
            <a:pPr marL="171450" indent="-171450" algn="just">
              <a:buFont typeface="Arial" panose="020B0604020202020204" pitchFamily="34" charset="0"/>
              <a:buChar char="•"/>
            </a:pPr>
            <a:r>
              <a:rPr lang="fr-FR" sz="900" b="1" dirty="0">
                <a:latin typeface="Marianne" panose="02000000000000000000" pitchFamily="2" charset="0"/>
              </a:rPr>
              <a:t>Elargir le sujet, </a:t>
            </a:r>
            <a:r>
              <a:rPr lang="fr-FR" sz="900" dirty="0">
                <a:latin typeface="Marianne" panose="02000000000000000000" pitchFamily="2" charset="0"/>
              </a:rPr>
              <a:t>en développant une approche médicalisée, au-delà de la seule question de l’</a:t>
            </a:r>
            <a:r>
              <a:rPr lang="fr-FR" sz="900" b="1" dirty="0">
                <a:latin typeface="Marianne" panose="02000000000000000000" pitchFamily="2" charset="0"/>
              </a:rPr>
              <a:t>efficience hospitalière </a:t>
            </a:r>
          </a:p>
          <a:p>
            <a:pPr marL="171450" indent="-171450" algn="just">
              <a:buFont typeface="Arial" panose="020B0604020202020204" pitchFamily="34" charset="0"/>
              <a:buChar char="•"/>
            </a:pPr>
            <a:r>
              <a:rPr lang="fr-FR" sz="900" b="1" dirty="0">
                <a:latin typeface="Marianne" panose="02000000000000000000" pitchFamily="2" charset="0"/>
              </a:rPr>
              <a:t>Favoriser l’adhésion et l’implication de l’ensemble des acteurs </a:t>
            </a:r>
            <a:r>
              <a:rPr lang="fr-FR" sz="900" dirty="0">
                <a:latin typeface="Marianne" panose="02000000000000000000" pitchFamily="2" charset="0"/>
              </a:rPr>
              <a:t>dans l’atteinte de priorités structurantes telles que :</a:t>
            </a:r>
          </a:p>
          <a:p>
            <a:pPr algn="just"/>
            <a:endParaRPr lang="fr-FR" sz="900" dirty="0">
              <a:latin typeface="Marianne" panose="02000000000000000000" pitchFamily="2" charset="0"/>
            </a:endParaRPr>
          </a:p>
        </p:txBody>
      </p:sp>
      <p:sp>
        <p:nvSpPr>
          <p:cNvPr id="12" name="ZoneTexte 11">
            <a:extLst>
              <a:ext uri="{FF2B5EF4-FFF2-40B4-BE49-F238E27FC236}">
                <a16:creationId xmlns:a16="http://schemas.microsoft.com/office/drawing/2014/main" id="{282F8B81-9887-E3D7-D2AA-102A54A1B227}"/>
              </a:ext>
            </a:extLst>
          </p:cNvPr>
          <p:cNvSpPr txBox="1"/>
          <p:nvPr/>
        </p:nvSpPr>
        <p:spPr>
          <a:xfrm>
            <a:off x="324713" y="3083470"/>
            <a:ext cx="5603278" cy="230832"/>
          </a:xfrm>
          <a:prstGeom prst="rect">
            <a:avLst/>
          </a:prstGeom>
          <a:noFill/>
        </p:spPr>
        <p:txBody>
          <a:bodyPr wrap="square" rtlCol="0">
            <a:spAutoFit/>
          </a:bodyPr>
          <a:lstStyle/>
          <a:p>
            <a:r>
              <a:rPr lang="fr-FR" sz="900" u="sng" dirty="0">
                <a:latin typeface="Marianne" panose="02000000000000000000" pitchFamily="2" charset="0"/>
              </a:rPr>
              <a:t>À une échelle élargie aux parties prenantes, la démarche a pour ambition de :</a:t>
            </a:r>
          </a:p>
        </p:txBody>
      </p:sp>
      <p:sp>
        <p:nvSpPr>
          <p:cNvPr id="13" name="ZoneTexte 12">
            <a:extLst>
              <a:ext uri="{FF2B5EF4-FFF2-40B4-BE49-F238E27FC236}">
                <a16:creationId xmlns:a16="http://schemas.microsoft.com/office/drawing/2014/main" id="{483360D3-3F11-1389-9AF6-B23E1E554DE0}"/>
              </a:ext>
            </a:extLst>
          </p:cNvPr>
          <p:cNvSpPr txBox="1"/>
          <p:nvPr/>
        </p:nvSpPr>
        <p:spPr>
          <a:xfrm>
            <a:off x="1361870" y="4033704"/>
            <a:ext cx="6848798" cy="646331"/>
          </a:xfrm>
          <a:prstGeom prst="rect">
            <a:avLst/>
          </a:prstGeom>
          <a:noFill/>
        </p:spPr>
        <p:txBody>
          <a:bodyPr wrap="square" rtlCol="0">
            <a:spAutoFit/>
          </a:bodyPr>
          <a:lstStyle/>
          <a:p>
            <a:pPr marL="171450" indent="-171450">
              <a:buFont typeface="Wingdings" panose="05000000000000000000" pitchFamily="2" charset="2"/>
              <a:buChar char="Ø"/>
            </a:pPr>
            <a:r>
              <a:rPr lang="fr-FR" sz="900" b="1" dirty="0">
                <a:latin typeface="Marianne" panose="02000000000000000000" pitchFamily="2" charset="0"/>
              </a:rPr>
              <a:t>le virage ambulatoire et l’adaptation des modes de prise en charge</a:t>
            </a:r>
            <a:r>
              <a:rPr lang="fr-FR" sz="900" dirty="0">
                <a:latin typeface="Marianne" panose="02000000000000000000" pitchFamily="2" charset="0"/>
              </a:rPr>
              <a:t>,</a:t>
            </a:r>
          </a:p>
          <a:p>
            <a:pPr marL="171450" indent="-171450">
              <a:buFont typeface="Wingdings" panose="05000000000000000000" pitchFamily="2" charset="2"/>
              <a:buChar char="Ø"/>
            </a:pPr>
            <a:r>
              <a:rPr lang="fr-FR" sz="900" b="1" dirty="0">
                <a:latin typeface="Marianne" panose="02000000000000000000" pitchFamily="2" charset="0"/>
              </a:rPr>
              <a:t>le bon usage des prescriptions</a:t>
            </a:r>
            <a:r>
              <a:rPr lang="fr-FR" sz="900" dirty="0">
                <a:latin typeface="Marianne" panose="02000000000000000000" pitchFamily="2" charset="0"/>
              </a:rPr>
              <a:t> (médicamenteuses, d’examens, d’actes),</a:t>
            </a:r>
          </a:p>
          <a:p>
            <a:pPr marL="171450" indent="-171450">
              <a:buFont typeface="Wingdings" panose="05000000000000000000" pitchFamily="2" charset="2"/>
              <a:buChar char="Ø"/>
            </a:pPr>
            <a:r>
              <a:rPr lang="fr-FR" sz="900" b="1" dirty="0">
                <a:latin typeface="Marianne" panose="02000000000000000000" pitchFamily="2" charset="0"/>
              </a:rPr>
              <a:t>l’amélioration et la fluidification des parcours de santé</a:t>
            </a:r>
            <a:r>
              <a:rPr lang="fr-FR" sz="900" dirty="0">
                <a:latin typeface="Marianne" panose="02000000000000000000" pitchFamily="2" charset="0"/>
              </a:rPr>
              <a:t>,</a:t>
            </a:r>
          </a:p>
          <a:p>
            <a:pPr marL="171450" indent="-171450">
              <a:buFont typeface="Wingdings" panose="05000000000000000000" pitchFamily="2" charset="2"/>
              <a:buChar char="Ø"/>
            </a:pPr>
            <a:r>
              <a:rPr lang="fr-FR" sz="900" b="1" dirty="0">
                <a:latin typeface="Marianne" panose="02000000000000000000" pitchFamily="2" charset="0"/>
              </a:rPr>
              <a:t>le renforcement de la continuité et de la coordination</a:t>
            </a:r>
            <a:r>
              <a:rPr lang="fr-FR" sz="900" dirty="0">
                <a:latin typeface="Marianne" panose="02000000000000000000" pitchFamily="2" charset="0"/>
              </a:rPr>
              <a:t> entre le champ sanitaire, le médical et le médico‑social</a:t>
            </a:r>
          </a:p>
        </p:txBody>
      </p:sp>
    </p:spTree>
    <p:extLst>
      <p:ext uri="{BB962C8B-B14F-4D97-AF65-F5344CB8AC3E}">
        <p14:creationId xmlns:p14="http://schemas.microsoft.com/office/powerpoint/2010/main" val="1183123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2DE6C-70F3-8DAE-AD9C-0197C1CD42E3}"/>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B55EADE-AAC8-C8D8-8CAC-D11F301775FA}"/>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5063389C-A76E-A717-7CA6-29042FDC16F6}"/>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20</a:t>
            </a:fld>
            <a:endPar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à coins arrondis 4">
            <a:extLst>
              <a:ext uri="{FF2B5EF4-FFF2-40B4-BE49-F238E27FC236}">
                <a16:creationId xmlns:a16="http://schemas.microsoft.com/office/drawing/2014/main" id="{DCD88602-D8BB-5213-307B-7D5D38EF23DB}"/>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Santé mentale</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34CACE41-3087-D8B2-524C-CA2B8C30BFDD}"/>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n°6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5B48D9D2-17D8-8829-21A7-1F20D1B6823D}"/>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8582282D-E7D0-EC90-7BBA-F8253FE126E7}"/>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E2232F9F-1899-C4BC-3B20-38D8859926A4}"/>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C9617B0C-3B90-FC89-B31D-01786F54BAA8}"/>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CE85217F-3D40-6AB9-7EF6-2D8306A676F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F5F427AC-12E1-F4D2-6A2A-919160CCD07A}"/>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B22B91ED-5AED-A53D-2697-E140C5C2C6E6}"/>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FBF3CD8C-A66A-883C-9809-EC898F60615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D469AF0A-386D-40F5-7FDB-9EB00990F3E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HAS /  ANSM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 Représentants de la médecine de ville/  syndicats pharma</a:t>
            </a: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76F3DAA9-688A-902A-9A06-8A900A5F5AFC}"/>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E91CA929-652F-21C1-54E1-2C4D5AEF606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78E0194D-5BED-D1BF-128E-F488AD69493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22A6218C-ED14-510A-E3E1-9E9E938EA7DC}"/>
              </a:ext>
            </a:extLst>
          </p:cNvPr>
          <p:cNvSpPr txBox="1"/>
          <p:nvPr/>
        </p:nvSpPr>
        <p:spPr>
          <a:xfrm>
            <a:off x="333879" y="3047084"/>
            <a:ext cx="4633712" cy="669414"/>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 ; équivalent mesure antalgique ; renforcer la pertinence du fractionnement de la délivrance ; pousser les alternatives aux BZD</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AB7A44E0-2AA8-D5C3-3A15-334D58476B37}"/>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59705E72-F632-1CD2-59D8-B81D2C5256F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CCAC693-107C-7CD9-7408-8F2C5406856F}"/>
              </a:ext>
            </a:extLst>
          </p:cNvPr>
          <p:cNvSpPr txBox="1"/>
          <p:nvPr/>
        </p:nvSpPr>
        <p:spPr>
          <a:xfrm>
            <a:off x="301594" y="1513653"/>
            <a:ext cx="6349373" cy="50783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1/3 des patients sous benzodiazépines ont une durée de prescription supérieure à la durée maximale autorisée de 12 semaines. La France est le deuxième plus gros pays consommateur (source : CNAM,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9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9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E908E08A-F3E3-CE6D-52AA-4A72EB961AF2}"/>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le fractionnement de la délivrance et les alternatives aux benzodiazépines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30527784-C48C-E092-18AE-260C30CDF240}"/>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223300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0507F-B388-8643-B602-A2573C6DA41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C26D56E-65C3-96FD-1033-42965426CD1E}"/>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D24A1E01-DFFD-BA15-B896-D3B2DF8C0CF8}"/>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21</a:t>
            </a:fld>
            <a:endPar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à coins arrondis 4">
            <a:extLst>
              <a:ext uri="{FF2B5EF4-FFF2-40B4-BE49-F238E27FC236}">
                <a16:creationId xmlns:a16="http://schemas.microsoft.com/office/drawing/2014/main" id="{BC997290-0D48-819C-CCAC-1785C2FDA3FF}"/>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Calibri" panose="020F0502020204030204"/>
              </a:rPr>
              <a:t>Santé mentale</a:t>
            </a:r>
          </a:p>
        </p:txBody>
      </p:sp>
      <p:sp>
        <p:nvSpPr>
          <p:cNvPr id="3" name="Rectangle 2">
            <a:extLst>
              <a:ext uri="{FF2B5EF4-FFF2-40B4-BE49-F238E27FC236}">
                <a16:creationId xmlns:a16="http://schemas.microsoft.com/office/drawing/2014/main" id="{B8A136E2-EACD-C636-C662-7798162B5E89}"/>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Calibri" panose="020F0502020204030204"/>
                <a:ea typeface="+mn-ea"/>
                <a:cs typeface="+mn-cs"/>
              </a:rPr>
              <a:t>Action n°7 : </a:t>
            </a:r>
            <a:r>
              <a:rPr kumimoji="0" lang="fr-FR" sz="1350" b="1" i="0" u="none" strike="noStrike" kern="1200" cap="none" spc="0" normalizeH="0" baseline="0" noProof="0" dirty="0">
                <a:ln>
                  <a:noFill/>
                </a:ln>
                <a:solidFill>
                  <a:prstClr val="white"/>
                </a:solidFill>
                <a:effectLst/>
                <a:uLnTx/>
                <a:uFillTx/>
                <a:latin typeface="Calibri" panose="020F0502020204030204"/>
                <a:ea typeface="+mn-ea"/>
                <a:cs typeface="+mn-cs"/>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713E885-A7C9-D9B0-0B53-1CCE36AB12C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9A333E4F-58AA-9DD9-D4F4-DFA43FF5B418}"/>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Constats et objectifs</a:t>
            </a:r>
          </a:p>
        </p:txBody>
      </p:sp>
      <p:sp>
        <p:nvSpPr>
          <p:cNvPr id="11" name="Rectangle 10">
            <a:extLst>
              <a:ext uri="{FF2B5EF4-FFF2-40B4-BE49-F238E27FC236}">
                <a16:creationId xmlns:a16="http://schemas.microsoft.com/office/drawing/2014/main" id="{E5F6CCBC-2B26-A97A-C7E0-12CF45A43166}"/>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29AF3047-A8CA-13B8-CBF7-6B39973E154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Gouvernance</a:t>
            </a:r>
          </a:p>
        </p:txBody>
      </p:sp>
      <p:sp>
        <p:nvSpPr>
          <p:cNvPr id="13" name="Rectangle 12">
            <a:extLst>
              <a:ext uri="{FF2B5EF4-FFF2-40B4-BE49-F238E27FC236}">
                <a16:creationId xmlns:a16="http://schemas.microsoft.com/office/drawing/2014/main" id="{66E7EEEF-D8DC-6D66-889F-E2639DB70E51}"/>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9DD6B96-73F8-BB61-7A73-C4823948826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948EF061-96F5-A80E-92DD-05C5CBF2DEB9}"/>
              </a:ext>
            </a:extLst>
          </p:cNvPr>
          <p:cNvSpPr txBox="1"/>
          <p:nvPr/>
        </p:nvSpPr>
        <p:spPr>
          <a:xfrm>
            <a:off x="6761202" y="3181571"/>
            <a:ext cx="1843647" cy="1038746"/>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Point(s) d’attention </a:t>
            </a:r>
            <a:r>
              <a:rPr kumimoji="0" lang="fr-FR" sz="800" b="0" i="0" u="none" strike="noStrike" kern="1200" cap="none" spc="0" normalizeH="0" baseline="0" noProof="0" dirty="0">
                <a:ln>
                  <a:noFill/>
                </a:ln>
                <a:solidFill>
                  <a:prstClr val="black"/>
                </a:solidFill>
                <a:effectLst/>
                <a:uLnTx/>
                <a:uFillTx/>
                <a:latin typeface="Arial"/>
                <a:ea typeface="+mn-ea"/>
                <a:cs typeface="+mn-cs"/>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Arial"/>
                <a:ea typeface="+mn-ea"/>
                <a:cs typeface="+mn-cs"/>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Arial"/>
                <a:ea typeface="+mn-ea"/>
                <a:cs typeface="+mn-cs"/>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Arial"/>
              </a:rPr>
              <a:t>Recommandation n°5 et 6 RDD </a:t>
            </a:r>
            <a:endParaRPr kumimoji="0" lang="fr-FR"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Rectangle 6">
            <a:extLst>
              <a:ext uri="{FF2B5EF4-FFF2-40B4-BE49-F238E27FC236}">
                <a16:creationId xmlns:a16="http://schemas.microsoft.com/office/drawing/2014/main" id="{93ACBAF9-6E67-940C-A4DE-EA4454211B3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9CF9601-4DF7-C351-7E36-A8F9D90DAF82}"/>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DGS / DNS /  CNAM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officines…), DNUM </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D2D1FF5C-0A41-B704-67BA-C593ABF26024}"/>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7" name="ZoneTexte 16">
            <a:extLst>
              <a:ext uri="{FF2B5EF4-FFF2-40B4-BE49-F238E27FC236}">
                <a16:creationId xmlns:a16="http://schemas.microsoft.com/office/drawing/2014/main" id="{63287B0B-904D-9B26-84E6-B2CA48E7790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Leviers mobilisables (P,Q,E)</a:t>
            </a:r>
          </a:p>
        </p:txBody>
      </p:sp>
      <p:sp>
        <p:nvSpPr>
          <p:cNvPr id="2" name="Rectangle 1">
            <a:extLst>
              <a:ext uri="{FF2B5EF4-FFF2-40B4-BE49-F238E27FC236}">
                <a16:creationId xmlns:a16="http://schemas.microsoft.com/office/drawing/2014/main" id="{1B36A6B6-9537-571D-B980-1A709C04BB6A}"/>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19" name="ZoneTexte 18">
            <a:extLst>
              <a:ext uri="{FF2B5EF4-FFF2-40B4-BE49-F238E27FC236}">
                <a16:creationId xmlns:a16="http://schemas.microsoft.com/office/drawing/2014/main" id="{6702E42B-6231-6C39-FC4C-EAB4D8C116E1}"/>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D564A14B-5FD4-568C-5F0A-9F0D4E89A426}"/>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21" name="ZoneTexte 20">
            <a:extLst>
              <a:ext uri="{FF2B5EF4-FFF2-40B4-BE49-F238E27FC236}">
                <a16:creationId xmlns:a16="http://schemas.microsoft.com/office/drawing/2014/main" id="{8A0B7DE3-F696-8819-F26C-C3236A76D611}"/>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Attendus du COPIL PQE  </a:t>
            </a:r>
          </a:p>
        </p:txBody>
      </p:sp>
      <p:sp>
        <p:nvSpPr>
          <p:cNvPr id="26" name="ZoneTexte 25">
            <a:extLst>
              <a:ext uri="{FF2B5EF4-FFF2-40B4-BE49-F238E27FC236}">
                <a16:creationId xmlns:a16="http://schemas.microsoft.com/office/drawing/2014/main" id="{7FAD8F28-6D7B-9924-5352-54737E9370EA}"/>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2BDB474D-1A74-E71E-F18F-C7B34D4112C4}"/>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 pour des raisons techniques (configuration des LAP), organisationnelles (prescriptions réalisées par des internes ou des médecins étrangers dépourvus de RPPS) mais aussi par un défaut de saisine en officine (qui se contente du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58882CA6-BF16-B1A8-51A6-3187AD25A1C7}"/>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3252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7C66-768E-42F4-9995-A49FC454B3D1}"/>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120816C-1D65-C19C-4A12-C18E6647475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8E6146C-EED5-6AFC-C662-ABE0DF4A7ED1}"/>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22</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DF2DC191-D649-719F-75FB-94BC2998C378}"/>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Santé mentale</a:t>
            </a:r>
          </a:p>
        </p:txBody>
      </p:sp>
      <p:sp>
        <p:nvSpPr>
          <p:cNvPr id="3" name="Rectangle 2">
            <a:extLst>
              <a:ext uri="{FF2B5EF4-FFF2-40B4-BE49-F238E27FC236}">
                <a16:creationId xmlns:a16="http://schemas.microsoft.com/office/drawing/2014/main" id="{75A0F2D4-3160-935D-1EC7-8072942840AE}"/>
              </a:ext>
            </a:extLst>
          </p:cNvPr>
          <p:cNvSpPr/>
          <p:nvPr/>
        </p:nvSpPr>
        <p:spPr>
          <a:xfrm>
            <a:off x="2551198" y="790446"/>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050" dirty="0">
                <a:solidFill>
                  <a:prstClr val="white"/>
                </a:solidFill>
                <a:latin typeface="Marianne" panose="02000000000000000000" pitchFamily="2" charset="0"/>
              </a:rPr>
              <a:t>Action n°8 : </a:t>
            </a:r>
            <a:r>
              <a:rPr lang="fr-FR" sz="1050" b="1" dirty="0">
                <a:solidFill>
                  <a:prstClr val="white"/>
                </a:solidFill>
                <a:latin typeface="Marianne" panose="02000000000000000000" pitchFamily="2" charset="0"/>
              </a:rPr>
              <a:t>Développer la coordination des parcours de prise en charge des troubles psychiatriques en prenant appui différentes expérimentations article 51 mobilisant un</a:t>
            </a:r>
            <a:r>
              <a:rPr lang="fr-FR" sz="1050" b="1" i="1" dirty="0">
                <a:solidFill>
                  <a:prstClr val="white"/>
                </a:solidFill>
                <a:latin typeface="Marianne" panose="02000000000000000000" pitchFamily="2" charset="0"/>
              </a:rPr>
              <a:t> case manager </a:t>
            </a:r>
          </a:p>
        </p:txBody>
      </p:sp>
      <p:sp>
        <p:nvSpPr>
          <p:cNvPr id="6" name="Rectangle 5">
            <a:extLst>
              <a:ext uri="{FF2B5EF4-FFF2-40B4-BE49-F238E27FC236}">
                <a16:creationId xmlns:a16="http://schemas.microsoft.com/office/drawing/2014/main" id="{FE0C0ACA-81C8-3A07-6368-ECD9991FED72}"/>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F4E8C874-4521-A46B-99A8-FD14217BD80A}"/>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4A97B574-D7B0-B515-5D0A-A5CBC7A7CB6B}"/>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602313CC-146C-F529-1BD8-6CFA4EDD8E86}"/>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3361CF8C-1537-865C-B0F9-0ABD9AE592FE}"/>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E806E8C0-68D9-9E83-40A8-FADEE07DCB4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8C2B5AA2-AC58-DC2E-E089-C62FD4EE8A03}"/>
              </a:ext>
            </a:extLst>
          </p:cNvPr>
          <p:cNvSpPr txBox="1"/>
          <p:nvPr/>
        </p:nvSpPr>
        <p:spPr>
          <a:xfrm>
            <a:off x="6761202" y="3181571"/>
            <a:ext cx="1843647" cy="546303"/>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r>
              <a:rPr lang="fr-FR" sz="800" dirty="0">
                <a:solidFill>
                  <a:prstClr val="black"/>
                </a:solidFill>
                <a:latin typeface="Marianne" panose="02000000000000000000" pitchFamily="2" charset="0"/>
              </a:rPr>
              <a:t>(sensibilité politique, articulation avec d’autres travaux)</a:t>
            </a:r>
          </a:p>
        </p:txBody>
      </p:sp>
      <p:sp>
        <p:nvSpPr>
          <p:cNvPr id="7" name="Rectangle 6">
            <a:extLst>
              <a:ext uri="{FF2B5EF4-FFF2-40B4-BE49-F238E27FC236}">
                <a16:creationId xmlns:a16="http://schemas.microsoft.com/office/drawing/2014/main" id="{9F1722D3-DA33-0CEE-1EDA-32B0484B86D9}"/>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BBB9FDA-167B-391D-A4F5-5B5873F89FF1}"/>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CNAM / DSS / ARS / DGS / DGCS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 fédérations hospitalières / représentants des PS   </a:t>
            </a:r>
          </a:p>
          <a:p>
            <a:pPr>
              <a:defRPr/>
            </a:pP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B12863A8-11C8-7F99-00CF-CDA2BC39A98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D9230386-91E2-BCC9-5CCD-92EE0DE8A20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59521A12-730F-D1F9-333B-6EFC9B58CA62}"/>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DACFE4E2-C408-3CBC-745D-0D9653ED5812}"/>
              </a:ext>
            </a:extLst>
          </p:cNvPr>
          <p:cNvSpPr txBox="1"/>
          <p:nvPr/>
        </p:nvSpPr>
        <p:spPr>
          <a:xfrm>
            <a:off x="333880" y="3047084"/>
            <a:ext cx="531762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Différentes XP 51, en complément de la prise en charge des troubles légers par </a:t>
            </a:r>
            <a:r>
              <a:rPr lang="fr-FR" sz="800" b="0" i="1" dirty="0">
                <a:solidFill>
                  <a:prstClr val="black"/>
                </a:solidFill>
                <a:latin typeface="Marianne" panose="02000000000000000000" pitchFamily="2" charset="0"/>
              </a:rPr>
              <a:t>Mon soutien psy </a:t>
            </a:r>
            <a:endParaRPr lang="fr-FR" sz="800" b="0" dirty="0">
              <a:solidFill>
                <a:prstClr val="black"/>
              </a:solidFill>
              <a:latin typeface="Marianne" panose="02000000000000000000" pitchFamily="2" charset="0"/>
            </a:endParaRPr>
          </a:p>
          <a:p>
            <a:pPr marL="171450" indent="-171450">
              <a:buFontTx/>
              <a:buChar char="-"/>
            </a:pPr>
            <a:r>
              <a:rPr lang="fr-FR" sz="800" b="0" dirty="0">
                <a:solidFill>
                  <a:prstClr val="black"/>
                </a:solidFill>
                <a:latin typeface="Marianne" panose="02000000000000000000" pitchFamily="2" charset="0"/>
              </a:rPr>
              <a:t>DIPPE : jeunes adultes / décompensation récente </a:t>
            </a:r>
          </a:p>
          <a:p>
            <a:pPr marL="171450" indent="-171450">
              <a:buFontTx/>
              <a:buChar char="-"/>
            </a:pPr>
            <a:r>
              <a:rPr lang="fr-FR" sz="800" b="0" dirty="0">
                <a:solidFill>
                  <a:prstClr val="black"/>
                </a:solidFill>
                <a:latin typeface="Marianne" panose="02000000000000000000" pitchFamily="2" charset="0"/>
              </a:rPr>
              <a:t>Sésame : troubles mentaux fréquents </a:t>
            </a:r>
          </a:p>
          <a:p>
            <a:pPr marL="171450" indent="-171450">
              <a:buFontTx/>
              <a:buChar char="-"/>
            </a:pPr>
            <a:r>
              <a:rPr lang="fr-FR" sz="800" b="0" dirty="0">
                <a:solidFill>
                  <a:prstClr val="black"/>
                </a:solidFill>
                <a:latin typeface="Marianne" panose="02000000000000000000" pitchFamily="2" charset="0"/>
              </a:rPr>
              <a:t>SIIS et HOME : difficultés cliniques et sociales importantes / hospitalisations longues </a:t>
            </a:r>
          </a:p>
        </p:txBody>
      </p:sp>
      <p:sp>
        <p:nvSpPr>
          <p:cNvPr id="20" name="Rectangle 19">
            <a:extLst>
              <a:ext uri="{FF2B5EF4-FFF2-40B4-BE49-F238E27FC236}">
                <a16:creationId xmlns:a16="http://schemas.microsoft.com/office/drawing/2014/main" id="{66D23EA6-DEA0-3B40-C379-6088BD3CB59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EC7A62B2-0EF4-FF44-C794-A57E74C2C7FB}"/>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E4A29C2E-629A-A0AF-D23C-060E6C335638}"/>
              </a:ext>
            </a:extLst>
          </p:cNvPr>
          <p:cNvSpPr txBox="1"/>
          <p:nvPr/>
        </p:nvSpPr>
        <p:spPr>
          <a:xfrm>
            <a:off x="280990" y="1477021"/>
            <a:ext cx="6369977" cy="692497"/>
          </a:xfrm>
          <a:prstGeom prst="rect">
            <a:avLst/>
          </a:prstGeom>
          <a:noFill/>
        </p:spPr>
        <p:txBody>
          <a:bodyPr wrap="square" rtlCol="0">
            <a:spAutoFit/>
          </a:bodyPr>
          <a:lstStyle/>
          <a:p>
            <a:r>
              <a:rPr lang="fr-FR" sz="700" dirty="0">
                <a:latin typeface="Marianne" panose="02000000000000000000" pitchFamily="2" charset="0"/>
              </a:rPr>
              <a:t>Entre 10 et 20 ans d’espérance de vie en moins pour les personnes exposées à un trouble psychique, en raison d’un faible suivi somatique</a:t>
            </a:r>
          </a:p>
          <a:p>
            <a:endParaRPr lang="fr-FR" sz="800" dirty="0">
              <a:latin typeface="Marianne" panose="02000000000000000000" pitchFamily="2" charset="0"/>
            </a:endParaRPr>
          </a:p>
          <a:p>
            <a:r>
              <a:rPr lang="fr-FR" sz="800" dirty="0">
                <a:latin typeface="Marianne" panose="02000000000000000000" pitchFamily="2" charset="0"/>
              </a:rPr>
              <a:t>25% de séjours anormalement longs en psychiatrie (&gt;90j) ; 1/3 des journées totales d’hospitalisation jugées inadéquates (Cour des Comptes, 2026) </a:t>
            </a:r>
          </a:p>
          <a:p>
            <a:endParaRPr lang="fr-FR" sz="800" dirty="0">
              <a:latin typeface="Marianne" panose="02000000000000000000" pitchFamily="2" charset="0"/>
            </a:endParaRPr>
          </a:p>
        </p:txBody>
      </p:sp>
      <p:sp>
        <p:nvSpPr>
          <p:cNvPr id="24" name="ZoneTexte 23">
            <a:extLst>
              <a:ext uri="{FF2B5EF4-FFF2-40B4-BE49-F238E27FC236}">
                <a16:creationId xmlns:a16="http://schemas.microsoft.com/office/drawing/2014/main" id="{4015397C-3A18-6037-9E72-EBC8C0B99D6B}"/>
              </a:ext>
            </a:extLst>
          </p:cNvPr>
          <p:cNvSpPr txBox="1"/>
          <p:nvPr/>
        </p:nvSpPr>
        <p:spPr>
          <a:xfrm>
            <a:off x="305676" y="2317211"/>
            <a:ext cx="6369977" cy="307777"/>
          </a:xfrm>
          <a:prstGeom prst="rect">
            <a:avLst/>
          </a:prstGeom>
          <a:noFill/>
        </p:spPr>
        <p:txBody>
          <a:bodyPr wrap="square" rtlCol="0">
            <a:spAutoFit/>
          </a:bodyPr>
          <a:lstStyle/>
          <a:p>
            <a:r>
              <a:rPr lang="fr-FR" sz="700" b="1" dirty="0">
                <a:latin typeface="Marianne" panose="02000000000000000000" pitchFamily="2" charset="0"/>
              </a:rPr>
              <a:t>Q : </a:t>
            </a:r>
            <a:r>
              <a:rPr lang="fr-FR" sz="700" dirty="0">
                <a:latin typeface="Marianne" panose="02000000000000000000" pitchFamily="2" charset="0"/>
              </a:rPr>
              <a:t>améliorer la conciliation médicamenteuse </a:t>
            </a:r>
            <a:r>
              <a:rPr lang="fr-FR" sz="700" b="1" dirty="0">
                <a:latin typeface="Marianne" panose="02000000000000000000" pitchFamily="2" charset="0"/>
              </a:rPr>
              <a:t> </a:t>
            </a:r>
            <a:r>
              <a:rPr lang="fr-FR" sz="700" dirty="0">
                <a:latin typeface="Marianne" panose="02000000000000000000" pitchFamily="2" charset="0"/>
              </a:rPr>
              <a:t>et la coordination des parcours grâce au recours à des IDE, agissant comme </a:t>
            </a:r>
            <a:r>
              <a:rPr lang="fr-FR" sz="700" i="1" dirty="0">
                <a:latin typeface="Marianne" panose="02000000000000000000" pitchFamily="2" charset="0"/>
              </a:rPr>
              <a:t>case manager </a:t>
            </a:r>
            <a:endParaRPr lang="fr-FR" sz="700" b="1" dirty="0">
              <a:latin typeface="Marianne" panose="02000000000000000000" pitchFamily="2" charset="0"/>
            </a:endParaRPr>
          </a:p>
          <a:p>
            <a:r>
              <a:rPr lang="fr-FR" sz="700" b="1" dirty="0">
                <a:latin typeface="Marianne" panose="02000000000000000000" pitchFamily="2" charset="0"/>
              </a:rPr>
              <a:t>E : </a:t>
            </a:r>
            <a:r>
              <a:rPr lang="fr-FR" sz="700" dirty="0">
                <a:latin typeface="Marianne" panose="02000000000000000000" pitchFamily="2" charset="0"/>
              </a:rPr>
              <a:t>sortie des hospitalisations longues (SIIS et HOME) </a:t>
            </a:r>
            <a:endParaRPr lang="fr-FR" sz="800" b="1" dirty="0">
              <a:latin typeface="Marianne" panose="02000000000000000000" pitchFamily="2" charset="0"/>
            </a:endParaRPr>
          </a:p>
        </p:txBody>
      </p:sp>
      <p:sp>
        <p:nvSpPr>
          <p:cNvPr id="26" name="ZoneTexte 25">
            <a:extLst>
              <a:ext uri="{FF2B5EF4-FFF2-40B4-BE49-F238E27FC236}">
                <a16:creationId xmlns:a16="http://schemas.microsoft.com/office/drawing/2014/main" id="{5CDE8ECC-2201-9505-752E-9C1C905FDE09}"/>
              </a:ext>
            </a:extLst>
          </p:cNvPr>
          <p:cNvSpPr txBox="1"/>
          <p:nvPr/>
        </p:nvSpPr>
        <p:spPr>
          <a:xfrm>
            <a:off x="409675" y="4193848"/>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Accompagnement des transpositions / articulation avec le droit commun existant </a:t>
            </a: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51DA577E-AB2D-1288-D242-AA64D3AD3DA0}"/>
              </a:ext>
            </a:extLst>
          </p:cNvPr>
          <p:cNvSpPr/>
          <p:nvPr/>
        </p:nvSpPr>
        <p:spPr>
          <a:xfrm>
            <a:off x="6720942" y="3796448"/>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defTabSz="685783">
              <a:buFontTx/>
              <a:buChar char="-"/>
              <a:defRPr/>
            </a:pPr>
            <a:r>
              <a:rPr lang="fr-FR" sz="900" dirty="0">
                <a:solidFill>
                  <a:schemeClr val="tx1"/>
                </a:solidFill>
                <a:latin typeface="Marianne" panose="02000000000000000000" pitchFamily="2" charset="0"/>
              </a:rPr>
              <a:t>Enjeu d’articulation avec le droit commun existant (notamment </a:t>
            </a:r>
            <a:r>
              <a:rPr lang="fr-FR" sz="900" i="1" dirty="0">
                <a:solidFill>
                  <a:schemeClr val="tx1"/>
                </a:solidFill>
                <a:latin typeface="Marianne" panose="02000000000000000000" pitchFamily="2" charset="0"/>
              </a:rPr>
              <a:t>mon soutien psy), </a:t>
            </a:r>
            <a:r>
              <a:rPr lang="fr-FR" sz="900" dirty="0">
                <a:solidFill>
                  <a:schemeClr val="tx1"/>
                </a:solidFill>
                <a:latin typeface="Marianne" panose="02000000000000000000" pitchFamily="2" charset="0"/>
              </a:rPr>
              <a:t>et les réflexions sur son extension </a:t>
            </a:r>
          </a:p>
          <a:p>
            <a:pPr marL="171450" indent="-171450" defTabSz="685783">
              <a:buFontTx/>
              <a:buChar char="-"/>
              <a:defRPr/>
            </a:pPr>
            <a:endParaRPr lang="fr-FR" sz="900" dirty="0">
              <a:solidFill>
                <a:schemeClr val="tx1"/>
              </a:solidFill>
              <a:latin typeface="Marianne" panose="02000000000000000000" pitchFamily="2" charset="0"/>
            </a:endParaRPr>
          </a:p>
          <a:p>
            <a:pPr defTabSz="685783">
              <a:defRPr/>
            </a:pPr>
            <a:endParaRPr lang="fr-FR" sz="700" dirty="0">
              <a:solidFill>
                <a:schemeClr val="tx1"/>
              </a:solidFill>
              <a:latin typeface="Marianne" panose="02000000000000000000" pitchFamily="2" charset="0"/>
            </a:endParaRPr>
          </a:p>
        </p:txBody>
      </p:sp>
    </p:spTree>
    <p:extLst>
      <p:ext uri="{BB962C8B-B14F-4D97-AF65-F5344CB8AC3E}">
        <p14:creationId xmlns:p14="http://schemas.microsoft.com/office/powerpoint/2010/main" val="1703602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4CED-8DE3-2659-F412-9E9B39DC146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A5DABD4-94A2-51D4-9CCE-D79F51204F0E}"/>
              </a:ext>
            </a:extLst>
          </p:cNvPr>
          <p:cNvSpPr>
            <a:spLocks noGrp="1"/>
          </p:cNvSpPr>
          <p:nvPr>
            <p:ph type="sldNum" sz="quarter" idx="12"/>
          </p:nvPr>
        </p:nvSpPr>
        <p:spPr/>
        <p:txBody>
          <a:bodyPr/>
          <a:lstStyle/>
          <a:p>
            <a:fld id="{733122C9-A0B9-462F-8757-0847AD287B63}" type="slidenum">
              <a:rPr lang="fr-FR" smtClean="0"/>
              <a:pPr/>
              <a:t>23</a:t>
            </a:fld>
            <a:endParaRPr lang="fr-FR"/>
          </a:p>
        </p:txBody>
      </p:sp>
      <p:sp>
        <p:nvSpPr>
          <p:cNvPr id="6" name="Espace réservé de la date 5">
            <a:extLst>
              <a:ext uri="{FF2B5EF4-FFF2-40B4-BE49-F238E27FC236}">
                <a16:creationId xmlns:a16="http://schemas.microsoft.com/office/drawing/2014/main" id="{D37C0BA5-AE2A-1FF0-1217-A734EB0BB0CA}"/>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5EB75C3-DD10-9E9D-1BD3-910CA7168218}"/>
              </a:ext>
            </a:extLst>
          </p:cNvPr>
          <p:cNvSpPr>
            <a:spLocks noGrp="1"/>
          </p:cNvSpPr>
          <p:nvPr>
            <p:ph type="title"/>
          </p:nvPr>
        </p:nvSpPr>
        <p:spPr>
          <a:xfrm>
            <a:off x="323850" y="780293"/>
            <a:ext cx="8424863" cy="606777"/>
          </a:xfrm>
        </p:spPr>
        <p:txBody>
          <a:bodyPr/>
          <a:lstStyle/>
          <a:p>
            <a:r>
              <a:rPr lang="fr-FR" dirty="0"/>
              <a:t>Cancers</a:t>
            </a:r>
          </a:p>
        </p:txBody>
      </p:sp>
      <p:sp>
        <p:nvSpPr>
          <p:cNvPr id="9" name="Espace réservé du texte 2">
            <a:extLst>
              <a:ext uri="{FF2B5EF4-FFF2-40B4-BE49-F238E27FC236}">
                <a16:creationId xmlns:a16="http://schemas.microsoft.com/office/drawing/2014/main" id="{41522969-EE27-0AB2-A432-683BD04833D5}"/>
              </a:ext>
            </a:extLst>
          </p:cNvPr>
          <p:cNvSpPr>
            <a:spLocks noGrp="1"/>
          </p:cNvSpPr>
          <p:nvPr>
            <p:ph type="body" sz="quarter" idx="13"/>
          </p:nvPr>
        </p:nvSpPr>
        <p:spPr>
          <a:xfrm>
            <a:off x="295655" y="1297614"/>
            <a:ext cx="8496300" cy="3485886"/>
          </a:xfrm>
        </p:spPr>
        <p:txBody>
          <a:bodyPr/>
          <a:lstStyle/>
          <a:p>
            <a:pPr marL="285750" indent="-285750" algn="just">
              <a:buFont typeface="Arial" panose="020B0604020202020204" pitchFamily="34" charset="0"/>
              <a:buChar char="•"/>
            </a:pPr>
            <a:r>
              <a:rPr lang="fr-FR" sz="1200" dirty="0"/>
              <a:t>Montant des dépenses remboursées – Cancers : </a:t>
            </a:r>
            <a:r>
              <a:rPr lang="fr-FR" sz="1200" b="0" dirty="0"/>
              <a:t>27,2 Mds </a:t>
            </a:r>
            <a:r>
              <a:rPr lang="fr-FR" sz="900" b="0" dirty="0"/>
              <a:t>(source : CNAM, </a:t>
            </a:r>
            <a:r>
              <a:rPr lang="fr-FR" sz="900" b="0" i="1" dirty="0"/>
              <a:t>Dépenses remboursées affectées à chaque pathologie en 2023, </a:t>
            </a:r>
            <a:r>
              <a:rPr lang="fr-FR" sz="900" b="0" dirty="0"/>
              <a:t>2025) </a:t>
            </a:r>
            <a:r>
              <a:rPr lang="fr-FR" sz="900" dirty="0"/>
              <a:t> </a:t>
            </a:r>
          </a:p>
          <a:p>
            <a:pPr marL="285750" indent="-285750" algn="just">
              <a:buFont typeface="Arial" panose="020B0604020202020204" pitchFamily="34" charset="0"/>
              <a:buChar char="•"/>
            </a:pPr>
            <a:r>
              <a:rPr lang="fr-FR" sz="1200" u="sng" dirty="0"/>
              <a:t>Problématique n°1 – Gradation des soins et respect des seuils minimums en cancérologie </a:t>
            </a:r>
            <a:r>
              <a:rPr lang="fr-FR" sz="1200" dirty="0"/>
              <a:t>: </a:t>
            </a:r>
            <a:r>
              <a:rPr lang="fr-FR" sz="1200" b="0" dirty="0"/>
              <a:t>entre 20 et 150 établissements (et entre 6% et 35% des installations) seraient sous les nouveaux seuils d’activité induit par la réforme des installations </a:t>
            </a:r>
            <a:r>
              <a:rPr lang="fr-FR" sz="900" b="0" dirty="0"/>
              <a:t>(IGAS, 2025) </a:t>
            </a:r>
            <a:endParaRPr lang="fr-FR" sz="9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 </a:t>
            </a:r>
            <a:r>
              <a:rPr lang="fr-FR" sz="1100" dirty="0">
                <a:sym typeface="Wingdings" panose="05000000000000000000" pitchFamily="2" charset="2"/>
              </a:rPr>
              <a:t>réforme des autorisations ; PRS ; suivi des seuils (travaux DGOS/ARS) </a:t>
            </a:r>
          </a:p>
          <a:p>
            <a:pPr marL="285750" indent="-285750" algn="just">
              <a:buFont typeface="Arial" panose="020B0604020202020204" pitchFamily="34" charset="0"/>
              <a:buChar char="•"/>
            </a:pPr>
            <a:r>
              <a:rPr lang="fr-FR" sz="1200" u="sng" dirty="0"/>
              <a:t>Problématique n°2 – Insuffisance du transport partagé et de l’hospitalisation à domicile </a:t>
            </a:r>
            <a:r>
              <a:rPr lang="fr-FR" sz="1200" dirty="0"/>
              <a:t>: </a:t>
            </a:r>
            <a:r>
              <a:rPr lang="fr-FR" sz="1200" b="0" dirty="0"/>
              <a:t>la chimiothérapie anticancéreuse à domicile est en croissance (+9,5% de journées entre 2023 et 2024) mais ne représente que 3% de l’activité de HAD </a:t>
            </a:r>
            <a:r>
              <a:rPr lang="fr-FR" sz="1000" b="0" dirty="0"/>
              <a:t>(ATIH, 2025)</a:t>
            </a:r>
            <a:r>
              <a:rPr lang="fr-FR" sz="1200" b="0" dirty="0"/>
              <a:t> ; 8% des dépenses de transport en VSL relèvent du transport partagé </a:t>
            </a:r>
            <a:r>
              <a:rPr lang="fr-FR" sz="1000" b="0" dirty="0"/>
              <a:t>(CNAM, 2022) </a:t>
            </a:r>
            <a:endParaRPr lang="fr-FR" sz="10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plateforme de commande de transports ; DCE transports partagés ; chimiothérapie à domicile (expérimentation art 50 LFSS 2024) </a:t>
            </a:r>
          </a:p>
          <a:p>
            <a:pPr marL="285750" indent="-285750" algn="just">
              <a:buFont typeface="Arial" panose="020B0604020202020204" pitchFamily="34" charset="0"/>
              <a:buChar char="•"/>
            </a:pPr>
            <a:r>
              <a:rPr lang="fr-FR" sz="1200" u="sng" dirty="0"/>
              <a:t>Problématique n°3 – Bon usage des médicaments anti-cancéreux </a:t>
            </a:r>
            <a:r>
              <a:rPr lang="fr-FR" sz="1200" dirty="0"/>
              <a:t>: </a:t>
            </a:r>
            <a:r>
              <a:rPr lang="fr-FR" sz="1200" b="0" dirty="0"/>
              <a:t>le rapport charges et produits souligne l’existence de situations d’administration de médicaments </a:t>
            </a:r>
            <a:r>
              <a:rPr lang="fr-FR" sz="1200" b="0" i="1" dirty="0"/>
              <a:t>« ne présentant aucun résultat probant » </a:t>
            </a:r>
            <a:endParaRPr lang="fr-FR" sz="1200" i="1"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pas de fléchage de cet item dans les 395M€ inscrits dans l’ONDAM 2026 au titre du bon usage ; expérimentation redistribution des médicaments anti-cancéreux oraux non-utilisés, (LFSS 2026, art 32) </a:t>
            </a:r>
            <a:endParaRPr lang="fr-FR" sz="1100" dirty="0"/>
          </a:p>
          <a:p>
            <a:pPr marL="673200" lvl="2" indent="-285750" algn="just">
              <a:buFont typeface="Wingdings" panose="05000000000000000000" pitchFamily="2" charset="2"/>
              <a:buChar char="è"/>
            </a:pPr>
            <a:endParaRPr lang="fr-FR" sz="900" dirty="0"/>
          </a:p>
          <a:p>
            <a:pPr marL="0" indent="0" algn="just">
              <a:buNone/>
            </a:pPr>
            <a:endParaRPr lang="fr-FR" sz="1200" dirty="0"/>
          </a:p>
        </p:txBody>
      </p:sp>
    </p:spTree>
    <p:extLst>
      <p:ext uri="{BB962C8B-B14F-4D97-AF65-F5344CB8AC3E}">
        <p14:creationId xmlns:p14="http://schemas.microsoft.com/office/powerpoint/2010/main" val="2233439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4879-C1F9-D22D-9029-3F285416D13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CFBB4BD-1F44-0F39-7F47-70E03C12E578}"/>
              </a:ext>
            </a:extLst>
          </p:cNvPr>
          <p:cNvSpPr>
            <a:spLocks noGrp="1"/>
          </p:cNvSpPr>
          <p:nvPr>
            <p:ph type="sldNum" sz="quarter" idx="12"/>
          </p:nvPr>
        </p:nvSpPr>
        <p:spPr/>
        <p:txBody>
          <a:bodyPr/>
          <a:lstStyle/>
          <a:p>
            <a:fld id="{733122C9-A0B9-462F-8757-0847AD287B63}" type="slidenum">
              <a:rPr lang="fr-FR" smtClean="0"/>
              <a:pPr/>
              <a:t>24</a:t>
            </a:fld>
            <a:endParaRPr lang="fr-FR"/>
          </a:p>
        </p:txBody>
      </p:sp>
      <p:sp>
        <p:nvSpPr>
          <p:cNvPr id="3" name="Espace réservé du texte 2">
            <a:extLst>
              <a:ext uri="{FF2B5EF4-FFF2-40B4-BE49-F238E27FC236}">
                <a16:creationId xmlns:a16="http://schemas.microsoft.com/office/drawing/2014/main" id="{2A77A3F9-3A97-A51F-F56B-F8B0850E58A8}"/>
              </a:ext>
            </a:extLst>
          </p:cNvPr>
          <p:cNvSpPr>
            <a:spLocks noGrp="1"/>
          </p:cNvSpPr>
          <p:nvPr>
            <p:ph type="body" sz="quarter" idx="13"/>
          </p:nvPr>
        </p:nvSpPr>
        <p:spPr>
          <a:xfrm>
            <a:off x="270041" y="1040590"/>
            <a:ext cx="8558846" cy="2880320"/>
          </a:xfrm>
        </p:spPr>
        <p:txBody>
          <a:bodyPr/>
          <a:lstStyle/>
          <a:p>
            <a:pPr marL="285750" indent="-285750" algn="just">
              <a:buFont typeface="Arial" panose="020B0604020202020204" pitchFamily="34" charset="0"/>
              <a:buChar char="•"/>
            </a:pPr>
            <a:r>
              <a:rPr lang="fr-FR" u="sng" dirty="0"/>
              <a:t>Thème n°1 </a:t>
            </a:r>
            <a:r>
              <a:rPr lang="fr-FR" dirty="0"/>
              <a:t>: Mettre en place une plateforme de commande et développer le transport partagé  en particulier pour des soins itératifs</a:t>
            </a:r>
          </a:p>
          <a:p>
            <a:pPr marL="673200" lvl="2" indent="-285750" algn="just">
              <a:buFont typeface="Wingdings" panose="05000000000000000000" pitchFamily="2" charset="2"/>
              <a:buChar char="è"/>
            </a:pPr>
            <a:r>
              <a:rPr lang="fr-FR" sz="1200" b="1" dirty="0">
                <a:sym typeface="Wingdings" panose="05000000000000000000" pitchFamily="2" charset="2"/>
              </a:rPr>
              <a:t>Leviers</a:t>
            </a:r>
            <a:r>
              <a:rPr lang="fr-FR" sz="1200" dirty="0">
                <a:sym typeface="Wingdings" panose="05000000000000000000" pitchFamily="2" charset="2"/>
              </a:rPr>
              <a:t> : gestion de projet 2026 – 2029 ; IFEP </a:t>
            </a:r>
          </a:p>
          <a:p>
            <a:pPr marL="285750" indent="-285750" algn="just">
              <a:buFont typeface="Arial" panose="020B0604020202020204" pitchFamily="34" charset="0"/>
              <a:buChar char="•"/>
            </a:pPr>
            <a:r>
              <a:rPr lang="fr-FR" u="sng" dirty="0"/>
              <a:t>Thème n°2 </a:t>
            </a:r>
            <a:r>
              <a:rPr lang="fr-FR" dirty="0"/>
              <a:t>: Agir pour le bon usage des médicaments anti-cancéreux et développer les traitements médicamenteux à domicile </a:t>
            </a:r>
          </a:p>
          <a:p>
            <a:pPr marL="673200" lvl="2" indent="-285750" algn="just">
              <a:buFont typeface="Wingdings" panose="05000000000000000000" pitchFamily="2" charset="2"/>
              <a:buChar char="è"/>
            </a:pPr>
            <a:r>
              <a:rPr lang="fr-FR" sz="1200" b="1" dirty="0">
                <a:sym typeface="Wingdings" panose="05000000000000000000" pitchFamily="2" charset="2"/>
              </a:rPr>
              <a:t>Outils</a:t>
            </a:r>
            <a:r>
              <a:rPr lang="fr-FR" sz="1200" dirty="0">
                <a:sym typeface="Wingdings" panose="05000000000000000000" pitchFamily="2" charset="2"/>
              </a:rPr>
              <a:t> : ROSP BUPS ; Rénov’GDR ; CPOM ARS ; réorganisation territoriale en lien avec les HDJ (ex : expérimentation ARS Bretagne auprès de 6 établissements du TMSC en HAD) ; IFEP </a:t>
            </a:r>
            <a:endParaRPr lang="fr-FR" sz="1200" dirty="0"/>
          </a:p>
          <a:p>
            <a:pPr marL="285750" indent="-285750" algn="just">
              <a:buFont typeface="Arial" panose="020B0604020202020204" pitchFamily="34" charset="0"/>
              <a:buChar char="•"/>
            </a:pPr>
            <a:r>
              <a:rPr lang="fr-FR" u="sng" dirty="0"/>
              <a:t>Thème n°3 </a:t>
            </a:r>
            <a:r>
              <a:rPr lang="fr-FR" dirty="0"/>
              <a:t>: Renforcer les actions de prévention du cancer et agir pour une meilleure coordination des parcours entre le traitement actif et le post-traitement </a:t>
            </a:r>
          </a:p>
          <a:p>
            <a:pPr marL="673200" lvl="2" indent="-285750" algn="just">
              <a:buFont typeface="Wingdings" panose="05000000000000000000" pitchFamily="2" charset="2"/>
              <a:buChar char="è"/>
            </a:pPr>
            <a:r>
              <a:rPr lang="fr-FR" sz="1100" b="1" dirty="0">
                <a:sym typeface="Wingdings" panose="05000000000000000000" pitchFamily="2" charset="2"/>
              </a:rPr>
              <a:t>Outils</a:t>
            </a:r>
            <a:r>
              <a:rPr lang="fr-FR" sz="1100" dirty="0">
                <a:sym typeface="Wingdings" panose="05000000000000000000" pitchFamily="2" charset="2"/>
              </a:rPr>
              <a:t> : IFEP / MSS ; expérimentation APA Cancer ; textes réglementaires parcours global cancer ; extension des dépistages organisés et de leurs effecteurs  ; MBP ; expé 51 (ex : Interception) ; </a:t>
            </a:r>
            <a:r>
              <a:rPr lang="fr-FR" sz="1100" dirty="0"/>
              <a:t>stratégie décennale de lutte contre les cancers ; feuille de route ministérielle priorité dépistage</a:t>
            </a:r>
          </a:p>
          <a:p>
            <a:pPr marL="285750" indent="-285750" algn="just">
              <a:buFont typeface="Arial" panose="020B0604020202020204" pitchFamily="34" charset="0"/>
              <a:buChar char="•"/>
            </a:pPr>
            <a:r>
              <a:rPr lang="fr-FR" u="sng" dirty="0"/>
              <a:t>Thème n°4 </a:t>
            </a:r>
            <a:r>
              <a:rPr lang="fr-FR" dirty="0"/>
              <a:t>: Poursuivre la réorganisation territoriale de l’offre, en matière de cancérologie, selon un principe de gradation des soins </a:t>
            </a:r>
          </a:p>
          <a:p>
            <a:pPr marL="673200" lvl="2" indent="-285750" algn="just">
              <a:buFont typeface="Wingdings" panose="05000000000000000000" pitchFamily="2" charset="2"/>
              <a:buChar char="è"/>
            </a:pPr>
            <a:r>
              <a:rPr lang="fr-FR" sz="1100" b="1" dirty="0">
                <a:sym typeface="Wingdings" panose="05000000000000000000" pitchFamily="2" charset="2"/>
              </a:rPr>
              <a:t>Outils</a:t>
            </a:r>
            <a:r>
              <a:rPr lang="fr-FR" sz="1100" dirty="0">
                <a:sym typeface="Wingdings" panose="05000000000000000000" pitchFamily="2" charset="2"/>
              </a:rPr>
              <a:t> : réforme des autorisations ; PRS ; circulaire efficience et performance des ES ; partie réglementaire du CSS ;  seuils de cancérologie </a:t>
            </a:r>
            <a:endParaRPr lang="fr-FR" sz="1100" dirty="0"/>
          </a:p>
          <a:p>
            <a:pPr marL="673200" lvl="2" indent="-285750" algn="just">
              <a:buFont typeface="Wingdings" panose="05000000000000000000" pitchFamily="2" charset="2"/>
              <a:buChar char="è"/>
            </a:pPr>
            <a:endParaRPr lang="fr-FR" dirty="0"/>
          </a:p>
          <a:p>
            <a:pPr marL="285750" indent="-285750" algn="just">
              <a:buFont typeface="Arial" panose="020B0604020202020204" pitchFamily="34" charset="0"/>
              <a:buChar char="•"/>
            </a:pPr>
            <a:endParaRPr lang="fr-FR" dirty="0"/>
          </a:p>
        </p:txBody>
      </p:sp>
      <p:sp>
        <p:nvSpPr>
          <p:cNvPr id="6" name="Espace réservé de la date 5">
            <a:extLst>
              <a:ext uri="{FF2B5EF4-FFF2-40B4-BE49-F238E27FC236}">
                <a16:creationId xmlns:a16="http://schemas.microsoft.com/office/drawing/2014/main" id="{25094190-ED58-456A-C44D-A38118AE1A6C}"/>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0B968D9E-CF93-FC70-CE5F-2CBA5E1D3902}"/>
              </a:ext>
            </a:extLst>
          </p:cNvPr>
          <p:cNvSpPr>
            <a:spLocks noGrp="1"/>
          </p:cNvSpPr>
          <p:nvPr>
            <p:ph type="title"/>
          </p:nvPr>
        </p:nvSpPr>
        <p:spPr>
          <a:xfrm>
            <a:off x="315113" y="433813"/>
            <a:ext cx="8424863" cy="606777"/>
          </a:xfrm>
        </p:spPr>
        <p:txBody>
          <a:bodyPr/>
          <a:lstStyle/>
          <a:p>
            <a:r>
              <a:rPr lang="fr-FR" dirty="0"/>
              <a:t>Cancers</a:t>
            </a:r>
          </a:p>
        </p:txBody>
      </p:sp>
    </p:spTree>
    <p:extLst>
      <p:ext uri="{BB962C8B-B14F-4D97-AF65-F5344CB8AC3E}">
        <p14:creationId xmlns:p14="http://schemas.microsoft.com/office/powerpoint/2010/main" val="3494657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03FC-3064-2007-D0B0-A1DDD32089C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1BB452D-3CCE-E5F8-057F-4B2DAE676D83}"/>
              </a:ext>
            </a:extLst>
          </p:cNvPr>
          <p:cNvSpPr/>
          <p:nvPr/>
        </p:nvSpPr>
        <p:spPr>
          <a:xfrm>
            <a:off x="3276281" y="1747057"/>
            <a:ext cx="2764407" cy="296786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40A3ADA6-6456-2C80-0C9F-48002A4BC270}"/>
              </a:ext>
            </a:extLst>
          </p:cNvPr>
          <p:cNvSpPr/>
          <p:nvPr/>
        </p:nvSpPr>
        <p:spPr>
          <a:xfrm>
            <a:off x="345669" y="1735626"/>
            <a:ext cx="2764407" cy="296786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ED575A78-E715-CB3F-872F-FE73E0F2C613}"/>
              </a:ext>
            </a:extLst>
          </p:cNvPr>
          <p:cNvSpPr>
            <a:spLocks noGrp="1"/>
          </p:cNvSpPr>
          <p:nvPr>
            <p:ph type="sldNum" sz="quarter" idx="12"/>
          </p:nvPr>
        </p:nvSpPr>
        <p:spPr/>
        <p:txBody>
          <a:bodyPr/>
          <a:lstStyle/>
          <a:p>
            <a:fld id="{733122C9-A0B9-462F-8757-0847AD287B63}" type="slidenum">
              <a:rPr lang="fr-FR" smtClean="0"/>
              <a:pPr/>
              <a:t>25</a:t>
            </a:fld>
            <a:endParaRPr lang="fr-FR"/>
          </a:p>
        </p:txBody>
      </p:sp>
      <p:sp>
        <p:nvSpPr>
          <p:cNvPr id="8" name="Espace réservé du texte 7">
            <a:extLst>
              <a:ext uri="{FF2B5EF4-FFF2-40B4-BE49-F238E27FC236}">
                <a16:creationId xmlns:a16="http://schemas.microsoft.com/office/drawing/2014/main" id="{1CDDCA38-7252-32BC-B416-C421785DB8D0}"/>
              </a:ext>
            </a:extLst>
          </p:cNvPr>
          <p:cNvSpPr>
            <a:spLocks noGrp="1"/>
          </p:cNvSpPr>
          <p:nvPr>
            <p:ph type="body" sz="quarter" idx="13"/>
          </p:nvPr>
        </p:nvSpPr>
        <p:spPr>
          <a:xfrm>
            <a:off x="463696" y="1779398"/>
            <a:ext cx="2520000" cy="2818520"/>
          </a:xfrm>
        </p:spPr>
        <p:txBody>
          <a:bodyPr/>
          <a:lstStyle/>
          <a:p>
            <a:pPr algn="just"/>
            <a:r>
              <a:rPr lang="fr-FR" sz="1200" dirty="0">
                <a:solidFill>
                  <a:schemeClr val="bg1"/>
                </a:solidFill>
                <a:ea typeface="Times New Roman" panose="02020603050405020304" pitchFamily="18" charset="0"/>
                <a:cs typeface="Times New Roman" panose="02020603050405020304" pitchFamily="18" charset="0"/>
              </a:rPr>
              <a:t>Poursuivre les travaux avec l’entrepreneur d’intérêt général </a:t>
            </a:r>
            <a:endParaRPr lang="fr-FR" sz="1050" b="1" dirty="0">
              <a:solidFill>
                <a:schemeClr val="bg1"/>
              </a:solidFill>
            </a:endParaRPr>
          </a:p>
          <a:p>
            <a:pPr marL="351450" lvl="1" indent="-171450" algn="just">
              <a:buFont typeface="Wingdings" panose="05000000000000000000" pitchFamily="2" charset="2"/>
              <a:buChar char="Ø"/>
            </a:pPr>
            <a:r>
              <a:rPr lang="fr-FR" sz="1100" b="1" dirty="0">
                <a:solidFill>
                  <a:schemeClr val="bg1"/>
                </a:solidFill>
              </a:rPr>
              <a:t>Schéma directeur </a:t>
            </a:r>
          </a:p>
          <a:p>
            <a:pPr marL="351450" lvl="1" indent="-171450" algn="just">
              <a:buFont typeface="Wingdings" panose="05000000000000000000" pitchFamily="2" charset="2"/>
              <a:buChar char="Ø"/>
            </a:pPr>
            <a:r>
              <a:rPr lang="fr-FR" sz="1100" b="1" dirty="0">
                <a:solidFill>
                  <a:schemeClr val="bg1"/>
                </a:solidFill>
              </a:rPr>
              <a:t>Expérimentation du simulateur d’éligibilité et de la prescription électronique  </a:t>
            </a:r>
          </a:p>
          <a:p>
            <a:pPr marL="351450" lvl="1" indent="-171450" algn="just">
              <a:buFont typeface="Wingdings" panose="05000000000000000000" pitchFamily="2" charset="2"/>
              <a:buChar char="Ø"/>
            </a:pPr>
            <a:r>
              <a:rPr lang="fr-FR" sz="1100" b="1" dirty="0">
                <a:solidFill>
                  <a:schemeClr val="bg1"/>
                </a:solidFill>
              </a:rPr>
              <a:t>Stratégie et expérimentation plateforme de commandes </a:t>
            </a:r>
          </a:p>
        </p:txBody>
      </p:sp>
      <p:sp>
        <p:nvSpPr>
          <p:cNvPr id="9" name="Espace réservé du texte 8">
            <a:extLst>
              <a:ext uri="{FF2B5EF4-FFF2-40B4-BE49-F238E27FC236}">
                <a16:creationId xmlns:a16="http://schemas.microsoft.com/office/drawing/2014/main" id="{49495D09-54D4-6456-638B-C394ABDC11FD}"/>
              </a:ext>
            </a:extLst>
          </p:cNvPr>
          <p:cNvSpPr>
            <a:spLocks noGrp="1"/>
          </p:cNvSpPr>
          <p:nvPr>
            <p:ph type="body" sz="quarter" idx="14"/>
          </p:nvPr>
        </p:nvSpPr>
        <p:spPr>
          <a:xfrm>
            <a:off x="3380841" y="1781077"/>
            <a:ext cx="2520000" cy="2860762"/>
          </a:xfrm>
        </p:spPr>
        <p:txBody>
          <a:bodyPr/>
          <a:lstStyle/>
          <a:p>
            <a:pPr marL="0" indent="0" algn="just">
              <a:buNone/>
            </a:pPr>
            <a:r>
              <a:rPr lang="fr-FR" sz="1300" dirty="0">
                <a:solidFill>
                  <a:schemeClr val="bg1"/>
                </a:solidFill>
              </a:rPr>
              <a:t>2. Elaborer une feuille de route des perspectives d’extension de la prescription renforcée </a:t>
            </a:r>
            <a:endParaRPr lang="fr-FR" sz="1300" b="0" dirty="0">
              <a:solidFill>
                <a:schemeClr val="bg1"/>
              </a:solidFill>
            </a:endParaRPr>
          </a:p>
          <a:p>
            <a:pPr marL="0" indent="0" algn="just">
              <a:buNone/>
            </a:pPr>
            <a:r>
              <a:rPr lang="fr-FR" sz="1300" dirty="0">
                <a:solidFill>
                  <a:schemeClr val="bg1"/>
                </a:solidFill>
              </a:rPr>
              <a:t>3.</a:t>
            </a:r>
            <a:r>
              <a:rPr lang="fr-FR" sz="1300" b="0" dirty="0">
                <a:solidFill>
                  <a:schemeClr val="bg1"/>
                </a:solidFill>
              </a:rPr>
              <a:t> </a:t>
            </a:r>
            <a:r>
              <a:rPr lang="fr-FR" sz="1300" dirty="0">
                <a:solidFill>
                  <a:schemeClr val="bg1"/>
                </a:solidFill>
              </a:rPr>
              <a:t>Faciliter l’identification du prescripteur en établissement, via son numéro RPPS, et développer les LAP</a:t>
            </a:r>
          </a:p>
          <a:p>
            <a:pPr marL="0" indent="0" algn="just">
              <a:buNone/>
            </a:pPr>
            <a:r>
              <a:rPr lang="fr-FR" sz="1300" dirty="0">
                <a:solidFill>
                  <a:schemeClr val="bg1"/>
                </a:solidFill>
                <a:sym typeface="Wingdings" panose="05000000000000000000" pitchFamily="2" charset="2"/>
              </a:rPr>
              <a:t> Recommandation n°5/6 et 12 de la RDD </a:t>
            </a:r>
            <a:endParaRPr lang="fr-FR" sz="1300" dirty="0">
              <a:solidFill>
                <a:schemeClr val="bg1"/>
              </a:solidFill>
            </a:endParaRPr>
          </a:p>
          <a:p>
            <a:pPr marL="0" indent="0" algn="just">
              <a:buNone/>
            </a:pPr>
            <a:endParaRPr lang="fr-FR" sz="1300" b="0" dirty="0">
              <a:solidFill>
                <a:schemeClr val="bg1"/>
              </a:solidFill>
            </a:endParaRPr>
          </a:p>
        </p:txBody>
      </p:sp>
      <p:sp>
        <p:nvSpPr>
          <p:cNvPr id="3" name="Espace réservé de la date 2">
            <a:extLst>
              <a:ext uri="{FF2B5EF4-FFF2-40B4-BE49-F238E27FC236}">
                <a16:creationId xmlns:a16="http://schemas.microsoft.com/office/drawing/2014/main" id="{C6FE1FE3-1B0E-4978-1455-EFAEBADF2F71}"/>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17929759-B622-3EA9-481F-B4A43C070D02}"/>
              </a:ext>
            </a:extLst>
          </p:cNvPr>
          <p:cNvSpPr>
            <a:spLocks noGrp="1"/>
          </p:cNvSpPr>
          <p:nvPr>
            <p:ph type="title"/>
          </p:nvPr>
        </p:nvSpPr>
        <p:spPr/>
        <p:txBody>
          <a:bodyPr/>
          <a:lstStyle/>
          <a:p>
            <a:r>
              <a:rPr lang="fr-FR" dirty="0"/>
              <a:t>Cancers - Priorités d’action pour 2026 – 2027</a:t>
            </a:r>
          </a:p>
        </p:txBody>
      </p:sp>
      <p:sp>
        <p:nvSpPr>
          <p:cNvPr id="6" name="Espace réservé du pied de page 5">
            <a:extLst>
              <a:ext uri="{FF2B5EF4-FFF2-40B4-BE49-F238E27FC236}">
                <a16:creationId xmlns:a16="http://schemas.microsoft.com/office/drawing/2014/main" id="{B52D9D74-CDE8-A440-1EED-EC2A10DF8D42}"/>
              </a:ext>
            </a:extLst>
          </p:cNvPr>
          <p:cNvSpPr>
            <a:spLocks noGrp="1"/>
          </p:cNvSpPr>
          <p:nvPr>
            <p:ph type="ftr" sz="quarter" idx="3"/>
          </p:nvPr>
        </p:nvSpPr>
        <p:spPr/>
        <p:txBody>
          <a:bodyPr/>
          <a:lstStyle/>
          <a:p>
            <a:r>
              <a:rPr lang="fr-FR"/>
              <a:t>Direction générale de l’offre de soins</a:t>
            </a:r>
          </a:p>
        </p:txBody>
      </p:sp>
      <p:sp>
        <p:nvSpPr>
          <p:cNvPr id="11" name="Espace réservé du texte 7">
            <a:extLst>
              <a:ext uri="{FF2B5EF4-FFF2-40B4-BE49-F238E27FC236}">
                <a16:creationId xmlns:a16="http://schemas.microsoft.com/office/drawing/2014/main" id="{F1FD34BB-B8FD-0219-D310-FD483A08D849}"/>
              </a:ext>
            </a:extLst>
          </p:cNvPr>
          <p:cNvSpPr txBox="1">
            <a:spLocks/>
          </p:cNvSpPr>
          <p:nvPr/>
        </p:nvSpPr>
        <p:spPr bwMode="gray">
          <a:xfrm>
            <a:off x="405722" y="140321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2"/>
                </a:solidFill>
              </a:rPr>
              <a:t>Transports sanitaires</a:t>
            </a:r>
          </a:p>
        </p:txBody>
      </p:sp>
      <p:sp>
        <p:nvSpPr>
          <p:cNvPr id="12" name="Espace réservé du texte 7">
            <a:extLst>
              <a:ext uri="{FF2B5EF4-FFF2-40B4-BE49-F238E27FC236}">
                <a16:creationId xmlns:a16="http://schemas.microsoft.com/office/drawing/2014/main" id="{E0BDDFA2-642B-D0F3-B804-53739216C126}"/>
              </a:ext>
            </a:extLst>
          </p:cNvPr>
          <p:cNvSpPr txBox="1">
            <a:spLocks/>
          </p:cNvSpPr>
          <p:nvPr/>
        </p:nvSpPr>
        <p:spPr bwMode="gray">
          <a:xfrm>
            <a:off x="3416128" y="143257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0070C0"/>
                </a:solidFill>
              </a:rPr>
              <a:t>Produits de santé</a:t>
            </a:r>
          </a:p>
        </p:txBody>
      </p:sp>
      <p:sp>
        <p:nvSpPr>
          <p:cNvPr id="15" name="Espace réservé du texte 7">
            <a:extLst>
              <a:ext uri="{FF2B5EF4-FFF2-40B4-BE49-F238E27FC236}">
                <a16:creationId xmlns:a16="http://schemas.microsoft.com/office/drawing/2014/main" id="{4A8AE80D-530D-66B6-9A48-5C58517594E8}"/>
              </a:ext>
            </a:extLst>
          </p:cNvPr>
          <p:cNvSpPr txBox="1">
            <a:spLocks/>
          </p:cNvSpPr>
          <p:nvPr/>
        </p:nvSpPr>
        <p:spPr bwMode="gray">
          <a:xfrm>
            <a:off x="6448008" y="144539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7030A0"/>
                </a:solidFill>
              </a:rPr>
              <a:t>Prévention</a:t>
            </a:r>
          </a:p>
        </p:txBody>
      </p:sp>
      <p:sp>
        <p:nvSpPr>
          <p:cNvPr id="16" name="Rectangle 15">
            <a:extLst>
              <a:ext uri="{FF2B5EF4-FFF2-40B4-BE49-F238E27FC236}">
                <a16:creationId xmlns:a16="http://schemas.microsoft.com/office/drawing/2014/main" id="{2E95D575-7657-CC70-8E48-D8ADECF589D0}"/>
              </a:ext>
            </a:extLst>
          </p:cNvPr>
          <p:cNvSpPr/>
          <p:nvPr/>
        </p:nvSpPr>
        <p:spPr>
          <a:xfrm>
            <a:off x="6228712" y="1735626"/>
            <a:ext cx="2764407" cy="174985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844154BC-CD8E-22E4-A742-E2DCADF3E175}"/>
              </a:ext>
            </a:extLst>
          </p:cNvPr>
          <p:cNvSpPr txBox="1">
            <a:spLocks/>
          </p:cNvSpPr>
          <p:nvPr/>
        </p:nvSpPr>
        <p:spPr bwMode="gray">
          <a:xfrm>
            <a:off x="6221188" y="1746406"/>
            <a:ext cx="2729554"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200" dirty="0">
                <a:solidFill>
                  <a:schemeClr val="bg1"/>
                </a:solidFill>
              </a:rPr>
              <a:t>4. Amorcer et assurer le suivi de l’expérimentation APA Cancer dans quatre régions, tout en mettant en œuvre le parcours de soins global élargissant la population cible du PPC</a:t>
            </a:r>
          </a:p>
        </p:txBody>
      </p:sp>
      <p:graphicFrame>
        <p:nvGraphicFramePr>
          <p:cNvPr id="4" name="Diagramme 3">
            <a:extLst>
              <a:ext uri="{FF2B5EF4-FFF2-40B4-BE49-F238E27FC236}">
                <a16:creationId xmlns:a16="http://schemas.microsoft.com/office/drawing/2014/main" id="{F93E84B5-4EC3-153B-8D9A-9DA7736632F0}"/>
              </a:ext>
            </a:extLst>
          </p:cNvPr>
          <p:cNvGraphicFramePr/>
          <p:nvPr>
            <p:extLst>
              <p:ext uri="{D42A27DB-BD31-4B8C-83A1-F6EECF244321}">
                <p14:modId xmlns:p14="http://schemas.microsoft.com/office/powerpoint/2010/main" val="1316046141"/>
              </p:ext>
            </p:extLst>
          </p:nvPr>
        </p:nvGraphicFramePr>
        <p:xfrm>
          <a:off x="501796" y="4254931"/>
          <a:ext cx="2462026" cy="410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me 19">
            <a:extLst>
              <a:ext uri="{FF2B5EF4-FFF2-40B4-BE49-F238E27FC236}">
                <a16:creationId xmlns:a16="http://schemas.microsoft.com/office/drawing/2014/main" id="{91A34C36-3DC9-A3C0-A839-0AC6E6222AE1}"/>
              </a:ext>
            </a:extLst>
          </p:cNvPr>
          <p:cNvGraphicFramePr/>
          <p:nvPr>
            <p:extLst>
              <p:ext uri="{D42A27DB-BD31-4B8C-83A1-F6EECF244321}">
                <p14:modId xmlns:p14="http://schemas.microsoft.com/office/powerpoint/2010/main" val="1326619227"/>
              </p:ext>
            </p:extLst>
          </p:nvPr>
        </p:nvGraphicFramePr>
        <p:xfrm>
          <a:off x="6300150" y="3064300"/>
          <a:ext cx="2617470" cy="2899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8" name="Diagramme 17">
            <a:extLst>
              <a:ext uri="{FF2B5EF4-FFF2-40B4-BE49-F238E27FC236}">
                <a16:creationId xmlns:a16="http://schemas.microsoft.com/office/drawing/2014/main" id="{5EC7669F-75CE-02EC-B062-8A699EBC7E4C}"/>
              </a:ext>
            </a:extLst>
          </p:cNvPr>
          <p:cNvGraphicFramePr/>
          <p:nvPr>
            <p:extLst>
              <p:ext uri="{D42A27DB-BD31-4B8C-83A1-F6EECF244321}">
                <p14:modId xmlns:p14="http://schemas.microsoft.com/office/powerpoint/2010/main" val="3734979400"/>
              </p:ext>
            </p:extLst>
          </p:nvPr>
        </p:nvGraphicFramePr>
        <p:xfrm>
          <a:off x="3320107" y="4076912"/>
          <a:ext cx="2676754" cy="52100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 name="Rectangle 1">
            <a:extLst>
              <a:ext uri="{FF2B5EF4-FFF2-40B4-BE49-F238E27FC236}">
                <a16:creationId xmlns:a16="http://schemas.microsoft.com/office/drawing/2014/main" id="{EEDAFD36-B2B2-80D7-4985-FEE7F648ACD9}"/>
              </a:ext>
            </a:extLst>
          </p:cNvPr>
          <p:cNvSpPr/>
          <p:nvPr/>
        </p:nvSpPr>
        <p:spPr>
          <a:xfrm>
            <a:off x="6221188" y="3730724"/>
            <a:ext cx="2771931" cy="984196"/>
          </a:xfrm>
          <a:prstGeom prst="rect">
            <a:avLst/>
          </a:prstGeom>
          <a:solidFill>
            <a:schemeClr val="accent4">
              <a:lumMod val="5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7">
            <a:extLst>
              <a:ext uri="{FF2B5EF4-FFF2-40B4-BE49-F238E27FC236}">
                <a16:creationId xmlns:a16="http://schemas.microsoft.com/office/drawing/2014/main" id="{4A540685-4D38-3EC9-2C6D-4D94D3688699}"/>
              </a:ext>
            </a:extLst>
          </p:cNvPr>
          <p:cNvSpPr txBox="1">
            <a:spLocks/>
          </p:cNvSpPr>
          <p:nvPr/>
        </p:nvSpPr>
        <p:spPr bwMode="gray">
          <a:xfrm>
            <a:off x="6300150" y="3440758"/>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4">
                    <a:lumMod val="50000"/>
                  </a:schemeClr>
                </a:solidFill>
              </a:rPr>
              <a:t>Organisation territoriale</a:t>
            </a:r>
          </a:p>
        </p:txBody>
      </p:sp>
      <p:sp>
        <p:nvSpPr>
          <p:cNvPr id="17" name="ZoneTexte 16">
            <a:extLst>
              <a:ext uri="{FF2B5EF4-FFF2-40B4-BE49-F238E27FC236}">
                <a16:creationId xmlns:a16="http://schemas.microsoft.com/office/drawing/2014/main" id="{54836189-54B5-FE4A-3B94-F89D575A4A4D}"/>
              </a:ext>
            </a:extLst>
          </p:cNvPr>
          <p:cNvSpPr txBox="1"/>
          <p:nvPr/>
        </p:nvSpPr>
        <p:spPr>
          <a:xfrm>
            <a:off x="6178811" y="3766733"/>
            <a:ext cx="2771931" cy="1015663"/>
          </a:xfrm>
          <a:prstGeom prst="rect">
            <a:avLst/>
          </a:prstGeom>
          <a:noFill/>
        </p:spPr>
        <p:txBody>
          <a:bodyPr wrap="square" rtlCol="0">
            <a:spAutoFit/>
          </a:bodyPr>
          <a:lstStyle/>
          <a:p>
            <a:pPr algn="just"/>
            <a:r>
              <a:rPr lang="fr-FR" sz="1000" b="1" dirty="0">
                <a:solidFill>
                  <a:schemeClr val="bg1"/>
                </a:solidFill>
                <a:latin typeface="Marianne" panose="02000000000000000000" pitchFamily="2" charset="0"/>
              </a:rPr>
              <a:t>5. </a:t>
            </a:r>
            <a:r>
              <a:rPr lang="fr-FR" sz="1000" b="1" dirty="0">
                <a:solidFill>
                  <a:schemeClr val="bg1"/>
                </a:solidFill>
                <a:latin typeface="Marianne" panose="02000000000000000000" pitchFamily="2" charset="0"/>
                <a:cs typeface="Times New Roman" panose="02020603050405020304" pitchFamily="18" charset="0"/>
              </a:rPr>
              <a:t>Renforcer et faire la transparence sur  l’application des seuils d’activité en cancérologie et organiser la gradation territoriale de l’offre afin de garantir des prises en charge pertinentes, efficiente et de qualité</a:t>
            </a:r>
            <a:endParaRPr lang="fr-FR" sz="1000" b="1" dirty="0">
              <a:solidFill>
                <a:schemeClr val="bg1"/>
              </a:solidFill>
              <a:latin typeface="Marianne" panose="02000000000000000000" pitchFamily="2" charset="0"/>
            </a:endParaRPr>
          </a:p>
        </p:txBody>
      </p:sp>
      <p:graphicFrame>
        <p:nvGraphicFramePr>
          <p:cNvPr id="22" name="Diagramme 21">
            <a:extLst>
              <a:ext uri="{FF2B5EF4-FFF2-40B4-BE49-F238E27FC236}">
                <a16:creationId xmlns:a16="http://schemas.microsoft.com/office/drawing/2014/main" id="{5AD57A9B-7D68-E3B7-495A-049E2EAB8675}"/>
              </a:ext>
            </a:extLst>
          </p:cNvPr>
          <p:cNvGraphicFramePr/>
          <p:nvPr>
            <p:extLst>
              <p:ext uri="{D42A27DB-BD31-4B8C-83A1-F6EECF244321}">
                <p14:modId xmlns:p14="http://schemas.microsoft.com/office/powerpoint/2010/main" val="240974473"/>
              </p:ext>
            </p:extLst>
          </p:nvPr>
        </p:nvGraphicFramePr>
        <p:xfrm>
          <a:off x="7062993" y="4615928"/>
          <a:ext cx="2021440" cy="22142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1013373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D93FD-BF19-D0CF-D33D-EBA8BD93A41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487B68B-B206-A0B2-0766-C779D5515669}"/>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7F545655-F7BC-1DFF-8735-D8B8E5010134}"/>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26</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FAA5D6CA-8EBF-68CB-D1FF-BEB07905EC5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FC52F5FA-427D-8B4C-1DB2-0A41D0E4C675}"/>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n°9 : </a:t>
            </a:r>
            <a:r>
              <a:rPr lang="fr-FR" sz="1400" b="1" dirty="0">
                <a:latin typeface="Marianne" panose="02000000000000000000" pitchFamily="2" charset="0"/>
              </a:rPr>
              <a:t>Poursuivre le développement d’une plateforme de transports avec l’entrepreneur d’intérêt général </a:t>
            </a:r>
          </a:p>
        </p:txBody>
      </p:sp>
      <p:sp>
        <p:nvSpPr>
          <p:cNvPr id="6" name="Rectangle 5">
            <a:extLst>
              <a:ext uri="{FF2B5EF4-FFF2-40B4-BE49-F238E27FC236}">
                <a16:creationId xmlns:a16="http://schemas.microsoft.com/office/drawing/2014/main" id="{F232C247-C458-9DE6-E2F6-714ADBA741F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AA79CF55-6C9A-FBB7-CDAD-797F8EEFD8FD}"/>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27155DD2-C676-F3CE-E738-1F727220422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8D53E6B1-E4C4-926E-3CA0-DEE7BC054B43}"/>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E668ECEC-EA00-786D-F403-EA0CAEBBDBA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73361792-6DD5-B24A-0CB7-FFC9DC4188B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081424F7-6C6F-E0AF-E76C-E3FD093519AE}"/>
              </a:ext>
            </a:extLst>
          </p:cNvPr>
          <p:cNvSpPr txBox="1"/>
          <p:nvPr/>
        </p:nvSpPr>
        <p:spPr>
          <a:xfrm>
            <a:off x="6761202" y="3181571"/>
            <a:ext cx="1984178" cy="85408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900"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900" b="1" dirty="0">
                <a:solidFill>
                  <a:prstClr val="black"/>
                </a:solidFill>
                <a:latin typeface="Marianne" panose="02000000000000000000" pitchFamily="2" charset="0"/>
              </a:rPr>
              <a:t>Vigilance pour les patients immunodéprimés </a:t>
            </a:r>
          </a:p>
          <a:p>
            <a:pPr marL="171450" indent="-171450" defTabSz="685783">
              <a:buFont typeface="Arial" panose="020B0604020202020204" pitchFamily="34" charset="0"/>
              <a:buChar char="•"/>
              <a:defRPr/>
            </a:pPr>
            <a:r>
              <a:rPr lang="fr-FR" sz="900" b="1" dirty="0">
                <a:solidFill>
                  <a:prstClr val="black"/>
                </a:solidFill>
                <a:latin typeface="Marianne" panose="02000000000000000000" pitchFamily="2" charset="0"/>
              </a:rPr>
              <a:t>Articulation avec la prescription électronique</a:t>
            </a:r>
          </a:p>
        </p:txBody>
      </p:sp>
      <p:sp>
        <p:nvSpPr>
          <p:cNvPr id="7" name="Rectangle 6">
            <a:extLst>
              <a:ext uri="{FF2B5EF4-FFF2-40B4-BE49-F238E27FC236}">
                <a16:creationId xmlns:a16="http://schemas.microsoft.com/office/drawing/2014/main" id="{107BD02F-0F9A-D93A-53D0-7217F6B382DD}"/>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4471926C-0D51-82C9-E01E-EFCB9DB655FF}"/>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DGOS / CNAM  / ARS /  ANAP</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t>
            </a:r>
            <a:r>
              <a:rPr lang="fr-FR" sz="800" dirty="0">
                <a:solidFill>
                  <a:prstClr val="black"/>
                </a:solidFill>
                <a:latin typeface="Marianne" panose="02000000000000000000" pitchFamily="2" charset="0"/>
              </a:rPr>
              <a:t>fédérations / transporteurs / DINUM</a:t>
            </a:r>
          </a:p>
        </p:txBody>
      </p:sp>
      <p:sp>
        <p:nvSpPr>
          <p:cNvPr id="22" name="Rectangle 21">
            <a:extLst>
              <a:ext uri="{FF2B5EF4-FFF2-40B4-BE49-F238E27FC236}">
                <a16:creationId xmlns:a16="http://schemas.microsoft.com/office/drawing/2014/main" id="{710E1E85-E108-98A9-1F84-873C2869550B}"/>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2D8CC5AA-C1ED-2F83-70E5-26AD4F9D75D6}"/>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73D57A71-2187-2981-E8DA-8D5320004550}"/>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E99D858A-827F-6996-CD7D-B6B10D4C13AD}"/>
              </a:ext>
            </a:extLst>
          </p:cNvPr>
          <p:cNvSpPr txBox="1"/>
          <p:nvPr/>
        </p:nvSpPr>
        <p:spPr>
          <a:xfrm>
            <a:off x="333880" y="3047084"/>
            <a:ext cx="5000120" cy="607859"/>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1000" b="0" dirty="0">
                <a:solidFill>
                  <a:prstClr val="black"/>
                </a:solidFill>
                <a:latin typeface="Marianne" panose="02000000000000000000" pitchFamily="2" charset="0"/>
              </a:rPr>
              <a:t>Expériences préexistantes (plateforme AP-HP)</a:t>
            </a:r>
          </a:p>
          <a:p>
            <a:r>
              <a:rPr lang="fr-FR" sz="1000" b="0" dirty="0">
                <a:solidFill>
                  <a:prstClr val="black"/>
                </a:solidFill>
                <a:latin typeface="Marianne" panose="02000000000000000000" pitchFamily="2" charset="0"/>
              </a:rPr>
              <a:t>Déploiement par modules sur 2027 – 2029 </a:t>
            </a:r>
          </a:p>
        </p:txBody>
      </p:sp>
      <p:sp>
        <p:nvSpPr>
          <p:cNvPr id="20" name="Rectangle 19">
            <a:extLst>
              <a:ext uri="{FF2B5EF4-FFF2-40B4-BE49-F238E27FC236}">
                <a16:creationId xmlns:a16="http://schemas.microsoft.com/office/drawing/2014/main" id="{E75F6111-9119-14C0-275E-D8765224FF4C}"/>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586986B-D9BE-7B0C-2429-97A3016275CB}"/>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73C350A-20A9-0F08-71D2-05E8FA4A83ED}"/>
              </a:ext>
            </a:extLst>
          </p:cNvPr>
          <p:cNvSpPr txBox="1"/>
          <p:nvPr/>
        </p:nvSpPr>
        <p:spPr>
          <a:xfrm>
            <a:off x="333285" y="1550139"/>
            <a:ext cx="6352670" cy="400110"/>
          </a:xfrm>
          <a:prstGeom prst="rect">
            <a:avLst/>
          </a:prstGeom>
          <a:noFill/>
        </p:spPr>
        <p:txBody>
          <a:bodyPr wrap="square" rtlCol="0">
            <a:spAutoFit/>
          </a:bodyPr>
          <a:lstStyle/>
          <a:p>
            <a:pPr marL="285750" indent="-285750" algn="just">
              <a:buFont typeface="Arial" panose="020B0604020202020204" pitchFamily="34" charset="0"/>
              <a:buChar char="•"/>
            </a:pPr>
            <a:r>
              <a:rPr lang="fr-FR" sz="1000" dirty="0">
                <a:latin typeface="Marianne" panose="02000000000000000000" pitchFamily="2" charset="0"/>
              </a:rPr>
              <a:t>8% des dépenses de transport en VSL relèvent du transport partagé (CNAM, 2022) </a:t>
            </a:r>
          </a:p>
          <a:p>
            <a:pPr marL="285750" indent="-285750" algn="just">
              <a:buFont typeface="Arial" panose="020B0604020202020204" pitchFamily="34" charset="0"/>
              <a:buChar char="•"/>
            </a:pPr>
            <a:r>
              <a:rPr lang="fr-FR" sz="1000" dirty="0">
                <a:latin typeface="Marianne" panose="02000000000000000000" pitchFamily="2" charset="0"/>
              </a:rPr>
              <a:t>65M de trajets par an pour 6,5M de bénéficiaires </a:t>
            </a:r>
          </a:p>
        </p:txBody>
      </p:sp>
      <p:sp>
        <p:nvSpPr>
          <p:cNvPr id="23" name="ZoneTexte 22">
            <a:extLst>
              <a:ext uri="{FF2B5EF4-FFF2-40B4-BE49-F238E27FC236}">
                <a16:creationId xmlns:a16="http://schemas.microsoft.com/office/drawing/2014/main" id="{49087152-74B2-7F13-3A30-D83DBD63F1D3}"/>
              </a:ext>
            </a:extLst>
          </p:cNvPr>
          <p:cNvSpPr txBox="1"/>
          <p:nvPr/>
        </p:nvSpPr>
        <p:spPr>
          <a:xfrm>
            <a:off x="357819" y="2283094"/>
            <a:ext cx="6243933"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développer la pertinence des prescriptions de transports et le respect des règles d’éligibilité </a:t>
            </a:r>
          </a:p>
          <a:p>
            <a:pPr marL="285750" indent="-285750" algn="just">
              <a:buFont typeface="Arial" panose="020B0604020202020204" pitchFamily="34" charset="0"/>
              <a:buChar char="•"/>
            </a:pPr>
            <a:r>
              <a:rPr lang="fr-FR" sz="800" b="1" dirty="0">
                <a:latin typeface="Marianne" panose="02000000000000000000" pitchFamily="2" charset="0"/>
              </a:rPr>
              <a:t>Q: </a:t>
            </a:r>
            <a:r>
              <a:rPr lang="fr-FR" sz="800" dirty="0">
                <a:latin typeface="Marianne" panose="02000000000000000000" pitchFamily="2" charset="0"/>
              </a:rPr>
              <a:t>faciliter l’appariement patient-transporteur (algorithme de diffusion) et le circuit de prescription </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développer le recours aux transports partagés (algorithme de groupement) et rationnaliser les dépenses de transport</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6AE77583-0165-D54F-8559-65E62689BDCF}"/>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Coordination d’un grand nombre d’acteurs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Suivi de mise en œuvre d’un projet de long terme</a:t>
            </a:r>
          </a:p>
        </p:txBody>
      </p:sp>
    </p:spTree>
    <p:extLst>
      <p:ext uri="{BB962C8B-B14F-4D97-AF65-F5344CB8AC3E}">
        <p14:creationId xmlns:p14="http://schemas.microsoft.com/office/powerpoint/2010/main" val="851825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3C76F-6899-5CFE-B315-D99D358331EB}"/>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7691F48-5F9E-1B86-8754-A3DD80570ED8}"/>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F7FBC702-1DF8-D90F-A71D-9716FE26A8C4}"/>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27</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146C9DA5-B30B-4933-2787-C1B78F89F351}"/>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Cancers</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C7F22271-BACD-B87B-7075-AB2256E9D7ED}"/>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n°10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AA5C0AD0-3933-D567-86E4-7C8D20767292}"/>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C0967192-3482-6555-026F-CE460CBAF8CC}"/>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E1A85211-2FB3-F9CE-5486-68A2F35CBC86}"/>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3F8D961C-CA66-C789-4553-89C59B137ABE}"/>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1FBF557D-F271-1C77-6B19-F1C8600DB2FF}"/>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30AB962C-0501-EEB9-C1A2-46F1F929DC2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D95B5610-36AB-C9D4-6263-4F928DC837F1}"/>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CF33CBEA-62F3-771C-F7F0-6DC3FDF19A0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537F0807-1707-A3A8-3B6B-69264B5A534D}"/>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ANSM / HAS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Représentants de la médecine de ville ; syndicats pharma</a:t>
            </a: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9074CCA8-46FF-FD6D-601F-0D76A3056D7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FB3CC20A-440A-EB97-B59E-16920C49E86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AEDC7574-5EDE-6EBF-3FC2-15989399BDC3}"/>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AD63C499-08DA-C040-5751-395CDCAA7969}"/>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2D101690-5C5B-3F7A-1862-F9667CE0924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6CB10204-B5B4-91F3-E89C-F577F3E6888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320A0929-7CFF-4EEF-D87B-50D112964D91}"/>
              </a:ext>
            </a:extLst>
          </p:cNvPr>
          <p:cNvSpPr txBox="1"/>
          <p:nvPr/>
        </p:nvSpPr>
        <p:spPr>
          <a:xfrm>
            <a:off x="301594" y="1513653"/>
            <a:ext cx="6349373" cy="4154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Administration de médicaments « ne présentant aucun résultat probant » (</a:t>
            </a:r>
            <a:r>
              <a:rPr kumimoji="0" lang="fr-FR" sz="700" b="0" i="1"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Charges et produits)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Des traitements particulièrement coûteux : 3,7 milliards de dépenses liées aux anticancéreux en officine en 2022 contre 1,73 mds en 2016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6CEA4820-2F55-93DE-B2B6-CE4FBA48C5E7}"/>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7B7154EE-FF3A-43C4-0DDB-1AEF7C5FE505}"/>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2915853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3052B-7BDA-5272-5C53-880A54A61D8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0E7A007-79FA-EC9F-8A59-B50BF098E866}"/>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B9B06DA-BEE0-ADA5-90E5-924B66B435C8}"/>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28</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DF8F2E4D-6D07-5B14-9E19-EA858E177E8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Cancers</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A347C8F4-A4B6-58FD-34CA-A815644FB22A}"/>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n°10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78616255-F2AB-294C-B451-E291A8170679}"/>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AF556B1B-7FC9-E6B5-4D28-F5ACD376A4F5}"/>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634F4FD-C9C1-FCFC-E4EB-150D2249BF2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8DD77E15-BCAC-78BD-9D2B-1D8E07E6A545}"/>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C87DC92F-4D04-716D-3598-909E60C63D13}"/>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B5EB67E3-6956-A3ED-FD56-22F40EA1B8B8}"/>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228457C9-C46B-CD9B-C4E7-6257BD00FB9A}"/>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n°5 et 6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1EBDEFB7-D30A-55F5-768D-188F7F7FA27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02EA8A94-AEA2-7BFC-733F-C1EC12CFE8B6}"/>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DGS / DNS /  CNAM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officines…), DNUM </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C88D1D9B-67DD-4AB0-4F83-35C71C094C1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A708AA6F-A377-FAAE-D16E-12409F8FBD49}"/>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33C82C4D-6084-7EA5-85A6-3071626D3BFC}"/>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D80737AD-E194-21BA-7F79-A4764A2E45FD}"/>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51486163-3A17-57E2-CC95-7E7ECF7B87CC}"/>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11BFB7E7-8D51-F3A1-B0F2-977FC7D32A80}"/>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6" name="ZoneTexte 25">
            <a:extLst>
              <a:ext uri="{FF2B5EF4-FFF2-40B4-BE49-F238E27FC236}">
                <a16:creationId xmlns:a16="http://schemas.microsoft.com/office/drawing/2014/main" id="{D2D7AC10-F314-C015-A55A-4A11B2F9E3F6}"/>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8E151CB5-3020-9F4E-0D7B-6D733A64E9D7}"/>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 pour des raisons techniques (configuration des LAP), organisationnelles (prescriptions réalisées par des internes ou des médecins étrangers dépourvus de RPPS) mais aussi par un défaut de saisine en officine (qui se contente du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23DD890F-8C4F-AE9D-F016-87BA235E7345}"/>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7785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CD38-97C4-A4D3-D07F-86D891B3B13D}"/>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E70CE45-D965-573D-83FE-E7C12065191A}"/>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84156C87-7458-B278-D781-773A2E081BF8}"/>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29</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A1079054-9FE6-4479-EBBA-BE09A11DC3AA}"/>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D95858CD-4B47-575C-047E-AAA78328D5E3}"/>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n°11 : </a:t>
            </a:r>
            <a:r>
              <a:rPr lang="fr-FR" sz="1400" b="1" dirty="0">
                <a:solidFill>
                  <a:schemeClr val="bg1"/>
                </a:solidFill>
                <a:latin typeface="Marianne" panose="02000000000000000000" pitchFamily="2" charset="0"/>
              </a:rPr>
              <a:t>Amorcer et assurer le suivi de l’expérimentation de l’expérimentation APA Cancer dans quatre régions </a:t>
            </a:r>
            <a:endParaRPr lang="fr-FR" sz="1400" b="1" dirty="0">
              <a:latin typeface="Marianne" panose="02000000000000000000" pitchFamily="2" charset="0"/>
            </a:endParaRPr>
          </a:p>
        </p:txBody>
      </p:sp>
      <p:sp>
        <p:nvSpPr>
          <p:cNvPr id="6" name="Rectangle 5">
            <a:extLst>
              <a:ext uri="{FF2B5EF4-FFF2-40B4-BE49-F238E27FC236}">
                <a16:creationId xmlns:a16="http://schemas.microsoft.com/office/drawing/2014/main" id="{C3B2E74C-18B0-7CA5-D266-D0C5DA6A299A}"/>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578598BA-E74C-3D0E-E591-DCA147AFD6F2}"/>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441F3B9C-8129-1A84-A0BA-97CB00DA1CB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0BC33879-78AC-1D4F-4043-F397C673E95C}"/>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BE9EDBD7-6167-B48B-F4EC-B9B2B39F2FB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2061F352-BE50-54D2-8DB4-162C386AD942}"/>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F9249622-ACCB-DCC2-AC38-07AEC2AF3995}"/>
              </a:ext>
            </a:extLst>
          </p:cNvPr>
          <p:cNvSpPr txBox="1"/>
          <p:nvPr/>
        </p:nvSpPr>
        <p:spPr>
          <a:xfrm>
            <a:off x="6761202" y="3181571"/>
            <a:ext cx="1843647" cy="137730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Suivi de l’expérimentation, et de ses résultats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Généralisation à moyen-terme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Pas de gains d’efficience immédiats</a:t>
            </a:r>
          </a:p>
        </p:txBody>
      </p:sp>
      <p:sp>
        <p:nvSpPr>
          <p:cNvPr id="7" name="Rectangle 6">
            <a:extLst>
              <a:ext uri="{FF2B5EF4-FFF2-40B4-BE49-F238E27FC236}">
                <a16:creationId xmlns:a16="http://schemas.microsoft.com/office/drawing/2014/main" id="{C293583C-40C9-653C-5F2C-11B6BD0A7E04}"/>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DFE12BD-2019-DCAE-5E35-B75608897D7C}"/>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ARS / INCA</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fédérations </a:t>
            </a:r>
          </a:p>
        </p:txBody>
      </p:sp>
      <p:sp>
        <p:nvSpPr>
          <p:cNvPr id="22" name="Rectangle 21">
            <a:extLst>
              <a:ext uri="{FF2B5EF4-FFF2-40B4-BE49-F238E27FC236}">
                <a16:creationId xmlns:a16="http://schemas.microsoft.com/office/drawing/2014/main" id="{69DE830D-990E-AD99-F951-C7090D6A9C53}"/>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6E3F2379-47FC-86A5-647B-8D1D33D247F3}"/>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9FA7063C-BFA1-68F4-AECF-54F2AE3E2AF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E42F68F4-B5DD-C4A7-5B52-A1755441073E}"/>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Consultation des ARS pour l’élaboration d’un cahier des charges </a:t>
            </a:r>
          </a:p>
          <a:p>
            <a:r>
              <a:rPr lang="fr-FR" sz="800" b="0" dirty="0">
                <a:solidFill>
                  <a:prstClr val="black"/>
                </a:solidFill>
                <a:latin typeface="Marianne" panose="02000000000000000000" pitchFamily="2" charset="0"/>
              </a:rPr>
              <a:t>Evolutions réglementaires </a:t>
            </a:r>
          </a:p>
          <a:p>
            <a:r>
              <a:rPr lang="fr-FR" sz="800" b="0" dirty="0">
                <a:solidFill>
                  <a:prstClr val="black"/>
                </a:solidFill>
                <a:latin typeface="Marianne" panose="02000000000000000000" pitchFamily="2" charset="0"/>
              </a:rPr>
              <a:t>Recueil de l’expérience patients / retours ARS </a:t>
            </a:r>
          </a:p>
          <a:p>
            <a:r>
              <a:rPr lang="fr-FR" sz="800" b="0" dirty="0">
                <a:solidFill>
                  <a:prstClr val="black"/>
                </a:solidFill>
                <a:latin typeface="Marianne" panose="02000000000000000000" pitchFamily="2" charset="0"/>
              </a:rPr>
              <a:t>Adaptations éventuelles </a:t>
            </a:r>
          </a:p>
        </p:txBody>
      </p:sp>
      <p:sp>
        <p:nvSpPr>
          <p:cNvPr id="20" name="Rectangle 19">
            <a:extLst>
              <a:ext uri="{FF2B5EF4-FFF2-40B4-BE49-F238E27FC236}">
                <a16:creationId xmlns:a16="http://schemas.microsoft.com/office/drawing/2014/main" id="{6C04844D-3E58-CD86-37D3-95BCD5D13EE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D89581D-0C38-7595-367C-D4D2226D62E6}"/>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2C0BEF77-A141-455E-9495-FCB2E5EB00EA}"/>
              </a:ext>
            </a:extLst>
          </p:cNvPr>
          <p:cNvSpPr txBox="1"/>
          <p:nvPr/>
        </p:nvSpPr>
        <p:spPr>
          <a:xfrm>
            <a:off x="333285" y="1550139"/>
            <a:ext cx="6352670"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Expérimentation prévue à l’article 42 de la LFSS pour 2024</a:t>
            </a:r>
          </a:p>
          <a:p>
            <a:pPr marL="285750" indent="-285750" algn="just">
              <a:buFont typeface="Arial" panose="020B0604020202020204" pitchFamily="34" charset="0"/>
              <a:buChar char="•"/>
            </a:pPr>
            <a:r>
              <a:rPr lang="fr-FR" sz="800" dirty="0">
                <a:latin typeface="Marianne" panose="02000000000000000000" pitchFamily="2" charset="0"/>
              </a:rPr>
              <a:t>Cahier des charges dans trois régions (Bretagne, NA, PACA) : 12 séances collectives (135€ / patient) </a:t>
            </a:r>
          </a:p>
          <a:p>
            <a:pPr marL="285750" indent="-285750" algn="just">
              <a:buFont typeface="Arial" panose="020B0604020202020204" pitchFamily="34" charset="0"/>
              <a:buChar char="•"/>
            </a:pPr>
            <a:r>
              <a:rPr lang="fr-FR" sz="800" dirty="0">
                <a:latin typeface="Marianne" panose="02000000000000000000" pitchFamily="2" charset="0"/>
              </a:rPr>
              <a:t>Des bienfaits reconnus (</a:t>
            </a:r>
            <a:r>
              <a:rPr lang="fr-FR" sz="800" dirty="0" err="1">
                <a:latin typeface="Marianne" panose="02000000000000000000" pitchFamily="2" charset="0"/>
              </a:rPr>
              <a:t>INCa</a:t>
            </a:r>
            <a:r>
              <a:rPr lang="fr-FR" sz="800" dirty="0">
                <a:latin typeface="Marianne" panose="02000000000000000000" pitchFamily="2" charset="0"/>
              </a:rPr>
              <a:t>, 2017) : tolérance aux traitements, fatigue, espérance de vie, risque de récidive… </a:t>
            </a:r>
          </a:p>
        </p:txBody>
      </p:sp>
      <p:sp>
        <p:nvSpPr>
          <p:cNvPr id="23" name="ZoneTexte 22">
            <a:extLst>
              <a:ext uri="{FF2B5EF4-FFF2-40B4-BE49-F238E27FC236}">
                <a16:creationId xmlns:a16="http://schemas.microsoft.com/office/drawing/2014/main" id="{3BEEFEB6-2572-068E-42B0-45E18DB91C3D}"/>
              </a:ext>
            </a:extLst>
          </p:cNvPr>
          <p:cNvSpPr txBox="1"/>
          <p:nvPr/>
        </p:nvSpPr>
        <p:spPr>
          <a:xfrm>
            <a:off x="600071" y="2304264"/>
            <a:ext cx="5979483"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alignement de la patientèle cible de l’expérimentation sur le parcours de soins global (pendant et après traitement)</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Q: </a:t>
            </a:r>
            <a:r>
              <a:rPr lang="fr-FR" sz="800" dirty="0">
                <a:latin typeface="Marianne" panose="02000000000000000000" pitchFamily="2" charset="0"/>
              </a:rPr>
              <a:t>amélioration de la prise en charge des patients recevant ou ayant reçu un traitement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moindre taux de récidive (baisse des dépenses associées) </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3EA2EE98-B799-D604-14B4-CB1FE9486DB6}"/>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Elargir les résultats de l’expérimentation au-delà des acteurs institutionnels (associations de patients, sociétés savantes…) </a:t>
            </a:r>
          </a:p>
        </p:txBody>
      </p:sp>
    </p:spTree>
    <p:extLst>
      <p:ext uri="{BB962C8B-B14F-4D97-AF65-F5344CB8AC3E}">
        <p14:creationId xmlns:p14="http://schemas.microsoft.com/office/powerpoint/2010/main" val="419100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F4C98-3EFE-8F32-FDB1-D68785EC66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A5EFF5-9B82-3321-2EFB-0D08718D2182}"/>
              </a:ext>
            </a:extLst>
          </p:cNvPr>
          <p:cNvSpPr/>
          <p:nvPr/>
        </p:nvSpPr>
        <p:spPr>
          <a:xfrm>
            <a:off x="4562678" y="804685"/>
            <a:ext cx="4576493" cy="397881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Marianne" panose="02000000000000000000" pitchFamily="2" charset="0"/>
            </a:endParaRPr>
          </a:p>
        </p:txBody>
      </p:sp>
      <p:grpSp>
        <p:nvGrpSpPr>
          <p:cNvPr id="5" name="Groupe 4">
            <a:extLst>
              <a:ext uri="{FF2B5EF4-FFF2-40B4-BE49-F238E27FC236}">
                <a16:creationId xmlns:a16="http://schemas.microsoft.com/office/drawing/2014/main" id="{B7BEBABB-2828-2A85-F6F7-835D89307D0F}"/>
              </a:ext>
            </a:extLst>
          </p:cNvPr>
          <p:cNvGrpSpPr/>
          <p:nvPr/>
        </p:nvGrpSpPr>
        <p:grpSpPr>
          <a:xfrm>
            <a:off x="44612" y="240813"/>
            <a:ext cx="5406100" cy="4378800"/>
            <a:chOff x="-1130844" y="548821"/>
            <a:chExt cx="5180570" cy="4064000"/>
          </a:xfrm>
        </p:grpSpPr>
        <p:sp>
          <p:nvSpPr>
            <p:cNvPr id="8" name="Triangle isocèle 7">
              <a:extLst>
                <a:ext uri="{FF2B5EF4-FFF2-40B4-BE49-F238E27FC236}">
                  <a16:creationId xmlns:a16="http://schemas.microsoft.com/office/drawing/2014/main" id="{3B42CBF2-5B9D-00C8-576B-FA1678B5A9BA}"/>
                </a:ext>
              </a:extLst>
            </p:cNvPr>
            <p:cNvSpPr/>
            <p:nvPr/>
          </p:nvSpPr>
          <p:spPr>
            <a:xfrm>
              <a:off x="-14274" y="548821"/>
              <a:ext cx="4064000" cy="4064000"/>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fr-FR"/>
            </a:p>
          </p:txBody>
        </p:sp>
        <p:sp>
          <p:nvSpPr>
            <p:cNvPr id="12" name="Forme libre : forme 11">
              <a:extLst>
                <a:ext uri="{FF2B5EF4-FFF2-40B4-BE49-F238E27FC236}">
                  <a16:creationId xmlns:a16="http://schemas.microsoft.com/office/drawing/2014/main" id="{E1F3B2C9-E3E6-87C6-5C86-7123D31A4234}"/>
                </a:ext>
              </a:extLst>
            </p:cNvPr>
            <p:cNvSpPr/>
            <p:nvPr/>
          </p:nvSpPr>
          <p:spPr>
            <a:xfrm flipH="1">
              <a:off x="-1130844" y="1542907"/>
              <a:ext cx="1666540" cy="660375"/>
            </a:xfrm>
            <a:custGeom>
              <a:avLst/>
              <a:gdLst>
                <a:gd name="connsiteX0" fmla="*/ 0 w 2641600"/>
                <a:gd name="connsiteY0" fmla="*/ 86388 h 518318"/>
                <a:gd name="connsiteX1" fmla="*/ 86388 w 2641600"/>
                <a:gd name="connsiteY1" fmla="*/ 0 h 518318"/>
                <a:gd name="connsiteX2" fmla="*/ 2555212 w 2641600"/>
                <a:gd name="connsiteY2" fmla="*/ 0 h 518318"/>
                <a:gd name="connsiteX3" fmla="*/ 2641600 w 2641600"/>
                <a:gd name="connsiteY3" fmla="*/ 86388 h 518318"/>
                <a:gd name="connsiteX4" fmla="*/ 2641600 w 2641600"/>
                <a:gd name="connsiteY4" fmla="*/ 431930 h 518318"/>
                <a:gd name="connsiteX5" fmla="*/ 2555212 w 2641600"/>
                <a:gd name="connsiteY5" fmla="*/ 518318 h 518318"/>
                <a:gd name="connsiteX6" fmla="*/ 86388 w 2641600"/>
                <a:gd name="connsiteY6" fmla="*/ 518318 h 518318"/>
                <a:gd name="connsiteX7" fmla="*/ 0 w 2641600"/>
                <a:gd name="connsiteY7" fmla="*/ 431930 h 518318"/>
                <a:gd name="connsiteX8" fmla="*/ 0 w 2641600"/>
                <a:gd name="connsiteY8" fmla="*/ 86388 h 51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518318">
                  <a:moveTo>
                    <a:pt x="0" y="86388"/>
                  </a:moveTo>
                  <a:cubicBezTo>
                    <a:pt x="0" y="38677"/>
                    <a:pt x="38677" y="0"/>
                    <a:pt x="86388" y="0"/>
                  </a:cubicBezTo>
                  <a:lnTo>
                    <a:pt x="2555212" y="0"/>
                  </a:lnTo>
                  <a:cubicBezTo>
                    <a:pt x="2602923" y="0"/>
                    <a:pt x="2641600" y="38677"/>
                    <a:pt x="2641600" y="86388"/>
                  </a:cubicBezTo>
                  <a:lnTo>
                    <a:pt x="2641600" y="431930"/>
                  </a:lnTo>
                  <a:cubicBezTo>
                    <a:pt x="2641600" y="479641"/>
                    <a:pt x="2602923" y="518318"/>
                    <a:pt x="2555212" y="518318"/>
                  </a:cubicBezTo>
                  <a:lnTo>
                    <a:pt x="86388" y="518318"/>
                  </a:lnTo>
                  <a:cubicBezTo>
                    <a:pt x="38677" y="518318"/>
                    <a:pt x="0" y="479641"/>
                    <a:pt x="0" y="431930"/>
                  </a:cubicBezTo>
                  <a:lnTo>
                    <a:pt x="0" y="86388"/>
                  </a:lnTo>
                  <a:close/>
                </a:path>
              </a:pathLst>
            </a:custGeom>
            <a:ln>
              <a:prstDash val="dash"/>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022" tIns="71022" rIns="71022" bIns="71022"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Marianne" panose="02000000000000000000" pitchFamily="2" charset="0"/>
                </a:rPr>
                <a:t>Elargissement à d’autres parties prenantes</a:t>
              </a:r>
            </a:p>
          </p:txBody>
        </p:sp>
        <p:sp>
          <p:nvSpPr>
            <p:cNvPr id="13" name="Forme libre : forme 12">
              <a:extLst>
                <a:ext uri="{FF2B5EF4-FFF2-40B4-BE49-F238E27FC236}">
                  <a16:creationId xmlns:a16="http://schemas.microsoft.com/office/drawing/2014/main" id="{9E4CFBD3-1816-F0A4-FF01-4F3E94B6B4EA}"/>
                </a:ext>
              </a:extLst>
            </p:cNvPr>
            <p:cNvSpPr/>
            <p:nvPr/>
          </p:nvSpPr>
          <p:spPr>
            <a:xfrm>
              <a:off x="696390" y="1512713"/>
              <a:ext cx="2543834" cy="720763"/>
            </a:xfrm>
            <a:custGeom>
              <a:avLst/>
              <a:gdLst>
                <a:gd name="connsiteX0" fmla="*/ 0 w 2543834"/>
                <a:gd name="connsiteY0" fmla="*/ 120130 h 720763"/>
                <a:gd name="connsiteX1" fmla="*/ 120130 w 2543834"/>
                <a:gd name="connsiteY1" fmla="*/ 0 h 720763"/>
                <a:gd name="connsiteX2" fmla="*/ 2423704 w 2543834"/>
                <a:gd name="connsiteY2" fmla="*/ 0 h 720763"/>
                <a:gd name="connsiteX3" fmla="*/ 2543834 w 2543834"/>
                <a:gd name="connsiteY3" fmla="*/ 120130 h 720763"/>
                <a:gd name="connsiteX4" fmla="*/ 2543834 w 2543834"/>
                <a:gd name="connsiteY4" fmla="*/ 600633 h 720763"/>
                <a:gd name="connsiteX5" fmla="*/ 2423704 w 2543834"/>
                <a:gd name="connsiteY5" fmla="*/ 720763 h 720763"/>
                <a:gd name="connsiteX6" fmla="*/ 120130 w 2543834"/>
                <a:gd name="connsiteY6" fmla="*/ 720763 h 720763"/>
                <a:gd name="connsiteX7" fmla="*/ 0 w 2543834"/>
                <a:gd name="connsiteY7" fmla="*/ 600633 h 720763"/>
                <a:gd name="connsiteX8" fmla="*/ 0 w 2543834"/>
                <a:gd name="connsiteY8" fmla="*/ 120130 h 72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834" h="720763">
                  <a:moveTo>
                    <a:pt x="0" y="120130"/>
                  </a:moveTo>
                  <a:cubicBezTo>
                    <a:pt x="0" y="53784"/>
                    <a:pt x="53784" y="0"/>
                    <a:pt x="120130" y="0"/>
                  </a:cubicBezTo>
                  <a:lnTo>
                    <a:pt x="2423704" y="0"/>
                  </a:lnTo>
                  <a:cubicBezTo>
                    <a:pt x="2490050" y="0"/>
                    <a:pt x="2543834" y="53784"/>
                    <a:pt x="2543834" y="120130"/>
                  </a:cubicBezTo>
                  <a:lnTo>
                    <a:pt x="2543834" y="600633"/>
                  </a:lnTo>
                  <a:cubicBezTo>
                    <a:pt x="2543834" y="666979"/>
                    <a:pt x="2490050" y="720763"/>
                    <a:pt x="2423704" y="720763"/>
                  </a:cubicBezTo>
                  <a:lnTo>
                    <a:pt x="120130" y="720763"/>
                  </a:lnTo>
                  <a:cubicBezTo>
                    <a:pt x="53784" y="720763"/>
                    <a:pt x="0" y="666979"/>
                    <a:pt x="0" y="600633"/>
                  </a:cubicBezTo>
                  <a:lnTo>
                    <a:pt x="0" y="120130"/>
                  </a:lnTo>
                  <a:close/>
                </a:path>
              </a:pathLst>
            </a:custGeom>
            <a:ln>
              <a:prstDash val="dash"/>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905" tIns="80905" rIns="80905" bIns="80905"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Marianne" panose="02000000000000000000" pitchFamily="2" charset="0"/>
                </a:rPr>
                <a:t>Comité de suivi/stratégique</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(parties prenantes et rep. Des réseaux territoriaux)</a:t>
              </a:r>
            </a:p>
          </p:txBody>
        </p:sp>
        <p:sp>
          <p:nvSpPr>
            <p:cNvPr id="14" name="Forme libre : forme 13">
              <a:extLst>
                <a:ext uri="{FF2B5EF4-FFF2-40B4-BE49-F238E27FC236}">
                  <a16:creationId xmlns:a16="http://schemas.microsoft.com/office/drawing/2014/main" id="{529A5AB5-3D04-DF89-5746-E1D414F408D6}"/>
                </a:ext>
              </a:extLst>
            </p:cNvPr>
            <p:cNvSpPr/>
            <p:nvPr/>
          </p:nvSpPr>
          <p:spPr>
            <a:xfrm>
              <a:off x="745173" y="2722857"/>
              <a:ext cx="2624227" cy="650277"/>
            </a:xfrm>
            <a:custGeom>
              <a:avLst/>
              <a:gdLst>
                <a:gd name="connsiteX0" fmla="*/ 0 w 2641600"/>
                <a:gd name="connsiteY0" fmla="*/ 108382 h 650277"/>
                <a:gd name="connsiteX1" fmla="*/ 108382 w 2641600"/>
                <a:gd name="connsiteY1" fmla="*/ 0 h 650277"/>
                <a:gd name="connsiteX2" fmla="*/ 2533218 w 2641600"/>
                <a:gd name="connsiteY2" fmla="*/ 0 h 650277"/>
                <a:gd name="connsiteX3" fmla="*/ 2641600 w 2641600"/>
                <a:gd name="connsiteY3" fmla="*/ 108382 h 650277"/>
                <a:gd name="connsiteX4" fmla="*/ 2641600 w 2641600"/>
                <a:gd name="connsiteY4" fmla="*/ 541895 h 650277"/>
                <a:gd name="connsiteX5" fmla="*/ 2533218 w 2641600"/>
                <a:gd name="connsiteY5" fmla="*/ 650277 h 650277"/>
                <a:gd name="connsiteX6" fmla="*/ 108382 w 2641600"/>
                <a:gd name="connsiteY6" fmla="*/ 650277 h 650277"/>
                <a:gd name="connsiteX7" fmla="*/ 0 w 2641600"/>
                <a:gd name="connsiteY7" fmla="*/ 541895 h 650277"/>
                <a:gd name="connsiteX8" fmla="*/ 0 w 2641600"/>
                <a:gd name="connsiteY8" fmla="*/ 108382 h 65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650277">
                  <a:moveTo>
                    <a:pt x="0" y="108382"/>
                  </a:moveTo>
                  <a:cubicBezTo>
                    <a:pt x="0" y="48524"/>
                    <a:pt x="48524" y="0"/>
                    <a:pt x="108382" y="0"/>
                  </a:cubicBezTo>
                  <a:lnTo>
                    <a:pt x="2533218" y="0"/>
                  </a:lnTo>
                  <a:cubicBezTo>
                    <a:pt x="2593076" y="0"/>
                    <a:pt x="2641600" y="48524"/>
                    <a:pt x="2641600" y="108382"/>
                  </a:cubicBezTo>
                  <a:lnTo>
                    <a:pt x="2641600" y="541895"/>
                  </a:lnTo>
                  <a:cubicBezTo>
                    <a:pt x="2641600" y="601753"/>
                    <a:pt x="2593076" y="650277"/>
                    <a:pt x="2533218" y="650277"/>
                  </a:cubicBezTo>
                  <a:lnTo>
                    <a:pt x="108382" y="650277"/>
                  </a:lnTo>
                  <a:cubicBezTo>
                    <a:pt x="48524" y="650277"/>
                    <a:pt x="0" y="601753"/>
                    <a:pt x="0" y="541895"/>
                  </a:cubicBezTo>
                  <a:lnTo>
                    <a:pt x="0" y="108382"/>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464" tIns="77464" rIns="77464" bIns="77464"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Comité de pilotage PQE</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(DAC, CNAM, HAS, ATIH, ANAP,</a:t>
              </a:r>
              <a:r>
                <a:rPr lang="fr-FR" sz="1200" strike="sngStrike" kern="1200" dirty="0">
                  <a:latin typeface="Marianne" panose="02000000000000000000" pitchFamily="2" charset="0"/>
                </a:rPr>
                <a:t> </a:t>
              </a:r>
              <a:r>
                <a:rPr lang="fr-FR" sz="1200" kern="1200" dirty="0">
                  <a:latin typeface="Marianne" panose="02000000000000000000" pitchFamily="2" charset="0"/>
                </a:rPr>
                <a:t>ANSM</a:t>
              </a:r>
              <a:r>
                <a:rPr lang="fr-FR" sz="1200" kern="1200">
                  <a:latin typeface="Marianne" panose="02000000000000000000" pitchFamily="2" charset="0"/>
                </a:rPr>
                <a:t>, ARS</a:t>
              </a:r>
              <a:r>
                <a:rPr lang="fr-FR" sz="1200" kern="1200" dirty="0">
                  <a:latin typeface="Marianne" panose="02000000000000000000" pitchFamily="2" charset="0"/>
                </a:rPr>
                <a:t>)</a:t>
              </a:r>
            </a:p>
          </p:txBody>
        </p:sp>
        <p:sp>
          <p:nvSpPr>
            <p:cNvPr id="15" name="Forme libre : forme 14">
              <a:extLst>
                <a:ext uri="{FF2B5EF4-FFF2-40B4-BE49-F238E27FC236}">
                  <a16:creationId xmlns:a16="http://schemas.microsoft.com/office/drawing/2014/main" id="{BBF0A162-770F-65B3-8CAC-DB36E8AB35CA}"/>
                </a:ext>
              </a:extLst>
            </p:cNvPr>
            <p:cNvSpPr/>
            <p:nvPr/>
          </p:nvSpPr>
          <p:spPr>
            <a:xfrm>
              <a:off x="679553" y="3790269"/>
              <a:ext cx="2641600" cy="518318"/>
            </a:xfrm>
            <a:custGeom>
              <a:avLst/>
              <a:gdLst>
                <a:gd name="connsiteX0" fmla="*/ 0 w 2641600"/>
                <a:gd name="connsiteY0" fmla="*/ 86388 h 518318"/>
                <a:gd name="connsiteX1" fmla="*/ 86388 w 2641600"/>
                <a:gd name="connsiteY1" fmla="*/ 0 h 518318"/>
                <a:gd name="connsiteX2" fmla="*/ 2555212 w 2641600"/>
                <a:gd name="connsiteY2" fmla="*/ 0 h 518318"/>
                <a:gd name="connsiteX3" fmla="*/ 2641600 w 2641600"/>
                <a:gd name="connsiteY3" fmla="*/ 86388 h 518318"/>
                <a:gd name="connsiteX4" fmla="*/ 2641600 w 2641600"/>
                <a:gd name="connsiteY4" fmla="*/ 431930 h 518318"/>
                <a:gd name="connsiteX5" fmla="*/ 2555212 w 2641600"/>
                <a:gd name="connsiteY5" fmla="*/ 518318 h 518318"/>
                <a:gd name="connsiteX6" fmla="*/ 86388 w 2641600"/>
                <a:gd name="connsiteY6" fmla="*/ 518318 h 518318"/>
                <a:gd name="connsiteX7" fmla="*/ 0 w 2641600"/>
                <a:gd name="connsiteY7" fmla="*/ 431930 h 518318"/>
                <a:gd name="connsiteX8" fmla="*/ 0 w 2641600"/>
                <a:gd name="connsiteY8" fmla="*/ 86388 h 51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518318">
                  <a:moveTo>
                    <a:pt x="0" y="86388"/>
                  </a:moveTo>
                  <a:cubicBezTo>
                    <a:pt x="0" y="38677"/>
                    <a:pt x="38677" y="0"/>
                    <a:pt x="86388" y="0"/>
                  </a:cubicBezTo>
                  <a:lnTo>
                    <a:pt x="2555212" y="0"/>
                  </a:lnTo>
                  <a:cubicBezTo>
                    <a:pt x="2602923" y="0"/>
                    <a:pt x="2641600" y="38677"/>
                    <a:pt x="2641600" y="86388"/>
                  </a:cubicBezTo>
                  <a:lnTo>
                    <a:pt x="2641600" y="431930"/>
                  </a:lnTo>
                  <a:cubicBezTo>
                    <a:pt x="2641600" y="479641"/>
                    <a:pt x="2602923" y="518318"/>
                    <a:pt x="2555212" y="518318"/>
                  </a:cubicBezTo>
                  <a:lnTo>
                    <a:pt x="86388" y="518318"/>
                  </a:lnTo>
                  <a:cubicBezTo>
                    <a:pt x="38677" y="518318"/>
                    <a:pt x="0" y="479641"/>
                    <a:pt x="0" y="431930"/>
                  </a:cubicBezTo>
                  <a:lnTo>
                    <a:pt x="0" y="86388"/>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022" tIns="71022" rIns="71022" bIns="71022" numCol="1" spcCol="1270" anchor="ctr" anchorCtr="0">
              <a:noAutofit/>
            </a:bodyPr>
            <a:lstStyle/>
            <a:p>
              <a:pPr marL="0" lvl="0" indent="0" algn="ctr" defTabSz="533400">
                <a:lnSpc>
                  <a:spcPct val="90000"/>
                </a:lnSpc>
                <a:spcBef>
                  <a:spcPct val="0"/>
                </a:spcBef>
                <a:spcAft>
                  <a:spcPct val="35000"/>
                </a:spcAft>
                <a:buNone/>
              </a:pPr>
              <a:r>
                <a:rPr lang="fr-FR" sz="1200" kern="1200" dirty="0">
                  <a:solidFill>
                    <a:srgbClr val="FF0000"/>
                  </a:solidFill>
                  <a:latin typeface="Marianne" panose="02000000000000000000" pitchFamily="2" charset="0"/>
                </a:rPr>
                <a:t>Bureau du COPIL</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(DGOS/DSS/CNAM/DGCS/DGS)</a:t>
              </a:r>
            </a:p>
          </p:txBody>
        </p:sp>
      </p:grpSp>
      <p:sp>
        <p:nvSpPr>
          <p:cNvPr id="2" name="Espace réservé du numéro de diapositive 1">
            <a:extLst>
              <a:ext uri="{FF2B5EF4-FFF2-40B4-BE49-F238E27FC236}">
                <a16:creationId xmlns:a16="http://schemas.microsoft.com/office/drawing/2014/main" id="{B34F7E4B-8A88-036F-9591-C6234AEE6AF6}"/>
              </a:ext>
            </a:extLst>
          </p:cNvPr>
          <p:cNvSpPr>
            <a:spLocks noGrp="1"/>
          </p:cNvSpPr>
          <p:nvPr>
            <p:ph type="sldNum" sz="quarter" idx="12"/>
          </p:nvPr>
        </p:nvSpPr>
        <p:spPr>
          <a:xfrm>
            <a:off x="7591660" y="4783500"/>
            <a:ext cx="1350000" cy="360000"/>
          </a:xfrm>
        </p:spPr>
        <p:txBody>
          <a:bodyPr/>
          <a:lstStyle/>
          <a:p>
            <a:fld id="{733122C9-A0B9-462F-8757-0847AD287B63}" type="slidenum">
              <a:rPr lang="fr-FR" smtClean="0"/>
              <a:pPr/>
              <a:t>3</a:t>
            </a:fld>
            <a:endParaRPr lang="fr-FR" dirty="0"/>
          </a:p>
        </p:txBody>
      </p:sp>
      <p:sp>
        <p:nvSpPr>
          <p:cNvPr id="6" name="Espace réservé de la date 5">
            <a:extLst>
              <a:ext uri="{FF2B5EF4-FFF2-40B4-BE49-F238E27FC236}">
                <a16:creationId xmlns:a16="http://schemas.microsoft.com/office/drawing/2014/main" id="{95A6A603-CBDD-EDFE-C6D7-3D9CB8457D3A}"/>
              </a:ext>
            </a:extLst>
          </p:cNvPr>
          <p:cNvSpPr>
            <a:spLocks noGrp="1"/>
          </p:cNvSpPr>
          <p:nvPr>
            <p:ph type="dt" sz="half" idx="2"/>
          </p:nvPr>
        </p:nvSpPr>
        <p:spPr/>
        <p:txBody>
          <a:bodyPr/>
          <a:lstStyle/>
          <a:p>
            <a:fld id="{251C71F6-E0A6-1740-B64F-38F332886BAF}" type="datetime1">
              <a:rPr lang="fr-FR" cap="all" smtClean="0"/>
              <a:pPr/>
              <a:t>27/07/2026</a:t>
            </a:fld>
            <a:endParaRPr lang="fr-FR" cap="all" dirty="0"/>
          </a:p>
        </p:txBody>
      </p:sp>
      <p:sp>
        <p:nvSpPr>
          <p:cNvPr id="7" name="ZoneTexte 6">
            <a:extLst>
              <a:ext uri="{FF2B5EF4-FFF2-40B4-BE49-F238E27FC236}">
                <a16:creationId xmlns:a16="http://schemas.microsoft.com/office/drawing/2014/main" id="{72DC341D-562E-6EC9-7DA2-872A6AA783C4}"/>
              </a:ext>
            </a:extLst>
          </p:cNvPr>
          <p:cNvSpPr txBox="1"/>
          <p:nvPr/>
        </p:nvSpPr>
        <p:spPr>
          <a:xfrm>
            <a:off x="4838368" y="2474854"/>
            <a:ext cx="4179781" cy="938719"/>
          </a:xfrm>
          <a:prstGeom prst="rect">
            <a:avLst/>
          </a:prstGeom>
          <a:noFill/>
        </p:spPr>
        <p:txBody>
          <a:bodyPr wrap="square">
            <a:spAutoFit/>
          </a:bodyPr>
          <a:lstStyle/>
          <a:p>
            <a:pPr marL="171450" indent="-171450">
              <a:buFont typeface="Arial" panose="020B0604020202020204" pitchFamily="34" charset="0"/>
              <a:buChar char="•"/>
            </a:pPr>
            <a:r>
              <a:rPr lang="fr-FR" sz="1100" dirty="0">
                <a:latin typeface="Marianne" panose="02000000000000000000" pitchFamily="2" charset="0"/>
              </a:rPr>
              <a:t>Espace de définition des orientations, priorités et d’articulation pour gagner en cohérence</a:t>
            </a:r>
          </a:p>
          <a:p>
            <a:pPr marL="171450" indent="-171450">
              <a:buFont typeface="Arial" panose="020B0604020202020204" pitchFamily="34" charset="0"/>
              <a:buChar char="•"/>
            </a:pPr>
            <a:r>
              <a:rPr lang="fr-FR" sz="1100" dirty="0">
                <a:latin typeface="Marianne" panose="02000000000000000000" pitchFamily="2" charset="0"/>
              </a:rPr>
              <a:t>Fréquence : a minima deux fois par an, et autant que nécessaire pour assurer la construction d’une feuille de route partagée et son suivi infra-annuel. </a:t>
            </a:r>
          </a:p>
        </p:txBody>
      </p:sp>
      <p:sp>
        <p:nvSpPr>
          <p:cNvPr id="9" name="ZoneTexte 8">
            <a:extLst>
              <a:ext uri="{FF2B5EF4-FFF2-40B4-BE49-F238E27FC236}">
                <a16:creationId xmlns:a16="http://schemas.microsoft.com/office/drawing/2014/main" id="{1E27270F-700F-3E8B-C60A-8DDCFC4CEE04}"/>
              </a:ext>
            </a:extLst>
          </p:cNvPr>
          <p:cNvSpPr txBox="1"/>
          <p:nvPr/>
        </p:nvSpPr>
        <p:spPr>
          <a:xfrm>
            <a:off x="4840335" y="1204863"/>
            <a:ext cx="4179781" cy="938719"/>
          </a:xfrm>
          <a:prstGeom prst="rect">
            <a:avLst/>
          </a:prstGeom>
          <a:noFill/>
        </p:spPr>
        <p:txBody>
          <a:bodyPr wrap="square">
            <a:spAutoFit/>
          </a:bodyPr>
          <a:lstStyle>
            <a:defPPr>
              <a:defRPr lang="fr-FR"/>
            </a:defPPr>
            <a:lvl1pPr>
              <a:defRPr sz="1100">
                <a:latin typeface="Marianne" panose="02000000000000000000" pitchFamily="2" charset="0"/>
              </a:defRPr>
            </a:lvl1pPr>
          </a:lstStyle>
          <a:p>
            <a:pPr marL="171450" indent="-171450">
              <a:buFont typeface="Arial" panose="020B0604020202020204" pitchFamily="34" charset="0"/>
              <a:buChar char="•"/>
            </a:pPr>
            <a:r>
              <a:rPr lang="fr-FR" dirty="0"/>
              <a:t>Espace de centralisation, de partage et d’appropriation ainsi que de mobilisation de l’ensemble de l’écosystème pour gagner en lisibilité.</a:t>
            </a:r>
          </a:p>
          <a:p>
            <a:pPr marL="171450" indent="-171450">
              <a:buFont typeface="Arial" panose="020B0604020202020204" pitchFamily="34" charset="0"/>
              <a:buChar char="•"/>
            </a:pPr>
            <a:r>
              <a:rPr lang="fr-FR" b="1" dirty="0"/>
              <a:t>Troisième niveau à envisager à moyen terme, en cas de portage politique</a:t>
            </a:r>
          </a:p>
        </p:txBody>
      </p:sp>
      <p:sp>
        <p:nvSpPr>
          <p:cNvPr id="10" name="ZoneTexte 9">
            <a:extLst>
              <a:ext uri="{FF2B5EF4-FFF2-40B4-BE49-F238E27FC236}">
                <a16:creationId xmlns:a16="http://schemas.microsoft.com/office/drawing/2014/main" id="{6FD6FB3F-7327-2763-1F03-65C8B28901B7}"/>
              </a:ext>
            </a:extLst>
          </p:cNvPr>
          <p:cNvSpPr txBox="1"/>
          <p:nvPr/>
        </p:nvSpPr>
        <p:spPr>
          <a:xfrm>
            <a:off x="5354182" y="3773573"/>
            <a:ext cx="3784989" cy="769441"/>
          </a:xfrm>
          <a:prstGeom prst="rect">
            <a:avLst/>
          </a:prstGeom>
          <a:noFill/>
        </p:spPr>
        <p:txBody>
          <a:bodyPr wrap="square">
            <a:spAutoFit/>
          </a:bodyPr>
          <a:lstStyle/>
          <a:p>
            <a:pPr marL="171450" indent="-171450">
              <a:buFont typeface="Arial" panose="020B0604020202020204" pitchFamily="34" charset="0"/>
              <a:buChar char="•"/>
            </a:pPr>
            <a:r>
              <a:rPr lang="fr-FR" sz="1100" dirty="0">
                <a:latin typeface="Marianne" panose="02000000000000000000" pitchFamily="2" charset="0"/>
              </a:rPr>
              <a:t>Les démarches et projets identifiés comme leviers se poursuivent selon leur comitologie dédiée </a:t>
            </a:r>
          </a:p>
          <a:p>
            <a:pPr marL="171450" indent="-171450">
              <a:buFont typeface="Arial" panose="020B0604020202020204" pitchFamily="34" charset="0"/>
              <a:buChar char="•"/>
            </a:pPr>
            <a:r>
              <a:rPr lang="fr-FR" sz="1100" dirty="0">
                <a:latin typeface="Marianne" panose="02000000000000000000" pitchFamily="2" charset="0"/>
              </a:rPr>
              <a:t>Une consolidation est assurée par axe dans le cadre des GT</a:t>
            </a:r>
          </a:p>
        </p:txBody>
      </p:sp>
      <p:sp>
        <p:nvSpPr>
          <p:cNvPr id="19" name="ZoneTexte 18">
            <a:extLst>
              <a:ext uri="{FF2B5EF4-FFF2-40B4-BE49-F238E27FC236}">
                <a16:creationId xmlns:a16="http://schemas.microsoft.com/office/drawing/2014/main" id="{94B6D21C-BFC2-86DF-985F-1AB490D7D82B}"/>
              </a:ext>
            </a:extLst>
          </p:cNvPr>
          <p:cNvSpPr txBox="1"/>
          <p:nvPr/>
        </p:nvSpPr>
        <p:spPr>
          <a:xfrm>
            <a:off x="-8445" y="2055963"/>
            <a:ext cx="1913145" cy="1615827"/>
          </a:xfrm>
          <a:prstGeom prst="rect">
            <a:avLst/>
          </a:prstGeom>
          <a:solidFill>
            <a:schemeClr val="accent2">
              <a:lumMod val="20000"/>
              <a:lumOff val="80000"/>
            </a:schemeClr>
          </a:solidFill>
        </p:spPr>
        <p:txBody>
          <a:bodyPr wrap="square">
            <a:spAutoFit/>
          </a:bodyPr>
          <a:lstStyle>
            <a:defPPr>
              <a:defRPr lang="fr-FR"/>
            </a:defPPr>
            <a:lvl1pPr marL="171450" indent="-171450">
              <a:buFont typeface="Arial" panose="020B0604020202020204" pitchFamily="34" charset="0"/>
              <a:buChar char="•"/>
              <a:defRPr sz="1100">
                <a:latin typeface="Marianne" panose="02000000000000000000" pitchFamily="2" charset="0"/>
              </a:defRPr>
            </a:lvl1pPr>
          </a:lstStyle>
          <a:p>
            <a:r>
              <a:rPr lang="fr-FR" dirty="0"/>
              <a:t>Représentants des médecins généralistes et spécialistes en ville et hôpital, sociétés savantes, autres</a:t>
            </a:r>
          </a:p>
          <a:p>
            <a:r>
              <a:rPr lang="fr-FR" b="1" dirty="0"/>
              <a:t>A associer ponctuellement aux GT</a:t>
            </a:r>
          </a:p>
          <a:p>
            <a:endParaRPr lang="fr-FR" dirty="0"/>
          </a:p>
        </p:txBody>
      </p:sp>
    </p:spTree>
    <p:extLst>
      <p:ext uri="{BB962C8B-B14F-4D97-AF65-F5344CB8AC3E}">
        <p14:creationId xmlns:p14="http://schemas.microsoft.com/office/powerpoint/2010/main" val="1512080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800A3-4C41-40E2-77A1-BE3B364DA2ED}"/>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DC4DFA9-FC76-0889-44A1-0425898D2F23}"/>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1563FD85-0148-66AE-58E9-3764C8DF687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30</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84372EFA-52A9-8B3E-65C6-314D73B7872D}"/>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FEFA5BA1-6C92-04EB-C73C-3E091A4C52C1}"/>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n°12 : </a:t>
            </a:r>
            <a:r>
              <a:rPr lang="fr-FR" sz="1400" b="1" dirty="0">
                <a:solidFill>
                  <a:schemeClr val="bg1"/>
                </a:solidFill>
                <a:latin typeface="Marianne" panose="02000000000000000000" pitchFamily="2" charset="0"/>
              </a:rPr>
              <a:t>Assurer la mise en œuvre du parcours de soins global élargissant la population cible du PPC </a:t>
            </a:r>
            <a:endParaRPr lang="fr-FR" sz="1400" b="1" dirty="0">
              <a:latin typeface="Marianne" panose="02000000000000000000" pitchFamily="2" charset="0"/>
            </a:endParaRPr>
          </a:p>
        </p:txBody>
      </p:sp>
      <p:sp>
        <p:nvSpPr>
          <p:cNvPr id="6" name="Rectangle 5">
            <a:extLst>
              <a:ext uri="{FF2B5EF4-FFF2-40B4-BE49-F238E27FC236}">
                <a16:creationId xmlns:a16="http://schemas.microsoft.com/office/drawing/2014/main" id="{9A1106BC-3E5B-489C-1E57-8FD4BED0A2F7}"/>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E5B02AF0-EC17-0F0A-0551-F0DD68924C1D}"/>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18BB1CA2-2979-692A-5108-3B5A387C13A1}"/>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A947EB33-9B52-D623-EEB8-98651D918A6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21C2CB4B-8DC8-A6ED-F0BE-FA9E21B9FA89}"/>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246AA45B-ACEA-EC3A-0D74-75C2DF99BA7A}"/>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39913938-D05C-C52A-7D5F-40D4DC0AD0B3}"/>
              </a:ext>
            </a:extLst>
          </p:cNvPr>
          <p:cNvSpPr txBox="1"/>
          <p:nvPr/>
        </p:nvSpPr>
        <p:spPr>
          <a:xfrm>
            <a:off x="6761202" y="3181571"/>
            <a:ext cx="1843647" cy="122341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Suivi de la mise en œuvre du parcours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Articulation avec l’XP APA</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Pas de gains d’efficience immédiats  </a:t>
            </a:r>
          </a:p>
        </p:txBody>
      </p:sp>
      <p:sp>
        <p:nvSpPr>
          <p:cNvPr id="7" name="Rectangle 6">
            <a:extLst>
              <a:ext uri="{FF2B5EF4-FFF2-40B4-BE49-F238E27FC236}">
                <a16:creationId xmlns:a16="http://schemas.microsoft.com/office/drawing/2014/main" id="{6892D3B7-AD96-B374-34DC-C18442E1533B}"/>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2C4033AA-DF42-34EC-65A1-D02F827714BE}"/>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DSS/CNAM/DGS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fédérations</a:t>
            </a:r>
          </a:p>
        </p:txBody>
      </p:sp>
      <p:sp>
        <p:nvSpPr>
          <p:cNvPr id="22" name="Rectangle 21">
            <a:extLst>
              <a:ext uri="{FF2B5EF4-FFF2-40B4-BE49-F238E27FC236}">
                <a16:creationId xmlns:a16="http://schemas.microsoft.com/office/drawing/2014/main" id="{109B4903-4FC1-7D96-4A3C-9D737EE17249}"/>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EEE96438-6513-620D-D299-C064F56DFEA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B998213D-6B48-4D94-C1A3-04275EF0DEE3}"/>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CD02F31B-7BCC-2756-1D06-00DF532F7B45}"/>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Evolutions réglementaires</a:t>
            </a:r>
          </a:p>
          <a:p>
            <a:r>
              <a:rPr lang="fr-FR" sz="800" b="0" dirty="0">
                <a:solidFill>
                  <a:prstClr val="black"/>
                </a:solidFill>
                <a:latin typeface="Marianne" panose="02000000000000000000" pitchFamily="2" charset="0"/>
              </a:rPr>
              <a:t>Instruction aux ARS </a:t>
            </a:r>
          </a:p>
          <a:p>
            <a:r>
              <a:rPr lang="fr-FR" sz="800" b="0" dirty="0">
                <a:solidFill>
                  <a:prstClr val="black"/>
                </a:solidFill>
                <a:latin typeface="Marianne" panose="02000000000000000000" pitchFamily="2" charset="0"/>
              </a:rPr>
              <a:t>Suivi de la mise en œuvre du parcours </a:t>
            </a:r>
          </a:p>
          <a:p>
            <a:r>
              <a:rPr lang="fr-FR" sz="800" b="0" dirty="0">
                <a:solidFill>
                  <a:prstClr val="black"/>
                </a:solidFill>
                <a:latin typeface="Marianne" panose="02000000000000000000" pitchFamily="2" charset="0"/>
              </a:rPr>
              <a:t>Adaptions éventuelles  </a:t>
            </a:r>
          </a:p>
        </p:txBody>
      </p:sp>
      <p:sp>
        <p:nvSpPr>
          <p:cNvPr id="20" name="Rectangle 19">
            <a:extLst>
              <a:ext uri="{FF2B5EF4-FFF2-40B4-BE49-F238E27FC236}">
                <a16:creationId xmlns:a16="http://schemas.microsoft.com/office/drawing/2014/main" id="{536E3518-4E4A-744D-ECB1-F980C6C0A5E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97278D4-4128-113E-28EF-0BEC13190155}"/>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967C0AFE-6F18-B4DD-C92D-1F8DD722DBE9}"/>
              </a:ext>
            </a:extLst>
          </p:cNvPr>
          <p:cNvSpPr txBox="1"/>
          <p:nvPr/>
        </p:nvSpPr>
        <p:spPr>
          <a:xfrm>
            <a:off x="333285" y="1550139"/>
            <a:ext cx="6352670" cy="415498"/>
          </a:xfrm>
          <a:prstGeom prst="rect">
            <a:avLst/>
          </a:prstGeom>
          <a:noFill/>
        </p:spPr>
        <p:txBody>
          <a:bodyPr wrap="square" rtlCol="0">
            <a:spAutoFit/>
          </a:bodyPr>
          <a:lstStyle/>
          <a:p>
            <a:pPr marL="285750" indent="-285750" algn="just">
              <a:buFont typeface="Arial" panose="020B0604020202020204" pitchFamily="34" charset="0"/>
              <a:buChar char="•"/>
            </a:pPr>
            <a:r>
              <a:rPr lang="fr-FR" sz="700" dirty="0">
                <a:latin typeface="Marianne" panose="02000000000000000000" pitchFamily="2" charset="0"/>
              </a:rPr>
              <a:t>Décret du 13 février 2026 a élargi la patientèle du PPC, devenu parcours de soins global pour les personnes recevant ou ayant reçu un traitement pour un cancer, complété par un arrêté du 27 avril 2026</a:t>
            </a:r>
          </a:p>
          <a:p>
            <a:pPr marL="285750" indent="-285750" algn="just">
              <a:buFont typeface="Arial" panose="020B0604020202020204" pitchFamily="34" charset="0"/>
              <a:buChar char="•"/>
            </a:pPr>
            <a:r>
              <a:rPr lang="fr-FR" sz="700" dirty="0">
                <a:latin typeface="Marianne" panose="02000000000000000000" pitchFamily="2" charset="0"/>
              </a:rPr>
              <a:t>Enjeux de mise en œuvre de ce parcours (élargissement patientèle cible, financement des frais de coordination du parcours) </a:t>
            </a:r>
          </a:p>
        </p:txBody>
      </p:sp>
      <p:sp>
        <p:nvSpPr>
          <p:cNvPr id="23" name="ZoneTexte 22">
            <a:extLst>
              <a:ext uri="{FF2B5EF4-FFF2-40B4-BE49-F238E27FC236}">
                <a16:creationId xmlns:a16="http://schemas.microsoft.com/office/drawing/2014/main" id="{F6F3A7B0-5976-ACC5-CBB1-299DE2FAD9DA}"/>
              </a:ext>
            </a:extLst>
          </p:cNvPr>
          <p:cNvSpPr txBox="1"/>
          <p:nvPr/>
        </p:nvSpPr>
        <p:spPr>
          <a:xfrm>
            <a:off x="600071" y="2304264"/>
            <a:ext cx="5979483" cy="523220"/>
          </a:xfrm>
          <a:prstGeom prst="rect">
            <a:avLst/>
          </a:prstGeom>
          <a:noFill/>
        </p:spPr>
        <p:txBody>
          <a:bodyPr wrap="square" rtlCol="0">
            <a:spAutoFit/>
          </a:bodyPr>
          <a:lstStyle/>
          <a:p>
            <a:pPr marL="285750" indent="-285750" algn="just">
              <a:buFont typeface="Arial" panose="020B0604020202020204" pitchFamily="34" charset="0"/>
              <a:buChar char="•"/>
            </a:pPr>
            <a:r>
              <a:rPr lang="fr-FR" sz="700" b="1" dirty="0">
                <a:latin typeface="Marianne" panose="02000000000000000000" pitchFamily="2" charset="0"/>
              </a:rPr>
              <a:t>P : </a:t>
            </a:r>
            <a:r>
              <a:rPr lang="fr-FR" sz="700" dirty="0">
                <a:latin typeface="Marianne" panose="02000000000000000000" pitchFamily="2" charset="0"/>
              </a:rPr>
              <a:t>élargissement de la patientèle cible </a:t>
            </a:r>
            <a:endParaRPr lang="fr-FR" sz="700" b="1" dirty="0">
              <a:latin typeface="Marianne" panose="02000000000000000000" pitchFamily="2" charset="0"/>
            </a:endParaRPr>
          </a:p>
          <a:p>
            <a:pPr marL="285750" indent="-285750" algn="just">
              <a:buFont typeface="Arial" panose="020B0604020202020204" pitchFamily="34" charset="0"/>
              <a:buChar char="•"/>
            </a:pPr>
            <a:r>
              <a:rPr lang="fr-FR" sz="700" b="1" dirty="0">
                <a:latin typeface="Marianne" panose="02000000000000000000" pitchFamily="2" charset="0"/>
              </a:rPr>
              <a:t>Q: </a:t>
            </a:r>
            <a:r>
              <a:rPr lang="fr-FR" sz="700" dirty="0">
                <a:latin typeface="Marianne" panose="02000000000000000000" pitchFamily="2" charset="0"/>
              </a:rPr>
              <a:t>amélioration de la qualité de prise en charge des patients recevant ou ayant reçu un traitement, à travers un panier de soins adapté à chaque situation (bilan activité physique / bilan nutritionnel / bilan psy / suivi psy / suivi nutritionnel)</a:t>
            </a:r>
          </a:p>
          <a:p>
            <a:pPr marL="285750" indent="-285750" algn="just">
              <a:buFont typeface="Arial" panose="020B0604020202020204" pitchFamily="34" charset="0"/>
              <a:buChar char="•"/>
            </a:pPr>
            <a:r>
              <a:rPr lang="fr-FR" sz="700" b="1" dirty="0">
                <a:latin typeface="Marianne" panose="02000000000000000000" pitchFamily="2" charset="0"/>
              </a:rPr>
              <a:t>E : </a:t>
            </a:r>
            <a:r>
              <a:rPr lang="fr-FR" sz="700" dirty="0">
                <a:latin typeface="Marianne" panose="02000000000000000000" pitchFamily="2" charset="0"/>
              </a:rPr>
              <a:t>moindre taux de récidive (baisse des dépenses associées) </a:t>
            </a:r>
            <a:endParaRPr lang="fr-FR" sz="700" b="1" dirty="0">
              <a:latin typeface="Marianne" panose="02000000000000000000" pitchFamily="2" charset="0"/>
            </a:endParaRPr>
          </a:p>
        </p:txBody>
      </p:sp>
      <p:sp>
        <p:nvSpPr>
          <p:cNvPr id="24" name="ZoneTexte 23">
            <a:extLst>
              <a:ext uri="{FF2B5EF4-FFF2-40B4-BE49-F238E27FC236}">
                <a16:creationId xmlns:a16="http://schemas.microsoft.com/office/drawing/2014/main" id="{D107C2C8-0A85-E9F3-103D-FC9A93CC37C5}"/>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Associer différents acteurs dans la mise en œuvre et le suivi de ce parcours élargi (ARS, associations de patients…) </a:t>
            </a:r>
          </a:p>
        </p:txBody>
      </p:sp>
    </p:spTree>
    <p:extLst>
      <p:ext uri="{BB962C8B-B14F-4D97-AF65-F5344CB8AC3E}">
        <p14:creationId xmlns:p14="http://schemas.microsoft.com/office/powerpoint/2010/main" val="3823517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F952F-2AED-9FCD-397D-8E0465A8A87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4124AD1-619D-835D-FC47-F9F298B3D884}"/>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818C715-0668-C027-FF70-36F9C171A14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31</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6670BD9C-1E3F-1F38-C01C-D7028D78310B}"/>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401FD049-2E4A-1FA7-A604-E7777A6389D0}"/>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r>
              <a:rPr lang="fr-FR" sz="1050" b="1" dirty="0">
                <a:solidFill>
                  <a:prstClr val="white"/>
                </a:solidFill>
                <a:latin typeface="Marianne" panose="02000000000000000000" pitchFamily="2" charset="0"/>
              </a:rPr>
              <a:t>Action n°13 </a:t>
            </a:r>
            <a:r>
              <a:rPr lang="fr-FR" sz="1050" dirty="0">
                <a:solidFill>
                  <a:prstClr val="white"/>
                </a:solidFill>
                <a:latin typeface="Marianne" panose="02000000000000000000" pitchFamily="2" charset="0"/>
              </a:rPr>
              <a:t>: </a:t>
            </a:r>
            <a:r>
              <a:rPr lang="fr-FR" sz="1050" dirty="0">
                <a:solidFill>
                  <a:schemeClr val="bg1"/>
                </a:solidFill>
                <a:latin typeface="Marianne" panose="02000000000000000000" pitchFamily="2" charset="0"/>
                <a:cs typeface="Times New Roman" panose="02020603050405020304" pitchFamily="18" charset="0"/>
              </a:rPr>
              <a:t>Renforcer et faire la transparence sur l’application des seuils d’activité en cancérologie et organiser la gradation territoriale de l’offre afin de garantir des prises en charge pertinentes, efficiente et de qualité</a:t>
            </a:r>
            <a:r>
              <a:rPr lang="fr-FR" sz="1050" dirty="0">
                <a:solidFill>
                  <a:prstClr val="white"/>
                </a:solidFill>
                <a:latin typeface="Marianne" panose="02000000000000000000" pitchFamily="2" charset="0"/>
              </a:rPr>
              <a:t> </a:t>
            </a:r>
            <a:endParaRPr lang="fr-FR" sz="1050" b="1" dirty="0">
              <a:latin typeface="Marianne" panose="02000000000000000000" pitchFamily="2" charset="0"/>
            </a:endParaRPr>
          </a:p>
        </p:txBody>
      </p:sp>
      <p:sp>
        <p:nvSpPr>
          <p:cNvPr id="6" name="Rectangle 5">
            <a:extLst>
              <a:ext uri="{FF2B5EF4-FFF2-40B4-BE49-F238E27FC236}">
                <a16:creationId xmlns:a16="http://schemas.microsoft.com/office/drawing/2014/main" id="{99F02099-37C5-FCB6-8DD4-D2F8207401F6}"/>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4EE85A6E-1B4E-45AE-C826-FA95E0F71625}"/>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B627EF21-F506-E76C-6C75-197EFDC3666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1A0E8278-4E7B-9CE0-A441-B59B7C638DAF}"/>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4D83A213-AE2A-1ECA-DCC2-EFEDE2BDE599}"/>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43D5F611-91E4-6891-9F98-E6BEB4F4A14E}"/>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7" name="Rectangle 6">
            <a:extLst>
              <a:ext uri="{FF2B5EF4-FFF2-40B4-BE49-F238E27FC236}">
                <a16:creationId xmlns:a16="http://schemas.microsoft.com/office/drawing/2014/main" id="{470E952C-509D-A52F-ED2F-8CE497D4C338}"/>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97E3CBD3-40EB-D189-5674-F334D22F68B9}"/>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DGOS / ANAP / ARS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a:t>
            </a:r>
          </a:p>
        </p:txBody>
      </p:sp>
      <p:sp>
        <p:nvSpPr>
          <p:cNvPr id="22" name="Rectangle 21">
            <a:extLst>
              <a:ext uri="{FF2B5EF4-FFF2-40B4-BE49-F238E27FC236}">
                <a16:creationId xmlns:a16="http://schemas.microsoft.com/office/drawing/2014/main" id="{482A49D7-85FB-878A-5958-25580BD3A49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34E2D3E0-4FEE-A099-A935-C40DBC6C9DE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4EB69148-B76C-8A9A-6C6C-967AEE87086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0" name="Rectangle 19">
            <a:extLst>
              <a:ext uri="{FF2B5EF4-FFF2-40B4-BE49-F238E27FC236}">
                <a16:creationId xmlns:a16="http://schemas.microsoft.com/office/drawing/2014/main" id="{773A6C6B-9BD4-074E-2782-F91924E6AF98}"/>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8B69F738-AC7E-467F-5D29-A662DEA5F60E}"/>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25" name="ZoneTexte 24">
            <a:extLst>
              <a:ext uri="{FF2B5EF4-FFF2-40B4-BE49-F238E27FC236}">
                <a16:creationId xmlns:a16="http://schemas.microsoft.com/office/drawing/2014/main" id="{7722018D-C61E-4F48-CB04-4D6A44A27AE4}"/>
              </a:ext>
            </a:extLst>
          </p:cNvPr>
          <p:cNvSpPr txBox="1"/>
          <p:nvPr/>
        </p:nvSpPr>
        <p:spPr>
          <a:xfrm>
            <a:off x="333285" y="1550139"/>
            <a:ext cx="6352670" cy="523220"/>
          </a:xfrm>
          <a:prstGeom prst="rect">
            <a:avLst/>
          </a:prstGeom>
          <a:noFill/>
        </p:spPr>
        <p:txBody>
          <a:bodyPr wrap="square" rtlCol="0">
            <a:spAutoFit/>
          </a:bodyPr>
          <a:lstStyle/>
          <a:p>
            <a:pPr algn="just"/>
            <a:r>
              <a:rPr lang="fr-FR" sz="700" dirty="0">
                <a:latin typeface="Marianne" panose="02000000000000000000" pitchFamily="2" charset="0"/>
              </a:rPr>
              <a:t>La chirurgie cancérologique est soumise à des seuils d’activité minimales, par localisation (art R6123-91-4 CSP). La Cour des comptes, la CNAM et la DGOS s’accordent sur la nécessité de travaux DGOS/ARS sur le suivi effectif du respect des seuils par les établissements de santé autorisés à une activité de soins soumise à seuil, notamment en cancérologie. L’objectif est de disposer de visibilité sur le respect des seuils par les établissements autorisés au traitement du cancer, ainsi que sur la réalisation d’actes au sein d’établissements non autorisés. </a:t>
            </a:r>
          </a:p>
        </p:txBody>
      </p:sp>
      <p:sp>
        <p:nvSpPr>
          <p:cNvPr id="26" name="ZoneTexte 25">
            <a:extLst>
              <a:ext uri="{FF2B5EF4-FFF2-40B4-BE49-F238E27FC236}">
                <a16:creationId xmlns:a16="http://schemas.microsoft.com/office/drawing/2014/main" id="{7C7E4FF3-A8E2-FA4C-9798-9CCB260A97BA}"/>
              </a:ext>
            </a:extLst>
          </p:cNvPr>
          <p:cNvSpPr txBox="1"/>
          <p:nvPr/>
        </p:nvSpPr>
        <p:spPr>
          <a:xfrm>
            <a:off x="258793" y="2339799"/>
            <a:ext cx="5979483" cy="523220"/>
          </a:xfrm>
          <a:prstGeom prst="rect">
            <a:avLst/>
          </a:prstGeom>
          <a:noFill/>
        </p:spPr>
        <p:txBody>
          <a:bodyPr wrap="square" rtlCol="0">
            <a:spAutoFit/>
          </a:bodyPr>
          <a:lstStyle/>
          <a:p>
            <a:pPr marL="285750" indent="-285750" algn="just">
              <a:buFont typeface="Arial" panose="020B0604020202020204" pitchFamily="34" charset="0"/>
              <a:buChar char="•"/>
            </a:pPr>
            <a:r>
              <a:rPr lang="fr-FR" sz="700" b="1" dirty="0">
                <a:latin typeface="Marianne" panose="02000000000000000000" pitchFamily="2" charset="0"/>
              </a:rPr>
              <a:t>P : </a:t>
            </a:r>
            <a:r>
              <a:rPr lang="fr-FR" sz="700" dirty="0">
                <a:latin typeface="Marianne" panose="02000000000000000000" pitchFamily="2" charset="0"/>
              </a:rPr>
              <a:t>un meilleur suivi de l’atteinte des seuils par les établissements autorisés à une activité de soins soumise à seuil et des actes assurés par les établissements non autorisés</a:t>
            </a:r>
            <a:r>
              <a:rPr lang="fr-FR" sz="700" b="1" dirty="0">
                <a:latin typeface="Marianne" panose="02000000000000000000" pitchFamily="2" charset="0"/>
              </a:rPr>
              <a:t> </a:t>
            </a:r>
            <a:endParaRPr lang="fr-FR" sz="700" b="1" strike="sngStrike" dirty="0">
              <a:latin typeface="Marianne" panose="02000000000000000000" pitchFamily="2" charset="0"/>
            </a:endParaRPr>
          </a:p>
          <a:p>
            <a:pPr marL="285750" indent="-285750" algn="just">
              <a:buFont typeface="Arial" panose="020B0604020202020204" pitchFamily="34" charset="0"/>
              <a:buChar char="•"/>
            </a:pPr>
            <a:r>
              <a:rPr lang="fr-FR" sz="700" b="1" dirty="0">
                <a:latin typeface="Marianne" panose="02000000000000000000" pitchFamily="2" charset="0"/>
              </a:rPr>
              <a:t>Q: </a:t>
            </a:r>
            <a:r>
              <a:rPr lang="fr-FR" sz="700" dirty="0">
                <a:latin typeface="Marianne" panose="02000000000000000000" pitchFamily="2" charset="0"/>
              </a:rPr>
              <a:t>Une meilleure qualité des prises en charge en cancérologie </a:t>
            </a:r>
          </a:p>
          <a:p>
            <a:pPr marL="285750" indent="-285750" algn="just">
              <a:buFont typeface="Arial" panose="020B0604020202020204" pitchFamily="34" charset="0"/>
              <a:buChar char="•"/>
            </a:pPr>
            <a:r>
              <a:rPr lang="fr-FR" sz="700" b="1" dirty="0">
                <a:latin typeface="Marianne" panose="02000000000000000000" pitchFamily="2" charset="0"/>
              </a:rPr>
              <a:t>E : </a:t>
            </a:r>
            <a:r>
              <a:rPr lang="fr-FR" sz="700" dirty="0">
                <a:latin typeface="Marianne" panose="02000000000000000000" pitchFamily="2" charset="0"/>
              </a:rPr>
              <a:t>Une gestion plus efficiente des services</a:t>
            </a:r>
          </a:p>
        </p:txBody>
      </p:sp>
      <p:sp>
        <p:nvSpPr>
          <p:cNvPr id="27" name="ZoneTexte 26">
            <a:extLst>
              <a:ext uri="{FF2B5EF4-FFF2-40B4-BE49-F238E27FC236}">
                <a16:creationId xmlns:a16="http://schemas.microsoft.com/office/drawing/2014/main" id="{216B3333-0616-F5EB-DAFB-8425556E3BD3}"/>
              </a:ext>
            </a:extLst>
          </p:cNvPr>
          <p:cNvSpPr txBox="1"/>
          <p:nvPr/>
        </p:nvSpPr>
        <p:spPr>
          <a:xfrm>
            <a:off x="333880" y="3047084"/>
            <a:ext cx="548272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Suivi et contrôle des seuils par les ARS </a:t>
            </a:r>
          </a:p>
          <a:p>
            <a:r>
              <a:rPr lang="fr-FR" sz="800" b="0" dirty="0">
                <a:solidFill>
                  <a:schemeClr val="tx1"/>
                </a:solidFill>
                <a:latin typeface="Marianne" panose="02000000000000000000" pitchFamily="2" charset="0"/>
              </a:rPr>
              <a:t>Mise en place d’une campagne annuelle d’évaluation de l’atteinte des seuils d’activité et d’analyse de l’activité des établissements non autorisés (campagne pilotée par la DGOS, en lien avec les ARS) : lancement de la campagne test en 2026, avant généralisation en 2027</a:t>
            </a:r>
            <a:endParaRPr lang="fr-FR" sz="800" b="0" dirty="0">
              <a:solidFill>
                <a:prstClr val="black"/>
              </a:solidFill>
              <a:latin typeface="Marianne" panose="02000000000000000000" pitchFamily="2" charset="0"/>
            </a:endParaRPr>
          </a:p>
        </p:txBody>
      </p:sp>
      <p:sp>
        <p:nvSpPr>
          <p:cNvPr id="28" name="ZoneTexte 27">
            <a:extLst>
              <a:ext uri="{FF2B5EF4-FFF2-40B4-BE49-F238E27FC236}">
                <a16:creationId xmlns:a16="http://schemas.microsoft.com/office/drawing/2014/main" id="{19EE8D6A-E744-14F4-2E8C-D114A88AF890}"/>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Associer différents acteurs dans la mise en œuvre et le suivi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latin typeface="Marianne" panose="02000000000000000000" pitchFamily="2" charset="0"/>
                <a:ea typeface="Calibri" panose="020F0502020204030204" pitchFamily="34" charset="0"/>
                <a:cs typeface="Calibri" panose="020F0502020204030204" pitchFamily="34" charset="0"/>
              </a:rPr>
              <a:t>Mobiliser les ARS dans la campagne d’évaluation des seuils / des actes non autorisés</a:t>
            </a:r>
          </a:p>
        </p:txBody>
      </p:sp>
      <p:sp>
        <p:nvSpPr>
          <p:cNvPr id="29" name="ZoneTexte 28">
            <a:extLst>
              <a:ext uri="{FF2B5EF4-FFF2-40B4-BE49-F238E27FC236}">
                <a16:creationId xmlns:a16="http://schemas.microsoft.com/office/drawing/2014/main" id="{966B335A-D8EB-8683-038F-DD27F7F7C124}"/>
              </a:ext>
            </a:extLst>
          </p:cNvPr>
          <p:cNvSpPr txBox="1"/>
          <p:nvPr/>
        </p:nvSpPr>
        <p:spPr>
          <a:xfrm>
            <a:off x="6831468" y="2859748"/>
            <a:ext cx="1843647" cy="214674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1000" dirty="0">
              <a:latin typeface="Marianne" panose="02000000000000000000" pitchFamily="2" charset="0"/>
            </a:endParaRPr>
          </a:p>
          <a:p>
            <a:pPr marL="171450" indent="-171450" defTabSz="685783">
              <a:buFont typeface="Arial" panose="020B0604020202020204" pitchFamily="34" charset="0"/>
              <a:buChar char="•"/>
              <a:defRPr/>
            </a:pPr>
            <a:r>
              <a:rPr lang="fr-FR" sz="1000" dirty="0">
                <a:latin typeface="Marianne" panose="02000000000000000000" pitchFamily="2" charset="0"/>
              </a:rPr>
              <a:t>Charge de travail des ARS</a:t>
            </a:r>
          </a:p>
          <a:p>
            <a:pPr marL="171450" indent="-171450" defTabSz="685783">
              <a:buFont typeface="Arial" panose="020B0604020202020204" pitchFamily="34" charset="0"/>
              <a:buChar char="•"/>
              <a:defRPr/>
            </a:pPr>
            <a:r>
              <a:rPr lang="fr-FR" sz="1000" dirty="0">
                <a:latin typeface="Marianne" panose="02000000000000000000" pitchFamily="2" charset="0"/>
              </a:rPr>
              <a:t>Délais de mise en conformité aux nouveaux seuils prévus par le cadre réglementaire</a:t>
            </a:r>
          </a:p>
          <a:p>
            <a:pPr marL="171450" indent="-171450" defTabSz="685783">
              <a:buFont typeface="Arial" panose="020B0604020202020204" pitchFamily="34" charset="0"/>
              <a:buChar char="•"/>
              <a:defRPr/>
            </a:pPr>
            <a:r>
              <a:rPr lang="fr-FR" sz="1000" dirty="0">
                <a:latin typeface="Marianne" panose="02000000000000000000" pitchFamily="2" charset="0"/>
              </a:rPr>
              <a:t>Etude sur des données d’activité à N-1</a:t>
            </a:r>
          </a:p>
          <a:p>
            <a:pPr marL="171450" indent="-171450" defTabSz="685783">
              <a:buFont typeface="Arial" panose="020B0604020202020204" pitchFamily="34" charset="0"/>
              <a:buChar char="•"/>
              <a:defRPr/>
            </a:pPr>
            <a:r>
              <a:rPr lang="fr-FR" sz="1000" dirty="0">
                <a:latin typeface="Marianne" panose="02000000000000000000" pitchFamily="2" charset="0"/>
              </a:rPr>
              <a:t>Réactions des fédérations </a:t>
            </a:r>
            <a:r>
              <a:rPr lang="fr-FR" sz="1000" dirty="0">
                <a:solidFill>
                  <a:prstClr val="black"/>
                </a:solidFill>
                <a:latin typeface="Marianne" panose="02000000000000000000" pitchFamily="2" charset="0"/>
              </a:rPr>
              <a:t>hospitalières </a:t>
            </a:r>
          </a:p>
        </p:txBody>
      </p:sp>
    </p:spTree>
    <p:extLst>
      <p:ext uri="{BB962C8B-B14F-4D97-AF65-F5344CB8AC3E}">
        <p14:creationId xmlns:p14="http://schemas.microsoft.com/office/powerpoint/2010/main" val="4244532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51F-4C0B-5C4F-53F5-FFB18B00DE1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77C96A3-63B8-74DF-38FE-56CB57D66945}"/>
              </a:ext>
            </a:extLst>
          </p:cNvPr>
          <p:cNvSpPr>
            <a:spLocks noGrp="1"/>
          </p:cNvSpPr>
          <p:nvPr>
            <p:ph type="sldNum" sz="quarter" idx="12"/>
          </p:nvPr>
        </p:nvSpPr>
        <p:spPr/>
        <p:txBody>
          <a:bodyPr/>
          <a:lstStyle/>
          <a:p>
            <a:fld id="{733122C9-A0B9-462F-8757-0847AD287B63}" type="slidenum">
              <a:rPr lang="fr-FR" smtClean="0"/>
              <a:pPr/>
              <a:t>32</a:t>
            </a:fld>
            <a:endParaRPr lang="fr-FR" dirty="0"/>
          </a:p>
        </p:txBody>
      </p:sp>
      <p:sp>
        <p:nvSpPr>
          <p:cNvPr id="6" name="Espace réservé de la date 5">
            <a:extLst>
              <a:ext uri="{FF2B5EF4-FFF2-40B4-BE49-F238E27FC236}">
                <a16:creationId xmlns:a16="http://schemas.microsoft.com/office/drawing/2014/main" id="{E60A0C94-FBAC-4E55-1CC2-300A10811EF2}"/>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989F3583-4888-61D1-0BF7-C9D1F0DD9145}"/>
              </a:ext>
            </a:extLst>
          </p:cNvPr>
          <p:cNvSpPr>
            <a:spLocks noGrp="1"/>
          </p:cNvSpPr>
          <p:nvPr>
            <p:ph type="title"/>
          </p:nvPr>
        </p:nvSpPr>
        <p:spPr>
          <a:xfrm>
            <a:off x="323850" y="915566"/>
            <a:ext cx="8424863" cy="606777"/>
          </a:xfrm>
        </p:spPr>
        <p:txBody>
          <a:bodyPr/>
          <a:lstStyle/>
          <a:p>
            <a:r>
              <a:rPr lang="fr-FR" dirty="0"/>
              <a:t>Maladies cardio-vasculaires et assimilées (MCVA)</a:t>
            </a:r>
          </a:p>
        </p:txBody>
      </p:sp>
      <p:sp>
        <p:nvSpPr>
          <p:cNvPr id="9" name="Espace réservé du texte 2">
            <a:extLst>
              <a:ext uri="{FF2B5EF4-FFF2-40B4-BE49-F238E27FC236}">
                <a16:creationId xmlns:a16="http://schemas.microsoft.com/office/drawing/2014/main" id="{8BF4BD83-82AF-54A5-2963-A4A6FD1F6940}"/>
              </a:ext>
            </a:extLst>
          </p:cNvPr>
          <p:cNvSpPr>
            <a:spLocks noGrp="1"/>
          </p:cNvSpPr>
          <p:nvPr>
            <p:ph type="body" sz="quarter" idx="13"/>
          </p:nvPr>
        </p:nvSpPr>
        <p:spPr>
          <a:xfrm>
            <a:off x="235743" y="1539736"/>
            <a:ext cx="8601075" cy="2880320"/>
          </a:xfrm>
        </p:spPr>
        <p:txBody>
          <a:bodyPr/>
          <a:lstStyle/>
          <a:p>
            <a:pPr marL="285750" indent="-285750" algn="just">
              <a:buFont typeface="Arial" panose="020B0604020202020204" pitchFamily="34" charset="0"/>
              <a:buChar char="•"/>
            </a:pPr>
            <a:r>
              <a:rPr lang="fr-FR" dirty="0"/>
              <a:t>Montant des dépenses remboursées – MCVA : </a:t>
            </a:r>
            <a:r>
              <a:rPr lang="fr-FR" b="0" dirty="0"/>
              <a:t>21,9 Mds </a:t>
            </a:r>
            <a:r>
              <a:rPr lang="fr-FR" sz="1000" b="0" dirty="0"/>
              <a:t>(source : CNAM, </a:t>
            </a:r>
            <a:r>
              <a:rPr lang="fr-FR" sz="1000" b="0" i="1" dirty="0"/>
              <a:t>Dépenses remboursées affectées à chaque pathologie en 2023, </a:t>
            </a:r>
            <a:r>
              <a:rPr lang="fr-FR" sz="1000" b="0" dirty="0"/>
              <a:t>2025) </a:t>
            </a:r>
            <a:r>
              <a:rPr lang="fr-FR" sz="1000" dirty="0"/>
              <a:t> </a:t>
            </a:r>
          </a:p>
          <a:p>
            <a:pPr marL="285750" indent="-285750" algn="just">
              <a:buFont typeface="Arial" panose="020B0604020202020204" pitchFamily="34" charset="0"/>
              <a:buChar char="•"/>
            </a:pPr>
            <a:r>
              <a:rPr lang="fr-FR" u="sng" dirty="0"/>
              <a:t>Problématique n°1 – Prévention (nutrition ; tabac ; alcool) et inégalités socio-économiques et territoriales  </a:t>
            </a:r>
            <a:r>
              <a:rPr lang="fr-FR" dirty="0"/>
              <a:t>: </a:t>
            </a:r>
            <a:r>
              <a:rPr lang="fr-FR" b="0" dirty="0"/>
              <a:t>15% des Français en situation d’obésité, 46% en surpoids ; incidence des maladies cardiovasculaires 30% pour élevées dans les communes défavorisées (</a:t>
            </a:r>
            <a:r>
              <a:rPr lang="fr-FR" b="0" dirty="0" err="1"/>
              <a:t>SpF</a:t>
            </a:r>
            <a:r>
              <a:rPr lang="fr-FR" b="0" dirty="0"/>
              <a:t>, 2025) </a:t>
            </a:r>
            <a:endParaRPr lang="fr-FR"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a:t>
            </a:r>
            <a:r>
              <a:rPr lang="fr-FR" sz="1200" dirty="0">
                <a:sym typeface="Wingdings" panose="05000000000000000000" pitchFamily="2" charset="2"/>
              </a:rPr>
              <a:t> : FLCA ; PNLT ; développement de l’activité physique adaptée dans le cadre de la feuille d’orientation APA ; Stratégie nationale alimentation nutrition climat/ PNNS5 ; mon bilan prévention  2026 ; addiction, parcours complexe chez l’adulte</a:t>
            </a:r>
            <a:endParaRPr lang="fr-FR" b="1" dirty="0"/>
          </a:p>
          <a:p>
            <a:pPr marL="285750" indent="-285750" algn="just">
              <a:buFont typeface="Arial" panose="020B0604020202020204" pitchFamily="34" charset="0"/>
              <a:buChar char="•"/>
            </a:pPr>
            <a:r>
              <a:rPr lang="fr-FR" u="sng" dirty="0"/>
              <a:t>Problématique n°2 – Continuité des parcours </a:t>
            </a:r>
            <a:r>
              <a:rPr lang="fr-FR" dirty="0"/>
              <a:t>: </a:t>
            </a:r>
            <a:r>
              <a:rPr lang="fr-FR" b="0" dirty="0"/>
              <a:t>22% des hypertensions artérielles non traitées sont de grade 2 ou 3 (CNAM, 2025), soulignant une prise en charge tardive ; 4,5 cardiologues par centre de cardiologie interventionnelle, sous le seuil nécessaire à la continuité des soins et à un fonctionnement en continu (Cour des Comptes, 2018) </a:t>
            </a:r>
            <a:endParaRPr lang="fr-FR"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 </a:t>
            </a:r>
            <a:r>
              <a:rPr lang="fr-FR" sz="1200" dirty="0">
                <a:sym typeface="Wingdings" panose="05000000000000000000" pitchFamily="2" charset="2"/>
              </a:rPr>
              <a:t>PCR obésité complexe et réadaptation cardiaque dans le cadre de la FO APA; parcours d’accompagnement préventif ; Sophia 2.0 ; CECICS</a:t>
            </a:r>
            <a:endParaRPr lang="fr-FR" sz="1200" dirty="0"/>
          </a:p>
        </p:txBody>
      </p:sp>
      <p:sp>
        <p:nvSpPr>
          <p:cNvPr id="3" name="Rectangle 2">
            <a:extLst>
              <a:ext uri="{FF2B5EF4-FFF2-40B4-BE49-F238E27FC236}">
                <a16:creationId xmlns:a16="http://schemas.microsoft.com/office/drawing/2014/main" id="{E9C3773E-109E-1D1E-4558-A52BC2A49976}"/>
              </a:ext>
            </a:extLst>
          </p:cNvPr>
          <p:cNvSpPr/>
          <p:nvPr/>
        </p:nvSpPr>
        <p:spPr>
          <a:xfrm>
            <a:off x="4177738" y="299836"/>
            <a:ext cx="4659080" cy="430888"/>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80DFBD7-E7A0-ECE2-3D2F-6E2B760148B4}"/>
              </a:ext>
            </a:extLst>
          </p:cNvPr>
          <p:cNvSpPr txBox="1"/>
          <p:nvPr/>
        </p:nvSpPr>
        <p:spPr>
          <a:xfrm>
            <a:off x="3853888" y="299836"/>
            <a:ext cx="4966262" cy="430887"/>
          </a:xfrm>
          <a:prstGeom prst="rect">
            <a:avLst/>
          </a:prstGeom>
          <a:noFill/>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Chantiers transversaux</a:t>
            </a:r>
            <a:r>
              <a:rPr lang="fr-FR" sz="1100" dirty="0">
                <a:latin typeface="Marianne" panose="02000000000000000000" pitchFamily="2" charset="0"/>
                <a:sym typeface="Wingdings" panose="05000000000000000000" pitchFamily="2" charset="2"/>
              </a:rPr>
              <a:t>: feuille de route cardiovasculaire </a:t>
            </a:r>
            <a:r>
              <a:rPr lang="fr-FR" sz="1100" b="1" dirty="0">
                <a:latin typeface="Marianne" panose="02000000000000000000" pitchFamily="2" charset="0"/>
                <a:sym typeface="Wingdings" panose="05000000000000000000" pitchFamily="2" charset="2"/>
              </a:rPr>
              <a:t>(DGS)</a:t>
            </a:r>
          </a:p>
        </p:txBody>
      </p:sp>
    </p:spTree>
    <p:extLst>
      <p:ext uri="{BB962C8B-B14F-4D97-AF65-F5344CB8AC3E}">
        <p14:creationId xmlns:p14="http://schemas.microsoft.com/office/powerpoint/2010/main" val="131027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A251-32F1-3232-C1D0-F70D1786EB8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F2AB230-C26B-7015-AAA5-4FC4710D807A}"/>
              </a:ext>
            </a:extLst>
          </p:cNvPr>
          <p:cNvSpPr>
            <a:spLocks noGrp="1"/>
          </p:cNvSpPr>
          <p:nvPr>
            <p:ph type="sldNum" sz="quarter" idx="12"/>
          </p:nvPr>
        </p:nvSpPr>
        <p:spPr/>
        <p:txBody>
          <a:bodyPr/>
          <a:lstStyle/>
          <a:p>
            <a:fld id="{733122C9-A0B9-462F-8757-0847AD287B63}" type="slidenum">
              <a:rPr lang="fr-FR" smtClean="0"/>
              <a:pPr/>
              <a:t>33</a:t>
            </a:fld>
            <a:endParaRPr lang="fr-FR"/>
          </a:p>
        </p:txBody>
      </p:sp>
      <p:sp>
        <p:nvSpPr>
          <p:cNvPr id="3" name="Espace réservé du texte 2">
            <a:extLst>
              <a:ext uri="{FF2B5EF4-FFF2-40B4-BE49-F238E27FC236}">
                <a16:creationId xmlns:a16="http://schemas.microsoft.com/office/drawing/2014/main" id="{24CBAA42-2E5B-9B02-89A2-31727EA8D96A}"/>
              </a:ext>
            </a:extLst>
          </p:cNvPr>
          <p:cNvSpPr>
            <a:spLocks noGrp="1"/>
          </p:cNvSpPr>
          <p:nvPr>
            <p:ph type="body" sz="quarter" idx="13"/>
          </p:nvPr>
        </p:nvSpPr>
        <p:spPr>
          <a:xfrm>
            <a:off x="284863" y="1279742"/>
            <a:ext cx="8363272" cy="4011910"/>
          </a:xfrm>
        </p:spPr>
        <p:txBody>
          <a:bodyPr/>
          <a:lstStyle/>
          <a:p>
            <a:pPr marL="285750" indent="-285750" algn="just">
              <a:buFont typeface="Arial" panose="020B0604020202020204" pitchFamily="34" charset="0"/>
              <a:buChar char="•"/>
            </a:pPr>
            <a:r>
              <a:rPr lang="fr-FR" u="sng" dirty="0"/>
              <a:t>Thème n°1 </a:t>
            </a:r>
            <a:r>
              <a:rPr lang="fr-FR" dirty="0"/>
              <a:t>: Réduire les coûts liés à la prise en charge des pathologies cardio-vasculaires, en assurant une meilleure continuité des parcours et en renforçant les actions de prévention</a:t>
            </a:r>
          </a:p>
          <a:p>
            <a:pPr marL="673200" lvl="2" indent="-285750" algn="just">
              <a:buFont typeface="Wingdings" panose="05000000000000000000" pitchFamily="2" charset="2"/>
              <a:buChar char="è"/>
            </a:pPr>
            <a:r>
              <a:rPr lang="fr-FR" sz="1400" b="1" dirty="0">
                <a:sym typeface="Wingdings" panose="05000000000000000000" pitchFamily="2" charset="2"/>
              </a:rPr>
              <a:t>Leviers </a:t>
            </a:r>
            <a:r>
              <a:rPr lang="fr-FR" sz="1400" dirty="0">
                <a:sym typeface="Wingdings" panose="05000000000000000000" pitchFamily="2" charset="2"/>
              </a:rPr>
              <a:t>: suivi de CECICS ; PCR (obésité complexe, réadaptation cardiaque, prévention secondaire maladies cardiaques)  ; parcours d’accompagnement préventif </a:t>
            </a:r>
            <a:endParaRPr lang="fr-FR" sz="1400" dirty="0"/>
          </a:p>
          <a:p>
            <a:pPr marL="285750" indent="-285750" algn="just">
              <a:buFont typeface="Arial" panose="020B0604020202020204" pitchFamily="34" charset="0"/>
              <a:buChar char="•"/>
            </a:pPr>
            <a:r>
              <a:rPr lang="fr-FR" u="sng" dirty="0"/>
              <a:t>Thème n°2 </a:t>
            </a:r>
            <a:r>
              <a:rPr lang="fr-FR" dirty="0"/>
              <a:t>: Lutter contre les hospitalisations potentiellement évitables et les </a:t>
            </a:r>
            <a:r>
              <a:rPr lang="fr-FR" dirty="0" err="1"/>
              <a:t>réhospitalisations</a:t>
            </a:r>
            <a:r>
              <a:rPr lang="fr-FR" dirty="0"/>
              <a:t> à 30 jours après décompensation cardiaque </a:t>
            </a:r>
          </a:p>
          <a:p>
            <a:pPr marL="673200" lvl="2" indent="-285750" algn="just">
              <a:buFont typeface="Wingdings" panose="05000000000000000000" pitchFamily="2" charset="2"/>
              <a:buChar char="è"/>
            </a:pPr>
            <a:r>
              <a:rPr lang="fr-FR" sz="1400" b="1" dirty="0">
                <a:sym typeface="Wingdings" panose="05000000000000000000" pitchFamily="2" charset="2"/>
              </a:rPr>
              <a:t>Leviers</a:t>
            </a:r>
            <a:r>
              <a:rPr lang="fr-FR" sz="1400" dirty="0">
                <a:sym typeface="Wingdings" panose="05000000000000000000" pitchFamily="2" charset="2"/>
              </a:rPr>
              <a:t> : indicateurs IFAQ/IFEP ; télésurveillance des insuffisances cardiaques (AAP ARS) </a:t>
            </a:r>
          </a:p>
          <a:p>
            <a:pPr marL="285750" indent="-285750">
              <a:buFont typeface="Arial" panose="020B0604020202020204" pitchFamily="34" charset="0"/>
              <a:buChar char="•"/>
            </a:pPr>
            <a:r>
              <a:rPr lang="fr-FR" u="sng" dirty="0"/>
              <a:t>Thème n°3 </a:t>
            </a:r>
            <a:r>
              <a:rPr lang="fr-FR" dirty="0"/>
              <a:t>: Agir sur l’environnement alimentaire pour réduire la prévalence du surpoids, l’obésité et les MCVA associées</a:t>
            </a:r>
          </a:p>
          <a:p>
            <a:pPr marL="673200" lvl="2" indent="-285750" algn="just">
              <a:buFont typeface="Wingdings" panose="05000000000000000000" pitchFamily="2" charset="2"/>
              <a:buChar char="è"/>
              <a:defRPr/>
            </a:pPr>
            <a:r>
              <a:rPr kumimoji="0" lang="fr-FR" sz="1400" b="1" i="0" u="none" strike="noStrike" kern="1200" cap="none" spc="0" normalizeH="0" baseline="0" noProof="0" dirty="0">
                <a:ln>
                  <a:noFill/>
                </a:ln>
                <a:solidFill>
                  <a:srgbClr val="000000"/>
                </a:solidFill>
                <a:effectLst/>
                <a:uLnTx/>
                <a:uFillTx/>
                <a:latin typeface="Marianne" panose="02000000000000000000" pitchFamily="2" charset="0"/>
                <a:ea typeface="+mn-ea"/>
                <a:cs typeface="+mn-cs"/>
                <a:sym typeface="Wingdings" panose="05000000000000000000" pitchFamily="2" charset="2"/>
              </a:rPr>
              <a:t>Leviers</a:t>
            </a:r>
            <a:r>
              <a:rPr lang="fr-FR" sz="1400" dirty="0">
                <a:solidFill>
                  <a:srgbClr val="000000"/>
                </a:solidFill>
                <a:sym typeface="Wingdings" panose="05000000000000000000" pitchFamily="2" charset="2"/>
              </a:rPr>
              <a:t> : déploiement du Nutri-Score sur les produits alimentaires y compris en vrac et non préemballés ; signature d’accords collectifs pour réduire la teneur en sel, sucre gras des produits, et s’appuyer sur la taxe sur les boissons sucrées dans le cadre de la SNANC</a:t>
            </a:r>
          </a:p>
          <a:p>
            <a:pPr marL="387450" lvl="2" indent="0" algn="just">
              <a:buNone/>
              <a:defRPr/>
            </a:pPr>
            <a:endParaRPr kumimoji="0" lang="fr-FR" sz="1400" b="0" i="0" u="none" strike="noStrike" kern="1200" cap="none" spc="0" normalizeH="0" baseline="0" noProof="0" dirty="0">
              <a:ln>
                <a:noFill/>
              </a:ln>
              <a:solidFill>
                <a:srgbClr val="000000"/>
              </a:solidFill>
              <a:effectLst/>
              <a:uLnTx/>
              <a:uFillTx/>
              <a:latin typeface="Marianne" panose="02000000000000000000" pitchFamily="2" charset="0"/>
              <a:ea typeface="+mn-ea"/>
              <a:cs typeface="+mn-cs"/>
              <a:sym typeface="Wingdings" panose="05000000000000000000" pitchFamily="2" charset="2"/>
            </a:endParaRPr>
          </a:p>
        </p:txBody>
      </p:sp>
      <p:sp>
        <p:nvSpPr>
          <p:cNvPr id="6" name="Espace réservé de la date 5">
            <a:extLst>
              <a:ext uri="{FF2B5EF4-FFF2-40B4-BE49-F238E27FC236}">
                <a16:creationId xmlns:a16="http://schemas.microsoft.com/office/drawing/2014/main" id="{5D58E459-EA3F-46A1-12F6-4F8664539CFF}"/>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DAFABA08-F542-EE36-A5EC-1BFD4A8B9C08}"/>
              </a:ext>
            </a:extLst>
          </p:cNvPr>
          <p:cNvSpPr>
            <a:spLocks noGrp="1"/>
          </p:cNvSpPr>
          <p:nvPr>
            <p:ph type="title"/>
          </p:nvPr>
        </p:nvSpPr>
        <p:spPr>
          <a:xfrm>
            <a:off x="359568" y="727102"/>
            <a:ext cx="8424863" cy="606777"/>
          </a:xfrm>
        </p:spPr>
        <p:txBody>
          <a:bodyPr/>
          <a:lstStyle/>
          <a:p>
            <a:r>
              <a:rPr lang="fr-FR" dirty="0"/>
              <a:t>Maladies cardio-vasculaires et assimilées (MCVA)</a:t>
            </a:r>
          </a:p>
        </p:txBody>
      </p:sp>
    </p:spTree>
    <p:extLst>
      <p:ext uri="{BB962C8B-B14F-4D97-AF65-F5344CB8AC3E}">
        <p14:creationId xmlns:p14="http://schemas.microsoft.com/office/powerpoint/2010/main" val="3627571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A2AAE-37AE-EDF3-1F4D-AB34E16053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51251A23-083E-2440-06D9-5E0969BA591E}"/>
              </a:ext>
            </a:extLst>
          </p:cNvPr>
          <p:cNvSpPr/>
          <p:nvPr/>
        </p:nvSpPr>
        <p:spPr>
          <a:xfrm>
            <a:off x="4726159" y="1691855"/>
            <a:ext cx="4249126" cy="2967863"/>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361522DC-EAEE-C4CD-6EF7-2387D6B86CE6}"/>
              </a:ext>
            </a:extLst>
          </p:cNvPr>
          <p:cNvSpPr>
            <a:spLocks noGrp="1"/>
          </p:cNvSpPr>
          <p:nvPr>
            <p:ph type="sldNum" sz="quarter" idx="12"/>
          </p:nvPr>
        </p:nvSpPr>
        <p:spPr/>
        <p:txBody>
          <a:bodyPr/>
          <a:lstStyle/>
          <a:p>
            <a:fld id="{733122C9-A0B9-462F-8757-0847AD287B63}" type="slidenum">
              <a:rPr lang="fr-FR" smtClean="0"/>
              <a:pPr/>
              <a:t>34</a:t>
            </a:fld>
            <a:endParaRPr lang="fr-FR"/>
          </a:p>
        </p:txBody>
      </p:sp>
      <p:sp>
        <p:nvSpPr>
          <p:cNvPr id="8" name="Espace réservé du texte 7">
            <a:extLst>
              <a:ext uri="{FF2B5EF4-FFF2-40B4-BE49-F238E27FC236}">
                <a16:creationId xmlns:a16="http://schemas.microsoft.com/office/drawing/2014/main" id="{5FD9081B-D98A-15CE-42A8-176161BC1A8F}"/>
              </a:ext>
            </a:extLst>
          </p:cNvPr>
          <p:cNvSpPr>
            <a:spLocks noGrp="1"/>
          </p:cNvSpPr>
          <p:nvPr>
            <p:ph type="body" sz="quarter" idx="13"/>
          </p:nvPr>
        </p:nvSpPr>
        <p:spPr>
          <a:xfrm>
            <a:off x="463696" y="1779398"/>
            <a:ext cx="2520000" cy="2880320"/>
          </a:xfrm>
        </p:spPr>
        <p:txBody>
          <a:bodyPr/>
          <a:lstStyle/>
          <a:p>
            <a:pPr algn="just"/>
            <a:r>
              <a:rPr lang="fr-FR" dirty="0">
                <a:solidFill>
                  <a:schemeClr val="bg1"/>
                </a:solidFill>
              </a:rPr>
              <a:t> Hypothèse n°1 : Poursuivre le développement d’une plateforme de transports nationale avec l’entrepreneur d’intérêt général </a:t>
            </a:r>
            <a:r>
              <a:rPr lang="fr-FR" b="0" dirty="0">
                <a:solidFill>
                  <a:schemeClr val="bg1"/>
                </a:solidFill>
              </a:rPr>
              <a:t>(priorité : outil de commande ; algorithmes de diffusion et de groupement) </a:t>
            </a:r>
          </a:p>
          <a:p>
            <a:pPr marL="0" indent="0" algn="just">
              <a:buNone/>
            </a:pPr>
            <a:r>
              <a:rPr lang="fr-FR" dirty="0">
                <a:solidFill>
                  <a:schemeClr val="bg1"/>
                </a:solidFill>
              </a:rPr>
              <a:t>Hypothèse n°2 : </a:t>
            </a:r>
            <a:r>
              <a:rPr lang="fr-FR" b="0" dirty="0">
                <a:solidFill>
                  <a:schemeClr val="bg1"/>
                </a:solidFill>
              </a:rPr>
              <a:t>Expérimenter, à l’échelle régionale, la plateforme de transports centralisée</a:t>
            </a:r>
            <a:endParaRPr lang="fr-FR" dirty="0">
              <a:solidFill>
                <a:schemeClr val="bg1"/>
              </a:solidFill>
            </a:endParaRPr>
          </a:p>
        </p:txBody>
      </p:sp>
      <p:sp>
        <p:nvSpPr>
          <p:cNvPr id="9" name="Espace réservé du texte 8">
            <a:extLst>
              <a:ext uri="{FF2B5EF4-FFF2-40B4-BE49-F238E27FC236}">
                <a16:creationId xmlns:a16="http://schemas.microsoft.com/office/drawing/2014/main" id="{5F619774-0045-4FAC-72D3-9D07EADF4F0E}"/>
              </a:ext>
            </a:extLst>
          </p:cNvPr>
          <p:cNvSpPr>
            <a:spLocks noGrp="1"/>
          </p:cNvSpPr>
          <p:nvPr>
            <p:ph type="body" sz="quarter" idx="14"/>
          </p:nvPr>
        </p:nvSpPr>
        <p:spPr>
          <a:xfrm>
            <a:off x="4830718" y="1725875"/>
            <a:ext cx="4016102" cy="2860762"/>
          </a:xfrm>
        </p:spPr>
        <p:txBody>
          <a:bodyPr/>
          <a:lstStyle/>
          <a:p>
            <a:pPr marL="0" indent="0" algn="just">
              <a:buNone/>
            </a:pPr>
            <a:r>
              <a:rPr lang="fr-FR" dirty="0">
                <a:solidFill>
                  <a:schemeClr val="bg1"/>
                </a:solidFill>
              </a:rPr>
              <a:t>3. Développer le financement forfaitaire pour la prise en charge des patients souffrant d’une insuffisance cardiaque sévère, afin d’intéresser les établissements à la lutte contre les hospitalisations évitables </a:t>
            </a:r>
            <a:r>
              <a:rPr lang="fr-FR" b="0" dirty="0">
                <a:solidFill>
                  <a:schemeClr val="bg1"/>
                </a:solidFill>
              </a:rPr>
              <a:t> </a:t>
            </a:r>
          </a:p>
          <a:p>
            <a:pPr marL="0" indent="0" algn="just">
              <a:buNone/>
            </a:pPr>
            <a:endParaRPr lang="fr-FR" b="0" dirty="0">
              <a:solidFill>
                <a:schemeClr val="bg1"/>
              </a:solidFill>
            </a:endParaRPr>
          </a:p>
          <a:p>
            <a:pPr marL="0" indent="0" algn="just">
              <a:buNone/>
            </a:pPr>
            <a:r>
              <a:rPr lang="fr-FR" b="0" dirty="0">
                <a:solidFill>
                  <a:schemeClr val="bg1"/>
                </a:solidFill>
                <a:sym typeface="Wingdings" panose="05000000000000000000" pitchFamily="2" charset="2"/>
              </a:rPr>
              <a:t> Expérimentation CECICS (DGOS/DSS/EN51)</a:t>
            </a:r>
            <a:endParaRPr lang="fr-FR" b="0" dirty="0">
              <a:solidFill>
                <a:schemeClr val="bg1"/>
              </a:solidFill>
            </a:endParaRPr>
          </a:p>
        </p:txBody>
      </p:sp>
      <p:sp>
        <p:nvSpPr>
          <p:cNvPr id="3" name="Espace réservé de la date 2">
            <a:extLst>
              <a:ext uri="{FF2B5EF4-FFF2-40B4-BE49-F238E27FC236}">
                <a16:creationId xmlns:a16="http://schemas.microsoft.com/office/drawing/2014/main" id="{471673EF-A6EB-9830-8CD6-F56DE8E79C51}"/>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387518D0-2B97-5AEB-8C6E-AB4FB83AB887}"/>
              </a:ext>
            </a:extLst>
          </p:cNvPr>
          <p:cNvSpPr>
            <a:spLocks noGrp="1"/>
          </p:cNvSpPr>
          <p:nvPr>
            <p:ph type="title"/>
          </p:nvPr>
        </p:nvSpPr>
        <p:spPr/>
        <p:txBody>
          <a:bodyPr/>
          <a:lstStyle/>
          <a:p>
            <a:r>
              <a:rPr lang="fr-FR" dirty="0"/>
              <a:t>MCVA - Priorités d’action pour 2026 – 2027</a:t>
            </a:r>
          </a:p>
        </p:txBody>
      </p:sp>
      <p:sp>
        <p:nvSpPr>
          <p:cNvPr id="6" name="Espace réservé du pied de page 5">
            <a:extLst>
              <a:ext uri="{FF2B5EF4-FFF2-40B4-BE49-F238E27FC236}">
                <a16:creationId xmlns:a16="http://schemas.microsoft.com/office/drawing/2014/main" id="{10083D0D-7D57-352E-09FD-FCBF5E8CD98B}"/>
              </a:ext>
            </a:extLst>
          </p:cNvPr>
          <p:cNvSpPr>
            <a:spLocks noGrp="1"/>
          </p:cNvSpPr>
          <p:nvPr>
            <p:ph type="ftr" sz="quarter" idx="3"/>
          </p:nvPr>
        </p:nvSpPr>
        <p:spPr/>
        <p:txBody>
          <a:bodyPr/>
          <a:lstStyle/>
          <a:p>
            <a:r>
              <a:rPr lang="fr-FR"/>
              <a:t>Direction générale de l’offre de soins</a:t>
            </a:r>
          </a:p>
        </p:txBody>
      </p:sp>
      <p:sp>
        <p:nvSpPr>
          <p:cNvPr id="12" name="Espace réservé du texte 7">
            <a:extLst>
              <a:ext uri="{FF2B5EF4-FFF2-40B4-BE49-F238E27FC236}">
                <a16:creationId xmlns:a16="http://schemas.microsoft.com/office/drawing/2014/main" id="{58460F53-F553-5E85-3FF2-AE0E42132D9E}"/>
              </a:ext>
            </a:extLst>
          </p:cNvPr>
          <p:cNvSpPr txBox="1">
            <a:spLocks/>
          </p:cNvSpPr>
          <p:nvPr/>
        </p:nvSpPr>
        <p:spPr bwMode="gray">
          <a:xfrm>
            <a:off x="5507445" y="140178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5">
                    <a:lumMod val="60000"/>
                    <a:lumOff val="40000"/>
                  </a:schemeClr>
                </a:solidFill>
              </a:rPr>
              <a:t>HPE</a:t>
            </a:r>
          </a:p>
        </p:txBody>
      </p:sp>
      <p:sp>
        <p:nvSpPr>
          <p:cNvPr id="15" name="Espace réservé du texte 7">
            <a:extLst>
              <a:ext uri="{FF2B5EF4-FFF2-40B4-BE49-F238E27FC236}">
                <a16:creationId xmlns:a16="http://schemas.microsoft.com/office/drawing/2014/main" id="{C7A51C90-2B8C-3EB8-1955-67AFB9CCBC07}"/>
              </a:ext>
            </a:extLst>
          </p:cNvPr>
          <p:cNvSpPr txBox="1">
            <a:spLocks/>
          </p:cNvSpPr>
          <p:nvPr/>
        </p:nvSpPr>
        <p:spPr bwMode="gray">
          <a:xfrm>
            <a:off x="1279433" y="1391578"/>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7030A0"/>
                </a:solidFill>
              </a:rPr>
              <a:t>Parcours / Prévention</a:t>
            </a:r>
          </a:p>
        </p:txBody>
      </p:sp>
      <p:sp>
        <p:nvSpPr>
          <p:cNvPr id="16" name="Rectangle 15">
            <a:extLst>
              <a:ext uri="{FF2B5EF4-FFF2-40B4-BE49-F238E27FC236}">
                <a16:creationId xmlns:a16="http://schemas.microsoft.com/office/drawing/2014/main" id="{B3DE512E-1A3C-D841-2F08-468B41420630}"/>
              </a:ext>
            </a:extLst>
          </p:cNvPr>
          <p:cNvSpPr/>
          <p:nvPr/>
        </p:nvSpPr>
        <p:spPr>
          <a:xfrm>
            <a:off x="376971" y="1709270"/>
            <a:ext cx="4249126" cy="2967863"/>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0B812701-1C8F-28BD-C92A-18B1ECC72683}"/>
              </a:ext>
            </a:extLst>
          </p:cNvPr>
          <p:cNvSpPr txBox="1">
            <a:spLocks/>
          </p:cNvSpPr>
          <p:nvPr/>
        </p:nvSpPr>
        <p:spPr bwMode="gray">
          <a:xfrm>
            <a:off x="351216" y="1749226"/>
            <a:ext cx="4208390"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mj-lt"/>
              <a:buAutoNum type="arabicPeriod"/>
            </a:pPr>
            <a:r>
              <a:rPr lang="fr-FR" sz="1200" dirty="0">
                <a:solidFill>
                  <a:schemeClr val="bg1"/>
                </a:solidFill>
              </a:rPr>
              <a:t> Déployer un parcours d’accompagnement préventif à horizon 2027</a:t>
            </a:r>
            <a:endParaRPr lang="fr-FR" sz="1200" b="0" dirty="0">
              <a:solidFill>
                <a:schemeClr val="bg1"/>
              </a:solidFill>
            </a:endParaRPr>
          </a:p>
          <a:p>
            <a:pPr marL="285750" indent="-285750" algn="just">
              <a:buFont typeface="Arial" panose="020B0604020202020204" pitchFamily="34" charset="0"/>
              <a:buChar char="•"/>
            </a:pPr>
            <a:r>
              <a:rPr lang="fr-FR" sz="1200" dirty="0">
                <a:solidFill>
                  <a:schemeClr val="bg1"/>
                </a:solidFill>
              </a:rPr>
              <a:t>HAS : </a:t>
            </a:r>
            <a:r>
              <a:rPr lang="fr-FR" sz="1200" b="0" dirty="0">
                <a:solidFill>
                  <a:schemeClr val="bg1"/>
                </a:solidFill>
              </a:rPr>
              <a:t>avis sur les critères d’entrées dans le parcours ; l’évolution de la liste des ALD et les critères d’entrées en ALD. 5 pathologies cibles : AVC ; artériopathie ; diabète ; maladies coronariennes ; néphropathie </a:t>
            </a:r>
          </a:p>
          <a:p>
            <a:pPr marL="285750" indent="-285750" algn="just">
              <a:buFont typeface="Arial" panose="020B0604020202020204" pitchFamily="34" charset="0"/>
              <a:buChar char="•"/>
            </a:pPr>
            <a:r>
              <a:rPr lang="fr-FR" sz="1200" dirty="0">
                <a:solidFill>
                  <a:schemeClr val="bg1"/>
                </a:solidFill>
              </a:rPr>
              <a:t>DSS / CNAM : </a:t>
            </a:r>
            <a:r>
              <a:rPr lang="fr-FR" sz="1200" b="0" dirty="0">
                <a:solidFill>
                  <a:schemeClr val="bg1"/>
                </a:solidFill>
              </a:rPr>
              <a:t>chantiers panier de soins / SI / modèle économique / articulation AMO-AMC</a:t>
            </a:r>
          </a:p>
          <a:p>
            <a:pPr marL="0" indent="0" algn="just">
              <a:buNone/>
            </a:pPr>
            <a:r>
              <a:rPr lang="fr-FR" sz="1200" dirty="0">
                <a:solidFill>
                  <a:schemeClr val="bg1"/>
                </a:solidFill>
              </a:rPr>
              <a:t>2. </a:t>
            </a:r>
            <a:r>
              <a:rPr lang="fr-FR" sz="1200" dirty="0">
                <a:solidFill>
                  <a:schemeClr val="bg1"/>
                </a:solidFill>
                <a:ea typeface="Times New Roman" panose="02020603050405020304" pitchFamily="18" charset="0"/>
                <a:cs typeface="Times New Roman" panose="02020603050405020304" pitchFamily="18" charset="0"/>
              </a:rPr>
              <a:t>Agir sur l’environnement alimentaire pour réduire la prévalence du surpoids, l’obésité et les MCVA</a:t>
            </a:r>
            <a:endParaRPr lang="fr-FR" sz="1200" dirty="0"/>
          </a:p>
          <a:p>
            <a:pPr marL="0" indent="0" algn="just">
              <a:buNone/>
            </a:pPr>
            <a:endParaRPr lang="fr-FR" sz="1200" dirty="0">
              <a:solidFill>
                <a:schemeClr val="bg1"/>
              </a:solidFill>
            </a:endParaRPr>
          </a:p>
        </p:txBody>
      </p:sp>
      <p:graphicFrame>
        <p:nvGraphicFramePr>
          <p:cNvPr id="10" name="Diagramme 9">
            <a:extLst>
              <a:ext uri="{FF2B5EF4-FFF2-40B4-BE49-F238E27FC236}">
                <a16:creationId xmlns:a16="http://schemas.microsoft.com/office/drawing/2014/main" id="{ED5BFBF9-C7C8-A64D-ABB6-F02DB0E9BDBE}"/>
              </a:ext>
            </a:extLst>
          </p:cNvPr>
          <p:cNvGraphicFramePr/>
          <p:nvPr>
            <p:extLst>
              <p:ext uri="{D42A27DB-BD31-4B8C-83A1-F6EECF244321}">
                <p14:modId xmlns:p14="http://schemas.microsoft.com/office/powerpoint/2010/main" val="397591225"/>
              </p:ext>
            </p:extLst>
          </p:nvPr>
        </p:nvGraphicFramePr>
        <p:xfrm>
          <a:off x="838030" y="4287604"/>
          <a:ext cx="3413930" cy="362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me 10">
            <a:extLst>
              <a:ext uri="{FF2B5EF4-FFF2-40B4-BE49-F238E27FC236}">
                <a16:creationId xmlns:a16="http://schemas.microsoft.com/office/drawing/2014/main" id="{AEF9D472-8169-2065-D6AE-D473298F5B8E}"/>
              </a:ext>
            </a:extLst>
          </p:cNvPr>
          <p:cNvGraphicFramePr/>
          <p:nvPr>
            <p:extLst>
              <p:ext uri="{D42A27DB-BD31-4B8C-83A1-F6EECF244321}">
                <p14:modId xmlns:p14="http://schemas.microsoft.com/office/powerpoint/2010/main" val="2755261268"/>
              </p:ext>
            </p:extLst>
          </p:nvPr>
        </p:nvGraphicFramePr>
        <p:xfrm>
          <a:off x="5187218" y="4287603"/>
          <a:ext cx="3327008" cy="2990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6963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B60A2-BEC2-3187-EAD2-847E94FCC18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AD26FF9-C909-6637-0508-3F138D663DF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0050F2AE-A10C-11B1-EFFA-5D87A4C9903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35</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A1CFE047-5B3A-57EE-A390-45ED2D365288}"/>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87E7E06A-2643-1BC1-5E20-E3ECAD14B471}"/>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n°14 : </a:t>
            </a:r>
            <a:r>
              <a:rPr lang="fr-FR" sz="1350" b="1" dirty="0">
                <a:solidFill>
                  <a:schemeClr val="bg1"/>
                </a:solidFill>
                <a:latin typeface="Marianne" panose="02000000000000000000" pitchFamily="2" charset="0"/>
              </a:rPr>
              <a:t>Déployer un parcours d’accompagnement préventif à horizon 2027</a:t>
            </a:r>
          </a:p>
        </p:txBody>
      </p:sp>
      <p:sp>
        <p:nvSpPr>
          <p:cNvPr id="6" name="Rectangle 5">
            <a:extLst>
              <a:ext uri="{FF2B5EF4-FFF2-40B4-BE49-F238E27FC236}">
                <a16:creationId xmlns:a16="http://schemas.microsoft.com/office/drawing/2014/main" id="{5A0F73E6-007C-1621-1B8A-55F6AAE0F99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49E7693F-140C-EEA8-1DAD-093EBA91D15F}"/>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8B7342D5-A992-51EA-26F1-F3DCF2752AE2}"/>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BBFB3F3D-DA11-F0D8-7842-021591B05124}"/>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CC9FFD0D-90E9-AC7D-A8D4-19E78941D0B7}"/>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A409FA38-87E6-34B2-EA64-906CEE91E2DD}"/>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E78397CB-5971-D0E9-18B9-5B600FEE5EEB}"/>
              </a:ext>
            </a:extLst>
          </p:cNvPr>
          <p:cNvSpPr txBox="1"/>
          <p:nvPr/>
        </p:nvSpPr>
        <p:spPr>
          <a:xfrm>
            <a:off x="6761202" y="3181571"/>
            <a:ext cx="1843647" cy="137730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Sensibilité politique de l’évolution des critères d’admission en ALD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Difficultés de mise en œuvre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Attentes politiques fortes </a:t>
            </a:r>
          </a:p>
        </p:txBody>
      </p:sp>
      <p:sp>
        <p:nvSpPr>
          <p:cNvPr id="7" name="Rectangle 6">
            <a:extLst>
              <a:ext uri="{FF2B5EF4-FFF2-40B4-BE49-F238E27FC236}">
                <a16:creationId xmlns:a16="http://schemas.microsoft.com/office/drawing/2014/main" id="{205E10E7-EC0F-CFA4-4AA1-16C7A57C6E8A}"/>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F4F026D-9556-A721-2515-314F44AE6ADE}"/>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HAS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 associations de patients </a:t>
            </a:r>
          </a:p>
        </p:txBody>
      </p:sp>
      <p:sp>
        <p:nvSpPr>
          <p:cNvPr id="22" name="Rectangle 21">
            <a:extLst>
              <a:ext uri="{FF2B5EF4-FFF2-40B4-BE49-F238E27FC236}">
                <a16:creationId xmlns:a16="http://schemas.microsoft.com/office/drawing/2014/main" id="{6D20A38D-E3E0-1842-B4B4-1D002C56B793}"/>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E76F4426-B61A-A8AE-4209-8DA3CA2474D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AF7157D-377E-784F-2902-55C37F2613C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F31EBCFB-E31F-E52D-3AA9-BA685F140593}"/>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Saisine de la HAS</a:t>
            </a:r>
          </a:p>
          <a:p>
            <a:r>
              <a:rPr lang="fr-FR" sz="800" b="0" dirty="0">
                <a:solidFill>
                  <a:prstClr val="black"/>
                </a:solidFill>
                <a:latin typeface="Marianne" panose="02000000000000000000" pitchFamily="2" charset="0"/>
              </a:rPr>
              <a:t>Construction du panier de soins et du modèle économique </a:t>
            </a:r>
          </a:p>
          <a:p>
            <a:r>
              <a:rPr lang="fr-FR" sz="800" b="0" dirty="0">
                <a:solidFill>
                  <a:prstClr val="black"/>
                </a:solidFill>
                <a:latin typeface="Marianne" panose="02000000000000000000" pitchFamily="2" charset="0"/>
              </a:rPr>
              <a:t>Adaptation SI </a:t>
            </a:r>
          </a:p>
          <a:p>
            <a:r>
              <a:rPr lang="fr-FR" sz="800" b="0" dirty="0">
                <a:solidFill>
                  <a:prstClr val="black"/>
                </a:solidFill>
                <a:latin typeface="Marianne" panose="02000000000000000000" pitchFamily="2" charset="0"/>
              </a:rPr>
              <a:t>Articulation AMO-AMC…</a:t>
            </a:r>
          </a:p>
        </p:txBody>
      </p:sp>
      <p:sp>
        <p:nvSpPr>
          <p:cNvPr id="20" name="Rectangle 19">
            <a:extLst>
              <a:ext uri="{FF2B5EF4-FFF2-40B4-BE49-F238E27FC236}">
                <a16:creationId xmlns:a16="http://schemas.microsoft.com/office/drawing/2014/main" id="{C089F73C-DF6C-55D3-EB82-45C7CAFACF02}"/>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D54BA0BD-DA22-3D86-22B5-FDFA875B8B54}"/>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AAF8422-CDDC-5BBF-DF5C-8F5A4A1ED0C5}"/>
              </a:ext>
            </a:extLst>
          </p:cNvPr>
          <p:cNvSpPr txBox="1"/>
          <p:nvPr/>
        </p:nvSpPr>
        <p:spPr>
          <a:xfrm>
            <a:off x="305749" y="1495623"/>
            <a:ext cx="6352670"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Préconisation HAS (2007), RDDIGAS/IGF sur les ALD, rapport </a:t>
            </a:r>
            <a:r>
              <a:rPr lang="fr-FR" sz="800" i="1" dirty="0">
                <a:latin typeface="Marianne" panose="02000000000000000000" pitchFamily="2" charset="0"/>
              </a:rPr>
              <a:t>Charges et produits </a:t>
            </a:r>
            <a:r>
              <a:rPr lang="fr-FR" sz="800" dirty="0">
                <a:latin typeface="Marianne" panose="02000000000000000000" pitchFamily="2" charset="0"/>
              </a:rPr>
              <a:t>2026</a:t>
            </a:r>
          </a:p>
          <a:p>
            <a:pPr marL="285750" indent="-285750" algn="just">
              <a:buFont typeface="Arial" panose="020B0604020202020204" pitchFamily="34" charset="0"/>
              <a:buChar char="•"/>
            </a:pPr>
            <a:r>
              <a:rPr lang="fr-FR" sz="800" dirty="0">
                <a:latin typeface="Marianne" panose="02000000000000000000" pitchFamily="2" charset="0"/>
              </a:rPr>
              <a:t>16 millions de personnes prises en charge pour une maladie ou un risque cardiovasculaire. </a:t>
            </a:r>
          </a:p>
          <a:p>
            <a:pPr marL="285750" indent="-285750" algn="just">
              <a:buFont typeface="Arial" panose="020B0604020202020204" pitchFamily="34" charset="0"/>
              <a:buChar char="•"/>
            </a:pPr>
            <a:r>
              <a:rPr lang="fr-FR" sz="800" dirty="0">
                <a:latin typeface="Marianne" panose="02000000000000000000" pitchFamily="2" charset="0"/>
              </a:rPr>
              <a:t>Saisine HAS effectuée : ALD 1, 3, 8, 13 et 19 (AVC invalidant ; artériopathies chroniques ; diabète T1 et T2 ; maladies coronariennes ; néphropathie)</a:t>
            </a:r>
          </a:p>
        </p:txBody>
      </p:sp>
      <p:sp>
        <p:nvSpPr>
          <p:cNvPr id="23" name="ZoneTexte 22">
            <a:extLst>
              <a:ext uri="{FF2B5EF4-FFF2-40B4-BE49-F238E27FC236}">
                <a16:creationId xmlns:a16="http://schemas.microsoft.com/office/drawing/2014/main" id="{965F01CA-3701-C5EB-5AED-D1172DA80FD3}"/>
              </a:ext>
            </a:extLst>
          </p:cNvPr>
          <p:cNvSpPr txBox="1"/>
          <p:nvPr/>
        </p:nvSpPr>
        <p:spPr>
          <a:xfrm>
            <a:off x="600071" y="2304264"/>
            <a:ext cx="5979483" cy="338554"/>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Q : </a:t>
            </a:r>
            <a:r>
              <a:rPr lang="fr-FR" sz="800" dirty="0">
                <a:latin typeface="Marianne" panose="02000000000000000000" pitchFamily="2" charset="0"/>
              </a:rPr>
              <a:t>anticipation des prises en charge pour prévenir voire retarder l’entrée en ALD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rationalisation du périmètre ALD </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3F193C10-9EA0-FCA6-C785-1608ECEEDDE7}"/>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Coordination entre les acteurs dans la construction d’un parcours dans la durée, et l’évolution des critères d’admission en ALD</a:t>
            </a:r>
          </a:p>
        </p:txBody>
      </p:sp>
    </p:spTree>
    <p:extLst>
      <p:ext uri="{BB962C8B-B14F-4D97-AF65-F5344CB8AC3E}">
        <p14:creationId xmlns:p14="http://schemas.microsoft.com/office/powerpoint/2010/main" val="3960021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43358-7757-31A4-7AC3-57433E5A7D2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81B74C3-E09A-FE09-0FE9-30F39582CFCB}"/>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AF56F95F-0EE2-16EB-874A-A113085BC1E5}"/>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36</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C06BC79B-2637-85C6-242B-B042CB87FB19}"/>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02B55D43-4195-DA3F-5544-DF9000D5A188}"/>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100" dirty="0">
                <a:solidFill>
                  <a:schemeClr val="bg1"/>
                </a:solidFill>
                <a:latin typeface="Marianne" panose="02000000000000000000" pitchFamily="2" charset="0"/>
              </a:rPr>
              <a:t>Action n°15 </a:t>
            </a:r>
            <a:r>
              <a:rPr lang="fr-FR" sz="1100" b="1" dirty="0">
                <a:solidFill>
                  <a:schemeClr val="bg1"/>
                </a:solidFill>
                <a:latin typeface="Marianne" panose="02000000000000000000" pitchFamily="2" charset="0"/>
              </a:rPr>
              <a:t>: Agir sur l’environnement alimentaire pour réduire la prévalence du surpoids, l’obésité et les maladies cardiovasculaires associées</a:t>
            </a:r>
          </a:p>
        </p:txBody>
      </p:sp>
      <p:sp>
        <p:nvSpPr>
          <p:cNvPr id="6" name="Rectangle 5">
            <a:extLst>
              <a:ext uri="{FF2B5EF4-FFF2-40B4-BE49-F238E27FC236}">
                <a16:creationId xmlns:a16="http://schemas.microsoft.com/office/drawing/2014/main" id="{CCC0A4DC-5477-5A0C-7ACF-1F5D82143E7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028FA28F-3BCA-0AE6-8AB2-744D342A8085}"/>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533BF7B7-4615-99DB-73B3-AE133BD75FC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6E5D6E32-3574-4058-1C0A-A6CCD6398CB8}"/>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D37BA892-CC63-DF93-5C14-9DA65C39AB76}"/>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810438EF-806E-0682-1009-A2B4DF6F8A4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1081C245-60FF-FB31-8DA2-5CF9E3354C07}"/>
              </a:ext>
            </a:extLst>
          </p:cNvPr>
          <p:cNvSpPr txBox="1"/>
          <p:nvPr/>
        </p:nvSpPr>
        <p:spPr>
          <a:xfrm>
            <a:off x="6761202" y="3181571"/>
            <a:ext cx="1843647"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p:txBody>
      </p:sp>
      <p:sp>
        <p:nvSpPr>
          <p:cNvPr id="7" name="Rectangle 6">
            <a:extLst>
              <a:ext uri="{FF2B5EF4-FFF2-40B4-BE49-F238E27FC236}">
                <a16:creationId xmlns:a16="http://schemas.microsoft.com/office/drawing/2014/main" id="{080CC5C0-0257-C151-6E49-E85F31978E9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7F26732C-0E4A-BE32-35CA-C8CD10EA469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DGS / </a:t>
            </a:r>
            <a:r>
              <a:rPr lang="fr-FR" sz="800" dirty="0" err="1">
                <a:solidFill>
                  <a:prstClr val="black"/>
                </a:solidFill>
                <a:latin typeface="Marianne" panose="02000000000000000000" pitchFamily="2" charset="0"/>
              </a:rPr>
              <a:t>SpF</a:t>
            </a:r>
            <a:r>
              <a:rPr lang="fr-FR" sz="800" dirty="0">
                <a:solidFill>
                  <a:prstClr val="black"/>
                </a:solidFill>
                <a:latin typeface="Marianne" panose="02000000000000000000" pitchFamily="2" charset="0"/>
              </a:rPr>
              <a:t> / DGAL</a:t>
            </a:r>
          </a:p>
          <a:p>
            <a:pPr marL="214308" lvl="1" indent="-214308">
              <a:buFont typeface="Wingdings" panose="05000000000000000000" pitchFamily="2" charset="2"/>
              <a:buChar char="§"/>
              <a:defRPr/>
            </a:pPr>
            <a:r>
              <a:rPr lang="fr-FR" sz="800" dirty="0">
                <a:solidFill>
                  <a:prstClr val="black"/>
                </a:solidFill>
                <a:latin typeface="Marianne" panose="02000000000000000000" pitchFamily="2" charset="0"/>
              </a:rPr>
              <a:t>Partenaires à associer : DGCCRF, DSS, </a:t>
            </a:r>
            <a:r>
              <a:rPr lang="fr-FR" sz="800" dirty="0" err="1">
                <a:solidFill>
                  <a:prstClr val="black"/>
                </a:solidFill>
                <a:latin typeface="Marianne" panose="02000000000000000000" pitchFamily="2" charset="0"/>
              </a:rPr>
              <a:t>Oqali</a:t>
            </a:r>
            <a:r>
              <a:rPr lang="fr-FR" sz="800" dirty="0">
                <a:solidFill>
                  <a:prstClr val="black"/>
                </a:solidFill>
                <a:latin typeface="Marianne" panose="02000000000000000000" pitchFamily="2" charset="0"/>
              </a:rPr>
              <a:t>, acteurs économiques</a:t>
            </a:r>
          </a:p>
        </p:txBody>
      </p:sp>
      <p:sp>
        <p:nvSpPr>
          <p:cNvPr id="22" name="Rectangle 21">
            <a:extLst>
              <a:ext uri="{FF2B5EF4-FFF2-40B4-BE49-F238E27FC236}">
                <a16:creationId xmlns:a16="http://schemas.microsoft.com/office/drawing/2014/main" id="{93EC76F1-C0F1-F47A-7587-A82A5B0E4A9C}"/>
              </a:ext>
            </a:extLst>
          </p:cNvPr>
          <p:cNvSpPr/>
          <p:nvPr/>
        </p:nvSpPr>
        <p:spPr>
          <a:xfrm>
            <a:off x="6741306" y="3716046"/>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Sensibilité des sujets en interministériel</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Mesures volontaires nécessitant la mobilisation des acteurs économiques</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Débats récurrents des parlementaires</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Positionnement au niveau européen sur le Nutri-Score</a:t>
            </a:r>
          </a:p>
          <a:p>
            <a:pPr marL="171450" indent="-171450" defTabSz="685783">
              <a:buFont typeface="Arial" panose="020B0604020202020204" pitchFamily="34" charset="0"/>
              <a:buChar char="•"/>
              <a:defRPr/>
            </a:pPr>
            <a:endParaRPr lang="fr-FR" sz="8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CE2B3B03-2A2E-E2E4-E9E4-A6F55C846AD8}"/>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D2A8786F-C1B1-07DC-797E-9ECA552FFDC1}"/>
              </a:ext>
            </a:extLst>
          </p:cNvPr>
          <p:cNvSpPr/>
          <p:nvPr/>
        </p:nvSpPr>
        <p:spPr>
          <a:xfrm>
            <a:off x="234185" y="3047084"/>
            <a:ext cx="6392174" cy="1019689"/>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1E1458A9-0306-2E3E-0671-A8374F9F5975}"/>
              </a:ext>
            </a:extLst>
          </p:cNvPr>
          <p:cNvSpPr txBox="1"/>
          <p:nvPr/>
        </p:nvSpPr>
        <p:spPr>
          <a:xfrm>
            <a:off x="333879" y="2918396"/>
            <a:ext cx="4914396" cy="42319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2229FFC5-7E21-0312-FF2A-CB4EBF4788FB}"/>
              </a:ext>
            </a:extLst>
          </p:cNvPr>
          <p:cNvSpPr/>
          <p:nvPr/>
        </p:nvSpPr>
        <p:spPr>
          <a:xfrm>
            <a:off x="234185" y="4251713"/>
            <a:ext cx="6392174" cy="47102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91D690E9-1D9F-5533-DFE5-D986FCAFA46B}"/>
              </a:ext>
            </a:extLst>
          </p:cNvPr>
          <p:cNvSpPr txBox="1"/>
          <p:nvPr/>
        </p:nvSpPr>
        <p:spPr>
          <a:xfrm>
            <a:off x="357819" y="4093865"/>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23" name="ZoneTexte 22">
            <a:extLst>
              <a:ext uri="{FF2B5EF4-FFF2-40B4-BE49-F238E27FC236}">
                <a16:creationId xmlns:a16="http://schemas.microsoft.com/office/drawing/2014/main" id="{99DA6898-8219-83D6-AF90-0CFCD36B267D}"/>
              </a:ext>
            </a:extLst>
          </p:cNvPr>
          <p:cNvSpPr txBox="1"/>
          <p:nvPr/>
        </p:nvSpPr>
        <p:spPr>
          <a:xfrm>
            <a:off x="333878" y="2340823"/>
            <a:ext cx="6199668"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a:t>
            </a:r>
            <a:r>
              <a:rPr lang="fr-FR" sz="800" dirty="0">
                <a:latin typeface="Marianne" panose="02000000000000000000" pitchFamily="2" charset="0"/>
              </a:rPr>
              <a:t> : aide aux consommateurs pour améliorer la qualité nutritionnelle de leurs choix alimentaires</a:t>
            </a:r>
          </a:p>
          <a:p>
            <a:pPr marL="285750" indent="-285750" algn="just">
              <a:buFont typeface="Arial" panose="020B0604020202020204" pitchFamily="34" charset="0"/>
              <a:buChar char="•"/>
            </a:pPr>
            <a:r>
              <a:rPr lang="fr-FR" sz="800" b="1" dirty="0">
                <a:latin typeface="Marianne" panose="02000000000000000000" pitchFamily="2" charset="0"/>
              </a:rPr>
              <a:t>Q</a:t>
            </a:r>
            <a:r>
              <a:rPr lang="fr-FR" sz="800" dirty="0">
                <a:latin typeface="Marianne" panose="02000000000000000000" pitchFamily="2" charset="0"/>
              </a:rPr>
              <a:t> : incitation des industriels à reformuler leurs produits en améliorant la qualité nutritionnelle de l’offre alimentaire</a:t>
            </a:r>
          </a:p>
          <a:p>
            <a:pPr marL="285750" indent="-285750" algn="just">
              <a:buFont typeface="Arial" panose="020B0604020202020204" pitchFamily="34" charset="0"/>
              <a:buChar char="•"/>
            </a:pPr>
            <a:r>
              <a:rPr lang="fr-FR" sz="800" b="1" dirty="0">
                <a:latin typeface="Marianne" panose="02000000000000000000" pitchFamily="2" charset="0"/>
              </a:rPr>
              <a:t>E</a:t>
            </a:r>
            <a:r>
              <a:rPr lang="fr-FR" sz="800" dirty="0">
                <a:latin typeface="Marianne" panose="02000000000000000000" pitchFamily="2" charset="0"/>
              </a:rPr>
              <a:t> : réduction de la prévalence des MCV, du surpoids et de l’obésité et autres maladies chroniques liées à la nutrition</a:t>
            </a:r>
          </a:p>
        </p:txBody>
      </p:sp>
      <p:sp>
        <p:nvSpPr>
          <p:cNvPr id="24" name="ZoneTexte 23">
            <a:extLst>
              <a:ext uri="{FF2B5EF4-FFF2-40B4-BE49-F238E27FC236}">
                <a16:creationId xmlns:a16="http://schemas.microsoft.com/office/drawing/2014/main" id="{5E4C3A85-A889-E80B-AD69-4A2FADD58978}"/>
              </a:ext>
            </a:extLst>
          </p:cNvPr>
          <p:cNvSpPr txBox="1"/>
          <p:nvPr/>
        </p:nvSpPr>
        <p:spPr>
          <a:xfrm>
            <a:off x="371569" y="4343853"/>
            <a:ext cx="6161977" cy="33855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err="1">
                <a:ln>
                  <a:noFill/>
                </a:ln>
                <a:effectLst/>
                <a:uLnTx/>
                <a:uFillTx/>
                <a:latin typeface="Marianne" panose="02000000000000000000" pitchFamily="2" charset="0"/>
                <a:ea typeface="Calibri" panose="020F0502020204030204" pitchFamily="34" charset="0"/>
                <a:cs typeface="Calibri" panose="020F0502020204030204" pitchFamily="34" charset="0"/>
              </a:rPr>
              <a:t>Visibi</a:t>
            </a:r>
            <a:r>
              <a:rPr lang="fr-FR" sz="800" dirty="0">
                <a:latin typeface="Marianne" panose="02000000000000000000" pitchFamily="2" charset="0"/>
                <a:ea typeface="Calibri" panose="020F0502020204030204" pitchFamily="34" charset="0"/>
                <a:cs typeface="Calibri" panose="020F0502020204030204" pitchFamily="34" charset="0"/>
              </a:rPr>
              <a:t>lité des travaux et soutien dans les échanges interministériels ou avec les parlementaires</a:t>
            </a:r>
            <a:endParaRPr kumimoji="0" lang="fr-FR" sz="800" b="0" i="0" u="none" strike="noStrike" kern="1200" cap="none" spc="0" normalizeH="0" baseline="0" noProof="0" dirty="0">
              <a:ln>
                <a:noFill/>
              </a:ln>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7B1D98E8-51AB-B31B-ED68-DA3577C4E18D}"/>
              </a:ext>
            </a:extLst>
          </p:cNvPr>
          <p:cNvSpPr txBox="1"/>
          <p:nvPr/>
        </p:nvSpPr>
        <p:spPr>
          <a:xfrm>
            <a:off x="351671" y="1493296"/>
            <a:ext cx="6274688" cy="584775"/>
          </a:xfrm>
          <a:prstGeom prst="rect">
            <a:avLst/>
          </a:prstGeom>
          <a:noFill/>
        </p:spPr>
        <p:txBody>
          <a:bodyPr wrap="square" rtlCol="0">
            <a:spAutoFit/>
          </a:bodyPr>
          <a:lstStyle/>
          <a:p>
            <a:pPr marL="171450" indent="-171450" algn="just">
              <a:buFont typeface="Arial" panose="020B0604020202020204" pitchFamily="34" charset="0"/>
              <a:buChar char="•"/>
            </a:pPr>
            <a:r>
              <a:rPr lang="fr-FR" sz="800" dirty="0">
                <a:latin typeface="Marianne" panose="02000000000000000000" pitchFamily="2" charset="0"/>
              </a:rPr>
              <a:t>1 Français sur 2 est en situation de surpoids ou d’obésité. </a:t>
            </a:r>
          </a:p>
          <a:p>
            <a:pPr marL="171450" indent="-171450" algn="just">
              <a:buFont typeface="Arial" panose="020B0604020202020204" pitchFamily="34" charset="0"/>
              <a:buChar char="•"/>
            </a:pPr>
            <a:r>
              <a:rPr lang="fr-FR" sz="800" dirty="0">
                <a:latin typeface="Marianne" panose="02000000000000000000" pitchFamily="2" charset="0"/>
              </a:rPr>
              <a:t>L’alimentation représente un des principaux facteurs de risque des MCV et de la surcharge pondérale.</a:t>
            </a:r>
          </a:p>
          <a:p>
            <a:pPr marL="171450" indent="-171450" algn="just">
              <a:buFont typeface="Arial" panose="020B0604020202020204" pitchFamily="34" charset="0"/>
              <a:buChar char="•"/>
            </a:pPr>
            <a:r>
              <a:rPr lang="fr-FR" sz="800" dirty="0">
                <a:latin typeface="Marianne" panose="02000000000000000000" pitchFamily="2" charset="0"/>
              </a:rPr>
              <a:t>Publication en 2026 de la Stratégie nationale pour l’alimentation, la nutrition et le climat et du 5</a:t>
            </a:r>
            <a:r>
              <a:rPr lang="fr-FR" sz="800" baseline="30000" dirty="0">
                <a:latin typeface="Marianne" panose="02000000000000000000" pitchFamily="2" charset="0"/>
              </a:rPr>
              <a:t>ème</a:t>
            </a:r>
            <a:r>
              <a:rPr lang="fr-FR" sz="800" dirty="0">
                <a:latin typeface="Marianne" panose="02000000000000000000" pitchFamily="2" charset="0"/>
              </a:rPr>
              <a:t> Programme national nutrition santé</a:t>
            </a:r>
          </a:p>
        </p:txBody>
      </p:sp>
      <p:sp>
        <p:nvSpPr>
          <p:cNvPr id="18" name="ZoneTexte 17">
            <a:extLst>
              <a:ext uri="{FF2B5EF4-FFF2-40B4-BE49-F238E27FC236}">
                <a16:creationId xmlns:a16="http://schemas.microsoft.com/office/drawing/2014/main" id="{26BDC57F-8710-524A-A62B-5A1D561FACF8}"/>
              </a:ext>
            </a:extLst>
          </p:cNvPr>
          <p:cNvSpPr txBox="1"/>
          <p:nvPr/>
        </p:nvSpPr>
        <p:spPr>
          <a:xfrm>
            <a:off x="333878" y="3151011"/>
            <a:ext cx="6277728" cy="954107"/>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Déploiement du Nutri-Score sur le marché : communication, accompagnement des opérateurs, poursuite du déploiement sur les produits préemballés, lancement d’une expérimentation pour les produits non préemballés et la restauration hors foyer</a:t>
            </a:r>
          </a:p>
          <a:p>
            <a:pPr marL="285750" indent="-285750" algn="just">
              <a:buFont typeface="Arial" panose="020B0604020202020204" pitchFamily="34" charset="0"/>
              <a:buChar char="•"/>
            </a:pPr>
            <a:r>
              <a:rPr lang="fr-FR" sz="800" dirty="0">
                <a:latin typeface="Marianne" panose="02000000000000000000" pitchFamily="2" charset="0"/>
              </a:rPr>
              <a:t>Accords collectifs volontaires engageant les acteurs économiques pour réduire le sel, le sucre et les acides gras saturés dans les aliments, et augment les teneurs en fibres</a:t>
            </a:r>
          </a:p>
          <a:p>
            <a:pPr marL="285750" indent="-285750" algn="just">
              <a:buFont typeface="Arial" panose="020B0604020202020204" pitchFamily="34" charset="0"/>
              <a:buChar char="•"/>
            </a:pPr>
            <a:r>
              <a:rPr lang="fr-FR" sz="800" dirty="0">
                <a:latin typeface="Marianne" panose="02000000000000000000" pitchFamily="2" charset="0"/>
              </a:rPr>
              <a:t>Mise en œuvre de la taxe sur les boissons sucrées et édulcorées permettant d’inciter les industriels à améliorer la composition de leurs produits et guider les consommateurs vers des choix plus sains</a:t>
            </a:r>
          </a:p>
        </p:txBody>
      </p:sp>
    </p:spTree>
    <p:extLst>
      <p:ext uri="{BB962C8B-B14F-4D97-AF65-F5344CB8AC3E}">
        <p14:creationId xmlns:p14="http://schemas.microsoft.com/office/powerpoint/2010/main" val="51893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185E6-7B13-752F-02F3-87A4B5AC042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07462A9-E3EE-7068-E66B-DBD8D103AAD2}"/>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2AD90727-1347-8774-0ACC-E00BECBD7892}"/>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37</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2E71A5CA-3FB8-490F-A4B2-D60A8507A0F6}"/>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2B0019A0-8D57-DE22-001A-956081BD82DD}"/>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100" dirty="0">
                <a:solidFill>
                  <a:prstClr val="white"/>
                </a:solidFill>
                <a:latin typeface="Marianne" panose="02000000000000000000" pitchFamily="2" charset="0"/>
              </a:rPr>
              <a:t>Action n°16 : </a:t>
            </a:r>
            <a:r>
              <a:rPr lang="fr-FR" sz="1100" b="1" dirty="0">
                <a:solidFill>
                  <a:schemeClr val="bg1"/>
                </a:solidFill>
                <a:latin typeface="Marianne" panose="02000000000000000000" pitchFamily="2" charset="0"/>
              </a:rPr>
              <a:t>Développer le financement forfaitaire pour la prise en charge des patients souffrance d’une insuffisance cardiaque sévère, afin d’intéresser les établissements à la lutte contre les hospitalisations évitables </a:t>
            </a:r>
          </a:p>
        </p:txBody>
      </p:sp>
      <p:sp>
        <p:nvSpPr>
          <p:cNvPr id="6" name="Rectangle 5">
            <a:extLst>
              <a:ext uri="{FF2B5EF4-FFF2-40B4-BE49-F238E27FC236}">
                <a16:creationId xmlns:a16="http://schemas.microsoft.com/office/drawing/2014/main" id="{5B8A3026-BD42-33F5-EB52-E25FCAB98721}"/>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509733AF-DE90-EDF0-9FEA-388AD54AB5B1}"/>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036B1A0B-23C2-6A36-BBDA-F30BA8E5ABBA}"/>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9ED9F584-6511-F66A-150C-D17316D4224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F7EE9E02-0F02-884A-E4AD-A5B2B401927C}"/>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B4C4D560-693B-6AD8-630D-E3481750964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9489D3F7-8D23-417B-D4C5-CC974764A74C}"/>
              </a:ext>
            </a:extLst>
          </p:cNvPr>
          <p:cNvSpPr txBox="1"/>
          <p:nvPr/>
        </p:nvSpPr>
        <p:spPr>
          <a:xfrm>
            <a:off x="6761202" y="3181571"/>
            <a:ext cx="1843647" cy="1177245"/>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950" dirty="0">
                <a:solidFill>
                  <a:prstClr val="black"/>
                </a:solidFill>
                <a:latin typeface="Marianne" panose="02000000000000000000" pitchFamily="2" charset="0"/>
              </a:rPr>
              <a:t>Généralisation complexe sur l’ensemble du territoire national / enjeu d’évolution du mode de financement des ES </a:t>
            </a:r>
          </a:p>
          <a:p>
            <a:pPr marL="171450" indent="-171450" defTabSz="685783">
              <a:buFont typeface="Arial" panose="020B0604020202020204" pitchFamily="34" charset="0"/>
              <a:buChar char="•"/>
              <a:defRPr/>
            </a:pPr>
            <a:r>
              <a:rPr lang="fr-FR" sz="950" dirty="0">
                <a:solidFill>
                  <a:prstClr val="black"/>
                </a:solidFill>
                <a:latin typeface="Marianne" panose="02000000000000000000" pitchFamily="2" charset="0"/>
              </a:rPr>
              <a:t>Articulation ville / hôpital </a:t>
            </a:r>
          </a:p>
        </p:txBody>
      </p:sp>
      <p:sp>
        <p:nvSpPr>
          <p:cNvPr id="7" name="Rectangle 6">
            <a:extLst>
              <a:ext uri="{FF2B5EF4-FFF2-40B4-BE49-F238E27FC236}">
                <a16:creationId xmlns:a16="http://schemas.microsoft.com/office/drawing/2014/main" id="{3C64E990-C649-0C15-1764-0BE8C24CC4B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491576F7-12E5-9D16-5C1D-B79030B39935}"/>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ARS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2E976788-A84C-AC9E-0A6A-F5F7D4F8CF28}"/>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60823A85-2DF6-57DF-7D25-0F9395D5DC0C}"/>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64667B0-B6D8-B402-942C-91D1AE12A56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47CE35FB-264B-98C8-D3FC-1E4E948F3411}"/>
              </a:ext>
            </a:extLst>
          </p:cNvPr>
          <p:cNvSpPr txBox="1"/>
          <p:nvPr/>
        </p:nvSpPr>
        <p:spPr>
          <a:xfrm>
            <a:off x="333879" y="3047084"/>
            <a:ext cx="4914396"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Généralisation de l’expérimentation, prenant appui sur l’AP-HP et les autres établissements expérimentateurs</a:t>
            </a:r>
          </a:p>
          <a:p>
            <a:r>
              <a:rPr lang="fr-FR" sz="800" b="0" dirty="0">
                <a:solidFill>
                  <a:prstClr val="black"/>
                </a:solidFill>
                <a:latin typeface="Marianne" panose="02000000000000000000" pitchFamily="2" charset="0"/>
              </a:rPr>
              <a:t>Envisager le déploiement de CECIS en ville (AAP ARS IDF), dans le cadre d’exercices coordonnés  </a:t>
            </a:r>
          </a:p>
          <a:p>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3EDA6F3B-839B-D47C-0201-566D1265F1A3}"/>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3D9F3DAC-C25E-5106-2DD7-7AC1DF9048B2}"/>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78C16222-AC56-7227-9AD3-55BB6925A672}"/>
              </a:ext>
            </a:extLst>
          </p:cNvPr>
          <p:cNvSpPr txBox="1"/>
          <p:nvPr/>
        </p:nvSpPr>
        <p:spPr>
          <a:xfrm>
            <a:off x="305749" y="1495623"/>
            <a:ext cx="6352670"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Expérience article 51 AP-HP depuis 2021 (cellules d’expertise et de coordination pour l’insuffisance cardiaque sévère)</a:t>
            </a:r>
          </a:p>
          <a:p>
            <a:pPr marL="285750" indent="-285750" algn="just">
              <a:buFont typeface="Arial" panose="020B0604020202020204" pitchFamily="34" charset="0"/>
              <a:buChar char="•"/>
            </a:pPr>
            <a:r>
              <a:rPr lang="fr-FR" sz="800" dirty="0">
                <a:latin typeface="Marianne" panose="02000000000000000000" pitchFamily="2" charset="0"/>
              </a:rPr>
              <a:t>20% de patients insuffisants cardiaques sont fréquemment hospitalisés </a:t>
            </a:r>
          </a:p>
          <a:p>
            <a:pPr marL="285750" indent="-285750" algn="just">
              <a:buFont typeface="Arial" panose="020B0604020202020204" pitchFamily="34" charset="0"/>
              <a:buChar char="•"/>
            </a:pPr>
            <a:r>
              <a:rPr lang="fr-FR" sz="800" dirty="0">
                <a:latin typeface="Marianne" panose="02000000000000000000" pitchFamily="2" charset="0"/>
              </a:rPr>
              <a:t>Forfait à la séquence, selon le degré de sévérité, financièrement incitatif à lutter pour les HPE  </a:t>
            </a:r>
          </a:p>
          <a:p>
            <a:pPr marL="285750" indent="-285750" algn="just">
              <a:buFont typeface="Arial" panose="020B0604020202020204" pitchFamily="34" charset="0"/>
              <a:buChar char="•"/>
            </a:pPr>
            <a:r>
              <a:rPr lang="fr-FR" sz="800" dirty="0">
                <a:latin typeface="Marianne" panose="02000000000000000000" pitchFamily="2" charset="0"/>
              </a:rPr>
              <a:t>Recours à des ISPIC (titration ; éducation thérapeutique ; téléconsultations pour éviter le recours aux urgences…) </a:t>
            </a:r>
          </a:p>
        </p:txBody>
      </p:sp>
      <p:sp>
        <p:nvSpPr>
          <p:cNvPr id="23" name="ZoneTexte 22">
            <a:extLst>
              <a:ext uri="{FF2B5EF4-FFF2-40B4-BE49-F238E27FC236}">
                <a16:creationId xmlns:a16="http://schemas.microsoft.com/office/drawing/2014/main" id="{44D9CF3A-C0FF-2A13-9ACC-3C2812E340E0}"/>
              </a:ext>
            </a:extLst>
          </p:cNvPr>
          <p:cNvSpPr txBox="1"/>
          <p:nvPr/>
        </p:nvSpPr>
        <p:spPr>
          <a:xfrm>
            <a:off x="600071" y="2304264"/>
            <a:ext cx="5979483"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éducation thérapeutique pour une meilleure pertinence des prescriptions </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Q : </a:t>
            </a:r>
            <a:r>
              <a:rPr lang="fr-FR" sz="800" dirty="0">
                <a:latin typeface="Marianne" panose="02000000000000000000" pitchFamily="2" charset="0"/>
              </a:rPr>
              <a:t>amélioration du retour à domicile, coordination du parcours, réduction de la mortalité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lutte contre les hospitalisations évitables et le recours aux urgences (IDE + forfait)</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0DBADF71-3D80-CBB9-4517-8255DBE38F89}"/>
              </a:ext>
            </a:extLst>
          </p:cNvPr>
          <p:cNvSpPr txBox="1"/>
          <p:nvPr/>
        </p:nvSpPr>
        <p:spPr>
          <a:xfrm>
            <a:off x="391680" y="4155622"/>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Partage d’expérience entre les différents acteurs (fédérations, ARS…) </a:t>
            </a:r>
          </a:p>
        </p:txBody>
      </p:sp>
    </p:spTree>
    <p:extLst>
      <p:ext uri="{BB962C8B-B14F-4D97-AF65-F5344CB8AC3E}">
        <p14:creationId xmlns:p14="http://schemas.microsoft.com/office/powerpoint/2010/main" val="3847445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73C9E-B6AA-5106-0AB7-01B53D3B0C5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448AB73-E69C-CEEF-D46A-416F6C348B45}"/>
              </a:ext>
            </a:extLst>
          </p:cNvPr>
          <p:cNvSpPr>
            <a:spLocks noGrp="1"/>
          </p:cNvSpPr>
          <p:nvPr>
            <p:ph type="sldNum" sz="quarter" idx="12"/>
          </p:nvPr>
        </p:nvSpPr>
        <p:spPr/>
        <p:txBody>
          <a:bodyPr/>
          <a:lstStyle/>
          <a:p>
            <a:fld id="{733122C9-A0B9-462F-8757-0847AD287B63}" type="slidenum">
              <a:rPr lang="fr-FR" smtClean="0"/>
              <a:pPr/>
              <a:t>38</a:t>
            </a:fld>
            <a:endParaRPr lang="fr-FR"/>
          </a:p>
        </p:txBody>
      </p:sp>
      <p:sp>
        <p:nvSpPr>
          <p:cNvPr id="6" name="Espace réservé de la date 5">
            <a:extLst>
              <a:ext uri="{FF2B5EF4-FFF2-40B4-BE49-F238E27FC236}">
                <a16:creationId xmlns:a16="http://schemas.microsoft.com/office/drawing/2014/main" id="{410B48B6-64CC-AF91-C1B1-0474EEA75735}"/>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13" name="Titre 12">
            <a:extLst>
              <a:ext uri="{FF2B5EF4-FFF2-40B4-BE49-F238E27FC236}">
                <a16:creationId xmlns:a16="http://schemas.microsoft.com/office/drawing/2014/main" id="{4E083A99-2C5B-0577-69DA-0FE5ECB54F16}"/>
              </a:ext>
            </a:extLst>
          </p:cNvPr>
          <p:cNvSpPr>
            <a:spLocks noGrp="1"/>
          </p:cNvSpPr>
          <p:nvPr>
            <p:ph type="title"/>
          </p:nvPr>
        </p:nvSpPr>
        <p:spPr>
          <a:xfrm>
            <a:off x="3122507" y="0"/>
            <a:ext cx="5863106" cy="1019332"/>
          </a:xfrm>
        </p:spPr>
        <p:txBody>
          <a:bodyPr/>
          <a:lstStyle/>
          <a:p>
            <a:r>
              <a:rPr lang="fr-FR" dirty="0"/>
              <a:t>Synthèse des priorités pour 2026 - 2027</a:t>
            </a:r>
          </a:p>
        </p:txBody>
      </p:sp>
      <p:sp>
        <p:nvSpPr>
          <p:cNvPr id="16" name="ZoneTexte 15">
            <a:extLst>
              <a:ext uri="{FF2B5EF4-FFF2-40B4-BE49-F238E27FC236}">
                <a16:creationId xmlns:a16="http://schemas.microsoft.com/office/drawing/2014/main" id="{894B1CFA-708B-2EAD-B1D7-27EE6218DA3C}"/>
              </a:ext>
            </a:extLst>
          </p:cNvPr>
          <p:cNvSpPr txBox="1"/>
          <p:nvPr/>
        </p:nvSpPr>
        <p:spPr>
          <a:xfrm>
            <a:off x="116906" y="1363914"/>
            <a:ext cx="1195062" cy="1323439"/>
          </a:xfrm>
          <a:prstGeom prst="rect">
            <a:avLst/>
          </a:prstGeom>
          <a:solidFill>
            <a:schemeClr val="accent2">
              <a:lumMod val="20000"/>
              <a:lumOff val="80000"/>
            </a:schemeClr>
          </a:solidFill>
        </p:spPr>
        <p:txBody>
          <a:bodyPr wrap="square">
            <a:spAutoFit/>
          </a:bodyPr>
          <a:lstStyle/>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latin typeface="Marianne" panose="02000000000000000000" pitchFamily="2" charset="0"/>
                <a:ea typeface="Aptos" panose="020B0004020202020204" pitchFamily="34" charset="0"/>
                <a:cs typeface="Aptos" panose="020B0004020202020204" pitchFamily="34" charset="0"/>
              </a:rPr>
              <a:t>Personnes âgées</a:t>
            </a:r>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p:txBody>
      </p:sp>
      <p:sp>
        <p:nvSpPr>
          <p:cNvPr id="24" name="ZoneTexte 23">
            <a:extLst>
              <a:ext uri="{FF2B5EF4-FFF2-40B4-BE49-F238E27FC236}">
                <a16:creationId xmlns:a16="http://schemas.microsoft.com/office/drawing/2014/main" id="{1D695806-9897-488B-598E-295791B83F47}"/>
              </a:ext>
            </a:extLst>
          </p:cNvPr>
          <p:cNvSpPr txBox="1"/>
          <p:nvPr/>
        </p:nvSpPr>
        <p:spPr>
          <a:xfrm>
            <a:off x="1364257" y="1363915"/>
            <a:ext cx="6928406" cy="400110"/>
          </a:xfrm>
          <a:prstGeom prst="rect">
            <a:avLst/>
          </a:prstGeom>
          <a:solidFill>
            <a:srgbClr val="0070C0"/>
          </a:solidFill>
        </p:spPr>
        <p:txBody>
          <a:bodyPr wrap="square">
            <a:spAutoFit/>
          </a:bodyPr>
          <a:lstStyle/>
          <a:p>
            <a:pPr marL="228600" lvl="0" indent="-228600">
              <a:buAutoNum type="arabicPeriod"/>
            </a:pP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Elaborer une feuille de route des perspectives d’extension des dispositifs de la prescription renforcée</a:t>
            </a:r>
          </a:p>
          <a:p>
            <a:pPr marL="228600" lvl="0" indent="-228600">
              <a:buAutoNum type="arabicPeriod"/>
            </a:pP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Faciliter l’identification du prescripteur, via son numéro RPPS, et développer les LAP</a:t>
            </a:r>
          </a:p>
        </p:txBody>
      </p:sp>
      <p:sp>
        <p:nvSpPr>
          <p:cNvPr id="5" name="ZoneTexte 4">
            <a:extLst>
              <a:ext uri="{FF2B5EF4-FFF2-40B4-BE49-F238E27FC236}">
                <a16:creationId xmlns:a16="http://schemas.microsoft.com/office/drawing/2014/main" id="{78D966FD-9CDE-16D8-F213-66619707423D}"/>
              </a:ext>
            </a:extLst>
          </p:cNvPr>
          <p:cNvSpPr txBox="1"/>
          <p:nvPr/>
        </p:nvSpPr>
        <p:spPr>
          <a:xfrm>
            <a:off x="1364256" y="2130112"/>
            <a:ext cx="6928406" cy="553998"/>
          </a:xfrm>
          <a:prstGeom prst="rect">
            <a:avLst/>
          </a:prstGeom>
          <a:solidFill>
            <a:schemeClr val="accent3">
              <a:lumMod val="50000"/>
            </a:schemeClr>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4</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Réformer le circuit du médicament pour les ESMS sans pharmacie à usage intérieur </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5. </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Intégrer pleinement la prévention dans les parcours hospitaliers pour faire progresser les couvertures vaccinales des patients au cours d'une hospitalisation ou d'une </a:t>
            </a: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consultation externe</a:t>
            </a:r>
            <a:endPar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45CEB056-17C8-0208-1B6B-9EB4EDA9AE5B}"/>
              </a:ext>
            </a:extLst>
          </p:cNvPr>
          <p:cNvSpPr txBox="1"/>
          <p:nvPr/>
        </p:nvSpPr>
        <p:spPr>
          <a:xfrm>
            <a:off x="1364257" y="1821557"/>
            <a:ext cx="6928406" cy="246221"/>
          </a:xfrm>
          <a:prstGeom prst="rect">
            <a:avLst/>
          </a:prstGeom>
          <a:solidFill>
            <a:schemeClr val="accent5">
              <a:lumMod val="60000"/>
              <a:lumOff val="40000"/>
            </a:schemeClr>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3</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Développer un mécanisme d’intéressement financier des ESMS à l’efficience et à la performance</a:t>
            </a:r>
            <a:endParaRPr lang="fr-FR" sz="1000" dirty="0">
              <a:solidFill>
                <a:schemeClr val="bg1"/>
              </a:solidFill>
              <a:latin typeface="Marianne" panose="02000000000000000000" pitchFamily="2" charset="0"/>
            </a:endParaRPr>
          </a:p>
        </p:txBody>
      </p:sp>
      <p:sp>
        <p:nvSpPr>
          <p:cNvPr id="12" name="ZoneTexte 11">
            <a:extLst>
              <a:ext uri="{FF2B5EF4-FFF2-40B4-BE49-F238E27FC236}">
                <a16:creationId xmlns:a16="http://schemas.microsoft.com/office/drawing/2014/main" id="{A87340F3-83A1-187F-DF8E-103D42946C82}"/>
              </a:ext>
            </a:extLst>
          </p:cNvPr>
          <p:cNvSpPr txBox="1"/>
          <p:nvPr/>
        </p:nvSpPr>
        <p:spPr>
          <a:xfrm>
            <a:off x="116906" y="2872401"/>
            <a:ext cx="1195062" cy="861774"/>
          </a:xfrm>
          <a:prstGeom prst="rect">
            <a:avLst/>
          </a:prstGeom>
          <a:solidFill>
            <a:schemeClr val="accent5">
              <a:lumMod val="20000"/>
              <a:lumOff val="80000"/>
            </a:schemeClr>
          </a:solidFill>
        </p:spPr>
        <p:txBody>
          <a:bodyPr wrap="square">
            <a:spAutoFit/>
          </a:bodyPr>
          <a:lstStyle/>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effectLst/>
                <a:latin typeface="Marianne" panose="02000000000000000000" pitchFamily="2" charset="0"/>
                <a:ea typeface="Aptos" panose="020B0004020202020204" pitchFamily="34" charset="0"/>
                <a:cs typeface="Aptos" panose="020B0004020202020204" pitchFamily="34" charset="0"/>
              </a:rPr>
              <a:t>Santé mentale</a:t>
            </a: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p:txBody>
      </p:sp>
      <p:sp>
        <p:nvSpPr>
          <p:cNvPr id="25" name="ZoneTexte 24">
            <a:extLst>
              <a:ext uri="{FF2B5EF4-FFF2-40B4-BE49-F238E27FC236}">
                <a16:creationId xmlns:a16="http://schemas.microsoft.com/office/drawing/2014/main" id="{AA174228-10F5-461A-63A6-4221745A7E34}"/>
              </a:ext>
            </a:extLst>
          </p:cNvPr>
          <p:cNvSpPr txBox="1"/>
          <p:nvPr/>
        </p:nvSpPr>
        <p:spPr>
          <a:xfrm>
            <a:off x="1364254" y="3363685"/>
            <a:ext cx="6928407" cy="400110"/>
          </a:xfrm>
          <a:prstGeom prst="rect">
            <a:avLst/>
          </a:prstGeom>
          <a:solidFill>
            <a:srgbClr val="7030A0"/>
          </a:solidFill>
        </p:spPr>
        <p:txBody>
          <a:bodyPr wrap="square">
            <a:spAutoFit/>
          </a:bodyPr>
          <a:lstStyle/>
          <a:p>
            <a:pPr lvl="0"/>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8.Développer la coordination des parcours de prise en charge des troubles psychiatriques en prenant appui sur différentes expérimentations article 51 mobilisant un </a:t>
            </a:r>
            <a:r>
              <a:rPr lang="fr-FR" sz="1000" i="1"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case manager </a:t>
            </a:r>
            <a:endParaRPr lang="fr-FR" sz="1000" i="1" dirty="0">
              <a:solidFill>
                <a:schemeClr val="bg1"/>
              </a:solidFill>
              <a:latin typeface="Marianne" panose="02000000000000000000" pitchFamily="2" charset="0"/>
            </a:endParaRPr>
          </a:p>
        </p:txBody>
      </p:sp>
      <p:sp>
        <p:nvSpPr>
          <p:cNvPr id="4" name="ZoneTexte 3">
            <a:extLst>
              <a:ext uri="{FF2B5EF4-FFF2-40B4-BE49-F238E27FC236}">
                <a16:creationId xmlns:a16="http://schemas.microsoft.com/office/drawing/2014/main" id="{585481F4-E206-C203-FDF5-19CBB1125B7A}"/>
              </a:ext>
            </a:extLst>
          </p:cNvPr>
          <p:cNvSpPr txBox="1"/>
          <p:nvPr/>
        </p:nvSpPr>
        <p:spPr>
          <a:xfrm>
            <a:off x="1364255" y="2850142"/>
            <a:ext cx="6928407" cy="400110"/>
          </a:xfrm>
          <a:prstGeom prst="rect">
            <a:avLst/>
          </a:prstGeom>
          <a:solidFill>
            <a:srgbClr val="0070C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6. Elaborer une feuille de route des perspectives d’extension des dispositifs de la prescription renforcée (BZD)</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7</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Faciliter l’identification du prescripteur, via son numéro RPPS, et développer les LAP</a:t>
            </a:r>
          </a:p>
        </p:txBody>
      </p:sp>
      <p:sp>
        <p:nvSpPr>
          <p:cNvPr id="10" name="ZoneTexte 9">
            <a:extLst>
              <a:ext uri="{FF2B5EF4-FFF2-40B4-BE49-F238E27FC236}">
                <a16:creationId xmlns:a16="http://schemas.microsoft.com/office/drawing/2014/main" id="{C621A0F1-B71D-BE8F-6004-011763316441}"/>
              </a:ext>
            </a:extLst>
          </p:cNvPr>
          <p:cNvSpPr txBox="1"/>
          <p:nvPr/>
        </p:nvSpPr>
        <p:spPr>
          <a:xfrm>
            <a:off x="8344952" y="1363914"/>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1" name="ZoneTexte 10">
            <a:extLst>
              <a:ext uri="{FF2B5EF4-FFF2-40B4-BE49-F238E27FC236}">
                <a16:creationId xmlns:a16="http://schemas.microsoft.com/office/drawing/2014/main" id="{9190CD95-25AD-ABDF-5A63-95D17F902441}"/>
              </a:ext>
            </a:extLst>
          </p:cNvPr>
          <p:cNvSpPr txBox="1"/>
          <p:nvPr/>
        </p:nvSpPr>
        <p:spPr>
          <a:xfrm>
            <a:off x="8292662" y="1821556"/>
            <a:ext cx="799048" cy="246221"/>
          </a:xfrm>
          <a:prstGeom prst="rect">
            <a:avLst/>
          </a:prstGeom>
          <a:noFill/>
        </p:spPr>
        <p:txBody>
          <a:bodyPr wrap="square" rtlCol="0">
            <a:spAutoFit/>
          </a:bodyPr>
          <a:lstStyle/>
          <a:p>
            <a:pPr algn="ctr"/>
            <a:r>
              <a:rPr lang="fr-FR" sz="1000" b="1" dirty="0">
                <a:solidFill>
                  <a:schemeClr val="accent5">
                    <a:lumMod val="60000"/>
                    <a:lumOff val="40000"/>
                  </a:schemeClr>
                </a:solidFill>
                <a:latin typeface="Marianne" panose="02000000000000000000" pitchFamily="2" charset="0"/>
              </a:rPr>
              <a:t>HPE</a:t>
            </a:r>
          </a:p>
        </p:txBody>
      </p:sp>
      <p:sp>
        <p:nvSpPr>
          <p:cNvPr id="14" name="ZoneTexte 13">
            <a:extLst>
              <a:ext uri="{FF2B5EF4-FFF2-40B4-BE49-F238E27FC236}">
                <a16:creationId xmlns:a16="http://schemas.microsoft.com/office/drawing/2014/main" id="{26F84874-B802-0CF7-00F5-742A34A81508}"/>
              </a:ext>
            </a:extLst>
          </p:cNvPr>
          <p:cNvSpPr txBox="1"/>
          <p:nvPr/>
        </p:nvSpPr>
        <p:spPr>
          <a:xfrm>
            <a:off x="8073713" y="2206738"/>
            <a:ext cx="1195062" cy="246221"/>
          </a:xfrm>
          <a:prstGeom prst="rect">
            <a:avLst/>
          </a:prstGeom>
          <a:noFill/>
        </p:spPr>
        <p:txBody>
          <a:bodyPr wrap="square" rtlCol="0">
            <a:spAutoFit/>
          </a:bodyPr>
          <a:lstStyle/>
          <a:p>
            <a:pPr algn="ctr"/>
            <a:r>
              <a:rPr lang="fr-FR" sz="1000" b="1" dirty="0">
                <a:solidFill>
                  <a:schemeClr val="accent3">
                    <a:lumMod val="50000"/>
                  </a:schemeClr>
                </a:solidFill>
                <a:latin typeface="Marianne" panose="02000000000000000000" pitchFamily="2" charset="0"/>
              </a:rPr>
              <a:t>ESMS</a:t>
            </a:r>
          </a:p>
        </p:txBody>
      </p:sp>
      <p:sp>
        <p:nvSpPr>
          <p:cNvPr id="18" name="ZoneTexte 17">
            <a:extLst>
              <a:ext uri="{FF2B5EF4-FFF2-40B4-BE49-F238E27FC236}">
                <a16:creationId xmlns:a16="http://schemas.microsoft.com/office/drawing/2014/main" id="{98C4F9ED-84BB-AED5-B7F5-4A3AFC514C72}"/>
              </a:ext>
            </a:extLst>
          </p:cNvPr>
          <p:cNvSpPr txBox="1"/>
          <p:nvPr/>
        </p:nvSpPr>
        <p:spPr>
          <a:xfrm>
            <a:off x="8292661" y="2850540"/>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9" name="ZoneTexte 18">
            <a:extLst>
              <a:ext uri="{FF2B5EF4-FFF2-40B4-BE49-F238E27FC236}">
                <a16:creationId xmlns:a16="http://schemas.microsoft.com/office/drawing/2014/main" id="{B9D2692F-27DE-43DC-ED11-444A756E3EB5}"/>
              </a:ext>
            </a:extLst>
          </p:cNvPr>
          <p:cNvSpPr txBox="1"/>
          <p:nvPr/>
        </p:nvSpPr>
        <p:spPr>
          <a:xfrm>
            <a:off x="8209050" y="3363685"/>
            <a:ext cx="934950" cy="400110"/>
          </a:xfrm>
          <a:prstGeom prst="rect">
            <a:avLst/>
          </a:prstGeom>
          <a:noFill/>
        </p:spPr>
        <p:txBody>
          <a:bodyPr wrap="square" rtlCol="0">
            <a:spAutoFit/>
          </a:bodyPr>
          <a:lstStyle/>
          <a:p>
            <a:pPr algn="ctr"/>
            <a:r>
              <a:rPr lang="fr-FR" sz="1000" b="1" dirty="0">
                <a:solidFill>
                  <a:srgbClr val="7030A0"/>
                </a:solidFill>
                <a:latin typeface="Marianne" panose="02000000000000000000" pitchFamily="2" charset="0"/>
              </a:rPr>
              <a:t>Parcours / prévention</a:t>
            </a:r>
          </a:p>
        </p:txBody>
      </p:sp>
    </p:spTree>
    <p:extLst>
      <p:ext uri="{BB962C8B-B14F-4D97-AF65-F5344CB8AC3E}">
        <p14:creationId xmlns:p14="http://schemas.microsoft.com/office/powerpoint/2010/main" val="1765651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8885D-9165-2073-CDB4-CDBB5682D52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D23447D-7E29-AD6C-A123-E8B5906A7570}"/>
              </a:ext>
            </a:extLst>
          </p:cNvPr>
          <p:cNvSpPr>
            <a:spLocks noGrp="1"/>
          </p:cNvSpPr>
          <p:nvPr>
            <p:ph type="sldNum" sz="quarter" idx="12"/>
          </p:nvPr>
        </p:nvSpPr>
        <p:spPr/>
        <p:txBody>
          <a:bodyPr/>
          <a:lstStyle/>
          <a:p>
            <a:fld id="{733122C9-A0B9-462F-8757-0847AD287B63}" type="slidenum">
              <a:rPr lang="fr-FR" smtClean="0"/>
              <a:pPr/>
              <a:t>39</a:t>
            </a:fld>
            <a:endParaRPr lang="fr-FR"/>
          </a:p>
        </p:txBody>
      </p:sp>
      <p:sp>
        <p:nvSpPr>
          <p:cNvPr id="6" name="Espace réservé de la date 5">
            <a:extLst>
              <a:ext uri="{FF2B5EF4-FFF2-40B4-BE49-F238E27FC236}">
                <a16:creationId xmlns:a16="http://schemas.microsoft.com/office/drawing/2014/main" id="{46326861-7E78-D3EC-75CD-5D1945641B9D}"/>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13" name="Titre 12">
            <a:extLst>
              <a:ext uri="{FF2B5EF4-FFF2-40B4-BE49-F238E27FC236}">
                <a16:creationId xmlns:a16="http://schemas.microsoft.com/office/drawing/2014/main" id="{B393AF95-3D98-E252-B36A-8D0362CF15CF}"/>
              </a:ext>
            </a:extLst>
          </p:cNvPr>
          <p:cNvSpPr>
            <a:spLocks noGrp="1"/>
          </p:cNvSpPr>
          <p:nvPr>
            <p:ph type="title"/>
          </p:nvPr>
        </p:nvSpPr>
        <p:spPr>
          <a:xfrm>
            <a:off x="3122507" y="4840"/>
            <a:ext cx="5863106" cy="1019332"/>
          </a:xfrm>
        </p:spPr>
        <p:txBody>
          <a:bodyPr/>
          <a:lstStyle/>
          <a:p>
            <a:r>
              <a:rPr lang="fr-FR" dirty="0"/>
              <a:t>Synthèse des priorités pour 2026 - 2027</a:t>
            </a:r>
          </a:p>
        </p:txBody>
      </p:sp>
      <p:sp>
        <p:nvSpPr>
          <p:cNvPr id="24" name="ZoneTexte 23">
            <a:extLst>
              <a:ext uri="{FF2B5EF4-FFF2-40B4-BE49-F238E27FC236}">
                <a16:creationId xmlns:a16="http://schemas.microsoft.com/office/drawing/2014/main" id="{9D2F2B86-D258-C070-DD60-055B707CD043}"/>
              </a:ext>
            </a:extLst>
          </p:cNvPr>
          <p:cNvSpPr txBox="1"/>
          <p:nvPr/>
        </p:nvSpPr>
        <p:spPr>
          <a:xfrm>
            <a:off x="1374768" y="1575270"/>
            <a:ext cx="6812792" cy="553998"/>
          </a:xfrm>
          <a:prstGeom prst="rect">
            <a:avLst/>
          </a:prstGeom>
          <a:solidFill>
            <a:schemeClr val="accent2"/>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9. Poursuivre les travaux de développement d’une plateforme de transports avec l’entrepreneur d’intérêt général (schéma directeur ; simulateur d’éligibilité et prescription électronique ; stratégie et expérimentation de la plateforme de commandes)</a:t>
            </a:r>
          </a:p>
        </p:txBody>
      </p:sp>
      <p:sp>
        <p:nvSpPr>
          <p:cNvPr id="8" name="ZoneTexte 7">
            <a:extLst>
              <a:ext uri="{FF2B5EF4-FFF2-40B4-BE49-F238E27FC236}">
                <a16:creationId xmlns:a16="http://schemas.microsoft.com/office/drawing/2014/main" id="{C81FAD59-AE17-5E16-77C0-C7F095940D8E}"/>
              </a:ext>
            </a:extLst>
          </p:cNvPr>
          <p:cNvSpPr txBox="1"/>
          <p:nvPr/>
        </p:nvSpPr>
        <p:spPr>
          <a:xfrm>
            <a:off x="1374766" y="3923534"/>
            <a:ext cx="6812794" cy="400110"/>
          </a:xfrm>
          <a:prstGeom prst="rect">
            <a:avLst/>
          </a:prstGeom>
          <a:solidFill>
            <a:schemeClr val="accent5">
              <a:lumMod val="60000"/>
              <a:lumOff val="40000"/>
            </a:schemeClr>
          </a:solidFill>
        </p:spPr>
        <p:txBody>
          <a:bodyPr wrap="square">
            <a:spAutoFit/>
          </a:bodyPr>
          <a:lstStyle/>
          <a:p>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16. </a:t>
            </a:r>
            <a:r>
              <a:rPr lang="fr-FR" sz="1000" kern="100" dirty="0">
                <a:solidFill>
                  <a:schemeClr val="bg1"/>
                </a:solidFill>
                <a:latin typeface="Marianne" panose="02000000000000000000" pitchFamily="2" charset="0"/>
              </a:rPr>
              <a:t>Développer le financement forfaitaire pour la prise en charge des patients souffrance d’une insuffisance cardiaque sévère, afin d’intéresser les établissements à la lutte contre les hospitalisations évitables </a:t>
            </a:r>
          </a:p>
        </p:txBody>
      </p:sp>
      <p:sp>
        <p:nvSpPr>
          <p:cNvPr id="12" name="ZoneTexte 11">
            <a:extLst>
              <a:ext uri="{FF2B5EF4-FFF2-40B4-BE49-F238E27FC236}">
                <a16:creationId xmlns:a16="http://schemas.microsoft.com/office/drawing/2014/main" id="{CA4F7FD2-C506-1DFD-9084-DDE43AC73393}"/>
              </a:ext>
            </a:extLst>
          </p:cNvPr>
          <p:cNvSpPr txBox="1"/>
          <p:nvPr/>
        </p:nvSpPr>
        <p:spPr>
          <a:xfrm>
            <a:off x="124924" y="3471883"/>
            <a:ext cx="1197555" cy="861774"/>
          </a:xfrm>
          <a:prstGeom prst="rect">
            <a:avLst/>
          </a:prstGeom>
          <a:solidFill>
            <a:schemeClr val="accent3">
              <a:lumMod val="40000"/>
              <a:lumOff val="60000"/>
            </a:schemeClr>
          </a:solidFill>
        </p:spPr>
        <p:txBody>
          <a:bodyPr wrap="square">
            <a:spAutoFit/>
          </a:bodyPr>
          <a:lstStyle/>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latin typeface="Marianne" panose="02000000000000000000" pitchFamily="2" charset="0"/>
                <a:ea typeface="Aptos" panose="020B0004020202020204" pitchFamily="34" charset="0"/>
                <a:cs typeface="Aptos" panose="020B0004020202020204" pitchFamily="34" charset="0"/>
              </a:rPr>
              <a:t>MCVA</a:t>
            </a:r>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p:txBody>
      </p:sp>
      <p:sp>
        <p:nvSpPr>
          <p:cNvPr id="25" name="ZoneTexte 24">
            <a:extLst>
              <a:ext uri="{FF2B5EF4-FFF2-40B4-BE49-F238E27FC236}">
                <a16:creationId xmlns:a16="http://schemas.microsoft.com/office/drawing/2014/main" id="{378BDB75-D755-09A8-58C1-941DF1EB0FFD}"/>
              </a:ext>
            </a:extLst>
          </p:cNvPr>
          <p:cNvSpPr txBox="1"/>
          <p:nvPr/>
        </p:nvSpPr>
        <p:spPr>
          <a:xfrm>
            <a:off x="1374767" y="3136885"/>
            <a:ext cx="6831524" cy="707886"/>
          </a:xfrm>
          <a:prstGeom prst="rect">
            <a:avLst/>
          </a:prstGeom>
          <a:solidFill>
            <a:srgbClr val="7030A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13. Amorcer et assurer le suivi de l’expérimentation APA Cancer dans  quatre régions, tout en mettant en œuvre le parcours de soins global élargissant la population cible du PPC</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14. </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Déployer un parcours d’accompagnement préventif à horizon 2027</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15. Agir sur l’environnement alimentaire pour réduire la prévalence du surpoids, l’obésité et les MCVA</a:t>
            </a:r>
            <a:endPar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562ECB7E-297B-F072-4B07-7223BE5824BB}"/>
              </a:ext>
            </a:extLst>
          </p:cNvPr>
          <p:cNvSpPr txBox="1"/>
          <p:nvPr/>
        </p:nvSpPr>
        <p:spPr>
          <a:xfrm>
            <a:off x="1374767" y="2191837"/>
            <a:ext cx="6812792" cy="400110"/>
          </a:xfrm>
          <a:prstGeom prst="rect">
            <a:avLst/>
          </a:prstGeom>
          <a:solidFill>
            <a:srgbClr val="0070C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10. Elaborer une feuille de route des perspectives d’extension des dispositifs de la prescription renforcée </a:t>
            </a:r>
          </a:p>
          <a:p>
            <a:pPr lvl="0"/>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1</a:t>
            </a: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Faciliter l’identification du prescripteur, via son numéro RPPS, et développer les LAP</a:t>
            </a:r>
          </a:p>
        </p:txBody>
      </p:sp>
      <p:sp>
        <p:nvSpPr>
          <p:cNvPr id="10" name="ZoneTexte 9">
            <a:extLst>
              <a:ext uri="{FF2B5EF4-FFF2-40B4-BE49-F238E27FC236}">
                <a16:creationId xmlns:a16="http://schemas.microsoft.com/office/drawing/2014/main" id="{7D63087B-8C41-31CA-5D45-24C02AE3734B}"/>
              </a:ext>
            </a:extLst>
          </p:cNvPr>
          <p:cNvSpPr txBox="1"/>
          <p:nvPr/>
        </p:nvSpPr>
        <p:spPr>
          <a:xfrm>
            <a:off x="1374767" y="2665824"/>
            <a:ext cx="6812792" cy="400110"/>
          </a:xfrm>
          <a:prstGeom prst="rect">
            <a:avLst/>
          </a:prstGeom>
          <a:solidFill>
            <a:schemeClr val="accent5"/>
          </a:solidFill>
        </p:spPr>
        <p:txBody>
          <a:bodyPr wrap="square">
            <a:spAutoFit/>
          </a:bodyPr>
          <a:lstStyle/>
          <a:p>
            <a:pPr lvl="0"/>
            <a:r>
              <a:rPr lang="fr-FR" sz="1000" dirty="0">
                <a:solidFill>
                  <a:schemeClr val="bg1"/>
                </a:solidFill>
                <a:latin typeface="Marianne" panose="02000000000000000000" pitchFamily="2" charset="0"/>
                <a:cs typeface="Times New Roman" panose="02020603050405020304" pitchFamily="18" charset="0"/>
              </a:rPr>
              <a:t>12. Renforcer et faire la transparence sur l’application des seuils d’activité en cancérologie et organiser la gradation territoriale de l’offre afin de garantir des prises en charge pertinentes, efficiente et de qualité</a:t>
            </a:r>
            <a:endParaRPr lang="fr-FR" sz="1000" dirty="0">
              <a:solidFill>
                <a:schemeClr val="bg1"/>
              </a:solidFill>
              <a:latin typeface="Marianne" panose="02000000000000000000" pitchFamily="2" charset="0"/>
            </a:endParaRPr>
          </a:p>
        </p:txBody>
      </p:sp>
      <p:sp>
        <p:nvSpPr>
          <p:cNvPr id="11" name="ZoneTexte 10">
            <a:extLst>
              <a:ext uri="{FF2B5EF4-FFF2-40B4-BE49-F238E27FC236}">
                <a16:creationId xmlns:a16="http://schemas.microsoft.com/office/drawing/2014/main" id="{8662886C-3951-D3FB-69DB-87544C1AC791}"/>
              </a:ext>
            </a:extLst>
          </p:cNvPr>
          <p:cNvSpPr txBox="1"/>
          <p:nvPr/>
        </p:nvSpPr>
        <p:spPr>
          <a:xfrm>
            <a:off x="8258845" y="2204537"/>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4" name="ZoneTexte 13">
            <a:extLst>
              <a:ext uri="{FF2B5EF4-FFF2-40B4-BE49-F238E27FC236}">
                <a16:creationId xmlns:a16="http://schemas.microsoft.com/office/drawing/2014/main" id="{E15D886E-FA5E-0DEE-28DB-D0B2753F6618}"/>
              </a:ext>
            </a:extLst>
          </p:cNvPr>
          <p:cNvSpPr txBox="1"/>
          <p:nvPr/>
        </p:nvSpPr>
        <p:spPr>
          <a:xfrm>
            <a:off x="8239849" y="1652214"/>
            <a:ext cx="879900" cy="400110"/>
          </a:xfrm>
          <a:prstGeom prst="rect">
            <a:avLst/>
          </a:prstGeom>
          <a:noFill/>
        </p:spPr>
        <p:txBody>
          <a:bodyPr wrap="square" rtlCol="0">
            <a:spAutoFit/>
          </a:bodyPr>
          <a:lstStyle/>
          <a:p>
            <a:pPr algn="ctr"/>
            <a:r>
              <a:rPr lang="fr-FR" sz="1000" b="1" dirty="0">
                <a:solidFill>
                  <a:schemeClr val="accent2"/>
                </a:solidFill>
                <a:latin typeface="Marianne" panose="02000000000000000000" pitchFamily="2" charset="0"/>
              </a:rPr>
              <a:t>Transports sanitaires</a:t>
            </a:r>
          </a:p>
        </p:txBody>
      </p:sp>
      <p:sp>
        <p:nvSpPr>
          <p:cNvPr id="18" name="ZoneTexte 17">
            <a:extLst>
              <a:ext uri="{FF2B5EF4-FFF2-40B4-BE49-F238E27FC236}">
                <a16:creationId xmlns:a16="http://schemas.microsoft.com/office/drawing/2014/main" id="{A1B591C7-020E-819F-E774-6E8FC3FDBE54}"/>
              </a:ext>
            </a:extLst>
          </p:cNvPr>
          <p:cNvSpPr txBox="1"/>
          <p:nvPr/>
        </p:nvSpPr>
        <p:spPr>
          <a:xfrm>
            <a:off x="8190894" y="3249492"/>
            <a:ext cx="934950" cy="400110"/>
          </a:xfrm>
          <a:prstGeom prst="rect">
            <a:avLst/>
          </a:prstGeom>
          <a:noFill/>
        </p:spPr>
        <p:txBody>
          <a:bodyPr wrap="square" rtlCol="0">
            <a:spAutoFit/>
          </a:bodyPr>
          <a:lstStyle/>
          <a:p>
            <a:pPr algn="ctr"/>
            <a:r>
              <a:rPr lang="fr-FR" sz="1000" b="1" dirty="0">
                <a:solidFill>
                  <a:srgbClr val="7030A0"/>
                </a:solidFill>
                <a:latin typeface="Marianne" panose="02000000000000000000" pitchFamily="2" charset="0"/>
              </a:rPr>
              <a:t>Parcours / prévention</a:t>
            </a:r>
          </a:p>
        </p:txBody>
      </p:sp>
      <p:sp>
        <p:nvSpPr>
          <p:cNvPr id="19" name="ZoneTexte 18">
            <a:extLst>
              <a:ext uri="{FF2B5EF4-FFF2-40B4-BE49-F238E27FC236}">
                <a16:creationId xmlns:a16="http://schemas.microsoft.com/office/drawing/2014/main" id="{700F58AB-50A3-A0EB-D782-599EE10CCDD4}"/>
              </a:ext>
            </a:extLst>
          </p:cNvPr>
          <p:cNvSpPr txBox="1"/>
          <p:nvPr/>
        </p:nvSpPr>
        <p:spPr>
          <a:xfrm>
            <a:off x="8216232" y="4000478"/>
            <a:ext cx="799048" cy="246221"/>
          </a:xfrm>
          <a:prstGeom prst="rect">
            <a:avLst/>
          </a:prstGeom>
          <a:noFill/>
        </p:spPr>
        <p:txBody>
          <a:bodyPr wrap="square" rtlCol="0">
            <a:spAutoFit/>
          </a:bodyPr>
          <a:lstStyle/>
          <a:p>
            <a:pPr algn="ctr"/>
            <a:r>
              <a:rPr lang="fr-FR" sz="1000" b="1" dirty="0">
                <a:solidFill>
                  <a:schemeClr val="accent5">
                    <a:lumMod val="60000"/>
                    <a:lumOff val="40000"/>
                  </a:schemeClr>
                </a:solidFill>
                <a:latin typeface="Marianne" panose="02000000000000000000" pitchFamily="2" charset="0"/>
              </a:rPr>
              <a:t>HPE</a:t>
            </a:r>
          </a:p>
        </p:txBody>
      </p:sp>
      <p:sp>
        <p:nvSpPr>
          <p:cNvPr id="20" name="Rectangle 19">
            <a:extLst>
              <a:ext uri="{FF2B5EF4-FFF2-40B4-BE49-F238E27FC236}">
                <a16:creationId xmlns:a16="http://schemas.microsoft.com/office/drawing/2014/main" id="{0CC6AAC9-A939-00F7-B9C1-A062EDD489D2}"/>
              </a:ext>
            </a:extLst>
          </p:cNvPr>
          <p:cNvSpPr/>
          <p:nvPr/>
        </p:nvSpPr>
        <p:spPr>
          <a:xfrm>
            <a:off x="124924" y="1584374"/>
            <a:ext cx="1176064" cy="1758469"/>
          </a:xfrm>
          <a:prstGeom prst="rect">
            <a:avLst/>
          </a:prstGeom>
          <a:solidFill>
            <a:schemeClr val="accent1">
              <a:lumMod val="10000"/>
              <a:lumOff val="90000"/>
            </a:schemeClr>
          </a:solidFill>
          <a:ln>
            <a:solidFill>
              <a:schemeClr val="accent1">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3B3613A1-B7EF-D121-E9C8-B57666A84FD2}"/>
              </a:ext>
            </a:extLst>
          </p:cNvPr>
          <p:cNvSpPr txBox="1"/>
          <p:nvPr/>
        </p:nvSpPr>
        <p:spPr>
          <a:xfrm>
            <a:off x="146415" y="2340499"/>
            <a:ext cx="1176064" cy="246221"/>
          </a:xfrm>
          <a:prstGeom prst="rect">
            <a:avLst/>
          </a:prstGeom>
          <a:noFill/>
        </p:spPr>
        <p:txBody>
          <a:bodyPr wrap="square" rtlCol="0">
            <a:spAutoFit/>
          </a:bodyPr>
          <a:lstStyle/>
          <a:p>
            <a:pPr algn="ctr"/>
            <a:r>
              <a:rPr lang="fr-FR" sz="1000" b="1" dirty="0">
                <a:latin typeface="Marianne" panose="02000000000000000000" pitchFamily="2" charset="0"/>
              </a:rPr>
              <a:t>Cancers</a:t>
            </a:r>
          </a:p>
        </p:txBody>
      </p:sp>
      <p:sp>
        <p:nvSpPr>
          <p:cNvPr id="7" name="ZoneTexte 6">
            <a:extLst>
              <a:ext uri="{FF2B5EF4-FFF2-40B4-BE49-F238E27FC236}">
                <a16:creationId xmlns:a16="http://schemas.microsoft.com/office/drawing/2014/main" id="{FD522F19-E8FD-C06A-46C5-FC85AFAFB05D}"/>
              </a:ext>
            </a:extLst>
          </p:cNvPr>
          <p:cNvSpPr txBox="1"/>
          <p:nvPr/>
        </p:nvSpPr>
        <p:spPr>
          <a:xfrm>
            <a:off x="8153400" y="2691067"/>
            <a:ext cx="1055249" cy="400110"/>
          </a:xfrm>
          <a:prstGeom prst="rect">
            <a:avLst/>
          </a:prstGeom>
          <a:noFill/>
        </p:spPr>
        <p:txBody>
          <a:bodyPr wrap="square" rtlCol="0">
            <a:spAutoFit/>
          </a:bodyPr>
          <a:lstStyle/>
          <a:p>
            <a:pPr algn="ctr"/>
            <a:r>
              <a:rPr lang="fr-FR" sz="1000" b="1" dirty="0">
                <a:solidFill>
                  <a:schemeClr val="accent4">
                    <a:lumMod val="50000"/>
                  </a:schemeClr>
                </a:solidFill>
                <a:latin typeface="Marianne" panose="02000000000000000000" pitchFamily="2" charset="0"/>
              </a:rPr>
              <a:t>Organisation territoriale</a:t>
            </a:r>
          </a:p>
        </p:txBody>
      </p:sp>
    </p:spTree>
    <p:extLst>
      <p:ext uri="{BB962C8B-B14F-4D97-AF65-F5344CB8AC3E}">
        <p14:creationId xmlns:p14="http://schemas.microsoft.com/office/powerpoint/2010/main" val="383582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B2C8AA5-F12E-533C-118C-765455E1B1CC}"/>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5" name="Espace réservé du numéro de diapositive 4">
            <a:extLst>
              <a:ext uri="{FF2B5EF4-FFF2-40B4-BE49-F238E27FC236}">
                <a16:creationId xmlns:a16="http://schemas.microsoft.com/office/drawing/2014/main" id="{D5238422-32F2-1D22-28DA-BBA7094586A2}"/>
              </a:ext>
            </a:extLst>
          </p:cNvPr>
          <p:cNvSpPr>
            <a:spLocks noGrp="1"/>
          </p:cNvSpPr>
          <p:nvPr>
            <p:ph type="sldNum" sz="quarter" idx="4"/>
          </p:nvPr>
        </p:nvSpPr>
        <p:spPr/>
        <p:txBody>
          <a:bodyPr/>
          <a:lstStyle/>
          <a:p>
            <a:fld id="{733122C9-A0B9-462F-8757-0847AD287B63}" type="slidenum">
              <a:rPr lang="fr-FR" smtClean="0"/>
              <a:pPr/>
              <a:t>4</a:t>
            </a:fld>
            <a:endParaRPr lang="fr-FR"/>
          </a:p>
        </p:txBody>
      </p:sp>
      <p:sp>
        <p:nvSpPr>
          <p:cNvPr id="7" name="ZoneTexte 6">
            <a:extLst>
              <a:ext uri="{FF2B5EF4-FFF2-40B4-BE49-F238E27FC236}">
                <a16:creationId xmlns:a16="http://schemas.microsoft.com/office/drawing/2014/main" id="{23F9D853-9F43-94B8-B938-9AEBC6A32D6B}"/>
              </a:ext>
            </a:extLst>
          </p:cNvPr>
          <p:cNvSpPr txBox="1"/>
          <p:nvPr/>
        </p:nvSpPr>
        <p:spPr>
          <a:xfrm>
            <a:off x="89219" y="1026872"/>
            <a:ext cx="8965561" cy="338554"/>
          </a:xfrm>
          <a:prstGeom prst="rect">
            <a:avLst/>
          </a:prstGeom>
          <a:noFill/>
          <a:ln>
            <a:solidFill>
              <a:schemeClr val="accent1"/>
            </a:solidFill>
          </a:ln>
        </p:spPr>
        <p:txBody>
          <a:bodyPr wrap="square" rtlCol="0">
            <a:spAutoFit/>
          </a:bodyPr>
          <a:lstStyle/>
          <a:p>
            <a:r>
              <a:rPr lang="fr-FR" sz="1600" b="1" dirty="0">
                <a:latin typeface="Marianne" panose="02000000000000000000" pitchFamily="2" charset="0"/>
              </a:rPr>
              <a:t>Articuler le COPIL PQE avec les démarches d’efficience portées par les différentes DAC</a:t>
            </a:r>
          </a:p>
        </p:txBody>
      </p:sp>
      <p:sp>
        <p:nvSpPr>
          <p:cNvPr id="2" name="ZoneTexte 1">
            <a:extLst>
              <a:ext uri="{FF2B5EF4-FFF2-40B4-BE49-F238E27FC236}">
                <a16:creationId xmlns:a16="http://schemas.microsoft.com/office/drawing/2014/main" id="{17DDE41A-9F4D-35B7-671F-E7FB9477B6BD}"/>
              </a:ext>
            </a:extLst>
          </p:cNvPr>
          <p:cNvSpPr txBox="1"/>
          <p:nvPr/>
        </p:nvSpPr>
        <p:spPr>
          <a:xfrm>
            <a:off x="89219" y="1553997"/>
            <a:ext cx="8659494" cy="2554545"/>
          </a:xfrm>
          <a:prstGeom prst="rect">
            <a:avLst/>
          </a:prstGeom>
          <a:noFill/>
        </p:spPr>
        <p:txBody>
          <a:bodyPr wrap="square" rtlCol="0">
            <a:spAutoFit/>
          </a:bodyPr>
          <a:lstStyle/>
          <a:p>
            <a:pPr marL="285750" indent="-285750" fontAlgn="ctr">
              <a:buFont typeface="Arial" panose="020B0604020202020204" pitchFamily="34" charset="0"/>
              <a:buChar char="•"/>
            </a:pPr>
            <a:r>
              <a:rPr lang="fr-FR" sz="1600" b="1" dirty="0">
                <a:latin typeface="Marianne" panose="02000000000000000000" pitchFamily="2" charset="0"/>
              </a:rPr>
              <a:t>Mettre en cohérence les démarches d’efficience, de qualité et de performance portées par les DAC</a:t>
            </a:r>
            <a:r>
              <a:rPr lang="fr-FR" sz="1600" dirty="0">
                <a:latin typeface="Marianne" panose="02000000000000000000" pitchFamily="2" charset="0"/>
              </a:rPr>
              <a:t>. </a:t>
            </a:r>
            <a:r>
              <a:rPr lang="fr-FR" sz="1600" i="1" dirty="0">
                <a:latin typeface="Marianne" panose="02000000000000000000" pitchFamily="2" charset="0"/>
              </a:rPr>
              <a:t>Ex</a:t>
            </a:r>
            <a:r>
              <a:rPr lang="fr-FR" sz="1600" dirty="0">
                <a:latin typeface="Marianne" panose="02000000000000000000" pitchFamily="2" charset="0"/>
              </a:rPr>
              <a:t> : COPIL de la démarche performance du champ médico-social et social </a:t>
            </a:r>
          </a:p>
          <a:p>
            <a:pPr marL="285750" indent="-285750" fontAlgn="ctr">
              <a:buFont typeface="Arial" panose="020B0604020202020204" pitchFamily="34" charset="0"/>
              <a:buChar char="•"/>
            </a:pPr>
            <a:r>
              <a:rPr lang="fr-FR" sz="1600" b="1" dirty="0">
                <a:latin typeface="Marianne" panose="02000000000000000000" pitchFamily="2" charset="0"/>
              </a:rPr>
              <a:t>S’appuyer sur les chantiers existants comme leviers de mise en œuvre des priorités communes </a:t>
            </a:r>
            <a:r>
              <a:rPr lang="fr-FR" sz="1600" dirty="0">
                <a:latin typeface="Marianne" panose="02000000000000000000" pitchFamily="2" charset="0"/>
              </a:rPr>
              <a:t>: IDE de nuit, plan </a:t>
            </a:r>
            <a:r>
              <a:rPr lang="fr-FR" sz="1600" dirty="0" err="1">
                <a:latin typeface="Marianne" panose="02000000000000000000" pitchFamily="2" charset="0"/>
              </a:rPr>
              <a:t>anti-chute</a:t>
            </a:r>
            <a:r>
              <a:rPr lang="fr-FR" sz="1600" dirty="0">
                <a:latin typeface="Marianne" panose="02000000000000000000" pitchFamily="2" charset="0"/>
              </a:rPr>
              <a:t>, limiter les hospitalisations évitables, Achats RH, immobilier</a:t>
            </a:r>
          </a:p>
          <a:p>
            <a:pPr marL="285750" indent="-285750" fontAlgn="ctr">
              <a:buFont typeface="Arial" panose="020B0604020202020204" pitchFamily="34" charset="0"/>
              <a:buChar char="•"/>
            </a:pPr>
            <a:r>
              <a:rPr lang="fr-FR" sz="1600" b="1" dirty="0">
                <a:latin typeface="Marianne" panose="02000000000000000000" pitchFamily="2" charset="0"/>
              </a:rPr>
              <a:t>Préserver les gouvernances et groupes de travail préexistants </a:t>
            </a:r>
            <a:endParaRPr lang="fr-FR" sz="1600" dirty="0">
              <a:latin typeface="Marianne" panose="02000000000000000000" pitchFamily="2" charset="0"/>
            </a:endParaRPr>
          </a:p>
          <a:p>
            <a:pPr marL="285750" indent="-285750" fontAlgn="ctr">
              <a:buFont typeface="Arial" panose="020B0604020202020204" pitchFamily="34" charset="0"/>
              <a:buChar char="•"/>
            </a:pPr>
            <a:r>
              <a:rPr lang="fr-FR" sz="1600" b="1" dirty="0">
                <a:latin typeface="Marianne" panose="02000000000000000000" pitchFamily="2" charset="0"/>
              </a:rPr>
              <a:t>Favoriser les synergies </a:t>
            </a:r>
            <a:r>
              <a:rPr lang="fr-FR" sz="1600" dirty="0">
                <a:latin typeface="Marianne" panose="02000000000000000000" pitchFamily="2" charset="0"/>
              </a:rPr>
              <a:t>et éviter les doublons entre directions et opérateurs</a:t>
            </a:r>
          </a:p>
          <a:p>
            <a:pPr marL="285750" indent="-285750" fontAlgn="ctr">
              <a:buFont typeface="Arial" panose="020B0604020202020204" pitchFamily="34" charset="0"/>
              <a:buChar char="•"/>
            </a:pPr>
            <a:r>
              <a:rPr lang="fr-FR" sz="1600" b="1" dirty="0">
                <a:latin typeface="Marianne" panose="02000000000000000000" pitchFamily="2" charset="0"/>
              </a:rPr>
              <a:t>Valoriser et diffuser les bonnes pratiques </a:t>
            </a:r>
            <a:r>
              <a:rPr lang="fr-FR" sz="1600" dirty="0">
                <a:latin typeface="Marianne" panose="02000000000000000000" pitchFamily="2" charset="0"/>
              </a:rPr>
              <a:t>ainsi que les retours d’expérience</a:t>
            </a:r>
          </a:p>
          <a:p>
            <a:pPr marL="285750" indent="-285750" fontAlgn="ctr">
              <a:buFont typeface="Arial" panose="020B0604020202020204" pitchFamily="34" charset="0"/>
              <a:buChar char="•"/>
            </a:pPr>
            <a:r>
              <a:rPr lang="fr-FR" sz="1600" b="1" dirty="0">
                <a:latin typeface="Marianne" panose="02000000000000000000" pitchFamily="2" charset="0"/>
              </a:rPr>
              <a:t>Assurer</a:t>
            </a:r>
            <a:r>
              <a:rPr lang="fr-FR" sz="1600" dirty="0">
                <a:latin typeface="Marianne" panose="02000000000000000000" pitchFamily="2" charset="0"/>
              </a:rPr>
              <a:t> </a:t>
            </a:r>
            <a:r>
              <a:rPr lang="fr-FR" sz="1600" b="1" dirty="0">
                <a:latin typeface="Marianne" panose="02000000000000000000" pitchFamily="2" charset="0"/>
              </a:rPr>
              <a:t>un suivi transverse et une visibilité </a:t>
            </a:r>
            <a:r>
              <a:rPr lang="fr-FR" sz="1600" dirty="0">
                <a:latin typeface="Marianne" panose="02000000000000000000" pitchFamily="2" charset="0"/>
              </a:rPr>
              <a:t>partagée des résultats obtenus</a:t>
            </a:r>
          </a:p>
        </p:txBody>
      </p:sp>
    </p:spTree>
    <p:extLst>
      <p:ext uri="{BB962C8B-B14F-4D97-AF65-F5344CB8AC3E}">
        <p14:creationId xmlns:p14="http://schemas.microsoft.com/office/powerpoint/2010/main" val="930663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955A9E-6435-1E8D-95E7-40A0548FFA8F}"/>
              </a:ext>
            </a:extLst>
          </p:cNvPr>
          <p:cNvSpPr>
            <a:spLocks noGrp="1"/>
          </p:cNvSpPr>
          <p:nvPr>
            <p:ph type="sldNum" sz="quarter" idx="12"/>
          </p:nvPr>
        </p:nvSpPr>
        <p:spPr/>
        <p:txBody>
          <a:bodyPr/>
          <a:lstStyle/>
          <a:p>
            <a:fld id="{733122C9-A0B9-462F-8757-0847AD287B63}" type="slidenum">
              <a:rPr lang="fr-FR" smtClean="0"/>
              <a:pPr/>
              <a:t>40</a:t>
            </a:fld>
            <a:endParaRPr lang="fr-FR"/>
          </a:p>
        </p:txBody>
      </p:sp>
      <p:sp>
        <p:nvSpPr>
          <p:cNvPr id="3" name="Espace réservé de la date 2">
            <a:extLst>
              <a:ext uri="{FF2B5EF4-FFF2-40B4-BE49-F238E27FC236}">
                <a16:creationId xmlns:a16="http://schemas.microsoft.com/office/drawing/2014/main" id="{655D2589-98CE-CB44-BDE0-FDD5AC093CDD}"/>
              </a:ext>
            </a:extLst>
          </p:cNvPr>
          <p:cNvSpPr>
            <a:spLocks noGrp="1"/>
          </p:cNvSpPr>
          <p:nvPr>
            <p:ph type="dt" sz="half" idx="2"/>
          </p:nvPr>
        </p:nvSpPr>
        <p:spPr/>
        <p:txBody>
          <a:bodyPr/>
          <a:lstStyle/>
          <a:p>
            <a:fld id="{6A4A60EE-9D13-3442-9796-E718C6343EC1}" type="datetime1">
              <a:rPr lang="fr-FR" cap="all" smtClean="0"/>
              <a:pPr/>
              <a:t>27/07/2026</a:t>
            </a:fld>
            <a:endParaRPr lang="fr-FR" cap="all"/>
          </a:p>
        </p:txBody>
      </p:sp>
      <p:sp>
        <p:nvSpPr>
          <p:cNvPr id="5" name="Titre 4">
            <a:extLst>
              <a:ext uri="{FF2B5EF4-FFF2-40B4-BE49-F238E27FC236}">
                <a16:creationId xmlns:a16="http://schemas.microsoft.com/office/drawing/2014/main" id="{D0899860-767A-85A5-D4CF-E5F12B723EE4}"/>
              </a:ext>
            </a:extLst>
          </p:cNvPr>
          <p:cNvSpPr>
            <a:spLocks noGrp="1"/>
          </p:cNvSpPr>
          <p:nvPr>
            <p:ph type="title"/>
          </p:nvPr>
        </p:nvSpPr>
        <p:spPr/>
        <p:txBody>
          <a:bodyPr/>
          <a:lstStyle/>
          <a:p>
            <a:r>
              <a:rPr lang="fr-FR" dirty="0"/>
              <a:t>Les prochaines échéances</a:t>
            </a:r>
          </a:p>
        </p:txBody>
      </p:sp>
      <p:sp>
        <p:nvSpPr>
          <p:cNvPr id="9" name="ZoneTexte 8">
            <a:extLst>
              <a:ext uri="{FF2B5EF4-FFF2-40B4-BE49-F238E27FC236}">
                <a16:creationId xmlns:a16="http://schemas.microsoft.com/office/drawing/2014/main" id="{466085F3-BC45-5978-9612-85E58E012C15}"/>
              </a:ext>
            </a:extLst>
          </p:cNvPr>
          <p:cNvSpPr txBox="1"/>
          <p:nvPr/>
        </p:nvSpPr>
        <p:spPr>
          <a:xfrm>
            <a:off x="395288" y="1419622"/>
            <a:ext cx="8424862" cy="3416320"/>
          </a:xfrm>
          <a:prstGeom prst="rect">
            <a:avLst/>
          </a:prstGeom>
          <a:noFill/>
        </p:spPr>
        <p:txBody>
          <a:bodyPr wrap="square" rtlCol="0">
            <a:spAutoFit/>
          </a:bodyPr>
          <a:lstStyle/>
          <a:p>
            <a:pPr algn="just"/>
            <a:r>
              <a:rPr lang="fr-FR" b="1" dirty="0">
                <a:latin typeface="Marianne" panose="02000000000000000000" pitchFamily="2" charset="0"/>
              </a:rPr>
              <a:t>D’ici septembre :</a:t>
            </a:r>
            <a:endParaRPr lang="fr-FR" dirty="0">
              <a:latin typeface="Marianne" panose="02000000000000000000" pitchFamily="2" charset="0"/>
            </a:endParaRPr>
          </a:p>
          <a:p>
            <a:pPr marL="285750" indent="-285750" algn="just" fontAlgn="ctr">
              <a:buFont typeface="Arial" panose="020B0604020202020204" pitchFamily="34" charset="0"/>
              <a:buChar char="•"/>
            </a:pPr>
            <a:r>
              <a:rPr lang="fr-FR" dirty="0">
                <a:latin typeface="Marianne" panose="02000000000000000000" pitchFamily="2" charset="0"/>
              </a:rPr>
              <a:t>Ajout d’éventuelles priorités nouvelles, que chacun serait en mesure de piloter</a:t>
            </a:r>
          </a:p>
          <a:p>
            <a:pPr marL="285750" indent="-285750" algn="just" fontAlgn="ctr">
              <a:buFont typeface="Arial" panose="020B0604020202020204" pitchFamily="34" charset="0"/>
              <a:buChar char="•"/>
            </a:pPr>
            <a:r>
              <a:rPr lang="fr-FR" dirty="0">
                <a:latin typeface="Marianne" panose="02000000000000000000" pitchFamily="2" charset="0"/>
              </a:rPr>
              <a:t>Stabilisation d’une feuille de route commune</a:t>
            </a:r>
          </a:p>
          <a:p>
            <a:pPr algn="just" fontAlgn="ctr"/>
            <a:r>
              <a:rPr lang="fr-FR" b="1" dirty="0">
                <a:latin typeface="Marianne" panose="02000000000000000000" pitchFamily="2" charset="0"/>
              </a:rPr>
              <a:t>Lors du prochain copil (fin 2026) : </a:t>
            </a:r>
          </a:p>
          <a:p>
            <a:pPr marL="285750" indent="-285750" algn="just" fontAlgn="ctr">
              <a:buFont typeface="Arial" panose="020B0604020202020204" pitchFamily="34" charset="0"/>
              <a:buChar char="•"/>
            </a:pPr>
            <a:r>
              <a:rPr lang="fr-FR" dirty="0">
                <a:latin typeface="Marianne" panose="02000000000000000000" pitchFamily="2" charset="0"/>
              </a:rPr>
              <a:t>Présentation par chaque pilote de l’état d’avancement des actions et chantiers identifiés dans le cadre de la démarche PQE</a:t>
            </a:r>
          </a:p>
          <a:p>
            <a:pPr marL="285750" indent="-285750" algn="just" fontAlgn="ctr">
              <a:buFont typeface="Arial" panose="020B0604020202020204" pitchFamily="34" charset="0"/>
              <a:buChar char="•"/>
            </a:pPr>
            <a:r>
              <a:rPr lang="fr-FR" dirty="0">
                <a:latin typeface="Marianne" panose="02000000000000000000" pitchFamily="2" charset="0"/>
              </a:rPr>
              <a:t>Partage des premiers résultats, difficultés rencontrées et besoins d’appui éventuels</a:t>
            </a:r>
          </a:p>
          <a:p>
            <a:pPr marL="285750" indent="-285750" algn="just" fontAlgn="ctr">
              <a:buFont typeface="Arial" panose="020B0604020202020204" pitchFamily="34" charset="0"/>
              <a:buChar char="•"/>
            </a:pPr>
            <a:r>
              <a:rPr lang="fr-FR" dirty="0">
                <a:latin typeface="Marianne" panose="02000000000000000000" pitchFamily="2" charset="0"/>
              </a:rPr>
              <a:t>Identification des synergies, points de convergence et perspectives de valorisation des travaux engagés</a:t>
            </a:r>
          </a:p>
          <a:p>
            <a:endParaRPr lang="fr-FR" dirty="0">
              <a:latin typeface="Marianne" panose="02000000000000000000" pitchFamily="2" charset="0"/>
            </a:endParaRPr>
          </a:p>
        </p:txBody>
      </p:sp>
    </p:spTree>
    <p:extLst>
      <p:ext uri="{BB962C8B-B14F-4D97-AF65-F5344CB8AC3E}">
        <p14:creationId xmlns:p14="http://schemas.microsoft.com/office/powerpoint/2010/main" val="258171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407E457-13E1-717A-35AB-BEF210C2C8E9}"/>
              </a:ext>
            </a:extLst>
          </p:cNvPr>
          <p:cNvSpPr>
            <a:spLocks noGrp="1"/>
          </p:cNvSpPr>
          <p:nvPr>
            <p:ph type="sldNum" sz="quarter" idx="12"/>
          </p:nvPr>
        </p:nvSpPr>
        <p:spPr/>
        <p:txBody>
          <a:bodyPr/>
          <a:lstStyle/>
          <a:p>
            <a:fld id="{733122C9-A0B9-462F-8757-0847AD287B63}" type="slidenum">
              <a:rPr lang="fr-FR" smtClean="0"/>
              <a:pPr/>
              <a:t>5</a:t>
            </a:fld>
            <a:endParaRPr lang="fr-FR"/>
          </a:p>
        </p:txBody>
      </p:sp>
      <p:sp>
        <p:nvSpPr>
          <p:cNvPr id="6" name="Espace réservé de la date 5">
            <a:extLst>
              <a:ext uri="{FF2B5EF4-FFF2-40B4-BE49-F238E27FC236}">
                <a16:creationId xmlns:a16="http://schemas.microsoft.com/office/drawing/2014/main" id="{E3E39B59-C4D7-D79C-E971-3D6FE3621C94}"/>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9" name="Espace réservé du texte 2"/>
          <p:cNvSpPr>
            <a:spLocks noGrp="1"/>
          </p:cNvSpPr>
          <p:nvPr>
            <p:ph type="body" sz="quarter" idx="13"/>
          </p:nvPr>
        </p:nvSpPr>
        <p:spPr>
          <a:xfrm>
            <a:off x="442811" y="1382738"/>
            <a:ext cx="8363272" cy="2880320"/>
          </a:xfrm>
        </p:spPr>
        <p:txBody>
          <a:bodyPr/>
          <a:lstStyle/>
          <a:p>
            <a:pPr marL="0" indent="0">
              <a:buNone/>
            </a:pPr>
            <a:r>
              <a:rPr lang="fr-FR" dirty="0"/>
              <a:t>Ordre du jour:</a:t>
            </a:r>
          </a:p>
          <a:p>
            <a:r>
              <a:rPr lang="fr-FR" dirty="0"/>
              <a:t> Présentation de la proposition de feuille de route </a:t>
            </a:r>
          </a:p>
          <a:p>
            <a:r>
              <a:rPr lang="fr-FR" dirty="0"/>
              <a:t> Echanges sur la présentation </a:t>
            </a:r>
          </a:p>
          <a:p>
            <a:r>
              <a:rPr lang="fr-FR" dirty="0"/>
              <a:t>Prochaines échéances </a:t>
            </a:r>
          </a:p>
          <a:p>
            <a:endParaRPr lang="fr-FR" dirty="0"/>
          </a:p>
        </p:txBody>
      </p:sp>
    </p:spTree>
    <p:extLst>
      <p:ext uri="{BB962C8B-B14F-4D97-AF65-F5344CB8AC3E}">
        <p14:creationId xmlns:p14="http://schemas.microsoft.com/office/powerpoint/2010/main" val="2845813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EB5B1-8708-E243-5AAF-5374586096CC}"/>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B16B9F5-75EC-F562-F6DA-94F2AF720768}"/>
              </a:ext>
            </a:extLst>
          </p:cNvPr>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194A41C4-D7D8-40E0-A707-F0BA45C9A44C}"/>
              </a:ext>
            </a:extLst>
          </p:cNvPr>
          <p:cNvSpPr>
            <a:spLocks noGrp="1"/>
          </p:cNvSpPr>
          <p:nvPr>
            <p:ph type="title"/>
          </p:nvPr>
        </p:nvSpPr>
        <p:spPr>
          <a:xfrm>
            <a:off x="324713" y="891200"/>
            <a:ext cx="8424000" cy="4046400"/>
          </a:xfrm>
        </p:spPr>
        <p:txBody>
          <a:bodyPr>
            <a:normAutofit/>
          </a:bodyPr>
          <a:lstStyle/>
          <a:p>
            <a:pPr marL="0" indent="0" algn="ctr">
              <a:buNone/>
            </a:pPr>
            <a:r>
              <a:rPr lang="fr-FR" sz="2800" dirty="0">
                <a:solidFill>
                  <a:schemeClr val="tx2"/>
                </a:solidFill>
              </a:rPr>
              <a:t>Définition des priorités partagées selon une approche par pathologie - population</a:t>
            </a:r>
          </a:p>
        </p:txBody>
      </p:sp>
      <p:sp>
        <p:nvSpPr>
          <p:cNvPr id="4" name="Espace réservé du numéro de diapositive 3">
            <a:extLst>
              <a:ext uri="{FF2B5EF4-FFF2-40B4-BE49-F238E27FC236}">
                <a16:creationId xmlns:a16="http://schemas.microsoft.com/office/drawing/2014/main" id="{EBE15C14-9E6B-D55A-9117-2386F3339371}"/>
              </a:ext>
            </a:extLst>
          </p:cNvPr>
          <p:cNvSpPr>
            <a:spLocks noGrp="1"/>
          </p:cNvSpPr>
          <p:nvPr>
            <p:ph type="sldNum" sz="quarter" idx="4"/>
          </p:nvPr>
        </p:nvSpPr>
        <p:spPr/>
        <p:txBody>
          <a:bodyPr/>
          <a:lstStyle/>
          <a:p>
            <a:fld id="{733122C9-A0B9-462F-8757-0847AD287B63}" type="slidenum">
              <a:rPr lang="fr-FR" smtClean="0"/>
              <a:pPr/>
              <a:t>6</a:t>
            </a:fld>
            <a:endParaRPr lang="fr-FR" dirty="0"/>
          </a:p>
        </p:txBody>
      </p:sp>
    </p:spTree>
    <p:extLst>
      <p:ext uri="{BB962C8B-B14F-4D97-AF65-F5344CB8AC3E}">
        <p14:creationId xmlns:p14="http://schemas.microsoft.com/office/powerpoint/2010/main" val="333319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C4FB-7732-5545-4C7C-99FC79F3954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188B44C-E773-6D33-6476-602BAAE3781B}"/>
              </a:ext>
            </a:extLst>
          </p:cNvPr>
          <p:cNvSpPr>
            <a:spLocks noGrp="1"/>
          </p:cNvSpPr>
          <p:nvPr>
            <p:ph type="sldNum" sz="quarter" idx="12"/>
          </p:nvPr>
        </p:nvSpPr>
        <p:spPr/>
        <p:txBody>
          <a:bodyPr/>
          <a:lstStyle/>
          <a:p>
            <a:fld id="{733122C9-A0B9-462F-8757-0847AD287B63}" type="slidenum">
              <a:rPr lang="fr-FR" smtClean="0"/>
              <a:pPr/>
              <a:t>7</a:t>
            </a:fld>
            <a:endParaRPr lang="fr-FR"/>
          </a:p>
        </p:txBody>
      </p:sp>
      <p:sp>
        <p:nvSpPr>
          <p:cNvPr id="6" name="Espace réservé de la date 5">
            <a:extLst>
              <a:ext uri="{FF2B5EF4-FFF2-40B4-BE49-F238E27FC236}">
                <a16:creationId xmlns:a16="http://schemas.microsoft.com/office/drawing/2014/main" id="{46CE7ECB-A05F-5BCB-2193-F6BF4EFE4014}"/>
              </a:ext>
            </a:extLst>
          </p:cNvPr>
          <p:cNvSpPr>
            <a:spLocks noGrp="1"/>
          </p:cNvSpPr>
          <p:nvPr>
            <p:ph type="dt" sz="half" idx="2"/>
          </p:nvPr>
        </p:nvSpPr>
        <p:spPr/>
        <p:txBody>
          <a:bodyPr/>
          <a:lstStyle/>
          <a:p>
            <a:fld id="{251C71F6-E0A6-1740-B64F-38F332886BAF}" type="datetime1">
              <a:rPr lang="fr-FR" cap="all" smtClean="0"/>
              <a:pPr/>
              <a:t>27/07/2026</a:t>
            </a:fld>
            <a:endParaRPr lang="fr-FR" cap="all" dirty="0"/>
          </a:p>
        </p:txBody>
      </p:sp>
      <p:sp>
        <p:nvSpPr>
          <p:cNvPr id="7" name="Titre 6">
            <a:extLst>
              <a:ext uri="{FF2B5EF4-FFF2-40B4-BE49-F238E27FC236}">
                <a16:creationId xmlns:a16="http://schemas.microsoft.com/office/drawing/2014/main" id="{793943BB-DA0F-3427-B445-401500F4791F}"/>
              </a:ext>
            </a:extLst>
          </p:cNvPr>
          <p:cNvSpPr>
            <a:spLocks noGrp="1"/>
          </p:cNvSpPr>
          <p:nvPr>
            <p:ph type="title"/>
          </p:nvPr>
        </p:nvSpPr>
        <p:spPr>
          <a:xfrm>
            <a:off x="222344" y="1640801"/>
            <a:ext cx="8424863" cy="406450"/>
          </a:xfrm>
        </p:spPr>
        <p:txBody>
          <a:bodyPr>
            <a:noAutofit/>
          </a:bodyPr>
          <a:lstStyle/>
          <a:p>
            <a:pPr lvl="0"/>
            <a:r>
              <a:rPr lang="fr-FR" sz="1800" dirty="0">
                <a:ea typeface="+mn-ea"/>
                <a:cs typeface="+mn-cs"/>
              </a:rPr>
              <a:t>Les populations ou pathologies priorisées</a:t>
            </a:r>
            <a:endParaRPr lang="fr-FR" sz="2000" b="0" dirty="0">
              <a:ea typeface="+mn-ea"/>
              <a:cs typeface="+mn-cs"/>
            </a:endParaRPr>
          </a:p>
        </p:txBody>
      </p:sp>
      <p:sp>
        <p:nvSpPr>
          <p:cNvPr id="4" name="Rectangle 3">
            <a:extLst>
              <a:ext uri="{FF2B5EF4-FFF2-40B4-BE49-F238E27FC236}">
                <a16:creationId xmlns:a16="http://schemas.microsoft.com/office/drawing/2014/main" id="{97D5592C-3204-39AE-70F0-2A37CEA869F2}"/>
              </a:ext>
            </a:extLst>
          </p:cNvPr>
          <p:cNvSpPr/>
          <p:nvPr/>
        </p:nvSpPr>
        <p:spPr>
          <a:xfrm>
            <a:off x="657138" y="2262293"/>
            <a:ext cx="1754293" cy="1435947"/>
          </a:xfrm>
          <a:prstGeom prst="rect">
            <a:avLst/>
          </a:prstGeom>
          <a:solidFill>
            <a:srgbClr val="E3E8F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Personnes âgées</a:t>
            </a:r>
          </a:p>
        </p:txBody>
      </p:sp>
      <p:sp>
        <p:nvSpPr>
          <p:cNvPr id="8" name="Rectangle 7">
            <a:extLst>
              <a:ext uri="{FF2B5EF4-FFF2-40B4-BE49-F238E27FC236}">
                <a16:creationId xmlns:a16="http://schemas.microsoft.com/office/drawing/2014/main" id="{49961984-072E-CD8C-0537-DD05AFCD551A}"/>
              </a:ext>
            </a:extLst>
          </p:cNvPr>
          <p:cNvSpPr/>
          <p:nvPr/>
        </p:nvSpPr>
        <p:spPr>
          <a:xfrm>
            <a:off x="2546839" y="2262293"/>
            <a:ext cx="1754293" cy="143594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Santé mentale</a:t>
            </a:r>
          </a:p>
        </p:txBody>
      </p:sp>
      <p:sp>
        <p:nvSpPr>
          <p:cNvPr id="9" name="Rectangle 8">
            <a:extLst>
              <a:ext uri="{FF2B5EF4-FFF2-40B4-BE49-F238E27FC236}">
                <a16:creationId xmlns:a16="http://schemas.microsoft.com/office/drawing/2014/main" id="{B006635B-A46F-7DA8-2C77-661C2CA2DCAE}"/>
              </a:ext>
            </a:extLst>
          </p:cNvPr>
          <p:cNvSpPr/>
          <p:nvPr/>
        </p:nvSpPr>
        <p:spPr>
          <a:xfrm>
            <a:off x="4572000" y="2262293"/>
            <a:ext cx="1754293" cy="1435947"/>
          </a:xfrm>
          <a:prstGeom prst="rect">
            <a:avLst/>
          </a:prstGeom>
          <a:solidFill>
            <a:schemeClr val="accent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Cancers</a:t>
            </a:r>
          </a:p>
        </p:txBody>
      </p:sp>
      <p:sp>
        <p:nvSpPr>
          <p:cNvPr id="12" name="Rectangle 11">
            <a:extLst>
              <a:ext uri="{FF2B5EF4-FFF2-40B4-BE49-F238E27FC236}">
                <a16:creationId xmlns:a16="http://schemas.microsoft.com/office/drawing/2014/main" id="{27002BEB-0961-4254-332E-3CE5397F5BEE}"/>
              </a:ext>
            </a:extLst>
          </p:cNvPr>
          <p:cNvSpPr/>
          <p:nvPr/>
        </p:nvSpPr>
        <p:spPr>
          <a:xfrm>
            <a:off x="6597161" y="2262292"/>
            <a:ext cx="1754293" cy="1435947"/>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Maladies cardio-vasculaires et assimilées (MCVA)</a:t>
            </a:r>
          </a:p>
        </p:txBody>
      </p:sp>
    </p:spTree>
    <p:extLst>
      <p:ext uri="{BB962C8B-B14F-4D97-AF65-F5344CB8AC3E}">
        <p14:creationId xmlns:p14="http://schemas.microsoft.com/office/powerpoint/2010/main" val="11206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00F52-5744-119C-A52F-6729557D8BD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38FF72A-4838-A4C6-7DFA-1C473E3D9FA7}"/>
              </a:ext>
            </a:extLst>
          </p:cNvPr>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Espace réservé de la date 5">
            <a:extLst>
              <a:ext uri="{FF2B5EF4-FFF2-40B4-BE49-F238E27FC236}">
                <a16:creationId xmlns:a16="http://schemas.microsoft.com/office/drawing/2014/main" id="{63D1707F-9E72-4842-9DD8-869C7A61E1FF}"/>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372FCEB-6FF3-D2E4-11E2-3DEFD6EADC6C}"/>
              </a:ext>
            </a:extLst>
          </p:cNvPr>
          <p:cNvSpPr>
            <a:spLocks noGrp="1"/>
          </p:cNvSpPr>
          <p:nvPr>
            <p:ph type="title"/>
          </p:nvPr>
        </p:nvSpPr>
        <p:spPr>
          <a:xfrm>
            <a:off x="323850" y="915566"/>
            <a:ext cx="8820150" cy="606777"/>
          </a:xfrm>
        </p:spPr>
        <p:txBody>
          <a:bodyPr>
            <a:normAutofit fontScale="90000"/>
          </a:bodyPr>
          <a:lstStyle/>
          <a:p>
            <a:r>
              <a:rPr lang="fr-FR" dirty="0"/>
              <a:t>Personnes âgées – Problématiques identifiées et chantiers en cours (1/2)</a:t>
            </a:r>
          </a:p>
        </p:txBody>
      </p:sp>
      <p:sp>
        <p:nvSpPr>
          <p:cNvPr id="10" name="Espace réservé du texte 2">
            <a:extLst>
              <a:ext uri="{FF2B5EF4-FFF2-40B4-BE49-F238E27FC236}">
                <a16:creationId xmlns:a16="http://schemas.microsoft.com/office/drawing/2014/main" id="{6D36FADE-CD5E-4E1B-6021-7D36812C4129}"/>
              </a:ext>
            </a:extLst>
          </p:cNvPr>
          <p:cNvSpPr>
            <a:spLocks noGrp="1"/>
          </p:cNvSpPr>
          <p:nvPr>
            <p:ph type="body" sz="quarter" idx="13"/>
          </p:nvPr>
        </p:nvSpPr>
        <p:spPr>
          <a:xfrm>
            <a:off x="385441" y="1705696"/>
            <a:ext cx="8363272" cy="2880320"/>
          </a:xfrm>
        </p:spPr>
        <p:txBody>
          <a:bodyPr/>
          <a:lstStyle/>
          <a:p>
            <a:pPr marL="285750" indent="-285750" algn="just">
              <a:buFont typeface="Arial" panose="020B0604020202020204" pitchFamily="34" charset="0"/>
              <a:buChar char="•"/>
            </a:pPr>
            <a:r>
              <a:rPr lang="fr-FR" u="sng" dirty="0"/>
              <a:t>Problématique n°1 – Polymédication et iatrogénie médicamenteuse </a:t>
            </a:r>
            <a:r>
              <a:rPr lang="fr-FR" dirty="0"/>
              <a:t>: </a:t>
            </a:r>
            <a:r>
              <a:rPr lang="fr-FR" b="0" dirty="0"/>
              <a:t>7 millions de patients de plus de 65 ans sont sujets à polymédication, soit 7,7 Mds de dépenses remboursées </a:t>
            </a:r>
            <a:r>
              <a:rPr lang="fr-FR" sz="900" b="0" dirty="0"/>
              <a:t>(CNAM, 2025). </a:t>
            </a:r>
            <a:r>
              <a:rPr lang="fr-FR" b="0" dirty="0"/>
              <a:t>La iatrogénie représente 20% des hospitalisations en urgence des plus de 75 ans et 25% des admissions des plus de 85 ans </a:t>
            </a:r>
            <a:r>
              <a:rPr lang="fr-FR" sz="1000" b="0" dirty="0"/>
              <a:t>(source : HAS, 2015) </a:t>
            </a:r>
            <a:endParaRPr lang="fr-FR" sz="1000" dirty="0"/>
          </a:p>
          <a:p>
            <a:pPr marL="673200" lvl="2" indent="-285750" algn="just">
              <a:buFont typeface="Wingdings" panose="05000000000000000000" pitchFamily="2" charset="2"/>
              <a:buChar char="è"/>
            </a:pPr>
            <a:r>
              <a:rPr lang="fr-FR" sz="1400" b="1" dirty="0">
                <a:sym typeface="Wingdings" panose="05000000000000000000" pitchFamily="2" charset="2"/>
              </a:rPr>
              <a:t>Chantiers en cours </a:t>
            </a:r>
            <a:r>
              <a:rPr lang="fr-FR" sz="1400" dirty="0">
                <a:sym typeface="Wingdings" panose="05000000000000000000" pitchFamily="2" charset="2"/>
              </a:rPr>
              <a:t>: convention médicale 2024 – 2029 (art 61-3 / nombre de molécules prescrites)  ; </a:t>
            </a:r>
            <a:r>
              <a:rPr lang="fr-FR" sz="1400" dirty="0" err="1">
                <a:sym typeface="Wingdings" panose="05000000000000000000" pitchFamily="2" charset="2"/>
              </a:rPr>
              <a:t>Iatroprev</a:t>
            </a:r>
            <a:r>
              <a:rPr lang="fr-FR" sz="1400" dirty="0">
                <a:sym typeface="Wingdings" panose="05000000000000000000" pitchFamily="2" charset="2"/>
              </a:rPr>
              <a:t> 2 (XP article 51) </a:t>
            </a:r>
            <a:endParaRPr lang="fr-FR" sz="1400" dirty="0"/>
          </a:p>
          <a:p>
            <a:pPr marL="285750" indent="-285750" algn="just">
              <a:buFont typeface="Arial" panose="020B0604020202020204" pitchFamily="34" charset="0"/>
              <a:buChar char="•"/>
            </a:pPr>
            <a:r>
              <a:rPr lang="fr-FR" u="sng" dirty="0"/>
              <a:t>Problématique n°2 – Recours aux urgences et difficultés de prise en charge (pour les PA en établissement ou à domicile) </a:t>
            </a:r>
            <a:r>
              <a:rPr lang="fr-FR" dirty="0"/>
              <a:t>: </a:t>
            </a:r>
            <a:r>
              <a:rPr lang="fr-FR" b="0" dirty="0"/>
              <a:t>5100 résidents d’EHPAD sont hospitalisés chaque jour (RALFSS 2026).  Entre 13,5% (DRESS, 2023) et 16,5% (FEDORU, 2024) des RPU pour des patients de plus de 75 ans (+5% en un an selon la FEDORU)</a:t>
            </a:r>
            <a:endParaRPr lang="fr-FR" dirty="0"/>
          </a:p>
          <a:p>
            <a:pPr marL="673200" lvl="2" indent="-285750" algn="just">
              <a:buFont typeface="Wingdings" panose="05000000000000000000" pitchFamily="2" charset="2"/>
              <a:buChar char="è"/>
            </a:pPr>
            <a:r>
              <a:rPr lang="fr-FR" sz="1400" b="1" dirty="0">
                <a:sym typeface="Wingdings" panose="05000000000000000000" pitchFamily="2" charset="2"/>
              </a:rPr>
              <a:t>Chantiers en cours </a:t>
            </a:r>
            <a:r>
              <a:rPr lang="fr-FR" sz="1400" dirty="0">
                <a:sym typeface="Wingdings" panose="05000000000000000000" pitchFamily="2" charset="2"/>
              </a:rPr>
              <a:t>: travaux sur l’admission directe non programmée  (FIP 2), instruction sur l’organisation territoriale de la prise en charge des PA et révision de la filière gériatrique (DGOS) </a:t>
            </a:r>
            <a:endParaRPr lang="fr-FR" sz="1400" b="0" dirty="0"/>
          </a:p>
        </p:txBody>
      </p:sp>
    </p:spTree>
    <p:extLst>
      <p:ext uri="{BB962C8B-B14F-4D97-AF65-F5344CB8AC3E}">
        <p14:creationId xmlns:p14="http://schemas.microsoft.com/office/powerpoint/2010/main" val="1647587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73BC-742B-A45D-EB9C-28B23F16550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FD4B774-2D73-E180-1432-DDFA4F00BA4D}"/>
              </a:ext>
            </a:extLst>
          </p:cNvPr>
          <p:cNvSpPr>
            <a:spLocks noGrp="1"/>
          </p:cNvSpPr>
          <p:nvPr>
            <p:ph type="sldNum" sz="quarter" idx="12"/>
          </p:nvPr>
        </p:nvSpPr>
        <p:spPr/>
        <p:txBody>
          <a:bodyPr/>
          <a:lstStyle/>
          <a:p>
            <a:fld id="{733122C9-A0B9-462F-8757-0847AD287B63}" type="slidenum">
              <a:rPr lang="fr-FR" smtClean="0"/>
              <a:pPr/>
              <a:t>9</a:t>
            </a:fld>
            <a:endParaRPr lang="fr-FR"/>
          </a:p>
        </p:txBody>
      </p:sp>
      <p:sp>
        <p:nvSpPr>
          <p:cNvPr id="6" name="Espace réservé de la date 5">
            <a:extLst>
              <a:ext uri="{FF2B5EF4-FFF2-40B4-BE49-F238E27FC236}">
                <a16:creationId xmlns:a16="http://schemas.microsoft.com/office/drawing/2014/main" id="{766916F3-B5AA-E3C7-8CD3-9CD2B448EE14}"/>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B713062F-7CC1-BD40-E6C9-A1192889CDD6}"/>
              </a:ext>
            </a:extLst>
          </p:cNvPr>
          <p:cNvSpPr>
            <a:spLocks noGrp="1"/>
          </p:cNvSpPr>
          <p:nvPr>
            <p:ph type="title"/>
          </p:nvPr>
        </p:nvSpPr>
        <p:spPr>
          <a:xfrm>
            <a:off x="293054" y="757945"/>
            <a:ext cx="8424863" cy="844223"/>
          </a:xfrm>
        </p:spPr>
        <p:txBody>
          <a:bodyPr>
            <a:normAutofit/>
          </a:bodyPr>
          <a:lstStyle/>
          <a:p>
            <a:r>
              <a:rPr lang="fr-FR" dirty="0"/>
              <a:t>Personnes âgées – Thématiques envisagées et leviers disponibles (2/2)</a:t>
            </a:r>
          </a:p>
        </p:txBody>
      </p:sp>
      <p:sp>
        <p:nvSpPr>
          <p:cNvPr id="10" name="Espace réservé du texte 2">
            <a:extLst>
              <a:ext uri="{FF2B5EF4-FFF2-40B4-BE49-F238E27FC236}">
                <a16:creationId xmlns:a16="http://schemas.microsoft.com/office/drawing/2014/main" id="{494312FB-35FA-B3F5-8325-131456C4E0E5}"/>
              </a:ext>
            </a:extLst>
          </p:cNvPr>
          <p:cNvSpPr>
            <a:spLocks noGrp="1"/>
          </p:cNvSpPr>
          <p:nvPr>
            <p:ph type="body" sz="quarter" idx="13"/>
          </p:nvPr>
        </p:nvSpPr>
        <p:spPr>
          <a:xfrm>
            <a:off x="323850" y="1578485"/>
            <a:ext cx="8363272" cy="3271020"/>
          </a:xfrm>
        </p:spPr>
        <p:txBody>
          <a:bodyPr/>
          <a:lstStyle/>
          <a:p>
            <a:pPr marL="285750" indent="-285750" algn="just">
              <a:buFont typeface="Arial" panose="020B0604020202020204" pitchFamily="34" charset="0"/>
              <a:buChar char="•"/>
            </a:pPr>
            <a:r>
              <a:rPr lang="fr-FR" u="sng" dirty="0"/>
              <a:t>Thème n°1 </a:t>
            </a:r>
            <a:r>
              <a:rPr lang="fr-FR" dirty="0"/>
              <a:t>: Renforcer la qualité et la pertinence des prescriptions de produits de santé à destination des personnes âgées</a:t>
            </a:r>
            <a:endParaRPr lang="fr-FR" sz="1800" dirty="0"/>
          </a:p>
          <a:p>
            <a:pPr marL="673200" lvl="2" indent="-285750" algn="just">
              <a:buFont typeface="Wingdings" panose="05000000000000000000" pitchFamily="2" charset="2"/>
              <a:buChar char="è"/>
            </a:pPr>
            <a:r>
              <a:rPr lang="fr-FR" sz="1050" b="1" dirty="0">
                <a:sym typeface="Wingdings" panose="05000000000000000000" pitchFamily="2" charset="2"/>
              </a:rPr>
              <a:t>Outils</a:t>
            </a:r>
            <a:r>
              <a:rPr lang="fr-FR" sz="1050" dirty="0">
                <a:sym typeface="Wingdings" panose="05000000000000000000" pitchFamily="2" charset="2"/>
              </a:rPr>
              <a:t> : mini-DAP ; </a:t>
            </a:r>
            <a:r>
              <a:rPr lang="fr-FR" sz="1050" dirty="0" err="1">
                <a:sym typeface="Wingdings" panose="05000000000000000000" pitchFamily="2" charset="2"/>
              </a:rPr>
              <a:t>déprescriptions</a:t>
            </a:r>
            <a:r>
              <a:rPr lang="fr-FR" sz="1050" dirty="0">
                <a:sym typeface="Wingdings" panose="05000000000000000000" pitchFamily="2" charset="2"/>
              </a:rPr>
              <a:t> ; plans GDR ; VAEV/VAES ; visites DAM ; datavisualisation ; ROSP BUPS ; dispositif d’intéressement des </a:t>
            </a:r>
            <a:r>
              <a:rPr lang="fr-FR" sz="1050" dirty="0" err="1">
                <a:sym typeface="Wingdings" panose="05000000000000000000" pitchFamily="2" charset="2"/>
              </a:rPr>
              <a:t>Ehpad</a:t>
            </a:r>
            <a:r>
              <a:rPr lang="fr-FR" sz="1050" dirty="0">
                <a:sym typeface="Wingdings" panose="05000000000000000000" pitchFamily="2" charset="2"/>
              </a:rPr>
              <a:t> (LFSS pour 2027) ; conciliation médicamenteuse en officine ; PAPRAPS ;  IFEP</a:t>
            </a:r>
            <a:endParaRPr lang="fr-FR" sz="900" dirty="0">
              <a:sym typeface="Wingdings" panose="05000000000000000000" pitchFamily="2" charset="2"/>
            </a:endParaRPr>
          </a:p>
          <a:p>
            <a:pPr marL="285750" indent="-285750" algn="just">
              <a:buFont typeface="Arial" panose="020B0604020202020204" pitchFamily="34" charset="0"/>
              <a:buChar char="•"/>
            </a:pPr>
            <a:r>
              <a:rPr lang="fr-FR" u="sng" dirty="0"/>
              <a:t>Thème n°2 </a:t>
            </a:r>
            <a:r>
              <a:rPr lang="fr-FR" dirty="0"/>
              <a:t>: Développer la médicalisation des ESMS afin de lutter contre les HPE et réduire les passages aux urgences</a:t>
            </a:r>
          </a:p>
          <a:p>
            <a:pPr marL="673200" lvl="2" indent="-285750" algn="just">
              <a:buFont typeface="Wingdings" panose="05000000000000000000" pitchFamily="2" charset="2"/>
              <a:buChar char="è"/>
            </a:pPr>
            <a:r>
              <a:rPr lang="fr-FR" sz="1050" b="1" dirty="0">
                <a:sym typeface="Wingdings" panose="05000000000000000000" pitchFamily="2" charset="2"/>
              </a:rPr>
              <a:t>Outils</a:t>
            </a:r>
            <a:r>
              <a:rPr lang="fr-FR" sz="1050" dirty="0">
                <a:sym typeface="Wingdings" panose="05000000000000000000" pitchFamily="2" charset="2"/>
              </a:rPr>
              <a:t> : feuille de route HAD ; CPOM ARS ; protocoles SAMU ; développement des IDE de nuits (-6,6% de recours aux urgences, Cour des comptes, 2026), des médecins coordonnateurs (-2,7%) , des CRT ; politique d’attractivité (IDE,  soignants…) ; recours aux téléconsultations ; plan anti-chutes (DGCS), financement sur OSP</a:t>
            </a:r>
            <a:endParaRPr lang="fr-FR" sz="1050" dirty="0"/>
          </a:p>
          <a:p>
            <a:pPr marL="285750" indent="-285750" algn="just">
              <a:buFont typeface="Arial" panose="020B0604020202020204" pitchFamily="34" charset="0"/>
              <a:buChar char="•"/>
            </a:pPr>
            <a:r>
              <a:rPr lang="fr-FR" u="sng" dirty="0"/>
              <a:t>Thème n°3 </a:t>
            </a:r>
            <a:r>
              <a:rPr lang="fr-FR" dirty="0"/>
              <a:t>: Revoir le circuit du médicament en EHPAD et, le cas échéant, réduire la dépendance économique au circuit officinal (RDD prescriptions) </a:t>
            </a:r>
          </a:p>
          <a:p>
            <a:pPr marL="673200" lvl="2" indent="-285750" algn="just">
              <a:buFont typeface="Wingdings" panose="05000000000000000000" pitchFamily="2" charset="2"/>
              <a:buChar char="è"/>
            </a:pPr>
            <a:r>
              <a:rPr lang="fr-FR" sz="1050" b="1" dirty="0">
                <a:sym typeface="Wingdings" panose="05000000000000000000" pitchFamily="2" charset="2"/>
              </a:rPr>
              <a:t>Outils </a:t>
            </a:r>
            <a:r>
              <a:rPr lang="fr-FR" sz="1050" dirty="0">
                <a:sym typeface="Wingdings" panose="05000000000000000000" pitchFamily="2" charset="2"/>
              </a:rPr>
              <a:t>: GCSMS ; clarification du cadre juridique pour la préparation des doses à administrer ; amélioration de la déclaration de l’activité des officines auprès des ARS ; politique d’attractivité (IDE,  soignants…) ; stratégie MND (PDA)</a:t>
            </a:r>
            <a:endParaRPr lang="fr-FR" sz="1050" dirty="0"/>
          </a:p>
          <a:p>
            <a:pPr marL="673200" lvl="2" indent="-285750" algn="just">
              <a:buFont typeface="Wingdings" panose="05000000000000000000" pitchFamily="2" charset="2"/>
              <a:buChar char="è"/>
            </a:pPr>
            <a:endParaRPr lang="fr-FR" sz="1100" dirty="0"/>
          </a:p>
          <a:p>
            <a:pPr marL="285750" indent="-285750" algn="just">
              <a:buFont typeface="Arial" panose="020B0604020202020204" pitchFamily="34" charset="0"/>
              <a:buChar char="•"/>
            </a:pPr>
            <a:endParaRPr lang="fr-FR" dirty="0"/>
          </a:p>
        </p:txBody>
      </p:sp>
      <p:sp>
        <p:nvSpPr>
          <p:cNvPr id="3" name="ZoneTexte 2">
            <a:extLst>
              <a:ext uri="{FF2B5EF4-FFF2-40B4-BE49-F238E27FC236}">
                <a16:creationId xmlns:a16="http://schemas.microsoft.com/office/drawing/2014/main" id="{9FBA279A-A105-2730-1379-06C3C282FAE7}"/>
              </a:ext>
            </a:extLst>
          </p:cNvPr>
          <p:cNvSpPr txBox="1"/>
          <p:nvPr/>
        </p:nvSpPr>
        <p:spPr>
          <a:xfrm>
            <a:off x="3231588" y="140569"/>
            <a:ext cx="5658412" cy="600164"/>
          </a:xfrm>
          <a:prstGeom prst="rect">
            <a:avLst/>
          </a:prstGeom>
          <a:noFill/>
          <a:ln w="19050">
            <a:solidFill>
              <a:schemeClr val="tx2"/>
            </a:solidFill>
          </a:ln>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 transversal : </a:t>
            </a:r>
            <a:r>
              <a:rPr lang="fr-FR" sz="1100" dirty="0">
                <a:latin typeface="Marianne" panose="02000000000000000000" pitchFamily="2" charset="0"/>
                <a:sym typeface="Wingdings" panose="05000000000000000000" pitchFamily="2" charset="2"/>
              </a:rPr>
              <a:t>questionnaire adressé aux ARS en juin 2026 via le réseau de la mission article 51, afin d’obtenir un état des lieux des pratiques sur les PDA (DGS) </a:t>
            </a:r>
          </a:p>
        </p:txBody>
      </p:sp>
    </p:spTree>
    <p:extLst>
      <p:ext uri="{BB962C8B-B14F-4D97-AF65-F5344CB8AC3E}">
        <p14:creationId xmlns:p14="http://schemas.microsoft.com/office/powerpoint/2010/main" val="2584688920"/>
      </p:ext>
    </p:extLst>
  </p:cSld>
  <p:clrMapOvr>
    <a:masterClrMapping/>
  </p:clrMapOvr>
</p:sld>
</file>

<file path=ppt/theme/theme1.xml><?xml version="1.0" encoding="utf-8"?>
<a:theme xmlns:a="http://schemas.openxmlformats.org/drawingml/2006/main" name="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2.xml><?xml version="1.0" encoding="utf-8"?>
<a:theme xmlns:a="http://schemas.openxmlformats.org/drawingml/2006/main" name="1_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3.xml><?xml version="1.0" encoding="utf-8"?>
<a:theme xmlns:a="http://schemas.openxmlformats.org/drawingml/2006/main" name="Masque PPT de l'Assurance Maladie">
  <a:themeElements>
    <a:clrScheme name="Assurance Maladie">
      <a:dk1>
        <a:srgbClr val="0C419A"/>
      </a:dk1>
      <a:lt1>
        <a:sysClr val="window" lastClr="FFFFFF"/>
      </a:lt1>
      <a:dk2>
        <a:srgbClr val="0084B2"/>
      </a:dk2>
      <a:lt2>
        <a:srgbClr val="545859"/>
      </a:lt2>
      <a:accent1>
        <a:srgbClr val="008972"/>
      </a:accent1>
      <a:accent2>
        <a:srgbClr val="A05BB6"/>
      </a:accent2>
      <a:accent3>
        <a:srgbClr val="E04F39"/>
      </a:accent3>
      <a:accent4>
        <a:srgbClr val="E11A81"/>
      </a:accent4>
      <a:accent5>
        <a:srgbClr val="758CC0"/>
      </a:accent5>
      <a:accent6>
        <a:srgbClr val="56C271"/>
      </a:accent6>
      <a:hlink>
        <a:srgbClr val="0C419A"/>
      </a:hlink>
      <a:folHlink>
        <a:srgbClr val="969B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4.xml><?xml version="1.0" encoding="utf-8"?>
<a:theme xmlns:a="http://schemas.openxmlformats.org/drawingml/2006/main" name="2_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B2F62C9FEE66468AE6ED37C602DC95" ma:contentTypeVersion="10" ma:contentTypeDescription="Crée un document." ma:contentTypeScope="" ma:versionID="88edfb6f293bce798d548688640c4462">
  <xsd:schema xmlns:xsd="http://www.w3.org/2001/XMLSchema" xmlns:xs="http://www.w3.org/2001/XMLSchema" xmlns:p="http://schemas.microsoft.com/office/2006/metadata/properties" xmlns:ns2="496a4be7-76b1-4a69-ac69-a3e185a6e6be" targetNamespace="http://schemas.microsoft.com/office/2006/metadata/properties" ma:root="true" ma:fieldsID="2fe936909a296b2d95021de96f8088cf" ns2:_="">
    <xsd:import namespace="496a4be7-76b1-4a69-ac69-a3e185a6e6b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6a4be7-76b1-4a69-ac69-a3e185a6e6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BD6D98-6721-4D89-B9D4-0725847F443D}">
  <ds:schemaRefs>
    <ds:schemaRef ds:uri="e6339c1a-5481-422b-9cb7-0363447bac01"/>
    <ds:schemaRef ds:uri="http://schemas.microsoft.com/office/2006/metadata/propertie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429a8b10-cd6c-4e4c-b0db-2881b666f216"/>
    <ds:schemaRef ds:uri="http://www.w3.org/XML/1998/namespace"/>
    <ds:schemaRef ds:uri="http://purl.org/dc/terms/"/>
  </ds:schemaRefs>
</ds:datastoreItem>
</file>

<file path=customXml/itemProps2.xml><?xml version="1.0" encoding="utf-8"?>
<ds:datastoreItem xmlns:ds="http://schemas.openxmlformats.org/officeDocument/2006/customXml" ds:itemID="{A646B1A1-21C0-4FC5-AA01-6E578B061919}">
  <ds:schemaRefs>
    <ds:schemaRef ds:uri="http://schemas.microsoft.com/sharepoint/v3/contenttype/forms"/>
  </ds:schemaRefs>
</ds:datastoreItem>
</file>

<file path=customXml/itemProps3.xml><?xml version="1.0" encoding="utf-8"?>
<ds:datastoreItem xmlns:ds="http://schemas.openxmlformats.org/officeDocument/2006/customXml" ds:itemID="{FF890CCF-0069-4B90-B567-2F93B9556EFB}"/>
</file>

<file path=docProps/app.xml><?xml version="1.0" encoding="utf-8"?>
<Properties xmlns="http://schemas.openxmlformats.org/officeDocument/2006/extended-properties" xmlns:vt="http://schemas.openxmlformats.org/officeDocument/2006/docPropsVTypes">
  <Template>Préparation COPIL qualité</Template>
  <TotalTime>12043</TotalTime>
  <Words>8413</Words>
  <Application>Microsoft Office PowerPoint</Application>
  <PresentationFormat>Affichage à l'écran (16:9)</PresentationFormat>
  <Paragraphs>711</Paragraphs>
  <Slides>40</Slides>
  <Notes>22</Notes>
  <HiddenSlides>0</HiddenSlides>
  <MMClips>0</MMClips>
  <ScaleCrop>false</ScaleCrop>
  <HeadingPairs>
    <vt:vector size="6" baseType="variant">
      <vt:variant>
        <vt:lpstr>Polices utilisées</vt:lpstr>
      </vt:variant>
      <vt:variant>
        <vt:i4>6</vt:i4>
      </vt:variant>
      <vt:variant>
        <vt:lpstr>Thème</vt:lpstr>
      </vt:variant>
      <vt:variant>
        <vt:i4>4</vt:i4>
      </vt:variant>
      <vt:variant>
        <vt:lpstr>Titres des diapositives</vt:lpstr>
      </vt:variant>
      <vt:variant>
        <vt:i4>40</vt:i4>
      </vt:variant>
    </vt:vector>
  </HeadingPairs>
  <TitlesOfParts>
    <vt:vector size="50" baseType="lpstr">
      <vt:lpstr>Arial</vt:lpstr>
      <vt:lpstr>Calibri</vt:lpstr>
      <vt:lpstr>Marianne</vt:lpstr>
      <vt:lpstr>Symbol</vt:lpstr>
      <vt:lpstr>Times New Roman</vt:lpstr>
      <vt:lpstr>Wingdings</vt:lpstr>
      <vt:lpstr>TEMPLATE_INTITULE_OFFICIEL</vt:lpstr>
      <vt:lpstr>1_TEMPLATE_INTITULE_OFFICIEL</vt:lpstr>
      <vt:lpstr>Masque PPT de l'Assurance Maladie</vt:lpstr>
      <vt:lpstr>2_TEMPLATE_INTITULE_OFFICIEL</vt:lpstr>
      <vt:lpstr>COPIL PQE n°2 Réunion du 23/07/2026</vt:lpstr>
      <vt:lpstr>OBJECTIF DE LA DEMARCHE :   Une préoccupation commune visant à renforcer et mieux articuler les démarches relevant de la pertinence, de la qualité et de l’efficience du système de santé, des enjeux étroitement liés, au service de l’amélioration de la prise en charge des patients et de la soutenabilité du système. </vt:lpstr>
      <vt:lpstr>Présentation PowerPoint</vt:lpstr>
      <vt:lpstr>Présentation PowerPoint</vt:lpstr>
      <vt:lpstr>Présentation PowerPoint</vt:lpstr>
      <vt:lpstr>Définition des priorités partagées selon une approche par pathologie - population</vt:lpstr>
      <vt:lpstr>Les populations ou pathologies priorisées</vt:lpstr>
      <vt:lpstr>Personnes âgées – Problématiques identifiées et chantiers en cours (1/2)</vt:lpstr>
      <vt:lpstr>Personnes âgées – Thématiques envisagées et leviers disponibles (2/2)</vt:lpstr>
      <vt:lpstr>PA - Priorités d’action pour 2026 – 2027</vt:lpstr>
      <vt:lpstr>Présentation PowerPoint</vt:lpstr>
      <vt:lpstr>Présentation PowerPoint</vt:lpstr>
      <vt:lpstr>Présentation PowerPoint</vt:lpstr>
      <vt:lpstr>Présentation PowerPoint</vt:lpstr>
      <vt:lpstr>Présentation PowerPoint</vt:lpstr>
      <vt:lpstr>Santé mentale</vt:lpstr>
      <vt:lpstr>Santé mentale</vt:lpstr>
      <vt:lpstr>Santé mentale</vt:lpstr>
      <vt:lpstr>Santé mentale - Priorités d’action pour 2026 – 2027</vt:lpstr>
      <vt:lpstr>Présentation PowerPoint</vt:lpstr>
      <vt:lpstr>Présentation PowerPoint</vt:lpstr>
      <vt:lpstr>Présentation PowerPoint</vt:lpstr>
      <vt:lpstr>Cancers</vt:lpstr>
      <vt:lpstr>Cancers</vt:lpstr>
      <vt:lpstr>Cancers - Priorités d’action pour 2026 – 2027</vt:lpstr>
      <vt:lpstr>Présentation PowerPoint</vt:lpstr>
      <vt:lpstr>Présentation PowerPoint</vt:lpstr>
      <vt:lpstr>Présentation PowerPoint</vt:lpstr>
      <vt:lpstr>Présentation PowerPoint</vt:lpstr>
      <vt:lpstr>Présentation PowerPoint</vt:lpstr>
      <vt:lpstr>Présentation PowerPoint</vt:lpstr>
      <vt:lpstr>Maladies cardio-vasculaires et assimilées (MCVA)</vt:lpstr>
      <vt:lpstr>Maladies cardio-vasculaires et assimilées (MCVA)</vt:lpstr>
      <vt:lpstr>MCVA - Priorités d’action pour 2026 – 2027</vt:lpstr>
      <vt:lpstr>Présentation PowerPoint</vt:lpstr>
      <vt:lpstr>Présentation PowerPoint</vt:lpstr>
      <vt:lpstr>Présentation PowerPoint</vt:lpstr>
      <vt:lpstr>Synthèse des priorités pour 2026 - 2027</vt:lpstr>
      <vt:lpstr>Synthèse des priorités pour 2026 - 2027</vt:lpstr>
      <vt:lpstr>Les prochaines échéances</vt:lpstr>
    </vt:vector>
  </TitlesOfParts>
  <Manager>Client</Manager>
  <Company>Ministeres Sociaux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RIOU, Edith (DGOS/SDP/P4)</dc:creator>
  <cp:lastModifiedBy>CHAAFA, Giovanni (DSS/SD1/MCGR)</cp:lastModifiedBy>
  <cp:revision>295</cp:revision>
  <cp:lastPrinted>2026-07-23T14:54:27Z</cp:lastPrinted>
  <dcterms:created xsi:type="dcterms:W3CDTF">2025-12-16T17:21:08Z</dcterms:created>
  <dcterms:modified xsi:type="dcterms:W3CDTF">2026-07-27T14:17:48Z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2025-10-14T12:18:27Z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c4687ad3-3bfe-4dbb-a5dc-dc27f4d1eb87</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y fmtid="{D5CDD505-2E9C-101B-9397-08002B2CF9AE}" pid="10" name="ContentTypeId">
    <vt:lpwstr>0x010100B7B2F62C9FEE66468AE6ED37C602DC95</vt:lpwstr>
  </property>
  <property fmtid="{D5CDD505-2E9C-101B-9397-08002B2CF9AE}" pid="11" name="MediaServiceImageTags">
    <vt:lpwstr/>
  </property>
</Properties>
</file>