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18"/>
  </p:notesMasterIdLst>
  <p:sldIdLst>
    <p:sldId id="264" r:id="rId2"/>
    <p:sldId id="282" r:id="rId3"/>
    <p:sldId id="288" r:id="rId4"/>
    <p:sldId id="283" r:id="rId5"/>
    <p:sldId id="284" r:id="rId6"/>
    <p:sldId id="257" r:id="rId7"/>
    <p:sldId id="271" r:id="rId8"/>
    <p:sldId id="277" r:id="rId9"/>
    <p:sldId id="279" r:id="rId10"/>
    <p:sldId id="278" r:id="rId11"/>
    <p:sldId id="289" r:id="rId12"/>
    <p:sldId id="280" r:id="rId13"/>
    <p:sldId id="274" r:id="rId14"/>
    <p:sldId id="275" r:id="rId15"/>
    <p:sldId id="286" r:id="rId16"/>
    <p:sldId id="272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909028-CA28-4442-3031-58DC9C9FB27B}" name="SAHUC-DEPEIGNE, Stephanie (DGS/PP/PP4)" initials="SS" userId="S::stephanie.sahuc-depeigne@sante.gouv.fr::3607243a-cbb3-4152-89e6-49910c8bfeab" providerId="AD"/>
  <p188:author id="{54DFFD89-C72F-5763-B9B2-F24E9830D35A}" name="MATKO, Caroline (DGS/PP/PP4)" initials="CM" userId="S::caroline.matko@sante.gouv.fr::9743f4f9-9117-4049-9cb3-8491152edf2b" providerId="AD"/>
  <p188:author id="{2A7B4BAF-163E-702B-E0CC-A49BFD6A588A}" name="MATHIEU, Marion (DGS/PP/PP4)" initials="MM" userId="S::marion.mathieu@sante.gouv.fr::95ebb1b3-b0fd-4577-8015-35a9da1a5db4" providerId="AD"/>
  <p188:author id="{9763F8F7-5C70-EE21-97C7-9D77D37D0ABC}" name="BENKELLOUA, Roba (DGS/PP/PP4)" initials="RB" userId="S::roba.benkelloua@sante.gouv.fr::9a9e577e-b95e-4e59-893b-5f7ea5538c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5C1"/>
    <a:srgbClr val="00C28F"/>
    <a:srgbClr val="000091"/>
    <a:srgbClr val="C23314"/>
    <a:srgbClr val="8C2237"/>
    <a:srgbClr val="005841"/>
    <a:srgbClr val="F29885"/>
    <a:srgbClr val="0058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58" autoAdjust="0"/>
    <p:restoredTop sz="94660" autoAdjust="0"/>
  </p:normalViewPr>
  <p:slideViewPr>
    <p:cSldViewPr showGuides="1">
      <p:cViewPr varScale="1">
        <p:scale>
          <a:sx n="86" d="100"/>
          <a:sy n="86" d="100"/>
        </p:scale>
        <p:origin x="1230" y="7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3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29/06/2026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6A4A60EE-9D13-3442-9796-E718C6343EC1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0" y="1333443"/>
            <a:ext cx="8496299" cy="302203"/>
          </a:xfrm>
        </p:spPr>
        <p:txBody>
          <a:bodyPr/>
          <a:lstStyle>
            <a:lvl1pPr marL="9525" indent="85725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703" y="987574"/>
            <a:ext cx="8504446" cy="34586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0" y="1707654"/>
            <a:ext cx="8424334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</p:spTree>
    <p:extLst>
      <p:ext uri="{BB962C8B-B14F-4D97-AF65-F5344CB8AC3E}">
        <p14:creationId xmlns:p14="http://schemas.microsoft.com/office/powerpoint/2010/main" val="272419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563638"/>
            <a:ext cx="2520000" cy="288032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251C71F6-E0A6-1740-B64F-38F332886BAF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909159"/>
            <a:ext cx="8443591" cy="451242"/>
          </a:xfrm>
        </p:spPr>
        <p:txBody>
          <a:bodyPr/>
          <a:lstStyle>
            <a:lvl1pPr marL="180975" indent="0">
              <a:defRPr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804248" y="195486"/>
            <a:ext cx="197975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</p:spTree>
    <p:extLst>
      <p:ext uri="{BB962C8B-B14F-4D97-AF65-F5344CB8AC3E}">
        <p14:creationId xmlns:p14="http://schemas.microsoft.com/office/powerpoint/2010/main" val="288813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5E6183FC-BA60-7C49-ABF3-B50982741576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23528" y="1296842"/>
            <a:ext cx="8424614" cy="242951"/>
          </a:xfrm>
        </p:spPr>
        <p:txBody>
          <a:bodyPr/>
          <a:lstStyle>
            <a:lvl1pPr marL="357188" indent="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279" y="936842"/>
            <a:ext cx="8424863" cy="360000"/>
          </a:xfrm>
        </p:spPr>
        <p:txBody>
          <a:bodyPr/>
          <a:lstStyle>
            <a:lvl1pPr marL="180975" indent="0"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3528" y="1707654"/>
            <a:ext cx="2556471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75856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</p:spTree>
    <p:extLst>
      <p:ext uri="{BB962C8B-B14F-4D97-AF65-F5344CB8AC3E}">
        <p14:creationId xmlns:p14="http://schemas.microsoft.com/office/powerpoint/2010/main" val="6913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8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0597CDB5-73DC-8641-8CC1-FAD9379FD627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777" y="1365053"/>
            <a:ext cx="8424614" cy="242951"/>
          </a:xfrm>
        </p:spPr>
        <p:txBody>
          <a:bodyPr/>
          <a:lstStyle>
            <a:lvl1pPr marL="265113" indent="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931003"/>
            <a:ext cx="8424863" cy="360000"/>
          </a:xfrm>
        </p:spPr>
        <p:txBody>
          <a:bodyPr/>
          <a:lstStyle>
            <a:lvl1pPr marL="180975" indent="0"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1840" y="1707654"/>
            <a:ext cx="5616624" cy="288032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</p:spTree>
    <p:extLst>
      <p:ext uri="{BB962C8B-B14F-4D97-AF65-F5344CB8AC3E}">
        <p14:creationId xmlns:p14="http://schemas.microsoft.com/office/powerpoint/2010/main" val="207718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8E1290DD-BE4D-794B-919C-D565D1B9C67D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974" y="1366940"/>
            <a:ext cx="8424614" cy="242951"/>
          </a:xfrm>
        </p:spPr>
        <p:txBody>
          <a:bodyPr/>
          <a:lstStyle>
            <a:lvl1pPr marL="357188" indent="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862792"/>
            <a:ext cx="8424863" cy="360000"/>
          </a:xfrm>
        </p:spPr>
        <p:txBody>
          <a:bodyPr/>
          <a:lstStyle>
            <a:lvl1pPr marL="180975" indent="0"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323528" y="1707654"/>
            <a:ext cx="5761038" cy="2879725"/>
          </a:xfrm>
        </p:spPr>
        <p:txBody>
          <a:bodyPr/>
          <a:lstStyle/>
          <a:p>
            <a:r>
              <a:rPr lang="fr-FR" dirty="0"/>
              <a:t>Cliquez sur l'icône pour ajouter un graphique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</p:spTree>
    <p:extLst>
      <p:ext uri="{BB962C8B-B14F-4D97-AF65-F5344CB8AC3E}">
        <p14:creationId xmlns:p14="http://schemas.microsoft.com/office/powerpoint/2010/main" val="204411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0" y="2139702"/>
            <a:ext cx="8424000" cy="2293224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92075" indent="0">
              <a:spcBef>
                <a:spcPts val="500"/>
              </a:spcBef>
              <a:spcAft>
                <a:spcPts val="0"/>
              </a:spcAft>
              <a:buNone/>
              <a:tabLst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D7698221-35EF-134F-B87A-568DECC70F29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F30C263-D253-0286-A4D5-9C8D58D1B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70" y="109076"/>
            <a:ext cx="1665725" cy="101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122376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64285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bg1"/>
                </a:solidFill>
              </a:defRPr>
            </a:lvl1pPr>
          </a:lstStyle>
          <a:p>
            <a:fld id="{5F7325A3-5315-1B4B-A0D9-112471EB5837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</p:spTree>
    <p:extLst>
      <p:ext uri="{BB962C8B-B14F-4D97-AF65-F5344CB8AC3E}">
        <p14:creationId xmlns:p14="http://schemas.microsoft.com/office/powerpoint/2010/main" val="107654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4EA19884-7A29-DC4E-9311-A62E54788E52}" type="datetime1">
              <a:rPr lang="fr-FR" smtClean="0"/>
              <a:t>29/06/2026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539552" y="4394791"/>
            <a:ext cx="3240000" cy="447947"/>
          </a:xfrm>
          <a:prstGeom prst="rect">
            <a:avLst/>
          </a:prstGeom>
        </p:spPr>
        <p:txBody>
          <a:bodyPr anchor="ctr" anchorCtr="0"/>
          <a:lstStyle>
            <a:lvl1pPr algn="l">
              <a:defRPr sz="1150">
                <a:latin typeface="Marianne" panose="02000000000000000000" pitchFamily="2" charset="0"/>
              </a:defRPr>
            </a:lvl1pPr>
          </a:lstStyle>
          <a:p>
            <a:r>
              <a:rPr lang="fr-FR" dirty="0"/>
              <a:t>Direction générale</a:t>
            </a:r>
          </a:p>
          <a:p>
            <a:r>
              <a:rPr lang="fr-FR" dirty="0"/>
              <a:t>de la santé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3837212-84C6-E15E-4D77-9245188322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70" y="109076"/>
            <a:ext cx="1665725" cy="101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07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693F53-2ADE-6CB4-6B29-B20216AE7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850B70-3570-053F-2FC3-A73499B4A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F0957A-3F5E-88C0-651B-3D7F4F9AC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D05-E052-45E5-A6AF-2CAEF98DA042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EA7EA8-606A-F472-57FF-C227A4948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700B1C-9A40-4E85-9691-DA732CDA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B68E-B409-4361-9C15-ABD2B2E816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59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23850" y="1707654"/>
            <a:ext cx="8424863" cy="29523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  <a:latin typeface="Marianne" panose="02000000000000000000" pitchFamily="2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703" y="987574"/>
            <a:ext cx="8424863" cy="446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703" y="4783500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>
                <a:solidFill>
                  <a:schemeClr val="tx1"/>
                </a:solidFill>
                <a:latin typeface="Marianne" panose="02000000000000000000" pitchFamily="2" charset="0"/>
              </a:defRPr>
            </a:lvl1pPr>
          </a:lstStyle>
          <a:p>
            <a:fld id="{B858D49A-5A7A-574D-A0ED-52B5C1EFA876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  <a:latin typeface="Marianne" panose="02000000000000000000" pitchFamily="2" charset="0"/>
              </a:defRPr>
            </a:lvl1pPr>
          </a:lstStyle>
          <a:p>
            <a:r>
              <a:rPr lang="fr-FR" dirty="0"/>
              <a:t>Direction générale de la santé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31579D-B4AD-4E1A-A288-923C1E5CE0D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71" y="109076"/>
            <a:ext cx="1325870" cy="80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2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</p:sldLayoutIdLst>
  <p:hf hdr="0"/>
  <p:txStyles>
    <p:titleStyle>
      <a:lvl1pPr marL="14288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2500" b="1" kern="1200">
          <a:solidFill>
            <a:schemeClr val="tx1"/>
          </a:solidFill>
          <a:latin typeface="Marianne" panose="02000000000000000000" pitchFamily="2" charset="0"/>
          <a:ea typeface="+mj-ea"/>
          <a:cs typeface="+mj-cs"/>
        </a:defRPr>
      </a:lvl1pPr>
    </p:titleStyle>
    <p:bodyStyle>
      <a:lvl1pPr marL="92075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tabLst/>
        <a:defRPr sz="1400" b="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1pPr>
      <a:lvl2pPr marL="351450" indent="-1714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2pPr>
      <a:lvl3pPr marL="53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10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3pPr>
      <a:lvl4pPr marL="71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4pPr>
      <a:lvl5pPr marL="927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7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19884-7A29-DC4E-9311-A62E54788E52}" type="datetime1">
              <a:rPr lang="fr-FR" smtClean="0"/>
              <a:t>29/06/2026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latin typeface="Marianne" panose="02000000000000000000" pitchFamily="2" charset="0"/>
              </a:rPr>
              <a:t>Direction générale</a:t>
            </a:r>
          </a:p>
          <a:p>
            <a:r>
              <a:rPr lang="fr-FR" dirty="0">
                <a:latin typeface="Marianne" panose="02000000000000000000" pitchFamily="2" charset="0"/>
              </a:rPr>
              <a:t>de la santé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D8EBB0-2AB7-5B88-F8A0-2FD35C2F8D3C}"/>
              </a:ext>
            </a:extLst>
          </p:cNvPr>
          <p:cNvSpPr txBox="1"/>
          <p:nvPr/>
        </p:nvSpPr>
        <p:spPr>
          <a:xfrm>
            <a:off x="971600" y="1736671"/>
            <a:ext cx="74168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000091"/>
                </a:solidFill>
                <a:latin typeface="Marianne" panose="02000000000000000000" pitchFamily="2" charset="0"/>
              </a:rPr>
              <a:t>Implémentation du règlement SoHOs</a:t>
            </a:r>
          </a:p>
          <a:p>
            <a:pPr algn="ctr"/>
            <a:r>
              <a:rPr lang="fr-FR" sz="2800" b="1" dirty="0">
                <a:solidFill>
                  <a:srgbClr val="000091"/>
                </a:solidFill>
                <a:latin typeface="Marianne" panose="02000000000000000000" pitchFamily="2" charset="0"/>
              </a:rPr>
              <a:t>Point d’étape</a:t>
            </a:r>
          </a:p>
          <a:p>
            <a:pPr algn="ctr"/>
            <a:r>
              <a:rPr lang="fr-FR" sz="2800" b="1" dirty="0">
                <a:solidFill>
                  <a:srgbClr val="8C2237"/>
                </a:solidFill>
                <a:latin typeface="Marianne" panose="02000000000000000000" pitchFamily="2" charset="0"/>
              </a:rPr>
              <a:t>Encadrement des activités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E6DB3E6-9487-3E2A-8DB2-A24836194B3A}"/>
              </a:ext>
            </a:extLst>
          </p:cNvPr>
          <p:cNvSpPr txBox="1"/>
          <p:nvPr/>
        </p:nvSpPr>
        <p:spPr>
          <a:xfrm>
            <a:off x="3990600" y="3406829"/>
            <a:ext cx="1162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arianne" panose="02000000000000000000" pitchFamily="2" charset="0"/>
              </a:rPr>
              <a:t>29/06/2026</a:t>
            </a:r>
          </a:p>
        </p:txBody>
      </p:sp>
    </p:spTree>
    <p:extLst>
      <p:ext uri="{BB962C8B-B14F-4D97-AF65-F5344CB8AC3E}">
        <p14:creationId xmlns:p14="http://schemas.microsoft.com/office/powerpoint/2010/main" val="3093683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42B45-A6CB-72D9-B4F0-08B66C075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F43934-0D58-657A-68F2-68ABB3E68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852854"/>
            <a:ext cx="8424863" cy="3807126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r>
              <a:rPr lang="fr-FR" sz="20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Distribution</a:t>
            </a: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200" b="1" kern="100" dirty="0">
              <a:solidFill>
                <a:schemeClr val="tx2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77825" indent="-285750" algn="ctr">
              <a:lnSpc>
                <a:spcPct val="107000"/>
              </a:lnSpc>
              <a:spcAft>
                <a:spcPts val="450"/>
              </a:spcAft>
              <a:buClr>
                <a:srgbClr val="000091"/>
              </a:buClr>
              <a:buFont typeface="Wingdings" panose="05000000000000000000" pitchFamily="2" charset="2"/>
              <a:buChar char="ü"/>
              <a:defRPr/>
            </a:pPr>
            <a:r>
              <a:rPr lang="fr-FR" sz="1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En vue d’une application humaine à un receveur de SoHOs spécifique = </a:t>
            </a:r>
            <a:r>
              <a:rPr lang="fr-FR" sz="1200" b="1" kern="100" dirty="0">
                <a:solidFill>
                  <a:srgbClr val="00C28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distribution nominative</a:t>
            </a:r>
          </a:p>
          <a:p>
            <a:pPr marL="0" lvl="1" algn="ctr">
              <a:spcBef>
                <a:spcPts val="0"/>
              </a:spcBef>
              <a:spcAft>
                <a:spcPts val="450"/>
              </a:spcAft>
              <a:buFont typeface="Symbol" panose="05050102010706020507" pitchFamily="18" charset="2"/>
              <a:buChar char="Þ"/>
              <a:defRPr/>
            </a:pPr>
            <a:r>
              <a:rPr lang="fr-FR" sz="1100" dirty="0"/>
              <a:t>Activité considérée comme à risque</a:t>
            </a:r>
          </a:p>
          <a:p>
            <a:pPr marL="0" lvl="1" indent="0" algn="ctr">
              <a:spcBef>
                <a:spcPts val="0"/>
              </a:spcBef>
              <a:spcAft>
                <a:spcPts val="450"/>
              </a:spcAft>
              <a:buNone/>
              <a:defRPr/>
            </a:pPr>
            <a:r>
              <a:rPr lang="fr-FR" sz="1100" dirty="0"/>
              <a:t>Dernière activité avant l’administration du produit (importance pour assurer la traçabilité complète), vérification de la prescription médicale et importance de l’adéquation préparation SoHOs/Patient</a:t>
            </a:r>
          </a:p>
          <a:p>
            <a:pPr marL="0" lvl="1" algn="ctr">
              <a:spcBef>
                <a:spcPts val="0"/>
              </a:spcBef>
              <a:spcAft>
                <a:spcPts val="450"/>
              </a:spcAft>
              <a:buFont typeface="Symbol" panose="05050102010706020507" pitchFamily="18" charset="2"/>
              <a:buChar char="Þ"/>
              <a:defRPr/>
            </a:pPr>
            <a:r>
              <a:rPr lang="fr-FR" sz="1100" b="1" dirty="0">
                <a:solidFill>
                  <a:srgbClr val="C23314"/>
                </a:solidFill>
              </a:rPr>
              <a:t> Activité soumise à </a:t>
            </a:r>
            <a:r>
              <a:rPr lang="fr-FR" sz="1100" b="1" u="sng" dirty="0">
                <a:solidFill>
                  <a:srgbClr val="C23314"/>
                </a:solidFill>
              </a:rPr>
              <a:t>autorisation</a:t>
            </a:r>
          </a:p>
          <a:p>
            <a:pPr marL="0" lvl="1" algn="ctr">
              <a:spcBef>
                <a:spcPts val="0"/>
              </a:spcBef>
              <a:spcAft>
                <a:spcPts val="450"/>
              </a:spcAft>
              <a:buFont typeface="Symbol" panose="05050102010706020507" pitchFamily="18" charset="2"/>
              <a:buChar char="Þ"/>
              <a:defRPr/>
            </a:pPr>
            <a:r>
              <a:rPr lang="fr-FR" sz="1100" dirty="0">
                <a:solidFill>
                  <a:srgbClr val="C23314"/>
                </a:solidFill>
              </a:rPr>
              <a:t> Autorité compétente de la préparation du SoHO considéré </a:t>
            </a:r>
          </a:p>
          <a:p>
            <a:pPr marL="0" lvl="1" indent="0" algn="ctr">
              <a:spcBef>
                <a:spcPts val="0"/>
              </a:spcBef>
              <a:spcAft>
                <a:spcPts val="450"/>
              </a:spcAft>
              <a:buNone/>
              <a:defRPr/>
            </a:pPr>
            <a:r>
              <a:rPr lang="fr-FR" sz="1100" i="1" dirty="0">
                <a:solidFill>
                  <a:srgbClr val="C23314"/>
                </a:solidFill>
              </a:rPr>
              <a:t>(ex : ARS pour la distribution par les centres clinico-biologiques de gamètes et d’embryons)</a:t>
            </a:r>
            <a:endParaRPr lang="fr-FR" sz="1100" b="1" i="1" kern="100" dirty="0">
              <a:solidFill>
                <a:srgbClr val="C23314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100" b="1" kern="100" dirty="0"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450"/>
              </a:spcAft>
              <a:buClr>
                <a:srgbClr val="000091"/>
              </a:buClr>
              <a:buFont typeface="Wingdings" panose="05000000000000000000" pitchFamily="2" charset="2"/>
              <a:buChar char="ü"/>
              <a:defRPr/>
            </a:pPr>
            <a:r>
              <a:rPr lang="fr-FR" sz="1200" b="1" kern="100" dirty="0">
                <a:cs typeface="Times New Roman" panose="02020603050405020304" pitchFamily="18" charset="0"/>
              </a:rPr>
              <a:t>En vue d’une application humaine en général, sans identification préalable d’un receveur = </a:t>
            </a:r>
            <a:r>
              <a:rPr lang="fr-FR" sz="1200" b="1" kern="100" dirty="0">
                <a:solidFill>
                  <a:srgbClr val="00C28F"/>
                </a:solidFill>
                <a:cs typeface="Times New Roman" panose="02020603050405020304" pitchFamily="18" charset="0"/>
              </a:rPr>
              <a:t>distribution en lot </a:t>
            </a:r>
            <a:r>
              <a:rPr lang="fr-FR" sz="1200" b="1" kern="100" dirty="0">
                <a:cs typeface="Times New Roman" panose="02020603050405020304" pitchFamily="18" charset="0"/>
              </a:rPr>
              <a:t>ou</a:t>
            </a:r>
            <a:r>
              <a:rPr lang="fr-FR" sz="1200" b="1" kern="1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fr-FR" sz="1200" b="1" kern="100" dirty="0">
                <a:solidFill>
                  <a:srgbClr val="00C28F"/>
                </a:solidFill>
                <a:cs typeface="Times New Roman" panose="02020603050405020304" pitchFamily="18" charset="0"/>
              </a:rPr>
              <a:t>en vue </a:t>
            </a:r>
            <a:r>
              <a:rPr lang="fr-FR" sz="1200" b="1" kern="100" dirty="0">
                <a:solidFill>
                  <a:srgbClr val="00C28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de la fabrication de produits réglementés </a:t>
            </a:r>
            <a:r>
              <a:rPr lang="fr-FR" sz="1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(médicaments ou DM) </a:t>
            </a:r>
          </a:p>
          <a:p>
            <a:pPr marL="263525" indent="-171450" algn="ctr">
              <a:lnSpc>
                <a:spcPct val="107000"/>
              </a:lnSpc>
              <a:spcAft>
                <a:spcPts val="450"/>
              </a:spcAft>
              <a:buFont typeface="Symbol" panose="05050102010706020507" pitchFamily="18" charset="2"/>
              <a:buChar char="Þ"/>
              <a:defRPr/>
            </a:pPr>
            <a:r>
              <a:rPr lang="fr-FR" sz="1100" dirty="0"/>
              <a:t>Activité considérée comme non à risque </a:t>
            </a:r>
          </a:p>
          <a:p>
            <a:pPr marL="171450" indent="-171450" algn="ctr">
              <a:buFont typeface="Symbol" panose="05050102010706020507" pitchFamily="18" charset="2"/>
              <a:buChar char="Þ"/>
              <a:defRPr/>
            </a:pPr>
            <a:r>
              <a:rPr lang="fr-FR" sz="1100" b="1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Activité soumise à </a:t>
            </a:r>
            <a:r>
              <a:rPr lang="fr-FR" sz="1100" b="1" u="sng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enregistrement</a:t>
            </a:r>
          </a:p>
          <a:p>
            <a:pPr marL="0" lvl="1" algn="ctr">
              <a:spcBef>
                <a:spcPts val="0"/>
              </a:spcBef>
              <a:spcAft>
                <a:spcPts val="450"/>
              </a:spcAft>
              <a:buFont typeface="Symbol" panose="05050102010706020507" pitchFamily="18" charset="2"/>
              <a:buChar char="Þ"/>
              <a:defRPr/>
            </a:pPr>
            <a:r>
              <a:rPr lang="fr-FR" sz="1100" dirty="0">
                <a:solidFill>
                  <a:srgbClr val="C23314"/>
                </a:solidFill>
              </a:rPr>
              <a:t> Autorité compétente de la préparation du SoHO considéré </a:t>
            </a:r>
          </a:p>
          <a:p>
            <a:pPr marL="0" lvl="1" indent="0" algn="ctr">
              <a:spcBef>
                <a:spcPts val="0"/>
              </a:spcBef>
              <a:spcAft>
                <a:spcPts val="450"/>
              </a:spcAft>
              <a:buNone/>
              <a:defRPr/>
            </a:pPr>
            <a:r>
              <a:rPr lang="fr-FR" sz="1100" i="1" dirty="0">
                <a:solidFill>
                  <a:srgbClr val="C23314"/>
                </a:solidFill>
              </a:rPr>
              <a:t>(ex : ANSM pour le sang en vue de la fabrication d’un médicament dérivé du plasma)</a:t>
            </a:r>
            <a:endParaRPr lang="fr-FR" sz="1100" b="1" i="1" kern="100" dirty="0">
              <a:solidFill>
                <a:srgbClr val="C23314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re 4">
            <a:extLst>
              <a:ext uri="{FF2B5EF4-FFF2-40B4-BE49-F238E27FC236}">
                <a16:creationId xmlns:a16="http://schemas.microsoft.com/office/drawing/2014/main" id="{8ECD185A-E442-84E8-A6E2-41535981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47425"/>
            <a:ext cx="5472608" cy="566257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chemeClr val="tx2"/>
                </a:solidFill>
              </a:rPr>
              <a:t>Principes généraux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E389CC-DD8E-5995-4374-DF61B8176FE5}"/>
              </a:ext>
            </a:extLst>
          </p:cNvPr>
          <p:cNvSpPr txBox="1"/>
          <p:nvPr/>
        </p:nvSpPr>
        <p:spPr>
          <a:xfrm>
            <a:off x="6732240" y="2380478"/>
            <a:ext cx="1472191" cy="400110"/>
          </a:xfrm>
          <a:prstGeom prst="rect">
            <a:avLst/>
          </a:prstGeom>
          <a:solidFill>
            <a:srgbClr val="C233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Marianne" panose="02000000000000000000" pitchFamily="2" charset="0"/>
              </a:rPr>
              <a:t>MESURE PLUS CONTRAIGNANTE</a:t>
            </a:r>
          </a:p>
        </p:txBody>
      </p:sp>
    </p:spTree>
    <p:extLst>
      <p:ext uri="{BB962C8B-B14F-4D97-AF65-F5344CB8AC3E}">
        <p14:creationId xmlns:p14="http://schemas.microsoft.com/office/powerpoint/2010/main" val="3112148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F5DFC-6723-1B56-2428-2E2F775D0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9810BE-98CD-E4A0-AEEA-859199693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58" y="705891"/>
            <a:ext cx="7543750" cy="3954091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r>
              <a:rPr lang="fr-FR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Stockage</a:t>
            </a: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6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6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500" b="1" kern="100" dirty="0">
              <a:solidFill>
                <a:schemeClr val="tx2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 algn="ctr" defTabSz="685800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sz="1200" b="1" kern="100" dirty="0">
                <a:cs typeface="Times New Roman" panose="02020603050405020304" pitchFamily="18" charset="0"/>
              </a:rPr>
              <a:t>Stockage uniquement (sans Transformation et sans Distribution) : </a:t>
            </a:r>
            <a:r>
              <a:rPr lang="fr-FR" sz="1200" kern="100" dirty="0">
                <a:cs typeface="Times New Roman" panose="02020603050405020304" pitchFamily="18" charset="0"/>
              </a:rPr>
              <a:t>peut concerner des produits intermédiaires et des préparations SoHO</a:t>
            </a:r>
          </a:p>
          <a:p>
            <a:pPr marL="482203" indent="-214313" algn="ctr" defTabSz="685800">
              <a:spcAft>
                <a:spcPts val="600"/>
              </a:spcAft>
              <a:buSzPct val="80000"/>
              <a:buFont typeface="Symbol" panose="05050102010706020507" pitchFamily="18" charset="2"/>
              <a:buChar char="Þ"/>
              <a:defRPr/>
            </a:pPr>
            <a:r>
              <a:rPr lang="fr-FR" sz="1200" b="1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Activité soumise à </a:t>
            </a:r>
            <a:r>
              <a:rPr lang="fr-FR" sz="1200" b="1" u="sng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enregistrement</a:t>
            </a:r>
            <a:r>
              <a:rPr lang="fr-FR" sz="1200" b="1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 </a:t>
            </a:r>
          </a:p>
          <a:p>
            <a:pPr marL="482203" indent="-214313" algn="ctr" defTabSz="685800">
              <a:spcAft>
                <a:spcPts val="600"/>
              </a:spcAft>
              <a:buSzPct val="80000"/>
              <a:buFont typeface="Symbol" panose="05050102010706020507" pitchFamily="18" charset="2"/>
              <a:buChar char="Þ"/>
              <a:defRPr/>
            </a:pPr>
            <a:r>
              <a:rPr lang="fr-FR" sz="1200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AC du SoHO concerné quel que soit le type de structure (ES ou hors ES) </a:t>
            </a:r>
          </a:p>
          <a:p>
            <a:pPr marL="535781" indent="-267891" algn="ctr" defTabSz="685800">
              <a:spcAft>
                <a:spcPts val="600"/>
              </a:spcAft>
              <a:buSzPct val="80000"/>
              <a:buFont typeface="Wingdings" panose="05000000000000000000" pitchFamily="2" charset="2"/>
              <a:buChar char="ü"/>
              <a:defRPr/>
            </a:pPr>
            <a:endParaRPr lang="fr-FR" sz="600" b="1" kern="100" dirty="0">
              <a:cs typeface="Times New Roman" panose="02020603050405020304" pitchFamily="18" charset="0"/>
            </a:endParaRPr>
          </a:p>
          <a:p>
            <a:pPr marL="171450" indent="-171450" algn="ctr" defTabSz="685800">
              <a:spcAft>
                <a:spcPts val="600"/>
              </a:spcAft>
              <a:buSzPct val="80000"/>
              <a:buFont typeface="Wingdings" panose="05000000000000000000" pitchFamily="2" charset="2"/>
              <a:buChar char="ü"/>
              <a:defRPr/>
            </a:pPr>
            <a:r>
              <a:rPr lang="fr-FR" sz="1200" b="1" kern="100" dirty="0">
                <a:cs typeface="Times New Roman" panose="02020603050405020304" pitchFamily="18" charset="0"/>
              </a:rPr>
              <a:t>Stockage et Distribution nominative : </a:t>
            </a:r>
            <a:r>
              <a:rPr lang="fr-FR" sz="1200" kern="100" dirty="0">
                <a:cs typeface="Times New Roman" panose="02020603050405020304" pitchFamily="18" charset="0"/>
              </a:rPr>
              <a:t>Ne concerne que les produits finis</a:t>
            </a:r>
          </a:p>
          <a:p>
            <a:pPr marL="535781" indent="-269081" algn="ctr" defTabSz="685800">
              <a:spcAft>
                <a:spcPts val="600"/>
              </a:spcAft>
              <a:buSzPct val="80000"/>
              <a:buFont typeface="Symbol" panose="05050102010706020507" pitchFamily="18" charset="2"/>
              <a:buChar char="Þ"/>
              <a:defRPr/>
            </a:pPr>
            <a:r>
              <a:rPr lang="fr-FR" sz="1200" b="1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Entité soumise à </a:t>
            </a:r>
            <a:r>
              <a:rPr lang="fr-FR" sz="1200" b="1" u="sng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autorisation</a:t>
            </a:r>
            <a:r>
              <a:rPr lang="fr-FR" sz="1200" b="1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 du fait de l’activité de distribution nominative </a:t>
            </a:r>
          </a:p>
          <a:p>
            <a:pPr marL="482203" indent="-214313" algn="ctr" defTabSz="685800">
              <a:spcAft>
                <a:spcPts val="600"/>
              </a:spcAft>
              <a:buSzPct val="80000"/>
              <a:buFont typeface="Symbol" panose="05050102010706020507" pitchFamily="18" charset="2"/>
              <a:buChar char="Þ"/>
              <a:defRPr/>
            </a:pPr>
            <a:r>
              <a:rPr lang="fr-FR" sz="1200" kern="100" dirty="0">
                <a:solidFill>
                  <a:srgbClr val="C23314"/>
                </a:solidFill>
                <a:cs typeface="Times New Roman" panose="02020603050405020304" pitchFamily="18" charset="0"/>
              </a:rPr>
              <a:t>AC du SoHO concerné quel que soit le type de structure (ES ou hors ES) </a:t>
            </a:r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E8F88905-EA57-50F8-C838-D3FF51F86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51470"/>
            <a:ext cx="5472608" cy="566257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chemeClr val="tx2"/>
                </a:solidFill>
              </a:rPr>
              <a:t>Principes généraux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B14F6A-B95A-F0EC-F36B-64431D75A03E}"/>
              </a:ext>
            </a:extLst>
          </p:cNvPr>
          <p:cNvSpPr txBox="1"/>
          <p:nvPr/>
        </p:nvSpPr>
        <p:spPr>
          <a:xfrm>
            <a:off x="251520" y="3651871"/>
            <a:ext cx="1440160" cy="504056"/>
          </a:xfrm>
          <a:prstGeom prst="rect">
            <a:avLst/>
          </a:prstGeom>
          <a:solidFill>
            <a:srgbClr val="0000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>
                <a:solidFill>
                  <a:schemeClr val="bg1"/>
                </a:solidFill>
                <a:latin typeface="Marianne" panose="02000000000000000000" pitchFamily="2" charset="0"/>
              </a:rPr>
              <a:t>PLUS DE DÉPÔT SOUS AUTORITÉ ARS (CF. PSL, LAIT)</a:t>
            </a:r>
          </a:p>
        </p:txBody>
      </p:sp>
    </p:spTree>
    <p:extLst>
      <p:ext uri="{BB962C8B-B14F-4D97-AF65-F5344CB8AC3E}">
        <p14:creationId xmlns:p14="http://schemas.microsoft.com/office/powerpoint/2010/main" val="3112756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8424C-2A08-0FE1-9C7C-7BB31234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2A6CFA-0511-2B5E-10FB-D7B44C8A2BF0}"/>
              </a:ext>
            </a:extLst>
          </p:cNvPr>
          <p:cNvSpPr txBox="1"/>
          <p:nvPr/>
        </p:nvSpPr>
        <p:spPr>
          <a:xfrm>
            <a:off x="318943" y="2035929"/>
            <a:ext cx="418104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Marianne" panose="02000000000000000000" pitchFamily="2" charset="0"/>
              </a:rPr>
              <a:t>Greffes considérées comme à risque </a:t>
            </a:r>
          </a:p>
          <a:p>
            <a:pPr algn="ctr"/>
            <a:endParaRPr lang="fr-FR" sz="1400" dirty="0">
              <a:solidFill>
                <a:srgbClr val="00B050"/>
              </a:solidFill>
              <a:latin typeface="Marianne" panose="02000000000000000000" pitchFamily="2" charset="0"/>
            </a:endParaRPr>
          </a:p>
          <a:p>
            <a:pPr algn="ctr"/>
            <a:r>
              <a:rPr lang="fr-FR" sz="1200" i="1" dirty="0">
                <a:solidFill>
                  <a:srgbClr val="00C28F"/>
                </a:solidFill>
                <a:latin typeface="Marianne" panose="02000000000000000000" pitchFamily="2" charset="0"/>
              </a:rPr>
              <a:t>Greffe de CSH, Transfert d’embryons</a:t>
            </a:r>
          </a:p>
          <a:p>
            <a:pPr algn="ctr"/>
            <a:r>
              <a:rPr lang="fr-FR" sz="1400" dirty="0">
                <a:latin typeface="Marianne" panose="02000000000000000000" pitchFamily="2" charset="0"/>
              </a:rPr>
              <a:t> </a:t>
            </a:r>
          </a:p>
          <a:p>
            <a:pPr algn="ctr"/>
            <a:endParaRPr lang="fr-FR" sz="1400" dirty="0">
              <a:latin typeface="Marianne" panose="02000000000000000000" pitchFamily="2" charset="0"/>
            </a:endParaRPr>
          </a:p>
          <a:p>
            <a:pPr marL="128588" indent="-128588" algn="ctr">
              <a:buFont typeface="Symbol" panose="05050102010706020507" pitchFamily="18" charset="2"/>
              <a:buChar char="Þ"/>
            </a:pPr>
            <a:r>
              <a:rPr lang="fr-FR" sz="1400" b="1" dirty="0">
                <a:solidFill>
                  <a:srgbClr val="C23314"/>
                </a:solidFill>
                <a:latin typeface="Marianne" panose="02000000000000000000" pitchFamily="2" charset="0"/>
              </a:rPr>
              <a:t>  Activité à risque donc </a:t>
            </a:r>
            <a:r>
              <a:rPr lang="fr-FR" sz="1400" b="1" u="sng" dirty="0">
                <a:solidFill>
                  <a:srgbClr val="C23314"/>
                </a:solidFill>
                <a:latin typeface="Marianne" panose="02000000000000000000" pitchFamily="2" charset="0"/>
              </a:rPr>
              <a:t>autorisation</a:t>
            </a:r>
            <a:endParaRPr lang="fr-FR" sz="1400" b="1" u="sng" dirty="0">
              <a:latin typeface="Marianne" panose="02000000000000000000" pitchFamily="2" charset="0"/>
            </a:endParaRPr>
          </a:p>
          <a:p>
            <a:pPr marL="128588" indent="-128588" algn="ctr">
              <a:buFont typeface="Symbol" panose="05050102010706020507" pitchFamily="18" charset="2"/>
              <a:buChar char="Þ"/>
            </a:pPr>
            <a:r>
              <a:rPr lang="fr-FR" sz="1400" b="1" dirty="0">
                <a:latin typeface="Marianne" panose="02000000000000000000" pitchFamily="2" charset="0"/>
              </a:rPr>
              <a:t> Activité clinique </a:t>
            </a:r>
            <a:endParaRPr lang="fr-FR" sz="1400" b="1" dirty="0">
              <a:solidFill>
                <a:srgbClr val="FF0000"/>
              </a:solidFill>
              <a:latin typeface="Marianne" panose="02000000000000000000" pitchFamily="2" charset="0"/>
            </a:endParaRPr>
          </a:p>
          <a:p>
            <a:pPr algn="ctr"/>
            <a:r>
              <a:rPr lang="fr-FR" sz="1400" dirty="0">
                <a:solidFill>
                  <a:srgbClr val="C23314"/>
                </a:solidFill>
                <a:latin typeface="Marianne" panose="02000000000000000000" pitchFamily="2" charset="0"/>
              </a:rPr>
              <a:t>= Autorité compétente : ARS</a:t>
            </a:r>
            <a:endParaRPr lang="fr-FR" sz="1400" dirty="0">
              <a:solidFill>
                <a:srgbClr val="C23314"/>
              </a:solidFill>
            </a:endParaRP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41471C21-7CCE-1E68-4D85-76E8564A2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36514"/>
            <a:ext cx="8209161" cy="411100"/>
          </a:xfrm>
        </p:spPr>
        <p:txBody>
          <a:bodyPr>
            <a:normAutofit/>
          </a:bodyPr>
          <a:lstStyle/>
          <a:p>
            <a:pPr marL="0" algn="ctr"/>
            <a:r>
              <a:rPr lang="fr-FR" sz="2000" b="1" dirty="0"/>
              <a:t>Application humaine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8465D58-EFAB-7632-E3E5-BA96FCCC3045}"/>
              </a:ext>
            </a:extLst>
          </p:cNvPr>
          <p:cNvSpPr txBox="1"/>
          <p:nvPr/>
        </p:nvSpPr>
        <p:spPr>
          <a:xfrm>
            <a:off x="4716016" y="2073750"/>
            <a:ext cx="4181048" cy="194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Marianne" panose="02000000000000000000" pitchFamily="2" charset="0"/>
              </a:rPr>
              <a:t>Greffes considérées sans risque </a:t>
            </a:r>
            <a:r>
              <a:rPr lang="fr-FR" sz="1400" dirty="0">
                <a:latin typeface="Marianne" panose="02000000000000000000" pitchFamily="2" charset="0"/>
              </a:rPr>
              <a:t>particulier autre que la chirurgie associée le cas échéant</a:t>
            </a:r>
          </a:p>
          <a:p>
            <a:pPr algn="ctr"/>
            <a:endParaRPr lang="fr-FR" sz="1350" dirty="0">
              <a:latin typeface="Marianne" panose="02000000000000000000" pitchFamily="2" charset="0"/>
            </a:endParaRPr>
          </a:p>
          <a:p>
            <a:pPr algn="ctr"/>
            <a:r>
              <a:rPr lang="fr-FR" sz="1200" i="1" dirty="0">
                <a:solidFill>
                  <a:srgbClr val="00C28F"/>
                </a:solidFill>
                <a:latin typeface="Marianne" panose="02000000000000000000" pitchFamily="2" charset="0"/>
              </a:rPr>
              <a:t>Transfusion, greffe de cornées</a:t>
            </a:r>
          </a:p>
          <a:p>
            <a:pPr algn="ctr"/>
            <a:endParaRPr lang="fr-FR" sz="1400" dirty="0">
              <a:latin typeface="Marianne" panose="020000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C23314"/>
                </a:solidFill>
                <a:latin typeface="Marianne" panose="02000000000000000000" pitchFamily="2" charset="0"/>
              </a:rPr>
              <a:t>Activité non à risque donc </a:t>
            </a:r>
            <a:r>
              <a:rPr lang="fr-FR" sz="1400" b="1" u="sng" dirty="0">
                <a:solidFill>
                  <a:srgbClr val="C23314"/>
                </a:solidFill>
                <a:latin typeface="Marianne" panose="02000000000000000000" pitchFamily="2" charset="0"/>
              </a:rPr>
              <a:t>enregistrement</a:t>
            </a:r>
            <a:endParaRPr lang="fr-FR" sz="1400" b="1" u="sng" dirty="0">
              <a:solidFill>
                <a:srgbClr val="FF0000"/>
              </a:solidFill>
              <a:latin typeface="Marianne" panose="02000000000000000000" pitchFamily="2" charset="0"/>
            </a:endParaRPr>
          </a:p>
          <a:p>
            <a:pPr marL="128588" indent="-128588" algn="ctr">
              <a:buFont typeface="Symbol" panose="05050102010706020507" pitchFamily="18" charset="2"/>
              <a:buChar char="Þ"/>
            </a:pPr>
            <a:r>
              <a:rPr lang="fr-FR" sz="1400" b="1" dirty="0">
                <a:latin typeface="Marianne" panose="02000000000000000000" pitchFamily="2" charset="0"/>
              </a:rPr>
              <a:t> Activité clinique </a:t>
            </a:r>
            <a:endParaRPr lang="fr-FR" sz="1400" b="1" dirty="0">
              <a:solidFill>
                <a:srgbClr val="FF0000"/>
              </a:solidFill>
              <a:latin typeface="Marianne" panose="02000000000000000000" pitchFamily="2" charset="0"/>
            </a:endParaRPr>
          </a:p>
          <a:p>
            <a:pPr algn="ctr"/>
            <a:r>
              <a:rPr lang="fr-FR" sz="1400" dirty="0">
                <a:solidFill>
                  <a:srgbClr val="C23314"/>
                </a:solidFill>
                <a:latin typeface="Marianne" panose="02000000000000000000" pitchFamily="2" charset="0"/>
              </a:rPr>
              <a:t>= AC compétente : ARS</a:t>
            </a:r>
          </a:p>
          <a:p>
            <a:pPr algn="ctr"/>
            <a:endParaRPr lang="fr-FR" sz="900" b="1" dirty="0">
              <a:solidFill>
                <a:srgbClr val="FF0000"/>
              </a:solidFill>
              <a:latin typeface="Marianne" panose="02000000000000000000" pitchFamily="2" charset="0"/>
            </a:endParaRPr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CFCE3738-215B-61CE-2BFC-D1EDD2AF2FFD}"/>
              </a:ext>
            </a:extLst>
          </p:cNvPr>
          <p:cNvSpPr/>
          <p:nvPr/>
        </p:nvSpPr>
        <p:spPr>
          <a:xfrm>
            <a:off x="2205668" y="1414805"/>
            <a:ext cx="407598" cy="411101"/>
          </a:xfrm>
          <a:prstGeom prst="downArrow">
            <a:avLst/>
          </a:prstGeom>
          <a:solidFill>
            <a:srgbClr val="0000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rgbClr val="000091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415FAB2F-AE12-A01E-3175-ED74511BB1D9}"/>
              </a:ext>
            </a:extLst>
          </p:cNvPr>
          <p:cNvSpPr/>
          <p:nvPr/>
        </p:nvSpPr>
        <p:spPr>
          <a:xfrm>
            <a:off x="6602741" y="1347614"/>
            <a:ext cx="407598" cy="411101"/>
          </a:xfrm>
          <a:prstGeom prst="downArrow">
            <a:avLst/>
          </a:prstGeom>
          <a:solidFill>
            <a:srgbClr val="0000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rgbClr val="000091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10A8D30-A7DD-DAC6-DBAD-37533338A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23478"/>
            <a:ext cx="5472608" cy="566257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rgbClr val="000091"/>
                </a:solidFill>
              </a:rPr>
              <a:t>Principes généraux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BACCD0-49A0-9230-F310-4177F1C0817E}"/>
              </a:ext>
            </a:extLst>
          </p:cNvPr>
          <p:cNvSpPr txBox="1"/>
          <p:nvPr/>
        </p:nvSpPr>
        <p:spPr>
          <a:xfrm>
            <a:off x="1722591" y="3899832"/>
            <a:ext cx="1472191" cy="400110"/>
          </a:xfrm>
          <a:prstGeom prst="rect">
            <a:avLst/>
          </a:prstGeom>
          <a:solidFill>
            <a:srgbClr val="C233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Marianne" panose="02000000000000000000" pitchFamily="2" charset="0"/>
              </a:rPr>
              <a:t>MESURE PLUS CONTRAIGNANTE</a:t>
            </a:r>
          </a:p>
        </p:txBody>
      </p:sp>
    </p:spTree>
    <p:extLst>
      <p:ext uri="{BB962C8B-B14F-4D97-AF65-F5344CB8AC3E}">
        <p14:creationId xmlns:p14="http://schemas.microsoft.com/office/powerpoint/2010/main" val="1966707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03EF2-C59C-614A-ED29-5CF3CC3DA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14C42E-B84C-9C04-C5A8-121647F1D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B7CEBE50-CD36-99B9-C8A9-41981D32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668" y="182497"/>
            <a:ext cx="6156683" cy="686529"/>
          </a:xfrm>
        </p:spPr>
        <p:txBody>
          <a:bodyPr>
            <a:no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Missions des autorités compétentes </a:t>
            </a:r>
            <a:br>
              <a:rPr lang="fr-FR" dirty="0">
                <a:solidFill>
                  <a:schemeClr val="tx2"/>
                </a:solidFill>
              </a:rPr>
            </a:br>
            <a:r>
              <a:rPr lang="fr-FR" dirty="0">
                <a:solidFill>
                  <a:schemeClr val="tx2"/>
                </a:solidFill>
              </a:rPr>
              <a:t>par activité et type de SoHO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4C49ECE-AF9E-828F-DCE1-2EBE7F696943}"/>
              </a:ext>
            </a:extLst>
          </p:cNvPr>
          <p:cNvSpPr txBox="1"/>
          <p:nvPr/>
        </p:nvSpPr>
        <p:spPr>
          <a:xfrm>
            <a:off x="1007604" y="1458190"/>
            <a:ext cx="1764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Marianne" panose="02000000000000000000" pitchFamily="2" charset="0"/>
              </a:rPr>
              <a:t>Filière sang et PSL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68B091F-6957-3951-A4DD-10F8AA5E52A5}"/>
              </a:ext>
            </a:extLst>
          </p:cNvPr>
          <p:cNvSpPr txBox="1"/>
          <p:nvPr/>
        </p:nvSpPr>
        <p:spPr>
          <a:xfrm>
            <a:off x="3435512" y="1451743"/>
            <a:ext cx="2216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Marianne" panose="02000000000000000000" pitchFamily="2" charset="0"/>
              </a:rPr>
              <a:t>Filière tissus/cellules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CFAC7AD-63C1-C2FA-E6AD-0C4F47D5FBE4}"/>
              </a:ext>
            </a:extLst>
          </p:cNvPr>
          <p:cNvSpPr txBox="1"/>
          <p:nvPr/>
        </p:nvSpPr>
        <p:spPr>
          <a:xfrm>
            <a:off x="6070011" y="1458190"/>
            <a:ext cx="2260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Marianne" panose="02000000000000000000" pitchFamily="2" charset="0"/>
              </a:rPr>
              <a:t>Filière lait maternel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500357-E9A7-89D0-9FE3-45D42170C91F}"/>
              </a:ext>
            </a:extLst>
          </p:cNvPr>
          <p:cNvSpPr txBox="1"/>
          <p:nvPr/>
        </p:nvSpPr>
        <p:spPr>
          <a:xfrm>
            <a:off x="3527791" y="1932582"/>
            <a:ext cx="2296436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Marianne" panose="02000000000000000000" pitchFamily="2" charset="0"/>
              </a:rPr>
              <a:t>ANSM : </a:t>
            </a:r>
            <a:r>
              <a:rPr lang="fr-FR" sz="1200" dirty="0">
                <a:latin typeface="Marianne" panose="02000000000000000000" pitchFamily="2" charset="0"/>
              </a:rPr>
              <a:t>extension des missions aux résidus opératoires </a:t>
            </a:r>
            <a:r>
              <a:rPr lang="fr-FR" sz="1200" b="1" dirty="0">
                <a:latin typeface="Marianne" panose="02000000000000000000" pitchFamily="2" charset="0"/>
              </a:rPr>
              <a:t>(nouvelle mission - </a:t>
            </a:r>
            <a:r>
              <a:rPr lang="fr-FR" sz="1200" dirty="0">
                <a:latin typeface="Marianne" panose="02000000000000000000" pitchFamily="2" charset="0"/>
              </a:rPr>
              <a:t>enregistrement</a:t>
            </a:r>
            <a:r>
              <a:rPr lang="fr-FR" sz="1200" b="1" dirty="0">
                <a:latin typeface="Marianne" panose="02000000000000000000" pitchFamily="2" charset="0"/>
              </a:rPr>
              <a:t>)</a:t>
            </a:r>
          </a:p>
          <a:p>
            <a:endParaRPr lang="fr-FR" sz="1200" b="1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ABM </a:t>
            </a:r>
            <a:r>
              <a:rPr lang="fr-FR" sz="1200" dirty="0">
                <a:latin typeface="Marianne" panose="02000000000000000000" pitchFamily="2" charset="0"/>
              </a:rPr>
              <a:t>: Renforcer des missions de pilotage du secteur (obligation du remplissage de Cristal Cornées, gestion des suivis d’activité)</a:t>
            </a:r>
          </a:p>
          <a:p>
            <a:endParaRPr lang="fr-FR" sz="800" dirty="0">
              <a:latin typeface="Marianne" panose="02000000000000000000" pitchFamily="2" charset="0"/>
            </a:endParaRPr>
          </a:p>
          <a:p>
            <a:r>
              <a:rPr lang="fr-FR" sz="1100" b="1" dirty="0">
                <a:latin typeface="Marianne" panose="02000000000000000000" pitchFamily="2" charset="0"/>
              </a:rPr>
              <a:t>ARS</a:t>
            </a:r>
            <a:r>
              <a:rPr lang="fr-FR" sz="1100" dirty="0">
                <a:latin typeface="Marianne" panose="02000000000000000000" pitchFamily="2" charset="0"/>
              </a:rPr>
              <a:t> : administration (</a:t>
            </a:r>
            <a:r>
              <a:rPr lang="fr-FR" sz="1100" b="1" dirty="0">
                <a:latin typeface="Marianne" panose="02000000000000000000" pitchFamily="2" charset="0"/>
              </a:rPr>
              <a:t>nouvelle mission</a:t>
            </a:r>
            <a:r>
              <a:rPr lang="fr-FR" sz="1100" dirty="0">
                <a:latin typeface="Marianne" panose="02000000000000000000" pitchFamily="2" charset="0"/>
              </a:rPr>
              <a:t>, enregistrement)</a:t>
            </a:r>
            <a:endParaRPr lang="fr-FR" sz="1100" i="1" dirty="0">
              <a:latin typeface="Marianne" panose="02000000000000000000" pitchFamily="2" charset="0"/>
            </a:endParaRPr>
          </a:p>
          <a:p>
            <a:endParaRPr lang="fr-FR" sz="1100" dirty="0">
              <a:latin typeface="Marianne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7D3EED9-FAB1-BEFA-904C-C17E0FF4D023}"/>
              </a:ext>
            </a:extLst>
          </p:cNvPr>
          <p:cNvSpPr txBox="1"/>
          <p:nvPr/>
        </p:nvSpPr>
        <p:spPr>
          <a:xfrm>
            <a:off x="827584" y="1876543"/>
            <a:ext cx="21995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Marianne" panose="02000000000000000000" pitchFamily="2" charset="0"/>
              </a:rPr>
              <a:t>Pour la collecte de sang : </a:t>
            </a:r>
            <a:r>
              <a:rPr lang="fr-FR" sz="1200" dirty="0">
                <a:latin typeface="Marianne" panose="02000000000000000000" pitchFamily="2" charset="0"/>
              </a:rPr>
              <a:t>passage d’une autorisation à un simple enregistrement (ANSM)</a:t>
            </a:r>
          </a:p>
          <a:p>
            <a:endParaRPr lang="fr-FR" sz="1200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Pour les dépôts de sang : </a:t>
            </a:r>
            <a:r>
              <a:rPr lang="fr-FR" sz="1200" dirty="0">
                <a:latin typeface="Marianne" panose="02000000000000000000" pitchFamily="2" charset="0"/>
              </a:rPr>
              <a:t>ANSM autorité compétente unique pour l’ensemble des dépôts (compétence aujourd’hui partagée ANSM/ARS)</a:t>
            </a:r>
          </a:p>
          <a:p>
            <a:endParaRPr lang="fr-FR" sz="1200" b="1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ARS</a:t>
            </a:r>
            <a:r>
              <a:rPr lang="fr-FR" sz="1200" dirty="0">
                <a:latin typeface="Marianne" panose="02000000000000000000" pitchFamily="2" charset="0"/>
              </a:rPr>
              <a:t> : activité de transfusion (</a:t>
            </a:r>
            <a:r>
              <a:rPr lang="fr-FR" sz="1200" b="1" dirty="0">
                <a:latin typeface="Marianne" panose="02000000000000000000" pitchFamily="2" charset="0"/>
              </a:rPr>
              <a:t>nouvelle mission</a:t>
            </a:r>
            <a:r>
              <a:rPr lang="fr-FR" sz="1200" dirty="0">
                <a:latin typeface="Marianne" panose="02000000000000000000" pitchFamily="2" charset="0"/>
              </a:rPr>
              <a:t>, enregistrement)</a:t>
            </a:r>
            <a:endParaRPr lang="fr-FR" sz="1200" i="1" dirty="0">
              <a:latin typeface="Marianne" panose="02000000000000000000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7A9306A-24A7-BDE4-8A55-197B60999D8F}"/>
              </a:ext>
            </a:extLst>
          </p:cNvPr>
          <p:cNvSpPr txBox="1"/>
          <p:nvPr/>
        </p:nvSpPr>
        <p:spPr>
          <a:xfrm>
            <a:off x="6181315" y="2113634"/>
            <a:ext cx="226056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Marianne" panose="02000000000000000000" pitchFamily="2" charset="0"/>
              </a:rPr>
              <a:t>ANSM</a:t>
            </a:r>
            <a:r>
              <a:rPr lang="fr-FR" sz="1200" dirty="0">
                <a:latin typeface="Marianne" panose="02000000000000000000" pitchFamily="2" charset="0"/>
              </a:rPr>
              <a:t> : Autorité compétente unique hors administration (</a:t>
            </a:r>
            <a:r>
              <a:rPr lang="fr-FR" sz="1200" b="1" dirty="0">
                <a:latin typeface="Marianne" panose="02000000000000000000" pitchFamily="2" charset="0"/>
              </a:rPr>
              <a:t>nouvelle mission)</a:t>
            </a:r>
          </a:p>
          <a:p>
            <a:endParaRPr lang="fr-FR" sz="1200" b="1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ARS</a:t>
            </a:r>
            <a:r>
              <a:rPr lang="fr-FR" sz="1200" dirty="0">
                <a:latin typeface="Marianne" panose="02000000000000000000" pitchFamily="2" charset="0"/>
              </a:rPr>
              <a:t> : administration (</a:t>
            </a:r>
            <a:r>
              <a:rPr lang="fr-FR" sz="1200" b="1" dirty="0">
                <a:latin typeface="Marianne" panose="02000000000000000000" pitchFamily="2" charset="0"/>
              </a:rPr>
              <a:t>nouvelle mission</a:t>
            </a:r>
            <a:r>
              <a:rPr lang="fr-FR" sz="1200" dirty="0">
                <a:latin typeface="Marianne" panose="02000000000000000000" pitchFamily="2" charset="0"/>
              </a:rPr>
              <a:t>, enregistrement)</a:t>
            </a:r>
            <a:endParaRPr lang="fr-FR" sz="1200" i="1" dirty="0">
              <a:latin typeface="Marianne" panose="02000000000000000000" pitchFamily="2" charset="0"/>
            </a:endParaRPr>
          </a:p>
          <a:p>
            <a:endParaRPr lang="fr-FR" sz="1200" dirty="0">
              <a:latin typeface="Marianne" panose="02000000000000000000" pitchFamily="2" charset="0"/>
            </a:endParaRPr>
          </a:p>
          <a:p>
            <a:r>
              <a:rPr lang="fr-FR" sz="1200" i="1" dirty="0">
                <a:solidFill>
                  <a:srgbClr val="00C28F"/>
                </a:solidFill>
                <a:latin typeface="Marianne" panose="02000000000000000000" pitchFamily="2" charset="0"/>
              </a:rPr>
              <a:t>Enquête en cours pour identifier les structures et </a:t>
            </a:r>
          </a:p>
          <a:p>
            <a:r>
              <a:rPr lang="fr-FR" sz="1200" i="1" dirty="0">
                <a:solidFill>
                  <a:srgbClr val="00C28F"/>
                </a:solidFill>
                <a:latin typeface="Marianne" panose="02000000000000000000" pitchFamily="2" charset="0"/>
              </a:rPr>
              <a:t>les pratiques concernées hors lactarium</a:t>
            </a:r>
            <a:endParaRPr lang="fr-FR" sz="1200" dirty="0">
              <a:solidFill>
                <a:srgbClr val="00C28F"/>
              </a:solidFill>
              <a:highlight>
                <a:srgbClr val="FFFF00"/>
              </a:highlight>
            </a:endParaRPr>
          </a:p>
        </p:txBody>
      </p:sp>
      <p:sp>
        <p:nvSpPr>
          <p:cNvPr id="7" name="Rectangle : avec coin arrondi et coin rogné en haut 6">
            <a:extLst>
              <a:ext uri="{FF2B5EF4-FFF2-40B4-BE49-F238E27FC236}">
                <a16:creationId xmlns:a16="http://schemas.microsoft.com/office/drawing/2014/main" id="{C9533750-E0C7-F475-52EB-56498EE4FB5E}"/>
              </a:ext>
            </a:extLst>
          </p:cNvPr>
          <p:cNvSpPr/>
          <p:nvPr/>
        </p:nvSpPr>
        <p:spPr>
          <a:xfrm>
            <a:off x="827584" y="1295169"/>
            <a:ext cx="2199537" cy="3443695"/>
          </a:xfrm>
          <a:prstGeom prst="snipRoundRect">
            <a:avLst/>
          </a:prstGeom>
          <a:noFill/>
          <a:ln>
            <a:solidFill>
              <a:srgbClr val="8C22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avec coin arrondi et coin rogné en haut 10">
            <a:extLst>
              <a:ext uri="{FF2B5EF4-FFF2-40B4-BE49-F238E27FC236}">
                <a16:creationId xmlns:a16="http://schemas.microsoft.com/office/drawing/2014/main" id="{22EC1799-9F92-F24A-6772-62AA689A6C04}"/>
              </a:ext>
            </a:extLst>
          </p:cNvPr>
          <p:cNvSpPr/>
          <p:nvPr/>
        </p:nvSpPr>
        <p:spPr>
          <a:xfrm>
            <a:off x="3491880" y="1295170"/>
            <a:ext cx="2199537" cy="3443694"/>
          </a:xfrm>
          <a:prstGeom prst="snipRoundRect">
            <a:avLst/>
          </a:prstGeom>
          <a:noFill/>
          <a:ln>
            <a:solidFill>
              <a:srgbClr val="C23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avec coin arrondi et coin rogné en haut 11">
            <a:extLst>
              <a:ext uri="{FF2B5EF4-FFF2-40B4-BE49-F238E27FC236}">
                <a16:creationId xmlns:a16="http://schemas.microsoft.com/office/drawing/2014/main" id="{4931FD06-E61B-C949-6770-7D061CAA6349}"/>
              </a:ext>
            </a:extLst>
          </p:cNvPr>
          <p:cNvSpPr/>
          <p:nvPr/>
        </p:nvSpPr>
        <p:spPr>
          <a:xfrm>
            <a:off x="6116879" y="1300872"/>
            <a:ext cx="2199537" cy="3443694"/>
          </a:xfrm>
          <a:prstGeom prst="snipRoundRect">
            <a:avLst/>
          </a:prstGeom>
          <a:noFill/>
          <a:ln>
            <a:solidFill>
              <a:srgbClr val="F298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153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AF6D6-B4AC-BF7F-AB58-88CD0918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C1413F7-0637-5EC8-480E-0371FFB6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BE68D4EC-220C-30A8-6EDD-835C754C0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Direction générale de la santé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CAD47E-F320-9899-6FD2-969E831068F9}"/>
              </a:ext>
            </a:extLst>
          </p:cNvPr>
          <p:cNvSpPr txBox="1"/>
          <p:nvPr/>
        </p:nvSpPr>
        <p:spPr>
          <a:xfrm>
            <a:off x="1475656" y="1354186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Marianne" panose="02000000000000000000" pitchFamily="2" charset="0"/>
              </a:rPr>
              <a:t>Filière microbiote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3BFA6AE-ED05-7551-5773-2EBC7EBD3F2B}"/>
              </a:ext>
            </a:extLst>
          </p:cNvPr>
          <p:cNvSpPr txBox="1"/>
          <p:nvPr/>
        </p:nvSpPr>
        <p:spPr>
          <a:xfrm>
            <a:off x="5292080" y="135418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Marianne" panose="02000000000000000000" pitchFamily="2" charset="0"/>
              </a:rPr>
              <a:t>Filière AMP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5014504-1A21-A6CF-2ADB-C85D9E18727D}"/>
              </a:ext>
            </a:extLst>
          </p:cNvPr>
          <p:cNvSpPr txBox="1"/>
          <p:nvPr/>
        </p:nvSpPr>
        <p:spPr>
          <a:xfrm>
            <a:off x="4788024" y="1923678"/>
            <a:ext cx="24212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Marianne" panose="02000000000000000000" pitchFamily="2" charset="0"/>
              </a:rPr>
              <a:t>ARS : </a:t>
            </a:r>
            <a:r>
              <a:rPr lang="fr-FR" sz="1200" dirty="0">
                <a:latin typeface="Marianne" panose="02000000000000000000" pitchFamily="2" charset="0"/>
              </a:rPr>
              <a:t>autorité compétente unique </a:t>
            </a:r>
            <a:r>
              <a:rPr lang="fr-FR" sz="1200" b="1" dirty="0">
                <a:latin typeface="Marianne" panose="02000000000000000000" pitchFamily="2" charset="0"/>
              </a:rPr>
              <a:t>(y compris pour l’insémination artificielle – </a:t>
            </a:r>
            <a:r>
              <a:rPr lang="fr-FR" sz="1200" b="1" i="1" dirty="0">
                <a:latin typeface="Marianne" panose="02000000000000000000" pitchFamily="2" charset="0"/>
              </a:rPr>
              <a:t>nouvelle mission - </a:t>
            </a:r>
            <a:r>
              <a:rPr lang="fr-FR" sz="1200" i="1" dirty="0">
                <a:latin typeface="Marianne" panose="02000000000000000000" pitchFamily="2" charset="0"/>
              </a:rPr>
              <a:t>enregistrement</a:t>
            </a:r>
            <a:r>
              <a:rPr lang="fr-FR" sz="1200" b="1" dirty="0">
                <a:latin typeface="Marianne" panose="02000000000000000000" pitchFamily="2" charset="0"/>
              </a:rPr>
              <a:t>) avec avis conforme ABM</a:t>
            </a:r>
          </a:p>
          <a:p>
            <a:endParaRPr lang="fr-FR" sz="1200" b="1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ABM</a:t>
            </a:r>
            <a:r>
              <a:rPr lang="fr-FR" sz="1200" dirty="0">
                <a:latin typeface="Marianne" panose="02000000000000000000" pitchFamily="2" charset="0"/>
              </a:rPr>
              <a:t> : renforcement du rôle de pilotage avec un élargissement des missions de l’agence (notamment : suivi des stocks)</a:t>
            </a:r>
          </a:p>
          <a:p>
            <a:r>
              <a:rPr lang="fr-FR" sz="1200" dirty="0">
                <a:latin typeface="Marianne" panose="02000000000000000000" pitchFamily="2" charset="0"/>
              </a:rPr>
              <a:t>Suivi des activités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8435565-0169-32D1-8E53-5CDE14900C12}"/>
              </a:ext>
            </a:extLst>
          </p:cNvPr>
          <p:cNvSpPr txBox="1"/>
          <p:nvPr/>
        </p:nvSpPr>
        <p:spPr>
          <a:xfrm>
            <a:off x="1619672" y="1736056"/>
            <a:ext cx="259228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>
                <a:solidFill>
                  <a:srgbClr val="00C28F"/>
                </a:solidFill>
                <a:latin typeface="Marianne" panose="02000000000000000000" pitchFamily="2" charset="0"/>
              </a:rPr>
              <a:t>Sortie de certains microbiotes du statut de médicament (préparation/PUI)</a:t>
            </a:r>
            <a:r>
              <a:rPr lang="fr-FR" sz="1100" b="1" dirty="0">
                <a:solidFill>
                  <a:srgbClr val="00C28F"/>
                </a:solidFill>
                <a:latin typeface="Marianne" panose="02000000000000000000" pitchFamily="2" charset="0"/>
              </a:rPr>
              <a:t> </a:t>
            </a:r>
          </a:p>
          <a:p>
            <a:endParaRPr lang="fr-FR" sz="1200" b="1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ANSM : </a:t>
            </a:r>
            <a:r>
              <a:rPr lang="fr-FR" sz="1200" dirty="0">
                <a:latin typeface="Marianne" panose="02000000000000000000" pitchFamily="2" charset="0"/>
              </a:rPr>
              <a:t>autorité compétente unique (sauf administration) - </a:t>
            </a:r>
            <a:r>
              <a:rPr lang="fr-FR" sz="1200" b="1" dirty="0">
                <a:latin typeface="Marianne" panose="02000000000000000000" pitchFamily="2" charset="0"/>
              </a:rPr>
              <a:t>nouvelle mission</a:t>
            </a:r>
            <a:endParaRPr lang="fr-FR" sz="1200" dirty="0">
              <a:latin typeface="Marianne" panose="02000000000000000000" pitchFamily="2" charset="0"/>
            </a:endParaRPr>
          </a:p>
          <a:p>
            <a:endParaRPr lang="fr-FR" sz="1200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ARS</a:t>
            </a:r>
            <a:r>
              <a:rPr lang="fr-FR" sz="1200" dirty="0">
                <a:latin typeface="Marianne" panose="02000000000000000000" pitchFamily="2" charset="0"/>
              </a:rPr>
              <a:t> : administration (</a:t>
            </a:r>
            <a:r>
              <a:rPr lang="fr-FR" sz="1200" b="1" dirty="0">
                <a:latin typeface="Marianne" panose="02000000000000000000" pitchFamily="2" charset="0"/>
              </a:rPr>
              <a:t>nouvelle mission</a:t>
            </a:r>
            <a:r>
              <a:rPr lang="fr-FR" sz="1200" dirty="0">
                <a:latin typeface="Marianne" panose="02000000000000000000" pitchFamily="2" charset="0"/>
              </a:rPr>
              <a:t>, enregistrement)</a:t>
            </a:r>
            <a:endParaRPr lang="fr-FR" sz="1200" i="1" dirty="0">
              <a:latin typeface="Marianne" panose="02000000000000000000" pitchFamily="2" charset="0"/>
            </a:endParaRPr>
          </a:p>
          <a:p>
            <a:endParaRPr lang="fr-FR" sz="1200" b="1" dirty="0">
              <a:latin typeface="Marianne" panose="02000000000000000000" pitchFamily="2" charset="0"/>
            </a:endParaRPr>
          </a:p>
          <a:p>
            <a:r>
              <a:rPr lang="fr-FR" sz="1200" b="1" dirty="0">
                <a:latin typeface="Marianne" panose="02000000000000000000" pitchFamily="2" charset="0"/>
              </a:rPr>
              <a:t>Impact à prévoir pour les PUI qui seront soumises aux obligations d’enregistrement SoHO</a:t>
            </a:r>
          </a:p>
          <a:p>
            <a:endParaRPr lang="fr-FR" sz="1200" b="1" dirty="0">
              <a:latin typeface="Marianne" panose="02000000000000000000" pitchFamily="2" charset="0"/>
            </a:endParaRPr>
          </a:p>
          <a:p>
            <a:endParaRPr lang="fr-FR" sz="1200" dirty="0">
              <a:latin typeface="Marianne" panose="02000000000000000000" pitchFamily="2" charset="0"/>
            </a:endParaRPr>
          </a:p>
          <a:p>
            <a:endParaRPr lang="fr-FR" sz="1100" b="1" dirty="0">
              <a:latin typeface="Marianne" panose="02000000000000000000" pitchFamily="2" charset="0"/>
            </a:endParaRPr>
          </a:p>
        </p:txBody>
      </p:sp>
      <p:sp>
        <p:nvSpPr>
          <p:cNvPr id="12" name="Titre 4">
            <a:extLst>
              <a:ext uri="{FF2B5EF4-FFF2-40B4-BE49-F238E27FC236}">
                <a16:creationId xmlns:a16="http://schemas.microsoft.com/office/drawing/2014/main" id="{1A01001A-B98C-DD4C-E201-61F9C155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173785"/>
            <a:ext cx="6156683" cy="686529"/>
          </a:xfrm>
        </p:spPr>
        <p:txBody>
          <a:bodyPr>
            <a:no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Missions des autorités compétentes </a:t>
            </a:r>
            <a:br>
              <a:rPr lang="fr-FR" dirty="0">
                <a:solidFill>
                  <a:schemeClr val="tx2"/>
                </a:solidFill>
              </a:rPr>
            </a:br>
            <a:r>
              <a:rPr lang="fr-FR" dirty="0">
                <a:solidFill>
                  <a:schemeClr val="tx2"/>
                </a:solidFill>
              </a:rPr>
              <a:t>par activité et type de SoHO</a:t>
            </a:r>
          </a:p>
        </p:txBody>
      </p:sp>
      <p:sp>
        <p:nvSpPr>
          <p:cNvPr id="5" name="Rectangle : avec coin arrondi et coin rogné en haut 4">
            <a:extLst>
              <a:ext uri="{FF2B5EF4-FFF2-40B4-BE49-F238E27FC236}">
                <a16:creationId xmlns:a16="http://schemas.microsoft.com/office/drawing/2014/main" id="{696E509A-BDA9-AF21-1433-A381966273F7}"/>
              </a:ext>
            </a:extLst>
          </p:cNvPr>
          <p:cNvSpPr/>
          <p:nvPr/>
        </p:nvSpPr>
        <p:spPr>
          <a:xfrm>
            <a:off x="1547664" y="1131590"/>
            <a:ext cx="2570174" cy="3486148"/>
          </a:xfrm>
          <a:prstGeom prst="snipRoundRect">
            <a:avLst/>
          </a:prstGeom>
          <a:noFill/>
          <a:ln>
            <a:solidFill>
              <a:srgbClr val="0058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avec coin arrondi et coin rogné en haut 5">
            <a:extLst>
              <a:ext uri="{FF2B5EF4-FFF2-40B4-BE49-F238E27FC236}">
                <a16:creationId xmlns:a16="http://schemas.microsoft.com/office/drawing/2014/main" id="{CA50A6F9-F016-C7B3-D5A9-C8B1410FDE64}"/>
              </a:ext>
            </a:extLst>
          </p:cNvPr>
          <p:cNvSpPr/>
          <p:nvPr/>
        </p:nvSpPr>
        <p:spPr>
          <a:xfrm>
            <a:off x="4738130" y="1131590"/>
            <a:ext cx="2570174" cy="3486148"/>
          </a:xfrm>
          <a:prstGeom prst="snipRoundRect">
            <a:avLst/>
          </a:prstGeom>
          <a:noFill/>
          <a:ln>
            <a:solidFill>
              <a:srgbClr val="00C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200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AF6D6-B4AC-BF7F-AB58-88CD0918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C1413F7-0637-5EC8-480E-0371FFB6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BE68D4EC-220C-30A8-6EDD-835C754C0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Direction générale de la santé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5014504-1A21-A6CF-2ADB-C85D9E18727D}"/>
              </a:ext>
            </a:extLst>
          </p:cNvPr>
          <p:cNvSpPr txBox="1"/>
          <p:nvPr/>
        </p:nvSpPr>
        <p:spPr>
          <a:xfrm>
            <a:off x="483444" y="890126"/>
            <a:ext cx="828116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solidFill>
                  <a:srgbClr val="C23314"/>
                </a:solidFill>
                <a:latin typeface="Marianne" panose="02000000000000000000" pitchFamily="2" charset="0"/>
              </a:rPr>
              <a:t>ARS</a:t>
            </a:r>
            <a:r>
              <a:rPr lang="fr-FR" sz="1300" b="1" dirty="0">
                <a:solidFill>
                  <a:srgbClr val="8C2237"/>
                </a:solidFill>
                <a:latin typeface="Marianne" panose="02000000000000000000" pitchFamily="2" charset="0"/>
              </a:rPr>
              <a:t> </a:t>
            </a:r>
            <a:r>
              <a:rPr lang="fr-FR" sz="1300" b="1" dirty="0">
                <a:latin typeface="Marianne" panose="02000000000000000000" pitchFamily="2" charset="0"/>
              </a:rPr>
              <a:t>: </a:t>
            </a:r>
            <a:r>
              <a:rPr lang="fr-FR" sz="1300" dirty="0">
                <a:latin typeface="Marianne" panose="02000000000000000000" pitchFamily="2" charset="0"/>
              </a:rPr>
              <a:t>Autorité compétente pour</a:t>
            </a:r>
            <a:r>
              <a:rPr lang="fr-FR" sz="1300" b="1" dirty="0">
                <a:latin typeface="Marianne" panose="02000000000000000000" pitchFamily="2" charset="0"/>
              </a:rPr>
              <a:t> :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L’ensemble des prélèvements de SoHOs </a:t>
            </a: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à risques </a:t>
            </a:r>
            <a:r>
              <a:rPr lang="fr-FR" sz="1300" dirty="0">
                <a:latin typeface="Marianne" panose="02000000000000000000" pitchFamily="2" charset="0"/>
              </a:rPr>
              <a:t>– </a:t>
            </a:r>
            <a:r>
              <a:rPr lang="fr-FR" sz="1300" i="1" dirty="0">
                <a:latin typeface="Marianne" panose="02000000000000000000" pitchFamily="2" charset="0"/>
              </a:rPr>
              <a:t>activités cliniques 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L’ensemble des administrations de SoHOs, </a:t>
            </a: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à risque ou non </a:t>
            </a:r>
            <a:r>
              <a:rPr lang="fr-FR" sz="1300" dirty="0">
                <a:latin typeface="Marianne" panose="02000000000000000000" pitchFamily="2" charset="0"/>
              </a:rPr>
              <a:t>– </a:t>
            </a:r>
            <a:r>
              <a:rPr lang="fr-FR" sz="1300" i="1" dirty="0">
                <a:latin typeface="Marianne" panose="02000000000000000000" pitchFamily="2" charset="0"/>
              </a:rPr>
              <a:t>activités cliniques</a:t>
            </a:r>
            <a:endParaRPr lang="fr-FR" sz="1300" dirty="0">
              <a:latin typeface="Marianne" panose="02000000000000000000" pitchFamily="2" charset="0"/>
            </a:endParaRP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L’ensemble des activités cliniques et biologiques d’AMP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fr-FR" sz="1300" dirty="0">
              <a:latin typeface="Marianne" panose="02000000000000000000" pitchFamily="2" charset="0"/>
            </a:endParaRPr>
          </a:p>
          <a:p>
            <a:pPr marL="534988" indent="-534988"/>
            <a:r>
              <a:rPr lang="fr-FR" sz="1300" b="1" dirty="0">
                <a:solidFill>
                  <a:srgbClr val="C23314"/>
                </a:solidFill>
                <a:latin typeface="Marianne" panose="02000000000000000000" pitchFamily="2" charset="0"/>
              </a:rPr>
              <a:t>ANSM</a:t>
            </a:r>
            <a:r>
              <a:rPr lang="fr-FR" sz="1300" b="1" dirty="0">
                <a:latin typeface="Marianne" panose="02000000000000000000" pitchFamily="2" charset="0"/>
              </a:rPr>
              <a:t>: </a:t>
            </a:r>
            <a:r>
              <a:rPr lang="fr-FR" sz="1300" dirty="0">
                <a:latin typeface="Marianne" panose="02000000000000000000" pitchFamily="2" charset="0"/>
              </a:rPr>
              <a:t>Autorité compétente pour :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Les collectes non à risque (sang, résidus opératoires, Lait maternel..)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La préparation, la libération, la distribution et le stockage des tissus et cellules, des PSL, du lait maternel et des microbiotes 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L’hémovigilance et le suivi des activités dans ce domaine </a:t>
            </a:r>
          </a:p>
          <a:p>
            <a:pPr lvl="1"/>
            <a:endParaRPr lang="fr-FR" sz="1300" dirty="0">
              <a:latin typeface="Marianne" panose="02000000000000000000" pitchFamily="2" charset="0"/>
            </a:endParaRPr>
          </a:p>
          <a:p>
            <a:r>
              <a:rPr lang="fr-FR" sz="1300" b="1" dirty="0">
                <a:solidFill>
                  <a:srgbClr val="C23314"/>
                </a:solidFill>
                <a:latin typeface="Marianne" panose="02000000000000000000" pitchFamily="2" charset="0"/>
              </a:rPr>
              <a:t>ABM</a:t>
            </a:r>
            <a:r>
              <a:rPr lang="fr-FR" sz="1300" dirty="0">
                <a:latin typeface="Marianne" panose="02000000000000000000" pitchFamily="2" charset="0"/>
              </a:rPr>
              <a:t> : Autorité compétente pour :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L’AMP-Vigilance et la biovigilance 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Le suivi et le </a:t>
            </a:r>
            <a:r>
              <a:rPr lang="fr-FR" sz="1300" dirty="0" err="1">
                <a:latin typeface="Marianne" panose="02000000000000000000" pitchFamily="2" charset="0"/>
              </a:rPr>
              <a:t>reporting</a:t>
            </a:r>
            <a:r>
              <a:rPr lang="fr-FR" sz="1300" dirty="0">
                <a:latin typeface="Marianne" panose="02000000000000000000" pitchFamily="2" charset="0"/>
              </a:rPr>
              <a:t> des activités (hors produits sanguins labiles) – rapports annuels…</a:t>
            </a:r>
          </a:p>
          <a:p>
            <a:pPr marL="981075" lvl="1" indent="-177800">
              <a:buFont typeface="Wingdings" panose="05000000000000000000" pitchFamily="2" charset="2"/>
              <a:buChar char="ü"/>
            </a:pPr>
            <a:r>
              <a:rPr lang="fr-FR" sz="1300" dirty="0">
                <a:latin typeface="Marianne" panose="02000000000000000000" pitchFamily="2" charset="0"/>
              </a:rPr>
              <a:t>Renforcement du rôle de pilotage avec un élargissement des missions de l’Agence (notamment : suivi des stocks de don pour l’AMP)</a:t>
            </a:r>
          </a:p>
        </p:txBody>
      </p:sp>
      <p:sp>
        <p:nvSpPr>
          <p:cNvPr id="12" name="Titre 4">
            <a:extLst>
              <a:ext uri="{FF2B5EF4-FFF2-40B4-BE49-F238E27FC236}">
                <a16:creationId xmlns:a16="http://schemas.microsoft.com/office/drawing/2014/main" id="{1A01001A-B98C-DD4C-E201-61F9C155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13013"/>
            <a:ext cx="6156683" cy="686529"/>
          </a:xfrm>
        </p:spPr>
        <p:txBody>
          <a:bodyPr>
            <a:noAutofit/>
          </a:bodyPr>
          <a:lstStyle/>
          <a:p>
            <a:pPr algn="ctr"/>
            <a:r>
              <a:rPr lang="fr-FR" dirty="0">
                <a:solidFill>
                  <a:srgbClr val="000091"/>
                </a:solidFill>
              </a:rPr>
              <a:t>Autorités compétentes</a:t>
            </a:r>
          </a:p>
        </p:txBody>
      </p:sp>
    </p:spTree>
    <p:extLst>
      <p:ext uri="{BB962C8B-B14F-4D97-AF65-F5344CB8AC3E}">
        <p14:creationId xmlns:p14="http://schemas.microsoft.com/office/powerpoint/2010/main" val="2828439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0FE7F-CAB6-B90D-44E1-0BC2FA7E0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1F86B14-B922-ACEE-12C9-E0EC91C56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164820"/>
            <a:ext cx="6552728" cy="633901"/>
          </a:xfrm>
        </p:spPr>
        <p:txBody>
          <a:bodyPr>
            <a:noAutofit/>
          </a:bodyPr>
          <a:lstStyle/>
          <a:p>
            <a:pPr marL="0" algn="ctr"/>
            <a:r>
              <a:rPr lang="fr-FR" dirty="0">
                <a:solidFill>
                  <a:srgbClr val="000091"/>
                </a:solidFill>
              </a:rPr>
              <a:t>Un accompagnement jusqu’à l’entrée en vigueur du règlement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116AE6DD-3485-0885-D929-E7E5C177B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68782" y="195486"/>
            <a:ext cx="6167714" cy="360000"/>
          </a:xfrm>
        </p:spPr>
        <p:txBody>
          <a:bodyPr/>
          <a:lstStyle/>
          <a:p>
            <a:r>
              <a:rPr lang="fr-FR" dirty="0"/>
              <a:t>Direction générale de la santé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CDC244-B866-4EEE-3076-134B67880FEA}"/>
              </a:ext>
            </a:extLst>
          </p:cNvPr>
          <p:cNvSpPr txBox="1"/>
          <p:nvPr/>
        </p:nvSpPr>
        <p:spPr>
          <a:xfrm>
            <a:off x="575556" y="1023282"/>
            <a:ext cx="8100900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>
                <a:solidFill>
                  <a:srgbClr val="5555C1"/>
                </a:solidFill>
                <a:latin typeface="Marianne" panose="02000000000000000000" pitchFamily="2" charset="0"/>
              </a:rPr>
              <a:t>Un accompagnement Share-SoHOs </a:t>
            </a:r>
            <a:r>
              <a:rPr lang="fr-FR" sz="1100" b="1" dirty="0">
                <a:solidFill>
                  <a:srgbClr val="5555C1"/>
                </a:solidFill>
                <a:latin typeface="Marianne" panose="02000000000000000000" pitchFamily="2" charset="0"/>
              </a:rPr>
              <a:t>: </a:t>
            </a:r>
            <a:r>
              <a:rPr lang="fr-FR" sz="1100" dirty="0">
                <a:latin typeface="Marianne" panose="02000000000000000000" pitchFamily="2" charset="0"/>
              </a:rPr>
              <a:t>Accompagnement des Etats membres dans l’implémentation du règlement par des consultants européens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fr-FR" sz="1100" dirty="0">
                <a:latin typeface="Marianne" panose="02000000000000000000" pitchFamily="2" charset="0"/>
              </a:rPr>
              <a:t>Premier temps de travail réalisé en juin (participation de l’ARS Occitanie) : </a:t>
            </a:r>
            <a:r>
              <a:rPr lang="fr-FR" sz="1100" b="1" dirty="0">
                <a:latin typeface="Marianne" panose="02000000000000000000" pitchFamily="2" charset="0"/>
              </a:rPr>
              <a:t>état des lieux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fr-FR" sz="1100" dirty="0">
                <a:latin typeface="Marianne" panose="02000000000000000000" pitchFamily="2" charset="0"/>
              </a:rPr>
              <a:t>Poursuite de l’accompagnement  à partir de septembre/octobre </a:t>
            </a: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fr-FR" sz="1100" b="1" i="1" dirty="0">
                <a:solidFill>
                  <a:srgbClr val="00C28F"/>
                </a:solidFill>
                <a:latin typeface="Marianne" panose="02000000000000000000" pitchFamily="2" charset="0"/>
              </a:rPr>
              <a:t>Appel à candidature </a:t>
            </a:r>
            <a:r>
              <a:rPr lang="fr-FR" sz="1100" i="1" dirty="0">
                <a:solidFill>
                  <a:srgbClr val="00C28F"/>
                </a:solidFill>
                <a:latin typeface="Marianne" panose="02000000000000000000" pitchFamily="2" charset="0"/>
              </a:rPr>
              <a:t>: participation de représentants des ARS à l’état des lieux en cours pour identifier les besoins</a:t>
            </a:r>
            <a:endParaRPr lang="fr-FR" sz="1100" dirty="0">
              <a:latin typeface="Marianne" panose="02000000000000000000" pitchFamily="2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fr-FR" sz="1100" b="1" dirty="0">
                <a:latin typeface="Marianne" panose="02000000000000000000" pitchFamily="2" charset="0"/>
              </a:rPr>
              <a:t>Possibilité de formation des évaluateurs et des inspecteurs ARS, ANSM, ABM</a:t>
            </a:r>
          </a:p>
          <a:p>
            <a:pPr algn="just"/>
            <a:endParaRPr lang="fr-FR" sz="1100" b="1" dirty="0">
              <a:latin typeface="Marianne" panose="02000000000000000000" pitchFamily="2" charset="0"/>
            </a:endParaRPr>
          </a:p>
          <a:p>
            <a:pPr algn="just"/>
            <a:r>
              <a:rPr lang="fr-FR" sz="1200" b="1" dirty="0">
                <a:solidFill>
                  <a:srgbClr val="5555C1"/>
                </a:solidFill>
                <a:latin typeface="Marianne" panose="02000000000000000000" pitchFamily="2" charset="0"/>
              </a:rPr>
              <a:t>Un accompagnement au niveau national (DGS/ANSM/ABM) avec :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fr-FR" sz="1100" dirty="0">
                <a:latin typeface="Marianne" panose="02000000000000000000" pitchFamily="2" charset="0"/>
              </a:rPr>
              <a:t>Poursuite des discussions sur les modalités d’implémentation concernant les procédés et les plans de suivi des résultats cliniques ;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fr-FR" sz="1100" dirty="0">
                <a:latin typeface="Marianne" panose="02000000000000000000" pitchFamily="2" charset="0"/>
              </a:rPr>
              <a:t>Informations des parties prenantes et modalités d’enregistrement sur la plateforme :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fr-FR" sz="1100" dirty="0">
                <a:latin typeface="Marianne" panose="02000000000000000000" pitchFamily="2" charset="0"/>
              </a:rPr>
              <a:t>Première présentation DGS/ABM réalisée auprès des centres d’AMP (webinaire) ;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fr-FR" sz="1100" dirty="0">
                <a:latin typeface="Marianne" panose="02000000000000000000" pitchFamily="2" charset="0"/>
              </a:rPr>
              <a:t>Calendrier d’accompagnement des acteurs en cours de consolidation &gt; sera transmis prochainement.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endParaRPr lang="fr-FR" sz="1100" dirty="0">
              <a:latin typeface="Marianne" panose="02000000000000000000" pitchFamily="2" charset="0"/>
            </a:endParaRPr>
          </a:p>
          <a:p>
            <a:pPr algn="just"/>
            <a:r>
              <a:rPr lang="fr-FR" sz="1200" b="1" dirty="0">
                <a:solidFill>
                  <a:srgbClr val="5555C1"/>
                </a:solidFill>
                <a:latin typeface="Marianne" panose="02000000000000000000" pitchFamily="2" charset="0"/>
              </a:rPr>
              <a:t>Des boîtes à outils en cours de préparation au niveau européen</a:t>
            </a:r>
            <a:r>
              <a:rPr lang="fr-FR" sz="1100" b="1" dirty="0">
                <a:solidFill>
                  <a:srgbClr val="5555C1"/>
                </a:solidFill>
                <a:latin typeface="Marianne" panose="02000000000000000000" pitchFamily="2" charset="0"/>
              </a:rPr>
              <a:t> </a:t>
            </a:r>
            <a:r>
              <a:rPr lang="fr-FR" sz="1100" b="1" dirty="0">
                <a:latin typeface="Marianne" panose="02000000000000000000" pitchFamily="2" charset="0"/>
              </a:rPr>
              <a:t>(avec possibilité de traduction française) :</a:t>
            </a:r>
            <a:endParaRPr lang="fr-FR" sz="1100" dirty="0">
              <a:latin typeface="Marianne" panose="02000000000000000000" pitchFamily="2" charset="0"/>
            </a:endParaRPr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r>
              <a:rPr lang="fr-FR" sz="1100" dirty="0">
                <a:latin typeface="Marianne" panose="02000000000000000000" pitchFamily="2" charset="0"/>
              </a:rPr>
              <a:t>Documents d’informations pour les opérateurs entrant dans le champ ;</a:t>
            </a:r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r>
              <a:rPr lang="fr-FR" sz="1100" dirty="0">
                <a:latin typeface="Marianne" panose="02000000000000000000" pitchFamily="2" charset="0"/>
              </a:rPr>
              <a:t>Guides sur les modalités d’enregistrement sur la plateforme ;</a:t>
            </a:r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r>
              <a:rPr lang="fr-FR" sz="1100" dirty="0">
                <a:latin typeface="Marianne" panose="02000000000000000000" pitchFamily="2" charset="0"/>
              </a:rPr>
              <a:t>…</a:t>
            </a:r>
            <a:endParaRPr lang="fr-FR" sz="1200" dirty="0">
              <a:latin typeface="Marianne" panose="02000000000000000000" pitchFamily="2" charset="0"/>
            </a:endParaRPr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endParaRPr lang="fr-FR" sz="500" dirty="0">
              <a:latin typeface="Marianne" panose="02000000000000000000" pitchFamily="2" charset="0"/>
            </a:endParaRPr>
          </a:p>
          <a:p>
            <a:pPr algn="ctr"/>
            <a:r>
              <a:rPr lang="fr-FR" sz="1200" b="1" dirty="0">
                <a:latin typeface="Marianne" panose="02000000000000000000" pitchFamily="2" charset="0"/>
              </a:rPr>
              <a:t>Une présentation aux DG ARS programmée prochainement </a:t>
            </a:r>
          </a:p>
          <a:p>
            <a:pPr algn="ctr"/>
            <a:r>
              <a:rPr lang="fr-FR" sz="1200" b="1" dirty="0">
                <a:latin typeface="Marianne" panose="02000000000000000000" pitchFamily="2" charset="0"/>
              </a:rPr>
              <a:t>et d’autres échanges à suivre au fur et à mesure de l’avancée des travaux.</a:t>
            </a:r>
          </a:p>
        </p:txBody>
      </p:sp>
    </p:spTree>
    <p:extLst>
      <p:ext uri="{BB962C8B-B14F-4D97-AF65-F5344CB8AC3E}">
        <p14:creationId xmlns:p14="http://schemas.microsoft.com/office/powerpoint/2010/main" val="335351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6AB15-75C5-EE6E-499B-6EE4D74A2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BF9D37B-EBC1-A569-495C-DDA5363D5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BC66A02C-299D-2484-1507-39680D53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700" y="375486"/>
            <a:ext cx="5400600" cy="655839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chemeClr val="tx2"/>
                </a:solidFill>
              </a:rPr>
              <a:t>Cadre Européen actuel</a:t>
            </a:r>
            <a:br>
              <a:rPr lang="fr-FR" sz="2800" dirty="0">
                <a:solidFill>
                  <a:schemeClr val="tx2"/>
                </a:solidFill>
              </a:rPr>
            </a:br>
            <a:r>
              <a:rPr lang="fr-FR" altLang="en-US" sz="2000" dirty="0"/>
              <a:t>Applicable jusqu’au 6 août 2027</a:t>
            </a:r>
            <a:br>
              <a:rPr lang="en-GB" altLang="en-US" sz="2800" dirty="0">
                <a:solidFill>
                  <a:schemeClr val="accent5">
                    <a:lumMod val="75000"/>
                  </a:schemeClr>
                </a:solidFill>
                <a:latin typeface="Arial"/>
              </a:rPr>
            </a:br>
            <a:endParaRPr lang="fr-FR" sz="2800" dirty="0">
              <a:solidFill>
                <a:schemeClr val="tx2"/>
              </a:solidFill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F0639193-6999-77C7-1529-13918A09CF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20272" y="195486"/>
            <a:ext cx="1728441" cy="360000"/>
          </a:xfrm>
        </p:spPr>
        <p:txBody>
          <a:bodyPr/>
          <a:lstStyle/>
          <a:p>
            <a:r>
              <a:rPr lang="fr-FR" dirty="0">
                <a:latin typeface="Marianne" panose="02000000000000000000" pitchFamily="2" charset="0"/>
              </a:rPr>
              <a:t>Direction générale de la santé</a:t>
            </a:r>
          </a:p>
        </p:txBody>
      </p:sp>
      <p:sp>
        <p:nvSpPr>
          <p:cNvPr id="3" name="Rectangle : avec coins rognés en haut 2">
            <a:extLst>
              <a:ext uri="{FF2B5EF4-FFF2-40B4-BE49-F238E27FC236}">
                <a16:creationId xmlns:a16="http://schemas.microsoft.com/office/drawing/2014/main" id="{2AED8F8E-5B4F-DE3C-719B-3E23FBC4E799}"/>
              </a:ext>
            </a:extLst>
          </p:cNvPr>
          <p:cNvSpPr/>
          <p:nvPr/>
        </p:nvSpPr>
        <p:spPr>
          <a:xfrm>
            <a:off x="1115616" y="3291830"/>
            <a:ext cx="3024336" cy="1080120"/>
          </a:xfrm>
          <a:prstGeom prst="snip2SameRect">
            <a:avLst/>
          </a:prstGeom>
          <a:noFill/>
          <a:ln>
            <a:solidFill>
              <a:srgbClr val="5555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5555C1"/>
                </a:solidFill>
                <a:latin typeface="Marianne" panose="02000000000000000000" pitchFamily="2" charset="0"/>
              </a:rPr>
              <a:t>Directive 2002/98/CE du 27 janvier 2003 concernant le sang humain</a:t>
            </a:r>
          </a:p>
        </p:txBody>
      </p:sp>
      <p:sp>
        <p:nvSpPr>
          <p:cNvPr id="4" name="Rectangle : avec coins rognés en haut 3">
            <a:extLst>
              <a:ext uri="{FF2B5EF4-FFF2-40B4-BE49-F238E27FC236}">
                <a16:creationId xmlns:a16="http://schemas.microsoft.com/office/drawing/2014/main" id="{974963B6-FA8F-6411-20A4-E1337B0EC952}"/>
              </a:ext>
            </a:extLst>
          </p:cNvPr>
          <p:cNvSpPr/>
          <p:nvPr/>
        </p:nvSpPr>
        <p:spPr>
          <a:xfrm>
            <a:off x="4716016" y="3291830"/>
            <a:ext cx="3024336" cy="1080120"/>
          </a:xfrm>
          <a:prstGeom prst="snip2SameRect">
            <a:avLst/>
          </a:prstGeom>
          <a:noFill/>
          <a:ln>
            <a:solidFill>
              <a:srgbClr val="00C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00C28F"/>
                </a:solidFill>
                <a:latin typeface="Marianne" panose="02000000000000000000" pitchFamily="2" charset="0"/>
              </a:rPr>
              <a:t>Directive 2004/23/CE du 31 mars 2004 concernant les tissus et cellules humains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B447E2-6B8A-E5BD-EA6F-6CC55299BCE0}"/>
              </a:ext>
            </a:extLst>
          </p:cNvPr>
          <p:cNvSpPr/>
          <p:nvPr/>
        </p:nvSpPr>
        <p:spPr>
          <a:xfrm>
            <a:off x="1331640" y="2715766"/>
            <a:ext cx="2664296" cy="360040"/>
          </a:xfrm>
          <a:prstGeom prst="rect">
            <a:avLst/>
          </a:prstGeom>
          <a:solidFill>
            <a:srgbClr val="5555C1"/>
          </a:solidFill>
          <a:ln>
            <a:solidFill>
              <a:srgbClr val="5555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Marianne" panose="02000000000000000000" pitchFamily="2" charset="0"/>
              </a:rPr>
              <a:t>SANG &amp; PLASMA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D3B6E8-9863-B233-6629-2A1F9068201B}"/>
              </a:ext>
            </a:extLst>
          </p:cNvPr>
          <p:cNvSpPr/>
          <p:nvPr/>
        </p:nvSpPr>
        <p:spPr>
          <a:xfrm>
            <a:off x="4932040" y="2715766"/>
            <a:ext cx="2664296" cy="360040"/>
          </a:xfrm>
          <a:prstGeom prst="rect">
            <a:avLst/>
          </a:prstGeom>
          <a:solidFill>
            <a:srgbClr val="00C28F"/>
          </a:solidFill>
          <a:ln>
            <a:solidFill>
              <a:srgbClr val="00C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Marianne" panose="02000000000000000000" pitchFamily="2" charset="0"/>
              </a:rPr>
              <a:t>TISSUS &amp; CELLULES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744086BB-071F-04C7-AA8A-BAD74936283C}"/>
              </a:ext>
            </a:extLst>
          </p:cNvPr>
          <p:cNvCxnSpPr/>
          <p:nvPr/>
        </p:nvCxnSpPr>
        <p:spPr>
          <a:xfrm flipH="1" flipV="1">
            <a:off x="1691680" y="1995686"/>
            <a:ext cx="288032" cy="504056"/>
          </a:xfrm>
          <a:prstGeom prst="straightConnector1">
            <a:avLst/>
          </a:prstGeom>
          <a:ln>
            <a:solidFill>
              <a:srgbClr val="5555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7305D80-387C-5B4C-9C16-7DCFEF4D32CB}"/>
              </a:ext>
            </a:extLst>
          </p:cNvPr>
          <p:cNvCxnSpPr/>
          <p:nvPr/>
        </p:nvCxnSpPr>
        <p:spPr>
          <a:xfrm flipH="1" flipV="1">
            <a:off x="4975653" y="2003846"/>
            <a:ext cx="288032" cy="504056"/>
          </a:xfrm>
          <a:prstGeom prst="straightConnector1">
            <a:avLst/>
          </a:prstGeom>
          <a:ln>
            <a:solidFill>
              <a:srgbClr val="00C2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C1104AAE-C2B3-CDBD-5235-01B4ACB1F9CC}"/>
              </a:ext>
            </a:extLst>
          </p:cNvPr>
          <p:cNvSpPr txBox="1"/>
          <p:nvPr/>
        </p:nvSpPr>
        <p:spPr>
          <a:xfrm>
            <a:off x="1101508" y="1681973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5555C1"/>
                </a:solidFill>
                <a:latin typeface="Marianne" panose="02000000000000000000" pitchFamily="2" charset="0"/>
              </a:rPr>
              <a:t>Transfusion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44CCBD5-03A2-F0FA-B46B-285338E6643F}"/>
              </a:ext>
            </a:extLst>
          </p:cNvPr>
          <p:cNvCxnSpPr>
            <a:cxnSpLocks/>
          </p:cNvCxnSpPr>
          <p:nvPr/>
        </p:nvCxnSpPr>
        <p:spPr>
          <a:xfrm flipV="1">
            <a:off x="3563888" y="2074679"/>
            <a:ext cx="176896" cy="497071"/>
          </a:xfrm>
          <a:prstGeom prst="straightConnector1">
            <a:avLst/>
          </a:prstGeom>
          <a:ln>
            <a:solidFill>
              <a:srgbClr val="5555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6AFFB32-F7CF-90E0-85AF-90DA63A4AFB6}"/>
              </a:ext>
            </a:extLst>
          </p:cNvPr>
          <p:cNvCxnSpPr/>
          <p:nvPr/>
        </p:nvCxnSpPr>
        <p:spPr>
          <a:xfrm flipV="1">
            <a:off x="6228184" y="1923678"/>
            <a:ext cx="0" cy="584224"/>
          </a:xfrm>
          <a:prstGeom prst="straightConnector1">
            <a:avLst/>
          </a:prstGeom>
          <a:ln>
            <a:solidFill>
              <a:srgbClr val="00C2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895D847-CD9A-4D08-0001-58B9E92AFEDE}"/>
              </a:ext>
            </a:extLst>
          </p:cNvPr>
          <p:cNvCxnSpPr>
            <a:cxnSpLocks/>
          </p:cNvCxnSpPr>
          <p:nvPr/>
        </p:nvCxnSpPr>
        <p:spPr>
          <a:xfrm flipV="1">
            <a:off x="7192683" y="2067694"/>
            <a:ext cx="403653" cy="504056"/>
          </a:xfrm>
          <a:prstGeom prst="straightConnector1">
            <a:avLst/>
          </a:prstGeom>
          <a:ln>
            <a:solidFill>
              <a:srgbClr val="00C2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6273DCF8-EECA-1B4A-709E-6152F13B52D8}"/>
              </a:ext>
            </a:extLst>
          </p:cNvPr>
          <p:cNvSpPr txBox="1"/>
          <p:nvPr/>
        </p:nvSpPr>
        <p:spPr>
          <a:xfrm>
            <a:off x="2939310" y="1437894"/>
            <a:ext cx="14260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rgbClr val="000091"/>
                </a:solidFill>
                <a:latin typeface="Marianne" panose="02000000000000000000" pitchFamily="2" charset="0"/>
              </a:rPr>
              <a:t>Médicaments dérivés du plasma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73535C-B3F5-B45D-B1B2-88936E0A032C}"/>
              </a:ext>
            </a:extLst>
          </p:cNvPr>
          <p:cNvSpPr txBox="1"/>
          <p:nvPr/>
        </p:nvSpPr>
        <p:spPr>
          <a:xfrm>
            <a:off x="4761406" y="1592296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000091"/>
                </a:solidFill>
                <a:latin typeface="Marianne" panose="02000000000000000000" pitchFamily="2" charset="0"/>
              </a:rPr>
              <a:t>MTI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13221E9-10D8-2E29-C51D-4AE1237E03FE}"/>
              </a:ext>
            </a:extLst>
          </p:cNvPr>
          <p:cNvSpPr txBox="1"/>
          <p:nvPr/>
        </p:nvSpPr>
        <p:spPr>
          <a:xfrm>
            <a:off x="6012160" y="1635646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00C28F"/>
                </a:solidFill>
                <a:latin typeface="Marianne" panose="02000000000000000000" pitchFamily="2" charset="0"/>
              </a:rPr>
              <a:t>AMP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92F9C30-35E8-9031-F3CD-36A0950CB844}"/>
              </a:ext>
            </a:extLst>
          </p:cNvPr>
          <p:cNvSpPr txBox="1"/>
          <p:nvPr/>
        </p:nvSpPr>
        <p:spPr>
          <a:xfrm>
            <a:off x="7020272" y="1564799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00C28F"/>
                </a:solidFill>
                <a:latin typeface="Marianne" panose="02000000000000000000" pitchFamily="2" charset="0"/>
              </a:rPr>
              <a:t>Greffe de tissus/cellules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32C943-019D-ACA4-E85A-221AEDBA15D0}"/>
              </a:ext>
            </a:extLst>
          </p:cNvPr>
          <p:cNvSpPr/>
          <p:nvPr/>
        </p:nvSpPr>
        <p:spPr>
          <a:xfrm>
            <a:off x="3268803" y="1203398"/>
            <a:ext cx="1800200" cy="203478"/>
          </a:xfrm>
          <a:prstGeom prst="rect">
            <a:avLst/>
          </a:prstGeom>
          <a:solidFill>
            <a:srgbClr val="0000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Médicaments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010755A-2593-E43B-69FF-FB4864048288}"/>
              </a:ext>
            </a:extLst>
          </p:cNvPr>
          <p:cNvSpPr/>
          <p:nvPr/>
        </p:nvSpPr>
        <p:spPr>
          <a:xfrm>
            <a:off x="2793946" y="1031325"/>
            <a:ext cx="2749914" cy="108012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7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78C06F4-2237-B043-7B3F-C546B2FF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99F2DCF9-1401-3564-25AA-AF65A96DE4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1C71F6-E0A6-1740-B64F-38F332886BAF}" type="datetime1">
              <a:rPr lang="fr-FR" cap="all" smtClean="0"/>
              <a:pPr/>
              <a:t>29/06/2026</a:t>
            </a:fld>
            <a:endParaRPr lang="fr-FR" cap="all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23B5DB-E322-32C6-D61B-C7348F24D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Direction générale de la santé</a:t>
            </a:r>
            <a:endParaRPr lang="fr-FR" dirty="0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66A741B-780B-BB12-4531-FA9C5FB4F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293941"/>
              </p:ext>
            </p:extLst>
          </p:nvPr>
        </p:nvGraphicFramePr>
        <p:xfrm>
          <a:off x="321330" y="1321427"/>
          <a:ext cx="2737403" cy="326654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37403">
                  <a:extLst>
                    <a:ext uri="{9D8B030D-6E8A-4147-A177-3AD203B41FA5}">
                      <a16:colId xmlns:a16="http://schemas.microsoft.com/office/drawing/2014/main" val="2213428926"/>
                    </a:ext>
                  </a:extLst>
                </a:gridCol>
              </a:tblGrid>
              <a:tr h="3393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Marianne" panose="02000000000000000000" pitchFamily="2" charset="0"/>
                        </a:rPr>
                        <a:t>Transfusion</a:t>
                      </a:r>
                    </a:p>
                  </a:txBody>
                  <a:tcPr>
                    <a:solidFill>
                      <a:srgbClr val="555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3691"/>
                  </a:ext>
                </a:extLst>
              </a:tr>
              <a:tr h="292716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fr-FR" sz="120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fr-FR" sz="1200" b="1" dirty="0">
                          <a:latin typeface="Marianne" panose="02000000000000000000" pitchFamily="2" charset="0"/>
                        </a:rPr>
                        <a:t>ANSM : 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agrément des établissements réalisant la collecte du sang, la qualification biologique du don, la préparation, la distribution et la délivrance des PSL</a:t>
                      </a:r>
                    </a:p>
                    <a:p>
                      <a:pPr marL="0" indent="0" algn="ctr">
                        <a:buNone/>
                      </a:pP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fr-FR" sz="1200" b="1" dirty="0">
                          <a:solidFill>
                            <a:srgbClr val="00C28F"/>
                          </a:solidFill>
                          <a:latin typeface="Marianne" panose="02000000000000000000" pitchFamily="2" charset="0"/>
                        </a:rPr>
                        <a:t>ARS : </a:t>
                      </a:r>
                      <a:r>
                        <a:rPr lang="fr-FR" sz="1200" b="0" dirty="0">
                          <a:solidFill>
                            <a:srgbClr val="00C28F"/>
                          </a:solidFill>
                          <a:latin typeface="Marianne" panose="02000000000000000000" pitchFamily="2" charset="0"/>
                        </a:rPr>
                        <a:t>autorisation des dépôts de sang dans les établissements de santé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endParaRPr lang="fr-FR" sz="900" baseline="0" dirty="0">
                        <a:latin typeface="Marianne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3129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473BCB77-C42D-9297-8A10-811F33E45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914328"/>
              </p:ext>
            </p:extLst>
          </p:nvPr>
        </p:nvGraphicFramePr>
        <p:xfrm>
          <a:off x="3201650" y="1321427"/>
          <a:ext cx="2737403" cy="326654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37403">
                  <a:extLst>
                    <a:ext uri="{9D8B030D-6E8A-4147-A177-3AD203B41FA5}">
                      <a16:colId xmlns:a16="http://schemas.microsoft.com/office/drawing/2014/main" val="2213428926"/>
                    </a:ext>
                  </a:extLst>
                </a:gridCol>
              </a:tblGrid>
              <a:tr h="3393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Marianne" panose="02000000000000000000" pitchFamily="2" charset="0"/>
                        </a:rPr>
                        <a:t>AMP</a:t>
                      </a:r>
                    </a:p>
                  </a:txBody>
                  <a:tcPr>
                    <a:solidFill>
                      <a:srgbClr val="555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3691"/>
                  </a:ext>
                </a:extLst>
              </a:tr>
              <a:tr h="292716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fr-FR" sz="120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fr-FR" sz="1200" b="1" kern="1200" dirty="0">
                          <a:solidFill>
                            <a:srgbClr val="00C28F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ARS</a:t>
                      </a:r>
                      <a:r>
                        <a:rPr lang="fr-FR" sz="1200" b="0" kern="1200" dirty="0">
                          <a:solidFill>
                            <a:srgbClr val="00C28F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 : autorisation des centres clinico-biologiques d’AMP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endParaRPr lang="fr-FR" sz="900" baseline="0" dirty="0">
                        <a:latin typeface="Marianne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3129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C367C139-87BF-B20D-1B4C-203354007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169107"/>
              </p:ext>
            </p:extLst>
          </p:nvPr>
        </p:nvGraphicFramePr>
        <p:xfrm>
          <a:off x="6083069" y="1321427"/>
          <a:ext cx="2737403" cy="326654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37403">
                  <a:extLst>
                    <a:ext uri="{9D8B030D-6E8A-4147-A177-3AD203B41FA5}">
                      <a16:colId xmlns:a16="http://schemas.microsoft.com/office/drawing/2014/main" val="2213428926"/>
                    </a:ext>
                  </a:extLst>
                </a:gridCol>
              </a:tblGrid>
              <a:tr h="3393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Marianne" panose="02000000000000000000" pitchFamily="2" charset="0"/>
                        </a:rPr>
                        <a:t>Tissus et cellules</a:t>
                      </a:r>
                    </a:p>
                  </a:txBody>
                  <a:tcPr>
                    <a:solidFill>
                      <a:srgbClr val="555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3691"/>
                  </a:ext>
                </a:extLst>
              </a:tr>
              <a:tr h="292716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fr-FR" sz="1200" dirty="0">
                        <a:latin typeface="Marianne" panose="02000000000000000000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kern="1200" dirty="0">
                        <a:solidFill>
                          <a:schemeClr val="tx1"/>
                        </a:solidFill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kern="1200" dirty="0">
                        <a:solidFill>
                          <a:schemeClr val="tx1"/>
                        </a:solidFill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None/>
                      </a:pPr>
                      <a:endParaRPr lang="fr-FR" sz="1200" b="0" kern="1200" dirty="0">
                        <a:solidFill>
                          <a:schemeClr val="tx1"/>
                        </a:solidFill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fr-FR" sz="1200" b="1" kern="120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ANSM </a:t>
                      </a:r>
                      <a:r>
                        <a:rPr lang="fr-FR" sz="1200" b="0" kern="120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: autorisation des établissements assurant la préparation, la conservation, la distribution et la cession</a:t>
                      </a:r>
                    </a:p>
                    <a:p>
                      <a:pPr marL="0" indent="0" algn="ctr">
                        <a:buNone/>
                      </a:pPr>
                      <a:endParaRPr lang="fr-FR" sz="1200" b="0" kern="1200" dirty="0">
                        <a:solidFill>
                          <a:schemeClr val="tx1"/>
                        </a:solidFill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fr-FR" sz="1200" b="1" kern="1200" dirty="0">
                          <a:solidFill>
                            <a:srgbClr val="00C28F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ARS</a:t>
                      </a:r>
                      <a:r>
                        <a:rPr lang="fr-FR" sz="1200" b="0" kern="1200" dirty="0">
                          <a:solidFill>
                            <a:srgbClr val="00C28F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 : autorisation des sites de prélèvement et de greffe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endParaRPr lang="fr-FR" sz="900" baseline="0" dirty="0">
                        <a:latin typeface="Marianne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3129"/>
                  </a:ext>
                </a:extLst>
              </a:tr>
            </a:tbl>
          </a:graphicData>
        </a:graphic>
      </p:graphicFrame>
      <p:sp>
        <p:nvSpPr>
          <p:cNvPr id="12" name="Titre 4">
            <a:extLst>
              <a:ext uri="{FF2B5EF4-FFF2-40B4-BE49-F238E27FC236}">
                <a16:creationId xmlns:a16="http://schemas.microsoft.com/office/drawing/2014/main" id="{EDEE6940-56BA-904A-4675-5A031992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9502"/>
            <a:ext cx="8443913" cy="882898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chemeClr val="tx2"/>
                </a:solidFill>
              </a:rPr>
              <a:t>Cadre Européen actuel</a:t>
            </a:r>
            <a:br>
              <a:rPr lang="fr-FR" sz="2800" dirty="0">
                <a:solidFill>
                  <a:schemeClr val="tx2"/>
                </a:solidFill>
              </a:rPr>
            </a:br>
            <a:r>
              <a:rPr lang="fr-FR" altLang="en-US" sz="2000" dirty="0"/>
              <a:t>Déclinaison en France</a:t>
            </a:r>
            <a:br>
              <a:rPr lang="en-GB" altLang="en-US" sz="2800" dirty="0">
                <a:solidFill>
                  <a:schemeClr val="accent5">
                    <a:lumMod val="75000"/>
                  </a:schemeClr>
                </a:solidFill>
                <a:latin typeface="Arial"/>
              </a:rPr>
            </a:br>
            <a:endParaRPr lang="fr-F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4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7C297-F9CB-137D-FD44-A10C22545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46AE280-DB8C-657C-281B-2CAFAA653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FAD7390D-8DD6-703B-C3D9-CA25524D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259727"/>
            <a:ext cx="5400600" cy="360000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chemeClr val="tx2"/>
                </a:solidFill>
              </a:rPr>
              <a:t>Règlement européen SoHOs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7E21705-4F65-5A6B-79CB-36EE7ACD12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040" y="807573"/>
            <a:ext cx="8604448" cy="4155927"/>
          </a:xfrm>
          <a:solidFill>
            <a:schemeClr val="bg1"/>
          </a:solidFill>
        </p:spPr>
        <p:txBody>
          <a:bodyPr numCol="2"/>
          <a:lstStyle/>
          <a:p>
            <a:pPr marL="0"/>
            <a:endParaRPr lang="fr-FR" b="1" dirty="0">
              <a:sym typeface="Wingdings" panose="05000000000000000000" pitchFamily="2" charset="2"/>
            </a:endParaRPr>
          </a:p>
          <a:p>
            <a:pPr marL="0"/>
            <a:endParaRPr lang="fr-FR" b="1" dirty="0">
              <a:sym typeface="Wingdings" panose="05000000000000000000" pitchFamily="2" charset="2"/>
            </a:endParaRPr>
          </a:p>
          <a:p>
            <a:pPr marL="0"/>
            <a:endParaRPr lang="fr-FR" b="1" dirty="0">
              <a:sym typeface="Wingdings" panose="05000000000000000000" pitchFamily="2" charset="2"/>
            </a:endParaRPr>
          </a:p>
          <a:p>
            <a:pPr marL="0"/>
            <a:endParaRPr lang="fr-FR" b="1" dirty="0">
              <a:sym typeface="Wingdings" panose="05000000000000000000" pitchFamily="2" charset="2"/>
            </a:endParaRPr>
          </a:p>
          <a:p>
            <a:pPr marL="0"/>
            <a:endParaRPr lang="fr-FR" b="1" dirty="0">
              <a:sym typeface="Wingdings" panose="05000000000000000000" pitchFamily="2" charset="2"/>
            </a:endParaRPr>
          </a:p>
          <a:p>
            <a:pPr marL="0"/>
            <a:endParaRPr lang="fr-FR" b="1" dirty="0">
              <a:sym typeface="Wingdings" panose="05000000000000000000" pitchFamily="2" charset="2"/>
            </a:endParaRPr>
          </a:p>
          <a:p>
            <a:pPr marL="0"/>
            <a:r>
              <a:rPr lang="fr-FR" b="1" dirty="0">
                <a:sym typeface="Wingdings" panose="05000000000000000000" pitchFamily="2" charset="2"/>
              </a:rPr>
              <a:t>Mise en place d’un cadre </a:t>
            </a:r>
            <a:r>
              <a:rPr lang="fr-FR" dirty="0">
                <a:sym typeface="Wingdings" panose="05000000000000000000" pitchFamily="2" charset="2"/>
              </a:rPr>
              <a:t>: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fr-FR" sz="1200" b="1" dirty="0">
                <a:sym typeface="Wingdings" panose="05000000000000000000" pitchFamily="2" charset="2"/>
              </a:rPr>
              <a:t>Elargi</a:t>
            </a:r>
            <a:r>
              <a:rPr lang="fr-FR" sz="1200" dirty="0">
                <a:sym typeface="Wingdings" panose="05000000000000000000" pitchFamily="2" charset="2"/>
              </a:rPr>
              <a:t> à l’ensemble des produits issus du corps humain   =&gt; lait maternel humain, microbiote intestinal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fr-FR" sz="1200" b="1" dirty="0">
                <a:sym typeface="Wingdings" panose="05000000000000000000" pitchFamily="2" charset="2"/>
              </a:rPr>
              <a:t>Commun</a:t>
            </a:r>
            <a:r>
              <a:rPr lang="fr-FR" sz="1200" dirty="0">
                <a:sym typeface="Wingdings" panose="05000000000000000000" pitchFamily="2" charset="2"/>
              </a:rPr>
              <a:t> pour l’ensemble des produits du corps humain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fr-FR" sz="1200" dirty="0">
                <a:sym typeface="Wingdings" panose="05000000000000000000" pitchFamily="2" charset="2"/>
              </a:rPr>
              <a:t>Reposant sur une </a:t>
            </a:r>
            <a:r>
              <a:rPr lang="fr-FR" sz="1200" b="1" dirty="0">
                <a:sym typeface="Wingdings" panose="05000000000000000000" pitchFamily="2" charset="2"/>
              </a:rPr>
              <a:t>liste d’activités du prélèvement à l’utilisation</a:t>
            </a:r>
            <a:r>
              <a:rPr lang="fr-FR" sz="1200" dirty="0">
                <a:sym typeface="Wingdings" panose="05000000000000000000" pitchFamily="2" charset="2"/>
              </a:rPr>
              <a:t> et quelle que soit la destination : utilisation pour un patient, préparation d ‘un médicament ou un dispositif médical</a:t>
            </a:r>
          </a:p>
          <a:p>
            <a:pPr marL="0">
              <a:buClr>
                <a:schemeClr val="tx2"/>
              </a:buClr>
            </a:pPr>
            <a:endParaRPr lang="fr-FR" sz="800" dirty="0">
              <a:sym typeface="Wingdings" panose="05000000000000000000" pitchFamily="2" charset="2"/>
            </a:endParaRPr>
          </a:p>
          <a:p>
            <a:pPr marL="0">
              <a:buClr>
                <a:schemeClr val="tx2"/>
              </a:buClr>
            </a:pPr>
            <a:endParaRPr lang="fr-FR" sz="800" dirty="0">
              <a:sym typeface="Wingdings" panose="05000000000000000000" pitchFamily="2" charset="2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259375" lvl="1" indent="0" algn="just">
              <a:buNone/>
            </a:pPr>
            <a:endParaRPr lang="fr-FR" b="1" dirty="0"/>
          </a:p>
          <a:p>
            <a:pPr marL="0"/>
            <a:endParaRPr lang="fr-FR" b="1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7562F6C-323C-F47A-F5F4-EB3B94B441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>
                <a:latin typeface="Marianne" panose="02000000000000000000" pitchFamily="2" charset="0"/>
              </a:rPr>
              <a:t>Direction générale de la santé</a:t>
            </a:r>
          </a:p>
        </p:txBody>
      </p:sp>
      <p:sp>
        <p:nvSpPr>
          <p:cNvPr id="4" name="Rectangle : avec coin arrondi et coin rogné en haut 3">
            <a:extLst>
              <a:ext uri="{FF2B5EF4-FFF2-40B4-BE49-F238E27FC236}">
                <a16:creationId xmlns:a16="http://schemas.microsoft.com/office/drawing/2014/main" id="{F2D0C490-2110-8930-7E72-E2618DC48576}"/>
              </a:ext>
            </a:extLst>
          </p:cNvPr>
          <p:cNvSpPr/>
          <p:nvPr/>
        </p:nvSpPr>
        <p:spPr>
          <a:xfrm>
            <a:off x="504056" y="1275606"/>
            <a:ext cx="4104456" cy="864096"/>
          </a:xfrm>
          <a:prstGeom prst="snipRoundRect">
            <a:avLst/>
          </a:prstGeom>
          <a:solidFill>
            <a:srgbClr val="00C2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500" b="1" dirty="0">
                <a:latin typeface="Marianne" panose="02000000000000000000" pitchFamily="2" charset="0"/>
              </a:rPr>
              <a:t>Unification de la règlementation sur les substances d’origine humaine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E313A9-4A6F-272E-38B1-03AC886F72B6}"/>
              </a:ext>
            </a:extLst>
          </p:cNvPr>
          <p:cNvSpPr txBox="1"/>
          <p:nvPr/>
        </p:nvSpPr>
        <p:spPr>
          <a:xfrm>
            <a:off x="5148064" y="646461"/>
            <a:ext cx="363589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solidFill>
                <a:srgbClr val="00C28F"/>
              </a:solidFill>
              <a:latin typeface="Marianne" panose="02000000000000000000" pitchFamily="2" charset="0"/>
            </a:endParaRPr>
          </a:p>
          <a:p>
            <a:pPr marL="357188"/>
            <a:r>
              <a:rPr lang="fr-FR" sz="1300" b="1" dirty="0">
                <a:latin typeface="Marianne" panose="02000000000000000000" pitchFamily="2" charset="0"/>
              </a:rPr>
              <a:t>	Activités SoHOs</a:t>
            </a:r>
          </a:p>
          <a:p>
            <a:pPr marL="357188"/>
            <a:endParaRPr lang="fr-FR" sz="1300" dirty="0">
              <a:solidFill>
                <a:srgbClr val="00C28F"/>
              </a:solidFill>
              <a:latin typeface="Marianne" panose="02000000000000000000" pitchFamily="2" charset="0"/>
            </a:endParaRP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Enregistrement des donneurs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Vérification des antécédents et examen clinique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Qualification des donneurs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Prélèvement/collection/Ponction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Transformation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Contrôle de la qualité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Stockage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Libération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Distribution (pour un patient, pour une autre entité, pour la fabrication d’un autre pdt)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Application humaine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Enregistrement des résultats cliniques (uniquement dans le cadre d’un plan de suivi)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fr-FR" sz="1300" dirty="0">
                <a:solidFill>
                  <a:srgbClr val="00C28F"/>
                </a:solidFill>
                <a:latin typeface="Marianne" panose="02000000000000000000" pitchFamily="2" charset="0"/>
              </a:rPr>
              <a:t>Import/Export (Pays tiers)</a:t>
            </a:r>
          </a:p>
          <a:p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CA8F1E7-CDE9-6421-1062-8D9E2145B7EC}"/>
              </a:ext>
            </a:extLst>
          </p:cNvPr>
          <p:cNvCxnSpPr>
            <a:cxnSpLocks/>
          </p:cNvCxnSpPr>
          <p:nvPr/>
        </p:nvCxnSpPr>
        <p:spPr>
          <a:xfrm>
            <a:off x="5482329" y="1419622"/>
            <a:ext cx="0" cy="3312368"/>
          </a:xfrm>
          <a:prstGeom prst="line">
            <a:avLst/>
          </a:prstGeom>
          <a:ln>
            <a:solidFill>
              <a:srgbClr val="00C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134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F37CE-F601-2977-C264-86048D6B4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6AE18F7-F857-E19B-B4ED-5FEF92CF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EE3FBA80-B550-A746-65FC-E3314ED7A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259727"/>
            <a:ext cx="5400600" cy="360000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chemeClr val="tx2"/>
                </a:solidFill>
              </a:rPr>
              <a:t>Règlement européen SoHOs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37D3B87-A4A2-7761-8A4C-21C7E05D4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769" y="949028"/>
            <a:ext cx="8496944" cy="3245444"/>
          </a:xfrm>
        </p:spPr>
        <p:txBody>
          <a:bodyPr/>
          <a:lstStyle/>
          <a:p>
            <a:pPr marL="0"/>
            <a:r>
              <a:rPr lang="fr-FR" sz="1600" b="1" dirty="0">
                <a:solidFill>
                  <a:srgbClr val="C23314"/>
                </a:solidFill>
                <a:sym typeface="Wingdings" panose="05000000000000000000" pitchFamily="2" charset="2"/>
              </a:rPr>
              <a:t>Nouvelles obligations</a:t>
            </a:r>
          </a:p>
          <a:p>
            <a:pPr marL="0"/>
            <a:endParaRPr lang="fr-FR" u="sng" dirty="0">
              <a:sym typeface="Wingdings" panose="05000000000000000000" pitchFamily="2" charset="2"/>
            </a:endParaRPr>
          </a:p>
          <a:p>
            <a:pPr marL="171450" indent="-171450">
              <a:spcAft>
                <a:spcPts val="600"/>
              </a:spcAft>
              <a:buClr>
                <a:srgbClr val="8C2237"/>
              </a:buClr>
              <a:buFont typeface="Wingdings" panose="05000000000000000000" pitchFamily="2" charset="2"/>
              <a:buChar char="ü"/>
            </a:pPr>
            <a:r>
              <a:rPr lang="fr-FR" sz="1200" dirty="0">
                <a:sym typeface="Wingdings" panose="05000000000000000000" pitchFamily="2" charset="2"/>
              </a:rPr>
              <a:t>Désignation d’une </a:t>
            </a:r>
            <a:r>
              <a:rPr lang="fr-FR" sz="1200" b="1" dirty="0">
                <a:sym typeface="Wingdings" panose="05000000000000000000" pitchFamily="2" charset="2"/>
              </a:rPr>
              <a:t>autorité compétente au niveau national </a:t>
            </a:r>
            <a:r>
              <a:rPr lang="fr-FR" sz="1200" dirty="0">
                <a:sym typeface="Wingdings" panose="05000000000000000000" pitchFamily="2" charset="2"/>
              </a:rPr>
              <a:t>(ANSM)</a:t>
            </a:r>
          </a:p>
          <a:p>
            <a:pPr marL="171450" indent="-171450">
              <a:spcAft>
                <a:spcPts val="600"/>
              </a:spcAft>
              <a:buClr>
                <a:srgbClr val="8C2237"/>
              </a:buClr>
              <a:buFont typeface="Wingdings" panose="05000000000000000000" pitchFamily="2" charset="2"/>
              <a:buChar char="ü"/>
            </a:pPr>
            <a:endParaRPr lang="fr-FR" sz="1200" dirty="0">
              <a:sym typeface="Wingdings" panose="05000000000000000000" pitchFamily="2" charset="2"/>
            </a:endParaRPr>
          </a:p>
          <a:p>
            <a:pPr marL="171450" indent="-171450">
              <a:spcAft>
                <a:spcPts val="600"/>
              </a:spcAft>
              <a:buClr>
                <a:srgbClr val="8C2237"/>
              </a:buClr>
              <a:buFont typeface="Wingdings" panose="05000000000000000000" pitchFamily="2" charset="2"/>
              <a:buChar char="ü"/>
            </a:pPr>
            <a:r>
              <a:rPr lang="fr-FR" sz="1200" b="1" dirty="0">
                <a:sym typeface="Wingdings" panose="05000000000000000000" pitchFamily="2" charset="2"/>
              </a:rPr>
              <a:t>Obligation d’enregistrement </a:t>
            </a:r>
            <a:r>
              <a:rPr lang="fr-FR" sz="1200" dirty="0">
                <a:sym typeface="Wingdings" panose="05000000000000000000" pitchFamily="2" charset="2"/>
              </a:rPr>
              <a:t>pour toutes les structures exerçant les activités listées (avec des obligations et des contrôles associés) 	</a:t>
            </a:r>
            <a:r>
              <a:rPr lang="fr-FR" sz="1200" b="1" dirty="0">
                <a:solidFill>
                  <a:srgbClr val="00C28F"/>
                </a:solidFill>
                <a:sym typeface="Wingdings" panose="05000000000000000000" pitchFamily="2" charset="2"/>
              </a:rPr>
              <a:t>ENTITES</a:t>
            </a:r>
          </a:p>
          <a:p>
            <a:pPr marL="714375" lvl="1" indent="-179388">
              <a:spcBef>
                <a:spcPts val="0"/>
              </a:spcBef>
              <a:buClr>
                <a:srgbClr val="C23314"/>
              </a:buClr>
              <a:buFont typeface="Wingdings" panose="05000000000000000000" pitchFamily="2" charset="2"/>
              <a:buChar char="Ø"/>
            </a:pPr>
            <a:r>
              <a:rPr lang="fr-FR" dirty="0">
                <a:sym typeface="Wingdings" panose="05000000000000000000" pitchFamily="2" charset="2"/>
              </a:rPr>
              <a:t>Mise en place par la Commission européenne d’une plateforme européenne </a:t>
            </a:r>
          </a:p>
          <a:p>
            <a:pPr marL="714375" lvl="1" indent="-179388">
              <a:spcBef>
                <a:spcPts val="0"/>
              </a:spcBef>
              <a:buClr>
                <a:srgbClr val="C23314"/>
              </a:buClr>
              <a:buFont typeface="Wingdings" panose="05000000000000000000" pitchFamily="2" charset="2"/>
              <a:buChar char="Ø"/>
            </a:pPr>
            <a:endParaRPr lang="fr-FR" dirty="0">
              <a:sym typeface="Wingdings" panose="05000000000000000000" pitchFamily="2" charset="2"/>
            </a:endParaRPr>
          </a:p>
          <a:p>
            <a:pPr marL="171450" indent="-171450">
              <a:spcAft>
                <a:spcPts val="600"/>
              </a:spcAft>
              <a:buClr>
                <a:srgbClr val="8C2237"/>
              </a:buClr>
              <a:buFont typeface="Wingdings" panose="05000000000000000000" pitchFamily="2" charset="2"/>
              <a:buChar char="ü"/>
            </a:pPr>
            <a:r>
              <a:rPr lang="fr-FR" sz="1200" b="1" dirty="0">
                <a:sym typeface="Wingdings" panose="05000000000000000000" pitchFamily="2" charset="2"/>
              </a:rPr>
              <a:t>Obligation d’autorisation </a:t>
            </a:r>
            <a:r>
              <a:rPr lang="fr-FR" sz="1200" dirty="0">
                <a:sym typeface="Wingdings" panose="05000000000000000000" pitchFamily="2" charset="2"/>
              </a:rPr>
              <a:t>pour les </a:t>
            </a:r>
            <a:r>
              <a:rPr lang="fr-FR" sz="1200" b="1" dirty="0">
                <a:sym typeface="Wingdings" panose="05000000000000000000" pitchFamily="2" charset="2"/>
              </a:rPr>
              <a:t>activités les plus à risque   </a:t>
            </a:r>
            <a:r>
              <a:rPr lang="fr-FR" sz="1200" b="1" dirty="0">
                <a:solidFill>
                  <a:srgbClr val="00C28F"/>
                </a:solidFill>
                <a:sym typeface="Wingdings" panose="05000000000000000000" pitchFamily="2" charset="2"/>
              </a:rPr>
              <a:t>ETABLISSEMENTS</a:t>
            </a:r>
          </a:p>
          <a:p>
            <a:pPr marL="714375" lvl="1" indent="-179388">
              <a:spcBef>
                <a:spcPts val="0"/>
              </a:spcBef>
              <a:buClr>
                <a:srgbClr val="C23314"/>
              </a:buClr>
              <a:buFont typeface="Wingdings" panose="05000000000000000000" pitchFamily="2" charset="2"/>
              <a:buChar char="Ø"/>
            </a:pPr>
            <a:r>
              <a:rPr lang="fr-FR" dirty="0">
                <a:sym typeface="Wingdings" panose="05000000000000000000" pitchFamily="2" charset="2"/>
              </a:rPr>
              <a:t>Transformation et stockage, libération, importation/exportation</a:t>
            </a:r>
          </a:p>
          <a:p>
            <a:pPr marL="714375" lvl="1" indent="-179388">
              <a:spcBef>
                <a:spcPts val="0"/>
              </a:spcBef>
              <a:buClr>
                <a:srgbClr val="C23314"/>
              </a:buClr>
              <a:buFont typeface="Wingdings" panose="05000000000000000000" pitchFamily="2" charset="2"/>
              <a:buChar char="Ø"/>
            </a:pPr>
            <a:endParaRPr lang="fr-FR" dirty="0">
              <a:sym typeface="Wingdings" panose="05000000000000000000" pitchFamily="2" charset="2"/>
            </a:endParaRPr>
          </a:p>
          <a:p>
            <a:pPr marL="171450" indent="-171450">
              <a:spcAft>
                <a:spcPts val="600"/>
              </a:spcAft>
              <a:buClr>
                <a:srgbClr val="8C2237"/>
              </a:buClr>
              <a:buFont typeface="Wingdings" panose="05000000000000000000" pitchFamily="2" charset="2"/>
              <a:buChar char="ü"/>
            </a:pPr>
            <a:r>
              <a:rPr lang="fr-FR" sz="1200" b="1" dirty="0">
                <a:sym typeface="Wingdings" panose="05000000000000000000" pitchFamily="2" charset="2"/>
              </a:rPr>
              <a:t>Autorisation préalable de toute préparation</a:t>
            </a:r>
            <a:r>
              <a:rPr lang="fr-FR" sz="1200" dirty="0">
                <a:sym typeface="Wingdings" panose="05000000000000000000" pitchFamily="2" charset="2"/>
              </a:rPr>
              <a:t> SoHO mise à disposition pour les patients</a:t>
            </a:r>
          </a:p>
          <a:p>
            <a:pPr marL="171450" indent="-171450">
              <a:spcAft>
                <a:spcPts val="600"/>
              </a:spcAft>
              <a:buClr>
                <a:srgbClr val="8C2237"/>
              </a:buClr>
              <a:buFont typeface="Wingdings" panose="05000000000000000000" pitchFamily="2" charset="2"/>
              <a:buChar char="ü"/>
            </a:pPr>
            <a:endParaRPr lang="fr-FR" sz="1200" dirty="0">
              <a:sym typeface="Wingdings" panose="05000000000000000000" pitchFamily="2" charset="2"/>
            </a:endParaRPr>
          </a:p>
          <a:p>
            <a:pPr marL="171450" indent="-171450">
              <a:spcAft>
                <a:spcPts val="600"/>
              </a:spcAft>
              <a:buClr>
                <a:srgbClr val="8C2237"/>
              </a:buClr>
              <a:buFont typeface="Wingdings" panose="05000000000000000000" pitchFamily="2" charset="2"/>
              <a:buChar char="ü"/>
            </a:pPr>
            <a:r>
              <a:rPr lang="fr-FR" sz="1200" b="1" dirty="0">
                <a:sym typeface="Wingdings" panose="05000000000000000000" pitchFamily="2" charset="2"/>
              </a:rPr>
              <a:t>Dispositif particulier de suivi pour les SoHOs considérées comme critiques </a:t>
            </a:r>
            <a:r>
              <a:rPr lang="fr-FR" sz="1200" dirty="0">
                <a:sym typeface="Wingdings" panose="05000000000000000000" pitchFamily="2" charset="2"/>
              </a:rPr>
              <a:t>(impact sur le pronostic vital et absence d’alternative =&gt; PSL, tissus vasculaires, lait maternel pour les très grands prématurés…)</a:t>
            </a:r>
          </a:p>
          <a:p>
            <a:pPr marL="0"/>
            <a:endParaRPr lang="fr-FR" sz="1200" dirty="0">
              <a:sym typeface="Wingdings" panose="05000000000000000000" pitchFamily="2" charset="2"/>
            </a:endParaRPr>
          </a:p>
          <a:p>
            <a:pPr marL="0"/>
            <a:endParaRPr lang="fr-FR" sz="1200" dirty="0"/>
          </a:p>
          <a:p>
            <a:pPr marL="0"/>
            <a:endParaRPr lang="fr-FR" b="1" dirty="0"/>
          </a:p>
          <a:p>
            <a:pPr marL="259375" lvl="1" indent="0" algn="just">
              <a:buNone/>
            </a:pPr>
            <a:endParaRPr lang="fr-FR" b="1" dirty="0"/>
          </a:p>
          <a:p>
            <a:pPr marL="0"/>
            <a:endParaRPr lang="fr-FR" b="1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A29F9FD7-7E4D-033C-B286-BFFF019EC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>
                <a:latin typeface="Marianne" panose="02000000000000000000" pitchFamily="2" charset="0"/>
              </a:rPr>
              <a:t>Direction générale de la santé</a:t>
            </a:r>
          </a:p>
        </p:txBody>
      </p:sp>
    </p:spTree>
    <p:extLst>
      <p:ext uri="{BB962C8B-B14F-4D97-AF65-F5344CB8AC3E}">
        <p14:creationId xmlns:p14="http://schemas.microsoft.com/office/powerpoint/2010/main" val="2379793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494580" y="195486"/>
            <a:ext cx="5879931" cy="360000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rgbClr val="000091"/>
                </a:solidFill>
              </a:rPr>
              <a:t>Calendrier et portage législatif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>
          <a:xfrm>
            <a:off x="683568" y="962370"/>
            <a:ext cx="7776858" cy="3821129"/>
          </a:xfrm>
        </p:spPr>
        <p:txBody>
          <a:bodyPr/>
          <a:lstStyle/>
          <a:p>
            <a:pPr marL="0"/>
            <a:r>
              <a:rPr lang="fr-FR" sz="1600" b="1" i="1" dirty="0">
                <a:solidFill>
                  <a:srgbClr val="00C28F"/>
                </a:solidFill>
              </a:rPr>
              <a:t>Entrée en vigueur du règlement : Août 2027</a:t>
            </a:r>
          </a:p>
          <a:p>
            <a:pPr marL="0"/>
            <a:endParaRPr lang="fr-FR" sz="1600" b="1" dirty="0"/>
          </a:p>
          <a:p>
            <a:pPr marL="0"/>
            <a:r>
              <a:rPr lang="fr-FR" sz="1600" b="1" dirty="0"/>
              <a:t>Adaptation du Code de la santé publique prévu en deux étapes : </a:t>
            </a:r>
          </a:p>
          <a:p>
            <a:pPr marL="0"/>
            <a:endParaRPr lang="fr-FR" sz="1200" b="1" dirty="0"/>
          </a:p>
          <a:p>
            <a:pPr marL="259375" lvl="1" indent="0" algn="just">
              <a:buNone/>
            </a:pPr>
            <a:r>
              <a:rPr lang="fr-FR" sz="1400" b="1" dirty="0"/>
              <a:t>1</a:t>
            </a:r>
            <a:r>
              <a:rPr lang="fr-FR" sz="1400" b="1" baseline="30000" dirty="0"/>
              <a:t>ère</a:t>
            </a:r>
            <a:r>
              <a:rPr lang="fr-FR" sz="1400" b="1" dirty="0"/>
              <a:t> étape :</a:t>
            </a:r>
            <a:r>
              <a:rPr lang="fr-FR" sz="1400" dirty="0"/>
              <a:t> Loi </a:t>
            </a:r>
            <a:r>
              <a:rPr lang="fr-FR" sz="1400" b="1" dirty="0"/>
              <a:t>DDADUE</a:t>
            </a:r>
            <a:r>
              <a:rPr lang="fr-FR" sz="1400" dirty="0"/>
              <a:t> (Dispositions d’adaptation au droit européen) : </a:t>
            </a:r>
          </a:p>
          <a:p>
            <a:pPr marL="905125" lvl="3" indent="-285750" algn="just">
              <a:buFont typeface="Wingdings" panose="05000000000000000000" pitchFamily="2" charset="2"/>
              <a:buChar char="Ø"/>
            </a:pPr>
            <a:r>
              <a:rPr lang="fr-FR" sz="1400" dirty="0"/>
              <a:t>Suppression des dispositions contradictoires avec le règlement</a:t>
            </a:r>
          </a:p>
          <a:p>
            <a:pPr marL="905125" lvl="3" indent="-285750" algn="just">
              <a:buFont typeface="Wingdings" panose="05000000000000000000" pitchFamily="2" charset="2"/>
              <a:buChar char="Ø"/>
            </a:pPr>
            <a:r>
              <a:rPr lang="fr-FR" sz="1400" dirty="0"/>
              <a:t>Insertion des dispositions nécessaires pour assurer la pleine application opérationnelle du règlement (précision de l’autorité compétente Nationale…)</a:t>
            </a:r>
          </a:p>
          <a:p>
            <a:pPr marL="905125" lvl="3" indent="-285750" algn="just">
              <a:buFont typeface="Wingdings" panose="05000000000000000000" pitchFamily="2" charset="2"/>
              <a:buChar char="Ø"/>
            </a:pPr>
            <a:r>
              <a:rPr lang="fr-FR" sz="1400" dirty="0"/>
              <a:t>Habilitation</a:t>
            </a:r>
          </a:p>
          <a:p>
            <a:pPr marL="619375" lvl="3" indent="0" algn="just">
              <a:buNone/>
            </a:pPr>
            <a:endParaRPr lang="fr-FR" sz="1600" dirty="0"/>
          </a:p>
          <a:p>
            <a:pPr marL="259375" lvl="1" indent="0" algn="just">
              <a:buNone/>
            </a:pPr>
            <a:r>
              <a:rPr lang="fr-FR" sz="1400" b="1" dirty="0"/>
              <a:t>2</a:t>
            </a:r>
            <a:r>
              <a:rPr lang="fr-FR" sz="1400" b="1" baseline="30000" dirty="0"/>
              <a:t>ème</a:t>
            </a:r>
            <a:r>
              <a:rPr lang="fr-FR" sz="1400" b="1" dirty="0"/>
              <a:t> étape </a:t>
            </a:r>
            <a:r>
              <a:rPr lang="fr-FR" sz="1400" dirty="0"/>
              <a:t>: par </a:t>
            </a:r>
            <a:r>
              <a:rPr lang="fr-FR" sz="1400" b="1" dirty="0"/>
              <a:t>ordonnance</a:t>
            </a:r>
            <a:r>
              <a:rPr lang="fr-FR" sz="1400" dirty="0"/>
              <a:t> </a:t>
            </a:r>
            <a:r>
              <a:rPr lang="fr-FR" sz="1600" dirty="0"/>
              <a:t>: </a:t>
            </a:r>
          </a:p>
          <a:p>
            <a:pPr marL="905125" lvl="3" indent="-285750" algn="just">
              <a:buFont typeface="Wingdings" panose="05000000000000000000" pitchFamily="2" charset="2"/>
              <a:buChar char="Ø"/>
            </a:pPr>
            <a:r>
              <a:rPr lang="fr-FR" sz="1400" dirty="0"/>
              <a:t>Dispositions nécessaires pour toiletter le code (recodification d’une partie des dispositions du CSP)</a:t>
            </a:r>
          </a:p>
          <a:p>
            <a:pPr marL="545125" lvl="1" indent="-285750">
              <a:buFont typeface="Wingdings" panose="05000000000000000000" pitchFamily="2" charset="2"/>
              <a:buChar char="Ø"/>
            </a:pPr>
            <a:endParaRPr lang="fr-FR" b="1" dirty="0"/>
          </a:p>
          <a:p>
            <a:pPr marL="0"/>
            <a:endParaRPr lang="fr-FR" b="1" dirty="0"/>
          </a:p>
          <a:p>
            <a:pPr marL="0"/>
            <a:endParaRPr lang="fr-FR" b="1" dirty="0"/>
          </a:p>
          <a:p>
            <a:pPr marL="0"/>
            <a:endParaRPr lang="fr-FR" b="1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>
                <a:latin typeface="Marianne" panose="02000000000000000000" pitchFamily="2" charset="0"/>
              </a:rPr>
              <a:t>Direction générale de la santé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9614D-D728-CB52-FDA0-4CFB993C1123}"/>
              </a:ext>
            </a:extLst>
          </p:cNvPr>
          <p:cNvSpPr/>
          <p:nvPr/>
        </p:nvSpPr>
        <p:spPr>
          <a:xfrm>
            <a:off x="7255710" y="2143943"/>
            <a:ext cx="1135503" cy="2769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2DC640C-BBC9-A34A-D687-AC8B8E00AA4F}"/>
              </a:ext>
            </a:extLst>
          </p:cNvPr>
          <p:cNvSpPr/>
          <p:nvPr/>
        </p:nvSpPr>
        <p:spPr>
          <a:xfrm>
            <a:off x="3546032" y="3735801"/>
            <a:ext cx="1440160" cy="2880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9BB4974-4E67-FDE7-2AB3-725ED1FFFD05}"/>
              </a:ext>
            </a:extLst>
          </p:cNvPr>
          <p:cNvSpPr txBox="1"/>
          <p:nvPr/>
        </p:nvSpPr>
        <p:spPr>
          <a:xfrm>
            <a:off x="7255710" y="2145217"/>
            <a:ext cx="1636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Marianne" panose="02000000000000000000" pitchFamily="2" charset="0"/>
              </a:rPr>
              <a:t>Fin-juin 2026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26CE5E2-5C0C-39D4-C6B4-176E4E346D0D}"/>
              </a:ext>
            </a:extLst>
          </p:cNvPr>
          <p:cNvSpPr txBox="1"/>
          <p:nvPr/>
        </p:nvSpPr>
        <p:spPr>
          <a:xfrm>
            <a:off x="3498276" y="3735801"/>
            <a:ext cx="1535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Marianne" panose="02000000000000000000" pitchFamily="2" charset="0"/>
              </a:rPr>
              <a:t>Septembre 2026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B14149B-AAE4-4F46-50C7-8BB4F5C1EC20}"/>
              </a:ext>
            </a:extLst>
          </p:cNvPr>
          <p:cNvCxnSpPr>
            <a:cxnSpLocks/>
          </p:cNvCxnSpPr>
          <p:nvPr/>
        </p:nvCxnSpPr>
        <p:spPr>
          <a:xfrm>
            <a:off x="755576" y="1995686"/>
            <a:ext cx="0" cy="252028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17761BFF-BB78-ADF2-180B-9BF7E7D18841}"/>
              </a:ext>
            </a:extLst>
          </p:cNvPr>
          <p:cNvSpPr/>
          <p:nvPr/>
        </p:nvSpPr>
        <p:spPr>
          <a:xfrm>
            <a:off x="683568" y="2283718"/>
            <a:ext cx="137609" cy="13760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7039E50-DA92-16F0-8AB8-69581F4E204A}"/>
              </a:ext>
            </a:extLst>
          </p:cNvPr>
          <p:cNvSpPr/>
          <p:nvPr/>
        </p:nvSpPr>
        <p:spPr>
          <a:xfrm>
            <a:off x="683568" y="3874301"/>
            <a:ext cx="137609" cy="13760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47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5C566-B110-7DCA-0EB5-8D01C11A8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E7ABF3C7-C3B6-5E49-6818-E22C6D34B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699542"/>
            <a:ext cx="8424863" cy="4013574"/>
          </a:xfrm>
        </p:spPr>
        <p:txBody>
          <a:bodyPr/>
          <a:lstStyle/>
          <a:p>
            <a:pPr marL="0" algn="ctr"/>
            <a:endParaRPr lang="fr-FR" sz="1100" b="1" dirty="0"/>
          </a:p>
          <a:p>
            <a:pPr marL="0" algn="ctr"/>
            <a:r>
              <a:rPr lang="fr-FR" sz="1800" b="1" dirty="0"/>
              <a:t>Prélèvement/Collecte</a:t>
            </a:r>
          </a:p>
          <a:p>
            <a:pPr marL="0" algn="ctr"/>
            <a:r>
              <a:rPr lang="fr-FR" sz="1800" b="1" dirty="0"/>
              <a:t>Vérification des antécédents et examen clinique</a:t>
            </a:r>
          </a:p>
          <a:p>
            <a:pPr marL="0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1EE70A4-CBF4-FBDA-CBB8-F4733879FFDB}"/>
              </a:ext>
            </a:extLst>
          </p:cNvPr>
          <p:cNvSpPr txBox="1"/>
          <p:nvPr/>
        </p:nvSpPr>
        <p:spPr>
          <a:xfrm>
            <a:off x="216024" y="1954207"/>
            <a:ext cx="421196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latin typeface="Marianne" panose="02000000000000000000" pitchFamily="2" charset="0"/>
              </a:rPr>
              <a:t>Prélèvements chirurgicaux </a:t>
            </a:r>
            <a:r>
              <a:rPr lang="fr-FR" sz="1300" dirty="0">
                <a:latin typeface="Marianne" panose="02000000000000000000" pitchFamily="2" charset="0"/>
              </a:rPr>
              <a:t>à risque </a:t>
            </a:r>
          </a:p>
          <a:p>
            <a:pPr algn="ctr"/>
            <a:r>
              <a:rPr lang="fr-FR" sz="1300" dirty="0">
                <a:latin typeface="Marianne" panose="02000000000000000000" pitchFamily="2" charset="0"/>
              </a:rPr>
              <a:t>ou nécessitant un traitement préalable visant à modifier les conditions physiologiques   </a:t>
            </a:r>
          </a:p>
          <a:p>
            <a:pPr algn="ctr"/>
            <a:r>
              <a:rPr lang="fr-FR" sz="1300" dirty="0">
                <a:latin typeface="Marianne" panose="02000000000000000000" pitchFamily="2" charset="0"/>
              </a:rPr>
              <a:t>+ </a:t>
            </a:r>
            <a:r>
              <a:rPr lang="fr-FR" sz="1300" b="1" dirty="0">
                <a:latin typeface="Marianne" panose="02000000000000000000" pitchFamily="2" charset="0"/>
              </a:rPr>
              <a:t>Prélèvements sur donneurs décédés </a:t>
            </a:r>
            <a:r>
              <a:rPr lang="fr-FR" sz="1300" dirty="0">
                <a:latin typeface="Marianne" panose="02000000000000000000" pitchFamily="2" charset="0"/>
              </a:rPr>
              <a:t>ou </a:t>
            </a:r>
            <a:r>
              <a:rPr lang="fr-FR" sz="1300" b="1" dirty="0">
                <a:latin typeface="Marianne" panose="02000000000000000000" pitchFamily="2" charset="0"/>
              </a:rPr>
              <a:t>prélèvement multi-organes </a:t>
            </a:r>
          </a:p>
          <a:p>
            <a:pPr algn="ctr"/>
            <a:endParaRPr lang="fr-FR" sz="1200" dirty="0">
              <a:latin typeface="Marianne" panose="02000000000000000000" pitchFamily="2" charset="0"/>
            </a:endParaRPr>
          </a:p>
          <a:p>
            <a:pPr algn="ctr"/>
            <a:r>
              <a:rPr lang="fr-FR" sz="1200" b="1" i="1" dirty="0">
                <a:solidFill>
                  <a:srgbClr val="00C28F"/>
                </a:solidFill>
                <a:latin typeface="Marianne" panose="02000000000000000000" pitchFamily="2" charset="0"/>
              </a:rPr>
              <a:t>Ex : PMO, ponction ovocyte, prélèvement CSH </a:t>
            </a:r>
          </a:p>
          <a:p>
            <a:pPr algn="ctr"/>
            <a:r>
              <a:rPr lang="fr-FR" sz="1200" dirty="0">
                <a:latin typeface="Marianne" panose="02000000000000000000" pitchFamily="2" charset="0"/>
              </a:rPr>
              <a:t>	</a:t>
            </a:r>
          </a:p>
          <a:p>
            <a:pPr marL="128588" indent="-128588" algn="ctr">
              <a:buFont typeface="Symbol" panose="05050102010706020507" pitchFamily="18" charset="2"/>
              <a:buChar char="Þ"/>
            </a:pPr>
            <a:r>
              <a:rPr lang="fr-FR" sz="1200" b="1" dirty="0">
                <a:solidFill>
                  <a:srgbClr val="C23314"/>
                </a:solidFill>
                <a:latin typeface="Marianne" panose="02000000000000000000" pitchFamily="2" charset="0"/>
              </a:rPr>
              <a:t>  Activité à risque donc </a:t>
            </a:r>
            <a:r>
              <a:rPr lang="fr-FR" sz="1200" b="1" u="sng" dirty="0">
                <a:solidFill>
                  <a:srgbClr val="C23314"/>
                </a:solidFill>
                <a:latin typeface="Marianne" panose="02000000000000000000" pitchFamily="2" charset="0"/>
              </a:rPr>
              <a:t>autorisation</a:t>
            </a:r>
          </a:p>
          <a:p>
            <a:pPr marL="1957388" lvl="4" indent="-128588" algn="ctr">
              <a:buFont typeface="Symbol" panose="05050102010706020507" pitchFamily="18" charset="2"/>
              <a:buChar char="Þ"/>
            </a:pPr>
            <a:endParaRPr lang="fr-FR" sz="1200" b="1" dirty="0">
              <a:solidFill>
                <a:srgbClr val="C23314"/>
              </a:solidFill>
              <a:latin typeface="Marianne" panose="02000000000000000000" pitchFamily="2" charset="0"/>
            </a:endParaRPr>
          </a:p>
          <a:p>
            <a:pPr algn="ctr"/>
            <a:r>
              <a:rPr lang="fr-FR" sz="1200" b="1" dirty="0">
                <a:solidFill>
                  <a:srgbClr val="C23314"/>
                </a:solidFill>
                <a:latin typeface="Marianne" panose="02000000000000000000" pitchFamily="2" charset="0"/>
              </a:rPr>
              <a:t>= AC compétente ARS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FD94E0B-6A7C-B259-A525-DE7C41195159}"/>
              </a:ext>
            </a:extLst>
          </p:cNvPr>
          <p:cNvSpPr txBox="1"/>
          <p:nvPr/>
        </p:nvSpPr>
        <p:spPr>
          <a:xfrm>
            <a:off x="4716016" y="1941538"/>
            <a:ext cx="421196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dirty="0">
                <a:latin typeface="Marianne" panose="02000000000000000000" pitchFamily="2" charset="0"/>
              </a:rPr>
              <a:t>Prélèvements sur donneurs vivants </a:t>
            </a:r>
            <a:r>
              <a:rPr lang="fr-FR" sz="1300" b="1" dirty="0">
                <a:latin typeface="Marianne" panose="02000000000000000000" pitchFamily="2" charset="0"/>
              </a:rPr>
              <a:t>non à risque</a:t>
            </a:r>
          </a:p>
          <a:p>
            <a:pPr algn="ctr"/>
            <a:r>
              <a:rPr lang="fr-FR" sz="1300" dirty="0">
                <a:latin typeface="Marianne" panose="02000000000000000000" pitchFamily="2" charset="0"/>
              </a:rPr>
              <a:t>ou lorsque la chirurgie est réalisée </a:t>
            </a:r>
            <a:r>
              <a:rPr lang="fr-FR" sz="1300" b="1" dirty="0">
                <a:latin typeface="Marianne" panose="02000000000000000000" pitchFamily="2" charset="0"/>
              </a:rPr>
              <a:t>au bénéficie du donneur</a:t>
            </a:r>
          </a:p>
          <a:p>
            <a:pPr algn="ctr"/>
            <a:endParaRPr lang="fr-FR" sz="1200" dirty="0">
              <a:latin typeface="Marianne" panose="02000000000000000000" pitchFamily="2" charset="0"/>
            </a:endParaRPr>
          </a:p>
          <a:p>
            <a:pPr algn="ctr"/>
            <a:r>
              <a:rPr lang="fr-FR" sz="1200" b="1" i="1" dirty="0">
                <a:solidFill>
                  <a:srgbClr val="00C28F"/>
                </a:solidFill>
                <a:latin typeface="Marianne" panose="02000000000000000000" pitchFamily="2" charset="0"/>
              </a:rPr>
              <a:t>Ex : résidus opératoires (têtes fémorales), sperme</a:t>
            </a:r>
          </a:p>
          <a:p>
            <a:pPr algn="ctr"/>
            <a:r>
              <a:rPr lang="fr-FR" sz="1200" dirty="0">
                <a:latin typeface="Marianne" panose="02000000000000000000" pitchFamily="2" charset="0"/>
              </a:rPr>
              <a:t>	</a:t>
            </a:r>
          </a:p>
          <a:p>
            <a:pPr marL="128588" indent="-128588" algn="ctr">
              <a:buFont typeface="Symbol" panose="05050102010706020507" pitchFamily="18" charset="2"/>
              <a:buChar char="Þ"/>
            </a:pPr>
            <a:r>
              <a:rPr lang="fr-FR" sz="1200" b="1" dirty="0">
                <a:solidFill>
                  <a:srgbClr val="C23314"/>
                </a:solidFill>
                <a:latin typeface="Marianne" panose="02000000000000000000" pitchFamily="2" charset="0"/>
              </a:rPr>
              <a:t> Activité non à risque donc </a:t>
            </a:r>
            <a:r>
              <a:rPr lang="fr-FR" sz="1200" b="1" u="sng" dirty="0">
                <a:solidFill>
                  <a:srgbClr val="C23314"/>
                </a:solidFill>
                <a:latin typeface="Marianne" panose="02000000000000000000" pitchFamily="2" charset="0"/>
              </a:rPr>
              <a:t>enregistrement</a:t>
            </a:r>
            <a:r>
              <a:rPr lang="fr-FR" sz="1200" b="1" dirty="0">
                <a:solidFill>
                  <a:srgbClr val="C23314"/>
                </a:solidFill>
                <a:latin typeface="Marianne" panose="02000000000000000000" pitchFamily="2" charset="0"/>
              </a:rPr>
              <a:t> suffisant</a:t>
            </a:r>
          </a:p>
          <a:p>
            <a:pPr algn="ctr"/>
            <a:endParaRPr lang="fr-FR" sz="1200" b="1" dirty="0">
              <a:solidFill>
                <a:srgbClr val="C23314"/>
              </a:solidFill>
              <a:latin typeface="Marianne" panose="02000000000000000000" pitchFamily="2" charset="0"/>
            </a:endParaRPr>
          </a:p>
          <a:p>
            <a:pPr algn="ctr"/>
            <a:r>
              <a:rPr lang="fr-FR" sz="1200" b="1" dirty="0">
                <a:solidFill>
                  <a:srgbClr val="C23314"/>
                </a:solidFill>
                <a:latin typeface="Marianne" panose="02000000000000000000" pitchFamily="2" charset="0"/>
              </a:rPr>
              <a:t>= l’AC compétente est la même que celle compétente pour la préparation</a:t>
            </a:r>
          </a:p>
        </p:txBody>
      </p:sp>
      <p:sp>
        <p:nvSpPr>
          <p:cNvPr id="20" name="Flèche : bas 19">
            <a:extLst>
              <a:ext uri="{FF2B5EF4-FFF2-40B4-BE49-F238E27FC236}">
                <a16:creationId xmlns:a16="http://schemas.microsoft.com/office/drawing/2014/main" id="{428852B5-3D84-009A-8346-EC1020EF6D0C}"/>
              </a:ext>
            </a:extLst>
          </p:cNvPr>
          <p:cNvSpPr/>
          <p:nvPr/>
        </p:nvSpPr>
        <p:spPr>
          <a:xfrm>
            <a:off x="2483767" y="1593024"/>
            <a:ext cx="151964" cy="323748"/>
          </a:xfrm>
          <a:prstGeom prst="downArrow">
            <a:avLst/>
          </a:prstGeom>
          <a:solidFill>
            <a:srgbClr val="0000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1" name="Flèche : bas 20">
            <a:extLst>
              <a:ext uri="{FF2B5EF4-FFF2-40B4-BE49-F238E27FC236}">
                <a16:creationId xmlns:a16="http://schemas.microsoft.com/office/drawing/2014/main" id="{C01F3EBF-ED94-3979-9D61-6100D84A422A}"/>
              </a:ext>
            </a:extLst>
          </p:cNvPr>
          <p:cNvSpPr/>
          <p:nvPr/>
        </p:nvSpPr>
        <p:spPr>
          <a:xfrm>
            <a:off x="6432288" y="1586118"/>
            <a:ext cx="151964" cy="337560"/>
          </a:xfrm>
          <a:prstGeom prst="downArrow">
            <a:avLst/>
          </a:prstGeom>
          <a:solidFill>
            <a:srgbClr val="0000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0347620-9EA4-852D-7E9B-067FD40B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08577"/>
            <a:ext cx="5472608" cy="566257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chemeClr val="tx2"/>
                </a:solidFill>
              </a:rPr>
              <a:t>Principes généraux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618E519-7CFC-BD8D-E051-2B14F381059B}"/>
              </a:ext>
            </a:extLst>
          </p:cNvPr>
          <p:cNvSpPr txBox="1"/>
          <p:nvPr/>
        </p:nvSpPr>
        <p:spPr>
          <a:xfrm>
            <a:off x="1659649" y="4187864"/>
            <a:ext cx="1472191" cy="400110"/>
          </a:xfrm>
          <a:prstGeom prst="rect">
            <a:avLst/>
          </a:prstGeom>
          <a:solidFill>
            <a:srgbClr val="C233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Marianne" panose="02000000000000000000" pitchFamily="2" charset="0"/>
              </a:rPr>
              <a:t>MESURE PLUS CONTRAIGNANTE</a:t>
            </a:r>
          </a:p>
        </p:txBody>
      </p:sp>
    </p:spTree>
    <p:extLst>
      <p:ext uri="{BB962C8B-B14F-4D97-AF65-F5344CB8AC3E}">
        <p14:creationId xmlns:p14="http://schemas.microsoft.com/office/powerpoint/2010/main" val="1288749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E0963-F8EC-5546-0581-FD4CA9E7E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A16443D-5289-3B4D-5B7F-2FCC909E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D9C17EFF-D7B2-3661-CBB3-7BB86A583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212552"/>
            <a:ext cx="8712968" cy="566257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chemeClr val="tx2"/>
                </a:solidFill>
              </a:rPr>
              <a:t>Principes généraux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6803D70-E296-8FF1-DBBF-B88066F12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Direction générale de la santé</a:t>
            </a:r>
          </a:p>
        </p:txBody>
      </p:sp>
      <p:sp>
        <p:nvSpPr>
          <p:cNvPr id="9" name="Espace réservé du contenu 11">
            <a:extLst>
              <a:ext uri="{FF2B5EF4-FFF2-40B4-BE49-F238E27FC236}">
                <a16:creationId xmlns:a16="http://schemas.microsoft.com/office/drawing/2014/main" id="{B35041ED-E44C-270C-9C11-B8C0C69FE272}"/>
              </a:ext>
            </a:extLst>
          </p:cNvPr>
          <p:cNvSpPr txBox="1">
            <a:spLocks/>
          </p:cNvSpPr>
          <p:nvPr/>
        </p:nvSpPr>
        <p:spPr>
          <a:xfrm>
            <a:off x="539552" y="904918"/>
            <a:ext cx="7992888" cy="310699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920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tabLst/>
              <a:defRPr sz="1400" b="0" kern="120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1pPr>
            <a:lvl2pPr marL="351450" indent="-1714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2pPr>
            <a:lvl3pPr marL="531450" indent="-17145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Wingdings" pitchFamily="2" charset="2"/>
              <a:buChar char="§"/>
              <a:defRPr sz="1000" kern="120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3pPr>
            <a:lvl4pPr marL="711450" indent="-17145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4pPr>
            <a:lvl5pPr marL="927450" indent="-17145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Wingdings" pitchFamily="2" charset="2"/>
              <a:buChar char="§"/>
              <a:defRPr sz="700" kern="120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/>
            <a:endParaRPr lang="fr-FR" sz="1800" b="1" dirty="0"/>
          </a:p>
          <a:p>
            <a:pPr marL="0" algn="ctr"/>
            <a:r>
              <a:rPr lang="fr-FR" sz="1800" b="1" dirty="0"/>
              <a:t>Qualification des donneurs</a:t>
            </a:r>
          </a:p>
          <a:p>
            <a:pPr marL="0" algn="ctr"/>
            <a:endParaRPr lang="fr-FR" sz="1600" b="1" dirty="0"/>
          </a:p>
          <a:p>
            <a:pPr algn="ctr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r>
              <a:rPr lang="fr-FR" sz="1600" b="1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Activité soumise à </a:t>
            </a:r>
            <a:r>
              <a:rPr lang="fr-FR" sz="1600" b="1" u="sng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enregistrement</a:t>
            </a:r>
            <a:r>
              <a:rPr lang="fr-FR" sz="1600" b="1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: </a:t>
            </a:r>
            <a:r>
              <a:rPr lang="fr-FR" sz="1600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Autorité compétente &gt; ARS</a:t>
            </a:r>
          </a:p>
          <a:p>
            <a:pPr marL="0" algn="ctr">
              <a:lnSpc>
                <a:spcPct val="107000"/>
              </a:lnSpc>
              <a:defRPr/>
            </a:pPr>
            <a:r>
              <a:rPr lang="fr-FR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Discussion d’une accréditation Cofrac spécifique QBD </a:t>
            </a:r>
          </a:p>
          <a:p>
            <a:pPr marL="0" algn="ctr">
              <a:lnSpc>
                <a:spcPct val="107000"/>
              </a:lnSpc>
              <a:defRPr/>
            </a:pPr>
            <a:endParaRPr lang="fr-FR" sz="16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r>
              <a:rPr lang="fr-FR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Sauf pour les produits sanguins labiles = maintien du cadre actuel,</a:t>
            </a:r>
          </a:p>
          <a:p>
            <a:pPr marL="0" algn="ctr">
              <a:lnSpc>
                <a:spcPct val="107000"/>
              </a:lnSpc>
              <a:defRPr/>
            </a:pPr>
            <a:r>
              <a:rPr lang="fr-FR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s’agissant d’une activité à risque au vu des volumes traités </a:t>
            </a:r>
          </a:p>
          <a:p>
            <a:pPr marL="285750" indent="-285750" algn="ctr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r>
              <a:rPr lang="fr-FR" sz="1600" b="1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Activité soumise à </a:t>
            </a:r>
            <a:r>
              <a:rPr lang="fr-FR" sz="1600" b="1" u="sng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autorisation</a:t>
            </a:r>
            <a:r>
              <a:rPr lang="fr-FR" sz="1600" b="1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: </a:t>
            </a:r>
            <a:r>
              <a:rPr lang="fr-FR" sz="1600" kern="100" dirty="0">
                <a:solidFill>
                  <a:srgbClr val="C2331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autorité compétente &gt; ANSM</a:t>
            </a:r>
          </a:p>
          <a:p>
            <a:pPr marL="0" algn="ctr">
              <a:lnSpc>
                <a:spcPct val="107000"/>
              </a:lnSpc>
              <a:defRPr/>
            </a:pPr>
            <a:r>
              <a:rPr lang="fr-FR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             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CF07C53-CE82-9317-EF54-32C17B73659A}"/>
              </a:ext>
            </a:extLst>
          </p:cNvPr>
          <p:cNvSpPr txBox="1"/>
          <p:nvPr/>
        </p:nvSpPr>
        <p:spPr>
          <a:xfrm>
            <a:off x="3799900" y="3683808"/>
            <a:ext cx="1472191" cy="400110"/>
          </a:xfrm>
          <a:prstGeom prst="rect">
            <a:avLst/>
          </a:prstGeom>
          <a:solidFill>
            <a:srgbClr val="C233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Marianne" panose="02000000000000000000" pitchFamily="2" charset="0"/>
              </a:rPr>
              <a:t>MESURE PLUS CONTRAIGNANTE</a:t>
            </a:r>
          </a:p>
        </p:txBody>
      </p:sp>
    </p:spTree>
    <p:extLst>
      <p:ext uri="{BB962C8B-B14F-4D97-AF65-F5344CB8AC3E}">
        <p14:creationId xmlns:p14="http://schemas.microsoft.com/office/powerpoint/2010/main" val="3179137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1967F-449F-2A46-F273-2BD7D5D9D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F53B06-6D7D-3FD0-9A02-174278A41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58" y="705891"/>
            <a:ext cx="7543750" cy="3954091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r>
              <a:rPr lang="fr-FR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Transformation et libération</a:t>
            </a: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2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2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2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2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2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r>
              <a:rPr lang="fr-FR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Banque de tissus et cellules, activités biologiques des centres d’AMP, EFS…</a:t>
            </a: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77825" indent="-285750" algn="ctr">
              <a:lnSpc>
                <a:spcPct val="107000"/>
              </a:lnSpc>
              <a:spcAft>
                <a:spcPts val="450"/>
              </a:spcAft>
              <a:buFont typeface="Marianne" panose="02000000000000000000" pitchFamily="2" charset="0"/>
              <a:buChar char="→"/>
              <a:defRPr/>
            </a:pPr>
            <a:r>
              <a:rPr lang="fr-FR" b="1" dirty="0">
                <a:solidFill>
                  <a:srgbClr val="C23314"/>
                </a:solidFill>
              </a:rPr>
              <a:t>Activités soumises à </a:t>
            </a:r>
            <a:r>
              <a:rPr lang="fr-FR" b="1" u="sng" dirty="0">
                <a:solidFill>
                  <a:srgbClr val="C23314"/>
                </a:solidFill>
              </a:rPr>
              <a:t>autorisation</a:t>
            </a:r>
            <a:r>
              <a:rPr lang="fr-FR" b="1" dirty="0">
                <a:solidFill>
                  <a:srgbClr val="C23314"/>
                </a:solidFill>
              </a:rPr>
              <a:t> (autorité compétente = en fonction du SoHO)</a:t>
            </a: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endParaRPr lang="fr-FR" sz="1800" b="1" kern="100" dirty="0">
              <a:solidFill>
                <a:schemeClr val="tx2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1C5CEED0-DB18-DC28-A241-71868B64C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51470"/>
            <a:ext cx="5472608" cy="566257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chemeClr val="tx2"/>
                </a:solidFill>
              </a:rPr>
              <a:t>Principes généraux</a:t>
            </a:r>
          </a:p>
        </p:txBody>
      </p:sp>
    </p:spTree>
    <p:extLst>
      <p:ext uri="{BB962C8B-B14F-4D97-AF65-F5344CB8AC3E}">
        <p14:creationId xmlns:p14="http://schemas.microsoft.com/office/powerpoint/2010/main" val="3670393261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INTITULE_OFFIC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6" id="{25DB2D80-B418-C445-B794-8EFE4AC572D3}" vid="{D7C109EF-1FF6-B140-BAA4-C929A0D9196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B2F62C9FEE66468AE6ED37C602DC95" ma:contentTypeVersion="10" ma:contentTypeDescription="Crée un document." ma:contentTypeScope="" ma:versionID="88edfb6f293bce798d548688640c4462">
  <xsd:schema xmlns:xsd="http://www.w3.org/2001/XMLSchema" xmlns:xs="http://www.w3.org/2001/XMLSchema" xmlns:p="http://schemas.microsoft.com/office/2006/metadata/properties" xmlns:ns2="496a4be7-76b1-4a69-ac69-a3e185a6e6be" targetNamespace="http://schemas.microsoft.com/office/2006/metadata/properties" ma:root="true" ma:fieldsID="2fe936909a296b2d95021de96f8088cf" ns2:_="">
    <xsd:import namespace="496a4be7-76b1-4a69-ac69-a3e185a6e6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6a4be7-76b1-4a69-ac69-a3e185a6e6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3B28716-A134-4D7E-8177-28B7EC8641CF}"/>
</file>

<file path=customXml/itemProps2.xml><?xml version="1.0" encoding="utf-8"?>
<ds:datastoreItem xmlns:ds="http://schemas.openxmlformats.org/officeDocument/2006/customXml" ds:itemID="{56CD3FC4-2DAE-4EA6-A1B4-A1D6A2F8A0B3}"/>
</file>

<file path=customXml/itemProps3.xml><?xml version="1.0" encoding="utf-8"?>
<ds:datastoreItem xmlns:ds="http://schemas.openxmlformats.org/officeDocument/2006/customXml" ds:itemID="{E94AC02E-1F38-47BB-AFBF-056C2232D03C}"/>
</file>

<file path=docProps/app.xml><?xml version="1.0" encoding="utf-8"?>
<Properties xmlns="http://schemas.openxmlformats.org/officeDocument/2006/extended-properties" xmlns:vt="http://schemas.openxmlformats.org/officeDocument/2006/docPropsVTypes">
  <Template>TEMPLATE_INTITULE_OFFICIEL</Template>
  <TotalTime>1559</TotalTime>
  <Words>1666</Words>
  <Application>Microsoft Office PowerPoint</Application>
  <PresentationFormat>Affichage à l'écran (16:9)</PresentationFormat>
  <Paragraphs>286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Aptos</vt:lpstr>
      <vt:lpstr>Arial</vt:lpstr>
      <vt:lpstr>Marianne</vt:lpstr>
      <vt:lpstr>Symbol</vt:lpstr>
      <vt:lpstr>Times New Roman</vt:lpstr>
      <vt:lpstr>Wingdings</vt:lpstr>
      <vt:lpstr>TEMPLATE_INTITULE_OFFICIEL</vt:lpstr>
      <vt:lpstr>Présentation PowerPoint</vt:lpstr>
      <vt:lpstr>Cadre Européen actuel Applicable jusqu’au 6 août 2027 </vt:lpstr>
      <vt:lpstr>Cadre Européen actuel Déclinaison en France </vt:lpstr>
      <vt:lpstr>Règlement européen SoHOs</vt:lpstr>
      <vt:lpstr>Règlement européen SoHOs</vt:lpstr>
      <vt:lpstr>Calendrier et portage législatif</vt:lpstr>
      <vt:lpstr>Principes généraux</vt:lpstr>
      <vt:lpstr>Principes généraux</vt:lpstr>
      <vt:lpstr>Principes généraux</vt:lpstr>
      <vt:lpstr>Principes généraux</vt:lpstr>
      <vt:lpstr>Principes généraux</vt:lpstr>
      <vt:lpstr>Principes généraux</vt:lpstr>
      <vt:lpstr>Missions des autorités compétentes  par activité et type de SoHO</vt:lpstr>
      <vt:lpstr>Missions des autorités compétentes  par activité et type de SoHO</vt:lpstr>
      <vt:lpstr>Autorités compétentes</vt:lpstr>
      <vt:lpstr>Un accompagnement jusqu’à l’entrée en vigueur du règlement</vt:lpstr>
    </vt:vector>
  </TitlesOfParts>
  <Manager>Client</Manager>
  <Company>Ministères Chargés des Affaires Sociales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pierre.maurel</dc:creator>
  <cp:lastModifiedBy>MATKO, Caroline (DGS/PP/PP4)</cp:lastModifiedBy>
  <cp:revision>145</cp:revision>
  <dcterms:created xsi:type="dcterms:W3CDTF">2020-04-07T14:52:41Z</dcterms:created>
  <dcterms:modified xsi:type="dcterms:W3CDTF">2026-06-29T14:58:44Z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094c1fb-3db8-4cce-b079-9b022302847f_Enabled">
    <vt:lpwstr>true</vt:lpwstr>
  </property>
  <property fmtid="{D5CDD505-2E9C-101B-9397-08002B2CF9AE}" pid="3" name="MSIP_Label_3094c1fb-3db8-4cce-b079-9b022302847f_SetDate">
    <vt:lpwstr>2026-05-05T14:24:32Z</vt:lpwstr>
  </property>
  <property fmtid="{D5CDD505-2E9C-101B-9397-08002B2CF9AE}" pid="4" name="MSIP_Label_3094c1fb-3db8-4cce-b079-9b022302847f_Method">
    <vt:lpwstr>Standard</vt:lpwstr>
  </property>
  <property fmtid="{D5CDD505-2E9C-101B-9397-08002B2CF9AE}" pid="5" name="MSIP_Label_3094c1fb-3db8-4cce-b079-9b022302847f_Name">
    <vt:lpwstr>[Prod v5] C1 - Standard</vt:lpwstr>
  </property>
  <property fmtid="{D5CDD505-2E9C-101B-9397-08002B2CF9AE}" pid="6" name="MSIP_Label_3094c1fb-3db8-4cce-b079-9b022302847f_SiteId">
    <vt:lpwstr>035e5292-5a25-4509-bb08-a555f7d31a8b</vt:lpwstr>
  </property>
  <property fmtid="{D5CDD505-2E9C-101B-9397-08002B2CF9AE}" pid="7" name="MSIP_Label_3094c1fb-3db8-4cce-b079-9b022302847f_ActionId">
    <vt:lpwstr>f8b7a912-7895-4558-b38d-604815619383</vt:lpwstr>
  </property>
  <property fmtid="{D5CDD505-2E9C-101B-9397-08002B2CF9AE}" pid="8" name="MSIP_Label_3094c1fb-3db8-4cce-b079-9b022302847f_ContentBits">
    <vt:lpwstr>0</vt:lpwstr>
  </property>
  <property fmtid="{D5CDD505-2E9C-101B-9397-08002B2CF9AE}" pid="9" name="MSIP_Label_3094c1fb-3db8-4cce-b079-9b022302847f_Tag">
    <vt:lpwstr>10, 3, 0, 1</vt:lpwstr>
  </property>
  <property fmtid="{D5CDD505-2E9C-101B-9397-08002B2CF9AE}" pid="10" name="ContentTypeId">
    <vt:lpwstr>0x010100B7B2F62C9FEE66468AE6ED37C602DC95</vt:lpwstr>
  </property>
</Properties>
</file>