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1" autoAdjust="0"/>
    <p:restoredTop sz="94660"/>
  </p:normalViewPr>
  <p:slideViewPr>
    <p:cSldViewPr snapToGrid="0">
      <p:cViewPr varScale="1">
        <p:scale>
          <a:sx n="66" d="100"/>
          <a:sy n="66" d="100"/>
        </p:scale>
        <p:origin x="88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4F790-99A9-4E40-AB14-4BA3A46992A1}" type="datetimeFigureOut">
              <a:rPr lang="fr-FR" smtClean="0"/>
              <a:t>17/08/2024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5FA3E-873F-4D60-9DFB-8F45296572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1315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4F790-99A9-4E40-AB14-4BA3A46992A1}" type="datetimeFigureOut">
              <a:rPr lang="fr-FR" smtClean="0"/>
              <a:t>17/08/2024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5FA3E-873F-4D60-9DFB-8F45296572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0799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4F790-99A9-4E40-AB14-4BA3A46992A1}" type="datetimeFigureOut">
              <a:rPr lang="fr-FR" smtClean="0"/>
              <a:t>17/08/2024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5FA3E-873F-4D60-9DFB-8F45296572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1107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4F790-99A9-4E40-AB14-4BA3A46992A1}" type="datetimeFigureOut">
              <a:rPr lang="fr-FR" smtClean="0"/>
              <a:t>17/08/2024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5FA3E-873F-4D60-9DFB-8F45296572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7710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4F790-99A9-4E40-AB14-4BA3A46992A1}" type="datetimeFigureOut">
              <a:rPr lang="fr-FR" smtClean="0"/>
              <a:t>17/08/2024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5FA3E-873F-4D60-9DFB-8F45296572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5831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4F790-99A9-4E40-AB14-4BA3A46992A1}" type="datetimeFigureOut">
              <a:rPr lang="fr-FR" smtClean="0"/>
              <a:t>17/08/2024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5FA3E-873F-4D60-9DFB-8F45296572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511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4F790-99A9-4E40-AB14-4BA3A46992A1}" type="datetimeFigureOut">
              <a:rPr lang="fr-FR" smtClean="0"/>
              <a:t>17/08/2024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5FA3E-873F-4D60-9DFB-8F45296572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3013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4F790-99A9-4E40-AB14-4BA3A46992A1}" type="datetimeFigureOut">
              <a:rPr lang="fr-FR" smtClean="0"/>
              <a:t>17/08/2024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5FA3E-873F-4D60-9DFB-8F45296572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7189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4F790-99A9-4E40-AB14-4BA3A46992A1}" type="datetimeFigureOut">
              <a:rPr lang="fr-FR" smtClean="0"/>
              <a:t>17/08/2024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5FA3E-873F-4D60-9DFB-8F45296572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045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4F790-99A9-4E40-AB14-4BA3A46992A1}" type="datetimeFigureOut">
              <a:rPr lang="fr-FR" smtClean="0"/>
              <a:t>17/08/2024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5FA3E-873F-4D60-9DFB-8F45296572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4278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4F790-99A9-4E40-AB14-4BA3A46992A1}" type="datetimeFigureOut">
              <a:rPr lang="fr-FR" smtClean="0"/>
              <a:t>17/08/2024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5FA3E-873F-4D60-9DFB-8F45296572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8563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4F790-99A9-4E40-AB14-4BA3A46992A1}" type="datetimeFigureOut">
              <a:rPr lang="fr-FR" smtClean="0"/>
              <a:t>17/08/2024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5FA3E-873F-4D60-9DFB-8F45296572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5400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0263" y="404949"/>
            <a:ext cx="11247120" cy="5956662"/>
          </a:xfrm>
          <a:prstGeom prst="rect">
            <a:avLst/>
          </a:prstGeom>
          <a:noFill/>
          <a:ln w="38100">
            <a:solidFill>
              <a:srgbClr val="0000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551" y="6171925"/>
            <a:ext cx="1255822" cy="46010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771C947-C7C6-02A2-B4C7-256D25FB31B8}"/>
              </a:ext>
            </a:extLst>
          </p:cNvPr>
          <p:cNvSpPr txBox="1"/>
          <p:nvPr/>
        </p:nvSpPr>
        <p:spPr>
          <a:xfrm>
            <a:off x="679481" y="637098"/>
            <a:ext cx="10828683" cy="3359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960"/>
              </a:spcBef>
              <a:spcAft>
                <a:spcPts val="960"/>
              </a:spcAft>
            </a:pPr>
            <a:r>
              <a:rPr lang="fr-FR" sz="2400" b="1" dirty="0" err="1">
                <a:solidFill>
                  <a:srgbClr val="002060"/>
                </a:solidFill>
                <a:latin typeface="Marianne" panose="02000000000000000000" pitchFamily="2" charset="0"/>
              </a:rPr>
              <a:t>Mpox</a:t>
            </a:r>
            <a:r>
              <a:rPr lang="fr-FR" sz="2400" b="1" dirty="0">
                <a:solidFill>
                  <a:srgbClr val="002060"/>
                </a:solidFill>
                <a:latin typeface="Marianne" panose="02000000000000000000" pitchFamily="2" charset="0"/>
              </a:rPr>
              <a:t> : Informations aux voyageurs en provenance de pays à risque</a:t>
            </a:r>
            <a:r>
              <a:rPr lang="fr-FR" sz="1800" b="1" dirty="0">
                <a:solidFill>
                  <a:srgbClr val="002060"/>
                </a:solidFill>
                <a:effectLst/>
                <a:latin typeface="Marianne" panose="02000000000000000000" pitchFamily="2" charset="0"/>
                <a:ea typeface="Marianne" panose="02000000000000000000" pitchFamily="2" charset="0"/>
                <a:cs typeface="Marianne" panose="02000000000000000000" pitchFamily="2" charset="0"/>
              </a:rPr>
              <a:t> </a:t>
            </a:r>
            <a:endParaRPr lang="fr-FR" sz="2400" b="1" dirty="0">
              <a:effectLst/>
              <a:latin typeface="Calibri" panose="020F0502020204030204" pitchFamily="34" charset="0"/>
            </a:endParaRPr>
          </a:p>
          <a:p>
            <a:pPr algn="just"/>
            <a:endParaRPr lang="fr-FR" sz="1800" dirty="0">
              <a:solidFill>
                <a:srgbClr val="000000"/>
              </a:solidFill>
              <a:effectLst/>
              <a:latin typeface="Marianne" panose="02000000000000000000" pitchFamily="2" charset="0"/>
              <a:ea typeface="Calibri" panose="020F0502020204030204" pitchFamily="34" charset="0"/>
            </a:endParaRPr>
          </a:p>
          <a:p>
            <a:pPr algn="just"/>
            <a:r>
              <a:rPr lang="fr-FR" sz="180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Face à la circulation active du </a:t>
            </a:r>
            <a:r>
              <a:rPr lang="fr-FR" sz="1800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Mpox</a:t>
            </a:r>
            <a:r>
              <a:rPr lang="fr-FR" sz="180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 en Afrique et en particulier en </a:t>
            </a:r>
            <a:r>
              <a:rPr lang="fr-FR" sz="18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République démocratique du Congo (RDC), au Rwanda, en Ouganda, au Burundi, au Congo, en République centrafricaine ou au Kenya</a:t>
            </a:r>
            <a:r>
              <a:rPr lang="fr-FR" sz="180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 : </a:t>
            </a:r>
            <a:r>
              <a:rPr lang="fr-FR" dirty="0"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 </a:t>
            </a:r>
          </a:p>
          <a:p>
            <a:pPr algn="just"/>
            <a:endParaRPr lang="fr-FR" dirty="0">
              <a:effectLst/>
              <a:latin typeface="Marianne" panose="02000000000000000000" pitchFamily="2" charset="0"/>
              <a:ea typeface="Calibri" panose="020F0502020204030204" pitchFamily="34" charset="0"/>
            </a:endParaRPr>
          </a:p>
          <a:p>
            <a:pPr marL="342900" lvl="0" indent="-342900" algn="just">
              <a:spcAft>
                <a:spcPts val="1500"/>
              </a:spcAft>
              <a:buFont typeface="Wingdings" panose="05000000000000000000" pitchFamily="2" charset="2"/>
              <a:buChar char=""/>
            </a:pPr>
            <a:r>
              <a:rPr lang="fr-FR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Si vous présentez des symptômes de fièvre et d’éruption cutanée avec des vésicules et que vous revenez de ces régions</a:t>
            </a:r>
            <a:r>
              <a:rPr lang="fr-FR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contactez immédiatement votre médecin traitant ou un centre gratuit d’information, de dépistage et de diagnostic (</a:t>
            </a:r>
            <a:r>
              <a:rPr lang="fr-FR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CeGIDD</a:t>
            </a:r>
            <a:r>
              <a:rPr lang="fr-FR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) afin de confirmer le diagnostic et les mesures spécifiques de prise en charge.</a:t>
            </a:r>
            <a:r>
              <a:rPr lang="fr-FR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Si aucune offre n’est disponible ou en cas d’urgence, appelez le 15. </a:t>
            </a:r>
            <a:endParaRPr lang="fr-FR" dirty="0">
              <a:effectLst/>
              <a:latin typeface="Marianne" panose="020000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76FEFCC-C9E2-23D2-BA7D-8EB455E442DA}"/>
              </a:ext>
            </a:extLst>
          </p:cNvPr>
          <p:cNvSpPr txBox="1"/>
          <p:nvPr/>
        </p:nvSpPr>
        <p:spPr>
          <a:xfrm>
            <a:off x="679482" y="4034995"/>
            <a:ext cx="108286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500"/>
              </a:spcAft>
            </a:pPr>
            <a:r>
              <a:rPr lang="fr-FR" dirty="0"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Pour toute demande d’information sur les symptômes, les traitements, les mesures de prévention et de vaccination, appelez le :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BBE67A4-BC31-8FDD-7545-12A5448D165D}"/>
              </a:ext>
            </a:extLst>
          </p:cNvPr>
          <p:cNvSpPr txBox="1"/>
          <p:nvPr/>
        </p:nvSpPr>
        <p:spPr>
          <a:xfrm>
            <a:off x="679481" y="4746428"/>
            <a:ext cx="1082868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Numéro vert « </a:t>
            </a:r>
            <a:r>
              <a:rPr lang="fr-FR" sz="2000" b="1" i="1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Monkeypox</a:t>
            </a:r>
            <a:r>
              <a:rPr lang="fr-FR" sz="2000" b="1" i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 info service</a:t>
            </a:r>
            <a:r>
              <a:rPr lang="fr-FR" sz="20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 » au </a:t>
            </a:r>
            <a:br>
              <a:rPr lang="fr-FR" sz="20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</a:br>
            <a:r>
              <a:rPr lang="fr-FR" sz="28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0 801 90 80 69</a:t>
            </a:r>
            <a:endParaRPr lang="fr-FR" sz="1600" dirty="0">
              <a:effectLst/>
              <a:latin typeface="Marianne" panose="02000000000000000000" pitchFamily="2" charset="0"/>
              <a:ea typeface="Calibri" panose="020F0502020204030204" pitchFamily="34" charset="0"/>
            </a:endParaRPr>
          </a:p>
          <a:p>
            <a:pPr algn="ctr"/>
            <a:r>
              <a:rPr lang="fr-FR" sz="180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Tous les jours de 8h à 23h (appel et services gratuits et anonymes)</a:t>
            </a:r>
            <a:endParaRPr lang="fr-FR" sz="1600" dirty="0">
              <a:effectLst/>
              <a:latin typeface="Marianne" panose="02000000000000000000" pitchFamily="2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646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0263" y="404949"/>
            <a:ext cx="11247120" cy="5956662"/>
          </a:xfrm>
          <a:prstGeom prst="rect">
            <a:avLst/>
          </a:prstGeom>
          <a:noFill/>
          <a:ln w="38100">
            <a:solidFill>
              <a:srgbClr val="0000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551" y="6171925"/>
            <a:ext cx="1255822" cy="46010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771C947-C7C6-02A2-B4C7-256D25FB31B8}"/>
              </a:ext>
            </a:extLst>
          </p:cNvPr>
          <p:cNvSpPr txBox="1"/>
          <p:nvPr/>
        </p:nvSpPr>
        <p:spPr>
          <a:xfrm>
            <a:off x="679481" y="637098"/>
            <a:ext cx="10828683" cy="3082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960"/>
              </a:spcBef>
              <a:spcAft>
                <a:spcPts val="960"/>
              </a:spcAft>
            </a:pPr>
            <a:r>
              <a:rPr lang="fr-FR" sz="2400" b="1" dirty="0" err="1">
                <a:solidFill>
                  <a:srgbClr val="002060"/>
                </a:solidFill>
                <a:latin typeface="Marianne" panose="02000000000000000000" pitchFamily="2" charset="0"/>
              </a:rPr>
              <a:t>Mpox</a:t>
            </a:r>
            <a:r>
              <a:rPr lang="fr-FR" sz="2400" b="1" dirty="0">
                <a:solidFill>
                  <a:srgbClr val="002060"/>
                </a:solidFill>
                <a:latin typeface="Marianne" panose="02000000000000000000" pitchFamily="2" charset="0"/>
              </a:rPr>
              <a:t> : Informations aux voyageurs en départ vers des pays à risque</a:t>
            </a:r>
          </a:p>
          <a:p>
            <a:pPr algn="just"/>
            <a:endParaRPr lang="fr-FR" sz="1800" dirty="0">
              <a:solidFill>
                <a:srgbClr val="000000"/>
              </a:solidFill>
              <a:effectLst/>
              <a:latin typeface="Marianne" panose="02000000000000000000" pitchFamily="2" charset="0"/>
              <a:ea typeface="Calibri" panose="020F0502020204030204" pitchFamily="34" charset="0"/>
            </a:endParaRPr>
          </a:p>
          <a:p>
            <a:pPr algn="just"/>
            <a:r>
              <a:rPr lang="fr-FR" sz="180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Face à la circulation active du </a:t>
            </a:r>
            <a:r>
              <a:rPr lang="fr-FR" sz="1800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Mpox</a:t>
            </a:r>
            <a:r>
              <a:rPr lang="fr-FR" sz="180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 en Afrique et en particulier en </a:t>
            </a:r>
            <a:r>
              <a:rPr lang="fr-FR" sz="18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République démocratique du Congo (RDC), au Rwanda, en Ouganda, au Burundi, au Congo, en République centrafricaine ou au Kenya</a:t>
            </a:r>
            <a:r>
              <a:rPr lang="fr-FR" sz="180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 : </a:t>
            </a:r>
          </a:p>
          <a:p>
            <a:pPr algn="just"/>
            <a:r>
              <a:rPr lang="fr-FR" dirty="0"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 </a:t>
            </a:r>
          </a:p>
          <a:p>
            <a:pPr marL="342900" lvl="0" indent="-342900" algn="just">
              <a:spcAft>
                <a:spcPts val="1500"/>
              </a:spcAft>
              <a:buFont typeface="Wingdings" panose="05000000000000000000" pitchFamily="2" charset="2"/>
              <a:buChar char=""/>
            </a:pPr>
            <a:r>
              <a:rPr lang="fr-FR" sz="18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Si vous voyagez vers ces régions, </a:t>
            </a:r>
            <a:r>
              <a:rPr lang="fr-FR" sz="180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respectez les mesures barrières, comme le lavage des mains régulier et l’évitement de contact avec des personnes ou animaux infectés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kern="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 le </a:t>
            </a:r>
            <a:r>
              <a:rPr lang="fr-FR" sz="1800" kern="0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mpox</a:t>
            </a:r>
            <a:r>
              <a:rPr lang="fr-FR" sz="1800" kern="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ou avec des objets potentiellement infectés (comme les vêtements, le linge de maison ou la vaisselle des personnes infectées). 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76FEFCC-C9E2-23D2-BA7D-8EB455E442DA}"/>
              </a:ext>
            </a:extLst>
          </p:cNvPr>
          <p:cNvSpPr txBox="1"/>
          <p:nvPr/>
        </p:nvSpPr>
        <p:spPr>
          <a:xfrm>
            <a:off x="679482" y="3817281"/>
            <a:ext cx="108286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500"/>
              </a:spcAft>
            </a:pPr>
            <a:r>
              <a:rPr lang="fr-FR" dirty="0"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Pour toute demande d’information sur les symptômes, les traitements, les mesures de prévention et de vaccination, appelez le :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BBE67A4-BC31-8FDD-7545-12A5448D165D}"/>
              </a:ext>
            </a:extLst>
          </p:cNvPr>
          <p:cNvSpPr txBox="1"/>
          <p:nvPr/>
        </p:nvSpPr>
        <p:spPr>
          <a:xfrm>
            <a:off x="679481" y="4746428"/>
            <a:ext cx="1082868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Numéro vert « </a:t>
            </a:r>
            <a:r>
              <a:rPr lang="fr-FR" sz="2000" b="1" i="1" dirty="0" err="1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Monkeypox</a:t>
            </a:r>
            <a:r>
              <a:rPr lang="fr-FR" sz="2000" b="1" i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 info service</a:t>
            </a:r>
            <a:r>
              <a:rPr lang="fr-FR" sz="20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 » au </a:t>
            </a:r>
            <a:br>
              <a:rPr lang="fr-FR" sz="20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</a:br>
            <a:r>
              <a:rPr lang="fr-FR" sz="2800" b="1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0 801 90 80 69</a:t>
            </a:r>
            <a:endParaRPr lang="fr-FR" sz="1600" dirty="0">
              <a:effectLst/>
              <a:latin typeface="Marianne" panose="02000000000000000000" pitchFamily="2" charset="0"/>
              <a:ea typeface="Calibri" panose="020F0502020204030204" pitchFamily="34" charset="0"/>
            </a:endParaRPr>
          </a:p>
          <a:p>
            <a:pPr algn="ctr"/>
            <a:r>
              <a:rPr lang="fr-FR" sz="1800" dirty="0">
                <a:solidFill>
                  <a:srgbClr val="00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Tous les jours de 8h à 23h (appel et services gratuits et anonymes)</a:t>
            </a:r>
            <a:endParaRPr lang="fr-FR" sz="1600" dirty="0">
              <a:effectLst/>
              <a:latin typeface="Marianne" panose="02000000000000000000" pitchFamily="2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90130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B2F62C9FEE66468AE6ED37C602DC95" ma:contentTypeVersion="10" ma:contentTypeDescription="Crée un document." ma:contentTypeScope="" ma:versionID="18547beb6295d19d63826636f2df3142">
  <xsd:schema xmlns:xsd="http://www.w3.org/2001/XMLSchema" xmlns:xs="http://www.w3.org/2001/XMLSchema" xmlns:p="http://schemas.microsoft.com/office/2006/metadata/properties" xmlns:ns2="496a4be7-76b1-4a69-ac69-a3e185a6e6be" targetNamespace="http://schemas.microsoft.com/office/2006/metadata/properties" ma:root="true" ma:fieldsID="dc0886af39a2cfdf3f756341dc75853d" ns2:_="">
    <xsd:import namespace="496a4be7-76b1-4a69-ac69-a3e185a6e6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6a4be7-76b1-4a69-ac69-a3e185a6e6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822B69-0B7B-462F-B40A-1B2BED3937FF}"/>
</file>

<file path=customXml/itemProps2.xml><?xml version="1.0" encoding="utf-8"?>
<ds:datastoreItem xmlns:ds="http://schemas.openxmlformats.org/officeDocument/2006/customXml" ds:itemID="{6E4D0D96-7FE3-4367-BD00-838D2045A465}"/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326</Words>
  <Application>Microsoft Office PowerPoint</Application>
  <PresentationFormat>Grand écran</PresentationFormat>
  <Paragraphs>16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Marianne</vt:lpstr>
      <vt:lpstr>Wingdings</vt:lpstr>
      <vt:lpstr>Thème Office</vt:lpstr>
      <vt:lpstr>Présentation PowerPoint</vt:lpstr>
      <vt:lpstr>Présentation PowerPoint</vt:lpstr>
    </vt:vector>
  </TitlesOfParts>
  <Company>PPT/DSI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HADDAD, Ludmila (DICOM/BUREAU DE LA COMMUNICATION DIGITALE)</dc:creator>
  <cp:lastModifiedBy>THIRY, Esther (DICOM/COM DE CRISE)</cp:lastModifiedBy>
  <cp:revision>7</cp:revision>
  <dcterms:created xsi:type="dcterms:W3CDTF">2021-03-01T15:26:01Z</dcterms:created>
  <dcterms:modified xsi:type="dcterms:W3CDTF">2024-08-17T14:54:25Z</dcterms:modified>
</cp:coreProperties>
</file>