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91" r:id="rId2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452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C78AC8-C596-4479-B353-414359A49906}" type="datetimeFigureOut">
              <a:rPr lang="fr-FR" smtClean="0"/>
              <a:t>13/05/2020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7324AA-E93A-42DB-8B45-094AEC1DCC1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54793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53CD29-1874-4613-BF56-B86A501EA979}" type="datetimeFigureOut">
              <a:rPr lang="fr-FR" smtClean="0"/>
              <a:t>13/05/2020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8A1193-408C-41CE-A41F-D6AA8BE69D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719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8A1193-408C-41CE-A41F-D6AA8BE69D1A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26478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EA7D0-7A24-4234-BCC6-07065D1AD4C4}" type="datetimeFigureOut">
              <a:rPr lang="fr-FR" smtClean="0"/>
              <a:t>13/05/2020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86EED-5884-400E-950B-FF1F0C01AC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66588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EA7D0-7A24-4234-BCC6-07065D1AD4C4}" type="datetimeFigureOut">
              <a:rPr lang="fr-FR" smtClean="0"/>
              <a:t>13/05/2020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86EED-5884-400E-950B-FF1F0C01AC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6500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EA7D0-7A24-4234-BCC6-07065D1AD4C4}" type="datetimeFigureOut">
              <a:rPr lang="fr-FR" smtClean="0"/>
              <a:t>13/05/2020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86EED-5884-400E-950B-FF1F0C01AC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8384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EA7D0-7A24-4234-BCC6-07065D1AD4C4}" type="datetimeFigureOut">
              <a:rPr lang="fr-FR" smtClean="0"/>
              <a:t>13/05/2020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86EED-5884-400E-950B-FF1F0C01AC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22677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EA7D0-7A24-4234-BCC6-07065D1AD4C4}" type="datetimeFigureOut">
              <a:rPr lang="fr-FR" smtClean="0"/>
              <a:t>13/05/2020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86EED-5884-400E-950B-FF1F0C01AC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3753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EA7D0-7A24-4234-BCC6-07065D1AD4C4}" type="datetimeFigureOut">
              <a:rPr lang="fr-FR" smtClean="0"/>
              <a:t>13/05/2020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86EED-5884-400E-950B-FF1F0C01AC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1389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EA7D0-7A24-4234-BCC6-07065D1AD4C4}" type="datetimeFigureOut">
              <a:rPr lang="fr-FR" smtClean="0"/>
              <a:t>13/05/2020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86EED-5884-400E-950B-FF1F0C01AC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3455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EA7D0-7A24-4234-BCC6-07065D1AD4C4}" type="datetimeFigureOut">
              <a:rPr lang="fr-FR" smtClean="0"/>
              <a:t>13/05/2020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86EED-5884-400E-950B-FF1F0C01AC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2398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EA7D0-7A24-4234-BCC6-07065D1AD4C4}" type="datetimeFigureOut">
              <a:rPr lang="fr-FR" smtClean="0"/>
              <a:t>13/05/2020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86EED-5884-400E-950B-FF1F0C01AC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8458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EA7D0-7A24-4234-BCC6-07065D1AD4C4}" type="datetimeFigureOut">
              <a:rPr lang="fr-FR" smtClean="0"/>
              <a:t>13/05/2020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86EED-5884-400E-950B-FF1F0C01AC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51351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EA7D0-7A24-4234-BCC6-07065D1AD4C4}" type="datetimeFigureOut">
              <a:rPr lang="fr-FR" smtClean="0"/>
              <a:t>13/05/2020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86EED-5884-400E-950B-FF1F0C01AC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892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EA7D0-7A24-4234-BCC6-07065D1AD4C4}" type="datetimeFigureOut">
              <a:rPr lang="fr-FR" smtClean="0"/>
              <a:t>13/05/2020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586EED-5884-400E-950B-FF1F0C01AC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9785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404664"/>
            <a:ext cx="8711812" cy="648072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395536" y="-27384"/>
            <a:ext cx="82089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rgbClr val="002060"/>
                </a:solidFill>
              </a:rPr>
              <a:t>MESURES DE SECURISATION FINANCIERE POUR APPUYER LES ETABLISSEMENTS DE SANTE DANS LA GESTION DU COVID-19 </a:t>
            </a:r>
            <a:endParaRPr lang="fr-FR" sz="1600" b="1" dirty="0">
              <a:solidFill>
                <a:srgbClr val="00206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5493" y="989439"/>
            <a:ext cx="2026267" cy="25987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solidFill>
                  <a:srgbClr val="002060"/>
                </a:solidFill>
              </a:rPr>
              <a:t>ENJEUX</a:t>
            </a:r>
            <a:endParaRPr lang="fr-FR" sz="1400" b="1" dirty="0">
              <a:solidFill>
                <a:srgbClr val="00206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699792" y="989439"/>
            <a:ext cx="3168352" cy="25987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solidFill>
                  <a:srgbClr val="002060"/>
                </a:solidFill>
              </a:rPr>
              <a:t>DISPOSITIFS PROPOSES</a:t>
            </a:r>
            <a:endParaRPr lang="fr-FR" sz="1400" b="1" dirty="0">
              <a:solidFill>
                <a:srgbClr val="00206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263610" y="989439"/>
            <a:ext cx="2556862" cy="25987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solidFill>
                  <a:srgbClr val="002060"/>
                </a:solidFill>
              </a:rPr>
              <a:t>MISE EN OEUVRE</a:t>
            </a:r>
            <a:endParaRPr lang="fr-FR" sz="1400" b="1" dirty="0">
              <a:solidFill>
                <a:srgbClr val="00206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699792" y="1242626"/>
            <a:ext cx="330280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b="1" dirty="0" smtClean="0">
                <a:solidFill>
                  <a:srgbClr val="12124E"/>
                </a:solidFill>
              </a:rPr>
              <a:t>Un calendrier anticipé de délégations </a:t>
            </a:r>
            <a:r>
              <a:rPr lang="fr-FR" sz="1200" b="1" dirty="0" smtClean="0">
                <a:solidFill>
                  <a:srgbClr val="C00000"/>
                </a:solidFill>
              </a:rPr>
              <a:t>d’aides en trésorerie </a:t>
            </a:r>
            <a:r>
              <a:rPr lang="fr-FR" sz="1200" b="1" dirty="0" smtClean="0">
                <a:solidFill>
                  <a:srgbClr val="12124E"/>
                </a:solidFill>
              </a:rPr>
              <a:t>pour les établissements les plus fragiles. Un suivi renforcé tout au long de l’année de la situation de trésorerie des établissements à risque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b="1" dirty="0" smtClean="0">
                <a:solidFill>
                  <a:srgbClr val="12124E"/>
                </a:solidFill>
              </a:rPr>
              <a:t>Un dispositif </a:t>
            </a:r>
            <a:r>
              <a:rPr lang="fr-FR" sz="1200" b="1" dirty="0" smtClean="0">
                <a:solidFill>
                  <a:srgbClr val="C00000"/>
                </a:solidFill>
              </a:rPr>
              <a:t>d’avances remboursables</a:t>
            </a:r>
            <a:r>
              <a:rPr lang="fr-FR" sz="1200" b="1" dirty="0" smtClean="0">
                <a:solidFill>
                  <a:srgbClr val="12124E"/>
                </a:solidFill>
              </a:rPr>
              <a:t>, sur demande, pour les ES ex-OQN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b="1" dirty="0" smtClean="0">
                <a:solidFill>
                  <a:srgbClr val="12124E"/>
                </a:solidFill>
              </a:rPr>
              <a:t>Un dispositif </a:t>
            </a:r>
            <a:r>
              <a:rPr lang="fr-FR" sz="1200" b="1" dirty="0" smtClean="0">
                <a:solidFill>
                  <a:srgbClr val="12124E"/>
                </a:solidFill>
              </a:rPr>
              <a:t>d’avances, </a:t>
            </a:r>
            <a:r>
              <a:rPr lang="fr-FR" sz="1200" b="1" smtClean="0">
                <a:solidFill>
                  <a:srgbClr val="12124E"/>
                </a:solidFill>
              </a:rPr>
              <a:t>sur demande, </a:t>
            </a:r>
            <a:r>
              <a:rPr lang="fr-FR" sz="1200" b="1" dirty="0" smtClean="0">
                <a:solidFill>
                  <a:srgbClr val="12124E"/>
                </a:solidFill>
              </a:rPr>
              <a:t>sur les </a:t>
            </a:r>
            <a:r>
              <a:rPr lang="fr-FR" sz="1200" b="1" dirty="0" smtClean="0">
                <a:solidFill>
                  <a:srgbClr val="C00000"/>
                </a:solidFill>
              </a:rPr>
              <a:t>recettes AMC </a:t>
            </a:r>
            <a:r>
              <a:rPr lang="fr-FR" sz="1200" b="1" dirty="0" smtClean="0">
                <a:solidFill>
                  <a:srgbClr val="12124E"/>
                </a:solidFill>
              </a:rPr>
              <a:t>pour tous les ES</a:t>
            </a:r>
          </a:p>
        </p:txBody>
      </p:sp>
      <p:sp>
        <p:nvSpPr>
          <p:cNvPr id="15" name="Ellipse 14"/>
          <p:cNvSpPr/>
          <p:nvPr/>
        </p:nvSpPr>
        <p:spPr>
          <a:xfrm>
            <a:off x="35496" y="1820447"/>
            <a:ext cx="310638" cy="295566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/>
              <a:t>1</a:t>
            </a:r>
            <a:endParaRPr lang="fr-FR" sz="1600" b="1" dirty="0"/>
          </a:p>
        </p:txBody>
      </p:sp>
      <p:sp>
        <p:nvSpPr>
          <p:cNvPr id="16" name="Ellipse 15"/>
          <p:cNvSpPr/>
          <p:nvPr/>
        </p:nvSpPr>
        <p:spPr>
          <a:xfrm>
            <a:off x="84898" y="3724132"/>
            <a:ext cx="310638" cy="295566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/>
              <a:t>2</a:t>
            </a:r>
          </a:p>
        </p:txBody>
      </p:sp>
      <p:sp>
        <p:nvSpPr>
          <p:cNvPr id="17" name="Ellipse 16"/>
          <p:cNvSpPr/>
          <p:nvPr/>
        </p:nvSpPr>
        <p:spPr>
          <a:xfrm>
            <a:off x="84898" y="5674039"/>
            <a:ext cx="310638" cy="295566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/>
              <a:t>3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627783" y="2996952"/>
            <a:ext cx="3406983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200" b="1" dirty="0" smtClean="0">
                <a:solidFill>
                  <a:srgbClr val="12124E"/>
                </a:solidFill>
              </a:rPr>
              <a:t>Mise en place d’une </a:t>
            </a:r>
            <a:r>
              <a:rPr lang="fr-FR" sz="1200" b="1" dirty="0" smtClean="0">
                <a:solidFill>
                  <a:srgbClr val="C00000"/>
                </a:solidFill>
              </a:rPr>
              <a:t>garantie de financement</a:t>
            </a:r>
            <a:r>
              <a:rPr lang="fr-FR" sz="1200" b="1" dirty="0" smtClean="0">
                <a:solidFill>
                  <a:srgbClr val="12124E"/>
                </a:solidFill>
              </a:rPr>
              <a:t>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b="1" dirty="0" smtClean="0">
                <a:solidFill>
                  <a:srgbClr val="12124E"/>
                </a:solidFill>
              </a:rPr>
              <a:t>sur la période de soins de </a:t>
            </a:r>
            <a:r>
              <a:rPr lang="fr-FR" sz="1200" b="1" dirty="0" smtClean="0">
                <a:solidFill>
                  <a:srgbClr val="C00000"/>
                </a:solidFill>
              </a:rPr>
              <a:t>mars à décembre 2020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b="1" dirty="0" smtClean="0">
                <a:solidFill>
                  <a:srgbClr val="12124E"/>
                </a:solidFill>
              </a:rPr>
              <a:t>pour </a:t>
            </a:r>
            <a:r>
              <a:rPr lang="fr-FR" sz="1200" b="1" dirty="0" smtClean="0">
                <a:solidFill>
                  <a:srgbClr val="C00000"/>
                </a:solidFill>
              </a:rPr>
              <a:t>tous les ES </a:t>
            </a:r>
            <a:r>
              <a:rPr lang="fr-FR" sz="1200" b="1" dirty="0" smtClean="0">
                <a:solidFill>
                  <a:srgbClr val="12124E"/>
                </a:solidFill>
              </a:rPr>
              <a:t>et sur l’ensemble des champs financés à l’activité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b="1" dirty="0" smtClean="0">
                <a:solidFill>
                  <a:srgbClr val="12124E"/>
                </a:solidFill>
              </a:rPr>
              <a:t>un niveau de la garantie, basé sur </a:t>
            </a:r>
            <a:r>
              <a:rPr lang="fr-FR" sz="1200" b="1" dirty="0" smtClean="0">
                <a:solidFill>
                  <a:srgbClr val="C00000"/>
                </a:solidFill>
              </a:rPr>
              <a:t>les recettes 2019</a:t>
            </a:r>
            <a:r>
              <a:rPr lang="fr-FR" sz="1200" b="1" dirty="0" smtClean="0">
                <a:solidFill>
                  <a:srgbClr val="12124E"/>
                </a:solidFill>
              </a:rPr>
              <a:t>, incluant le </a:t>
            </a:r>
            <a:r>
              <a:rPr lang="fr-FR" sz="1200" b="1" dirty="0" smtClean="0">
                <a:solidFill>
                  <a:srgbClr val="C00000"/>
                </a:solidFill>
              </a:rPr>
              <a:t>dégel</a:t>
            </a:r>
            <a:r>
              <a:rPr lang="fr-FR" sz="1200" b="1" dirty="0" smtClean="0">
                <a:solidFill>
                  <a:srgbClr val="12124E"/>
                </a:solidFill>
              </a:rPr>
              <a:t> et majoré, par champ, de l’évolution des </a:t>
            </a:r>
            <a:r>
              <a:rPr lang="fr-FR" sz="1200" b="1" dirty="0" smtClean="0">
                <a:solidFill>
                  <a:srgbClr val="C00000"/>
                </a:solidFill>
              </a:rPr>
              <a:t>tarifs 2020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b="1" dirty="0">
                <a:solidFill>
                  <a:srgbClr val="12124E"/>
                </a:solidFill>
              </a:rPr>
              <a:t>s</a:t>
            </a:r>
            <a:r>
              <a:rPr lang="fr-FR" sz="1200" b="1" dirty="0" smtClean="0">
                <a:solidFill>
                  <a:srgbClr val="12124E"/>
                </a:solidFill>
              </a:rPr>
              <a:t>i l’activité valorisée sur la période est supérieure à la garantie, </a:t>
            </a:r>
            <a:r>
              <a:rPr lang="fr-FR" sz="1200" b="1" dirty="0" smtClean="0">
                <a:solidFill>
                  <a:srgbClr val="C00000"/>
                </a:solidFill>
              </a:rPr>
              <a:t>l’ES perçoit le complément </a:t>
            </a:r>
            <a:r>
              <a:rPr lang="fr-FR" sz="1200" b="1" dirty="0" smtClean="0">
                <a:solidFill>
                  <a:srgbClr val="12124E"/>
                </a:solidFill>
              </a:rPr>
              <a:t>(au plus tard le 1</a:t>
            </a:r>
            <a:r>
              <a:rPr lang="fr-FR" sz="1200" b="1" baseline="30000" dirty="0" smtClean="0">
                <a:solidFill>
                  <a:srgbClr val="12124E"/>
                </a:solidFill>
              </a:rPr>
              <a:t>er</a:t>
            </a:r>
            <a:r>
              <a:rPr lang="fr-FR" sz="1200" b="1" dirty="0" smtClean="0">
                <a:solidFill>
                  <a:srgbClr val="12124E"/>
                </a:solidFill>
              </a:rPr>
              <a:t> mars 2021)</a:t>
            </a:r>
          </a:p>
          <a:p>
            <a:endParaRPr lang="fr-FR" sz="1200" b="1" dirty="0" smtClean="0">
              <a:solidFill>
                <a:srgbClr val="12124E"/>
              </a:solidFill>
            </a:endParaRPr>
          </a:p>
          <a:p>
            <a:endParaRPr lang="fr-FR" sz="1200" b="1" dirty="0" smtClean="0">
              <a:solidFill>
                <a:srgbClr val="12124E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627784" y="5068341"/>
            <a:ext cx="326296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fr-FR" sz="1200" b="1" dirty="0" smtClean="0">
              <a:solidFill>
                <a:srgbClr val="12124E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b="1" dirty="0" smtClean="0">
                <a:solidFill>
                  <a:srgbClr val="12124E"/>
                </a:solidFill>
              </a:rPr>
              <a:t>Création d’une </a:t>
            </a:r>
            <a:r>
              <a:rPr lang="fr-FR" sz="1200" b="1" dirty="0" smtClean="0">
                <a:solidFill>
                  <a:srgbClr val="C00000"/>
                </a:solidFill>
              </a:rPr>
              <a:t>« dotation COVID-19 » </a:t>
            </a:r>
            <a:r>
              <a:rPr lang="fr-FR" sz="1200" b="1" dirty="0" smtClean="0">
                <a:solidFill>
                  <a:srgbClr val="12124E"/>
                </a:solidFill>
              </a:rPr>
              <a:t>visant à financer les charges spécifiques des ES et </a:t>
            </a:r>
            <a:r>
              <a:rPr lang="fr-FR" sz="1200" b="1" dirty="0" smtClean="0">
                <a:solidFill>
                  <a:srgbClr val="C00000"/>
                </a:solidFill>
              </a:rPr>
              <a:t>non compensées </a:t>
            </a:r>
            <a:r>
              <a:rPr lang="fr-FR" sz="1200" b="1" dirty="0" smtClean="0">
                <a:solidFill>
                  <a:srgbClr val="12124E"/>
                </a:solidFill>
              </a:rPr>
              <a:t>par ailleurs.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b="1" dirty="0" smtClean="0">
                <a:solidFill>
                  <a:srgbClr val="12124E"/>
                </a:solidFill>
              </a:rPr>
              <a:t>Une </a:t>
            </a:r>
            <a:r>
              <a:rPr lang="fr-FR" sz="1200" b="1" dirty="0" smtClean="0">
                <a:solidFill>
                  <a:srgbClr val="C00000"/>
                </a:solidFill>
              </a:rPr>
              <a:t>méthodologie nationale </a:t>
            </a:r>
            <a:r>
              <a:rPr lang="fr-FR" sz="1200" b="1" dirty="0" smtClean="0">
                <a:solidFill>
                  <a:srgbClr val="12124E"/>
                </a:solidFill>
              </a:rPr>
              <a:t>sera proposée en s’appuyant sur des remontées terrain des surcoûts des établissements.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6285013" y="1401743"/>
            <a:ext cx="2572041" cy="27699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fr-FR"/>
            </a:defPPr>
            <a:lvl1pPr marL="171450" indent="-171450">
              <a:buFont typeface="Arial" panose="020B0604020202020204" pitchFamily="34" charset="0"/>
              <a:buChar char="•"/>
              <a:defRPr sz="1200" b="1">
                <a:solidFill>
                  <a:srgbClr val="12124E"/>
                </a:solidFill>
              </a:defRPr>
            </a:lvl1pPr>
          </a:lstStyle>
          <a:p>
            <a:pPr marL="0" indent="0">
              <a:buNone/>
            </a:pPr>
            <a:r>
              <a:rPr lang="fr-FR" dirty="0"/>
              <a:t>246 millions d’€ délégués dès la </a:t>
            </a:r>
            <a:r>
              <a:rPr lang="fr-FR" dirty="0">
                <a:solidFill>
                  <a:srgbClr val="C00000"/>
                </a:solidFill>
              </a:rPr>
              <a:t>C1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6267924" y="1846745"/>
            <a:ext cx="2572041" cy="27699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fr-FR"/>
            </a:defPPr>
            <a:lvl1pPr marL="171450" indent="-171450">
              <a:buFont typeface="Arial" panose="020B0604020202020204" pitchFamily="34" charset="0"/>
              <a:buChar char="•"/>
              <a:defRPr sz="1200" b="1">
                <a:solidFill>
                  <a:srgbClr val="12124E"/>
                </a:solidFill>
              </a:defRPr>
            </a:lvl1pPr>
          </a:lstStyle>
          <a:p>
            <a:pPr marL="0" indent="0">
              <a:buNone/>
            </a:pPr>
            <a:r>
              <a:rPr lang="fr-FR" dirty="0" smtClean="0">
                <a:solidFill>
                  <a:srgbClr val="C00000"/>
                </a:solidFill>
              </a:rPr>
              <a:t>Effectif</a:t>
            </a:r>
            <a:r>
              <a:rPr lang="fr-FR" dirty="0" smtClean="0"/>
              <a:t> depuis fin mars</a:t>
            </a:r>
            <a:endParaRPr lang="fr-FR" dirty="0"/>
          </a:p>
        </p:txBody>
      </p:sp>
      <p:sp>
        <p:nvSpPr>
          <p:cNvPr id="24" name="ZoneTexte 23"/>
          <p:cNvSpPr txBox="1"/>
          <p:nvPr/>
        </p:nvSpPr>
        <p:spPr>
          <a:xfrm>
            <a:off x="6300192" y="2288006"/>
            <a:ext cx="2572041" cy="27699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fr-FR"/>
            </a:defPPr>
            <a:lvl1pPr marL="171450" indent="-171450">
              <a:buFont typeface="Arial" panose="020B0604020202020204" pitchFamily="34" charset="0"/>
              <a:buChar char="•"/>
              <a:defRPr sz="1200" b="1">
                <a:solidFill>
                  <a:srgbClr val="12124E"/>
                </a:solidFill>
              </a:defRPr>
            </a:lvl1pPr>
          </a:lstStyle>
          <a:p>
            <a:pPr marL="0" indent="0">
              <a:buNone/>
            </a:pPr>
            <a:r>
              <a:rPr lang="fr-FR" dirty="0" smtClean="0">
                <a:solidFill>
                  <a:srgbClr val="C00000"/>
                </a:solidFill>
              </a:rPr>
              <a:t>Effectif</a:t>
            </a:r>
            <a:r>
              <a:rPr lang="fr-FR" dirty="0" smtClean="0"/>
              <a:t> à partir de mi-mai</a:t>
            </a:r>
            <a:endParaRPr lang="fr-FR" dirty="0"/>
          </a:p>
        </p:txBody>
      </p:sp>
      <p:sp>
        <p:nvSpPr>
          <p:cNvPr id="28" name="ZoneTexte 27"/>
          <p:cNvSpPr txBox="1"/>
          <p:nvPr/>
        </p:nvSpPr>
        <p:spPr>
          <a:xfrm>
            <a:off x="6059490" y="3436454"/>
            <a:ext cx="29651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b="1" dirty="0">
                <a:solidFill>
                  <a:srgbClr val="12124E"/>
                </a:solidFill>
              </a:rPr>
              <a:t>Publication d’une </a:t>
            </a:r>
            <a:r>
              <a:rPr lang="fr-FR" sz="1200" b="1" dirty="0">
                <a:solidFill>
                  <a:srgbClr val="C00000"/>
                </a:solidFill>
              </a:rPr>
              <a:t>ordonnance</a:t>
            </a:r>
            <a:r>
              <a:rPr lang="fr-FR" sz="1200" b="1" dirty="0">
                <a:solidFill>
                  <a:srgbClr val="12124E"/>
                </a:solidFill>
              </a:rPr>
              <a:t> dédiée le 25 mars et de son </a:t>
            </a:r>
            <a:r>
              <a:rPr lang="fr-FR" sz="1200" b="1" dirty="0">
                <a:solidFill>
                  <a:srgbClr val="C00000"/>
                </a:solidFill>
              </a:rPr>
              <a:t>arrêté</a:t>
            </a:r>
            <a:r>
              <a:rPr lang="fr-FR" sz="1200" b="1" dirty="0">
                <a:solidFill>
                  <a:srgbClr val="12124E"/>
                </a:solidFill>
              </a:rPr>
              <a:t> d’application le 6 </a:t>
            </a:r>
            <a:r>
              <a:rPr lang="fr-FR" sz="1200" b="1" dirty="0" smtClean="0">
                <a:solidFill>
                  <a:srgbClr val="12124E"/>
                </a:solidFill>
              </a:rPr>
              <a:t>mai.</a:t>
            </a:r>
            <a:endParaRPr lang="fr-FR" sz="1200" b="1" dirty="0">
              <a:solidFill>
                <a:srgbClr val="12124E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b="1" dirty="0">
                <a:solidFill>
                  <a:srgbClr val="12124E"/>
                </a:solidFill>
              </a:rPr>
              <a:t>Les notifications des montants garantis par ES auront lieu </a:t>
            </a:r>
            <a:r>
              <a:rPr lang="fr-FR" sz="1200" b="1" dirty="0" smtClean="0">
                <a:solidFill>
                  <a:srgbClr val="C00000"/>
                </a:solidFill>
              </a:rPr>
              <a:t>en mai</a:t>
            </a:r>
            <a:r>
              <a:rPr lang="fr-FR" sz="1200" b="1" dirty="0" smtClean="0">
                <a:solidFill>
                  <a:srgbClr val="12124E"/>
                </a:solidFill>
              </a:rPr>
              <a:t> </a:t>
            </a:r>
            <a:r>
              <a:rPr lang="fr-FR" sz="1200" b="1" dirty="0">
                <a:solidFill>
                  <a:srgbClr val="12124E"/>
                </a:solidFill>
              </a:rPr>
              <a:t>(activité M3)</a:t>
            </a:r>
          </a:p>
        </p:txBody>
      </p:sp>
      <p:sp>
        <p:nvSpPr>
          <p:cNvPr id="29" name="ZoneTexte 28"/>
          <p:cNvSpPr txBox="1"/>
          <p:nvPr/>
        </p:nvSpPr>
        <p:spPr>
          <a:xfrm>
            <a:off x="6071394" y="5212357"/>
            <a:ext cx="303800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fr-FR" sz="1200" b="1" dirty="0" smtClean="0">
                <a:solidFill>
                  <a:srgbClr val="C00000"/>
                </a:solidFill>
              </a:rPr>
              <a:t>Premières délégations </a:t>
            </a:r>
            <a:r>
              <a:rPr lang="fr-FR" sz="1200" b="1" dirty="0" smtClean="0">
                <a:solidFill>
                  <a:srgbClr val="12124E"/>
                </a:solidFill>
              </a:rPr>
              <a:t>d’urgence de 475 M€ en avril et mai;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fr-FR" sz="1200" b="1" dirty="0" smtClean="0">
                <a:solidFill>
                  <a:srgbClr val="12124E"/>
                </a:solidFill>
              </a:rPr>
              <a:t>Des </a:t>
            </a:r>
            <a:r>
              <a:rPr lang="fr-FR" sz="1200" b="1" dirty="0" smtClean="0">
                <a:solidFill>
                  <a:srgbClr val="C00000"/>
                </a:solidFill>
              </a:rPr>
              <a:t>délégations complémentaires </a:t>
            </a:r>
            <a:r>
              <a:rPr lang="fr-FR" sz="1200" b="1" dirty="0" smtClean="0">
                <a:solidFill>
                  <a:srgbClr val="12124E"/>
                </a:solidFill>
              </a:rPr>
              <a:t>interviendront en tant que de besoin </a:t>
            </a:r>
            <a:r>
              <a:rPr lang="fr-FR" sz="1200" b="1" dirty="0" smtClean="0">
                <a:solidFill>
                  <a:srgbClr val="C00000"/>
                </a:solidFill>
              </a:rPr>
              <a:t>dans la suite de la campagne</a:t>
            </a:r>
            <a:r>
              <a:rPr lang="fr-FR" sz="1200" b="1" dirty="0" smtClean="0">
                <a:solidFill>
                  <a:srgbClr val="12124E"/>
                </a:solidFill>
              </a:rPr>
              <a:t>, selon la méthodologie  de compensation des surcoûts retenue</a:t>
            </a:r>
            <a:endParaRPr lang="fr-FR" sz="1200" b="1" dirty="0">
              <a:solidFill>
                <a:srgbClr val="12124E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51667" y="1438909"/>
            <a:ext cx="1960093" cy="1079811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395536" y="1683965"/>
            <a:ext cx="19259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1200" b="1" dirty="0">
                <a:solidFill>
                  <a:schemeClr val="bg1"/>
                </a:solidFill>
              </a:rPr>
              <a:t>A très court terme, éviter toute rupture de trésorerie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51667" y="3284984"/>
            <a:ext cx="1960093" cy="140706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410240" y="3364075"/>
            <a:ext cx="20015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200" b="1" dirty="0">
                <a:solidFill>
                  <a:schemeClr val="bg1"/>
                </a:solidFill>
              </a:rPr>
              <a:t>Sécuriser les financements des établissements qui subissent une déformation de leur activité sur la période de crise et sa sortie 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67544" y="5280883"/>
            <a:ext cx="1960093" cy="1172453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539552" y="5445224"/>
            <a:ext cx="18002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fr-FR" sz="1400" b="1" dirty="0">
              <a:solidFill>
                <a:schemeClr val="bg1"/>
              </a:solidFill>
            </a:endParaRPr>
          </a:p>
          <a:p>
            <a:pPr algn="ctr"/>
            <a:r>
              <a:rPr lang="fr-FR" sz="1200" b="1" dirty="0">
                <a:solidFill>
                  <a:schemeClr val="bg1"/>
                </a:solidFill>
              </a:rPr>
              <a:t>Compenser les impacts budgétaires spécifiques</a:t>
            </a:r>
          </a:p>
        </p:txBody>
      </p:sp>
      <p:cxnSp>
        <p:nvCxnSpPr>
          <p:cNvPr id="34" name="Connecteur droit 33"/>
          <p:cNvCxnSpPr/>
          <p:nvPr/>
        </p:nvCxnSpPr>
        <p:spPr>
          <a:xfrm>
            <a:off x="2554620" y="1011401"/>
            <a:ext cx="1156" cy="5513943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/>
          <p:cNvCxnSpPr/>
          <p:nvPr/>
        </p:nvCxnSpPr>
        <p:spPr>
          <a:xfrm>
            <a:off x="6012160" y="980728"/>
            <a:ext cx="0" cy="5544616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/>
          <p:cNvCxnSpPr/>
          <p:nvPr/>
        </p:nvCxnSpPr>
        <p:spPr>
          <a:xfrm>
            <a:off x="410240" y="2982318"/>
            <a:ext cx="8410232" cy="14634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/>
          <p:cNvCxnSpPr/>
          <p:nvPr/>
        </p:nvCxnSpPr>
        <p:spPr>
          <a:xfrm>
            <a:off x="467544" y="5142558"/>
            <a:ext cx="8410232" cy="14634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avec flèche 44"/>
          <p:cNvCxnSpPr>
            <a:endCxn id="22" idx="1"/>
          </p:cNvCxnSpPr>
          <p:nvPr/>
        </p:nvCxnSpPr>
        <p:spPr>
          <a:xfrm>
            <a:off x="5849855" y="1537345"/>
            <a:ext cx="435158" cy="2898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avec flèche 46"/>
          <p:cNvCxnSpPr/>
          <p:nvPr/>
        </p:nvCxnSpPr>
        <p:spPr>
          <a:xfrm>
            <a:off x="5865034" y="1988840"/>
            <a:ext cx="435158" cy="2898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avec flèche 47"/>
          <p:cNvCxnSpPr/>
          <p:nvPr/>
        </p:nvCxnSpPr>
        <p:spPr>
          <a:xfrm>
            <a:off x="5868144" y="2420888"/>
            <a:ext cx="435158" cy="2898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ZoneTexte 48"/>
          <p:cNvSpPr txBox="1"/>
          <p:nvPr/>
        </p:nvSpPr>
        <p:spPr>
          <a:xfrm>
            <a:off x="0" y="6558000"/>
            <a:ext cx="9109402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>
                <a:solidFill>
                  <a:srgbClr val="C00000"/>
                </a:solidFill>
              </a:rPr>
              <a:t>Les différents dispositifs font l’objet d’une concertation resserrée avec les fédérations hospitalières et les ARS </a:t>
            </a:r>
            <a:endParaRPr lang="fr-FR" sz="1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289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1324</TotalTime>
  <Words>338</Words>
  <Application>Microsoft Office PowerPoint</Application>
  <PresentationFormat>Affichage à l'écran (4:3)</PresentationFormat>
  <Paragraphs>31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4" baseType="lpstr">
      <vt:lpstr>Arial</vt:lpstr>
      <vt:lpstr>Calibri</vt:lpstr>
      <vt:lpstr>Thème Office</vt:lpstr>
      <vt:lpstr>Présentation PowerPoint</vt:lpstr>
    </vt:vector>
  </TitlesOfParts>
  <Company>Ministères Chargés des Affaires Sociales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elizabeth.bouttier</dc:creator>
  <cp:lastModifiedBy>BELLANGER-MAUFFRET, Claire-Lise (DGOS/SOUS-DIR PILOTAGE PERFORMANCE/PF1)</cp:lastModifiedBy>
  <cp:revision>64</cp:revision>
  <cp:lastPrinted>2019-07-24T10:33:42Z</cp:lastPrinted>
  <dcterms:created xsi:type="dcterms:W3CDTF">2019-07-05T08:53:59Z</dcterms:created>
  <dcterms:modified xsi:type="dcterms:W3CDTF">2020-05-13T19:54:54Z</dcterms:modified>
</cp:coreProperties>
</file>