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slideLayouts/slideLayout5.xml" ContentType="application/vnd.openxmlformats-officedocument.presentationml.slideLayout+xml"/>
  <Override PartName="/ppt/theme/theme5.xml" ContentType="application/vnd.openxmlformats-officedocument.theme+xml"/>
  <Override PartName="/ppt/slideLayouts/slideLayout6.xml" ContentType="application/vnd.openxmlformats-officedocument.presentationml.slideLayout+xml"/>
  <Override PartName="/ppt/theme/theme6.xml" ContentType="application/vnd.openxmlformats-officedocument.theme+xml"/>
  <Override PartName="/ppt/slideLayouts/slideLayout7.xml" ContentType="application/vnd.openxmlformats-officedocument.presentationml.slideLayout+xml"/>
  <Override PartName="/ppt/theme/theme7.xml" ContentType="application/vnd.openxmlformats-officedocument.theme+xml"/>
  <Override PartName="/ppt/slideLayouts/slideLayout8.xml" ContentType="application/vnd.openxmlformats-officedocument.presentationml.slideLayout+xml"/>
  <Override PartName="/ppt/theme/theme8.xml" ContentType="application/vnd.openxmlformats-officedocument.theme+xml"/>
  <Override PartName="/ppt/slideLayouts/slideLayout9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5" r:id="rId1"/>
    <p:sldMasterId id="2147483758" r:id="rId2"/>
    <p:sldMasterId id="2147483750" r:id="rId3"/>
    <p:sldMasterId id="2147483686" r:id="rId4"/>
    <p:sldMasterId id="2147483734" r:id="rId5"/>
    <p:sldMasterId id="2147483730" r:id="rId6"/>
    <p:sldMasterId id="2147483747" r:id="rId7"/>
    <p:sldMasterId id="2147483738" r:id="rId8"/>
    <p:sldMasterId id="2147483740" r:id="rId9"/>
  </p:sldMasterIdLst>
  <p:notesMasterIdLst>
    <p:notesMasterId r:id="rId14"/>
  </p:notesMasterIdLst>
  <p:handoutMasterIdLst>
    <p:handoutMasterId r:id="rId15"/>
  </p:handoutMasterIdLst>
  <p:sldIdLst>
    <p:sldId id="316" r:id="rId10"/>
    <p:sldId id="286" r:id="rId11"/>
    <p:sldId id="303" r:id="rId12"/>
    <p:sldId id="332" r:id="rId13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OMA, Julie (DGS/MICOM)" initials="SJ(" lastIdx="1" clrIdx="0">
    <p:extLst>
      <p:ext uri="{19B8F6BF-5375-455C-9EA6-DF929625EA0E}">
        <p15:presenceInfo xmlns:p15="http://schemas.microsoft.com/office/powerpoint/2012/main" userId="S-1-5-21-27022435-3177379373-3347635678-7556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6B06"/>
    <a:srgbClr val="E83C4E"/>
    <a:srgbClr val="7FC395"/>
    <a:srgbClr val="3C4693"/>
    <a:srgbClr val="273583"/>
    <a:srgbClr val="DCDEF0"/>
    <a:srgbClr val="C5D300"/>
    <a:srgbClr val="8890BB"/>
    <a:srgbClr val="009AB2"/>
    <a:srgbClr val="C7CB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Style à thème 1 - Accentuation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284E427A-3D55-4303-BF80-6455036E1DE7}" styleName="Style à thème 1 - Accentuation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051" autoAdjust="0"/>
    <p:restoredTop sz="85663" autoAdjust="0"/>
  </p:normalViewPr>
  <p:slideViewPr>
    <p:cSldViewPr snapToGrid="0">
      <p:cViewPr varScale="1">
        <p:scale>
          <a:sx n="95" d="100"/>
          <a:sy n="95" d="100"/>
        </p:scale>
        <p:origin x="1686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5" d="100"/>
          <a:sy n="75" d="100"/>
        </p:scale>
        <p:origin x="2448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5" Type="http://schemas.openxmlformats.org/officeDocument/2006/relationships/slideMaster" Target="slideMasters/slideMaster5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1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AEEAB5-2C3A-423F-8EE9-474FF60FD7E4}" type="datetimeFigureOut">
              <a:rPr lang="fr-FR" smtClean="0"/>
              <a:t>22/09/2020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584776-D907-453B-8B38-591991522D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02628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08C419-FCC7-46D0-925F-4D245798B981}" type="datetimeFigureOut">
              <a:rPr lang="fr-FR" smtClean="0"/>
              <a:t>22/09/2020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129EA7-38A1-468F-8FEE-6574E476B64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78840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129EA7-38A1-468F-8FEE-6574E476B644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24599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129EA7-38A1-468F-8FEE-6574E476B644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0685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129EA7-38A1-468F-8FEE-6574E476B644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76782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_Titre géné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34979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GS_Diapo_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90029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GS_Diapo_Texte_Titre 1 lig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71665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GS_Diapo_Texte_Titre 2 lig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209384" y="433472"/>
            <a:ext cx="611088" cy="309632"/>
          </a:xfrm>
          <a:prstGeom prst="rect">
            <a:avLst/>
          </a:prstGeom>
        </p:spPr>
        <p:txBody>
          <a:bodyPr/>
          <a:lstStyle>
            <a:lvl1pPr algn="ctr">
              <a:defRPr sz="1400">
                <a:solidFill>
                  <a:schemeClr val="bg1"/>
                </a:solidFill>
                <a:latin typeface="+mj-lt"/>
              </a:defRPr>
            </a:lvl1pPr>
          </a:lstStyle>
          <a:p>
            <a:fld id="{71EA4696-CE7E-4B16-ADD7-937198B6ED5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72314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GS_Diapo_Texte_Titre 1 lig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6"/>
          <p:cNvSpPr txBox="1">
            <a:spLocks/>
          </p:cNvSpPr>
          <p:nvPr userDrawn="1"/>
        </p:nvSpPr>
        <p:spPr>
          <a:xfrm>
            <a:off x="8208472" y="6383624"/>
            <a:ext cx="611088" cy="30963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457200" rtl="0" eaLnBrk="1" latinLnBrk="0" hangingPunct="1">
              <a:defRPr sz="1400" kern="1200">
                <a:solidFill>
                  <a:srgbClr val="273583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1EA4696-CE7E-4B16-ADD7-937198B6ED5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273856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GS_Diapo_Texte_Titre 2 lig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504589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GS_Diapo_Texte_Sans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6"/>
          <p:cNvSpPr>
            <a:spLocks noGrp="1"/>
          </p:cNvSpPr>
          <p:nvPr>
            <p:ph type="sldNum" sz="quarter" idx="4"/>
          </p:nvPr>
        </p:nvSpPr>
        <p:spPr>
          <a:xfrm>
            <a:off x="8208472" y="6383624"/>
            <a:ext cx="611088" cy="309632"/>
          </a:xfrm>
          <a:prstGeom prst="rect">
            <a:avLst/>
          </a:prstGeom>
        </p:spPr>
        <p:txBody>
          <a:bodyPr/>
          <a:lstStyle>
            <a:lvl1pPr algn="ctr">
              <a:defRPr sz="1400">
                <a:solidFill>
                  <a:srgbClr val="273583"/>
                </a:solidFill>
                <a:latin typeface="+mj-lt"/>
              </a:defRPr>
            </a:lvl1pPr>
          </a:lstStyle>
          <a:p>
            <a:fld id="{71EA4696-CE7E-4B16-ADD7-937198B6ED5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671857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_AvecTitre_Illustr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6"/>
          <p:cNvSpPr>
            <a:spLocks noGrp="1"/>
          </p:cNvSpPr>
          <p:nvPr>
            <p:ph type="sldNum" sz="quarter" idx="4"/>
          </p:nvPr>
        </p:nvSpPr>
        <p:spPr>
          <a:xfrm>
            <a:off x="8208472" y="6383624"/>
            <a:ext cx="611088" cy="309632"/>
          </a:xfrm>
          <a:prstGeom prst="rect">
            <a:avLst/>
          </a:prstGeom>
        </p:spPr>
        <p:txBody>
          <a:bodyPr/>
          <a:lstStyle>
            <a:lvl1pPr algn="ctr">
              <a:defRPr sz="1400">
                <a:solidFill>
                  <a:srgbClr val="273583"/>
                </a:solidFill>
                <a:latin typeface="+mj-lt"/>
              </a:defRPr>
            </a:lvl1pPr>
          </a:lstStyle>
          <a:p>
            <a:fld id="{71EA4696-CE7E-4B16-ADD7-937198B6ED5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033093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GS_Diapo_avec titre_Illustr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6"/>
          <p:cNvSpPr>
            <a:spLocks noGrp="1"/>
          </p:cNvSpPr>
          <p:nvPr>
            <p:ph type="sldNum" sz="quarter" idx="4"/>
          </p:nvPr>
        </p:nvSpPr>
        <p:spPr>
          <a:xfrm>
            <a:off x="8208472" y="6383624"/>
            <a:ext cx="611088" cy="309632"/>
          </a:xfrm>
          <a:prstGeom prst="rect">
            <a:avLst/>
          </a:prstGeom>
        </p:spPr>
        <p:txBody>
          <a:bodyPr/>
          <a:lstStyle>
            <a:lvl1pPr algn="ctr">
              <a:defRPr sz="1400">
                <a:solidFill>
                  <a:srgbClr val="273583"/>
                </a:solidFill>
                <a:latin typeface="+mj-lt"/>
              </a:defRPr>
            </a:lvl1pPr>
          </a:lstStyle>
          <a:p>
            <a:fld id="{71EA4696-CE7E-4B16-ADD7-937198B6ED5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999780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7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8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/>
          </p:cNvSpPr>
          <p:nvPr userDrawn="1"/>
        </p:nvSpPr>
        <p:spPr>
          <a:xfrm>
            <a:off x="323528" y="325456"/>
            <a:ext cx="8496944" cy="61926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/>
          <p:cNvSpPr/>
          <p:nvPr userDrawn="1"/>
        </p:nvSpPr>
        <p:spPr>
          <a:xfrm>
            <a:off x="7308472" y="-7200"/>
            <a:ext cx="938883" cy="6858000"/>
          </a:xfrm>
          <a:prstGeom prst="rect">
            <a:avLst/>
          </a:prstGeom>
          <a:solidFill>
            <a:srgbClr val="273583">
              <a:alpha val="5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548680"/>
            <a:ext cx="2088232" cy="878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45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>
            <a:spLocks/>
          </p:cNvSpPr>
          <p:nvPr userDrawn="1"/>
        </p:nvSpPr>
        <p:spPr>
          <a:xfrm>
            <a:off x="323528" y="332656"/>
            <a:ext cx="8496944" cy="540000"/>
          </a:xfrm>
          <a:prstGeom prst="rect">
            <a:avLst/>
          </a:prstGeom>
          <a:solidFill>
            <a:srgbClr val="273583">
              <a:alpha val="5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Image 1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220" y="6311288"/>
            <a:ext cx="889698" cy="374324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4"/>
          </p:nvPr>
        </p:nvSpPr>
        <p:spPr>
          <a:xfrm>
            <a:off x="8208472" y="6383624"/>
            <a:ext cx="611088" cy="309632"/>
          </a:xfrm>
          <a:prstGeom prst="rect">
            <a:avLst/>
          </a:prstGeom>
        </p:spPr>
        <p:txBody>
          <a:bodyPr/>
          <a:lstStyle>
            <a:lvl1pPr algn="ctr">
              <a:defRPr sz="1400">
                <a:solidFill>
                  <a:srgbClr val="273583"/>
                </a:solidFill>
                <a:latin typeface="+mj-lt"/>
              </a:defRPr>
            </a:lvl1pPr>
          </a:lstStyle>
          <a:p>
            <a:fld id="{71EA4696-CE7E-4B16-ADD7-937198B6ED5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33790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marL="0" algn="l" defTabSz="914400" rtl="0" eaLnBrk="1" latinLnBrk="0" hangingPunct="1">
        <a:spcBef>
          <a:spcPct val="0"/>
        </a:spcBef>
        <a:buNone/>
        <a:defRPr lang="fr-FR" sz="1800" b="1" i="1" kern="1200" dirty="0">
          <a:solidFill>
            <a:schemeClr val="bg1"/>
          </a:solidFill>
          <a:latin typeface="Cambria" panose="02040503050406030204" pitchFamily="18" charset="0"/>
          <a:ea typeface="+mn-ea"/>
          <a:cs typeface="+mn-cs"/>
        </a:defRPr>
      </a:lvl1pPr>
    </p:titleStyle>
    <p:bodyStyle>
      <a:lvl1pPr marL="285750" indent="-285750" algn="l" defTabSz="914400" rtl="0" eaLnBrk="1" latinLnBrk="0" hangingPunct="1">
        <a:spcBef>
          <a:spcPct val="20000"/>
        </a:spcBef>
        <a:spcAft>
          <a:spcPts val="1200"/>
        </a:spcAft>
        <a:buFont typeface="Arial" panose="020B0604020202020204" pitchFamily="34" charset="0"/>
        <a:buChar char="•"/>
        <a:defRPr lang="fr-FR" sz="1700" b="1" i="0" u="none" strike="noStrike" kern="1200" baseline="0" dirty="0" smtClean="0">
          <a:solidFill>
            <a:srgbClr val="3C4693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spcBef>
          <a:spcPts val="600"/>
        </a:spcBef>
        <a:spcAft>
          <a:spcPts val="600"/>
        </a:spcAft>
        <a:buFont typeface="Arial" panose="020B0604020202020204" pitchFamily="34" charset="0"/>
        <a:buNone/>
        <a:defRPr lang="fr-FR" sz="1500" b="1" kern="1200" dirty="0" smtClean="0">
          <a:solidFill>
            <a:srgbClr val="C8D223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7145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>
            <a:spLocks/>
          </p:cNvSpPr>
          <p:nvPr userDrawn="1"/>
        </p:nvSpPr>
        <p:spPr>
          <a:xfrm>
            <a:off x="323528" y="332656"/>
            <a:ext cx="8496944" cy="540000"/>
          </a:xfrm>
          <a:prstGeom prst="rect">
            <a:avLst/>
          </a:prstGeom>
          <a:solidFill>
            <a:srgbClr val="273583">
              <a:alpha val="5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Image 1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220" y="6311288"/>
            <a:ext cx="889698" cy="374324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4"/>
          </p:nvPr>
        </p:nvSpPr>
        <p:spPr>
          <a:xfrm>
            <a:off x="8208472" y="6383624"/>
            <a:ext cx="611088" cy="309632"/>
          </a:xfrm>
          <a:prstGeom prst="rect">
            <a:avLst/>
          </a:prstGeom>
        </p:spPr>
        <p:txBody>
          <a:bodyPr/>
          <a:lstStyle>
            <a:lvl1pPr algn="ctr">
              <a:defRPr sz="1400">
                <a:solidFill>
                  <a:srgbClr val="273583"/>
                </a:solidFill>
                <a:latin typeface="+mj-lt"/>
              </a:defRPr>
            </a:lvl1pPr>
          </a:lstStyle>
          <a:p>
            <a:fld id="{71EA4696-CE7E-4B16-ADD7-937198B6ED5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77401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marL="0" algn="l" defTabSz="914400" rtl="0" eaLnBrk="1" latinLnBrk="0" hangingPunct="1">
        <a:spcBef>
          <a:spcPct val="0"/>
        </a:spcBef>
        <a:buNone/>
        <a:defRPr lang="fr-FR" sz="1800" b="1" i="1" kern="1200" dirty="0">
          <a:solidFill>
            <a:schemeClr val="bg1"/>
          </a:solidFill>
          <a:latin typeface="Cambria" panose="02040503050406030204" pitchFamily="18" charset="0"/>
          <a:ea typeface="+mn-ea"/>
          <a:cs typeface="+mn-cs"/>
        </a:defRPr>
      </a:lvl1pPr>
    </p:titleStyle>
    <p:bodyStyle>
      <a:lvl1pPr marL="285750" indent="-285750" algn="l" defTabSz="914400" rtl="0" eaLnBrk="1" latinLnBrk="0" hangingPunct="1">
        <a:spcBef>
          <a:spcPct val="20000"/>
        </a:spcBef>
        <a:spcAft>
          <a:spcPts val="1200"/>
        </a:spcAft>
        <a:buFont typeface="Arial" panose="020B0604020202020204" pitchFamily="34" charset="0"/>
        <a:buChar char="•"/>
        <a:defRPr lang="fr-FR" sz="1700" b="1" i="0" u="none" strike="noStrike" kern="1200" baseline="0" dirty="0" smtClean="0">
          <a:solidFill>
            <a:srgbClr val="3C4693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spcBef>
          <a:spcPts val="600"/>
        </a:spcBef>
        <a:spcAft>
          <a:spcPts val="600"/>
        </a:spcAft>
        <a:buFont typeface="Arial" panose="020B0604020202020204" pitchFamily="34" charset="0"/>
        <a:buNone/>
        <a:defRPr lang="fr-FR" sz="1500" b="1" kern="1200" dirty="0" smtClean="0">
          <a:solidFill>
            <a:srgbClr val="C8D223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7145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>
            <a:spLocks/>
          </p:cNvSpPr>
          <p:nvPr userDrawn="1"/>
        </p:nvSpPr>
        <p:spPr>
          <a:xfrm>
            <a:off x="323528" y="332656"/>
            <a:ext cx="8496944" cy="923388"/>
          </a:xfrm>
          <a:prstGeom prst="rect">
            <a:avLst/>
          </a:prstGeom>
          <a:solidFill>
            <a:srgbClr val="273583">
              <a:alpha val="5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5" name="Image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220" y="6311288"/>
            <a:ext cx="889698" cy="374324"/>
          </a:xfrm>
          <a:prstGeom prst="rect">
            <a:avLst/>
          </a:prstGeom>
        </p:spPr>
      </p:pic>
      <p:sp>
        <p:nvSpPr>
          <p:cNvPr id="13" name="Espace réservé du numéro de diapositive 6"/>
          <p:cNvSpPr txBox="1">
            <a:spLocks/>
          </p:cNvSpPr>
          <p:nvPr userDrawn="1"/>
        </p:nvSpPr>
        <p:spPr>
          <a:xfrm>
            <a:off x="8208472" y="6383624"/>
            <a:ext cx="611088" cy="30963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457200" rtl="0" eaLnBrk="1" latinLnBrk="0" hangingPunct="1">
              <a:defRPr sz="1400" kern="1200">
                <a:solidFill>
                  <a:srgbClr val="273583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1EA4696-CE7E-4B16-ADD7-937198B6ED5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01204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220" y="6311288"/>
            <a:ext cx="889698" cy="374324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4"/>
          </p:nvPr>
        </p:nvSpPr>
        <p:spPr>
          <a:xfrm>
            <a:off x="8208472" y="6383624"/>
            <a:ext cx="611088" cy="309632"/>
          </a:xfrm>
          <a:prstGeom prst="rect">
            <a:avLst/>
          </a:prstGeom>
        </p:spPr>
        <p:txBody>
          <a:bodyPr/>
          <a:lstStyle>
            <a:lvl1pPr algn="ctr">
              <a:defRPr sz="1400">
                <a:solidFill>
                  <a:srgbClr val="273583"/>
                </a:solidFill>
                <a:latin typeface="+mj-lt"/>
              </a:defRPr>
            </a:lvl1pPr>
          </a:lstStyle>
          <a:p>
            <a:fld id="{71EA4696-CE7E-4B16-ADD7-937198B6ED54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3" name="Connecteur droit 2"/>
          <p:cNvCxnSpPr/>
          <p:nvPr userDrawn="1"/>
        </p:nvCxnSpPr>
        <p:spPr>
          <a:xfrm>
            <a:off x="333220" y="838261"/>
            <a:ext cx="8496944" cy="0"/>
          </a:xfrm>
          <a:prstGeom prst="line">
            <a:avLst/>
          </a:prstGeom>
          <a:ln w="38100">
            <a:solidFill>
              <a:srgbClr val="8890BB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93742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marL="0" algn="l" defTabSz="914400" rtl="0" eaLnBrk="1" latinLnBrk="0" hangingPunct="1">
        <a:spcBef>
          <a:spcPct val="0"/>
        </a:spcBef>
        <a:buNone/>
        <a:defRPr lang="fr-FR" sz="1800" b="1" i="1" kern="1200" dirty="0">
          <a:solidFill>
            <a:schemeClr val="bg1"/>
          </a:solidFill>
          <a:latin typeface="Cambria" panose="02040503050406030204" pitchFamily="18" charset="0"/>
          <a:ea typeface="+mn-ea"/>
          <a:cs typeface="+mn-cs"/>
        </a:defRPr>
      </a:lvl1pPr>
    </p:titleStyle>
    <p:bodyStyle>
      <a:lvl1pPr marL="285750" indent="-285750" algn="l" defTabSz="914400" rtl="0" eaLnBrk="1" latinLnBrk="0" hangingPunct="1">
        <a:spcBef>
          <a:spcPct val="20000"/>
        </a:spcBef>
        <a:spcAft>
          <a:spcPts val="1200"/>
        </a:spcAft>
        <a:buFont typeface="Arial" panose="020B0604020202020204" pitchFamily="34" charset="0"/>
        <a:buChar char="•"/>
        <a:defRPr lang="fr-FR" sz="1700" b="1" i="0" u="none" strike="noStrike" kern="1200" baseline="0" dirty="0" smtClean="0">
          <a:solidFill>
            <a:srgbClr val="3C4693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spcBef>
          <a:spcPts val="600"/>
        </a:spcBef>
        <a:spcAft>
          <a:spcPts val="600"/>
        </a:spcAft>
        <a:buFont typeface="Arial" panose="020B0604020202020204" pitchFamily="34" charset="0"/>
        <a:buNone/>
        <a:defRPr lang="fr-FR" sz="1500" b="1" kern="1200" dirty="0" smtClean="0">
          <a:solidFill>
            <a:srgbClr val="C8D223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7145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220" y="6311288"/>
            <a:ext cx="889698" cy="374324"/>
          </a:xfrm>
          <a:prstGeom prst="rect">
            <a:avLst/>
          </a:prstGeom>
        </p:spPr>
      </p:pic>
      <p:sp>
        <p:nvSpPr>
          <p:cNvPr id="13" name="Espace réservé du numéro de diapositive 6"/>
          <p:cNvSpPr txBox="1">
            <a:spLocks/>
          </p:cNvSpPr>
          <p:nvPr userDrawn="1"/>
        </p:nvSpPr>
        <p:spPr>
          <a:xfrm>
            <a:off x="8208472" y="6383624"/>
            <a:ext cx="611088" cy="30963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457200" rtl="0" eaLnBrk="1" latinLnBrk="0" hangingPunct="1">
              <a:defRPr sz="1400" kern="1200">
                <a:solidFill>
                  <a:srgbClr val="273583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1EA4696-CE7E-4B16-ADD7-937198B6ED54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5" name="Connecteur droit 4"/>
          <p:cNvCxnSpPr/>
          <p:nvPr userDrawn="1"/>
        </p:nvCxnSpPr>
        <p:spPr>
          <a:xfrm>
            <a:off x="333220" y="1250243"/>
            <a:ext cx="8496944" cy="0"/>
          </a:xfrm>
          <a:prstGeom prst="line">
            <a:avLst/>
          </a:prstGeom>
          <a:ln w="38100">
            <a:solidFill>
              <a:srgbClr val="8890BB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2938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220" y="6311288"/>
            <a:ext cx="889698" cy="374324"/>
          </a:xfrm>
          <a:prstGeom prst="rect">
            <a:avLst/>
          </a:prstGeom>
        </p:spPr>
      </p:pic>
      <p:sp>
        <p:nvSpPr>
          <p:cNvPr id="6" name="Espace réservé du numéro de diapositive 6"/>
          <p:cNvSpPr>
            <a:spLocks noGrp="1"/>
          </p:cNvSpPr>
          <p:nvPr>
            <p:ph type="sldNum" sz="quarter" idx="4"/>
          </p:nvPr>
        </p:nvSpPr>
        <p:spPr>
          <a:xfrm>
            <a:off x="8208472" y="6383624"/>
            <a:ext cx="611088" cy="309632"/>
          </a:xfrm>
          <a:prstGeom prst="rect">
            <a:avLst/>
          </a:prstGeom>
        </p:spPr>
        <p:txBody>
          <a:bodyPr/>
          <a:lstStyle>
            <a:lvl1pPr algn="ctr">
              <a:defRPr sz="1400">
                <a:solidFill>
                  <a:srgbClr val="273583"/>
                </a:solidFill>
                <a:latin typeface="+mj-lt"/>
              </a:defRPr>
            </a:lvl1pPr>
          </a:lstStyle>
          <a:p>
            <a:fld id="{71EA4696-CE7E-4B16-ADD7-937198B6ED5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17241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220" y="6311288"/>
            <a:ext cx="889698" cy="374324"/>
          </a:xfrm>
          <a:prstGeom prst="rect">
            <a:avLst/>
          </a:prstGeom>
        </p:spPr>
      </p:pic>
      <p:sp>
        <p:nvSpPr>
          <p:cNvPr id="6" name="Espace réservé du numéro de diapositive 6"/>
          <p:cNvSpPr>
            <a:spLocks noGrp="1"/>
          </p:cNvSpPr>
          <p:nvPr>
            <p:ph type="sldNum" sz="quarter" idx="4"/>
          </p:nvPr>
        </p:nvSpPr>
        <p:spPr>
          <a:xfrm>
            <a:off x="8208472" y="6383624"/>
            <a:ext cx="611088" cy="309632"/>
          </a:xfrm>
          <a:prstGeom prst="rect">
            <a:avLst/>
          </a:prstGeom>
        </p:spPr>
        <p:txBody>
          <a:bodyPr/>
          <a:lstStyle>
            <a:lvl1pPr algn="ctr">
              <a:defRPr sz="1400">
                <a:solidFill>
                  <a:srgbClr val="273583"/>
                </a:solidFill>
                <a:latin typeface="+mj-lt"/>
              </a:defRPr>
            </a:lvl1pPr>
          </a:lstStyle>
          <a:p>
            <a:fld id="{71EA4696-CE7E-4B16-ADD7-937198B6ED54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Rectangle 3"/>
          <p:cNvSpPr/>
          <p:nvPr userDrawn="1"/>
        </p:nvSpPr>
        <p:spPr>
          <a:xfrm>
            <a:off x="6012160" y="0"/>
            <a:ext cx="3131840" cy="6858000"/>
          </a:xfrm>
          <a:prstGeom prst="rect">
            <a:avLst/>
          </a:prstGeom>
          <a:solidFill>
            <a:srgbClr val="C7CB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5" name="Connecteur droit 4"/>
          <p:cNvCxnSpPr/>
          <p:nvPr userDrawn="1"/>
        </p:nvCxnSpPr>
        <p:spPr>
          <a:xfrm>
            <a:off x="391768" y="1207124"/>
            <a:ext cx="5176520" cy="0"/>
          </a:xfrm>
          <a:prstGeom prst="line">
            <a:avLst/>
          </a:prstGeom>
          <a:ln w="57150">
            <a:solidFill>
              <a:srgbClr val="273583">
                <a:alpha val="54902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23514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6012160" y="0"/>
            <a:ext cx="3131840" cy="6858000"/>
          </a:xfrm>
          <a:prstGeom prst="rect">
            <a:avLst/>
          </a:prstGeom>
          <a:solidFill>
            <a:srgbClr val="8890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Image 1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220" y="6311288"/>
            <a:ext cx="889698" cy="374324"/>
          </a:xfrm>
          <a:prstGeom prst="rect">
            <a:avLst/>
          </a:prstGeom>
        </p:spPr>
      </p:pic>
      <p:sp>
        <p:nvSpPr>
          <p:cNvPr id="6" name="Espace réservé du numéro de diapositive 6"/>
          <p:cNvSpPr>
            <a:spLocks noGrp="1"/>
          </p:cNvSpPr>
          <p:nvPr>
            <p:ph type="sldNum" sz="quarter" idx="4"/>
          </p:nvPr>
        </p:nvSpPr>
        <p:spPr>
          <a:xfrm>
            <a:off x="8208472" y="6383624"/>
            <a:ext cx="611088" cy="309632"/>
          </a:xfrm>
          <a:prstGeom prst="rect">
            <a:avLst/>
          </a:prstGeom>
        </p:spPr>
        <p:txBody>
          <a:bodyPr/>
          <a:lstStyle>
            <a:lvl1pPr algn="ctr">
              <a:defRPr sz="1400">
                <a:solidFill>
                  <a:srgbClr val="273583"/>
                </a:solidFill>
                <a:latin typeface="+mj-lt"/>
              </a:defRPr>
            </a:lvl1pPr>
          </a:lstStyle>
          <a:p>
            <a:fld id="{71EA4696-CE7E-4B16-ADD7-937198B6ED54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5" name="Connecteur droit 4"/>
          <p:cNvCxnSpPr/>
          <p:nvPr userDrawn="1"/>
        </p:nvCxnSpPr>
        <p:spPr>
          <a:xfrm>
            <a:off x="391768" y="1207124"/>
            <a:ext cx="5176520" cy="0"/>
          </a:xfrm>
          <a:prstGeom prst="line">
            <a:avLst/>
          </a:prstGeom>
          <a:ln w="57150">
            <a:solidFill>
              <a:srgbClr val="273583">
                <a:alpha val="54902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8493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847714" y="2461409"/>
            <a:ext cx="6173200" cy="2304256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 defTabSz="457200">
              <a:spcBef>
                <a:spcPts val="0"/>
              </a:spcBef>
              <a:spcAft>
                <a:spcPts val="400"/>
              </a:spcAft>
            </a:pPr>
            <a:r>
              <a:rPr lang="fr-FR" sz="3800" dirty="0">
                <a:solidFill>
                  <a:srgbClr val="3C4693"/>
                </a:solidFill>
                <a:latin typeface="Cambria" panose="02040503050406030204" pitchFamily="18" charset="0"/>
                <a:ea typeface="CMU Concrete" pitchFamily="50" charset="0"/>
                <a:cs typeface="CMU Concrete" pitchFamily="50" charset="0"/>
              </a:rPr>
              <a:t>Information sur le médicament: </a:t>
            </a:r>
          </a:p>
          <a:p>
            <a:pPr lvl="0" algn="l" defTabSz="457200">
              <a:spcBef>
                <a:spcPts val="0"/>
              </a:spcBef>
              <a:spcAft>
                <a:spcPts val="400"/>
              </a:spcAft>
            </a:pPr>
            <a:r>
              <a:rPr lang="fr-FR" sz="3800" dirty="0">
                <a:solidFill>
                  <a:srgbClr val="3C4693"/>
                </a:solidFill>
                <a:latin typeface="Cambria" panose="02040503050406030204" pitchFamily="18" charset="0"/>
                <a:ea typeface="CMU Concrete" pitchFamily="50" charset="0"/>
                <a:cs typeface="CMU Concrete" pitchFamily="50" charset="0"/>
              </a:rPr>
              <a:t>Surveillance des indicateurs 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2801666" y="5840528"/>
            <a:ext cx="4186616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400"/>
              </a:spcAft>
            </a:pPr>
            <a:r>
              <a:rPr lang="fr-FR" sz="1000" b="1" dirty="0">
                <a:solidFill>
                  <a:srgbClr val="3C4693"/>
                </a:solidFill>
                <a:latin typeface="Cambria" panose="02040503050406030204" pitchFamily="18" charset="0"/>
              </a:rPr>
              <a:t>21/09/2020</a:t>
            </a:r>
          </a:p>
          <a:p>
            <a:pPr algn="r"/>
            <a:r>
              <a:rPr lang="fr-FR" sz="1000" dirty="0" smtClean="0">
                <a:solidFill>
                  <a:srgbClr val="3C4693"/>
                </a:solidFill>
                <a:latin typeface="Cambria" panose="02040503050406030204" pitchFamily="18" charset="0"/>
              </a:rPr>
              <a:t>Centre de Crise Sanitaire</a:t>
            </a:r>
          </a:p>
          <a:p>
            <a:pPr algn="r"/>
            <a:r>
              <a:rPr lang="fr-FR" sz="1000" dirty="0" smtClean="0">
                <a:solidFill>
                  <a:srgbClr val="3C4693"/>
                </a:solidFill>
                <a:latin typeface="Cambria" panose="02040503050406030204" pitchFamily="18" charset="0"/>
              </a:rPr>
              <a:t>Nathalie </a:t>
            </a:r>
            <a:r>
              <a:rPr lang="fr-FR" sz="1000" dirty="0" err="1" smtClean="0">
                <a:solidFill>
                  <a:srgbClr val="3C4693"/>
                </a:solidFill>
                <a:latin typeface="Cambria" panose="02040503050406030204" pitchFamily="18" charset="0"/>
              </a:rPr>
              <a:t>Grené-Lerouge</a:t>
            </a:r>
            <a:endParaRPr lang="fr-FR" sz="1000" dirty="0">
              <a:solidFill>
                <a:srgbClr val="3C4693"/>
              </a:solidFill>
              <a:latin typeface="Cambria" panose="020405030504060302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 rot="19191373">
            <a:off x="307051" y="3363538"/>
            <a:ext cx="7276125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 smtClean="0">
                <a:solidFill>
                  <a:schemeClr val="bg2">
                    <a:lumMod val="75000"/>
                  </a:schemeClr>
                </a:solidFill>
              </a:rPr>
              <a:t>Confidentiel – Ne pas diffuser</a:t>
            </a:r>
            <a:endParaRPr lang="fr-FR" sz="2400" b="1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5456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36161" y="934705"/>
            <a:ext cx="8570772" cy="61616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/>
            </a:pPr>
            <a:r>
              <a:rPr lang="fr-FR" sz="1600" b="1" dirty="0">
                <a:solidFill>
                  <a:srgbClr val="273583"/>
                </a:solidFill>
              </a:rPr>
              <a:t>Depuis le 1er aout 2020, fin de substitution de l’Etat aux laboratoires pharmaceutiques pour l’approvisionnement des établissements de santé pour l’achat de ces 5 molécules</a:t>
            </a:r>
            <a:r>
              <a:rPr lang="fr-FR" sz="1600" b="1" dirty="0" smtClean="0">
                <a:solidFill>
                  <a:srgbClr val="273583"/>
                </a:solidFill>
              </a:rPr>
              <a:t>.</a:t>
            </a:r>
            <a:endParaRPr lang="fr-FR" sz="1600" b="1" dirty="0">
              <a:solidFill>
                <a:srgbClr val="273583"/>
              </a:solidFill>
            </a:endParaRPr>
          </a:p>
          <a:p>
            <a:pPr marL="742950" lvl="1" indent="-285750"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ü"/>
              <a:defRPr/>
            </a:pPr>
            <a:r>
              <a:rPr lang="fr-FR" sz="1600" dirty="0">
                <a:solidFill>
                  <a:srgbClr val="273583"/>
                </a:solidFill>
              </a:rPr>
              <a:t>Les établissements de santé peuvent commander auprès de leurs fournisseurs habituels les produits concernés. </a:t>
            </a:r>
          </a:p>
          <a:p>
            <a:pPr marL="742950" lvl="1" indent="-285750"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ü"/>
              <a:defRPr/>
            </a:pPr>
            <a:r>
              <a:rPr lang="fr-FR" sz="1600" dirty="0">
                <a:solidFill>
                  <a:srgbClr val="273583"/>
                </a:solidFill>
              </a:rPr>
              <a:t>Les ARS resteront le contact privilégié pour la coordination des dépannages infrarégionaux entre </a:t>
            </a:r>
            <a:r>
              <a:rPr lang="fr-FR" sz="1600" dirty="0" smtClean="0">
                <a:solidFill>
                  <a:srgbClr val="273583"/>
                </a:solidFill>
              </a:rPr>
              <a:t>établissements</a:t>
            </a:r>
            <a:endParaRPr lang="fr-FR" sz="1600" dirty="0">
              <a:solidFill>
                <a:srgbClr val="273583"/>
              </a:solidFill>
            </a:endParaRPr>
          </a:p>
          <a:p>
            <a:pPr marL="742950" lvl="1" indent="-285750"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ü"/>
              <a:defRPr/>
            </a:pPr>
            <a:r>
              <a:rPr lang="fr-FR" sz="1600" dirty="0">
                <a:solidFill>
                  <a:srgbClr val="273583"/>
                </a:solidFill>
              </a:rPr>
              <a:t>Les établissements devront continuer de mettre à jour, à un rythme hebdomadaire, les stocks disponibles pour chacun de ces médicaments sur la plateforme nationale « maPUI.fr » (rappelé dans le MINSANTE 2020_149 et MARS 2020_72, envoyé le 11/08/20</a:t>
            </a:r>
            <a:r>
              <a:rPr lang="fr-FR" sz="1600" dirty="0" smtClean="0">
                <a:solidFill>
                  <a:srgbClr val="273583"/>
                </a:solidFill>
              </a:rPr>
              <a:t>)</a:t>
            </a:r>
          </a:p>
          <a:p>
            <a:pPr lvl="0"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defRPr/>
            </a:pPr>
            <a:endParaRPr lang="fr-FR" sz="1600" dirty="0">
              <a:solidFill>
                <a:srgbClr val="273583"/>
              </a:solidFill>
            </a:endParaRPr>
          </a:p>
          <a:p>
            <a:pPr marL="285750" lvl="0" indent="-285750"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§"/>
              <a:defRPr/>
            </a:pPr>
            <a:r>
              <a:rPr lang="fr-FR" sz="1600" b="1" dirty="0">
                <a:solidFill>
                  <a:srgbClr val="273583"/>
                </a:solidFill>
              </a:rPr>
              <a:t>Afin d’éviter tout risque de pénurie, plusieurs adaptations sont nécessaires : </a:t>
            </a:r>
          </a:p>
          <a:p>
            <a:pPr marL="800100" lvl="1" indent="-342900"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ü"/>
              <a:defRPr/>
            </a:pPr>
            <a:r>
              <a:rPr lang="fr-FR" sz="1600" dirty="0">
                <a:solidFill>
                  <a:srgbClr val="273583"/>
                </a:solidFill>
              </a:rPr>
              <a:t>Mise en place d’un contingentement quantitatif et </a:t>
            </a:r>
            <a:r>
              <a:rPr lang="fr-FR" sz="1600" dirty="0" smtClean="0">
                <a:solidFill>
                  <a:srgbClr val="273583"/>
                </a:solidFill>
              </a:rPr>
              <a:t>qualitatif,</a:t>
            </a:r>
            <a:endParaRPr lang="fr-FR" sz="1600" dirty="0">
              <a:solidFill>
                <a:srgbClr val="273583"/>
              </a:solidFill>
            </a:endParaRPr>
          </a:p>
          <a:p>
            <a:pPr marL="800100" lvl="1" indent="-342900"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ü"/>
              <a:defRPr/>
            </a:pPr>
            <a:r>
              <a:rPr lang="fr-FR" sz="1600" dirty="0" smtClean="0">
                <a:solidFill>
                  <a:srgbClr val="273583"/>
                </a:solidFill>
              </a:rPr>
              <a:t>Recours </a:t>
            </a:r>
            <a:r>
              <a:rPr lang="fr-FR" sz="1600" dirty="0">
                <a:solidFill>
                  <a:srgbClr val="273583"/>
                </a:solidFill>
              </a:rPr>
              <a:t>limité au « hors marché » </a:t>
            </a:r>
            <a:r>
              <a:rPr lang="fr-FR" sz="1600" dirty="0" smtClean="0">
                <a:solidFill>
                  <a:srgbClr val="273583"/>
                </a:solidFill>
              </a:rPr>
              <a:t>,</a:t>
            </a:r>
          </a:p>
          <a:p>
            <a:pPr marL="800100" lvl="1" indent="-342900"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ü"/>
              <a:defRPr/>
            </a:pPr>
            <a:r>
              <a:rPr lang="fr-FR" sz="1600" dirty="0" smtClean="0">
                <a:solidFill>
                  <a:srgbClr val="273583"/>
                </a:solidFill>
              </a:rPr>
              <a:t>Autorisation </a:t>
            </a:r>
            <a:r>
              <a:rPr lang="fr-FR" sz="1600" dirty="0">
                <a:solidFill>
                  <a:srgbClr val="273583"/>
                </a:solidFill>
              </a:rPr>
              <a:t>d’importation (si livrés avec la fiche ANSM permettant de limiter le risque iatrogène + </a:t>
            </a:r>
            <a:r>
              <a:rPr lang="fr-FR" sz="1600" dirty="0" smtClean="0">
                <a:solidFill>
                  <a:srgbClr val="273583"/>
                </a:solidFill>
              </a:rPr>
              <a:t>ré-étiquetage </a:t>
            </a:r>
            <a:r>
              <a:rPr lang="fr-FR" sz="1600" dirty="0">
                <a:solidFill>
                  <a:srgbClr val="273583"/>
                </a:solidFill>
              </a:rPr>
              <a:t>des conditionnements primaires</a:t>
            </a:r>
            <a:r>
              <a:rPr lang="fr-FR" sz="1600" dirty="0" smtClean="0">
                <a:solidFill>
                  <a:srgbClr val="273583"/>
                </a:solidFill>
              </a:rPr>
              <a:t>),</a:t>
            </a:r>
          </a:p>
          <a:p>
            <a:pPr marL="800100" lvl="1" indent="-342900"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ü"/>
              <a:defRPr/>
            </a:pPr>
            <a:r>
              <a:rPr lang="fr-FR" sz="1600" dirty="0" smtClean="0">
                <a:solidFill>
                  <a:srgbClr val="273583"/>
                </a:solidFill>
              </a:rPr>
              <a:t>Plafonnement </a:t>
            </a:r>
            <a:r>
              <a:rPr lang="fr-FR" sz="1600" dirty="0">
                <a:solidFill>
                  <a:srgbClr val="273583"/>
                </a:solidFill>
              </a:rPr>
              <a:t>des prix des achats pour compte jusqu’à la fin de </a:t>
            </a:r>
            <a:r>
              <a:rPr lang="fr-FR" sz="1600" dirty="0" smtClean="0">
                <a:solidFill>
                  <a:srgbClr val="273583"/>
                </a:solidFill>
              </a:rPr>
              <a:t>l’année.</a:t>
            </a:r>
            <a:endParaRPr kumimoji="0" lang="fr-FR" sz="1600" b="0" i="0" u="none" strike="noStrike" kern="1200" cap="none" spc="0" normalizeH="0" baseline="0" noProof="0" dirty="0" smtClean="0">
              <a:ln>
                <a:noFill/>
              </a:ln>
              <a:solidFill>
                <a:srgbClr val="273583"/>
              </a:solidFill>
              <a:effectLst/>
              <a:uLnTx/>
              <a:uFillTx/>
              <a:latin typeface="Calibri"/>
            </a:endParaRPr>
          </a:p>
          <a:p>
            <a:pPr marL="0" marR="0" lvl="1" indent="0" algn="ctr" defTabSz="457200" rtl="0" eaLnBrk="1" fontAlgn="auto" latinLnBrk="0" hangingPunct="1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rgbClr val="002060"/>
              </a:buClr>
              <a:buSzTx/>
              <a:buFontTx/>
              <a:buNone/>
              <a:tabLst/>
              <a:defRPr/>
            </a:pPr>
            <a:endParaRPr kumimoji="0" lang="fr-FR" sz="1600" b="1" i="1" u="none" strike="noStrike" kern="1200" cap="none" spc="0" normalizeH="0" baseline="0" noProof="0" dirty="0" smtClean="0">
              <a:ln>
                <a:noFill/>
              </a:ln>
              <a:solidFill>
                <a:srgbClr val="273583"/>
              </a:solidFill>
              <a:effectLst/>
              <a:uLnTx/>
              <a:uFillTx/>
              <a:latin typeface="Calibri"/>
            </a:endParaRPr>
          </a:p>
          <a:p>
            <a:pPr marL="0" marR="0" lvl="1" indent="0" algn="ctr" defTabSz="457200" rtl="0" eaLnBrk="1" fontAlgn="auto" latinLnBrk="0" hangingPunct="1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rgbClr val="002060"/>
              </a:buClr>
              <a:buSzTx/>
              <a:buFontTx/>
              <a:buNone/>
              <a:tabLst/>
              <a:defRPr/>
            </a:pPr>
            <a:endParaRPr lang="fr-FR" sz="1600" b="1" i="1" dirty="0">
              <a:solidFill>
                <a:srgbClr val="273583"/>
              </a:solidFill>
              <a:latin typeface="Calibri"/>
            </a:endParaRPr>
          </a:p>
          <a:p>
            <a:pPr marL="0" marR="0" lvl="1" indent="0" algn="ctr" defTabSz="457200" rtl="0" eaLnBrk="1" fontAlgn="auto" latinLnBrk="0" hangingPunct="1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rgbClr val="002060"/>
              </a:buClr>
              <a:buSzTx/>
              <a:buFontTx/>
              <a:buNone/>
              <a:tabLst/>
              <a:defRPr/>
            </a:pPr>
            <a:endParaRPr kumimoji="0" lang="fr-FR" sz="1600" b="1" i="1" u="none" strike="noStrike" kern="1200" cap="none" spc="0" normalizeH="0" baseline="0" noProof="0" dirty="0" smtClean="0">
              <a:ln>
                <a:noFill/>
              </a:ln>
              <a:solidFill>
                <a:srgbClr val="273583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336161" y="356661"/>
            <a:ext cx="85707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200" b="1" i="1" dirty="0">
                <a:solidFill>
                  <a:schemeClr val="bg1"/>
                </a:solidFill>
                <a:latin typeface="Cambria" panose="02040503050406030204" pitchFamily="18" charset="0"/>
              </a:rPr>
              <a:t>Un retour à un fonctionnement « normal » depuis le 1er aout 2020</a:t>
            </a:r>
          </a:p>
        </p:txBody>
      </p:sp>
      <p:sp>
        <p:nvSpPr>
          <p:cNvPr id="5" name="Rectangle 4"/>
          <p:cNvSpPr/>
          <p:nvPr/>
        </p:nvSpPr>
        <p:spPr>
          <a:xfrm rot="19191373">
            <a:off x="307051" y="3363538"/>
            <a:ext cx="7276125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 smtClean="0">
                <a:solidFill>
                  <a:schemeClr val="bg2">
                    <a:lumMod val="75000"/>
                  </a:schemeClr>
                </a:solidFill>
              </a:rPr>
              <a:t>Confidentiel – Ne pas diffuser</a:t>
            </a:r>
            <a:endParaRPr lang="fr-FR" sz="2400" b="1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3969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385148" y="341421"/>
            <a:ext cx="69999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fr-FR" sz="2400" b="1" i="1" dirty="0">
                <a:solidFill>
                  <a:prstClr val="white"/>
                </a:solidFill>
                <a:latin typeface="Cambria" panose="02040503050406030204" pitchFamily="18" charset="0"/>
              </a:rPr>
              <a:t>Suivi </a:t>
            </a:r>
            <a:r>
              <a:rPr lang="fr-FR" sz="2400" b="1" i="1" dirty="0" smtClean="0">
                <a:solidFill>
                  <a:prstClr val="white"/>
                </a:solidFill>
                <a:latin typeface="Cambria" panose="02040503050406030204" pitchFamily="18" charset="0"/>
              </a:rPr>
              <a:t>: 6 </a:t>
            </a:r>
            <a:r>
              <a:rPr lang="fr-FR" sz="2400" b="1" i="1" smtClean="0">
                <a:solidFill>
                  <a:prstClr val="white"/>
                </a:solidFill>
                <a:latin typeface="Cambria" panose="02040503050406030204" pitchFamily="18" charset="0"/>
              </a:rPr>
              <a:t>indicateurs identifiés</a:t>
            </a:r>
            <a:endParaRPr lang="fr-FR" sz="2400" b="1" i="1" dirty="0">
              <a:solidFill>
                <a:prstClr val="white"/>
              </a:solidFill>
              <a:latin typeface="Cambria" panose="020405030504060302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124606" y="1690272"/>
            <a:ext cx="6674069" cy="38467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/>
        </p:nvSpPr>
        <p:spPr>
          <a:xfrm>
            <a:off x="385148" y="1005260"/>
            <a:ext cx="8606452" cy="52322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fr-FR" sz="1600" b="1" dirty="0">
                <a:solidFill>
                  <a:srgbClr val="273583"/>
                </a:solidFill>
              </a:rPr>
              <a:t>Suivi hebdomadaire de l’état des stocks des 5 molécules </a:t>
            </a:r>
            <a:r>
              <a:rPr lang="fr-FR" sz="1600" b="1" dirty="0" smtClean="0">
                <a:solidFill>
                  <a:srgbClr val="273583"/>
                </a:solidFill>
              </a:rPr>
              <a:t>prioritaires des </a:t>
            </a:r>
            <a:r>
              <a:rPr lang="fr-FR" sz="1600" b="1" dirty="0">
                <a:solidFill>
                  <a:srgbClr val="273583"/>
                </a:solidFill>
              </a:rPr>
              <a:t>laboratoires pharmaceutiques (ANSM) </a:t>
            </a:r>
          </a:p>
          <a:p>
            <a:pPr marL="1028700" lvl="2" indent="-342900">
              <a:buFont typeface="Wingdings" panose="05000000000000000000" pitchFamily="2" charset="2"/>
              <a:buChar char="§"/>
            </a:pPr>
            <a:r>
              <a:rPr lang="fr-FR" sz="1600" dirty="0" err="1" smtClean="0"/>
              <a:t>atracurium</a:t>
            </a:r>
            <a:r>
              <a:rPr lang="fr-FR" sz="1600" dirty="0"/>
              <a:t>, </a:t>
            </a:r>
            <a:r>
              <a:rPr lang="fr-FR" sz="1600" dirty="0" err="1"/>
              <a:t>cisatracurium</a:t>
            </a:r>
            <a:r>
              <a:rPr lang="fr-FR" sz="1600" dirty="0"/>
              <a:t>, </a:t>
            </a:r>
            <a:r>
              <a:rPr lang="fr-FR" sz="1600" dirty="0" err="1" smtClean="0"/>
              <a:t>rocuronium</a:t>
            </a:r>
            <a:r>
              <a:rPr lang="fr-FR" sz="1600" dirty="0" smtClean="0"/>
              <a:t> </a:t>
            </a:r>
          </a:p>
          <a:p>
            <a:pPr marL="1028700" lvl="2" indent="-342900">
              <a:buFont typeface="Wingdings" panose="05000000000000000000" pitchFamily="2" charset="2"/>
              <a:buChar char="§"/>
            </a:pPr>
            <a:r>
              <a:rPr lang="fr-FR" sz="1600" dirty="0" smtClean="0"/>
              <a:t>et </a:t>
            </a:r>
            <a:r>
              <a:rPr lang="fr-FR" sz="1600" dirty="0" err="1"/>
              <a:t>propofol</a:t>
            </a:r>
            <a:r>
              <a:rPr lang="fr-FR" sz="1600" dirty="0"/>
              <a:t>, </a:t>
            </a:r>
            <a:r>
              <a:rPr lang="fr-FR" sz="1600" dirty="0" err="1" smtClean="0"/>
              <a:t>midazolam</a:t>
            </a:r>
            <a:endParaRPr lang="fr-FR" sz="1600" dirty="0" smtClean="0"/>
          </a:p>
          <a:p>
            <a:pPr marL="971550" lvl="2" indent="-285750">
              <a:buFont typeface="Wingdings" panose="05000000000000000000" pitchFamily="2" charset="2"/>
              <a:buChar char="§"/>
            </a:pPr>
            <a:endParaRPr lang="fr-FR" sz="1600" dirty="0"/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fr-FR" sz="1600" b="1" dirty="0">
                <a:solidFill>
                  <a:srgbClr val="273583"/>
                </a:solidFill>
              </a:rPr>
              <a:t>Suivi hebdomadaire de l'état des stocks </a:t>
            </a:r>
            <a:r>
              <a:rPr lang="fr-FR" sz="1600" b="1" dirty="0" smtClean="0">
                <a:solidFill>
                  <a:srgbClr val="273583"/>
                </a:solidFill>
              </a:rPr>
              <a:t>de 4 </a:t>
            </a:r>
            <a:r>
              <a:rPr lang="fr-FR" sz="1600" b="1" dirty="0">
                <a:solidFill>
                  <a:srgbClr val="273583"/>
                </a:solidFill>
              </a:rPr>
              <a:t>médicaments hors </a:t>
            </a:r>
            <a:r>
              <a:rPr lang="fr-FR" sz="1600" b="1" dirty="0" smtClean="0">
                <a:solidFill>
                  <a:srgbClr val="273583"/>
                </a:solidFill>
              </a:rPr>
              <a:t>molécules </a:t>
            </a:r>
            <a:r>
              <a:rPr lang="fr-FR" sz="1600" b="1" dirty="0">
                <a:solidFill>
                  <a:srgbClr val="273583"/>
                </a:solidFill>
              </a:rPr>
              <a:t>dans les laboratoires pharmaceutiques (ANSM)</a:t>
            </a:r>
          </a:p>
          <a:p>
            <a:pPr marL="1028700" lvl="2" indent="-342900">
              <a:buFont typeface="Wingdings" panose="05000000000000000000" pitchFamily="2" charset="2"/>
              <a:buChar char="§"/>
            </a:pPr>
            <a:r>
              <a:rPr lang="fr-FR" sz="1600" dirty="0" err="1"/>
              <a:t>étomidate</a:t>
            </a:r>
            <a:r>
              <a:rPr lang="fr-FR" sz="1600" dirty="0"/>
              <a:t>, kétamine, </a:t>
            </a:r>
            <a:r>
              <a:rPr lang="fr-FR" sz="1600" dirty="0" err="1"/>
              <a:t>dexaméthasone</a:t>
            </a:r>
            <a:r>
              <a:rPr lang="fr-FR" sz="1600" dirty="0"/>
              <a:t>, </a:t>
            </a:r>
            <a:r>
              <a:rPr lang="fr-FR" sz="1600" dirty="0" err="1" smtClean="0"/>
              <a:t>tocilizumab</a:t>
            </a:r>
            <a:endParaRPr lang="fr-FR" sz="1600" dirty="0" smtClean="0"/>
          </a:p>
          <a:p>
            <a:pPr marL="1028700" lvl="2" indent="-342900">
              <a:buFont typeface="Wingdings" panose="05000000000000000000" pitchFamily="2" charset="2"/>
              <a:buChar char="§"/>
            </a:pPr>
            <a:endParaRPr lang="fr-FR" sz="1600" dirty="0"/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fr-FR" sz="1600" b="1" dirty="0">
                <a:solidFill>
                  <a:srgbClr val="273583"/>
                </a:solidFill>
              </a:rPr>
              <a:t>Suivi hebdomadaire de l'état des stocks des molécules dans le stock de sécurité (+ quarantaines) (SPF)</a:t>
            </a:r>
          </a:p>
          <a:p>
            <a:pPr marL="514350" lvl="1" indent="-285750">
              <a:spcAft>
                <a:spcPts val="0"/>
              </a:spcAft>
              <a:buFont typeface="Wingdings" panose="05000000000000000000" pitchFamily="2" charset="2"/>
              <a:buChar char="§"/>
            </a:pPr>
            <a:endParaRPr lang="fr-FR" sz="1600" dirty="0"/>
          </a:p>
          <a:p>
            <a:pPr marL="285750" lvl="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fr-FR" sz="1600" b="1" dirty="0">
                <a:solidFill>
                  <a:srgbClr val="273583"/>
                </a:solidFill>
              </a:rPr>
              <a:t>Suivi hebdomadaire de l'état des stocks en PUI (DGOS</a:t>
            </a:r>
            <a:r>
              <a:rPr lang="fr-FR" sz="1600" b="1" dirty="0" smtClean="0">
                <a:solidFill>
                  <a:srgbClr val="273583"/>
                </a:solidFill>
              </a:rPr>
              <a:t>) notamment les 5 molécules prioritaires</a:t>
            </a:r>
            <a:endParaRPr lang="fr-FR" sz="1600" b="1" dirty="0">
              <a:solidFill>
                <a:srgbClr val="273583"/>
              </a:solidFill>
            </a:endParaRPr>
          </a:p>
          <a:p>
            <a:pPr marL="285750" lvl="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fr-FR" sz="1600" b="1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600" b="1" dirty="0">
                <a:solidFill>
                  <a:srgbClr val="273583"/>
                </a:solidFill>
              </a:rPr>
              <a:t>Suivi hebdomadaire de l'évolution du taux d’occupation en lits de réanimation par des patients </a:t>
            </a:r>
            <a:r>
              <a:rPr lang="fr-FR" sz="1600" b="1" dirty="0" smtClean="0">
                <a:solidFill>
                  <a:srgbClr val="273583"/>
                </a:solidFill>
              </a:rPr>
              <a:t>COVID+ par </a:t>
            </a:r>
            <a:r>
              <a:rPr lang="fr-FR" sz="1600" b="1" dirty="0">
                <a:solidFill>
                  <a:srgbClr val="273583"/>
                </a:solidFill>
              </a:rPr>
              <a:t>rapport à la capacité initiale en réanimation (données SIVIC + SAE) (CCS)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1600" b="1" dirty="0"/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fr-FR" sz="1600" b="1" dirty="0">
                <a:solidFill>
                  <a:srgbClr val="273583"/>
                </a:solidFill>
              </a:rPr>
              <a:t>Suivi des signaux faibles en provenance des ARS (CCS)</a:t>
            </a:r>
          </a:p>
          <a:p>
            <a:pPr marL="228600" lvl="1">
              <a:spcAft>
                <a:spcPts val="0"/>
              </a:spcAft>
            </a:pPr>
            <a:endParaRPr lang="fr-FR" sz="1600" dirty="0"/>
          </a:p>
        </p:txBody>
      </p:sp>
      <p:sp>
        <p:nvSpPr>
          <p:cNvPr id="5" name="Rectangle 4"/>
          <p:cNvSpPr/>
          <p:nvPr/>
        </p:nvSpPr>
        <p:spPr>
          <a:xfrm rot="19191373">
            <a:off x="307051" y="3363538"/>
            <a:ext cx="7276125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 smtClean="0">
                <a:solidFill>
                  <a:schemeClr val="bg2">
                    <a:lumMod val="75000"/>
                  </a:schemeClr>
                </a:solidFill>
              </a:rPr>
              <a:t>Confidentiel – Ne pas diffuser</a:t>
            </a:r>
            <a:endParaRPr lang="fr-FR" sz="2400" b="1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1255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385147" y="356661"/>
            <a:ext cx="85048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fr-FR" sz="2400" b="1" i="1" dirty="0" smtClean="0">
                <a:solidFill>
                  <a:prstClr val="white"/>
                </a:solidFill>
                <a:latin typeface="Cambria" panose="02040503050406030204" pitchFamily="18" charset="0"/>
              </a:rPr>
              <a:t>Mesures à mettre en place en fonction des seuils</a:t>
            </a:r>
            <a:endParaRPr lang="fr-FR" sz="2400" b="1" i="1" dirty="0">
              <a:solidFill>
                <a:prstClr val="white"/>
              </a:solidFill>
              <a:latin typeface="Cambria" panose="020405030504060302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124606" y="1690272"/>
            <a:ext cx="6674069" cy="38467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/>
        </p:nvSpPr>
        <p:spPr>
          <a:xfrm>
            <a:off x="131149" y="965200"/>
            <a:ext cx="8758852" cy="55794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z="1600" b="1" dirty="0">
                <a:solidFill>
                  <a:srgbClr val="273583"/>
                </a:solidFill>
              </a:rPr>
              <a:t>Tous les indicateurs sont au vert:</a:t>
            </a:r>
          </a:p>
          <a:p>
            <a:pPr lvl="0"/>
            <a:endParaRPr lang="fr-FR" sz="1600" b="1" dirty="0" smtClean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sz="1600" dirty="0"/>
              <a:t>L</a:t>
            </a:r>
            <a:r>
              <a:rPr lang="fr-FR" sz="1600" dirty="0" smtClean="0">
                <a:solidFill>
                  <a:srgbClr val="273583"/>
                </a:solidFill>
              </a:rPr>
              <a:t>es </a:t>
            </a:r>
            <a:r>
              <a:rPr lang="fr-FR" sz="1600" dirty="0">
                <a:solidFill>
                  <a:srgbClr val="273583"/>
                </a:solidFill>
              </a:rPr>
              <a:t>ARS devront inviter les établissements </a:t>
            </a:r>
            <a:r>
              <a:rPr lang="fr-FR" sz="1600" b="1" dirty="0">
                <a:solidFill>
                  <a:srgbClr val="273583"/>
                </a:solidFill>
              </a:rPr>
              <a:t>à remonter de façon régulière </a:t>
            </a:r>
            <a:r>
              <a:rPr lang="fr-FR" sz="1600" dirty="0">
                <a:solidFill>
                  <a:srgbClr val="273583"/>
                </a:solidFill>
              </a:rPr>
              <a:t>(rythme </a:t>
            </a:r>
            <a:r>
              <a:rPr lang="fr-FR" sz="1600" dirty="0" smtClean="0">
                <a:solidFill>
                  <a:srgbClr val="273583"/>
                </a:solidFill>
              </a:rPr>
              <a:t>hebdomadaire</a:t>
            </a:r>
            <a:r>
              <a:rPr lang="fr-FR" sz="1600" dirty="0">
                <a:solidFill>
                  <a:srgbClr val="273583"/>
                </a:solidFill>
              </a:rPr>
              <a:t>) des stocks sur la plateforme </a:t>
            </a:r>
            <a:r>
              <a:rPr lang="fr-FR" sz="1600" dirty="0" smtClean="0">
                <a:solidFill>
                  <a:srgbClr val="273583"/>
                </a:solidFill>
              </a:rPr>
              <a:t>maPUI.fr</a:t>
            </a:r>
            <a:endParaRPr lang="fr-FR" sz="1600" dirty="0">
              <a:solidFill>
                <a:srgbClr val="273583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273583"/>
                </a:solidFill>
              </a:rPr>
              <a:t>Dépannage entre établissements coordonné par une régulation de l’ARS au niveau </a:t>
            </a:r>
            <a:r>
              <a:rPr lang="fr-FR" sz="1600" dirty="0" smtClean="0">
                <a:solidFill>
                  <a:srgbClr val="273583"/>
                </a:solidFill>
              </a:rPr>
              <a:t>territorial</a:t>
            </a:r>
            <a:endParaRPr lang="fr-FR" sz="1600" dirty="0">
              <a:solidFill>
                <a:srgbClr val="273583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273583"/>
                </a:solidFill>
              </a:rPr>
              <a:t>Contingentement  7 jours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 smtClean="0">
              <a:solidFill>
                <a:schemeClr val="tx1"/>
              </a:solidFill>
            </a:endParaRPr>
          </a:p>
          <a:p>
            <a:endParaRPr lang="fr-FR" sz="1600" b="1" dirty="0" smtClean="0">
              <a:solidFill>
                <a:schemeClr val="tx1"/>
              </a:solidFill>
            </a:endParaRPr>
          </a:p>
          <a:p>
            <a:r>
              <a:rPr lang="fr-FR" sz="1600" b="1" dirty="0">
                <a:solidFill>
                  <a:srgbClr val="273583"/>
                </a:solidFill>
              </a:rPr>
              <a:t>Autres mesures à mettre en place si les indicateurs atteignent des seuils plus élevées:</a:t>
            </a:r>
          </a:p>
          <a:p>
            <a:endParaRPr lang="fr-FR" sz="1600" b="1" dirty="0" smtClean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sz="1600" b="1" dirty="0">
                <a:solidFill>
                  <a:srgbClr val="273583"/>
                </a:solidFill>
              </a:rPr>
              <a:t>les établissements remontent de façon </a:t>
            </a:r>
            <a:r>
              <a:rPr lang="fr-FR" sz="1600" b="1" dirty="0" smtClean="0">
                <a:solidFill>
                  <a:srgbClr val="273583"/>
                </a:solidFill>
              </a:rPr>
              <a:t>plus fréquente</a:t>
            </a:r>
            <a:r>
              <a:rPr lang="fr-FR" sz="1600" dirty="0" smtClean="0">
                <a:solidFill>
                  <a:srgbClr val="273583"/>
                </a:solidFill>
              </a:rPr>
              <a:t> </a:t>
            </a:r>
            <a:r>
              <a:rPr lang="fr-FR" sz="1600" dirty="0">
                <a:solidFill>
                  <a:srgbClr val="273583"/>
                </a:solidFill>
              </a:rPr>
              <a:t>(de façon </a:t>
            </a:r>
            <a:r>
              <a:rPr lang="fr-FR" sz="1600" smtClean="0">
                <a:solidFill>
                  <a:srgbClr val="273583"/>
                </a:solidFill>
              </a:rPr>
              <a:t>bi-hebdomadaire</a:t>
            </a:r>
            <a:r>
              <a:rPr lang="fr-FR" sz="1600" dirty="0" smtClean="0">
                <a:solidFill>
                  <a:srgbClr val="273583"/>
                </a:solidFill>
              </a:rPr>
              <a:t> </a:t>
            </a:r>
            <a:r>
              <a:rPr lang="fr-FR" sz="1600" dirty="0">
                <a:solidFill>
                  <a:srgbClr val="273583"/>
                </a:solidFill>
              </a:rPr>
              <a:t>ou autre) des stocks sur la plateforme maPUI.fr;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273583"/>
                </a:solidFill>
              </a:rPr>
              <a:t>Déclenchement d’importation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273583"/>
                </a:solidFill>
              </a:rPr>
              <a:t>Contingentement qualitatif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273583"/>
                </a:solidFill>
              </a:rPr>
              <a:t>Mobilisation ponctuelle du stock national de sécurité (distribution possible à partir d’une molécule), avec selon la situation une possibilité d’un flux tirés.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273583"/>
                </a:solidFill>
              </a:rPr>
              <a:t>Epargne de doses / stratégie thérapeutiques modifiées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dirty="0">
                <a:solidFill>
                  <a:srgbClr val="273583"/>
                </a:solidFill>
              </a:rPr>
              <a:t>Mesure ultime: Préparation de la régulation </a:t>
            </a:r>
            <a:r>
              <a:rPr lang="fr-FR" sz="1600" b="1" dirty="0" smtClean="0">
                <a:solidFill>
                  <a:srgbClr val="273583"/>
                </a:solidFill>
              </a:rPr>
              <a:t>nationale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b="1" dirty="0">
              <a:solidFill>
                <a:srgbClr val="273583"/>
              </a:solidFill>
            </a:endParaRPr>
          </a:p>
          <a:p>
            <a:r>
              <a:rPr lang="fr-FR" sz="1600" b="1" i="1" dirty="0" smtClean="0">
                <a:solidFill>
                  <a:srgbClr val="FF0000"/>
                </a:solidFill>
              </a:rPr>
              <a:t>Les seuils de déclenchement et les mesures à mettre en place sont en cours d’arbitrage</a:t>
            </a:r>
            <a:endParaRPr lang="fr-FR" sz="1600" b="1" i="1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 rot="19191373">
            <a:off x="307051" y="3363538"/>
            <a:ext cx="7276125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 smtClean="0">
                <a:solidFill>
                  <a:schemeClr val="bg2">
                    <a:lumMod val="75000"/>
                  </a:schemeClr>
                </a:solidFill>
              </a:rPr>
              <a:t>Confidentiel – Ne pas diffuser</a:t>
            </a:r>
            <a:endParaRPr lang="fr-FR" sz="2400" b="1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0337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GS_Titre Principal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DGS-PageIntercalair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DGS_PagesIntérieures_AvecTitres_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_DGS_PagesIntérieures_AvecTitres_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5_DGS_PagesIntérieures_AvecTitres_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6_DGS_PagesIntérieures_AvecTitres_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7_DGS_PagesIntérieures_SansTitr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8_DGS_PagesIntérieures_AvecTitre_Illustré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9_DGS_PagesIntérieures_AvecTitre_Illustré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1044</TotalTime>
  <Words>499</Words>
  <Application>Microsoft Office PowerPoint</Application>
  <PresentationFormat>Affichage à l'écran (4:3)</PresentationFormat>
  <Paragraphs>57</Paragraphs>
  <Slides>4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9</vt:i4>
      </vt:variant>
      <vt:variant>
        <vt:lpstr>Titres des diapositives</vt:lpstr>
      </vt:variant>
      <vt:variant>
        <vt:i4>4</vt:i4>
      </vt:variant>
    </vt:vector>
  </HeadingPairs>
  <TitlesOfParts>
    <vt:vector size="18" baseType="lpstr">
      <vt:lpstr>Arial</vt:lpstr>
      <vt:lpstr>Calibri</vt:lpstr>
      <vt:lpstr>Cambria</vt:lpstr>
      <vt:lpstr>CMU Concrete</vt:lpstr>
      <vt:lpstr>Wingdings</vt:lpstr>
      <vt:lpstr>DGS_Titre Principal Présentation</vt:lpstr>
      <vt:lpstr>2_DGS-PageIntercalaire</vt:lpstr>
      <vt:lpstr>3_DGS_PagesIntérieures_AvecTitres_1</vt:lpstr>
      <vt:lpstr>4_DGS_PagesIntérieures_AvecTitres_2</vt:lpstr>
      <vt:lpstr>5_DGS_PagesIntérieures_AvecTitres_1</vt:lpstr>
      <vt:lpstr>6_DGS_PagesIntérieures_AvecTitres_2</vt:lpstr>
      <vt:lpstr>7_DGS_PagesIntérieures_SansTitre</vt:lpstr>
      <vt:lpstr>8_DGS_PagesIntérieures_AvecTitre_Illustrées</vt:lpstr>
      <vt:lpstr>9_DGS_PagesIntérieures_AvecTitre_Illustrées</vt:lpstr>
      <vt:lpstr>Présentation PowerPoint</vt:lpstr>
      <vt:lpstr>Présentation PowerPoint</vt:lpstr>
      <vt:lpstr>Présentation PowerPoint</vt:lpstr>
      <vt:lpstr>Présentation PowerPoint</vt:lpstr>
    </vt:vector>
  </TitlesOfParts>
  <Company>PPT/DSI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SOMA, Julie (DGS/MICOM)</dc:creator>
  <cp:lastModifiedBy>COHN, Emmanuelle (DGOS/SOUS-DIR PILOTAGE PERFORMANCE/PF2)</cp:lastModifiedBy>
  <cp:revision>81</cp:revision>
  <cp:lastPrinted>2018-09-20T13:43:57Z</cp:lastPrinted>
  <dcterms:created xsi:type="dcterms:W3CDTF">2018-09-17T13:21:29Z</dcterms:created>
  <dcterms:modified xsi:type="dcterms:W3CDTF">2020-09-22T08:10:11Z</dcterms:modified>
</cp:coreProperties>
</file>