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02/11/2020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02/11/2020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02/11/2020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02/11/2020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02/11/2020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02/11/2020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02/11/2020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02/11/2020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emf"/><Relationship Id="rId5" Type="http://schemas.openxmlformats.org/officeDocument/2006/relationships/image" Target="../media/image75.emf"/><Relationship Id="rId4" Type="http://schemas.openxmlformats.org/officeDocument/2006/relationships/image" Target="../media/image7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emf"/><Relationship Id="rId5" Type="http://schemas.openxmlformats.org/officeDocument/2006/relationships/image" Target="../media/image80.emf"/><Relationship Id="rId4" Type="http://schemas.openxmlformats.org/officeDocument/2006/relationships/image" Target="../media/image7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emf"/><Relationship Id="rId5" Type="http://schemas.openxmlformats.org/officeDocument/2006/relationships/image" Target="../media/image85.emf"/><Relationship Id="rId4" Type="http://schemas.openxmlformats.org/officeDocument/2006/relationships/image" Target="../media/image8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emf"/><Relationship Id="rId5" Type="http://schemas.openxmlformats.org/officeDocument/2006/relationships/image" Target="../media/image90.emf"/><Relationship Id="rId4" Type="http://schemas.openxmlformats.org/officeDocument/2006/relationships/image" Target="../media/image8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6.emf"/><Relationship Id="rId5" Type="http://schemas.openxmlformats.org/officeDocument/2006/relationships/image" Target="../media/image95.emf"/><Relationship Id="rId4" Type="http://schemas.openxmlformats.org/officeDocument/2006/relationships/image" Target="../media/image9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1.emf"/><Relationship Id="rId5" Type="http://schemas.openxmlformats.org/officeDocument/2006/relationships/image" Target="../media/image100.emf"/><Relationship Id="rId4" Type="http://schemas.openxmlformats.org/officeDocument/2006/relationships/image" Target="../media/image9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6.emf"/><Relationship Id="rId5" Type="http://schemas.openxmlformats.org/officeDocument/2006/relationships/image" Target="../media/image105.emf"/><Relationship Id="rId4" Type="http://schemas.openxmlformats.org/officeDocument/2006/relationships/image" Target="../media/image10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1.emf"/><Relationship Id="rId5" Type="http://schemas.openxmlformats.org/officeDocument/2006/relationships/image" Target="../media/image110.emf"/><Relationship Id="rId4" Type="http://schemas.openxmlformats.org/officeDocument/2006/relationships/image" Target="../media/image10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6.emf"/><Relationship Id="rId5" Type="http://schemas.openxmlformats.org/officeDocument/2006/relationships/image" Target="../media/image115.emf"/><Relationship Id="rId4" Type="http://schemas.openxmlformats.org/officeDocument/2006/relationships/image" Target="../media/image11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1.emf"/><Relationship Id="rId5" Type="http://schemas.openxmlformats.org/officeDocument/2006/relationships/image" Target="../media/image120.emf"/><Relationship Id="rId4" Type="http://schemas.openxmlformats.org/officeDocument/2006/relationships/image" Target="../media/image11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6.emf"/><Relationship Id="rId5" Type="http://schemas.openxmlformats.org/officeDocument/2006/relationships/image" Target="../media/image125.emf"/><Relationship Id="rId4" Type="http://schemas.openxmlformats.org/officeDocument/2006/relationships/image" Target="../media/image1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1.emf"/><Relationship Id="rId5" Type="http://schemas.openxmlformats.org/officeDocument/2006/relationships/image" Target="../media/image130.emf"/><Relationship Id="rId4" Type="http://schemas.openxmlformats.org/officeDocument/2006/relationships/image" Target="../media/image12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6.emf"/><Relationship Id="rId5" Type="http://schemas.openxmlformats.org/officeDocument/2006/relationships/image" Target="../media/image135.emf"/><Relationship Id="rId4" Type="http://schemas.openxmlformats.org/officeDocument/2006/relationships/image" Target="../media/image13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2" Type="http://schemas.openxmlformats.org/officeDocument/2006/relationships/image" Target="../media/image13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1.emf"/><Relationship Id="rId5" Type="http://schemas.openxmlformats.org/officeDocument/2006/relationships/image" Target="../media/image140.emf"/><Relationship Id="rId4" Type="http://schemas.openxmlformats.org/officeDocument/2006/relationships/image" Target="../media/image1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0"/>
          <a:ext cx="7315200" cy="411480"/>
        </p:xfrm>
        <a:graphic>
          <a:graphicData uri="http://schemas.openxmlformats.org/drawingml/2006/table">
            <a:tbl>
              <a:tblPr/>
              <a:tblGrid>
                <a:gridCol w="731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INDICATEURS DE PILOTAGE - COVID-19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7351776" y="0"/>
          <a:ext cx="1792224" cy="411480"/>
        </p:xfrm>
        <a:graphic>
          <a:graphicData uri="http://schemas.openxmlformats.org/drawingml/2006/table">
            <a:tbl>
              <a:tblPr/>
              <a:tblGrid>
                <a:gridCol w="1792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02 novembre 2020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457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8745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37033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55321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73609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457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d'incidence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57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431,57 / 100 000 hab.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18745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R - Taux de reproduction effectif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18745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1,33 [1,33 ; 1,34]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37033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d'occupation des lits en réa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37033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73,6%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55321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Tests RT-PCR réalisés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55321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NA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73609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de positivité tests RT-PCR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73609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20,63%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9" name="Espace réservé du contenu 18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91440" y="1188720"/>
            <a:ext cx="1645920" cy="1371600"/>
          </a:xfrm>
          <a:prstGeom prst="rect">
            <a:avLst/>
          </a:prstGeom>
        </p:spPr>
      </p:pic>
      <p:pic>
        <p:nvPicPr>
          <p:cNvPr id="20" name="Espace réservé du contenu 19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1920240" y="1188720"/>
            <a:ext cx="1645920" cy="1371600"/>
          </a:xfrm>
          <a:prstGeom prst="rect">
            <a:avLst/>
          </a:prstGeom>
        </p:spPr>
      </p:pic>
      <p:pic>
        <p:nvPicPr>
          <p:cNvPr id="21" name="Espace réservé du contenu 20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3749040" y="1188720"/>
            <a:ext cx="1645920" cy="1371600"/>
          </a:xfrm>
          <a:prstGeom prst="rect">
            <a:avLst/>
          </a:prstGeom>
        </p:spPr>
      </p:pic>
      <p:pic>
        <p:nvPicPr>
          <p:cNvPr id="22" name="Espace réservé du contenu 21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7406640" y="1188720"/>
            <a:ext cx="1645920" cy="1371600"/>
          </a:xfrm>
          <a:prstGeom prst="rect">
            <a:avLst/>
          </a:prstGeom>
        </p:spPr>
      </p:pic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5720" y="2560320"/>
          <a:ext cx="1737360" cy="3200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Nb de tests RT-PCR positifs pour 100 000 habitants - cumul sur 7 jours glissants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au 23"/>
          <p:cNvGraphicFramePr>
            <a:graphicFrameLocks noGrp="1"/>
          </p:cNvGraphicFramePr>
          <p:nvPr/>
        </p:nvGraphicFramePr>
        <p:xfrm>
          <a:off x="1874520" y="2560320"/>
          <a:ext cx="1737360" cy="3200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de reproduction de la COVID-19 en France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 + SI-VIC + OSCOUR)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Tableau 24"/>
          <p:cNvGraphicFramePr>
            <a:graphicFrameLocks noGrp="1"/>
          </p:cNvGraphicFramePr>
          <p:nvPr/>
        </p:nvGraphicFramePr>
        <p:xfrm>
          <a:off x="3703320" y="2560320"/>
          <a:ext cx="1737360" cy="36576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d’occupation des lits en réa/SI/SC par des patients COVID par rapport à la capacité initiale en réa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SI-VIC + SAE)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Tableau 25"/>
          <p:cNvGraphicFramePr>
            <a:graphicFrameLocks noGrp="1"/>
          </p:cNvGraphicFramePr>
          <p:nvPr/>
        </p:nvGraphicFramePr>
        <p:xfrm>
          <a:off x="5532120" y="1828800"/>
          <a:ext cx="1737360" cy="3200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Nombre de tests RT-PCR réalisés pour 100 000 habitants – cumul sur 7 jours glissants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au 26"/>
          <p:cNvGraphicFramePr>
            <a:graphicFrameLocks noGrp="1"/>
          </p:cNvGraphicFramePr>
          <p:nvPr/>
        </p:nvGraphicFramePr>
        <p:xfrm>
          <a:off x="7360920" y="2560320"/>
          <a:ext cx="1737360" cy="3200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de positivité des tests RT-PCR réalisés – cumul sur 7 jours glissants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8" name="Tableau 27"/>
          <p:cNvGraphicFramePr>
            <a:graphicFrameLocks noGrp="1"/>
          </p:cNvGraphicFramePr>
          <p:nvPr/>
        </p:nvGraphicFramePr>
        <p:xfrm>
          <a:off x="201168" y="384048"/>
          <a:ext cx="9144000" cy="2286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Tableau 28"/>
          <p:cNvGraphicFramePr>
            <a:graphicFrameLocks noGrp="1"/>
          </p:cNvGraphicFramePr>
          <p:nvPr/>
        </p:nvGraphicFramePr>
        <p:xfrm>
          <a:off x="457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57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0-10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10-50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&gt;50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" name="Espace réservé du contenu 29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91440" y="2999232"/>
            <a:ext cx="1645920" cy="1645920"/>
          </a:xfrm>
          <a:prstGeom prst="rect">
            <a:avLst/>
          </a:prstGeom>
        </p:spPr>
      </p:pic>
      <p:graphicFrame>
        <p:nvGraphicFramePr>
          <p:cNvPr id="31" name="Tableau 30"/>
          <p:cNvGraphicFramePr>
            <a:graphicFrameLocks noGrp="1"/>
          </p:cNvGraphicFramePr>
          <p:nvPr/>
        </p:nvGraphicFramePr>
        <p:xfrm>
          <a:off x="18745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43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4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1-1.5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&gt;1.5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BEBEBE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NA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2" name="Espace réservé du contenu 31"/>
          <p:cNvPicPr>
            <a:picLocks noGrp="1"/>
          </p:cNvPicPr>
          <p:nvPr>
            <p:ph/>
          </p:nvPr>
        </p:nvPicPr>
        <p:blipFill>
          <a:blip r:embed="rId7" cstate="print"/>
          <a:stretch>
            <a:fillRect/>
          </a:stretch>
        </p:blipFill>
        <p:spPr>
          <a:xfrm>
            <a:off x="1920240" y="2999232"/>
            <a:ext cx="1645920" cy="1645920"/>
          </a:xfrm>
          <a:prstGeom prst="rect">
            <a:avLst/>
          </a:prstGeom>
        </p:spPr>
      </p:pic>
      <p:graphicFrame>
        <p:nvGraphicFramePr>
          <p:cNvPr id="33" name="Tableau 32"/>
          <p:cNvGraphicFramePr>
            <a:graphicFrameLocks noGrp="1"/>
          </p:cNvGraphicFramePr>
          <p:nvPr/>
        </p:nvGraphicFramePr>
        <p:xfrm>
          <a:off x="37033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57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0-30%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30-60%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&gt;60%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4" name="Espace réservé du contenu 33"/>
          <p:cNvPicPr>
            <a:picLocks noGrp="1"/>
          </p:cNvPicPr>
          <p:nvPr>
            <p:ph/>
          </p:nvPr>
        </p:nvPicPr>
        <p:blipFill>
          <a:blip r:embed="rId8" cstate="print"/>
          <a:stretch>
            <a:fillRect/>
          </a:stretch>
        </p:blipFill>
        <p:spPr>
          <a:xfrm>
            <a:off x="3749040" y="2999232"/>
            <a:ext cx="1645920" cy="1645920"/>
          </a:xfrm>
          <a:prstGeom prst="rect">
            <a:avLst/>
          </a:prstGeom>
        </p:spPr>
      </p:pic>
      <p:pic>
        <p:nvPicPr>
          <p:cNvPr id="35" name="Espace réservé du contenu 34"/>
          <p:cNvPicPr>
            <a:picLocks noGrp="1"/>
          </p:cNvPicPr>
          <p:nvPr>
            <p:ph/>
          </p:nvPr>
        </p:nvPicPr>
        <p:blipFill>
          <a:blip r:embed="rId9" cstate="print"/>
          <a:stretch>
            <a:fillRect/>
          </a:stretch>
        </p:blipFill>
        <p:spPr>
          <a:xfrm>
            <a:off x="5577840" y="2450592"/>
            <a:ext cx="1645920" cy="1645920"/>
          </a:xfrm>
          <a:prstGeom prst="rect">
            <a:avLst/>
          </a:prstGeom>
        </p:spPr>
      </p:pic>
      <p:graphicFrame>
        <p:nvGraphicFramePr>
          <p:cNvPr id="36" name="Tableau 35"/>
          <p:cNvGraphicFramePr>
            <a:graphicFrameLocks noGrp="1"/>
          </p:cNvGraphicFramePr>
          <p:nvPr/>
        </p:nvGraphicFramePr>
        <p:xfrm>
          <a:off x="73609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57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5-10%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&gt;10%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7" name="Espace réservé du contenu 36"/>
          <p:cNvPicPr>
            <a:picLocks noGrp="1"/>
          </p:cNvPicPr>
          <p:nvPr>
            <p:ph/>
          </p:nvPr>
        </p:nvPicPr>
        <p:blipFill>
          <a:blip r:embed="rId10" cstate="print"/>
          <a:stretch>
            <a:fillRect/>
          </a:stretch>
        </p:blipFill>
        <p:spPr>
          <a:xfrm>
            <a:off x="7406640" y="2999232"/>
            <a:ext cx="1645920" cy="1645920"/>
          </a:xfrm>
          <a:prstGeom prst="rect">
            <a:avLst/>
          </a:prstGeom>
        </p:spPr>
      </p:pic>
      <p:pic>
        <p:nvPicPr>
          <p:cNvPr id="38" name="Espace réservé du contenu 37"/>
          <p:cNvPicPr>
            <a:picLocks noGrp="1"/>
          </p:cNvPicPr>
          <p:nvPr>
            <p:ph/>
          </p:nvPr>
        </p:nvPicPr>
        <p:blipFill>
          <a:blip r:embed="rId11" cstate="print"/>
          <a:stretch>
            <a:fillRect/>
          </a:stretch>
        </p:blipFill>
        <p:spPr>
          <a:xfrm>
            <a:off x="8229600" y="6217920"/>
            <a:ext cx="731520" cy="457200"/>
          </a:xfrm>
          <a:prstGeom prst="rect">
            <a:avLst/>
          </a:prstGeom>
        </p:spPr>
      </p:pic>
      <p:pic>
        <p:nvPicPr>
          <p:cNvPr id="39" name="Espace réservé du contenu 38"/>
          <p:cNvPicPr>
            <a:picLocks noGrp="1"/>
          </p:cNvPicPr>
          <p:nvPr>
            <p:ph/>
          </p:nvPr>
        </p:nvPicPr>
        <p:blipFill>
          <a:blip r:embed="rId12" cstate="print"/>
          <a:stretch>
            <a:fillRect/>
          </a:stretch>
        </p:blipFill>
        <p:spPr>
          <a:xfrm>
            <a:off x="8229600" y="5669280"/>
            <a:ext cx="731520" cy="457200"/>
          </a:xfrm>
          <a:prstGeom prst="rect">
            <a:avLst/>
          </a:prstGeom>
        </p:spPr>
      </p:pic>
      <p:graphicFrame>
        <p:nvGraphicFramePr>
          <p:cNvPr id="42" name="Tableau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64866"/>
              </p:ext>
            </p:extLst>
          </p:nvPr>
        </p:nvGraphicFramePr>
        <p:xfrm>
          <a:off x="179512" y="4797152"/>
          <a:ext cx="4248472" cy="1823040"/>
        </p:xfrm>
        <a:graphic>
          <a:graphicData uri="http://schemas.openxmlformats.org/drawingml/2006/table">
            <a:tbl>
              <a:tblPr/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2304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 dirty="0" err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Analyse</a:t>
                      </a:r>
                      <a:r>
                        <a:rPr sz="800" b="1" dirty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de la situation – points </a:t>
                      </a:r>
                      <a:r>
                        <a:rPr sz="800" b="1" dirty="0" err="1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d’attention</a:t>
                      </a:r>
                      <a:endParaRPr lang="fr-FR" sz="800" b="1" dirty="0" smtClean="0">
                        <a:solidFill>
                          <a:srgbClr val="000080">
                            <a:alpha val="100000"/>
                          </a:srgbClr>
                        </a:solidFill>
                        <a:latin typeface="Roboto"/>
                        <a:cs typeface="Roboto"/>
                      </a:endParaRPr>
                    </a:p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fr-FR" sz="800" b="1" dirty="0" smtClean="0">
                        <a:solidFill>
                          <a:srgbClr val="000080">
                            <a:alpha val="100000"/>
                          </a:srgbClr>
                        </a:solidFill>
                        <a:latin typeface="Roboto"/>
                        <a:cs typeface="Roboto"/>
                      </a:endParaRPr>
                    </a:p>
                    <a:p>
                      <a:r>
                        <a:rPr lang="fr-FR" sz="800" dirty="0" smtClean="0">
                          <a:latin typeface="Roboto"/>
                        </a:rPr>
                        <a:t>Le taux d’occupation des lits de réanimation/soins continus/soins intensifs par des patients Covid par rapport à la capacité initiale continue d’augmenter. Le seuil d’alerte pour le taux d’occupation des lits en réa est dépassé </a:t>
                      </a:r>
                      <a:r>
                        <a:rPr lang="fr-FR" sz="800" dirty="0" smtClean="0">
                          <a:solidFill>
                            <a:srgbClr val="FF0000"/>
                          </a:solidFill>
                          <a:latin typeface="Roboto"/>
                        </a:rPr>
                        <a:t>pour l’Ile de France, les Hauts-de-France, Bourgogne-Franche-Comté, Provence-Alpes-Côte-D’azur, </a:t>
                      </a:r>
                      <a:r>
                        <a:rPr lang="fr-FR" sz="800" dirty="0" smtClean="0">
                          <a:solidFill>
                            <a:srgbClr val="FF0000"/>
                          </a:solidFill>
                          <a:latin typeface="Roboto"/>
                        </a:rPr>
                        <a:t>Pays-de-la-Loire,</a:t>
                      </a:r>
                      <a:r>
                        <a:rPr lang="fr-FR" sz="800" baseline="0" dirty="0" smtClean="0">
                          <a:solidFill>
                            <a:srgbClr val="FF0000"/>
                          </a:solidFill>
                          <a:latin typeface="Roboto"/>
                        </a:rPr>
                        <a:t> </a:t>
                      </a:r>
                      <a:r>
                        <a:rPr lang="fr-FR" sz="800" dirty="0" smtClean="0">
                          <a:solidFill>
                            <a:srgbClr val="FF0000"/>
                          </a:solidFill>
                          <a:latin typeface="Roboto"/>
                        </a:rPr>
                        <a:t>Occitanie</a:t>
                      </a:r>
                      <a:r>
                        <a:rPr lang="fr-FR" sz="800" dirty="0" smtClean="0">
                          <a:solidFill>
                            <a:srgbClr val="FF0000"/>
                          </a:solidFill>
                          <a:latin typeface="Roboto"/>
                        </a:rPr>
                        <a:t>, Auvergne Rhône Alpes, la </a:t>
                      </a:r>
                      <a:r>
                        <a:rPr lang="fr-FR" sz="800" dirty="0" smtClean="0">
                          <a:solidFill>
                            <a:srgbClr val="FF0000"/>
                          </a:solidFill>
                          <a:latin typeface="Roboto"/>
                        </a:rPr>
                        <a:t>Corse,</a:t>
                      </a:r>
                      <a:r>
                        <a:rPr lang="fr-FR" sz="800" baseline="0" dirty="0" smtClean="0">
                          <a:solidFill>
                            <a:srgbClr val="FF0000"/>
                          </a:solidFill>
                          <a:latin typeface="Roboto"/>
                        </a:rPr>
                        <a:t> la Martinique, la Guadeloupe et</a:t>
                      </a:r>
                      <a:r>
                        <a:rPr lang="fr-FR" sz="800" dirty="0" smtClean="0">
                          <a:solidFill>
                            <a:srgbClr val="FF0000"/>
                          </a:solidFill>
                          <a:latin typeface="Roboto"/>
                        </a:rPr>
                        <a:t> Mayotte</a:t>
                      </a:r>
                      <a:r>
                        <a:rPr lang="fr-FR" sz="800" dirty="0" smtClean="0">
                          <a:solidFill>
                            <a:srgbClr val="FF0000"/>
                          </a:solidFill>
                          <a:latin typeface="Roboto"/>
                        </a:rPr>
                        <a:t>. </a:t>
                      </a:r>
                    </a:p>
                    <a:p>
                      <a:endParaRPr lang="fr-FR" sz="800" dirty="0" smtClean="0">
                        <a:solidFill>
                          <a:srgbClr val="FF0000"/>
                        </a:solidFill>
                        <a:latin typeface="Roboto"/>
                      </a:endParaRPr>
                    </a:p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sz="800" b="1" dirty="0">
                        <a:solidFill>
                          <a:srgbClr val="000080">
                            <a:alpha val="100000"/>
                          </a:srgbClr>
                        </a:solidFill>
                        <a:latin typeface="Roboto"/>
                        <a:cs typeface="Roboto"/>
                      </a:endParaRP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Tableau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30416"/>
              </p:ext>
            </p:extLst>
          </p:nvPr>
        </p:nvGraphicFramePr>
        <p:xfrm>
          <a:off x="4716016" y="4694888"/>
          <a:ext cx="3528392" cy="2163112"/>
        </p:xfrm>
        <a:graphic>
          <a:graphicData uri="http://schemas.openxmlformats.org/drawingml/2006/table">
            <a:tbl>
              <a:tblPr/>
              <a:tblGrid>
                <a:gridCol w="352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3112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fr-FR" sz="800" b="1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Indicateurs </a:t>
                      </a:r>
                      <a:r>
                        <a:rPr lang="fr-FR" sz="800" b="1" baseline="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essentiels</a:t>
                      </a:r>
                    </a:p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fr-FR" sz="800" b="1" baseline="0" dirty="0" smtClean="0">
                        <a:solidFill>
                          <a:srgbClr val="000080">
                            <a:alpha val="100000"/>
                          </a:srgbClr>
                        </a:solidFill>
                        <a:latin typeface="Roboto"/>
                        <a:cs typeface="Roboto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</a:t>
                      </a:r>
                      <a:r>
                        <a:rPr lang="fr-FR" sz="800" baseline="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  <a:r>
                        <a:rPr lang="fr-FR" sz="800" baseline="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466 433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cas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confirmés en France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(+52 518 en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24h)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119 104 personnes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guéries parmi les patients hospitalisés (+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877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en 24h)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25 143 patients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hospitalisés depuis le début de la crise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(+2 547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en 24h soit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1 112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lits conventionnels occupés en plus en 24h en prenant en compte les entrées et les sorties).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3 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5730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patients actuellement admis en réanimation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(+430 en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24h soit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152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lits occupés en plus en 24h en prenant en compte les entrées et les sorties).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37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435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décès depuis le début de la crise, dont 25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784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décès en milieu hospitalier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(+416 </a:t>
                      </a:r>
                      <a: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nouveaux décès en milieu hospitalier en 24h) et 290* décès en EHPAD / autre EMS depuis la dernière actualisation (11 651* décès en EHPAD / autres ESMS depuis le début de la crise)</a:t>
                      </a:r>
                      <a:br>
                        <a:rPr lang="fr-FR" sz="80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</a:br>
                      <a:r>
                        <a:rPr lang="fr-FR" sz="800" i="1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* Données actualisées le 28/10/2020</a:t>
                      </a:r>
                      <a:endParaRPr lang="fr-FR" sz="800" b="1" baseline="0" dirty="0" smtClean="0">
                        <a:solidFill>
                          <a:srgbClr val="000080">
                            <a:alpha val="100000"/>
                          </a:srgbClr>
                        </a:solidFill>
                        <a:latin typeface="Roboto"/>
                        <a:cs typeface="Roboto"/>
                      </a:endParaRP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541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914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RÉCAPITULATIF DES INDICATEURS EN FRANCE, DANS LES MÉTROPOLES ET LES DROM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640080" y="411480"/>
          <a:ext cx="7863840" cy="5730240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Région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Métropole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
plus de 65 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Admissions toutes hospitalisations (écart S et S-1)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Admissions réanimation (écart S et S-1)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d'occupation des lits de réanimation par des patients Covid+ (cap. ini.)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d'occupation des lits de réanimation par des patients Covid+ (cap. à date)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France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France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431.2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369.2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20.6%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+35% (+4618)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+41% (+774)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73.6%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NAQ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Bordeaux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270.6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191.2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16.6%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+48% (+75)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+41% (+12)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Brest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193.9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118.7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+97% (+35)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+93% (+13)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Clermont-Auvergne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594.4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554.6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21.4%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+46% (+68)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+40% (+10)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BFC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Dijon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502.4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408.5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23.3%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+35% (+36)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+110% (+23)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Grenoble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714.2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779.3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+48% (+222)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+74% (+46)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HDF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859.6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792.3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+28% (+222)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+34% (+45)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Lyon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800.9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700.7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26.4%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+14% (+123)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+50% (+60)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Aix-Marseille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484.1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467.1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+7% (+68)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+29% (+33)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Metz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445.8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362.3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+6% (+9)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+25% (+5)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OCC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Montpellier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459.8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403.4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+52% (+107)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+7% (+4)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Nancy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425.0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300.9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16.8%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+95% (+81)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+50% (+5)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PDL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Nantes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361.3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345.1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+32% (+41)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+100% (+14)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Nice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280.4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221.1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16.6%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+58% (+74)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+21% (+5)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CVL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Orléans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444.7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397.8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+56% (+47)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+13% (+3)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IDF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Grand Paris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493.4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377.6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22.3%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+21% (+133)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+48% (+61)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Rennes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263.4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188.6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+96% (+85)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+20% (+3)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Rouen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427.3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412.6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+48% (+127)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+81% (+25)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Saint-Étienne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986.2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984.1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+34% (+125)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+28% (+13)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Strasbourg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684.0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488.7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18.4%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+52% (+83)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+53% (+10)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Toulon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428.5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301.3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+76% (+133)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+54% (+13)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OCC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Toulouse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385.7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353.1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+34% (+67)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+22% (+11)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CVL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Tours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381.1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216.9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+51% (+27)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+45% (+5)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GDP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Guadeloupe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-20% (-11)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+40% (+2)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MAR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Martinique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180.6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110.0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+34% (+10)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+150% (+6)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Guyane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-4% (-1)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-50% (-1)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REU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La Réunion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+48% (+14)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-36% (-4)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BORDEAUX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GIRONDE (33)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1628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1229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13303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BREST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FINISTÈRE (29)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1978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1540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4136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CLERMONT-AUVERGNE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PUY-DE-DÔME (63)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2775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2338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8123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DIJON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CÔTE-D'OR (21)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2157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1776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5460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GRENOBLE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ISÈRE (38)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791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1979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1910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8841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LILLE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NORD (59)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1556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860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792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3748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3046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42706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LYON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RHÔNE (69)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1503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801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3029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2283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42727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D'AIX-MARSEILLE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BOUCHES-DU-RHÔNE (13)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1423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2359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2013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44535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METZ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MOSELLE (57)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2619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1947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5751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MONTPELLIER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HÉRAULT (34)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2090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1723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10141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NANCY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MEURTHE-ET-MOSELLE (54)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15.7%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2536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1852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6483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NANTES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LOIRE-ATLANTIQUE (44)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2125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1878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14151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NICE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ALPES-MARITIMES (06)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13.8%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1686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1410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9035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D'ORLÉANS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LOIRET (45)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2225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1998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6414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DU GRAND PARIS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PARIS (75)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1244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2211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1640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156792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17730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RENNES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ILLE-ET-VILAINE (35)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1731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1297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7905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ROUEN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SEINE-MARITIME (76)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1932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1542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9386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SAINT-ÉTIENNE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 (42)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807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20.8%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2886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2568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11695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STRASBOURG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BAS-RHIN (67)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684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3708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2878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18435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TOULON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VAR (83)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2487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2009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10973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TOULOUSE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HAUTE-GARONNE (31)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1582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16025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TOURS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INDRE-ET-LOIRE (37)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2243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1625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6560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GUADELOUPE  (971)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GUADELOUPE  (971)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682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2569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286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MARTINIQUE  (972)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MARTINIQUE  (972)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1274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4571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286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GUYANE (973)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GUYANE (973)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855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1847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286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LA RÉUNION (974)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LA RÉUNION (974)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1042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8957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286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9930</Words>
  <Application>Microsoft Office PowerPoint</Application>
  <PresentationFormat>Affichage à l'écran (4:3)</PresentationFormat>
  <Paragraphs>1734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Roboto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DREYER, Marion (DGS/VSS/CORRUSS)</dc:creator>
  <cp:keywords/>
  <dc:description/>
  <cp:lastModifiedBy>DREYER, Marion (DGS/VSS)</cp:lastModifiedBy>
  <cp:revision>9</cp:revision>
  <dcterms:created xsi:type="dcterms:W3CDTF">2017-02-13T16:18:36Z</dcterms:created>
  <dcterms:modified xsi:type="dcterms:W3CDTF">2020-11-02T18:14:12Z</dcterms:modified>
  <cp:category/>
</cp:coreProperties>
</file>