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6.emf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1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4" Type="http://schemas.openxmlformats.org/officeDocument/2006/relationships/image" Target="../media/image12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emf"/><Relationship Id="rId5" Type="http://schemas.openxmlformats.org/officeDocument/2006/relationships/image" Target="../media/image135.emf"/><Relationship Id="rId4" Type="http://schemas.openxmlformats.org/officeDocument/2006/relationships/image" Target="../media/image1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0"/>
          <a:ext cx="7315200" cy="41148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INDICATEURS DE PILOTAGE - COVID-19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351776" y="0"/>
          <a:ext cx="1792224" cy="411480"/>
        </p:xfrm>
        <a:graphic>
          <a:graphicData uri="http://schemas.openxmlformats.org/drawingml/2006/table">
            <a:tbl>
              <a:tblPr/>
              <a:tblGrid>
                <a:gridCol w="1792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07 décembre 2020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57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745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7033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5321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7360920" y="640080"/>
          <a:ext cx="1737360" cy="41148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>
                          <a:solidFill>
                            <a:srgbClr val="111111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457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457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86,26 / 100 000 hab.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8745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R - Taux de reproduction effectif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18745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0,58 [0,57 ; 0,58]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37033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d'occupation des lits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37033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55321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Tests RT-PCR réalisés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55321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992 094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7360920" y="6400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tests RT-PCR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7360920" y="868680"/>
          <a:ext cx="1737360" cy="2286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10,73%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Espace réservé du contenu 18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91440" y="1188720"/>
            <a:ext cx="1645920" cy="1371600"/>
          </a:xfrm>
          <a:prstGeom prst="rect">
            <a:avLst/>
          </a:prstGeom>
        </p:spPr>
      </p:pic>
      <p:pic>
        <p:nvPicPr>
          <p:cNvPr id="20" name="Espace réservé du contenu 19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1920240" y="1188720"/>
            <a:ext cx="1645920" cy="1371600"/>
          </a:xfrm>
          <a:prstGeom prst="rect">
            <a:avLst/>
          </a:prstGeom>
        </p:spPr>
      </p:pic>
      <p:pic>
        <p:nvPicPr>
          <p:cNvPr id="21" name="Espace réservé du contenu 20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3749040" y="1188720"/>
            <a:ext cx="1645920" cy="1371600"/>
          </a:xfrm>
          <a:prstGeom prst="rect">
            <a:avLst/>
          </a:prstGeom>
        </p:spPr>
      </p:pic>
      <p:pic>
        <p:nvPicPr>
          <p:cNvPr id="22" name="Espace réservé du contenu 21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7406640" y="1188720"/>
            <a:ext cx="1645920" cy="1371600"/>
          </a:xfrm>
          <a:prstGeom prst="rect">
            <a:avLst/>
          </a:prstGeom>
        </p:spPr>
      </p:pic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457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Nb de tests RT-PCR positifs pour 100 000 habitants -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/>
        </p:nvGraphicFramePr>
        <p:xfrm>
          <a:off x="18745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reproduction de la COVID-19 en 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 + SI-VIC + OSCOUR)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3703320" y="2560320"/>
          <a:ext cx="1737360" cy="36576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d’occupation des lits en réa/SI/SC par des patients COVID par rapport à la capacité initiale en réa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SI-VIC + SAE)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5532120" y="182880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Nombre de tests RT-PCR réalisés pour 100 000 habitants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/>
        </p:nvGraphicFramePr>
        <p:xfrm>
          <a:off x="7360920" y="2560320"/>
          <a:ext cx="1737360" cy="3200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Taux de positivité des tests RT-PCR réalisés – cumul sur 7 jours glissants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i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(Données 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201168" y="384048"/>
          <a:ext cx="9144000" cy="2286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 dirty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457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10-50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&gt;50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Espace réservé du contenu 29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91440" y="2999232"/>
            <a:ext cx="1645920" cy="1645920"/>
          </a:xfrm>
          <a:prstGeom prst="rect">
            <a:avLst/>
          </a:prstGeom>
        </p:spPr>
      </p:pic>
      <p:graphicFrame>
        <p:nvGraphicFramePr>
          <p:cNvPr id="31" name="Tableau 30"/>
          <p:cNvGraphicFramePr>
            <a:graphicFrameLocks noGrp="1"/>
          </p:cNvGraphicFramePr>
          <p:nvPr/>
        </p:nvGraphicFramePr>
        <p:xfrm>
          <a:off x="18745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43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1-1.5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BEBEBE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NA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2" name="Espace réservé du contenu 31"/>
          <p:cNvPicPr>
            <a:picLocks noGrp="1"/>
          </p:cNvPicPr>
          <p:nvPr>
            <p:ph/>
          </p:nvPr>
        </p:nvPicPr>
        <p:blipFill>
          <a:blip r:embed="rId7" cstate="print"/>
          <a:stretch>
            <a:fillRect/>
          </a:stretch>
        </p:blipFill>
        <p:spPr>
          <a:xfrm>
            <a:off x="1920240" y="2999232"/>
            <a:ext cx="1645920" cy="1645920"/>
          </a:xfrm>
          <a:prstGeom prst="rect">
            <a:avLst/>
          </a:prstGeom>
        </p:spPr>
      </p:pic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37033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0-30%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30-60%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4" name="Espace réservé du contenu 33"/>
          <p:cNvPicPr>
            <a:picLocks noGrp="1"/>
          </p:cNvPicPr>
          <p:nvPr>
            <p:ph/>
          </p:nvPr>
        </p:nvPicPr>
        <p:blipFill>
          <a:blip r:embed="rId8" cstate="print"/>
          <a:stretch>
            <a:fillRect/>
          </a:stretch>
        </p:blipFill>
        <p:spPr>
          <a:xfrm>
            <a:off x="3749040" y="2999232"/>
            <a:ext cx="1645920" cy="1645920"/>
          </a:xfrm>
          <a:prstGeom prst="rect">
            <a:avLst/>
          </a:prstGeom>
        </p:spPr>
      </p:pic>
      <p:pic>
        <p:nvPicPr>
          <p:cNvPr id="35" name="Espace réservé du contenu 34"/>
          <p:cNvPicPr>
            <a:picLocks noGrp="1"/>
          </p:cNvPicPr>
          <p:nvPr>
            <p:ph/>
          </p:nvPr>
        </p:nvPicPr>
        <p:blipFill>
          <a:blip r:embed="rId9" cstate="print"/>
          <a:stretch>
            <a:fillRect/>
          </a:stretch>
        </p:blipFill>
        <p:spPr>
          <a:xfrm>
            <a:off x="5577840" y="2450592"/>
            <a:ext cx="1645920" cy="1645920"/>
          </a:xfrm>
          <a:prstGeom prst="rect">
            <a:avLst/>
          </a:prstGeom>
        </p:spPr>
      </p:pic>
      <p:graphicFrame>
        <p:nvGraphicFramePr>
          <p:cNvPr id="36" name="Tableau 35"/>
          <p:cNvGraphicFramePr>
            <a:graphicFrameLocks noGrp="1"/>
          </p:cNvGraphicFramePr>
          <p:nvPr/>
        </p:nvGraphicFramePr>
        <p:xfrm>
          <a:off x="7360920" y="4590288"/>
          <a:ext cx="1737360" cy="228600"/>
        </p:xfrm>
        <a:graphic>
          <a:graphicData uri="http://schemas.openxmlformats.org/drawingml/2006/table">
            <a:tbl>
              <a:tblPr/>
              <a:tblGrid>
                <a:gridCol w="57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8CD79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0-5%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CC0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5-10%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600" b="1">
                          <a:solidFill>
                            <a:srgbClr val="FF7473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&gt;10%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7" name="Espace réservé du contenu 36"/>
          <p:cNvPicPr>
            <a:picLocks noGrp="1"/>
          </p:cNvPicPr>
          <p:nvPr>
            <p:ph/>
          </p:nvPr>
        </p:nvPicPr>
        <p:blipFill>
          <a:blip r:embed="rId10" cstate="print"/>
          <a:stretch>
            <a:fillRect/>
          </a:stretch>
        </p:blipFill>
        <p:spPr>
          <a:xfrm>
            <a:off x="7406640" y="2999232"/>
            <a:ext cx="1645920" cy="1645920"/>
          </a:xfrm>
          <a:prstGeom prst="rect">
            <a:avLst/>
          </a:prstGeom>
        </p:spPr>
      </p:pic>
      <p:pic>
        <p:nvPicPr>
          <p:cNvPr id="38" name="Espace réservé du contenu 37"/>
          <p:cNvPicPr>
            <a:picLocks noGrp="1"/>
          </p:cNvPicPr>
          <p:nvPr>
            <p:ph/>
          </p:nvPr>
        </p:nvPicPr>
        <p:blipFill>
          <a:blip r:embed="rId11" cstate="print"/>
          <a:stretch>
            <a:fillRect/>
          </a:stretch>
        </p:blipFill>
        <p:spPr>
          <a:xfrm>
            <a:off x="8229600" y="6217920"/>
            <a:ext cx="731520" cy="457200"/>
          </a:xfrm>
          <a:prstGeom prst="rect">
            <a:avLst/>
          </a:prstGeom>
        </p:spPr>
      </p:pic>
      <p:pic>
        <p:nvPicPr>
          <p:cNvPr id="39" name="Espace réservé du contenu 38"/>
          <p:cNvPicPr>
            <a:picLocks noGrp="1"/>
          </p:cNvPicPr>
          <p:nvPr>
            <p:ph/>
          </p:nvPr>
        </p:nvPicPr>
        <p:blipFill>
          <a:blip r:embed="rId12" cstate="print"/>
          <a:stretch>
            <a:fillRect/>
          </a:stretch>
        </p:blipFill>
        <p:spPr>
          <a:xfrm>
            <a:off x="8229600" y="5669280"/>
            <a:ext cx="731520" cy="457200"/>
          </a:xfrm>
          <a:prstGeom prst="rect">
            <a:avLst/>
          </a:prstGeom>
        </p:spPr>
      </p:pic>
      <p:graphicFrame>
        <p:nvGraphicFramePr>
          <p:cNvPr id="40" name="Tableau 39"/>
          <p:cNvGraphicFramePr>
            <a:graphicFrameLocks noGrp="1"/>
          </p:cNvGraphicFramePr>
          <p:nvPr>
            <p:extLst/>
          </p:nvPr>
        </p:nvGraphicFramePr>
        <p:xfrm>
          <a:off x="45720" y="4782312"/>
          <a:ext cx="2743200" cy="2286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 dirty="0" err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Analyse</a:t>
                      </a:r>
                      <a:r>
                        <a:rPr sz="800" b="1" dirty="0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 de la situation – points </a:t>
                      </a:r>
                      <a:r>
                        <a:rPr sz="800" b="1" dirty="0" err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Roboto"/>
                          <a:cs typeface="Roboto"/>
                        </a:rPr>
                        <a:t>d’attention</a:t>
                      </a:r>
                      <a:endParaRPr sz="800" b="1" dirty="0">
                        <a:solidFill>
                          <a:srgbClr val="000080">
                            <a:alpha val="100000"/>
                          </a:srgbClr>
                        </a:solidFill>
                        <a:latin typeface="Roboto"/>
                        <a:cs typeface="Roboto"/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2" name="Zone de texte 2"/>
          <p:cNvSpPr txBox="1">
            <a:spLocks noChangeArrowheads="1"/>
          </p:cNvSpPr>
          <p:nvPr/>
        </p:nvSpPr>
        <p:spPr bwMode="auto">
          <a:xfrm>
            <a:off x="10668" y="4946904"/>
            <a:ext cx="823722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/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Après une progression rapide de la circulation du SARS-CoV-2 sur l’ensemble du territoire métropolitain au mois d’octobre, l’amélioration de l’ensemble des indicateurs épidémiologiques s’est confirmée au cours du mois de 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novembre, 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lien avec la mise en œuvre des mesures de freinage (limitation des contacts, couvre-feu, confinement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Cette amélioration des indicateurs semble se stabiliser en décembre. A 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noter que les tests antigéniques ne sont pas encore intégrés dans le calcul des indicateurs (pour le taux d’incidence, R effectif et taux de positivité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fr-FR" sz="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taux d’incidence basé sur les données SI-DEP (n’intégrant pas à ce stade les tests antigéniques) est de 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86,2/100 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000. Pour la même période, le taux d’incidence incluant les tests antigéniques(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ContactCovid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est estimé à 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105,0/100 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000, mais doit être interprété avec prudence car il n’est pas possible de croiser les bases SI-DEP et 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ContactCovid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Certains patients peuvent ainsi être comptés en double, et il n’est pas possible d’évaluer l’exhaustivité de la remontée des tests antigéniques dans la base 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ContactCovid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fr-FR" sz="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taux d’occupation des lits de réanimation / soins continus / soins intensifs par des patients 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 rapport à la capacité initiale poursuit sa diminution et se rapproche du seuil de 60% pour le territoire. La métropole est divisée en deux: la partie </a:t>
            </a:r>
            <a:r>
              <a:rPr lang="fr-FR" sz="9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ouest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rapporte un taux d’occupation inférieur à 60% alors que pour la partie </a:t>
            </a:r>
            <a:r>
              <a:rPr lang="fr-FR" sz="9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le taux d’occupation reste encore supérieure au seuil de 60</a:t>
            </a:r>
            <a:r>
              <a:rPr lang="fr-FR" sz="9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just"/>
            <a:endParaRPr lang="fr-FR" sz="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R effectif est inférieur à 1 sur l’ensemble du territoire. Pour rappel, le R effectif n’est plus actualisé qu’une fois par semaine, il est disponible dans le point épidémiologique de 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SpF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le point de situation du CCS, le Dashboard du Gouvernement et sur </a:t>
            </a:r>
            <a:r>
              <a:rPr lang="fr-FR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data.gouv</a:t>
            </a:r>
            <a:r>
              <a:rPr lang="fr-FR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tous les jeudis. </a:t>
            </a:r>
            <a:endParaRPr lang="fr-FR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8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91440"/>
          <a:ext cx="9144000" cy="274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RÉCAPITULATIF DES INDICATEURS EN FRANCE, DANS LES MÉTROPOLES ET LES DROM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640080" y="411480"/>
          <a:ext cx="7863840" cy="573024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Région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Métropole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
plus de 65 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toutes hospitalisations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Admissions réanimation (écart S et S-1)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ini.)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d'occupation des lits de réanimation par des patients Covid+ (cap. à date)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France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124.6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-15% (-2710)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-20% (-549)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96969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NAQ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+3% (+8)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+62% (+20)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+11% (+4)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+10% (+1)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113.6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-17% (-31)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-33% (-10)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BFC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167.6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+4% (+9)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-26% (-13)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174.3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237.8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-15% (-89)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-25% (-31)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HDF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124.5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169.3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-27% (-226)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-42% (-68)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230.5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-22% (-212)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-42% (-74)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133.6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-12% (-109)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+17% (+23)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131.2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190.3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-11% (-44)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-33% (-20)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-10% (-19)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-41% (-18)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-8% (-22)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+107% (+15)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PDL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-28% (-55)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-69% (-18)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177.9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212.1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+12% (+39)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+12%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232.5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-30% (-43)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-55% (-24)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IDF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-23% (-114)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-25% (-32)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BRE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+4% (+5)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+12% (+2)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+13% (+33)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+83% (+15)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ARA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153.4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178.8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14.6%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-31% (-96)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-48% (-20)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131.7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+8% (+21)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 (0)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PACA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86.5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56.6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-14% (-28)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+33% (+10)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OCC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77.7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-30% (-51)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-28% (-11)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CVL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72.9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100.2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8.9%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-64% (-9)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GDP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Guadeloupe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+60%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-50% (-4)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Martinique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15.1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-75% (-15)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-100% (-6)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Guyane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74.3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50.0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+5% (+2)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NANaN% (0)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REU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La Réunion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C8C8C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29.8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22.2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4.1%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+16% (+6)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-42% (-5)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111111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BORDEAUX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GIRONDE (33)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927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7577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BREST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FINISTÈRE (29)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970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CLERMONT-AUVERGNE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PUY-DE-DÔME (63)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1202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3190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DIJON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CÔTE-D'OR (21)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2789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GRENOBLE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ISÈRE (38)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825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1276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5197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NORD (59)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1231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1156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1227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13173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LYON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RHÔNE (69)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1333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1264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15600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D'AIX-MARSEILLE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BOUCHES-DU-RHÔNE (13)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1395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27542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METZ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MOSELLE (57)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1207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1216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2650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MONTPELLIER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HÉRAULT (34)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1296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5655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NANCY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MEURTHE-ET-MOSELLE (54)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1044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1147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2669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NANTES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LOIRE-ATLANTIQUE (44)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967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5203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NICE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ALPES-MARITIMES (06)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212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1494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1420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8009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D'ORLÉANS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LOIRET (45)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1390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1617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4007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DU GRAND PARIS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PARIS (75)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880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1323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1290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93844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13941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RENNES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ILLE-ET-VILAINE (35)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870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3707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ROUEN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SEINE-MARITIME (76)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3.8%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889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972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SAINT-ÉTIENNE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LOIRE (42)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1050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1016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4255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STRASBOURG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BAS-RHIN (67)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132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171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1149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1376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5715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TOULON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VAR (83)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76%*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57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1230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1182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5428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TOULOUSE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HAUTE-GARONNE (31)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34%*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56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950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1109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7529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1341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DE LA MÉTROPOLE DE TOURS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INDRE-ET-LOIRE (37)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1.5%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63%*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64%*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818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948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2392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 La méthodologie de calcul des données d’incidence au niveau des métropoles a été affinée (fondée sur les données au niveau de l'IRIS) : les courbes pointillées présentent l’ancienne méthodologie. Les tendances sont identiques, il s’agit d’un affinage statistique.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GUADELOUPE  (971)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385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1127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MARTINIQUE  (972)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33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38%*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36%*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77%*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15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469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1681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GUYANE (973)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74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50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851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1022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2474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0" y="54864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INDICATEURS ÉPIDÉMIOLOGIQUES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0" y="3200400"/>
          <a:ext cx="3657600" cy="27432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CONSÉQUENCES SUR L'OFFRE DE SOINS DANS LE DÉPARTEMENT LA RÉUNION (974)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315200" y="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1100" b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2020-12-07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91440" y="3657600"/>
          <a:ext cx="3657600" cy="27432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Chiffre quotidien (département)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Moyenne sur jours (département)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réanimation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d'entrées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patients actuellement en hospitalisation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55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passage aux urgences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0.6%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actes SOS médecins suspicion Covid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NA%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initiale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17%*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18%*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occupation COVID des lits en réanimation / capacité à date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10%*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11%*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Évolution du capacitaire à date par rapport au capacitaire initial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69%*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1440" y="118872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variable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Pop. entière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+ 65 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22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730 / 100000 habitants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864 / 100000 habitants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4%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3500" marR="635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Nombre de tests réalisés (cumul 7j)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L>
                    <a:lnR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R>
                    <a:lnT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T>
                    <a:lnB w="10160" cap="flat" cmpd="sng" algn="ctr">
                      <a:solidFill>
                        <a:srgbClr val="00008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6281</a:t>
                      </a:r>
                    </a:p>
                  </a:txBody>
                  <a:tcPr marL="0" marR="0" marT="0" marB="0" anchor="ctr">
                    <a:lnL w="1016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972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</a:lnB>
                    <a:solidFill>
                      <a:srgbClr val="00008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Espace réservé du contenu 6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657600" y="1188720"/>
            <a:ext cx="1828800" cy="1828800"/>
          </a:xfrm>
          <a:prstGeom prst="rect">
            <a:avLst/>
          </a:prstGeom>
        </p:spPr>
      </p:pic>
      <p:pic>
        <p:nvPicPr>
          <p:cNvPr id="8" name="Espace réservé du contenu 7"/>
          <p:cNvPicPr>
            <a:picLocks noGrp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486400" y="1188720"/>
            <a:ext cx="1828800" cy="182880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/>
          </p:cNvPicPr>
          <p:nvPr>
            <p:ph/>
          </p:nvPr>
        </p:nvPicPr>
        <p:blipFill>
          <a:blip r:embed="rId4" cstate="print"/>
          <a:stretch>
            <a:fillRect/>
          </a:stretch>
        </p:blipFill>
        <p:spPr>
          <a:xfrm>
            <a:off x="7315200" y="1188720"/>
            <a:ext cx="1828800" cy="1828800"/>
          </a:xfrm>
          <a:prstGeom prst="rect">
            <a:avLst/>
          </a:prstGeom>
        </p:spPr>
      </p:pic>
      <p:pic>
        <p:nvPicPr>
          <p:cNvPr id="10" name="Espace réservé du contenu 9"/>
          <p:cNvPicPr>
            <a:picLocks noGrp="1"/>
          </p:cNvPicPr>
          <p:nvPr>
            <p:ph/>
          </p:nvPr>
        </p:nvPicPr>
        <p:blipFill>
          <a:blip r:embed="rId5" cstate="print"/>
          <a:stretch>
            <a:fillRect/>
          </a:stretch>
        </p:blipFill>
        <p:spPr>
          <a:xfrm>
            <a:off x="6858000" y="4114800"/>
            <a:ext cx="2011680" cy="2011680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/>
          </p:cNvPicPr>
          <p:nvPr>
            <p:ph/>
          </p:nvPr>
        </p:nvPicPr>
        <p:blipFill>
          <a:blip r:embed="rId6" cstate="print"/>
          <a:stretch>
            <a:fillRect/>
          </a:stretch>
        </p:blipFill>
        <p:spPr>
          <a:xfrm>
            <a:off x="4846320" y="4114800"/>
            <a:ext cx="2011680" cy="2011680"/>
          </a:xfrm>
          <a:prstGeom prst="rect">
            <a:avLst/>
          </a:prstGeom>
        </p:spPr>
      </p:pic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6576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d'incidence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54864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positivité des tests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7315200" y="914400"/>
          <a:ext cx="3657600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Taux de dépistage (SI-DEP)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685800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4846320" y="3931920"/>
          <a:ext cx="3657600" cy="2743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Impact pré-hospitalier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182880" y="640080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* Deux taux d'occupation sont présentés ici. Ils sont tous deux appréciés au niveau régional, et calculés à partir des donnés Si-Vic, source SPF, au numérateur. Le premier est évalué à partir du capacitaire initial, source SAE 2018, et le second du capacitaire à date, source DGOS, au dénominateur. L'évolution du capacitaire, par rapport à la SAE 2018, également appréciée au niveau régional, est également présentée.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82880" y="2926080"/>
          <a:ext cx="3657600" cy="2743200"/>
        </p:xfrm>
        <a:graphic>
          <a:graphicData uri="http://schemas.openxmlformats.org/drawingml/2006/table">
            <a:tbl>
              <a:tblPr/>
              <a:tblGrid>
                <a:gridCol w="877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3500" marR="63500" algn="jus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sz="800" b="1">
                          <a:solidFill>
                            <a:srgbClr val="000080">
                              <a:alpha val="100000"/>
                            </a:srgbClr>
                          </a:solidFill>
                          <a:latin typeface="Calibri Light"/>
                          <a:cs typeface="Calibri Light"/>
                        </a:rPr>
                        <a:t>Les dernières données peuvent être sous estimées en raison des délais de remontée de tests.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L>
                    <a:lnR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R>
                    <a:lnT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T>
                    <a:lnB w="0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10016</Words>
  <Application>Microsoft Office PowerPoint</Application>
  <PresentationFormat>Affichage à l'écran (4:3)</PresentationFormat>
  <Paragraphs>1733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Roboto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/>
  <cp:lastModifiedBy>DREYER, Marion (DGS/VSS/CORRUSS)</cp:lastModifiedBy>
  <cp:revision>5</cp:revision>
  <dcterms:created xsi:type="dcterms:W3CDTF">2017-02-13T16:18:36Z</dcterms:created>
  <dcterms:modified xsi:type="dcterms:W3CDTF">2020-12-07T17:55:23Z</dcterms:modified>
  <cp:category/>
</cp:coreProperties>
</file>