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85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emf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emf"/><Relationship Id="rId5" Type="http://schemas.openxmlformats.org/officeDocument/2006/relationships/image" Target="../media/image110.emf"/><Relationship Id="rId4" Type="http://schemas.openxmlformats.org/officeDocument/2006/relationships/image" Target="../media/image10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6.emf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1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4" Type="http://schemas.openxmlformats.org/officeDocument/2006/relationships/image" Target="../media/image12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6.emf"/><Relationship Id="rId5" Type="http://schemas.openxmlformats.org/officeDocument/2006/relationships/image" Target="../media/image135.emf"/><Relationship Id="rId4" Type="http://schemas.openxmlformats.org/officeDocument/2006/relationships/image" Target="../media/image1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0"/>
          <a:ext cx="7315200" cy="411480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INDICATEURS DE PILOTAGE - COVID-19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351776" y="0"/>
          <a:ext cx="1792224" cy="411480"/>
        </p:xfrm>
        <a:graphic>
          <a:graphicData uri="http://schemas.openxmlformats.org/drawingml/2006/table">
            <a:tbl>
              <a:tblPr/>
              <a:tblGrid>
                <a:gridCol w="1792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30 décembre 2020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57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8745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7033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5321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3609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457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57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122,86 / 100 000 hab.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8745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R - Taux de reproduction effectif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18745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1,16 [1,15 ; 1,17]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37033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d'occupation des lits en réa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37033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52,4%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55321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Tests RT-PCR et Ag réalisés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55321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2 963 618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7360920" y="640080"/>
          <a:ext cx="1737360" cy="2438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positivité tests RT-PCR et Ag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73609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2,86%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" name="Espace réservé du contenu 18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91440" y="1188720"/>
            <a:ext cx="1645920" cy="1371600"/>
          </a:xfrm>
          <a:prstGeom prst="rect">
            <a:avLst/>
          </a:prstGeom>
        </p:spPr>
      </p:pic>
      <p:pic>
        <p:nvPicPr>
          <p:cNvPr id="20" name="Espace réservé du contenu 19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1920240" y="1188720"/>
            <a:ext cx="1645920" cy="1371600"/>
          </a:xfrm>
          <a:prstGeom prst="rect">
            <a:avLst/>
          </a:prstGeom>
        </p:spPr>
      </p:pic>
      <p:pic>
        <p:nvPicPr>
          <p:cNvPr id="21" name="Espace réservé du contenu 20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3749040" y="1188720"/>
            <a:ext cx="1645920" cy="1371600"/>
          </a:xfrm>
          <a:prstGeom prst="rect">
            <a:avLst/>
          </a:prstGeom>
        </p:spPr>
      </p:pic>
      <p:pic>
        <p:nvPicPr>
          <p:cNvPr id="22" name="Espace réservé du contenu 21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7406640" y="1188720"/>
            <a:ext cx="1645920" cy="1371600"/>
          </a:xfrm>
          <a:prstGeom prst="rect">
            <a:avLst/>
          </a:prstGeom>
        </p:spPr>
      </p:pic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57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Nb de tests RT-PCR et Ag positifs pour 100 000 habitants -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/>
        </p:nvGraphicFramePr>
        <p:xfrm>
          <a:off x="1874520" y="2560320"/>
          <a:ext cx="1737360" cy="41148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reproduction de la COVID-19 en 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 + SI-VIC + OSCOUR, dernière extraction le 2020-12-24)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3703320" y="2560320"/>
          <a:ext cx="1737360" cy="36576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d’occupation des lits en réa/SI/SC par des patients COVID par rapport à la capacité initiale en réa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SI-VIC + SAE)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/>
        </p:nvGraphicFramePr>
        <p:xfrm>
          <a:off x="5532120" y="182880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Nombre de tests RT-PCR et Ag réalisés pour 100 000 habitants –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au 26"/>
          <p:cNvGraphicFramePr>
            <a:graphicFrameLocks noGrp="1"/>
          </p:cNvGraphicFramePr>
          <p:nvPr/>
        </p:nvGraphicFramePr>
        <p:xfrm>
          <a:off x="73609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positivité des tests RT-PCR et Ag réalisés –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201168" y="384048"/>
          <a:ext cx="9144000" cy="2286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/>
        </p:nvGraphicFramePr>
        <p:xfrm>
          <a:off x="457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0-10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10-50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&gt;50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" name="Espace réservé du contenu 29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91440" y="2999232"/>
            <a:ext cx="1645920" cy="1645920"/>
          </a:xfrm>
          <a:prstGeom prst="rect">
            <a:avLst/>
          </a:prstGeom>
        </p:spPr>
      </p:pic>
      <p:graphicFrame>
        <p:nvGraphicFramePr>
          <p:cNvPr id="31" name="Tableau 30"/>
          <p:cNvGraphicFramePr>
            <a:graphicFrameLocks noGrp="1"/>
          </p:cNvGraphicFramePr>
          <p:nvPr/>
        </p:nvGraphicFramePr>
        <p:xfrm>
          <a:off x="18745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43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1-1.5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BEBEBE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2" name="Espace réservé du contenu 31"/>
          <p:cNvPicPr>
            <a:picLocks noGrp="1"/>
          </p:cNvPicPr>
          <p:nvPr>
            <p:ph/>
          </p:nvPr>
        </p:nvPicPr>
        <p:blipFill>
          <a:blip r:embed="rId7" cstate="print"/>
          <a:stretch>
            <a:fillRect/>
          </a:stretch>
        </p:blipFill>
        <p:spPr>
          <a:xfrm>
            <a:off x="1920240" y="2999232"/>
            <a:ext cx="1645920" cy="1645920"/>
          </a:xfrm>
          <a:prstGeom prst="rect">
            <a:avLst/>
          </a:prstGeom>
        </p:spPr>
      </p:pic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37033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0-30%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30-60%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4" name="Espace réservé du contenu 33"/>
          <p:cNvPicPr>
            <a:picLocks noGrp="1"/>
          </p:cNvPicPr>
          <p:nvPr>
            <p:ph/>
          </p:nvPr>
        </p:nvPicPr>
        <p:blipFill>
          <a:blip r:embed="rId8" cstate="print"/>
          <a:stretch>
            <a:fillRect/>
          </a:stretch>
        </p:blipFill>
        <p:spPr>
          <a:xfrm>
            <a:off x="3749040" y="2999232"/>
            <a:ext cx="1645920" cy="1645920"/>
          </a:xfrm>
          <a:prstGeom prst="rect">
            <a:avLst/>
          </a:prstGeom>
        </p:spPr>
      </p:pic>
      <p:pic>
        <p:nvPicPr>
          <p:cNvPr id="35" name="Espace réservé du contenu 34"/>
          <p:cNvPicPr>
            <a:picLocks noGrp="1"/>
          </p:cNvPicPr>
          <p:nvPr>
            <p:ph/>
          </p:nvPr>
        </p:nvPicPr>
        <p:blipFill>
          <a:blip r:embed="rId9" cstate="print"/>
          <a:stretch>
            <a:fillRect/>
          </a:stretch>
        </p:blipFill>
        <p:spPr>
          <a:xfrm>
            <a:off x="5577840" y="2450592"/>
            <a:ext cx="1645920" cy="1645920"/>
          </a:xfrm>
          <a:prstGeom prst="rect">
            <a:avLst/>
          </a:prstGeom>
        </p:spPr>
      </p:pic>
      <p:graphicFrame>
        <p:nvGraphicFramePr>
          <p:cNvPr id="36" name="Tableau 35"/>
          <p:cNvGraphicFramePr>
            <a:graphicFrameLocks noGrp="1"/>
          </p:cNvGraphicFramePr>
          <p:nvPr/>
        </p:nvGraphicFramePr>
        <p:xfrm>
          <a:off x="73609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5-10%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7" name="Espace réservé du contenu 36"/>
          <p:cNvPicPr>
            <a:picLocks noGrp="1"/>
          </p:cNvPicPr>
          <p:nvPr>
            <p:ph/>
          </p:nvPr>
        </p:nvPicPr>
        <p:blipFill>
          <a:blip r:embed="rId10" cstate="print"/>
          <a:stretch>
            <a:fillRect/>
          </a:stretch>
        </p:blipFill>
        <p:spPr>
          <a:xfrm>
            <a:off x="7406640" y="2999232"/>
            <a:ext cx="1645920" cy="1645920"/>
          </a:xfrm>
          <a:prstGeom prst="rect">
            <a:avLst/>
          </a:prstGeom>
        </p:spPr>
      </p:pic>
      <p:pic>
        <p:nvPicPr>
          <p:cNvPr id="38" name="Espace réservé du contenu 37"/>
          <p:cNvPicPr>
            <a:picLocks noGrp="1"/>
          </p:cNvPicPr>
          <p:nvPr>
            <p:ph/>
          </p:nvPr>
        </p:nvPicPr>
        <p:blipFill>
          <a:blip r:embed="rId11" cstate="print"/>
          <a:stretch>
            <a:fillRect/>
          </a:stretch>
        </p:blipFill>
        <p:spPr>
          <a:xfrm>
            <a:off x="8229600" y="6217920"/>
            <a:ext cx="731520" cy="457200"/>
          </a:xfrm>
          <a:prstGeom prst="rect">
            <a:avLst/>
          </a:prstGeom>
        </p:spPr>
      </p:pic>
      <p:pic>
        <p:nvPicPr>
          <p:cNvPr id="39" name="Espace réservé du contenu 38"/>
          <p:cNvPicPr>
            <a:picLocks noGrp="1"/>
          </p:cNvPicPr>
          <p:nvPr>
            <p:ph/>
          </p:nvPr>
        </p:nvPicPr>
        <p:blipFill>
          <a:blip r:embed="rId12" cstate="print"/>
          <a:stretch>
            <a:fillRect/>
          </a:stretch>
        </p:blipFill>
        <p:spPr>
          <a:xfrm>
            <a:off x="8229600" y="5669280"/>
            <a:ext cx="731520" cy="457200"/>
          </a:xfrm>
          <a:prstGeom prst="rect">
            <a:avLst/>
          </a:prstGeom>
        </p:spPr>
      </p:pic>
      <p:graphicFrame>
        <p:nvGraphicFramePr>
          <p:cNvPr id="40" name="Tableau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031416"/>
              </p:ext>
            </p:extLst>
          </p:nvPr>
        </p:nvGraphicFramePr>
        <p:xfrm>
          <a:off x="91440" y="4983480"/>
          <a:ext cx="7822584" cy="1625600"/>
        </p:xfrm>
        <a:graphic>
          <a:graphicData uri="http://schemas.openxmlformats.org/drawingml/2006/table">
            <a:tbl>
              <a:tblPr/>
              <a:tblGrid>
                <a:gridCol w="7822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900" b="1" dirty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Analyse de la situation – points </a:t>
                      </a:r>
                      <a:r>
                        <a:rPr lang="fr-FR" sz="900" b="1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d’</a:t>
                      </a:r>
                      <a:r>
                        <a:rPr sz="900" b="1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attention</a:t>
                      </a:r>
                      <a:endParaRPr lang="fr-FR" sz="900" b="1" dirty="0" smtClean="0">
                        <a:solidFill>
                          <a:srgbClr val="000080">
                            <a:alpha val="100000"/>
                          </a:srgbClr>
                        </a:solidFill>
                        <a:latin typeface="+mn-lt"/>
                        <a:cs typeface="Roboto"/>
                      </a:endParaRPr>
                    </a:p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fr-FR" sz="900" b="1" dirty="0" smtClean="0">
                        <a:solidFill>
                          <a:srgbClr val="000080">
                            <a:alpha val="100000"/>
                          </a:srgbClr>
                        </a:solidFill>
                        <a:latin typeface="+mn-lt"/>
                        <a:cs typeface="Roboto"/>
                      </a:endParaRPr>
                    </a:p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fr-FR" sz="900" b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Les indicateurs issus de la base </a:t>
                      </a:r>
                      <a:r>
                        <a:rPr lang="fr-FR" sz="900" b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SIDEP produits </a:t>
                      </a:r>
                      <a:r>
                        <a:rPr lang="fr-FR" sz="900" b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doivent être analysés avec prudence, compte tenu des variations importantes de l'activité de dépistage pendant les fêtes de fin d'année.</a:t>
                      </a:r>
                    </a:p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fr-FR" sz="900" b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Sur 7 jours glissants (semaine 52, du 21 au 27/12), le taux d'incidence se maintient à un niveau élevé à 122,9/100 000 habitants. Le taux de dépistage augmente (+26% vs la semaine 51), alors que le taux de positivité diminue (2,9%, soit -1,4 pts).</a:t>
                      </a:r>
                    </a:p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fr-FR" sz="900" b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Sur la journée du lundi 28/12, malgré la non consolidation des données, nous observons que le nombre de cas confirmés est à un niveau élevé, avec 22 256 cas (soit +5% vs le lundi 21/12, alors que le taux de dépistage est plus faible (-42%, données non consolidées)).</a:t>
                      </a:r>
                    </a:p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fr-FR" sz="900" b="0" dirty="0" smtClean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+mn-lt"/>
                          <a:cs typeface="Roboto"/>
                        </a:rPr>
                        <a:t>L'analyse des données hospitalières (SIVIC) invite à la plus grande vigilance compte tenu d'une tendance à la stabilisation du nombre de nouvelles admissions en réanimation</a:t>
                      </a:r>
                      <a:endParaRPr sz="900" b="0" dirty="0">
                        <a:solidFill>
                          <a:srgbClr val="000080">
                            <a:alpha val="100000"/>
                          </a:srgbClr>
                        </a:solidFill>
                        <a:latin typeface="+mn-lt"/>
                        <a:cs typeface="Roboto"/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" name="Tableau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551793"/>
              </p:ext>
            </p:extLst>
          </p:nvPr>
        </p:nvGraphicFramePr>
        <p:xfrm>
          <a:off x="5303520" y="4846320"/>
          <a:ext cx="2743200" cy="2286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sz="800" b="1" dirty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914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RÉCAPITULATIF DES INDICATEURS EN FRANCE, DANS LES MÉTROPOLES ET LES DROM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40080" y="411480"/>
          <a:ext cx="7863840" cy="573024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Région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Métropole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
plus de 65 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toutes hospitalisations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réanimation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ini.)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à date)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122.9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133.9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-22% (-3800)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-7% (-169)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NAQ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-31% (-86)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+17% (+8)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-41% (-38)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-57% (-8)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162.6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+4% (+9)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+75% (+15)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BFC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190.7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-31% (-87)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+9% (+4)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164.3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194.6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-16% (-77)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-10% (-9)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HDF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128.4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-30% (-286)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-28% (-37)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153.9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178.3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-20% (-136)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-14% (-19)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158.6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-3% (-25)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+6% (+8)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183.8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214.4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-21% (-84)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+98% (+39)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-48% (-95)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-54% (-25)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241.9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315.7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-13% (-50)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-32% (-24)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PDL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-8% (-8)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+170% (+17)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323.3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234.4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-12% (-49)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+66% (+25)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130.1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-13% (-17)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+16%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129.5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135.3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-34% (-210)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-2% (-2)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-20% (-24)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-50% (-9)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95.6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-17% (-56)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+46% (+11)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118.8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+25% (+42)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+44% (+7)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166.2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-19% (-68)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+41% (+14)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141.9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95.1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-7% (-16)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 (0)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-35% (-63)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+31% (+10)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-14% (-12)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-29% (-4)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GDP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Guadeloupe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-50% (-5)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-50% (-3)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Martinique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-60% (-6)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-100% (-2)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Guyane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134.2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166.6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-15% (-9)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-50% (-4)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REU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La Réunion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-31% (-8)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-58% (-7)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22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GIRONDE (33)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5262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3432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42992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468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FINISTÈRE (29)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3611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2868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7552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88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PUY-DE-DÔME (63)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7316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6724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21413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5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CÔTE-D'OR (21)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5191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4796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13143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29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ISÈRE (38)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5864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5018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26198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302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NORD (59)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886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5195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3729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59197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22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RHÔNE (69)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1009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6166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4662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86975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1577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BOUCHES-DU-RHÔNE (13)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6178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5406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116621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85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MOSELLE (57)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5442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4211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11949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227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HÉRAULT (34)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5747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4496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27879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89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MEURTHE-ET-MOSELLE (54)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7005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6961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17911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939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LOIRE-ATLANTIQUE (44)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4868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2937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32426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577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ALPES-MARITIMES (06)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5848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4523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31348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11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LOIRET (45)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4430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4275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12771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706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DU 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PARIS (75)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5872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4047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416506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43747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4542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ILLE-ET-VILAINE (35)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4209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2287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19219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606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SEINE-MARITIME (76)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4357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21162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413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 (42)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5197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5606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21062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792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BAS-RHIN (67)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5742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4027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28550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137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VAR (83)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4803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3888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21189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402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HAUTE-GARONNE (31)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5159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3497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40900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7303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INDRE-ET-LOIRE (37)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4540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3911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13280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145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318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06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1874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2261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5447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286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329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1828800" cy="2743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2020-12-30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4572000" cy="25450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1173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1011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9294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1828800" cy="2286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2011680" cy="2286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8778240" cy="24384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8778240" cy="2286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850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9896</Words>
  <Application>Microsoft Office PowerPoint</Application>
  <PresentationFormat>Affichage à l'écran (4:3)</PresentationFormat>
  <Paragraphs>1730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THEVENOT, Pauline (DGS/COVID-19)</dc:creator>
  <cp:keywords/>
  <dc:description/>
  <cp:lastModifiedBy>THEVENOT, Pauline (DGS/COVID-19)</cp:lastModifiedBy>
  <cp:revision>7</cp:revision>
  <dcterms:created xsi:type="dcterms:W3CDTF">2017-02-13T16:18:36Z</dcterms:created>
  <dcterms:modified xsi:type="dcterms:W3CDTF">2020-12-30T17:25:08Z</dcterms:modified>
  <cp:category/>
</cp:coreProperties>
</file>