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826" r:id="rId5"/>
    <p:sldMasterId id="2147483833" r:id="rId6"/>
    <p:sldMasterId id="2147483840" r:id="rId7"/>
    <p:sldMasterId id="2147483868" r:id="rId8"/>
  </p:sldMasterIdLst>
  <p:notesMasterIdLst>
    <p:notesMasterId r:id="rId22"/>
  </p:notesMasterIdLst>
  <p:sldIdLst>
    <p:sldId id="342" r:id="rId9"/>
    <p:sldId id="823" r:id="rId10"/>
    <p:sldId id="836" r:id="rId11"/>
    <p:sldId id="349" r:id="rId12"/>
    <p:sldId id="845" r:id="rId13"/>
    <p:sldId id="351" r:id="rId14"/>
    <p:sldId id="354" r:id="rId15"/>
    <p:sldId id="834" r:id="rId16"/>
    <p:sldId id="846" r:id="rId17"/>
    <p:sldId id="847" r:id="rId18"/>
    <p:sldId id="343" r:id="rId19"/>
    <p:sldId id="848" r:id="rId20"/>
    <p:sldId id="849" r:id="rId21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TOURNEAU, Laura (SGMCAS)" initials="LL(" lastIdx="11" clrIdx="0">
    <p:extLst>
      <p:ext uri="{19B8F6BF-5375-455C-9EA6-DF929625EA0E}">
        <p15:presenceInfo xmlns:p15="http://schemas.microsoft.com/office/powerpoint/2012/main" userId="S-1-5-21-27022435-3177379373-3347635678-84412" providerId="AD"/>
      </p:ext>
    </p:extLst>
  </p:cmAuthor>
  <p:cmAuthor id="2" name="SAINATI, David (DSSIS)" initials="SD(" lastIdx="1" clrIdx="1">
    <p:extLst>
      <p:ext uri="{19B8F6BF-5375-455C-9EA6-DF929625EA0E}">
        <p15:presenceInfo xmlns:p15="http://schemas.microsoft.com/office/powerpoint/2012/main" userId="S-1-5-21-27022435-3177379373-3347635678-91035" providerId="AD"/>
      </p:ext>
    </p:extLst>
  </p:cmAuthor>
  <p:cmAuthor id="3" name="Abline, Anne-Hélène" initials="AA" lastIdx="1" clrIdx="2">
    <p:extLst>
      <p:ext uri="{19B8F6BF-5375-455C-9EA6-DF929625EA0E}">
        <p15:presenceInfo xmlns:p15="http://schemas.microsoft.com/office/powerpoint/2012/main" userId="S::anne-helene.abline@accenture.com::4775964d-18f9-43ef-92a1-5aebacbbf1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E9E9F7"/>
    <a:srgbClr val="E3E3F5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9855" autoAdjust="0"/>
  </p:normalViewPr>
  <p:slideViewPr>
    <p:cSldViewPr snapToGrid="0">
      <p:cViewPr varScale="1">
        <p:scale>
          <a:sx n="86" d="100"/>
          <a:sy n="86" d="100"/>
        </p:scale>
        <p:origin x="924" y="102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26/11/2020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Slide à actualiser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753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498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923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du Plan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370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 comprends</a:t>
            </a:r>
            <a:r>
              <a:rPr lang="fr-FR" baseline="0" dirty="0"/>
              <a:t> qu’elle ne s’appelle pas « PHARMA-SI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28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6" y="180000"/>
            <a:ext cx="4032448" cy="32478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/>
              <a:t>Délégation ministérielle au numérique en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2" y="209015"/>
            <a:ext cx="1878808" cy="1419662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59998" y="1836000"/>
            <a:ext cx="8424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C9BFA-60CB-4F1C-A536-58F4C786EDE7}"/>
              </a:ext>
            </a:extLst>
          </p:cNvPr>
          <p:cNvSpPr txBox="1"/>
          <p:nvPr userDrawn="1"/>
        </p:nvSpPr>
        <p:spPr>
          <a:xfrm>
            <a:off x="7688912" y="-66499"/>
            <a:ext cx="1455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2"/>
                </a:solidFill>
              </a:rPr>
              <a:t>Version de travail</a:t>
            </a:r>
          </a:p>
        </p:txBody>
      </p:sp>
      <p:sp>
        <p:nvSpPr>
          <p:cNvPr id="10" name="Espace réservé de la date 2">
            <a:extLst>
              <a:ext uri="{FF2B5EF4-FFF2-40B4-BE49-F238E27FC236}">
                <a16:creationId xmlns:a16="http://schemas.microsoft.com/office/drawing/2014/main" id="{352B0525-F664-1747-8BDB-2FFE0415E7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/>
              <a:t>17/11/2020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6" y="180000"/>
            <a:ext cx="4032448" cy="32478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/>
              <a:t>Délégation ministérielle au numérique en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46660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2" y="209015"/>
            <a:ext cx="1878808" cy="1419662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45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9525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42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986933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6" y="180000"/>
            <a:ext cx="4032448" cy="32478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852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/>
              <a:t>Délégation ministérielle au numérique en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062861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2" y="209015"/>
            <a:ext cx="1878808" cy="1419662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860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115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862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001449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42DCA55-FC1B-EA4A-864C-3FACAE649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51752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E5F4355-5FC1-3242-ADC3-F802B76A8F59}"/>
              </a:ext>
            </a:extLst>
          </p:cNvPr>
          <p:cNvSpPr/>
          <p:nvPr userDrawn="1"/>
        </p:nvSpPr>
        <p:spPr>
          <a:xfrm>
            <a:off x="-1" y="4461676"/>
            <a:ext cx="9144002" cy="713894"/>
          </a:xfrm>
          <a:prstGeom prst="rect">
            <a:avLst/>
          </a:prstGeom>
          <a:gradFill flip="none" rotWithShape="1">
            <a:gsLst>
              <a:gs pos="5000">
                <a:schemeClr val="tx1"/>
              </a:gs>
              <a:gs pos="53000">
                <a:schemeClr val="bg2">
                  <a:alpha val="81000"/>
                </a:schemeClr>
              </a:gs>
              <a:gs pos="81000">
                <a:schemeClr val="tx1">
                  <a:tint val="23500"/>
                  <a:satMod val="160000"/>
                  <a:lumMod val="40000"/>
                  <a:lumOff val="60000"/>
                  <a:alpha val="8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-7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D6565B-7CD6-614D-88A3-1EFE3E44CC33}"/>
              </a:ext>
            </a:extLst>
          </p:cNvPr>
          <p:cNvSpPr/>
          <p:nvPr userDrawn="1"/>
        </p:nvSpPr>
        <p:spPr>
          <a:xfrm>
            <a:off x="1442176" y="4663801"/>
            <a:ext cx="2292615" cy="2463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1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" panose="020B0503030202060203" pitchFamily="34" charset="77"/>
                <a:ea typeface="+mn-ea"/>
                <a:cs typeface="+mn-cs"/>
              </a:rPr>
              <a:t> What to do Now, What to do Next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F209B6-C14F-E14A-8955-A032B4E91F51}"/>
              </a:ext>
            </a:extLst>
          </p:cNvPr>
          <p:cNvSpPr/>
          <p:nvPr userDrawn="1"/>
        </p:nvSpPr>
        <p:spPr>
          <a:xfrm>
            <a:off x="430096" y="4663801"/>
            <a:ext cx="862737" cy="2463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1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raphik" panose="020B0503030202060203" pitchFamily="34" charset="77"/>
                <a:ea typeface="+mn-ea"/>
                <a:cs typeface="+mn-cs"/>
              </a:rPr>
              <a:t>COVID-19:</a:t>
            </a:r>
          </a:p>
        </p:txBody>
      </p:sp>
    </p:spTree>
    <p:extLst>
      <p:ext uri="{BB962C8B-B14F-4D97-AF65-F5344CB8AC3E}">
        <p14:creationId xmlns:p14="http://schemas.microsoft.com/office/powerpoint/2010/main" val="867710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4" y="703118"/>
            <a:ext cx="8644045" cy="3220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b="0" i="0" baseline="0">
                <a:solidFill>
                  <a:schemeClr val="accent1"/>
                </a:solidFill>
                <a:latin typeface="Graphik Light" panose="020B0403030202060203" pitchFamily="34" charset="77"/>
              </a:defRPr>
            </a:lvl1pPr>
            <a:lvl2pPr>
              <a:spcBef>
                <a:spcPts val="400"/>
              </a:spcBef>
              <a:defRPr sz="700"/>
            </a:lvl2pPr>
            <a:lvl3pPr>
              <a:spcBef>
                <a:spcPts val="400"/>
              </a:spcBef>
              <a:defRPr sz="700"/>
            </a:lvl3pPr>
            <a:lvl4pPr>
              <a:spcBef>
                <a:spcPts val="400"/>
              </a:spcBef>
              <a:defRPr sz="700"/>
            </a:lvl4pPr>
            <a:lvl5pPr>
              <a:spcBef>
                <a:spcPts val="400"/>
              </a:spcBef>
              <a:defRPr sz="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566444" y="4958306"/>
            <a:ext cx="3086100" cy="1053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34457" y="4958306"/>
            <a:ext cx="162000" cy="105300"/>
          </a:xfrm>
        </p:spPr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13" y="248400"/>
            <a:ext cx="8644045" cy="583200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B540A6-7B2D-8342-81C9-33F71A79E514}"/>
              </a:ext>
            </a:extLst>
          </p:cNvPr>
          <p:cNvGrpSpPr/>
          <p:nvPr userDrawn="1"/>
        </p:nvGrpSpPr>
        <p:grpSpPr>
          <a:xfrm>
            <a:off x="-4838" y="0"/>
            <a:ext cx="9148838" cy="0"/>
            <a:chOff x="-6450" y="0"/>
            <a:chExt cx="12198450" cy="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6F581F-12CB-BB4A-BAEE-D5FA8EA2CF1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15756" y="0"/>
              <a:ext cx="4392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645548-2902-474F-8C81-7C6FE55C50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6450" y="0"/>
              <a:ext cx="1824138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27FB822-9CF1-9444-B1D4-731A48A69B8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16000" y="0"/>
              <a:ext cx="59760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1021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4" y="746524"/>
            <a:ext cx="7526288" cy="3220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baseline="0"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9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5450307" y="1"/>
            <a:ext cx="3703144" cy="51521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4" y="746524"/>
            <a:ext cx="7526288" cy="3220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baseline="0"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E72F18-2A8E-2645-92EB-04014356BF9B}"/>
              </a:ext>
            </a:extLst>
          </p:cNvPr>
          <p:cNvSpPr/>
          <p:nvPr userDrawn="1"/>
        </p:nvSpPr>
        <p:spPr>
          <a:xfrm>
            <a:off x="0" y="-1"/>
            <a:ext cx="5548313" cy="51435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13" y="248400"/>
            <a:ext cx="4462819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734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E72F18-2A8E-2645-92EB-04014356BF9B}"/>
              </a:ext>
            </a:extLst>
          </p:cNvPr>
          <p:cNvSpPr/>
          <p:nvPr userDrawn="1"/>
        </p:nvSpPr>
        <p:spPr>
          <a:xfrm>
            <a:off x="4202723" y="-1"/>
            <a:ext cx="4932852" cy="51435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4" y="746524"/>
            <a:ext cx="7526288" cy="3220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baseline="0"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13" y="248400"/>
            <a:ext cx="4462819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389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0" y="2"/>
            <a:ext cx="3984585" cy="5152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14" y="248400"/>
            <a:ext cx="334839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154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5159415" y="2"/>
            <a:ext cx="3984585" cy="5152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064" y="237515"/>
            <a:ext cx="334839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697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78D924D-087F-C443-8D0D-55D9BFD29A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1490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0D9D58AE-3F05-B04A-B56C-DE6094215297}"/>
              </a:ext>
            </a:extLst>
          </p:cNvPr>
          <p:cNvSpPr/>
          <p:nvPr userDrawn="1"/>
        </p:nvSpPr>
        <p:spPr>
          <a:xfrm>
            <a:off x="-3572" y="-2010"/>
            <a:ext cx="9144000" cy="5143500"/>
          </a:xfrm>
          <a:prstGeom prst="rect">
            <a:avLst/>
          </a:prstGeom>
          <a:blipFill>
            <a:blip r:embed="rId3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F55252E3-486F-1E4C-AF3F-66A8CD321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223" y="2168971"/>
            <a:ext cx="6421040" cy="576960"/>
          </a:xfrm>
        </p:spPr>
        <p:txBody>
          <a:bodyPr tIns="198000" rIns="0" anchor="ctr">
            <a:spAutoFit/>
          </a:bodyPr>
          <a:lstStyle>
            <a:lvl1pPr>
              <a:lnSpc>
                <a:spcPct val="70000"/>
              </a:lnSpc>
              <a:defRPr sz="35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714616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road, outdoor, person, street&#10;&#10;Description automatically generated">
            <a:extLst>
              <a:ext uri="{FF2B5EF4-FFF2-40B4-BE49-F238E27FC236}">
                <a16:creationId xmlns:a16="http://schemas.microsoft.com/office/drawing/2014/main" id="{A8C0BFF8-F891-AD4F-BA9E-5A502400AA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F55252E3-486F-1E4C-AF3F-66A8CD32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24" y="1791944"/>
            <a:ext cx="3342084" cy="1331012"/>
          </a:xfrm>
        </p:spPr>
        <p:txBody>
          <a:bodyPr wrap="square" tIns="198000" rIns="0" anchor="ctr">
            <a:spAutoFit/>
          </a:bodyPr>
          <a:lstStyle>
            <a:lvl1pPr>
              <a:lnSpc>
                <a:spcPct val="70000"/>
              </a:lnSpc>
              <a:defRPr sz="3500" cap="all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8066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F52ED7C-FCAF-DA41-A449-2C9EA94F8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24" t="1517" r="12119" b="1410"/>
          <a:stretch/>
        </p:blipFill>
        <p:spPr>
          <a:xfrm>
            <a:off x="3595688" y="-8681"/>
            <a:ext cx="5548313" cy="51608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0" y="-8680"/>
            <a:ext cx="3595688" cy="51521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02" y="2357887"/>
            <a:ext cx="298442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7D278918-343C-874A-B300-FF2694B29A92}"/>
              </a:ext>
            </a:extLst>
          </p:cNvPr>
          <p:cNvSpPr/>
          <p:nvPr userDrawn="1"/>
        </p:nvSpPr>
        <p:spPr>
          <a:xfrm>
            <a:off x="7672411" y="1341689"/>
            <a:ext cx="775814" cy="721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723AADA6-75B8-C84A-9510-9B0CF140F00A}"/>
              </a:ext>
            </a:extLst>
          </p:cNvPr>
          <p:cNvSpPr/>
          <p:nvPr userDrawn="1"/>
        </p:nvSpPr>
        <p:spPr>
          <a:xfrm>
            <a:off x="4458492" y="3367879"/>
            <a:ext cx="775816" cy="721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ACA11670-749C-A045-A8C7-EE2C60C8ADF8}"/>
              </a:ext>
            </a:extLst>
          </p:cNvPr>
          <p:cNvSpPr/>
          <p:nvPr userDrawn="1"/>
        </p:nvSpPr>
        <p:spPr>
          <a:xfrm>
            <a:off x="5354199" y="1851400"/>
            <a:ext cx="735100" cy="7160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3D25EA9-4401-1745-B962-3523729DE598}"/>
              </a:ext>
            </a:extLst>
          </p:cNvPr>
          <p:cNvSpPr/>
          <p:nvPr userDrawn="1"/>
        </p:nvSpPr>
        <p:spPr>
          <a:xfrm>
            <a:off x="7713130" y="2891606"/>
            <a:ext cx="735095" cy="7310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</p:spTree>
    <p:extLst>
      <p:ext uri="{BB962C8B-B14F-4D97-AF65-F5344CB8AC3E}">
        <p14:creationId xmlns:p14="http://schemas.microsoft.com/office/powerpoint/2010/main" val="2897274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on a table&#10;&#10;Description automatically generated">
            <a:extLst>
              <a:ext uri="{FF2B5EF4-FFF2-40B4-BE49-F238E27FC236}">
                <a16:creationId xmlns:a16="http://schemas.microsoft.com/office/drawing/2014/main" id="{3C489E52-8C2F-5249-A083-E21C556BD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1767" y="0"/>
            <a:ext cx="5572234" cy="5143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0" y="0"/>
            <a:ext cx="3595688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02" y="2357887"/>
            <a:ext cx="298442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9219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C9B8A2-89CC-7945-A686-6FA0ADA4FD32}"/>
              </a:ext>
            </a:extLst>
          </p:cNvPr>
          <p:cNvSpPr/>
          <p:nvPr userDrawn="1"/>
        </p:nvSpPr>
        <p:spPr>
          <a:xfrm>
            <a:off x="0" y="-8680"/>
            <a:ext cx="3595688" cy="51521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02" y="2357887"/>
            <a:ext cx="298442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 descr="A picture containing person, indoor, white, wearing&#10;&#10;Description automatically generated">
            <a:extLst>
              <a:ext uri="{FF2B5EF4-FFF2-40B4-BE49-F238E27FC236}">
                <a16:creationId xmlns:a16="http://schemas.microsoft.com/office/drawing/2014/main" id="{8889642A-A299-B049-93BD-BFF4F8AEA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3308" y="-8682"/>
            <a:ext cx="5561681" cy="515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992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0D44B1-42B5-1141-93DA-757FBBBFBC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50000"/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"/>
            <a:ext cx="9144000" cy="514349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6F581F-12CB-BB4A-BAEE-D5FA8EA2CF13}"/>
              </a:ext>
            </a:extLst>
          </p:cNvPr>
          <p:cNvCxnSpPr>
            <a:cxnSpLocks/>
          </p:cNvCxnSpPr>
          <p:nvPr userDrawn="1"/>
        </p:nvCxnSpPr>
        <p:spPr>
          <a:xfrm>
            <a:off x="1371902" y="0"/>
            <a:ext cx="329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645548-2902-474F-8C81-7C6FE55C50A7}"/>
              </a:ext>
            </a:extLst>
          </p:cNvPr>
          <p:cNvCxnSpPr>
            <a:cxnSpLocks/>
          </p:cNvCxnSpPr>
          <p:nvPr userDrawn="1"/>
        </p:nvCxnSpPr>
        <p:spPr>
          <a:xfrm>
            <a:off x="-4837" y="0"/>
            <a:ext cx="1368104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7FB822-9CF1-9444-B1D4-731A48A69B8F}"/>
              </a:ext>
            </a:extLst>
          </p:cNvPr>
          <p:cNvCxnSpPr>
            <a:cxnSpLocks/>
          </p:cNvCxnSpPr>
          <p:nvPr userDrawn="1"/>
        </p:nvCxnSpPr>
        <p:spPr>
          <a:xfrm>
            <a:off x="4662000" y="0"/>
            <a:ext cx="4482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79445B3-5D05-A047-89C9-B0DE02A96FF7}"/>
              </a:ext>
            </a:extLst>
          </p:cNvPr>
          <p:cNvSpPr/>
          <p:nvPr userDrawn="1"/>
        </p:nvSpPr>
        <p:spPr>
          <a:xfrm>
            <a:off x="0" y="4790515"/>
            <a:ext cx="9144000" cy="352986"/>
          </a:xfrm>
          <a:prstGeom prst="rect">
            <a:avLst/>
          </a:prstGeom>
          <a:solidFill>
            <a:srgbClr val="7500C0"/>
          </a:solidFill>
          <a:ln w="19050" cap="flat" cmpd="sng" algn="ctr">
            <a:noFill/>
            <a:prstDash val="sysDot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609558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BCDF6F-497B-9445-A819-3E69F4B911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9356" y="555626"/>
            <a:ext cx="3231900" cy="339349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9911462-22CE-9F40-8F1A-5D84F56FEBD7}"/>
              </a:ext>
            </a:extLst>
          </p:cNvPr>
          <p:cNvSpPr txBox="1">
            <a:spLocks/>
          </p:cNvSpPr>
          <p:nvPr userDrawn="1"/>
        </p:nvSpPr>
        <p:spPr>
          <a:xfrm>
            <a:off x="774446" y="1692008"/>
            <a:ext cx="3184814" cy="9578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US" sz="4500" b="1" kern="1200" cap="all" baseline="0">
                <a:solidFill>
                  <a:schemeClr val="tx1"/>
                </a:solidFill>
                <a:latin typeface="Graphik Black" panose="020B0A03030202060203" pitchFamily="34" charset="0"/>
                <a:ea typeface="+mj-ea"/>
                <a:cs typeface="+mj-cs"/>
              </a:defRPr>
            </a:lvl1pPr>
          </a:lstStyle>
          <a:p>
            <a:r>
              <a:rPr lang="en-IN" sz="4000"/>
              <a:t>Merci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43D7D5D-7DC4-324C-B7BA-E41AC104B7A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566444" y="4897794"/>
            <a:ext cx="3086100" cy="105300"/>
          </a:xfrm>
        </p:spPr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5C72E49-76DF-0641-846E-03778E8B020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34457" y="4897794"/>
            <a:ext cx="162000" cy="105300"/>
          </a:xfrm>
        </p:spPr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5724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7C10AFE-A1A0-400E-B25F-A15F6675AA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356" y="1325225"/>
            <a:ext cx="4209485" cy="3220640"/>
          </a:xfrm>
        </p:spPr>
        <p:txBody>
          <a:bodyPr>
            <a:noAutofit/>
          </a:bodyPr>
          <a:lstStyle>
            <a:lvl1pPr>
              <a:defRPr sz="2700"/>
            </a:lvl1pPr>
          </a:lstStyle>
          <a:p>
            <a:r>
              <a:rPr lang="en-US"/>
              <a:t>Section introduction</a:t>
            </a:r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0559EC6-F01B-4C86-A1C8-557EA86C55F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Copyright © 2020 Accenture. All rights reserved.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80FAD5C-7BC9-4C47-97C3-661207BE935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C1BBE33-A891-48E8-970C-4A8D55F96D53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BA1B5-C077-429B-B8B5-3E4D80450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6541" y="1325168"/>
            <a:ext cx="4183856" cy="321706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24487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4" y="1321595"/>
            <a:ext cx="7526288" cy="322183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00"/>
              </a:spcBef>
              <a:defRPr baseline="0"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2F61C189-E88E-47C6-9590-4DDA84807E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1224" y="772821"/>
            <a:ext cx="7520780" cy="299423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marL="0" marR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001">
                <a:solidFill>
                  <a:schemeClr val="tx1"/>
                </a:solidFill>
                <a:latin typeface="Graphik" panose="020B0503030202060203" pitchFamily="34" charset="0"/>
              </a:defRPr>
            </a:lvl1pPr>
          </a:lstStyle>
          <a:p>
            <a:pPr marL="0" marR="0" lvl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Insert subtitle here at 20pt, align to the baseline of the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78C8CC-84C9-4551-8B8F-59120F779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821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EB2C-1899-4BA3-BD6A-AB2DCAD9DC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6F612-8B65-4183-89A6-4A20504C93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0234C-451D-4E7A-978E-9149C22956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3650" y="1323000"/>
            <a:ext cx="4185000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913FF3-5E8B-41AA-94A1-F4AA28FA51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07731" y="1323000"/>
            <a:ext cx="4185000" cy="32373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3131C-76D4-47BB-B87E-B317B1C8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003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s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EB2C-1899-4BA3-BD6A-AB2DCAD9DC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6F612-8B65-4183-89A6-4A20504C93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4C416D66-6B95-48F7-9FB0-B95BAD09C3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1224" y="772821"/>
            <a:ext cx="7520780" cy="299423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marL="0" marR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001">
                <a:solidFill>
                  <a:schemeClr val="tx1"/>
                </a:solidFill>
                <a:latin typeface="Graphik" panose="020B0503030202060203" pitchFamily="34" charset="0"/>
              </a:defRPr>
            </a:lvl1pPr>
          </a:lstStyle>
          <a:p>
            <a:pPr marL="0" marR="0" lvl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Insert subtitle here at 20pt, align to the baseline of the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91809-FBD2-4002-800C-B479F8DF6C2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52413" y="1321594"/>
            <a:ext cx="4185000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1527E2-5E08-409E-A34A-135B8A194FB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707731" y="1321594"/>
            <a:ext cx="4185000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01954-BA6E-492E-9BF3-F3C907BFE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1928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&amp; content (chart,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47B6C-C6BE-4E82-A7D9-23BF268E2F2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85535-BDE8-4557-B12C-869C102140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74989-BEF5-42BA-A4DD-05E4DC35E6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413" y="1321594"/>
            <a:ext cx="3071813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5866A6-5FB6-4879-B190-D941386C0FD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593307" y="1321594"/>
            <a:ext cx="5303044" cy="321945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BD811A-B713-4E77-AE24-728809684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616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&amp; content (chart, picture)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47B6C-C6BE-4E82-A7D9-23BF268E2F2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85535-BDE8-4557-B12C-869C102140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AF63B48-9B81-462E-A24C-7037069CBAF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1224" y="772821"/>
            <a:ext cx="7520780" cy="299423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marL="0" marR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001">
                <a:solidFill>
                  <a:schemeClr val="tx1"/>
                </a:solidFill>
                <a:latin typeface="Graphik" panose="020B0503030202060203" pitchFamily="34" charset="0"/>
              </a:defRPr>
            </a:lvl1pPr>
          </a:lstStyle>
          <a:p>
            <a:pPr marL="0" marR="0" lvl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Insert subtitle here at 20pt, align to the baseline of the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FA043-6343-4D03-814F-5850BF226E9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52413" y="1321594"/>
            <a:ext cx="3071813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CD48AF5-9262-4894-95BB-043B9ECC4D65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593307" y="1321594"/>
            <a:ext cx="5303044" cy="32211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21DE5-6636-45F0-981D-D93E9CF4F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9680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7F2F-4B58-4797-AC3B-FF8A19F963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FF644-D109-46AB-AACD-1FDB222595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91046-DD01-4AED-9EA9-4FEFB078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2395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7F2F-4B58-4797-AC3B-FF8A19F963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FF644-D109-46AB-AACD-1FDB222595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ADA27662-0458-48EE-BA0D-FDBA1DD392D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1224" y="772821"/>
            <a:ext cx="7520780" cy="299423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marL="0" marR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001">
                <a:solidFill>
                  <a:schemeClr val="tx1"/>
                </a:solidFill>
                <a:latin typeface="Graphik" panose="020B0503030202060203" pitchFamily="34" charset="0"/>
              </a:defRPr>
            </a:lvl1pPr>
          </a:lstStyle>
          <a:p>
            <a:pPr marL="0" marR="0" lvl="0" indent="0" algn="l" defTabSz="867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Insert subtitle here at 20pt, align to the baseline of the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5BF540-85F5-44DD-A55C-F03DC9B98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563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water, blue, star, bright&#10;&#10;Description automatically generated">
            <a:extLst>
              <a:ext uri="{FF2B5EF4-FFF2-40B4-BE49-F238E27FC236}">
                <a16:creationId xmlns:a16="http://schemas.microsoft.com/office/drawing/2014/main" id="{A42A965C-3BA3-7B4E-A9F9-02925D38CB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872443" y="0"/>
            <a:ext cx="7271558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7B9942-974D-C944-B6A5-1947E34502AE}"/>
              </a:ext>
            </a:extLst>
          </p:cNvPr>
          <p:cNvSpPr/>
          <p:nvPr userDrawn="1"/>
        </p:nvSpPr>
        <p:spPr>
          <a:xfrm>
            <a:off x="0" y="-1"/>
            <a:ext cx="6933010" cy="5143501"/>
          </a:xfrm>
          <a:prstGeom prst="rect">
            <a:avLst/>
          </a:prstGeom>
          <a:gradFill flip="none" rotWithShape="1">
            <a:gsLst>
              <a:gs pos="28000">
                <a:schemeClr val="tx1"/>
              </a:gs>
              <a:gs pos="76000">
                <a:schemeClr val="tx1">
                  <a:alpha val="0"/>
                </a:schemeClr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3" name="Picture 2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CF63C0A-4105-4D90-93B8-75C924E30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9130463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18729C-6945-46FF-89C4-945862ADF5A6}"/>
              </a:ext>
            </a:extLst>
          </p:cNvPr>
          <p:cNvSpPr/>
          <p:nvPr userDrawn="1"/>
        </p:nvSpPr>
        <p:spPr>
          <a:xfrm>
            <a:off x="0" y="-14285"/>
            <a:ext cx="3887719" cy="5157785"/>
          </a:xfrm>
          <a:prstGeom prst="rect">
            <a:avLst/>
          </a:prstGeom>
          <a:gradFill>
            <a:gsLst>
              <a:gs pos="64000">
                <a:schemeClr val="bg1">
                  <a:alpha val="81000"/>
                </a:schemeClr>
              </a:gs>
              <a:gs pos="100000">
                <a:schemeClr val="bg1">
                  <a:alpha val="0"/>
                </a:schemeClr>
              </a:gs>
            </a:gsLst>
            <a:lin ang="21594000" scaled="0"/>
          </a:gradFill>
          <a:ln w="19050">
            <a:noFill/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 b="1">
              <a:solidFill>
                <a:schemeClr val="bg1"/>
              </a:solidFill>
              <a:latin typeface="Graphik" panose="020B0503030202060203" pitchFamily="34" charset="77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143CD77-65AB-0344-9DB5-8D93B7D673FA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85396" y="285685"/>
            <a:ext cx="4612609" cy="1583600"/>
          </a:xfrm>
        </p:spPr>
        <p:txBody>
          <a:bodyPr wrap="square" anchor="b">
            <a:normAutofit/>
          </a:bodyPr>
          <a:lstStyle>
            <a:lvl1pPr>
              <a:lnSpc>
                <a:spcPct val="70000"/>
              </a:lnSpc>
              <a:spcBef>
                <a:spcPts val="0"/>
              </a:spcBef>
              <a:defRPr lang="en-US" sz="3599" b="1" i="0" kern="120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24782996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5E2A-87B0-4228-8A34-109D76EF19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Copyright © 2020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DA6-8E1B-411C-92D3-46592DBDA3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9EB16-61E2-4186-9ECC-EA318A1C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35" y="1759043"/>
            <a:ext cx="3348394" cy="5832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F78E95-8E8F-AA48-AB6C-6F81EFED6CC6}"/>
              </a:ext>
            </a:extLst>
          </p:cNvPr>
          <p:cNvSpPr/>
          <p:nvPr userDrawn="1"/>
        </p:nvSpPr>
        <p:spPr>
          <a:xfrm>
            <a:off x="0" y="2"/>
            <a:ext cx="3880414" cy="51521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2920019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1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ftr" idx="11"/>
          </p:nvPr>
        </p:nvSpPr>
        <p:spPr>
          <a:xfrm>
            <a:off x="5566444" y="4958306"/>
            <a:ext cx="3086100" cy="1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Copyright © 2020 Accenture. All rights reserved.</a:t>
            </a:r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734457" y="4958306"/>
            <a:ext cx="162000" cy="1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/>
          </a:p>
        </p:txBody>
      </p:sp>
      <p:grpSp>
        <p:nvGrpSpPr>
          <p:cNvPr id="19" name="Google Shape;19;p4"/>
          <p:cNvGrpSpPr/>
          <p:nvPr/>
        </p:nvGrpSpPr>
        <p:grpSpPr>
          <a:xfrm>
            <a:off x="-4838" y="0"/>
            <a:ext cx="9148838" cy="0"/>
            <a:chOff x="-6450" y="0"/>
            <a:chExt cx="12198450" cy="0"/>
          </a:xfrm>
        </p:grpSpPr>
        <p:cxnSp>
          <p:nvCxnSpPr>
            <p:cNvPr id="20" name="Google Shape;20;p4"/>
            <p:cNvCxnSpPr/>
            <p:nvPr/>
          </p:nvCxnSpPr>
          <p:spPr>
            <a:xfrm>
              <a:off x="1815756" y="0"/>
              <a:ext cx="43920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4"/>
            <p:cNvCxnSpPr/>
            <p:nvPr/>
          </p:nvCxnSpPr>
          <p:spPr>
            <a:xfrm>
              <a:off x="-6450" y="0"/>
              <a:ext cx="1824138" cy="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2" name="Google Shape;22;p4"/>
            <p:cNvCxnSpPr/>
            <p:nvPr/>
          </p:nvCxnSpPr>
          <p:spPr>
            <a:xfrm>
              <a:off x="6216000" y="0"/>
              <a:ext cx="59760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E6D3A44-6C9B-4289-B8BA-9478E0FA5C0F}"/>
              </a:ext>
            </a:extLst>
          </p:cNvPr>
          <p:cNvSpPr txBox="1"/>
          <p:nvPr userDrawn="1"/>
        </p:nvSpPr>
        <p:spPr>
          <a:xfrm rot="19582477">
            <a:off x="1917512" y="1667245"/>
            <a:ext cx="5438930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1250" b="1">
                <a:solidFill>
                  <a:schemeClr val="bg1">
                    <a:lumMod val="95000"/>
                  </a:schemeClr>
                </a:solidFill>
                <a:latin typeface="+mj-lt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1116721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_A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CA54501-3213-484C-A670-51CB69C41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" b="614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52" name="Acc_Digital_GTS_Dimensional" hidden="1">
            <a:extLst>
              <a:ext uri="{FF2B5EF4-FFF2-40B4-BE49-F238E27FC236}">
                <a16:creationId xmlns:a16="http://schemas.microsoft.com/office/drawing/2014/main" id="{1CDEFD3E-D011-491D-8FF0-FAAD0D1DA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813" y="684044"/>
            <a:ext cx="3234857" cy="3396600"/>
          </a:xfrm>
          <a:prstGeom prst="rect">
            <a:avLst/>
          </a:prstGeom>
        </p:spPr>
      </p:pic>
      <p:pic>
        <p:nvPicPr>
          <p:cNvPr id="257" name="Acc_Applied_Intell_Wordmark_ALL_WHT" hidden="1">
            <a:extLst>
              <a:ext uri="{FF2B5EF4-FFF2-40B4-BE49-F238E27FC236}">
                <a16:creationId xmlns:a16="http://schemas.microsoft.com/office/drawing/2014/main" id="{E041CD07-16D8-4747-BB54-EC93BB2E8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735" y="403369"/>
            <a:ext cx="3663444" cy="253510"/>
          </a:xfrm>
          <a:prstGeom prst="rect">
            <a:avLst/>
          </a:prstGeom>
        </p:spPr>
      </p:pic>
      <p:pic>
        <p:nvPicPr>
          <p:cNvPr id="258" name="Acc_Applied_Intell_Wordmark_ALL_BLK" hidden="1">
            <a:extLst>
              <a:ext uri="{FF2B5EF4-FFF2-40B4-BE49-F238E27FC236}">
                <a16:creationId xmlns:a16="http://schemas.microsoft.com/office/drawing/2014/main" id="{F1050526-20CD-415A-BF68-8D06F41D3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1736" y="403369"/>
            <a:ext cx="3663446" cy="253511"/>
          </a:xfrm>
          <a:prstGeom prst="rect">
            <a:avLst/>
          </a:prstGeom>
        </p:spPr>
      </p:pic>
      <p:pic>
        <p:nvPicPr>
          <p:cNvPr id="259" name="Acc_Applied_Intell_Wordmark_WHT Colour Reversed" hidden="1">
            <a:extLst>
              <a:ext uri="{FF2B5EF4-FFF2-40B4-BE49-F238E27FC236}">
                <a16:creationId xmlns:a16="http://schemas.microsoft.com/office/drawing/2014/main" id="{153B4086-5DDF-40BF-A48F-C6D35A160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1735" y="402513"/>
            <a:ext cx="3663900" cy="255007"/>
          </a:xfrm>
          <a:prstGeom prst="rect">
            <a:avLst/>
          </a:prstGeom>
        </p:spPr>
      </p:pic>
      <p:pic>
        <p:nvPicPr>
          <p:cNvPr id="292" name="Acc_CoreBrand_GTS_Dimensional" hidden="1">
            <a:extLst>
              <a:ext uri="{FF2B5EF4-FFF2-40B4-BE49-F238E27FC236}">
                <a16:creationId xmlns:a16="http://schemas.microsoft.com/office/drawing/2014/main" id="{F7DAA011-51F1-4317-92D4-329036D5F9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1713" y="685064"/>
            <a:ext cx="3240000" cy="3402000"/>
          </a:xfrm>
          <a:prstGeom prst="rect">
            <a:avLst/>
          </a:prstGeom>
        </p:spPr>
      </p:pic>
      <p:pic>
        <p:nvPicPr>
          <p:cNvPr id="301" name="Acc_CoreBrand_Logo_White" hidden="1">
            <a:extLst>
              <a:ext uri="{FF2B5EF4-FFF2-40B4-BE49-F238E27FC236}">
                <a16:creationId xmlns:a16="http://schemas.microsoft.com/office/drawing/2014/main" id="{4B901D09-AFB0-4BD8-ADB1-D3EB212EF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3804" y="283412"/>
            <a:ext cx="1247400" cy="329454"/>
          </a:xfrm>
          <a:prstGeom prst="rect">
            <a:avLst/>
          </a:prstGeom>
        </p:spPr>
      </p:pic>
      <p:pic>
        <p:nvPicPr>
          <p:cNvPr id="302" name="Acc_CoreBrand_Logo_Black" hidden="1">
            <a:extLst>
              <a:ext uri="{FF2B5EF4-FFF2-40B4-BE49-F238E27FC236}">
                <a16:creationId xmlns:a16="http://schemas.microsoft.com/office/drawing/2014/main" id="{74E6D576-A8C4-4BFE-BD7F-4F45F8994C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3804" y="283412"/>
            <a:ext cx="1247400" cy="329454"/>
          </a:xfrm>
          <a:prstGeom prst="rect">
            <a:avLst/>
          </a:prstGeom>
        </p:spPr>
      </p:pic>
      <p:pic>
        <p:nvPicPr>
          <p:cNvPr id="303" name="Acc_CoreBrand_Logo_Black_Purple Reversed" hidden="1">
            <a:extLst>
              <a:ext uri="{FF2B5EF4-FFF2-40B4-BE49-F238E27FC236}">
                <a16:creationId xmlns:a16="http://schemas.microsoft.com/office/drawing/2014/main" id="{2842C046-10B4-4647-8C9E-0AEFEC5EA0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3804" y="280988"/>
            <a:ext cx="1247400" cy="334303"/>
          </a:xfrm>
          <a:prstGeom prst="rect">
            <a:avLst/>
          </a:prstGeom>
        </p:spPr>
      </p:pic>
      <p:pic>
        <p:nvPicPr>
          <p:cNvPr id="304" name="Acc_CoreBrand_Logo_Black_Purple" hidden="1">
            <a:extLst>
              <a:ext uri="{FF2B5EF4-FFF2-40B4-BE49-F238E27FC236}">
                <a16:creationId xmlns:a16="http://schemas.microsoft.com/office/drawing/2014/main" id="{079A257B-549F-4450-95A9-7265440209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3804" y="280987"/>
            <a:ext cx="1247400" cy="334304"/>
          </a:xfrm>
          <a:prstGeom prst="rect">
            <a:avLst/>
          </a:prstGeom>
        </p:spPr>
      </p:pic>
      <p:sp>
        <p:nvSpPr>
          <p:cNvPr id="20" name="Subtitle (3rd Level)">
            <a:extLst>
              <a:ext uri="{FF2B5EF4-FFF2-40B4-BE49-F238E27FC236}">
                <a16:creationId xmlns:a16="http://schemas.microsoft.com/office/drawing/2014/main" id="{D4688A87-6374-4FEF-B878-C60AC8E6B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775" y="4369139"/>
            <a:ext cx="4460400" cy="186974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90000"/>
              </a:lnSpc>
              <a:buNone/>
              <a:defRPr sz="1350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 third level</a:t>
            </a:r>
          </a:p>
        </p:txBody>
      </p:sp>
      <p:sp>
        <p:nvSpPr>
          <p:cNvPr id="21" name="Long Subline">
            <a:extLst>
              <a:ext uri="{FF2B5EF4-FFF2-40B4-BE49-F238E27FC236}">
                <a16:creationId xmlns:a16="http://schemas.microsoft.com/office/drawing/2014/main" id="{B3FEE09D-8573-438B-9DA5-B6D9F9C559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5777" y="3785222"/>
            <a:ext cx="4460594" cy="498598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90000"/>
              </a:lnSpc>
              <a:buNone/>
              <a:defRPr sz="1800" b="0" i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Long subline or second-level text to go with primary headlines</a:t>
            </a:r>
          </a:p>
        </p:txBody>
      </p:sp>
      <p:sp>
        <p:nvSpPr>
          <p:cNvPr id="22" name="MasterTitle">
            <a:extLst>
              <a:ext uri="{FF2B5EF4-FFF2-40B4-BE49-F238E27FC236}">
                <a16:creationId xmlns:a16="http://schemas.microsoft.com/office/drawing/2014/main" id="{A5FE72C4-8613-4C59-9FE2-9538E5031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1730" y="1458218"/>
            <a:ext cx="4505387" cy="2227065"/>
          </a:xfrm>
        </p:spPr>
        <p:txBody>
          <a:bodyPr tIns="252000" anchor="ctr"/>
          <a:lstStyle>
            <a:lvl1pPr>
              <a:lnSpc>
                <a:spcPct val="70000"/>
              </a:lnSpc>
              <a:defRPr sz="6075" cap="all" spc="-113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</a:t>
            </a:r>
            <a:br>
              <a:rPr lang="en-US"/>
            </a:br>
            <a:r>
              <a:rPr lang="en-US"/>
              <a:t>to edit headline</a:t>
            </a:r>
            <a:endParaRPr lang="en-AU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DB49B30C-0D2C-4E1E-B710-2E577A5A3F7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566444" y="4958306"/>
            <a:ext cx="3086100" cy="105300"/>
          </a:xfrm>
        </p:spPr>
        <p:txBody>
          <a:bodyPr/>
          <a:lstStyle/>
          <a:p>
            <a:r>
              <a:rPr lang="en-AU"/>
              <a:t>Copyright © 2020 Accenture.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92211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5451-F220-48C0-ABA6-32597803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A781BB-DF12-4785-A348-CED0C76100E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Copyright © 2020 Accenture. All rights reserved.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CCCE24-5684-4A9B-869B-EDB0A3D439F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C1BBE33-A891-48E8-970C-4A8D55F96D53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F415F-3689-45B9-9B4F-EC0507DDDA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3800" y="1326356"/>
            <a:ext cx="7521178" cy="32158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2F104E-68E5-456D-8E8A-959FDDC06FA5}"/>
              </a:ext>
            </a:extLst>
          </p:cNvPr>
          <p:cNvSpPr/>
          <p:nvPr userDrawn="1"/>
        </p:nvSpPr>
        <p:spPr>
          <a:xfrm>
            <a:off x="0" y="1"/>
            <a:ext cx="9144000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4FEF1-51CD-4989-BF1C-6C90293E63CB}"/>
              </a:ext>
            </a:extLst>
          </p:cNvPr>
          <p:cNvSpPr/>
          <p:nvPr userDrawn="1"/>
        </p:nvSpPr>
        <p:spPr>
          <a:xfrm>
            <a:off x="6923314" y="27576"/>
            <a:ext cx="2220686" cy="486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032778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6" y="180000"/>
            <a:ext cx="4032448" cy="32478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/>
              <a:t>Délégation ministérielle au numérique en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5507598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3" y="209016"/>
            <a:ext cx="1878808" cy="1419662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7386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43763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5990" indent="-39599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3906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7997" indent="-107997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7997" indent="-107997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577020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59998" y="1836000"/>
            <a:ext cx="8424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7997" indent="-107997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7997" indent="-107997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99440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5" y="133523"/>
            <a:ext cx="505649" cy="43898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798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5" y="133523"/>
            <a:ext cx="505649" cy="43898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E9D4B0-4DAA-FE4C-A06C-4D57B96C2978}"/>
              </a:ext>
            </a:extLst>
          </p:cNvPr>
          <p:cNvSpPr txBox="1"/>
          <p:nvPr userDrawn="1"/>
        </p:nvSpPr>
        <p:spPr>
          <a:xfrm>
            <a:off x="7380312" y="14461"/>
            <a:ext cx="1846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800"/>
              <a:t>Document de travail pour discussion</a:t>
            </a:r>
          </a:p>
        </p:txBody>
      </p:sp>
    </p:spTree>
    <p:extLst>
      <p:ext uri="{BB962C8B-B14F-4D97-AF65-F5344CB8AC3E}">
        <p14:creationId xmlns:p14="http://schemas.microsoft.com/office/powerpoint/2010/main" val="251819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5" y="133523"/>
            <a:ext cx="505649" cy="43898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48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4913" y="248400"/>
            <a:ext cx="7519500" cy="583200"/>
          </a:xfrm>
          <a:prstGeom prst="rect">
            <a:avLst/>
          </a:prstGeom>
        </p:spPr>
        <p:txBody>
          <a:bodyPr vert="horz" lIns="0" tIns="0" rIns="130101" bIns="0" rtlCol="0" anchor="t" anchorCtr="0">
            <a:noAutofit/>
          </a:bodyPr>
          <a:lstStyle/>
          <a:p>
            <a:pPr lvl="0" defTabSz="867314">
              <a:lnSpc>
                <a:spcPct val="80000"/>
              </a:lnSpc>
            </a:pPr>
            <a:r>
              <a:rPr lang="en-US"/>
              <a:t>Click to edit </a:t>
            </a:r>
            <a:br>
              <a:rPr lang="en-US"/>
            </a:br>
            <a:r>
              <a:rPr lang="en-US"/>
              <a:t>Master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566444" y="4958306"/>
            <a:ext cx="3086100" cy="1053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400">
                <a:solidFill>
                  <a:schemeClr val="tx1">
                    <a:alpha val="50000"/>
                  </a:schemeClr>
                </a:solidFill>
                <a:latin typeface="Graphik" panose="020B0503030202060203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Copyright © 2020 Accenture. All rights reserved.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734457" y="4958306"/>
            <a:ext cx="162000" cy="1053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400">
                <a:solidFill>
                  <a:schemeClr val="tx1">
                    <a:alpha val="50000"/>
                  </a:schemeClr>
                </a:solidFill>
                <a:latin typeface="Graphik" panose="020B0503030202060203" pitchFamily="34" charset="0"/>
              </a:defRPr>
            </a:lvl1pPr>
          </a:lstStyle>
          <a:p>
            <a:fld id="{EF2F7A32-C1EA-4F7E-B0A2-7FCB5BFE90DE}" type="slidenum">
              <a:rPr lang="en-AU" smtClean="0"/>
              <a:pPr/>
              <a:t>‹N°›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2C3646-B563-4C9F-B969-3D6254257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13" y="1062040"/>
            <a:ext cx="8637985" cy="34790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875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5" r:id="rId24"/>
    <p:sldLayoutId id="2147483866" r:id="rId25"/>
    <p:sldLayoutId id="2147483867" r:id="rId26"/>
  </p:sldLayoutIdLst>
  <p:hf hdr="0" dt="0"/>
  <p:txStyles>
    <p:titleStyle>
      <a:lvl1pPr marL="0" indent="0" algn="l" defTabSz="457187" rtl="0" eaLnBrk="1" latinLnBrk="0" hangingPunct="1">
        <a:lnSpc>
          <a:spcPct val="85000"/>
        </a:lnSpc>
        <a:spcBef>
          <a:spcPct val="0"/>
        </a:spcBef>
        <a:buNone/>
        <a:defRPr lang="en-US" sz="1600" b="0" i="0" kern="1200" cap="none" spc="0" baseline="0" dirty="0">
          <a:solidFill>
            <a:schemeClr val="tx1"/>
          </a:solidFill>
          <a:latin typeface="Graphik Black" panose="020B0A03030202060203" pitchFamily="34" charset="0"/>
          <a:ea typeface="+mj-ea"/>
          <a:cs typeface="+mj-cs"/>
        </a:defRPr>
      </a:lvl1pPr>
    </p:titleStyle>
    <p:bodyStyle>
      <a:lvl1pPr marL="0" indent="0" algn="l" defTabSz="45718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None/>
        <a:defRPr lang="en-US" sz="900" b="1" i="0" kern="1200" cap="none" baseline="0" dirty="0">
          <a:solidFill>
            <a:schemeClr val="tx1"/>
          </a:solidFill>
          <a:latin typeface="Graphik" panose="020B0503030202060203" pitchFamily="34" charset="0"/>
          <a:ea typeface="+mn-ea"/>
          <a:cs typeface="Arial" panose="020B0604020202020204" pitchFamily="34" charset="0"/>
        </a:defRPr>
      </a:lvl1pPr>
      <a:lvl2pPr marL="0" indent="0" algn="l" defTabSz="45718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None/>
        <a:defRPr lang="en-US" sz="900" b="0" i="0" kern="1200" cap="none" baseline="0" dirty="0">
          <a:solidFill>
            <a:schemeClr val="tx1"/>
          </a:solidFill>
          <a:latin typeface="Graphik" panose="020B0503030202060203" pitchFamily="34" charset="0"/>
          <a:ea typeface="+mn-ea"/>
          <a:cs typeface="Arial" panose="020B0604020202020204" pitchFamily="34" charset="0"/>
        </a:defRPr>
      </a:lvl2pPr>
      <a:lvl3pPr marL="90487" indent="-90487" algn="l" defTabSz="45718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Char char="•"/>
        <a:defRPr lang="en-US" sz="900" kern="1200" dirty="0">
          <a:solidFill>
            <a:schemeClr val="tx1"/>
          </a:solidFill>
          <a:latin typeface="Graphik" panose="020B0503030202060203" pitchFamily="34" charset="0"/>
          <a:ea typeface="+mn-ea"/>
          <a:cs typeface="+mn-cs"/>
        </a:defRPr>
      </a:lvl3pPr>
      <a:lvl4pPr marL="180974" indent="-84137" algn="l" defTabSz="45718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Char char="–"/>
        <a:defRPr lang="en-US" sz="900" kern="1200" dirty="0">
          <a:solidFill>
            <a:schemeClr val="tx1"/>
          </a:solidFill>
          <a:latin typeface="Graphik" panose="020B0503030202060203" pitchFamily="34" charset="0"/>
          <a:ea typeface="+mn-ea"/>
          <a:cs typeface="+mn-cs"/>
        </a:defRPr>
      </a:lvl4pPr>
      <a:lvl5pPr marL="271462" indent="-88106" algn="l" defTabSz="45718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Char char="•"/>
        <a:defRPr lang="en-US" sz="900" kern="1200" dirty="0">
          <a:solidFill>
            <a:schemeClr val="tx1"/>
          </a:solidFill>
          <a:latin typeface="Graphik" panose="020B0503030202060203" pitchFamily="34" charset="0"/>
          <a:ea typeface="+mn-ea"/>
          <a:cs typeface="+mn-cs"/>
        </a:defRPr>
      </a:lvl5pPr>
      <a:lvl6pPr marL="256374" indent="-86517" algn="l" defTabSz="457187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457187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None/>
        <a:defRPr sz="600" b="1" kern="1200" cap="all" baseline="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45718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None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457187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3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7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1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4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67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0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54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48" algn="l" defTabSz="457187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15">
          <p15:clr>
            <a:srgbClr val="F26B43"/>
          </p15:clr>
        </p15:guide>
        <p15:guide id="2" pos="6297">
          <p15:clr>
            <a:srgbClr val="F26B43"/>
          </p15:clr>
        </p15:guide>
        <p15:guide id="4" pos="239">
          <p15:clr>
            <a:srgbClr val="F26B43"/>
          </p15:clr>
        </p15:guide>
        <p15:guide id="5" orient="horz" pos="1356">
          <p15:clr>
            <a:srgbClr val="F26B43"/>
          </p15:clr>
        </p15:guide>
        <p15:guide id="6" orient="horz" pos="206">
          <p15:clr>
            <a:srgbClr val="F26B43"/>
          </p15:clr>
        </p15:guide>
        <p15:guide id="7" pos="7595">
          <p15:clr>
            <a:srgbClr val="F26B43"/>
          </p15:clr>
        </p15:guide>
        <p15:guide id="9" pos="1035">
          <p15:clr>
            <a:srgbClr val="F26B43"/>
          </p15:clr>
        </p15:guide>
        <p15:guide id="10" orient="horz" pos="4106">
          <p15:clr>
            <a:srgbClr val="F26B43"/>
          </p15:clr>
        </p15:guide>
        <p15:guide id="11" pos="4194">
          <p15:clr>
            <a:srgbClr val="F26B43"/>
          </p15:clr>
        </p15:guide>
        <p15:guide id="13" pos="2342">
          <p15:clr>
            <a:srgbClr val="F26B43"/>
          </p15:clr>
        </p15:guide>
        <p15:guide id="14" pos="8400">
          <p15:clr>
            <a:srgbClr val="F26B43"/>
          </p15:clr>
        </p15:guide>
        <p15:guide id="15" orient="horz" pos="3814">
          <p15:clr>
            <a:srgbClr val="F26B43"/>
          </p15:clr>
        </p15:guide>
        <p15:guide id="17" pos="1288">
          <p15:clr>
            <a:srgbClr val="F26B43"/>
          </p15:clr>
        </p15:guide>
        <p15:guide id="18" pos="2088">
          <p15:clr>
            <a:srgbClr val="F26B43"/>
          </p15:clr>
        </p15:guide>
        <p15:guide id="19" pos="7350">
          <p15:clr>
            <a:srgbClr val="F26B43"/>
          </p15:clr>
        </p15:guide>
        <p15:guide id="20" pos="6551">
          <p15:clr>
            <a:srgbClr val="F26B43"/>
          </p15:clr>
        </p15:guide>
        <p15:guide id="21" pos="3141">
          <p15:clr>
            <a:srgbClr val="F26B43"/>
          </p15:clr>
        </p15:guide>
        <p15:guide id="22" pos="3395">
          <p15:clr>
            <a:srgbClr val="F26B43"/>
          </p15:clr>
        </p15:guide>
        <p15:guide id="23" pos="4448">
          <p15:clr>
            <a:srgbClr val="F26B43"/>
          </p15:clr>
        </p15:guide>
        <p15:guide id="24" pos="5243">
          <p15:clr>
            <a:srgbClr val="F26B43"/>
          </p15:clr>
        </p15:guide>
        <p15:guide id="25" pos="5498">
          <p15:clr>
            <a:srgbClr val="F26B43"/>
          </p15:clr>
        </p15:guide>
        <p15:guide id="26" orient="horz" pos="1110">
          <p15:clr>
            <a:srgbClr val="F26B43"/>
          </p15:clr>
        </p15:guide>
        <p15:guide id="27" orient="horz" pos="637">
          <p15:clr>
            <a:srgbClr val="F26B43"/>
          </p15:clr>
        </p15:guide>
        <p15:guide id="28" orient="horz" pos="892">
          <p15:clr>
            <a:srgbClr val="F26B43"/>
          </p15:clr>
        </p15:guide>
        <p15:guide id="29" pos="476">
          <p15:clr>
            <a:srgbClr val="F26B43"/>
          </p15:clr>
        </p15:guide>
        <p15:guide id="30" orient="horz" pos="454">
          <p15:clr>
            <a:srgbClr val="F26B43"/>
          </p15:clr>
        </p15:guide>
        <p15:guide id="31" pos="816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6" y="133524"/>
            <a:ext cx="505649" cy="43898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70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</p:sldLayoutIdLst>
  <p:hf hd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1994" indent="-71999" algn="l" defTabSz="914378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1990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1985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7979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180" name="Title 179">
            <a:extLst>
              <a:ext uri="{FF2B5EF4-FFF2-40B4-BE49-F238E27FC236}">
                <a16:creationId xmlns:a16="http://schemas.microsoft.com/office/drawing/2014/main" id="{592B651A-44BF-4517-949C-0A883DCB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VAC-SI</a:t>
            </a:r>
            <a:br>
              <a:rPr lang="fr-FR" dirty="0"/>
            </a:br>
            <a:r>
              <a:rPr lang="fr-FR" sz="1600" dirty="0"/>
              <a:t/>
            </a:r>
            <a:br>
              <a:rPr lang="fr-FR" sz="1600" dirty="0"/>
            </a:b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COPIL du 26 novembre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390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/>
              <a:t>Périmètre du SI</a:t>
            </a: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7F416D-386C-4554-A0D8-68DB8CD7AED7}"/>
              </a:ext>
            </a:extLst>
          </p:cNvPr>
          <p:cNvSpPr txBox="1"/>
          <p:nvPr/>
        </p:nvSpPr>
        <p:spPr>
          <a:xfrm>
            <a:off x="991249" y="808165"/>
            <a:ext cx="79698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12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gestion de la chaine logistique et d’approvisionnement</a:t>
            </a:r>
            <a:r>
              <a:rPr lang="fr-FR" sz="12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en vaccins (suivi de la maîtrise de la chaîne du froid, stocks…), en s’interfaçant avec l’opérateur logistique (public (SPF) ou privé (fabricant))</a:t>
            </a:r>
          </a:p>
          <a:p>
            <a:endParaRPr lang="fr-FR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200" b="1" dirty="0">
                <a:cs typeface="Times New Roman" panose="02020603050405020304" pitchFamily="18" charset="0"/>
              </a:rPr>
              <a:t>Le ciblage et l’information aux populations ciblées </a:t>
            </a:r>
            <a:r>
              <a:rPr lang="fr-FR" sz="1200" dirty="0">
                <a:cs typeface="Times New Roman" panose="02020603050405020304" pitchFamily="18" charset="0"/>
              </a:rPr>
              <a:t>par la stratégie de vaccination (émission de bons de prise en charge, rappels, sollicitation pour la déclaration des effets indésirables…)</a:t>
            </a:r>
          </a:p>
          <a:p>
            <a:endParaRPr lang="fr-FR" dirty="0">
              <a:cs typeface="Times New Roman" panose="02020603050405020304" pitchFamily="18" charset="0"/>
            </a:endParaRPr>
          </a:p>
          <a:p>
            <a:r>
              <a:rPr lang="fr-FR" sz="1200" b="1" dirty="0">
                <a:cs typeface="Times New Roman" panose="02020603050405020304" pitchFamily="18" charset="0"/>
              </a:rPr>
              <a:t>La traçabilité de la réalisation d’une consultation de pré-vaccination </a:t>
            </a:r>
            <a:r>
              <a:rPr lang="fr-FR" sz="1200" dirty="0">
                <a:cs typeface="Times New Roman" panose="02020603050405020304" pitchFamily="18" charset="0"/>
              </a:rPr>
              <a:t>des personnes ciblées par la stratégie nationale de vaccination</a:t>
            </a:r>
          </a:p>
          <a:p>
            <a:endParaRPr lang="fr-FR" dirty="0">
              <a:cs typeface="Times New Roman" panose="02020603050405020304" pitchFamily="18" charset="0"/>
            </a:endParaRPr>
          </a:p>
          <a:p>
            <a:r>
              <a:rPr lang="fr-FR" sz="1200" b="1" dirty="0">
                <a:cs typeface="Times New Roman" panose="02020603050405020304" pitchFamily="18" charset="0"/>
              </a:rPr>
              <a:t>La traçabilité de la vaccination </a:t>
            </a:r>
            <a:r>
              <a:rPr lang="fr-FR" sz="1200" dirty="0">
                <a:cs typeface="Times New Roman" panose="02020603050405020304" pitchFamily="18" charset="0"/>
              </a:rPr>
              <a:t>quel que soit le lieu de vaccination (dénomination du vaccin, numéro de lot du vaccin, rang vaccinal, date et lieu de l’injection, nom de professionnel de santé réalisant l’acte…)</a:t>
            </a:r>
          </a:p>
          <a:p>
            <a:endParaRPr lang="fr-FR" dirty="0">
              <a:cs typeface="Times New Roman" panose="02020603050405020304" pitchFamily="18" charset="0"/>
            </a:endParaRPr>
          </a:p>
          <a:p>
            <a:r>
              <a:rPr lang="fr-FR" sz="1200" b="1" dirty="0">
                <a:cs typeface="Times New Roman" panose="02020603050405020304" pitchFamily="18" charset="0"/>
              </a:rPr>
              <a:t>Le suivi des effets indésirables </a:t>
            </a:r>
            <a:r>
              <a:rPr lang="fr-FR" sz="1200" dirty="0">
                <a:cs typeface="Times New Roman" panose="02020603050405020304" pitchFamily="18" charset="0"/>
              </a:rPr>
              <a:t>potentiels </a:t>
            </a:r>
          </a:p>
          <a:p>
            <a:endParaRPr lang="fr-FR" dirty="0">
              <a:cs typeface="Times New Roman" panose="02020603050405020304" pitchFamily="18" charset="0"/>
            </a:endParaRPr>
          </a:p>
          <a:p>
            <a:r>
              <a:rPr lang="fr-FR" sz="1200" b="1" dirty="0">
                <a:cs typeface="Times New Roman" panose="02020603050405020304" pitchFamily="18" charset="0"/>
              </a:rPr>
              <a:t>La production et le suivi des indicateurs </a:t>
            </a:r>
            <a:r>
              <a:rPr lang="fr-FR" sz="1200" dirty="0">
                <a:cs typeface="Times New Roman" panose="02020603050405020304" pitchFamily="18" charset="0"/>
              </a:rPr>
              <a:t>de vaccination (taux de couverture vaccinale, pharmaco-efficience, etc.</a:t>
            </a:r>
            <a:endParaRPr lang="fr-FR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1621A6-E7E5-443A-BA44-3896C3B1720E}"/>
              </a:ext>
            </a:extLst>
          </p:cNvPr>
          <p:cNvGrpSpPr/>
          <p:nvPr/>
        </p:nvGrpSpPr>
        <p:grpSpPr>
          <a:xfrm>
            <a:off x="396204" y="1497737"/>
            <a:ext cx="382024" cy="356316"/>
            <a:chOff x="481013" y="2827338"/>
            <a:chExt cx="682624" cy="681037"/>
          </a:xfrm>
          <a:solidFill>
            <a:schemeClr val="accent2"/>
          </a:solidFill>
        </p:grpSpPr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80205108-E1DF-47DF-A96E-83E1174EE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114675"/>
              <a:ext cx="138112" cy="138113"/>
            </a:xfrm>
            <a:custGeom>
              <a:avLst/>
              <a:gdLst>
                <a:gd name="T0" fmla="*/ 34 w 53"/>
                <a:gd name="T1" fmla="*/ 1 h 53"/>
                <a:gd name="T2" fmla="*/ 27 w 53"/>
                <a:gd name="T3" fmla="*/ 0 h 53"/>
                <a:gd name="T4" fmla="*/ 0 w 53"/>
                <a:gd name="T5" fmla="*/ 27 h 53"/>
                <a:gd name="T6" fmla="*/ 27 w 53"/>
                <a:gd name="T7" fmla="*/ 53 h 53"/>
                <a:gd name="T8" fmla="*/ 53 w 53"/>
                <a:gd name="T9" fmla="*/ 27 h 53"/>
                <a:gd name="T10" fmla="*/ 52 w 53"/>
                <a:gd name="T11" fmla="*/ 20 h 53"/>
                <a:gd name="T12" fmla="*/ 36 w 53"/>
                <a:gd name="T13" fmla="*/ 36 h 53"/>
                <a:gd name="T14" fmla="*/ 27 w 53"/>
                <a:gd name="T15" fmla="*/ 40 h 53"/>
                <a:gd name="T16" fmla="*/ 17 w 53"/>
                <a:gd name="T17" fmla="*/ 36 h 53"/>
                <a:gd name="T18" fmla="*/ 17 w 53"/>
                <a:gd name="T19" fmla="*/ 17 h 53"/>
                <a:gd name="T20" fmla="*/ 34 w 53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53">
                  <a:moveTo>
                    <a:pt x="34" y="1"/>
                  </a:moveTo>
                  <a:cubicBezTo>
                    <a:pt x="31" y="0"/>
                    <a:pt x="29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1" y="53"/>
                    <a:pt x="53" y="41"/>
                    <a:pt x="53" y="27"/>
                  </a:cubicBezTo>
                  <a:cubicBezTo>
                    <a:pt x="53" y="24"/>
                    <a:pt x="53" y="22"/>
                    <a:pt x="52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9"/>
                    <a:pt x="30" y="40"/>
                    <a:pt x="27" y="40"/>
                  </a:cubicBezTo>
                  <a:cubicBezTo>
                    <a:pt x="23" y="40"/>
                    <a:pt x="20" y="39"/>
                    <a:pt x="17" y="36"/>
                  </a:cubicBezTo>
                  <a:cubicBezTo>
                    <a:pt x="12" y="31"/>
                    <a:pt x="12" y="23"/>
                    <a:pt x="17" y="17"/>
                  </a:cubicBezTo>
                  <a:lnTo>
                    <a:pt x="3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E68617B9-E341-4558-B6EE-8944C94D8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8" y="2982913"/>
              <a:ext cx="400050" cy="400050"/>
            </a:xfrm>
            <a:custGeom>
              <a:avLst/>
              <a:gdLst>
                <a:gd name="T0" fmla="*/ 118 w 153"/>
                <a:gd name="T1" fmla="*/ 17 h 153"/>
                <a:gd name="T2" fmla="*/ 118 w 153"/>
                <a:gd name="T3" fmla="*/ 12 h 153"/>
                <a:gd name="T4" fmla="*/ 77 w 153"/>
                <a:gd name="T5" fmla="*/ 0 h 153"/>
                <a:gd name="T6" fmla="*/ 0 w 153"/>
                <a:gd name="T7" fmla="*/ 77 h 153"/>
                <a:gd name="T8" fmla="*/ 77 w 153"/>
                <a:gd name="T9" fmla="*/ 153 h 153"/>
                <a:gd name="T10" fmla="*/ 153 w 153"/>
                <a:gd name="T11" fmla="*/ 77 h 153"/>
                <a:gd name="T12" fmla="*/ 141 w 153"/>
                <a:gd name="T13" fmla="*/ 36 h 153"/>
                <a:gd name="T14" fmla="*/ 138 w 153"/>
                <a:gd name="T15" fmla="*/ 36 h 153"/>
                <a:gd name="T16" fmla="*/ 136 w 153"/>
                <a:gd name="T17" fmla="*/ 36 h 153"/>
                <a:gd name="T18" fmla="*/ 122 w 153"/>
                <a:gd name="T19" fmla="*/ 50 h 153"/>
                <a:gd name="T20" fmla="*/ 130 w 153"/>
                <a:gd name="T21" fmla="*/ 77 h 153"/>
                <a:gd name="T22" fmla="*/ 77 w 153"/>
                <a:gd name="T23" fmla="*/ 130 h 153"/>
                <a:gd name="T24" fmla="*/ 23 w 153"/>
                <a:gd name="T25" fmla="*/ 77 h 153"/>
                <a:gd name="T26" fmla="*/ 77 w 153"/>
                <a:gd name="T27" fmla="*/ 23 h 153"/>
                <a:gd name="T28" fmla="*/ 104 w 153"/>
                <a:gd name="T29" fmla="*/ 31 h 153"/>
                <a:gd name="T30" fmla="*/ 118 w 153"/>
                <a:gd name="T31" fmla="*/ 1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" h="153">
                  <a:moveTo>
                    <a:pt x="118" y="17"/>
                  </a:moveTo>
                  <a:cubicBezTo>
                    <a:pt x="118" y="15"/>
                    <a:pt x="118" y="14"/>
                    <a:pt x="118" y="12"/>
                  </a:cubicBezTo>
                  <a:cubicBezTo>
                    <a:pt x="106" y="5"/>
                    <a:pt x="92" y="0"/>
                    <a:pt x="77" y="0"/>
                  </a:cubicBezTo>
                  <a:cubicBezTo>
                    <a:pt x="35" y="0"/>
                    <a:pt x="0" y="35"/>
                    <a:pt x="0" y="77"/>
                  </a:cubicBezTo>
                  <a:cubicBezTo>
                    <a:pt x="0" y="119"/>
                    <a:pt x="35" y="153"/>
                    <a:pt x="77" y="153"/>
                  </a:cubicBezTo>
                  <a:cubicBezTo>
                    <a:pt x="119" y="153"/>
                    <a:pt x="153" y="119"/>
                    <a:pt x="153" y="77"/>
                  </a:cubicBezTo>
                  <a:cubicBezTo>
                    <a:pt x="153" y="62"/>
                    <a:pt x="149" y="48"/>
                    <a:pt x="141" y="36"/>
                  </a:cubicBezTo>
                  <a:cubicBezTo>
                    <a:pt x="139" y="36"/>
                    <a:pt x="138" y="36"/>
                    <a:pt x="138" y="36"/>
                  </a:cubicBezTo>
                  <a:cubicBezTo>
                    <a:pt x="137" y="36"/>
                    <a:pt x="137" y="36"/>
                    <a:pt x="136" y="36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7" y="58"/>
                    <a:pt x="130" y="67"/>
                    <a:pt x="130" y="77"/>
                  </a:cubicBezTo>
                  <a:cubicBezTo>
                    <a:pt x="130" y="106"/>
                    <a:pt x="106" y="130"/>
                    <a:pt x="77" y="130"/>
                  </a:cubicBezTo>
                  <a:cubicBezTo>
                    <a:pt x="47" y="130"/>
                    <a:pt x="23" y="106"/>
                    <a:pt x="23" y="77"/>
                  </a:cubicBezTo>
                  <a:cubicBezTo>
                    <a:pt x="23" y="47"/>
                    <a:pt x="47" y="23"/>
                    <a:pt x="77" y="23"/>
                  </a:cubicBezTo>
                  <a:cubicBezTo>
                    <a:pt x="87" y="23"/>
                    <a:pt x="96" y="26"/>
                    <a:pt x="104" y="31"/>
                  </a:cubicBezTo>
                  <a:lnTo>
                    <a:pt x="1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D77BDE3-9F45-4F2B-9956-D85E10CA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013" y="2860675"/>
              <a:ext cx="649287" cy="647700"/>
            </a:xfrm>
            <a:custGeom>
              <a:avLst/>
              <a:gdLst>
                <a:gd name="T0" fmla="*/ 216 w 248"/>
                <a:gd name="T1" fmla="*/ 75 h 248"/>
                <a:gd name="T2" fmla="*/ 213 w 248"/>
                <a:gd name="T3" fmla="*/ 77 h 248"/>
                <a:gd name="T4" fmla="*/ 225 w 248"/>
                <a:gd name="T5" fmla="*/ 124 h 248"/>
                <a:gd name="T6" fmla="*/ 124 w 248"/>
                <a:gd name="T7" fmla="*/ 225 h 248"/>
                <a:gd name="T8" fmla="*/ 23 w 248"/>
                <a:gd name="T9" fmla="*/ 124 h 248"/>
                <a:gd name="T10" fmla="*/ 124 w 248"/>
                <a:gd name="T11" fmla="*/ 23 h 248"/>
                <a:gd name="T12" fmla="*/ 170 w 248"/>
                <a:gd name="T13" fmla="*/ 34 h 248"/>
                <a:gd name="T14" fmla="*/ 173 w 248"/>
                <a:gd name="T15" fmla="*/ 31 h 248"/>
                <a:gd name="T16" fmla="*/ 187 w 248"/>
                <a:gd name="T17" fmla="*/ 17 h 248"/>
                <a:gd name="T18" fmla="*/ 124 w 248"/>
                <a:gd name="T19" fmla="*/ 0 h 248"/>
                <a:gd name="T20" fmla="*/ 0 w 248"/>
                <a:gd name="T21" fmla="*/ 124 h 248"/>
                <a:gd name="T22" fmla="*/ 124 w 248"/>
                <a:gd name="T23" fmla="*/ 248 h 248"/>
                <a:gd name="T24" fmla="*/ 248 w 248"/>
                <a:gd name="T25" fmla="*/ 124 h 248"/>
                <a:gd name="T26" fmla="*/ 230 w 248"/>
                <a:gd name="T27" fmla="*/ 61 h 248"/>
                <a:gd name="T28" fmla="*/ 216 w 248"/>
                <a:gd name="T29" fmla="*/ 7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8" h="248">
                  <a:moveTo>
                    <a:pt x="216" y="75"/>
                  </a:moveTo>
                  <a:cubicBezTo>
                    <a:pt x="215" y="76"/>
                    <a:pt x="214" y="76"/>
                    <a:pt x="213" y="77"/>
                  </a:cubicBezTo>
                  <a:cubicBezTo>
                    <a:pt x="220" y="91"/>
                    <a:pt x="225" y="107"/>
                    <a:pt x="225" y="124"/>
                  </a:cubicBezTo>
                  <a:cubicBezTo>
                    <a:pt x="225" y="179"/>
                    <a:pt x="179" y="225"/>
                    <a:pt x="124" y="225"/>
                  </a:cubicBezTo>
                  <a:cubicBezTo>
                    <a:pt x="68" y="225"/>
                    <a:pt x="23" y="179"/>
                    <a:pt x="23" y="124"/>
                  </a:cubicBezTo>
                  <a:cubicBezTo>
                    <a:pt x="23" y="68"/>
                    <a:pt x="68" y="23"/>
                    <a:pt x="124" y="23"/>
                  </a:cubicBezTo>
                  <a:cubicBezTo>
                    <a:pt x="140" y="23"/>
                    <a:pt x="156" y="27"/>
                    <a:pt x="170" y="34"/>
                  </a:cubicBezTo>
                  <a:cubicBezTo>
                    <a:pt x="171" y="33"/>
                    <a:pt x="172" y="32"/>
                    <a:pt x="173" y="31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68" y="6"/>
                    <a:pt x="147" y="0"/>
                    <a:pt x="124" y="0"/>
                  </a:cubicBezTo>
                  <a:cubicBezTo>
                    <a:pt x="55" y="0"/>
                    <a:pt x="0" y="55"/>
                    <a:pt x="0" y="124"/>
                  </a:cubicBezTo>
                  <a:cubicBezTo>
                    <a:pt x="0" y="192"/>
                    <a:pt x="55" y="248"/>
                    <a:pt x="124" y="248"/>
                  </a:cubicBezTo>
                  <a:cubicBezTo>
                    <a:pt x="192" y="248"/>
                    <a:pt x="248" y="192"/>
                    <a:pt x="248" y="124"/>
                  </a:cubicBezTo>
                  <a:cubicBezTo>
                    <a:pt x="248" y="101"/>
                    <a:pt x="241" y="79"/>
                    <a:pt x="230" y="61"/>
                  </a:cubicBezTo>
                  <a:lnTo>
                    <a:pt x="216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ABD3DAC8-109E-4F58-B752-31DAABC95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225" y="2827338"/>
              <a:ext cx="379412" cy="373063"/>
            </a:xfrm>
            <a:custGeom>
              <a:avLst/>
              <a:gdLst>
                <a:gd name="T0" fmla="*/ 120 w 145"/>
                <a:gd name="T1" fmla="*/ 24 h 143"/>
                <a:gd name="T2" fmla="*/ 109 w 145"/>
                <a:gd name="T3" fmla="*/ 8 h 143"/>
                <a:gd name="T4" fmla="*/ 64 w 145"/>
                <a:gd name="T5" fmla="*/ 52 h 143"/>
                <a:gd name="T6" fmla="*/ 60 w 145"/>
                <a:gd name="T7" fmla="*/ 75 h 143"/>
                <a:gd name="T8" fmla="*/ 3 w 145"/>
                <a:gd name="T9" fmla="*/ 132 h 143"/>
                <a:gd name="T10" fmla="*/ 3 w 145"/>
                <a:gd name="T11" fmla="*/ 141 h 143"/>
                <a:gd name="T12" fmla="*/ 8 w 145"/>
                <a:gd name="T13" fmla="*/ 143 h 143"/>
                <a:gd name="T14" fmla="*/ 12 w 145"/>
                <a:gd name="T15" fmla="*/ 141 h 143"/>
                <a:gd name="T16" fmla="*/ 68 w 145"/>
                <a:gd name="T17" fmla="*/ 85 h 143"/>
                <a:gd name="T18" fmla="*/ 92 w 145"/>
                <a:gd name="T19" fmla="*/ 80 h 143"/>
                <a:gd name="T20" fmla="*/ 137 w 145"/>
                <a:gd name="T21" fmla="*/ 35 h 143"/>
                <a:gd name="T22" fmla="*/ 120 w 145"/>
                <a:gd name="T23" fmla="*/ 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3">
                  <a:moveTo>
                    <a:pt x="120" y="24"/>
                  </a:moveTo>
                  <a:cubicBezTo>
                    <a:pt x="112" y="16"/>
                    <a:pt x="117" y="0"/>
                    <a:pt x="109" y="8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0" y="57"/>
                    <a:pt x="59" y="68"/>
                    <a:pt x="60" y="75"/>
                  </a:cubicBezTo>
                  <a:cubicBezTo>
                    <a:pt x="3" y="132"/>
                    <a:pt x="3" y="132"/>
                    <a:pt x="3" y="132"/>
                  </a:cubicBezTo>
                  <a:cubicBezTo>
                    <a:pt x="0" y="135"/>
                    <a:pt x="0" y="139"/>
                    <a:pt x="3" y="141"/>
                  </a:cubicBezTo>
                  <a:cubicBezTo>
                    <a:pt x="4" y="143"/>
                    <a:pt x="6" y="143"/>
                    <a:pt x="8" y="143"/>
                  </a:cubicBezTo>
                  <a:cubicBezTo>
                    <a:pt x="9" y="143"/>
                    <a:pt x="11" y="143"/>
                    <a:pt x="12" y="141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77" y="85"/>
                    <a:pt x="90" y="83"/>
                    <a:pt x="92" y="80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45" y="28"/>
                    <a:pt x="128" y="32"/>
                    <a:pt x="12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sp>
        <p:nvSpPr>
          <p:cNvPr id="31" name="Freeform 95">
            <a:extLst>
              <a:ext uri="{FF2B5EF4-FFF2-40B4-BE49-F238E27FC236}">
                <a16:creationId xmlns:a16="http://schemas.microsoft.com/office/drawing/2014/main" id="{C3A7FA23-058E-4793-BF2F-B2112A131E77}"/>
              </a:ext>
            </a:extLst>
          </p:cNvPr>
          <p:cNvSpPr>
            <a:spLocks noEditPoints="1"/>
          </p:cNvSpPr>
          <p:nvPr/>
        </p:nvSpPr>
        <p:spPr bwMode="auto">
          <a:xfrm rot="759482">
            <a:off x="484404" y="2716326"/>
            <a:ext cx="343715" cy="382291"/>
          </a:xfrm>
          <a:custGeom>
            <a:avLst/>
            <a:gdLst>
              <a:gd name="T0" fmla="*/ 364 w 483"/>
              <a:gd name="T1" fmla="*/ 6 h 483"/>
              <a:gd name="T2" fmla="*/ 346 w 483"/>
              <a:gd name="T3" fmla="*/ 18 h 483"/>
              <a:gd name="T4" fmla="*/ 328 w 483"/>
              <a:gd name="T5" fmla="*/ 86 h 483"/>
              <a:gd name="T6" fmla="*/ 272 w 483"/>
              <a:gd name="T7" fmla="*/ 36 h 483"/>
              <a:gd name="T8" fmla="*/ 290 w 483"/>
              <a:gd name="T9" fmla="*/ 76 h 483"/>
              <a:gd name="T10" fmla="*/ 111 w 483"/>
              <a:gd name="T11" fmla="*/ 308 h 483"/>
              <a:gd name="T12" fmla="*/ 94 w 483"/>
              <a:gd name="T13" fmla="*/ 373 h 483"/>
              <a:gd name="T14" fmla="*/ 15 w 483"/>
              <a:gd name="T15" fmla="*/ 483 h 483"/>
              <a:gd name="T16" fmla="*/ 159 w 483"/>
              <a:gd name="T17" fmla="*/ 386 h 483"/>
              <a:gd name="T18" fmla="*/ 250 w 483"/>
              <a:gd name="T19" fmla="*/ 349 h 483"/>
              <a:gd name="T20" fmla="*/ 431 w 483"/>
              <a:gd name="T21" fmla="*/ 213 h 483"/>
              <a:gd name="T22" fmla="*/ 444 w 483"/>
              <a:gd name="T23" fmla="*/ 195 h 483"/>
              <a:gd name="T24" fmla="*/ 436 w 483"/>
              <a:gd name="T25" fmla="*/ 115 h 483"/>
              <a:gd name="T26" fmla="*/ 480 w 483"/>
              <a:gd name="T27" fmla="*/ 134 h 483"/>
              <a:gd name="T28" fmla="*/ 302 w 483"/>
              <a:gd name="T29" fmla="*/ 95 h 483"/>
              <a:gd name="T30" fmla="*/ 232 w 483"/>
              <a:gd name="T31" fmla="*/ 182 h 483"/>
              <a:gd name="T32" fmla="*/ 302 w 483"/>
              <a:gd name="T33" fmla="*/ 95 h 483"/>
              <a:gd name="T34" fmla="*/ 177 w 483"/>
              <a:gd name="T35" fmla="*/ 313 h 483"/>
              <a:gd name="T36" fmla="*/ 143 w 483"/>
              <a:gd name="T37" fmla="*/ 268 h 483"/>
              <a:gd name="T38" fmla="*/ 188 w 483"/>
              <a:gd name="T39" fmla="*/ 302 h 483"/>
              <a:gd name="T40" fmla="*/ 215 w 483"/>
              <a:gd name="T41" fmla="*/ 285 h 483"/>
              <a:gd name="T42" fmla="*/ 170 w 483"/>
              <a:gd name="T43" fmla="*/ 251 h 483"/>
              <a:gd name="T44" fmla="*/ 181 w 483"/>
              <a:gd name="T45" fmla="*/ 240 h 483"/>
              <a:gd name="T46" fmla="*/ 215 w 483"/>
              <a:gd name="T47" fmla="*/ 285 h 483"/>
              <a:gd name="T48" fmla="*/ 232 w 483"/>
              <a:gd name="T49" fmla="*/ 258 h 483"/>
              <a:gd name="T50" fmla="*/ 198 w 483"/>
              <a:gd name="T51" fmla="*/ 213 h 483"/>
              <a:gd name="T52" fmla="*/ 243 w 483"/>
              <a:gd name="T53" fmla="*/ 247 h 483"/>
              <a:gd name="T54" fmla="*/ 241 w 483"/>
              <a:gd name="T55" fmla="*/ 192 h 483"/>
              <a:gd name="T56" fmla="*/ 369 w 483"/>
              <a:gd name="T57" fmla="*/ 163 h 483"/>
              <a:gd name="T58" fmla="*/ 241 w 483"/>
              <a:gd name="T59" fmla="*/ 192 h 483"/>
              <a:gd name="T60" fmla="*/ 300 w 483"/>
              <a:gd name="T61" fmla="*/ 251 h 483"/>
              <a:gd name="T62" fmla="*/ 387 w 483"/>
              <a:gd name="T63" fmla="*/ 181 h 483"/>
              <a:gd name="T64" fmla="*/ 386 w 483"/>
              <a:gd name="T65" fmla="*/ 146 h 483"/>
              <a:gd name="T66" fmla="*/ 337 w 483"/>
              <a:gd name="T67" fmla="*/ 96 h 483"/>
              <a:gd name="T68" fmla="*/ 424 w 483"/>
              <a:gd name="T69" fmla="*/ 107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3" h="483">
                <a:moveTo>
                  <a:pt x="477" y="119"/>
                </a:moveTo>
                <a:cubicBezTo>
                  <a:pt x="434" y="89"/>
                  <a:pt x="394" y="49"/>
                  <a:pt x="364" y="6"/>
                </a:cubicBezTo>
                <a:cubicBezTo>
                  <a:pt x="361" y="1"/>
                  <a:pt x="354" y="0"/>
                  <a:pt x="349" y="3"/>
                </a:cubicBezTo>
                <a:cubicBezTo>
                  <a:pt x="344" y="7"/>
                  <a:pt x="342" y="13"/>
                  <a:pt x="346" y="18"/>
                </a:cubicBezTo>
                <a:cubicBezTo>
                  <a:pt x="353" y="28"/>
                  <a:pt x="360" y="38"/>
                  <a:pt x="367" y="47"/>
                </a:cubicBezTo>
                <a:cubicBezTo>
                  <a:pt x="328" y="86"/>
                  <a:pt x="328" y="86"/>
                  <a:pt x="328" y="86"/>
                </a:cubicBezTo>
                <a:cubicBezTo>
                  <a:pt x="314" y="71"/>
                  <a:pt x="300" y="55"/>
                  <a:pt x="287" y="38"/>
                </a:cubicBezTo>
                <a:cubicBezTo>
                  <a:pt x="284" y="33"/>
                  <a:pt x="277" y="33"/>
                  <a:pt x="272" y="36"/>
                </a:cubicBezTo>
                <a:cubicBezTo>
                  <a:pt x="267" y="40"/>
                  <a:pt x="266" y="47"/>
                  <a:pt x="270" y="52"/>
                </a:cubicBezTo>
                <a:cubicBezTo>
                  <a:pt x="276" y="60"/>
                  <a:pt x="283" y="68"/>
                  <a:pt x="290" y="76"/>
                </a:cubicBezTo>
                <a:cubicBezTo>
                  <a:pt x="134" y="233"/>
                  <a:pt x="134" y="233"/>
                  <a:pt x="134" y="233"/>
                </a:cubicBezTo>
                <a:cubicBezTo>
                  <a:pt x="114" y="253"/>
                  <a:pt x="105" y="281"/>
                  <a:pt x="111" y="308"/>
                </a:cubicBezTo>
                <a:cubicBezTo>
                  <a:pt x="96" y="324"/>
                  <a:pt x="96" y="324"/>
                  <a:pt x="96" y="324"/>
                </a:cubicBezTo>
                <a:cubicBezTo>
                  <a:pt x="83" y="337"/>
                  <a:pt x="82" y="359"/>
                  <a:pt x="94" y="373"/>
                </a:cubicBezTo>
                <a:cubicBezTo>
                  <a:pt x="0" y="467"/>
                  <a:pt x="0" y="467"/>
                  <a:pt x="0" y="467"/>
                </a:cubicBezTo>
                <a:cubicBezTo>
                  <a:pt x="15" y="483"/>
                  <a:pt x="15" y="483"/>
                  <a:pt x="15" y="483"/>
                </a:cubicBezTo>
                <a:cubicBezTo>
                  <a:pt x="109" y="389"/>
                  <a:pt x="109" y="389"/>
                  <a:pt x="109" y="389"/>
                </a:cubicBezTo>
                <a:cubicBezTo>
                  <a:pt x="124" y="401"/>
                  <a:pt x="146" y="400"/>
                  <a:pt x="159" y="386"/>
                </a:cubicBezTo>
                <a:cubicBezTo>
                  <a:pt x="174" y="371"/>
                  <a:pt x="174" y="371"/>
                  <a:pt x="174" y="371"/>
                </a:cubicBezTo>
                <a:cubicBezTo>
                  <a:pt x="201" y="377"/>
                  <a:pt x="230" y="369"/>
                  <a:pt x="250" y="349"/>
                </a:cubicBezTo>
                <a:cubicBezTo>
                  <a:pt x="406" y="193"/>
                  <a:pt x="406" y="193"/>
                  <a:pt x="406" y="193"/>
                </a:cubicBezTo>
                <a:cubicBezTo>
                  <a:pt x="414" y="200"/>
                  <a:pt x="422" y="206"/>
                  <a:pt x="431" y="213"/>
                </a:cubicBezTo>
                <a:cubicBezTo>
                  <a:pt x="435" y="217"/>
                  <a:pt x="442" y="216"/>
                  <a:pt x="446" y="211"/>
                </a:cubicBezTo>
                <a:cubicBezTo>
                  <a:pt x="450" y="206"/>
                  <a:pt x="449" y="199"/>
                  <a:pt x="444" y="195"/>
                </a:cubicBezTo>
                <a:cubicBezTo>
                  <a:pt x="428" y="183"/>
                  <a:pt x="412" y="169"/>
                  <a:pt x="396" y="155"/>
                </a:cubicBezTo>
                <a:cubicBezTo>
                  <a:pt x="436" y="115"/>
                  <a:pt x="436" y="115"/>
                  <a:pt x="436" y="115"/>
                </a:cubicBezTo>
                <a:cubicBezTo>
                  <a:pt x="445" y="123"/>
                  <a:pt x="454" y="130"/>
                  <a:pt x="464" y="137"/>
                </a:cubicBezTo>
                <a:cubicBezTo>
                  <a:pt x="469" y="140"/>
                  <a:pt x="476" y="139"/>
                  <a:pt x="480" y="134"/>
                </a:cubicBezTo>
                <a:cubicBezTo>
                  <a:pt x="483" y="129"/>
                  <a:pt x="482" y="122"/>
                  <a:pt x="477" y="119"/>
                </a:cubicBezTo>
                <a:close/>
                <a:moveTo>
                  <a:pt x="302" y="95"/>
                </a:moveTo>
                <a:cubicBezTo>
                  <a:pt x="310" y="104"/>
                  <a:pt x="310" y="104"/>
                  <a:pt x="310" y="104"/>
                </a:cubicBezTo>
                <a:cubicBezTo>
                  <a:pt x="232" y="182"/>
                  <a:pt x="232" y="182"/>
                  <a:pt x="232" y="182"/>
                </a:cubicBezTo>
                <a:cubicBezTo>
                  <a:pt x="223" y="174"/>
                  <a:pt x="223" y="174"/>
                  <a:pt x="223" y="174"/>
                </a:cubicBezTo>
                <a:lnTo>
                  <a:pt x="302" y="95"/>
                </a:lnTo>
                <a:close/>
                <a:moveTo>
                  <a:pt x="188" y="313"/>
                </a:moveTo>
                <a:cubicBezTo>
                  <a:pt x="184" y="316"/>
                  <a:pt x="180" y="316"/>
                  <a:pt x="177" y="313"/>
                </a:cubicBezTo>
                <a:cubicBezTo>
                  <a:pt x="143" y="279"/>
                  <a:pt x="143" y="279"/>
                  <a:pt x="143" y="279"/>
                </a:cubicBezTo>
                <a:cubicBezTo>
                  <a:pt x="140" y="276"/>
                  <a:pt x="140" y="271"/>
                  <a:pt x="143" y="268"/>
                </a:cubicBezTo>
                <a:cubicBezTo>
                  <a:pt x="146" y="265"/>
                  <a:pt x="151" y="265"/>
                  <a:pt x="154" y="268"/>
                </a:cubicBezTo>
                <a:cubicBezTo>
                  <a:pt x="188" y="302"/>
                  <a:pt x="188" y="302"/>
                  <a:pt x="188" y="302"/>
                </a:cubicBezTo>
                <a:cubicBezTo>
                  <a:pt x="191" y="305"/>
                  <a:pt x="191" y="310"/>
                  <a:pt x="188" y="313"/>
                </a:cubicBezTo>
                <a:close/>
                <a:moveTo>
                  <a:pt x="215" y="285"/>
                </a:moveTo>
                <a:cubicBezTo>
                  <a:pt x="212" y="288"/>
                  <a:pt x="207" y="288"/>
                  <a:pt x="204" y="285"/>
                </a:cubicBezTo>
                <a:cubicBezTo>
                  <a:pt x="170" y="251"/>
                  <a:pt x="170" y="251"/>
                  <a:pt x="170" y="251"/>
                </a:cubicBezTo>
                <a:cubicBezTo>
                  <a:pt x="167" y="248"/>
                  <a:pt x="167" y="243"/>
                  <a:pt x="170" y="240"/>
                </a:cubicBezTo>
                <a:cubicBezTo>
                  <a:pt x="174" y="237"/>
                  <a:pt x="178" y="237"/>
                  <a:pt x="181" y="240"/>
                </a:cubicBezTo>
                <a:cubicBezTo>
                  <a:pt x="215" y="274"/>
                  <a:pt x="215" y="274"/>
                  <a:pt x="215" y="274"/>
                </a:cubicBezTo>
                <a:cubicBezTo>
                  <a:pt x="218" y="277"/>
                  <a:pt x="218" y="282"/>
                  <a:pt x="215" y="285"/>
                </a:cubicBezTo>
                <a:close/>
                <a:moveTo>
                  <a:pt x="243" y="258"/>
                </a:moveTo>
                <a:cubicBezTo>
                  <a:pt x="240" y="261"/>
                  <a:pt x="235" y="261"/>
                  <a:pt x="232" y="258"/>
                </a:cubicBezTo>
                <a:cubicBezTo>
                  <a:pt x="198" y="224"/>
                  <a:pt x="198" y="224"/>
                  <a:pt x="198" y="224"/>
                </a:cubicBezTo>
                <a:cubicBezTo>
                  <a:pt x="195" y="221"/>
                  <a:pt x="195" y="216"/>
                  <a:pt x="198" y="213"/>
                </a:cubicBezTo>
                <a:cubicBezTo>
                  <a:pt x="201" y="210"/>
                  <a:pt x="206" y="210"/>
                  <a:pt x="209" y="213"/>
                </a:cubicBezTo>
                <a:cubicBezTo>
                  <a:pt x="243" y="247"/>
                  <a:pt x="243" y="247"/>
                  <a:pt x="243" y="247"/>
                </a:cubicBezTo>
                <a:cubicBezTo>
                  <a:pt x="246" y="250"/>
                  <a:pt x="246" y="255"/>
                  <a:pt x="243" y="258"/>
                </a:cubicBezTo>
                <a:close/>
                <a:moveTo>
                  <a:pt x="241" y="192"/>
                </a:moveTo>
                <a:cubicBezTo>
                  <a:pt x="320" y="113"/>
                  <a:pt x="320" y="113"/>
                  <a:pt x="320" y="113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291" y="241"/>
                  <a:pt x="291" y="241"/>
                  <a:pt x="291" y="241"/>
                </a:cubicBezTo>
                <a:lnTo>
                  <a:pt x="241" y="192"/>
                </a:lnTo>
                <a:close/>
                <a:moveTo>
                  <a:pt x="308" y="259"/>
                </a:moveTo>
                <a:cubicBezTo>
                  <a:pt x="300" y="251"/>
                  <a:pt x="300" y="251"/>
                  <a:pt x="300" y="251"/>
                </a:cubicBezTo>
                <a:cubicBezTo>
                  <a:pt x="379" y="172"/>
                  <a:pt x="379" y="172"/>
                  <a:pt x="379" y="172"/>
                </a:cubicBezTo>
                <a:cubicBezTo>
                  <a:pt x="387" y="181"/>
                  <a:pt x="387" y="181"/>
                  <a:pt x="387" y="181"/>
                </a:cubicBezTo>
                <a:lnTo>
                  <a:pt x="308" y="259"/>
                </a:lnTo>
                <a:close/>
                <a:moveTo>
                  <a:pt x="386" y="146"/>
                </a:moveTo>
                <a:cubicBezTo>
                  <a:pt x="378" y="138"/>
                  <a:pt x="369" y="130"/>
                  <a:pt x="361" y="121"/>
                </a:cubicBezTo>
                <a:cubicBezTo>
                  <a:pt x="353" y="113"/>
                  <a:pt x="345" y="105"/>
                  <a:pt x="337" y="96"/>
                </a:cubicBezTo>
                <a:cubicBezTo>
                  <a:pt x="375" y="58"/>
                  <a:pt x="375" y="58"/>
                  <a:pt x="375" y="58"/>
                </a:cubicBezTo>
                <a:cubicBezTo>
                  <a:pt x="424" y="107"/>
                  <a:pt x="424" y="107"/>
                  <a:pt x="424" y="107"/>
                </a:cubicBezTo>
                <a:lnTo>
                  <a:pt x="386" y="1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6" name="Freeform 58">
            <a:extLst>
              <a:ext uri="{FF2B5EF4-FFF2-40B4-BE49-F238E27FC236}">
                <a16:creationId xmlns:a16="http://schemas.microsoft.com/office/drawing/2014/main" id="{06B095F1-5238-4067-9EEE-24CD6283BA6D}"/>
              </a:ext>
            </a:extLst>
          </p:cNvPr>
          <p:cNvSpPr>
            <a:spLocks noEditPoints="1"/>
          </p:cNvSpPr>
          <p:nvPr/>
        </p:nvSpPr>
        <p:spPr bwMode="auto">
          <a:xfrm>
            <a:off x="390961" y="890231"/>
            <a:ext cx="402743" cy="326982"/>
          </a:xfrm>
          <a:custGeom>
            <a:avLst/>
            <a:gdLst>
              <a:gd name="T0" fmla="*/ 1473 w 1473"/>
              <a:gd name="T1" fmla="*/ 300 h 1522"/>
              <a:gd name="T2" fmla="*/ 1453 w 1473"/>
              <a:gd name="T3" fmla="*/ 260 h 1522"/>
              <a:gd name="T4" fmla="*/ 1440 w 1473"/>
              <a:gd name="T5" fmla="*/ 253 h 1522"/>
              <a:gd name="T6" fmla="*/ 763 w 1473"/>
              <a:gd name="T7" fmla="*/ 5 h 1522"/>
              <a:gd name="T8" fmla="*/ 727 w 1473"/>
              <a:gd name="T9" fmla="*/ 5 h 1522"/>
              <a:gd name="T10" fmla="*/ 32 w 1473"/>
              <a:gd name="T11" fmla="*/ 282 h 1522"/>
              <a:gd name="T12" fmla="*/ 5 w 1473"/>
              <a:gd name="T13" fmla="*/ 308 h 1522"/>
              <a:gd name="T14" fmla="*/ 0 w 1473"/>
              <a:gd name="T15" fmla="*/ 328 h 1522"/>
              <a:gd name="T16" fmla="*/ 0 w 1473"/>
              <a:gd name="T17" fmla="*/ 328 h 1522"/>
              <a:gd name="T18" fmla="*/ 0 w 1473"/>
              <a:gd name="T19" fmla="*/ 1083 h 1522"/>
              <a:gd name="T20" fmla="*/ 26 w 1473"/>
              <a:gd name="T21" fmla="*/ 1127 h 1522"/>
              <a:gd name="T22" fmla="*/ 712 w 1473"/>
              <a:gd name="T23" fmla="*/ 1514 h 1522"/>
              <a:gd name="T24" fmla="*/ 749 w 1473"/>
              <a:gd name="T25" fmla="*/ 1519 h 1522"/>
              <a:gd name="T26" fmla="*/ 758 w 1473"/>
              <a:gd name="T27" fmla="*/ 1516 h 1522"/>
              <a:gd name="T28" fmla="*/ 762 w 1473"/>
              <a:gd name="T29" fmla="*/ 1514 h 1522"/>
              <a:gd name="T30" fmla="*/ 1447 w 1473"/>
              <a:gd name="T31" fmla="*/ 1127 h 1522"/>
              <a:gd name="T32" fmla="*/ 1473 w 1473"/>
              <a:gd name="T33" fmla="*/ 1083 h 1522"/>
              <a:gd name="T34" fmla="*/ 1473 w 1473"/>
              <a:gd name="T35" fmla="*/ 301 h 1522"/>
              <a:gd name="T36" fmla="*/ 1473 w 1473"/>
              <a:gd name="T37" fmla="*/ 300 h 1522"/>
              <a:gd name="T38" fmla="*/ 746 w 1473"/>
              <a:gd name="T39" fmla="*/ 106 h 1522"/>
              <a:gd name="T40" fmla="*/ 1294 w 1473"/>
              <a:gd name="T41" fmla="*/ 307 h 1522"/>
              <a:gd name="T42" fmla="*/ 1087 w 1473"/>
              <a:gd name="T43" fmla="*/ 410 h 1522"/>
              <a:gd name="T44" fmla="*/ 556 w 1473"/>
              <a:gd name="T45" fmla="*/ 182 h 1522"/>
              <a:gd name="T46" fmla="*/ 746 w 1473"/>
              <a:gd name="T47" fmla="*/ 106 h 1522"/>
              <a:gd name="T48" fmla="*/ 625 w 1473"/>
              <a:gd name="T49" fmla="*/ 988 h 1522"/>
              <a:gd name="T50" fmla="*/ 625 w 1473"/>
              <a:gd name="T51" fmla="*/ 1306 h 1522"/>
              <a:gd name="T52" fmla="*/ 577 w 1473"/>
              <a:gd name="T53" fmla="*/ 1278 h 1522"/>
              <a:gd name="T54" fmla="*/ 577 w 1473"/>
              <a:gd name="T55" fmla="*/ 963 h 1522"/>
              <a:gd name="T56" fmla="*/ 625 w 1473"/>
              <a:gd name="T57" fmla="*/ 988 h 1522"/>
              <a:gd name="T58" fmla="*/ 533 w 1473"/>
              <a:gd name="T59" fmla="*/ 941 h 1522"/>
              <a:gd name="T60" fmla="*/ 533 w 1473"/>
              <a:gd name="T61" fmla="*/ 1254 h 1522"/>
              <a:gd name="T62" fmla="*/ 510 w 1473"/>
              <a:gd name="T63" fmla="*/ 1241 h 1522"/>
              <a:gd name="T64" fmla="*/ 510 w 1473"/>
              <a:gd name="T65" fmla="*/ 929 h 1522"/>
              <a:gd name="T66" fmla="*/ 533 w 1473"/>
              <a:gd name="T67" fmla="*/ 941 h 1522"/>
              <a:gd name="T68" fmla="*/ 461 w 1473"/>
              <a:gd name="T69" fmla="*/ 904 h 1522"/>
              <a:gd name="T70" fmla="*/ 461 w 1473"/>
              <a:gd name="T71" fmla="*/ 1213 h 1522"/>
              <a:gd name="T72" fmla="*/ 384 w 1473"/>
              <a:gd name="T73" fmla="*/ 1169 h 1522"/>
              <a:gd name="T74" fmla="*/ 384 w 1473"/>
              <a:gd name="T75" fmla="*/ 865 h 1522"/>
              <a:gd name="T76" fmla="*/ 461 w 1473"/>
              <a:gd name="T77" fmla="*/ 904 h 1522"/>
              <a:gd name="T78" fmla="*/ 334 w 1473"/>
              <a:gd name="T79" fmla="*/ 840 h 1522"/>
              <a:gd name="T80" fmla="*/ 334 w 1473"/>
              <a:gd name="T81" fmla="*/ 1141 h 1522"/>
              <a:gd name="T82" fmla="*/ 287 w 1473"/>
              <a:gd name="T83" fmla="*/ 1114 h 1522"/>
              <a:gd name="T84" fmla="*/ 287 w 1473"/>
              <a:gd name="T85" fmla="*/ 816 h 1522"/>
              <a:gd name="T86" fmla="*/ 334 w 1473"/>
              <a:gd name="T87" fmla="*/ 840 h 1522"/>
              <a:gd name="T88" fmla="*/ 213 w 1473"/>
              <a:gd name="T89" fmla="*/ 779 h 1522"/>
              <a:gd name="T90" fmla="*/ 213 w 1473"/>
              <a:gd name="T91" fmla="*/ 1073 h 1522"/>
              <a:gd name="T92" fmla="*/ 135 w 1473"/>
              <a:gd name="T93" fmla="*/ 1029 h 1522"/>
              <a:gd name="T94" fmla="*/ 135 w 1473"/>
              <a:gd name="T95" fmla="*/ 740 h 1522"/>
              <a:gd name="T96" fmla="*/ 213 w 1473"/>
              <a:gd name="T97" fmla="*/ 779 h 1522"/>
              <a:gd name="T98" fmla="*/ 736 w 1473"/>
              <a:gd name="T99" fmla="*/ 583 h 1522"/>
              <a:gd name="T100" fmla="*/ 180 w 1473"/>
              <a:gd name="T101" fmla="*/ 331 h 1522"/>
              <a:gd name="T102" fmla="*/ 414 w 1473"/>
              <a:gd name="T103" fmla="*/ 238 h 1522"/>
              <a:gd name="T104" fmla="*/ 950 w 1473"/>
              <a:gd name="T105" fmla="*/ 477 h 1522"/>
              <a:gd name="T106" fmla="*/ 736 w 1473"/>
              <a:gd name="T107" fmla="*/ 583 h 1522"/>
              <a:gd name="T108" fmla="*/ 1372 w 1473"/>
              <a:gd name="T109" fmla="*/ 1054 h 1522"/>
              <a:gd name="T110" fmla="*/ 787 w 1473"/>
              <a:gd name="T111" fmla="*/ 1383 h 1522"/>
              <a:gd name="T112" fmla="*/ 787 w 1473"/>
              <a:gd name="T113" fmla="*/ 671 h 1522"/>
              <a:gd name="T114" fmla="*/ 1013 w 1473"/>
              <a:gd name="T115" fmla="*/ 559 h 1522"/>
              <a:gd name="T116" fmla="*/ 1013 w 1473"/>
              <a:gd name="T117" fmla="*/ 829 h 1522"/>
              <a:gd name="T118" fmla="*/ 1145 w 1473"/>
              <a:gd name="T119" fmla="*/ 762 h 1522"/>
              <a:gd name="T120" fmla="*/ 1145 w 1473"/>
              <a:gd name="T121" fmla="*/ 494 h 1522"/>
              <a:gd name="T122" fmla="*/ 1372 w 1473"/>
              <a:gd name="T123" fmla="*/ 382 h 1522"/>
              <a:gd name="T124" fmla="*/ 1372 w 1473"/>
              <a:gd name="T125" fmla="*/ 1054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3" h="1522">
                <a:moveTo>
                  <a:pt x="1473" y="300"/>
                </a:moveTo>
                <a:cubicBezTo>
                  <a:pt x="1472" y="285"/>
                  <a:pt x="1465" y="269"/>
                  <a:pt x="1453" y="260"/>
                </a:cubicBezTo>
                <a:cubicBezTo>
                  <a:pt x="1449" y="257"/>
                  <a:pt x="1444" y="255"/>
                  <a:pt x="1440" y="253"/>
                </a:cubicBezTo>
                <a:cubicBezTo>
                  <a:pt x="763" y="5"/>
                  <a:pt x="763" y="5"/>
                  <a:pt x="763" y="5"/>
                </a:cubicBezTo>
                <a:cubicBezTo>
                  <a:pt x="751" y="0"/>
                  <a:pt x="738" y="1"/>
                  <a:pt x="727" y="5"/>
                </a:cubicBezTo>
                <a:cubicBezTo>
                  <a:pt x="726" y="6"/>
                  <a:pt x="35" y="281"/>
                  <a:pt x="32" y="282"/>
                </a:cubicBezTo>
                <a:cubicBezTo>
                  <a:pt x="20" y="287"/>
                  <a:pt x="11" y="296"/>
                  <a:pt x="5" y="308"/>
                </a:cubicBezTo>
                <a:cubicBezTo>
                  <a:pt x="2" y="314"/>
                  <a:pt x="1" y="321"/>
                  <a:pt x="0" y="328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1083"/>
                  <a:pt x="0" y="1083"/>
                  <a:pt x="0" y="1083"/>
                </a:cubicBezTo>
                <a:cubicBezTo>
                  <a:pt x="0" y="1101"/>
                  <a:pt x="10" y="1118"/>
                  <a:pt x="26" y="1127"/>
                </a:cubicBezTo>
                <a:cubicBezTo>
                  <a:pt x="26" y="1127"/>
                  <a:pt x="712" y="1514"/>
                  <a:pt x="712" y="1514"/>
                </a:cubicBezTo>
                <a:cubicBezTo>
                  <a:pt x="723" y="1520"/>
                  <a:pt x="737" y="1522"/>
                  <a:pt x="749" y="1519"/>
                </a:cubicBezTo>
                <a:cubicBezTo>
                  <a:pt x="752" y="1518"/>
                  <a:pt x="755" y="1517"/>
                  <a:pt x="758" y="1516"/>
                </a:cubicBezTo>
                <a:cubicBezTo>
                  <a:pt x="760" y="1515"/>
                  <a:pt x="761" y="1515"/>
                  <a:pt x="762" y="1514"/>
                </a:cubicBezTo>
                <a:cubicBezTo>
                  <a:pt x="1447" y="1127"/>
                  <a:pt x="1447" y="1127"/>
                  <a:pt x="1447" y="1127"/>
                </a:cubicBezTo>
                <a:cubicBezTo>
                  <a:pt x="1463" y="1118"/>
                  <a:pt x="1473" y="1101"/>
                  <a:pt x="1473" y="1083"/>
                </a:cubicBezTo>
                <a:cubicBezTo>
                  <a:pt x="1473" y="301"/>
                  <a:pt x="1473" y="301"/>
                  <a:pt x="1473" y="301"/>
                </a:cubicBezTo>
                <a:cubicBezTo>
                  <a:pt x="1473" y="300"/>
                  <a:pt x="1473" y="300"/>
                  <a:pt x="1473" y="300"/>
                </a:cubicBezTo>
                <a:close/>
                <a:moveTo>
                  <a:pt x="746" y="106"/>
                </a:moveTo>
                <a:cubicBezTo>
                  <a:pt x="1294" y="307"/>
                  <a:pt x="1294" y="307"/>
                  <a:pt x="1294" y="307"/>
                </a:cubicBezTo>
                <a:cubicBezTo>
                  <a:pt x="1087" y="410"/>
                  <a:pt x="1087" y="410"/>
                  <a:pt x="1087" y="410"/>
                </a:cubicBezTo>
                <a:cubicBezTo>
                  <a:pt x="556" y="182"/>
                  <a:pt x="556" y="182"/>
                  <a:pt x="556" y="182"/>
                </a:cubicBezTo>
                <a:lnTo>
                  <a:pt x="746" y="106"/>
                </a:lnTo>
                <a:close/>
                <a:moveTo>
                  <a:pt x="625" y="988"/>
                </a:moveTo>
                <a:cubicBezTo>
                  <a:pt x="625" y="1306"/>
                  <a:pt x="625" y="1306"/>
                  <a:pt x="625" y="1306"/>
                </a:cubicBezTo>
                <a:cubicBezTo>
                  <a:pt x="577" y="1278"/>
                  <a:pt x="577" y="1278"/>
                  <a:pt x="577" y="1278"/>
                </a:cubicBezTo>
                <a:cubicBezTo>
                  <a:pt x="577" y="963"/>
                  <a:pt x="577" y="963"/>
                  <a:pt x="577" y="963"/>
                </a:cubicBezTo>
                <a:lnTo>
                  <a:pt x="625" y="988"/>
                </a:lnTo>
                <a:close/>
                <a:moveTo>
                  <a:pt x="533" y="941"/>
                </a:moveTo>
                <a:cubicBezTo>
                  <a:pt x="533" y="1254"/>
                  <a:pt x="533" y="1254"/>
                  <a:pt x="533" y="1254"/>
                </a:cubicBezTo>
                <a:cubicBezTo>
                  <a:pt x="510" y="1241"/>
                  <a:pt x="510" y="1241"/>
                  <a:pt x="510" y="1241"/>
                </a:cubicBezTo>
                <a:cubicBezTo>
                  <a:pt x="510" y="929"/>
                  <a:pt x="510" y="929"/>
                  <a:pt x="510" y="929"/>
                </a:cubicBezTo>
                <a:lnTo>
                  <a:pt x="533" y="941"/>
                </a:lnTo>
                <a:close/>
                <a:moveTo>
                  <a:pt x="461" y="904"/>
                </a:moveTo>
                <a:cubicBezTo>
                  <a:pt x="461" y="1213"/>
                  <a:pt x="461" y="1213"/>
                  <a:pt x="461" y="1213"/>
                </a:cubicBezTo>
                <a:cubicBezTo>
                  <a:pt x="384" y="1169"/>
                  <a:pt x="384" y="1169"/>
                  <a:pt x="384" y="1169"/>
                </a:cubicBezTo>
                <a:cubicBezTo>
                  <a:pt x="384" y="865"/>
                  <a:pt x="384" y="865"/>
                  <a:pt x="384" y="865"/>
                </a:cubicBezTo>
                <a:lnTo>
                  <a:pt x="461" y="904"/>
                </a:lnTo>
                <a:close/>
                <a:moveTo>
                  <a:pt x="334" y="840"/>
                </a:moveTo>
                <a:cubicBezTo>
                  <a:pt x="334" y="1141"/>
                  <a:pt x="334" y="1141"/>
                  <a:pt x="334" y="1141"/>
                </a:cubicBezTo>
                <a:cubicBezTo>
                  <a:pt x="287" y="1114"/>
                  <a:pt x="287" y="1114"/>
                  <a:pt x="287" y="1114"/>
                </a:cubicBezTo>
                <a:cubicBezTo>
                  <a:pt x="287" y="816"/>
                  <a:pt x="287" y="816"/>
                  <a:pt x="287" y="816"/>
                </a:cubicBezTo>
                <a:lnTo>
                  <a:pt x="334" y="840"/>
                </a:lnTo>
                <a:close/>
                <a:moveTo>
                  <a:pt x="213" y="779"/>
                </a:moveTo>
                <a:cubicBezTo>
                  <a:pt x="213" y="1073"/>
                  <a:pt x="213" y="1073"/>
                  <a:pt x="213" y="1073"/>
                </a:cubicBezTo>
                <a:cubicBezTo>
                  <a:pt x="135" y="1029"/>
                  <a:pt x="135" y="1029"/>
                  <a:pt x="135" y="1029"/>
                </a:cubicBezTo>
                <a:cubicBezTo>
                  <a:pt x="135" y="740"/>
                  <a:pt x="135" y="740"/>
                  <a:pt x="135" y="740"/>
                </a:cubicBezTo>
                <a:lnTo>
                  <a:pt x="213" y="779"/>
                </a:lnTo>
                <a:close/>
                <a:moveTo>
                  <a:pt x="736" y="583"/>
                </a:moveTo>
                <a:cubicBezTo>
                  <a:pt x="180" y="331"/>
                  <a:pt x="180" y="331"/>
                  <a:pt x="180" y="331"/>
                </a:cubicBezTo>
                <a:cubicBezTo>
                  <a:pt x="414" y="238"/>
                  <a:pt x="414" y="238"/>
                  <a:pt x="414" y="238"/>
                </a:cubicBezTo>
                <a:cubicBezTo>
                  <a:pt x="950" y="477"/>
                  <a:pt x="950" y="477"/>
                  <a:pt x="950" y="477"/>
                </a:cubicBezTo>
                <a:lnTo>
                  <a:pt x="736" y="583"/>
                </a:lnTo>
                <a:close/>
                <a:moveTo>
                  <a:pt x="1372" y="1054"/>
                </a:moveTo>
                <a:cubicBezTo>
                  <a:pt x="787" y="1383"/>
                  <a:pt x="787" y="1383"/>
                  <a:pt x="787" y="1383"/>
                </a:cubicBezTo>
                <a:cubicBezTo>
                  <a:pt x="787" y="671"/>
                  <a:pt x="787" y="671"/>
                  <a:pt x="787" y="671"/>
                </a:cubicBezTo>
                <a:cubicBezTo>
                  <a:pt x="1013" y="559"/>
                  <a:pt x="1013" y="559"/>
                  <a:pt x="1013" y="559"/>
                </a:cubicBezTo>
                <a:cubicBezTo>
                  <a:pt x="1013" y="829"/>
                  <a:pt x="1013" y="829"/>
                  <a:pt x="1013" y="829"/>
                </a:cubicBezTo>
                <a:cubicBezTo>
                  <a:pt x="1145" y="762"/>
                  <a:pt x="1145" y="762"/>
                  <a:pt x="1145" y="762"/>
                </a:cubicBezTo>
                <a:cubicBezTo>
                  <a:pt x="1145" y="494"/>
                  <a:pt x="1145" y="494"/>
                  <a:pt x="1145" y="494"/>
                </a:cubicBezTo>
                <a:cubicBezTo>
                  <a:pt x="1372" y="382"/>
                  <a:pt x="1372" y="382"/>
                  <a:pt x="1372" y="382"/>
                </a:cubicBezTo>
                <a:lnTo>
                  <a:pt x="1372" y="10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9" name="Freeform 69">
            <a:extLst>
              <a:ext uri="{FF2B5EF4-FFF2-40B4-BE49-F238E27FC236}">
                <a16:creationId xmlns:a16="http://schemas.microsoft.com/office/drawing/2014/main" id="{3A798C6A-B28C-460F-9B98-9E5FB606B1D5}"/>
              </a:ext>
            </a:extLst>
          </p:cNvPr>
          <p:cNvSpPr>
            <a:spLocks noEditPoints="1"/>
          </p:cNvSpPr>
          <p:nvPr/>
        </p:nvSpPr>
        <p:spPr bwMode="auto">
          <a:xfrm>
            <a:off x="390961" y="3264524"/>
            <a:ext cx="419135" cy="394500"/>
          </a:xfrm>
          <a:custGeom>
            <a:avLst/>
            <a:gdLst>
              <a:gd name="T0" fmla="*/ 650 w 668"/>
              <a:gd name="T1" fmla="*/ 130 h 668"/>
              <a:gd name="T2" fmla="*/ 472 w 668"/>
              <a:gd name="T3" fmla="*/ 18 h 668"/>
              <a:gd name="T4" fmla="*/ 130 w 668"/>
              <a:gd name="T5" fmla="*/ 420 h 668"/>
              <a:gd name="T6" fmla="*/ 37 w 668"/>
              <a:gd name="T7" fmla="*/ 546 h 668"/>
              <a:gd name="T8" fmla="*/ 122 w 668"/>
              <a:gd name="T9" fmla="*/ 631 h 668"/>
              <a:gd name="T10" fmla="*/ 245 w 668"/>
              <a:gd name="T11" fmla="*/ 538 h 668"/>
              <a:gd name="T12" fmla="*/ 650 w 668"/>
              <a:gd name="T13" fmla="*/ 196 h 668"/>
              <a:gd name="T14" fmla="*/ 246 w 668"/>
              <a:gd name="T15" fmla="*/ 505 h 668"/>
              <a:gd name="T16" fmla="*/ 199 w 668"/>
              <a:gd name="T17" fmla="*/ 515 h 668"/>
              <a:gd name="T18" fmla="*/ 541 w 668"/>
              <a:gd name="T19" fmla="*/ 148 h 668"/>
              <a:gd name="T20" fmla="*/ 520 w 668"/>
              <a:gd name="T21" fmla="*/ 127 h 668"/>
              <a:gd name="T22" fmla="*/ 61 w 668"/>
              <a:gd name="T23" fmla="*/ 562 h 668"/>
              <a:gd name="T24" fmla="*/ 163 w 668"/>
              <a:gd name="T25" fmla="*/ 438 h 668"/>
              <a:gd name="T26" fmla="*/ 176 w 668"/>
              <a:gd name="T27" fmla="*/ 361 h 668"/>
              <a:gd name="T28" fmla="*/ 514 w 668"/>
              <a:gd name="T29" fmla="*/ 43 h 668"/>
              <a:gd name="T30" fmla="*/ 626 w 668"/>
              <a:gd name="T31" fmla="*/ 174 h 668"/>
              <a:gd name="T32" fmla="*/ 445 w 668"/>
              <a:gd name="T33" fmla="*/ 112 h 668"/>
              <a:gd name="T34" fmla="*/ 465 w 668"/>
              <a:gd name="T35" fmla="*/ 160 h 668"/>
              <a:gd name="T36" fmla="*/ 445 w 668"/>
              <a:gd name="T37" fmla="*/ 112 h 668"/>
              <a:gd name="T38" fmla="*/ 556 w 668"/>
              <a:gd name="T39" fmla="*/ 223 h 668"/>
              <a:gd name="T40" fmla="*/ 508 w 668"/>
              <a:gd name="T41" fmla="*/ 203 h 668"/>
              <a:gd name="T42" fmla="*/ 418 w 668"/>
              <a:gd name="T43" fmla="*/ 163 h 668"/>
              <a:gd name="T44" fmla="*/ 426 w 668"/>
              <a:gd name="T45" fmla="*/ 199 h 668"/>
              <a:gd name="T46" fmla="*/ 418 w 668"/>
              <a:gd name="T47" fmla="*/ 163 h 668"/>
              <a:gd name="T48" fmla="*/ 469 w 668"/>
              <a:gd name="T49" fmla="*/ 242 h 668"/>
              <a:gd name="T50" fmla="*/ 505 w 668"/>
              <a:gd name="T51" fmla="*/ 250 h 668"/>
              <a:gd name="T52" fmla="*/ 367 w 668"/>
              <a:gd name="T53" fmla="*/ 190 h 668"/>
              <a:gd name="T54" fmla="*/ 388 w 668"/>
              <a:gd name="T55" fmla="*/ 238 h 668"/>
              <a:gd name="T56" fmla="*/ 367 w 668"/>
              <a:gd name="T57" fmla="*/ 190 h 668"/>
              <a:gd name="T58" fmla="*/ 478 w 668"/>
              <a:gd name="T59" fmla="*/ 301 h 668"/>
              <a:gd name="T60" fmla="*/ 430 w 668"/>
              <a:gd name="T61" fmla="*/ 280 h 668"/>
              <a:gd name="T62" fmla="*/ 340 w 668"/>
              <a:gd name="T63" fmla="*/ 240 h 668"/>
              <a:gd name="T64" fmla="*/ 349 w 668"/>
              <a:gd name="T65" fmla="*/ 277 h 668"/>
              <a:gd name="T66" fmla="*/ 340 w 668"/>
              <a:gd name="T67" fmla="*/ 240 h 668"/>
              <a:gd name="T68" fmla="*/ 391 w 668"/>
              <a:gd name="T69" fmla="*/ 319 h 668"/>
              <a:gd name="T70" fmla="*/ 428 w 668"/>
              <a:gd name="T71" fmla="*/ 328 h 668"/>
              <a:gd name="T72" fmla="*/ 289 w 668"/>
              <a:gd name="T73" fmla="*/ 268 h 668"/>
              <a:gd name="T74" fmla="*/ 310 w 668"/>
              <a:gd name="T75" fmla="*/ 315 h 668"/>
              <a:gd name="T76" fmla="*/ 289 w 668"/>
              <a:gd name="T77" fmla="*/ 268 h 668"/>
              <a:gd name="T78" fmla="*/ 400 w 668"/>
              <a:gd name="T79" fmla="*/ 379 h 668"/>
              <a:gd name="T80" fmla="*/ 353 w 668"/>
              <a:gd name="T81" fmla="*/ 358 h 668"/>
              <a:gd name="T82" fmla="*/ 262 w 668"/>
              <a:gd name="T83" fmla="*/ 318 h 668"/>
              <a:gd name="T84" fmla="*/ 271 w 668"/>
              <a:gd name="T85" fmla="*/ 354 h 668"/>
              <a:gd name="T86" fmla="*/ 262 w 668"/>
              <a:gd name="T87" fmla="*/ 318 h 668"/>
              <a:gd name="T88" fmla="*/ 314 w 668"/>
              <a:gd name="T89" fmla="*/ 397 h 668"/>
              <a:gd name="T90" fmla="*/ 350 w 668"/>
              <a:gd name="T91" fmla="*/ 406 h 668"/>
              <a:gd name="T92" fmla="*/ 211 w 668"/>
              <a:gd name="T93" fmla="*/ 346 h 668"/>
              <a:gd name="T94" fmla="*/ 232 w 668"/>
              <a:gd name="T95" fmla="*/ 393 h 668"/>
              <a:gd name="T96" fmla="*/ 211 w 668"/>
              <a:gd name="T97" fmla="*/ 346 h 668"/>
              <a:gd name="T98" fmla="*/ 322 w 668"/>
              <a:gd name="T99" fmla="*/ 457 h 668"/>
              <a:gd name="T100" fmla="*/ 275 w 668"/>
              <a:gd name="T101" fmla="*/ 436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8" h="668">
                <a:moveTo>
                  <a:pt x="650" y="196"/>
                </a:moveTo>
                <a:cubicBezTo>
                  <a:pt x="668" y="178"/>
                  <a:pt x="668" y="148"/>
                  <a:pt x="650" y="130"/>
                </a:cubicBezTo>
                <a:cubicBezTo>
                  <a:pt x="537" y="18"/>
                  <a:pt x="537" y="18"/>
                  <a:pt x="537" y="18"/>
                </a:cubicBezTo>
                <a:cubicBezTo>
                  <a:pt x="520" y="0"/>
                  <a:pt x="490" y="0"/>
                  <a:pt x="472" y="18"/>
                </a:cubicBezTo>
                <a:cubicBezTo>
                  <a:pt x="153" y="337"/>
                  <a:pt x="153" y="337"/>
                  <a:pt x="153" y="337"/>
                </a:cubicBezTo>
                <a:cubicBezTo>
                  <a:pt x="129" y="361"/>
                  <a:pt x="130" y="381"/>
                  <a:pt x="130" y="420"/>
                </a:cubicBezTo>
                <a:cubicBezTo>
                  <a:pt x="130" y="427"/>
                  <a:pt x="130" y="453"/>
                  <a:pt x="130" y="453"/>
                </a:cubicBezTo>
                <a:cubicBezTo>
                  <a:pt x="37" y="546"/>
                  <a:pt x="37" y="546"/>
                  <a:pt x="37" y="546"/>
                </a:cubicBezTo>
                <a:cubicBezTo>
                  <a:pt x="5" y="579"/>
                  <a:pt x="0" y="615"/>
                  <a:pt x="27" y="642"/>
                </a:cubicBezTo>
                <a:cubicBezTo>
                  <a:pt x="54" y="668"/>
                  <a:pt x="90" y="664"/>
                  <a:pt x="122" y="631"/>
                </a:cubicBezTo>
                <a:cubicBezTo>
                  <a:pt x="216" y="538"/>
                  <a:pt x="216" y="538"/>
                  <a:pt x="216" y="538"/>
                </a:cubicBezTo>
                <a:cubicBezTo>
                  <a:pt x="216" y="538"/>
                  <a:pt x="239" y="538"/>
                  <a:pt x="245" y="538"/>
                </a:cubicBezTo>
                <a:cubicBezTo>
                  <a:pt x="281" y="539"/>
                  <a:pt x="307" y="539"/>
                  <a:pt x="331" y="515"/>
                </a:cubicBezTo>
                <a:lnTo>
                  <a:pt x="650" y="196"/>
                </a:lnTo>
                <a:close/>
                <a:moveTo>
                  <a:pt x="308" y="492"/>
                </a:moveTo>
                <a:cubicBezTo>
                  <a:pt x="294" y="506"/>
                  <a:pt x="282" y="506"/>
                  <a:pt x="246" y="505"/>
                </a:cubicBezTo>
                <a:cubicBezTo>
                  <a:pt x="241" y="505"/>
                  <a:pt x="236" y="505"/>
                  <a:pt x="231" y="505"/>
                </a:cubicBezTo>
                <a:cubicBezTo>
                  <a:pt x="231" y="505"/>
                  <a:pt x="210" y="503"/>
                  <a:pt x="199" y="515"/>
                </a:cubicBezTo>
                <a:cubicBezTo>
                  <a:pt x="187" y="502"/>
                  <a:pt x="187" y="502"/>
                  <a:pt x="187" y="502"/>
                </a:cubicBezTo>
                <a:cubicBezTo>
                  <a:pt x="541" y="148"/>
                  <a:pt x="541" y="148"/>
                  <a:pt x="541" y="148"/>
                </a:cubicBezTo>
                <a:cubicBezTo>
                  <a:pt x="552" y="137"/>
                  <a:pt x="549" y="130"/>
                  <a:pt x="544" y="125"/>
                </a:cubicBezTo>
                <a:cubicBezTo>
                  <a:pt x="539" y="120"/>
                  <a:pt x="531" y="116"/>
                  <a:pt x="520" y="127"/>
                </a:cubicBezTo>
                <a:cubicBezTo>
                  <a:pt x="43" y="605"/>
                  <a:pt x="43" y="605"/>
                  <a:pt x="43" y="605"/>
                </a:cubicBezTo>
                <a:cubicBezTo>
                  <a:pt x="40" y="591"/>
                  <a:pt x="49" y="574"/>
                  <a:pt x="61" y="562"/>
                </a:cubicBezTo>
                <a:cubicBezTo>
                  <a:pt x="61" y="562"/>
                  <a:pt x="139" y="483"/>
                  <a:pt x="154" y="469"/>
                </a:cubicBezTo>
                <a:cubicBezTo>
                  <a:pt x="166" y="458"/>
                  <a:pt x="163" y="438"/>
                  <a:pt x="163" y="438"/>
                </a:cubicBezTo>
                <a:cubicBezTo>
                  <a:pt x="163" y="431"/>
                  <a:pt x="163" y="425"/>
                  <a:pt x="163" y="419"/>
                </a:cubicBezTo>
                <a:cubicBezTo>
                  <a:pt x="162" y="382"/>
                  <a:pt x="163" y="374"/>
                  <a:pt x="176" y="361"/>
                </a:cubicBezTo>
                <a:cubicBezTo>
                  <a:pt x="176" y="361"/>
                  <a:pt x="490" y="47"/>
                  <a:pt x="495" y="42"/>
                </a:cubicBezTo>
                <a:cubicBezTo>
                  <a:pt x="499" y="38"/>
                  <a:pt x="508" y="36"/>
                  <a:pt x="514" y="43"/>
                </a:cubicBezTo>
                <a:cubicBezTo>
                  <a:pt x="521" y="49"/>
                  <a:pt x="617" y="146"/>
                  <a:pt x="624" y="153"/>
                </a:cubicBezTo>
                <a:cubicBezTo>
                  <a:pt x="631" y="159"/>
                  <a:pt x="632" y="168"/>
                  <a:pt x="626" y="174"/>
                </a:cubicBezTo>
                <a:cubicBezTo>
                  <a:pt x="620" y="180"/>
                  <a:pt x="308" y="492"/>
                  <a:pt x="308" y="492"/>
                </a:cubicBezTo>
                <a:close/>
                <a:moveTo>
                  <a:pt x="445" y="112"/>
                </a:moveTo>
                <a:cubicBezTo>
                  <a:pt x="479" y="146"/>
                  <a:pt x="479" y="146"/>
                  <a:pt x="479" y="146"/>
                </a:cubicBezTo>
                <a:cubicBezTo>
                  <a:pt x="465" y="160"/>
                  <a:pt x="465" y="160"/>
                  <a:pt x="465" y="160"/>
                </a:cubicBezTo>
                <a:cubicBezTo>
                  <a:pt x="431" y="126"/>
                  <a:pt x="431" y="126"/>
                  <a:pt x="431" y="126"/>
                </a:cubicBezTo>
                <a:lnTo>
                  <a:pt x="445" y="112"/>
                </a:lnTo>
                <a:close/>
                <a:moveTo>
                  <a:pt x="522" y="189"/>
                </a:moveTo>
                <a:cubicBezTo>
                  <a:pt x="556" y="223"/>
                  <a:pt x="556" y="223"/>
                  <a:pt x="556" y="223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08" y="203"/>
                  <a:pt x="508" y="203"/>
                  <a:pt x="508" y="203"/>
                </a:cubicBezTo>
                <a:lnTo>
                  <a:pt x="522" y="189"/>
                </a:lnTo>
                <a:close/>
                <a:moveTo>
                  <a:pt x="418" y="163"/>
                </a:moveTo>
                <a:cubicBezTo>
                  <a:pt x="440" y="185"/>
                  <a:pt x="440" y="185"/>
                  <a:pt x="440" y="185"/>
                </a:cubicBezTo>
                <a:cubicBezTo>
                  <a:pt x="426" y="199"/>
                  <a:pt x="426" y="199"/>
                  <a:pt x="426" y="199"/>
                </a:cubicBezTo>
                <a:cubicBezTo>
                  <a:pt x="404" y="176"/>
                  <a:pt x="404" y="176"/>
                  <a:pt x="404" y="176"/>
                </a:cubicBezTo>
                <a:lnTo>
                  <a:pt x="418" y="163"/>
                </a:lnTo>
                <a:close/>
                <a:moveTo>
                  <a:pt x="492" y="264"/>
                </a:moveTo>
                <a:cubicBezTo>
                  <a:pt x="469" y="242"/>
                  <a:pt x="469" y="242"/>
                  <a:pt x="469" y="242"/>
                </a:cubicBezTo>
                <a:cubicBezTo>
                  <a:pt x="483" y="228"/>
                  <a:pt x="483" y="228"/>
                  <a:pt x="483" y="228"/>
                </a:cubicBezTo>
                <a:cubicBezTo>
                  <a:pt x="505" y="250"/>
                  <a:pt x="505" y="250"/>
                  <a:pt x="505" y="250"/>
                </a:cubicBezTo>
                <a:lnTo>
                  <a:pt x="492" y="264"/>
                </a:lnTo>
                <a:close/>
                <a:moveTo>
                  <a:pt x="367" y="190"/>
                </a:moveTo>
                <a:cubicBezTo>
                  <a:pt x="401" y="224"/>
                  <a:pt x="401" y="224"/>
                  <a:pt x="401" y="224"/>
                </a:cubicBezTo>
                <a:cubicBezTo>
                  <a:pt x="388" y="238"/>
                  <a:pt x="388" y="238"/>
                  <a:pt x="388" y="238"/>
                </a:cubicBezTo>
                <a:cubicBezTo>
                  <a:pt x="353" y="203"/>
                  <a:pt x="353" y="203"/>
                  <a:pt x="353" y="203"/>
                </a:cubicBezTo>
                <a:lnTo>
                  <a:pt x="367" y="190"/>
                </a:lnTo>
                <a:close/>
                <a:moveTo>
                  <a:pt x="444" y="267"/>
                </a:moveTo>
                <a:cubicBezTo>
                  <a:pt x="478" y="301"/>
                  <a:pt x="478" y="301"/>
                  <a:pt x="478" y="301"/>
                </a:cubicBezTo>
                <a:cubicBezTo>
                  <a:pt x="465" y="315"/>
                  <a:pt x="465" y="315"/>
                  <a:pt x="465" y="315"/>
                </a:cubicBezTo>
                <a:cubicBezTo>
                  <a:pt x="430" y="280"/>
                  <a:pt x="430" y="280"/>
                  <a:pt x="430" y="280"/>
                </a:cubicBezTo>
                <a:lnTo>
                  <a:pt x="444" y="267"/>
                </a:lnTo>
                <a:close/>
                <a:moveTo>
                  <a:pt x="340" y="240"/>
                </a:moveTo>
                <a:cubicBezTo>
                  <a:pt x="362" y="263"/>
                  <a:pt x="362" y="263"/>
                  <a:pt x="362" y="263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26" y="254"/>
                  <a:pt x="326" y="254"/>
                  <a:pt x="326" y="254"/>
                </a:cubicBezTo>
                <a:lnTo>
                  <a:pt x="340" y="240"/>
                </a:lnTo>
                <a:close/>
                <a:moveTo>
                  <a:pt x="414" y="342"/>
                </a:moveTo>
                <a:cubicBezTo>
                  <a:pt x="391" y="319"/>
                  <a:pt x="391" y="319"/>
                  <a:pt x="391" y="319"/>
                </a:cubicBezTo>
                <a:cubicBezTo>
                  <a:pt x="405" y="306"/>
                  <a:pt x="405" y="306"/>
                  <a:pt x="405" y="306"/>
                </a:cubicBezTo>
                <a:cubicBezTo>
                  <a:pt x="428" y="328"/>
                  <a:pt x="428" y="328"/>
                  <a:pt x="428" y="328"/>
                </a:cubicBezTo>
                <a:lnTo>
                  <a:pt x="414" y="342"/>
                </a:lnTo>
                <a:close/>
                <a:moveTo>
                  <a:pt x="289" y="268"/>
                </a:moveTo>
                <a:cubicBezTo>
                  <a:pt x="323" y="302"/>
                  <a:pt x="323" y="302"/>
                  <a:pt x="323" y="302"/>
                </a:cubicBezTo>
                <a:cubicBezTo>
                  <a:pt x="310" y="315"/>
                  <a:pt x="310" y="315"/>
                  <a:pt x="310" y="315"/>
                </a:cubicBezTo>
                <a:cubicBezTo>
                  <a:pt x="276" y="281"/>
                  <a:pt x="276" y="281"/>
                  <a:pt x="276" y="281"/>
                </a:cubicBezTo>
                <a:lnTo>
                  <a:pt x="289" y="268"/>
                </a:lnTo>
                <a:close/>
                <a:moveTo>
                  <a:pt x="366" y="345"/>
                </a:moveTo>
                <a:cubicBezTo>
                  <a:pt x="400" y="379"/>
                  <a:pt x="400" y="379"/>
                  <a:pt x="400" y="379"/>
                </a:cubicBezTo>
                <a:cubicBezTo>
                  <a:pt x="387" y="392"/>
                  <a:pt x="387" y="392"/>
                  <a:pt x="387" y="392"/>
                </a:cubicBezTo>
                <a:cubicBezTo>
                  <a:pt x="353" y="358"/>
                  <a:pt x="353" y="358"/>
                  <a:pt x="353" y="358"/>
                </a:cubicBezTo>
                <a:lnTo>
                  <a:pt x="366" y="345"/>
                </a:lnTo>
                <a:close/>
                <a:moveTo>
                  <a:pt x="262" y="318"/>
                </a:moveTo>
                <a:cubicBezTo>
                  <a:pt x="284" y="341"/>
                  <a:pt x="284" y="341"/>
                  <a:pt x="284" y="341"/>
                </a:cubicBezTo>
                <a:cubicBezTo>
                  <a:pt x="271" y="354"/>
                  <a:pt x="271" y="354"/>
                  <a:pt x="271" y="354"/>
                </a:cubicBezTo>
                <a:cubicBezTo>
                  <a:pt x="248" y="332"/>
                  <a:pt x="248" y="332"/>
                  <a:pt x="248" y="332"/>
                </a:cubicBezTo>
                <a:lnTo>
                  <a:pt x="262" y="318"/>
                </a:lnTo>
                <a:close/>
                <a:moveTo>
                  <a:pt x="336" y="420"/>
                </a:moveTo>
                <a:cubicBezTo>
                  <a:pt x="314" y="397"/>
                  <a:pt x="314" y="397"/>
                  <a:pt x="314" y="397"/>
                </a:cubicBezTo>
                <a:cubicBezTo>
                  <a:pt x="327" y="384"/>
                  <a:pt x="327" y="384"/>
                  <a:pt x="327" y="384"/>
                </a:cubicBezTo>
                <a:cubicBezTo>
                  <a:pt x="350" y="406"/>
                  <a:pt x="350" y="406"/>
                  <a:pt x="350" y="406"/>
                </a:cubicBezTo>
                <a:lnTo>
                  <a:pt x="336" y="420"/>
                </a:lnTo>
                <a:close/>
                <a:moveTo>
                  <a:pt x="211" y="346"/>
                </a:moveTo>
                <a:cubicBezTo>
                  <a:pt x="245" y="380"/>
                  <a:pt x="245" y="380"/>
                  <a:pt x="245" y="380"/>
                </a:cubicBezTo>
                <a:cubicBezTo>
                  <a:pt x="232" y="393"/>
                  <a:pt x="232" y="393"/>
                  <a:pt x="232" y="393"/>
                </a:cubicBezTo>
                <a:cubicBezTo>
                  <a:pt x="198" y="359"/>
                  <a:pt x="198" y="359"/>
                  <a:pt x="198" y="359"/>
                </a:cubicBezTo>
                <a:lnTo>
                  <a:pt x="211" y="346"/>
                </a:lnTo>
                <a:close/>
                <a:moveTo>
                  <a:pt x="288" y="423"/>
                </a:moveTo>
                <a:cubicBezTo>
                  <a:pt x="322" y="457"/>
                  <a:pt x="322" y="457"/>
                  <a:pt x="322" y="457"/>
                </a:cubicBezTo>
                <a:cubicBezTo>
                  <a:pt x="309" y="470"/>
                  <a:pt x="309" y="470"/>
                  <a:pt x="309" y="470"/>
                </a:cubicBezTo>
                <a:cubicBezTo>
                  <a:pt x="275" y="436"/>
                  <a:pt x="275" y="436"/>
                  <a:pt x="275" y="436"/>
                </a:cubicBezTo>
                <a:lnTo>
                  <a:pt x="288" y="4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2BA2A1-8717-4F93-B9F3-270621F1AB3B}"/>
              </a:ext>
            </a:extLst>
          </p:cNvPr>
          <p:cNvGrpSpPr/>
          <p:nvPr/>
        </p:nvGrpSpPr>
        <p:grpSpPr>
          <a:xfrm>
            <a:off x="427548" y="3772151"/>
            <a:ext cx="409696" cy="360001"/>
            <a:chOff x="4524375" y="2940049"/>
            <a:chExt cx="642938" cy="606427"/>
          </a:xfrm>
          <a:solidFill>
            <a:schemeClr val="accent2"/>
          </a:solidFill>
        </p:grpSpPr>
        <p:sp>
          <p:nvSpPr>
            <p:cNvPr id="41" name="Freeform 104">
              <a:extLst>
                <a:ext uri="{FF2B5EF4-FFF2-40B4-BE49-F238E27FC236}">
                  <a16:creationId xmlns:a16="http://schemas.microsoft.com/office/drawing/2014/main" id="{245FD0A0-59AA-482D-AD6D-7B3F5E351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3503613"/>
              <a:ext cx="642938" cy="42863"/>
            </a:xfrm>
            <a:custGeom>
              <a:avLst/>
              <a:gdLst>
                <a:gd name="T0" fmla="*/ 258 w 267"/>
                <a:gd name="T1" fmla="*/ 0 h 18"/>
                <a:gd name="T2" fmla="*/ 8 w 267"/>
                <a:gd name="T3" fmla="*/ 0 h 18"/>
                <a:gd name="T4" fmla="*/ 0 w 267"/>
                <a:gd name="T5" fmla="*/ 9 h 18"/>
                <a:gd name="T6" fmla="*/ 8 w 267"/>
                <a:gd name="T7" fmla="*/ 18 h 18"/>
                <a:gd name="T8" fmla="*/ 258 w 267"/>
                <a:gd name="T9" fmla="*/ 18 h 18"/>
                <a:gd name="T10" fmla="*/ 267 w 267"/>
                <a:gd name="T11" fmla="*/ 9 h 18"/>
                <a:gd name="T12" fmla="*/ 258 w 26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" h="18">
                  <a:moveTo>
                    <a:pt x="25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8" y="18"/>
                  </a:cubicBezTo>
                  <a:cubicBezTo>
                    <a:pt x="258" y="18"/>
                    <a:pt x="258" y="18"/>
                    <a:pt x="258" y="18"/>
                  </a:cubicBezTo>
                  <a:cubicBezTo>
                    <a:pt x="263" y="18"/>
                    <a:pt x="267" y="14"/>
                    <a:pt x="267" y="9"/>
                  </a:cubicBezTo>
                  <a:cubicBezTo>
                    <a:pt x="267" y="4"/>
                    <a:pt x="263" y="0"/>
                    <a:pt x="2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2" name="Freeform 105">
              <a:extLst>
                <a:ext uri="{FF2B5EF4-FFF2-40B4-BE49-F238E27FC236}">
                  <a16:creationId xmlns:a16="http://schemas.microsoft.com/office/drawing/2014/main" id="{61C3FDAC-4A24-4AC9-8D63-B7DAB2A89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538" y="3165476"/>
              <a:ext cx="149225" cy="311150"/>
            </a:xfrm>
            <a:custGeom>
              <a:avLst/>
              <a:gdLst>
                <a:gd name="T0" fmla="*/ 0 w 62"/>
                <a:gd name="T1" fmla="*/ 6 h 129"/>
                <a:gd name="T2" fmla="*/ 0 w 62"/>
                <a:gd name="T3" fmla="*/ 129 h 129"/>
                <a:gd name="T4" fmla="*/ 62 w 62"/>
                <a:gd name="T5" fmla="*/ 129 h 129"/>
                <a:gd name="T6" fmla="*/ 62 w 62"/>
                <a:gd name="T7" fmla="*/ 6 h 129"/>
                <a:gd name="T8" fmla="*/ 56 w 62"/>
                <a:gd name="T9" fmla="*/ 0 h 129"/>
                <a:gd name="T10" fmla="*/ 6 w 62"/>
                <a:gd name="T11" fmla="*/ 0 h 129"/>
                <a:gd name="T12" fmla="*/ 0 w 62"/>
                <a:gd name="T13" fmla="*/ 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29">
                  <a:moveTo>
                    <a:pt x="0" y="6"/>
                  </a:moveTo>
                  <a:cubicBezTo>
                    <a:pt x="0" y="129"/>
                    <a:pt x="0" y="129"/>
                    <a:pt x="0" y="129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3"/>
                    <a:pt x="59" y="0"/>
                    <a:pt x="5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3" name="Freeform 106">
              <a:extLst>
                <a:ext uri="{FF2B5EF4-FFF2-40B4-BE49-F238E27FC236}">
                  <a16:creationId xmlns:a16="http://schemas.microsoft.com/office/drawing/2014/main" id="{F2DC0BEB-E05F-4946-9F83-25015E9A8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738" y="3248026"/>
              <a:ext cx="147638" cy="228600"/>
            </a:xfrm>
            <a:custGeom>
              <a:avLst/>
              <a:gdLst>
                <a:gd name="T0" fmla="*/ 6 w 61"/>
                <a:gd name="T1" fmla="*/ 0 h 95"/>
                <a:gd name="T2" fmla="*/ 0 w 61"/>
                <a:gd name="T3" fmla="*/ 6 h 95"/>
                <a:gd name="T4" fmla="*/ 0 w 61"/>
                <a:gd name="T5" fmla="*/ 95 h 95"/>
                <a:gd name="T6" fmla="*/ 61 w 61"/>
                <a:gd name="T7" fmla="*/ 95 h 95"/>
                <a:gd name="T8" fmla="*/ 61 w 61"/>
                <a:gd name="T9" fmla="*/ 6 h 95"/>
                <a:gd name="T10" fmla="*/ 55 w 61"/>
                <a:gd name="T11" fmla="*/ 0 h 95"/>
                <a:gd name="T12" fmla="*/ 6 w 61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95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3"/>
                    <a:pt x="59" y="0"/>
                    <a:pt x="5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4" name="Freeform 107">
              <a:extLst>
                <a:ext uri="{FF2B5EF4-FFF2-40B4-BE49-F238E27FC236}">
                  <a16:creationId xmlns:a16="http://schemas.microsoft.com/office/drawing/2014/main" id="{8253CD19-A666-48B3-A94A-2FC3C367F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938" y="3322638"/>
              <a:ext cx="146050" cy="153988"/>
            </a:xfrm>
            <a:custGeom>
              <a:avLst/>
              <a:gdLst>
                <a:gd name="T0" fmla="*/ 61 w 61"/>
                <a:gd name="T1" fmla="*/ 6 h 64"/>
                <a:gd name="T2" fmla="*/ 55 w 61"/>
                <a:gd name="T3" fmla="*/ 0 h 64"/>
                <a:gd name="T4" fmla="*/ 6 w 61"/>
                <a:gd name="T5" fmla="*/ 0 h 64"/>
                <a:gd name="T6" fmla="*/ 0 w 61"/>
                <a:gd name="T7" fmla="*/ 6 h 64"/>
                <a:gd name="T8" fmla="*/ 0 w 61"/>
                <a:gd name="T9" fmla="*/ 64 h 64"/>
                <a:gd name="T10" fmla="*/ 61 w 61"/>
                <a:gd name="T11" fmla="*/ 64 h 64"/>
                <a:gd name="T12" fmla="*/ 61 w 61"/>
                <a:gd name="T13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64">
                  <a:moveTo>
                    <a:pt x="61" y="6"/>
                  </a:moveTo>
                  <a:cubicBezTo>
                    <a:pt x="61" y="2"/>
                    <a:pt x="58" y="0"/>
                    <a:pt x="5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1" y="64"/>
                    <a:pt x="61" y="64"/>
                    <a:pt x="61" y="64"/>
                  </a:cubicBezTo>
                  <a:lnTo>
                    <a:pt x="6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5" name="Freeform 108">
              <a:extLst>
                <a:ext uri="{FF2B5EF4-FFF2-40B4-BE49-F238E27FC236}">
                  <a16:creationId xmlns:a16="http://schemas.microsoft.com/office/drawing/2014/main" id="{573B015F-7368-4C60-800E-86F80E01F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0" y="2940049"/>
              <a:ext cx="433389" cy="280989"/>
            </a:xfrm>
            <a:custGeom>
              <a:avLst/>
              <a:gdLst>
                <a:gd name="T0" fmla="*/ 21 w 180"/>
                <a:gd name="T1" fmla="*/ 112 h 117"/>
                <a:gd name="T2" fmla="*/ 68 w 180"/>
                <a:gd name="T3" fmla="*/ 66 h 117"/>
                <a:gd name="T4" fmla="*/ 92 w 180"/>
                <a:gd name="T5" fmla="*/ 90 h 117"/>
                <a:gd name="T6" fmla="*/ 100 w 180"/>
                <a:gd name="T7" fmla="*/ 93 h 117"/>
                <a:gd name="T8" fmla="*/ 108 w 180"/>
                <a:gd name="T9" fmla="*/ 90 h 117"/>
                <a:gd name="T10" fmla="*/ 159 w 180"/>
                <a:gd name="T11" fmla="*/ 39 h 117"/>
                <a:gd name="T12" fmla="*/ 159 w 180"/>
                <a:gd name="T13" fmla="*/ 56 h 117"/>
                <a:gd name="T14" fmla="*/ 170 w 180"/>
                <a:gd name="T15" fmla="*/ 66 h 117"/>
                <a:gd name="T16" fmla="*/ 180 w 180"/>
                <a:gd name="T17" fmla="*/ 56 h 117"/>
                <a:gd name="T18" fmla="*/ 180 w 180"/>
                <a:gd name="T19" fmla="*/ 10 h 117"/>
                <a:gd name="T20" fmla="*/ 177 w 180"/>
                <a:gd name="T21" fmla="*/ 3 h 117"/>
                <a:gd name="T22" fmla="*/ 170 w 180"/>
                <a:gd name="T23" fmla="*/ 0 h 117"/>
                <a:gd name="T24" fmla="*/ 124 w 180"/>
                <a:gd name="T25" fmla="*/ 0 h 117"/>
                <a:gd name="T26" fmla="*/ 114 w 180"/>
                <a:gd name="T27" fmla="*/ 10 h 117"/>
                <a:gd name="T28" fmla="*/ 124 w 180"/>
                <a:gd name="T29" fmla="*/ 20 h 117"/>
                <a:gd name="T30" fmla="*/ 144 w 180"/>
                <a:gd name="T31" fmla="*/ 20 h 117"/>
                <a:gd name="T32" fmla="*/ 100 w 180"/>
                <a:gd name="T33" fmla="*/ 65 h 117"/>
                <a:gd name="T34" fmla="*/ 76 w 180"/>
                <a:gd name="T35" fmla="*/ 41 h 117"/>
                <a:gd name="T36" fmla="*/ 68 w 180"/>
                <a:gd name="T37" fmla="*/ 37 h 117"/>
                <a:gd name="T38" fmla="*/ 59 w 180"/>
                <a:gd name="T39" fmla="*/ 41 h 117"/>
                <a:gd name="T40" fmla="*/ 4 w 180"/>
                <a:gd name="T41" fmla="*/ 96 h 117"/>
                <a:gd name="T42" fmla="*/ 4 w 180"/>
                <a:gd name="T43" fmla="*/ 112 h 117"/>
                <a:gd name="T44" fmla="*/ 21 w 180"/>
                <a:gd name="T45" fmla="*/ 1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0" h="117">
                  <a:moveTo>
                    <a:pt x="21" y="112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4" y="92"/>
                    <a:pt x="97" y="93"/>
                    <a:pt x="100" y="93"/>
                  </a:cubicBezTo>
                  <a:cubicBezTo>
                    <a:pt x="103" y="93"/>
                    <a:pt x="106" y="92"/>
                    <a:pt x="108" y="90"/>
                  </a:cubicBezTo>
                  <a:cubicBezTo>
                    <a:pt x="159" y="39"/>
                    <a:pt x="159" y="39"/>
                    <a:pt x="159" y="39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59" y="62"/>
                    <a:pt x="164" y="66"/>
                    <a:pt x="170" y="66"/>
                  </a:cubicBezTo>
                  <a:cubicBezTo>
                    <a:pt x="175" y="66"/>
                    <a:pt x="180" y="62"/>
                    <a:pt x="180" y="56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80" y="8"/>
                    <a:pt x="179" y="5"/>
                    <a:pt x="177" y="3"/>
                  </a:cubicBezTo>
                  <a:cubicBezTo>
                    <a:pt x="175" y="1"/>
                    <a:pt x="172" y="0"/>
                    <a:pt x="17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8" y="0"/>
                    <a:pt x="114" y="5"/>
                    <a:pt x="114" y="10"/>
                  </a:cubicBezTo>
                  <a:cubicBezTo>
                    <a:pt x="114" y="16"/>
                    <a:pt x="118" y="20"/>
                    <a:pt x="124" y="20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4" y="39"/>
                    <a:pt x="71" y="37"/>
                    <a:pt x="68" y="37"/>
                  </a:cubicBezTo>
                  <a:cubicBezTo>
                    <a:pt x="64" y="37"/>
                    <a:pt x="61" y="39"/>
                    <a:pt x="59" y="41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0" y="100"/>
                    <a:pt x="0" y="108"/>
                    <a:pt x="4" y="112"/>
                  </a:cubicBezTo>
                  <a:cubicBezTo>
                    <a:pt x="9" y="117"/>
                    <a:pt x="16" y="117"/>
                    <a:pt x="2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pic>
        <p:nvPicPr>
          <p:cNvPr id="46" name="Picture 45" descr="Stethoscope">
            <a:extLst>
              <a:ext uri="{FF2B5EF4-FFF2-40B4-BE49-F238E27FC236}">
                <a16:creationId xmlns:a16="http://schemas.microsoft.com/office/drawing/2014/main" id="{739125D9-4736-46F6-AA0A-2774CC51C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 bwMode="auto">
          <a:xfrm>
            <a:off x="375145" y="2004666"/>
            <a:ext cx="509398" cy="509398"/>
          </a:xfrm>
          <a:prstGeom prst="rect">
            <a:avLst/>
          </a:prstGeom>
        </p:spPr>
      </p:pic>
      <p:sp>
        <p:nvSpPr>
          <p:cNvPr id="30" name="Espace réservé de la date 2">
            <a:extLst>
              <a:ext uri="{FF2B5EF4-FFF2-40B4-BE49-F238E27FC236}">
                <a16:creationId xmlns:a16="http://schemas.microsoft.com/office/drawing/2014/main" id="{6F88C604-46BE-8844-BBE7-41D4C576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288064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/>
              <a:t>Objectifs du projet et échéances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1734CB-2F8A-4AD4-B7B2-8C905F3551FF}"/>
              </a:ext>
            </a:extLst>
          </p:cNvPr>
          <p:cNvSpPr/>
          <p:nvPr/>
        </p:nvSpPr>
        <p:spPr>
          <a:xfrm>
            <a:off x="359999" y="817424"/>
            <a:ext cx="852274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+mj-lt"/>
                <a:ea typeface="Times New Roman" panose="02020603050405020304" pitchFamily="18" charset="0"/>
              </a:rPr>
              <a:t>Le Système d’Information de vaccination contre la COVID19 (VAC-SI) correspond à un </a:t>
            </a:r>
            <a:r>
              <a:rPr lang="fr-FR" sz="1400" b="1" dirty="0">
                <a:latin typeface="+mj-lt"/>
                <a:ea typeface="Times New Roman" panose="02020603050405020304" pitchFamily="18" charset="0"/>
              </a:rPr>
              <a:t>ensemble de  systèmes d’information nécessaires à la préparation, la gestion et au suivi de la campagne de vaccination</a:t>
            </a:r>
            <a:r>
              <a:rPr lang="fr-FR" sz="1400" dirty="0">
                <a:latin typeface="+mj-lt"/>
                <a:ea typeface="Times New Roman" panose="02020603050405020304" pitchFamily="18" charset="0"/>
              </a:rPr>
              <a:t> contre la COVID19. </a:t>
            </a:r>
          </a:p>
          <a:p>
            <a:endParaRPr lang="fr-FR" sz="1400" dirty="0">
              <a:latin typeface="+mj-lt"/>
            </a:endParaRPr>
          </a:p>
          <a:p>
            <a:r>
              <a:rPr lang="fr-FR" sz="1400" dirty="0">
                <a:latin typeface="+mj-lt"/>
              </a:rPr>
              <a:t>Le calendrier est extrêmement contraint: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Version minimale de démarrage au 1er janvier 2021, </a:t>
            </a:r>
            <a:r>
              <a:rPr lang="fr-FR" sz="1400" dirty="0"/>
              <a:t>afin d’être en mesure d’outiller </a:t>
            </a:r>
            <a:r>
              <a:rPr lang="fr-FR" sz="1400" i="1" dirty="0"/>
              <a:t>a minima</a:t>
            </a:r>
            <a:r>
              <a:rPr lang="fr-FR" sz="1400" dirty="0"/>
              <a:t> le déploiement des premiers vaccins. Cette version comprendra les fonctionnalités minimales nécessaires au démarrage d’une campagne de vaccination avec deux vaccins simultanés et ciblant quelques millions de personnes.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Enrichissement continu</a:t>
            </a:r>
            <a:r>
              <a:rPr lang="fr-FR" sz="1400" dirty="0"/>
              <a:t> de VAC-SI avec de nouvelles fonctionnalités, priorisées en fonction des enseignements tirés de la version minimale.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Version complète à horizon du printemps 2021.</a:t>
            </a:r>
            <a:r>
              <a:rPr lang="fr-FR" sz="1400" dirty="0"/>
              <a:t> Cette version devra pouvoir gérer des campagnes de vaccination à l’échelle de la population française et l’intégralité des vaccins mis sur le marché.</a:t>
            </a:r>
            <a:r>
              <a:rPr lang="fr-FR" sz="1400" b="1" dirty="0"/>
              <a:t> </a:t>
            </a:r>
            <a:r>
              <a:rPr lang="fr-FR" sz="1400" dirty="0"/>
              <a:t>En fonction des besoins métier et organisationnels, cette version pourra également devoir gérer un moteur de ciblage et de recommandations évolué.</a:t>
            </a:r>
          </a:p>
          <a:p>
            <a:endParaRPr lang="fr-FR" sz="1400" dirty="0">
              <a:latin typeface="+mj-lt"/>
            </a:endParaRP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CAC27EC9-04F1-3942-92E7-D8B41CC5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90546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7068" y="205067"/>
            <a:ext cx="8424000" cy="720000"/>
          </a:xfrm>
        </p:spPr>
        <p:txBody>
          <a:bodyPr/>
          <a:lstStyle/>
          <a:p>
            <a:r>
              <a:rPr lang="fr-FR" sz="2000"/>
              <a:t>Cartographie fonctionnelle VAC-SI – Vision Cible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524328" y="4545040"/>
            <a:ext cx="1170000" cy="360000"/>
          </a:xfrm>
        </p:spPr>
        <p:txBody>
          <a:bodyPr/>
          <a:lstStyle/>
          <a:p>
            <a:pPr algn="r" defTabSz="914378">
              <a:defRPr/>
            </a:pPr>
            <a:r>
              <a:rPr lang="fr-FR" cap="all">
                <a:solidFill>
                  <a:srgbClr val="000000"/>
                </a:solidFill>
                <a:latin typeface="Arial"/>
              </a:rPr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0328" y="4545040"/>
            <a:ext cx="5904000" cy="360000"/>
          </a:xfrm>
        </p:spPr>
        <p:txBody>
          <a:bodyPr/>
          <a:lstStyle/>
          <a:p>
            <a:pPr defTabSz="914378">
              <a:defRPr/>
            </a:pPr>
            <a:r>
              <a:rPr lang="fr-FR">
                <a:solidFill>
                  <a:srgbClr val="000000"/>
                </a:solidFill>
                <a:latin typeface="Arial"/>
              </a:rPr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174328" y="4545040"/>
            <a:ext cx="1350000" cy="360000"/>
          </a:xfrm>
        </p:spPr>
        <p:txBody>
          <a:bodyPr/>
          <a:lstStyle/>
          <a:p>
            <a:pPr defTabSz="914378">
              <a:defRPr/>
            </a:pPr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914378">
                <a:defRPr/>
              </a:pPr>
              <a:t>4</a:t>
            </a:fld>
            <a:endParaRPr lang="fr-FR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F07A953-A4AF-984F-9489-C64BF02E6560}"/>
              </a:ext>
            </a:extLst>
          </p:cNvPr>
          <p:cNvGrpSpPr/>
          <p:nvPr/>
        </p:nvGrpSpPr>
        <p:grpSpPr>
          <a:xfrm>
            <a:off x="177765" y="608568"/>
            <a:ext cx="5120993" cy="763806"/>
            <a:chOff x="574877" y="1650319"/>
            <a:chExt cx="7499812" cy="4252424"/>
          </a:xfrm>
        </p:grpSpPr>
        <p:sp>
          <p:nvSpPr>
            <p:cNvPr id="168" name="Round Same Side Corner Rectangle 1">
              <a:extLst>
                <a:ext uri="{FF2B5EF4-FFF2-40B4-BE49-F238E27FC236}">
                  <a16:creationId xmlns:a16="http://schemas.microsoft.com/office/drawing/2014/main" id="{C06D0213-9810-914B-847D-8E986B7F599B}"/>
                </a:ext>
              </a:extLst>
            </p:cNvPr>
            <p:cNvSpPr/>
            <p:nvPr/>
          </p:nvSpPr>
          <p:spPr bwMode="auto">
            <a:xfrm rot="10800000">
              <a:off x="574877" y="1861274"/>
              <a:ext cx="7484607" cy="4041469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69" name="Round Same Side Corner Rectangle 2">
              <a:extLst>
                <a:ext uri="{FF2B5EF4-FFF2-40B4-BE49-F238E27FC236}">
                  <a16:creationId xmlns:a16="http://schemas.microsoft.com/office/drawing/2014/main" id="{F96B7CC8-59B6-D84C-B325-1DF8A7B59471}"/>
                </a:ext>
              </a:extLst>
            </p:cNvPr>
            <p:cNvSpPr/>
            <p:nvPr/>
          </p:nvSpPr>
          <p:spPr bwMode="auto">
            <a:xfrm>
              <a:off x="585460" y="1650319"/>
              <a:ext cx="7489229" cy="854375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INFORMER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13C9AF6-94BE-9649-BC89-83C0971B9A67}"/>
              </a:ext>
            </a:extLst>
          </p:cNvPr>
          <p:cNvGrpSpPr/>
          <p:nvPr/>
        </p:nvGrpSpPr>
        <p:grpSpPr>
          <a:xfrm>
            <a:off x="173523" y="3990250"/>
            <a:ext cx="8699381" cy="798494"/>
            <a:chOff x="570255" y="1650317"/>
            <a:chExt cx="7489229" cy="1724579"/>
          </a:xfrm>
        </p:grpSpPr>
        <p:sp>
          <p:nvSpPr>
            <p:cNvPr id="171" name="Round Same Side Corner Rectangle 1">
              <a:extLst>
                <a:ext uri="{FF2B5EF4-FFF2-40B4-BE49-F238E27FC236}">
                  <a16:creationId xmlns:a16="http://schemas.microsoft.com/office/drawing/2014/main" id="{074CCD16-F553-2243-B026-DB3DE9432B91}"/>
                </a:ext>
              </a:extLst>
            </p:cNvPr>
            <p:cNvSpPr/>
            <p:nvPr/>
          </p:nvSpPr>
          <p:spPr bwMode="auto">
            <a:xfrm rot="10800000">
              <a:off x="574875" y="1945619"/>
              <a:ext cx="7484609" cy="1429277"/>
            </a:xfrm>
            <a:prstGeom prst="round2SameRect">
              <a:avLst>
                <a:gd name="adj1" fmla="val 2191"/>
                <a:gd name="adj2" fmla="val 0"/>
              </a:avLst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72" name="Round Same Side Corner Rectangle 2">
              <a:extLst>
                <a:ext uri="{FF2B5EF4-FFF2-40B4-BE49-F238E27FC236}">
                  <a16:creationId xmlns:a16="http://schemas.microsoft.com/office/drawing/2014/main" id="{7B48D46A-39AB-034E-9596-1294AB92AE3F}"/>
                </a:ext>
              </a:extLst>
            </p:cNvPr>
            <p:cNvSpPr/>
            <p:nvPr/>
          </p:nvSpPr>
          <p:spPr bwMode="auto">
            <a:xfrm>
              <a:off x="570255" y="1650317"/>
              <a:ext cx="7489229" cy="315122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PILOTER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E67E7C4-093E-DB40-A7A7-C7F23D76883D}"/>
              </a:ext>
            </a:extLst>
          </p:cNvPr>
          <p:cNvGrpSpPr/>
          <p:nvPr/>
        </p:nvGrpSpPr>
        <p:grpSpPr>
          <a:xfrm>
            <a:off x="180666" y="1447890"/>
            <a:ext cx="6310078" cy="2485006"/>
            <a:chOff x="569672" y="1650319"/>
            <a:chExt cx="7489812" cy="4252419"/>
          </a:xfrm>
        </p:grpSpPr>
        <p:sp>
          <p:nvSpPr>
            <p:cNvPr id="174" name="Round Same Side Corner Rectangle 1">
              <a:extLst>
                <a:ext uri="{FF2B5EF4-FFF2-40B4-BE49-F238E27FC236}">
                  <a16:creationId xmlns:a16="http://schemas.microsoft.com/office/drawing/2014/main" id="{35D91C27-655E-4C45-B736-9E18848D1096}"/>
                </a:ext>
              </a:extLst>
            </p:cNvPr>
            <p:cNvSpPr/>
            <p:nvPr/>
          </p:nvSpPr>
          <p:spPr bwMode="auto">
            <a:xfrm rot="10800000">
              <a:off x="569672" y="1861270"/>
              <a:ext cx="7481189" cy="4041468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75" name="Round Same Side Corner Rectangle 2">
              <a:extLst>
                <a:ext uri="{FF2B5EF4-FFF2-40B4-BE49-F238E27FC236}">
                  <a16:creationId xmlns:a16="http://schemas.microsoft.com/office/drawing/2014/main" id="{D5913D5A-0891-EE4B-A13D-B1C237E06AF1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290366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GERER LES VACCINATIONS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B8A4B38-E7DC-4D4E-BF96-8E11F78B5BB2}"/>
              </a:ext>
            </a:extLst>
          </p:cNvPr>
          <p:cNvGrpSpPr/>
          <p:nvPr/>
        </p:nvGrpSpPr>
        <p:grpSpPr>
          <a:xfrm>
            <a:off x="306285" y="1665312"/>
            <a:ext cx="2335519" cy="1731865"/>
            <a:chOff x="3054350" y="1763466"/>
            <a:chExt cx="3041650" cy="1281164"/>
          </a:xfrm>
        </p:grpSpPr>
        <p:sp>
          <p:nvSpPr>
            <p:cNvPr id="177" name="Round Same Side Corner Rectangle 19">
              <a:extLst>
                <a:ext uri="{FF2B5EF4-FFF2-40B4-BE49-F238E27FC236}">
                  <a16:creationId xmlns:a16="http://schemas.microsoft.com/office/drawing/2014/main" id="{D5DBD5BF-D202-E94D-8333-4728655A4C1D}"/>
                </a:ext>
              </a:extLst>
            </p:cNvPr>
            <p:cNvSpPr/>
            <p:nvPr/>
          </p:nvSpPr>
          <p:spPr bwMode="auto">
            <a:xfrm>
              <a:off x="3054350" y="1763466"/>
              <a:ext cx="3041650" cy="114188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Patients</a:t>
              </a:r>
            </a:p>
          </p:txBody>
        </p:sp>
        <p:sp>
          <p:nvSpPr>
            <p:cNvPr id="178" name="Round Same Side Corner Rectangle 20">
              <a:extLst>
                <a:ext uri="{FF2B5EF4-FFF2-40B4-BE49-F238E27FC236}">
                  <a16:creationId xmlns:a16="http://schemas.microsoft.com/office/drawing/2014/main" id="{B804F505-0EFF-5142-AD7E-D6FE51584806}"/>
                </a:ext>
              </a:extLst>
            </p:cNvPr>
            <p:cNvSpPr/>
            <p:nvPr/>
          </p:nvSpPr>
          <p:spPr bwMode="auto">
            <a:xfrm>
              <a:off x="3054350" y="1875800"/>
              <a:ext cx="3041650" cy="116883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A0DEA1E-9957-1B4B-82B0-8316C2D92E10}"/>
              </a:ext>
            </a:extLst>
          </p:cNvPr>
          <p:cNvGrpSpPr/>
          <p:nvPr/>
        </p:nvGrpSpPr>
        <p:grpSpPr>
          <a:xfrm>
            <a:off x="280225" y="826291"/>
            <a:ext cx="3357688" cy="468682"/>
            <a:chOff x="3054350" y="1763463"/>
            <a:chExt cx="3041650" cy="1930634"/>
          </a:xfrm>
        </p:grpSpPr>
        <p:sp>
          <p:nvSpPr>
            <p:cNvPr id="180" name="Round Same Side Corner Rectangle 19">
              <a:extLst>
                <a:ext uri="{FF2B5EF4-FFF2-40B4-BE49-F238E27FC236}">
                  <a16:creationId xmlns:a16="http://schemas.microsoft.com/office/drawing/2014/main" id="{CF836AC5-328C-404C-9AC7-207E95497036}"/>
                </a:ext>
              </a:extLst>
            </p:cNvPr>
            <p:cNvSpPr/>
            <p:nvPr/>
          </p:nvSpPr>
          <p:spPr bwMode="auto">
            <a:xfrm>
              <a:off x="3054350" y="1763463"/>
              <a:ext cx="3041650" cy="53963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Patients</a:t>
              </a:r>
            </a:p>
          </p:txBody>
        </p:sp>
        <p:sp>
          <p:nvSpPr>
            <p:cNvPr id="181" name="Round Same Side Corner Rectangle 20">
              <a:extLst>
                <a:ext uri="{FF2B5EF4-FFF2-40B4-BE49-F238E27FC236}">
                  <a16:creationId xmlns:a16="http://schemas.microsoft.com/office/drawing/2014/main" id="{6BCEB540-71E3-454D-A3DF-8F12F3E3F530}"/>
                </a:ext>
              </a:extLst>
            </p:cNvPr>
            <p:cNvSpPr/>
            <p:nvPr/>
          </p:nvSpPr>
          <p:spPr bwMode="auto">
            <a:xfrm>
              <a:off x="3054350" y="1893919"/>
              <a:ext cx="3041650" cy="1800178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164B23F2-CDDE-F04C-B15C-ABE9D71C3DB8}"/>
              </a:ext>
            </a:extLst>
          </p:cNvPr>
          <p:cNvGrpSpPr/>
          <p:nvPr/>
        </p:nvGrpSpPr>
        <p:grpSpPr>
          <a:xfrm>
            <a:off x="3680140" y="827422"/>
            <a:ext cx="1537874" cy="461546"/>
            <a:chOff x="3054350" y="1763463"/>
            <a:chExt cx="3041650" cy="1596396"/>
          </a:xfrm>
        </p:grpSpPr>
        <p:sp>
          <p:nvSpPr>
            <p:cNvPr id="183" name="Round Same Side Corner Rectangle 19">
              <a:extLst>
                <a:ext uri="{FF2B5EF4-FFF2-40B4-BE49-F238E27FC236}">
                  <a16:creationId xmlns:a16="http://schemas.microsoft.com/office/drawing/2014/main" id="{8C91C696-D9E9-474D-A364-1BBA2214FBC5}"/>
                </a:ext>
              </a:extLst>
            </p:cNvPr>
            <p:cNvSpPr/>
            <p:nvPr/>
          </p:nvSpPr>
          <p:spPr bwMode="auto">
            <a:xfrm>
              <a:off x="3054350" y="1763463"/>
              <a:ext cx="3041650" cy="53963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Professionnels</a:t>
              </a:r>
            </a:p>
          </p:txBody>
        </p:sp>
        <p:sp>
          <p:nvSpPr>
            <p:cNvPr id="184" name="Round Same Side Corner Rectangle 20">
              <a:extLst>
                <a:ext uri="{FF2B5EF4-FFF2-40B4-BE49-F238E27FC236}">
                  <a16:creationId xmlns:a16="http://schemas.microsoft.com/office/drawing/2014/main" id="{1DFD36C3-C59E-1C41-ADBC-AF4D3071A23D}"/>
                </a:ext>
              </a:extLst>
            </p:cNvPr>
            <p:cNvSpPr/>
            <p:nvPr/>
          </p:nvSpPr>
          <p:spPr bwMode="auto">
            <a:xfrm>
              <a:off x="3054350" y="1893919"/>
              <a:ext cx="3041650" cy="146594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28D359A-7E2F-8848-B4CC-A00C33927831}"/>
              </a:ext>
            </a:extLst>
          </p:cNvPr>
          <p:cNvGrpSpPr/>
          <p:nvPr/>
        </p:nvGrpSpPr>
        <p:grpSpPr>
          <a:xfrm>
            <a:off x="5370670" y="595828"/>
            <a:ext cx="3502235" cy="776546"/>
            <a:chOff x="570255" y="1650319"/>
            <a:chExt cx="7489229" cy="4252424"/>
          </a:xfrm>
        </p:grpSpPr>
        <p:sp>
          <p:nvSpPr>
            <p:cNvPr id="186" name="Round Same Side Corner Rectangle 1">
              <a:extLst>
                <a:ext uri="{FF2B5EF4-FFF2-40B4-BE49-F238E27FC236}">
                  <a16:creationId xmlns:a16="http://schemas.microsoft.com/office/drawing/2014/main" id="{C257CE84-D40B-0341-BBD5-EA2A8A42B999}"/>
                </a:ext>
              </a:extLst>
            </p:cNvPr>
            <p:cNvSpPr/>
            <p:nvPr/>
          </p:nvSpPr>
          <p:spPr bwMode="auto">
            <a:xfrm rot="10800000">
              <a:off x="574877" y="1861274"/>
              <a:ext cx="7466525" cy="4041469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87" name="Round Same Side Corner Rectangle 2">
              <a:extLst>
                <a:ext uri="{FF2B5EF4-FFF2-40B4-BE49-F238E27FC236}">
                  <a16:creationId xmlns:a16="http://schemas.microsoft.com/office/drawing/2014/main" id="{927ADCA1-CAD1-A040-B02A-35882EAFB14F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854375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ECHANGER AVEC D’AUTRES ACTEURS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FDBA15D9-3604-5140-9BC5-1846B59A12DC}"/>
              </a:ext>
            </a:extLst>
          </p:cNvPr>
          <p:cNvGrpSpPr/>
          <p:nvPr/>
        </p:nvGrpSpPr>
        <p:grpSpPr>
          <a:xfrm>
            <a:off x="6564222" y="1447890"/>
            <a:ext cx="2298665" cy="2485006"/>
            <a:chOff x="569672" y="1650319"/>
            <a:chExt cx="7489812" cy="4252419"/>
          </a:xfrm>
        </p:grpSpPr>
        <p:sp>
          <p:nvSpPr>
            <p:cNvPr id="189" name="Round Same Side Corner Rectangle 1">
              <a:extLst>
                <a:ext uri="{FF2B5EF4-FFF2-40B4-BE49-F238E27FC236}">
                  <a16:creationId xmlns:a16="http://schemas.microsoft.com/office/drawing/2014/main" id="{7AF444B9-EFBC-264F-AB7F-2DCA24704099}"/>
                </a:ext>
              </a:extLst>
            </p:cNvPr>
            <p:cNvSpPr/>
            <p:nvPr/>
          </p:nvSpPr>
          <p:spPr bwMode="auto">
            <a:xfrm rot="10800000">
              <a:off x="569672" y="1861270"/>
              <a:ext cx="7481189" cy="4041468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90" name="Round Same Side Corner Rectangle 2">
              <a:extLst>
                <a:ext uri="{FF2B5EF4-FFF2-40B4-BE49-F238E27FC236}">
                  <a16:creationId xmlns:a16="http://schemas.microsoft.com/office/drawing/2014/main" id="{25A8D5EB-8BCB-B245-9008-1DA7DF487B08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290366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GERER LES STOCKS</a:t>
              </a:r>
            </a:p>
          </p:txBody>
        </p:sp>
      </p:grpSp>
      <p:sp>
        <p:nvSpPr>
          <p:cNvPr id="192" name="Round Same Side Corner Rectangle 19">
            <a:extLst>
              <a:ext uri="{FF2B5EF4-FFF2-40B4-BE49-F238E27FC236}">
                <a16:creationId xmlns:a16="http://schemas.microsoft.com/office/drawing/2014/main" id="{E359DC54-2F73-2740-A4EE-5CDE730D3B5F}"/>
              </a:ext>
            </a:extLst>
          </p:cNvPr>
          <p:cNvSpPr/>
          <p:nvPr/>
        </p:nvSpPr>
        <p:spPr bwMode="auto">
          <a:xfrm>
            <a:off x="5298756" y="1668328"/>
            <a:ext cx="1041528" cy="397400"/>
          </a:xfrm>
          <a:prstGeom prst="round2SameRect">
            <a:avLst>
              <a:gd name="adj1" fmla="val 20306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685783">
              <a:defRPr/>
            </a:pPr>
            <a:r>
              <a:rPr lang="fr-FR" sz="900" b="1" kern="0">
                <a:solidFill>
                  <a:prstClr val="black"/>
                </a:solidFill>
                <a:latin typeface="Gotham Medium"/>
                <a:ea typeface="Tahoma" panose="020B0604030504040204" pitchFamily="34" charset="0"/>
                <a:cs typeface="Tahoma" panose="020B0604030504040204" pitchFamily="34" charset="0"/>
              </a:rPr>
              <a:t>Suivre les évènements indésirables</a:t>
            </a:r>
          </a:p>
        </p:txBody>
      </p:sp>
      <p:sp>
        <p:nvSpPr>
          <p:cNvPr id="193" name="Round Same Side Corner Rectangle 20">
            <a:extLst>
              <a:ext uri="{FF2B5EF4-FFF2-40B4-BE49-F238E27FC236}">
                <a16:creationId xmlns:a16="http://schemas.microsoft.com/office/drawing/2014/main" id="{4AA2974A-2D48-A948-B868-70CD9092ACA9}"/>
              </a:ext>
            </a:extLst>
          </p:cNvPr>
          <p:cNvSpPr/>
          <p:nvPr/>
        </p:nvSpPr>
        <p:spPr bwMode="auto">
          <a:xfrm>
            <a:off x="5298756" y="2065729"/>
            <a:ext cx="1041528" cy="1808226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F02D2D0-63EE-654A-8F4F-61DA58B14A14}"/>
              </a:ext>
            </a:extLst>
          </p:cNvPr>
          <p:cNvSpPr/>
          <p:nvPr/>
        </p:nvSpPr>
        <p:spPr>
          <a:xfrm>
            <a:off x="395583" y="1866736"/>
            <a:ext cx="1031526" cy="24054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Cibler les patients éligibles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BA9F5BD4-522D-CF46-A525-0F5FCBA01F41}"/>
              </a:ext>
            </a:extLst>
          </p:cNvPr>
          <p:cNvSpPr/>
          <p:nvPr/>
        </p:nvSpPr>
        <p:spPr>
          <a:xfrm>
            <a:off x="392582" y="2148146"/>
            <a:ext cx="1049031" cy="24604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Inviter les patients (envoi d’un code)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FDE4AEA-490F-0E42-BB85-289A2246E329}"/>
              </a:ext>
            </a:extLst>
          </p:cNvPr>
          <p:cNvSpPr/>
          <p:nvPr/>
        </p:nvSpPr>
        <p:spPr>
          <a:xfrm>
            <a:off x="1500907" y="2141755"/>
            <a:ext cx="1041024" cy="2620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Prendre rendez-vous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63891956-ED98-4241-B177-71029AA6B2D9}"/>
              </a:ext>
            </a:extLst>
          </p:cNvPr>
          <p:cNvSpPr/>
          <p:nvPr/>
        </p:nvSpPr>
        <p:spPr>
          <a:xfrm>
            <a:off x="395307" y="2452105"/>
            <a:ext cx="1041025" cy="26647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pré-vaccination</a:t>
            </a:r>
          </a:p>
        </p:txBody>
      </p:sp>
      <p:sp>
        <p:nvSpPr>
          <p:cNvPr id="199" name="Round Same Side Corner Rectangle 19">
            <a:extLst>
              <a:ext uri="{FF2B5EF4-FFF2-40B4-BE49-F238E27FC236}">
                <a16:creationId xmlns:a16="http://schemas.microsoft.com/office/drawing/2014/main" id="{A69FA7F3-B84C-C548-AA78-A6EAEEEC3D15}"/>
              </a:ext>
            </a:extLst>
          </p:cNvPr>
          <p:cNvSpPr/>
          <p:nvPr/>
        </p:nvSpPr>
        <p:spPr bwMode="auto">
          <a:xfrm>
            <a:off x="2731102" y="1671284"/>
            <a:ext cx="2474729" cy="144694"/>
          </a:xfrm>
          <a:prstGeom prst="round2SameRect">
            <a:avLst>
              <a:gd name="adj1" fmla="val 20306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685783"/>
            <a:r>
              <a:rPr lang="fr-FR" sz="900" b="1" kern="0">
                <a:solidFill>
                  <a:prstClr val="black"/>
                </a:solidFill>
                <a:latin typeface="Gotham Medium"/>
                <a:ea typeface="Tahoma" panose="020B0604030504040204" pitchFamily="34" charset="0"/>
                <a:cs typeface="Tahoma" panose="020B0604030504040204" pitchFamily="34" charset="0"/>
              </a:rPr>
              <a:t>Lieux de vaccination collectifs</a:t>
            </a:r>
          </a:p>
        </p:txBody>
      </p:sp>
      <p:sp>
        <p:nvSpPr>
          <p:cNvPr id="200" name="Round Same Side Corner Rectangle 20">
            <a:extLst>
              <a:ext uri="{FF2B5EF4-FFF2-40B4-BE49-F238E27FC236}">
                <a16:creationId xmlns:a16="http://schemas.microsoft.com/office/drawing/2014/main" id="{965D3D4D-8BF7-CE4D-8D1B-5AD9715C783A}"/>
              </a:ext>
            </a:extLst>
          </p:cNvPr>
          <p:cNvSpPr/>
          <p:nvPr/>
        </p:nvSpPr>
        <p:spPr bwMode="auto">
          <a:xfrm>
            <a:off x="2731102" y="1815978"/>
            <a:ext cx="2474729" cy="933755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000731F-44DD-BA48-86B0-89154F76D3E0}"/>
              </a:ext>
            </a:extLst>
          </p:cNvPr>
          <p:cNvGrpSpPr/>
          <p:nvPr/>
        </p:nvGrpSpPr>
        <p:grpSpPr>
          <a:xfrm>
            <a:off x="2731102" y="2795488"/>
            <a:ext cx="2486912" cy="1095386"/>
            <a:chOff x="3054350" y="1763466"/>
            <a:chExt cx="3041650" cy="1725587"/>
          </a:xfrm>
        </p:grpSpPr>
        <p:sp>
          <p:nvSpPr>
            <p:cNvPr id="202" name="Round Same Side Corner Rectangle 19">
              <a:extLst>
                <a:ext uri="{FF2B5EF4-FFF2-40B4-BE49-F238E27FC236}">
                  <a16:creationId xmlns:a16="http://schemas.microsoft.com/office/drawing/2014/main" id="{1EB67255-48BD-7F48-8440-FCA628B97976}"/>
                </a:ext>
              </a:extLst>
            </p:cNvPr>
            <p:cNvSpPr/>
            <p:nvPr/>
          </p:nvSpPr>
          <p:spPr bwMode="auto">
            <a:xfrm>
              <a:off x="3054350" y="1763466"/>
              <a:ext cx="3041650" cy="20918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Professionnels</a:t>
              </a:r>
            </a:p>
          </p:txBody>
        </p:sp>
        <p:sp>
          <p:nvSpPr>
            <p:cNvPr id="203" name="Round Same Side Corner Rectangle 20">
              <a:extLst>
                <a:ext uri="{FF2B5EF4-FFF2-40B4-BE49-F238E27FC236}">
                  <a16:creationId xmlns:a16="http://schemas.microsoft.com/office/drawing/2014/main" id="{2BCBC862-F674-AB43-88A9-F1B193C755AB}"/>
                </a:ext>
              </a:extLst>
            </p:cNvPr>
            <p:cNvSpPr/>
            <p:nvPr/>
          </p:nvSpPr>
          <p:spPr bwMode="auto">
            <a:xfrm>
              <a:off x="3054350" y="1972653"/>
              <a:ext cx="3041650" cy="151640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3BFB4A7D-2D2B-4843-A80E-74C26284F991}"/>
              </a:ext>
            </a:extLst>
          </p:cNvPr>
          <p:cNvSpPr/>
          <p:nvPr/>
        </p:nvSpPr>
        <p:spPr>
          <a:xfrm>
            <a:off x="395583" y="2759873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Finaliser la vaccination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587C251-92D0-084F-A71F-F0BD158CA385}"/>
              </a:ext>
            </a:extLst>
          </p:cNvPr>
          <p:cNvSpPr/>
          <p:nvPr/>
        </p:nvSpPr>
        <p:spPr>
          <a:xfrm>
            <a:off x="386556" y="3070254"/>
            <a:ext cx="909507" cy="2382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Communiquer et apporter un support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88F0178-5ED7-CC46-AD24-9E1E3A51D397}"/>
              </a:ext>
            </a:extLst>
          </p:cNvPr>
          <p:cNvSpPr/>
          <p:nvPr/>
        </p:nvSpPr>
        <p:spPr>
          <a:xfrm>
            <a:off x="1507851" y="2759873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Identifier les patients non vaccinés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A9EF4452-5D8F-9B49-81DE-6824B7FACAA8}"/>
              </a:ext>
            </a:extLst>
          </p:cNvPr>
          <p:cNvSpPr/>
          <p:nvPr/>
        </p:nvSpPr>
        <p:spPr>
          <a:xfrm>
            <a:off x="2079145" y="3087959"/>
            <a:ext cx="469729" cy="29194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Déclarer un EI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7BBAAE52-FD81-9D43-A229-81D1D616BE2C}"/>
              </a:ext>
            </a:extLst>
          </p:cNvPr>
          <p:cNvSpPr/>
          <p:nvPr/>
        </p:nvSpPr>
        <p:spPr>
          <a:xfrm>
            <a:off x="1493960" y="2458349"/>
            <a:ext cx="1054918" cy="2513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Administrer la vaccination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EA2EE537-9ADD-5245-98FF-FD04AD0FE4A8}"/>
              </a:ext>
            </a:extLst>
          </p:cNvPr>
          <p:cNvSpPr/>
          <p:nvPr/>
        </p:nvSpPr>
        <p:spPr>
          <a:xfrm>
            <a:off x="2771232" y="1830853"/>
            <a:ext cx="1177776" cy="35009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 dirty="0">
                <a:solidFill>
                  <a:prstClr val="black"/>
                </a:solidFill>
                <a:latin typeface="Calibri" panose="020F0502020204030204"/>
              </a:rPr>
              <a:t>Enrôler les lieux de vaccination </a:t>
            </a:r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collectifs existants</a:t>
            </a:r>
            <a:endParaRPr lang="fr-FR" sz="78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E9E1C595-B995-2E41-918D-FE2A0B78F60F}"/>
              </a:ext>
            </a:extLst>
          </p:cNvPr>
          <p:cNvSpPr/>
          <p:nvPr/>
        </p:nvSpPr>
        <p:spPr>
          <a:xfrm>
            <a:off x="4006633" y="1841534"/>
            <a:ext cx="1177776" cy="22324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Enrôler les centres de vaccination dédiés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CBFE5AF-FA93-244C-9669-92FFF82F70FB}"/>
              </a:ext>
            </a:extLst>
          </p:cNvPr>
          <p:cNvSpPr/>
          <p:nvPr/>
        </p:nvSpPr>
        <p:spPr>
          <a:xfrm>
            <a:off x="2771232" y="2215631"/>
            <a:ext cx="1177775" cy="23312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informations du lieu de vaccination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D34F34D-68F6-8847-8F48-ABA0E2550891}"/>
              </a:ext>
            </a:extLst>
          </p:cNvPr>
          <p:cNvSpPr/>
          <p:nvPr/>
        </p:nvSpPr>
        <p:spPr>
          <a:xfrm>
            <a:off x="4008300" y="2105649"/>
            <a:ext cx="1177776" cy="25813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informations des vaccinateurs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2E0E30D9-9BA6-394F-9FA2-8EC6DE006C9A}"/>
              </a:ext>
            </a:extLst>
          </p:cNvPr>
          <p:cNvSpPr/>
          <p:nvPr/>
        </p:nvSpPr>
        <p:spPr>
          <a:xfrm>
            <a:off x="2760834" y="2483443"/>
            <a:ext cx="1188173" cy="2396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 planning du lieu de vaccination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76A8CF3A-4490-C541-8B7B-1523192220FD}"/>
              </a:ext>
            </a:extLst>
          </p:cNvPr>
          <p:cNvSpPr/>
          <p:nvPr/>
        </p:nvSpPr>
        <p:spPr>
          <a:xfrm>
            <a:off x="4006634" y="2402334"/>
            <a:ext cx="1179443" cy="33792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stocks et l’approvisionnement en lieu de vaccination collectif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C1F328BC-CA10-AC44-851C-F380DD50FD7B}"/>
              </a:ext>
            </a:extLst>
          </p:cNvPr>
          <p:cNvSpPr/>
          <p:nvPr/>
        </p:nvSpPr>
        <p:spPr>
          <a:xfrm>
            <a:off x="3724795" y="1023970"/>
            <a:ext cx="696575" cy="24873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Informations générales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A26B309-71C3-4443-BBAD-4CFC94401187}"/>
              </a:ext>
            </a:extLst>
          </p:cNvPr>
          <p:cNvSpPr/>
          <p:nvPr/>
        </p:nvSpPr>
        <p:spPr>
          <a:xfrm>
            <a:off x="4465521" y="1023970"/>
            <a:ext cx="696575" cy="24873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Diffuser les consignes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4632DB3D-5512-EA40-9BBD-544E5FC1206A}"/>
              </a:ext>
            </a:extLst>
          </p:cNvPr>
          <p:cNvSpPr/>
          <p:nvPr/>
        </p:nvSpPr>
        <p:spPr>
          <a:xfrm>
            <a:off x="5373403" y="2464729"/>
            <a:ext cx="896905" cy="48894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Analyser les informations évènements indésirables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7628D9D8-5F32-4944-84F2-EEE9B337693D}"/>
              </a:ext>
            </a:extLst>
          </p:cNvPr>
          <p:cNvSpPr/>
          <p:nvPr/>
        </p:nvSpPr>
        <p:spPr>
          <a:xfrm>
            <a:off x="5371068" y="2993704"/>
            <a:ext cx="896905" cy="35831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Extraire et communiquer les analyses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C58F27BB-8693-9942-8F34-6763E716C87A}"/>
              </a:ext>
            </a:extLst>
          </p:cNvPr>
          <p:cNvSpPr/>
          <p:nvPr/>
        </p:nvSpPr>
        <p:spPr>
          <a:xfrm>
            <a:off x="5370670" y="3383350"/>
            <a:ext cx="896905" cy="4440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Interagir avec le ciblage et la gestion de vaccination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7B125CB7-1455-8E49-BFF2-3A9888FED513}"/>
              </a:ext>
            </a:extLst>
          </p:cNvPr>
          <p:cNvSpPr/>
          <p:nvPr/>
        </p:nvSpPr>
        <p:spPr>
          <a:xfrm>
            <a:off x="6622503" y="1655308"/>
            <a:ext cx="2161490" cy="3056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– besoins futurs en vaccins (patients/pro)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98F3E1AC-B1EC-4C4A-B99B-F8798FD1576B}"/>
              </a:ext>
            </a:extLst>
          </p:cNvPr>
          <p:cNvSpPr/>
          <p:nvPr/>
        </p:nvSpPr>
        <p:spPr>
          <a:xfrm>
            <a:off x="6631485" y="1987348"/>
            <a:ext cx="2161490" cy="33948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- Macro-disponibilité des vaccins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9D94B0C7-5983-A547-90D6-E587DE9A129D}"/>
              </a:ext>
            </a:extLst>
          </p:cNvPr>
          <p:cNvSpPr/>
          <p:nvPr/>
        </p:nvSpPr>
        <p:spPr>
          <a:xfrm>
            <a:off x="6622503" y="2358061"/>
            <a:ext cx="2161490" cy="27768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stocks (inventory management)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C93B471-0463-7B42-ABAF-47F209215065}"/>
              </a:ext>
            </a:extLst>
          </p:cNvPr>
          <p:cNvSpPr/>
          <p:nvPr/>
        </p:nvSpPr>
        <p:spPr>
          <a:xfrm>
            <a:off x="6631485" y="2672120"/>
            <a:ext cx="2161490" cy="28001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le besoin en vaccins (demand forecasting)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EB0E3CA9-44ED-264B-A6E3-C43BB1537CA9}"/>
              </a:ext>
            </a:extLst>
          </p:cNvPr>
          <p:cNvSpPr/>
          <p:nvPr/>
        </p:nvSpPr>
        <p:spPr>
          <a:xfrm>
            <a:off x="6631485" y="2990558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commandes et les appros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75C5E16B-8C43-1746-A007-C22E42EA0EAF}"/>
              </a:ext>
            </a:extLst>
          </p:cNvPr>
          <p:cNvSpPr/>
          <p:nvPr/>
        </p:nvSpPr>
        <p:spPr>
          <a:xfrm>
            <a:off x="6631485" y="3308507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la distribution en points de vaccination*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0CDABD80-B5B0-0341-8B5C-44660092E916}"/>
              </a:ext>
            </a:extLst>
          </p:cNvPr>
          <p:cNvSpPr/>
          <p:nvPr/>
        </p:nvSpPr>
        <p:spPr>
          <a:xfrm>
            <a:off x="5419992" y="810480"/>
            <a:ext cx="883607" cy="22645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la pharmacovigilance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E57FB1D-541A-764C-B27A-B87AB90E3D8E}"/>
              </a:ext>
            </a:extLst>
          </p:cNvPr>
          <p:cNvSpPr/>
          <p:nvPr/>
        </p:nvSpPr>
        <p:spPr>
          <a:xfrm>
            <a:off x="6364419" y="814962"/>
            <a:ext cx="769692" cy="22645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TousAntiCovid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A55068A1-82F2-A645-9DC2-A0AC24484CF3}"/>
              </a:ext>
            </a:extLst>
          </p:cNvPr>
          <p:cNvSpPr/>
          <p:nvPr/>
        </p:nvSpPr>
        <p:spPr>
          <a:xfrm>
            <a:off x="5425114" y="1087693"/>
            <a:ext cx="878485" cy="22943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Contact Tracing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2494FECF-C9F6-4B4E-B1BD-F9A3644B4467}"/>
              </a:ext>
            </a:extLst>
          </p:cNvPr>
          <p:cNvSpPr/>
          <p:nvPr/>
        </p:nvSpPr>
        <p:spPr>
          <a:xfrm>
            <a:off x="306285" y="4228976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patients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F5DA387A-E0CB-8B4F-820E-AD749894A640}"/>
              </a:ext>
            </a:extLst>
          </p:cNvPr>
          <p:cNvSpPr/>
          <p:nvPr/>
        </p:nvSpPr>
        <p:spPr>
          <a:xfrm>
            <a:off x="306285" y="4506493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professionnels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5057D318-52B4-4C47-BF6F-39C7ED07957D}"/>
              </a:ext>
            </a:extLst>
          </p:cNvPr>
          <p:cNvSpPr/>
          <p:nvPr/>
        </p:nvSpPr>
        <p:spPr>
          <a:xfrm>
            <a:off x="1609690" y="4228976"/>
            <a:ext cx="1201568" cy="2111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centres de vaccinations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80C63D0-38FA-E54C-8E1E-A1078337E69C}"/>
              </a:ext>
            </a:extLst>
          </p:cNvPr>
          <p:cNvSpPr/>
          <p:nvPr/>
        </p:nvSpPr>
        <p:spPr>
          <a:xfrm>
            <a:off x="1602006" y="4506493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vaccins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9083802-7548-1E4B-8A56-7CF69B196A43}"/>
              </a:ext>
            </a:extLst>
          </p:cNvPr>
          <p:cNvSpPr/>
          <p:nvPr/>
        </p:nvSpPr>
        <p:spPr>
          <a:xfrm>
            <a:off x="2893666" y="4228976"/>
            <a:ext cx="1201568" cy="2111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opérationnels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3C60E6F5-687B-5843-AFF4-1533060904DB}"/>
              </a:ext>
            </a:extLst>
          </p:cNvPr>
          <p:cNvSpPr/>
          <p:nvPr/>
        </p:nvSpPr>
        <p:spPr>
          <a:xfrm>
            <a:off x="4268641" y="4228976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patients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F9A202E3-2BC0-D344-B207-8581E03F55AC}"/>
              </a:ext>
            </a:extLst>
          </p:cNvPr>
          <p:cNvSpPr/>
          <p:nvPr/>
        </p:nvSpPr>
        <p:spPr>
          <a:xfrm>
            <a:off x="4264711" y="4504175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professionnels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13D870ED-BABE-0C45-B27D-7A11570F0F30}"/>
              </a:ext>
            </a:extLst>
          </p:cNvPr>
          <p:cNvSpPr/>
          <p:nvPr/>
        </p:nvSpPr>
        <p:spPr>
          <a:xfrm>
            <a:off x="5564982" y="4226308"/>
            <a:ext cx="1201568" cy="2215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centre de vaccination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162772D2-B368-B84B-8DEC-6EE6A7717C75}"/>
              </a:ext>
            </a:extLst>
          </p:cNvPr>
          <p:cNvSpPr/>
          <p:nvPr/>
        </p:nvSpPr>
        <p:spPr>
          <a:xfrm>
            <a:off x="5564982" y="4504175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vaccins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50D3E2BA-6939-B747-969E-1F77A03363B3}"/>
              </a:ext>
            </a:extLst>
          </p:cNvPr>
          <p:cNvSpPr/>
          <p:nvPr/>
        </p:nvSpPr>
        <p:spPr>
          <a:xfrm>
            <a:off x="6845844" y="4216362"/>
            <a:ext cx="1201568" cy="2314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Reporter – Tableaux de bord Tutelle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7B5774BF-10BA-8042-994B-7AE3847A453A}"/>
              </a:ext>
            </a:extLst>
          </p:cNvPr>
          <p:cNvSpPr/>
          <p:nvPr/>
        </p:nvSpPr>
        <p:spPr>
          <a:xfrm>
            <a:off x="6364420" y="1088270"/>
            <a:ext cx="769692" cy="22225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Santé.fr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3B345B5B-5F2C-8045-9500-D9D63A96252E}"/>
              </a:ext>
            </a:extLst>
          </p:cNvPr>
          <p:cNvSpPr/>
          <p:nvPr/>
        </p:nvSpPr>
        <p:spPr>
          <a:xfrm>
            <a:off x="8252834" y="805251"/>
            <a:ext cx="556043" cy="5047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acteurs de prise de rdv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293E8A1F-9984-284A-A47A-3500743A23DD}"/>
              </a:ext>
            </a:extLst>
          </p:cNvPr>
          <p:cNvSpPr/>
          <p:nvPr/>
        </p:nvSpPr>
        <p:spPr>
          <a:xfrm>
            <a:off x="7177965" y="814962"/>
            <a:ext cx="1034663" cy="22414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SI paiement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2A680EE9-FE79-5547-A9C7-048D6FA3D0D9}"/>
              </a:ext>
            </a:extLst>
          </p:cNvPr>
          <p:cNvSpPr/>
          <p:nvPr/>
        </p:nvSpPr>
        <p:spPr>
          <a:xfrm>
            <a:off x="7185861" y="1084188"/>
            <a:ext cx="1034663" cy="2294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Rembourser la </a:t>
            </a:r>
            <a:r>
              <a:rPr lang="fr-FR" sz="788" err="1">
                <a:solidFill>
                  <a:prstClr val="black"/>
                </a:solidFill>
                <a:latin typeface="Calibri" panose="020F0502020204030204"/>
              </a:rPr>
              <a:t>consult</a:t>
            </a:r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. pré-vaccination</a:t>
            </a:r>
          </a:p>
        </p:txBody>
      </p:sp>
      <p:sp>
        <p:nvSpPr>
          <p:cNvPr id="93" name="Round Same Side Corner Rectangle 20">
            <a:extLst>
              <a:ext uri="{FF2B5EF4-FFF2-40B4-BE49-F238E27FC236}">
                <a16:creationId xmlns:a16="http://schemas.microsoft.com/office/drawing/2014/main" id="{94C95FBD-A2CF-42AB-B58E-BAE0A3B507EA}"/>
              </a:ext>
            </a:extLst>
          </p:cNvPr>
          <p:cNvSpPr/>
          <p:nvPr/>
        </p:nvSpPr>
        <p:spPr bwMode="auto">
          <a:xfrm>
            <a:off x="347895" y="3546645"/>
            <a:ext cx="2335519" cy="338710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2546BEE-3BFE-415C-856A-A9B7B2AB2F7B}"/>
              </a:ext>
            </a:extLst>
          </p:cNvPr>
          <p:cNvSpPr/>
          <p:nvPr/>
        </p:nvSpPr>
        <p:spPr>
          <a:xfrm>
            <a:off x="395583" y="3614507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données et le cycle vaccinal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99C4676-0CCE-4A2B-AA3C-E407D7F25303}"/>
              </a:ext>
            </a:extLst>
          </p:cNvPr>
          <p:cNvSpPr/>
          <p:nvPr/>
        </p:nvSpPr>
        <p:spPr>
          <a:xfrm>
            <a:off x="1525630" y="3601963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l’éligibilité vaccinale</a:t>
            </a:r>
          </a:p>
        </p:txBody>
      </p:sp>
      <p:sp>
        <p:nvSpPr>
          <p:cNvPr id="96" name="Round Same Side Corner Rectangle 19">
            <a:extLst>
              <a:ext uri="{FF2B5EF4-FFF2-40B4-BE49-F238E27FC236}">
                <a16:creationId xmlns:a16="http://schemas.microsoft.com/office/drawing/2014/main" id="{6C61D546-7E11-438D-AADF-53FED750341B}"/>
              </a:ext>
            </a:extLst>
          </p:cNvPr>
          <p:cNvSpPr/>
          <p:nvPr/>
        </p:nvSpPr>
        <p:spPr bwMode="auto">
          <a:xfrm>
            <a:off x="346147" y="3402234"/>
            <a:ext cx="2335519" cy="154358"/>
          </a:xfrm>
          <a:prstGeom prst="round2SameRect">
            <a:avLst>
              <a:gd name="adj1" fmla="val 20306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685783">
              <a:defRPr/>
            </a:pPr>
            <a:r>
              <a:rPr lang="fr-FR" sz="900" b="1" kern="0">
                <a:solidFill>
                  <a:prstClr val="black"/>
                </a:solidFill>
                <a:latin typeface="Gotham Medium"/>
                <a:ea typeface="Tahoma" panose="020B0604030504040204" pitchFamily="34" charset="0"/>
                <a:cs typeface="Tahoma" panose="020B0604030504040204" pitchFamily="34" charset="0"/>
              </a:rPr>
              <a:t>Vaccins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A97575B-CDC8-4A92-98C8-0A2E3C2E402B}"/>
              </a:ext>
            </a:extLst>
          </p:cNvPr>
          <p:cNvSpPr/>
          <p:nvPr/>
        </p:nvSpPr>
        <p:spPr>
          <a:xfrm>
            <a:off x="1351387" y="3077800"/>
            <a:ext cx="682313" cy="3021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Solliciter un retour sur les EI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8485DC4-620F-49F5-8DCC-B8B402C94F2B}"/>
              </a:ext>
            </a:extLst>
          </p:cNvPr>
          <p:cNvSpPr/>
          <p:nvPr/>
        </p:nvSpPr>
        <p:spPr>
          <a:xfrm>
            <a:off x="5361831" y="2126330"/>
            <a:ext cx="896905" cy="3068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Déclarer les EI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11785D7-DA21-4D64-8EA6-4EAD3CBDD01F}"/>
              </a:ext>
            </a:extLst>
          </p:cNvPr>
          <p:cNvSpPr/>
          <p:nvPr/>
        </p:nvSpPr>
        <p:spPr>
          <a:xfrm>
            <a:off x="6631963" y="3624709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Rappeler les lots défectueux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82CCC32-7837-4B68-96CD-0AB4860DD565}"/>
              </a:ext>
            </a:extLst>
          </p:cNvPr>
          <p:cNvSpPr/>
          <p:nvPr/>
        </p:nvSpPr>
        <p:spPr>
          <a:xfrm>
            <a:off x="1498568" y="1862404"/>
            <a:ext cx="1041026" cy="23398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Définir le séquencement  des invitations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4F86B7A-5681-41BA-9775-CD1E375558EC}"/>
              </a:ext>
            </a:extLst>
          </p:cNvPr>
          <p:cNvSpPr/>
          <p:nvPr/>
        </p:nvSpPr>
        <p:spPr>
          <a:xfrm>
            <a:off x="333484" y="1040201"/>
            <a:ext cx="673454" cy="23250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37B56BC-E0E3-4FCA-8270-DFEEA21431AC}"/>
              </a:ext>
            </a:extLst>
          </p:cNvPr>
          <p:cNvSpPr/>
          <p:nvPr/>
        </p:nvSpPr>
        <p:spPr>
          <a:xfrm>
            <a:off x="1042849" y="1031441"/>
            <a:ext cx="754664" cy="238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vaccins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9BDEB01-3F1B-4913-ADF8-503BD8051462}"/>
              </a:ext>
            </a:extLst>
          </p:cNvPr>
          <p:cNvSpPr/>
          <p:nvPr/>
        </p:nvSpPr>
        <p:spPr>
          <a:xfrm>
            <a:off x="1838807" y="1024616"/>
            <a:ext cx="655369" cy="24744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campagnes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FC54A9F-F501-45E8-AB79-DA2C65A5FB8A}"/>
              </a:ext>
            </a:extLst>
          </p:cNvPr>
          <p:cNvSpPr/>
          <p:nvPr/>
        </p:nvSpPr>
        <p:spPr>
          <a:xfrm>
            <a:off x="2532052" y="1019617"/>
            <a:ext cx="1087266" cy="25928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évènements indésirables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9BE3864-3D54-4F17-A189-B8474A66B480}"/>
              </a:ext>
            </a:extLst>
          </p:cNvPr>
          <p:cNvSpPr/>
          <p:nvPr/>
        </p:nvSpPr>
        <p:spPr>
          <a:xfrm>
            <a:off x="2782117" y="2991159"/>
            <a:ext cx="718800" cy="13590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Identifier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3310139-F034-4C08-B064-686615AED159}"/>
              </a:ext>
            </a:extLst>
          </p:cNvPr>
          <p:cNvSpPr/>
          <p:nvPr/>
        </p:nvSpPr>
        <p:spPr>
          <a:xfrm>
            <a:off x="4331719" y="2980417"/>
            <a:ext cx="847887" cy="15368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Enrôler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DF80FFF-A3AF-48B5-9B5D-C747BA49738B}"/>
              </a:ext>
            </a:extLst>
          </p:cNvPr>
          <p:cNvSpPr/>
          <p:nvPr/>
        </p:nvSpPr>
        <p:spPr>
          <a:xfrm>
            <a:off x="2782472" y="3526031"/>
            <a:ext cx="845011" cy="2371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l’activité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84A4B93-B842-4A29-896A-0EF129980F3E}"/>
              </a:ext>
            </a:extLst>
          </p:cNvPr>
          <p:cNvSpPr/>
          <p:nvPr/>
        </p:nvSpPr>
        <p:spPr>
          <a:xfrm>
            <a:off x="3539940" y="2988014"/>
            <a:ext cx="728702" cy="13905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Authentifier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2CC3FCE-EB57-4C6C-B025-1F5FC74A15BB}"/>
              </a:ext>
            </a:extLst>
          </p:cNvPr>
          <p:cNvSpPr/>
          <p:nvPr/>
        </p:nvSpPr>
        <p:spPr>
          <a:xfrm>
            <a:off x="3664049" y="3528722"/>
            <a:ext cx="597837" cy="23448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Payer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ED968FC-1958-413A-909E-1B38FCBC8E6F}"/>
              </a:ext>
            </a:extLst>
          </p:cNvPr>
          <p:cNvSpPr/>
          <p:nvPr/>
        </p:nvSpPr>
        <p:spPr>
          <a:xfrm>
            <a:off x="2776547" y="3179857"/>
            <a:ext cx="1469793" cy="30105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Réaliser la consultation pré-vaccination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710AB10-81AB-41C2-B8D6-5C45799337B8}"/>
              </a:ext>
            </a:extLst>
          </p:cNvPr>
          <p:cNvSpPr/>
          <p:nvPr/>
        </p:nvSpPr>
        <p:spPr>
          <a:xfrm>
            <a:off x="4335637" y="3176128"/>
            <a:ext cx="843969" cy="2933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Prescrire la vaccination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DC6EC3F-75DF-4261-A969-202ACEEE55CF}"/>
              </a:ext>
            </a:extLst>
          </p:cNvPr>
          <p:cNvSpPr/>
          <p:nvPr/>
        </p:nvSpPr>
        <p:spPr>
          <a:xfrm>
            <a:off x="4334594" y="3507872"/>
            <a:ext cx="845011" cy="2371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Apporter un support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393B478-851D-4BAA-A562-4CF0F91EA872}"/>
              </a:ext>
            </a:extLst>
          </p:cNvPr>
          <p:cNvSpPr txBox="1"/>
          <p:nvPr/>
        </p:nvSpPr>
        <p:spPr>
          <a:xfrm>
            <a:off x="7784327" y="0"/>
            <a:ext cx="13596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bg2"/>
                </a:solidFill>
              </a:rPr>
              <a:t>Version de travail</a:t>
            </a:r>
          </a:p>
        </p:txBody>
      </p:sp>
      <p:sp>
        <p:nvSpPr>
          <p:cNvPr id="120" name="Espace réservé de la date 2">
            <a:extLst>
              <a:ext uri="{FF2B5EF4-FFF2-40B4-BE49-F238E27FC236}">
                <a16:creationId xmlns:a16="http://schemas.microsoft.com/office/drawing/2014/main" id="{D9644D9E-C9BC-9144-9067-1AD371FA4E95}"/>
              </a:ext>
            </a:extLst>
          </p:cNvPr>
          <p:cNvSpPr txBox="1">
            <a:spLocks/>
          </p:cNvSpPr>
          <p:nvPr/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100358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7068" y="205067"/>
            <a:ext cx="8424000" cy="720000"/>
          </a:xfrm>
        </p:spPr>
        <p:txBody>
          <a:bodyPr/>
          <a:lstStyle/>
          <a:p>
            <a:r>
              <a:rPr lang="fr-FR" sz="2000"/>
              <a:t>Cartographie fonctionnelle VAC-SI – Vision Démarrage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524328" y="4545040"/>
            <a:ext cx="1170000" cy="360000"/>
          </a:xfrm>
        </p:spPr>
        <p:txBody>
          <a:bodyPr/>
          <a:lstStyle/>
          <a:p>
            <a:pPr algn="r" defTabSz="914378">
              <a:defRPr/>
            </a:pPr>
            <a:r>
              <a:rPr lang="fr-FR" cap="all">
                <a:solidFill>
                  <a:srgbClr val="000000"/>
                </a:solidFill>
                <a:latin typeface="Arial"/>
              </a:rPr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0328" y="4545040"/>
            <a:ext cx="5904000" cy="360000"/>
          </a:xfrm>
        </p:spPr>
        <p:txBody>
          <a:bodyPr/>
          <a:lstStyle/>
          <a:p>
            <a:pPr defTabSz="914378">
              <a:defRPr/>
            </a:pPr>
            <a:r>
              <a:rPr lang="fr-FR">
                <a:solidFill>
                  <a:srgbClr val="000000"/>
                </a:solidFill>
                <a:latin typeface="Arial"/>
              </a:rPr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174328" y="4545040"/>
            <a:ext cx="1350000" cy="360000"/>
          </a:xfrm>
        </p:spPr>
        <p:txBody>
          <a:bodyPr/>
          <a:lstStyle/>
          <a:p>
            <a:pPr defTabSz="914378">
              <a:defRPr/>
            </a:pPr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914378">
                <a:defRPr/>
              </a:pPr>
              <a:t>5</a:t>
            </a:fld>
            <a:endParaRPr lang="fr-FR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F07A953-A4AF-984F-9489-C64BF02E6560}"/>
              </a:ext>
            </a:extLst>
          </p:cNvPr>
          <p:cNvGrpSpPr/>
          <p:nvPr/>
        </p:nvGrpSpPr>
        <p:grpSpPr>
          <a:xfrm>
            <a:off x="177765" y="608568"/>
            <a:ext cx="5120993" cy="763806"/>
            <a:chOff x="574877" y="1650319"/>
            <a:chExt cx="7499812" cy="4252424"/>
          </a:xfrm>
        </p:grpSpPr>
        <p:sp>
          <p:nvSpPr>
            <p:cNvPr id="168" name="Round Same Side Corner Rectangle 1">
              <a:extLst>
                <a:ext uri="{FF2B5EF4-FFF2-40B4-BE49-F238E27FC236}">
                  <a16:creationId xmlns:a16="http://schemas.microsoft.com/office/drawing/2014/main" id="{C06D0213-9810-914B-847D-8E986B7F599B}"/>
                </a:ext>
              </a:extLst>
            </p:cNvPr>
            <p:cNvSpPr/>
            <p:nvPr/>
          </p:nvSpPr>
          <p:spPr bwMode="auto">
            <a:xfrm rot="10800000">
              <a:off x="574877" y="1861274"/>
              <a:ext cx="7484607" cy="4041469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69" name="Round Same Side Corner Rectangle 2">
              <a:extLst>
                <a:ext uri="{FF2B5EF4-FFF2-40B4-BE49-F238E27FC236}">
                  <a16:creationId xmlns:a16="http://schemas.microsoft.com/office/drawing/2014/main" id="{F96B7CC8-59B6-D84C-B325-1DF8A7B59471}"/>
                </a:ext>
              </a:extLst>
            </p:cNvPr>
            <p:cNvSpPr/>
            <p:nvPr/>
          </p:nvSpPr>
          <p:spPr bwMode="auto">
            <a:xfrm>
              <a:off x="585460" y="1650319"/>
              <a:ext cx="7489229" cy="854375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INFORMER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13C9AF6-94BE-9649-BC89-83C0971B9A67}"/>
              </a:ext>
            </a:extLst>
          </p:cNvPr>
          <p:cNvGrpSpPr/>
          <p:nvPr/>
        </p:nvGrpSpPr>
        <p:grpSpPr>
          <a:xfrm>
            <a:off x="173523" y="3990250"/>
            <a:ext cx="8699381" cy="798494"/>
            <a:chOff x="570255" y="1650317"/>
            <a:chExt cx="7489229" cy="1724579"/>
          </a:xfrm>
        </p:grpSpPr>
        <p:sp>
          <p:nvSpPr>
            <p:cNvPr id="171" name="Round Same Side Corner Rectangle 1">
              <a:extLst>
                <a:ext uri="{FF2B5EF4-FFF2-40B4-BE49-F238E27FC236}">
                  <a16:creationId xmlns:a16="http://schemas.microsoft.com/office/drawing/2014/main" id="{074CCD16-F553-2243-B026-DB3DE9432B91}"/>
                </a:ext>
              </a:extLst>
            </p:cNvPr>
            <p:cNvSpPr/>
            <p:nvPr/>
          </p:nvSpPr>
          <p:spPr bwMode="auto">
            <a:xfrm rot="10800000">
              <a:off x="574875" y="1945619"/>
              <a:ext cx="7484609" cy="1429277"/>
            </a:xfrm>
            <a:prstGeom prst="round2SameRect">
              <a:avLst>
                <a:gd name="adj1" fmla="val 2191"/>
                <a:gd name="adj2" fmla="val 0"/>
              </a:avLst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72" name="Round Same Side Corner Rectangle 2">
              <a:extLst>
                <a:ext uri="{FF2B5EF4-FFF2-40B4-BE49-F238E27FC236}">
                  <a16:creationId xmlns:a16="http://schemas.microsoft.com/office/drawing/2014/main" id="{7B48D46A-39AB-034E-9596-1294AB92AE3F}"/>
                </a:ext>
              </a:extLst>
            </p:cNvPr>
            <p:cNvSpPr/>
            <p:nvPr/>
          </p:nvSpPr>
          <p:spPr bwMode="auto">
            <a:xfrm>
              <a:off x="570255" y="1650317"/>
              <a:ext cx="7489229" cy="315122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PILOTER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E67E7C4-093E-DB40-A7A7-C7F23D76883D}"/>
              </a:ext>
            </a:extLst>
          </p:cNvPr>
          <p:cNvGrpSpPr/>
          <p:nvPr/>
        </p:nvGrpSpPr>
        <p:grpSpPr>
          <a:xfrm>
            <a:off x="180666" y="1447890"/>
            <a:ext cx="6310078" cy="2485006"/>
            <a:chOff x="569672" y="1650319"/>
            <a:chExt cx="7489812" cy="4252419"/>
          </a:xfrm>
        </p:grpSpPr>
        <p:sp>
          <p:nvSpPr>
            <p:cNvPr id="174" name="Round Same Side Corner Rectangle 1">
              <a:extLst>
                <a:ext uri="{FF2B5EF4-FFF2-40B4-BE49-F238E27FC236}">
                  <a16:creationId xmlns:a16="http://schemas.microsoft.com/office/drawing/2014/main" id="{35D91C27-655E-4C45-B736-9E18848D1096}"/>
                </a:ext>
              </a:extLst>
            </p:cNvPr>
            <p:cNvSpPr/>
            <p:nvPr/>
          </p:nvSpPr>
          <p:spPr bwMode="auto">
            <a:xfrm rot="10800000">
              <a:off x="569672" y="1861270"/>
              <a:ext cx="7481189" cy="4041468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75" name="Round Same Side Corner Rectangle 2">
              <a:extLst>
                <a:ext uri="{FF2B5EF4-FFF2-40B4-BE49-F238E27FC236}">
                  <a16:creationId xmlns:a16="http://schemas.microsoft.com/office/drawing/2014/main" id="{D5913D5A-0891-EE4B-A13D-B1C237E06AF1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290366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GERER LES VACCINATIONS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B8A4B38-E7DC-4D4E-BF96-8E11F78B5BB2}"/>
              </a:ext>
            </a:extLst>
          </p:cNvPr>
          <p:cNvGrpSpPr/>
          <p:nvPr/>
        </p:nvGrpSpPr>
        <p:grpSpPr>
          <a:xfrm>
            <a:off x="306285" y="1665312"/>
            <a:ext cx="2335519" cy="1731865"/>
            <a:chOff x="3054350" y="1763466"/>
            <a:chExt cx="3041650" cy="1281164"/>
          </a:xfrm>
        </p:grpSpPr>
        <p:sp>
          <p:nvSpPr>
            <p:cNvPr id="177" name="Round Same Side Corner Rectangle 19">
              <a:extLst>
                <a:ext uri="{FF2B5EF4-FFF2-40B4-BE49-F238E27FC236}">
                  <a16:creationId xmlns:a16="http://schemas.microsoft.com/office/drawing/2014/main" id="{D5DBD5BF-D202-E94D-8333-4728655A4C1D}"/>
                </a:ext>
              </a:extLst>
            </p:cNvPr>
            <p:cNvSpPr/>
            <p:nvPr/>
          </p:nvSpPr>
          <p:spPr bwMode="auto">
            <a:xfrm>
              <a:off x="3054350" y="1763466"/>
              <a:ext cx="3041650" cy="114188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Patients</a:t>
              </a:r>
            </a:p>
          </p:txBody>
        </p:sp>
        <p:sp>
          <p:nvSpPr>
            <p:cNvPr id="178" name="Round Same Side Corner Rectangle 20">
              <a:extLst>
                <a:ext uri="{FF2B5EF4-FFF2-40B4-BE49-F238E27FC236}">
                  <a16:creationId xmlns:a16="http://schemas.microsoft.com/office/drawing/2014/main" id="{B804F505-0EFF-5142-AD7E-D6FE51584806}"/>
                </a:ext>
              </a:extLst>
            </p:cNvPr>
            <p:cNvSpPr/>
            <p:nvPr/>
          </p:nvSpPr>
          <p:spPr bwMode="auto">
            <a:xfrm>
              <a:off x="3054350" y="1875800"/>
              <a:ext cx="3041650" cy="116883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A0DEA1E-9957-1B4B-82B0-8316C2D92E10}"/>
              </a:ext>
            </a:extLst>
          </p:cNvPr>
          <p:cNvGrpSpPr/>
          <p:nvPr/>
        </p:nvGrpSpPr>
        <p:grpSpPr>
          <a:xfrm>
            <a:off x="280225" y="826291"/>
            <a:ext cx="3357688" cy="468682"/>
            <a:chOff x="3054350" y="1763463"/>
            <a:chExt cx="3041650" cy="1930634"/>
          </a:xfrm>
        </p:grpSpPr>
        <p:sp>
          <p:nvSpPr>
            <p:cNvPr id="180" name="Round Same Side Corner Rectangle 19">
              <a:extLst>
                <a:ext uri="{FF2B5EF4-FFF2-40B4-BE49-F238E27FC236}">
                  <a16:creationId xmlns:a16="http://schemas.microsoft.com/office/drawing/2014/main" id="{CF836AC5-328C-404C-9AC7-207E95497036}"/>
                </a:ext>
              </a:extLst>
            </p:cNvPr>
            <p:cNvSpPr/>
            <p:nvPr/>
          </p:nvSpPr>
          <p:spPr bwMode="auto">
            <a:xfrm>
              <a:off x="3054350" y="1763463"/>
              <a:ext cx="3041650" cy="53963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Patients</a:t>
              </a:r>
            </a:p>
          </p:txBody>
        </p:sp>
        <p:sp>
          <p:nvSpPr>
            <p:cNvPr id="181" name="Round Same Side Corner Rectangle 20">
              <a:extLst>
                <a:ext uri="{FF2B5EF4-FFF2-40B4-BE49-F238E27FC236}">
                  <a16:creationId xmlns:a16="http://schemas.microsoft.com/office/drawing/2014/main" id="{6BCEB540-71E3-454D-A3DF-8F12F3E3F530}"/>
                </a:ext>
              </a:extLst>
            </p:cNvPr>
            <p:cNvSpPr/>
            <p:nvPr/>
          </p:nvSpPr>
          <p:spPr bwMode="auto">
            <a:xfrm>
              <a:off x="3054350" y="1893919"/>
              <a:ext cx="3041650" cy="1800178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164B23F2-CDDE-F04C-B15C-ABE9D71C3DB8}"/>
              </a:ext>
            </a:extLst>
          </p:cNvPr>
          <p:cNvGrpSpPr/>
          <p:nvPr/>
        </p:nvGrpSpPr>
        <p:grpSpPr>
          <a:xfrm>
            <a:off x="3680140" y="827422"/>
            <a:ext cx="1537874" cy="461546"/>
            <a:chOff x="3054350" y="1763463"/>
            <a:chExt cx="3041650" cy="1596396"/>
          </a:xfrm>
        </p:grpSpPr>
        <p:sp>
          <p:nvSpPr>
            <p:cNvPr id="183" name="Round Same Side Corner Rectangle 19">
              <a:extLst>
                <a:ext uri="{FF2B5EF4-FFF2-40B4-BE49-F238E27FC236}">
                  <a16:creationId xmlns:a16="http://schemas.microsoft.com/office/drawing/2014/main" id="{8C91C696-D9E9-474D-A364-1BBA2214FBC5}"/>
                </a:ext>
              </a:extLst>
            </p:cNvPr>
            <p:cNvSpPr/>
            <p:nvPr/>
          </p:nvSpPr>
          <p:spPr bwMode="auto">
            <a:xfrm>
              <a:off x="3054350" y="1763463"/>
              <a:ext cx="3041650" cy="53963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Professionnels</a:t>
              </a:r>
            </a:p>
          </p:txBody>
        </p:sp>
        <p:sp>
          <p:nvSpPr>
            <p:cNvPr id="184" name="Round Same Side Corner Rectangle 20">
              <a:extLst>
                <a:ext uri="{FF2B5EF4-FFF2-40B4-BE49-F238E27FC236}">
                  <a16:creationId xmlns:a16="http://schemas.microsoft.com/office/drawing/2014/main" id="{1DFD36C3-C59E-1C41-ADBC-AF4D3071A23D}"/>
                </a:ext>
              </a:extLst>
            </p:cNvPr>
            <p:cNvSpPr/>
            <p:nvPr/>
          </p:nvSpPr>
          <p:spPr bwMode="auto">
            <a:xfrm>
              <a:off x="3054350" y="1893919"/>
              <a:ext cx="3041650" cy="146594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28D359A-7E2F-8848-B4CC-A00C33927831}"/>
              </a:ext>
            </a:extLst>
          </p:cNvPr>
          <p:cNvGrpSpPr/>
          <p:nvPr/>
        </p:nvGrpSpPr>
        <p:grpSpPr>
          <a:xfrm>
            <a:off x="5370670" y="595828"/>
            <a:ext cx="3502235" cy="776546"/>
            <a:chOff x="570255" y="1650319"/>
            <a:chExt cx="7489229" cy="4252424"/>
          </a:xfrm>
        </p:grpSpPr>
        <p:sp>
          <p:nvSpPr>
            <p:cNvPr id="186" name="Round Same Side Corner Rectangle 1">
              <a:extLst>
                <a:ext uri="{FF2B5EF4-FFF2-40B4-BE49-F238E27FC236}">
                  <a16:creationId xmlns:a16="http://schemas.microsoft.com/office/drawing/2014/main" id="{C257CE84-D40B-0341-BBD5-EA2A8A42B999}"/>
                </a:ext>
              </a:extLst>
            </p:cNvPr>
            <p:cNvSpPr/>
            <p:nvPr/>
          </p:nvSpPr>
          <p:spPr bwMode="auto">
            <a:xfrm rot="10800000">
              <a:off x="574877" y="1861274"/>
              <a:ext cx="7466525" cy="4041469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87" name="Round Same Side Corner Rectangle 2">
              <a:extLst>
                <a:ext uri="{FF2B5EF4-FFF2-40B4-BE49-F238E27FC236}">
                  <a16:creationId xmlns:a16="http://schemas.microsoft.com/office/drawing/2014/main" id="{927ADCA1-CAD1-A040-B02A-35882EAFB14F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854375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ECHANGER AVEC D’AUTRES ACTEURS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FDBA15D9-3604-5140-9BC5-1846B59A12DC}"/>
              </a:ext>
            </a:extLst>
          </p:cNvPr>
          <p:cNvGrpSpPr/>
          <p:nvPr/>
        </p:nvGrpSpPr>
        <p:grpSpPr>
          <a:xfrm>
            <a:off x="6564222" y="1447890"/>
            <a:ext cx="2298665" cy="2485006"/>
            <a:chOff x="569672" y="1650319"/>
            <a:chExt cx="7489812" cy="4252419"/>
          </a:xfrm>
        </p:grpSpPr>
        <p:sp>
          <p:nvSpPr>
            <p:cNvPr id="189" name="Round Same Side Corner Rectangle 1">
              <a:extLst>
                <a:ext uri="{FF2B5EF4-FFF2-40B4-BE49-F238E27FC236}">
                  <a16:creationId xmlns:a16="http://schemas.microsoft.com/office/drawing/2014/main" id="{7AF444B9-EFBC-264F-AB7F-2DCA24704099}"/>
                </a:ext>
              </a:extLst>
            </p:cNvPr>
            <p:cNvSpPr/>
            <p:nvPr/>
          </p:nvSpPr>
          <p:spPr bwMode="auto">
            <a:xfrm rot="10800000">
              <a:off x="569672" y="1861270"/>
              <a:ext cx="7481189" cy="4041468"/>
            </a:xfrm>
            <a:prstGeom prst="round2SameRect">
              <a:avLst>
                <a:gd name="adj1" fmla="val 2191"/>
                <a:gd name="adj2" fmla="val 0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  <p:sp>
          <p:nvSpPr>
            <p:cNvPr id="190" name="Round Same Side Corner Rectangle 2">
              <a:extLst>
                <a:ext uri="{FF2B5EF4-FFF2-40B4-BE49-F238E27FC236}">
                  <a16:creationId xmlns:a16="http://schemas.microsoft.com/office/drawing/2014/main" id="{25A8D5EB-8BCB-B245-9008-1DA7DF487B08}"/>
                </a:ext>
              </a:extLst>
            </p:cNvPr>
            <p:cNvSpPr/>
            <p:nvPr/>
          </p:nvSpPr>
          <p:spPr bwMode="auto">
            <a:xfrm>
              <a:off x="570255" y="1650319"/>
              <a:ext cx="7489229" cy="290366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rgbClr val="0070C0"/>
            </a:solidFill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685783">
                <a:defRPr/>
              </a:pPr>
              <a:r>
                <a:rPr lang="fr-FR" sz="900" b="1" kern="0">
                  <a:solidFill>
                    <a:prstClr val="white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GERER LES STOCKS</a:t>
              </a:r>
            </a:p>
          </p:txBody>
        </p:sp>
      </p:grpSp>
      <p:sp>
        <p:nvSpPr>
          <p:cNvPr id="192" name="Round Same Side Corner Rectangle 19">
            <a:extLst>
              <a:ext uri="{FF2B5EF4-FFF2-40B4-BE49-F238E27FC236}">
                <a16:creationId xmlns:a16="http://schemas.microsoft.com/office/drawing/2014/main" id="{E359DC54-2F73-2740-A4EE-5CDE730D3B5F}"/>
              </a:ext>
            </a:extLst>
          </p:cNvPr>
          <p:cNvSpPr/>
          <p:nvPr/>
        </p:nvSpPr>
        <p:spPr bwMode="auto">
          <a:xfrm>
            <a:off x="5298756" y="1668328"/>
            <a:ext cx="1041528" cy="397400"/>
          </a:xfrm>
          <a:prstGeom prst="round2SameRect">
            <a:avLst>
              <a:gd name="adj1" fmla="val 20306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685783">
              <a:defRPr/>
            </a:pPr>
            <a:r>
              <a:rPr lang="fr-FR" sz="900" b="1" kern="0">
                <a:solidFill>
                  <a:prstClr val="black"/>
                </a:solidFill>
                <a:latin typeface="Gotham Medium"/>
                <a:ea typeface="Tahoma" panose="020B0604030504040204" pitchFamily="34" charset="0"/>
                <a:cs typeface="Tahoma" panose="020B0604030504040204" pitchFamily="34" charset="0"/>
              </a:rPr>
              <a:t>Suivre les évènements indésirables</a:t>
            </a:r>
          </a:p>
        </p:txBody>
      </p:sp>
      <p:sp>
        <p:nvSpPr>
          <p:cNvPr id="193" name="Round Same Side Corner Rectangle 20">
            <a:extLst>
              <a:ext uri="{FF2B5EF4-FFF2-40B4-BE49-F238E27FC236}">
                <a16:creationId xmlns:a16="http://schemas.microsoft.com/office/drawing/2014/main" id="{4AA2974A-2D48-A948-B868-70CD9092ACA9}"/>
              </a:ext>
            </a:extLst>
          </p:cNvPr>
          <p:cNvSpPr/>
          <p:nvPr/>
        </p:nvSpPr>
        <p:spPr bwMode="auto">
          <a:xfrm>
            <a:off x="5298756" y="2065729"/>
            <a:ext cx="1041528" cy="1808226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F02D2D0-63EE-654A-8F4F-61DA58B14A14}"/>
              </a:ext>
            </a:extLst>
          </p:cNvPr>
          <p:cNvSpPr/>
          <p:nvPr/>
        </p:nvSpPr>
        <p:spPr>
          <a:xfrm>
            <a:off x="395583" y="1866736"/>
            <a:ext cx="1031526" cy="24054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Cibler les patients éligibles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BA9F5BD4-522D-CF46-A525-0F5FCBA01F41}"/>
              </a:ext>
            </a:extLst>
          </p:cNvPr>
          <p:cNvSpPr/>
          <p:nvPr/>
        </p:nvSpPr>
        <p:spPr>
          <a:xfrm>
            <a:off x="392582" y="2148146"/>
            <a:ext cx="1049031" cy="24604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Inviter les patients (envoi d’un code)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FDE4AEA-490F-0E42-BB85-289A2246E329}"/>
              </a:ext>
            </a:extLst>
          </p:cNvPr>
          <p:cNvSpPr/>
          <p:nvPr/>
        </p:nvSpPr>
        <p:spPr>
          <a:xfrm>
            <a:off x="1500907" y="2141755"/>
            <a:ext cx="1041024" cy="26207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Prendre rendez-vous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63891956-ED98-4241-B177-71029AA6B2D9}"/>
              </a:ext>
            </a:extLst>
          </p:cNvPr>
          <p:cNvSpPr/>
          <p:nvPr/>
        </p:nvSpPr>
        <p:spPr>
          <a:xfrm>
            <a:off x="395307" y="2452105"/>
            <a:ext cx="1041025" cy="266470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pré-vaccination</a:t>
            </a:r>
          </a:p>
        </p:txBody>
      </p:sp>
      <p:sp>
        <p:nvSpPr>
          <p:cNvPr id="199" name="Round Same Side Corner Rectangle 19">
            <a:extLst>
              <a:ext uri="{FF2B5EF4-FFF2-40B4-BE49-F238E27FC236}">
                <a16:creationId xmlns:a16="http://schemas.microsoft.com/office/drawing/2014/main" id="{A69FA7F3-B84C-C548-AA78-A6EAEEEC3D15}"/>
              </a:ext>
            </a:extLst>
          </p:cNvPr>
          <p:cNvSpPr/>
          <p:nvPr/>
        </p:nvSpPr>
        <p:spPr bwMode="auto">
          <a:xfrm>
            <a:off x="2731102" y="1671284"/>
            <a:ext cx="2474729" cy="144694"/>
          </a:xfrm>
          <a:prstGeom prst="round2SameRect">
            <a:avLst>
              <a:gd name="adj1" fmla="val 20306"/>
              <a:gd name="adj2" fmla="val 0"/>
            </a:avLst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Lieux de vaccination collectifs</a:t>
            </a:r>
          </a:p>
        </p:txBody>
      </p:sp>
      <p:sp>
        <p:nvSpPr>
          <p:cNvPr id="200" name="Round Same Side Corner Rectangle 20">
            <a:extLst>
              <a:ext uri="{FF2B5EF4-FFF2-40B4-BE49-F238E27FC236}">
                <a16:creationId xmlns:a16="http://schemas.microsoft.com/office/drawing/2014/main" id="{965D3D4D-8BF7-CE4D-8D1B-5AD9715C783A}"/>
              </a:ext>
            </a:extLst>
          </p:cNvPr>
          <p:cNvSpPr/>
          <p:nvPr/>
        </p:nvSpPr>
        <p:spPr bwMode="auto">
          <a:xfrm>
            <a:off x="2731102" y="1815978"/>
            <a:ext cx="2474729" cy="933755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000731F-44DD-BA48-86B0-89154F76D3E0}"/>
              </a:ext>
            </a:extLst>
          </p:cNvPr>
          <p:cNvGrpSpPr/>
          <p:nvPr/>
        </p:nvGrpSpPr>
        <p:grpSpPr>
          <a:xfrm>
            <a:off x="2731102" y="2795488"/>
            <a:ext cx="2486912" cy="1095386"/>
            <a:chOff x="3054350" y="1763466"/>
            <a:chExt cx="3041650" cy="1725587"/>
          </a:xfrm>
        </p:grpSpPr>
        <p:sp>
          <p:nvSpPr>
            <p:cNvPr id="202" name="Round Same Side Corner Rectangle 19">
              <a:extLst>
                <a:ext uri="{FF2B5EF4-FFF2-40B4-BE49-F238E27FC236}">
                  <a16:creationId xmlns:a16="http://schemas.microsoft.com/office/drawing/2014/main" id="{1EB67255-48BD-7F48-8440-FCA628B97976}"/>
                </a:ext>
              </a:extLst>
            </p:cNvPr>
            <p:cNvSpPr/>
            <p:nvPr/>
          </p:nvSpPr>
          <p:spPr bwMode="auto">
            <a:xfrm>
              <a:off x="3054350" y="1763466"/>
              <a:ext cx="3041650" cy="209187"/>
            </a:xfrm>
            <a:prstGeom prst="round2SameRect">
              <a:avLst>
                <a:gd name="adj1" fmla="val 20306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685783">
                <a:defRPr/>
              </a:pPr>
              <a:r>
                <a:rPr lang="fr-FR" sz="900" b="1" kern="0">
                  <a:solidFill>
                    <a:prstClr val="black"/>
                  </a:solidFill>
                  <a:latin typeface="Gotham Medium"/>
                  <a:ea typeface="Tahoma" panose="020B0604030504040204" pitchFamily="34" charset="0"/>
                  <a:cs typeface="Tahoma" panose="020B0604030504040204" pitchFamily="34" charset="0"/>
                </a:rPr>
                <a:t>Professionnels</a:t>
              </a:r>
            </a:p>
          </p:txBody>
        </p:sp>
        <p:sp>
          <p:nvSpPr>
            <p:cNvPr id="203" name="Round Same Side Corner Rectangle 20">
              <a:extLst>
                <a:ext uri="{FF2B5EF4-FFF2-40B4-BE49-F238E27FC236}">
                  <a16:creationId xmlns:a16="http://schemas.microsoft.com/office/drawing/2014/main" id="{2BCBC862-F674-AB43-88A9-F1B193C755AB}"/>
                </a:ext>
              </a:extLst>
            </p:cNvPr>
            <p:cNvSpPr/>
            <p:nvPr/>
          </p:nvSpPr>
          <p:spPr bwMode="auto">
            <a:xfrm>
              <a:off x="3054350" y="1972653"/>
              <a:ext cx="3041650" cy="1516400"/>
            </a:xfrm>
            <a:prstGeom prst="round2SameRect">
              <a:avLst>
                <a:gd name="adj1" fmla="val 0"/>
                <a:gd name="adj2" fmla="val 8849"/>
              </a:avLst>
            </a:prstGeom>
            <a:noFill/>
            <a:ln w="3175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2147" indent="-32147" defTabSz="685783">
                <a:spcBef>
                  <a:spcPts val="169"/>
                </a:spcBef>
                <a:buFont typeface="Arial" pitchFamily="34" charset="0"/>
                <a:buChar char="•"/>
                <a:defRPr/>
              </a:pPr>
              <a:endParaRPr lang="fr-FR" sz="394">
                <a:solidFill>
                  <a:srgbClr val="000000"/>
                </a:solidFill>
                <a:latin typeface="Gotham Medium"/>
                <a:cs typeface="Arial" charset="0"/>
              </a:endParaRPr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3BFB4A7D-2D2B-4843-A80E-74C26284F991}"/>
              </a:ext>
            </a:extLst>
          </p:cNvPr>
          <p:cNvSpPr/>
          <p:nvPr/>
        </p:nvSpPr>
        <p:spPr>
          <a:xfrm>
            <a:off x="395583" y="2759873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Finaliser la vaccination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587C251-92D0-084F-A71F-F0BD158CA385}"/>
              </a:ext>
            </a:extLst>
          </p:cNvPr>
          <p:cNvSpPr/>
          <p:nvPr/>
        </p:nvSpPr>
        <p:spPr>
          <a:xfrm>
            <a:off x="386556" y="3070254"/>
            <a:ext cx="909507" cy="238254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Communiquer et apporter un support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88F0178-5ED7-CC46-AD24-9E1E3A51D397}"/>
              </a:ext>
            </a:extLst>
          </p:cNvPr>
          <p:cNvSpPr/>
          <p:nvPr/>
        </p:nvSpPr>
        <p:spPr>
          <a:xfrm>
            <a:off x="1507851" y="2759873"/>
            <a:ext cx="1041024" cy="26173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Identifier les patients non vaccinés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A9EF4452-5D8F-9B49-81DE-6824B7FACAA8}"/>
              </a:ext>
            </a:extLst>
          </p:cNvPr>
          <p:cNvSpPr/>
          <p:nvPr/>
        </p:nvSpPr>
        <p:spPr>
          <a:xfrm>
            <a:off x="2079145" y="3087959"/>
            <a:ext cx="469729" cy="29194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Déclarer un EI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7BBAAE52-FD81-9D43-A229-81D1D616BE2C}"/>
              </a:ext>
            </a:extLst>
          </p:cNvPr>
          <p:cNvSpPr/>
          <p:nvPr/>
        </p:nvSpPr>
        <p:spPr>
          <a:xfrm>
            <a:off x="1493960" y="2458349"/>
            <a:ext cx="1054918" cy="2513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Administrer la vaccination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EA2EE537-9ADD-5245-98FF-FD04AD0FE4A8}"/>
              </a:ext>
            </a:extLst>
          </p:cNvPr>
          <p:cNvSpPr/>
          <p:nvPr/>
        </p:nvSpPr>
        <p:spPr>
          <a:xfrm>
            <a:off x="2771232" y="1830853"/>
            <a:ext cx="1177776" cy="350094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Enrôler les lieux de vaccination collectifs de existants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E9E1C595-B995-2E41-918D-FE2A0B78F60F}"/>
              </a:ext>
            </a:extLst>
          </p:cNvPr>
          <p:cNvSpPr/>
          <p:nvPr/>
        </p:nvSpPr>
        <p:spPr>
          <a:xfrm>
            <a:off x="4006633" y="1841534"/>
            <a:ext cx="1177776" cy="22324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Enrôler les centres de vaccination dédiés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CBFE5AF-FA93-244C-9669-92FFF82F70FB}"/>
              </a:ext>
            </a:extLst>
          </p:cNvPr>
          <p:cNvSpPr/>
          <p:nvPr/>
        </p:nvSpPr>
        <p:spPr>
          <a:xfrm>
            <a:off x="2771232" y="2215631"/>
            <a:ext cx="1177775" cy="233128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informations du lieu de vaccination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D34F34D-68F6-8847-8F48-ABA0E2550891}"/>
              </a:ext>
            </a:extLst>
          </p:cNvPr>
          <p:cNvSpPr/>
          <p:nvPr/>
        </p:nvSpPr>
        <p:spPr>
          <a:xfrm>
            <a:off x="4008300" y="2105649"/>
            <a:ext cx="1177776" cy="258138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informations des vaccinateurs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2E0E30D9-9BA6-394F-9FA2-8EC6DE006C9A}"/>
              </a:ext>
            </a:extLst>
          </p:cNvPr>
          <p:cNvSpPr/>
          <p:nvPr/>
        </p:nvSpPr>
        <p:spPr>
          <a:xfrm>
            <a:off x="2760834" y="2483443"/>
            <a:ext cx="1188173" cy="239612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 planning du lieu de vaccination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76A8CF3A-4490-C541-8B7B-1523192220FD}"/>
              </a:ext>
            </a:extLst>
          </p:cNvPr>
          <p:cNvSpPr/>
          <p:nvPr/>
        </p:nvSpPr>
        <p:spPr>
          <a:xfrm>
            <a:off x="4006634" y="2402334"/>
            <a:ext cx="1179443" cy="337922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stocks et l’approvisionnement en lieu de vaccination collectif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C1F328BC-CA10-AC44-851C-F380DD50FD7B}"/>
              </a:ext>
            </a:extLst>
          </p:cNvPr>
          <p:cNvSpPr/>
          <p:nvPr/>
        </p:nvSpPr>
        <p:spPr>
          <a:xfrm>
            <a:off x="3724795" y="1023970"/>
            <a:ext cx="696575" cy="24873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Informations générales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A26B309-71C3-4443-BBAD-4CFC94401187}"/>
              </a:ext>
            </a:extLst>
          </p:cNvPr>
          <p:cNvSpPr/>
          <p:nvPr/>
        </p:nvSpPr>
        <p:spPr>
          <a:xfrm>
            <a:off x="4465521" y="1023970"/>
            <a:ext cx="696575" cy="24873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Diffuser les consignes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4632DB3D-5512-EA40-9BBD-544E5FC1206A}"/>
              </a:ext>
            </a:extLst>
          </p:cNvPr>
          <p:cNvSpPr/>
          <p:nvPr/>
        </p:nvSpPr>
        <p:spPr>
          <a:xfrm>
            <a:off x="5373403" y="2464729"/>
            <a:ext cx="896905" cy="48894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Analyser les informations évènements indésirables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7628D9D8-5F32-4944-84F2-EEE9B337693D}"/>
              </a:ext>
            </a:extLst>
          </p:cNvPr>
          <p:cNvSpPr/>
          <p:nvPr/>
        </p:nvSpPr>
        <p:spPr>
          <a:xfrm>
            <a:off x="5371068" y="2993704"/>
            <a:ext cx="896905" cy="35831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Extraire et communiquer les analyses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C58F27BB-8693-9942-8F34-6763E716C87A}"/>
              </a:ext>
            </a:extLst>
          </p:cNvPr>
          <p:cNvSpPr/>
          <p:nvPr/>
        </p:nvSpPr>
        <p:spPr>
          <a:xfrm>
            <a:off x="5370670" y="3383350"/>
            <a:ext cx="896905" cy="4440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Interagir avec le ciblage et la gestion de vaccination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7B125CB7-1455-8E49-BFF2-3A9888FED513}"/>
              </a:ext>
            </a:extLst>
          </p:cNvPr>
          <p:cNvSpPr/>
          <p:nvPr/>
        </p:nvSpPr>
        <p:spPr>
          <a:xfrm>
            <a:off x="6622503" y="1655308"/>
            <a:ext cx="2161490" cy="3056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– besoins futurs en vaccins (patients/pro)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98F3E1AC-B1EC-4C4A-B99B-F8798FD1576B}"/>
              </a:ext>
            </a:extLst>
          </p:cNvPr>
          <p:cNvSpPr/>
          <p:nvPr/>
        </p:nvSpPr>
        <p:spPr>
          <a:xfrm>
            <a:off x="6631485" y="1987348"/>
            <a:ext cx="2161490" cy="33948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Collecter les données - Macro-disponibilité des vaccins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9D94B0C7-5983-A547-90D6-E587DE9A129D}"/>
              </a:ext>
            </a:extLst>
          </p:cNvPr>
          <p:cNvSpPr/>
          <p:nvPr/>
        </p:nvSpPr>
        <p:spPr>
          <a:xfrm>
            <a:off x="6622503" y="2358061"/>
            <a:ext cx="2161490" cy="27768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stocks (inventory management)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C93B471-0463-7B42-ABAF-47F209215065}"/>
              </a:ext>
            </a:extLst>
          </p:cNvPr>
          <p:cNvSpPr/>
          <p:nvPr/>
        </p:nvSpPr>
        <p:spPr>
          <a:xfrm>
            <a:off x="6631485" y="2672120"/>
            <a:ext cx="2161490" cy="28001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le besoin en vaccins (demand forecasting)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EB0E3CA9-44ED-264B-A6E3-C43BB1537CA9}"/>
              </a:ext>
            </a:extLst>
          </p:cNvPr>
          <p:cNvSpPr/>
          <p:nvPr/>
        </p:nvSpPr>
        <p:spPr>
          <a:xfrm>
            <a:off x="6631485" y="2990558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commandes et les appros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75C5E16B-8C43-1746-A007-C22E42EA0EAF}"/>
              </a:ext>
            </a:extLst>
          </p:cNvPr>
          <p:cNvSpPr/>
          <p:nvPr/>
        </p:nvSpPr>
        <p:spPr>
          <a:xfrm>
            <a:off x="6631485" y="3308507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la distribution en points de vaccination*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0CDABD80-B5B0-0341-8B5C-44660092E916}"/>
              </a:ext>
            </a:extLst>
          </p:cNvPr>
          <p:cNvSpPr/>
          <p:nvPr/>
        </p:nvSpPr>
        <p:spPr>
          <a:xfrm>
            <a:off x="5419992" y="810480"/>
            <a:ext cx="883607" cy="22645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la pharmacovigilance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E57FB1D-541A-764C-B27A-B87AB90E3D8E}"/>
              </a:ext>
            </a:extLst>
          </p:cNvPr>
          <p:cNvSpPr/>
          <p:nvPr/>
        </p:nvSpPr>
        <p:spPr>
          <a:xfrm>
            <a:off x="6364419" y="814962"/>
            <a:ext cx="769692" cy="22645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TousAntiCovid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A55068A1-82F2-A645-9DC2-A0AC24484CF3}"/>
              </a:ext>
            </a:extLst>
          </p:cNvPr>
          <p:cNvSpPr/>
          <p:nvPr/>
        </p:nvSpPr>
        <p:spPr>
          <a:xfrm>
            <a:off x="5425114" y="1087693"/>
            <a:ext cx="878485" cy="22943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Contact Tracing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2494FECF-C9F6-4B4E-B1BD-F9A3644B4467}"/>
              </a:ext>
            </a:extLst>
          </p:cNvPr>
          <p:cNvSpPr/>
          <p:nvPr/>
        </p:nvSpPr>
        <p:spPr>
          <a:xfrm>
            <a:off x="306285" y="4228976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patients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F5DA387A-E0CB-8B4F-820E-AD749894A640}"/>
              </a:ext>
            </a:extLst>
          </p:cNvPr>
          <p:cNvSpPr/>
          <p:nvPr/>
        </p:nvSpPr>
        <p:spPr>
          <a:xfrm>
            <a:off x="306285" y="4506493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professionnels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5057D318-52B4-4C47-BF6F-39C7ED07957D}"/>
              </a:ext>
            </a:extLst>
          </p:cNvPr>
          <p:cNvSpPr/>
          <p:nvPr/>
        </p:nvSpPr>
        <p:spPr>
          <a:xfrm>
            <a:off x="1609690" y="4228976"/>
            <a:ext cx="1201568" cy="211168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lieux de vaccinations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80C63D0-38FA-E54C-8E1E-A1078337E69C}"/>
              </a:ext>
            </a:extLst>
          </p:cNvPr>
          <p:cNvSpPr/>
          <p:nvPr/>
        </p:nvSpPr>
        <p:spPr>
          <a:xfrm>
            <a:off x="1602006" y="4506493"/>
            <a:ext cx="1201568" cy="20856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vaccins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9083802-7548-1E4B-8A56-7CF69B196A43}"/>
              </a:ext>
            </a:extLst>
          </p:cNvPr>
          <p:cNvSpPr/>
          <p:nvPr/>
        </p:nvSpPr>
        <p:spPr>
          <a:xfrm>
            <a:off x="2893666" y="4228976"/>
            <a:ext cx="1201568" cy="2111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Suivre les indicateurs opérationnels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3C60E6F5-687B-5843-AFF4-1533060904DB}"/>
              </a:ext>
            </a:extLst>
          </p:cNvPr>
          <p:cNvSpPr/>
          <p:nvPr/>
        </p:nvSpPr>
        <p:spPr>
          <a:xfrm>
            <a:off x="4268641" y="4228976"/>
            <a:ext cx="1201568" cy="20856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patients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F9A202E3-2BC0-D344-B207-8581E03F55AC}"/>
              </a:ext>
            </a:extLst>
          </p:cNvPr>
          <p:cNvSpPr/>
          <p:nvPr/>
        </p:nvSpPr>
        <p:spPr>
          <a:xfrm>
            <a:off x="4264711" y="4504175"/>
            <a:ext cx="1201568" cy="20856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professionnels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13D870ED-BABE-0C45-B27D-7A11570F0F30}"/>
              </a:ext>
            </a:extLst>
          </p:cNvPr>
          <p:cNvSpPr/>
          <p:nvPr/>
        </p:nvSpPr>
        <p:spPr>
          <a:xfrm>
            <a:off x="5564982" y="4226308"/>
            <a:ext cx="1201568" cy="221532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centre de vaccination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162772D2-B368-B84B-8DEC-6EE6A7717C75}"/>
              </a:ext>
            </a:extLst>
          </p:cNvPr>
          <p:cNvSpPr/>
          <p:nvPr/>
        </p:nvSpPr>
        <p:spPr>
          <a:xfrm>
            <a:off x="5564982" y="4504175"/>
            <a:ext cx="1201568" cy="20856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Prévoir - Indicateurs vaccins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50D3E2BA-6939-B747-969E-1F77A03363B3}"/>
              </a:ext>
            </a:extLst>
          </p:cNvPr>
          <p:cNvSpPr/>
          <p:nvPr/>
        </p:nvSpPr>
        <p:spPr>
          <a:xfrm>
            <a:off x="6845844" y="4216362"/>
            <a:ext cx="1201568" cy="23147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Reporter – Tableaux de bord Tutelle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7B5774BF-10BA-8042-994B-7AE3847A453A}"/>
              </a:ext>
            </a:extLst>
          </p:cNvPr>
          <p:cNvSpPr/>
          <p:nvPr/>
        </p:nvSpPr>
        <p:spPr>
          <a:xfrm>
            <a:off x="6364420" y="1088270"/>
            <a:ext cx="769692" cy="22225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Santé.fr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3B345B5B-5F2C-8045-9500-D9D63A96252E}"/>
              </a:ext>
            </a:extLst>
          </p:cNvPr>
          <p:cNvSpPr/>
          <p:nvPr/>
        </p:nvSpPr>
        <p:spPr>
          <a:xfrm>
            <a:off x="8252834" y="805251"/>
            <a:ext cx="556043" cy="504769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acteurs de prise de rdv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293E8A1F-9984-284A-A47A-3500743A23DD}"/>
              </a:ext>
            </a:extLst>
          </p:cNvPr>
          <p:cNvSpPr/>
          <p:nvPr/>
        </p:nvSpPr>
        <p:spPr>
          <a:xfrm>
            <a:off x="7177965" y="814962"/>
            <a:ext cx="1034663" cy="22414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Echanger avec SI paiement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2A680EE9-FE79-5547-A9C7-048D6FA3D0D9}"/>
              </a:ext>
            </a:extLst>
          </p:cNvPr>
          <p:cNvSpPr/>
          <p:nvPr/>
        </p:nvSpPr>
        <p:spPr>
          <a:xfrm>
            <a:off x="7185861" y="1084188"/>
            <a:ext cx="1034663" cy="2294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Rembourser la </a:t>
            </a:r>
            <a:r>
              <a:rPr lang="fr-FR" sz="788" err="1">
                <a:solidFill>
                  <a:prstClr val="black"/>
                </a:solidFill>
                <a:latin typeface="Calibri" panose="020F0502020204030204"/>
              </a:rPr>
              <a:t>consult</a:t>
            </a:r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. pré-vaccination</a:t>
            </a:r>
          </a:p>
        </p:txBody>
      </p:sp>
      <p:sp>
        <p:nvSpPr>
          <p:cNvPr id="93" name="Round Same Side Corner Rectangle 20">
            <a:extLst>
              <a:ext uri="{FF2B5EF4-FFF2-40B4-BE49-F238E27FC236}">
                <a16:creationId xmlns:a16="http://schemas.microsoft.com/office/drawing/2014/main" id="{94C95FBD-A2CF-42AB-B58E-BAE0A3B507EA}"/>
              </a:ext>
            </a:extLst>
          </p:cNvPr>
          <p:cNvSpPr/>
          <p:nvPr/>
        </p:nvSpPr>
        <p:spPr bwMode="auto">
          <a:xfrm>
            <a:off x="347895" y="3546645"/>
            <a:ext cx="2335519" cy="338710"/>
          </a:xfrm>
          <a:prstGeom prst="round2SameRect">
            <a:avLst>
              <a:gd name="adj1" fmla="val 0"/>
              <a:gd name="adj2" fmla="val 8849"/>
            </a:avLst>
          </a:prstGeom>
          <a:noFill/>
          <a:ln w="31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32147" indent="-32147" defTabSz="685783">
              <a:spcBef>
                <a:spcPts val="169"/>
              </a:spcBef>
              <a:buFont typeface="Arial" pitchFamily="34" charset="0"/>
              <a:buChar char="•"/>
              <a:defRPr/>
            </a:pPr>
            <a:endParaRPr lang="fr-FR" sz="394">
              <a:solidFill>
                <a:srgbClr val="000000"/>
              </a:solidFill>
              <a:latin typeface="Gotham Medium"/>
              <a:cs typeface="Arial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2546BEE-3BFE-415C-856A-A9B7B2AB2F7B}"/>
              </a:ext>
            </a:extLst>
          </p:cNvPr>
          <p:cNvSpPr/>
          <p:nvPr/>
        </p:nvSpPr>
        <p:spPr>
          <a:xfrm>
            <a:off x="395583" y="3614507"/>
            <a:ext cx="1041024" cy="261737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les données et le cycle vaccinal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99C4676-0CCE-4A2B-AA3C-E407D7F25303}"/>
              </a:ext>
            </a:extLst>
          </p:cNvPr>
          <p:cNvSpPr/>
          <p:nvPr/>
        </p:nvSpPr>
        <p:spPr>
          <a:xfrm>
            <a:off x="1525630" y="3601963"/>
            <a:ext cx="1041024" cy="261737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l’éligibilité vaccinale</a:t>
            </a:r>
          </a:p>
        </p:txBody>
      </p:sp>
      <p:sp>
        <p:nvSpPr>
          <p:cNvPr id="96" name="Round Same Side Corner Rectangle 19">
            <a:extLst>
              <a:ext uri="{FF2B5EF4-FFF2-40B4-BE49-F238E27FC236}">
                <a16:creationId xmlns:a16="http://schemas.microsoft.com/office/drawing/2014/main" id="{6C61D546-7E11-438D-AADF-53FED750341B}"/>
              </a:ext>
            </a:extLst>
          </p:cNvPr>
          <p:cNvSpPr/>
          <p:nvPr/>
        </p:nvSpPr>
        <p:spPr bwMode="auto">
          <a:xfrm>
            <a:off x="346147" y="3402234"/>
            <a:ext cx="2335519" cy="154358"/>
          </a:xfrm>
          <a:prstGeom prst="round2SameRect">
            <a:avLst>
              <a:gd name="adj1" fmla="val 20306"/>
              <a:gd name="adj2" fmla="val 0"/>
            </a:avLst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Vaccins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A97575B-CDC8-4A92-98C8-0A2E3C2E402B}"/>
              </a:ext>
            </a:extLst>
          </p:cNvPr>
          <p:cNvSpPr/>
          <p:nvPr/>
        </p:nvSpPr>
        <p:spPr>
          <a:xfrm>
            <a:off x="1351387" y="3077800"/>
            <a:ext cx="682313" cy="3021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Solliciter un retour sur les EI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8485DC4-620F-49F5-8DCC-B8B402C94F2B}"/>
              </a:ext>
            </a:extLst>
          </p:cNvPr>
          <p:cNvSpPr/>
          <p:nvPr/>
        </p:nvSpPr>
        <p:spPr>
          <a:xfrm>
            <a:off x="5361831" y="2126330"/>
            <a:ext cx="896905" cy="3068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Déclarer les EI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11785D7-DA21-4D64-8EA6-4EAD3CBDD01F}"/>
              </a:ext>
            </a:extLst>
          </p:cNvPr>
          <p:cNvSpPr/>
          <p:nvPr/>
        </p:nvSpPr>
        <p:spPr>
          <a:xfrm>
            <a:off x="6631963" y="3624709"/>
            <a:ext cx="2161490" cy="28001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Rappeler les lots défectueux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82CCC32-7837-4B68-96CD-0AB4860DD565}"/>
              </a:ext>
            </a:extLst>
          </p:cNvPr>
          <p:cNvSpPr/>
          <p:nvPr/>
        </p:nvSpPr>
        <p:spPr>
          <a:xfrm>
            <a:off x="1498568" y="1862404"/>
            <a:ext cx="1041026" cy="23398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Définir le séquencement  des invitations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4F86B7A-5681-41BA-9775-CD1E375558EC}"/>
              </a:ext>
            </a:extLst>
          </p:cNvPr>
          <p:cNvSpPr/>
          <p:nvPr/>
        </p:nvSpPr>
        <p:spPr>
          <a:xfrm>
            <a:off x="333484" y="1040201"/>
            <a:ext cx="673454" cy="23250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37B56BC-E0E3-4FCA-8270-DFEEA21431AC}"/>
              </a:ext>
            </a:extLst>
          </p:cNvPr>
          <p:cNvSpPr/>
          <p:nvPr/>
        </p:nvSpPr>
        <p:spPr>
          <a:xfrm>
            <a:off x="1042849" y="1031441"/>
            <a:ext cx="754664" cy="238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vaccins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9BDEB01-3F1B-4913-ADF8-503BD8051462}"/>
              </a:ext>
            </a:extLst>
          </p:cNvPr>
          <p:cNvSpPr/>
          <p:nvPr/>
        </p:nvSpPr>
        <p:spPr>
          <a:xfrm>
            <a:off x="1838807" y="1024616"/>
            <a:ext cx="655369" cy="24744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campagnes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FC54A9F-F501-45E8-AB79-DA2C65A5FB8A}"/>
              </a:ext>
            </a:extLst>
          </p:cNvPr>
          <p:cNvSpPr/>
          <p:nvPr/>
        </p:nvSpPr>
        <p:spPr>
          <a:xfrm>
            <a:off x="2532052" y="1019617"/>
            <a:ext cx="1087266" cy="25928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Informer sur les évènements indésirables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9BE3864-3D54-4F17-A189-B8474A66B480}"/>
              </a:ext>
            </a:extLst>
          </p:cNvPr>
          <p:cNvSpPr/>
          <p:nvPr/>
        </p:nvSpPr>
        <p:spPr>
          <a:xfrm>
            <a:off x="2782117" y="2991159"/>
            <a:ext cx="718800" cy="13590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Identifier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3310139-F034-4C08-B064-686615AED159}"/>
              </a:ext>
            </a:extLst>
          </p:cNvPr>
          <p:cNvSpPr/>
          <p:nvPr/>
        </p:nvSpPr>
        <p:spPr>
          <a:xfrm>
            <a:off x="4331719" y="2980417"/>
            <a:ext cx="847887" cy="15368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Enrôler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DF80FFF-A3AF-48B5-9B5D-C747BA49738B}"/>
              </a:ext>
            </a:extLst>
          </p:cNvPr>
          <p:cNvSpPr/>
          <p:nvPr/>
        </p:nvSpPr>
        <p:spPr>
          <a:xfrm>
            <a:off x="2782472" y="3526031"/>
            <a:ext cx="845011" cy="2371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Gérer l’activité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84A4B93-B842-4A29-896A-0EF129980F3E}"/>
              </a:ext>
            </a:extLst>
          </p:cNvPr>
          <p:cNvSpPr/>
          <p:nvPr/>
        </p:nvSpPr>
        <p:spPr>
          <a:xfrm>
            <a:off x="3539940" y="2988014"/>
            <a:ext cx="728702" cy="13905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Authentifier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2CC3FCE-EB57-4C6C-B025-1F5FC74A15BB}"/>
              </a:ext>
            </a:extLst>
          </p:cNvPr>
          <p:cNvSpPr/>
          <p:nvPr/>
        </p:nvSpPr>
        <p:spPr>
          <a:xfrm>
            <a:off x="3664049" y="3528722"/>
            <a:ext cx="597837" cy="23448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Payer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ED968FC-1958-413A-909E-1B38FCBC8E6F}"/>
              </a:ext>
            </a:extLst>
          </p:cNvPr>
          <p:cNvSpPr/>
          <p:nvPr/>
        </p:nvSpPr>
        <p:spPr>
          <a:xfrm>
            <a:off x="2776547" y="3179857"/>
            <a:ext cx="1469793" cy="30105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Réaliser la consultation pré-vaccination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710AB10-81AB-41C2-B8D6-5C45799337B8}"/>
              </a:ext>
            </a:extLst>
          </p:cNvPr>
          <p:cNvSpPr/>
          <p:nvPr/>
        </p:nvSpPr>
        <p:spPr>
          <a:xfrm>
            <a:off x="4335637" y="3176128"/>
            <a:ext cx="843969" cy="2933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83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Prescrire la vaccination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DC6EC3F-75DF-4261-A969-202ACEEE55CF}"/>
              </a:ext>
            </a:extLst>
          </p:cNvPr>
          <p:cNvSpPr/>
          <p:nvPr/>
        </p:nvSpPr>
        <p:spPr>
          <a:xfrm>
            <a:off x="4334594" y="3507872"/>
            <a:ext cx="845011" cy="2371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r>
              <a:rPr lang="fr-FR" sz="788">
                <a:solidFill>
                  <a:prstClr val="black"/>
                </a:solidFill>
                <a:latin typeface="Calibri" panose="020F0502020204030204"/>
              </a:rPr>
              <a:t>Apporter un support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DD2FA51-DA5E-44DA-8FFC-5B04ABB950EC}"/>
              </a:ext>
            </a:extLst>
          </p:cNvPr>
          <p:cNvSpPr/>
          <p:nvPr/>
        </p:nvSpPr>
        <p:spPr>
          <a:xfrm>
            <a:off x="7550105" y="4893242"/>
            <a:ext cx="411918" cy="118710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 defTabSz="685766"/>
            <a:endParaRPr lang="fr-FR" sz="78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ACFFB32-44AF-4AAF-9F0F-D17DFD517605}"/>
              </a:ext>
            </a:extLst>
          </p:cNvPr>
          <p:cNvSpPr txBox="1"/>
          <p:nvPr/>
        </p:nvSpPr>
        <p:spPr>
          <a:xfrm>
            <a:off x="7962023" y="4845639"/>
            <a:ext cx="10865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/>
              <a:t>Hors périmètre janvier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560167-0D17-4DD9-8535-FBE177250730}"/>
              </a:ext>
            </a:extLst>
          </p:cNvPr>
          <p:cNvSpPr txBox="1"/>
          <p:nvPr/>
        </p:nvSpPr>
        <p:spPr>
          <a:xfrm>
            <a:off x="7784327" y="0"/>
            <a:ext cx="13596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bg2"/>
                </a:solidFill>
              </a:rPr>
              <a:t>Version de travail</a:t>
            </a:r>
          </a:p>
        </p:txBody>
      </p:sp>
      <p:sp>
        <p:nvSpPr>
          <p:cNvPr id="109" name="Espace réservé de la date 2">
            <a:extLst>
              <a:ext uri="{FF2B5EF4-FFF2-40B4-BE49-F238E27FC236}">
                <a16:creationId xmlns:a16="http://schemas.microsoft.com/office/drawing/2014/main" id="{7D3A3A5E-4316-6E46-A38D-EED5C7B3A735}"/>
              </a:ext>
            </a:extLst>
          </p:cNvPr>
          <p:cNvSpPr txBox="1">
            <a:spLocks/>
          </p:cNvSpPr>
          <p:nvPr/>
        </p:nvSpPr>
        <p:spPr bwMode="gray">
          <a:xfrm>
            <a:off x="-189693" y="4833784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100" b="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148353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EA02B22-7885-4F4E-B9A7-A767550B63D3}"/>
              </a:ext>
            </a:extLst>
          </p:cNvPr>
          <p:cNvSpPr/>
          <p:nvPr/>
        </p:nvSpPr>
        <p:spPr>
          <a:xfrm>
            <a:off x="6905897" y="2855978"/>
            <a:ext cx="1975437" cy="1102528"/>
          </a:xfrm>
          <a:prstGeom prst="roundRect">
            <a:avLst>
              <a:gd name="adj" fmla="val 7141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Entre mes 2 injections</a:t>
            </a:r>
          </a:p>
        </p:txBody>
      </p:sp>
      <p:sp>
        <p:nvSpPr>
          <p:cNvPr id="126" name="Rectangle: Rounded Corners 107">
            <a:extLst>
              <a:ext uri="{FF2B5EF4-FFF2-40B4-BE49-F238E27FC236}">
                <a16:creationId xmlns:a16="http://schemas.microsoft.com/office/drawing/2014/main" id="{6E06497C-0861-5341-8086-6EECE04E9615}"/>
              </a:ext>
            </a:extLst>
          </p:cNvPr>
          <p:cNvSpPr/>
          <p:nvPr/>
        </p:nvSpPr>
        <p:spPr>
          <a:xfrm>
            <a:off x="653144" y="2864823"/>
            <a:ext cx="1622213" cy="1752403"/>
          </a:xfrm>
          <a:prstGeom prst="roundRect">
            <a:avLst>
              <a:gd name="adj" fmla="val 9305"/>
            </a:avLst>
          </a:prstGeom>
          <a:solidFill>
            <a:srgbClr val="E3E3F5"/>
          </a:solidFill>
          <a:ln w="635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Après mon rappel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0000" y="528500"/>
            <a:ext cx="8424000" cy="720000"/>
          </a:xfrm>
        </p:spPr>
        <p:txBody>
          <a:bodyPr/>
          <a:lstStyle/>
          <a:p>
            <a:r>
              <a:rPr lang="fr-FR" sz="2000" dirty="0"/>
              <a:t>Parcours patient – Cas nominal*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4EE0884-444D-433C-B4FE-D441561783E4}"/>
              </a:ext>
            </a:extLst>
          </p:cNvPr>
          <p:cNvSpPr/>
          <p:nvPr/>
        </p:nvSpPr>
        <p:spPr>
          <a:xfrm>
            <a:off x="4964481" y="973278"/>
            <a:ext cx="1283831" cy="1584984"/>
          </a:xfrm>
          <a:prstGeom prst="roundRect">
            <a:avLst>
              <a:gd name="adj" fmla="val 767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prends rdv pour ma 1ère injection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E735F184-3293-40B4-A9FC-2F62D951A8D3}"/>
              </a:ext>
            </a:extLst>
          </p:cNvPr>
          <p:cNvSpPr/>
          <p:nvPr/>
        </p:nvSpPr>
        <p:spPr>
          <a:xfrm>
            <a:off x="6442505" y="833111"/>
            <a:ext cx="2438828" cy="1856833"/>
          </a:xfrm>
          <a:prstGeom prst="roundRect">
            <a:avLst>
              <a:gd name="adj" fmla="val 461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reçois ma 1</a:t>
            </a:r>
            <a:r>
              <a:rPr lang="fr-FR" sz="800" b="1" baseline="30000" dirty="0">
                <a:solidFill>
                  <a:schemeClr val="tx1"/>
                </a:solidFill>
              </a:rPr>
              <a:t>ère</a:t>
            </a:r>
            <a:r>
              <a:rPr lang="fr-FR" sz="800" b="1" dirty="0">
                <a:solidFill>
                  <a:schemeClr val="tx1"/>
                </a:solidFill>
              </a:rPr>
              <a:t> injection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C84C2461-A573-42FF-94E6-F9FC3F04D470}"/>
              </a:ext>
            </a:extLst>
          </p:cNvPr>
          <p:cNvSpPr/>
          <p:nvPr/>
        </p:nvSpPr>
        <p:spPr>
          <a:xfrm>
            <a:off x="232829" y="1138074"/>
            <a:ext cx="1674348" cy="1248812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reçois une invitation / un bon de prise en charge avec un code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6AEDA03-EB57-42DF-B779-2BEC95EE0B8D}"/>
              </a:ext>
            </a:extLst>
          </p:cNvPr>
          <p:cNvCxnSpPr>
            <a:cxnSpLocks/>
            <a:stCxn id="65" idx="3"/>
            <a:endCxn id="62" idx="1"/>
          </p:cNvCxnSpPr>
          <p:nvPr/>
        </p:nvCxnSpPr>
        <p:spPr>
          <a:xfrm flipV="1">
            <a:off x="1907177" y="1756782"/>
            <a:ext cx="274365" cy="569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288EBFB-1BD8-4316-AD67-21AF715BC0F0}"/>
              </a:ext>
            </a:extLst>
          </p:cNvPr>
          <p:cNvCxnSpPr>
            <a:cxnSpLocks/>
            <a:stCxn id="62" idx="3"/>
            <a:endCxn id="55" idx="1"/>
          </p:cNvCxnSpPr>
          <p:nvPr/>
        </p:nvCxnSpPr>
        <p:spPr>
          <a:xfrm>
            <a:off x="4708053" y="1756782"/>
            <a:ext cx="256428" cy="898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D01801A5-ECBB-4C56-BE8D-E7C5793A9ED0}"/>
              </a:ext>
            </a:extLst>
          </p:cNvPr>
          <p:cNvSpPr/>
          <p:nvPr/>
        </p:nvSpPr>
        <p:spPr>
          <a:xfrm>
            <a:off x="5055506" y="1601169"/>
            <a:ext cx="1102763" cy="41096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consulte les lieux de vaccination près de chez moi 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9FD3CAF-6929-4C41-901D-303D3194286C}"/>
              </a:ext>
            </a:extLst>
          </p:cNvPr>
          <p:cNvSpPr/>
          <p:nvPr/>
        </p:nvSpPr>
        <p:spPr>
          <a:xfrm>
            <a:off x="5055506" y="2049086"/>
            <a:ext cx="1102763" cy="407689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prends rdv pour la 1ère injection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CFD73993-405D-4AEA-8DF3-A6FC70484D69}"/>
              </a:ext>
            </a:extLst>
          </p:cNvPr>
          <p:cNvSpPr/>
          <p:nvPr/>
        </p:nvSpPr>
        <p:spPr>
          <a:xfrm>
            <a:off x="6522716" y="1150739"/>
            <a:ext cx="2246893" cy="161421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suis accueilli sur le lieu de vaccination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DEFFAD8-32A6-4786-A8EE-230539E2DB8E}"/>
              </a:ext>
            </a:extLst>
          </p:cNvPr>
          <p:cNvSpPr/>
          <p:nvPr/>
        </p:nvSpPr>
        <p:spPr>
          <a:xfrm>
            <a:off x="6522716" y="1766298"/>
            <a:ext cx="2246893" cy="237799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PS vaccinateur accède à 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mon dossier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BBE23A7-F5B5-4F20-AA8F-435F04E01ADA}"/>
              </a:ext>
            </a:extLst>
          </p:cNvPr>
          <p:cNvSpPr/>
          <p:nvPr/>
        </p:nvSpPr>
        <p:spPr>
          <a:xfrm>
            <a:off x="6522716" y="1377999"/>
            <a:ext cx="2246893" cy="326798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communique mon bon de prise en charge avec le code qui m’a été adressé ainsi que ma prescription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AA1DC607-71E9-431A-988B-FF5F79C1E0B8}"/>
              </a:ext>
            </a:extLst>
          </p:cNvPr>
          <p:cNvSpPr/>
          <p:nvPr/>
        </p:nvSpPr>
        <p:spPr>
          <a:xfrm>
            <a:off x="6522716" y="2062252"/>
            <a:ext cx="2246892" cy="2098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reçois la première injection de vaccination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7824A740-02C4-45F3-9C25-7DADA6C62B8C}"/>
              </a:ext>
            </a:extLst>
          </p:cNvPr>
          <p:cNvSpPr/>
          <p:nvPr/>
        </p:nvSpPr>
        <p:spPr>
          <a:xfrm>
            <a:off x="321305" y="1857935"/>
            <a:ext cx="1497396" cy="435335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J’ai été identifié dans le cadre d’une campagne. Je reçois une invitation.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01CA92D0-2784-41EB-89BC-61947DC42B74}"/>
              </a:ext>
            </a:extLst>
          </p:cNvPr>
          <p:cNvSpPr/>
          <p:nvPr/>
        </p:nvSpPr>
        <p:spPr>
          <a:xfrm>
            <a:off x="7010400" y="3163188"/>
            <a:ext cx="1773600" cy="326290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peux consulter mon compte-rendu de vaccination (format à arbitrer)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A07C0521-A9E5-466A-8640-7F4728725BB0}"/>
              </a:ext>
            </a:extLst>
          </p:cNvPr>
          <p:cNvSpPr/>
          <p:nvPr/>
        </p:nvSpPr>
        <p:spPr>
          <a:xfrm>
            <a:off x="7010400" y="3553041"/>
            <a:ext cx="1773600" cy="237347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reçois une relance en vue de ma 2ème injection</a:t>
            </a:r>
          </a:p>
        </p:txBody>
      </p:sp>
      <p:sp>
        <p:nvSpPr>
          <p:cNvPr id="51" name="Rectangle: Rounded Corners 64">
            <a:extLst>
              <a:ext uri="{FF2B5EF4-FFF2-40B4-BE49-F238E27FC236}">
                <a16:creationId xmlns:a16="http://schemas.microsoft.com/office/drawing/2014/main" id="{A71B39CA-4F64-2A46-908E-913DFBD42C38}"/>
              </a:ext>
            </a:extLst>
          </p:cNvPr>
          <p:cNvSpPr/>
          <p:nvPr/>
        </p:nvSpPr>
        <p:spPr>
          <a:xfrm>
            <a:off x="5325889" y="186320"/>
            <a:ext cx="3555444" cy="523220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souhaite me faire vacciner et recherche de l’information</a:t>
            </a:r>
          </a:p>
        </p:txBody>
      </p:sp>
      <p:sp>
        <p:nvSpPr>
          <p:cNvPr id="57" name="Rectangle: Rounded Corners 96">
            <a:extLst>
              <a:ext uri="{FF2B5EF4-FFF2-40B4-BE49-F238E27FC236}">
                <a16:creationId xmlns:a16="http://schemas.microsoft.com/office/drawing/2014/main" id="{821A9B65-28DC-B741-A28B-0401C54BE458}"/>
              </a:ext>
            </a:extLst>
          </p:cNvPr>
          <p:cNvSpPr/>
          <p:nvPr/>
        </p:nvSpPr>
        <p:spPr>
          <a:xfrm>
            <a:off x="5988849" y="390366"/>
            <a:ext cx="2253874" cy="239739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m’informe sur les vaccins, la campagne et les EI </a:t>
            </a:r>
          </a:p>
        </p:txBody>
      </p:sp>
      <p:cxnSp>
        <p:nvCxnSpPr>
          <p:cNvPr id="124" name="Straight Arrow Connector 51">
            <a:extLst>
              <a:ext uri="{FF2B5EF4-FFF2-40B4-BE49-F238E27FC236}">
                <a16:creationId xmlns:a16="http://schemas.microsoft.com/office/drawing/2014/main" id="{45ABFCE4-1237-2647-B3D1-0E08ED6363B9}"/>
              </a:ext>
            </a:extLst>
          </p:cNvPr>
          <p:cNvCxnSpPr>
            <a:cxnSpLocks/>
            <a:stCxn id="108" idx="1"/>
            <a:endCxn id="100" idx="3"/>
          </p:cNvCxnSpPr>
          <p:nvPr/>
        </p:nvCxnSpPr>
        <p:spPr>
          <a:xfrm flipH="1">
            <a:off x="5010363" y="3407242"/>
            <a:ext cx="1895534" cy="3271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51">
            <a:extLst>
              <a:ext uri="{FF2B5EF4-FFF2-40B4-BE49-F238E27FC236}">
                <a16:creationId xmlns:a16="http://schemas.microsoft.com/office/drawing/2014/main" id="{ABEEB018-29DF-4D43-B97E-C81E3E2EA1DB}"/>
              </a:ext>
            </a:extLst>
          </p:cNvPr>
          <p:cNvCxnSpPr>
            <a:cxnSpLocks/>
            <a:stCxn id="55" idx="3"/>
            <a:endCxn id="64" idx="1"/>
          </p:cNvCxnSpPr>
          <p:nvPr/>
        </p:nvCxnSpPr>
        <p:spPr>
          <a:xfrm flipV="1">
            <a:off x="6248312" y="1761528"/>
            <a:ext cx="194193" cy="424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: Rounded Corners 108">
            <a:extLst>
              <a:ext uri="{FF2B5EF4-FFF2-40B4-BE49-F238E27FC236}">
                <a16:creationId xmlns:a16="http://schemas.microsoft.com/office/drawing/2014/main" id="{A745F71D-F9DF-C74A-8763-9A4C349610AA}"/>
              </a:ext>
            </a:extLst>
          </p:cNvPr>
          <p:cNvSpPr/>
          <p:nvPr/>
        </p:nvSpPr>
        <p:spPr>
          <a:xfrm>
            <a:off x="740229" y="3161260"/>
            <a:ext cx="1441313" cy="29532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peux consulter les données concernant ma vaccination</a:t>
            </a:r>
          </a:p>
        </p:txBody>
      </p:sp>
      <p:sp>
        <p:nvSpPr>
          <p:cNvPr id="129" name="Rectangle: Rounded Corners 110">
            <a:extLst>
              <a:ext uri="{FF2B5EF4-FFF2-40B4-BE49-F238E27FC236}">
                <a16:creationId xmlns:a16="http://schemas.microsoft.com/office/drawing/2014/main" id="{7542999D-377D-0F40-8A77-DEE2CC1484A6}"/>
              </a:ext>
            </a:extLst>
          </p:cNvPr>
          <p:cNvSpPr/>
          <p:nvPr/>
        </p:nvSpPr>
        <p:spPr>
          <a:xfrm>
            <a:off x="742610" y="3543465"/>
            <a:ext cx="1452535" cy="29532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peux déclarer un évènement indésirable</a:t>
            </a:r>
          </a:p>
        </p:txBody>
      </p:sp>
      <p:cxnSp>
        <p:nvCxnSpPr>
          <p:cNvPr id="133" name="Straight Arrow Connector 51">
            <a:extLst>
              <a:ext uri="{FF2B5EF4-FFF2-40B4-BE49-F238E27FC236}">
                <a16:creationId xmlns:a16="http://schemas.microsoft.com/office/drawing/2014/main" id="{767503CC-3CB7-DF40-87BE-9D496CD887C6}"/>
              </a:ext>
            </a:extLst>
          </p:cNvPr>
          <p:cNvCxnSpPr>
            <a:cxnSpLocks/>
            <a:stCxn id="100" idx="1"/>
            <a:endCxn id="126" idx="3"/>
          </p:cNvCxnSpPr>
          <p:nvPr/>
        </p:nvCxnSpPr>
        <p:spPr>
          <a:xfrm flipH="1">
            <a:off x="2275357" y="3734432"/>
            <a:ext cx="296178" cy="659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: Rounded Corners 111">
            <a:extLst>
              <a:ext uri="{FF2B5EF4-FFF2-40B4-BE49-F238E27FC236}">
                <a16:creationId xmlns:a16="http://schemas.microsoft.com/office/drawing/2014/main" id="{F34CB86D-9D51-9D4C-B2FA-34A3A9A644C3}"/>
              </a:ext>
            </a:extLst>
          </p:cNvPr>
          <p:cNvSpPr/>
          <p:nvPr/>
        </p:nvSpPr>
        <p:spPr>
          <a:xfrm>
            <a:off x="755264" y="3944206"/>
            <a:ext cx="1426278" cy="415962"/>
          </a:xfrm>
          <a:prstGeom prst="roundRect">
            <a:avLst>
              <a:gd name="adj" fmla="val 6178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Les données concernant ma vaccination sont disponibles dans mon DMP/ENS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ADAF3E0-01FC-4349-A5E5-78888FC42B8E}"/>
              </a:ext>
            </a:extLst>
          </p:cNvPr>
          <p:cNvSpPr/>
          <p:nvPr/>
        </p:nvSpPr>
        <p:spPr>
          <a:xfrm>
            <a:off x="2181542" y="846299"/>
            <a:ext cx="2526511" cy="1820965"/>
          </a:xfrm>
          <a:prstGeom prst="roundRect">
            <a:avLst>
              <a:gd name="adj" fmla="val 61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consulte mon médecin traitant / un médecin généraliste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4B0B0FCB-DE17-47D9-87FB-48194B808531}"/>
              </a:ext>
            </a:extLst>
          </p:cNvPr>
          <p:cNvSpPr/>
          <p:nvPr/>
        </p:nvSpPr>
        <p:spPr>
          <a:xfrm>
            <a:off x="2284754" y="1267157"/>
            <a:ext cx="2333171" cy="2506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J’indique à mon médecin que je suis invité à me faire vacciné (réception d’un bon)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1093A1FC-09B6-4F4D-91BD-7CEAA3D4BA11}"/>
              </a:ext>
            </a:extLst>
          </p:cNvPr>
          <p:cNvSpPr/>
          <p:nvPr/>
        </p:nvSpPr>
        <p:spPr>
          <a:xfrm>
            <a:off x="2280377" y="1573797"/>
            <a:ext cx="2333171" cy="263442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partage mes antécédents et mes informations médicales utiles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DD00C9E-D812-4CB2-8040-5D9A43B789C9}"/>
              </a:ext>
            </a:extLst>
          </p:cNvPr>
          <p:cNvSpPr/>
          <p:nvPr/>
        </p:nvSpPr>
        <p:spPr>
          <a:xfrm>
            <a:off x="2279600" y="1904703"/>
            <a:ext cx="2361124" cy="19645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Mon médecin me remet une prescription pour un vaccin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409DE097-4042-4EBC-9B5F-AA3B44801EDC}"/>
              </a:ext>
            </a:extLst>
          </p:cNvPr>
          <p:cNvSpPr/>
          <p:nvPr/>
        </p:nvSpPr>
        <p:spPr>
          <a:xfrm>
            <a:off x="2279600" y="2171029"/>
            <a:ext cx="2361124" cy="294455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Mon médecin indique dans VAC-SI qu’il a réalisé la consultation de pré-vaccination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776C2EB4-CC39-4902-BBB9-D941A91A9E56}"/>
              </a:ext>
            </a:extLst>
          </p:cNvPr>
          <p:cNvSpPr/>
          <p:nvPr/>
        </p:nvSpPr>
        <p:spPr>
          <a:xfrm>
            <a:off x="6522716" y="2327097"/>
            <a:ext cx="2246892" cy="2098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PS vaccinateur renseigne les informations liées au vaccin qui m’a été administré dans VAC-SI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D5E2A6D8-6F7A-4455-94A6-B01E9C273B69}"/>
              </a:ext>
            </a:extLst>
          </p:cNvPr>
          <p:cNvSpPr/>
          <p:nvPr/>
        </p:nvSpPr>
        <p:spPr>
          <a:xfrm>
            <a:off x="5325889" y="2785872"/>
            <a:ext cx="1283831" cy="1882827"/>
          </a:xfrm>
          <a:prstGeom prst="roundRect">
            <a:avLst>
              <a:gd name="adj" fmla="val 767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Entre mes 2 injections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8074BE6E-D11E-4EED-A6B1-546C598F3729}"/>
              </a:ext>
            </a:extLst>
          </p:cNvPr>
          <p:cNvSpPr/>
          <p:nvPr/>
        </p:nvSpPr>
        <p:spPr>
          <a:xfrm>
            <a:off x="5416914" y="3547540"/>
            <a:ext cx="1102763" cy="41096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consulte les lieux de vaccination près de chez moi 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69B78812-6B92-481C-8E89-2AF5A7B79332}"/>
              </a:ext>
            </a:extLst>
          </p:cNvPr>
          <p:cNvSpPr/>
          <p:nvPr/>
        </p:nvSpPr>
        <p:spPr>
          <a:xfrm>
            <a:off x="5416914" y="3995458"/>
            <a:ext cx="1102763" cy="269932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prends rdv pour la 2ème injection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6F0BA8F2-63D5-463B-B834-631EFF664F3E}"/>
              </a:ext>
            </a:extLst>
          </p:cNvPr>
          <p:cNvSpPr/>
          <p:nvPr/>
        </p:nvSpPr>
        <p:spPr>
          <a:xfrm>
            <a:off x="2571535" y="2789005"/>
            <a:ext cx="2438828" cy="1890853"/>
          </a:xfrm>
          <a:prstGeom prst="roundRect">
            <a:avLst>
              <a:gd name="adj" fmla="val 461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reçois ma 2</a:t>
            </a:r>
            <a:r>
              <a:rPr lang="fr-FR" sz="800" b="1" baseline="30000" dirty="0">
                <a:solidFill>
                  <a:schemeClr val="tx1"/>
                </a:solidFill>
              </a:rPr>
              <a:t>ère</a:t>
            </a:r>
            <a:r>
              <a:rPr lang="fr-FR" sz="800" b="1" dirty="0">
                <a:solidFill>
                  <a:schemeClr val="tx1"/>
                </a:solidFill>
              </a:rPr>
              <a:t> injection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B0D5FAEA-8F0D-44F7-80F7-E1E54D61AD35}"/>
              </a:ext>
            </a:extLst>
          </p:cNvPr>
          <p:cNvSpPr/>
          <p:nvPr/>
        </p:nvSpPr>
        <p:spPr>
          <a:xfrm>
            <a:off x="2651746" y="3036147"/>
            <a:ext cx="2246893" cy="161421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suis accueilli sur le lieu de vaccination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4E8ADCCB-B04B-452B-971B-C0C927C26283}"/>
              </a:ext>
            </a:extLst>
          </p:cNvPr>
          <p:cNvSpPr/>
          <p:nvPr/>
        </p:nvSpPr>
        <p:spPr>
          <a:xfrm>
            <a:off x="2651746" y="3608162"/>
            <a:ext cx="2246893" cy="237799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PS vaccinateur accède à 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mon dossier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413BA8D0-0630-406E-BEFC-9D5A42EDDDD8}"/>
              </a:ext>
            </a:extLst>
          </p:cNvPr>
          <p:cNvSpPr/>
          <p:nvPr/>
        </p:nvSpPr>
        <p:spPr>
          <a:xfrm>
            <a:off x="2651746" y="3237281"/>
            <a:ext cx="2246893" cy="326798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communique mon bon de prise en charge avec le code qui m’a été adressé ainsi que ma prescription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805AF462-78E5-429A-9D8F-0FBE82DB3031}"/>
              </a:ext>
            </a:extLst>
          </p:cNvPr>
          <p:cNvSpPr/>
          <p:nvPr/>
        </p:nvSpPr>
        <p:spPr>
          <a:xfrm>
            <a:off x="2651746" y="3895406"/>
            <a:ext cx="2246892" cy="2098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reçois </a:t>
            </a:r>
            <a:r>
              <a:rPr lang="fr-FR" sz="700">
                <a:solidFill>
                  <a:schemeClr val="tx1"/>
                </a:solidFill>
              </a:rPr>
              <a:t>la deuxième</a:t>
            </a:r>
            <a:r>
              <a:rPr lang="fr-FR" sz="700" dirty="0">
                <a:solidFill>
                  <a:schemeClr val="tx1"/>
                </a:solidFill>
              </a:rPr>
              <a:t> injection de vaccination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3B619496-647F-4155-AC42-F1967119D9E1}"/>
              </a:ext>
            </a:extLst>
          </p:cNvPr>
          <p:cNvSpPr/>
          <p:nvPr/>
        </p:nvSpPr>
        <p:spPr>
          <a:xfrm>
            <a:off x="2651746" y="4142834"/>
            <a:ext cx="2246892" cy="2098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PS vaccinateur renseigne les informations liées au vaccin qui m’a été administré dans VAC-SI</a:t>
            </a:r>
          </a:p>
        </p:txBody>
      </p:sp>
      <p:cxnSp>
        <p:nvCxnSpPr>
          <p:cNvPr id="120" name="Straight Arrow Connector 51">
            <a:extLst>
              <a:ext uri="{FF2B5EF4-FFF2-40B4-BE49-F238E27FC236}">
                <a16:creationId xmlns:a16="http://schemas.microsoft.com/office/drawing/2014/main" id="{7A3E6152-968C-4A1C-B225-50ED3C168432}"/>
              </a:ext>
            </a:extLst>
          </p:cNvPr>
          <p:cNvCxnSpPr>
            <a:cxnSpLocks/>
            <a:stCxn id="95" idx="1"/>
            <a:endCxn id="100" idx="3"/>
          </p:cNvCxnSpPr>
          <p:nvPr/>
        </p:nvCxnSpPr>
        <p:spPr>
          <a:xfrm flipH="1">
            <a:off x="5010363" y="3727286"/>
            <a:ext cx="315526" cy="714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4E27187F-A34C-4820-82A1-FF026CD26D30}"/>
              </a:ext>
            </a:extLst>
          </p:cNvPr>
          <p:cNvSpPr/>
          <p:nvPr/>
        </p:nvSpPr>
        <p:spPr>
          <a:xfrm>
            <a:off x="2651746" y="4400354"/>
            <a:ext cx="2246892" cy="20983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PS vaccinateur génère et me remet mon attestation de vaccination (format à arbitrer)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7E243-B2A3-4671-8E6B-9FE0B5E8E760}"/>
              </a:ext>
            </a:extLst>
          </p:cNvPr>
          <p:cNvSpPr txBox="1"/>
          <p:nvPr/>
        </p:nvSpPr>
        <p:spPr>
          <a:xfrm>
            <a:off x="7629628" y="4849458"/>
            <a:ext cx="17417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*Scénario 2 injections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AC386020-9AF7-4A97-A52E-88CA6F57E06C}"/>
              </a:ext>
            </a:extLst>
          </p:cNvPr>
          <p:cNvSpPr/>
          <p:nvPr/>
        </p:nvSpPr>
        <p:spPr>
          <a:xfrm>
            <a:off x="5483708" y="4884294"/>
            <a:ext cx="391842" cy="165259"/>
          </a:xfrm>
          <a:prstGeom prst="roundRect">
            <a:avLst>
              <a:gd name="adj" fmla="val 767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800" b="1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9D28F8-F866-46D2-A349-38FC9E6D199F}"/>
              </a:ext>
            </a:extLst>
          </p:cNvPr>
          <p:cNvSpPr txBox="1"/>
          <p:nvPr/>
        </p:nvSpPr>
        <p:spPr>
          <a:xfrm>
            <a:off x="5792736" y="4855778"/>
            <a:ext cx="17417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Actions effectuées hors VAC-SI</a:t>
            </a: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BF46AF78-72EB-4BD9-A930-B30F0B2ADB58}"/>
              </a:ext>
            </a:extLst>
          </p:cNvPr>
          <p:cNvSpPr/>
          <p:nvPr/>
        </p:nvSpPr>
        <p:spPr>
          <a:xfrm>
            <a:off x="3375428" y="4879215"/>
            <a:ext cx="440265" cy="161328"/>
          </a:xfrm>
          <a:prstGeom prst="roundRect">
            <a:avLst>
              <a:gd name="adj" fmla="val 7141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800" b="1" dirty="0">
              <a:solidFill>
                <a:schemeClr val="tx1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43E455C-9128-4A41-B0ED-679F921B1EC4}"/>
              </a:ext>
            </a:extLst>
          </p:cNvPr>
          <p:cNvSpPr txBox="1"/>
          <p:nvPr/>
        </p:nvSpPr>
        <p:spPr>
          <a:xfrm>
            <a:off x="3765167" y="4853389"/>
            <a:ext cx="16796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Actions effectuées dans VAC-SI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F3A84EC-197D-4159-8E91-96BC784C143D}"/>
              </a:ext>
            </a:extLst>
          </p:cNvPr>
          <p:cNvCxnSpPr>
            <a:cxnSpLocks/>
            <a:endCxn id="108" idx="0"/>
          </p:cNvCxnSpPr>
          <p:nvPr/>
        </p:nvCxnSpPr>
        <p:spPr>
          <a:xfrm>
            <a:off x="7893616" y="2689944"/>
            <a:ext cx="0" cy="16603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D6A30D9-74F6-AB44-8D57-E134C76DCBD5}"/>
              </a:ext>
            </a:extLst>
          </p:cNvPr>
          <p:cNvCxnSpPr>
            <a:cxnSpLocks/>
            <a:stCxn id="64" idx="2"/>
            <a:endCxn id="95" idx="0"/>
          </p:cNvCxnSpPr>
          <p:nvPr/>
        </p:nvCxnSpPr>
        <p:spPr>
          <a:xfrm flipH="1">
            <a:off x="5967805" y="2689944"/>
            <a:ext cx="1694114" cy="9592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111">
            <a:extLst>
              <a:ext uri="{FF2B5EF4-FFF2-40B4-BE49-F238E27FC236}">
                <a16:creationId xmlns:a16="http://schemas.microsoft.com/office/drawing/2014/main" id="{1BFC5A7E-3395-DE4C-89E6-FA0F5FEB63FC}"/>
              </a:ext>
            </a:extLst>
          </p:cNvPr>
          <p:cNvSpPr/>
          <p:nvPr/>
        </p:nvSpPr>
        <p:spPr>
          <a:xfrm>
            <a:off x="5416914" y="4318231"/>
            <a:ext cx="1102763" cy="303262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peux avertir mon médecin traitant de ma vaccination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B98A74C3-8217-4BE8-B5AA-AC19BEACF9E5}"/>
              </a:ext>
            </a:extLst>
          </p:cNvPr>
          <p:cNvSpPr/>
          <p:nvPr/>
        </p:nvSpPr>
        <p:spPr>
          <a:xfrm>
            <a:off x="5418907" y="3189417"/>
            <a:ext cx="1100770" cy="31430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peux déclarer un événement indésirable</a:t>
            </a:r>
          </a:p>
        </p:txBody>
      </p:sp>
    </p:spTree>
    <p:extLst>
      <p:ext uri="{BB962C8B-B14F-4D97-AF65-F5344CB8AC3E}">
        <p14:creationId xmlns:p14="http://schemas.microsoft.com/office/powerpoint/2010/main" val="3127342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82544749-C6A4-4B2A-ADDC-CAA578E4EE20}"/>
              </a:ext>
            </a:extLst>
          </p:cNvPr>
          <p:cNvCxnSpPr>
            <a:cxnSpLocks/>
          </p:cNvCxnSpPr>
          <p:nvPr/>
        </p:nvCxnSpPr>
        <p:spPr>
          <a:xfrm>
            <a:off x="2036654" y="1571191"/>
            <a:ext cx="2438181" cy="393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631A3E86-A737-4F17-83EF-DD82F51E2617}"/>
              </a:ext>
            </a:extLst>
          </p:cNvPr>
          <p:cNvSpPr/>
          <p:nvPr/>
        </p:nvSpPr>
        <p:spPr>
          <a:xfrm>
            <a:off x="4294618" y="2530300"/>
            <a:ext cx="2761425" cy="775324"/>
          </a:xfrm>
          <a:prstGeom prst="roundRect">
            <a:avLst>
              <a:gd name="adj" fmla="val 759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8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605688" y="6576788"/>
            <a:ext cx="1170000" cy="360000"/>
          </a:xfrm>
        </p:spPr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1688" y="6576788"/>
            <a:ext cx="5904000" cy="360000"/>
          </a:xfrm>
        </p:spPr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255688" y="6576788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1F5F422-E24E-47BB-BB3E-54352D2041F6}"/>
              </a:ext>
            </a:extLst>
          </p:cNvPr>
          <p:cNvSpPr/>
          <p:nvPr/>
        </p:nvSpPr>
        <p:spPr>
          <a:xfrm>
            <a:off x="2189169" y="1043917"/>
            <a:ext cx="1560349" cy="1553542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procède à mon inscription sur le SI Vaccins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4EE0884-444D-433C-B4FE-D441561783E4}"/>
              </a:ext>
            </a:extLst>
          </p:cNvPr>
          <p:cNvSpPr/>
          <p:nvPr/>
        </p:nvSpPr>
        <p:spPr>
          <a:xfrm>
            <a:off x="3849303" y="1350178"/>
            <a:ext cx="799080" cy="439319"/>
          </a:xfrm>
          <a:prstGeom prst="roundRect">
            <a:avLst>
              <a:gd name="adj" fmla="val 767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b="1" dirty="0">
                <a:solidFill>
                  <a:schemeClr val="tx1"/>
                </a:solidFill>
              </a:rPr>
              <a:t>Je gère mes disponibilités (Hors SI)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4DEAE8B0-AD46-4885-80B3-E173C5E6771C}"/>
              </a:ext>
            </a:extLst>
          </p:cNvPr>
          <p:cNvSpPr/>
          <p:nvPr/>
        </p:nvSpPr>
        <p:spPr>
          <a:xfrm>
            <a:off x="4895158" y="1315837"/>
            <a:ext cx="1560348" cy="508001"/>
          </a:xfrm>
          <a:prstGeom prst="roundRect">
            <a:avLst>
              <a:gd name="adj" fmla="val 759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J’accueille le patient sur le lieu de vaccination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E735F184-3293-40B4-A9FC-2F62D951A8D3}"/>
              </a:ext>
            </a:extLst>
          </p:cNvPr>
          <p:cNvSpPr/>
          <p:nvPr/>
        </p:nvSpPr>
        <p:spPr>
          <a:xfrm>
            <a:off x="3995985" y="3513030"/>
            <a:ext cx="3358689" cy="1180320"/>
          </a:xfrm>
          <a:prstGeom prst="roundRect">
            <a:avLst>
              <a:gd name="adj" fmla="val 9305"/>
            </a:avLst>
          </a:prstGeom>
          <a:solidFill>
            <a:srgbClr val="E9F5DB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J’administre le vaccin prescrit / le rappel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C84C2461-A573-42FF-94E6-F9FC3F04D470}"/>
              </a:ext>
            </a:extLst>
          </p:cNvPr>
          <p:cNvSpPr/>
          <p:nvPr/>
        </p:nvSpPr>
        <p:spPr>
          <a:xfrm>
            <a:off x="1031545" y="1043917"/>
            <a:ext cx="1095292" cy="1544138"/>
          </a:xfrm>
          <a:prstGeom prst="roundRect">
            <a:avLst>
              <a:gd name="adj" fmla="val 61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J’ai été identifié comme professionnel concerné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7253B18-137B-4CDB-911A-5C993A8B41D5}"/>
              </a:ext>
            </a:extLst>
          </p:cNvPr>
          <p:cNvSpPr/>
          <p:nvPr/>
        </p:nvSpPr>
        <p:spPr>
          <a:xfrm>
            <a:off x="2225609" y="2198522"/>
            <a:ext cx="643339" cy="321422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m’authentifie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4DD8451-B0B2-4D41-A035-4B2BECDAEBD9}"/>
              </a:ext>
            </a:extLst>
          </p:cNvPr>
          <p:cNvSpPr/>
          <p:nvPr/>
        </p:nvSpPr>
        <p:spPr>
          <a:xfrm>
            <a:off x="2944346" y="1794632"/>
            <a:ext cx="734566" cy="344365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saisis / complète mes coordonnées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441E57D3-BB22-4E35-912E-5D5AE273FBEC}"/>
              </a:ext>
            </a:extLst>
          </p:cNvPr>
          <p:cNvSpPr/>
          <p:nvPr/>
        </p:nvSpPr>
        <p:spPr>
          <a:xfrm>
            <a:off x="2944346" y="2199340"/>
            <a:ext cx="734566" cy="32060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donne mon consentement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8405AEF0-1397-4229-BF0D-C8EE95B0020D}"/>
              </a:ext>
            </a:extLst>
          </p:cNvPr>
          <p:cNvSpPr/>
          <p:nvPr/>
        </p:nvSpPr>
        <p:spPr>
          <a:xfrm>
            <a:off x="2225610" y="1799893"/>
            <a:ext cx="643338" cy="339104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m’inscris</a:t>
            </a:r>
          </a:p>
        </p:txBody>
      </p:sp>
      <p:pic>
        <p:nvPicPr>
          <p:cNvPr id="86" name="Graphic 85" descr="Needle">
            <a:extLst>
              <a:ext uri="{FF2B5EF4-FFF2-40B4-BE49-F238E27FC236}">
                <a16:creationId xmlns:a16="http://schemas.microsoft.com/office/drawing/2014/main" id="{6044529A-4693-4E73-83FF-DCE61698B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0746" y="3739297"/>
            <a:ext cx="247305" cy="247305"/>
          </a:xfrm>
          <a:prstGeom prst="rect">
            <a:avLst/>
          </a:prstGeom>
        </p:spPr>
      </p:pic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8D67D0F1-023A-4BD1-8042-2DD2B143025A}"/>
              </a:ext>
            </a:extLst>
          </p:cNvPr>
          <p:cNvSpPr/>
          <p:nvPr/>
        </p:nvSpPr>
        <p:spPr>
          <a:xfrm>
            <a:off x="4140856" y="4016150"/>
            <a:ext cx="1590635" cy="293431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fournis au patient un document avec les infos sur le vaccin administré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7824A740-02C4-45F3-9C25-7DADA6C62B8C}"/>
              </a:ext>
            </a:extLst>
          </p:cNvPr>
          <p:cNvSpPr/>
          <p:nvPr/>
        </p:nvSpPr>
        <p:spPr>
          <a:xfrm>
            <a:off x="1053032" y="1880151"/>
            <a:ext cx="1051443" cy="566875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J’ai été identifié comme professionnel concerné dans le cadre d’une campagne.</a:t>
            </a:r>
          </a:p>
        </p:txBody>
      </p:sp>
      <p:pic>
        <p:nvPicPr>
          <p:cNvPr id="102" name="Graphic 101" descr="List">
            <a:extLst>
              <a:ext uri="{FF2B5EF4-FFF2-40B4-BE49-F238E27FC236}">
                <a16:creationId xmlns:a16="http://schemas.microsoft.com/office/drawing/2014/main" id="{7325DF31-7AF7-4572-89D1-9C8235328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824463" y="1520056"/>
            <a:ext cx="239766" cy="239766"/>
          </a:xfrm>
          <a:prstGeom prst="rect">
            <a:avLst/>
          </a:prstGeom>
        </p:spPr>
      </p:pic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DC1DA30B-A9AA-438C-BC6D-DC32F1D6AEE1}"/>
              </a:ext>
            </a:extLst>
          </p:cNvPr>
          <p:cNvSpPr/>
          <p:nvPr/>
        </p:nvSpPr>
        <p:spPr>
          <a:xfrm>
            <a:off x="5733447" y="2610051"/>
            <a:ext cx="1245953" cy="23664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J’accède au dossier du patient dans le VAC SI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BBE23A7-F5B5-4F20-AA8F-435F04E01ADA}"/>
              </a:ext>
            </a:extLst>
          </p:cNvPr>
          <p:cNvSpPr/>
          <p:nvPr/>
        </p:nvSpPr>
        <p:spPr>
          <a:xfrm>
            <a:off x="4157945" y="3785755"/>
            <a:ext cx="1084637" cy="171300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J’administre le vaccin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CFED8FCC-8D8C-4698-8227-7C2ACB278454}"/>
              </a:ext>
            </a:extLst>
          </p:cNvPr>
          <p:cNvSpPr/>
          <p:nvPr/>
        </p:nvSpPr>
        <p:spPr>
          <a:xfrm>
            <a:off x="4368699" y="2612309"/>
            <a:ext cx="1180172" cy="233960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m’authentifie pour accéder au SI Vaccins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CCAD9993-AE49-4AE3-91FB-5B7FDCD9F139}"/>
              </a:ext>
            </a:extLst>
          </p:cNvPr>
          <p:cNvSpPr/>
          <p:nvPr/>
        </p:nvSpPr>
        <p:spPr>
          <a:xfrm>
            <a:off x="5893892" y="3805255"/>
            <a:ext cx="1347875" cy="50432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scanne le code barre du vaccin OU saisis les données du lot pour enregistrement dans le dossier VAC-SI du patient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2DFCFD4-1FED-46FD-B812-0DFE9A6FE253}"/>
              </a:ext>
            </a:extLst>
          </p:cNvPr>
          <p:cNvSpPr/>
          <p:nvPr/>
        </p:nvSpPr>
        <p:spPr>
          <a:xfrm>
            <a:off x="346761" y="3366521"/>
            <a:ext cx="1591412" cy="1174094"/>
          </a:xfrm>
          <a:prstGeom prst="roundRect">
            <a:avLst>
              <a:gd name="adj" fmla="val 930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reçois mon paiement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33192E23-47D3-49D6-A17B-70A5AFCEBE75}"/>
              </a:ext>
            </a:extLst>
          </p:cNvPr>
          <p:cNvSpPr/>
          <p:nvPr/>
        </p:nvSpPr>
        <p:spPr>
          <a:xfrm>
            <a:off x="447626" y="3900928"/>
            <a:ext cx="1357502" cy="525243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reçois un paiement en fonction du nombre d’actes pratiqués ou du nombre d’heures dédiées</a:t>
            </a:r>
          </a:p>
        </p:txBody>
      </p:sp>
      <p:pic>
        <p:nvPicPr>
          <p:cNvPr id="181" name="Graphic 180" descr="Credit card">
            <a:extLst>
              <a:ext uri="{FF2B5EF4-FFF2-40B4-BE49-F238E27FC236}">
                <a16:creationId xmlns:a16="http://schemas.microsoft.com/office/drawing/2014/main" id="{563FD98E-48F0-4C50-8480-E5D66192C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95970" y="3614423"/>
            <a:ext cx="268578" cy="268578"/>
          </a:xfrm>
          <a:prstGeom prst="rect">
            <a:avLst/>
          </a:prstGeom>
        </p:spPr>
      </p:pic>
      <p:pic>
        <p:nvPicPr>
          <p:cNvPr id="185" name="Graphic 184" descr="Hospital">
            <a:extLst>
              <a:ext uri="{FF2B5EF4-FFF2-40B4-BE49-F238E27FC236}">
                <a16:creationId xmlns:a16="http://schemas.microsoft.com/office/drawing/2014/main" id="{811E72F7-62BA-4B05-8ABB-A342B3B7CB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538011" y="1590608"/>
            <a:ext cx="268578" cy="218456"/>
          </a:xfrm>
          <a:prstGeom prst="rect">
            <a:avLst/>
          </a:prstGeom>
        </p:spPr>
      </p:pic>
      <p:pic>
        <p:nvPicPr>
          <p:cNvPr id="186" name="Graphic 185" descr="Bullseye">
            <a:extLst>
              <a:ext uri="{FF2B5EF4-FFF2-40B4-BE49-F238E27FC236}">
                <a16:creationId xmlns:a16="http://schemas.microsoft.com/office/drawing/2014/main" id="{5788BDEE-339E-48ED-A5E8-05E672390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513694" y="1603015"/>
            <a:ext cx="268578" cy="2685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BECD09-CA2B-0C45-9D82-14C3583B477B}"/>
              </a:ext>
            </a:extLst>
          </p:cNvPr>
          <p:cNvSpPr/>
          <p:nvPr/>
        </p:nvSpPr>
        <p:spPr>
          <a:xfrm>
            <a:off x="2047511" y="4905653"/>
            <a:ext cx="33705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/>
              <a:t> *Centres de vaccination inclus comme « Professionnels de Santé »</a:t>
            </a:r>
          </a:p>
        </p:txBody>
      </p:sp>
      <p:sp>
        <p:nvSpPr>
          <p:cNvPr id="50" name="Rectangle: Rounded Corners 53">
            <a:extLst>
              <a:ext uri="{FF2B5EF4-FFF2-40B4-BE49-F238E27FC236}">
                <a16:creationId xmlns:a16="http://schemas.microsoft.com/office/drawing/2014/main" id="{586C855C-1F07-014F-AC13-B221D101B4D6}"/>
              </a:ext>
            </a:extLst>
          </p:cNvPr>
          <p:cNvSpPr/>
          <p:nvPr/>
        </p:nvSpPr>
        <p:spPr>
          <a:xfrm>
            <a:off x="2360881" y="3668631"/>
            <a:ext cx="1330667" cy="874288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En cas d’EI immédiats</a:t>
            </a:r>
          </a:p>
        </p:txBody>
      </p:sp>
      <p:sp>
        <p:nvSpPr>
          <p:cNvPr id="51" name="Rectangle: Rounded Corners 123">
            <a:extLst>
              <a:ext uri="{FF2B5EF4-FFF2-40B4-BE49-F238E27FC236}">
                <a16:creationId xmlns:a16="http://schemas.microsoft.com/office/drawing/2014/main" id="{CC0D053B-D1E8-7D48-AB6B-1A1573E49196}"/>
              </a:ext>
            </a:extLst>
          </p:cNvPr>
          <p:cNvSpPr/>
          <p:nvPr/>
        </p:nvSpPr>
        <p:spPr>
          <a:xfrm>
            <a:off x="2457999" y="3929364"/>
            <a:ext cx="1136432" cy="23333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J’effectue le traçage</a:t>
            </a:r>
          </a:p>
          <a:p>
            <a:pPr algn="ctr"/>
            <a:r>
              <a:rPr lang="fr-FR" sz="700" dirty="0">
                <a:solidFill>
                  <a:schemeClr val="tx1"/>
                </a:solidFill>
              </a:rPr>
              <a:t>de ces EI </a:t>
            </a:r>
          </a:p>
        </p:txBody>
      </p:sp>
      <p:sp>
        <p:nvSpPr>
          <p:cNvPr id="72" name="Rectangle: Rounded Corners 123">
            <a:extLst>
              <a:ext uri="{FF2B5EF4-FFF2-40B4-BE49-F238E27FC236}">
                <a16:creationId xmlns:a16="http://schemas.microsoft.com/office/drawing/2014/main" id="{076D1C87-9440-8544-A3E0-7D3738D68F6D}"/>
              </a:ext>
            </a:extLst>
          </p:cNvPr>
          <p:cNvSpPr/>
          <p:nvPr/>
        </p:nvSpPr>
        <p:spPr>
          <a:xfrm>
            <a:off x="2459204" y="4244496"/>
            <a:ext cx="1136432" cy="23333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J’informe le patient sur la déclaration d’autres EI</a:t>
            </a:r>
          </a:p>
        </p:txBody>
      </p:sp>
      <p:sp>
        <p:nvSpPr>
          <p:cNvPr id="82" name="Rectangle: Rounded Corners 64">
            <a:extLst>
              <a:ext uri="{FF2B5EF4-FFF2-40B4-BE49-F238E27FC236}">
                <a16:creationId xmlns:a16="http://schemas.microsoft.com/office/drawing/2014/main" id="{7FFA970A-50E0-1349-8991-B14DAF2B53A0}"/>
              </a:ext>
            </a:extLst>
          </p:cNvPr>
          <p:cNvSpPr/>
          <p:nvPr/>
        </p:nvSpPr>
        <p:spPr>
          <a:xfrm>
            <a:off x="101024" y="1134277"/>
            <a:ext cx="854621" cy="1374700"/>
          </a:xfrm>
          <a:prstGeom prst="roundRect">
            <a:avLst>
              <a:gd name="adj" fmla="val 6178"/>
            </a:avLst>
          </a:prstGeom>
          <a:solidFill>
            <a:srgbClr val="E3E3F5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Je m’informe</a:t>
            </a:r>
          </a:p>
        </p:txBody>
      </p:sp>
      <p:sp>
        <p:nvSpPr>
          <p:cNvPr id="83" name="Rectangle: Rounded Corners 96">
            <a:extLst>
              <a:ext uri="{FF2B5EF4-FFF2-40B4-BE49-F238E27FC236}">
                <a16:creationId xmlns:a16="http://schemas.microsoft.com/office/drawing/2014/main" id="{06E860C5-E457-274C-B879-FEE67D43A830}"/>
              </a:ext>
            </a:extLst>
          </p:cNvPr>
          <p:cNvSpPr/>
          <p:nvPr/>
        </p:nvSpPr>
        <p:spPr>
          <a:xfrm>
            <a:off x="177210" y="1403296"/>
            <a:ext cx="709432" cy="519140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consulte les modalités de  la campagne</a:t>
            </a:r>
          </a:p>
        </p:txBody>
      </p:sp>
      <p:sp>
        <p:nvSpPr>
          <p:cNvPr id="84" name="Rectangle: Rounded Corners 96">
            <a:extLst>
              <a:ext uri="{FF2B5EF4-FFF2-40B4-BE49-F238E27FC236}">
                <a16:creationId xmlns:a16="http://schemas.microsoft.com/office/drawing/2014/main" id="{8479E3AE-A06A-7C4B-8577-B72E13E74F23}"/>
              </a:ext>
            </a:extLst>
          </p:cNvPr>
          <p:cNvSpPr/>
          <p:nvPr/>
        </p:nvSpPr>
        <p:spPr>
          <a:xfrm>
            <a:off x="169066" y="2026284"/>
            <a:ext cx="717575" cy="420742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me tiens informé des consignes 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406F6B1-EE11-4DD5-9352-0287D12A3FB8}"/>
              </a:ext>
            </a:extLst>
          </p:cNvPr>
          <p:cNvSpPr/>
          <p:nvPr/>
        </p:nvSpPr>
        <p:spPr>
          <a:xfrm>
            <a:off x="4964148" y="1974028"/>
            <a:ext cx="1422367" cy="304550"/>
          </a:xfrm>
          <a:prstGeom prst="roundRect">
            <a:avLst>
              <a:gd name="adj" fmla="val 61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Consultation pré-vaccination effectuée</a:t>
            </a:r>
          </a:p>
        </p:txBody>
      </p:sp>
      <p:cxnSp>
        <p:nvCxnSpPr>
          <p:cNvPr id="62" name="Straight Arrow Connector 73">
            <a:extLst>
              <a:ext uri="{FF2B5EF4-FFF2-40B4-BE49-F238E27FC236}">
                <a16:creationId xmlns:a16="http://schemas.microsoft.com/office/drawing/2014/main" id="{AA719BDA-56D3-4BAB-8467-F703F2F29F80}"/>
              </a:ext>
            </a:extLst>
          </p:cNvPr>
          <p:cNvCxnSpPr>
            <a:cxnSpLocks/>
            <a:stCxn id="56" idx="2"/>
            <a:endCxn id="59" idx="0"/>
          </p:cNvCxnSpPr>
          <p:nvPr/>
        </p:nvCxnSpPr>
        <p:spPr>
          <a:xfrm>
            <a:off x="5675332" y="1823838"/>
            <a:ext cx="0" cy="1501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73">
            <a:extLst>
              <a:ext uri="{FF2B5EF4-FFF2-40B4-BE49-F238E27FC236}">
                <a16:creationId xmlns:a16="http://schemas.microsoft.com/office/drawing/2014/main" id="{D3FE3C8B-6C66-4045-AF14-ED40FFC06EB9}"/>
              </a:ext>
            </a:extLst>
          </p:cNvPr>
          <p:cNvCxnSpPr>
            <a:cxnSpLocks/>
            <a:stCxn id="56" idx="3"/>
            <a:endCxn id="77" idx="1"/>
          </p:cNvCxnSpPr>
          <p:nvPr/>
        </p:nvCxnSpPr>
        <p:spPr>
          <a:xfrm flipV="1">
            <a:off x="6455506" y="822030"/>
            <a:ext cx="387209" cy="74780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3">
            <a:extLst>
              <a:ext uri="{FF2B5EF4-FFF2-40B4-BE49-F238E27FC236}">
                <a16:creationId xmlns:a16="http://schemas.microsoft.com/office/drawing/2014/main" id="{07B9A250-C41A-4727-BE68-2CC652646D8E}"/>
              </a:ext>
            </a:extLst>
          </p:cNvPr>
          <p:cNvCxnSpPr>
            <a:cxnSpLocks/>
            <a:stCxn id="59" idx="2"/>
            <a:endCxn id="60" idx="0"/>
          </p:cNvCxnSpPr>
          <p:nvPr/>
        </p:nvCxnSpPr>
        <p:spPr>
          <a:xfrm flipH="1">
            <a:off x="5675331" y="2278578"/>
            <a:ext cx="1" cy="25172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CB8D1B9F-ECF7-4D2A-99F3-F8FBB5AC6DB3}"/>
              </a:ext>
            </a:extLst>
          </p:cNvPr>
          <p:cNvSpPr/>
          <p:nvPr/>
        </p:nvSpPr>
        <p:spPr>
          <a:xfrm>
            <a:off x="6842715" y="589902"/>
            <a:ext cx="1023917" cy="464255"/>
          </a:xfrm>
          <a:prstGeom prst="roundRect">
            <a:avLst>
              <a:gd name="adj" fmla="val 61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Consultation pré-vaccination non-effectuée</a:t>
            </a:r>
          </a:p>
        </p:txBody>
      </p:sp>
      <p:cxnSp>
        <p:nvCxnSpPr>
          <p:cNvPr id="91" name="Straight Arrow Connector 73">
            <a:extLst>
              <a:ext uri="{FF2B5EF4-FFF2-40B4-BE49-F238E27FC236}">
                <a16:creationId xmlns:a16="http://schemas.microsoft.com/office/drawing/2014/main" id="{07F7B5EB-8623-49C4-A832-2E5EE54B4AFA}"/>
              </a:ext>
            </a:extLst>
          </p:cNvPr>
          <p:cNvCxnSpPr>
            <a:cxnSpLocks/>
            <a:stCxn id="77" idx="3"/>
          </p:cNvCxnSpPr>
          <p:nvPr/>
        </p:nvCxnSpPr>
        <p:spPr>
          <a:xfrm flipV="1">
            <a:off x="7866632" y="822029"/>
            <a:ext cx="268216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73">
            <a:extLst>
              <a:ext uri="{FF2B5EF4-FFF2-40B4-BE49-F238E27FC236}">
                <a16:creationId xmlns:a16="http://schemas.microsoft.com/office/drawing/2014/main" id="{8AE890E5-FD87-46EE-8818-A2B5FF5EC1B1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>
            <a:off x="4648383" y="1569838"/>
            <a:ext cx="246775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: Elbow 205">
            <a:extLst>
              <a:ext uri="{FF2B5EF4-FFF2-40B4-BE49-F238E27FC236}">
                <a16:creationId xmlns:a16="http://schemas.microsoft.com/office/drawing/2014/main" id="{6408420E-1612-40CC-8D1C-9C5803F3CFB6}"/>
              </a:ext>
            </a:extLst>
          </p:cNvPr>
          <p:cNvCxnSpPr>
            <a:cxnSpLocks/>
            <a:stCxn id="179" idx="2"/>
            <a:endCxn id="64" idx="3"/>
          </p:cNvCxnSpPr>
          <p:nvPr/>
        </p:nvCxnSpPr>
        <p:spPr>
          <a:xfrm rot="5400000">
            <a:off x="7339028" y="3320433"/>
            <a:ext cx="798403" cy="767110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: Elbow 210">
            <a:extLst>
              <a:ext uri="{FF2B5EF4-FFF2-40B4-BE49-F238E27FC236}">
                <a16:creationId xmlns:a16="http://schemas.microsoft.com/office/drawing/2014/main" id="{ADAA54D3-0AFD-4372-A082-B1D22A7F882D}"/>
              </a:ext>
            </a:extLst>
          </p:cNvPr>
          <p:cNvCxnSpPr>
            <a:cxnSpLocks/>
          </p:cNvCxnSpPr>
          <p:nvPr/>
        </p:nvCxnSpPr>
        <p:spPr>
          <a:xfrm flipH="1">
            <a:off x="8933090" y="2894036"/>
            <a:ext cx="390182" cy="3025880"/>
          </a:xfrm>
          <a:prstGeom prst="bentConnector3">
            <a:avLst>
              <a:gd name="adj1" fmla="val -37444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itre 1">
            <a:extLst>
              <a:ext uri="{FF2B5EF4-FFF2-40B4-BE49-F238E27FC236}">
                <a16:creationId xmlns:a16="http://schemas.microsoft.com/office/drawing/2014/main" id="{A3FB4BA7-9B3E-974C-B956-DB934F731C3B}"/>
              </a:ext>
            </a:extLst>
          </p:cNvPr>
          <p:cNvSpPr txBox="1">
            <a:spLocks/>
          </p:cNvSpPr>
          <p:nvPr/>
        </p:nvSpPr>
        <p:spPr bwMode="gray">
          <a:xfrm>
            <a:off x="359999" y="600581"/>
            <a:ext cx="3596853" cy="274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Cas d’usage « PS Vaccinateur »</a:t>
            </a:r>
            <a:endParaRPr lang="fr-FR" sz="1800" dirty="0">
              <a:cs typeface="Arial"/>
            </a:endParaRPr>
          </a:p>
        </p:txBody>
      </p:sp>
      <p:sp>
        <p:nvSpPr>
          <p:cNvPr id="94" name="Titre 1">
            <a:extLst>
              <a:ext uri="{FF2B5EF4-FFF2-40B4-BE49-F238E27FC236}">
                <a16:creationId xmlns:a16="http://schemas.microsoft.com/office/drawing/2014/main" id="{38161370-A767-EA45-BC35-C4FA8D4CA5CF}"/>
              </a:ext>
            </a:extLst>
          </p:cNvPr>
          <p:cNvSpPr txBox="1">
            <a:spLocks/>
          </p:cNvSpPr>
          <p:nvPr/>
        </p:nvSpPr>
        <p:spPr bwMode="gray">
          <a:xfrm>
            <a:off x="8134848" y="750200"/>
            <a:ext cx="729105" cy="2502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050" dirty="0"/>
              <a:t>2 scénarios</a:t>
            </a:r>
            <a:endParaRPr lang="fr-FR" sz="1050" dirty="0">
              <a:cs typeface="Arial"/>
            </a:endParaRPr>
          </a:p>
        </p:txBody>
      </p:sp>
      <p:sp>
        <p:nvSpPr>
          <p:cNvPr id="106" name="Rectangle: Rounded Corners 126">
            <a:extLst>
              <a:ext uri="{FF2B5EF4-FFF2-40B4-BE49-F238E27FC236}">
                <a16:creationId xmlns:a16="http://schemas.microsoft.com/office/drawing/2014/main" id="{27F11DC7-9B39-E34D-82E0-2208C2ECA81A}"/>
              </a:ext>
            </a:extLst>
          </p:cNvPr>
          <p:cNvSpPr/>
          <p:nvPr/>
        </p:nvSpPr>
        <p:spPr>
          <a:xfrm>
            <a:off x="4364193" y="2909665"/>
            <a:ext cx="1278557" cy="327993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patient donne sa prescription et son bon de vaccination</a:t>
            </a:r>
          </a:p>
        </p:txBody>
      </p:sp>
      <p:sp>
        <p:nvSpPr>
          <p:cNvPr id="111" name="Rectangle: Rounded Corners 123">
            <a:extLst>
              <a:ext uri="{FF2B5EF4-FFF2-40B4-BE49-F238E27FC236}">
                <a16:creationId xmlns:a16="http://schemas.microsoft.com/office/drawing/2014/main" id="{C7EC706B-8FDB-C240-83B8-0180A67F2E5B}"/>
              </a:ext>
            </a:extLst>
          </p:cNvPr>
          <p:cNvSpPr/>
          <p:nvPr/>
        </p:nvSpPr>
        <p:spPr>
          <a:xfrm>
            <a:off x="5733447" y="2901842"/>
            <a:ext cx="1245953" cy="327993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J’accède aux informations fournies par médecin prescripteur</a:t>
            </a:r>
          </a:p>
        </p:txBody>
      </p:sp>
      <p:cxnSp>
        <p:nvCxnSpPr>
          <p:cNvPr id="118" name="Straight Arrow Connector 73">
            <a:extLst>
              <a:ext uri="{FF2B5EF4-FFF2-40B4-BE49-F238E27FC236}">
                <a16:creationId xmlns:a16="http://schemas.microsoft.com/office/drawing/2014/main" id="{4002F818-0555-1B44-886A-A4CC05E6A222}"/>
              </a:ext>
            </a:extLst>
          </p:cNvPr>
          <p:cNvCxnSpPr>
            <a:cxnSpLocks/>
            <a:stCxn id="60" idx="2"/>
            <a:endCxn id="64" idx="0"/>
          </p:cNvCxnSpPr>
          <p:nvPr/>
        </p:nvCxnSpPr>
        <p:spPr>
          <a:xfrm flipH="1">
            <a:off x="5675330" y="3305624"/>
            <a:ext cx="1" cy="20740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: Rounded Corners 58">
            <a:extLst>
              <a:ext uri="{FF2B5EF4-FFF2-40B4-BE49-F238E27FC236}">
                <a16:creationId xmlns:a16="http://schemas.microsoft.com/office/drawing/2014/main" id="{B41C196A-34FA-B54E-89D9-9D3E8FD0783F}"/>
              </a:ext>
            </a:extLst>
          </p:cNvPr>
          <p:cNvSpPr/>
          <p:nvPr/>
        </p:nvSpPr>
        <p:spPr>
          <a:xfrm>
            <a:off x="6842715" y="1423129"/>
            <a:ext cx="1023917" cy="293416"/>
          </a:xfrm>
          <a:prstGeom prst="roundRect">
            <a:avLst>
              <a:gd name="adj" fmla="val 61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Seconde injection</a:t>
            </a:r>
          </a:p>
        </p:txBody>
      </p:sp>
      <p:cxnSp>
        <p:nvCxnSpPr>
          <p:cNvPr id="128" name="Straight Arrow Connector 73">
            <a:extLst>
              <a:ext uri="{FF2B5EF4-FFF2-40B4-BE49-F238E27FC236}">
                <a16:creationId xmlns:a16="http://schemas.microsoft.com/office/drawing/2014/main" id="{9A21EEF3-D96F-1748-A8BB-09CBA6D045AF}"/>
              </a:ext>
            </a:extLst>
          </p:cNvPr>
          <p:cNvCxnSpPr>
            <a:cxnSpLocks/>
            <a:stCxn id="56" idx="3"/>
            <a:endCxn id="126" idx="1"/>
          </p:cNvCxnSpPr>
          <p:nvPr/>
        </p:nvCxnSpPr>
        <p:spPr>
          <a:xfrm flipV="1">
            <a:off x="6455506" y="1569837"/>
            <a:ext cx="387209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73">
            <a:extLst>
              <a:ext uri="{FF2B5EF4-FFF2-40B4-BE49-F238E27FC236}">
                <a16:creationId xmlns:a16="http://schemas.microsoft.com/office/drawing/2014/main" id="{2009E4E4-2A26-E140-9AC2-691028B3A550}"/>
              </a:ext>
            </a:extLst>
          </p:cNvPr>
          <p:cNvCxnSpPr>
            <a:cxnSpLocks/>
            <a:stCxn id="50" idx="1"/>
          </p:cNvCxnSpPr>
          <p:nvPr/>
        </p:nvCxnSpPr>
        <p:spPr>
          <a:xfrm flipH="1">
            <a:off x="1949572" y="4105775"/>
            <a:ext cx="411309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73">
            <a:extLst>
              <a:ext uri="{FF2B5EF4-FFF2-40B4-BE49-F238E27FC236}">
                <a16:creationId xmlns:a16="http://schemas.microsoft.com/office/drawing/2014/main" id="{7FCB6EFC-BB31-C243-869A-107C89958D11}"/>
              </a:ext>
            </a:extLst>
          </p:cNvPr>
          <p:cNvCxnSpPr>
            <a:cxnSpLocks/>
            <a:stCxn id="64" idx="1"/>
            <a:endCxn id="50" idx="3"/>
          </p:cNvCxnSpPr>
          <p:nvPr/>
        </p:nvCxnSpPr>
        <p:spPr>
          <a:xfrm flipH="1">
            <a:off x="3691548" y="4103190"/>
            <a:ext cx="304437" cy="25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angle: Rounded Corners 89">
            <a:extLst>
              <a:ext uri="{FF2B5EF4-FFF2-40B4-BE49-F238E27FC236}">
                <a16:creationId xmlns:a16="http://schemas.microsoft.com/office/drawing/2014/main" id="{A2E5D70F-BF8C-9944-A7B9-2110BC40625C}"/>
              </a:ext>
            </a:extLst>
          </p:cNvPr>
          <p:cNvSpPr/>
          <p:nvPr/>
        </p:nvSpPr>
        <p:spPr>
          <a:xfrm>
            <a:off x="4132182" y="4392095"/>
            <a:ext cx="3109585" cy="209711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J’édite, imprime et communique l’attestation de vaccination </a:t>
            </a:r>
          </a:p>
          <a:p>
            <a:pPr algn="ctr"/>
            <a:r>
              <a:rPr lang="fr-FR" sz="700" dirty="0">
                <a:solidFill>
                  <a:schemeClr val="tx1"/>
                </a:solidFill>
              </a:rPr>
              <a:t>(après 2</a:t>
            </a:r>
            <a:r>
              <a:rPr lang="fr-FR" sz="700" baseline="30000" dirty="0">
                <a:solidFill>
                  <a:schemeClr val="tx1"/>
                </a:solidFill>
              </a:rPr>
              <a:t>nd</a:t>
            </a:r>
            <a:r>
              <a:rPr lang="fr-FR" sz="700" dirty="0">
                <a:solidFill>
                  <a:schemeClr val="tx1"/>
                </a:solidFill>
              </a:rPr>
              <a:t> injection)</a:t>
            </a:r>
          </a:p>
        </p:txBody>
      </p:sp>
      <p:sp>
        <p:nvSpPr>
          <p:cNvPr id="179" name="Rectangle: Rounded Corners 59">
            <a:extLst>
              <a:ext uri="{FF2B5EF4-FFF2-40B4-BE49-F238E27FC236}">
                <a16:creationId xmlns:a16="http://schemas.microsoft.com/office/drawing/2014/main" id="{DBF015CC-27C1-434E-AB8B-36EC33AF724C}"/>
              </a:ext>
            </a:extLst>
          </p:cNvPr>
          <p:cNvSpPr/>
          <p:nvPr/>
        </p:nvSpPr>
        <p:spPr>
          <a:xfrm>
            <a:off x="7450577" y="1865303"/>
            <a:ext cx="1342414" cy="1439484"/>
          </a:xfrm>
          <a:prstGeom prst="roundRect">
            <a:avLst>
              <a:gd name="adj" fmla="val 7595"/>
            </a:avLst>
          </a:prstGeom>
          <a:solidFill>
            <a:srgbClr val="E3E3F5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800" b="1" dirty="0">
              <a:solidFill>
                <a:schemeClr val="tx1"/>
              </a:solidFill>
            </a:endParaRPr>
          </a:p>
        </p:txBody>
      </p:sp>
      <p:sp>
        <p:nvSpPr>
          <p:cNvPr id="182" name="Rectangle: Rounded Corners 126">
            <a:extLst>
              <a:ext uri="{FF2B5EF4-FFF2-40B4-BE49-F238E27FC236}">
                <a16:creationId xmlns:a16="http://schemas.microsoft.com/office/drawing/2014/main" id="{0A299E12-C4C1-6649-8EDD-ED735FA378BE}"/>
              </a:ext>
            </a:extLst>
          </p:cNvPr>
          <p:cNvSpPr/>
          <p:nvPr/>
        </p:nvSpPr>
        <p:spPr>
          <a:xfrm>
            <a:off x="7544762" y="1922446"/>
            <a:ext cx="1180172" cy="233960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Je m’authentifie pour accéder au SI Vaccins</a:t>
            </a:r>
          </a:p>
        </p:txBody>
      </p:sp>
      <p:sp>
        <p:nvSpPr>
          <p:cNvPr id="184" name="Rectangle: Rounded Corners 126">
            <a:extLst>
              <a:ext uri="{FF2B5EF4-FFF2-40B4-BE49-F238E27FC236}">
                <a16:creationId xmlns:a16="http://schemas.microsoft.com/office/drawing/2014/main" id="{1C8B1398-BCF2-F54A-890C-F638F89260FB}"/>
              </a:ext>
            </a:extLst>
          </p:cNvPr>
          <p:cNvSpPr/>
          <p:nvPr/>
        </p:nvSpPr>
        <p:spPr>
          <a:xfrm>
            <a:off x="7547124" y="2187487"/>
            <a:ext cx="1177810" cy="327993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Le patient donne sa prescription et son bon de vaccination</a:t>
            </a:r>
          </a:p>
        </p:txBody>
      </p:sp>
      <p:sp>
        <p:nvSpPr>
          <p:cNvPr id="189" name="Rectangle: Rounded Corners 123">
            <a:extLst>
              <a:ext uri="{FF2B5EF4-FFF2-40B4-BE49-F238E27FC236}">
                <a16:creationId xmlns:a16="http://schemas.microsoft.com/office/drawing/2014/main" id="{E8D4D7B9-9F79-E644-B8B6-330CF13508D6}"/>
              </a:ext>
            </a:extLst>
          </p:cNvPr>
          <p:cNvSpPr/>
          <p:nvPr/>
        </p:nvSpPr>
        <p:spPr>
          <a:xfrm>
            <a:off x="7558767" y="2588055"/>
            <a:ext cx="1166167" cy="236646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J’accède au dossier du patient dans le VAC SI</a:t>
            </a:r>
          </a:p>
        </p:txBody>
      </p:sp>
      <p:sp>
        <p:nvSpPr>
          <p:cNvPr id="190" name="Rectangle: Rounded Corners 123">
            <a:extLst>
              <a:ext uri="{FF2B5EF4-FFF2-40B4-BE49-F238E27FC236}">
                <a16:creationId xmlns:a16="http://schemas.microsoft.com/office/drawing/2014/main" id="{DF456118-BCF3-3040-BA03-9DC00562F6EF}"/>
              </a:ext>
            </a:extLst>
          </p:cNvPr>
          <p:cNvSpPr/>
          <p:nvPr/>
        </p:nvSpPr>
        <p:spPr>
          <a:xfrm>
            <a:off x="7558767" y="2879846"/>
            <a:ext cx="1166167" cy="327993"/>
          </a:xfrm>
          <a:prstGeom prst="roundRect">
            <a:avLst>
              <a:gd name="adj" fmla="val 6178"/>
            </a:avLst>
          </a:prstGeom>
          <a:solidFill>
            <a:schemeClr val="bg1"/>
          </a:solidFill>
          <a:ln w="635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700" dirty="0">
                <a:solidFill>
                  <a:schemeClr val="tx1"/>
                </a:solidFill>
              </a:rPr>
              <a:t>J’accède aux informations sur la 1</a:t>
            </a:r>
            <a:r>
              <a:rPr lang="fr-FR" sz="700" baseline="30000" dirty="0">
                <a:solidFill>
                  <a:schemeClr val="tx1"/>
                </a:solidFill>
              </a:rPr>
              <a:t>ère</a:t>
            </a:r>
            <a:r>
              <a:rPr lang="fr-FR" sz="700" dirty="0">
                <a:solidFill>
                  <a:schemeClr val="tx1"/>
                </a:solidFill>
              </a:rPr>
              <a:t> injection</a:t>
            </a:r>
          </a:p>
        </p:txBody>
      </p:sp>
      <p:cxnSp>
        <p:nvCxnSpPr>
          <p:cNvPr id="191" name="Connector: Elbow 205">
            <a:extLst>
              <a:ext uri="{FF2B5EF4-FFF2-40B4-BE49-F238E27FC236}">
                <a16:creationId xmlns:a16="http://schemas.microsoft.com/office/drawing/2014/main" id="{07594187-D19E-DA4E-994B-F80717F38DA8}"/>
              </a:ext>
            </a:extLst>
          </p:cNvPr>
          <p:cNvCxnSpPr>
            <a:cxnSpLocks/>
            <a:stCxn id="126" idx="3"/>
            <a:endCxn id="179" idx="0"/>
          </p:cNvCxnSpPr>
          <p:nvPr/>
        </p:nvCxnSpPr>
        <p:spPr>
          <a:xfrm>
            <a:off x="7866632" y="1569837"/>
            <a:ext cx="255152" cy="295466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65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/>
              <a:t>Risques et points d’attention projet</a:t>
            </a: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4EC46-F423-4880-A22E-DEC039A7D66E}"/>
              </a:ext>
            </a:extLst>
          </p:cNvPr>
          <p:cNvSpPr/>
          <p:nvPr/>
        </p:nvSpPr>
        <p:spPr>
          <a:xfrm>
            <a:off x="877824" y="662323"/>
            <a:ext cx="7906176" cy="4470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/>
              <a:t>Des incertitudes liées à la stratégie d’organisation de la campagne de vaccination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100" dirty="0"/>
              <a:t>Choix en termes de critères de ciblage 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100" dirty="0"/>
              <a:t>Nature des professionnels de santé vaccinateurs ?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100" dirty="0"/>
              <a:t>Modalité de paiement des vaccinateurs ?</a:t>
            </a:r>
          </a:p>
          <a:p>
            <a:pPr lvl="1"/>
            <a:endParaRPr lang="fr-FR" sz="1100" dirty="0"/>
          </a:p>
          <a:p>
            <a:r>
              <a:rPr lang="fr-FR" sz="1100" b="1" dirty="0">
                <a:solidFill>
                  <a:schemeClr val="dk1"/>
                </a:solidFill>
              </a:rPr>
              <a:t>L’absence de certaines données qui pourraient devoir être utilisées pour le ciblage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dk1"/>
                </a:solidFill>
              </a:rPr>
              <a:t>par exemple, il n’est pas possible à date de contacter les personnes </a:t>
            </a:r>
            <a:r>
              <a:rPr lang="fr-FR" sz="1100" dirty="0"/>
              <a:t>obèses ou atteintes de certaines maladies chroniques. </a:t>
            </a:r>
            <a:endParaRPr lang="fr-FR" sz="1100" dirty="0">
              <a:solidFill>
                <a:schemeClr val="dk1"/>
              </a:solidFill>
            </a:endParaRPr>
          </a:p>
          <a:p>
            <a:pPr lvl="1"/>
            <a:endParaRPr lang="fr-FR" sz="1100" dirty="0"/>
          </a:p>
          <a:p>
            <a:pPr lvl="0">
              <a:defRPr/>
            </a:pPr>
            <a:r>
              <a:rPr lang="fr-FR" sz="1100" b="1" dirty="0">
                <a:solidFill>
                  <a:schemeClr val="dk1"/>
                </a:solidFill>
              </a:rPr>
              <a:t>Les incertitudes liées aux modalités de distribution des vaccins </a:t>
            </a:r>
            <a:r>
              <a:rPr lang="fr-FR" sz="1100" dirty="0">
                <a:solidFill>
                  <a:schemeClr val="dk1"/>
                </a:solidFill>
              </a:rPr>
              <a:t>et </a:t>
            </a:r>
            <a:r>
              <a:rPr lang="fr-FR" sz="1100" b="1" dirty="0">
                <a:solidFill>
                  <a:schemeClr val="dk1"/>
                </a:solidFill>
              </a:rPr>
              <a:t>la difficulté anticipée à organiser la rencontre de l’offre et de la demande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solidFill>
                  <a:schemeClr val="dk1"/>
                </a:solidFill>
              </a:rPr>
              <a:t>Un distributeur et donc un SI gérant la distribution par prestataire ?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solidFill>
                  <a:schemeClr val="dk1"/>
                </a:solidFill>
              </a:rPr>
              <a:t>Les données de répartition des stocks entre vaccinateurs seront-elles accessibles en temps réel ?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fr-FR" sz="1100" dirty="0">
              <a:solidFill>
                <a:schemeClr val="dk1"/>
              </a:solidFill>
            </a:endParaRPr>
          </a:p>
          <a:p>
            <a:pPr>
              <a:defRPr/>
            </a:pPr>
            <a:r>
              <a:rPr lang="fr-FR" sz="1050" b="1" dirty="0"/>
              <a:t>L’absence, à court terme, d’interface avec le SI de l’opérateur logistique </a:t>
            </a:r>
            <a:r>
              <a:rPr lang="fr-FR" sz="1050" dirty="0"/>
              <a:t>qui sera retenu, d’autant que les modèles fonctionnels seront assez différents. </a:t>
            </a:r>
          </a:p>
          <a:p>
            <a:pPr>
              <a:defRPr/>
            </a:pPr>
            <a:endParaRPr lang="fr-FR" sz="1050" dirty="0"/>
          </a:p>
          <a:p>
            <a:pPr>
              <a:defRPr/>
            </a:pPr>
            <a:r>
              <a:rPr lang="fr-FR" sz="1100" b="1" dirty="0"/>
              <a:t>Des risques liés aux débats sous-jacents sur la protection de la vie privée</a:t>
            </a:r>
            <a:r>
              <a:rPr lang="fr-FR" sz="1100" dirty="0"/>
              <a:t>, qu’il conviendra d’accompagner avec pédagogie en concertant l’écosystème le plus en amont possible (Conseil Scientifique, Comité de Contrôle et de Liaison, bilatérales avec les représentants, les parlementaires…).</a:t>
            </a:r>
          </a:p>
          <a:p>
            <a:pPr>
              <a:defRPr/>
            </a:pPr>
            <a:endParaRPr lang="fr-FR" sz="1100" dirty="0"/>
          </a:p>
          <a:p>
            <a:pPr>
              <a:defRPr/>
            </a:pPr>
            <a:r>
              <a:rPr lang="fr-FR" sz="1100" dirty="0"/>
              <a:t>Des </a:t>
            </a:r>
            <a:r>
              <a:rPr lang="fr-FR" sz="1100" b="1" dirty="0"/>
              <a:t>risques opérationnels principalement liés aux délais de mise en œuvre</a:t>
            </a:r>
            <a:r>
              <a:rPr lang="fr-FR" sz="1100" dirty="0"/>
              <a:t> </a:t>
            </a:r>
            <a:r>
              <a:rPr lang="fr-FR" sz="1100" b="1" dirty="0"/>
              <a:t>techniques et juridiques et au fort besoin d’intégration entre plusieurs SI</a:t>
            </a:r>
            <a:endParaRPr lang="fr-FR" sz="1100" dirty="0"/>
          </a:p>
          <a:p>
            <a:pPr>
              <a:defRPr/>
            </a:pPr>
            <a:endParaRPr lang="fr-FR" sz="11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sz="11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196878C-2EDA-4B7B-8250-63026E7C91DC}"/>
              </a:ext>
            </a:extLst>
          </p:cNvPr>
          <p:cNvSpPr/>
          <p:nvPr/>
        </p:nvSpPr>
        <p:spPr>
          <a:xfrm>
            <a:off x="438316" y="710294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C0572E0-359C-4EA7-9215-9A6304D1AD25}"/>
              </a:ext>
            </a:extLst>
          </p:cNvPr>
          <p:cNvSpPr/>
          <p:nvPr/>
        </p:nvSpPr>
        <p:spPr>
          <a:xfrm>
            <a:off x="438316" y="1521062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ACFE17B-FDB9-4D65-AA87-3C60B8A3CBCB}"/>
              </a:ext>
            </a:extLst>
          </p:cNvPr>
          <p:cNvSpPr/>
          <p:nvPr/>
        </p:nvSpPr>
        <p:spPr>
          <a:xfrm>
            <a:off x="438316" y="2218069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B877435-4DA5-4CC6-90A9-94FA699266F8}"/>
              </a:ext>
            </a:extLst>
          </p:cNvPr>
          <p:cNvSpPr/>
          <p:nvPr/>
        </p:nvSpPr>
        <p:spPr>
          <a:xfrm>
            <a:off x="438316" y="3037981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00D53F5-7A67-47A7-A090-8E70C73F30BA}"/>
              </a:ext>
            </a:extLst>
          </p:cNvPr>
          <p:cNvSpPr/>
          <p:nvPr/>
        </p:nvSpPr>
        <p:spPr>
          <a:xfrm>
            <a:off x="438316" y="3552108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D61EABC-69C5-4D13-99BD-6CAD74801021}"/>
              </a:ext>
            </a:extLst>
          </p:cNvPr>
          <p:cNvSpPr/>
          <p:nvPr/>
        </p:nvSpPr>
        <p:spPr>
          <a:xfrm>
            <a:off x="438316" y="4174329"/>
            <a:ext cx="237744" cy="2377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/>
              <a:t>6</a:t>
            </a:r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1F912D80-CD9B-8A4F-A09C-A756FD09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121813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 dirty="0"/>
              <a:t>Décret de création de VAC-SI &amp; aspects SSI</a:t>
            </a:r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4EC46-F423-4880-A22E-DEC039A7D66E}"/>
              </a:ext>
            </a:extLst>
          </p:cNvPr>
          <p:cNvSpPr/>
          <p:nvPr/>
        </p:nvSpPr>
        <p:spPr>
          <a:xfrm>
            <a:off x="293914" y="662323"/>
            <a:ext cx="849008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Décret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Un décret en Conseil d’État encadrera les traitements de Vaccin Covid (partie « cœur » de VAC-SI)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Saisine CE/CNIL vendredi ou lundi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SSI – Homologation RGS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VAC-SI sera homologué RGS avant sa mise en production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Il a été convenu que l’AQSSI serait la DGS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Analyse de risques &amp; AIPD en cours (portée par DGS &amp; CNAM)</a:t>
            </a:r>
          </a:p>
          <a:p>
            <a:pPr lvl="1"/>
            <a:endParaRPr lang="fr-FR" dirty="0"/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1F912D80-CD9B-8A4F-A09C-A756FD09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311199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 dirty="0"/>
              <a:t>Données &amp; indicateurs</a:t>
            </a:r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4EC46-F423-4880-A22E-DEC039A7D66E}"/>
              </a:ext>
            </a:extLst>
          </p:cNvPr>
          <p:cNvSpPr/>
          <p:nvPr/>
        </p:nvSpPr>
        <p:spPr>
          <a:xfrm>
            <a:off x="293914" y="442867"/>
            <a:ext cx="84900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La liste des données dont chaque entité utilisatrice a besoin pour ses missions est en cours de consolidation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Les données exportées du SI seront </a:t>
            </a:r>
            <a:r>
              <a:rPr lang="fr-FR" dirty="0" err="1"/>
              <a:t>pseudonymisées</a:t>
            </a:r>
            <a:r>
              <a:rPr lang="fr-FR" dirty="0"/>
              <a:t> ou </a:t>
            </a:r>
            <a:r>
              <a:rPr lang="fr-FR" dirty="0" err="1"/>
              <a:t>anonymisées</a:t>
            </a: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La DNUM assurera la production des tableaux de bord. La DREES, missionnée par le Ministre pour assurer la qualité de l’ensemble du circuit de production des données </a:t>
            </a:r>
            <a:r>
              <a:rPr lang="fr-FR" dirty="0" err="1"/>
              <a:t>Covid</a:t>
            </a:r>
            <a:r>
              <a:rPr lang="fr-FR" dirty="0"/>
              <a:t>, coordonnera la taskforce « données » (format du tableau de bord, politique d’</a:t>
            </a:r>
            <a:r>
              <a:rPr lang="fr-FR" dirty="0" err="1"/>
              <a:t>éditorialisation</a:t>
            </a:r>
            <a:r>
              <a:rPr lang="fr-FR" dirty="0"/>
              <a:t>, mise à disposition et </a:t>
            </a:r>
            <a:r>
              <a:rPr lang="fr-FR" dirty="0" err="1"/>
              <a:t>appariemment</a:t>
            </a:r>
            <a:r>
              <a:rPr lang="fr-FR" dirty="0"/>
              <a:t> des différentes bases de données etc.)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dirty="0"/>
              <a:t>Cas particulier : « Bunker DGS »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Données de vaccination (identité de la personne, vaccin, </a:t>
            </a:r>
            <a:r>
              <a:rPr lang="fr-FR" dirty="0" err="1"/>
              <a:t>n°lot</a:t>
            </a:r>
            <a:r>
              <a:rPr lang="fr-FR" dirty="0"/>
              <a:t>, date…)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Stockées plusieurs décennies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dirty="0"/>
              <a:t>Dans le but de pouvoir prévenir les personnes </a:t>
            </a:r>
            <a:r>
              <a:rPr lang="fr-FR" dirty="0" err="1"/>
              <a:t>vaccinnées</a:t>
            </a:r>
            <a:r>
              <a:rPr lang="fr-FR" dirty="0"/>
              <a:t> en cas d’effets indésirables à long-terme</a:t>
            </a:r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1F912D80-CD9B-8A4F-A09C-A756FD09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</p:spTree>
    <p:extLst>
      <p:ext uri="{BB962C8B-B14F-4D97-AF65-F5344CB8AC3E}">
        <p14:creationId xmlns:p14="http://schemas.microsoft.com/office/powerpoint/2010/main" val="3246078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378"/>
            <a:r>
              <a:rPr lang="fr-FR" cap="all">
                <a:solidFill>
                  <a:srgbClr val="000000"/>
                </a:solidFill>
                <a:latin typeface="Arial"/>
              </a:rPr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r>
              <a:rPr lang="fr-FR">
                <a:solidFill>
                  <a:srgbClr val="000000"/>
                </a:solidFill>
                <a:latin typeface="Arial"/>
              </a:rPr>
              <a:t>Délégation ministérielle au numérique en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914378"/>
              <a:t>11</a:t>
            </a:fld>
            <a:endParaRPr lang="fr-FR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Title 179">
            <a:extLst>
              <a:ext uri="{FF2B5EF4-FFF2-40B4-BE49-F238E27FC236}">
                <a16:creationId xmlns:a16="http://schemas.microsoft.com/office/drawing/2014/main" id="{592B651A-44BF-4517-949C-0A883DCB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007" y="194619"/>
            <a:ext cx="8424000" cy="720000"/>
          </a:xfrm>
        </p:spPr>
        <p:txBody>
          <a:bodyPr/>
          <a:lstStyle/>
          <a:p>
            <a:pPr lvl="0"/>
            <a:r>
              <a:rPr lang="fr-FR" dirty="0"/>
              <a:t>Modalités de connexion des 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8B2467-BFBA-6B4D-8AB0-6F39953ACEEE}"/>
              </a:ext>
            </a:extLst>
          </p:cNvPr>
          <p:cNvSpPr txBox="1"/>
          <p:nvPr/>
        </p:nvSpPr>
        <p:spPr>
          <a:xfrm>
            <a:off x="231270" y="1229711"/>
            <a:ext cx="8424000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350" dirty="0"/>
              <a:t>ProSantéConnect (et donc CPS ou eCPS)</a:t>
            </a:r>
            <a:endParaRPr lang="en-FR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350" dirty="0"/>
              <a:t>Compte AméliPro</a:t>
            </a:r>
            <a:endParaRPr lang="en-FR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FR" sz="1350" dirty="0"/>
          </a:p>
          <a:p>
            <a:r>
              <a:rPr lang="fr-FR" sz="1350" dirty="0"/>
              <a:t>Si le PS n’a ni AméliPro ni </a:t>
            </a:r>
            <a:r>
              <a:rPr lang="fr-FR" sz="1350" dirty="0" err="1"/>
              <a:t>ProSantéConnect</a:t>
            </a:r>
            <a:endParaRPr lang="fr-FR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350" dirty="0"/>
              <a:t>« Compte partenaire » avec login/mot de passe (créé par la CNAM)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fr-FR" sz="1350" dirty="0"/>
              <a:t>Accès uniquement à Vaccin Covid avec ce compte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fr-FR" sz="1350" dirty="0">
                <a:highlight>
                  <a:srgbClr val="FFFF00"/>
                </a:highlight>
              </a:rPr>
              <a:t>La création de « comptes partenaires » sera limitée à XXX par jour</a:t>
            </a:r>
            <a:r>
              <a:rPr lang="fr-FR" sz="1350" dirty="0"/>
              <a:t> : nécessite un travail humain chronophage (vérification de l’identité de la personne par visio, vérification de la CNI).</a:t>
            </a:r>
          </a:p>
          <a:p>
            <a:pPr marL="100013" indent="-214313">
              <a:buFont typeface="Arial" panose="020B0604020202020204" pitchFamily="34" charset="0"/>
              <a:buChar char="•"/>
            </a:pPr>
            <a:r>
              <a:rPr lang="fr-FR" sz="1350" dirty="0"/>
              <a:t>Recherche en cours de mutualisation avec l’identification électronique dans d’autres services numériques à destination des PS (Contact </a:t>
            </a:r>
            <a:r>
              <a:rPr lang="fr-FR" sz="1350" dirty="0" err="1"/>
              <a:t>Covid</a:t>
            </a:r>
            <a:r>
              <a:rPr lang="fr-FR" sz="1350" dirty="0"/>
              <a:t>, SI-DEP, </a:t>
            </a:r>
            <a:r>
              <a:rPr lang="fr-FR" sz="1350" dirty="0" err="1"/>
              <a:t>Dispostock</a:t>
            </a:r>
            <a:r>
              <a:rPr lang="fr-FR" sz="1350" dirty="0"/>
              <a:t> etc.)</a:t>
            </a:r>
          </a:p>
          <a:p>
            <a:pPr lvl="1"/>
            <a:endParaRPr lang="fr-FR" sz="1350" dirty="0"/>
          </a:p>
          <a:p>
            <a:r>
              <a:rPr lang="en-FR" sz="1350" b="1" dirty="0"/>
              <a:t>Rappel calendrier envisagé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FR" sz="1350" dirty="0"/>
              <a:t>Phase 1A : 100 Centres (jusqu’à 130), début janvier.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FR" sz="1350" dirty="0"/>
              <a:t>Phase 1B : Qq milliers 2 semaines plus tard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FR" sz="1350" dirty="0"/>
              <a:t>Phase 2 : 2 mois plus tard, chaine de logistique générale, car vaccins simples à conserver (ex. T°)</a:t>
            </a:r>
          </a:p>
          <a:p>
            <a:endParaRPr lang="fr-FR" sz="1350" dirty="0"/>
          </a:p>
          <a:p>
            <a:endParaRPr lang="en-FR" sz="1350" dirty="0"/>
          </a:p>
        </p:txBody>
      </p:sp>
    </p:spTree>
    <p:extLst>
      <p:ext uri="{BB962C8B-B14F-4D97-AF65-F5344CB8AC3E}">
        <p14:creationId xmlns:p14="http://schemas.microsoft.com/office/powerpoint/2010/main" val="85186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 dirty="0"/>
              <a:t>Equilibrage offre/demande</a:t>
            </a:r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1F912D80-CD9B-8A4F-A09C-A756FD09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06A529-77BD-9D49-9230-5347DCBCE173}"/>
              </a:ext>
            </a:extLst>
          </p:cNvPr>
          <p:cNvSpPr txBox="1"/>
          <p:nvPr/>
        </p:nvSpPr>
        <p:spPr>
          <a:xfrm>
            <a:off x="231270" y="1229711"/>
            <a:ext cx="8424000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FR" sz="1350" dirty="0"/>
              <a:t>La mise à disposition de la bonne quantité de vaccin par rapport à la demande de vaccination, au niveau régional et des lieux de vaccination est un sujet complexe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R" sz="1350" dirty="0"/>
              <a:t>Les incertitudes sur la chaine logistique poussent à prévoir une remontée des stocks par les ES, ESMS, EHPAD, pharmacies…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R" sz="1350" dirty="0"/>
              <a:t>ES/ESMS/EHPAD : l’application Dispostock (DGOS</a:t>
            </a:r>
            <a:r>
              <a:rPr lang="fr-FR" sz="1350" dirty="0"/>
              <a:t>/ATIH</a:t>
            </a:r>
            <a:r>
              <a:rPr lang="en-FR" sz="1350" dirty="0"/>
              <a:t>) est basée sur le référentiel plage qui contient ces entités. Une évolution est en cours d’étude pour permettre la remontée des stocks de vaccins.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R" sz="1350" dirty="0"/>
              <a:t>Pharmacies : </a:t>
            </a:r>
            <a:r>
              <a:rPr lang="fr-FR" sz="1350" dirty="0"/>
              <a:t>une application DNUM </a:t>
            </a:r>
            <a:r>
              <a:rPr lang="en-FR" sz="1350" dirty="0"/>
              <a:t>permet à toutes les pharmacies de déclarer leur chiffre d’affaire annuel. Une évolution est en cours d’étude pour permettre la remontée des stocks de vaccins</a:t>
            </a:r>
            <a:r>
              <a:rPr lang="en-FR" sz="1350" dirty="0" smtClean="0"/>
              <a:t>.</a:t>
            </a:r>
            <a:endParaRPr lang="fr-FR" sz="135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350" dirty="0" smtClean="0"/>
              <a:t>Les lieux de vaccination (ES/ESMS/EHPAD/pharmacies), les vaccins qui y sont disponibles, et les modalités de prise de rendez-vous devront être disponibles sur la cartographie Santé.fr pour que les patients munies d’un bon sachent où aller se faire vacciner et comment y </a:t>
            </a:r>
            <a:r>
              <a:rPr lang="fr-FR" sz="1350" smtClean="0"/>
              <a:t>prendre rendez-vous</a:t>
            </a:r>
            <a:endParaRPr lang="en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FR" sz="135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FR" sz="1350" dirty="0"/>
          </a:p>
        </p:txBody>
      </p:sp>
    </p:spTree>
    <p:extLst>
      <p:ext uri="{BB962C8B-B14F-4D97-AF65-F5344CB8AC3E}">
        <p14:creationId xmlns:p14="http://schemas.microsoft.com/office/powerpoint/2010/main" val="2687273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5066-8009-EC48-9B69-928E4F01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66"/>
            <a:ext cx="8424000" cy="720000"/>
          </a:xfrm>
        </p:spPr>
        <p:txBody>
          <a:bodyPr/>
          <a:lstStyle/>
          <a:p>
            <a:r>
              <a:rPr lang="fr-FR" sz="2400" dirty="0"/>
              <a:t>Autres actions en instruction</a:t>
            </a:r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9888-D041-5146-B10D-2DEBD07E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Délégation ministérielle au numérique en santé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828DA-3267-494F-AC11-1D654E88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1F912D80-CD9B-8A4F-A09C-A756FD09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sz="1200" cap="all"/>
              <a:t>17/11/2020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06A529-77BD-9D49-9230-5347DCBCE173}"/>
              </a:ext>
            </a:extLst>
          </p:cNvPr>
          <p:cNvSpPr txBox="1"/>
          <p:nvPr/>
        </p:nvSpPr>
        <p:spPr>
          <a:xfrm>
            <a:off x="198613" y="682704"/>
            <a:ext cx="8424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 err="1"/>
              <a:t>Modalités</a:t>
            </a:r>
            <a:r>
              <a:rPr lang="en-GB" sz="1350" dirty="0"/>
              <a:t> précises de pseudonymisation des </a:t>
            </a:r>
            <a:r>
              <a:rPr lang="en-GB" sz="1350" dirty="0" err="1"/>
              <a:t>données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 err="1"/>
              <a:t>Disponibilité</a:t>
            </a:r>
            <a:r>
              <a:rPr lang="en-GB" sz="1350" dirty="0"/>
              <a:t> des </a:t>
            </a:r>
            <a:r>
              <a:rPr lang="en-GB" sz="1350" dirty="0" err="1"/>
              <a:t>informations</a:t>
            </a:r>
            <a:r>
              <a:rPr lang="en-GB" sz="1350" dirty="0"/>
              <a:t> de </a:t>
            </a:r>
            <a:r>
              <a:rPr lang="en-GB" sz="1350" dirty="0" err="1"/>
              <a:t>ciblage</a:t>
            </a:r>
            <a:r>
              <a:rPr lang="en-GB" sz="1350" dirty="0"/>
              <a:t> dans les </a:t>
            </a:r>
            <a:r>
              <a:rPr lang="en-GB" sz="1350" dirty="0" err="1"/>
              <a:t>données</a:t>
            </a:r>
            <a:r>
              <a:rPr lang="en-GB" sz="1350" dirty="0"/>
              <a:t> </a:t>
            </a:r>
            <a:r>
              <a:rPr lang="en-GB" sz="1350" dirty="0" err="1"/>
              <a:t>pseudoynimisées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 err="1"/>
              <a:t>Enregistrement</a:t>
            </a:r>
            <a:r>
              <a:rPr lang="en-GB" sz="1350" dirty="0"/>
              <a:t> des </a:t>
            </a:r>
            <a:r>
              <a:rPr lang="en-GB" sz="1350" dirty="0" err="1"/>
              <a:t>données</a:t>
            </a:r>
            <a:r>
              <a:rPr lang="en-GB" sz="1350" dirty="0"/>
              <a:t> de </a:t>
            </a:r>
            <a:r>
              <a:rPr lang="en-GB" sz="1350" dirty="0" err="1"/>
              <a:t>prévaccination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/>
              <a:t>Envoi par MSS au MT du </a:t>
            </a:r>
            <a:r>
              <a:rPr lang="en-GB" sz="1350" dirty="0" err="1"/>
              <a:t>certificat</a:t>
            </a:r>
            <a:r>
              <a:rPr lang="en-GB" sz="1350" dirty="0"/>
              <a:t> de vaccination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 err="1"/>
              <a:t>Mise</a:t>
            </a:r>
            <a:r>
              <a:rPr lang="en-GB" sz="1350" dirty="0"/>
              <a:t> à disposition d’un </a:t>
            </a:r>
            <a:r>
              <a:rPr lang="en-GB" sz="1350" dirty="0" err="1"/>
              <a:t>compte-rendu</a:t>
            </a:r>
            <a:r>
              <a:rPr lang="en-GB" sz="1350" dirty="0"/>
              <a:t> de vaccination au patient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/>
              <a:t>Passage de </a:t>
            </a:r>
            <a:r>
              <a:rPr lang="en-GB" sz="1350" dirty="0" err="1"/>
              <a:t>contexte</a:t>
            </a:r>
            <a:r>
              <a:rPr lang="en-GB" sz="1350" dirty="0"/>
              <a:t> pour les </a:t>
            </a:r>
            <a:r>
              <a:rPr lang="en-GB" sz="1350" dirty="0" err="1"/>
              <a:t>effets</a:t>
            </a:r>
            <a:r>
              <a:rPr lang="en-GB" sz="1350" dirty="0"/>
              <a:t> </a:t>
            </a:r>
            <a:r>
              <a:rPr lang="en-GB" sz="1350" dirty="0" err="1"/>
              <a:t>indésirables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 err="1"/>
              <a:t>Possibilité</a:t>
            </a:r>
            <a:r>
              <a:rPr lang="en-GB" sz="1350" dirty="0"/>
              <a:t> de </a:t>
            </a:r>
            <a:r>
              <a:rPr lang="en-GB" sz="1350" dirty="0" err="1"/>
              <a:t>répondre</a:t>
            </a:r>
            <a:r>
              <a:rPr lang="en-GB" sz="1350" dirty="0"/>
              <a:t> “non” à la solicitation sur la declaration des </a:t>
            </a:r>
            <a:r>
              <a:rPr lang="en-GB" sz="1350" dirty="0" err="1"/>
              <a:t>effets</a:t>
            </a:r>
            <a:r>
              <a:rPr lang="en-GB" sz="1350" dirty="0"/>
              <a:t> </a:t>
            </a:r>
            <a:r>
              <a:rPr lang="en-GB" sz="1350" dirty="0" err="1"/>
              <a:t>indésirables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/>
              <a:t>Relance du patient (email/</a:t>
            </a:r>
            <a:r>
              <a:rPr lang="en-GB" sz="1350" dirty="0" err="1"/>
              <a:t>sms</a:t>
            </a:r>
            <a:r>
              <a:rPr lang="en-GB" sz="1350" dirty="0"/>
              <a:t>/…) pour demander </a:t>
            </a:r>
            <a:r>
              <a:rPr lang="en-GB" sz="1350" dirty="0" err="1"/>
              <a:t>l’apparition</a:t>
            </a:r>
            <a:r>
              <a:rPr lang="en-GB" sz="1350" dirty="0"/>
              <a:t> </a:t>
            </a:r>
            <a:r>
              <a:rPr lang="en-GB" sz="1350" dirty="0" err="1"/>
              <a:t>d’effets</a:t>
            </a:r>
            <a:r>
              <a:rPr lang="en-GB" sz="1350" dirty="0"/>
              <a:t> </a:t>
            </a:r>
            <a:r>
              <a:rPr lang="en-GB" sz="1350" dirty="0" err="1"/>
              <a:t>indésirables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/>
              <a:t>Export de </a:t>
            </a:r>
            <a:r>
              <a:rPr lang="en-GB" sz="1350" dirty="0" err="1"/>
              <a:t>données</a:t>
            </a:r>
            <a:endParaRPr lang="en-GB" sz="135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50" dirty="0"/>
              <a:t>Lecture de </a:t>
            </a:r>
            <a:r>
              <a:rPr lang="en-GB" sz="1350" dirty="0" err="1"/>
              <a:t>Datamatrix</a:t>
            </a:r>
            <a:r>
              <a:rPr lang="en-GB" sz="1350" dirty="0"/>
              <a:t> / QR Code pour </a:t>
            </a:r>
            <a:r>
              <a:rPr lang="en-GB" sz="1350" dirty="0" err="1"/>
              <a:t>éviter</a:t>
            </a:r>
            <a:r>
              <a:rPr lang="en-GB" sz="1350" dirty="0"/>
              <a:t> la </a:t>
            </a:r>
            <a:r>
              <a:rPr lang="en-GB" sz="1350" dirty="0" err="1"/>
              <a:t>resaisie</a:t>
            </a:r>
            <a:r>
              <a:rPr lang="en-GB" sz="1350" dirty="0"/>
              <a:t> </a:t>
            </a:r>
            <a:r>
              <a:rPr lang="en-GB" sz="1350" dirty="0" err="1"/>
              <a:t>lors</a:t>
            </a:r>
            <a:r>
              <a:rPr lang="en-GB" sz="1350" dirty="0"/>
              <a:t> de la vaccination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350" dirty="0"/>
          </a:p>
          <a:p>
            <a:pPr>
              <a:lnSpc>
                <a:spcPct val="150000"/>
              </a:lnSpc>
            </a:pP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3763242223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1_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3.xml><?xml version="1.0" encoding="utf-8"?>
<a:theme xmlns:a="http://schemas.openxmlformats.org/drawingml/2006/main" name="2_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4.xml><?xml version="1.0" encoding="utf-8"?>
<a:theme xmlns:a="http://schemas.openxmlformats.org/drawingml/2006/main" name="1_180948 | CIO Templates 2018">
  <a:themeElements>
    <a:clrScheme name="Accenture Core Brand April 2018">
      <a:dk1>
        <a:srgbClr val="000000"/>
      </a:dk1>
      <a:lt1>
        <a:srgbClr val="FFFFFF"/>
      </a:lt1>
      <a:dk2>
        <a:srgbClr val="969696"/>
      </a:dk2>
      <a:lt2>
        <a:srgbClr val="5A5A5A"/>
      </a:lt2>
      <a:accent1>
        <a:srgbClr val="A100FF"/>
      </a:accent1>
      <a:accent2>
        <a:srgbClr val="7500C0"/>
      </a:accent2>
      <a:accent3>
        <a:srgbClr val="460073"/>
      </a:accent3>
      <a:accent4>
        <a:srgbClr val="00BAFF"/>
      </a:accent4>
      <a:accent5>
        <a:srgbClr val="008EFF"/>
      </a:accent5>
      <a:accent6>
        <a:srgbClr val="004DFF"/>
      </a:accent6>
      <a:hlink>
        <a:srgbClr val="5A5A5A"/>
      </a:hlink>
      <a:folHlink>
        <a:srgbClr val="969696"/>
      </a:folHlink>
    </a:clrScheme>
    <a:fontScheme name="Accenture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AccNEW_Template16x9_April 2018.potx" id="{A37215FC-5D5B-4E57-9F66-5A9BB41D3B19}" vid="{BFCFECEB-CBDE-4D02-ADBB-F7433DA8D723}"/>
    </a:ext>
  </a:extLst>
</a:theme>
</file>

<file path=ppt/theme/theme5.xml><?xml version="1.0" encoding="utf-8"?>
<a:theme xmlns:a="http://schemas.openxmlformats.org/drawingml/2006/main" name="3_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9B00BA811216408EF2E7CB77686A0F" ma:contentTypeVersion="6" ma:contentTypeDescription="Create a new document." ma:contentTypeScope="" ma:versionID="b9d0f5f08b380ceec717d46a51b655a3">
  <xsd:schema xmlns:xsd="http://www.w3.org/2001/XMLSchema" xmlns:xs="http://www.w3.org/2001/XMLSchema" xmlns:p="http://schemas.microsoft.com/office/2006/metadata/properties" xmlns:ns2="159550a4-16e5-4b8d-98f5-e9ba4ac7abe0" targetNamespace="http://schemas.microsoft.com/office/2006/metadata/properties" ma:root="true" ma:fieldsID="d0cb2b7bad31a87d4c8e77129190f4e0" ns2:_="">
    <xsd:import namespace="159550a4-16e5-4b8d-98f5-e9ba4ac7ab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9550a4-16e5-4b8d-98f5-e9ba4ac7ab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729FCE-E262-49F5-AFDE-6A26275152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9550a4-16e5-4b8d-98f5-e9ba4ac7ab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22F042-2476-42A1-A87D-63ABB53CBC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5681D9-2AC2-487B-8152-EF36BFB803D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59550a4-16e5-4b8d-98f5-e9ba4ac7abe0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ppt_ministeriel_arial</Template>
  <TotalTime>201</TotalTime>
  <Words>2580</Words>
  <Application>Microsoft Office PowerPoint</Application>
  <PresentationFormat>Affichage à l'écran (16:9)</PresentationFormat>
  <Paragraphs>378</Paragraphs>
  <Slides>13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13</vt:i4>
      </vt:variant>
    </vt:vector>
  </HeadingPairs>
  <TitlesOfParts>
    <vt:vector size="28" baseType="lpstr">
      <vt:lpstr>Arial</vt:lpstr>
      <vt:lpstr>Arial Black</vt:lpstr>
      <vt:lpstr>Calibri</vt:lpstr>
      <vt:lpstr>Gotham Medium</vt:lpstr>
      <vt:lpstr>Graphik</vt:lpstr>
      <vt:lpstr>Graphik Black</vt:lpstr>
      <vt:lpstr>Graphik Light</vt:lpstr>
      <vt:lpstr>Roboto</vt:lpstr>
      <vt:lpstr>Tahoma</vt:lpstr>
      <vt:lpstr>Times New Roman</vt:lpstr>
      <vt:lpstr>MINISTÈRIEL</vt:lpstr>
      <vt:lpstr>1_MINISTÈRIEL</vt:lpstr>
      <vt:lpstr>2_MINISTÈRIEL</vt:lpstr>
      <vt:lpstr>1_180948 | CIO Templates 2018</vt:lpstr>
      <vt:lpstr>3_MINISTÈRIEL</vt:lpstr>
      <vt:lpstr>VAC-SI   COPIL du 26 novembre 2020</vt:lpstr>
      <vt:lpstr>Périmètre du SI</vt:lpstr>
      <vt:lpstr>Objectifs du projet et échéances</vt:lpstr>
      <vt:lpstr>Cartographie fonctionnelle VAC-SI – Vision Cible</vt:lpstr>
      <vt:lpstr>Cartographie fonctionnelle VAC-SI – Vision Démarrage</vt:lpstr>
      <vt:lpstr>Parcours patient – Cas nominal*</vt:lpstr>
      <vt:lpstr>Présentation PowerPoint</vt:lpstr>
      <vt:lpstr>Risques et points d’attention projet</vt:lpstr>
      <vt:lpstr>Décret de création de VAC-SI &amp; aspects SSI</vt:lpstr>
      <vt:lpstr>Données &amp; indicateurs</vt:lpstr>
      <vt:lpstr>Modalités de connexion des PS</vt:lpstr>
      <vt:lpstr>Equilibrage offre/demande</vt:lpstr>
      <vt:lpstr>Autres actions en instruction</vt:lpstr>
    </vt:vector>
  </TitlesOfParts>
  <Manager>Client</Manager>
  <Company>MCAS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CHASSAING, Jackie (DDC/DCC)</dc:creator>
  <cp:lastModifiedBy>LETOURNEAU, Laura (SGMCAS)</cp:lastModifiedBy>
  <cp:revision>18</cp:revision>
  <dcterms:created xsi:type="dcterms:W3CDTF">2020-08-27T13:00:02Z</dcterms:created>
  <dcterms:modified xsi:type="dcterms:W3CDTF">2020-11-26T18:16:40Z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0x010100BF9B00BA811216408EF2E7CB77686A0F</vt:lpwstr>
  </property>
</Properties>
</file>