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19"/>
  </p:notesMasterIdLst>
  <p:sldIdLst>
    <p:sldId id="286" r:id="rId2"/>
    <p:sldId id="281" r:id="rId3"/>
    <p:sldId id="274" r:id="rId4"/>
    <p:sldId id="275" r:id="rId5"/>
    <p:sldId id="276" r:id="rId6"/>
    <p:sldId id="277" r:id="rId7"/>
    <p:sldId id="278" r:id="rId8"/>
    <p:sldId id="267" r:id="rId9"/>
    <p:sldId id="268" r:id="rId10"/>
    <p:sldId id="269" r:id="rId11"/>
    <p:sldId id="270" r:id="rId12"/>
    <p:sldId id="271" r:id="rId13"/>
    <p:sldId id="280" r:id="rId14"/>
    <p:sldId id="257" r:id="rId15"/>
    <p:sldId id="289" r:id="rId16"/>
    <p:sldId id="288" r:id="rId17"/>
    <p:sldId id="282" r:id="rId18"/>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58" autoAdjust="0"/>
    <p:restoredTop sz="94660" autoAdjust="0"/>
  </p:normalViewPr>
  <p:slideViewPr>
    <p:cSldViewPr showGuides="1">
      <p:cViewPr varScale="1">
        <p:scale>
          <a:sx n="147" d="100"/>
          <a:sy n="147" d="100"/>
        </p:scale>
        <p:origin x="426" y="114"/>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27/08/2020</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129EA7-38A1-468F-8FEE-6574E476B644}" type="slidenum">
              <a:rPr lang="fr-FR" smtClean="0"/>
              <a:t>3</a:t>
            </a:fld>
            <a:endParaRPr lang="fr-FR"/>
          </a:p>
        </p:txBody>
      </p:sp>
    </p:spTree>
    <p:extLst>
      <p:ext uri="{BB962C8B-B14F-4D97-AF65-F5344CB8AC3E}">
        <p14:creationId xmlns:p14="http://schemas.microsoft.com/office/powerpoint/2010/main" val="2856269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129EA7-38A1-468F-8FEE-6574E476B644}" type="slidenum">
              <a:rPr lang="fr-FR" smtClean="0"/>
              <a:t>4</a:t>
            </a:fld>
            <a:endParaRPr lang="fr-FR"/>
          </a:p>
        </p:txBody>
      </p:sp>
    </p:spTree>
    <p:extLst>
      <p:ext uri="{BB962C8B-B14F-4D97-AF65-F5344CB8AC3E}">
        <p14:creationId xmlns:p14="http://schemas.microsoft.com/office/powerpoint/2010/main" val="346497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129EA7-38A1-468F-8FEE-6574E476B644}" type="slidenum">
              <a:rPr lang="fr-FR" smtClean="0"/>
              <a:t>5</a:t>
            </a:fld>
            <a:endParaRPr lang="fr-FR"/>
          </a:p>
        </p:txBody>
      </p:sp>
    </p:spTree>
    <p:extLst>
      <p:ext uri="{BB962C8B-B14F-4D97-AF65-F5344CB8AC3E}">
        <p14:creationId xmlns:p14="http://schemas.microsoft.com/office/powerpoint/2010/main" val="162853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129EA7-38A1-468F-8FEE-6574E476B644}" type="slidenum">
              <a:rPr lang="fr-FR" smtClean="0"/>
              <a:t>6</a:t>
            </a:fld>
            <a:endParaRPr lang="fr-FR"/>
          </a:p>
        </p:txBody>
      </p:sp>
    </p:spTree>
    <p:extLst>
      <p:ext uri="{BB962C8B-B14F-4D97-AF65-F5344CB8AC3E}">
        <p14:creationId xmlns:p14="http://schemas.microsoft.com/office/powerpoint/2010/main" val="2544928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129EA7-38A1-468F-8FEE-6574E476B644}" type="slidenum">
              <a:rPr lang="fr-FR" smtClean="0"/>
              <a:t>7</a:t>
            </a:fld>
            <a:endParaRPr lang="fr-FR"/>
          </a:p>
        </p:txBody>
      </p:sp>
    </p:spTree>
    <p:extLst>
      <p:ext uri="{BB962C8B-B14F-4D97-AF65-F5344CB8AC3E}">
        <p14:creationId xmlns:p14="http://schemas.microsoft.com/office/powerpoint/2010/main" val="110942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27/08/2020</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27/08/2020</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27/08/2020</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27/08/2020</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27/08/2020</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27/08/2020</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23478"/>
            <a:ext cx="2015735" cy="1569504"/>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27/08/2020</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27/08/2020</a:t>
            </a:fld>
            <a:endParaRPr lang="fr-FR" dirty="0"/>
          </a:p>
        </p:txBody>
      </p:sp>
      <p:sp>
        <p:nvSpPr>
          <p:cNvPr id="5" name="Espace réservé du pied de page 4"/>
          <p:cNvSpPr>
            <a:spLocks noGrp="1"/>
          </p:cNvSpPr>
          <p:nvPr>
            <p:ph type="ftr" sz="quarter" idx="11"/>
          </p:nvPr>
        </p:nvSpPr>
        <p:spPr bwMode="gray">
          <a:xfrm>
            <a:off x="720000" y="4371949"/>
            <a:ext cx="3240000" cy="447947"/>
          </a:xfrm>
          <a:prstGeom prst="rect">
            <a:avLst/>
          </a:prstGeom>
        </p:spPr>
        <p:txBody>
          <a:bodyPr anchor="ctr" anchorCtr="0"/>
          <a:lstStyle>
            <a:lvl1pPr algn="l">
              <a:defRPr sz="1150"/>
            </a:lvl1pPr>
          </a:lstStyle>
          <a:p>
            <a:r>
              <a:rPr lang="fr-FR" dirty="0" smtClean="0"/>
              <a:t>Direction générale</a:t>
            </a:r>
          </a:p>
          <a:p>
            <a:r>
              <a:rPr lang="fr-FR" dirty="0" smtClean="0"/>
              <a:t>de la santé</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195486"/>
            <a:ext cx="3566527" cy="2776991"/>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772"/>
            <a:ext cx="6858000" cy="17907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728567A-1ED3-412C-91BC-B87B1BCEDCFE}" type="datetime1">
              <a:rPr lang="fr-FR" smtClean="0"/>
              <a:t>27/08/2020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4E6200E-9160-403B-B29C-C9EFA9FE35DC}" type="slidenum">
              <a:rPr lang="fr-FR" smtClean="0"/>
              <a:t>‹N°›</a:t>
            </a:fld>
            <a:endParaRPr lang="fr-FR"/>
          </a:p>
        </p:txBody>
      </p:sp>
    </p:spTree>
    <p:extLst>
      <p:ext uri="{BB962C8B-B14F-4D97-AF65-F5344CB8AC3E}">
        <p14:creationId xmlns:p14="http://schemas.microsoft.com/office/powerpoint/2010/main" val="380635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40E50B-6319-4A9E-BC6B-FB353B2F7B49}" type="datetime1">
              <a:rPr lang="fr-FR" smtClean="0"/>
              <a:t>27/08/2020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4E6200E-9160-403B-B29C-C9EFA9FE35DC}" type="slidenum">
              <a:rPr lang="fr-FR" smtClean="0"/>
              <a:t>‹N°›</a:t>
            </a:fld>
            <a:endParaRPr lang="fr-FR"/>
          </a:p>
        </p:txBody>
      </p:sp>
    </p:spTree>
    <p:extLst>
      <p:ext uri="{BB962C8B-B14F-4D97-AF65-F5344CB8AC3E}">
        <p14:creationId xmlns:p14="http://schemas.microsoft.com/office/powerpoint/2010/main" val="1221434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GS_Diapo_Texte_Titre 1 lign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44007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27/08/2020</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gray">
          <a:xfrm>
            <a:off x="288000" y="123478"/>
            <a:ext cx="682960" cy="531771"/>
          </a:xfrm>
          <a:prstGeom prst="rect">
            <a:avLst/>
          </a:prstGeom>
        </p:spPr>
      </p:pic>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5" r:id="rId11"/>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27/08/2020</a:t>
            </a:fld>
            <a:endParaRPr lang="fr-FR" dirty="0"/>
          </a:p>
        </p:txBody>
      </p:sp>
      <p:sp>
        <p:nvSpPr>
          <p:cNvPr id="3" name="Espace réservé du pied de page 2"/>
          <p:cNvSpPr>
            <a:spLocks noGrp="1"/>
          </p:cNvSpPr>
          <p:nvPr>
            <p:ph type="ftr" sz="quarter" idx="11"/>
          </p:nvPr>
        </p:nvSpPr>
        <p:spPr/>
        <p:txBody>
          <a:bodyPr/>
          <a:lstStyle/>
          <a:p>
            <a:r>
              <a:rPr lang="fr-FR" smtClean="0"/>
              <a:t>Direction générale</a:t>
            </a:r>
          </a:p>
          <a:p>
            <a:r>
              <a:rPr lang="fr-FR" smtClean="0"/>
              <a:t>de la santé</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ZoneTexte 5"/>
          <p:cNvSpPr txBox="1"/>
          <p:nvPr/>
        </p:nvSpPr>
        <p:spPr>
          <a:xfrm>
            <a:off x="3960000" y="2931790"/>
            <a:ext cx="4788464" cy="923330"/>
          </a:xfrm>
          <a:prstGeom prst="rect">
            <a:avLst/>
          </a:prstGeom>
          <a:noFill/>
        </p:spPr>
        <p:txBody>
          <a:bodyPr wrap="square" rtlCol="0">
            <a:spAutoFit/>
          </a:bodyPr>
          <a:lstStyle/>
          <a:p>
            <a:pPr algn="r"/>
            <a:r>
              <a:rPr lang="fr-FR" b="1" dirty="0" smtClean="0"/>
              <a:t>Réunion Directeurs généraux d’ARS</a:t>
            </a:r>
          </a:p>
          <a:p>
            <a:pPr algn="r"/>
            <a:endParaRPr lang="fr-FR" b="1" dirty="0" smtClean="0"/>
          </a:p>
          <a:p>
            <a:pPr algn="r"/>
            <a:r>
              <a:rPr lang="fr-FR" b="1" dirty="0" smtClean="0"/>
              <a:t>27/08/2020</a:t>
            </a:r>
            <a:endParaRPr lang="fr-FR" b="1" dirty="0"/>
          </a:p>
        </p:txBody>
      </p:sp>
    </p:spTree>
    <p:extLst>
      <p:ext uri="{BB962C8B-B14F-4D97-AF65-F5344CB8AC3E}">
        <p14:creationId xmlns:p14="http://schemas.microsoft.com/office/powerpoint/2010/main" val="2061622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txBox="1"/>
          <p:nvPr/>
        </p:nvSpPr>
        <p:spPr>
          <a:xfrm>
            <a:off x="532263" y="1742663"/>
            <a:ext cx="8144193" cy="938719"/>
          </a:xfrm>
          <a:prstGeom prst="rect">
            <a:avLst/>
          </a:prstGeom>
        </p:spPr>
        <p:txBody>
          <a:bodyPr vert="horz" wrap="square" lIns="0" tIns="15240" rIns="0" bIns="0" rtlCol="0">
            <a:spAutoFit/>
          </a:bodyPr>
          <a:lstStyle/>
          <a:p>
            <a:pPr defTabSz="342900">
              <a:spcAft>
                <a:spcPts val="300"/>
              </a:spcAft>
            </a:pPr>
            <a:r>
              <a:rPr lang="fr-FR" sz="3000" b="1" spc="172" dirty="0">
                <a:solidFill>
                  <a:srgbClr val="002060"/>
                </a:solidFill>
                <a:latin typeface="Verdana"/>
                <a:cs typeface="Verdana"/>
              </a:rPr>
              <a:t>Indicateurs et mesures de gestion </a:t>
            </a:r>
            <a:br>
              <a:rPr lang="fr-FR" sz="3000" b="1" spc="172" dirty="0">
                <a:solidFill>
                  <a:srgbClr val="002060"/>
                </a:solidFill>
                <a:latin typeface="Verdana"/>
                <a:cs typeface="Verdana"/>
              </a:rPr>
            </a:br>
            <a:r>
              <a:rPr lang="fr-FR" sz="3000" b="1" spc="172" dirty="0">
                <a:solidFill>
                  <a:srgbClr val="002060"/>
                </a:solidFill>
                <a:latin typeface="Verdana"/>
                <a:cs typeface="Verdana"/>
              </a:rPr>
              <a:t>COVID-19</a:t>
            </a:r>
          </a:p>
        </p:txBody>
      </p:sp>
      <p:sp>
        <p:nvSpPr>
          <p:cNvPr id="2" name="Espace réservé du numéro de diapositive 1"/>
          <p:cNvSpPr>
            <a:spLocks noGrp="1"/>
          </p:cNvSpPr>
          <p:nvPr>
            <p:ph type="sldNum" sz="quarter" idx="12"/>
          </p:nvPr>
        </p:nvSpPr>
        <p:spPr/>
        <p:txBody>
          <a:bodyPr/>
          <a:lstStyle/>
          <a:p>
            <a:fld id="{C4E6200E-9160-403B-B29C-C9EFA9FE35DC}" type="slidenum">
              <a:rPr lang="fr-FR" smtClean="0"/>
              <a:t>2</a:t>
            </a:fld>
            <a:endParaRPr lang="fr-FR"/>
          </a:p>
        </p:txBody>
      </p:sp>
      <p:pic>
        <p:nvPicPr>
          <p:cNvPr id="3" name="Image 2"/>
          <p:cNvPicPr>
            <a:picLocks noChangeAspect="1"/>
          </p:cNvPicPr>
          <p:nvPr/>
        </p:nvPicPr>
        <p:blipFill>
          <a:blip r:embed="rId2"/>
          <a:stretch>
            <a:fillRect/>
          </a:stretch>
        </p:blipFill>
        <p:spPr>
          <a:xfrm>
            <a:off x="156662" y="3869140"/>
            <a:ext cx="1471593" cy="1035044"/>
          </a:xfrm>
          <a:prstGeom prst="rect">
            <a:avLst/>
          </a:prstGeom>
        </p:spPr>
      </p:pic>
    </p:spTree>
    <p:extLst>
      <p:ext uri="{BB962C8B-B14F-4D97-AF65-F5344CB8AC3E}">
        <p14:creationId xmlns:p14="http://schemas.microsoft.com/office/powerpoint/2010/main" val="1449678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772532"/>
            <a:ext cx="8136904" cy="1310167"/>
          </a:xfrm>
          <a:prstGeom prst="rect">
            <a:avLst/>
          </a:prstGeom>
        </p:spPr>
        <p:txBody>
          <a:bodyPr wrap="square">
            <a:spAutoFit/>
          </a:bodyPr>
          <a:lstStyle/>
          <a:p>
            <a:pPr algn="just">
              <a:lnSpc>
                <a:spcPct val="110000"/>
              </a:lnSpc>
              <a:spcBef>
                <a:spcPts val="225"/>
              </a:spcBef>
              <a:spcAft>
                <a:spcPts val="225"/>
              </a:spcAft>
              <a:defRPr/>
            </a:pPr>
            <a:r>
              <a:rPr lang="fr-FR" sz="1400" b="1" dirty="0"/>
              <a:t>Santé publique France réalise une analyse de la situation épidémique</a:t>
            </a:r>
          </a:p>
          <a:p>
            <a:pPr algn="just">
              <a:lnSpc>
                <a:spcPct val="110000"/>
              </a:lnSpc>
              <a:spcBef>
                <a:spcPts val="225"/>
              </a:spcBef>
              <a:spcAft>
                <a:spcPts val="225"/>
              </a:spcAft>
              <a:defRPr/>
            </a:pPr>
            <a:r>
              <a:rPr lang="fr-FR" sz="1400" dirty="0"/>
              <a:t>Santé publique France évalue le niveau de vulnérabilité de chaque département selon plusieurs indicateurs (taux d’incidence, taux de dépistage, taux de positivité des tests, taux de passages pour COVID-19, évolution du nombre d’hospitalisation, nombre de clusters) et le classe parmi 3 niveaux : limité, modéré, élevé. </a:t>
            </a:r>
          </a:p>
        </p:txBody>
      </p:sp>
      <p:sp>
        <p:nvSpPr>
          <p:cNvPr id="4" name="ZoneTexte 3"/>
          <p:cNvSpPr txBox="1"/>
          <p:nvPr/>
        </p:nvSpPr>
        <p:spPr>
          <a:xfrm>
            <a:off x="971600" y="123478"/>
            <a:ext cx="9865096" cy="477054"/>
          </a:xfrm>
          <a:prstGeom prst="rect">
            <a:avLst/>
          </a:prstGeom>
          <a:noFill/>
        </p:spPr>
        <p:txBody>
          <a:bodyPr wrap="square" rtlCol="0">
            <a:spAutoFit/>
          </a:bodyPr>
          <a:lstStyle/>
          <a:p>
            <a:r>
              <a:rPr lang="fr-FR" sz="2500" b="1" dirty="0" smtClean="0"/>
              <a:t>Critères </a:t>
            </a:r>
            <a:r>
              <a:rPr lang="fr-FR" sz="2500" b="1" dirty="0"/>
              <a:t>de vulnérabilité de Santé publique </a:t>
            </a:r>
            <a:r>
              <a:rPr lang="fr-FR" sz="2500" b="1" dirty="0" smtClean="0"/>
              <a:t>France</a:t>
            </a:r>
            <a:endParaRPr lang="fr-FR" sz="2500" b="1" i="1" dirty="0">
              <a:solidFill>
                <a:schemeClr val="bg1"/>
              </a:solidFill>
              <a:latin typeface="Cambria" panose="02040503050406030204" pitchFamily="18" charset="0"/>
            </a:endParaRPr>
          </a:p>
        </p:txBody>
      </p:sp>
      <p:pic>
        <p:nvPicPr>
          <p:cNvPr id="2" name="Image 1"/>
          <p:cNvPicPr>
            <a:picLocks noChangeAspect="1"/>
          </p:cNvPicPr>
          <p:nvPr/>
        </p:nvPicPr>
        <p:blipFill>
          <a:blip r:embed="rId3"/>
          <a:stretch>
            <a:fillRect/>
          </a:stretch>
        </p:blipFill>
        <p:spPr>
          <a:xfrm>
            <a:off x="1763328" y="2072189"/>
            <a:ext cx="5765868" cy="2504367"/>
          </a:xfrm>
          <a:prstGeom prst="rect">
            <a:avLst/>
          </a:prstGeom>
          <a:ln>
            <a:noFill/>
          </a:ln>
        </p:spPr>
      </p:pic>
    </p:spTree>
    <p:extLst>
      <p:ext uri="{BB962C8B-B14F-4D97-AF65-F5344CB8AC3E}">
        <p14:creationId xmlns:p14="http://schemas.microsoft.com/office/powerpoint/2010/main" val="3258951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1203598"/>
            <a:ext cx="8136904" cy="3279552"/>
          </a:xfrm>
          <a:prstGeom prst="rect">
            <a:avLst/>
          </a:prstGeom>
        </p:spPr>
        <p:txBody>
          <a:bodyPr wrap="square">
            <a:spAutoFit/>
          </a:bodyPr>
          <a:lstStyle/>
          <a:p>
            <a:pPr algn="just">
              <a:lnSpc>
                <a:spcPct val="110000"/>
              </a:lnSpc>
              <a:spcBef>
                <a:spcPts val="225"/>
              </a:spcBef>
              <a:spcAft>
                <a:spcPts val="225"/>
              </a:spcAft>
              <a:defRPr/>
            </a:pPr>
            <a:r>
              <a:rPr lang="fr-FR" sz="1200" b="1" dirty="0"/>
              <a:t>Le Gouvernement identifie un département en tant que ZCA après retour de l’expertise santé (CCS, </a:t>
            </a:r>
            <a:r>
              <a:rPr lang="fr-FR" sz="1200" b="1" dirty="0" err="1"/>
              <a:t>SpF</a:t>
            </a:r>
            <a:r>
              <a:rPr lang="fr-FR" sz="1200" b="1" dirty="0"/>
              <a:t>, ARS)</a:t>
            </a:r>
          </a:p>
          <a:p>
            <a:pPr algn="just">
              <a:lnSpc>
                <a:spcPct val="110000"/>
              </a:lnSpc>
              <a:spcBef>
                <a:spcPts val="225"/>
              </a:spcBef>
              <a:spcAft>
                <a:spcPts val="225"/>
              </a:spcAft>
              <a:defRPr/>
            </a:pPr>
            <a:r>
              <a:rPr lang="fr-FR" sz="1200" dirty="0"/>
              <a:t>Une zone de circulation active du virus se caractérise principalement : </a:t>
            </a:r>
          </a:p>
          <a:p>
            <a:pPr marL="557213" lvl="1" indent="-214313" algn="just">
              <a:lnSpc>
                <a:spcPct val="110000"/>
              </a:lnSpc>
              <a:spcBef>
                <a:spcPts val="225"/>
              </a:spcBef>
              <a:spcAft>
                <a:spcPts val="225"/>
              </a:spcAft>
              <a:buFont typeface="Arial" panose="020B0604020202020204" pitchFamily="34" charset="0"/>
              <a:buChar char="•"/>
              <a:defRPr/>
            </a:pPr>
            <a:r>
              <a:rPr lang="fr-FR" sz="1200" dirty="0"/>
              <a:t>Par un taux d’incidence supérieur à 50 et une dynamique épidémique défavorable </a:t>
            </a:r>
          </a:p>
          <a:p>
            <a:pPr lvl="1" algn="just">
              <a:lnSpc>
                <a:spcPct val="110000"/>
              </a:lnSpc>
              <a:spcBef>
                <a:spcPts val="225"/>
              </a:spcBef>
              <a:spcAft>
                <a:spcPts val="225"/>
              </a:spcAft>
              <a:defRPr/>
            </a:pPr>
            <a:r>
              <a:rPr lang="fr-FR" sz="1200" b="1" u="sng" dirty="0"/>
              <a:t>ou</a:t>
            </a:r>
            <a:r>
              <a:rPr lang="fr-FR" sz="1200" dirty="0"/>
              <a:t> </a:t>
            </a:r>
          </a:p>
          <a:p>
            <a:pPr marL="557213" lvl="1" indent="-214313" algn="just">
              <a:lnSpc>
                <a:spcPct val="110000"/>
              </a:lnSpc>
              <a:spcBef>
                <a:spcPts val="225"/>
              </a:spcBef>
              <a:spcAft>
                <a:spcPts val="225"/>
              </a:spcAft>
              <a:buFont typeface="Arial" panose="020B0604020202020204" pitchFamily="34" charset="0"/>
              <a:buChar char="•"/>
              <a:defRPr/>
            </a:pPr>
            <a:r>
              <a:rPr lang="fr-FR" sz="1200" dirty="0"/>
              <a:t>Par un taux d’incidence élevé (supérieur à 30) et une cohérence territorial.</a:t>
            </a:r>
          </a:p>
          <a:p>
            <a:pPr algn="just">
              <a:lnSpc>
                <a:spcPct val="110000"/>
              </a:lnSpc>
              <a:spcBef>
                <a:spcPts val="225"/>
              </a:spcBef>
              <a:spcAft>
                <a:spcPts val="225"/>
              </a:spcAft>
              <a:defRPr/>
            </a:pPr>
            <a:endParaRPr lang="fr-FR" sz="1200" dirty="0"/>
          </a:p>
          <a:p>
            <a:pPr algn="just">
              <a:lnSpc>
                <a:spcPct val="110000"/>
              </a:lnSpc>
              <a:spcBef>
                <a:spcPts val="225"/>
              </a:spcBef>
              <a:spcAft>
                <a:spcPts val="225"/>
              </a:spcAft>
              <a:defRPr/>
            </a:pPr>
            <a:r>
              <a:rPr lang="fr-FR" sz="1200" dirty="0"/>
              <a:t>En complément, l’identification d’une ZCA fait suite à une </a:t>
            </a:r>
            <a:r>
              <a:rPr lang="fr-FR" sz="1200" b="1" dirty="0"/>
              <a:t>analyse des indicateurs de Santé publique France</a:t>
            </a:r>
            <a:r>
              <a:rPr lang="fr-FR" sz="1200" dirty="0"/>
              <a:t> (tension hospitalière, nombre de tests réalisés, taux de positivité des tests, évolution du nombre de clusters, etc.). </a:t>
            </a:r>
          </a:p>
          <a:p>
            <a:pPr algn="just">
              <a:lnSpc>
                <a:spcPct val="110000"/>
              </a:lnSpc>
              <a:spcBef>
                <a:spcPts val="225"/>
              </a:spcBef>
              <a:spcAft>
                <a:spcPts val="225"/>
              </a:spcAft>
              <a:defRPr/>
            </a:pPr>
            <a:r>
              <a:rPr lang="fr-FR" sz="1200" dirty="0"/>
              <a:t>Les départements dans lesquels une circulation du virus est active sont : </a:t>
            </a:r>
            <a:r>
              <a:rPr lang="fr-FR" sz="1200" b="1" dirty="0"/>
              <a:t>Île-de-France (4) </a:t>
            </a:r>
            <a:r>
              <a:rPr lang="fr-FR" sz="1200" dirty="0"/>
              <a:t>: Paris (75), Val-de-Marne (94), Seine-Saint-Denis (93), Hauts-de-Seine (92), </a:t>
            </a:r>
            <a:r>
              <a:rPr lang="fr-FR" sz="1200" dirty="0" smtClean="0"/>
              <a:t>Yvelines (78), Seine-et-Marne (77), Val d’Oise (95); </a:t>
            </a:r>
            <a:r>
              <a:rPr lang="fr-FR" sz="1200" b="1" dirty="0"/>
              <a:t>Pays de la Loire (1) </a:t>
            </a:r>
            <a:r>
              <a:rPr lang="fr-FR" sz="1200" dirty="0"/>
              <a:t>: Sarthe (72) ; </a:t>
            </a:r>
            <a:r>
              <a:rPr lang="fr-FR" sz="1200" b="1" dirty="0"/>
              <a:t>Centre Val de Loire (1) </a:t>
            </a:r>
            <a:r>
              <a:rPr lang="fr-FR" sz="1200" dirty="0"/>
              <a:t>: Loiret (45) ; </a:t>
            </a:r>
            <a:r>
              <a:rPr lang="fr-FR" sz="1200" b="1" dirty="0"/>
              <a:t>Provence-Alpes-Côte d’Azur (4) </a:t>
            </a:r>
            <a:r>
              <a:rPr lang="fr-FR" sz="1200" dirty="0"/>
              <a:t>: Bouches-du-Rhône (13), Alpes-Maritimes (06), Var (83), Vaucluse (84) ; </a:t>
            </a:r>
            <a:r>
              <a:rPr lang="fr-FR" sz="1200" b="1" dirty="0"/>
              <a:t>Occitanie (3) </a:t>
            </a:r>
            <a:r>
              <a:rPr lang="fr-FR" sz="1200" dirty="0"/>
              <a:t>: Hérault (34), Gard (30), Haute-Garonne (31) ; </a:t>
            </a:r>
            <a:r>
              <a:rPr lang="fr-FR" sz="1200" b="1" dirty="0"/>
              <a:t>Nouvelle-Aquitaine (1) </a:t>
            </a:r>
            <a:r>
              <a:rPr lang="fr-FR" sz="1200" dirty="0"/>
              <a:t>: Gironde (33) ; </a:t>
            </a:r>
            <a:r>
              <a:rPr lang="fr-FR" sz="1200" b="1" dirty="0"/>
              <a:t>Auvergne-Rhône-Alpes (1) </a:t>
            </a:r>
            <a:r>
              <a:rPr lang="fr-FR" sz="1200" dirty="0"/>
              <a:t>: Rhône (69) ; </a:t>
            </a:r>
            <a:r>
              <a:rPr lang="fr-FR" sz="1200" b="1" dirty="0"/>
              <a:t>Antilles (2) </a:t>
            </a:r>
            <a:r>
              <a:rPr lang="fr-FR" sz="1200" dirty="0"/>
              <a:t>: Guadeloupe (971), Martinique (972) ; </a:t>
            </a:r>
            <a:r>
              <a:rPr lang="fr-FR" sz="1200" b="1" dirty="0"/>
              <a:t>Îles du nord </a:t>
            </a:r>
            <a:r>
              <a:rPr lang="fr-FR" sz="1200" b="1" dirty="0">
                <a:sym typeface="Wingdings" panose="05000000000000000000" pitchFamily="2" charset="2"/>
              </a:rPr>
              <a:t>(2) </a:t>
            </a:r>
            <a:r>
              <a:rPr lang="fr-FR" sz="1200" dirty="0">
                <a:sym typeface="Wingdings" panose="05000000000000000000" pitchFamily="2" charset="2"/>
              </a:rPr>
              <a:t>:</a:t>
            </a:r>
            <a:r>
              <a:rPr lang="fr-FR" sz="1200" dirty="0"/>
              <a:t> Saint-Martin (978), Saint-Barthélemy (977</a:t>
            </a:r>
            <a:r>
              <a:rPr lang="fr-FR" sz="1200" dirty="0" smtClean="0"/>
              <a:t>).</a:t>
            </a:r>
            <a:endParaRPr lang="fr-FR" sz="1200" dirty="0"/>
          </a:p>
        </p:txBody>
      </p:sp>
      <p:sp>
        <p:nvSpPr>
          <p:cNvPr id="4" name="ZoneTexte 3"/>
          <p:cNvSpPr txBox="1"/>
          <p:nvPr/>
        </p:nvSpPr>
        <p:spPr>
          <a:xfrm>
            <a:off x="1442417" y="306909"/>
            <a:ext cx="6739887" cy="477054"/>
          </a:xfrm>
          <a:prstGeom prst="rect">
            <a:avLst/>
          </a:prstGeom>
          <a:noFill/>
        </p:spPr>
        <p:txBody>
          <a:bodyPr wrap="square" rtlCol="0">
            <a:spAutoFit/>
          </a:bodyPr>
          <a:lstStyle/>
          <a:p>
            <a:pPr algn="ctr"/>
            <a:r>
              <a:rPr lang="fr-FR" sz="2500" b="1" dirty="0" smtClean="0"/>
              <a:t>Zone </a:t>
            </a:r>
            <a:r>
              <a:rPr lang="fr-FR" sz="2500" b="1" dirty="0"/>
              <a:t>de circulation </a:t>
            </a:r>
            <a:r>
              <a:rPr lang="fr-FR" sz="2500" b="1" dirty="0" smtClean="0"/>
              <a:t>active</a:t>
            </a:r>
            <a:endParaRPr lang="fr-FR" sz="2500" b="1" dirty="0"/>
          </a:p>
        </p:txBody>
      </p:sp>
    </p:spTree>
    <p:extLst>
      <p:ext uri="{BB962C8B-B14F-4D97-AF65-F5344CB8AC3E}">
        <p14:creationId xmlns:p14="http://schemas.microsoft.com/office/powerpoint/2010/main" val="3226389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855188"/>
            <a:ext cx="8208912" cy="3513847"/>
          </a:xfrm>
          <a:prstGeom prst="rect">
            <a:avLst/>
          </a:prstGeom>
        </p:spPr>
        <p:txBody>
          <a:bodyPr wrap="square">
            <a:spAutoFit/>
          </a:bodyPr>
          <a:lstStyle/>
          <a:p>
            <a:pPr algn="just">
              <a:lnSpc>
                <a:spcPct val="110000"/>
              </a:lnSpc>
              <a:spcBef>
                <a:spcPts val="225"/>
              </a:spcBef>
              <a:spcAft>
                <a:spcPts val="225"/>
              </a:spcAft>
              <a:defRPr/>
            </a:pPr>
            <a:r>
              <a:rPr lang="fr-FR" sz="1400" dirty="0"/>
              <a:t>Pour faire face à cette situation, une réponse ciblée et graduée est mise en œuvre </a:t>
            </a:r>
            <a:br>
              <a:rPr lang="fr-FR" sz="1400" dirty="0"/>
            </a:br>
            <a:r>
              <a:rPr lang="fr-FR" sz="1400" dirty="0"/>
              <a:t>(art. 50 du décret n°2020-860 du 10 juillet) en adéquation avec le Plan de réponse à la reprise épidémique :</a:t>
            </a:r>
          </a:p>
          <a:p>
            <a:pPr marL="557213" lvl="1" indent="-214313" algn="just">
              <a:lnSpc>
                <a:spcPct val="110000"/>
              </a:lnSpc>
              <a:spcBef>
                <a:spcPts val="225"/>
              </a:spcBef>
              <a:spcAft>
                <a:spcPts val="225"/>
              </a:spcAft>
              <a:buFont typeface="Arial" panose="020B0604020202020204" pitchFamily="34" charset="0"/>
              <a:buChar char="•"/>
              <a:defRPr/>
            </a:pPr>
            <a:endParaRPr lang="fr-FR" sz="1400" dirty="0"/>
          </a:p>
          <a:p>
            <a:pPr marL="557213" lvl="1" indent="-214313" algn="just">
              <a:lnSpc>
                <a:spcPct val="110000"/>
              </a:lnSpc>
              <a:spcBef>
                <a:spcPts val="225"/>
              </a:spcBef>
              <a:spcAft>
                <a:spcPts val="225"/>
              </a:spcAft>
              <a:buFont typeface="Arial" panose="020B0604020202020204" pitchFamily="34" charset="0"/>
              <a:buChar char="•"/>
              <a:defRPr/>
            </a:pPr>
            <a:r>
              <a:rPr lang="fr-FR" sz="1400" b="1" dirty="0"/>
              <a:t>Renforcement des gestes barrières </a:t>
            </a:r>
            <a:r>
              <a:rPr lang="fr-FR" sz="1400" dirty="0"/>
              <a:t>(port du masque obligatoire, renforcement de la communication et sensibilisation, renforcement des contrôles, sanctions administratives pour les établissements) ;</a:t>
            </a:r>
          </a:p>
          <a:p>
            <a:pPr marL="557213" lvl="1" indent="-214313" algn="just">
              <a:lnSpc>
                <a:spcPct val="110000"/>
              </a:lnSpc>
              <a:spcBef>
                <a:spcPts val="225"/>
              </a:spcBef>
              <a:spcAft>
                <a:spcPts val="225"/>
              </a:spcAft>
              <a:buFont typeface="Arial" panose="020B0604020202020204" pitchFamily="34" charset="0"/>
              <a:buChar char="•"/>
              <a:defRPr/>
            </a:pPr>
            <a:r>
              <a:rPr lang="fr-FR" sz="1400" b="1" dirty="0"/>
              <a:t>Renforcement de la capacité de dépistage </a:t>
            </a:r>
            <a:r>
              <a:rPr lang="fr-FR" sz="1400" dirty="0"/>
              <a:t>;</a:t>
            </a:r>
          </a:p>
          <a:p>
            <a:pPr marL="557213" lvl="1" indent="-214313" algn="just">
              <a:lnSpc>
                <a:spcPct val="110000"/>
              </a:lnSpc>
              <a:spcBef>
                <a:spcPts val="225"/>
              </a:spcBef>
              <a:spcAft>
                <a:spcPts val="225"/>
              </a:spcAft>
              <a:buFont typeface="Arial" panose="020B0604020202020204" pitchFamily="34" charset="0"/>
              <a:buChar char="•"/>
              <a:defRPr/>
            </a:pPr>
            <a:r>
              <a:rPr lang="fr-FR" sz="1400" b="1" dirty="0"/>
              <a:t>Mobilisation des établissements de santé</a:t>
            </a:r>
            <a:r>
              <a:rPr lang="fr-FR" sz="1400" dirty="0"/>
              <a:t> et montée en puissance des capacités de prise en charge en cas de nécessité ;</a:t>
            </a:r>
          </a:p>
          <a:p>
            <a:pPr marL="557213" lvl="1" indent="-214313" algn="just">
              <a:lnSpc>
                <a:spcPct val="110000"/>
              </a:lnSpc>
              <a:spcBef>
                <a:spcPts val="225"/>
              </a:spcBef>
              <a:spcAft>
                <a:spcPts val="225"/>
              </a:spcAft>
              <a:buFont typeface="Arial" panose="020B0604020202020204" pitchFamily="34" charset="0"/>
              <a:buChar char="•"/>
              <a:defRPr/>
            </a:pPr>
            <a:r>
              <a:rPr lang="fr-FR" sz="1400" b="1" dirty="0"/>
              <a:t>Limitation voire interdiction des rassemblements </a:t>
            </a:r>
            <a:r>
              <a:rPr lang="fr-FR" sz="1400" dirty="0"/>
              <a:t>; </a:t>
            </a:r>
          </a:p>
          <a:p>
            <a:pPr marL="557213" lvl="1" indent="-214313" algn="just">
              <a:lnSpc>
                <a:spcPct val="110000"/>
              </a:lnSpc>
              <a:spcBef>
                <a:spcPts val="225"/>
              </a:spcBef>
              <a:spcAft>
                <a:spcPts val="225"/>
              </a:spcAft>
              <a:buFont typeface="Arial" panose="020B0604020202020204" pitchFamily="34" charset="0"/>
              <a:buChar char="•"/>
              <a:defRPr/>
            </a:pPr>
            <a:r>
              <a:rPr lang="fr-FR" sz="1400" b="1" dirty="0"/>
              <a:t>Fermeture partielle ou complète des ERP non essentiels </a:t>
            </a:r>
            <a:r>
              <a:rPr lang="fr-FR" sz="1400" dirty="0"/>
              <a:t>; </a:t>
            </a:r>
          </a:p>
          <a:p>
            <a:pPr marL="557213" lvl="1" indent="-214313" algn="just">
              <a:lnSpc>
                <a:spcPct val="110000"/>
              </a:lnSpc>
              <a:spcBef>
                <a:spcPts val="225"/>
              </a:spcBef>
              <a:spcAft>
                <a:spcPts val="225"/>
              </a:spcAft>
              <a:buFont typeface="Arial" panose="020B0604020202020204" pitchFamily="34" charset="0"/>
              <a:buChar char="•"/>
              <a:defRPr/>
            </a:pPr>
            <a:r>
              <a:rPr lang="fr-FR" sz="1400" b="1" dirty="0"/>
              <a:t>Limitation des déplacements dans un territoire</a:t>
            </a:r>
            <a:r>
              <a:rPr lang="fr-FR" sz="1400" dirty="0"/>
              <a:t> (100 km, département, ville) ;</a:t>
            </a:r>
          </a:p>
        </p:txBody>
      </p:sp>
      <p:sp>
        <p:nvSpPr>
          <p:cNvPr id="4" name="ZoneTexte 3"/>
          <p:cNvSpPr txBox="1"/>
          <p:nvPr/>
        </p:nvSpPr>
        <p:spPr>
          <a:xfrm>
            <a:off x="1043608" y="267494"/>
            <a:ext cx="7880002" cy="477054"/>
          </a:xfrm>
          <a:prstGeom prst="rect">
            <a:avLst/>
          </a:prstGeom>
          <a:noFill/>
        </p:spPr>
        <p:txBody>
          <a:bodyPr wrap="square" rtlCol="0">
            <a:spAutoFit/>
          </a:bodyPr>
          <a:lstStyle/>
          <a:p>
            <a:pPr algn="ctr"/>
            <a:r>
              <a:rPr lang="fr-FR" sz="2500" b="1" dirty="0" smtClean="0"/>
              <a:t>Réponse </a:t>
            </a:r>
            <a:r>
              <a:rPr lang="fr-FR" sz="2500" b="1" dirty="0"/>
              <a:t>à la situation épidémique dans les </a:t>
            </a:r>
            <a:r>
              <a:rPr lang="fr-FR" sz="2500" b="1" dirty="0" smtClean="0"/>
              <a:t>ZCA</a:t>
            </a:r>
            <a:r>
              <a:rPr lang="fr-FR" sz="2500" b="1" i="1" dirty="0" smtClean="0">
                <a:solidFill>
                  <a:schemeClr val="bg1"/>
                </a:solidFill>
                <a:latin typeface="Cambria" panose="02040503050406030204" pitchFamily="18" charset="0"/>
              </a:rPr>
              <a:t>CA</a:t>
            </a:r>
            <a:endParaRPr lang="fr-FR" sz="2500" b="1" i="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046011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1275606"/>
            <a:ext cx="8136904" cy="3750835"/>
          </a:xfrm>
          <a:prstGeom prst="rect">
            <a:avLst/>
          </a:prstGeom>
        </p:spPr>
        <p:txBody>
          <a:bodyPr wrap="square">
            <a:spAutoFit/>
          </a:bodyPr>
          <a:lstStyle/>
          <a:p>
            <a:pPr algn="just">
              <a:lnSpc>
                <a:spcPct val="110000"/>
              </a:lnSpc>
              <a:spcBef>
                <a:spcPts val="225"/>
              </a:spcBef>
              <a:spcAft>
                <a:spcPts val="225"/>
              </a:spcAft>
              <a:defRPr/>
            </a:pPr>
            <a:r>
              <a:rPr lang="fr-FR" sz="1400" b="1" dirty="0"/>
              <a:t>Deux territoires toujours en état d’urgence sanitaire (EUS)</a:t>
            </a:r>
          </a:p>
          <a:p>
            <a:pPr algn="just">
              <a:lnSpc>
                <a:spcPct val="110000"/>
              </a:lnSpc>
              <a:spcBef>
                <a:spcPts val="225"/>
              </a:spcBef>
              <a:spcAft>
                <a:spcPts val="225"/>
              </a:spcAft>
              <a:defRPr/>
            </a:pPr>
            <a:r>
              <a:rPr lang="fr-FR" sz="1400" dirty="0"/>
              <a:t>L’état d’urgence sanitaire est prorogé </a:t>
            </a:r>
            <a:r>
              <a:rPr lang="fr-FR" sz="1400" b="1" dirty="0"/>
              <a:t>jusqu’au 30 octobre 2020 </a:t>
            </a:r>
            <a:r>
              <a:rPr lang="fr-FR" sz="1400" dirty="0"/>
              <a:t>pour la Guyane et Mayotte (LOI n°2020-546 du 11 mai 2020). </a:t>
            </a:r>
          </a:p>
          <a:p>
            <a:pPr algn="just">
              <a:lnSpc>
                <a:spcPct val="110000"/>
              </a:lnSpc>
              <a:spcBef>
                <a:spcPts val="225"/>
              </a:spcBef>
              <a:spcAft>
                <a:spcPts val="225"/>
              </a:spcAft>
              <a:defRPr/>
            </a:pPr>
            <a:r>
              <a:rPr lang="fr-FR" sz="1400" dirty="0"/>
              <a:t>Dans les territoires où l’état d’urgence sanitaire est en vigueur, le préfet de département peut prendre les mesures de l’art. 50 du décret n°2020-860 du 10 juillet (cf. point 3) </a:t>
            </a:r>
            <a:r>
              <a:rPr lang="fr-FR" sz="1400" b="1" u="sng" dirty="0"/>
              <a:t>et</a:t>
            </a:r>
            <a:r>
              <a:rPr lang="fr-FR" sz="1400" dirty="0"/>
              <a:t> </a:t>
            </a:r>
            <a:r>
              <a:rPr lang="fr-FR" sz="1400" b="1" dirty="0"/>
              <a:t>instaurer un confinement </a:t>
            </a:r>
            <a:r>
              <a:rPr lang="fr-FR" sz="1400" dirty="0"/>
              <a:t>(interdiction des déplacements de personnes hors de leur lieu de résidence sauf exceptions)</a:t>
            </a:r>
            <a:r>
              <a:rPr lang="fr-FR" sz="1400" b="1" dirty="0"/>
              <a:t> </a:t>
            </a:r>
            <a:r>
              <a:rPr lang="fr-FR" sz="1400" dirty="0"/>
              <a:t>(art. 50 EUS du décret n°2020-860 du 10 juillet). </a:t>
            </a:r>
          </a:p>
          <a:p>
            <a:pPr algn="just">
              <a:lnSpc>
                <a:spcPct val="110000"/>
              </a:lnSpc>
              <a:spcBef>
                <a:spcPts val="225"/>
              </a:spcBef>
              <a:spcAft>
                <a:spcPts val="225"/>
              </a:spcAft>
              <a:defRPr/>
            </a:pPr>
            <a:endParaRPr lang="fr-FR" sz="1400" dirty="0"/>
          </a:p>
          <a:p>
            <a:pPr algn="just">
              <a:lnSpc>
                <a:spcPct val="110000"/>
              </a:lnSpc>
              <a:spcBef>
                <a:spcPts val="225"/>
              </a:spcBef>
              <a:spcAft>
                <a:spcPts val="225"/>
              </a:spcAft>
              <a:defRPr/>
            </a:pPr>
            <a:r>
              <a:rPr lang="fr-FR" sz="1400" b="1" dirty="0"/>
              <a:t>Zone de circulation de l’infection</a:t>
            </a:r>
          </a:p>
          <a:p>
            <a:pPr algn="just">
              <a:lnSpc>
                <a:spcPct val="110000"/>
              </a:lnSpc>
              <a:spcBef>
                <a:spcPts val="225"/>
              </a:spcBef>
              <a:spcAft>
                <a:spcPts val="225"/>
              </a:spcAft>
              <a:defRPr/>
            </a:pPr>
            <a:r>
              <a:rPr lang="fr-FR" sz="1400" dirty="0"/>
              <a:t>On définit une zone de circulation de l’infection afin de mettre de mettre en place des mesures d’isolement (quatorzaine) ou demander pour toute personne ayant séjournée dans cette zone au cours du dernier mois.</a:t>
            </a:r>
          </a:p>
          <a:p>
            <a:pPr algn="just">
              <a:lnSpc>
                <a:spcPct val="110000"/>
              </a:lnSpc>
              <a:spcBef>
                <a:spcPts val="225"/>
              </a:spcBef>
              <a:spcAft>
                <a:spcPts val="225"/>
              </a:spcAft>
              <a:defRPr/>
            </a:pPr>
            <a:endParaRPr lang="fr-FR" sz="1400" dirty="0"/>
          </a:p>
          <a:p>
            <a:pPr algn="just">
              <a:lnSpc>
                <a:spcPct val="110000"/>
              </a:lnSpc>
              <a:spcBef>
                <a:spcPts val="225"/>
              </a:spcBef>
              <a:spcAft>
                <a:spcPts val="225"/>
              </a:spcAft>
              <a:defRPr/>
            </a:pPr>
            <a:endParaRPr lang="fr-FR" sz="1400" dirty="0"/>
          </a:p>
        </p:txBody>
      </p:sp>
      <p:sp>
        <p:nvSpPr>
          <p:cNvPr id="4" name="ZoneTexte 3"/>
          <p:cNvSpPr txBox="1"/>
          <p:nvPr/>
        </p:nvSpPr>
        <p:spPr>
          <a:xfrm>
            <a:off x="1442417" y="306909"/>
            <a:ext cx="6739887" cy="905954"/>
          </a:xfrm>
          <a:prstGeom prst="rect">
            <a:avLst/>
          </a:prstGeom>
          <a:noFill/>
        </p:spPr>
        <p:txBody>
          <a:bodyPr wrap="square" rtlCol="0">
            <a:spAutoFit/>
          </a:bodyPr>
          <a:lstStyle/>
          <a:p>
            <a:pPr algn="ctr">
              <a:lnSpc>
                <a:spcPct val="110000"/>
              </a:lnSpc>
              <a:spcAft>
                <a:spcPts val="225"/>
              </a:spcAft>
            </a:pPr>
            <a:r>
              <a:rPr lang="fr-FR" sz="2500" b="1" dirty="0"/>
              <a:t>Etat d’urgence sanitaire (EUS) et zone de circulation d’infection</a:t>
            </a:r>
          </a:p>
        </p:txBody>
      </p:sp>
    </p:spTree>
    <p:extLst>
      <p:ext uri="{BB962C8B-B14F-4D97-AF65-F5344CB8AC3E}">
        <p14:creationId xmlns:p14="http://schemas.microsoft.com/office/powerpoint/2010/main" val="3247950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42417" y="306909"/>
            <a:ext cx="6739887" cy="482761"/>
          </a:xfrm>
          <a:prstGeom prst="rect">
            <a:avLst/>
          </a:prstGeom>
          <a:noFill/>
        </p:spPr>
        <p:txBody>
          <a:bodyPr wrap="square" rtlCol="0">
            <a:spAutoFit/>
          </a:bodyPr>
          <a:lstStyle/>
          <a:p>
            <a:pPr algn="ctr">
              <a:lnSpc>
                <a:spcPct val="110000"/>
              </a:lnSpc>
              <a:spcAft>
                <a:spcPts val="225"/>
              </a:spcAft>
            </a:pPr>
            <a:r>
              <a:rPr lang="fr-FR" sz="2500" b="1" dirty="0"/>
              <a:t>Tableau de concordance</a:t>
            </a:r>
          </a:p>
        </p:txBody>
      </p:sp>
      <p:graphicFrame>
        <p:nvGraphicFramePr>
          <p:cNvPr id="2" name="Tableau 1"/>
          <p:cNvGraphicFramePr>
            <a:graphicFrameLocks noGrp="1"/>
          </p:cNvGraphicFramePr>
          <p:nvPr>
            <p:extLst>
              <p:ext uri="{D42A27DB-BD31-4B8C-83A1-F6EECF244321}">
                <p14:modId xmlns:p14="http://schemas.microsoft.com/office/powerpoint/2010/main" val="3568860366"/>
              </p:ext>
            </p:extLst>
          </p:nvPr>
        </p:nvGraphicFramePr>
        <p:xfrm>
          <a:off x="1752020" y="1059582"/>
          <a:ext cx="6120680" cy="2582814"/>
        </p:xfrm>
        <a:graphic>
          <a:graphicData uri="http://schemas.openxmlformats.org/drawingml/2006/table">
            <a:tbl>
              <a:tblPr firstRow="1" bandRow="1">
                <a:tableStyleId>{5940675A-B579-460E-94D1-54222C63F5DA}</a:tableStyleId>
              </a:tblPr>
              <a:tblGrid>
                <a:gridCol w="1621655">
                  <a:extLst>
                    <a:ext uri="{9D8B030D-6E8A-4147-A177-3AD203B41FA5}">
                      <a16:colId xmlns:a16="http://schemas.microsoft.com/office/drawing/2014/main" val="4004547419"/>
                    </a:ext>
                  </a:extLst>
                </a:gridCol>
                <a:gridCol w="2083514">
                  <a:extLst>
                    <a:ext uri="{9D8B030D-6E8A-4147-A177-3AD203B41FA5}">
                      <a16:colId xmlns:a16="http://schemas.microsoft.com/office/drawing/2014/main" val="1458188507"/>
                    </a:ext>
                  </a:extLst>
                </a:gridCol>
                <a:gridCol w="2415511">
                  <a:extLst>
                    <a:ext uri="{9D8B030D-6E8A-4147-A177-3AD203B41FA5}">
                      <a16:colId xmlns:a16="http://schemas.microsoft.com/office/drawing/2014/main" val="1109209785"/>
                    </a:ext>
                  </a:extLst>
                </a:gridCol>
              </a:tblGrid>
              <a:tr h="819769">
                <a:tc>
                  <a:txBody>
                    <a:bodyPr/>
                    <a:lstStyle/>
                    <a:p>
                      <a:pPr algn="ctr"/>
                      <a:r>
                        <a:rPr lang="fr-FR" sz="1400" dirty="0" smtClean="0"/>
                        <a:t>Définition</a:t>
                      </a:r>
                      <a:r>
                        <a:rPr lang="fr-FR" sz="1400" baseline="0" dirty="0" smtClean="0"/>
                        <a:t> d’un territoire</a:t>
                      </a:r>
                      <a:endParaRPr lang="fr-FR" sz="1400" dirty="0"/>
                    </a:p>
                  </a:txBody>
                  <a:tcPr marL="68580" marR="68580" marT="34290" marB="34290">
                    <a:solidFill>
                      <a:schemeClr val="bg1">
                        <a:lumMod val="85000"/>
                      </a:schemeClr>
                    </a:solidFill>
                  </a:tcPr>
                </a:tc>
                <a:tc>
                  <a:txBody>
                    <a:bodyPr/>
                    <a:lstStyle/>
                    <a:p>
                      <a:pPr algn="ctr"/>
                      <a:r>
                        <a:rPr lang="fr-FR" sz="1400" dirty="0" smtClean="0"/>
                        <a:t>Scenarios</a:t>
                      </a:r>
                      <a:r>
                        <a:rPr lang="fr-FR" sz="1400" baseline="0" dirty="0" smtClean="0"/>
                        <a:t> du Plan de reprise épidémique (MINSANTE 147)</a:t>
                      </a:r>
                      <a:endParaRPr lang="fr-FR" sz="1400" dirty="0"/>
                    </a:p>
                  </a:txBody>
                  <a:tcPr marL="68580" marR="68580" marT="34290" marB="34290">
                    <a:solidFill>
                      <a:schemeClr val="bg1">
                        <a:lumMod val="85000"/>
                      </a:schemeClr>
                    </a:solidFill>
                  </a:tcPr>
                </a:tc>
                <a:tc>
                  <a:txBody>
                    <a:bodyPr/>
                    <a:lstStyle/>
                    <a:p>
                      <a:pPr algn="ctr"/>
                      <a:r>
                        <a:rPr lang="fr-FR" sz="1400" dirty="0" smtClean="0"/>
                        <a:t>Indicateurs</a:t>
                      </a:r>
                      <a:r>
                        <a:rPr lang="fr-FR" sz="1400" baseline="0" dirty="0" smtClean="0"/>
                        <a:t> </a:t>
                      </a:r>
                      <a:r>
                        <a:rPr lang="fr-FR" sz="1400" baseline="0" dirty="0" err="1" smtClean="0"/>
                        <a:t>SpF</a:t>
                      </a:r>
                      <a:endParaRPr lang="fr-FR" sz="1400" dirty="0"/>
                    </a:p>
                  </a:txBody>
                  <a:tcPr marL="68580" marR="68580" marT="34290" marB="34290">
                    <a:solidFill>
                      <a:schemeClr val="bg1">
                        <a:lumMod val="85000"/>
                      </a:schemeClr>
                    </a:solidFill>
                  </a:tcPr>
                </a:tc>
                <a:extLst>
                  <a:ext uri="{0D108BD9-81ED-4DB2-BD59-A6C34878D82A}">
                    <a16:rowId xmlns:a16="http://schemas.microsoft.com/office/drawing/2014/main" val="2265524062"/>
                  </a:ext>
                </a:extLst>
              </a:tr>
              <a:tr h="250673">
                <a:tc>
                  <a:txBody>
                    <a:bodyPr/>
                    <a:lstStyle/>
                    <a:p>
                      <a:pPr algn="ctr"/>
                      <a:r>
                        <a:rPr lang="fr-FR" sz="1400" dirty="0" smtClean="0"/>
                        <a:t>Sortie</a:t>
                      </a:r>
                      <a:r>
                        <a:rPr lang="fr-FR" sz="1400" baseline="0" dirty="0" smtClean="0"/>
                        <a:t> EUS</a:t>
                      </a:r>
                      <a:endParaRPr lang="fr-FR" sz="1400" b="0" dirty="0"/>
                    </a:p>
                  </a:txBody>
                  <a:tcPr marL="68580" marR="68580" marT="34290" marB="34290"/>
                </a:tc>
                <a:tc>
                  <a:txBody>
                    <a:bodyPr/>
                    <a:lstStyle/>
                    <a:p>
                      <a:pPr algn="ctr"/>
                      <a:r>
                        <a:rPr lang="fr-FR" sz="1400" dirty="0" smtClean="0"/>
                        <a:t>1</a:t>
                      </a:r>
                      <a:endParaRPr lang="fr-FR" sz="1400" dirty="0"/>
                    </a:p>
                  </a:txBody>
                  <a:tcPr marL="68580" marR="68580" marT="34290" marB="34290"/>
                </a:tc>
                <a:tc>
                  <a:txBody>
                    <a:bodyPr/>
                    <a:lstStyle/>
                    <a:p>
                      <a:pPr algn="ctr"/>
                      <a:r>
                        <a:rPr lang="fr-FR" sz="1400" dirty="0" smtClean="0"/>
                        <a:t>Limité, modéré</a:t>
                      </a:r>
                      <a:endParaRPr lang="fr-FR" sz="1400" dirty="0"/>
                    </a:p>
                  </a:txBody>
                  <a:tcPr marL="68580" marR="68580" marT="34290" marB="34290"/>
                </a:tc>
                <a:extLst>
                  <a:ext uri="{0D108BD9-81ED-4DB2-BD59-A6C34878D82A}">
                    <a16:rowId xmlns:a16="http://schemas.microsoft.com/office/drawing/2014/main" val="3092289282"/>
                  </a:ext>
                </a:extLst>
              </a:tr>
              <a:tr h="1199165">
                <a:tc>
                  <a:txBody>
                    <a:bodyPr/>
                    <a:lstStyle/>
                    <a:p>
                      <a:pPr algn="ctr"/>
                      <a:r>
                        <a:rPr lang="fr-FR" sz="1400" dirty="0" smtClean="0"/>
                        <a:t>ZCA</a:t>
                      </a:r>
                      <a:endParaRPr lang="fr-FR" sz="1400" dirty="0"/>
                    </a:p>
                  </a:txBody>
                  <a:tcPr marL="68580" marR="68580" marT="34290" marB="34290"/>
                </a:tc>
                <a:tc>
                  <a:txBody>
                    <a:bodyPr/>
                    <a:lstStyle/>
                    <a:p>
                      <a:pPr algn="ctr"/>
                      <a:r>
                        <a:rPr lang="fr-FR" sz="1400" dirty="0" smtClean="0"/>
                        <a:t>2,</a:t>
                      </a:r>
                      <a:r>
                        <a:rPr lang="fr-FR" sz="1400" baseline="0" dirty="0" smtClean="0"/>
                        <a:t> </a:t>
                      </a:r>
                      <a:r>
                        <a:rPr lang="fr-FR" sz="1400" dirty="0" smtClean="0"/>
                        <a:t>3</a:t>
                      </a:r>
                      <a:r>
                        <a:rPr lang="fr-FR" sz="1400" baseline="0" dirty="0" smtClean="0"/>
                        <a:t> ou 4</a:t>
                      </a:r>
                      <a:endParaRPr lang="fr-FR" sz="1400" dirty="0"/>
                    </a:p>
                  </a:txBody>
                  <a:tcPr marL="68580" marR="68580" marT="34290" marB="34290"/>
                </a:tc>
                <a:tc>
                  <a:txBody>
                    <a:bodyPr/>
                    <a:lstStyle/>
                    <a:p>
                      <a:pPr algn="ctr"/>
                      <a:r>
                        <a:rPr lang="fr-FR" sz="1400" dirty="0" smtClean="0"/>
                        <a:t>Elevé,</a:t>
                      </a:r>
                      <a:r>
                        <a:rPr lang="fr-FR" sz="1400" baseline="0" dirty="0" smtClean="0"/>
                        <a:t> </a:t>
                      </a:r>
                      <a:br>
                        <a:rPr lang="fr-FR" sz="1400" baseline="0" dirty="0" smtClean="0"/>
                      </a:br>
                      <a:r>
                        <a:rPr lang="fr-FR" sz="1400" baseline="0" dirty="0" smtClean="0"/>
                        <a:t>(ou m</a:t>
                      </a:r>
                      <a:r>
                        <a:rPr lang="fr-FR" sz="1400" dirty="0" smtClean="0"/>
                        <a:t>odéré en</a:t>
                      </a:r>
                      <a:r>
                        <a:rPr lang="fr-FR" sz="1400" baseline="0" dirty="0" smtClean="0"/>
                        <a:t> fonction de la cohérence territoriale et de la dynamique épidémique)</a:t>
                      </a:r>
                      <a:endParaRPr lang="fr-FR" sz="1400" dirty="0"/>
                    </a:p>
                  </a:txBody>
                  <a:tcPr marL="68580" marR="68580" marT="34290" marB="34290"/>
                </a:tc>
                <a:extLst>
                  <a:ext uri="{0D108BD9-81ED-4DB2-BD59-A6C34878D82A}">
                    <a16:rowId xmlns:a16="http://schemas.microsoft.com/office/drawing/2014/main" val="3040180845"/>
                  </a:ext>
                </a:extLst>
              </a:tr>
              <a:tr h="250673">
                <a:tc>
                  <a:txBody>
                    <a:bodyPr/>
                    <a:lstStyle/>
                    <a:p>
                      <a:pPr algn="ctr"/>
                      <a:r>
                        <a:rPr lang="fr-FR" sz="1400" dirty="0" smtClean="0"/>
                        <a:t>EUS</a:t>
                      </a:r>
                      <a:endParaRPr lang="fr-FR" sz="1400" dirty="0"/>
                    </a:p>
                  </a:txBody>
                  <a:tcPr marL="68580" marR="68580" marT="34290" marB="34290"/>
                </a:tc>
                <a:tc>
                  <a:txBody>
                    <a:bodyPr/>
                    <a:lstStyle/>
                    <a:p>
                      <a:pPr algn="ctr"/>
                      <a:r>
                        <a:rPr lang="fr-FR" sz="1400" dirty="0" smtClean="0"/>
                        <a:t>3 ou 4</a:t>
                      </a:r>
                      <a:endParaRPr lang="fr-FR" sz="1400" dirty="0"/>
                    </a:p>
                  </a:txBody>
                  <a:tcPr marL="68580" marR="68580" marT="34290" marB="34290"/>
                </a:tc>
                <a:tc>
                  <a:txBody>
                    <a:bodyPr/>
                    <a:lstStyle/>
                    <a:p>
                      <a:pPr algn="ctr"/>
                      <a:r>
                        <a:rPr lang="fr-FR" sz="1400" dirty="0" smtClean="0"/>
                        <a:t>Élevé</a:t>
                      </a:r>
                      <a:endParaRPr lang="fr-FR" sz="1400" dirty="0"/>
                    </a:p>
                  </a:txBody>
                  <a:tcPr marL="68580" marR="68580" marT="34290" marB="34290"/>
                </a:tc>
                <a:extLst>
                  <a:ext uri="{0D108BD9-81ED-4DB2-BD59-A6C34878D82A}">
                    <a16:rowId xmlns:a16="http://schemas.microsoft.com/office/drawing/2014/main" val="3462215325"/>
                  </a:ext>
                </a:extLst>
              </a:tr>
            </a:tbl>
          </a:graphicData>
        </a:graphic>
      </p:graphicFrame>
    </p:spTree>
    <p:extLst>
      <p:ext uri="{BB962C8B-B14F-4D97-AF65-F5344CB8AC3E}">
        <p14:creationId xmlns:p14="http://schemas.microsoft.com/office/powerpoint/2010/main" val="1745750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txBox="1"/>
          <p:nvPr/>
        </p:nvSpPr>
        <p:spPr>
          <a:xfrm>
            <a:off x="532263" y="1742663"/>
            <a:ext cx="3424803" cy="938719"/>
          </a:xfrm>
          <a:prstGeom prst="rect">
            <a:avLst/>
          </a:prstGeom>
        </p:spPr>
        <p:txBody>
          <a:bodyPr vert="horz" wrap="square" lIns="0" tIns="15240" rIns="0" bIns="0" rtlCol="0">
            <a:spAutoFit/>
          </a:bodyPr>
          <a:lstStyle/>
          <a:p>
            <a:pPr marL="9525">
              <a:spcBef>
                <a:spcPts val="540"/>
              </a:spcBef>
            </a:pPr>
            <a:r>
              <a:rPr lang="fr-FR" sz="3000" b="1" spc="172" dirty="0">
                <a:solidFill>
                  <a:srgbClr val="002060"/>
                </a:solidFill>
                <a:latin typeface="Verdana"/>
                <a:cs typeface="Verdana"/>
              </a:rPr>
              <a:t>Pérennisation de la stratégie</a:t>
            </a:r>
            <a:endParaRPr dirty="0">
              <a:solidFill>
                <a:srgbClr val="002060"/>
              </a:solidFill>
              <a:latin typeface="Verdana"/>
              <a:cs typeface="Verdana"/>
            </a:endParaRPr>
          </a:p>
        </p:txBody>
      </p:sp>
      <p:grpSp>
        <p:nvGrpSpPr>
          <p:cNvPr id="12" name="object 4"/>
          <p:cNvGrpSpPr/>
          <p:nvPr/>
        </p:nvGrpSpPr>
        <p:grpSpPr>
          <a:xfrm>
            <a:off x="4644866" y="956432"/>
            <a:ext cx="17145" cy="2526506"/>
            <a:chOff x="6193154" y="1275242"/>
            <a:chExt cx="22860" cy="3368675"/>
          </a:xfrm>
        </p:grpSpPr>
        <p:sp>
          <p:nvSpPr>
            <p:cNvPr id="13" name="object 5"/>
            <p:cNvSpPr/>
            <p:nvPr/>
          </p:nvSpPr>
          <p:spPr>
            <a:xfrm>
              <a:off x="6202679" y="1275242"/>
              <a:ext cx="0" cy="1256665"/>
            </a:xfrm>
            <a:custGeom>
              <a:avLst/>
              <a:gdLst/>
              <a:ahLst/>
              <a:cxnLst/>
              <a:rect l="l" t="t" r="r" b="b"/>
              <a:pathLst>
                <a:path h="1256664">
                  <a:moveTo>
                    <a:pt x="0" y="1256070"/>
                  </a:moveTo>
                  <a:lnTo>
                    <a:pt x="1" y="0"/>
                  </a:lnTo>
                </a:path>
              </a:pathLst>
            </a:custGeom>
            <a:ln w="19050">
              <a:solidFill>
                <a:srgbClr val="000091"/>
              </a:solidFill>
            </a:ln>
          </p:spPr>
          <p:txBody>
            <a:bodyPr wrap="square" lIns="0" tIns="0" rIns="0" bIns="0" rtlCol="0"/>
            <a:lstStyle/>
            <a:p>
              <a:pPr defTabSz="685800">
                <a:defRPr/>
              </a:pPr>
              <a:endParaRPr sz="1350" kern="0">
                <a:solidFill>
                  <a:prstClr val="black"/>
                </a:solidFill>
              </a:endParaRPr>
            </a:p>
          </p:txBody>
        </p:sp>
        <p:sp>
          <p:nvSpPr>
            <p:cNvPr id="14" name="object 6"/>
            <p:cNvSpPr/>
            <p:nvPr/>
          </p:nvSpPr>
          <p:spPr>
            <a:xfrm>
              <a:off x="6202679" y="3387785"/>
              <a:ext cx="0" cy="1256665"/>
            </a:xfrm>
            <a:custGeom>
              <a:avLst/>
              <a:gdLst/>
              <a:ahLst/>
              <a:cxnLst/>
              <a:rect l="l" t="t" r="r" b="b"/>
              <a:pathLst>
                <a:path h="1256664">
                  <a:moveTo>
                    <a:pt x="0" y="1256070"/>
                  </a:moveTo>
                  <a:lnTo>
                    <a:pt x="1" y="0"/>
                  </a:lnTo>
                </a:path>
              </a:pathLst>
            </a:custGeom>
            <a:ln w="19050">
              <a:solidFill>
                <a:srgbClr val="E1000F"/>
              </a:solidFill>
            </a:ln>
          </p:spPr>
          <p:txBody>
            <a:bodyPr wrap="square" lIns="0" tIns="0" rIns="0" bIns="0" rtlCol="0"/>
            <a:lstStyle/>
            <a:p>
              <a:pPr defTabSz="685800">
                <a:defRPr/>
              </a:pPr>
              <a:endParaRPr sz="1350" kern="0">
                <a:solidFill>
                  <a:prstClr val="black"/>
                </a:solidFill>
              </a:endParaRPr>
            </a:p>
          </p:txBody>
        </p:sp>
        <p:sp>
          <p:nvSpPr>
            <p:cNvPr id="15" name="object 7"/>
            <p:cNvSpPr/>
            <p:nvPr/>
          </p:nvSpPr>
          <p:spPr>
            <a:xfrm>
              <a:off x="6206185" y="2531316"/>
              <a:ext cx="0" cy="856615"/>
            </a:xfrm>
            <a:custGeom>
              <a:avLst/>
              <a:gdLst/>
              <a:ahLst/>
              <a:cxnLst/>
              <a:rect l="l" t="t" r="r" b="b"/>
              <a:pathLst>
                <a:path h="856614">
                  <a:moveTo>
                    <a:pt x="0" y="856472"/>
                  </a:moveTo>
                  <a:lnTo>
                    <a:pt x="1" y="0"/>
                  </a:lnTo>
                </a:path>
              </a:pathLst>
            </a:custGeom>
            <a:ln w="19050">
              <a:solidFill>
                <a:srgbClr val="FFFFFF"/>
              </a:solidFill>
            </a:ln>
          </p:spPr>
          <p:txBody>
            <a:bodyPr wrap="square" lIns="0" tIns="0" rIns="0" bIns="0" rtlCol="0"/>
            <a:lstStyle/>
            <a:p>
              <a:pPr defTabSz="685800">
                <a:defRPr/>
              </a:pPr>
              <a:endParaRPr sz="1350" kern="0">
                <a:solidFill>
                  <a:prstClr val="black"/>
                </a:solidFill>
              </a:endParaRPr>
            </a:p>
          </p:txBody>
        </p:sp>
      </p:grpSp>
      <p:sp>
        <p:nvSpPr>
          <p:cNvPr id="9" name="object 2"/>
          <p:cNvSpPr txBox="1"/>
          <p:nvPr/>
        </p:nvSpPr>
        <p:spPr>
          <a:xfrm>
            <a:off x="4965602" y="890320"/>
            <a:ext cx="4096512" cy="2580194"/>
          </a:xfrm>
          <a:prstGeom prst="rect">
            <a:avLst/>
          </a:prstGeom>
        </p:spPr>
        <p:txBody>
          <a:bodyPr vert="horz" wrap="square" lIns="0" tIns="15240" rIns="0" bIns="0" rtlCol="0">
            <a:spAutoFit/>
          </a:bodyPr>
          <a:lstStyle/>
          <a:p>
            <a:pPr marL="9525">
              <a:spcBef>
                <a:spcPts val="540"/>
              </a:spcBef>
            </a:pPr>
            <a:r>
              <a:rPr lang="fr-FR" sz="3000" spc="172" dirty="0">
                <a:solidFill>
                  <a:srgbClr val="002060"/>
                </a:solidFill>
                <a:latin typeface="Verdana"/>
                <a:cs typeface="Verdana"/>
              </a:rPr>
              <a:t>TESTER</a:t>
            </a:r>
          </a:p>
          <a:p>
            <a:pPr marL="9525">
              <a:spcBef>
                <a:spcPts val="540"/>
              </a:spcBef>
            </a:pPr>
            <a:endParaRPr lang="fr-FR" sz="3000" spc="172" dirty="0">
              <a:solidFill>
                <a:srgbClr val="002060"/>
              </a:solidFill>
              <a:latin typeface="Verdana"/>
              <a:cs typeface="Verdana"/>
            </a:endParaRPr>
          </a:p>
          <a:p>
            <a:pPr marL="9525">
              <a:spcBef>
                <a:spcPts val="540"/>
              </a:spcBef>
            </a:pPr>
            <a:r>
              <a:rPr lang="fr-FR" sz="3000" spc="172" dirty="0">
                <a:solidFill>
                  <a:srgbClr val="002060"/>
                </a:solidFill>
                <a:latin typeface="Verdana"/>
                <a:cs typeface="Verdana"/>
              </a:rPr>
              <a:t>	TRACER</a:t>
            </a:r>
          </a:p>
          <a:p>
            <a:pPr marL="9525">
              <a:spcBef>
                <a:spcPts val="540"/>
              </a:spcBef>
            </a:pPr>
            <a:endParaRPr lang="fr-FR" sz="3000" spc="172" dirty="0">
              <a:solidFill>
                <a:srgbClr val="002060"/>
              </a:solidFill>
              <a:latin typeface="Verdana"/>
              <a:cs typeface="Verdana"/>
            </a:endParaRPr>
          </a:p>
          <a:p>
            <a:pPr marL="9525">
              <a:spcBef>
                <a:spcPts val="540"/>
              </a:spcBef>
            </a:pPr>
            <a:r>
              <a:rPr lang="fr-FR" sz="3000" spc="172" dirty="0">
                <a:solidFill>
                  <a:srgbClr val="002060"/>
                </a:solidFill>
                <a:latin typeface="Verdana"/>
                <a:cs typeface="Verdana"/>
              </a:rPr>
              <a:t>		ISOLER</a:t>
            </a:r>
            <a:endParaRPr dirty="0">
              <a:solidFill>
                <a:srgbClr val="002060"/>
              </a:solidFill>
              <a:latin typeface="Verdana"/>
              <a:cs typeface="Verdana"/>
            </a:endParaRPr>
          </a:p>
        </p:txBody>
      </p:sp>
      <p:sp>
        <p:nvSpPr>
          <p:cNvPr id="2" name="Espace réservé du numéro de diapositive 1"/>
          <p:cNvSpPr>
            <a:spLocks noGrp="1"/>
          </p:cNvSpPr>
          <p:nvPr>
            <p:ph type="sldNum" sz="quarter" idx="12"/>
          </p:nvPr>
        </p:nvSpPr>
        <p:spPr/>
        <p:txBody>
          <a:bodyPr/>
          <a:lstStyle/>
          <a:p>
            <a:fld id="{C4E6200E-9160-403B-B29C-C9EFA9FE35DC}" type="slidenum">
              <a:rPr lang="fr-FR" smtClean="0"/>
              <a:t>8</a:t>
            </a:fld>
            <a:endParaRPr lang="fr-FR"/>
          </a:p>
        </p:txBody>
      </p:sp>
      <p:pic>
        <p:nvPicPr>
          <p:cNvPr id="3" name="Image 2"/>
          <p:cNvPicPr>
            <a:picLocks noChangeAspect="1"/>
          </p:cNvPicPr>
          <p:nvPr/>
        </p:nvPicPr>
        <p:blipFill>
          <a:blip r:embed="rId2"/>
          <a:stretch>
            <a:fillRect/>
          </a:stretch>
        </p:blipFill>
        <p:spPr>
          <a:xfrm>
            <a:off x="156662" y="3869140"/>
            <a:ext cx="1471593" cy="1035044"/>
          </a:xfrm>
          <a:prstGeom prst="rect">
            <a:avLst/>
          </a:prstGeom>
        </p:spPr>
      </p:pic>
    </p:spTree>
    <p:extLst>
      <p:ext uri="{BB962C8B-B14F-4D97-AF65-F5344CB8AC3E}">
        <p14:creationId xmlns:p14="http://schemas.microsoft.com/office/powerpoint/2010/main" val="456922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001" y="143672"/>
            <a:ext cx="7886700" cy="705902"/>
          </a:xfrm>
        </p:spPr>
        <p:txBody>
          <a:bodyPr>
            <a:normAutofit/>
          </a:bodyPr>
          <a:lstStyle/>
          <a:p>
            <a:pPr algn="ctr"/>
            <a:r>
              <a:rPr lang="fr-FR" sz="3000" spc="172" dirty="0">
                <a:solidFill>
                  <a:srgbClr val="002060"/>
                </a:solidFill>
                <a:latin typeface="Verdana"/>
                <a:cs typeface="Verdana"/>
              </a:rPr>
              <a:t>TRACER</a:t>
            </a:r>
            <a:endParaRPr lang="fr-FR" sz="2400" dirty="0"/>
          </a:p>
        </p:txBody>
      </p:sp>
      <p:sp>
        <p:nvSpPr>
          <p:cNvPr id="7" name="Espace réservé du numéro de diapositive 6"/>
          <p:cNvSpPr>
            <a:spLocks noGrp="1"/>
          </p:cNvSpPr>
          <p:nvPr>
            <p:ph type="sldNum" sz="quarter" idx="12"/>
          </p:nvPr>
        </p:nvSpPr>
        <p:spPr/>
        <p:txBody>
          <a:bodyPr/>
          <a:lstStyle/>
          <a:p>
            <a:fld id="{C4E6200E-9160-403B-B29C-C9EFA9FE35DC}" type="slidenum">
              <a:rPr lang="fr-FR" smtClean="0"/>
              <a:t>9</a:t>
            </a:fld>
            <a:endParaRPr lang="fr-FR"/>
          </a:p>
        </p:txBody>
      </p:sp>
      <p:sp>
        <p:nvSpPr>
          <p:cNvPr id="3" name="ZoneTexte 2"/>
          <p:cNvSpPr txBox="1"/>
          <p:nvPr/>
        </p:nvSpPr>
        <p:spPr>
          <a:xfrm>
            <a:off x="316136" y="1058111"/>
            <a:ext cx="8352430" cy="3600986"/>
          </a:xfrm>
          <a:prstGeom prst="rect">
            <a:avLst/>
          </a:prstGeom>
          <a:noFill/>
        </p:spPr>
        <p:txBody>
          <a:bodyPr wrap="square" rtlCol="0">
            <a:spAutoFit/>
          </a:bodyPr>
          <a:lstStyle/>
          <a:p>
            <a:pPr marL="214313" indent="-214313">
              <a:buFont typeface="Wingdings" panose="05000000000000000000" pitchFamily="2" charset="2"/>
              <a:buChar char="q"/>
            </a:pPr>
            <a:r>
              <a:rPr lang="fr-FR" sz="1200" b="1" dirty="0">
                <a:solidFill>
                  <a:schemeClr val="accent5">
                    <a:lumMod val="75000"/>
                  </a:schemeClr>
                </a:solidFill>
              </a:rPr>
              <a:t>Niveau 0 </a:t>
            </a:r>
            <a:r>
              <a:rPr lang="fr-FR" sz="1200" dirty="0"/>
              <a:t>: </a:t>
            </a:r>
            <a:r>
              <a:rPr lang="fr-FR" sz="1200" b="1" dirty="0"/>
              <a:t>Impliquer</a:t>
            </a:r>
            <a:r>
              <a:rPr lang="fr-FR" sz="1200" dirty="0"/>
              <a:t> la population dans son propre contact-</a:t>
            </a:r>
            <a:r>
              <a:rPr lang="fr-FR" sz="1200" dirty="0" err="1"/>
              <a:t>tracing</a:t>
            </a:r>
            <a:endParaRPr lang="fr-FR" sz="1200" dirty="0"/>
          </a:p>
          <a:p>
            <a:pPr marL="557213" lvl="1" indent="-214313">
              <a:buFont typeface="Wingdings" panose="05000000000000000000" pitchFamily="2" charset="2"/>
              <a:buChar char="§"/>
            </a:pPr>
            <a:r>
              <a:rPr lang="fr-FR" sz="1200" dirty="0"/>
              <a:t>Diffusion d’un </a:t>
            </a:r>
            <a:r>
              <a:rPr lang="fr-FR" sz="1200" b="1" dirty="0"/>
              <a:t>aide-mémoire pour identifier les contacts </a:t>
            </a:r>
            <a:r>
              <a:rPr lang="fr-FR" sz="1200" dirty="0"/>
              <a:t>par les laboratoires</a:t>
            </a:r>
          </a:p>
          <a:p>
            <a:pPr marL="557213" lvl="1" indent="-214313">
              <a:buFont typeface="Wingdings" panose="05000000000000000000" pitchFamily="2" charset="2"/>
              <a:buChar char="§"/>
            </a:pPr>
            <a:r>
              <a:rPr lang="fr-FR" sz="1200" dirty="0"/>
              <a:t>Campagne de communication à la rentrée, avec proposition d’outils de suivi des contacts</a:t>
            </a:r>
          </a:p>
          <a:p>
            <a:pPr marL="557213" lvl="1" indent="-214313">
              <a:buFont typeface="Wingdings" panose="05000000000000000000" pitchFamily="2" charset="2"/>
              <a:buChar char="§"/>
            </a:pPr>
            <a:endParaRPr lang="fr-FR" sz="1200" dirty="0"/>
          </a:p>
          <a:p>
            <a:pPr marL="214313" indent="-214313">
              <a:buFont typeface="Wingdings" panose="05000000000000000000" pitchFamily="2" charset="2"/>
              <a:buChar char="q"/>
            </a:pPr>
            <a:r>
              <a:rPr lang="fr-FR" sz="1200" b="1" dirty="0">
                <a:solidFill>
                  <a:schemeClr val="accent5">
                    <a:lumMod val="75000"/>
                  </a:schemeClr>
                </a:solidFill>
              </a:rPr>
              <a:t>Niveau 1</a:t>
            </a:r>
            <a:r>
              <a:rPr lang="fr-FR" sz="1200" dirty="0">
                <a:solidFill>
                  <a:schemeClr val="accent5">
                    <a:lumMod val="75000"/>
                  </a:schemeClr>
                </a:solidFill>
              </a:rPr>
              <a:t> </a:t>
            </a:r>
            <a:r>
              <a:rPr lang="fr-FR" sz="1200" dirty="0"/>
              <a:t>: </a:t>
            </a:r>
            <a:r>
              <a:rPr lang="fr-FR" sz="1200" b="1" dirty="0"/>
              <a:t>Communiquer</a:t>
            </a:r>
            <a:r>
              <a:rPr lang="fr-FR" sz="1200" dirty="0"/>
              <a:t> pour rappeler l’importance du niveau 1 dans le dispositif</a:t>
            </a:r>
          </a:p>
          <a:p>
            <a:pPr marL="557213" lvl="1" indent="-214313">
              <a:buFont typeface="Wingdings" panose="05000000000000000000" pitchFamily="2" charset="2"/>
              <a:buChar char="§"/>
            </a:pPr>
            <a:r>
              <a:rPr lang="fr-FR" sz="1200" b="1" dirty="0"/>
              <a:t>La CNAM remobiliser la médecine de ville</a:t>
            </a:r>
          </a:p>
          <a:p>
            <a:pPr lvl="1"/>
            <a:endParaRPr lang="fr-FR" sz="1200" dirty="0"/>
          </a:p>
          <a:p>
            <a:pPr marL="214313" indent="-214313">
              <a:buFont typeface="Wingdings" panose="05000000000000000000" pitchFamily="2" charset="2"/>
              <a:buChar char="q"/>
            </a:pPr>
            <a:r>
              <a:rPr lang="fr-FR" sz="1200" b="1" dirty="0">
                <a:solidFill>
                  <a:schemeClr val="accent5">
                    <a:lumMod val="75000"/>
                  </a:schemeClr>
                </a:solidFill>
              </a:rPr>
              <a:t>Niveau 2</a:t>
            </a:r>
            <a:r>
              <a:rPr lang="fr-FR" sz="1200" dirty="0">
                <a:solidFill>
                  <a:schemeClr val="accent5">
                    <a:lumMod val="75000"/>
                  </a:schemeClr>
                </a:solidFill>
              </a:rPr>
              <a:t> </a:t>
            </a:r>
            <a:r>
              <a:rPr lang="fr-FR" sz="1200" dirty="0"/>
              <a:t>: </a:t>
            </a:r>
            <a:r>
              <a:rPr lang="fr-FR" sz="1200" b="1" dirty="0"/>
              <a:t>Renforcer </a:t>
            </a:r>
            <a:r>
              <a:rPr lang="fr-FR" sz="1200" dirty="0"/>
              <a:t>les plateformes de l’AM</a:t>
            </a:r>
          </a:p>
          <a:p>
            <a:pPr marL="557213" lvl="1" indent="-214313">
              <a:buFont typeface="Wingdings" panose="05000000000000000000" pitchFamily="2" charset="2"/>
              <a:buChar char="§"/>
            </a:pPr>
            <a:r>
              <a:rPr lang="fr-FR" sz="1200" b="1" dirty="0"/>
              <a:t>Renforcement RH pour passer de </a:t>
            </a:r>
            <a:r>
              <a:rPr lang="fr-FR" sz="1200" dirty="0"/>
              <a:t>20 000 appels sortants/jours à 30 000 appels/j au 1er septembre avec un objectif de 60 000 appels/jours dans les prochaines semaines</a:t>
            </a:r>
          </a:p>
          <a:p>
            <a:pPr marL="557213" lvl="1" indent="-214313">
              <a:buFont typeface="Wingdings" panose="05000000000000000000" pitchFamily="2" charset="2"/>
              <a:buChar char="§"/>
            </a:pPr>
            <a:r>
              <a:rPr lang="fr-FR" sz="1200" dirty="0"/>
              <a:t>Evolution des questionnaires pour les cas pour </a:t>
            </a:r>
            <a:r>
              <a:rPr lang="fr-FR" sz="1200" b="1" dirty="0"/>
              <a:t>mieux caractériser les circonstances de contamination</a:t>
            </a:r>
          </a:p>
          <a:p>
            <a:endParaRPr lang="fr-FR" sz="1200" dirty="0"/>
          </a:p>
          <a:p>
            <a:pPr marL="214313" indent="-214313">
              <a:buFont typeface="Wingdings" panose="05000000000000000000" pitchFamily="2" charset="2"/>
              <a:buChar char="q"/>
            </a:pPr>
            <a:r>
              <a:rPr lang="fr-FR" sz="1200" b="1" dirty="0">
                <a:solidFill>
                  <a:schemeClr val="accent5">
                    <a:lumMod val="75000"/>
                  </a:schemeClr>
                </a:solidFill>
              </a:rPr>
              <a:t>Niveau 3 </a:t>
            </a:r>
            <a:r>
              <a:rPr lang="fr-FR" sz="1200" dirty="0"/>
              <a:t>: </a:t>
            </a:r>
            <a:r>
              <a:rPr lang="fr-FR" sz="1200" b="1" dirty="0"/>
              <a:t>Mutualiser et Renforcer</a:t>
            </a:r>
          </a:p>
          <a:p>
            <a:pPr marL="557213" lvl="1" indent="-214313">
              <a:buFont typeface="Wingdings" panose="05000000000000000000" pitchFamily="2" charset="2"/>
              <a:buChar char="§"/>
            </a:pPr>
            <a:r>
              <a:rPr lang="fr-FR" sz="1200" dirty="0" smtClean="0"/>
              <a:t>MINSANTE </a:t>
            </a:r>
            <a:r>
              <a:rPr lang="fr-FR" sz="1200" dirty="0"/>
              <a:t>en cours de </a:t>
            </a:r>
            <a:r>
              <a:rPr lang="fr-FR" sz="1200" dirty="0" smtClean="0"/>
              <a:t>finalisation :</a:t>
            </a:r>
          </a:p>
          <a:p>
            <a:pPr marL="1014413" lvl="2" indent="-214313">
              <a:buFont typeface="Wingdings" panose="05000000000000000000" pitchFamily="2" charset="2"/>
              <a:buChar char="§"/>
            </a:pPr>
            <a:r>
              <a:rPr lang="fr-FR" sz="1200" dirty="0" smtClean="0"/>
              <a:t>possibilité </a:t>
            </a:r>
            <a:r>
              <a:rPr lang="fr-FR" sz="1200" dirty="0"/>
              <a:t>du </a:t>
            </a:r>
            <a:r>
              <a:rPr lang="fr-FR" sz="1200" b="1" dirty="0"/>
              <a:t>déport des appels du niveau 3 sur le niveau </a:t>
            </a:r>
            <a:r>
              <a:rPr lang="fr-FR" sz="1200" b="1" dirty="0" smtClean="0"/>
              <a:t>2</a:t>
            </a:r>
          </a:p>
          <a:p>
            <a:pPr marL="1014413" lvl="2" indent="-214313">
              <a:buFont typeface="Wingdings" panose="05000000000000000000" pitchFamily="2" charset="2"/>
              <a:buChar char="§"/>
            </a:pPr>
            <a:r>
              <a:rPr lang="fr-FR" sz="1200" dirty="0" smtClean="0"/>
              <a:t>signalements </a:t>
            </a:r>
            <a:r>
              <a:rPr lang="fr-FR" sz="1200" dirty="0"/>
              <a:t>d’un cas ayant plus de 11 contacts à </a:t>
            </a:r>
            <a:r>
              <a:rPr lang="fr-FR" sz="1200" dirty="0" smtClean="0"/>
              <a:t>risque</a:t>
            </a:r>
            <a:r>
              <a:rPr lang="fr-FR" sz="1200" dirty="0"/>
              <a:t> </a:t>
            </a:r>
            <a:r>
              <a:rPr lang="fr-FR" sz="1200" dirty="0" smtClean="0"/>
              <a:t>: </a:t>
            </a:r>
            <a:r>
              <a:rPr lang="fr-FR" sz="1200" b="1" dirty="0"/>
              <a:t>ne pas envoyer sur le niveau 3 si tous les contacts à risque sont identifiés au niveau 2</a:t>
            </a:r>
          </a:p>
          <a:p>
            <a:pPr marL="557213" lvl="1" indent="-214313">
              <a:buFont typeface="Wingdings" panose="05000000000000000000" pitchFamily="2" charset="2"/>
              <a:buChar char="§"/>
            </a:pPr>
            <a:r>
              <a:rPr lang="fr-FR" sz="1200" b="1" dirty="0"/>
              <a:t>Renforcement RH </a:t>
            </a:r>
            <a:r>
              <a:rPr lang="fr-FR" sz="1200" dirty="0"/>
              <a:t>des cellules de contact-</a:t>
            </a:r>
            <a:r>
              <a:rPr lang="fr-FR" sz="1200" dirty="0" err="1"/>
              <a:t>tracing</a:t>
            </a:r>
            <a:endParaRPr lang="fr-FR" sz="1200" dirty="0"/>
          </a:p>
          <a:p>
            <a:pPr marL="557213" lvl="1" indent="-214313">
              <a:buFont typeface="Wingdings" panose="05000000000000000000" pitchFamily="2" charset="2"/>
              <a:buChar char="§"/>
            </a:pPr>
            <a:r>
              <a:rPr lang="fr-FR" sz="1200" dirty="0"/>
              <a:t>Formation des recrues par </a:t>
            </a:r>
            <a:r>
              <a:rPr lang="fr-FR" sz="1200" dirty="0" err="1"/>
              <a:t>SpF</a:t>
            </a:r>
            <a:r>
              <a:rPr lang="fr-FR" sz="1200" dirty="0"/>
              <a:t> pour l’investigation et l’épidémiologie de terrain</a:t>
            </a:r>
          </a:p>
        </p:txBody>
      </p:sp>
      <p:sp>
        <p:nvSpPr>
          <p:cNvPr id="5" name="ZoneTexte 4"/>
          <p:cNvSpPr txBox="1"/>
          <p:nvPr/>
        </p:nvSpPr>
        <p:spPr>
          <a:xfrm>
            <a:off x="327545" y="734946"/>
            <a:ext cx="6264323" cy="323165"/>
          </a:xfrm>
          <a:prstGeom prst="rect">
            <a:avLst/>
          </a:prstGeom>
          <a:noFill/>
        </p:spPr>
        <p:txBody>
          <a:bodyPr wrap="square" rtlCol="0">
            <a:spAutoFit/>
          </a:bodyPr>
          <a:lstStyle/>
          <a:p>
            <a:r>
              <a:rPr lang="fr-FR" sz="1500" b="1" dirty="0">
                <a:solidFill>
                  <a:schemeClr val="accent5">
                    <a:lumMod val="75000"/>
                  </a:schemeClr>
                </a:solidFill>
              </a:rPr>
              <a:t>Actions déjà engagées pour le renforcement du dispositif </a:t>
            </a:r>
            <a:r>
              <a:rPr lang="fr-FR" sz="1500" b="1" dirty="0">
                <a:solidFill>
                  <a:srgbClr val="0070C0"/>
                </a:solidFill>
              </a:rPr>
              <a:t>: </a:t>
            </a:r>
          </a:p>
        </p:txBody>
      </p:sp>
    </p:spTree>
    <p:extLst>
      <p:ext uri="{BB962C8B-B14F-4D97-AF65-F5344CB8AC3E}">
        <p14:creationId xmlns:p14="http://schemas.microsoft.com/office/powerpoint/2010/main" val="2981011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001" y="143672"/>
            <a:ext cx="7886700" cy="705902"/>
          </a:xfrm>
        </p:spPr>
        <p:txBody>
          <a:bodyPr>
            <a:normAutofit/>
          </a:bodyPr>
          <a:lstStyle/>
          <a:p>
            <a:pPr algn="ctr"/>
            <a:r>
              <a:rPr lang="fr-FR" sz="3000" spc="172" dirty="0">
                <a:solidFill>
                  <a:srgbClr val="002060"/>
                </a:solidFill>
                <a:latin typeface="Verdana"/>
                <a:cs typeface="Verdana"/>
              </a:rPr>
              <a:t>TRACER</a:t>
            </a:r>
            <a:endParaRPr lang="fr-FR" sz="2400" dirty="0"/>
          </a:p>
        </p:txBody>
      </p:sp>
      <p:sp>
        <p:nvSpPr>
          <p:cNvPr id="7" name="Espace réservé du numéro de diapositive 6"/>
          <p:cNvSpPr>
            <a:spLocks noGrp="1"/>
          </p:cNvSpPr>
          <p:nvPr>
            <p:ph type="sldNum" sz="quarter" idx="12"/>
          </p:nvPr>
        </p:nvSpPr>
        <p:spPr/>
        <p:txBody>
          <a:bodyPr/>
          <a:lstStyle/>
          <a:p>
            <a:fld id="{C4E6200E-9160-403B-B29C-C9EFA9FE35DC}" type="slidenum">
              <a:rPr lang="fr-FR" smtClean="0"/>
              <a:t>10</a:t>
            </a:fld>
            <a:endParaRPr lang="fr-FR"/>
          </a:p>
        </p:txBody>
      </p:sp>
      <p:sp>
        <p:nvSpPr>
          <p:cNvPr id="3" name="ZoneTexte 2"/>
          <p:cNvSpPr txBox="1"/>
          <p:nvPr/>
        </p:nvSpPr>
        <p:spPr>
          <a:xfrm>
            <a:off x="327546" y="1303199"/>
            <a:ext cx="7912290" cy="2862322"/>
          </a:xfrm>
          <a:prstGeom prst="rect">
            <a:avLst/>
          </a:prstGeom>
          <a:noFill/>
        </p:spPr>
        <p:txBody>
          <a:bodyPr wrap="square" rtlCol="0">
            <a:spAutoFit/>
          </a:bodyPr>
          <a:lstStyle/>
          <a:p>
            <a:pPr marL="214313" indent="-214313">
              <a:buFont typeface="Wingdings" panose="05000000000000000000" pitchFamily="2" charset="2"/>
              <a:buChar char="q"/>
            </a:pPr>
            <a:r>
              <a:rPr lang="fr-FR" sz="1200" b="1" dirty="0">
                <a:solidFill>
                  <a:schemeClr val="accent5">
                    <a:lumMod val="75000"/>
                  </a:schemeClr>
                </a:solidFill>
              </a:rPr>
              <a:t>Renforcement RH</a:t>
            </a:r>
            <a:r>
              <a:rPr lang="fr-FR" sz="1200" b="1" dirty="0"/>
              <a:t> : </a:t>
            </a:r>
          </a:p>
          <a:p>
            <a:pPr marL="557213" lvl="1" indent="-214313">
              <a:buFont typeface="Wingdings" panose="05000000000000000000" pitchFamily="2" charset="2"/>
              <a:buChar char="§"/>
            </a:pPr>
            <a:r>
              <a:rPr lang="fr-FR" sz="1200" b="1" dirty="0"/>
              <a:t>Inscription au plafond d’emploi d’une ligne spécifique (SGMAS) pour recrutement dans la durée</a:t>
            </a:r>
          </a:p>
          <a:p>
            <a:pPr marL="557213" lvl="1" indent="-214313">
              <a:buFont typeface="Wingdings" panose="05000000000000000000" pitchFamily="2" charset="2"/>
              <a:buChar char="§"/>
            </a:pPr>
            <a:r>
              <a:rPr lang="fr-FR" sz="1200" dirty="0"/>
              <a:t>Renfort en différent profils (enquêteurs, coordinateur, référent VSS (infirmier, médecin))</a:t>
            </a:r>
          </a:p>
          <a:p>
            <a:pPr marL="557213" lvl="1" indent="-214313">
              <a:buFont typeface="Wingdings" panose="05000000000000000000" pitchFamily="2" charset="2"/>
              <a:buChar char="§"/>
            </a:pPr>
            <a:r>
              <a:rPr lang="fr-FR" sz="1200" b="1" dirty="0"/>
              <a:t>Priorisation </a:t>
            </a:r>
            <a:r>
              <a:rPr lang="fr-FR" sz="1200" dirty="0"/>
              <a:t>des missions des autres services pour renfort contact-</a:t>
            </a:r>
            <a:r>
              <a:rPr lang="fr-FR" sz="1200" dirty="0" err="1"/>
              <a:t>tracing</a:t>
            </a:r>
            <a:r>
              <a:rPr lang="fr-FR" sz="1200" dirty="0"/>
              <a:t> à la rentrée</a:t>
            </a:r>
          </a:p>
          <a:p>
            <a:pPr marL="557213" lvl="1" indent="-214313">
              <a:buFont typeface="Wingdings" panose="05000000000000000000" pitchFamily="2" charset="2"/>
              <a:buChar char="§"/>
            </a:pPr>
            <a:r>
              <a:rPr lang="fr-FR" sz="1200" dirty="0"/>
              <a:t>Vivier chez les retraités, les étudiants, infirmiers, pharmaciens, …</a:t>
            </a:r>
          </a:p>
          <a:p>
            <a:pPr lvl="1"/>
            <a:endParaRPr lang="fr-FR" sz="1200" dirty="0"/>
          </a:p>
          <a:p>
            <a:pPr marL="214313" indent="-214313">
              <a:buFont typeface="Wingdings" panose="05000000000000000000" pitchFamily="2" charset="2"/>
              <a:buChar char="q"/>
            </a:pPr>
            <a:r>
              <a:rPr lang="fr-FR" sz="1200" b="1" dirty="0">
                <a:solidFill>
                  <a:schemeClr val="accent5">
                    <a:lumMod val="75000"/>
                  </a:schemeClr>
                </a:solidFill>
              </a:rPr>
              <a:t>Interface niv2/3 </a:t>
            </a:r>
            <a:r>
              <a:rPr lang="fr-FR" sz="1200" b="1" dirty="0"/>
              <a:t>:</a:t>
            </a:r>
          </a:p>
          <a:p>
            <a:pPr marL="557213" lvl="1" indent="-214313">
              <a:buFont typeface="Wingdings" panose="05000000000000000000" pitchFamily="2" charset="2"/>
              <a:buChar char="§"/>
            </a:pPr>
            <a:r>
              <a:rPr lang="fr-FR" sz="1200" dirty="0"/>
              <a:t>Développement des </a:t>
            </a:r>
            <a:r>
              <a:rPr lang="fr-FR" sz="1200" b="1" dirty="0"/>
              <a:t>capacités d’Interprétariat de la CNAM </a:t>
            </a:r>
            <a:r>
              <a:rPr lang="fr-FR" sz="1200" dirty="0"/>
              <a:t>pour éviter le renvoi sur le niveau 3</a:t>
            </a:r>
          </a:p>
          <a:p>
            <a:pPr marL="557213" lvl="1" indent="-214313">
              <a:buFont typeface="Wingdings" panose="05000000000000000000" pitchFamily="2" charset="2"/>
              <a:buChar char="§"/>
            </a:pPr>
            <a:r>
              <a:rPr lang="fr-FR" sz="1200" b="1" dirty="0"/>
              <a:t>Plate-forme commune ARS/CPAM </a:t>
            </a:r>
            <a:r>
              <a:rPr lang="fr-FR" sz="1200" dirty="0"/>
              <a:t>(expérimentation à prévoir pour une meilleur coordination, animation du dispositif et investigation commune de certaines situations)</a:t>
            </a:r>
          </a:p>
          <a:p>
            <a:pPr marL="214313" indent="-214313">
              <a:buFont typeface="Wingdings" panose="05000000000000000000" pitchFamily="2" charset="2"/>
              <a:buChar char="q"/>
            </a:pPr>
            <a:endParaRPr lang="fr-FR" sz="1200" dirty="0"/>
          </a:p>
          <a:p>
            <a:pPr marL="214313" indent="-214313">
              <a:buFont typeface="Wingdings" panose="05000000000000000000" pitchFamily="2" charset="2"/>
              <a:buChar char="q"/>
            </a:pPr>
            <a:r>
              <a:rPr lang="fr-FR" sz="1200" b="1" dirty="0">
                <a:solidFill>
                  <a:schemeClr val="accent5">
                    <a:lumMod val="75000"/>
                  </a:schemeClr>
                </a:solidFill>
              </a:rPr>
              <a:t>Opportunité de sous-traitance du niveau 3 : </a:t>
            </a:r>
          </a:p>
          <a:p>
            <a:pPr marL="557213" lvl="1" indent="-214313">
              <a:buFont typeface="Wingdings" panose="05000000000000000000" pitchFamily="2" charset="2"/>
              <a:buChar char="§"/>
            </a:pPr>
            <a:r>
              <a:rPr lang="fr-FR" sz="1200" b="1" dirty="0"/>
              <a:t>Sous-traitant avec des profils médicaux</a:t>
            </a:r>
            <a:r>
              <a:rPr lang="fr-FR" sz="1200" dirty="0"/>
              <a:t>, type plate-forme de téléconsultation (ex ARS Grand-Est)</a:t>
            </a:r>
          </a:p>
          <a:p>
            <a:pPr marL="557213" lvl="1" indent="-214313">
              <a:buFont typeface="Wingdings" panose="05000000000000000000" pitchFamily="2" charset="2"/>
              <a:buChar char="§"/>
            </a:pPr>
            <a:r>
              <a:rPr lang="fr-FR" sz="1200" dirty="0"/>
              <a:t>Point d’attention : formation des sous-traitant très chronophage, suivi quotidien des équipes, et déport difficile des situations complexes, gestion qui doit rester en ARS.</a:t>
            </a:r>
          </a:p>
        </p:txBody>
      </p:sp>
      <p:sp>
        <p:nvSpPr>
          <p:cNvPr id="5" name="ZoneTexte 4"/>
          <p:cNvSpPr txBox="1"/>
          <p:nvPr/>
        </p:nvSpPr>
        <p:spPr>
          <a:xfrm>
            <a:off x="327546" y="859753"/>
            <a:ext cx="6264323" cy="323165"/>
          </a:xfrm>
          <a:prstGeom prst="rect">
            <a:avLst/>
          </a:prstGeom>
          <a:noFill/>
        </p:spPr>
        <p:txBody>
          <a:bodyPr wrap="square" rtlCol="0">
            <a:spAutoFit/>
          </a:bodyPr>
          <a:lstStyle/>
          <a:p>
            <a:r>
              <a:rPr lang="fr-FR" sz="1500" b="1" dirty="0">
                <a:solidFill>
                  <a:schemeClr val="accent5">
                    <a:lumMod val="75000"/>
                  </a:schemeClr>
                </a:solidFill>
              </a:rPr>
              <a:t>Actions à envisager pour le niveau 3 : </a:t>
            </a:r>
          </a:p>
        </p:txBody>
      </p:sp>
    </p:spTree>
    <p:extLst>
      <p:ext uri="{BB962C8B-B14F-4D97-AF65-F5344CB8AC3E}">
        <p14:creationId xmlns:p14="http://schemas.microsoft.com/office/powerpoint/2010/main" val="406326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001" y="143672"/>
            <a:ext cx="7886700" cy="726374"/>
          </a:xfrm>
        </p:spPr>
        <p:txBody>
          <a:bodyPr>
            <a:normAutofit/>
          </a:bodyPr>
          <a:lstStyle/>
          <a:p>
            <a:pPr algn="ctr"/>
            <a:r>
              <a:rPr lang="fr-FR" sz="3000" spc="172" dirty="0">
                <a:solidFill>
                  <a:srgbClr val="002060"/>
                </a:solidFill>
                <a:latin typeface="Verdana"/>
                <a:cs typeface="Verdana"/>
              </a:rPr>
              <a:t>ISOLER</a:t>
            </a:r>
            <a:endParaRPr lang="fr-FR" sz="2400" dirty="0"/>
          </a:p>
        </p:txBody>
      </p:sp>
      <p:sp>
        <p:nvSpPr>
          <p:cNvPr id="7" name="Espace réservé du numéro de diapositive 6"/>
          <p:cNvSpPr>
            <a:spLocks noGrp="1"/>
          </p:cNvSpPr>
          <p:nvPr>
            <p:ph type="sldNum" sz="quarter" idx="12"/>
          </p:nvPr>
        </p:nvSpPr>
        <p:spPr/>
        <p:txBody>
          <a:bodyPr/>
          <a:lstStyle/>
          <a:p>
            <a:fld id="{C4E6200E-9160-403B-B29C-C9EFA9FE35DC}" type="slidenum">
              <a:rPr lang="fr-FR" smtClean="0"/>
              <a:t>11</a:t>
            </a:fld>
            <a:endParaRPr lang="fr-FR"/>
          </a:p>
        </p:txBody>
      </p:sp>
      <p:sp>
        <p:nvSpPr>
          <p:cNvPr id="3" name="ZoneTexte 2"/>
          <p:cNvSpPr txBox="1"/>
          <p:nvPr/>
        </p:nvSpPr>
        <p:spPr>
          <a:xfrm>
            <a:off x="378725" y="1721072"/>
            <a:ext cx="7912290" cy="3000821"/>
          </a:xfrm>
          <a:prstGeom prst="rect">
            <a:avLst/>
          </a:prstGeom>
          <a:noFill/>
        </p:spPr>
        <p:txBody>
          <a:bodyPr wrap="square" rtlCol="0">
            <a:spAutoFit/>
          </a:bodyPr>
          <a:lstStyle/>
          <a:p>
            <a:pPr marL="214313" indent="-214313">
              <a:buFont typeface="Wingdings" panose="05000000000000000000" pitchFamily="2" charset="2"/>
              <a:buChar char="q"/>
            </a:pPr>
            <a:r>
              <a:rPr lang="fr-FR" sz="1350" b="1" dirty="0"/>
              <a:t>Probable réduction de la quarantaine à 7 jours : saisine du Conseil scientifique le 24 Juillet</a:t>
            </a:r>
          </a:p>
          <a:p>
            <a:pPr marL="214313" indent="-214313">
              <a:buFont typeface="Wingdings" panose="05000000000000000000" pitchFamily="2" charset="2"/>
              <a:buChar char="q"/>
            </a:pPr>
            <a:r>
              <a:rPr lang="fr-FR" sz="1350" b="1" dirty="0"/>
              <a:t>Le suivi des personnes </a:t>
            </a:r>
            <a:r>
              <a:rPr lang="fr-FR" sz="1350" dirty="0"/>
              <a:t>en quarantaine et isolement reste </a:t>
            </a:r>
            <a:r>
              <a:rPr lang="fr-FR" sz="1350" b="1" dirty="0"/>
              <a:t>indispensable</a:t>
            </a:r>
          </a:p>
          <a:p>
            <a:pPr marL="214313" indent="-214313">
              <a:buFont typeface="Wingdings" panose="05000000000000000000" pitchFamily="2" charset="2"/>
              <a:buChar char="q"/>
            </a:pPr>
            <a:r>
              <a:rPr lang="fr-FR" sz="1350" b="1" dirty="0"/>
              <a:t>Un cahier des charges </a:t>
            </a:r>
            <a:r>
              <a:rPr lang="fr-FR" sz="1350" dirty="0"/>
              <a:t>du suivi pourra être partagé pour avoir une meilleure vision du respect de la mesure</a:t>
            </a:r>
            <a:endParaRPr lang="fr-FR" sz="1350" b="1" dirty="0"/>
          </a:p>
          <a:p>
            <a:pPr marL="214313" indent="-214313">
              <a:buFont typeface="Wingdings" panose="05000000000000000000" pitchFamily="2" charset="2"/>
              <a:buChar char="q"/>
            </a:pPr>
            <a:r>
              <a:rPr lang="fr-FR" sz="1350" b="1" dirty="0"/>
              <a:t>Le contrôle de l’arrêt de travail </a:t>
            </a:r>
            <a:r>
              <a:rPr lang="fr-FR" sz="1350" dirty="0"/>
              <a:t>par AM est en cours d’investigation mais semble </a:t>
            </a:r>
            <a:r>
              <a:rPr lang="fr-FR" sz="1350" b="1" dirty="0"/>
              <a:t>difficile</a:t>
            </a:r>
          </a:p>
          <a:p>
            <a:endParaRPr lang="fr-FR" sz="1350" dirty="0"/>
          </a:p>
          <a:p>
            <a:pPr marL="214313" indent="-214313">
              <a:buFont typeface="Wingdings" panose="05000000000000000000" pitchFamily="2" charset="2"/>
              <a:buChar char="q"/>
            </a:pPr>
            <a:r>
              <a:rPr lang="fr-FR" sz="1350" b="1" dirty="0"/>
              <a:t>Communication à renforcer </a:t>
            </a:r>
            <a:r>
              <a:rPr lang="fr-FR" sz="1350" dirty="0"/>
              <a:t>pour la bonne compréhension de la mesure :</a:t>
            </a:r>
          </a:p>
          <a:p>
            <a:pPr marL="557213" lvl="1" indent="-214313">
              <a:buFont typeface="Wingdings" panose="05000000000000000000" pitchFamily="2" charset="2"/>
              <a:buChar char="§"/>
            </a:pPr>
            <a:r>
              <a:rPr lang="fr-FR" sz="1350" dirty="0"/>
              <a:t>Stratégie de communication en cours entre MSS/</a:t>
            </a:r>
            <a:r>
              <a:rPr lang="fr-FR" sz="1350" dirty="0" err="1"/>
              <a:t>SpF</a:t>
            </a:r>
            <a:r>
              <a:rPr lang="fr-FR" sz="1350" dirty="0"/>
              <a:t> et CNAM pour une diffusion fin septembre</a:t>
            </a:r>
          </a:p>
          <a:p>
            <a:pPr marL="557213" lvl="1" indent="-214313">
              <a:buFont typeface="Wingdings" panose="05000000000000000000" pitchFamily="2" charset="2"/>
              <a:buChar char="§"/>
            </a:pPr>
            <a:r>
              <a:rPr lang="fr-FR" sz="1350" dirty="0"/>
              <a:t>Pédagogie sur l’isolement/Mise à l’abri, sensibilisation sur le risque pour les autres si pas de respect</a:t>
            </a:r>
          </a:p>
          <a:p>
            <a:pPr marL="557213" lvl="1" indent="-214313">
              <a:buFont typeface="Wingdings" panose="05000000000000000000" pitchFamily="2" charset="2"/>
              <a:buChar char="§"/>
            </a:pPr>
            <a:r>
              <a:rPr lang="fr-FR" sz="1350" dirty="0"/>
              <a:t>Diversification  des messages et des formats, utilisation des influenceurs, des relais d’opinion au sein des différents secteurs</a:t>
            </a:r>
          </a:p>
          <a:p>
            <a:pPr marL="557213" lvl="1" indent="-214313">
              <a:buFont typeface="Wingdings" panose="05000000000000000000" pitchFamily="2" charset="2"/>
              <a:buChar char="§"/>
            </a:pPr>
            <a:endParaRPr lang="fr-FR" sz="1350" dirty="0"/>
          </a:p>
        </p:txBody>
      </p:sp>
      <p:sp>
        <p:nvSpPr>
          <p:cNvPr id="5" name="ZoneTexte 4"/>
          <p:cNvSpPr txBox="1"/>
          <p:nvPr/>
        </p:nvSpPr>
        <p:spPr>
          <a:xfrm>
            <a:off x="378725" y="1105468"/>
            <a:ext cx="8056976" cy="323165"/>
          </a:xfrm>
          <a:prstGeom prst="rect">
            <a:avLst/>
          </a:prstGeom>
          <a:noFill/>
        </p:spPr>
        <p:txBody>
          <a:bodyPr wrap="square" rtlCol="0">
            <a:spAutoFit/>
          </a:bodyPr>
          <a:lstStyle/>
          <a:p>
            <a:r>
              <a:rPr lang="fr-FR" sz="1500" b="1" dirty="0">
                <a:solidFill>
                  <a:schemeClr val="accent5">
                    <a:lumMod val="75000"/>
                  </a:schemeClr>
                </a:solidFill>
              </a:rPr>
              <a:t>Constat de refus de suivi des mesures d’isolement et de quarantaine </a:t>
            </a:r>
            <a:r>
              <a:rPr lang="fr-FR" sz="1500" b="1" dirty="0" smtClean="0">
                <a:solidFill>
                  <a:schemeClr val="accent5">
                    <a:lumMod val="75000"/>
                  </a:schemeClr>
                </a:solidFill>
              </a:rPr>
              <a:t>:</a:t>
            </a:r>
            <a:endParaRPr lang="fr-FR" sz="1500" b="1" dirty="0">
              <a:solidFill>
                <a:schemeClr val="accent5">
                  <a:lumMod val="75000"/>
                </a:schemeClr>
              </a:solidFill>
            </a:endParaRPr>
          </a:p>
        </p:txBody>
      </p:sp>
    </p:spTree>
    <p:extLst>
      <p:ext uri="{BB962C8B-B14F-4D97-AF65-F5344CB8AC3E}">
        <p14:creationId xmlns:p14="http://schemas.microsoft.com/office/powerpoint/2010/main" val="3058015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001" y="143672"/>
            <a:ext cx="7886700" cy="726374"/>
          </a:xfrm>
        </p:spPr>
        <p:txBody>
          <a:bodyPr>
            <a:normAutofit/>
          </a:bodyPr>
          <a:lstStyle/>
          <a:p>
            <a:pPr algn="ctr"/>
            <a:r>
              <a:rPr lang="fr-FR" sz="3000" spc="172" dirty="0">
                <a:solidFill>
                  <a:srgbClr val="002060"/>
                </a:solidFill>
                <a:latin typeface="Verdana"/>
                <a:cs typeface="Verdana"/>
              </a:rPr>
              <a:t>ISOLER</a:t>
            </a:r>
            <a:endParaRPr lang="fr-FR" sz="2400" dirty="0"/>
          </a:p>
        </p:txBody>
      </p:sp>
      <p:sp>
        <p:nvSpPr>
          <p:cNvPr id="7" name="Espace réservé du numéro de diapositive 6"/>
          <p:cNvSpPr>
            <a:spLocks noGrp="1"/>
          </p:cNvSpPr>
          <p:nvPr>
            <p:ph type="sldNum" sz="quarter" idx="12"/>
          </p:nvPr>
        </p:nvSpPr>
        <p:spPr/>
        <p:txBody>
          <a:bodyPr/>
          <a:lstStyle/>
          <a:p>
            <a:fld id="{C4E6200E-9160-403B-B29C-C9EFA9FE35DC}" type="slidenum">
              <a:rPr lang="fr-FR" smtClean="0"/>
              <a:t>12</a:t>
            </a:fld>
            <a:endParaRPr lang="fr-FR"/>
          </a:p>
        </p:txBody>
      </p:sp>
      <p:sp>
        <p:nvSpPr>
          <p:cNvPr id="3" name="ZoneTexte 2"/>
          <p:cNvSpPr txBox="1"/>
          <p:nvPr/>
        </p:nvSpPr>
        <p:spPr>
          <a:xfrm>
            <a:off x="378725" y="1745284"/>
            <a:ext cx="7912290" cy="2793072"/>
          </a:xfrm>
          <a:prstGeom prst="rect">
            <a:avLst/>
          </a:prstGeom>
          <a:noFill/>
        </p:spPr>
        <p:txBody>
          <a:bodyPr wrap="square" rtlCol="0">
            <a:spAutoFit/>
          </a:bodyPr>
          <a:lstStyle/>
          <a:p>
            <a:pPr marL="214313" indent="-214313">
              <a:buFont typeface="Wingdings" panose="05000000000000000000" pitchFamily="2" charset="2"/>
              <a:buChar char="q"/>
            </a:pPr>
            <a:r>
              <a:rPr lang="fr-FR" sz="1350" b="1" dirty="0"/>
              <a:t>3 appels : à J1 (après l’appel de la CNAM), J6 et J9 (après le dernier contact) : </a:t>
            </a:r>
          </a:p>
          <a:p>
            <a:pPr marL="557213" lvl="1" indent="-214313">
              <a:buFont typeface="Wingdings" panose="05000000000000000000" pitchFamily="2" charset="2"/>
              <a:buChar char="§"/>
            </a:pPr>
            <a:r>
              <a:rPr lang="fr-FR" sz="1350" dirty="0"/>
              <a:t>J1 : consentement, conduite à tenir, difficulté pour respecter l’isolement et renvoi éventuel vers CTAI, rappel du besoin de prendre un RDV dans un labo </a:t>
            </a:r>
          </a:p>
          <a:p>
            <a:pPr marL="557213" lvl="1" indent="-214313">
              <a:buFont typeface="Wingdings" panose="05000000000000000000" pitchFamily="2" charset="2"/>
              <a:buChar char="§"/>
            </a:pPr>
            <a:r>
              <a:rPr lang="fr-FR" sz="1350" dirty="0"/>
              <a:t>J6 : suivi de l’état de santé, rappel test PCR pour les contacts (appels ou sms)</a:t>
            </a:r>
          </a:p>
          <a:p>
            <a:pPr marL="557213" lvl="1" indent="-214313">
              <a:buFont typeface="Wingdings" panose="05000000000000000000" pitchFamily="2" charset="2"/>
              <a:buChar char="§"/>
            </a:pPr>
            <a:r>
              <a:rPr lang="fr-FR" sz="1350" dirty="0"/>
              <a:t>J9 : résultat du test et sortie de quarantaine si négatif</a:t>
            </a:r>
          </a:p>
          <a:p>
            <a:pPr marL="557213" lvl="1" indent="-214313">
              <a:buFont typeface="Wingdings" panose="05000000000000000000" pitchFamily="2" charset="2"/>
              <a:buChar char="§"/>
            </a:pPr>
            <a:endParaRPr lang="fr-FR" sz="1350" dirty="0"/>
          </a:p>
          <a:p>
            <a:pPr marL="214313" indent="-214313">
              <a:buFont typeface="Wingdings" panose="05000000000000000000" pitchFamily="2" charset="2"/>
              <a:buChar char="q"/>
            </a:pPr>
            <a:r>
              <a:rPr lang="fr-FR" sz="1350" b="1" dirty="0"/>
              <a:t>Proposition d’une application de </a:t>
            </a:r>
            <a:r>
              <a:rPr lang="fr-FR" sz="1350" b="1" dirty="0" err="1"/>
              <a:t>télésuivi</a:t>
            </a:r>
            <a:r>
              <a:rPr lang="fr-FR" sz="1350" b="1" dirty="0"/>
              <a:t> (</a:t>
            </a:r>
            <a:r>
              <a:rPr lang="fr-FR" sz="1350" b="1" dirty="0" err="1"/>
              <a:t>covicontact</a:t>
            </a:r>
            <a:r>
              <a:rPr lang="fr-FR" sz="1350" b="1" dirty="0"/>
              <a:t> par ex)? Ou envoi de questionnaire mail/sms pour limiter le nombre d’appel</a:t>
            </a:r>
          </a:p>
          <a:p>
            <a:endParaRPr lang="fr-FR" sz="1350" dirty="0"/>
          </a:p>
          <a:p>
            <a:pPr marL="214313" indent="-214313">
              <a:buFont typeface="Wingdings" panose="05000000000000000000" pitchFamily="2" charset="2"/>
              <a:buChar char="q"/>
            </a:pPr>
            <a:r>
              <a:rPr lang="fr-FR" sz="1350" b="1" dirty="0"/>
              <a:t>Indicateurs sur le suivi</a:t>
            </a:r>
            <a:r>
              <a:rPr lang="fr-FR" sz="1350" dirty="0"/>
              <a:t>:</a:t>
            </a:r>
          </a:p>
          <a:p>
            <a:pPr marL="557213" lvl="1" indent="-214313">
              <a:buFont typeface="Wingdings" panose="05000000000000000000" pitchFamily="2" charset="2"/>
              <a:buChar char="§"/>
            </a:pPr>
            <a:r>
              <a:rPr lang="fr-FR" sz="1350" dirty="0"/>
              <a:t>Nombre de personnes suivies/nombre de cas et contacts enregistrés dans contact-covid</a:t>
            </a:r>
          </a:p>
          <a:p>
            <a:pPr marL="557213" lvl="1" indent="-214313">
              <a:buFont typeface="Wingdings" panose="05000000000000000000" pitchFamily="2" charset="2"/>
              <a:buChar char="§"/>
            </a:pPr>
            <a:r>
              <a:rPr lang="fr-FR" sz="1350" dirty="0"/>
              <a:t>Taux de suivi interrompu : refus, injoignable, autre motif</a:t>
            </a:r>
          </a:p>
          <a:p>
            <a:pPr marL="557213" lvl="1" indent="-214313">
              <a:buFont typeface="Wingdings" panose="05000000000000000000" pitchFamily="2" charset="2"/>
              <a:buChar char="§"/>
            </a:pPr>
            <a:r>
              <a:rPr lang="fr-FR" sz="1350" dirty="0"/>
              <a:t>Nombre de personne demandant la CTAI</a:t>
            </a:r>
          </a:p>
        </p:txBody>
      </p:sp>
      <p:sp>
        <p:nvSpPr>
          <p:cNvPr id="5" name="ZoneTexte 4"/>
          <p:cNvSpPr txBox="1"/>
          <p:nvPr/>
        </p:nvSpPr>
        <p:spPr>
          <a:xfrm>
            <a:off x="378725" y="1105469"/>
            <a:ext cx="8056976" cy="323165"/>
          </a:xfrm>
          <a:prstGeom prst="rect">
            <a:avLst/>
          </a:prstGeom>
          <a:noFill/>
        </p:spPr>
        <p:txBody>
          <a:bodyPr wrap="square" rtlCol="0">
            <a:spAutoFit/>
          </a:bodyPr>
          <a:lstStyle/>
          <a:p>
            <a:r>
              <a:rPr lang="fr-FR" sz="1500" b="1" dirty="0">
                <a:solidFill>
                  <a:schemeClr val="accent5">
                    <a:lumMod val="75000"/>
                  </a:schemeClr>
                </a:solidFill>
              </a:rPr>
              <a:t>Cahier des charges des cellules de suivi</a:t>
            </a:r>
          </a:p>
        </p:txBody>
      </p:sp>
    </p:spTree>
    <p:extLst>
      <p:ext uri="{BB962C8B-B14F-4D97-AF65-F5344CB8AC3E}">
        <p14:creationId xmlns:p14="http://schemas.microsoft.com/office/powerpoint/2010/main" val="4037902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txBox="1"/>
          <p:nvPr/>
        </p:nvSpPr>
        <p:spPr>
          <a:xfrm>
            <a:off x="532263" y="1742663"/>
            <a:ext cx="7856161" cy="477054"/>
          </a:xfrm>
          <a:prstGeom prst="rect">
            <a:avLst/>
          </a:prstGeom>
        </p:spPr>
        <p:txBody>
          <a:bodyPr vert="horz" wrap="square" lIns="0" tIns="15240" rIns="0" bIns="0" rtlCol="0">
            <a:spAutoFit/>
          </a:bodyPr>
          <a:lstStyle/>
          <a:p>
            <a:pPr marL="9525">
              <a:spcBef>
                <a:spcPts val="540"/>
              </a:spcBef>
            </a:pPr>
            <a:r>
              <a:rPr lang="fr-FR" sz="3000" b="1" spc="172" dirty="0" smtClean="0">
                <a:solidFill>
                  <a:srgbClr val="002060"/>
                </a:solidFill>
                <a:latin typeface="Verdana"/>
                <a:cs typeface="Verdana"/>
              </a:rPr>
              <a:t>Protocole éducation nationale</a:t>
            </a:r>
            <a:endParaRPr dirty="0">
              <a:solidFill>
                <a:srgbClr val="002060"/>
              </a:solidFill>
              <a:latin typeface="Verdana"/>
              <a:cs typeface="Verdana"/>
            </a:endParaRPr>
          </a:p>
        </p:txBody>
      </p:sp>
      <p:sp>
        <p:nvSpPr>
          <p:cNvPr id="2" name="Espace réservé du numéro de diapositive 1"/>
          <p:cNvSpPr>
            <a:spLocks noGrp="1"/>
          </p:cNvSpPr>
          <p:nvPr>
            <p:ph type="sldNum" sz="quarter" idx="12"/>
          </p:nvPr>
        </p:nvSpPr>
        <p:spPr/>
        <p:txBody>
          <a:bodyPr/>
          <a:lstStyle/>
          <a:p>
            <a:fld id="{C4E6200E-9160-403B-B29C-C9EFA9FE35DC}" type="slidenum">
              <a:rPr lang="fr-FR" smtClean="0"/>
              <a:t>13</a:t>
            </a:fld>
            <a:endParaRPr lang="fr-FR"/>
          </a:p>
        </p:txBody>
      </p:sp>
      <p:pic>
        <p:nvPicPr>
          <p:cNvPr id="3" name="Image 2"/>
          <p:cNvPicPr>
            <a:picLocks noChangeAspect="1"/>
          </p:cNvPicPr>
          <p:nvPr/>
        </p:nvPicPr>
        <p:blipFill>
          <a:blip r:embed="rId2"/>
          <a:stretch>
            <a:fillRect/>
          </a:stretch>
        </p:blipFill>
        <p:spPr>
          <a:xfrm>
            <a:off x="156662" y="3869140"/>
            <a:ext cx="1471593" cy="1035044"/>
          </a:xfrm>
          <a:prstGeom prst="rect">
            <a:avLst/>
          </a:prstGeom>
        </p:spPr>
      </p:pic>
    </p:spTree>
    <p:extLst>
      <p:ext uri="{BB962C8B-B14F-4D97-AF65-F5344CB8AC3E}">
        <p14:creationId xmlns:p14="http://schemas.microsoft.com/office/powerpoint/2010/main" val="6261396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27/08/2020</a:t>
            </a:fld>
            <a:endParaRPr lang="fr-FR" cap="all" dirty="0"/>
          </a:p>
        </p:txBody>
      </p:sp>
      <p:sp>
        <p:nvSpPr>
          <p:cNvPr id="4" name="Espace réservé du texte 3"/>
          <p:cNvSpPr>
            <a:spLocks noGrp="1"/>
          </p:cNvSpPr>
          <p:nvPr>
            <p:ph type="body" sz="quarter" idx="13"/>
          </p:nvPr>
        </p:nvSpPr>
        <p:spPr/>
        <p:txBody>
          <a:bodyPr/>
          <a:lstStyle/>
          <a:p>
            <a:r>
              <a:rPr lang="fr-FR" dirty="0">
                <a:solidFill>
                  <a:schemeClr val="accent5">
                    <a:lumMod val="75000"/>
                  </a:schemeClr>
                </a:solidFill>
              </a:rPr>
              <a:t>Rentrée 2020</a:t>
            </a:r>
          </a:p>
        </p:txBody>
      </p:sp>
      <p:sp>
        <p:nvSpPr>
          <p:cNvPr id="5" name="Titre 4"/>
          <p:cNvSpPr>
            <a:spLocks noGrp="1"/>
          </p:cNvSpPr>
          <p:nvPr>
            <p:ph type="title"/>
          </p:nvPr>
        </p:nvSpPr>
        <p:spPr/>
        <p:txBody>
          <a:bodyPr/>
          <a:lstStyle/>
          <a:p>
            <a:r>
              <a:rPr lang="fr-FR" dirty="0" smtClean="0"/>
              <a:t>Protocole éducation nationale</a:t>
            </a:r>
            <a:endParaRPr lang="fr-FR" dirty="0"/>
          </a:p>
        </p:txBody>
      </p:sp>
      <p:sp>
        <p:nvSpPr>
          <p:cNvPr id="6" name="Espace réservé du texte 5"/>
          <p:cNvSpPr>
            <a:spLocks noGrp="1"/>
          </p:cNvSpPr>
          <p:nvPr>
            <p:ph type="body" sz="quarter" idx="14"/>
          </p:nvPr>
        </p:nvSpPr>
        <p:spPr/>
        <p:txBody>
          <a:bodyPr/>
          <a:lstStyle/>
          <a:p>
            <a:r>
              <a:rPr lang="fr-FR" u="sng" dirty="0" smtClean="0"/>
              <a:t>Objectif </a:t>
            </a:r>
            <a:r>
              <a:rPr lang="fr-FR" dirty="0" smtClean="0"/>
              <a:t>: accueillir tous les élèves à la rentrée tout en maintenant un haut niveau de protection sanitaire afin de limiter les contaminations au sein d’établissements scolaires</a:t>
            </a:r>
          </a:p>
          <a:p>
            <a:endParaRPr lang="fr-FR" dirty="0"/>
          </a:p>
          <a:p>
            <a:r>
              <a:rPr lang="fr-FR" u="sng" dirty="0" smtClean="0"/>
              <a:t>Déclinaison du protocole en 3 niveaux gradués :</a:t>
            </a:r>
          </a:p>
          <a:p>
            <a:pPr marL="377825" indent="-285750">
              <a:buFontTx/>
              <a:buChar char="-"/>
            </a:pPr>
            <a:r>
              <a:rPr lang="fr-FR" b="1" dirty="0">
                <a:solidFill>
                  <a:schemeClr val="accent1">
                    <a:lumMod val="90000"/>
                    <a:lumOff val="10000"/>
                  </a:schemeClr>
                </a:solidFill>
              </a:rPr>
              <a:t>Epidémie sous </a:t>
            </a:r>
            <a:r>
              <a:rPr lang="fr-FR" b="1" dirty="0" smtClean="0">
                <a:solidFill>
                  <a:schemeClr val="accent1">
                    <a:lumMod val="90000"/>
                    <a:lumOff val="10000"/>
                  </a:schemeClr>
                </a:solidFill>
              </a:rPr>
              <a:t>contrôle </a:t>
            </a:r>
            <a:r>
              <a:rPr lang="fr-FR" dirty="0" smtClean="0"/>
              <a:t>:</a:t>
            </a:r>
            <a:r>
              <a:rPr lang="fr-FR" b="1" dirty="0" smtClean="0"/>
              <a:t> </a:t>
            </a:r>
            <a:r>
              <a:rPr lang="fr-FR" dirty="0" smtClean="0"/>
              <a:t>port du masque obligatoire pour tous les professionnels et les élèves dès le collège (lieux clos et extérieur) et éviter les regroupements</a:t>
            </a:r>
            <a:endParaRPr lang="fr-FR" sz="1100" dirty="0" smtClean="0"/>
          </a:p>
          <a:p>
            <a:pPr marL="377825" indent="-285750">
              <a:buFontTx/>
              <a:buChar char="-"/>
            </a:pPr>
            <a:r>
              <a:rPr lang="fr-FR" b="1" dirty="0" smtClean="0">
                <a:solidFill>
                  <a:schemeClr val="accent4">
                    <a:lumMod val="60000"/>
                    <a:lumOff val="40000"/>
                  </a:schemeClr>
                </a:solidFill>
              </a:rPr>
              <a:t>Zones </a:t>
            </a:r>
            <a:r>
              <a:rPr lang="fr-FR" b="1" dirty="0">
                <a:solidFill>
                  <a:schemeClr val="accent4">
                    <a:lumMod val="60000"/>
                    <a:lumOff val="40000"/>
                  </a:schemeClr>
                </a:solidFill>
              </a:rPr>
              <a:t>de reprise épidémique </a:t>
            </a:r>
            <a:r>
              <a:rPr lang="fr-FR" dirty="0"/>
              <a:t>: </a:t>
            </a:r>
            <a:r>
              <a:rPr lang="fr-FR" b="1" dirty="0"/>
              <a:t>limitation du </a:t>
            </a:r>
            <a:r>
              <a:rPr lang="fr-FR" b="1" dirty="0" smtClean="0"/>
              <a:t>brassage entre les classes/groupes d’élèves </a:t>
            </a:r>
            <a:r>
              <a:rPr lang="fr-FR" dirty="0" smtClean="0"/>
              <a:t>(distanciation de 1m entre les groupes, régulation des flux…), si possible distanciation physique de 1m dans les lieux clos entre chaque personne</a:t>
            </a:r>
          </a:p>
          <a:p>
            <a:pPr marL="377825" indent="-285750">
              <a:buFontTx/>
              <a:buChar char="-"/>
            </a:pPr>
            <a:r>
              <a:rPr lang="fr-FR" b="1" dirty="0" smtClean="0">
                <a:solidFill>
                  <a:schemeClr val="bg2">
                    <a:lumMod val="60000"/>
                    <a:lumOff val="40000"/>
                  </a:schemeClr>
                </a:solidFill>
              </a:rPr>
              <a:t>Zones relevant de l’état d’urgence sanitaire </a:t>
            </a:r>
            <a:r>
              <a:rPr lang="fr-FR" dirty="0" smtClean="0"/>
              <a:t>: distanciation physique de 1m stricte entre chaque personne</a:t>
            </a: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411347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27/08/2020</a:t>
            </a:fld>
            <a:endParaRPr lang="fr-FR" cap="all" dirty="0"/>
          </a:p>
        </p:txBody>
      </p:sp>
      <p:sp>
        <p:nvSpPr>
          <p:cNvPr id="4" name="Espace réservé du texte 3"/>
          <p:cNvSpPr>
            <a:spLocks noGrp="1"/>
          </p:cNvSpPr>
          <p:nvPr>
            <p:ph type="body" sz="quarter" idx="13"/>
          </p:nvPr>
        </p:nvSpPr>
        <p:spPr>
          <a:xfrm>
            <a:off x="1140887" y="534911"/>
            <a:ext cx="8424614" cy="242951"/>
          </a:xfrm>
        </p:spPr>
        <p:txBody>
          <a:bodyPr/>
          <a:lstStyle/>
          <a:p>
            <a:r>
              <a:rPr lang="fr-FR" dirty="0">
                <a:solidFill>
                  <a:schemeClr val="accent5">
                    <a:lumMod val="75000"/>
                  </a:schemeClr>
                </a:solidFill>
              </a:rPr>
              <a:t>Gestion de clusters en établissements scolaires</a:t>
            </a:r>
          </a:p>
        </p:txBody>
      </p:sp>
      <p:sp>
        <p:nvSpPr>
          <p:cNvPr id="5" name="Titre 4"/>
          <p:cNvSpPr>
            <a:spLocks noGrp="1"/>
          </p:cNvSpPr>
          <p:nvPr>
            <p:ph type="title"/>
          </p:nvPr>
        </p:nvSpPr>
        <p:spPr>
          <a:xfrm>
            <a:off x="1127357" y="116396"/>
            <a:ext cx="8424863" cy="539991"/>
          </a:xfrm>
        </p:spPr>
        <p:txBody>
          <a:bodyPr/>
          <a:lstStyle/>
          <a:p>
            <a:r>
              <a:rPr lang="fr-FR" dirty="0" smtClean="0"/>
              <a:t>Protocole éducation nationale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10" name="Image 9"/>
          <p:cNvPicPr>
            <a:picLocks noChangeAspect="1"/>
          </p:cNvPicPr>
          <p:nvPr/>
        </p:nvPicPr>
        <p:blipFill rotWithShape="1">
          <a:blip r:embed="rId2"/>
          <a:srcRect t="9131" b="30540"/>
          <a:stretch/>
        </p:blipFill>
        <p:spPr>
          <a:xfrm>
            <a:off x="196552" y="830430"/>
            <a:ext cx="7877161" cy="3181383"/>
          </a:xfrm>
          <a:prstGeom prst="rect">
            <a:avLst/>
          </a:prstGeom>
        </p:spPr>
      </p:pic>
      <p:sp>
        <p:nvSpPr>
          <p:cNvPr id="15" name="ZoneTexte 14"/>
          <p:cNvSpPr txBox="1"/>
          <p:nvPr/>
        </p:nvSpPr>
        <p:spPr>
          <a:xfrm>
            <a:off x="7197021" y="693645"/>
            <a:ext cx="1955137" cy="1200329"/>
          </a:xfrm>
          <a:prstGeom prst="rect">
            <a:avLst/>
          </a:prstGeom>
          <a:noFill/>
        </p:spPr>
        <p:txBody>
          <a:bodyPr wrap="square" rtlCol="0">
            <a:spAutoFit/>
          </a:bodyPr>
          <a:lstStyle/>
          <a:p>
            <a:r>
              <a:rPr lang="fr-FR" sz="900" u="sng" dirty="0" smtClean="0"/>
              <a:t>Dès confirmation d’un cas : </a:t>
            </a:r>
          </a:p>
          <a:p>
            <a:pPr marL="171450" indent="-171450">
              <a:buFont typeface="Arial" panose="020B0604020202020204" pitchFamily="34" charset="0"/>
              <a:buChar char="•"/>
            </a:pPr>
            <a:r>
              <a:rPr lang="fr-FR" sz="900" dirty="0" smtClean="0"/>
              <a:t>Information du directeur </a:t>
            </a:r>
            <a:r>
              <a:rPr lang="fr-FR" sz="900" dirty="0"/>
              <a:t>ou le responsable </a:t>
            </a:r>
            <a:r>
              <a:rPr lang="fr-FR" sz="900" dirty="0" smtClean="0"/>
              <a:t>d’</a:t>
            </a:r>
            <a:r>
              <a:rPr lang="fr-FR" sz="900" dirty="0"/>
              <a:t>é</a:t>
            </a:r>
            <a:r>
              <a:rPr lang="fr-FR" sz="900" dirty="0" smtClean="0"/>
              <a:t>tablissement par les responsables légaux</a:t>
            </a:r>
          </a:p>
          <a:p>
            <a:pPr marL="171450" indent="-171450">
              <a:buFont typeface="Arial" panose="020B0604020202020204" pitchFamily="34" charset="0"/>
              <a:buChar char="•"/>
            </a:pPr>
            <a:r>
              <a:rPr lang="fr-FR" sz="900" dirty="0" smtClean="0"/>
              <a:t>Information de l’ARS, préparation de </a:t>
            </a:r>
            <a:r>
              <a:rPr lang="fr-FR" sz="900" dirty="0"/>
              <a:t>la liste des potentiels contacts à </a:t>
            </a:r>
            <a:r>
              <a:rPr lang="fr-FR" sz="900" dirty="0" smtClean="0"/>
              <a:t>risque </a:t>
            </a:r>
            <a:r>
              <a:rPr lang="fr-FR" sz="900" dirty="0"/>
              <a:t>dans les 7 jours </a:t>
            </a:r>
            <a:r>
              <a:rPr lang="fr-FR" sz="900" dirty="0" smtClean="0"/>
              <a:t>précédents</a:t>
            </a:r>
            <a:endParaRPr lang="fr-FR" sz="1400" dirty="0" smtClean="0"/>
          </a:p>
        </p:txBody>
      </p:sp>
      <p:sp>
        <p:nvSpPr>
          <p:cNvPr id="17" name="ZoneTexte 16"/>
          <p:cNvSpPr txBox="1"/>
          <p:nvPr/>
        </p:nvSpPr>
        <p:spPr>
          <a:xfrm>
            <a:off x="323850" y="4083918"/>
            <a:ext cx="8820150" cy="600164"/>
          </a:xfrm>
          <a:prstGeom prst="rect">
            <a:avLst/>
          </a:prstGeom>
          <a:noFill/>
        </p:spPr>
        <p:txBody>
          <a:bodyPr wrap="square" rtlCol="0">
            <a:spAutoFit/>
          </a:bodyPr>
          <a:lstStyle/>
          <a:p>
            <a:r>
              <a:rPr lang="fr-FR" sz="1100" u="sng" dirty="0" smtClean="0"/>
              <a:t>Décision de fermeture d’une classe/</a:t>
            </a:r>
            <a:r>
              <a:rPr lang="fr-FR" sz="1100" u="sng" dirty="0" err="1" smtClean="0"/>
              <a:t>ets</a:t>
            </a:r>
            <a:endParaRPr lang="fr-FR" sz="1100" u="sng" dirty="0" smtClean="0"/>
          </a:p>
          <a:p>
            <a:pPr marL="171450" indent="-171450">
              <a:buFont typeface="Arial" panose="020B0604020202020204" pitchFamily="34" charset="0"/>
              <a:buChar char="•"/>
            </a:pPr>
            <a:r>
              <a:rPr lang="fr-FR" sz="1100" b="1" dirty="0" smtClean="0"/>
              <a:t>analyse </a:t>
            </a:r>
            <a:r>
              <a:rPr lang="fr-FR" sz="1100" b="1" dirty="0"/>
              <a:t>des </a:t>
            </a:r>
            <a:r>
              <a:rPr lang="fr-FR" sz="1100" b="1" dirty="0" smtClean="0"/>
              <a:t>chaînes </a:t>
            </a:r>
            <a:r>
              <a:rPr lang="fr-FR" sz="1100" b="1" dirty="0"/>
              <a:t>de </a:t>
            </a:r>
            <a:r>
              <a:rPr lang="fr-FR" sz="1100" b="1" dirty="0" smtClean="0"/>
              <a:t>transmission </a:t>
            </a:r>
            <a:r>
              <a:rPr lang="fr-FR" sz="1100" dirty="0" smtClean="0"/>
              <a:t>entre </a:t>
            </a:r>
            <a:r>
              <a:rPr lang="fr-FR" sz="1100" dirty="0"/>
              <a:t>élèves, entre personnels ou entre élèves et </a:t>
            </a:r>
            <a:r>
              <a:rPr lang="fr-FR" sz="1100" dirty="0" smtClean="0"/>
              <a:t>personnels</a:t>
            </a:r>
          </a:p>
          <a:p>
            <a:pPr marL="171450" indent="-171450">
              <a:buFont typeface="Arial" panose="020B0604020202020204" pitchFamily="34" charset="0"/>
              <a:buChar char="•"/>
            </a:pPr>
            <a:r>
              <a:rPr lang="fr-FR" sz="1100" b="1" dirty="0" smtClean="0"/>
              <a:t>Analyse de la configuration </a:t>
            </a:r>
            <a:r>
              <a:rPr lang="fr-FR" sz="1100" b="1" dirty="0"/>
              <a:t>des locaux </a:t>
            </a:r>
            <a:r>
              <a:rPr lang="fr-FR" sz="1100" dirty="0"/>
              <a:t>ainsi que l’organisation des </a:t>
            </a:r>
            <a:r>
              <a:rPr lang="fr-FR" sz="1100" dirty="0" smtClean="0"/>
              <a:t>circulations</a:t>
            </a:r>
            <a:endParaRPr lang="fr-FR" sz="1600" dirty="0"/>
          </a:p>
        </p:txBody>
      </p:sp>
    </p:spTree>
    <p:extLst>
      <p:ext uri="{BB962C8B-B14F-4D97-AF65-F5344CB8AC3E}">
        <p14:creationId xmlns:p14="http://schemas.microsoft.com/office/powerpoint/2010/main" val="759126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txBox="1"/>
          <p:nvPr/>
        </p:nvSpPr>
        <p:spPr>
          <a:xfrm>
            <a:off x="532263" y="1742663"/>
            <a:ext cx="7856161" cy="477054"/>
          </a:xfrm>
          <a:prstGeom prst="rect">
            <a:avLst/>
          </a:prstGeom>
        </p:spPr>
        <p:txBody>
          <a:bodyPr vert="horz" wrap="square" lIns="0" tIns="15240" rIns="0" bIns="0" rtlCol="0">
            <a:spAutoFit/>
          </a:bodyPr>
          <a:lstStyle/>
          <a:p>
            <a:pPr marL="9525">
              <a:spcBef>
                <a:spcPts val="540"/>
              </a:spcBef>
            </a:pPr>
            <a:r>
              <a:rPr lang="fr-FR" sz="3000" b="1" spc="172" dirty="0" smtClean="0">
                <a:solidFill>
                  <a:srgbClr val="002060"/>
                </a:solidFill>
                <a:latin typeface="Verdana"/>
                <a:cs typeface="Verdana"/>
              </a:rPr>
              <a:t>Protocole sanitaire entreprises</a:t>
            </a:r>
            <a:endParaRPr dirty="0">
              <a:solidFill>
                <a:srgbClr val="002060"/>
              </a:solidFill>
              <a:latin typeface="Verdana"/>
              <a:cs typeface="Verdana"/>
            </a:endParaRPr>
          </a:p>
        </p:txBody>
      </p:sp>
      <p:sp>
        <p:nvSpPr>
          <p:cNvPr id="2" name="Espace réservé du numéro de diapositive 1"/>
          <p:cNvSpPr>
            <a:spLocks noGrp="1"/>
          </p:cNvSpPr>
          <p:nvPr>
            <p:ph type="sldNum" sz="quarter" idx="12"/>
          </p:nvPr>
        </p:nvSpPr>
        <p:spPr/>
        <p:txBody>
          <a:bodyPr/>
          <a:lstStyle/>
          <a:p>
            <a:fld id="{C4E6200E-9160-403B-B29C-C9EFA9FE35DC}" type="slidenum">
              <a:rPr lang="fr-FR" smtClean="0"/>
              <a:t>16</a:t>
            </a:fld>
            <a:endParaRPr lang="fr-FR"/>
          </a:p>
        </p:txBody>
      </p:sp>
      <p:pic>
        <p:nvPicPr>
          <p:cNvPr id="3" name="Image 2"/>
          <p:cNvPicPr>
            <a:picLocks noChangeAspect="1"/>
          </p:cNvPicPr>
          <p:nvPr/>
        </p:nvPicPr>
        <p:blipFill>
          <a:blip r:embed="rId2"/>
          <a:stretch>
            <a:fillRect/>
          </a:stretch>
        </p:blipFill>
        <p:spPr>
          <a:xfrm>
            <a:off x="156662" y="3869140"/>
            <a:ext cx="1471593" cy="1035044"/>
          </a:xfrm>
          <a:prstGeom prst="rect">
            <a:avLst/>
          </a:prstGeom>
        </p:spPr>
      </p:pic>
    </p:spTree>
    <p:extLst>
      <p:ext uri="{BB962C8B-B14F-4D97-AF65-F5344CB8AC3E}">
        <p14:creationId xmlns:p14="http://schemas.microsoft.com/office/powerpoint/2010/main" val="4001561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123478"/>
            <a:ext cx="8424863" cy="539991"/>
          </a:xfrm>
        </p:spPr>
        <p:txBody>
          <a:bodyPr/>
          <a:lstStyle/>
          <a:p>
            <a:r>
              <a:rPr lang="fr-FR" dirty="0" smtClean="0"/>
              <a:t>Protocole Clusters - ARS/</a:t>
            </a:r>
            <a:r>
              <a:rPr lang="fr-FR" dirty="0" err="1" smtClean="0"/>
              <a:t>Direccte</a:t>
            </a:r>
            <a:endParaRPr lang="fr-FR" dirty="0"/>
          </a:p>
        </p:txBody>
      </p:sp>
      <p:sp>
        <p:nvSpPr>
          <p:cNvPr id="3" name="Espace réservé du contenu 2"/>
          <p:cNvSpPr>
            <a:spLocks noGrp="1"/>
          </p:cNvSpPr>
          <p:nvPr>
            <p:ph idx="1"/>
          </p:nvPr>
        </p:nvSpPr>
        <p:spPr>
          <a:xfrm>
            <a:off x="395536" y="915566"/>
            <a:ext cx="7886700" cy="3529353"/>
          </a:xfrm>
        </p:spPr>
        <p:txBody>
          <a:bodyPr>
            <a:noAutofit/>
          </a:bodyPr>
          <a:lstStyle/>
          <a:p>
            <a:pPr marL="377825" indent="-285750">
              <a:buFont typeface="Arial" panose="020B0604020202020204" pitchFamily="34" charset="0"/>
              <a:buChar char="•"/>
            </a:pPr>
            <a:r>
              <a:rPr lang="fr-FR" sz="1800" dirty="0" smtClean="0"/>
              <a:t>ARS alerte non nominative -&gt; employeurs et </a:t>
            </a:r>
            <a:r>
              <a:rPr lang="fr-FR" sz="1800" dirty="0" err="1" smtClean="0"/>
              <a:t>Direccte</a:t>
            </a:r>
            <a:r>
              <a:rPr lang="fr-FR" sz="1800" dirty="0" smtClean="0"/>
              <a:t> au fil de l’eau</a:t>
            </a:r>
          </a:p>
          <a:p>
            <a:pPr marL="377825" indent="-285750">
              <a:buFont typeface="Arial" panose="020B0604020202020204" pitchFamily="34" charset="0"/>
              <a:buChar char="•"/>
            </a:pPr>
            <a:r>
              <a:rPr lang="fr-FR" sz="1800" dirty="0" smtClean="0"/>
              <a:t>L’employé informe son employeur (ou donne son accord)</a:t>
            </a:r>
          </a:p>
          <a:p>
            <a:pPr marL="377825" indent="-285750">
              <a:buFont typeface="Arial" panose="020B0604020202020204" pitchFamily="34" charset="0"/>
              <a:buChar char="•"/>
            </a:pPr>
            <a:r>
              <a:rPr lang="fr-FR" sz="1800" dirty="0" smtClean="0"/>
              <a:t>Mobilisation des services de santé au travail </a:t>
            </a:r>
          </a:p>
          <a:p>
            <a:pPr marL="377825" indent="-285750">
              <a:buFont typeface="Arial" panose="020B0604020202020204" pitchFamily="34" charset="0"/>
              <a:buChar char="•"/>
            </a:pPr>
            <a:r>
              <a:rPr lang="fr-FR" sz="1800" dirty="0" smtClean="0"/>
              <a:t>Recherche des sujets contacts par employeur uniquement au sein de l’entreprise - Y compris intérimaires, sous-traitants</a:t>
            </a:r>
          </a:p>
          <a:p>
            <a:pPr marL="377825" indent="-285750">
              <a:buFont typeface="Arial" panose="020B0604020202020204" pitchFamily="34" charset="0"/>
              <a:buChar char="•"/>
            </a:pPr>
            <a:r>
              <a:rPr lang="fr-FR" sz="1800" dirty="0" smtClean="0"/>
              <a:t>Rapport hebdomadaire partagé avec les </a:t>
            </a:r>
            <a:r>
              <a:rPr lang="fr-FR" sz="1800" dirty="0" err="1" smtClean="0"/>
              <a:t>Direccte</a:t>
            </a:r>
            <a:r>
              <a:rPr lang="fr-FR" sz="1800" dirty="0" smtClean="0"/>
              <a:t> dont la partie ARS :</a:t>
            </a:r>
          </a:p>
          <a:p>
            <a:pPr lvl="2"/>
            <a:r>
              <a:rPr lang="fr-FR" sz="1400" dirty="0" smtClean="0"/>
              <a:t>Nb de cas total </a:t>
            </a:r>
          </a:p>
          <a:p>
            <a:pPr lvl="2"/>
            <a:r>
              <a:rPr lang="fr-FR" sz="1400" dirty="0" smtClean="0"/>
              <a:t>Nb de cas dans les 7 derniers jours</a:t>
            </a:r>
          </a:p>
          <a:p>
            <a:pPr lvl="2"/>
            <a:r>
              <a:rPr lang="fr-FR" sz="1400" dirty="0" smtClean="0"/>
              <a:t>Statut épidémiologique du cluster </a:t>
            </a:r>
          </a:p>
          <a:p>
            <a:pPr lvl="2"/>
            <a:r>
              <a:rPr lang="fr-FR" sz="1400" dirty="0" smtClean="0"/>
              <a:t>Stratégie de dépistage envisagée ou en cours</a:t>
            </a:r>
          </a:p>
          <a:p>
            <a:pPr lvl="1"/>
            <a:endParaRPr lang="fr-FR" sz="1600" dirty="0" smtClean="0"/>
          </a:p>
          <a:p>
            <a:endParaRPr lang="fr-FR" sz="1800" dirty="0"/>
          </a:p>
        </p:txBody>
      </p:sp>
    </p:spTree>
    <p:extLst>
      <p:ext uri="{BB962C8B-B14F-4D97-AF65-F5344CB8AC3E}">
        <p14:creationId xmlns:p14="http://schemas.microsoft.com/office/powerpoint/2010/main" val="4121083559"/>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TEMPLATE_INTITULE_OFFICIEL</Template>
  <TotalTime>308</TotalTime>
  <Words>1352</Words>
  <Application>Microsoft Office PowerPoint</Application>
  <PresentationFormat>Affichage à l'écran (16:9)</PresentationFormat>
  <Paragraphs>160</Paragraphs>
  <Slides>17</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Cambria</vt:lpstr>
      <vt:lpstr>Verdana</vt:lpstr>
      <vt:lpstr>Wingdings</vt:lpstr>
      <vt:lpstr>TEMPLATE_INTITULE_OFFICIEL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TRACER</vt:lpstr>
      <vt:lpstr>TRACER</vt:lpstr>
      <vt:lpstr>ISOLER</vt:lpstr>
      <vt:lpstr>ISOLER</vt:lpstr>
      <vt:lpstr>Présentation PowerPoint</vt:lpstr>
      <vt:lpstr>Protocole éducation nationale</vt:lpstr>
      <vt:lpstr>Protocole éducation nationale</vt:lpstr>
      <vt:lpstr>Présentation PowerPoint</vt:lpstr>
      <vt:lpstr>Protocole Clusters - ARS/Direccte</vt:lpstr>
    </vt:vector>
  </TitlesOfParts>
  <Manager>Client</Manager>
  <Company>Ministères Chargés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pierre.maurel</dc:creator>
  <cp:lastModifiedBy>BRAHIC, Olivier (DGS/VSS)</cp:lastModifiedBy>
  <cp:revision>29</cp:revision>
  <cp:lastPrinted>2020-08-27T17:11:04Z</cp:lastPrinted>
  <dcterms:created xsi:type="dcterms:W3CDTF">2020-04-07T14:52:41Z</dcterms:created>
  <dcterms:modified xsi:type="dcterms:W3CDTF">2020-08-27T17:12:54Z</dcterms:modified>
</cp:coreProperties>
</file>