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4"/>
  </p:sldMasterIdLst>
  <p:notesMasterIdLst>
    <p:notesMasterId r:id="rId36"/>
  </p:notesMasterIdLst>
  <p:handoutMasterIdLst>
    <p:handoutMasterId r:id="rId37"/>
  </p:handoutMasterIdLst>
  <p:sldIdLst>
    <p:sldId id="475" r:id="rId5"/>
    <p:sldId id="490" r:id="rId6"/>
    <p:sldId id="495" r:id="rId7"/>
    <p:sldId id="519" r:id="rId8"/>
    <p:sldId id="520" r:id="rId9"/>
    <p:sldId id="496" r:id="rId10"/>
    <p:sldId id="501" r:id="rId11"/>
    <p:sldId id="491" r:id="rId12"/>
    <p:sldId id="492" r:id="rId13"/>
    <p:sldId id="493" r:id="rId14"/>
    <p:sldId id="494" r:id="rId15"/>
    <p:sldId id="500" r:id="rId16"/>
    <p:sldId id="485" r:id="rId17"/>
    <p:sldId id="487" r:id="rId18"/>
    <p:sldId id="486" r:id="rId19"/>
    <p:sldId id="502" r:id="rId20"/>
    <p:sldId id="499" r:id="rId21"/>
    <p:sldId id="497" r:id="rId22"/>
    <p:sldId id="503" r:id="rId23"/>
    <p:sldId id="504" r:id="rId24"/>
    <p:sldId id="518" r:id="rId25"/>
    <p:sldId id="510" r:id="rId26"/>
    <p:sldId id="514" r:id="rId27"/>
    <p:sldId id="515" r:id="rId28"/>
    <p:sldId id="516" r:id="rId29"/>
    <p:sldId id="517" r:id="rId30"/>
    <p:sldId id="508" r:id="rId31"/>
    <p:sldId id="505" r:id="rId32"/>
    <p:sldId id="506" r:id="rId33"/>
    <p:sldId id="507" r:id="rId34"/>
    <p:sldId id="509" r:id="rId35"/>
  </p:sldIdLst>
  <p:sldSz cx="9144000" cy="5143500" type="screen16x9"/>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ÿlis HOLGUIN" initials="M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3183"/>
    <a:srgbClr val="213480"/>
    <a:srgbClr val="660033"/>
    <a:srgbClr val="0074B8"/>
    <a:srgbClr val="A5B1D7"/>
    <a:srgbClr val="FF6600"/>
    <a:srgbClr val="005828"/>
    <a:srgbClr val="292929"/>
    <a:srgbClr val="CCE5BD"/>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96" autoAdjust="0"/>
    <p:restoredTop sz="95204" autoAdjust="0"/>
  </p:normalViewPr>
  <p:slideViewPr>
    <p:cSldViewPr snapToGrid="0">
      <p:cViewPr varScale="1">
        <p:scale>
          <a:sx n="86" d="100"/>
          <a:sy n="86" d="100"/>
        </p:scale>
        <p:origin x="644" y="56"/>
      </p:cViewPr>
      <p:guideLst>
        <p:guide orient="horz" pos="162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an-François MERCURY" userId="2ac8d831-b34f-4339-a9fd-8cf96e7f910c" providerId="ADAL" clId="{851F4B50-AFA2-42C9-A4D6-9754857BDEA5}"/>
    <pc:docChg chg="custSel modSld">
      <pc:chgData name="Jean-François MERCURY" userId="2ac8d831-b34f-4339-a9fd-8cf96e7f910c" providerId="ADAL" clId="{851F4B50-AFA2-42C9-A4D6-9754857BDEA5}" dt="2020-03-22T18:05:13.948" v="85" actId="20577"/>
      <pc:docMkLst>
        <pc:docMk/>
      </pc:docMkLst>
      <pc:sldChg chg="modSp">
        <pc:chgData name="Jean-François MERCURY" userId="2ac8d831-b34f-4339-a9fd-8cf96e7f910c" providerId="ADAL" clId="{851F4B50-AFA2-42C9-A4D6-9754857BDEA5}" dt="2020-03-22T18:04:53.630" v="67" actId="20577"/>
        <pc:sldMkLst>
          <pc:docMk/>
          <pc:sldMk cId="1339501105" sldId="490"/>
        </pc:sldMkLst>
        <pc:spChg chg="mod">
          <ac:chgData name="Jean-François MERCURY" userId="2ac8d831-b34f-4339-a9fd-8cf96e7f910c" providerId="ADAL" clId="{851F4B50-AFA2-42C9-A4D6-9754857BDEA5}" dt="2020-03-22T18:04:53.630" v="67" actId="20577"/>
          <ac:spMkLst>
            <pc:docMk/>
            <pc:sldMk cId="1339501105" sldId="490"/>
            <ac:spMk id="5" creationId="{E3711D5C-295E-4253-A7BB-3BB4F6A36FD7}"/>
          </ac:spMkLst>
        </pc:spChg>
      </pc:sldChg>
      <pc:sldChg chg="modSp">
        <pc:chgData name="Jean-François MERCURY" userId="2ac8d831-b34f-4339-a9fd-8cf96e7f910c" providerId="ADAL" clId="{851F4B50-AFA2-42C9-A4D6-9754857BDEA5}" dt="2020-03-22T17:59:18.213" v="61" actId="20577"/>
        <pc:sldMkLst>
          <pc:docMk/>
          <pc:sldMk cId="2277695192" sldId="497"/>
        </pc:sldMkLst>
        <pc:spChg chg="mod">
          <ac:chgData name="Jean-François MERCURY" userId="2ac8d831-b34f-4339-a9fd-8cf96e7f910c" providerId="ADAL" clId="{851F4B50-AFA2-42C9-A4D6-9754857BDEA5}" dt="2020-03-22T17:58:44.728" v="37" actId="20577"/>
          <ac:spMkLst>
            <pc:docMk/>
            <pc:sldMk cId="2277695192" sldId="497"/>
            <ac:spMk id="2" creationId="{8F12BF02-A4A1-4D4B-9D58-1C166DD2E22E}"/>
          </ac:spMkLst>
        </pc:spChg>
        <pc:spChg chg="mod">
          <ac:chgData name="Jean-François MERCURY" userId="2ac8d831-b34f-4339-a9fd-8cf96e7f910c" providerId="ADAL" clId="{851F4B50-AFA2-42C9-A4D6-9754857BDEA5}" dt="2020-03-22T17:59:18.213" v="61" actId="20577"/>
          <ac:spMkLst>
            <pc:docMk/>
            <pc:sldMk cId="2277695192" sldId="497"/>
            <ac:spMk id="4" creationId="{6BAACE05-6315-4428-BFA5-75BEC0E4D790}"/>
          </ac:spMkLst>
        </pc:spChg>
      </pc:sldChg>
      <pc:sldChg chg="modSp">
        <pc:chgData name="Jean-François MERCURY" userId="2ac8d831-b34f-4339-a9fd-8cf96e7f910c" providerId="ADAL" clId="{851F4B50-AFA2-42C9-A4D6-9754857BDEA5}" dt="2020-03-22T18:05:08.417" v="79" actId="20577"/>
        <pc:sldMkLst>
          <pc:docMk/>
          <pc:sldMk cId="3032879495" sldId="499"/>
        </pc:sldMkLst>
        <pc:spChg chg="mod">
          <ac:chgData name="Jean-François MERCURY" userId="2ac8d831-b34f-4339-a9fd-8cf96e7f910c" providerId="ADAL" clId="{851F4B50-AFA2-42C9-A4D6-9754857BDEA5}" dt="2020-03-22T18:05:08.417" v="79" actId="20577"/>
          <ac:spMkLst>
            <pc:docMk/>
            <pc:sldMk cId="3032879495" sldId="499"/>
            <ac:spMk id="5" creationId="{E3711D5C-295E-4253-A7BB-3BB4F6A36FD7}"/>
          </ac:spMkLst>
        </pc:spChg>
      </pc:sldChg>
      <pc:sldChg chg="modSp">
        <pc:chgData name="Jean-François MERCURY" userId="2ac8d831-b34f-4339-a9fd-8cf96e7f910c" providerId="ADAL" clId="{851F4B50-AFA2-42C9-A4D6-9754857BDEA5}" dt="2020-03-22T18:05:01.672" v="73" actId="20577"/>
        <pc:sldMkLst>
          <pc:docMk/>
          <pc:sldMk cId="4261709978" sldId="500"/>
        </pc:sldMkLst>
        <pc:spChg chg="mod">
          <ac:chgData name="Jean-François MERCURY" userId="2ac8d831-b34f-4339-a9fd-8cf96e7f910c" providerId="ADAL" clId="{851F4B50-AFA2-42C9-A4D6-9754857BDEA5}" dt="2020-03-22T18:05:01.672" v="73" actId="20577"/>
          <ac:spMkLst>
            <pc:docMk/>
            <pc:sldMk cId="4261709978" sldId="500"/>
            <ac:spMk id="5" creationId="{E3711D5C-295E-4253-A7BB-3BB4F6A36FD7}"/>
          </ac:spMkLst>
        </pc:spChg>
      </pc:sldChg>
      <pc:sldChg chg="modSp">
        <pc:chgData name="Jean-François MERCURY" userId="2ac8d831-b34f-4339-a9fd-8cf96e7f910c" providerId="ADAL" clId="{851F4B50-AFA2-42C9-A4D6-9754857BDEA5}" dt="2020-03-22T18:05:13.948" v="85" actId="20577"/>
        <pc:sldMkLst>
          <pc:docMk/>
          <pc:sldMk cId="42196709" sldId="503"/>
        </pc:sldMkLst>
        <pc:spChg chg="mod">
          <ac:chgData name="Jean-François MERCURY" userId="2ac8d831-b34f-4339-a9fd-8cf96e7f910c" providerId="ADAL" clId="{851F4B50-AFA2-42C9-A4D6-9754857BDEA5}" dt="2020-03-22T18:05:13.948" v="85" actId="20577"/>
          <ac:spMkLst>
            <pc:docMk/>
            <pc:sldMk cId="42196709" sldId="503"/>
            <ac:spMk id="5" creationId="{E3711D5C-295E-4253-A7BB-3BB4F6A36FD7}"/>
          </ac:spMkLst>
        </pc:spChg>
      </pc:sldChg>
    </pc:docChg>
  </pc:docChgLst>
  <pc:docChgLst>
    <pc:chgData name="Jean-François MERCURY" userId="2ac8d831-b34f-4339-a9fd-8cf96e7f910c" providerId="ADAL" clId="{A87520BF-0507-4543-A06C-9A5432476906}"/>
    <pc:docChg chg="custSel modSld">
      <pc:chgData name="Jean-François MERCURY" userId="2ac8d831-b34f-4339-a9fd-8cf96e7f910c" providerId="ADAL" clId="{A87520BF-0507-4543-A06C-9A5432476906}" dt="2020-03-23T12:53:46.711" v="368" actId="207"/>
      <pc:docMkLst>
        <pc:docMk/>
      </pc:docMkLst>
      <pc:sldChg chg="modSp">
        <pc:chgData name="Jean-François MERCURY" userId="2ac8d831-b34f-4339-a9fd-8cf96e7f910c" providerId="ADAL" clId="{A87520BF-0507-4543-A06C-9A5432476906}" dt="2020-03-23T12:40:19.821" v="1" actId="20577"/>
        <pc:sldMkLst>
          <pc:docMk/>
          <pc:sldMk cId="628930610" sldId="475"/>
        </pc:sldMkLst>
        <pc:spChg chg="mod">
          <ac:chgData name="Jean-François MERCURY" userId="2ac8d831-b34f-4339-a9fd-8cf96e7f910c" providerId="ADAL" clId="{A87520BF-0507-4543-A06C-9A5432476906}" dt="2020-03-23T12:40:19.821" v="1" actId="20577"/>
          <ac:spMkLst>
            <pc:docMk/>
            <pc:sldMk cId="628930610" sldId="475"/>
            <ac:spMk id="5" creationId="{7B7C6A7C-10F8-4AB2-B41E-51865B858C35}"/>
          </ac:spMkLst>
        </pc:spChg>
      </pc:sldChg>
      <pc:sldChg chg="modSp">
        <pc:chgData name="Jean-François MERCURY" userId="2ac8d831-b34f-4339-a9fd-8cf96e7f910c" providerId="ADAL" clId="{A87520BF-0507-4543-A06C-9A5432476906}" dt="2020-03-23T12:40:50.644" v="9" actId="20577"/>
        <pc:sldMkLst>
          <pc:docMk/>
          <pc:sldMk cId="3649885946" sldId="495"/>
        </pc:sldMkLst>
        <pc:spChg chg="mod">
          <ac:chgData name="Jean-François MERCURY" userId="2ac8d831-b34f-4339-a9fd-8cf96e7f910c" providerId="ADAL" clId="{A87520BF-0507-4543-A06C-9A5432476906}" dt="2020-03-23T12:40:50.644" v="9" actId="20577"/>
          <ac:spMkLst>
            <pc:docMk/>
            <pc:sldMk cId="3649885946" sldId="495"/>
            <ac:spMk id="2" creationId="{082C22A1-9E7D-4A7B-BDD8-7A739DA5B091}"/>
          </ac:spMkLst>
        </pc:spChg>
      </pc:sldChg>
      <pc:sldChg chg="modSp">
        <pc:chgData name="Jean-François MERCURY" userId="2ac8d831-b34f-4339-a9fd-8cf96e7f910c" providerId="ADAL" clId="{A87520BF-0507-4543-A06C-9A5432476906}" dt="2020-03-23T12:43:12.766" v="22" actId="20577"/>
        <pc:sldMkLst>
          <pc:docMk/>
          <pc:sldMk cId="1321511780" sldId="501"/>
        </pc:sldMkLst>
        <pc:spChg chg="mod">
          <ac:chgData name="Jean-François MERCURY" userId="2ac8d831-b34f-4339-a9fd-8cf96e7f910c" providerId="ADAL" clId="{A87520BF-0507-4543-A06C-9A5432476906}" dt="2020-03-23T12:43:12.766" v="22" actId="20577"/>
          <ac:spMkLst>
            <pc:docMk/>
            <pc:sldMk cId="1321511780" sldId="501"/>
            <ac:spMk id="2" creationId="{3465A2F7-0E74-49BA-8437-ABF9284035B0}"/>
          </ac:spMkLst>
        </pc:spChg>
      </pc:sldChg>
      <pc:sldChg chg="modSp">
        <pc:chgData name="Jean-François MERCURY" userId="2ac8d831-b34f-4339-a9fd-8cf96e7f910c" providerId="ADAL" clId="{A87520BF-0507-4543-A06C-9A5432476906}" dt="2020-03-23T12:48:27.989" v="114" actId="400"/>
        <pc:sldMkLst>
          <pc:docMk/>
          <pc:sldMk cId="2702709991" sldId="505"/>
        </pc:sldMkLst>
        <pc:spChg chg="mod">
          <ac:chgData name="Jean-François MERCURY" userId="2ac8d831-b34f-4339-a9fd-8cf96e7f910c" providerId="ADAL" clId="{A87520BF-0507-4543-A06C-9A5432476906}" dt="2020-03-23T12:48:27.989" v="114" actId="400"/>
          <ac:spMkLst>
            <pc:docMk/>
            <pc:sldMk cId="2702709991" sldId="505"/>
            <ac:spMk id="2" creationId="{B29127FD-B849-4E8C-9CD9-AA04AA665007}"/>
          </ac:spMkLst>
        </pc:spChg>
      </pc:sldChg>
      <pc:sldChg chg="modSp">
        <pc:chgData name="Jean-François MERCURY" userId="2ac8d831-b34f-4339-a9fd-8cf96e7f910c" providerId="ADAL" clId="{A87520BF-0507-4543-A06C-9A5432476906}" dt="2020-03-23T12:52:40.926" v="343" actId="14100"/>
        <pc:sldMkLst>
          <pc:docMk/>
          <pc:sldMk cId="696730790" sldId="506"/>
        </pc:sldMkLst>
        <pc:spChg chg="mod">
          <ac:chgData name="Jean-François MERCURY" userId="2ac8d831-b34f-4339-a9fd-8cf96e7f910c" providerId="ADAL" clId="{A87520BF-0507-4543-A06C-9A5432476906}" dt="2020-03-23T12:52:40.926" v="343" actId="14100"/>
          <ac:spMkLst>
            <pc:docMk/>
            <pc:sldMk cId="696730790" sldId="506"/>
            <ac:spMk id="2" creationId="{694A6FFB-BDE2-4ADD-9712-020A26C1AB15}"/>
          </ac:spMkLst>
        </pc:spChg>
      </pc:sldChg>
      <pc:sldChg chg="modSp">
        <pc:chgData name="Jean-François MERCURY" userId="2ac8d831-b34f-4339-a9fd-8cf96e7f910c" providerId="ADAL" clId="{A87520BF-0507-4543-A06C-9A5432476906}" dt="2020-03-23T12:53:46.711" v="368" actId="207"/>
        <pc:sldMkLst>
          <pc:docMk/>
          <pc:sldMk cId="3216326933" sldId="507"/>
        </pc:sldMkLst>
        <pc:spChg chg="mod">
          <ac:chgData name="Jean-François MERCURY" userId="2ac8d831-b34f-4339-a9fd-8cf96e7f910c" providerId="ADAL" clId="{A87520BF-0507-4543-A06C-9A5432476906}" dt="2020-03-23T12:53:46.711" v="368" actId="207"/>
          <ac:spMkLst>
            <pc:docMk/>
            <pc:sldMk cId="3216326933" sldId="507"/>
            <ac:spMk id="2" creationId="{68B38E4D-3875-4FE7-A16C-B273126DC0F6}"/>
          </ac:spMkLst>
        </pc:spChg>
      </pc:sldChg>
      <pc:sldChg chg="modSp">
        <pc:chgData name="Jean-François MERCURY" userId="2ac8d831-b34f-4339-a9fd-8cf96e7f910c" providerId="ADAL" clId="{A87520BF-0507-4543-A06C-9A5432476906}" dt="2020-03-23T12:47:50.758" v="112" actId="20577"/>
        <pc:sldMkLst>
          <pc:docMk/>
          <pc:sldMk cId="1993650470" sldId="508"/>
        </pc:sldMkLst>
        <pc:spChg chg="mod">
          <ac:chgData name="Jean-François MERCURY" userId="2ac8d831-b34f-4339-a9fd-8cf96e7f910c" providerId="ADAL" clId="{A87520BF-0507-4543-A06C-9A5432476906}" dt="2020-03-23T12:47:50.758" v="112" actId="20577"/>
          <ac:spMkLst>
            <pc:docMk/>
            <pc:sldMk cId="1993650470" sldId="508"/>
            <ac:spMk id="2" creationId="{957C7591-5CFE-4B8B-B581-FBA38A4BDE1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6A5C8CAF-F5BD-4AB0-916D-B806C307A428}" type="datetimeFigureOut">
              <a:rPr lang="fr-FR" smtClean="0"/>
              <a:t>23/03/2020</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8585409-7C2A-4A4D-A247-02284B8C3EF6}" type="slidenum">
              <a:rPr lang="fr-FR" smtClean="0"/>
              <a:t>‹N°›</a:t>
            </a:fld>
            <a:endParaRPr lang="fr-FR"/>
          </a:p>
        </p:txBody>
      </p:sp>
    </p:spTree>
    <p:extLst>
      <p:ext uri="{BB962C8B-B14F-4D97-AF65-F5344CB8AC3E}">
        <p14:creationId xmlns:p14="http://schemas.microsoft.com/office/powerpoint/2010/main" val="265495293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96890FC-99EF-4844-BD11-7D10A2F659DC}" type="datetimeFigureOut">
              <a:rPr lang="fr-FR" smtClean="0"/>
              <a:t>23/03/2020</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DF8819F-3433-4D35-8A81-7218D352BB7D}" type="slidenum">
              <a:rPr lang="fr-FR" smtClean="0"/>
              <a:t>‹N°›</a:t>
            </a:fld>
            <a:endParaRPr lang="fr-FR"/>
          </a:p>
        </p:txBody>
      </p:sp>
    </p:spTree>
    <p:extLst>
      <p:ext uri="{BB962C8B-B14F-4D97-AF65-F5344CB8AC3E}">
        <p14:creationId xmlns:p14="http://schemas.microsoft.com/office/powerpoint/2010/main" val="36466651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03158"/>
            <a:ext cx="7772400" cy="1429314"/>
          </a:xfrm>
        </p:spPr>
        <p:txBody>
          <a:bodyPr anchor="b">
            <a:normAutofit/>
          </a:bodyPr>
          <a:lstStyle>
            <a:lvl1pPr algn="ctr">
              <a:defRPr sz="4000">
                <a:solidFill>
                  <a:srgbClr val="213480"/>
                </a:solidFill>
              </a:defRPr>
            </a:lvl1pPr>
          </a:lstStyle>
          <a:p>
            <a:r>
              <a:rPr lang="fr-FR"/>
              <a:t>Modifiez le style du titre</a:t>
            </a:r>
            <a:endParaRPr lang="en-US"/>
          </a:p>
        </p:txBody>
      </p:sp>
      <p:sp>
        <p:nvSpPr>
          <p:cNvPr id="3" name="Subtitle 2"/>
          <p:cNvSpPr>
            <a:spLocks noGrp="1"/>
          </p:cNvSpPr>
          <p:nvPr>
            <p:ph type="subTitle" idx="1"/>
          </p:nvPr>
        </p:nvSpPr>
        <p:spPr>
          <a:xfrm>
            <a:off x="1143000" y="2701528"/>
            <a:ext cx="6858000" cy="1033074"/>
          </a:xfrm>
        </p:spPr>
        <p:txBody>
          <a:bodyPr/>
          <a:lstStyle>
            <a:lvl1pPr marL="0" indent="0" algn="ctr">
              <a:buNone/>
              <a:defRPr sz="2400">
                <a:solidFill>
                  <a:srgbClr val="0074B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a:p>
        </p:txBody>
      </p:sp>
      <p:sp>
        <p:nvSpPr>
          <p:cNvPr id="27" name="Triangle isocèle 26">
            <a:extLst>
              <a:ext uri="{FF2B5EF4-FFF2-40B4-BE49-F238E27FC236}">
                <a16:creationId xmlns:a16="http://schemas.microsoft.com/office/drawing/2014/main" id="{A17C96F8-FF37-42BB-84D5-D4D9EA07AFB5}"/>
              </a:ext>
            </a:extLst>
          </p:cNvPr>
          <p:cNvSpPr/>
          <p:nvPr userDrawn="1"/>
        </p:nvSpPr>
        <p:spPr>
          <a:xfrm rot="10800000">
            <a:off x="3828006" y="-1862"/>
            <a:ext cx="1502530" cy="288651"/>
          </a:xfrm>
          <a:prstGeom prst="triangle">
            <a:avLst>
              <a:gd name="adj" fmla="val 5079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fr-FR" sz="1350"/>
          </a:p>
        </p:txBody>
      </p:sp>
      <p:sp>
        <p:nvSpPr>
          <p:cNvPr id="43" name="Triangle isocèle 42">
            <a:extLst>
              <a:ext uri="{FF2B5EF4-FFF2-40B4-BE49-F238E27FC236}">
                <a16:creationId xmlns:a16="http://schemas.microsoft.com/office/drawing/2014/main" id="{79861769-C7FA-4F1B-9C28-1B7A37AF003C}"/>
              </a:ext>
            </a:extLst>
          </p:cNvPr>
          <p:cNvSpPr/>
          <p:nvPr/>
        </p:nvSpPr>
        <p:spPr>
          <a:xfrm rot="10800000">
            <a:off x="4941114" y="-2"/>
            <a:ext cx="2281807" cy="771787"/>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grpSp>
        <p:nvGrpSpPr>
          <p:cNvPr id="45" name="Groupe 44">
            <a:extLst>
              <a:ext uri="{FF2B5EF4-FFF2-40B4-BE49-F238E27FC236}">
                <a16:creationId xmlns:a16="http://schemas.microsoft.com/office/drawing/2014/main" id="{DBA1431B-907B-4BDA-8B4A-A37F3E125243}"/>
              </a:ext>
            </a:extLst>
          </p:cNvPr>
          <p:cNvGrpSpPr>
            <a:grpSpLocks noChangeAspect="1"/>
          </p:cNvGrpSpPr>
          <p:nvPr userDrawn="1"/>
        </p:nvGrpSpPr>
        <p:grpSpPr>
          <a:xfrm flipH="1">
            <a:off x="215799" y="3493971"/>
            <a:ext cx="2419997" cy="1649530"/>
            <a:chOff x="0" y="0"/>
            <a:chExt cx="3580130" cy="2440305"/>
          </a:xfrm>
        </p:grpSpPr>
        <p:grpSp>
          <p:nvGrpSpPr>
            <p:cNvPr id="46" name="Group 22">
              <a:extLst>
                <a:ext uri="{FF2B5EF4-FFF2-40B4-BE49-F238E27FC236}">
                  <a16:creationId xmlns:a16="http://schemas.microsoft.com/office/drawing/2014/main" id="{4B16D8C0-9B88-4217-980C-5B4094E5F8EA}"/>
                </a:ext>
              </a:extLst>
            </p:cNvPr>
            <p:cNvGrpSpPr>
              <a:grpSpLocks/>
            </p:cNvGrpSpPr>
            <p:nvPr/>
          </p:nvGrpSpPr>
          <p:grpSpPr bwMode="auto">
            <a:xfrm>
              <a:off x="3228975" y="1971675"/>
              <a:ext cx="215900" cy="215900"/>
              <a:chOff x="11168" y="16101"/>
              <a:chExt cx="340" cy="340"/>
            </a:xfrm>
          </p:grpSpPr>
          <p:sp>
            <p:nvSpPr>
              <p:cNvPr id="55" name="Freeform 23">
                <a:extLst>
                  <a:ext uri="{FF2B5EF4-FFF2-40B4-BE49-F238E27FC236}">
                    <a16:creationId xmlns:a16="http://schemas.microsoft.com/office/drawing/2014/main" id="{12D617B1-FDF5-4CAF-B8F5-66C865A81192}"/>
                  </a:ext>
                </a:extLst>
              </p:cNvPr>
              <p:cNvSpPr>
                <a:spLocks/>
              </p:cNvSpPr>
              <p:nvPr/>
            </p:nvSpPr>
            <p:spPr bwMode="auto">
              <a:xfrm>
                <a:off x="11168" y="16101"/>
                <a:ext cx="340" cy="340"/>
              </a:xfrm>
              <a:custGeom>
                <a:avLst/>
                <a:gdLst>
                  <a:gd name="T0" fmla="+- 0 11225 11168"/>
                  <a:gd name="T1" fmla="*/ T0 w 340"/>
                  <a:gd name="T2" fmla="+- 0 16101 16101"/>
                  <a:gd name="T3" fmla="*/ 16101 h 340"/>
                  <a:gd name="T4" fmla="+- 0 11192 11168"/>
                  <a:gd name="T5" fmla="*/ T4 w 340"/>
                  <a:gd name="T6" fmla="+- 0 16102 16101"/>
                  <a:gd name="T7" fmla="*/ 16102 h 340"/>
                  <a:gd name="T8" fmla="+- 0 11176 11168"/>
                  <a:gd name="T9" fmla="*/ T8 w 340"/>
                  <a:gd name="T10" fmla="+- 0 16108 16101"/>
                  <a:gd name="T11" fmla="*/ 16108 h 340"/>
                  <a:gd name="T12" fmla="+- 0 11169 11168"/>
                  <a:gd name="T13" fmla="*/ T12 w 340"/>
                  <a:gd name="T14" fmla="+- 0 16125 16101"/>
                  <a:gd name="T15" fmla="*/ 16125 h 340"/>
                  <a:gd name="T16" fmla="+- 0 11168 11168"/>
                  <a:gd name="T17" fmla="*/ T16 w 340"/>
                  <a:gd name="T18" fmla="+- 0 16157 16101"/>
                  <a:gd name="T19" fmla="*/ 16157 h 340"/>
                  <a:gd name="T20" fmla="+- 0 11169 11168"/>
                  <a:gd name="T21" fmla="*/ T20 w 340"/>
                  <a:gd name="T22" fmla="+- 0 16385 16101"/>
                  <a:gd name="T23" fmla="*/ 16385 h 340"/>
                  <a:gd name="T24" fmla="+- 0 11169 11168"/>
                  <a:gd name="T25" fmla="*/ T24 w 340"/>
                  <a:gd name="T26" fmla="+- 0 16417 16101"/>
                  <a:gd name="T27" fmla="*/ 16417 h 340"/>
                  <a:gd name="T28" fmla="+- 0 11176 11168"/>
                  <a:gd name="T29" fmla="*/ T28 w 340"/>
                  <a:gd name="T30" fmla="+- 0 16434 16101"/>
                  <a:gd name="T31" fmla="*/ 16434 h 340"/>
                  <a:gd name="T32" fmla="+- 0 11192 11168"/>
                  <a:gd name="T33" fmla="*/ T32 w 340"/>
                  <a:gd name="T34" fmla="+- 0 16440 16101"/>
                  <a:gd name="T35" fmla="*/ 16440 h 340"/>
                  <a:gd name="T36" fmla="+- 0 11225 11168"/>
                  <a:gd name="T37" fmla="*/ T36 w 340"/>
                  <a:gd name="T38" fmla="+- 0 16441 16101"/>
                  <a:gd name="T39" fmla="*/ 16441 h 340"/>
                  <a:gd name="T40" fmla="+- 0 11452 11168"/>
                  <a:gd name="T41" fmla="*/ T40 w 340"/>
                  <a:gd name="T42" fmla="+- 0 16441 16101"/>
                  <a:gd name="T43" fmla="*/ 16441 h 340"/>
                  <a:gd name="T44" fmla="+- 0 11485 11168"/>
                  <a:gd name="T45" fmla="*/ T44 w 340"/>
                  <a:gd name="T46" fmla="+- 0 16440 16101"/>
                  <a:gd name="T47" fmla="*/ 16440 h 340"/>
                  <a:gd name="T48" fmla="+- 0 11502 11168"/>
                  <a:gd name="T49" fmla="*/ T48 w 340"/>
                  <a:gd name="T50" fmla="+- 0 16434 16101"/>
                  <a:gd name="T51" fmla="*/ 16434 h 340"/>
                  <a:gd name="T52" fmla="+- 0 11508 11168"/>
                  <a:gd name="T53" fmla="*/ T52 w 340"/>
                  <a:gd name="T54" fmla="+- 0 16417 16101"/>
                  <a:gd name="T55" fmla="*/ 16417 h 340"/>
                  <a:gd name="T56" fmla="+- 0 11509 11168"/>
                  <a:gd name="T57" fmla="*/ T56 w 340"/>
                  <a:gd name="T58" fmla="+- 0 16385 16101"/>
                  <a:gd name="T59" fmla="*/ 16385 h 340"/>
                  <a:gd name="T60" fmla="+- 0 11509 11168"/>
                  <a:gd name="T61" fmla="*/ T60 w 340"/>
                  <a:gd name="T62" fmla="+- 0 16157 16101"/>
                  <a:gd name="T63" fmla="*/ 16157 h 340"/>
                  <a:gd name="T64" fmla="+- 0 11485 11168"/>
                  <a:gd name="T65" fmla="*/ T64 w 340"/>
                  <a:gd name="T66" fmla="+- 0 16102 16101"/>
                  <a:gd name="T67" fmla="*/ 16102 h 340"/>
                  <a:gd name="T68" fmla="+- 0 11225 11168"/>
                  <a:gd name="T69" fmla="*/ T68 w 340"/>
                  <a:gd name="T70" fmla="+- 0 16101 16101"/>
                  <a:gd name="T71" fmla="*/ 16101 h 3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340" h="340">
                    <a:moveTo>
                      <a:pt x="57" y="0"/>
                    </a:moveTo>
                    <a:lnTo>
                      <a:pt x="24" y="1"/>
                    </a:lnTo>
                    <a:lnTo>
                      <a:pt x="8" y="7"/>
                    </a:lnTo>
                    <a:lnTo>
                      <a:pt x="1" y="24"/>
                    </a:lnTo>
                    <a:lnTo>
                      <a:pt x="0" y="56"/>
                    </a:lnTo>
                    <a:lnTo>
                      <a:pt x="1" y="284"/>
                    </a:lnTo>
                    <a:lnTo>
                      <a:pt x="1" y="316"/>
                    </a:lnTo>
                    <a:lnTo>
                      <a:pt x="8" y="333"/>
                    </a:lnTo>
                    <a:lnTo>
                      <a:pt x="24" y="339"/>
                    </a:lnTo>
                    <a:lnTo>
                      <a:pt x="57" y="340"/>
                    </a:lnTo>
                    <a:lnTo>
                      <a:pt x="284" y="340"/>
                    </a:lnTo>
                    <a:lnTo>
                      <a:pt x="317" y="339"/>
                    </a:lnTo>
                    <a:lnTo>
                      <a:pt x="334" y="333"/>
                    </a:lnTo>
                    <a:lnTo>
                      <a:pt x="340" y="316"/>
                    </a:lnTo>
                    <a:lnTo>
                      <a:pt x="341" y="284"/>
                    </a:lnTo>
                    <a:lnTo>
                      <a:pt x="341" y="56"/>
                    </a:lnTo>
                    <a:lnTo>
                      <a:pt x="317" y="1"/>
                    </a:lnTo>
                    <a:lnTo>
                      <a:pt x="57" y="0"/>
                    </a:lnTo>
                    <a:close/>
                  </a:path>
                </a:pathLst>
              </a:custGeom>
              <a:solidFill>
                <a:srgbClr val="0075B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grpSp>
        <p:grpSp>
          <p:nvGrpSpPr>
            <p:cNvPr id="47" name="Group 4">
              <a:extLst>
                <a:ext uri="{FF2B5EF4-FFF2-40B4-BE49-F238E27FC236}">
                  <a16:creationId xmlns:a16="http://schemas.microsoft.com/office/drawing/2014/main" id="{778351F6-7D0B-49C4-A5D9-DC0FBB9B71D1}"/>
                </a:ext>
              </a:extLst>
            </p:cNvPr>
            <p:cNvGrpSpPr>
              <a:grpSpLocks/>
            </p:cNvGrpSpPr>
            <p:nvPr/>
          </p:nvGrpSpPr>
          <p:grpSpPr bwMode="auto">
            <a:xfrm>
              <a:off x="1495425" y="381000"/>
              <a:ext cx="621665" cy="621665"/>
              <a:chOff x="8447" y="540"/>
              <a:chExt cx="979" cy="979"/>
            </a:xfrm>
          </p:grpSpPr>
          <p:sp>
            <p:nvSpPr>
              <p:cNvPr id="54" name="Freeform 5">
                <a:extLst>
                  <a:ext uri="{FF2B5EF4-FFF2-40B4-BE49-F238E27FC236}">
                    <a16:creationId xmlns:a16="http://schemas.microsoft.com/office/drawing/2014/main" id="{751AA18B-ADAC-4BF8-8C57-6AE6A00EF98A}"/>
                  </a:ext>
                </a:extLst>
              </p:cNvPr>
              <p:cNvSpPr>
                <a:spLocks/>
              </p:cNvSpPr>
              <p:nvPr/>
            </p:nvSpPr>
            <p:spPr bwMode="auto">
              <a:xfrm>
                <a:off x="8447" y="540"/>
                <a:ext cx="979" cy="979"/>
              </a:xfrm>
              <a:custGeom>
                <a:avLst/>
                <a:gdLst>
                  <a:gd name="T0" fmla="+- 0 9330 8447"/>
                  <a:gd name="T1" fmla="*/ T0 w 979"/>
                  <a:gd name="T2" fmla="+- 0 540 540"/>
                  <a:gd name="T3" fmla="*/ 540 h 979"/>
                  <a:gd name="T4" fmla="+- 0 8525 8447"/>
                  <a:gd name="T5" fmla="*/ T4 w 979"/>
                  <a:gd name="T6" fmla="+- 0 542 540"/>
                  <a:gd name="T7" fmla="*/ 542 h 979"/>
                  <a:gd name="T8" fmla="+- 0 8469 8447"/>
                  <a:gd name="T9" fmla="*/ T8 w 979"/>
                  <a:gd name="T10" fmla="+- 0 575 540"/>
                  <a:gd name="T11" fmla="*/ 575 h 979"/>
                  <a:gd name="T12" fmla="+- 0 8447 8447"/>
                  <a:gd name="T13" fmla="*/ T12 w 979"/>
                  <a:gd name="T14" fmla="+- 0 637 540"/>
                  <a:gd name="T15" fmla="*/ 637 h 979"/>
                  <a:gd name="T16" fmla="+- 0 8449 8447"/>
                  <a:gd name="T17" fmla="*/ T16 w 979"/>
                  <a:gd name="T18" fmla="+- 0 1442 540"/>
                  <a:gd name="T19" fmla="*/ 1442 h 979"/>
                  <a:gd name="T20" fmla="+- 0 8482 8447"/>
                  <a:gd name="T21" fmla="*/ T20 w 979"/>
                  <a:gd name="T22" fmla="+- 0 1497 540"/>
                  <a:gd name="T23" fmla="*/ 1497 h 979"/>
                  <a:gd name="T24" fmla="+- 0 8544 8447"/>
                  <a:gd name="T25" fmla="*/ T24 w 979"/>
                  <a:gd name="T26" fmla="+- 0 1520 540"/>
                  <a:gd name="T27" fmla="*/ 1520 h 979"/>
                  <a:gd name="T28" fmla="+- 0 9349 8447"/>
                  <a:gd name="T29" fmla="*/ T28 w 979"/>
                  <a:gd name="T30" fmla="+- 0 1518 540"/>
                  <a:gd name="T31" fmla="*/ 1518 h 979"/>
                  <a:gd name="T32" fmla="+- 0 9404 8447"/>
                  <a:gd name="T33" fmla="*/ T32 w 979"/>
                  <a:gd name="T34" fmla="+- 0 1485 540"/>
                  <a:gd name="T35" fmla="*/ 1485 h 979"/>
                  <a:gd name="T36" fmla="+- 0 9426 8447"/>
                  <a:gd name="T37" fmla="*/ T36 w 979"/>
                  <a:gd name="T38" fmla="+- 0 1423 540"/>
                  <a:gd name="T39" fmla="*/ 1423 h 979"/>
                  <a:gd name="T40" fmla="+- 0 9425 8447"/>
                  <a:gd name="T41" fmla="*/ T40 w 979"/>
                  <a:gd name="T42" fmla="+- 0 618 540"/>
                  <a:gd name="T43" fmla="*/ 618 h 979"/>
                  <a:gd name="T44" fmla="+- 0 9392 8447"/>
                  <a:gd name="T45" fmla="*/ T44 w 979"/>
                  <a:gd name="T46" fmla="+- 0 563 540"/>
                  <a:gd name="T47" fmla="*/ 563 h 979"/>
                  <a:gd name="T48" fmla="+- 0 9330 8447"/>
                  <a:gd name="T49" fmla="*/ T48 w 979"/>
                  <a:gd name="T50" fmla="+- 0 540 540"/>
                  <a:gd name="T51" fmla="*/ 540 h 9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979" h="979">
                    <a:moveTo>
                      <a:pt x="883" y="0"/>
                    </a:moveTo>
                    <a:lnTo>
                      <a:pt x="78" y="2"/>
                    </a:lnTo>
                    <a:lnTo>
                      <a:pt x="22" y="35"/>
                    </a:lnTo>
                    <a:lnTo>
                      <a:pt x="0" y="97"/>
                    </a:lnTo>
                    <a:lnTo>
                      <a:pt x="2" y="902"/>
                    </a:lnTo>
                    <a:lnTo>
                      <a:pt x="35" y="957"/>
                    </a:lnTo>
                    <a:lnTo>
                      <a:pt x="97" y="980"/>
                    </a:lnTo>
                    <a:lnTo>
                      <a:pt x="902" y="978"/>
                    </a:lnTo>
                    <a:lnTo>
                      <a:pt x="957" y="945"/>
                    </a:lnTo>
                    <a:lnTo>
                      <a:pt x="979" y="883"/>
                    </a:lnTo>
                    <a:lnTo>
                      <a:pt x="978" y="78"/>
                    </a:lnTo>
                    <a:lnTo>
                      <a:pt x="945" y="23"/>
                    </a:lnTo>
                    <a:lnTo>
                      <a:pt x="883" y="0"/>
                    </a:lnTo>
                    <a:close/>
                  </a:path>
                </a:pathLst>
              </a:custGeom>
              <a:solidFill>
                <a:srgbClr val="A2DAF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grpSp>
        <p:grpSp>
          <p:nvGrpSpPr>
            <p:cNvPr id="48" name="Group 16">
              <a:extLst>
                <a:ext uri="{FF2B5EF4-FFF2-40B4-BE49-F238E27FC236}">
                  <a16:creationId xmlns:a16="http://schemas.microsoft.com/office/drawing/2014/main" id="{C68093DD-4670-45D3-92D8-21CAF7278FB9}"/>
                </a:ext>
              </a:extLst>
            </p:cNvPr>
            <p:cNvGrpSpPr>
              <a:grpSpLocks/>
            </p:cNvGrpSpPr>
            <p:nvPr/>
          </p:nvGrpSpPr>
          <p:grpSpPr bwMode="auto">
            <a:xfrm>
              <a:off x="2276475" y="0"/>
              <a:ext cx="536575" cy="536575"/>
              <a:chOff x="9680" y="12988"/>
              <a:chExt cx="845" cy="845"/>
            </a:xfrm>
          </p:grpSpPr>
          <p:sp>
            <p:nvSpPr>
              <p:cNvPr id="53" name="Freeform 17">
                <a:extLst>
                  <a:ext uri="{FF2B5EF4-FFF2-40B4-BE49-F238E27FC236}">
                    <a16:creationId xmlns:a16="http://schemas.microsoft.com/office/drawing/2014/main" id="{C007667C-B70E-43CF-924D-18BADCD6F0F5}"/>
                  </a:ext>
                </a:extLst>
              </p:cNvPr>
              <p:cNvSpPr>
                <a:spLocks/>
              </p:cNvSpPr>
              <p:nvPr/>
            </p:nvSpPr>
            <p:spPr bwMode="auto">
              <a:xfrm>
                <a:off x="9680" y="12988"/>
                <a:ext cx="845" cy="845"/>
              </a:xfrm>
              <a:custGeom>
                <a:avLst/>
                <a:gdLst>
                  <a:gd name="T0" fmla="+- 0 10442 9680"/>
                  <a:gd name="T1" fmla="*/ T0 w 845"/>
                  <a:gd name="T2" fmla="+- 0 12988 12988"/>
                  <a:gd name="T3" fmla="*/ 12988 h 845"/>
                  <a:gd name="T4" fmla="+- 0 9743 9680"/>
                  <a:gd name="T5" fmla="*/ T4 w 845"/>
                  <a:gd name="T6" fmla="+- 0 12990 12988"/>
                  <a:gd name="T7" fmla="*/ 12990 h 845"/>
                  <a:gd name="T8" fmla="+- 0 9692 9680"/>
                  <a:gd name="T9" fmla="*/ T8 w 845"/>
                  <a:gd name="T10" fmla="+- 0 13028 12988"/>
                  <a:gd name="T11" fmla="*/ 13028 h 845"/>
                  <a:gd name="T12" fmla="+- 0 9680 9680"/>
                  <a:gd name="T13" fmla="*/ T12 w 845"/>
                  <a:gd name="T14" fmla="+- 0 13071 12988"/>
                  <a:gd name="T15" fmla="*/ 13071 h 845"/>
                  <a:gd name="T16" fmla="+- 0 9683 9680"/>
                  <a:gd name="T17" fmla="*/ T16 w 845"/>
                  <a:gd name="T18" fmla="+- 0 13770 12988"/>
                  <a:gd name="T19" fmla="*/ 13770 h 845"/>
                  <a:gd name="T20" fmla="+- 0 9720 9680"/>
                  <a:gd name="T21" fmla="*/ T20 w 845"/>
                  <a:gd name="T22" fmla="+- 0 13821 12988"/>
                  <a:gd name="T23" fmla="*/ 13821 h 845"/>
                  <a:gd name="T24" fmla="+- 0 9763 9680"/>
                  <a:gd name="T25" fmla="*/ T24 w 845"/>
                  <a:gd name="T26" fmla="+- 0 13833 12988"/>
                  <a:gd name="T27" fmla="*/ 13833 h 845"/>
                  <a:gd name="T28" fmla="+- 0 10462 9680"/>
                  <a:gd name="T29" fmla="*/ T28 w 845"/>
                  <a:gd name="T30" fmla="+- 0 13831 12988"/>
                  <a:gd name="T31" fmla="*/ 13831 h 845"/>
                  <a:gd name="T32" fmla="+- 0 10513 9680"/>
                  <a:gd name="T33" fmla="*/ T32 w 845"/>
                  <a:gd name="T34" fmla="+- 0 13792 12988"/>
                  <a:gd name="T35" fmla="*/ 13792 h 845"/>
                  <a:gd name="T36" fmla="+- 0 10525 9680"/>
                  <a:gd name="T37" fmla="*/ T36 w 845"/>
                  <a:gd name="T38" fmla="+- 0 13750 12988"/>
                  <a:gd name="T39" fmla="*/ 13750 h 845"/>
                  <a:gd name="T40" fmla="+- 0 10522 9680"/>
                  <a:gd name="T41" fmla="*/ T40 w 845"/>
                  <a:gd name="T42" fmla="+- 0 13051 12988"/>
                  <a:gd name="T43" fmla="*/ 13051 h 845"/>
                  <a:gd name="T44" fmla="+- 0 10484 9680"/>
                  <a:gd name="T45" fmla="*/ T44 w 845"/>
                  <a:gd name="T46" fmla="+- 0 13000 12988"/>
                  <a:gd name="T47" fmla="*/ 13000 h 845"/>
                  <a:gd name="T48" fmla="+- 0 10442 9680"/>
                  <a:gd name="T49" fmla="*/ T48 w 845"/>
                  <a:gd name="T50" fmla="+- 0 12988 12988"/>
                  <a:gd name="T51" fmla="*/ 12988 h 84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845" h="845">
                    <a:moveTo>
                      <a:pt x="762" y="0"/>
                    </a:moveTo>
                    <a:lnTo>
                      <a:pt x="63" y="2"/>
                    </a:lnTo>
                    <a:lnTo>
                      <a:pt x="12" y="40"/>
                    </a:lnTo>
                    <a:lnTo>
                      <a:pt x="0" y="83"/>
                    </a:lnTo>
                    <a:lnTo>
                      <a:pt x="3" y="782"/>
                    </a:lnTo>
                    <a:lnTo>
                      <a:pt x="40" y="833"/>
                    </a:lnTo>
                    <a:lnTo>
                      <a:pt x="83" y="845"/>
                    </a:lnTo>
                    <a:lnTo>
                      <a:pt x="782" y="843"/>
                    </a:lnTo>
                    <a:lnTo>
                      <a:pt x="833" y="804"/>
                    </a:lnTo>
                    <a:lnTo>
                      <a:pt x="845" y="762"/>
                    </a:lnTo>
                    <a:lnTo>
                      <a:pt x="842" y="63"/>
                    </a:lnTo>
                    <a:lnTo>
                      <a:pt x="804" y="12"/>
                    </a:lnTo>
                    <a:lnTo>
                      <a:pt x="762" y="0"/>
                    </a:lnTo>
                    <a:close/>
                  </a:path>
                </a:pathLst>
              </a:custGeom>
              <a:solidFill>
                <a:srgbClr val="A5B1D7"/>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grpSp>
        <p:grpSp>
          <p:nvGrpSpPr>
            <p:cNvPr id="49" name="Group 14">
              <a:extLst>
                <a:ext uri="{FF2B5EF4-FFF2-40B4-BE49-F238E27FC236}">
                  <a16:creationId xmlns:a16="http://schemas.microsoft.com/office/drawing/2014/main" id="{1A578D7C-52CF-450A-9792-C0479F54CBD1}"/>
                </a:ext>
              </a:extLst>
            </p:cNvPr>
            <p:cNvGrpSpPr>
              <a:grpSpLocks/>
            </p:cNvGrpSpPr>
            <p:nvPr/>
          </p:nvGrpSpPr>
          <p:grpSpPr bwMode="auto">
            <a:xfrm>
              <a:off x="2819400" y="790581"/>
              <a:ext cx="760730" cy="761366"/>
              <a:chOff x="10525" y="14247"/>
              <a:chExt cx="1198" cy="1198"/>
            </a:xfrm>
          </p:grpSpPr>
          <p:sp>
            <p:nvSpPr>
              <p:cNvPr id="52" name="Freeform 15">
                <a:extLst>
                  <a:ext uri="{FF2B5EF4-FFF2-40B4-BE49-F238E27FC236}">
                    <a16:creationId xmlns:a16="http://schemas.microsoft.com/office/drawing/2014/main" id="{FF574515-B096-4F5B-B2C1-6C57B188D728}"/>
                  </a:ext>
                </a:extLst>
              </p:cNvPr>
              <p:cNvSpPr>
                <a:spLocks/>
              </p:cNvSpPr>
              <p:nvPr/>
            </p:nvSpPr>
            <p:spPr bwMode="auto">
              <a:xfrm>
                <a:off x="10525" y="14247"/>
                <a:ext cx="1198" cy="1198"/>
              </a:xfrm>
              <a:custGeom>
                <a:avLst/>
                <a:gdLst>
                  <a:gd name="T0" fmla="+- 0 11605 10525"/>
                  <a:gd name="T1" fmla="*/ T0 w 1198"/>
                  <a:gd name="T2" fmla="+- 0 14247 14247"/>
                  <a:gd name="T3" fmla="*/ 14247 h 1198"/>
                  <a:gd name="T4" fmla="+- 0 10635 10525"/>
                  <a:gd name="T5" fmla="*/ T4 w 1198"/>
                  <a:gd name="T6" fmla="+- 0 14247 14247"/>
                  <a:gd name="T7" fmla="*/ 14247 h 1198"/>
                  <a:gd name="T8" fmla="+- 0 10573 10525"/>
                  <a:gd name="T9" fmla="*/ T8 w 1198"/>
                  <a:gd name="T10" fmla="+- 0 14270 14247"/>
                  <a:gd name="T11" fmla="*/ 14270 h 1198"/>
                  <a:gd name="T12" fmla="+- 0 10534 10525"/>
                  <a:gd name="T13" fmla="*/ T12 w 1198"/>
                  <a:gd name="T14" fmla="+- 0 14321 14247"/>
                  <a:gd name="T15" fmla="*/ 14321 h 1198"/>
                  <a:gd name="T16" fmla="+- 0 10525 10525"/>
                  <a:gd name="T17" fmla="*/ T16 w 1198"/>
                  <a:gd name="T18" fmla="+- 0 14365 14247"/>
                  <a:gd name="T19" fmla="*/ 14365 h 1198"/>
                  <a:gd name="T20" fmla="+- 0 10525 10525"/>
                  <a:gd name="T21" fmla="*/ T20 w 1198"/>
                  <a:gd name="T22" fmla="+- 0 15335 14247"/>
                  <a:gd name="T23" fmla="*/ 15335 h 1198"/>
                  <a:gd name="T24" fmla="+- 0 10548 10525"/>
                  <a:gd name="T25" fmla="*/ T24 w 1198"/>
                  <a:gd name="T26" fmla="+- 0 15396 14247"/>
                  <a:gd name="T27" fmla="*/ 15396 h 1198"/>
                  <a:gd name="T28" fmla="+- 0 10599 10525"/>
                  <a:gd name="T29" fmla="*/ T28 w 1198"/>
                  <a:gd name="T30" fmla="+- 0 15436 14247"/>
                  <a:gd name="T31" fmla="*/ 15436 h 1198"/>
                  <a:gd name="T32" fmla="+- 0 10643 10525"/>
                  <a:gd name="T33" fmla="*/ T32 w 1198"/>
                  <a:gd name="T34" fmla="+- 0 15444 14247"/>
                  <a:gd name="T35" fmla="*/ 15444 h 1198"/>
                  <a:gd name="T36" fmla="+- 0 11613 10525"/>
                  <a:gd name="T37" fmla="*/ T36 w 1198"/>
                  <a:gd name="T38" fmla="+- 0 15444 14247"/>
                  <a:gd name="T39" fmla="*/ 15444 h 1198"/>
                  <a:gd name="T40" fmla="+- 0 11675 10525"/>
                  <a:gd name="T41" fmla="*/ T40 w 1198"/>
                  <a:gd name="T42" fmla="+- 0 15422 14247"/>
                  <a:gd name="T43" fmla="*/ 15422 h 1198"/>
                  <a:gd name="T44" fmla="+- 0 11714 10525"/>
                  <a:gd name="T45" fmla="*/ T44 w 1198"/>
                  <a:gd name="T46" fmla="+- 0 15371 14247"/>
                  <a:gd name="T47" fmla="*/ 15371 h 1198"/>
                  <a:gd name="T48" fmla="+- 0 11723 10525"/>
                  <a:gd name="T49" fmla="*/ T48 w 1198"/>
                  <a:gd name="T50" fmla="+- 0 15327 14247"/>
                  <a:gd name="T51" fmla="*/ 15327 h 1198"/>
                  <a:gd name="T52" fmla="+- 0 11723 10525"/>
                  <a:gd name="T53" fmla="*/ T52 w 1198"/>
                  <a:gd name="T54" fmla="+- 0 14357 14247"/>
                  <a:gd name="T55" fmla="*/ 14357 h 1198"/>
                  <a:gd name="T56" fmla="+- 0 11700 10525"/>
                  <a:gd name="T57" fmla="*/ T56 w 1198"/>
                  <a:gd name="T58" fmla="+- 0 14295 14247"/>
                  <a:gd name="T59" fmla="*/ 14295 h 1198"/>
                  <a:gd name="T60" fmla="+- 0 11649 10525"/>
                  <a:gd name="T61" fmla="*/ T60 w 1198"/>
                  <a:gd name="T62" fmla="+- 0 14256 14247"/>
                  <a:gd name="T63" fmla="*/ 14256 h 1198"/>
                  <a:gd name="T64" fmla="+- 0 11605 10525"/>
                  <a:gd name="T65" fmla="*/ T64 w 1198"/>
                  <a:gd name="T66" fmla="+- 0 14247 14247"/>
                  <a:gd name="T67" fmla="*/ 14247 h 11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198" h="1198">
                    <a:moveTo>
                      <a:pt x="1080" y="0"/>
                    </a:moveTo>
                    <a:lnTo>
                      <a:pt x="110" y="0"/>
                    </a:lnTo>
                    <a:lnTo>
                      <a:pt x="48" y="23"/>
                    </a:lnTo>
                    <a:lnTo>
                      <a:pt x="9" y="74"/>
                    </a:lnTo>
                    <a:lnTo>
                      <a:pt x="0" y="118"/>
                    </a:lnTo>
                    <a:lnTo>
                      <a:pt x="0" y="1088"/>
                    </a:lnTo>
                    <a:lnTo>
                      <a:pt x="23" y="1149"/>
                    </a:lnTo>
                    <a:lnTo>
                      <a:pt x="74" y="1189"/>
                    </a:lnTo>
                    <a:lnTo>
                      <a:pt x="118" y="1197"/>
                    </a:lnTo>
                    <a:lnTo>
                      <a:pt x="1088" y="1197"/>
                    </a:lnTo>
                    <a:lnTo>
                      <a:pt x="1150" y="1175"/>
                    </a:lnTo>
                    <a:lnTo>
                      <a:pt x="1189" y="1124"/>
                    </a:lnTo>
                    <a:lnTo>
                      <a:pt x="1198" y="1080"/>
                    </a:lnTo>
                    <a:lnTo>
                      <a:pt x="1198" y="110"/>
                    </a:lnTo>
                    <a:lnTo>
                      <a:pt x="1175" y="48"/>
                    </a:lnTo>
                    <a:lnTo>
                      <a:pt x="1124" y="9"/>
                    </a:lnTo>
                    <a:lnTo>
                      <a:pt x="1080" y="0"/>
                    </a:lnTo>
                    <a:close/>
                  </a:path>
                </a:pathLst>
              </a:custGeom>
              <a:solidFill>
                <a:srgbClr val="0C318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grpSp>
        <p:grpSp>
          <p:nvGrpSpPr>
            <p:cNvPr id="50" name="Group 12">
              <a:extLst>
                <a:ext uri="{FF2B5EF4-FFF2-40B4-BE49-F238E27FC236}">
                  <a16:creationId xmlns:a16="http://schemas.microsoft.com/office/drawing/2014/main" id="{D519CD0E-218C-4461-8C38-408261EF4DE0}"/>
                </a:ext>
              </a:extLst>
            </p:cNvPr>
            <p:cNvGrpSpPr>
              <a:grpSpLocks/>
            </p:cNvGrpSpPr>
            <p:nvPr/>
          </p:nvGrpSpPr>
          <p:grpSpPr bwMode="auto">
            <a:xfrm>
              <a:off x="0" y="1857375"/>
              <a:ext cx="958850" cy="582930"/>
              <a:chOff x="6087" y="15920"/>
              <a:chExt cx="1510" cy="918"/>
            </a:xfrm>
          </p:grpSpPr>
          <p:sp>
            <p:nvSpPr>
              <p:cNvPr id="51" name="Freeform 13">
                <a:extLst>
                  <a:ext uri="{FF2B5EF4-FFF2-40B4-BE49-F238E27FC236}">
                    <a16:creationId xmlns:a16="http://schemas.microsoft.com/office/drawing/2014/main" id="{35D578B4-3185-4905-8FD3-81DE36442711}"/>
                  </a:ext>
                </a:extLst>
              </p:cNvPr>
              <p:cNvSpPr>
                <a:spLocks/>
              </p:cNvSpPr>
              <p:nvPr/>
            </p:nvSpPr>
            <p:spPr bwMode="auto">
              <a:xfrm>
                <a:off x="6087" y="15920"/>
                <a:ext cx="1510" cy="918"/>
              </a:xfrm>
              <a:custGeom>
                <a:avLst/>
                <a:gdLst>
                  <a:gd name="T0" fmla="+- 0 7448 6087"/>
                  <a:gd name="T1" fmla="*/ T0 w 1510"/>
                  <a:gd name="T2" fmla="+- 0 15920 15920"/>
                  <a:gd name="T3" fmla="*/ 15920 h 918"/>
                  <a:gd name="T4" fmla="+- 0 6224 6087"/>
                  <a:gd name="T5" fmla="*/ T4 w 1510"/>
                  <a:gd name="T6" fmla="+- 0 15921 15920"/>
                  <a:gd name="T7" fmla="*/ 15921 h 918"/>
                  <a:gd name="T8" fmla="+- 0 6160 6087"/>
                  <a:gd name="T9" fmla="*/ T8 w 1510"/>
                  <a:gd name="T10" fmla="+- 0 15940 15920"/>
                  <a:gd name="T11" fmla="*/ 15940 h 918"/>
                  <a:gd name="T12" fmla="+- 0 6113 6087"/>
                  <a:gd name="T13" fmla="*/ T12 w 1510"/>
                  <a:gd name="T14" fmla="+- 0 15984 15920"/>
                  <a:gd name="T15" fmla="*/ 15984 h 918"/>
                  <a:gd name="T16" fmla="+- 0 6089 6087"/>
                  <a:gd name="T17" fmla="*/ T16 w 1510"/>
                  <a:gd name="T18" fmla="+- 0 16046 15920"/>
                  <a:gd name="T19" fmla="*/ 16046 h 918"/>
                  <a:gd name="T20" fmla="+- 0 6087 6087"/>
                  <a:gd name="T21" fmla="*/ T20 w 1510"/>
                  <a:gd name="T22" fmla="+- 0 16069 15920"/>
                  <a:gd name="T23" fmla="*/ 16069 h 918"/>
                  <a:gd name="T24" fmla="+- 0 6087 6087"/>
                  <a:gd name="T25" fmla="*/ T24 w 1510"/>
                  <a:gd name="T26" fmla="+- 0 16838 15920"/>
                  <a:gd name="T27" fmla="*/ 16838 h 918"/>
                  <a:gd name="T28" fmla="+- 0 7597 6087"/>
                  <a:gd name="T29" fmla="*/ T28 w 1510"/>
                  <a:gd name="T30" fmla="+- 0 16838 15920"/>
                  <a:gd name="T31" fmla="*/ 16838 h 918"/>
                  <a:gd name="T32" fmla="+- 0 7596 6087"/>
                  <a:gd name="T33" fmla="*/ T32 w 1510"/>
                  <a:gd name="T34" fmla="+- 0 16057 15920"/>
                  <a:gd name="T35" fmla="*/ 16057 h 918"/>
                  <a:gd name="T36" fmla="+- 0 7593 6087"/>
                  <a:gd name="T37" fmla="*/ T36 w 1510"/>
                  <a:gd name="T38" fmla="+- 0 16034 15920"/>
                  <a:gd name="T39" fmla="*/ 16034 h 918"/>
                  <a:gd name="T40" fmla="+- 0 7564 6087"/>
                  <a:gd name="T41" fmla="*/ T40 w 1510"/>
                  <a:gd name="T42" fmla="+- 0 15976 15920"/>
                  <a:gd name="T43" fmla="*/ 15976 h 918"/>
                  <a:gd name="T44" fmla="+- 0 7514 6087"/>
                  <a:gd name="T45" fmla="*/ T44 w 1510"/>
                  <a:gd name="T46" fmla="+- 0 15935 15920"/>
                  <a:gd name="T47" fmla="*/ 15935 h 918"/>
                  <a:gd name="T48" fmla="+- 0 7471 6087"/>
                  <a:gd name="T49" fmla="*/ T48 w 1510"/>
                  <a:gd name="T50" fmla="+- 0 15922 15920"/>
                  <a:gd name="T51" fmla="*/ 15922 h 918"/>
                  <a:gd name="T52" fmla="+- 0 7448 6087"/>
                  <a:gd name="T53" fmla="*/ T52 w 1510"/>
                  <a:gd name="T54" fmla="+- 0 15920 15920"/>
                  <a:gd name="T55" fmla="*/ 15920 h 91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1510" h="918">
                    <a:moveTo>
                      <a:pt x="1361" y="0"/>
                    </a:moveTo>
                    <a:lnTo>
                      <a:pt x="137" y="1"/>
                    </a:lnTo>
                    <a:lnTo>
                      <a:pt x="73" y="20"/>
                    </a:lnTo>
                    <a:lnTo>
                      <a:pt x="26" y="64"/>
                    </a:lnTo>
                    <a:lnTo>
                      <a:pt x="2" y="126"/>
                    </a:lnTo>
                    <a:lnTo>
                      <a:pt x="0" y="149"/>
                    </a:lnTo>
                    <a:lnTo>
                      <a:pt x="0" y="918"/>
                    </a:lnTo>
                    <a:lnTo>
                      <a:pt x="1510" y="918"/>
                    </a:lnTo>
                    <a:lnTo>
                      <a:pt x="1509" y="137"/>
                    </a:lnTo>
                    <a:lnTo>
                      <a:pt x="1506" y="114"/>
                    </a:lnTo>
                    <a:lnTo>
                      <a:pt x="1477" y="56"/>
                    </a:lnTo>
                    <a:lnTo>
                      <a:pt x="1427" y="15"/>
                    </a:lnTo>
                    <a:lnTo>
                      <a:pt x="1384" y="2"/>
                    </a:lnTo>
                    <a:lnTo>
                      <a:pt x="1361" y="0"/>
                    </a:lnTo>
                  </a:path>
                </a:pathLst>
              </a:custGeom>
              <a:solidFill>
                <a:srgbClr val="0075B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grpSp>
      </p:grpSp>
      <p:sp>
        <p:nvSpPr>
          <p:cNvPr id="18" name="object 4">
            <a:extLst>
              <a:ext uri="{FF2B5EF4-FFF2-40B4-BE49-F238E27FC236}">
                <a16:creationId xmlns:a16="http://schemas.microsoft.com/office/drawing/2014/main" id="{8797927A-6314-4F1F-BCA1-5B8FC888D042}"/>
              </a:ext>
            </a:extLst>
          </p:cNvPr>
          <p:cNvSpPr/>
          <p:nvPr userDrawn="1"/>
        </p:nvSpPr>
        <p:spPr>
          <a:xfrm>
            <a:off x="6600495" y="69053"/>
            <a:ext cx="2459421" cy="830253"/>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32851595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213480"/>
              </a:buClr>
              <a:defRPr/>
            </a:lvl1pPr>
            <a:lvl2pPr>
              <a:buClr>
                <a:srgbClr val="213480"/>
              </a:buClr>
              <a:defRPr/>
            </a:lvl2pPr>
            <a:lvl3pPr>
              <a:buClr>
                <a:srgbClr val="213480"/>
              </a:buClr>
              <a:defRPr/>
            </a:lvl3pPr>
            <a:lvl4pPr>
              <a:buClr>
                <a:srgbClr val="213480"/>
              </a:buClr>
              <a:defRPr/>
            </a:lvl4pPr>
            <a:lvl5pPr>
              <a:buClr>
                <a:srgbClr val="213480"/>
              </a:buCl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Titre 1"/>
          <p:cNvSpPr>
            <a:spLocks noGrp="1"/>
          </p:cNvSpPr>
          <p:nvPr>
            <p:ph type="title"/>
          </p:nvPr>
        </p:nvSpPr>
        <p:spPr>
          <a:xfrm>
            <a:off x="500834" y="0"/>
            <a:ext cx="8502716" cy="538542"/>
          </a:xfrm>
        </p:spPr>
        <p:txBody>
          <a:bodyPr/>
          <a:lstStyle/>
          <a:p>
            <a:r>
              <a:rPr lang="fr-FR"/>
              <a:t>Modifiez le style du titre</a:t>
            </a:r>
          </a:p>
        </p:txBody>
      </p:sp>
      <p:pic>
        <p:nvPicPr>
          <p:cNvPr id="4" name="Picture 2" descr="Image result for dgos">
            <a:extLst>
              <a:ext uri="{FF2B5EF4-FFF2-40B4-BE49-F238E27FC236}">
                <a16:creationId xmlns:a16="http://schemas.microsoft.com/office/drawing/2014/main" id="{9E441032-8AA7-4117-857A-13731B66FE5F}"/>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1986" t="16168" r="13706" b="13669"/>
          <a:stretch/>
        </p:blipFill>
        <p:spPr bwMode="auto">
          <a:xfrm>
            <a:off x="1" y="-1784"/>
            <a:ext cx="1066800" cy="601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76088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914362"/>
            <a:ext cx="3868340" cy="617934"/>
          </a:xfrm>
        </p:spPr>
        <p:txBody>
          <a:bodyPr anchor="b">
            <a:noAutofit/>
          </a:bodyPr>
          <a:lstStyle>
            <a:lvl1pPr marL="0" indent="0">
              <a:buNone/>
              <a:defRPr sz="2000" b="1">
                <a:solidFill>
                  <a:srgbClr val="21348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29842" y="1647800"/>
            <a:ext cx="3868340" cy="276344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4629151" y="914362"/>
            <a:ext cx="3887391" cy="617934"/>
          </a:xfrm>
        </p:spPr>
        <p:txBody>
          <a:bodyPr anchor="b">
            <a:noAutofit/>
          </a:bodyPr>
          <a:lstStyle>
            <a:lvl1pPr marL="0" indent="0">
              <a:buNone/>
              <a:defRPr sz="2000" b="1">
                <a:solidFill>
                  <a:srgbClr val="21348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4629151" y="1647800"/>
            <a:ext cx="3887391" cy="276344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8" name="Title Placeholder 1">
            <a:extLst>
              <a:ext uri="{FF2B5EF4-FFF2-40B4-BE49-F238E27FC236}">
                <a16:creationId xmlns:a16="http://schemas.microsoft.com/office/drawing/2014/main" id="{1063414B-98AC-4C9F-B258-E68A786BE7EA}"/>
              </a:ext>
            </a:extLst>
          </p:cNvPr>
          <p:cNvSpPr>
            <a:spLocks noGrp="1"/>
          </p:cNvSpPr>
          <p:nvPr>
            <p:ph type="title"/>
          </p:nvPr>
        </p:nvSpPr>
        <p:spPr>
          <a:xfrm>
            <a:off x="500831" y="-1"/>
            <a:ext cx="8502716" cy="544153"/>
          </a:xfrm>
          <a:prstGeom prst="rect">
            <a:avLst/>
          </a:prstGeom>
        </p:spPr>
        <p:txBody>
          <a:bodyPr vert="horz" lIns="91440" tIns="45720" rIns="91440" bIns="0" rtlCol="0" anchor="b" anchorCtr="0">
            <a:normAutofit/>
          </a:bodyPr>
          <a:lstStyle/>
          <a:p>
            <a:r>
              <a:rPr lang="fr-FR"/>
              <a:t>Modifiez le style du titre</a:t>
            </a:r>
            <a:endParaRPr lang="en-US"/>
          </a:p>
        </p:txBody>
      </p:sp>
    </p:spTree>
    <p:extLst>
      <p:ext uri="{BB962C8B-B14F-4D97-AF65-F5344CB8AC3E}">
        <p14:creationId xmlns:p14="http://schemas.microsoft.com/office/powerpoint/2010/main" val="1468740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pic>
        <p:nvPicPr>
          <p:cNvPr id="3" name="Picture 2" descr="Image result for dgos">
            <a:extLst>
              <a:ext uri="{FF2B5EF4-FFF2-40B4-BE49-F238E27FC236}">
                <a16:creationId xmlns:a16="http://schemas.microsoft.com/office/drawing/2014/main" id="{8E82F2F7-F133-4CFA-A2C5-90A71399AF9E}"/>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1986" t="16168" r="13706" b="13669"/>
          <a:stretch/>
        </p:blipFill>
        <p:spPr bwMode="auto">
          <a:xfrm>
            <a:off x="1" y="-1784"/>
            <a:ext cx="1066800" cy="601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0269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Rectangle 24"/>
          <p:cNvSpPr/>
          <p:nvPr userDrawn="1"/>
        </p:nvSpPr>
        <p:spPr>
          <a:xfrm>
            <a:off x="0" y="5020022"/>
            <a:ext cx="9144000" cy="123478"/>
          </a:xfrm>
          <a:prstGeom prst="rect">
            <a:avLst/>
          </a:prstGeom>
          <a:solidFill>
            <a:srgbClr val="A3AF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Placeholder 1"/>
          <p:cNvSpPr>
            <a:spLocks noGrp="1"/>
          </p:cNvSpPr>
          <p:nvPr>
            <p:ph type="title"/>
          </p:nvPr>
        </p:nvSpPr>
        <p:spPr>
          <a:xfrm>
            <a:off x="500834" y="0"/>
            <a:ext cx="8502716" cy="537690"/>
          </a:xfrm>
          <a:prstGeom prst="rect">
            <a:avLst/>
          </a:prstGeom>
        </p:spPr>
        <p:txBody>
          <a:bodyPr vert="horz" lIns="91440" tIns="45720" rIns="91440" bIns="0" rtlCol="0" anchor="b" anchorCtr="0">
            <a:normAutofit/>
          </a:bodyPr>
          <a:lstStyle/>
          <a:p>
            <a:r>
              <a:rPr lang="fr-FR"/>
              <a:t>Modifiez le style du titre</a:t>
            </a:r>
            <a:endParaRPr lang="en-US"/>
          </a:p>
        </p:txBody>
      </p:sp>
      <p:sp>
        <p:nvSpPr>
          <p:cNvPr id="3" name="Text Placeholder 2"/>
          <p:cNvSpPr>
            <a:spLocks noGrp="1"/>
          </p:cNvSpPr>
          <p:nvPr>
            <p:ph type="body" idx="1"/>
          </p:nvPr>
        </p:nvSpPr>
        <p:spPr>
          <a:xfrm>
            <a:off x="628650" y="763480"/>
            <a:ext cx="7886700" cy="3755854"/>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cxnSp>
        <p:nvCxnSpPr>
          <p:cNvPr id="10" name="Connecteur droit 9">
            <a:extLst>
              <a:ext uri="{FF2B5EF4-FFF2-40B4-BE49-F238E27FC236}">
                <a16:creationId xmlns:a16="http://schemas.microsoft.com/office/drawing/2014/main" id="{0CC0E41E-668A-44DF-BA46-36338B9D672B}"/>
              </a:ext>
            </a:extLst>
          </p:cNvPr>
          <p:cNvCxnSpPr>
            <a:cxnSpLocks/>
          </p:cNvCxnSpPr>
          <p:nvPr userDrawn="1"/>
        </p:nvCxnSpPr>
        <p:spPr>
          <a:xfrm>
            <a:off x="564754" y="547656"/>
            <a:ext cx="835200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 name="ZoneTexte 3"/>
          <p:cNvSpPr txBox="1"/>
          <p:nvPr userDrawn="1"/>
        </p:nvSpPr>
        <p:spPr>
          <a:xfrm>
            <a:off x="8719345" y="4749609"/>
            <a:ext cx="258083" cy="184666"/>
          </a:xfrm>
          <a:prstGeom prst="rect">
            <a:avLst/>
          </a:prstGeom>
          <a:noFill/>
        </p:spPr>
        <p:txBody>
          <a:bodyPr wrap="none" lIns="0" tIns="0" rIns="0" bIns="0" rtlCol="0">
            <a:spAutoFit/>
          </a:bodyPr>
          <a:lstStyle/>
          <a:p>
            <a:pPr algn="r"/>
            <a:fld id="{150E61D5-C62B-4AA2-9050-15E2E83E727B}" type="slidenum">
              <a:rPr lang="fr-FR" sz="1200" smtClean="0"/>
              <a:pPr algn="r"/>
              <a:t>‹N°›</a:t>
            </a:fld>
            <a:endParaRPr lang="fr-FR" sz="1200"/>
          </a:p>
        </p:txBody>
      </p:sp>
      <p:grpSp>
        <p:nvGrpSpPr>
          <p:cNvPr id="19" name="Groupe 18"/>
          <p:cNvGrpSpPr/>
          <p:nvPr userDrawn="1"/>
        </p:nvGrpSpPr>
        <p:grpSpPr>
          <a:xfrm flipH="1">
            <a:off x="8503909" y="4520796"/>
            <a:ext cx="641331" cy="622704"/>
            <a:chOff x="22225" y="-13970"/>
            <a:chExt cx="2780030" cy="2434590"/>
          </a:xfrm>
        </p:grpSpPr>
        <p:grpSp>
          <p:nvGrpSpPr>
            <p:cNvPr id="20" name="Group 4"/>
            <p:cNvGrpSpPr>
              <a:grpSpLocks/>
            </p:cNvGrpSpPr>
            <p:nvPr/>
          </p:nvGrpSpPr>
          <p:grpSpPr bwMode="auto">
            <a:xfrm>
              <a:off x="179705" y="372110"/>
              <a:ext cx="621665" cy="563245"/>
              <a:chOff x="6375" y="526"/>
              <a:chExt cx="979" cy="887"/>
            </a:xfrm>
          </p:grpSpPr>
          <p:sp>
            <p:nvSpPr>
              <p:cNvPr id="39" name="Freeform 5"/>
              <p:cNvSpPr>
                <a:spLocks/>
              </p:cNvSpPr>
              <p:nvPr/>
            </p:nvSpPr>
            <p:spPr bwMode="auto">
              <a:xfrm>
                <a:off x="6375" y="526"/>
                <a:ext cx="979" cy="887"/>
              </a:xfrm>
              <a:custGeom>
                <a:avLst/>
                <a:gdLst>
                  <a:gd name="T0" fmla="+- 0 9330 8447"/>
                  <a:gd name="T1" fmla="*/ T0 w 979"/>
                  <a:gd name="T2" fmla="+- 0 540 540"/>
                  <a:gd name="T3" fmla="*/ 540 h 979"/>
                  <a:gd name="T4" fmla="+- 0 8525 8447"/>
                  <a:gd name="T5" fmla="*/ T4 w 979"/>
                  <a:gd name="T6" fmla="+- 0 542 540"/>
                  <a:gd name="T7" fmla="*/ 542 h 979"/>
                  <a:gd name="T8" fmla="+- 0 8469 8447"/>
                  <a:gd name="T9" fmla="*/ T8 w 979"/>
                  <a:gd name="T10" fmla="+- 0 575 540"/>
                  <a:gd name="T11" fmla="*/ 575 h 979"/>
                  <a:gd name="T12" fmla="+- 0 8447 8447"/>
                  <a:gd name="T13" fmla="*/ T12 w 979"/>
                  <a:gd name="T14" fmla="+- 0 637 540"/>
                  <a:gd name="T15" fmla="*/ 637 h 979"/>
                  <a:gd name="T16" fmla="+- 0 8449 8447"/>
                  <a:gd name="T17" fmla="*/ T16 w 979"/>
                  <a:gd name="T18" fmla="+- 0 1442 540"/>
                  <a:gd name="T19" fmla="*/ 1442 h 979"/>
                  <a:gd name="T20" fmla="+- 0 8482 8447"/>
                  <a:gd name="T21" fmla="*/ T20 w 979"/>
                  <a:gd name="T22" fmla="+- 0 1497 540"/>
                  <a:gd name="T23" fmla="*/ 1497 h 979"/>
                  <a:gd name="T24" fmla="+- 0 8544 8447"/>
                  <a:gd name="T25" fmla="*/ T24 w 979"/>
                  <a:gd name="T26" fmla="+- 0 1520 540"/>
                  <a:gd name="T27" fmla="*/ 1520 h 979"/>
                  <a:gd name="T28" fmla="+- 0 9349 8447"/>
                  <a:gd name="T29" fmla="*/ T28 w 979"/>
                  <a:gd name="T30" fmla="+- 0 1518 540"/>
                  <a:gd name="T31" fmla="*/ 1518 h 979"/>
                  <a:gd name="T32" fmla="+- 0 9404 8447"/>
                  <a:gd name="T33" fmla="*/ T32 w 979"/>
                  <a:gd name="T34" fmla="+- 0 1485 540"/>
                  <a:gd name="T35" fmla="*/ 1485 h 979"/>
                  <a:gd name="T36" fmla="+- 0 9426 8447"/>
                  <a:gd name="T37" fmla="*/ T36 w 979"/>
                  <a:gd name="T38" fmla="+- 0 1423 540"/>
                  <a:gd name="T39" fmla="*/ 1423 h 979"/>
                  <a:gd name="T40" fmla="+- 0 9425 8447"/>
                  <a:gd name="T41" fmla="*/ T40 w 979"/>
                  <a:gd name="T42" fmla="+- 0 618 540"/>
                  <a:gd name="T43" fmla="*/ 618 h 979"/>
                  <a:gd name="T44" fmla="+- 0 9392 8447"/>
                  <a:gd name="T45" fmla="*/ T44 w 979"/>
                  <a:gd name="T46" fmla="+- 0 563 540"/>
                  <a:gd name="T47" fmla="*/ 563 h 979"/>
                  <a:gd name="T48" fmla="+- 0 9330 8447"/>
                  <a:gd name="T49" fmla="*/ T48 w 979"/>
                  <a:gd name="T50" fmla="+- 0 540 540"/>
                  <a:gd name="T51" fmla="*/ 540 h 97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979" h="979">
                    <a:moveTo>
                      <a:pt x="883" y="0"/>
                    </a:moveTo>
                    <a:lnTo>
                      <a:pt x="78" y="2"/>
                    </a:lnTo>
                    <a:lnTo>
                      <a:pt x="22" y="35"/>
                    </a:lnTo>
                    <a:lnTo>
                      <a:pt x="0" y="97"/>
                    </a:lnTo>
                    <a:lnTo>
                      <a:pt x="2" y="902"/>
                    </a:lnTo>
                    <a:lnTo>
                      <a:pt x="35" y="957"/>
                    </a:lnTo>
                    <a:lnTo>
                      <a:pt x="97" y="980"/>
                    </a:lnTo>
                    <a:lnTo>
                      <a:pt x="902" y="978"/>
                    </a:lnTo>
                    <a:lnTo>
                      <a:pt x="957" y="945"/>
                    </a:lnTo>
                    <a:lnTo>
                      <a:pt x="979" y="883"/>
                    </a:lnTo>
                    <a:lnTo>
                      <a:pt x="978" y="78"/>
                    </a:lnTo>
                    <a:lnTo>
                      <a:pt x="945" y="23"/>
                    </a:lnTo>
                    <a:lnTo>
                      <a:pt x="883" y="0"/>
                    </a:lnTo>
                    <a:close/>
                  </a:path>
                </a:pathLst>
              </a:custGeom>
              <a:solidFill>
                <a:srgbClr val="A2DAF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fr-FR"/>
              </a:p>
            </p:txBody>
          </p:sp>
        </p:grpSp>
        <p:grpSp>
          <p:nvGrpSpPr>
            <p:cNvPr id="21" name="Group 16"/>
            <p:cNvGrpSpPr>
              <a:grpSpLocks/>
            </p:cNvGrpSpPr>
            <p:nvPr/>
          </p:nvGrpSpPr>
          <p:grpSpPr bwMode="auto">
            <a:xfrm>
              <a:off x="1105535" y="-13970"/>
              <a:ext cx="467995" cy="422275"/>
              <a:chOff x="7836" y="12966"/>
              <a:chExt cx="737" cy="665"/>
            </a:xfrm>
          </p:grpSpPr>
          <p:sp>
            <p:nvSpPr>
              <p:cNvPr id="38" name="Freeform 17"/>
              <p:cNvSpPr>
                <a:spLocks/>
              </p:cNvSpPr>
              <p:nvPr/>
            </p:nvSpPr>
            <p:spPr bwMode="auto">
              <a:xfrm>
                <a:off x="7836" y="12966"/>
                <a:ext cx="737" cy="665"/>
              </a:xfrm>
              <a:custGeom>
                <a:avLst/>
                <a:gdLst>
                  <a:gd name="T0" fmla="+- 0 10442 9680"/>
                  <a:gd name="T1" fmla="*/ T0 w 845"/>
                  <a:gd name="T2" fmla="+- 0 12988 12988"/>
                  <a:gd name="T3" fmla="*/ 12988 h 845"/>
                  <a:gd name="T4" fmla="+- 0 9743 9680"/>
                  <a:gd name="T5" fmla="*/ T4 w 845"/>
                  <a:gd name="T6" fmla="+- 0 12990 12988"/>
                  <a:gd name="T7" fmla="*/ 12990 h 845"/>
                  <a:gd name="T8" fmla="+- 0 9692 9680"/>
                  <a:gd name="T9" fmla="*/ T8 w 845"/>
                  <a:gd name="T10" fmla="+- 0 13028 12988"/>
                  <a:gd name="T11" fmla="*/ 13028 h 845"/>
                  <a:gd name="T12" fmla="+- 0 9680 9680"/>
                  <a:gd name="T13" fmla="*/ T12 w 845"/>
                  <a:gd name="T14" fmla="+- 0 13071 12988"/>
                  <a:gd name="T15" fmla="*/ 13071 h 845"/>
                  <a:gd name="T16" fmla="+- 0 9683 9680"/>
                  <a:gd name="T17" fmla="*/ T16 w 845"/>
                  <a:gd name="T18" fmla="+- 0 13770 12988"/>
                  <a:gd name="T19" fmla="*/ 13770 h 845"/>
                  <a:gd name="T20" fmla="+- 0 9720 9680"/>
                  <a:gd name="T21" fmla="*/ T20 w 845"/>
                  <a:gd name="T22" fmla="+- 0 13821 12988"/>
                  <a:gd name="T23" fmla="*/ 13821 h 845"/>
                  <a:gd name="T24" fmla="+- 0 9763 9680"/>
                  <a:gd name="T25" fmla="*/ T24 w 845"/>
                  <a:gd name="T26" fmla="+- 0 13833 12988"/>
                  <a:gd name="T27" fmla="*/ 13833 h 845"/>
                  <a:gd name="T28" fmla="+- 0 10462 9680"/>
                  <a:gd name="T29" fmla="*/ T28 w 845"/>
                  <a:gd name="T30" fmla="+- 0 13831 12988"/>
                  <a:gd name="T31" fmla="*/ 13831 h 845"/>
                  <a:gd name="T32" fmla="+- 0 10513 9680"/>
                  <a:gd name="T33" fmla="*/ T32 w 845"/>
                  <a:gd name="T34" fmla="+- 0 13792 12988"/>
                  <a:gd name="T35" fmla="*/ 13792 h 845"/>
                  <a:gd name="T36" fmla="+- 0 10525 9680"/>
                  <a:gd name="T37" fmla="*/ T36 w 845"/>
                  <a:gd name="T38" fmla="+- 0 13750 12988"/>
                  <a:gd name="T39" fmla="*/ 13750 h 845"/>
                  <a:gd name="T40" fmla="+- 0 10522 9680"/>
                  <a:gd name="T41" fmla="*/ T40 w 845"/>
                  <a:gd name="T42" fmla="+- 0 13051 12988"/>
                  <a:gd name="T43" fmla="*/ 13051 h 845"/>
                  <a:gd name="T44" fmla="+- 0 10484 9680"/>
                  <a:gd name="T45" fmla="*/ T44 w 845"/>
                  <a:gd name="T46" fmla="+- 0 13000 12988"/>
                  <a:gd name="T47" fmla="*/ 13000 h 845"/>
                  <a:gd name="T48" fmla="+- 0 10442 9680"/>
                  <a:gd name="T49" fmla="*/ T48 w 845"/>
                  <a:gd name="T50" fmla="+- 0 12988 12988"/>
                  <a:gd name="T51" fmla="*/ 12988 h 84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845" h="845">
                    <a:moveTo>
                      <a:pt x="762" y="0"/>
                    </a:moveTo>
                    <a:lnTo>
                      <a:pt x="63" y="2"/>
                    </a:lnTo>
                    <a:lnTo>
                      <a:pt x="12" y="40"/>
                    </a:lnTo>
                    <a:lnTo>
                      <a:pt x="0" y="83"/>
                    </a:lnTo>
                    <a:lnTo>
                      <a:pt x="3" y="782"/>
                    </a:lnTo>
                    <a:lnTo>
                      <a:pt x="40" y="833"/>
                    </a:lnTo>
                    <a:lnTo>
                      <a:pt x="83" y="845"/>
                    </a:lnTo>
                    <a:lnTo>
                      <a:pt x="782" y="843"/>
                    </a:lnTo>
                    <a:lnTo>
                      <a:pt x="833" y="804"/>
                    </a:lnTo>
                    <a:lnTo>
                      <a:pt x="845" y="762"/>
                    </a:lnTo>
                    <a:lnTo>
                      <a:pt x="842" y="63"/>
                    </a:lnTo>
                    <a:lnTo>
                      <a:pt x="804" y="12"/>
                    </a:lnTo>
                    <a:lnTo>
                      <a:pt x="762" y="0"/>
                    </a:lnTo>
                    <a:close/>
                  </a:path>
                </a:pathLst>
              </a:custGeom>
              <a:solidFill>
                <a:srgbClr val="A5B1D7"/>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fr-FR"/>
              </a:p>
            </p:txBody>
          </p:sp>
        </p:grpSp>
        <p:grpSp>
          <p:nvGrpSpPr>
            <p:cNvPr id="22" name="Group 14"/>
            <p:cNvGrpSpPr>
              <a:grpSpLocks/>
            </p:cNvGrpSpPr>
            <p:nvPr/>
          </p:nvGrpSpPr>
          <p:grpSpPr bwMode="auto">
            <a:xfrm>
              <a:off x="2021840" y="833166"/>
              <a:ext cx="780415" cy="703533"/>
              <a:chOff x="9269" y="14314"/>
              <a:chExt cx="1229" cy="1107"/>
            </a:xfrm>
          </p:grpSpPr>
          <p:sp>
            <p:nvSpPr>
              <p:cNvPr id="26" name="Freeform 15"/>
              <p:cNvSpPr>
                <a:spLocks/>
              </p:cNvSpPr>
              <p:nvPr/>
            </p:nvSpPr>
            <p:spPr bwMode="auto">
              <a:xfrm>
                <a:off x="9269" y="14314"/>
                <a:ext cx="1229" cy="1107"/>
              </a:xfrm>
              <a:custGeom>
                <a:avLst/>
                <a:gdLst>
                  <a:gd name="T0" fmla="+- 0 11605 10525"/>
                  <a:gd name="T1" fmla="*/ T0 w 1198"/>
                  <a:gd name="T2" fmla="+- 0 14247 14247"/>
                  <a:gd name="T3" fmla="*/ 14247 h 1198"/>
                  <a:gd name="T4" fmla="+- 0 10635 10525"/>
                  <a:gd name="T5" fmla="*/ T4 w 1198"/>
                  <a:gd name="T6" fmla="+- 0 14247 14247"/>
                  <a:gd name="T7" fmla="*/ 14247 h 1198"/>
                  <a:gd name="T8" fmla="+- 0 10573 10525"/>
                  <a:gd name="T9" fmla="*/ T8 w 1198"/>
                  <a:gd name="T10" fmla="+- 0 14270 14247"/>
                  <a:gd name="T11" fmla="*/ 14270 h 1198"/>
                  <a:gd name="T12" fmla="+- 0 10534 10525"/>
                  <a:gd name="T13" fmla="*/ T12 w 1198"/>
                  <a:gd name="T14" fmla="+- 0 14321 14247"/>
                  <a:gd name="T15" fmla="*/ 14321 h 1198"/>
                  <a:gd name="T16" fmla="+- 0 10525 10525"/>
                  <a:gd name="T17" fmla="*/ T16 w 1198"/>
                  <a:gd name="T18" fmla="+- 0 14365 14247"/>
                  <a:gd name="T19" fmla="*/ 14365 h 1198"/>
                  <a:gd name="T20" fmla="+- 0 10525 10525"/>
                  <a:gd name="T21" fmla="*/ T20 w 1198"/>
                  <a:gd name="T22" fmla="+- 0 15335 14247"/>
                  <a:gd name="T23" fmla="*/ 15335 h 1198"/>
                  <a:gd name="T24" fmla="+- 0 10548 10525"/>
                  <a:gd name="T25" fmla="*/ T24 w 1198"/>
                  <a:gd name="T26" fmla="+- 0 15396 14247"/>
                  <a:gd name="T27" fmla="*/ 15396 h 1198"/>
                  <a:gd name="T28" fmla="+- 0 10599 10525"/>
                  <a:gd name="T29" fmla="*/ T28 w 1198"/>
                  <a:gd name="T30" fmla="+- 0 15436 14247"/>
                  <a:gd name="T31" fmla="*/ 15436 h 1198"/>
                  <a:gd name="T32" fmla="+- 0 10643 10525"/>
                  <a:gd name="T33" fmla="*/ T32 w 1198"/>
                  <a:gd name="T34" fmla="+- 0 15444 14247"/>
                  <a:gd name="T35" fmla="*/ 15444 h 1198"/>
                  <a:gd name="T36" fmla="+- 0 11613 10525"/>
                  <a:gd name="T37" fmla="*/ T36 w 1198"/>
                  <a:gd name="T38" fmla="+- 0 15444 14247"/>
                  <a:gd name="T39" fmla="*/ 15444 h 1198"/>
                  <a:gd name="T40" fmla="+- 0 11675 10525"/>
                  <a:gd name="T41" fmla="*/ T40 w 1198"/>
                  <a:gd name="T42" fmla="+- 0 15422 14247"/>
                  <a:gd name="T43" fmla="*/ 15422 h 1198"/>
                  <a:gd name="T44" fmla="+- 0 11714 10525"/>
                  <a:gd name="T45" fmla="*/ T44 w 1198"/>
                  <a:gd name="T46" fmla="+- 0 15371 14247"/>
                  <a:gd name="T47" fmla="*/ 15371 h 1198"/>
                  <a:gd name="T48" fmla="+- 0 11723 10525"/>
                  <a:gd name="T49" fmla="*/ T48 w 1198"/>
                  <a:gd name="T50" fmla="+- 0 15327 14247"/>
                  <a:gd name="T51" fmla="*/ 15327 h 1198"/>
                  <a:gd name="T52" fmla="+- 0 11723 10525"/>
                  <a:gd name="T53" fmla="*/ T52 w 1198"/>
                  <a:gd name="T54" fmla="+- 0 14357 14247"/>
                  <a:gd name="T55" fmla="*/ 14357 h 1198"/>
                  <a:gd name="T56" fmla="+- 0 11700 10525"/>
                  <a:gd name="T57" fmla="*/ T56 w 1198"/>
                  <a:gd name="T58" fmla="+- 0 14295 14247"/>
                  <a:gd name="T59" fmla="*/ 14295 h 1198"/>
                  <a:gd name="T60" fmla="+- 0 11649 10525"/>
                  <a:gd name="T61" fmla="*/ T60 w 1198"/>
                  <a:gd name="T62" fmla="+- 0 14256 14247"/>
                  <a:gd name="T63" fmla="*/ 14256 h 1198"/>
                  <a:gd name="T64" fmla="+- 0 11605 10525"/>
                  <a:gd name="T65" fmla="*/ T64 w 1198"/>
                  <a:gd name="T66" fmla="+- 0 14247 14247"/>
                  <a:gd name="T67" fmla="*/ 14247 h 11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198" h="1198">
                    <a:moveTo>
                      <a:pt x="1080" y="0"/>
                    </a:moveTo>
                    <a:lnTo>
                      <a:pt x="110" y="0"/>
                    </a:lnTo>
                    <a:lnTo>
                      <a:pt x="48" y="23"/>
                    </a:lnTo>
                    <a:lnTo>
                      <a:pt x="9" y="74"/>
                    </a:lnTo>
                    <a:lnTo>
                      <a:pt x="0" y="118"/>
                    </a:lnTo>
                    <a:lnTo>
                      <a:pt x="0" y="1088"/>
                    </a:lnTo>
                    <a:lnTo>
                      <a:pt x="23" y="1149"/>
                    </a:lnTo>
                    <a:lnTo>
                      <a:pt x="74" y="1189"/>
                    </a:lnTo>
                    <a:lnTo>
                      <a:pt x="118" y="1197"/>
                    </a:lnTo>
                    <a:lnTo>
                      <a:pt x="1088" y="1197"/>
                    </a:lnTo>
                    <a:lnTo>
                      <a:pt x="1150" y="1175"/>
                    </a:lnTo>
                    <a:lnTo>
                      <a:pt x="1189" y="1124"/>
                    </a:lnTo>
                    <a:lnTo>
                      <a:pt x="1198" y="1080"/>
                    </a:lnTo>
                    <a:lnTo>
                      <a:pt x="1198" y="110"/>
                    </a:lnTo>
                    <a:lnTo>
                      <a:pt x="1175" y="48"/>
                    </a:lnTo>
                    <a:lnTo>
                      <a:pt x="1124" y="9"/>
                    </a:lnTo>
                    <a:lnTo>
                      <a:pt x="1080" y="0"/>
                    </a:lnTo>
                    <a:close/>
                  </a:path>
                </a:pathLst>
              </a:custGeom>
              <a:solidFill>
                <a:srgbClr val="0C318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fr-FR"/>
              </a:p>
            </p:txBody>
          </p:sp>
        </p:grpSp>
        <p:grpSp>
          <p:nvGrpSpPr>
            <p:cNvPr id="23" name="Group 12"/>
            <p:cNvGrpSpPr>
              <a:grpSpLocks/>
            </p:cNvGrpSpPr>
            <p:nvPr/>
          </p:nvGrpSpPr>
          <p:grpSpPr bwMode="auto">
            <a:xfrm>
              <a:off x="22225" y="1857375"/>
              <a:ext cx="936625" cy="563245"/>
              <a:chOff x="6122" y="15920"/>
              <a:chExt cx="1475" cy="887"/>
            </a:xfrm>
          </p:grpSpPr>
          <p:sp>
            <p:nvSpPr>
              <p:cNvPr id="24" name="Freeform 13"/>
              <p:cNvSpPr>
                <a:spLocks/>
              </p:cNvSpPr>
              <p:nvPr/>
            </p:nvSpPr>
            <p:spPr bwMode="auto">
              <a:xfrm>
                <a:off x="6122" y="15920"/>
                <a:ext cx="1475" cy="887"/>
              </a:xfrm>
              <a:custGeom>
                <a:avLst/>
                <a:gdLst>
                  <a:gd name="T0" fmla="+- 0 7448 6087"/>
                  <a:gd name="T1" fmla="*/ T0 w 1510"/>
                  <a:gd name="T2" fmla="+- 0 15920 15920"/>
                  <a:gd name="T3" fmla="*/ 15920 h 918"/>
                  <a:gd name="T4" fmla="+- 0 6224 6087"/>
                  <a:gd name="T5" fmla="*/ T4 w 1510"/>
                  <a:gd name="T6" fmla="+- 0 15921 15920"/>
                  <a:gd name="T7" fmla="*/ 15921 h 918"/>
                  <a:gd name="T8" fmla="+- 0 6160 6087"/>
                  <a:gd name="T9" fmla="*/ T8 w 1510"/>
                  <a:gd name="T10" fmla="+- 0 15940 15920"/>
                  <a:gd name="T11" fmla="*/ 15940 h 918"/>
                  <a:gd name="T12" fmla="+- 0 6113 6087"/>
                  <a:gd name="T13" fmla="*/ T12 w 1510"/>
                  <a:gd name="T14" fmla="+- 0 15984 15920"/>
                  <a:gd name="T15" fmla="*/ 15984 h 918"/>
                  <a:gd name="T16" fmla="+- 0 6089 6087"/>
                  <a:gd name="T17" fmla="*/ T16 w 1510"/>
                  <a:gd name="T18" fmla="+- 0 16046 15920"/>
                  <a:gd name="T19" fmla="*/ 16046 h 918"/>
                  <a:gd name="T20" fmla="+- 0 6087 6087"/>
                  <a:gd name="T21" fmla="*/ T20 w 1510"/>
                  <a:gd name="T22" fmla="+- 0 16069 15920"/>
                  <a:gd name="T23" fmla="*/ 16069 h 918"/>
                  <a:gd name="T24" fmla="+- 0 6087 6087"/>
                  <a:gd name="T25" fmla="*/ T24 w 1510"/>
                  <a:gd name="T26" fmla="+- 0 16838 15920"/>
                  <a:gd name="T27" fmla="*/ 16838 h 918"/>
                  <a:gd name="T28" fmla="+- 0 7597 6087"/>
                  <a:gd name="T29" fmla="*/ T28 w 1510"/>
                  <a:gd name="T30" fmla="+- 0 16838 15920"/>
                  <a:gd name="T31" fmla="*/ 16838 h 918"/>
                  <a:gd name="T32" fmla="+- 0 7596 6087"/>
                  <a:gd name="T33" fmla="*/ T32 w 1510"/>
                  <a:gd name="T34" fmla="+- 0 16057 15920"/>
                  <a:gd name="T35" fmla="*/ 16057 h 918"/>
                  <a:gd name="T36" fmla="+- 0 7593 6087"/>
                  <a:gd name="T37" fmla="*/ T36 w 1510"/>
                  <a:gd name="T38" fmla="+- 0 16034 15920"/>
                  <a:gd name="T39" fmla="*/ 16034 h 918"/>
                  <a:gd name="T40" fmla="+- 0 7564 6087"/>
                  <a:gd name="T41" fmla="*/ T40 w 1510"/>
                  <a:gd name="T42" fmla="+- 0 15976 15920"/>
                  <a:gd name="T43" fmla="*/ 15976 h 918"/>
                  <a:gd name="T44" fmla="+- 0 7514 6087"/>
                  <a:gd name="T45" fmla="*/ T44 w 1510"/>
                  <a:gd name="T46" fmla="+- 0 15935 15920"/>
                  <a:gd name="T47" fmla="*/ 15935 h 918"/>
                  <a:gd name="T48" fmla="+- 0 7471 6087"/>
                  <a:gd name="T49" fmla="*/ T48 w 1510"/>
                  <a:gd name="T50" fmla="+- 0 15922 15920"/>
                  <a:gd name="T51" fmla="*/ 15922 h 918"/>
                  <a:gd name="T52" fmla="+- 0 7448 6087"/>
                  <a:gd name="T53" fmla="*/ T52 w 1510"/>
                  <a:gd name="T54" fmla="+- 0 15920 15920"/>
                  <a:gd name="T55" fmla="*/ 15920 h 91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1510" h="918">
                    <a:moveTo>
                      <a:pt x="1361" y="0"/>
                    </a:moveTo>
                    <a:lnTo>
                      <a:pt x="137" y="1"/>
                    </a:lnTo>
                    <a:lnTo>
                      <a:pt x="73" y="20"/>
                    </a:lnTo>
                    <a:lnTo>
                      <a:pt x="26" y="64"/>
                    </a:lnTo>
                    <a:lnTo>
                      <a:pt x="2" y="126"/>
                    </a:lnTo>
                    <a:lnTo>
                      <a:pt x="0" y="149"/>
                    </a:lnTo>
                    <a:lnTo>
                      <a:pt x="0" y="918"/>
                    </a:lnTo>
                    <a:lnTo>
                      <a:pt x="1510" y="918"/>
                    </a:lnTo>
                    <a:lnTo>
                      <a:pt x="1509" y="137"/>
                    </a:lnTo>
                    <a:lnTo>
                      <a:pt x="1506" y="114"/>
                    </a:lnTo>
                    <a:lnTo>
                      <a:pt x="1477" y="56"/>
                    </a:lnTo>
                    <a:lnTo>
                      <a:pt x="1427" y="15"/>
                    </a:lnTo>
                    <a:lnTo>
                      <a:pt x="1384" y="2"/>
                    </a:lnTo>
                    <a:lnTo>
                      <a:pt x="1361" y="0"/>
                    </a:lnTo>
                  </a:path>
                </a:pathLst>
              </a:custGeom>
              <a:solidFill>
                <a:srgbClr val="0075B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fr-FR"/>
              </a:p>
            </p:txBody>
          </p:sp>
        </p:grpSp>
      </p:grpSp>
      <p:sp>
        <p:nvSpPr>
          <p:cNvPr id="17" name="object 4">
            <a:extLst>
              <a:ext uri="{FF2B5EF4-FFF2-40B4-BE49-F238E27FC236}">
                <a16:creationId xmlns:a16="http://schemas.microsoft.com/office/drawing/2014/main" id="{C628995B-8FEA-42DF-BC2E-6E2441D7FFC5}"/>
              </a:ext>
            </a:extLst>
          </p:cNvPr>
          <p:cNvSpPr>
            <a:spLocks noChangeAspect="1"/>
          </p:cNvSpPr>
          <p:nvPr userDrawn="1"/>
        </p:nvSpPr>
        <p:spPr>
          <a:xfrm>
            <a:off x="11729" y="4710637"/>
            <a:ext cx="924359" cy="312046"/>
          </a:xfrm>
          <a:prstGeom prst="rect">
            <a:avLst/>
          </a:prstGeom>
          <a:blipFill>
            <a:blip r:embed="rId6"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548885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6" r:id="rId3"/>
    <p:sldLayoutId id="2147483667" r:id="rId4"/>
  </p:sldLayoutIdLst>
  <p:hf hdr="0" ftr="0" dt="0"/>
  <p:txStyles>
    <p:titleStyle>
      <a:lvl1pPr algn="r" defTabSz="914400" rtl="0" eaLnBrk="1" latinLnBrk="0" hangingPunct="1">
        <a:lnSpc>
          <a:spcPct val="90000"/>
        </a:lnSpc>
        <a:spcBef>
          <a:spcPct val="0"/>
        </a:spcBef>
        <a:buNone/>
        <a:defRPr sz="2000" b="1" kern="1200">
          <a:solidFill>
            <a:srgbClr val="21348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13480"/>
        </a:buClr>
        <a:buFont typeface="Arial" panose="020B0604020202020204" pitchFamily="34" charset="0"/>
        <a:buChar char="•"/>
        <a:defRPr sz="2000" kern="1200">
          <a:solidFill>
            <a:schemeClr val="tx1"/>
          </a:solidFill>
          <a:latin typeface="+mn-lt"/>
          <a:ea typeface="+mn-ea"/>
          <a:cs typeface="+mn-cs"/>
        </a:defRPr>
      </a:lvl1pPr>
      <a:lvl2pPr marL="452438" indent="-228600" algn="l" defTabSz="914400" rtl="0" eaLnBrk="1" latinLnBrk="0" hangingPunct="1">
        <a:lnSpc>
          <a:spcPct val="90000"/>
        </a:lnSpc>
        <a:spcBef>
          <a:spcPts val="500"/>
        </a:spcBef>
        <a:buClr>
          <a:srgbClr val="213480"/>
        </a:buClr>
        <a:buFont typeface="Wingdings" panose="05000000000000000000" pitchFamily="2" charset="2"/>
        <a:buChar char="ü"/>
        <a:defRPr sz="1800" kern="1200">
          <a:solidFill>
            <a:schemeClr val="tx1"/>
          </a:solidFill>
          <a:latin typeface="+mn-lt"/>
          <a:ea typeface="+mn-ea"/>
          <a:cs typeface="+mn-cs"/>
        </a:defRPr>
      </a:lvl2pPr>
      <a:lvl3pPr marL="722313" indent="-228600" algn="l" defTabSz="914400" rtl="0" eaLnBrk="1" latinLnBrk="0" hangingPunct="1">
        <a:lnSpc>
          <a:spcPct val="90000"/>
        </a:lnSpc>
        <a:spcBef>
          <a:spcPts val="500"/>
        </a:spcBef>
        <a:buClr>
          <a:srgbClr val="213480"/>
        </a:buClr>
        <a:buFont typeface="Calibri" panose="020F0502020204030204" pitchFamily="34" charset="0"/>
        <a:buChar char="‐"/>
        <a:defRPr sz="1600" kern="1200">
          <a:solidFill>
            <a:schemeClr val="tx1"/>
          </a:solidFill>
          <a:latin typeface="+mn-lt"/>
          <a:ea typeface="+mn-ea"/>
          <a:cs typeface="+mn-cs"/>
        </a:defRPr>
      </a:lvl3pPr>
      <a:lvl4pPr marL="981075" indent="-228600" algn="l" defTabSz="914400" rtl="0" eaLnBrk="1" latinLnBrk="0" hangingPunct="1">
        <a:lnSpc>
          <a:spcPct val="90000"/>
        </a:lnSpc>
        <a:spcBef>
          <a:spcPts val="500"/>
        </a:spcBef>
        <a:buClr>
          <a:srgbClr val="213480"/>
        </a:buClr>
        <a:buFont typeface="Arial" panose="020B0604020202020204" pitchFamily="34" charset="0"/>
        <a:buChar char="•"/>
        <a:defRPr sz="1400" kern="1200">
          <a:solidFill>
            <a:schemeClr val="tx1"/>
          </a:solidFill>
          <a:latin typeface="+mn-lt"/>
          <a:ea typeface="+mn-ea"/>
          <a:cs typeface="+mn-cs"/>
        </a:defRPr>
      </a:lvl4pPr>
      <a:lvl5pPr marL="1250950" indent="-228600" algn="l" defTabSz="914400" rtl="0" eaLnBrk="1" latinLnBrk="0" hangingPunct="1">
        <a:lnSpc>
          <a:spcPct val="90000"/>
        </a:lnSpc>
        <a:spcBef>
          <a:spcPts val="500"/>
        </a:spcBef>
        <a:buClr>
          <a:srgbClr val="213480"/>
        </a:buClr>
        <a:buFont typeface="Calibri" panose="020F050202020403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aidelog.or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40C269-4D87-4ED4-AAAE-938129DE8BB8}"/>
              </a:ext>
            </a:extLst>
          </p:cNvPr>
          <p:cNvSpPr>
            <a:spLocks noGrp="1"/>
          </p:cNvSpPr>
          <p:nvPr>
            <p:ph type="ctrTitle"/>
          </p:nvPr>
        </p:nvSpPr>
        <p:spPr>
          <a:xfrm>
            <a:off x="818438" y="1569869"/>
            <a:ext cx="7772400" cy="1429314"/>
          </a:xfrm>
        </p:spPr>
        <p:txBody>
          <a:bodyPr>
            <a:normAutofit/>
          </a:bodyPr>
          <a:lstStyle/>
          <a:p>
            <a:r>
              <a:rPr lang="fr-FR" dirty="0"/>
              <a:t>Pilotage des flux de distribution des masques FFP2 et chirurgicaux</a:t>
            </a:r>
          </a:p>
        </p:txBody>
      </p:sp>
      <p:sp>
        <p:nvSpPr>
          <p:cNvPr id="3" name="Sous-titre 2">
            <a:extLst>
              <a:ext uri="{FF2B5EF4-FFF2-40B4-BE49-F238E27FC236}">
                <a16:creationId xmlns:a16="http://schemas.microsoft.com/office/drawing/2014/main" id="{0998A55A-230E-4732-8C69-725AE557E2F3}"/>
              </a:ext>
            </a:extLst>
          </p:cNvPr>
          <p:cNvSpPr>
            <a:spLocks noGrp="1"/>
          </p:cNvSpPr>
          <p:nvPr>
            <p:ph type="subTitle" idx="1"/>
          </p:nvPr>
        </p:nvSpPr>
        <p:spPr>
          <a:xfrm>
            <a:off x="1160124" y="3107599"/>
            <a:ext cx="6858000" cy="1033074"/>
          </a:xfrm>
        </p:spPr>
        <p:txBody>
          <a:bodyPr>
            <a:normAutofit/>
          </a:bodyPr>
          <a:lstStyle/>
          <a:p>
            <a:r>
              <a:rPr lang="fr-FR" dirty="0"/>
              <a:t>Proposition d’appui</a:t>
            </a:r>
          </a:p>
          <a:p>
            <a:r>
              <a:rPr lang="fr-FR" dirty="0"/>
              <a:t>mars 2020</a:t>
            </a:r>
          </a:p>
        </p:txBody>
      </p:sp>
      <p:pic>
        <p:nvPicPr>
          <p:cNvPr id="1026" name="Picture 2" descr="Image result for dgos">
            <a:extLst>
              <a:ext uri="{FF2B5EF4-FFF2-40B4-BE49-F238E27FC236}">
                <a16:creationId xmlns:a16="http://schemas.microsoft.com/office/drawing/2014/main" id="{9D713A5F-ABC3-409F-9799-7F9A542CE0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986" t="16168" r="13706" b="13669"/>
          <a:stretch/>
        </p:blipFill>
        <p:spPr bwMode="auto">
          <a:xfrm>
            <a:off x="81315" y="6888"/>
            <a:ext cx="1537881" cy="866415"/>
          </a:xfrm>
          <a:prstGeom prst="rect">
            <a:avLst/>
          </a:prstGeom>
          <a:noFill/>
          <a:extLst>
            <a:ext uri="{909E8E84-426E-40DD-AFC4-6F175D3DCCD1}">
              <a14:hiddenFill xmlns:a14="http://schemas.microsoft.com/office/drawing/2010/main">
                <a:solidFill>
                  <a:srgbClr val="FFFFFF"/>
                </a:solidFill>
              </a14:hiddenFill>
            </a:ext>
          </a:extLst>
        </p:spPr>
      </p:pic>
      <p:sp>
        <p:nvSpPr>
          <p:cNvPr id="5" name="Sous-titre 2">
            <a:extLst>
              <a:ext uri="{FF2B5EF4-FFF2-40B4-BE49-F238E27FC236}">
                <a16:creationId xmlns:a16="http://schemas.microsoft.com/office/drawing/2014/main" id="{7B7C6A7C-10F8-4AB2-B41E-51865B858C35}"/>
              </a:ext>
            </a:extLst>
          </p:cNvPr>
          <p:cNvSpPr txBox="1">
            <a:spLocks/>
          </p:cNvSpPr>
          <p:nvPr/>
        </p:nvSpPr>
        <p:spPr>
          <a:xfrm>
            <a:off x="6477000" y="4279899"/>
            <a:ext cx="2209800" cy="382543"/>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Clr>
                <a:srgbClr val="213480"/>
              </a:buClr>
              <a:buFont typeface="Arial" panose="020B0604020202020204" pitchFamily="34" charset="0"/>
              <a:buNone/>
              <a:defRPr sz="2400" kern="1200">
                <a:solidFill>
                  <a:srgbClr val="0074B8"/>
                </a:solidFill>
                <a:latin typeface="+mn-lt"/>
                <a:ea typeface="+mn-ea"/>
                <a:cs typeface="+mn-cs"/>
              </a:defRPr>
            </a:lvl1pPr>
            <a:lvl2pPr marL="457200" indent="0" algn="ctr" defTabSz="914400" rtl="0" eaLnBrk="1" latinLnBrk="0" hangingPunct="1">
              <a:lnSpc>
                <a:spcPct val="90000"/>
              </a:lnSpc>
              <a:spcBef>
                <a:spcPts val="500"/>
              </a:spcBef>
              <a:buClr>
                <a:srgbClr val="213480"/>
              </a:buClr>
              <a:buFont typeface="Wingdings" panose="05000000000000000000" pitchFamily="2" charset="2"/>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rgbClr val="213480"/>
              </a:buClr>
              <a:buFont typeface="Calibri" panose="020F050202020403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rgbClr val="213480"/>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213480"/>
              </a:buClr>
              <a:buFont typeface="Calibri" panose="020F050202020403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dirty="0">
                <a:solidFill>
                  <a:schemeClr val="bg1">
                    <a:lumMod val="50000"/>
                  </a:schemeClr>
                </a:solidFill>
              </a:rPr>
              <a:t>Version 1.1</a:t>
            </a:r>
          </a:p>
        </p:txBody>
      </p:sp>
      <p:pic>
        <p:nvPicPr>
          <p:cNvPr id="7" name="Picture 2" descr="image001"/>
          <p:cNvPicPr>
            <a:picLocks noChangeAspect="1" noChangeArrowheads="1"/>
          </p:cNvPicPr>
          <p:nvPr/>
        </p:nvPicPr>
        <p:blipFill rotWithShape="1">
          <a:blip r:embed="rId3">
            <a:extLst>
              <a:ext uri="{28A0092B-C50C-407E-A947-70E740481C1C}">
                <a14:useLocalDpi xmlns:a14="http://schemas.microsoft.com/office/drawing/2010/main" val="0"/>
              </a:ext>
            </a:extLst>
          </a:blip>
          <a:srcRect l="64165" t="2978" r="3264" b="77022"/>
          <a:stretch/>
        </p:blipFill>
        <p:spPr bwMode="auto">
          <a:xfrm>
            <a:off x="1619196" y="31798"/>
            <a:ext cx="1772114" cy="81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8930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7">
            <a:extLst>
              <a:ext uri="{FF2B5EF4-FFF2-40B4-BE49-F238E27FC236}">
                <a16:creationId xmlns:a16="http://schemas.microsoft.com/office/drawing/2014/main" id="{88C359F8-299A-47A2-AADE-EABD49DFE95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254" b="1"/>
          <a:stretch/>
        </p:blipFill>
        <p:spPr bwMode="auto">
          <a:xfrm>
            <a:off x="85516" y="1373535"/>
            <a:ext cx="2143125" cy="1901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re 2">
            <a:extLst>
              <a:ext uri="{FF2B5EF4-FFF2-40B4-BE49-F238E27FC236}">
                <a16:creationId xmlns:a16="http://schemas.microsoft.com/office/drawing/2014/main" id="{E2F25259-B344-45E5-804C-6070141305F3}"/>
              </a:ext>
            </a:extLst>
          </p:cNvPr>
          <p:cNvSpPr>
            <a:spLocks noGrp="1"/>
          </p:cNvSpPr>
          <p:nvPr>
            <p:ph type="title"/>
          </p:nvPr>
        </p:nvSpPr>
        <p:spPr/>
        <p:txBody>
          <a:bodyPr/>
          <a:lstStyle/>
          <a:p>
            <a:r>
              <a:rPr lang="fr-FR"/>
              <a:t>SOMMAIRE</a:t>
            </a:r>
          </a:p>
        </p:txBody>
      </p:sp>
      <p:grpSp>
        <p:nvGrpSpPr>
          <p:cNvPr id="2" name="Groupe 1">
            <a:extLst>
              <a:ext uri="{FF2B5EF4-FFF2-40B4-BE49-F238E27FC236}">
                <a16:creationId xmlns:a16="http://schemas.microsoft.com/office/drawing/2014/main" id="{77BA00CE-3AFD-427F-8192-0F75BBB96B43}"/>
              </a:ext>
            </a:extLst>
          </p:cNvPr>
          <p:cNvGrpSpPr/>
          <p:nvPr/>
        </p:nvGrpSpPr>
        <p:grpSpPr>
          <a:xfrm>
            <a:off x="2097646" y="1589637"/>
            <a:ext cx="6738188" cy="369039"/>
            <a:chOff x="2796861" y="2157600"/>
            <a:chExt cx="8984250" cy="492052"/>
          </a:xfrm>
        </p:grpSpPr>
        <p:sp>
          <p:nvSpPr>
            <p:cNvPr id="4" name="Rectangle 3">
              <a:extLst>
                <a:ext uri="{FF2B5EF4-FFF2-40B4-BE49-F238E27FC236}">
                  <a16:creationId xmlns:a16="http://schemas.microsoft.com/office/drawing/2014/main" id="{31BDAA36-4E8D-49B4-B6FC-A8905DF009B7}"/>
                </a:ext>
              </a:extLst>
            </p:cNvPr>
            <p:cNvSpPr/>
            <p:nvPr/>
          </p:nvSpPr>
          <p:spPr>
            <a:xfrm>
              <a:off x="3288446" y="2162623"/>
              <a:ext cx="8492665" cy="482007"/>
            </a:xfrm>
            <a:prstGeom prst="rect">
              <a:avLst/>
            </a:prstGeom>
            <a:ln w="1905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r>
                <a:rPr lang="fr-FR" b="1" dirty="0"/>
                <a:t>Principes de fonctionnement</a:t>
              </a:r>
              <a:endParaRPr lang="fr-FR" dirty="0"/>
            </a:p>
          </p:txBody>
        </p:sp>
        <p:sp>
          <p:nvSpPr>
            <p:cNvPr id="10" name="Rectangle 9">
              <a:extLst>
                <a:ext uri="{FF2B5EF4-FFF2-40B4-BE49-F238E27FC236}">
                  <a16:creationId xmlns:a16="http://schemas.microsoft.com/office/drawing/2014/main" id="{8D645ABA-86AE-47CE-BAF0-6C7EC39B3B9B}"/>
                </a:ext>
              </a:extLst>
            </p:cNvPr>
            <p:cNvSpPr/>
            <p:nvPr/>
          </p:nvSpPr>
          <p:spPr>
            <a:xfrm>
              <a:off x="2796861" y="2157600"/>
              <a:ext cx="349320" cy="49205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 name="Groupe 19">
            <a:extLst>
              <a:ext uri="{FF2B5EF4-FFF2-40B4-BE49-F238E27FC236}">
                <a16:creationId xmlns:a16="http://schemas.microsoft.com/office/drawing/2014/main" id="{551F77ED-CEB5-4972-8F6D-1DBFD15E8B99}"/>
              </a:ext>
            </a:extLst>
          </p:cNvPr>
          <p:cNvGrpSpPr/>
          <p:nvPr/>
        </p:nvGrpSpPr>
        <p:grpSpPr>
          <a:xfrm>
            <a:off x="2097646" y="2153177"/>
            <a:ext cx="6738188" cy="369038"/>
            <a:chOff x="2796861" y="2932831"/>
            <a:chExt cx="8984250" cy="492051"/>
          </a:xfrm>
        </p:grpSpPr>
        <p:sp>
          <p:nvSpPr>
            <p:cNvPr id="8" name="Rectangle 7">
              <a:extLst>
                <a:ext uri="{FF2B5EF4-FFF2-40B4-BE49-F238E27FC236}">
                  <a16:creationId xmlns:a16="http://schemas.microsoft.com/office/drawing/2014/main" id="{06E7BC46-AA66-428A-B43F-B0B1EC04D5E8}"/>
                </a:ext>
              </a:extLst>
            </p:cNvPr>
            <p:cNvSpPr/>
            <p:nvPr/>
          </p:nvSpPr>
          <p:spPr>
            <a:xfrm>
              <a:off x="3288446" y="2937855"/>
              <a:ext cx="8492665" cy="482007"/>
            </a:xfrm>
            <a:prstGeom prst="rect">
              <a:avLst/>
            </a:prstGeom>
            <a:ln w="19050">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r>
                <a:rPr lang="fr-FR" dirty="0"/>
                <a:t>Dimensionnement de l’équipe projet</a:t>
              </a:r>
            </a:p>
          </p:txBody>
        </p:sp>
        <p:sp>
          <p:nvSpPr>
            <p:cNvPr id="13" name="Rectangle 12">
              <a:extLst>
                <a:ext uri="{FF2B5EF4-FFF2-40B4-BE49-F238E27FC236}">
                  <a16:creationId xmlns:a16="http://schemas.microsoft.com/office/drawing/2014/main" id="{78781DEC-8B1A-4D2D-9918-DFC6375A598C}"/>
                </a:ext>
              </a:extLst>
            </p:cNvPr>
            <p:cNvSpPr/>
            <p:nvPr/>
          </p:nvSpPr>
          <p:spPr>
            <a:xfrm>
              <a:off x="2796861" y="2932831"/>
              <a:ext cx="349320" cy="492051"/>
            </a:xfrm>
            <a:prstGeom prst="rect">
              <a:avLst/>
            </a:prstGeom>
            <a:solidFill>
              <a:schemeClr val="accent6"/>
            </a:solidFill>
            <a:ln>
              <a:solidFill>
                <a:schemeClr val="accent6"/>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grpSp>
      <p:grpSp>
        <p:nvGrpSpPr>
          <p:cNvPr id="21" name="Groupe 20">
            <a:extLst>
              <a:ext uri="{FF2B5EF4-FFF2-40B4-BE49-F238E27FC236}">
                <a16:creationId xmlns:a16="http://schemas.microsoft.com/office/drawing/2014/main" id="{2221D435-7381-4BFC-A2C2-1AECF13657CF}"/>
              </a:ext>
            </a:extLst>
          </p:cNvPr>
          <p:cNvGrpSpPr/>
          <p:nvPr/>
        </p:nvGrpSpPr>
        <p:grpSpPr>
          <a:xfrm>
            <a:off x="2097646" y="2746095"/>
            <a:ext cx="6738188" cy="369041"/>
            <a:chOff x="2796861" y="3701773"/>
            <a:chExt cx="8984250" cy="492055"/>
          </a:xfrm>
        </p:grpSpPr>
        <p:sp>
          <p:nvSpPr>
            <p:cNvPr id="5" name="Rectangle 4">
              <a:extLst>
                <a:ext uri="{FF2B5EF4-FFF2-40B4-BE49-F238E27FC236}">
                  <a16:creationId xmlns:a16="http://schemas.microsoft.com/office/drawing/2014/main" id="{E3711D5C-295E-4253-A7BB-3BB4F6A36FD7}"/>
                </a:ext>
              </a:extLst>
            </p:cNvPr>
            <p:cNvSpPr/>
            <p:nvPr/>
          </p:nvSpPr>
          <p:spPr>
            <a:xfrm>
              <a:off x="3288446" y="3711821"/>
              <a:ext cx="8492665" cy="482007"/>
            </a:xfrm>
            <a:prstGeom prst="rect">
              <a:avLst/>
            </a:prstGeom>
            <a:ln w="19050">
              <a:solidFill>
                <a:schemeClr val="accent5">
                  <a:lumMod val="50000"/>
                </a:schemeClr>
              </a:solidFill>
            </a:ln>
          </p:spPr>
          <p:style>
            <a:lnRef idx="2">
              <a:schemeClr val="accent5"/>
            </a:lnRef>
            <a:fillRef idx="1">
              <a:schemeClr val="lt1"/>
            </a:fillRef>
            <a:effectRef idx="0">
              <a:schemeClr val="accent5"/>
            </a:effectRef>
            <a:fontRef idx="minor">
              <a:schemeClr val="dk1"/>
            </a:fontRef>
          </p:style>
          <p:txBody>
            <a:bodyPr rtlCol="0" anchor="ctr"/>
            <a:lstStyle/>
            <a:p>
              <a:r>
                <a:rPr lang="fr-FR" dirty="0"/>
                <a:t>Outils prévus</a:t>
              </a:r>
            </a:p>
          </p:txBody>
        </p:sp>
        <p:sp>
          <p:nvSpPr>
            <p:cNvPr id="14" name="Rectangle 13">
              <a:extLst>
                <a:ext uri="{FF2B5EF4-FFF2-40B4-BE49-F238E27FC236}">
                  <a16:creationId xmlns:a16="http://schemas.microsoft.com/office/drawing/2014/main" id="{D529B5B1-184B-421F-8180-C3D2F1BFEE9D}"/>
                </a:ext>
              </a:extLst>
            </p:cNvPr>
            <p:cNvSpPr/>
            <p:nvPr/>
          </p:nvSpPr>
          <p:spPr>
            <a:xfrm>
              <a:off x="2796861" y="3701773"/>
              <a:ext cx="349320" cy="492051"/>
            </a:xfrm>
            <a:prstGeom prst="rect">
              <a:avLst/>
            </a:prstGeom>
            <a:solidFill>
              <a:schemeClr val="accent5">
                <a:lumMod val="50000"/>
              </a:schemeClr>
            </a:solidFill>
            <a:ln>
              <a:solidFill>
                <a:schemeClr val="accent5">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018C07FB-8EF8-4B1A-AA16-E66BDE1DFBEB}"/>
              </a:ext>
            </a:extLst>
          </p:cNvPr>
          <p:cNvSpPr/>
          <p:nvPr/>
        </p:nvSpPr>
        <p:spPr>
          <a:xfrm>
            <a:off x="2076450" y="1128825"/>
            <a:ext cx="6991350" cy="1466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e 5">
            <a:extLst>
              <a:ext uri="{FF2B5EF4-FFF2-40B4-BE49-F238E27FC236}">
                <a16:creationId xmlns:a16="http://schemas.microsoft.com/office/drawing/2014/main" id="{941E2F2B-BFC1-4A52-BA35-1995AEBC9570}"/>
              </a:ext>
            </a:extLst>
          </p:cNvPr>
          <p:cNvGrpSpPr/>
          <p:nvPr/>
        </p:nvGrpSpPr>
        <p:grpSpPr>
          <a:xfrm>
            <a:off x="2096486" y="3342703"/>
            <a:ext cx="6738188" cy="369041"/>
            <a:chOff x="2096486" y="3003661"/>
            <a:chExt cx="6738188" cy="369041"/>
          </a:xfrm>
        </p:grpSpPr>
        <p:sp>
          <p:nvSpPr>
            <p:cNvPr id="15" name="Rectangle 14">
              <a:extLst>
                <a:ext uri="{FF2B5EF4-FFF2-40B4-BE49-F238E27FC236}">
                  <a16:creationId xmlns:a16="http://schemas.microsoft.com/office/drawing/2014/main" id="{4AD99E71-F4EA-470E-A618-71C8D9C0A33E}"/>
                </a:ext>
              </a:extLst>
            </p:cNvPr>
            <p:cNvSpPr/>
            <p:nvPr/>
          </p:nvSpPr>
          <p:spPr>
            <a:xfrm>
              <a:off x="2465175" y="3011198"/>
              <a:ext cx="6369499" cy="361504"/>
            </a:xfrm>
            <a:prstGeom prst="rect">
              <a:avLst/>
            </a:prstGeom>
            <a:ln w="19050">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r>
                <a:rPr lang="fr-FR" dirty="0"/>
                <a:t>Modalités pratiques</a:t>
              </a:r>
            </a:p>
          </p:txBody>
        </p:sp>
        <p:sp>
          <p:nvSpPr>
            <p:cNvPr id="17" name="Rectangle 16">
              <a:extLst>
                <a:ext uri="{FF2B5EF4-FFF2-40B4-BE49-F238E27FC236}">
                  <a16:creationId xmlns:a16="http://schemas.microsoft.com/office/drawing/2014/main" id="{465CF88F-4BF0-4D70-80AA-7A9B41332241}"/>
                </a:ext>
              </a:extLst>
            </p:cNvPr>
            <p:cNvSpPr/>
            <p:nvPr/>
          </p:nvSpPr>
          <p:spPr>
            <a:xfrm>
              <a:off x="2096486" y="3003661"/>
              <a:ext cx="261990" cy="369037"/>
            </a:xfrm>
            <a:prstGeom prst="rect">
              <a:avLst/>
            </a:prstGeom>
            <a:solidFill>
              <a:schemeClr val="accent2"/>
            </a:solidFill>
            <a:ln>
              <a:solidFill>
                <a:schemeClr val="accent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grpSp>
      <p:grpSp>
        <p:nvGrpSpPr>
          <p:cNvPr id="19" name="Groupe 18">
            <a:extLst>
              <a:ext uri="{FF2B5EF4-FFF2-40B4-BE49-F238E27FC236}">
                <a16:creationId xmlns:a16="http://schemas.microsoft.com/office/drawing/2014/main" id="{77BA00CE-3AFD-427F-8192-0F75BBB96B43}"/>
              </a:ext>
            </a:extLst>
          </p:cNvPr>
          <p:cNvGrpSpPr/>
          <p:nvPr/>
        </p:nvGrpSpPr>
        <p:grpSpPr>
          <a:xfrm>
            <a:off x="2095936" y="1084501"/>
            <a:ext cx="6738188" cy="369039"/>
            <a:chOff x="2796861" y="2157600"/>
            <a:chExt cx="8984250" cy="492052"/>
          </a:xfrm>
        </p:grpSpPr>
        <p:sp>
          <p:nvSpPr>
            <p:cNvPr id="22" name="Rectangle 21">
              <a:extLst>
                <a:ext uri="{FF2B5EF4-FFF2-40B4-BE49-F238E27FC236}">
                  <a16:creationId xmlns:a16="http://schemas.microsoft.com/office/drawing/2014/main" id="{31BDAA36-4E8D-49B4-B6FC-A8905DF009B7}"/>
                </a:ext>
              </a:extLst>
            </p:cNvPr>
            <p:cNvSpPr/>
            <p:nvPr/>
          </p:nvSpPr>
          <p:spPr>
            <a:xfrm>
              <a:off x="3288446" y="2162623"/>
              <a:ext cx="8492665" cy="482007"/>
            </a:xfrm>
            <a:prstGeom prst="rect">
              <a:avLst/>
            </a:prstGeom>
            <a:ln w="38100">
              <a:solidFill>
                <a:srgbClr val="660033"/>
              </a:solidFill>
            </a:ln>
          </p:spPr>
          <p:style>
            <a:lnRef idx="2">
              <a:schemeClr val="accent1"/>
            </a:lnRef>
            <a:fillRef idx="1">
              <a:schemeClr val="lt1"/>
            </a:fillRef>
            <a:effectRef idx="0">
              <a:schemeClr val="accent1"/>
            </a:effectRef>
            <a:fontRef idx="minor">
              <a:schemeClr val="dk1"/>
            </a:fontRef>
          </p:style>
          <p:txBody>
            <a:bodyPr rtlCol="0" anchor="ctr"/>
            <a:lstStyle/>
            <a:p>
              <a:r>
                <a:rPr lang="fr-FR" b="1" dirty="0"/>
                <a:t>Enjeux et objectifs du dispositif d’accompagnement</a:t>
              </a:r>
              <a:endParaRPr lang="fr-FR" dirty="0"/>
            </a:p>
          </p:txBody>
        </p:sp>
        <p:sp>
          <p:nvSpPr>
            <p:cNvPr id="23" name="Rectangle 22">
              <a:extLst>
                <a:ext uri="{FF2B5EF4-FFF2-40B4-BE49-F238E27FC236}">
                  <a16:creationId xmlns:a16="http://schemas.microsoft.com/office/drawing/2014/main" id="{8D645ABA-86AE-47CE-BAF0-6C7EC39B3B9B}"/>
                </a:ext>
              </a:extLst>
            </p:cNvPr>
            <p:cNvSpPr/>
            <p:nvPr/>
          </p:nvSpPr>
          <p:spPr>
            <a:xfrm>
              <a:off x="2796861" y="2157600"/>
              <a:ext cx="349320" cy="492052"/>
            </a:xfrm>
            <a:prstGeom prst="rect">
              <a:avLst/>
            </a:prstGeom>
            <a:solidFill>
              <a:srgbClr val="660033"/>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339501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82C22A1-9E7D-4A7B-BDD8-7A739DA5B091}"/>
              </a:ext>
            </a:extLst>
          </p:cNvPr>
          <p:cNvSpPr>
            <a:spLocks noGrp="1"/>
          </p:cNvSpPr>
          <p:nvPr>
            <p:ph idx="1"/>
          </p:nvPr>
        </p:nvSpPr>
        <p:spPr>
          <a:xfrm>
            <a:off x="618375" y="681290"/>
            <a:ext cx="8053013" cy="3956024"/>
          </a:xfrm>
        </p:spPr>
        <p:txBody>
          <a:bodyPr>
            <a:normAutofit fontScale="77500" lnSpcReduction="20000"/>
          </a:bodyPr>
          <a:lstStyle/>
          <a:p>
            <a:pPr marL="0" indent="0">
              <a:buNone/>
            </a:pPr>
            <a:r>
              <a:rPr lang="fr-FR" sz="2400" dirty="0"/>
              <a:t>Enjeux généraux : La tension  croissante de la crise sanitaire implique  :</a:t>
            </a:r>
          </a:p>
          <a:p>
            <a:pPr lvl="1">
              <a:spcBef>
                <a:spcPts val="2000"/>
              </a:spcBef>
            </a:pPr>
            <a:r>
              <a:rPr lang="fr-FR" dirty="0"/>
              <a:t>De sécuriser l’approvisionnement des bénéficiaires finaux de masques en lien avec la doctrine nationale d’usage des masques et ainsi contribuer à limiter la propagation de l’épidémie.</a:t>
            </a:r>
          </a:p>
          <a:p>
            <a:pPr lvl="1">
              <a:spcBef>
                <a:spcPts val="2000"/>
              </a:spcBef>
            </a:pPr>
            <a:r>
              <a:rPr lang="fr-FR" dirty="0"/>
              <a:t>De donner toute la visibilité sur les dotations de masques prévues à tous les acteurs de l’offre de soins bénéficiaires afin de maintenir leur disponibilité et mobilisation pour assurer les missions de soins.</a:t>
            </a:r>
            <a:br>
              <a:rPr lang="fr-FR" dirty="0"/>
            </a:br>
            <a:endParaRPr lang="fr-FR" dirty="0"/>
          </a:p>
          <a:p>
            <a:pPr marL="0" lvl="1" indent="0">
              <a:spcBef>
                <a:spcPts val="2000"/>
              </a:spcBef>
              <a:buNone/>
            </a:pPr>
            <a:r>
              <a:rPr lang="fr-FR" sz="2400" dirty="0"/>
              <a:t>Les objectifs généraux du dispositif d’accompagnement régionaux visent à  :</a:t>
            </a:r>
          </a:p>
          <a:p>
            <a:pPr lvl="1">
              <a:spcBef>
                <a:spcPts val="2000"/>
              </a:spcBef>
            </a:pPr>
            <a:r>
              <a:rPr lang="fr-FR" dirty="0"/>
              <a:t>Donner aux entités logistiques régionales (plateformes territoriales) les outils robustes de gestion opérationnelle des flux entrants et des flux de distribution vers les bénéficiaires finaux.</a:t>
            </a:r>
          </a:p>
          <a:p>
            <a:pPr lvl="1">
              <a:spcBef>
                <a:spcPts val="2000"/>
              </a:spcBef>
            </a:pPr>
            <a:r>
              <a:rPr lang="fr-FR" dirty="0"/>
              <a:t>Donner aux entités chargées de coordonner les processus logistiques (ARS, Cellule logistique nationales ARS) des moyens pour piloter de manière éclairée les flux de distribution de masques en les adaptant si nécessaire à l’évolution des besoins .</a:t>
            </a:r>
            <a:br>
              <a:rPr lang="fr-FR" dirty="0"/>
            </a:br>
            <a:br>
              <a:rPr lang="fr-FR" dirty="0"/>
            </a:br>
            <a:r>
              <a:rPr lang="fr-FR" dirty="0"/>
              <a:t>Nb : 	Le dispositif n’a pas vocation à gérer opérationnellement les prestations de manutention / </a:t>
            </a:r>
            <a:br>
              <a:rPr lang="fr-FR" dirty="0"/>
            </a:br>
            <a:r>
              <a:rPr lang="fr-FR" dirty="0"/>
              <a:t>	colisage ou de transport entre les plateformes et les bénéficiaires finaux.</a:t>
            </a:r>
          </a:p>
        </p:txBody>
      </p:sp>
      <p:sp>
        <p:nvSpPr>
          <p:cNvPr id="3" name="Titre 2">
            <a:extLst>
              <a:ext uri="{FF2B5EF4-FFF2-40B4-BE49-F238E27FC236}">
                <a16:creationId xmlns:a16="http://schemas.microsoft.com/office/drawing/2014/main" id="{9488A9E4-504E-43F0-8298-1D06741504D0}"/>
              </a:ext>
            </a:extLst>
          </p:cNvPr>
          <p:cNvSpPr>
            <a:spLocks noGrp="1"/>
          </p:cNvSpPr>
          <p:nvPr>
            <p:ph type="title"/>
          </p:nvPr>
        </p:nvSpPr>
        <p:spPr/>
        <p:txBody>
          <a:bodyPr/>
          <a:lstStyle/>
          <a:p>
            <a:r>
              <a:rPr lang="fr-FR" dirty="0"/>
              <a:t>Enjeux et objectifs des dispositifs logistiques régionaux</a:t>
            </a:r>
          </a:p>
        </p:txBody>
      </p:sp>
    </p:spTree>
    <p:extLst>
      <p:ext uri="{BB962C8B-B14F-4D97-AF65-F5344CB8AC3E}">
        <p14:creationId xmlns:p14="http://schemas.microsoft.com/office/powerpoint/2010/main" val="3649885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7">
            <a:extLst>
              <a:ext uri="{FF2B5EF4-FFF2-40B4-BE49-F238E27FC236}">
                <a16:creationId xmlns:a16="http://schemas.microsoft.com/office/drawing/2014/main" id="{88C359F8-299A-47A2-AADE-EABD49DFE95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254" b="1"/>
          <a:stretch/>
        </p:blipFill>
        <p:spPr bwMode="auto">
          <a:xfrm>
            <a:off x="85516" y="1373535"/>
            <a:ext cx="2143125" cy="1901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re 2">
            <a:extLst>
              <a:ext uri="{FF2B5EF4-FFF2-40B4-BE49-F238E27FC236}">
                <a16:creationId xmlns:a16="http://schemas.microsoft.com/office/drawing/2014/main" id="{E2F25259-B344-45E5-804C-6070141305F3}"/>
              </a:ext>
            </a:extLst>
          </p:cNvPr>
          <p:cNvSpPr>
            <a:spLocks noGrp="1"/>
          </p:cNvSpPr>
          <p:nvPr>
            <p:ph type="title"/>
          </p:nvPr>
        </p:nvSpPr>
        <p:spPr/>
        <p:txBody>
          <a:bodyPr/>
          <a:lstStyle/>
          <a:p>
            <a:r>
              <a:rPr lang="fr-FR"/>
              <a:t>SOMMAIRE</a:t>
            </a:r>
          </a:p>
        </p:txBody>
      </p:sp>
      <p:grpSp>
        <p:nvGrpSpPr>
          <p:cNvPr id="2" name="Groupe 1">
            <a:extLst>
              <a:ext uri="{FF2B5EF4-FFF2-40B4-BE49-F238E27FC236}">
                <a16:creationId xmlns:a16="http://schemas.microsoft.com/office/drawing/2014/main" id="{77BA00CE-3AFD-427F-8192-0F75BBB96B43}"/>
              </a:ext>
            </a:extLst>
          </p:cNvPr>
          <p:cNvGrpSpPr/>
          <p:nvPr/>
        </p:nvGrpSpPr>
        <p:grpSpPr>
          <a:xfrm>
            <a:off x="2097646" y="1589637"/>
            <a:ext cx="6738188" cy="369039"/>
            <a:chOff x="2796861" y="2157600"/>
            <a:chExt cx="8984250" cy="492052"/>
          </a:xfrm>
        </p:grpSpPr>
        <p:sp>
          <p:nvSpPr>
            <p:cNvPr id="4" name="Rectangle 3">
              <a:extLst>
                <a:ext uri="{FF2B5EF4-FFF2-40B4-BE49-F238E27FC236}">
                  <a16:creationId xmlns:a16="http://schemas.microsoft.com/office/drawing/2014/main" id="{31BDAA36-4E8D-49B4-B6FC-A8905DF009B7}"/>
                </a:ext>
              </a:extLst>
            </p:cNvPr>
            <p:cNvSpPr/>
            <p:nvPr/>
          </p:nvSpPr>
          <p:spPr>
            <a:xfrm>
              <a:off x="3288446" y="2162623"/>
              <a:ext cx="8492665" cy="482007"/>
            </a:xfrm>
            <a:prstGeom prst="rect">
              <a:avLst/>
            </a:prstGeom>
            <a:ln w="3810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r>
                <a:rPr lang="fr-FR" b="1" dirty="0"/>
                <a:t>Principes de fonctionnement</a:t>
              </a:r>
              <a:endParaRPr lang="fr-FR" dirty="0"/>
            </a:p>
          </p:txBody>
        </p:sp>
        <p:sp>
          <p:nvSpPr>
            <p:cNvPr id="10" name="Rectangle 9">
              <a:extLst>
                <a:ext uri="{FF2B5EF4-FFF2-40B4-BE49-F238E27FC236}">
                  <a16:creationId xmlns:a16="http://schemas.microsoft.com/office/drawing/2014/main" id="{8D645ABA-86AE-47CE-BAF0-6C7EC39B3B9B}"/>
                </a:ext>
              </a:extLst>
            </p:cNvPr>
            <p:cNvSpPr/>
            <p:nvPr/>
          </p:nvSpPr>
          <p:spPr>
            <a:xfrm>
              <a:off x="2796861" y="2157600"/>
              <a:ext cx="349320" cy="49205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 name="Groupe 19">
            <a:extLst>
              <a:ext uri="{FF2B5EF4-FFF2-40B4-BE49-F238E27FC236}">
                <a16:creationId xmlns:a16="http://schemas.microsoft.com/office/drawing/2014/main" id="{551F77ED-CEB5-4972-8F6D-1DBFD15E8B99}"/>
              </a:ext>
            </a:extLst>
          </p:cNvPr>
          <p:cNvGrpSpPr/>
          <p:nvPr/>
        </p:nvGrpSpPr>
        <p:grpSpPr>
          <a:xfrm>
            <a:off x="2097646" y="2153177"/>
            <a:ext cx="6738188" cy="369038"/>
            <a:chOff x="2796861" y="2932831"/>
            <a:chExt cx="8984250" cy="492051"/>
          </a:xfrm>
        </p:grpSpPr>
        <p:sp>
          <p:nvSpPr>
            <p:cNvPr id="8" name="Rectangle 7">
              <a:extLst>
                <a:ext uri="{FF2B5EF4-FFF2-40B4-BE49-F238E27FC236}">
                  <a16:creationId xmlns:a16="http://schemas.microsoft.com/office/drawing/2014/main" id="{06E7BC46-AA66-428A-B43F-B0B1EC04D5E8}"/>
                </a:ext>
              </a:extLst>
            </p:cNvPr>
            <p:cNvSpPr/>
            <p:nvPr/>
          </p:nvSpPr>
          <p:spPr>
            <a:xfrm>
              <a:off x="3288446" y="2937855"/>
              <a:ext cx="8492665" cy="482007"/>
            </a:xfrm>
            <a:prstGeom prst="rect">
              <a:avLst/>
            </a:prstGeom>
            <a:ln w="19050">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r>
                <a:rPr lang="fr-FR" dirty="0"/>
                <a:t>Dimensionnement de l’équipe projet</a:t>
              </a:r>
            </a:p>
          </p:txBody>
        </p:sp>
        <p:sp>
          <p:nvSpPr>
            <p:cNvPr id="13" name="Rectangle 12">
              <a:extLst>
                <a:ext uri="{FF2B5EF4-FFF2-40B4-BE49-F238E27FC236}">
                  <a16:creationId xmlns:a16="http://schemas.microsoft.com/office/drawing/2014/main" id="{78781DEC-8B1A-4D2D-9918-DFC6375A598C}"/>
                </a:ext>
              </a:extLst>
            </p:cNvPr>
            <p:cNvSpPr/>
            <p:nvPr/>
          </p:nvSpPr>
          <p:spPr>
            <a:xfrm>
              <a:off x="2796861" y="2932831"/>
              <a:ext cx="349320" cy="492051"/>
            </a:xfrm>
            <a:prstGeom prst="rect">
              <a:avLst/>
            </a:prstGeom>
            <a:solidFill>
              <a:schemeClr val="accent6"/>
            </a:solidFill>
            <a:ln>
              <a:solidFill>
                <a:schemeClr val="accent6"/>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grpSp>
      <p:grpSp>
        <p:nvGrpSpPr>
          <p:cNvPr id="21" name="Groupe 20">
            <a:extLst>
              <a:ext uri="{FF2B5EF4-FFF2-40B4-BE49-F238E27FC236}">
                <a16:creationId xmlns:a16="http://schemas.microsoft.com/office/drawing/2014/main" id="{2221D435-7381-4BFC-A2C2-1AECF13657CF}"/>
              </a:ext>
            </a:extLst>
          </p:cNvPr>
          <p:cNvGrpSpPr/>
          <p:nvPr/>
        </p:nvGrpSpPr>
        <p:grpSpPr>
          <a:xfrm>
            <a:off x="2097646" y="2746095"/>
            <a:ext cx="6738188" cy="369041"/>
            <a:chOff x="2796861" y="3701773"/>
            <a:chExt cx="8984250" cy="492055"/>
          </a:xfrm>
        </p:grpSpPr>
        <p:sp>
          <p:nvSpPr>
            <p:cNvPr id="5" name="Rectangle 4">
              <a:extLst>
                <a:ext uri="{FF2B5EF4-FFF2-40B4-BE49-F238E27FC236}">
                  <a16:creationId xmlns:a16="http://schemas.microsoft.com/office/drawing/2014/main" id="{E3711D5C-295E-4253-A7BB-3BB4F6A36FD7}"/>
                </a:ext>
              </a:extLst>
            </p:cNvPr>
            <p:cNvSpPr/>
            <p:nvPr/>
          </p:nvSpPr>
          <p:spPr>
            <a:xfrm>
              <a:off x="3288446" y="3711821"/>
              <a:ext cx="8492665" cy="482007"/>
            </a:xfrm>
            <a:prstGeom prst="rect">
              <a:avLst/>
            </a:prstGeom>
            <a:ln w="19050">
              <a:solidFill>
                <a:schemeClr val="accent5">
                  <a:lumMod val="50000"/>
                </a:schemeClr>
              </a:solidFill>
            </a:ln>
          </p:spPr>
          <p:style>
            <a:lnRef idx="2">
              <a:schemeClr val="accent5"/>
            </a:lnRef>
            <a:fillRef idx="1">
              <a:schemeClr val="lt1"/>
            </a:fillRef>
            <a:effectRef idx="0">
              <a:schemeClr val="accent5"/>
            </a:effectRef>
            <a:fontRef idx="minor">
              <a:schemeClr val="dk1"/>
            </a:fontRef>
          </p:style>
          <p:txBody>
            <a:bodyPr rtlCol="0" anchor="ctr"/>
            <a:lstStyle/>
            <a:p>
              <a:r>
                <a:rPr lang="fr-FR" dirty="0"/>
                <a:t>Outils prévus</a:t>
              </a:r>
            </a:p>
          </p:txBody>
        </p:sp>
        <p:sp>
          <p:nvSpPr>
            <p:cNvPr id="14" name="Rectangle 13">
              <a:extLst>
                <a:ext uri="{FF2B5EF4-FFF2-40B4-BE49-F238E27FC236}">
                  <a16:creationId xmlns:a16="http://schemas.microsoft.com/office/drawing/2014/main" id="{D529B5B1-184B-421F-8180-C3D2F1BFEE9D}"/>
                </a:ext>
              </a:extLst>
            </p:cNvPr>
            <p:cNvSpPr/>
            <p:nvPr/>
          </p:nvSpPr>
          <p:spPr>
            <a:xfrm>
              <a:off x="2796861" y="3701773"/>
              <a:ext cx="349320" cy="492051"/>
            </a:xfrm>
            <a:prstGeom prst="rect">
              <a:avLst/>
            </a:prstGeom>
            <a:solidFill>
              <a:schemeClr val="accent5">
                <a:lumMod val="50000"/>
              </a:schemeClr>
            </a:solidFill>
            <a:ln>
              <a:solidFill>
                <a:schemeClr val="accent5">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018C07FB-8EF8-4B1A-AA16-E66BDE1DFBEB}"/>
              </a:ext>
            </a:extLst>
          </p:cNvPr>
          <p:cNvSpPr/>
          <p:nvPr/>
        </p:nvSpPr>
        <p:spPr>
          <a:xfrm>
            <a:off x="2076450" y="1128825"/>
            <a:ext cx="6991350" cy="1466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e 5">
            <a:extLst>
              <a:ext uri="{FF2B5EF4-FFF2-40B4-BE49-F238E27FC236}">
                <a16:creationId xmlns:a16="http://schemas.microsoft.com/office/drawing/2014/main" id="{941E2F2B-BFC1-4A52-BA35-1995AEBC9570}"/>
              </a:ext>
            </a:extLst>
          </p:cNvPr>
          <p:cNvGrpSpPr/>
          <p:nvPr/>
        </p:nvGrpSpPr>
        <p:grpSpPr>
          <a:xfrm>
            <a:off x="2096486" y="3342703"/>
            <a:ext cx="6738188" cy="369041"/>
            <a:chOff x="2096486" y="3003661"/>
            <a:chExt cx="6738188" cy="369041"/>
          </a:xfrm>
        </p:grpSpPr>
        <p:sp>
          <p:nvSpPr>
            <p:cNvPr id="15" name="Rectangle 14">
              <a:extLst>
                <a:ext uri="{FF2B5EF4-FFF2-40B4-BE49-F238E27FC236}">
                  <a16:creationId xmlns:a16="http://schemas.microsoft.com/office/drawing/2014/main" id="{4AD99E71-F4EA-470E-A618-71C8D9C0A33E}"/>
                </a:ext>
              </a:extLst>
            </p:cNvPr>
            <p:cNvSpPr/>
            <p:nvPr/>
          </p:nvSpPr>
          <p:spPr>
            <a:xfrm>
              <a:off x="2465175" y="3011198"/>
              <a:ext cx="6369499" cy="361504"/>
            </a:xfrm>
            <a:prstGeom prst="rect">
              <a:avLst/>
            </a:prstGeom>
            <a:ln w="19050">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r>
                <a:rPr lang="fr-FR" dirty="0"/>
                <a:t>Modalités pratiques</a:t>
              </a:r>
            </a:p>
          </p:txBody>
        </p:sp>
        <p:sp>
          <p:nvSpPr>
            <p:cNvPr id="17" name="Rectangle 16">
              <a:extLst>
                <a:ext uri="{FF2B5EF4-FFF2-40B4-BE49-F238E27FC236}">
                  <a16:creationId xmlns:a16="http://schemas.microsoft.com/office/drawing/2014/main" id="{465CF88F-4BF0-4D70-80AA-7A9B41332241}"/>
                </a:ext>
              </a:extLst>
            </p:cNvPr>
            <p:cNvSpPr/>
            <p:nvPr/>
          </p:nvSpPr>
          <p:spPr>
            <a:xfrm>
              <a:off x="2096486" y="3003661"/>
              <a:ext cx="261990" cy="369037"/>
            </a:xfrm>
            <a:prstGeom prst="rect">
              <a:avLst/>
            </a:prstGeom>
            <a:solidFill>
              <a:schemeClr val="accent2"/>
            </a:solidFill>
            <a:ln>
              <a:solidFill>
                <a:schemeClr val="accent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grpSp>
      <p:grpSp>
        <p:nvGrpSpPr>
          <p:cNvPr id="19" name="Groupe 18">
            <a:extLst>
              <a:ext uri="{FF2B5EF4-FFF2-40B4-BE49-F238E27FC236}">
                <a16:creationId xmlns:a16="http://schemas.microsoft.com/office/drawing/2014/main" id="{77BA00CE-3AFD-427F-8192-0F75BBB96B43}"/>
              </a:ext>
            </a:extLst>
          </p:cNvPr>
          <p:cNvGrpSpPr/>
          <p:nvPr/>
        </p:nvGrpSpPr>
        <p:grpSpPr>
          <a:xfrm>
            <a:off x="2095936" y="1084501"/>
            <a:ext cx="6738188" cy="369039"/>
            <a:chOff x="2796861" y="2157600"/>
            <a:chExt cx="8984250" cy="492052"/>
          </a:xfrm>
        </p:grpSpPr>
        <p:sp>
          <p:nvSpPr>
            <p:cNvPr id="22" name="Rectangle 21">
              <a:extLst>
                <a:ext uri="{FF2B5EF4-FFF2-40B4-BE49-F238E27FC236}">
                  <a16:creationId xmlns:a16="http://schemas.microsoft.com/office/drawing/2014/main" id="{31BDAA36-4E8D-49B4-B6FC-A8905DF009B7}"/>
                </a:ext>
              </a:extLst>
            </p:cNvPr>
            <p:cNvSpPr/>
            <p:nvPr/>
          </p:nvSpPr>
          <p:spPr>
            <a:xfrm>
              <a:off x="3288446" y="2162623"/>
              <a:ext cx="8492665" cy="482007"/>
            </a:xfrm>
            <a:prstGeom prst="rect">
              <a:avLst/>
            </a:prstGeom>
            <a:ln w="19050">
              <a:solidFill>
                <a:srgbClr val="660033"/>
              </a:solidFill>
            </a:ln>
          </p:spPr>
          <p:style>
            <a:lnRef idx="2">
              <a:schemeClr val="accent1"/>
            </a:lnRef>
            <a:fillRef idx="1">
              <a:schemeClr val="lt1"/>
            </a:fillRef>
            <a:effectRef idx="0">
              <a:schemeClr val="accent1"/>
            </a:effectRef>
            <a:fontRef idx="minor">
              <a:schemeClr val="dk1"/>
            </a:fontRef>
          </p:style>
          <p:txBody>
            <a:bodyPr rtlCol="0" anchor="ctr"/>
            <a:lstStyle/>
            <a:p>
              <a:r>
                <a:rPr lang="fr-FR" b="1" dirty="0"/>
                <a:t>Enjeux et objectifs du dispositif d’accompagnement</a:t>
              </a:r>
              <a:endParaRPr lang="fr-FR" dirty="0"/>
            </a:p>
          </p:txBody>
        </p:sp>
        <p:sp>
          <p:nvSpPr>
            <p:cNvPr id="23" name="Rectangle 22">
              <a:extLst>
                <a:ext uri="{FF2B5EF4-FFF2-40B4-BE49-F238E27FC236}">
                  <a16:creationId xmlns:a16="http://schemas.microsoft.com/office/drawing/2014/main" id="{8D645ABA-86AE-47CE-BAF0-6C7EC39B3B9B}"/>
                </a:ext>
              </a:extLst>
            </p:cNvPr>
            <p:cNvSpPr/>
            <p:nvPr/>
          </p:nvSpPr>
          <p:spPr>
            <a:xfrm>
              <a:off x="2796861" y="2157600"/>
              <a:ext cx="349320" cy="492052"/>
            </a:xfrm>
            <a:prstGeom prst="rect">
              <a:avLst/>
            </a:prstGeom>
            <a:solidFill>
              <a:srgbClr val="660033"/>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621832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82C22A1-9E7D-4A7B-BDD8-7A739DA5B091}"/>
              </a:ext>
            </a:extLst>
          </p:cNvPr>
          <p:cNvSpPr>
            <a:spLocks noGrp="1"/>
          </p:cNvSpPr>
          <p:nvPr>
            <p:ph idx="1"/>
          </p:nvPr>
        </p:nvSpPr>
        <p:spPr>
          <a:xfrm>
            <a:off x="441789" y="763479"/>
            <a:ext cx="8702211" cy="4034551"/>
          </a:xfrm>
        </p:spPr>
        <p:txBody>
          <a:bodyPr>
            <a:normAutofit fontScale="70000" lnSpcReduction="20000"/>
          </a:bodyPr>
          <a:lstStyle/>
          <a:p>
            <a:r>
              <a:rPr lang="fr-FR" b="1" dirty="0"/>
              <a:t>Un processus hebdomadaire d’allocation et de distribution de masques est mis en place</a:t>
            </a:r>
          </a:p>
          <a:p>
            <a:r>
              <a:rPr lang="fr-FR" b="1" dirty="0"/>
              <a:t>la Cellule de Crise nationale, en cohérence avec le cadre national d’allocation des masques </a:t>
            </a:r>
            <a:r>
              <a:rPr lang="fr-FR" dirty="0"/>
              <a:t>[doctrine nationale] :</a:t>
            </a:r>
          </a:p>
          <a:p>
            <a:pPr marL="719138" lvl="1"/>
            <a:r>
              <a:rPr lang="fr-FR" dirty="0"/>
              <a:t>Calcule les dotations par bénéficiaire</a:t>
            </a:r>
          </a:p>
          <a:p>
            <a:pPr marL="719138" lvl="1"/>
            <a:r>
              <a:rPr lang="fr-FR" dirty="0"/>
              <a:t>Appuie ce calcul sur des données remontées par les bénéficiaires :</a:t>
            </a:r>
          </a:p>
          <a:p>
            <a:pPr marL="989013" lvl="2"/>
            <a:r>
              <a:rPr lang="fr-FR" dirty="0"/>
              <a:t>Nombre de professionnels de santé (=&gt; masques chirurgicaux)</a:t>
            </a:r>
          </a:p>
          <a:p>
            <a:pPr marL="989013" lvl="2"/>
            <a:r>
              <a:rPr lang="fr-FR" dirty="0"/>
              <a:t>Nombre de professionnels de santé en secteurs critiques (urgences, réa…) (=&gt; masques FFP2)</a:t>
            </a:r>
          </a:p>
          <a:p>
            <a:pPr marL="989013" lvl="2"/>
            <a:r>
              <a:rPr lang="fr-FR" dirty="0"/>
              <a:t>(Les stocks de masques sont remontés pour information aux ARS, mais ne sont pas pris en compte par la cellule de Crise Nationale)</a:t>
            </a:r>
          </a:p>
          <a:p>
            <a:r>
              <a:rPr lang="fr-FR" b="1" dirty="0"/>
              <a:t>Les acteurs sont </a:t>
            </a:r>
            <a:r>
              <a:rPr lang="fr-FR" dirty="0"/>
              <a:t>:</a:t>
            </a:r>
          </a:p>
          <a:p>
            <a:pPr marL="719138" lvl="1"/>
            <a:r>
              <a:rPr lang="fr-FR" dirty="0"/>
              <a:t>La </a:t>
            </a:r>
            <a:r>
              <a:rPr lang="fr-FR" b="1" dirty="0">
                <a:solidFill>
                  <a:srgbClr val="0C3183"/>
                </a:solidFill>
              </a:rPr>
              <a:t>Cellule de Crise Nationale</a:t>
            </a:r>
            <a:r>
              <a:rPr lang="fr-FR" dirty="0"/>
              <a:t>, qui définit les dotations de chaque bénéficiaire</a:t>
            </a:r>
          </a:p>
          <a:p>
            <a:pPr marL="719138" lvl="1"/>
            <a:r>
              <a:rPr lang="fr-FR" dirty="0"/>
              <a:t>De façon hebdomadaire, </a:t>
            </a:r>
            <a:r>
              <a:rPr lang="fr-FR" b="1" dirty="0">
                <a:solidFill>
                  <a:srgbClr val="0C3183"/>
                </a:solidFill>
              </a:rPr>
              <a:t>Santé Publique France (SPF</a:t>
            </a:r>
            <a:r>
              <a:rPr lang="fr-FR" dirty="0"/>
              <a:t>) expédie les masques vers les établissements plateforme de chaque territoire (ou les fait expédier par les fournisseurs)</a:t>
            </a:r>
            <a:endParaRPr lang="fr-FR" dirty="0">
              <a:solidFill>
                <a:srgbClr val="7030A0"/>
              </a:solidFill>
            </a:endParaRPr>
          </a:p>
          <a:p>
            <a:pPr marL="719138" lvl="1"/>
            <a:r>
              <a:rPr lang="fr-FR" b="1" dirty="0">
                <a:solidFill>
                  <a:srgbClr val="0C3183"/>
                </a:solidFill>
              </a:rPr>
              <a:t>Les ARS</a:t>
            </a:r>
            <a:r>
              <a:rPr lang="fr-FR" dirty="0"/>
              <a:t>, appuyées par le dispositif du Resah, pilotent les flux de distribution et les échanges d’informations associées, en lien avec les autres acteurs</a:t>
            </a:r>
          </a:p>
          <a:p>
            <a:pPr marL="719138" lvl="1"/>
            <a:r>
              <a:rPr lang="fr-FR" b="1" dirty="0">
                <a:solidFill>
                  <a:srgbClr val="0C3183"/>
                </a:solidFill>
              </a:rPr>
              <a:t>Les «</a:t>
            </a:r>
            <a:r>
              <a:rPr lang="fr-FR" dirty="0"/>
              <a:t> </a:t>
            </a:r>
            <a:r>
              <a:rPr lang="fr-FR" b="1" dirty="0">
                <a:solidFill>
                  <a:srgbClr val="0C3183"/>
                </a:solidFill>
              </a:rPr>
              <a:t>établissements plateforme » territoriaux </a:t>
            </a:r>
            <a:r>
              <a:rPr lang="fr-FR" dirty="0"/>
              <a:t>– généralement les établissements support de GHT, reçoivent les quantités attribuées à l’ensemble des bénéficiaires du territoire et les redispatchent vers les bénéficiaires (en respectant les quantités attribuées en application de la doctrine nationale)</a:t>
            </a:r>
          </a:p>
          <a:p>
            <a:pPr marL="719138" lvl="1"/>
            <a:r>
              <a:rPr lang="fr-FR" dirty="0"/>
              <a:t>Tous</a:t>
            </a:r>
            <a:r>
              <a:rPr lang="fr-FR" b="1" dirty="0">
                <a:solidFill>
                  <a:srgbClr val="0C3183"/>
                </a:solidFill>
              </a:rPr>
              <a:t> les établissements bénéficiaires </a:t>
            </a:r>
            <a:r>
              <a:rPr lang="fr-FR" dirty="0"/>
              <a:t>: établissements de santé (public/privés), EHPAD, établissements pour personnes handicapées, ainsi que les transporteurs sanitaires (y compris SDIS), qui reçoivent les quantités de masques qui leurs ont été attribuées</a:t>
            </a:r>
          </a:p>
        </p:txBody>
      </p:sp>
      <p:sp>
        <p:nvSpPr>
          <p:cNvPr id="3" name="Titre 2">
            <a:extLst>
              <a:ext uri="{FF2B5EF4-FFF2-40B4-BE49-F238E27FC236}">
                <a16:creationId xmlns:a16="http://schemas.microsoft.com/office/drawing/2014/main" id="{9488A9E4-504E-43F0-8298-1D06741504D0}"/>
              </a:ext>
            </a:extLst>
          </p:cNvPr>
          <p:cNvSpPr>
            <a:spLocks noGrp="1"/>
          </p:cNvSpPr>
          <p:nvPr>
            <p:ph type="title"/>
          </p:nvPr>
        </p:nvSpPr>
        <p:spPr/>
        <p:txBody>
          <a:bodyPr/>
          <a:lstStyle/>
          <a:p>
            <a:r>
              <a:rPr lang="fr-FR" dirty="0"/>
              <a:t>Les principes structurants</a:t>
            </a:r>
          </a:p>
        </p:txBody>
      </p:sp>
    </p:spTree>
    <p:extLst>
      <p:ext uri="{BB962C8B-B14F-4D97-AF65-F5344CB8AC3E}">
        <p14:creationId xmlns:p14="http://schemas.microsoft.com/office/powerpoint/2010/main" val="3653631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9A674F0-A741-4ECB-89F7-651564E71E83}"/>
              </a:ext>
            </a:extLst>
          </p:cNvPr>
          <p:cNvSpPr>
            <a:spLocks noGrp="1"/>
          </p:cNvSpPr>
          <p:nvPr>
            <p:ph idx="1"/>
          </p:nvPr>
        </p:nvSpPr>
        <p:spPr>
          <a:xfrm>
            <a:off x="400692" y="773752"/>
            <a:ext cx="8517277" cy="4085923"/>
          </a:xfrm>
        </p:spPr>
        <p:txBody>
          <a:bodyPr>
            <a:normAutofit fontScale="70000" lnSpcReduction="20000"/>
          </a:bodyPr>
          <a:lstStyle/>
          <a:p>
            <a:r>
              <a:rPr lang="fr-FR" dirty="0"/>
              <a:t>Pour éviter d’engorger le système, il faut </a:t>
            </a:r>
            <a:r>
              <a:rPr lang="fr-FR" b="1" dirty="0">
                <a:solidFill>
                  <a:srgbClr val="0C3183"/>
                </a:solidFill>
              </a:rPr>
              <a:t>différencier les processus</a:t>
            </a:r>
            <a:r>
              <a:rPr lang="fr-FR" dirty="0"/>
              <a:t> planifiés hebdomadaires et les urgences / alea / traitements dérogatoires exceptionnels</a:t>
            </a:r>
          </a:p>
          <a:p>
            <a:r>
              <a:rPr lang="fr-FR" dirty="0"/>
              <a:t>L’établissement plateforme (support GHT) doit avoir </a:t>
            </a:r>
            <a:r>
              <a:rPr lang="fr-FR" b="1" dirty="0"/>
              <a:t>un rôle strictement centré sur l’exécution opérationnelle.</a:t>
            </a:r>
            <a:r>
              <a:rPr lang="fr-FR" dirty="0"/>
              <a:t> Il n’a aucun rôle décisionnel, de pilotage ou d’arbitrage sur les quantités allouées aux entités de son territoire. En d’autres termes, ses missions consistent à :</a:t>
            </a:r>
          </a:p>
          <a:p>
            <a:pPr marL="985838" lvl="1" indent="-266700"/>
            <a:r>
              <a:rPr lang="fr-FR" dirty="0"/>
              <a:t>Recevoir et dispatcher les quantités sur la base des consignes nationales et régionales reçues</a:t>
            </a:r>
          </a:p>
          <a:p>
            <a:pPr marL="985838" lvl="1" indent="-266700"/>
            <a:r>
              <a:rPr lang="fr-FR" dirty="0"/>
              <a:t>Alerter sur les problèmes logistiques rencontrés (perte, casse, manquant, retard…)</a:t>
            </a:r>
          </a:p>
          <a:p>
            <a:r>
              <a:rPr lang="fr-FR" dirty="0"/>
              <a:t>=&gt; </a:t>
            </a:r>
            <a:r>
              <a:rPr lang="fr-FR" b="1" dirty="0"/>
              <a:t>Le pilotage global des flux régionaux est du ressort des ARS</a:t>
            </a:r>
            <a:r>
              <a:rPr lang="fr-FR" dirty="0"/>
              <a:t>, en lien avec la Cellule Logistique nationale</a:t>
            </a:r>
          </a:p>
          <a:p>
            <a:r>
              <a:rPr lang="fr-FR" dirty="0"/>
              <a:t>En situation de pénurie, les quantités sont poussées (quantités/dotations calculées en central sur la base de critères définis dans la doctrine : nombre de patients, nombre de professionnel, etc.). On ne tire pas les flux (par rapport aux consommations et aux niveaux de stock des bénéficiaires)</a:t>
            </a:r>
          </a:p>
          <a:p>
            <a:pPr marL="985838" lvl="1" indent="-266700">
              <a:spcBef>
                <a:spcPts val="1000"/>
              </a:spcBef>
            </a:pPr>
            <a:r>
              <a:rPr lang="fr-FR" dirty="0"/>
              <a:t>Dans le </a:t>
            </a:r>
            <a:r>
              <a:rPr lang="fr-FR" b="1" dirty="0">
                <a:solidFill>
                  <a:srgbClr val="0C3183"/>
                </a:solidFill>
              </a:rPr>
              <a:t>processus hebdomadaire</a:t>
            </a:r>
            <a:r>
              <a:rPr lang="fr-FR" dirty="0"/>
              <a:t>, les bénéficiaires remontent donc des données « d’activité » qui permettront de calculer leurs dotations, mais ils ne doivent pas remonter de quantités demandées (qui seraient trop souvent supérieures aux dotations calculées)</a:t>
            </a:r>
          </a:p>
          <a:p>
            <a:pPr marL="985838" lvl="1" indent="-266700">
              <a:spcBef>
                <a:spcPts val="1000"/>
              </a:spcBef>
            </a:pPr>
            <a:r>
              <a:rPr lang="fr-FR" dirty="0"/>
              <a:t>Un </a:t>
            </a:r>
            <a:r>
              <a:rPr lang="fr-FR" b="1" dirty="0">
                <a:solidFill>
                  <a:srgbClr val="0C3183"/>
                </a:solidFill>
              </a:rPr>
              <a:t>processus de demande urgente dérogatoire </a:t>
            </a:r>
            <a:r>
              <a:rPr lang="fr-FR" dirty="0"/>
              <a:t>doit néanmoins être prévu (= entre 2 cycles hebdomadaires de livraison) si un évènement spécifique vient justifier une livraison en urgence de quantités supplémentaires (ex : explosion soudaine du nombre de cas)</a:t>
            </a:r>
            <a:br>
              <a:rPr lang="fr-FR" dirty="0"/>
            </a:br>
            <a:r>
              <a:rPr lang="fr-FR" sz="1700" i="1" dirty="0"/>
              <a:t>Nb :  Ce processus est à envisager dans une logique d’escalade </a:t>
            </a:r>
            <a:br>
              <a:rPr lang="fr-FR" sz="1700" i="1" dirty="0"/>
            </a:br>
            <a:r>
              <a:rPr lang="fr-FR" sz="1700" i="1" dirty="0"/>
              <a:t>         moyens et arbitrages départementaux =&gt; régionaux =&gt; nationaux)</a:t>
            </a:r>
          </a:p>
          <a:p>
            <a:pPr marL="985838" lvl="1" indent="-266700">
              <a:spcBef>
                <a:spcPts val="1000"/>
              </a:spcBef>
            </a:pPr>
            <a:r>
              <a:rPr lang="fr-FR" dirty="0"/>
              <a:t>Il faut également laisser la possibilité de </a:t>
            </a:r>
            <a:r>
              <a:rPr lang="fr-FR" b="1" dirty="0">
                <a:solidFill>
                  <a:srgbClr val="0C3183"/>
                </a:solidFill>
              </a:rPr>
              <a:t>déclarer des </a:t>
            </a:r>
            <a:r>
              <a:rPr lang="fr-FR" b="1" dirty="0" err="1">
                <a:solidFill>
                  <a:srgbClr val="0C3183"/>
                </a:solidFill>
              </a:rPr>
              <a:t>sur-stocks</a:t>
            </a:r>
            <a:r>
              <a:rPr lang="fr-FR" b="1" dirty="0">
                <a:solidFill>
                  <a:srgbClr val="0C3183"/>
                </a:solidFill>
              </a:rPr>
              <a:t> éventuels </a:t>
            </a:r>
            <a:r>
              <a:rPr lang="fr-FR" dirty="0"/>
              <a:t>– Là encore ponctuellement, en dehors du processus hebdomadaire « standard »</a:t>
            </a:r>
          </a:p>
        </p:txBody>
      </p:sp>
      <p:sp>
        <p:nvSpPr>
          <p:cNvPr id="3" name="Titre 2">
            <a:extLst>
              <a:ext uri="{FF2B5EF4-FFF2-40B4-BE49-F238E27FC236}">
                <a16:creationId xmlns:a16="http://schemas.microsoft.com/office/drawing/2014/main" id="{45BCE90E-CACB-466B-AB6C-A002FB24A48E}"/>
              </a:ext>
            </a:extLst>
          </p:cNvPr>
          <p:cNvSpPr>
            <a:spLocks noGrp="1"/>
          </p:cNvSpPr>
          <p:nvPr>
            <p:ph type="title"/>
          </p:nvPr>
        </p:nvSpPr>
        <p:spPr/>
        <p:txBody>
          <a:bodyPr>
            <a:normAutofit fontScale="90000"/>
          </a:bodyPr>
          <a:lstStyle/>
          <a:p>
            <a:r>
              <a:rPr lang="fr-FR"/>
              <a:t>Les principes structurants</a:t>
            </a:r>
            <a:br>
              <a:rPr lang="fr-FR"/>
            </a:br>
            <a:r>
              <a:rPr lang="fr-FR">
                <a:solidFill>
                  <a:schemeClr val="accent5"/>
                </a:solidFill>
              </a:rPr>
              <a:t>Nos convictions</a:t>
            </a:r>
          </a:p>
        </p:txBody>
      </p:sp>
    </p:spTree>
    <p:extLst>
      <p:ext uri="{BB962C8B-B14F-4D97-AF65-F5344CB8AC3E}">
        <p14:creationId xmlns:p14="http://schemas.microsoft.com/office/powerpoint/2010/main" val="3697288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465A2F7-0E74-49BA-8437-ABF9284035B0}"/>
              </a:ext>
            </a:extLst>
          </p:cNvPr>
          <p:cNvSpPr>
            <a:spLocks noGrp="1"/>
          </p:cNvSpPr>
          <p:nvPr>
            <p:ph idx="1"/>
          </p:nvPr>
        </p:nvSpPr>
        <p:spPr>
          <a:xfrm>
            <a:off x="628650" y="763479"/>
            <a:ext cx="7886700" cy="3329550"/>
          </a:xfrm>
        </p:spPr>
        <p:txBody>
          <a:bodyPr>
            <a:normAutofit fontScale="92500" lnSpcReduction="20000"/>
          </a:bodyPr>
          <a:lstStyle/>
          <a:p>
            <a:r>
              <a:rPr lang="fr-FR" dirty="0"/>
              <a:t>L’initialisation du dispositif doit être effectuée en quelques jours. Elle est néanmoins cruciale et implique la mise en place de :</a:t>
            </a:r>
          </a:p>
          <a:p>
            <a:pPr lvl="1">
              <a:spcBef>
                <a:spcPts val="1500"/>
              </a:spcBef>
            </a:pPr>
            <a:r>
              <a:rPr lang="fr-FR" dirty="0"/>
              <a:t>Une équipe conséquente et déployée aux niveaux national, régional et territorial</a:t>
            </a:r>
          </a:p>
          <a:p>
            <a:pPr lvl="1">
              <a:spcBef>
                <a:spcPts val="1500"/>
              </a:spcBef>
            </a:pPr>
            <a:r>
              <a:rPr lang="fr-FR" dirty="0"/>
              <a:t>Un outil de pilotage et traçabilité des flux physiques et d’information</a:t>
            </a:r>
          </a:p>
          <a:p>
            <a:pPr lvl="1">
              <a:spcBef>
                <a:spcPts val="1500"/>
              </a:spcBef>
            </a:pPr>
            <a:r>
              <a:rPr lang="fr-FR" dirty="0"/>
              <a:t>Une initialisation des données nécessaires, qui devront être complétées et corrigées</a:t>
            </a:r>
          </a:p>
          <a:p>
            <a:pPr lvl="2">
              <a:spcBef>
                <a:spcPts val="1500"/>
              </a:spcBef>
            </a:pPr>
            <a:r>
              <a:rPr lang="fr-FR" dirty="0"/>
              <a:t>Données d’établissements bénéficiaires (liste, adresse, contact)</a:t>
            </a:r>
          </a:p>
          <a:p>
            <a:pPr lvl="2">
              <a:spcBef>
                <a:spcPts val="1500"/>
              </a:spcBef>
            </a:pPr>
            <a:r>
              <a:rPr lang="fr-FR" dirty="0"/>
              <a:t>Données « d’activité » des établissements (nombre de professionnels de santé) qui au démarrage seront souvent imprécises ou génériques et qui évolueront avec la situation sanitaire</a:t>
            </a:r>
          </a:p>
          <a:p>
            <a:pPr lvl="1">
              <a:spcBef>
                <a:spcPts val="1500"/>
              </a:spcBef>
            </a:pPr>
            <a:r>
              <a:rPr lang="fr-FR" dirty="0"/>
              <a:t>Des processus et consignes clairs, validés et diffusés</a:t>
            </a:r>
          </a:p>
        </p:txBody>
      </p:sp>
      <p:sp>
        <p:nvSpPr>
          <p:cNvPr id="3" name="Titre 2">
            <a:extLst>
              <a:ext uri="{FF2B5EF4-FFF2-40B4-BE49-F238E27FC236}">
                <a16:creationId xmlns:a16="http://schemas.microsoft.com/office/drawing/2014/main" id="{86632B61-CFEE-4707-87EE-E3346066DB21}"/>
              </a:ext>
            </a:extLst>
          </p:cNvPr>
          <p:cNvSpPr>
            <a:spLocks noGrp="1"/>
          </p:cNvSpPr>
          <p:nvPr>
            <p:ph type="title"/>
          </p:nvPr>
        </p:nvSpPr>
        <p:spPr/>
        <p:txBody>
          <a:bodyPr>
            <a:normAutofit fontScale="90000"/>
          </a:bodyPr>
          <a:lstStyle/>
          <a:p>
            <a:r>
              <a:rPr lang="fr-FR" dirty="0"/>
              <a:t>Les principes structurants</a:t>
            </a:r>
            <a:br>
              <a:rPr lang="fr-FR" dirty="0"/>
            </a:br>
            <a:r>
              <a:rPr lang="fr-FR" dirty="0">
                <a:solidFill>
                  <a:schemeClr val="accent5"/>
                </a:solidFill>
              </a:rPr>
              <a:t>Une initialisation cruciale pour le succès de la démarche</a:t>
            </a:r>
          </a:p>
        </p:txBody>
      </p:sp>
    </p:spTree>
    <p:extLst>
      <p:ext uri="{BB962C8B-B14F-4D97-AF65-F5344CB8AC3E}">
        <p14:creationId xmlns:p14="http://schemas.microsoft.com/office/powerpoint/2010/main" val="1321511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4E9B74A-D63A-4F5B-B982-12F5ABFB175E}"/>
              </a:ext>
            </a:extLst>
          </p:cNvPr>
          <p:cNvSpPr>
            <a:spLocks noGrp="1"/>
          </p:cNvSpPr>
          <p:nvPr>
            <p:ph idx="1"/>
          </p:nvPr>
        </p:nvSpPr>
        <p:spPr>
          <a:xfrm>
            <a:off x="628650" y="763480"/>
            <a:ext cx="7886700" cy="2970320"/>
          </a:xfrm>
        </p:spPr>
        <p:txBody>
          <a:bodyPr>
            <a:normAutofit fontScale="92500" lnSpcReduction="20000"/>
          </a:bodyPr>
          <a:lstStyle/>
          <a:p>
            <a:r>
              <a:rPr lang="fr-FR" dirty="0">
                <a:solidFill>
                  <a:srgbClr val="0C3183"/>
                </a:solidFill>
              </a:rPr>
              <a:t>Les processus périodiques (hebdomadaires)</a:t>
            </a:r>
          </a:p>
          <a:p>
            <a:pPr lvl="1"/>
            <a:r>
              <a:rPr lang="fr-FR" dirty="0"/>
              <a:t>Remontées d’informations terrain et recalcul des dotations</a:t>
            </a:r>
          </a:p>
          <a:p>
            <a:pPr lvl="1"/>
            <a:r>
              <a:rPr lang="fr-FR" dirty="0"/>
              <a:t>Traçabilité des distributions physiques</a:t>
            </a:r>
          </a:p>
          <a:p>
            <a:pPr lvl="1"/>
            <a:r>
              <a:rPr lang="fr-FR" dirty="0"/>
              <a:t>Gestion des alea associés</a:t>
            </a:r>
          </a:p>
          <a:p>
            <a:pPr lvl="2"/>
            <a:r>
              <a:rPr lang="fr-FR" dirty="0"/>
              <a:t>Données manquantes</a:t>
            </a:r>
          </a:p>
          <a:p>
            <a:pPr lvl="2"/>
            <a:r>
              <a:rPr lang="fr-FR" dirty="0"/>
              <a:t>Problèmes de livraison en cours de distribution (écarts / délais)</a:t>
            </a:r>
          </a:p>
          <a:p>
            <a:pPr lvl="1"/>
            <a:endParaRPr lang="fr-FR" dirty="0"/>
          </a:p>
          <a:p>
            <a:r>
              <a:rPr lang="fr-FR" dirty="0">
                <a:solidFill>
                  <a:srgbClr val="0C3183"/>
                </a:solidFill>
              </a:rPr>
              <a:t>Des processus dérogatoires exceptionnels :</a:t>
            </a:r>
          </a:p>
          <a:p>
            <a:pPr lvl="1"/>
            <a:r>
              <a:rPr lang="fr-FR" dirty="0"/>
              <a:t>Demande urgente d’un établissement (entre 2 livraisons hebdomadaires)</a:t>
            </a:r>
          </a:p>
          <a:p>
            <a:pPr lvl="1"/>
            <a:r>
              <a:rPr lang="fr-FR" dirty="0"/>
              <a:t>Déclaration d’un </a:t>
            </a:r>
            <a:r>
              <a:rPr lang="fr-FR" dirty="0" err="1"/>
              <a:t>sur-stock</a:t>
            </a:r>
            <a:r>
              <a:rPr lang="fr-FR" dirty="0"/>
              <a:t> disponible pour être réinjecté dans le circuit de distribution</a:t>
            </a:r>
          </a:p>
        </p:txBody>
      </p:sp>
      <p:sp>
        <p:nvSpPr>
          <p:cNvPr id="3" name="Titre 2">
            <a:extLst>
              <a:ext uri="{FF2B5EF4-FFF2-40B4-BE49-F238E27FC236}">
                <a16:creationId xmlns:a16="http://schemas.microsoft.com/office/drawing/2014/main" id="{B5633556-C24B-4F66-B521-BC9BDEE7BBE6}"/>
              </a:ext>
            </a:extLst>
          </p:cNvPr>
          <p:cNvSpPr>
            <a:spLocks noGrp="1"/>
          </p:cNvSpPr>
          <p:nvPr>
            <p:ph type="title"/>
          </p:nvPr>
        </p:nvSpPr>
        <p:spPr/>
        <p:txBody>
          <a:bodyPr/>
          <a:lstStyle/>
          <a:p>
            <a:r>
              <a:rPr lang="fr-FR"/>
              <a:t>Les processus à piloter</a:t>
            </a:r>
          </a:p>
        </p:txBody>
      </p:sp>
    </p:spTree>
    <p:extLst>
      <p:ext uri="{BB962C8B-B14F-4D97-AF65-F5344CB8AC3E}">
        <p14:creationId xmlns:p14="http://schemas.microsoft.com/office/powerpoint/2010/main" val="2104141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D7CCA53-1854-491C-9A57-2E962C3ED683}"/>
              </a:ext>
            </a:extLst>
          </p:cNvPr>
          <p:cNvSpPr/>
          <p:nvPr/>
        </p:nvSpPr>
        <p:spPr>
          <a:xfrm>
            <a:off x="55045" y="3735789"/>
            <a:ext cx="1625558" cy="7951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dirty="0">
                <a:solidFill>
                  <a:srgbClr val="213480"/>
                </a:solidFill>
              </a:rPr>
              <a:t>Informe les  établissements bénéficiaires sur les dotations prévues</a:t>
            </a:r>
          </a:p>
        </p:txBody>
      </p:sp>
      <p:sp>
        <p:nvSpPr>
          <p:cNvPr id="3" name="Titre 2">
            <a:extLst>
              <a:ext uri="{FF2B5EF4-FFF2-40B4-BE49-F238E27FC236}">
                <a16:creationId xmlns:a16="http://schemas.microsoft.com/office/drawing/2014/main" id="{4A204DAB-BC55-4B9F-976F-D4CC8F3A98A9}"/>
              </a:ext>
            </a:extLst>
          </p:cNvPr>
          <p:cNvSpPr>
            <a:spLocks noGrp="1"/>
          </p:cNvSpPr>
          <p:nvPr>
            <p:ph type="title"/>
          </p:nvPr>
        </p:nvSpPr>
        <p:spPr/>
        <p:txBody>
          <a:bodyPr>
            <a:normAutofit/>
          </a:bodyPr>
          <a:lstStyle/>
          <a:p>
            <a:r>
              <a:rPr lang="fr-FR" dirty="0"/>
              <a:t>Le processus de remontées d’informations terrain et recalcul des dotations</a:t>
            </a:r>
            <a:endParaRPr lang="fr-FR" dirty="0">
              <a:solidFill>
                <a:schemeClr val="accent5"/>
              </a:solidFill>
            </a:endParaRPr>
          </a:p>
        </p:txBody>
      </p:sp>
      <p:sp>
        <p:nvSpPr>
          <p:cNvPr id="4" name="Rectangle : coins arrondis 3">
            <a:extLst>
              <a:ext uri="{FF2B5EF4-FFF2-40B4-BE49-F238E27FC236}">
                <a16:creationId xmlns:a16="http://schemas.microsoft.com/office/drawing/2014/main" id="{FEB207BE-5620-4C9A-B4BF-2BD031F70C63}"/>
              </a:ext>
            </a:extLst>
          </p:cNvPr>
          <p:cNvSpPr/>
          <p:nvPr/>
        </p:nvSpPr>
        <p:spPr>
          <a:xfrm>
            <a:off x="4038091" y="945085"/>
            <a:ext cx="3816000" cy="432000"/>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a:solidFill>
                  <a:schemeClr val="tx1">
                    <a:lumMod val="50000"/>
                    <a:lumOff val="50000"/>
                  </a:schemeClr>
                </a:solidFill>
              </a:rPr>
              <a:t>Met à jour les données nécessaires au calcul des dotations (Nb patients </a:t>
            </a:r>
            <a:r>
              <a:rPr lang="fr-FR" sz="1200" err="1">
                <a:solidFill>
                  <a:schemeClr val="tx1">
                    <a:lumMod val="50000"/>
                    <a:lumOff val="50000"/>
                  </a:schemeClr>
                </a:solidFill>
              </a:rPr>
              <a:t>Covid</a:t>
            </a:r>
            <a:r>
              <a:rPr lang="fr-FR" sz="1200">
                <a:solidFill>
                  <a:schemeClr val="tx1">
                    <a:lumMod val="50000"/>
                    <a:lumOff val="50000"/>
                  </a:schemeClr>
                </a:solidFill>
              </a:rPr>
              <a:t>, Nb professionnel santé…)</a:t>
            </a:r>
          </a:p>
        </p:txBody>
      </p:sp>
      <p:sp>
        <p:nvSpPr>
          <p:cNvPr id="5" name="Rectangle : coins arrondis 4">
            <a:extLst>
              <a:ext uri="{FF2B5EF4-FFF2-40B4-BE49-F238E27FC236}">
                <a16:creationId xmlns:a16="http://schemas.microsoft.com/office/drawing/2014/main" id="{22D09F69-9D4B-494F-9FDC-36865460C5DE}"/>
              </a:ext>
            </a:extLst>
          </p:cNvPr>
          <p:cNvSpPr/>
          <p:nvPr/>
        </p:nvSpPr>
        <p:spPr>
          <a:xfrm>
            <a:off x="4038090" y="1762758"/>
            <a:ext cx="3816000" cy="432000"/>
          </a:xfrm>
          <a:prstGeom prst="roundRect">
            <a:avLst/>
          </a:prstGeom>
          <a:no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dirty="0">
                <a:solidFill>
                  <a:srgbClr val="213480"/>
                </a:solidFill>
              </a:rPr>
              <a:t>Vérifie que les informations permettant d’alimenter la doctrine sont bien mises à jour. Relance si besoin</a:t>
            </a:r>
          </a:p>
        </p:txBody>
      </p:sp>
      <p:sp>
        <p:nvSpPr>
          <p:cNvPr id="6" name="Rectangle 5">
            <a:extLst>
              <a:ext uri="{FF2B5EF4-FFF2-40B4-BE49-F238E27FC236}">
                <a16:creationId xmlns:a16="http://schemas.microsoft.com/office/drawing/2014/main" id="{5EB48780-BAB5-4153-A318-6FB562399DDC}"/>
              </a:ext>
            </a:extLst>
          </p:cNvPr>
          <p:cNvSpPr/>
          <p:nvPr/>
        </p:nvSpPr>
        <p:spPr>
          <a:xfrm>
            <a:off x="2120306" y="945085"/>
            <a:ext cx="1728000" cy="432000"/>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a:solidFill>
                  <a:schemeClr val="bg1"/>
                </a:solidFill>
              </a:rPr>
              <a:t>Etablissement bénéficiaire</a:t>
            </a:r>
          </a:p>
        </p:txBody>
      </p:sp>
      <p:cxnSp>
        <p:nvCxnSpPr>
          <p:cNvPr id="8" name="Connecteur : en angle 7">
            <a:extLst>
              <a:ext uri="{FF2B5EF4-FFF2-40B4-BE49-F238E27FC236}">
                <a16:creationId xmlns:a16="http://schemas.microsoft.com/office/drawing/2014/main" id="{342DCFBB-DE87-4F78-9964-512A17D938A6}"/>
              </a:ext>
            </a:extLst>
          </p:cNvPr>
          <p:cNvCxnSpPr>
            <a:stCxn id="4" idx="2"/>
            <a:endCxn id="5" idx="0"/>
          </p:cNvCxnSpPr>
          <p:nvPr/>
        </p:nvCxnSpPr>
        <p:spPr>
          <a:xfrm rot="5400000">
            <a:off x="5753255" y="1569921"/>
            <a:ext cx="385673" cy="1"/>
          </a:xfrm>
          <a:prstGeom prst="bentConnector3">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8EB05297-3F4D-4BC6-A99A-96B85EA36EC6}"/>
              </a:ext>
            </a:extLst>
          </p:cNvPr>
          <p:cNvSpPr/>
          <p:nvPr/>
        </p:nvSpPr>
        <p:spPr>
          <a:xfrm>
            <a:off x="2120305" y="1762757"/>
            <a:ext cx="1728000" cy="1027423"/>
          </a:xfrm>
          <a:prstGeom prst="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dirty="0">
                <a:solidFill>
                  <a:schemeClr val="bg1"/>
                </a:solidFill>
              </a:rPr>
              <a:t>ARS</a:t>
            </a:r>
          </a:p>
        </p:txBody>
      </p:sp>
      <p:sp>
        <p:nvSpPr>
          <p:cNvPr id="10" name="Rectangle : coins arrondis 9">
            <a:extLst>
              <a:ext uri="{FF2B5EF4-FFF2-40B4-BE49-F238E27FC236}">
                <a16:creationId xmlns:a16="http://schemas.microsoft.com/office/drawing/2014/main" id="{2F87B231-C53E-44B6-B5B5-31FEC5F715A2}"/>
              </a:ext>
            </a:extLst>
          </p:cNvPr>
          <p:cNvSpPr/>
          <p:nvPr/>
        </p:nvSpPr>
        <p:spPr>
          <a:xfrm>
            <a:off x="4038090" y="2358181"/>
            <a:ext cx="3816000" cy="432000"/>
          </a:xfrm>
          <a:prstGeom prst="roundRect">
            <a:avLst/>
          </a:prstGeom>
          <a:no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dirty="0">
                <a:solidFill>
                  <a:srgbClr val="213480"/>
                </a:solidFill>
              </a:rPr>
              <a:t>Vérifie la cohérence des données (par rapport à la doctrine, aux données démographique et géographiques, dans le temps, avec autres sources de </a:t>
            </a:r>
            <a:r>
              <a:rPr lang="fr-FR" sz="1200" dirty="0" err="1">
                <a:solidFill>
                  <a:srgbClr val="213480"/>
                </a:solidFill>
              </a:rPr>
              <a:t>reporting</a:t>
            </a:r>
            <a:r>
              <a:rPr lang="fr-FR" sz="1200" dirty="0">
                <a:solidFill>
                  <a:srgbClr val="213480"/>
                </a:solidFill>
              </a:rPr>
              <a:t>…)</a:t>
            </a:r>
            <a:endParaRPr lang="fr-FR" sz="1200" dirty="0">
              <a:solidFill>
                <a:srgbClr val="FF0000"/>
              </a:solidFill>
            </a:endParaRPr>
          </a:p>
        </p:txBody>
      </p:sp>
      <p:cxnSp>
        <p:nvCxnSpPr>
          <p:cNvPr id="12" name="Connecteur : en angle 11">
            <a:extLst>
              <a:ext uri="{FF2B5EF4-FFF2-40B4-BE49-F238E27FC236}">
                <a16:creationId xmlns:a16="http://schemas.microsoft.com/office/drawing/2014/main" id="{B713F97F-4138-49BB-9485-C6B9532941A0}"/>
              </a:ext>
            </a:extLst>
          </p:cNvPr>
          <p:cNvCxnSpPr>
            <a:cxnSpLocks/>
            <a:stCxn id="5" idx="2"/>
            <a:endCxn id="10" idx="0"/>
          </p:cNvCxnSpPr>
          <p:nvPr/>
        </p:nvCxnSpPr>
        <p:spPr>
          <a:xfrm rot="5400000">
            <a:off x="5864379" y="2276469"/>
            <a:ext cx="163423" cy="12700"/>
          </a:xfrm>
          <a:prstGeom prst="bentConnector3">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 coins arrondis 16">
            <a:extLst>
              <a:ext uri="{FF2B5EF4-FFF2-40B4-BE49-F238E27FC236}">
                <a16:creationId xmlns:a16="http://schemas.microsoft.com/office/drawing/2014/main" id="{0C028F76-CC1B-46C7-9AFA-93AEB614CB45}"/>
              </a:ext>
            </a:extLst>
          </p:cNvPr>
          <p:cNvSpPr/>
          <p:nvPr/>
        </p:nvSpPr>
        <p:spPr>
          <a:xfrm>
            <a:off x="4038090" y="2934554"/>
            <a:ext cx="3816000" cy="583345"/>
          </a:xfrm>
          <a:prstGeom prst="roundRect">
            <a:avLst/>
          </a:prstGeom>
          <a:noFill/>
          <a:ln>
            <a:solidFill>
              <a:srgbClr val="21348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dirty="0">
                <a:solidFill>
                  <a:srgbClr val="213480"/>
                </a:solidFill>
              </a:rPr>
              <a:t>Si nécessaire, engagent un dialogue avec l’établissement bénéficiaire et arbitrent la recommandation à la cellule de crise. Peuvent également anticiper une évolution à porter à la connaissance de la cellule de crise</a:t>
            </a:r>
          </a:p>
        </p:txBody>
      </p:sp>
      <p:sp>
        <p:nvSpPr>
          <p:cNvPr id="18" name="Rectangle 17">
            <a:extLst>
              <a:ext uri="{FF2B5EF4-FFF2-40B4-BE49-F238E27FC236}">
                <a16:creationId xmlns:a16="http://schemas.microsoft.com/office/drawing/2014/main" id="{A243905F-1383-410E-BDD3-80E6A30A7C98}"/>
              </a:ext>
            </a:extLst>
          </p:cNvPr>
          <p:cNvSpPr/>
          <p:nvPr/>
        </p:nvSpPr>
        <p:spPr>
          <a:xfrm>
            <a:off x="2120305" y="2934554"/>
            <a:ext cx="1728000" cy="583343"/>
          </a:xfrm>
          <a:prstGeom prst="rect">
            <a:avLst/>
          </a:prstGeom>
          <a:pattFill prst="pct75">
            <a:fgClr>
              <a:srgbClr val="213480"/>
            </a:fgClr>
            <a:bgClr>
              <a:schemeClr val="bg1"/>
            </a:bgClr>
          </a:patt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dirty="0">
                <a:solidFill>
                  <a:schemeClr val="bg1"/>
                </a:solidFill>
              </a:rPr>
              <a:t>ARS</a:t>
            </a:r>
          </a:p>
        </p:txBody>
      </p:sp>
      <p:cxnSp>
        <p:nvCxnSpPr>
          <p:cNvPr id="25" name="Connecteur : en angle 24">
            <a:extLst>
              <a:ext uri="{FF2B5EF4-FFF2-40B4-BE49-F238E27FC236}">
                <a16:creationId xmlns:a16="http://schemas.microsoft.com/office/drawing/2014/main" id="{8623ED18-0236-41C3-9B57-6CB645929A21}"/>
              </a:ext>
            </a:extLst>
          </p:cNvPr>
          <p:cNvCxnSpPr>
            <a:cxnSpLocks/>
            <a:stCxn id="10" idx="2"/>
            <a:endCxn id="17" idx="0"/>
          </p:cNvCxnSpPr>
          <p:nvPr/>
        </p:nvCxnSpPr>
        <p:spPr>
          <a:xfrm rot="5400000">
            <a:off x="5873904" y="2862367"/>
            <a:ext cx="144373" cy="12700"/>
          </a:xfrm>
          <a:prstGeom prst="bentConnector3">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 coins arrondis 27">
            <a:extLst>
              <a:ext uri="{FF2B5EF4-FFF2-40B4-BE49-F238E27FC236}">
                <a16:creationId xmlns:a16="http://schemas.microsoft.com/office/drawing/2014/main" id="{B3973238-39B0-47C3-803F-D26A9564C611}"/>
              </a:ext>
            </a:extLst>
          </p:cNvPr>
          <p:cNvSpPr/>
          <p:nvPr/>
        </p:nvSpPr>
        <p:spPr>
          <a:xfrm>
            <a:off x="4041265" y="3818926"/>
            <a:ext cx="3816000" cy="650331"/>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dirty="0">
                <a:solidFill>
                  <a:schemeClr val="tx1">
                    <a:lumMod val="50000"/>
                    <a:lumOff val="50000"/>
                  </a:schemeClr>
                </a:solidFill>
              </a:rPr>
              <a:t>Confronte les données remontées aux volumes disponibles pour la distribution et arbitre les dotations.</a:t>
            </a:r>
          </a:p>
          <a:p>
            <a:pPr algn="ctr">
              <a:lnSpc>
                <a:spcPct val="70000"/>
              </a:lnSpc>
            </a:pPr>
            <a:r>
              <a:rPr lang="fr-FR" sz="1200" dirty="0">
                <a:solidFill>
                  <a:schemeClr val="tx1">
                    <a:lumMod val="50000"/>
                    <a:lumOff val="50000"/>
                  </a:schemeClr>
                </a:solidFill>
              </a:rPr>
              <a:t>Organise la distribution vers les plateformes  territoriales</a:t>
            </a:r>
          </a:p>
        </p:txBody>
      </p:sp>
      <p:sp>
        <p:nvSpPr>
          <p:cNvPr id="29" name="Rectangle 28">
            <a:extLst>
              <a:ext uri="{FF2B5EF4-FFF2-40B4-BE49-F238E27FC236}">
                <a16:creationId xmlns:a16="http://schemas.microsoft.com/office/drawing/2014/main" id="{1B714166-0F84-4221-ADCF-F08EDE6221C0}"/>
              </a:ext>
            </a:extLst>
          </p:cNvPr>
          <p:cNvSpPr/>
          <p:nvPr/>
        </p:nvSpPr>
        <p:spPr>
          <a:xfrm>
            <a:off x="2113955" y="3821987"/>
            <a:ext cx="1728000" cy="647271"/>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dirty="0">
                <a:solidFill>
                  <a:schemeClr val="bg1"/>
                </a:solidFill>
              </a:rPr>
              <a:t>Cellule logistique de la Direction de Crise</a:t>
            </a:r>
          </a:p>
          <a:p>
            <a:pPr algn="ctr">
              <a:lnSpc>
                <a:spcPct val="70000"/>
              </a:lnSpc>
            </a:pPr>
            <a:r>
              <a:rPr lang="fr-FR" sz="1200" dirty="0">
                <a:solidFill>
                  <a:schemeClr val="bg1"/>
                </a:solidFill>
              </a:rPr>
              <a:t>(Covid.19-LOG)</a:t>
            </a:r>
          </a:p>
        </p:txBody>
      </p:sp>
      <p:sp>
        <p:nvSpPr>
          <p:cNvPr id="30" name="Accolade ouvrante 29">
            <a:extLst>
              <a:ext uri="{FF2B5EF4-FFF2-40B4-BE49-F238E27FC236}">
                <a16:creationId xmlns:a16="http://schemas.microsoft.com/office/drawing/2014/main" id="{055A8B1F-5DBB-463A-A01D-22F8CCCDD065}"/>
              </a:ext>
            </a:extLst>
          </p:cNvPr>
          <p:cNvSpPr/>
          <p:nvPr/>
        </p:nvSpPr>
        <p:spPr>
          <a:xfrm>
            <a:off x="1855261" y="1762758"/>
            <a:ext cx="96281" cy="1755139"/>
          </a:xfrm>
          <a:prstGeom prst="leftBrace">
            <a:avLst>
              <a:gd name="adj1" fmla="val 46909"/>
              <a:gd name="adj2" fmla="val 50000"/>
            </a:avLst>
          </a:prstGeom>
          <a:ln w="19050">
            <a:solidFill>
              <a:srgbClr val="21348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32" name="Connecteur : en angle 31">
            <a:extLst>
              <a:ext uri="{FF2B5EF4-FFF2-40B4-BE49-F238E27FC236}">
                <a16:creationId xmlns:a16="http://schemas.microsoft.com/office/drawing/2014/main" id="{3CBF2822-B7B4-449A-AECF-774AB82C581D}"/>
              </a:ext>
            </a:extLst>
          </p:cNvPr>
          <p:cNvCxnSpPr>
            <a:cxnSpLocks/>
            <a:stCxn id="17" idx="2"/>
          </p:cNvCxnSpPr>
          <p:nvPr/>
        </p:nvCxnSpPr>
        <p:spPr>
          <a:xfrm rot="16200000" flipH="1">
            <a:off x="5797220" y="3666768"/>
            <a:ext cx="304090" cy="6351"/>
          </a:xfrm>
          <a:prstGeom prst="bentConnector3">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35" name="Cylindre 34">
            <a:extLst>
              <a:ext uri="{FF2B5EF4-FFF2-40B4-BE49-F238E27FC236}">
                <a16:creationId xmlns:a16="http://schemas.microsoft.com/office/drawing/2014/main" id="{C9D5F782-D0BD-4902-A8EF-47197C406746}"/>
              </a:ext>
            </a:extLst>
          </p:cNvPr>
          <p:cNvSpPr/>
          <p:nvPr/>
        </p:nvSpPr>
        <p:spPr>
          <a:xfrm>
            <a:off x="8119135" y="971331"/>
            <a:ext cx="355941" cy="302271"/>
          </a:xfrm>
          <a:prstGeom prst="can">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Cylindre 35">
            <a:extLst>
              <a:ext uri="{FF2B5EF4-FFF2-40B4-BE49-F238E27FC236}">
                <a16:creationId xmlns:a16="http://schemas.microsoft.com/office/drawing/2014/main" id="{0733A2B6-429E-4F3A-9FD4-63BBC442105E}"/>
              </a:ext>
            </a:extLst>
          </p:cNvPr>
          <p:cNvSpPr/>
          <p:nvPr/>
        </p:nvSpPr>
        <p:spPr>
          <a:xfrm>
            <a:off x="8119134" y="1820195"/>
            <a:ext cx="355941" cy="302271"/>
          </a:xfrm>
          <a:prstGeom prst="can">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13480"/>
                </a:solidFill>
              </a:rPr>
              <a:t>?</a:t>
            </a:r>
          </a:p>
        </p:txBody>
      </p:sp>
      <p:sp>
        <p:nvSpPr>
          <p:cNvPr id="37" name="Cylindre 36">
            <a:extLst>
              <a:ext uri="{FF2B5EF4-FFF2-40B4-BE49-F238E27FC236}">
                <a16:creationId xmlns:a16="http://schemas.microsoft.com/office/drawing/2014/main" id="{D51E11BE-43C8-44F4-B6B5-09DA1D6C79A8}"/>
              </a:ext>
            </a:extLst>
          </p:cNvPr>
          <p:cNvSpPr/>
          <p:nvPr/>
        </p:nvSpPr>
        <p:spPr>
          <a:xfrm>
            <a:off x="8119134" y="2383581"/>
            <a:ext cx="355941" cy="302271"/>
          </a:xfrm>
          <a:prstGeom prst="can">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200">
                <a:solidFill>
                  <a:srgbClr val="213480"/>
                </a:solidFill>
              </a:rPr>
              <a:t>?</a:t>
            </a:r>
          </a:p>
        </p:txBody>
      </p:sp>
      <p:sp>
        <p:nvSpPr>
          <p:cNvPr id="38" name="Cylindre 37">
            <a:extLst>
              <a:ext uri="{FF2B5EF4-FFF2-40B4-BE49-F238E27FC236}">
                <a16:creationId xmlns:a16="http://schemas.microsoft.com/office/drawing/2014/main" id="{336D85AF-5CF9-460F-B9DD-E7DBCD0F50F7}"/>
              </a:ext>
            </a:extLst>
          </p:cNvPr>
          <p:cNvSpPr/>
          <p:nvPr/>
        </p:nvSpPr>
        <p:spPr>
          <a:xfrm>
            <a:off x="8119133" y="2993983"/>
            <a:ext cx="355941" cy="302271"/>
          </a:xfrm>
          <a:prstGeom prst="can">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0" name="Connecteur droit avec flèche 39">
            <a:extLst>
              <a:ext uri="{FF2B5EF4-FFF2-40B4-BE49-F238E27FC236}">
                <a16:creationId xmlns:a16="http://schemas.microsoft.com/office/drawing/2014/main" id="{6F5C404A-1840-4760-A8B3-A425EBBDD5E0}"/>
              </a:ext>
            </a:extLst>
          </p:cNvPr>
          <p:cNvCxnSpPr>
            <a:cxnSpLocks/>
            <a:endCxn id="35" idx="2"/>
          </p:cNvCxnSpPr>
          <p:nvPr/>
        </p:nvCxnSpPr>
        <p:spPr>
          <a:xfrm>
            <a:off x="7953439" y="1122467"/>
            <a:ext cx="165696" cy="0"/>
          </a:xfrm>
          <a:prstGeom prst="straightConnector1">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0E405B66-85EB-4D48-85C4-FECD0B0030BF}"/>
              </a:ext>
            </a:extLst>
          </p:cNvPr>
          <p:cNvCxnSpPr>
            <a:cxnSpLocks/>
            <a:stCxn id="38" idx="4"/>
          </p:cNvCxnSpPr>
          <p:nvPr/>
        </p:nvCxnSpPr>
        <p:spPr>
          <a:xfrm>
            <a:off x="8475074" y="3145119"/>
            <a:ext cx="156488" cy="0"/>
          </a:xfrm>
          <a:prstGeom prst="straightConnector1">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11" name="Flèche courbée vers la droite 10"/>
          <p:cNvSpPr/>
          <p:nvPr/>
        </p:nvSpPr>
        <p:spPr>
          <a:xfrm rot="10800000" flipH="1">
            <a:off x="1109526" y="971331"/>
            <a:ext cx="793875" cy="334679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1" name="Rectangle 30">
            <a:extLst>
              <a:ext uri="{FF2B5EF4-FFF2-40B4-BE49-F238E27FC236}">
                <a16:creationId xmlns:a16="http://schemas.microsoft.com/office/drawing/2014/main" id="{7D7CCA53-1854-491C-9A57-2E962C3ED683}"/>
              </a:ext>
            </a:extLst>
          </p:cNvPr>
          <p:cNvSpPr/>
          <p:nvPr/>
        </p:nvSpPr>
        <p:spPr>
          <a:xfrm>
            <a:off x="419774" y="2480124"/>
            <a:ext cx="1379502" cy="3743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b="1" dirty="0">
                <a:solidFill>
                  <a:srgbClr val="213480"/>
                </a:solidFill>
              </a:rPr>
              <a:t>Avec le dispositif d’appui du Resah</a:t>
            </a:r>
          </a:p>
        </p:txBody>
      </p:sp>
    </p:spTree>
    <p:extLst>
      <p:ext uri="{BB962C8B-B14F-4D97-AF65-F5344CB8AC3E}">
        <p14:creationId xmlns:p14="http://schemas.microsoft.com/office/powerpoint/2010/main" val="2368804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A204DAB-BC55-4B9F-976F-D4CC8F3A98A9}"/>
              </a:ext>
            </a:extLst>
          </p:cNvPr>
          <p:cNvSpPr>
            <a:spLocks noGrp="1"/>
          </p:cNvSpPr>
          <p:nvPr>
            <p:ph type="title"/>
          </p:nvPr>
        </p:nvSpPr>
        <p:spPr/>
        <p:txBody>
          <a:bodyPr>
            <a:normAutofit/>
          </a:bodyPr>
          <a:lstStyle/>
          <a:p>
            <a:r>
              <a:rPr lang="fr-FR"/>
              <a:t>Le processus de traçabilité des distributions physiques</a:t>
            </a:r>
          </a:p>
        </p:txBody>
      </p:sp>
      <p:sp>
        <p:nvSpPr>
          <p:cNvPr id="4" name="Rectangle : coins arrondis 3">
            <a:extLst>
              <a:ext uri="{FF2B5EF4-FFF2-40B4-BE49-F238E27FC236}">
                <a16:creationId xmlns:a16="http://schemas.microsoft.com/office/drawing/2014/main" id="{FEB207BE-5620-4C9A-B4BF-2BD031F70C63}"/>
              </a:ext>
            </a:extLst>
          </p:cNvPr>
          <p:cNvSpPr/>
          <p:nvPr/>
        </p:nvSpPr>
        <p:spPr>
          <a:xfrm>
            <a:off x="2350435" y="1024866"/>
            <a:ext cx="3816000" cy="374352"/>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a:solidFill>
                  <a:schemeClr val="tx1">
                    <a:lumMod val="50000"/>
                    <a:lumOff val="50000"/>
                  </a:schemeClr>
                </a:solidFill>
              </a:rPr>
              <a:t>Expédie les produits et renseigne les quantités (et la date d’expédition) vers les relais territoriaux</a:t>
            </a:r>
          </a:p>
        </p:txBody>
      </p:sp>
      <p:sp>
        <p:nvSpPr>
          <p:cNvPr id="5" name="Rectangle : coins arrondis 4">
            <a:extLst>
              <a:ext uri="{FF2B5EF4-FFF2-40B4-BE49-F238E27FC236}">
                <a16:creationId xmlns:a16="http://schemas.microsoft.com/office/drawing/2014/main" id="{22D09F69-9D4B-494F-9FDC-36865460C5DE}"/>
              </a:ext>
            </a:extLst>
          </p:cNvPr>
          <p:cNvSpPr/>
          <p:nvPr/>
        </p:nvSpPr>
        <p:spPr>
          <a:xfrm>
            <a:off x="2350434" y="1842539"/>
            <a:ext cx="3816000" cy="374352"/>
          </a:xfrm>
          <a:prstGeom prst="roundRect">
            <a:avLst/>
          </a:prstGeom>
          <a:no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a:solidFill>
                  <a:srgbClr val="213480"/>
                </a:solidFill>
              </a:rPr>
              <a:t>Reçoit les produits et saisit les quantités (et la date de réception)</a:t>
            </a:r>
          </a:p>
        </p:txBody>
      </p:sp>
      <p:sp>
        <p:nvSpPr>
          <p:cNvPr id="6" name="Rectangle 5">
            <a:extLst>
              <a:ext uri="{FF2B5EF4-FFF2-40B4-BE49-F238E27FC236}">
                <a16:creationId xmlns:a16="http://schemas.microsoft.com/office/drawing/2014/main" id="{5EB48780-BAB5-4153-A318-6FB562399DDC}"/>
              </a:ext>
            </a:extLst>
          </p:cNvPr>
          <p:cNvSpPr/>
          <p:nvPr/>
        </p:nvSpPr>
        <p:spPr>
          <a:xfrm>
            <a:off x="432650" y="1024866"/>
            <a:ext cx="1728000" cy="374352"/>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a:solidFill>
                  <a:schemeClr val="bg1"/>
                </a:solidFill>
              </a:rPr>
              <a:t>Santé Publique France</a:t>
            </a:r>
          </a:p>
        </p:txBody>
      </p:sp>
      <p:cxnSp>
        <p:nvCxnSpPr>
          <p:cNvPr id="8" name="Connecteur : en angle 7">
            <a:extLst>
              <a:ext uri="{FF2B5EF4-FFF2-40B4-BE49-F238E27FC236}">
                <a16:creationId xmlns:a16="http://schemas.microsoft.com/office/drawing/2014/main" id="{342DCFBB-DE87-4F78-9964-512A17D938A6}"/>
              </a:ext>
            </a:extLst>
          </p:cNvPr>
          <p:cNvCxnSpPr>
            <a:stCxn id="4" idx="2"/>
            <a:endCxn id="5" idx="0"/>
          </p:cNvCxnSpPr>
          <p:nvPr/>
        </p:nvCxnSpPr>
        <p:spPr>
          <a:xfrm rot="5400000">
            <a:off x="4036775" y="1620878"/>
            <a:ext cx="443321" cy="1"/>
          </a:xfrm>
          <a:prstGeom prst="bentConnector3">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8EB05297-3F4D-4BC6-A99A-96B85EA36EC6}"/>
              </a:ext>
            </a:extLst>
          </p:cNvPr>
          <p:cNvSpPr/>
          <p:nvPr/>
        </p:nvSpPr>
        <p:spPr>
          <a:xfrm>
            <a:off x="432649" y="1842538"/>
            <a:ext cx="1728000" cy="918975"/>
          </a:xfrm>
          <a:prstGeom prst="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dirty="0">
                <a:solidFill>
                  <a:schemeClr val="bg1"/>
                </a:solidFill>
              </a:rPr>
              <a:t>Plateforme territoriale</a:t>
            </a:r>
          </a:p>
          <a:p>
            <a:pPr algn="ctr">
              <a:lnSpc>
                <a:spcPct val="70000"/>
              </a:lnSpc>
            </a:pPr>
            <a:r>
              <a:rPr lang="fr-FR" sz="1200" dirty="0">
                <a:solidFill>
                  <a:schemeClr val="bg1"/>
                </a:solidFill>
              </a:rPr>
              <a:t>(ex : Et. support de GHT)</a:t>
            </a:r>
          </a:p>
        </p:txBody>
      </p:sp>
      <p:sp>
        <p:nvSpPr>
          <p:cNvPr id="10" name="Rectangle : coins arrondis 9">
            <a:extLst>
              <a:ext uri="{FF2B5EF4-FFF2-40B4-BE49-F238E27FC236}">
                <a16:creationId xmlns:a16="http://schemas.microsoft.com/office/drawing/2014/main" id="{2F87B231-C53E-44B6-B5B5-31FEC5F715A2}"/>
              </a:ext>
            </a:extLst>
          </p:cNvPr>
          <p:cNvSpPr/>
          <p:nvPr/>
        </p:nvSpPr>
        <p:spPr>
          <a:xfrm>
            <a:off x="2350434" y="2387162"/>
            <a:ext cx="3816000" cy="374352"/>
          </a:xfrm>
          <a:prstGeom prst="roundRect">
            <a:avLst/>
          </a:prstGeom>
          <a:no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a:solidFill>
                  <a:srgbClr val="213480"/>
                </a:solidFill>
              </a:rPr>
              <a:t>dispatche et expédie les produits vers les établissements bénéficiaires et renseigne les quantités (et la date)</a:t>
            </a:r>
          </a:p>
        </p:txBody>
      </p:sp>
      <p:cxnSp>
        <p:nvCxnSpPr>
          <p:cNvPr id="12" name="Connecteur : en angle 11">
            <a:extLst>
              <a:ext uri="{FF2B5EF4-FFF2-40B4-BE49-F238E27FC236}">
                <a16:creationId xmlns:a16="http://schemas.microsoft.com/office/drawing/2014/main" id="{B713F97F-4138-49BB-9485-C6B9532941A0}"/>
              </a:ext>
            </a:extLst>
          </p:cNvPr>
          <p:cNvCxnSpPr>
            <a:cxnSpLocks/>
            <a:stCxn id="5" idx="2"/>
            <a:endCxn id="10" idx="0"/>
          </p:cNvCxnSpPr>
          <p:nvPr/>
        </p:nvCxnSpPr>
        <p:spPr>
          <a:xfrm rot="5400000">
            <a:off x="4173299" y="2302026"/>
            <a:ext cx="170271" cy="12700"/>
          </a:xfrm>
          <a:prstGeom prst="bentConnector3">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 coins arrondis 16">
            <a:extLst>
              <a:ext uri="{FF2B5EF4-FFF2-40B4-BE49-F238E27FC236}">
                <a16:creationId xmlns:a16="http://schemas.microsoft.com/office/drawing/2014/main" id="{0C028F76-CC1B-46C7-9AFA-93AEB614CB45}"/>
              </a:ext>
            </a:extLst>
          </p:cNvPr>
          <p:cNvSpPr/>
          <p:nvPr/>
        </p:nvSpPr>
        <p:spPr>
          <a:xfrm>
            <a:off x="2350434" y="2925436"/>
            <a:ext cx="3816000" cy="374352"/>
          </a:xfrm>
          <a:prstGeom prst="roundRect">
            <a:avLst/>
          </a:prstGeom>
          <a:noFill/>
          <a:ln>
            <a:solidFill>
              <a:srgbClr val="21348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a:solidFill>
                  <a:srgbClr val="213480"/>
                </a:solidFill>
              </a:rPr>
              <a:t>Reçoit les produits et saisit les quantités (et la date de réception)</a:t>
            </a:r>
          </a:p>
        </p:txBody>
      </p:sp>
      <p:sp>
        <p:nvSpPr>
          <p:cNvPr id="18" name="Rectangle 17">
            <a:extLst>
              <a:ext uri="{FF2B5EF4-FFF2-40B4-BE49-F238E27FC236}">
                <a16:creationId xmlns:a16="http://schemas.microsoft.com/office/drawing/2014/main" id="{A243905F-1383-410E-BDD3-80E6A30A7C98}"/>
              </a:ext>
            </a:extLst>
          </p:cNvPr>
          <p:cNvSpPr/>
          <p:nvPr/>
        </p:nvSpPr>
        <p:spPr>
          <a:xfrm>
            <a:off x="432649" y="2925436"/>
            <a:ext cx="1728000" cy="374352"/>
          </a:xfrm>
          <a:prstGeom prst="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70000"/>
              </a:lnSpc>
            </a:pPr>
            <a:r>
              <a:rPr lang="fr-FR" sz="1200">
                <a:solidFill>
                  <a:schemeClr val="bg1"/>
                </a:solidFill>
              </a:rPr>
              <a:t>Etablissement bénéficiaire</a:t>
            </a:r>
          </a:p>
        </p:txBody>
      </p:sp>
      <p:cxnSp>
        <p:nvCxnSpPr>
          <p:cNvPr id="25" name="Connecteur : en angle 24">
            <a:extLst>
              <a:ext uri="{FF2B5EF4-FFF2-40B4-BE49-F238E27FC236}">
                <a16:creationId xmlns:a16="http://schemas.microsoft.com/office/drawing/2014/main" id="{8623ED18-0236-41C3-9B57-6CB645929A21}"/>
              </a:ext>
            </a:extLst>
          </p:cNvPr>
          <p:cNvCxnSpPr>
            <a:cxnSpLocks/>
            <a:stCxn id="10" idx="2"/>
            <a:endCxn id="17" idx="0"/>
          </p:cNvCxnSpPr>
          <p:nvPr/>
        </p:nvCxnSpPr>
        <p:spPr>
          <a:xfrm rot="5400000">
            <a:off x="4176473" y="2843475"/>
            <a:ext cx="163922" cy="12700"/>
          </a:xfrm>
          <a:prstGeom prst="bentConnector3">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7D7CCA53-1854-491C-9A57-2E962C3ED683}"/>
              </a:ext>
            </a:extLst>
          </p:cNvPr>
          <p:cNvSpPr/>
          <p:nvPr/>
        </p:nvSpPr>
        <p:spPr>
          <a:xfrm>
            <a:off x="7283451" y="3299780"/>
            <a:ext cx="1256277" cy="374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a:solidFill>
                  <a:srgbClr val="213480"/>
                </a:solidFill>
              </a:rPr>
              <a:t>Avec le dispositif d’appui du Resah</a:t>
            </a:r>
          </a:p>
        </p:txBody>
      </p:sp>
      <p:sp>
        <p:nvSpPr>
          <p:cNvPr id="23" name="Cylindre 22">
            <a:extLst>
              <a:ext uri="{FF2B5EF4-FFF2-40B4-BE49-F238E27FC236}">
                <a16:creationId xmlns:a16="http://schemas.microsoft.com/office/drawing/2014/main" id="{B1808C8F-BA39-47FE-A10B-B8E178B90934}"/>
              </a:ext>
            </a:extLst>
          </p:cNvPr>
          <p:cNvSpPr/>
          <p:nvPr/>
        </p:nvSpPr>
        <p:spPr>
          <a:xfrm>
            <a:off x="6431479" y="1874576"/>
            <a:ext cx="355941" cy="302271"/>
          </a:xfrm>
          <a:prstGeom prst="can">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4" name="Connecteur droit avec flèche 23">
            <a:extLst>
              <a:ext uri="{FF2B5EF4-FFF2-40B4-BE49-F238E27FC236}">
                <a16:creationId xmlns:a16="http://schemas.microsoft.com/office/drawing/2014/main" id="{3B8B5220-E6DA-4784-8014-39ADEBDFF04F}"/>
              </a:ext>
            </a:extLst>
          </p:cNvPr>
          <p:cNvCxnSpPr>
            <a:cxnSpLocks/>
            <a:stCxn id="23" idx="4"/>
          </p:cNvCxnSpPr>
          <p:nvPr/>
        </p:nvCxnSpPr>
        <p:spPr>
          <a:xfrm>
            <a:off x="6787420" y="2025712"/>
            <a:ext cx="156488" cy="0"/>
          </a:xfrm>
          <a:prstGeom prst="straightConnector1">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27" name="Cylindre 26">
            <a:extLst>
              <a:ext uri="{FF2B5EF4-FFF2-40B4-BE49-F238E27FC236}">
                <a16:creationId xmlns:a16="http://schemas.microsoft.com/office/drawing/2014/main" id="{615EBDA5-BD81-4F54-96E7-555D023BCA95}"/>
              </a:ext>
            </a:extLst>
          </p:cNvPr>
          <p:cNvSpPr/>
          <p:nvPr/>
        </p:nvSpPr>
        <p:spPr>
          <a:xfrm>
            <a:off x="6431479" y="1051112"/>
            <a:ext cx="355941" cy="302271"/>
          </a:xfrm>
          <a:prstGeom prst="can">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 name="Connecteur droit avec flèche 32">
            <a:extLst>
              <a:ext uri="{FF2B5EF4-FFF2-40B4-BE49-F238E27FC236}">
                <a16:creationId xmlns:a16="http://schemas.microsoft.com/office/drawing/2014/main" id="{3DFCECA1-6700-4F16-9866-8F80FBCB74E8}"/>
              </a:ext>
            </a:extLst>
          </p:cNvPr>
          <p:cNvCxnSpPr>
            <a:cxnSpLocks/>
            <a:endCxn id="27" idx="2"/>
          </p:cNvCxnSpPr>
          <p:nvPr/>
        </p:nvCxnSpPr>
        <p:spPr>
          <a:xfrm>
            <a:off x="6265783" y="1202248"/>
            <a:ext cx="165696" cy="0"/>
          </a:xfrm>
          <a:prstGeom prst="straightConnector1">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65F55242-1A6B-4D3A-8C6D-00EC59EEFB74}"/>
              </a:ext>
            </a:extLst>
          </p:cNvPr>
          <p:cNvCxnSpPr>
            <a:cxnSpLocks/>
            <a:endCxn id="23" idx="2"/>
          </p:cNvCxnSpPr>
          <p:nvPr/>
        </p:nvCxnSpPr>
        <p:spPr>
          <a:xfrm>
            <a:off x="6265783" y="2024101"/>
            <a:ext cx="165696" cy="1611"/>
          </a:xfrm>
          <a:prstGeom prst="straightConnector1">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35" name="Cylindre 34">
            <a:extLst>
              <a:ext uri="{FF2B5EF4-FFF2-40B4-BE49-F238E27FC236}">
                <a16:creationId xmlns:a16="http://schemas.microsoft.com/office/drawing/2014/main" id="{A2D42E69-2AD5-4264-83B0-AC1F61312BAB}"/>
              </a:ext>
            </a:extLst>
          </p:cNvPr>
          <p:cNvSpPr/>
          <p:nvPr/>
        </p:nvSpPr>
        <p:spPr>
          <a:xfrm>
            <a:off x="6437615" y="2418593"/>
            <a:ext cx="355941" cy="302271"/>
          </a:xfrm>
          <a:prstGeom prst="can">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6" name="Connecteur droit avec flèche 35">
            <a:extLst>
              <a:ext uri="{FF2B5EF4-FFF2-40B4-BE49-F238E27FC236}">
                <a16:creationId xmlns:a16="http://schemas.microsoft.com/office/drawing/2014/main" id="{A1480F24-677D-475D-BA96-DFF2CFC4AE67}"/>
              </a:ext>
            </a:extLst>
          </p:cNvPr>
          <p:cNvCxnSpPr>
            <a:cxnSpLocks/>
            <a:stCxn id="35" idx="4"/>
          </p:cNvCxnSpPr>
          <p:nvPr/>
        </p:nvCxnSpPr>
        <p:spPr>
          <a:xfrm>
            <a:off x="6793556" y="2569729"/>
            <a:ext cx="156488" cy="0"/>
          </a:xfrm>
          <a:prstGeom prst="straightConnector1">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58DFD9D1-D9AF-42B7-986C-38B53D4F4500}"/>
              </a:ext>
            </a:extLst>
          </p:cNvPr>
          <p:cNvCxnSpPr>
            <a:cxnSpLocks/>
            <a:endCxn id="35" idx="2"/>
          </p:cNvCxnSpPr>
          <p:nvPr/>
        </p:nvCxnSpPr>
        <p:spPr>
          <a:xfrm>
            <a:off x="6271919" y="2568118"/>
            <a:ext cx="165696" cy="1611"/>
          </a:xfrm>
          <a:prstGeom prst="straightConnector1">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39" name="Cylindre 38">
            <a:extLst>
              <a:ext uri="{FF2B5EF4-FFF2-40B4-BE49-F238E27FC236}">
                <a16:creationId xmlns:a16="http://schemas.microsoft.com/office/drawing/2014/main" id="{CB81D3D8-3BB4-4089-8757-CEBA09A629DE}"/>
              </a:ext>
            </a:extLst>
          </p:cNvPr>
          <p:cNvSpPr/>
          <p:nvPr/>
        </p:nvSpPr>
        <p:spPr>
          <a:xfrm>
            <a:off x="6413765" y="2940341"/>
            <a:ext cx="355941" cy="302271"/>
          </a:xfrm>
          <a:prstGeom prst="can">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0" name="Connecteur droit avec flèche 39">
            <a:extLst>
              <a:ext uri="{FF2B5EF4-FFF2-40B4-BE49-F238E27FC236}">
                <a16:creationId xmlns:a16="http://schemas.microsoft.com/office/drawing/2014/main" id="{7443F121-4A16-4976-B38D-EBA9E17A800D}"/>
              </a:ext>
            </a:extLst>
          </p:cNvPr>
          <p:cNvCxnSpPr>
            <a:cxnSpLocks/>
            <a:stCxn id="39" idx="4"/>
          </p:cNvCxnSpPr>
          <p:nvPr/>
        </p:nvCxnSpPr>
        <p:spPr>
          <a:xfrm>
            <a:off x="6769706" y="3091477"/>
            <a:ext cx="156488" cy="0"/>
          </a:xfrm>
          <a:prstGeom prst="straightConnector1">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47AABCBA-8CE1-4F3D-A7F5-A95B9E5A2223}"/>
              </a:ext>
            </a:extLst>
          </p:cNvPr>
          <p:cNvCxnSpPr>
            <a:cxnSpLocks/>
            <a:endCxn id="39" idx="2"/>
          </p:cNvCxnSpPr>
          <p:nvPr/>
        </p:nvCxnSpPr>
        <p:spPr>
          <a:xfrm>
            <a:off x="6248069" y="3089866"/>
            <a:ext cx="165696" cy="1611"/>
          </a:xfrm>
          <a:prstGeom prst="straightConnector1">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587D108D-232E-478F-BE76-F8994B75B79B}"/>
              </a:ext>
            </a:extLst>
          </p:cNvPr>
          <p:cNvSpPr/>
          <p:nvPr/>
        </p:nvSpPr>
        <p:spPr>
          <a:xfrm>
            <a:off x="7985607" y="1842539"/>
            <a:ext cx="804388" cy="1457239"/>
          </a:xfrm>
          <a:prstGeom prst="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70000"/>
              </a:lnSpc>
            </a:pPr>
            <a:r>
              <a:rPr lang="fr-FR" sz="1200" dirty="0">
                <a:solidFill>
                  <a:schemeClr val="bg1"/>
                </a:solidFill>
              </a:rPr>
              <a:t>ARS</a:t>
            </a:r>
            <a:endParaRPr lang="fr-FR" sz="1200" strike="sngStrike" dirty="0">
              <a:solidFill>
                <a:schemeClr val="bg1"/>
              </a:solidFill>
            </a:endParaRPr>
          </a:p>
        </p:txBody>
      </p:sp>
      <p:sp>
        <p:nvSpPr>
          <p:cNvPr id="46" name="Rectangle : coins arrondis 45">
            <a:extLst>
              <a:ext uri="{FF2B5EF4-FFF2-40B4-BE49-F238E27FC236}">
                <a16:creationId xmlns:a16="http://schemas.microsoft.com/office/drawing/2014/main" id="{9F66C7C5-84F0-43B0-8DE2-C4B90B1A7CD6}"/>
              </a:ext>
            </a:extLst>
          </p:cNvPr>
          <p:cNvSpPr/>
          <p:nvPr/>
        </p:nvSpPr>
        <p:spPr>
          <a:xfrm>
            <a:off x="7030447" y="1842544"/>
            <a:ext cx="816385" cy="1457234"/>
          </a:xfrm>
          <a:prstGeom prst="roundRect">
            <a:avLst>
              <a:gd name="adj" fmla="val 7301"/>
            </a:avLst>
          </a:prstGeom>
          <a:no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lnSpc>
                <a:spcPct val="70000"/>
              </a:lnSpc>
            </a:pPr>
            <a:r>
              <a:rPr lang="fr-FR" sz="1200" dirty="0">
                <a:solidFill>
                  <a:srgbClr val="213480"/>
                </a:solidFill>
              </a:rPr>
              <a:t>Suivi du processus et traitement des alea (écart / délai)</a:t>
            </a:r>
          </a:p>
        </p:txBody>
      </p:sp>
      <p:cxnSp>
        <p:nvCxnSpPr>
          <p:cNvPr id="47" name="Connecteur droit avec flèche 46">
            <a:extLst>
              <a:ext uri="{FF2B5EF4-FFF2-40B4-BE49-F238E27FC236}">
                <a16:creationId xmlns:a16="http://schemas.microsoft.com/office/drawing/2014/main" id="{64D9A2D9-70A1-473C-8278-BB7B9F09859B}"/>
              </a:ext>
            </a:extLst>
          </p:cNvPr>
          <p:cNvCxnSpPr>
            <a:cxnSpLocks/>
            <a:stCxn id="27" idx="4"/>
          </p:cNvCxnSpPr>
          <p:nvPr/>
        </p:nvCxnSpPr>
        <p:spPr>
          <a:xfrm flipV="1">
            <a:off x="6787420" y="1194502"/>
            <a:ext cx="163322" cy="7746"/>
          </a:xfrm>
          <a:prstGeom prst="straightConnector1">
            <a:avLst/>
          </a:prstGeom>
          <a:ln w="12700">
            <a:solidFill>
              <a:srgbClr val="21348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5712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BF28746-DE7D-4CC0-8EFE-2DB93046EA84}"/>
              </a:ext>
            </a:extLst>
          </p:cNvPr>
          <p:cNvSpPr>
            <a:spLocks noGrp="1"/>
          </p:cNvSpPr>
          <p:nvPr>
            <p:ph idx="1"/>
          </p:nvPr>
        </p:nvSpPr>
        <p:spPr>
          <a:xfrm>
            <a:off x="628650" y="763480"/>
            <a:ext cx="7886700" cy="3755854"/>
          </a:xfrm>
        </p:spPr>
        <p:txBody>
          <a:bodyPr>
            <a:normAutofit fontScale="70000" lnSpcReduction="20000"/>
          </a:bodyPr>
          <a:lstStyle/>
          <a:p>
            <a:r>
              <a:rPr lang="fr-FR" b="1" dirty="0"/>
              <a:t>Mise au point de l’organisation</a:t>
            </a:r>
          </a:p>
          <a:p>
            <a:pPr lvl="1"/>
            <a:r>
              <a:rPr lang="fr-FR" dirty="0"/>
              <a:t>Mise en place des outils nécessaires* (</a:t>
            </a:r>
            <a:r>
              <a:rPr lang="fr-FR" dirty="0" err="1"/>
              <a:t>cf</a:t>
            </a:r>
            <a:r>
              <a:rPr lang="fr-FR" dirty="0"/>
              <a:t> section outils)</a:t>
            </a:r>
          </a:p>
          <a:p>
            <a:pPr lvl="2"/>
            <a:r>
              <a:rPr lang="fr-FR" dirty="0"/>
              <a:t>Outils de pilotage des flux &amp; processus</a:t>
            </a:r>
          </a:p>
          <a:p>
            <a:pPr lvl="2"/>
            <a:r>
              <a:rPr lang="fr-FR" dirty="0"/>
              <a:t>Outils de partage de documents</a:t>
            </a:r>
          </a:p>
          <a:p>
            <a:pPr lvl="1"/>
            <a:r>
              <a:rPr lang="fr-FR" dirty="0"/>
              <a:t>Collecte et mise à disposition de documents de référence (cadre national d’allocation des masques, instruction logistique…)</a:t>
            </a:r>
          </a:p>
          <a:p>
            <a:pPr lvl="1"/>
            <a:r>
              <a:rPr lang="fr-FR" dirty="0"/>
              <a:t>Production et mise à disposition d’un guide méthodologique*</a:t>
            </a:r>
          </a:p>
          <a:p>
            <a:pPr lvl="2"/>
            <a:r>
              <a:rPr lang="fr-FR" dirty="0"/>
              <a:t>Explication de la doctrine et des principes de distribution</a:t>
            </a:r>
          </a:p>
          <a:p>
            <a:pPr lvl="2"/>
            <a:r>
              <a:rPr lang="fr-FR" dirty="0"/>
              <a:t>Description des modes de fonctionnement et des process</a:t>
            </a:r>
          </a:p>
          <a:p>
            <a:pPr lvl="2"/>
            <a:r>
              <a:rPr lang="fr-FR" dirty="0"/>
              <a:t>Description des outils</a:t>
            </a:r>
          </a:p>
          <a:p>
            <a:r>
              <a:rPr lang="fr-FR" b="1" dirty="0"/>
              <a:t>Appui opérationnel à tous les processus de pilotage</a:t>
            </a:r>
          </a:p>
          <a:p>
            <a:pPr lvl="1"/>
            <a:r>
              <a:rPr lang="fr-FR" dirty="0"/>
              <a:t>En phase d’initialisation : définition et réalisation avec les parties prenantes des actions pour compléter, corriger et préciser les données (établissements à ajouter, adresses, contacts, etc.)</a:t>
            </a:r>
          </a:p>
          <a:p>
            <a:pPr lvl="1"/>
            <a:r>
              <a:rPr lang="fr-FR" dirty="0"/>
              <a:t>Sur les processus hebdomadaires de remontée d’information : suivi du bon déroulement, de l’avancement, vérification de la cohérence des données, réunion de dialogue avec bénéficiaires</a:t>
            </a:r>
          </a:p>
          <a:p>
            <a:pPr lvl="1"/>
            <a:r>
              <a:rPr lang="fr-FR" dirty="0"/>
              <a:t>Sur le processus hebdomadaire de distribution : suivi et gestion des alea</a:t>
            </a:r>
          </a:p>
          <a:p>
            <a:pPr lvl="1"/>
            <a:r>
              <a:rPr lang="fr-FR" dirty="0"/>
              <a:t>Sur les demandes urgentes : définition des critères de motivation des demande, analyse des demandes, organisation et animation des réunions d’arbitrage </a:t>
            </a:r>
          </a:p>
          <a:p>
            <a:r>
              <a:rPr lang="fr-FR" b="1" dirty="0"/>
              <a:t>Analyse des données et </a:t>
            </a:r>
            <a:r>
              <a:rPr lang="fr-FR" b="1" dirty="0" err="1"/>
              <a:t>reporting</a:t>
            </a:r>
            <a:r>
              <a:rPr lang="fr-FR" b="1" dirty="0"/>
              <a:t> hebdomadaires aux niveaux territoriaux, régionaux et nationaux</a:t>
            </a:r>
          </a:p>
          <a:p>
            <a:pPr lvl="2"/>
            <a:endParaRPr lang="fr-FR" dirty="0"/>
          </a:p>
        </p:txBody>
      </p:sp>
      <p:sp>
        <p:nvSpPr>
          <p:cNvPr id="2" name="Titre 1">
            <a:extLst>
              <a:ext uri="{FF2B5EF4-FFF2-40B4-BE49-F238E27FC236}">
                <a16:creationId xmlns:a16="http://schemas.microsoft.com/office/drawing/2014/main" id="{EC8C1047-F1B7-4438-89BC-B783736AC274}"/>
              </a:ext>
            </a:extLst>
          </p:cNvPr>
          <p:cNvSpPr>
            <a:spLocks noGrp="1"/>
          </p:cNvSpPr>
          <p:nvPr>
            <p:ph type="title"/>
          </p:nvPr>
        </p:nvSpPr>
        <p:spPr>
          <a:xfrm>
            <a:off x="500834" y="0"/>
            <a:ext cx="8502716" cy="538542"/>
          </a:xfrm>
        </p:spPr>
        <p:txBody>
          <a:bodyPr/>
          <a:lstStyle/>
          <a:p>
            <a:r>
              <a:rPr lang="fr-FR"/>
              <a:t>L’appui proposé</a:t>
            </a:r>
          </a:p>
        </p:txBody>
      </p:sp>
      <p:sp>
        <p:nvSpPr>
          <p:cNvPr id="4" name="Rectangle 3">
            <a:extLst>
              <a:ext uri="{FF2B5EF4-FFF2-40B4-BE49-F238E27FC236}">
                <a16:creationId xmlns:a16="http://schemas.microsoft.com/office/drawing/2014/main" id="{F48769E0-F05D-42CB-9E46-4E137AAA27A5}"/>
              </a:ext>
            </a:extLst>
          </p:cNvPr>
          <p:cNvSpPr/>
          <p:nvPr/>
        </p:nvSpPr>
        <p:spPr>
          <a:xfrm>
            <a:off x="939332" y="4605772"/>
            <a:ext cx="7576018" cy="276999"/>
          </a:xfrm>
          <a:prstGeom prst="rect">
            <a:avLst/>
          </a:prstGeom>
        </p:spPr>
        <p:txBody>
          <a:bodyPr wrap="square">
            <a:spAutoFit/>
          </a:bodyPr>
          <a:lstStyle/>
          <a:p>
            <a:pPr marL="0" lvl="1"/>
            <a:r>
              <a:rPr lang="fr-FR" sz="1200"/>
              <a:t>(*) Il y aura un bénéfice à pouvoir faire évoluer les outils et guides (enrichissement progressif, adaptation aux besoins)</a:t>
            </a:r>
          </a:p>
        </p:txBody>
      </p:sp>
      <p:sp>
        <p:nvSpPr>
          <p:cNvPr id="8" name="Rectangle 7">
            <a:extLst>
              <a:ext uri="{FF2B5EF4-FFF2-40B4-BE49-F238E27FC236}">
                <a16:creationId xmlns:a16="http://schemas.microsoft.com/office/drawing/2014/main" id="{6B2BF47E-B194-411D-B918-B7666EF095B9}"/>
              </a:ext>
            </a:extLst>
          </p:cNvPr>
          <p:cNvSpPr/>
          <p:nvPr/>
        </p:nvSpPr>
        <p:spPr>
          <a:xfrm rot="16200000">
            <a:off x="-448972" y="1436975"/>
            <a:ext cx="1808162" cy="461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a:t>
            </a:r>
            <a:r>
              <a:rPr lang="fr-FR" dirty="0" err="1"/>
              <a:t>Build</a:t>
            </a:r>
            <a:r>
              <a:rPr lang="fr-FR" dirty="0"/>
              <a:t> »</a:t>
            </a:r>
          </a:p>
        </p:txBody>
      </p:sp>
      <p:sp>
        <p:nvSpPr>
          <p:cNvPr id="9" name="Rectangle 8">
            <a:extLst>
              <a:ext uri="{FF2B5EF4-FFF2-40B4-BE49-F238E27FC236}">
                <a16:creationId xmlns:a16="http://schemas.microsoft.com/office/drawing/2014/main" id="{F0D2C220-5194-4CA3-B1C7-5B6004C249C7}"/>
              </a:ext>
            </a:extLst>
          </p:cNvPr>
          <p:cNvSpPr/>
          <p:nvPr/>
        </p:nvSpPr>
        <p:spPr>
          <a:xfrm rot="16200000">
            <a:off x="-405893" y="3288217"/>
            <a:ext cx="1722004" cy="4613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Run »</a:t>
            </a:r>
          </a:p>
        </p:txBody>
      </p:sp>
    </p:spTree>
    <p:extLst>
      <p:ext uri="{BB962C8B-B14F-4D97-AF65-F5344CB8AC3E}">
        <p14:creationId xmlns:p14="http://schemas.microsoft.com/office/powerpoint/2010/main" val="1140344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7">
            <a:extLst>
              <a:ext uri="{FF2B5EF4-FFF2-40B4-BE49-F238E27FC236}">
                <a16:creationId xmlns:a16="http://schemas.microsoft.com/office/drawing/2014/main" id="{88C359F8-299A-47A2-AADE-EABD49DFE95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254" b="1"/>
          <a:stretch/>
        </p:blipFill>
        <p:spPr bwMode="auto">
          <a:xfrm>
            <a:off x="85516" y="1373535"/>
            <a:ext cx="2143125" cy="1901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re 2">
            <a:extLst>
              <a:ext uri="{FF2B5EF4-FFF2-40B4-BE49-F238E27FC236}">
                <a16:creationId xmlns:a16="http://schemas.microsoft.com/office/drawing/2014/main" id="{E2F25259-B344-45E5-804C-6070141305F3}"/>
              </a:ext>
            </a:extLst>
          </p:cNvPr>
          <p:cNvSpPr>
            <a:spLocks noGrp="1"/>
          </p:cNvSpPr>
          <p:nvPr>
            <p:ph type="title"/>
          </p:nvPr>
        </p:nvSpPr>
        <p:spPr/>
        <p:txBody>
          <a:bodyPr/>
          <a:lstStyle/>
          <a:p>
            <a:r>
              <a:rPr lang="fr-FR"/>
              <a:t>SOMMAIRE</a:t>
            </a:r>
          </a:p>
        </p:txBody>
      </p:sp>
      <p:grpSp>
        <p:nvGrpSpPr>
          <p:cNvPr id="2" name="Groupe 1">
            <a:extLst>
              <a:ext uri="{FF2B5EF4-FFF2-40B4-BE49-F238E27FC236}">
                <a16:creationId xmlns:a16="http://schemas.microsoft.com/office/drawing/2014/main" id="{77BA00CE-3AFD-427F-8192-0F75BBB96B43}"/>
              </a:ext>
            </a:extLst>
          </p:cNvPr>
          <p:cNvGrpSpPr/>
          <p:nvPr/>
        </p:nvGrpSpPr>
        <p:grpSpPr>
          <a:xfrm>
            <a:off x="2097646" y="1569089"/>
            <a:ext cx="6738188" cy="369039"/>
            <a:chOff x="2796861" y="2157600"/>
            <a:chExt cx="8984250" cy="492052"/>
          </a:xfrm>
        </p:grpSpPr>
        <p:sp>
          <p:nvSpPr>
            <p:cNvPr id="4" name="Rectangle 3">
              <a:extLst>
                <a:ext uri="{FF2B5EF4-FFF2-40B4-BE49-F238E27FC236}">
                  <a16:creationId xmlns:a16="http://schemas.microsoft.com/office/drawing/2014/main" id="{31BDAA36-4E8D-49B4-B6FC-A8905DF009B7}"/>
                </a:ext>
              </a:extLst>
            </p:cNvPr>
            <p:cNvSpPr/>
            <p:nvPr/>
          </p:nvSpPr>
          <p:spPr>
            <a:xfrm>
              <a:off x="3288446" y="2162623"/>
              <a:ext cx="8492665" cy="482007"/>
            </a:xfrm>
            <a:prstGeom prst="rect">
              <a:avLst/>
            </a:prstGeom>
            <a:ln w="1905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r>
                <a:rPr lang="fr-FR" dirty="0"/>
                <a:t>Principes de fonctionnement</a:t>
              </a:r>
            </a:p>
          </p:txBody>
        </p:sp>
        <p:sp>
          <p:nvSpPr>
            <p:cNvPr id="10" name="Rectangle 9">
              <a:extLst>
                <a:ext uri="{FF2B5EF4-FFF2-40B4-BE49-F238E27FC236}">
                  <a16:creationId xmlns:a16="http://schemas.microsoft.com/office/drawing/2014/main" id="{8D645ABA-86AE-47CE-BAF0-6C7EC39B3B9B}"/>
                </a:ext>
              </a:extLst>
            </p:cNvPr>
            <p:cNvSpPr/>
            <p:nvPr/>
          </p:nvSpPr>
          <p:spPr>
            <a:xfrm>
              <a:off x="2796861" y="2157600"/>
              <a:ext cx="349320" cy="49205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 name="Groupe 19">
            <a:extLst>
              <a:ext uri="{FF2B5EF4-FFF2-40B4-BE49-F238E27FC236}">
                <a16:creationId xmlns:a16="http://schemas.microsoft.com/office/drawing/2014/main" id="{551F77ED-CEB5-4972-8F6D-1DBFD15E8B99}"/>
              </a:ext>
            </a:extLst>
          </p:cNvPr>
          <p:cNvGrpSpPr/>
          <p:nvPr/>
        </p:nvGrpSpPr>
        <p:grpSpPr>
          <a:xfrm>
            <a:off x="2097646" y="2183423"/>
            <a:ext cx="6738188" cy="369039"/>
            <a:chOff x="2796861" y="3000555"/>
            <a:chExt cx="8984250" cy="492052"/>
          </a:xfrm>
        </p:grpSpPr>
        <p:sp>
          <p:nvSpPr>
            <p:cNvPr id="8" name="Rectangle 7">
              <a:extLst>
                <a:ext uri="{FF2B5EF4-FFF2-40B4-BE49-F238E27FC236}">
                  <a16:creationId xmlns:a16="http://schemas.microsoft.com/office/drawing/2014/main" id="{06E7BC46-AA66-428A-B43F-B0B1EC04D5E8}"/>
                </a:ext>
              </a:extLst>
            </p:cNvPr>
            <p:cNvSpPr/>
            <p:nvPr/>
          </p:nvSpPr>
          <p:spPr>
            <a:xfrm>
              <a:off x="3288446" y="3005578"/>
              <a:ext cx="8492665" cy="482007"/>
            </a:xfrm>
            <a:prstGeom prst="rect">
              <a:avLst/>
            </a:prstGeom>
            <a:ln w="38100">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r>
                <a:rPr lang="fr-FR" b="1" dirty="0"/>
                <a:t>Dimensionnement de l’équipe projet d’appui</a:t>
              </a:r>
            </a:p>
          </p:txBody>
        </p:sp>
        <p:sp>
          <p:nvSpPr>
            <p:cNvPr id="13" name="Rectangle 12">
              <a:extLst>
                <a:ext uri="{FF2B5EF4-FFF2-40B4-BE49-F238E27FC236}">
                  <a16:creationId xmlns:a16="http://schemas.microsoft.com/office/drawing/2014/main" id="{78781DEC-8B1A-4D2D-9918-DFC6375A598C}"/>
                </a:ext>
              </a:extLst>
            </p:cNvPr>
            <p:cNvSpPr/>
            <p:nvPr/>
          </p:nvSpPr>
          <p:spPr>
            <a:xfrm>
              <a:off x="2796861" y="3000555"/>
              <a:ext cx="349320" cy="492052"/>
            </a:xfrm>
            <a:prstGeom prst="rect">
              <a:avLst/>
            </a:prstGeom>
            <a:solidFill>
              <a:schemeClr val="accent6"/>
            </a:solidFill>
            <a:ln>
              <a:solidFill>
                <a:schemeClr val="accent6"/>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grpSp>
      <p:grpSp>
        <p:nvGrpSpPr>
          <p:cNvPr id="21" name="Groupe 20">
            <a:extLst>
              <a:ext uri="{FF2B5EF4-FFF2-40B4-BE49-F238E27FC236}">
                <a16:creationId xmlns:a16="http://schemas.microsoft.com/office/drawing/2014/main" id="{2221D435-7381-4BFC-A2C2-1AECF13657CF}"/>
              </a:ext>
            </a:extLst>
          </p:cNvPr>
          <p:cNvGrpSpPr/>
          <p:nvPr/>
        </p:nvGrpSpPr>
        <p:grpSpPr>
          <a:xfrm>
            <a:off x="2097646" y="2776345"/>
            <a:ext cx="6738188" cy="369041"/>
            <a:chOff x="2796861" y="3769502"/>
            <a:chExt cx="8984250" cy="492054"/>
          </a:xfrm>
        </p:grpSpPr>
        <p:sp>
          <p:nvSpPr>
            <p:cNvPr id="5" name="Rectangle 4">
              <a:extLst>
                <a:ext uri="{FF2B5EF4-FFF2-40B4-BE49-F238E27FC236}">
                  <a16:creationId xmlns:a16="http://schemas.microsoft.com/office/drawing/2014/main" id="{E3711D5C-295E-4253-A7BB-3BB4F6A36FD7}"/>
                </a:ext>
              </a:extLst>
            </p:cNvPr>
            <p:cNvSpPr/>
            <p:nvPr/>
          </p:nvSpPr>
          <p:spPr>
            <a:xfrm>
              <a:off x="3288446" y="3779550"/>
              <a:ext cx="8492665" cy="482006"/>
            </a:xfrm>
            <a:prstGeom prst="rect">
              <a:avLst/>
            </a:prstGeom>
            <a:ln w="19050">
              <a:solidFill>
                <a:schemeClr val="accent5">
                  <a:lumMod val="50000"/>
                </a:schemeClr>
              </a:solidFill>
            </a:ln>
          </p:spPr>
          <p:style>
            <a:lnRef idx="2">
              <a:schemeClr val="accent5"/>
            </a:lnRef>
            <a:fillRef idx="1">
              <a:schemeClr val="lt1"/>
            </a:fillRef>
            <a:effectRef idx="0">
              <a:schemeClr val="accent5"/>
            </a:effectRef>
            <a:fontRef idx="minor">
              <a:schemeClr val="dk1"/>
            </a:fontRef>
          </p:style>
          <p:txBody>
            <a:bodyPr rtlCol="0" anchor="ctr"/>
            <a:lstStyle/>
            <a:p>
              <a:r>
                <a:rPr lang="fr-FR" dirty="0"/>
                <a:t>Outils prévus</a:t>
              </a:r>
            </a:p>
          </p:txBody>
        </p:sp>
        <p:sp>
          <p:nvSpPr>
            <p:cNvPr id="14" name="Rectangle 13">
              <a:extLst>
                <a:ext uri="{FF2B5EF4-FFF2-40B4-BE49-F238E27FC236}">
                  <a16:creationId xmlns:a16="http://schemas.microsoft.com/office/drawing/2014/main" id="{D529B5B1-184B-421F-8180-C3D2F1BFEE9D}"/>
                </a:ext>
              </a:extLst>
            </p:cNvPr>
            <p:cNvSpPr/>
            <p:nvPr/>
          </p:nvSpPr>
          <p:spPr>
            <a:xfrm>
              <a:off x="2796861" y="3769502"/>
              <a:ext cx="349320" cy="492050"/>
            </a:xfrm>
            <a:prstGeom prst="rect">
              <a:avLst/>
            </a:prstGeom>
            <a:solidFill>
              <a:schemeClr val="accent5">
                <a:lumMod val="50000"/>
              </a:schemeClr>
            </a:solidFill>
            <a:ln>
              <a:solidFill>
                <a:schemeClr val="accent5">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018C07FB-8EF8-4B1A-AA16-E66BDE1DFBEB}"/>
              </a:ext>
            </a:extLst>
          </p:cNvPr>
          <p:cNvSpPr/>
          <p:nvPr/>
        </p:nvSpPr>
        <p:spPr>
          <a:xfrm>
            <a:off x="2076450" y="1108277"/>
            <a:ext cx="6991350" cy="1466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2A6DB0AE-D1FE-4223-AFB1-BF0E305EEA05}"/>
              </a:ext>
            </a:extLst>
          </p:cNvPr>
          <p:cNvGrpSpPr/>
          <p:nvPr/>
        </p:nvGrpSpPr>
        <p:grpSpPr>
          <a:xfrm>
            <a:off x="2096486" y="3322155"/>
            <a:ext cx="6738188" cy="369041"/>
            <a:chOff x="2096486" y="3003661"/>
            <a:chExt cx="6738188" cy="369041"/>
          </a:xfrm>
        </p:grpSpPr>
        <p:sp>
          <p:nvSpPr>
            <p:cNvPr id="17" name="Rectangle 16">
              <a:extLst>
                <a:ext uri="{FF2B5EF4-FFF2-40B4-BE49-F238E27FC236}">
                  <a16:creationId xmlns:a16="http://schemas.microsoft.com/office/drawing/2014/main" id="{F6ED9191-0AAA-4B8B-A00A-EAA760AA78D2}"/>
                </a:ext>
              </a:extLst>
            </p:cNvPr>
            <p:cNvSpPr/>
            <p:nvPr/>
          </p:nvSpPr>
          <p:spPr>
            <a:xfrm>
              <a:off x="2465175" y="3011198"/>
              <a:ext cx="6369499" cy="361504"/>
            </a:xfrm>
            <a:prstGeom prst="rect">
              <a:avLst/>
            </a:prstGeom>
            <a:ln w="19050">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r>
                <a:rPr lang="fr-FR" dirty="0"/>
                <a:t>Modalités pratiques</a:t>
              </a:r>
            </a:p>
          </p:txBody>
        </p:sp>
        <p:sp>
          <p:nvSpPr>
            <p:cNvPr id="19" name="Rectangle 18">
              <a:extLst>
                <a:ext uri="{FF2B5EF4-FFF2-40B4-BE49-F238E27FC236}">
                  <a16:creationId xmlns:a16="http://schemas.microsoft.com/office/drawing/2014/main" id="{7FFBF5FA-D0B0-4129-BC36-D98F06E1D9D5}"/>
                </a:ext>
              </a:extLst>
            </p:cNvPr>
            <p:cNvSpPr/>
            <p:nvPr/>
          </p:nvSpPr>
          <p:spPr>
            <a:xfrm>
              <a:off x="2096486" y="3003661"/>
              <a:ext cx="261990" cy="369037"/>
            </a:xfrm>
            <a:prstGeom prst="rect">
              <a:avLst/>
            </a:prstGeom>
            <a:solidFill>
              <a:schemeClr val="accent2"/>
            </a:solidFill>
            <a:ln>
              <a:solidFill>
                <a:schemeClr val="accent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grpSp>
      <p:sp>
        <p:nvSpPr>
          <p:cNvPr id="22" name="Rectangle 21">
            <a:extLst>
              <a:ext uri="{FF2B5EF4-FFF2-40B4-BE49-F238E27FC236}">
                <a16:creationId xmlns:a16="http://schemas.microsoft.com/office/drawing/2014/main" id="{018C07FB-8EF8-4B1A-AA16-E66BDE1DFBEB}"/>
              </a:ext>
            </a:extLst>
          </p:cNvPr>
          <p:cNvSpPr/>
          <p:nvPr/>
        </p:nvSpPr>
        <p:spPr>
          <a:xfrm>
            <a:off x="2076450" y="1128825"/>
            <a:ext cx="6991350" cy="1466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3" name="Groupe 22">
            <a:extLst>
              <a:ext uri="{FF2B5EF4-FFF2-40B4-BE49-F238E27FC236}">
                <a16:creationId xmlns:a16="http://schemas.microsoft.com/office/drawing/2014/main" id="{77BA00CE-3AFD-427F-8192-0F75BBB96B43}"/>
              </a:ext>
            </a:extLst>
          </p:cNvPr>
          <p:cNvGrpSpPr/>
          <p:nvPr/>
        </p:nvGrpSpPr>
        <p:grpSpPr>
          <a:xfrm>
            <a:off x="2095936" y="1084501"/>
            <a:ext cx="6738188" cy="369039"/>
            <a:chOff x="2796861" y="2157600"/>
            <a:chExt cx="8984250" cy="492052"/>
          </a:xfrm>
        </p:grpSpPr>
        <p:sp>
          <p:nvSpPr>
            <p:cNvPr id="24" name="Rectangle 23">
              <a:extLst>
                <a:ext uri="{FF2B5EF4-FFF2-40B4-BE49-F238E27FC236}">
                  <a16:creationId xmlns:a16="http://schemas.microsoft.com/office/drawing/2014/main" id="{31BDAA36-4E8D-49B4-B6FC-A8905DF009B7}"/>
                </a:ext>
              </a:extLst>
            </p:cNvPr>
            <p:cNvSpPr/>
            <p:nvPr/>
          </p:nvSpPr>
          <p:spPr>
            <a:xfrm>
              <a:off x="3288446" y="2162623"/>
              <a:ext cx="8492665" cy="482007"/>
            </a:xfrm>
            <a:prstGeom prst="rect">
              <a:avLst/>
            </a:prstGeom>
            <a:ln w="19050">
              <a:solidFill>
                <a:srgbClr val="660033"/>
              </a:solidFill>
            </a:ln>
          </p:spPr>
          <p:style>
            <a:lnRef idx="2">
              <a:schemeClr val="accent1"/>
            </a:lnRef>
            <a:fillRef idx="1">
              <a:schemeClr val="lt1"/>
            </a:fillRef>
            <a:effectRef idx="0">
              <a:schemeClr val="accent1"/>
            </a:effectRef>
            <a:fontRef idx="minor">
              <a:schemeClr val="dk1"/>
            </a:fontRef>
          </p:style>
          <p:txBody>
            <a:bodyPr rtlCol="0" anchor="ctr"/>
            <a:lstStyle/>
            <a:p>
              <a:r>
                <a:rPr lang="fr-FR" b="1" dirty="0"/>
                <a:t>Enjeux et objectifs du dispositif d’accompagnement</a:t>
              </a:r>
              <a:endParaRPr lang="fr-FR" dirty="0"/>
            </a:p>
          </p:txBody>
        </p:sp>
        <p:sp>
          <p:nvSpPr>
            <p:cNvPr id="25" name="Rectangle 24">
              <a:extLst>
                <a:ext uri="{FF2B5EF4-FFF2-40B4-BE49-F238E27FC236}">
                  <a16:creationId xmlns:a16="http://schemas.microsoft.com/office/drawing/2014/main" id="{8D645ABA-86AE-47CE-BAF0-6C7EC39B3B9B}"/>
                </a:ext>
              </a:extLst>
            </p:cNvPr>
            <p:cNvSpPr/>
            <p:nvPr/>
          </p:nvSpPr>
          <p:spPr>
            <a:xfrm>
              <a:off x="2796861" y="2157600"/>
              <a:ext cx="349320" cy="492052"/>
            </a:xfrm>
            <a:prstGeom prst="rect">
              <a:avLst/>
            </a:prstGeom>
            <a:solidFill>
              <a:srgbClr val="660033"/>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261709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E3280A-02D4-4DF5-AA16-77B237CA6EB4}"/>
              </a:ext>
            </a:extLst>
          </p:cNvPr>
          <p:cNvSpPr>
            <a:spLocks noGrp="1"/>
          </p:cNvSpPr>
          <p:nvPr>
            <p:ph type="title"/>
          </p:nvPr>
        </p:nvSpPr>
        <p:spPr/>
        <p:txBody>
          <a:bodyPr/>
          <a:lstStyle/>
          <a:p>
            <a:r>
              <a:rPr lang="fr-FR" dirty="0"/>
              <a:t>Equipe et organisation de l’appui</a:t>
            </a:r>
          </a:p>
        </p:txBody>
      </p:sp>
      <p:sp>
        <p:nvSpPr>
          <p:cNvPr id="4" name="Rectangle 3">
            <a:extLst>
              <a:ext uri="{FF2B5EF4-FFF2-40B4-BE49-F238E27FC236}">
                <a16:creationId xmlns:a16="http://schemas.microsoft.com/office/drawing/2014/main" id="{43F47B81-CF12-4304-A3AC-98CBA8B2A384}"/>
              </a:ext>
            </a:extLst>
          </p:cNvPr>
          <p:cNvSpPr/>
          <p:nvPr/>
        </p:nvSpPr>
        <p:spPr>
          <a:xfrm>
            <a:off x="3672707" y="1528331"/>
            <a:ext cx="2456121" cy="691116"/>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Direction du programme</a:t>
            </a:r>
            <a:br>
              <a:rPr lang="fr-FR" sz="1400" b="1" dirty="0"/>
            </a:br>
            <a:r>
              <a:rPr lang="fr-FR" sz="1400" b="1" dirty="0"/>
              <a:t>d’accompagnement Resah</a:t>
            </a:r>
          </a:p>
        </p:txBody>
      </p:sp>
      <p:sp>
        <p:nvSpPr>
          <p:cNvPr id="5" name="Rectangle 4">
            <a:extLst>
              <a:ext uri="{FF2B5EF4-FFF2-40B4-BE49-F238E27FC236}">
                <a16:creationId xmlns:a16="http://schemas.microsoft.com/office/drawing/2014/main" id="{04B4CA3F-39A6-468F-8269-443805709D9F}"/>
              </a:ext>
            </a:extLst>
          </p:cNvPr>
          <p:cNvSpPr/>
          <p:nvPr/>
        </p:nvSpPr>
        <p:spPr>
          <a:xfrm>
            <a:off x="6334394" y="3039216"/>
            <a:ext cx="2456121" cy="433439"/>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Cellule Outils / Méthodes</a:t>
            </a:r>
          </a:p>
        </p:txBody>
      </p:sp>
      <p:cxnSp>
        <p:nvCxnSpPr>
          <p:cNvPr id="9" name="Connecteur : en angle 8">
            <a:extLst>
              <a:ext uri="{FF2B5EF4-FFF2-40B4-BE49-F238E27FC236}">
                <a16:creationId xmlns:a16="http://schemas.microsoft.com/office/drawing/2014/main" id="{51F2C257-B712-4B96-8A9A-279B85634139}"/>
              </a:ext>
            </a:extLst>
          </p:cNvPr>
          <p:cNvCxnSpPr>
            <a:cxnSpLocks/>
            <a:stCxn id="4" idx="2"/>
          </p:cNvCxnSpPr>
          <p:nvPr/>
        </p:nvCxnSpPr>
        <p:spPr>
          <a:xfrm rot="5400000">
            <a:off x="3326618" y="1465065"/>
            <a:ext cx="819769" cy="2328532"/>
          </a:xfrm>
          <a:prstGeom prst="bentConnector3">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Connecteur : en angle 12">
            <a:extLst>
              <a:ext uri="{FF2B5EF4-FFF2-40B4-BE49-F238E27FC236}">
                <a16:creationId xmlns:a16="http://schemas.microsoft.com/office/drawing/2014/main" id="{AF9FF809-F2A1-4695-BBBE-38825436FC96}"/>
              </a:ext>
            </a:extLst>
          </p:cNvPr>
          <p:cNvCxnSpPr>
            <a:stCxn id="4" idx="2"/>
            <a:endCxn id="5" idx="0"/>
          </p:cNvCxnSpPr>
          <p:nvPr/>
        </p:nvCxnSpPr>
        <p:spPr>
          <a:xfrm rot="16200000" flipH="1">
            <a:off x="5821727" y="1298487"/>
            <a:ext cx="819769" cy="2661687"/>
          </a:xfrm>
          <a:prstGeom prst="bentConnector3">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7" name="Tableau 7">
            <a:extLst>
              <a:ext uri="{FF2B5EF4-FFF2-40B4-BE49-F238E27FC236}">
                <a16:creationId xmlns:a16="http://schemas.microsoft.com/office/drawing/2014/main" id="{4E81E54B-56D9-4DCF-ADA7-348F3D2FDB71}"/>
              </a:ext>
            </a:extLst>
          </p:cNvPr>
          <p:cNvGraphicFramePr>
            <a:graphicFrameLocks noGrp="1"/>
          </p:cNvGraphicFramePr>
          <p:nvPr>
            <p:extLst>
              <p:ext uri="{D42A27DB-BD31-4B8C-83A1-F6EECF244321}">
                <p14:modId xmlns:p14="http://schemas.microsoft.com/office/powerpoint/2010/main" val="1775312309"/>
              </p:ext>
            </p:extLst>
          </p:nvPr>
        </p:nvGraphicFramePr>
        <p:xfrm>
          <a:off x="1138611" y="3039215"/>
          <a:ext cx="3092971" cy="1259840"/>
        </p:xfrm>
        <a:graphic>
          <a:graphicData uri="http://schemas.openxmlformats.org/drawingml/2006/table">
            <a:tbl>
              <a:tblPr firstRow="1" bandRow="1">
                <a:tableStyleId>{5C22544A-7EE6-4342-B048-85BDC9FD1C3A}</a:tableStyleId>
              </a:tblPr>
              <a:tblGrid>
                <a:gridCol w="3092971">
                  <a:extLst>
                    <a:ext uri="{9D8B030D-6E8A-4147-A177-3AD203B41FA5}">
                      <a16:colId xmlns:a16="http://schemas.microsoft.com/office/drawing/2014/main" val="3688133961"/>
                    </a:ext>
                  </a:extLst>
                </a:gridCol>
              </a:tblGrid>
              <a:tr h="370840">
                <a:tc>
                  <a:txBody>
                    <a:bodyPr/>
                    <a:lstStyle/>
                    <a:p>
                      <a:r>
                        <a:rPr lang="fr-FR" sz="1400" dirty="0"/>
                        <a:t>Equipes régionales (66 ETP)</a:t>
                      </a:r>
                    </a:p>
                  </a:txBody>
                  <a:tcPr>
                    <a:solidFill>
                      <a:schemeClr val="accent5">
                        <a:lumMod val="75000"/>
                      </a:schemeClr>
                    </a:solidFill>
                  </a:tcPr>
                </a:tc>
                <a:extLst>
                  <a:ext uri="{0D108BD9-81ED-4DB2-BD59-A6C34878D82A}">
                    <a16:rowId xmlns:a16="http://schemas.microsoft.com/office/drawing/2014/main" val="2476365341"/>
                  </a:ext>
                </a:extLst>
              </a:tr>
              <a:tr h="370840">
                <a:tc>
                  <a:txBody>
                    <a:bodyPr/>
                    <a:lstStyle/>
                    <a:p>
                      <a:r>
                        <a:rPr lang="fr-FR" sz="1400" dirty="0"/>
                        <a:t>Supports régionaux</a:t>
                      </a:r>
                      <a:r>
                        <a:rPr lang="fr-FR" sz="1400" baseline="0" dirty="0"/>
                        <a:t> aux</a:t>
                      </a:r>
                      <a:r>
                        <a:rPr lang="fr-FR" sz="1400" dirty="0"/>
                        <a:t> </a:t>
                      </a:r>
                      <a:r>
                        <a:rPr lang="fr-FR" sz="1400" b="1" dirty="0"/>
                        <a:t>ARS</a:t>
                      </a:r>
                    </a:p>
                  </a:txBody>
                  <a:tcPr/>
                </a:tc>
                <a:extLst>
                  <a:ext uri="{0D108BD9-81ED-4DB2-BD59-A6C34878D82A}">
                    <a16:rowId xmlns:a16="http://schemas.microsoft.com/office/drawing/2014/main" val="903903287"/>
                  </a:ext>
                </a:extLst>
              </a:tr>
              <a:tr h="370840">
                <a:tc>
                  <a:txBody>
                    <a:bodyPr/>
                    <a:lstStyle/>
                    <a:p>
                      <a:r>
                        <a:rPr lang="fr-FR" sz="1400" dirty="0"/>
                        <a:t>Appui opérationnel aux </a:t>
                      </a:r>
                      <a:r>
                        <a:rPr lang="fr-FR" sz="1400" b="1" dirty="0"/>
                        <a:t>plateformes logistiques territoriales</a:t>
                      </a:r>
                    </a:p>
                  </a:txBody>
                  <a:tcPr/>
                </a:tc>
                <a:extLst>
                  <a:ext uri="{0D108BD9-81ED-4DB2-BD59-A6C34878D82A}">
                    <a16:rowId xmlns:a16="http://schemas.microsoft.com/office/drawing/2014/main" val="496404800"/>
                  </a:ext>
                </a:extLst>
              </a:tr>
            </a:tbl>
          </a:graphicData>
        </a:graphic>
      </p:graphicFrame>
      <p:sp>
        <p:nvSpPr>
          <p:cNvPr id="11" name="Rectangle 10">
            <a:extLst>
              <a:ext uri="{FF2B5EF4-FFF2-40B4-BE49-F238E27FC236}">
                <a16:creationId xmlns:a16="http://schemas.microsoft.com/office/drawing/2014/main" id="{D5044110-95A3-421F-9A82-0B49FDB12F3F}"/>
              </a:ext>
            </a:extLst>
          </p:cNvPr>
          <p:cNvSpPr/>
          <p:nvPr/>
        </p:nvSpPr>
        <p:spPr>
          <a:xfrm>
            <a:off x="6334392" y="3472654"/>
            <a:ext cx="2456121" cy="9555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t>- Consolidation des données</a:t>
            </a:r>
            <a:br>
              <a:rPr lang="fr-FR" sz="1400" dirty="0"/>
            </a:br>
            <a:r>
              <a:rPr lang="fr-FR" sz="1400" dirty="0"/>
              <a:t>- Calcul dotations </a:t>
            </a:r>
            <a:br>
              <a:rPr lang="fr-FR" sz="1400" dirty="0"/>
            </a:br>
            <a:r>
              <a:rPr lang="fr-FR" sz="1400" dirty="0"/>
              <a:t>- Hotline d’appui consultants</a:t>
            </a:r>
          </a:p>
          <a:p>
            <a:r>
              <a:rPr lang="fr-FR" sz="1400" dirty="0"/>
              <a:t>- Evolutions outils</a:t>
            </a:r>
          </a:p>
        </p:txBody>
      </p:sp>
      <p:sp>
        <p:nvSpPr>
          <p:cNvPr id="2" name="Double flèche horizontale 1"/>
          <p:cNvSpPr/>
          <p:nvPr/>
        </p:nvSpPr>
        <p:spPr>
          <a:xfrm>
            <a:off x="2280857" y="1861614"/>
            <a:ext cx="1391849" cy="49370"/>
          </a:xfrm>
          <a:prstGeom prst="lef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Double flèche horizontale 13"/>
          <p:cNvSpPr/>
          <p:nvPr/>
        </p:nvSpPr>
        <p:spPr>
          <a:xfrm rot="16200000">
            <a:off x="1465606" y="1383027"/>
            <a:ext cx="422405" cy="49371"/>
          </a:xfrm>
          <a:prstGeom prst="lef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43F47B81-CF12-4304-A3AC-98CBA8B2A384}"/>
              </a:ext>
            </a:extLst>
          </p:cNvPr>
          <p:cNvSpPr/>
          <p:nvPr/>
        </p:nvSpPr>
        <p:spPr>
          <a:xfrm>
            <a:off x="174759" y="613941"/>
            <a:ext cx="934850" cy="60256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7030A0"/>
                </a:solidFill>
              </a:rPr>
              <a:t>Pilotage logistique national</a:t>
            </a:r>
          </a:p>
        </p:txBody>
      </p:sp>
      <p:sp>
        <p:nvSpPr>
          <p:cNvPr id="16" name="Rectangle 15">
            <a:extLst>
              <a:ext uri="{FF2B5EF4-FFF2-40B4-BE49-F238E27FC236}">
                <a16:creationId xmlns:a16="http://schemas.microsoft.com/office/drawing/2014/main" id="{43F47B81-CF12-4304-A3AC-98CBA8B2A384}"/>
              </a:ext>
            </a:extLst>
          </p:cNvPr>
          <p:cNvSpPr/>
          <p:nvPr/>
        </p:nvSpPr>
        <p:spPr>
          <a:xfrm>
            <a:off x="164384" y="1579854"/>
            <a:ext cx="934850" cy="60256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7030A0"/>
                </a:solidFill>
              </a:rPr>
              <a:t>Pilotage prestations</a:t>
            </a:r>
            <a:br>
              <a:rPr lang="fr-FR" sz="1200" dirty="0">
                <a:solidFill>
                  <a:srgbClr val="7030A0"/>
                </a:solidFill>
              </a:rPr>
            </a:br>
            <a:r>
              <a:rPr lang="fr-FR" sz="1200" dirty="0">
                <a:solidFill>
                  <a:srgbClr val="7030A0"/>
                </a:solidFill>
              </a:rPr>
              <a:t>Resah</a:t>
            </a:r>
          </a:p>
        </p:txBody>
      </p:sp>
      <p:sp>
        <p:nvSpPr>
          <p:cNvPr id="10" name="Rectangle 9">
            <a:extLst>
              <a:ext uri="{FF2B5EF4-FFF2-40B4-BE49-F238E27FC236}">
                <a16:creationId xmlns:a16="http://schemas.microsoft.com/office/drawing/2014/main" id="{43F47B81-CF12-4304-A3AC-98CBA8B2A384}"/>
              </a:ext>
            </a:extLst>
          </p:cNvPr>
          <p:cNvSpPr/>
          <p:nvPr/>
        </p:nvSpPr>
        <p:spPr>
          <a:xfrm>
            <a:off x="1052797" y="1618916"/>
            <a:ext cx="1228060" cy="50994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DGOS</a:t>
            </a:r>
          </a:p>
        </p:txBody>
      </p:sp>
      <p:sp>
        <p:nvSpPr>
          <p:cNvPr id="12" name="Rectangle 11">
            <a:extLst>
              <a:ext uri="{FF2B5EF4-FFF2-40B4-BE49-F238E27FC236}">
                <a16:creationId xmlns:a16="http://schemas.microsoft.com/office/drawing/2014/main" id="{43F47B81-CF12-4304-A3AC-98CBA8B2A384}"/>
              </a:ext>
            </a:extLst>
          </p:cNvPr>
          <p:cNvSpPr/>
          <p:nvPr/>
        </p:nvSpPr>
        <p:spPr>
          <a:xfrm>
            <a:off x="1053500" y="675585"/>
            <a:ext cx="1228060" cy="50994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Cellule</a:t>
            </a:r>
            <a:br>
              <a:rPr lang="fr-FR" sz="1200" b="1" dirty="0"/>
            </a:br>
            <a:r>
              <a:rPr lang="fr-FR" sz="1200" b="1" dirty="0"/>
              <a:t>Covid.19-LOG</a:t>
            </a:r>
          </a:p>
        </p:txBody>
      </p:sp>
    </p:spTree>
    <p:extLst>
      <p:ext uri="{BB962C8B-B14F-4D97-AF65-F5344CB8AC3E}">
        <p14:creationId xmlns:p14="http://schemas.microsoft.com/office/powerpoint/2010/main" val="3227977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233CC35-46B4-4092-B188-C3C32C95A13F}"/>
              </a:ext>
            </a:extLst>
          </p:cNvPr>
          <p:cNvSpPr>
            <a:spLocks noGrp="1"/>
          </p:cNvSpPr>
          <p:nvPr>
            <p:ph type="title"/>
          </p:nvPr>
        </p:nvSpPr>
        <p:spPr/>
        <p:txBody>
          <a:bodyPr/>
          <a:lstStyle/>
          <a:p>
            <a:r>
              <a:rPr lang="fr-FR" dirty="0"/>
              <a:t>Equipe nationale d’appui</a:t>
            </a:r>
          </a:p>
        </p:txBody>
      </p:sp>
      <p:sp>
        <p:nvSpPr>
          <p:cNvPr id="4" name="Rectangle 3">
            <a:extLst>
              <a:ext uri="{FF2B5EF4-FFF2-40B4-BE49-F238E27FC236}">
                <a16:creationId xmlns:a16="http://schemas.microsoft.com/office/drawing/2014/main" id="{B0152821-5883-4603-BCC2-CA8FDE1C7F6E}"/>
              </a:ext>
            </a:extLst>
          </p:cNvPr>
          <p:cNvSpPr/>
          <p:nvPr/>
        </p:nvSpPr>
        <p:spPr>
          <a:xfrm>
            <a:off x="1238250" y="1012739"/>
            <a:ext cx="5764323" cy="121739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400" b="1" i="1" u="sng" dirty="0"/>
              <a:t>Direction du programme d’appui</a:t>
            </a:r>
          </a:p>
          <a:p>
            <a:pPr algn="ctr"/>
            <a:r>
              <a:rPr lang="fr-FR" sz="1400" dirty="0"/>
              <a:t>Direction générale du RESAH (0,5 ETP)</a:t>
            </a:r>
          </a:p>
          <a:p>
            <a:pPr algn="ctr"/>
            <a:r>
              <a:rPr lang="fr-FR" sz="1400" dirty="0"/>
              <a:t>Pierre LEBON (100%) : pilotage du dispositif, partenariats &amp; ressources…</a:t>
            </a:r>
          </a:p>
          <a:p>
            <a:pPr algn="ctr"/>
            <a:r>
              <a:rPr lang="fr-FR" sz="1400" dirty="0"/>
              <a:t>Jean-François Mercury (100%) : adjoint, en charge du pilotage des opérations </a:t>
            </a:r>
          </a:p>
          <a:p>
            <a:pPr algn="ctr"/>
            <a:r>
              <a:rPr lang="fr-FR" sz="1400" dirty="0"/>
              <a:t>Fatou DIOMANDE (100%) : PMO / réalisation des supports</a:t>
            </a:r>
          </a:p>
        </p:txBody>
      </p:sp>
      <p:sp>
        <p:nvSpPr>
          <p:cNvPr id="5" name="Rectangle 4">
            <a:extLst>
              <a:ext uri="{FF2B5EF4-FFF2-40B4-BE49-F238E27FC236}">
                <a16:creationId xmlns:a16="http://schemas.microsoft.com/office/drawing/2014/main" id="{B11BE7ED-F77F-42A8-819D-2A0BBF163E04}"/>
              </a:ext>
            </a:extLst>
          </p:cNvPr>
          <p:cNvSpPr/>
          <p:nvPr/>
        </p:nvSpPr>
        <p:spPr>
          <a:xfrm>
            <a:off x="3492500" y="2571750"/>
            <a:ext cx="4857750" cy="126365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400" b="1" i="1" u="sng" dirty="0"/>
              <a:t>Cellule Outils / Méthodes / Consolidation des données</a:t>
            </a:r>
          </a:p>
          <a:p>
            <a:pPr algn="ctr"/>
            <a:r>
              <a:rPr lang="fr-FR" sz="1400" dirty="0"/>
              <a:t>Lorie Pantani (50%) : responsable</a:t>
            </a:r>
          </a:p>
          <a:p>
            <a:pPr algn="ctr"/>
            <a:r>
              <a:rPr lang="fr-FR" sz="1400" dirty="0"/>
              <a:t>Aye Bobo (100%) : outillage</a:t>
            </a:r>
          </a:p>
          <a:p>
            <a:pPr algn="ctr"/>
            <a:r>
              <a:rPr lang="fr-FR" sz="1400" dirty="0"/>
              <a:t>Nicolas </a:t>
            </a:r>
            <a:r>
              <a:rPr lang="fr-FR" sz="1400" dirty="0" err="1"/>
              <a:t>Dubray</a:t>
            </a:r>
            <a:r>
              <a:rPr lang="fr-FR" sz="1400" dirty="0"/>
              <a:t> (50%) : méthodes &amp; consolidation des données</a:t>
            </a:r>
          </a:p>
          <a:p>
            <a:pPr algn="ctr"/>
            <a:r>
              <a:rPr lang="fr-FR" sz="1400" dirty="0"/>
              <a:t>Raphaël Canaple (50%) : méthodes &amp; consolidation des données</a:t>
            </a:r>
          </a:p>
        </p:txBody>
      </p:sp>
      <p:sp>
        <p:nvSpPr>
          <p:cNvPr id="6" name="Rectangle 5">
            <a:extLst>
              <a:ext uri="{FF2B5EF4-FFF2-40B4-BE49-F238E27FC236}">
                <a16:creationId xmlns:a16="http://schemas.microsoft.com/office/drawing/2014/main" id="{92E62D70-1A58-4DE6-AD43-8CAF7929314E}"/>
              </a:ext>
            </a:extLst>
          </p:cNvPr>
          <p:cNvSpPr/>
          <p:nvPr/>
        </p:nvSpPr>
        <p:spPr>
          <a:xfrm>
            <a:off x="173665" y="2571751"/>
            <a:ext cx="3141035" cy="126364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400" b="1" i="1" u="sng" dirty="0"/>
              <a:t>Autres ressources pouvant être mobilisées en fonction des besoins</a:t>
            </a:r>
          </a:p>
          <a:p>
            <a:pPr algn="ctr"/>
            <a:r>
              <a:rPr lang="fr-FR" sz="1400" dirty="0"/>
              <a:t>Communication</a:t>
            </a:r>
          </a:p>
          <a:p>
            <a:pPr algn="ctr"/>
            <a:r>
              <a:rPr lang="fr-FR" sz="1400" dirty="0"/>
              <a:t>Secrétariat</a:t>
            </a:r>
          </a:p>
        </p:txBody>
      </p:sp>
      <p:sp>
        <p:nvSpPr>
          <p:cNvPr id="7" name="Ellipse 6">
            <a:extLst>
              <a:ext uri="{FF2B5EF4-FFF2-40B4-BE49-F238E27FC236}">
                <a16:creationId xmlns:a16="http://schemas.microsoft.com/office/drawing/2014/main" id="{E9DCF07B-1F24-4FD1-A041-4925E4B73D88}"/>
              </a:ext>
            </a:extLst>
          </p:cNvPr>
          <p:cNvSpPr/>
          <p:nvPr/>
        </p:nvSpPr>
        <p:spPr>
          <a:xfrm>
            <a:off x="88084" y="672830"/>
            <a:ext cx="2501004" cy="590892"/>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fr-FR" sz="1200" dirty="0">
                <a:solidFill>
                  <a:schemeClr val="tx1"/>
                </a:solidFill>
              </a:rPr>
              <a:t>Le dimensionnement pourra être revu en cas d’évolution des missions</a:t>
            </a:r>
          </a:p>
        </p:txBody>
      </p:sp>
      <p:sp>
        <p:nvSpPr>
          <p:cNvPr id="8" name="Ellipse 7">
            <a:extLst>
              <a:ext uri="{FF2B5EF4-FFF2-40B4-BE49-F238E27FC236}">
                <a16:creationId xmlns:a16="http://schemas.microsoft.com/office/drawing/2014/main" id="{03EB5F21-A003-417F-AD65-70BB320F34F1}"/>
              </a:ext>
            </a:extLst>
          </p:cNvPr>
          <p:cNvSpPr/>
          <p:nvPr/>
        </p:nvSpPr>
        <p:spPr>
          <a:xfrm>
            <a:off x="6850172" y="867248"/>
            <a:ext cx="2293828" cy="1012923"/>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fr-FR" sz="1200" dirty="0">
                <a:solidFill>
                  <a:schemeClr val="tx1"/>
                </a:solidFill>
              </a:rPr>
              <a:t>Jean-François Mercury sera de plus en lien très étroit avec l’ARS Ile-de-France qui nous servira de pilote</a:t>
            </a:r>
          </a:p>
        </p:txBody>
      </p:sp>
      <p:sp>
        <p:nvSpPr>
          <p:cNvPr id="9" name="Rectangle 8">
            <a:extLst>
              <a:ext uri="{FF2B5EF4-FFF2-40B4-BE49-F238E27FC236}">
                <a16:creationId xmlns:a16="http://schemas.microsoft.com/office/drawing/2014/main" id="{A1AF0725-58FE-4973-857E-CC5A5553F536}"/>
              </a:ext>
            </a:extLst>
          </p:cNvPr>
          <p:cNvSpPr/>
          <p:nvPr/>
        </p:nvSpPr>
        <p:spPr>
          <a:xfrm>
            <a:off x="3492500" y="3837001"/>
            <a:ext cx="4857750" cy="85565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u="sng" dirty="0"/>
              <a:t>Hotline</a:t>
            </a:r>
          </a:p>
          <a:p>
            <a:pPr algn="ctr"/>
            <a:r>
              <a:rPr lang="fr-FR" sz="1400" dirty="0"/>
              <a:t>3 ETP à définir</a:t>
            </a:r>
          </a:p>
        </p:txBody>
      </p:sp>
    </p:spTree>
    <p:extLst>
      <p:ext uri="{BB962C8B-B14F-4D97-AF65-F5344CB8AC3E}">
        <p14:creationId xmlns:p14="http://schemas.microsoft.com/office/powerpoint/2010/main" val="711074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4">
            <a:extLst>
              <a:ext uri="{FF2B5EF4-FFF2-40B4-BE49-F238E27FC236}">
                <a16:creationId xmlns:a16="http://schemas.microsoft.com/office/drawing/2014/main" id="{1E701892-4656-46E3-9408-658F7BCC903E}"/>
              </a:ext>
            </a:extLst>
          </p:cNvPr>
          <p:cNvGraphicFramePr>
            <a:graphicFrameLocks noGrp="1"/>
          </p:cNvGraphicFramePr>
          <p:nvPr>
            <p:ph idx="1"/>
            <p:extLst>
              <p:ext uri="{D42A27DB-BD31-4B8C-83A1-F6EECF244321}">
                <p14:modId xmlns:p14="http://schemas.microsoft.com/office/powerpoint/2010/main" val="3125543147"/>
              </p:ext>
            </p:extLst>
          </p:nvPr>
        </p:nvGraphicFramePr>
        <p:xfrm>
          <a:off x="140449" y="748523"/>
          <a:ext cx="8819466" cy="4239240"/>
        </p:xfrm>
        <a:graphic>
          <a:graphicData uri="http://schemas.openxmlformats.org/drawingml/2006/table">
            <a:tbl>
              <a:tblPr firstRow="1" bandRow="1">
                <a:tableStyleId>{5C22544A-7EE6-4342-B048-85BDC9FD1C3A}</a:tableStyleId>
              </a:tblPr>
              <a:tblGrid>
                <a:gridCol w="2023398">
                  <a:extLst>
                    <a:ext uri="{9D8B030D-6E8A-4147-A177-3AD203B41FA5}">
                      <a16:colId xmlns:a16="http://schemas.microsoft.com/office/drawing/2014/main" val="1680975575"/>
                    </a:ext>
                  </a:extLst>
                </a:gridCol>
                <a:gridCol w="2373252">
                  <a:extLst>
                    <a:ext uri="{9D8B030D-6E8A-4147-A177-3AD203B41FA5}">
                      <a16:colId xmlns:a16="http://schemas.microsoft.com/office/drawing/2014/main" val="2387312372"/>
                    </a:ext>
                  </a:extLst>
                </a:gridCol>
                <a:gridCol w="2189339">
                  <a:extLst>
                    <a:ext uri="{9D8B030D-6E8A-4147-A177-3AD203B41FA5}">
                      <a16:colId xmlns:a16="http://schemas.microsoft.com/office/drawing/2014/main" val="1659098417"/>
                    </a:ext>
                  </a:extLst>
                </a:gridCol>
                <a:gridCol w="2233477">
                  <a:extLst>
                    <a:ext uri="{9D8B030D-6E8A-4147-A177-3AD203B41FA5}">
                      <a16:colId xmlns:a16="http://schemas.microsoft.com/office/drawing/2014/main" val="14267464"/>
                    </a:ext>
                  </a:extLst>
                </a:gridCol>
              </a:tblGrid>
              <a:tr h="287230">
                <a:tc>
                  <a:txBody>
                    <a:bodyPr/>
                    <a:lstStyle/>
                    <a:p>
                      <a:r>
                        <a:rPr lang="fr-FR" sz="1000" dirty="0"/>
                        <a:t>Région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t>Support ARS régionale (siège) :</a:t>
                      </a:r>
                    </a:p>
                    <a:p>
                      <a:r>
                        <a:rPr lang="fr-FR" sz="1000" dirty="0"/>
                        <a:t>Chef de projet régional</a:t>
                      </a:r>
                    </a:p>
                  </a:txBody>
                  <a:tcPr/>
                </a:tc>
                <a:tc>
                  <a:txBody>
                    <a:bodyPr/>
                    <a:lstStyle/>
                    <a:p>
                      <a:r>
                        <a:rPr lang="fr-FR" sz="1000" dirty="0"/>
                        <a:t>Appui opérationnel GHT</a:t>
                      </a:r>
                    </a:p>
                    <a:p>
                      <a:r>
                        <a:rPr lang="fr-FR" sz="1000" dirty="0"/>
                        <a:t>Correspondant régional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t>Autres ressources à mobiliser chez Capgemini</a:t>
                      </a:r>
                    </a:p>
                  </a:txBody>
                  <a:tcPr/>
                </a:tc>
                <a:extLst>
                  <a:ext uri="{0D108BD9-81ED-4DB2-BD59-A6C34878D82A}">
                    <a16:rowId xmlns:a16="http://schemas.microsoft.com/office/drawing/2014/main" val="3936510635"/>
                  </a:ext>
                </a:extLst>
              </a:tr>
              <a:tr h="287230">
                <a:tc>
                  <a:txBody>
                    <a:bodyPr/>
                    <a:lstStyle/>
                    <a:p>
                      <a:r>
                        <a:rPr lang="fr-FR" sz="1000" dirty="0"/>
                        <a:t>Hauts-de-France</a:t>
                      </a:r>
                    </a:p>
                  </a:txBody>
                  <a:tcPr/>
                </a:tc>
                <a:tc>
                  <a:txBody>
                    <a:bodyPr/>
                    <a:lstStyle/>
                    <a:p>
                      <a:r>
                        <a:rPr lang="fr-FR" sz="1000" dirty="0"/>
                        <a:t>Romain Thorel (100%)</a:t>
                      </a:r>
                    </a:p>
                  </a:txBody>
                  <a:tcPr/>
                </a:tc>
                <a:tc>
                  <a:txBody>
                    <a:bodyPr/>
                    <a:lstStyle/>
                    <a:p>
                      <a:r>
                        <a:rPr lang="fr-FR" sz="1000" dirty="0"/>
                        <a:t>Cédric Nowak (50%)</a:t>
                      </a:r>
                    </a:p>
                  </a:txBody>
                  <a:tcPr/>
                </a:tc>
                <a:tc>
                  <a:txBody>
                    <a:bodyPr/>
                    <a:lstStyle/>
                    <a:p>
                      <a:endParaRPr lang="fr-FR" sz="1000" dirty="0"/>
                    </a:p>
                  </a:txBody>
                  <a:tcPr/>
                </a:tc>
                <a:extLst>
                  <a:ext uri="{0D108BD9-81ED-4DB2-BD59-A6C34878D82A}">
                    <a16:rowId xmlns:a16="http://schemas.microsoft.com/office/drawing/2014/main" val="1053977931"/>
                  </a:ext>
                </a:extLst>
              </a:tr>
              <a:tr h="287230">
                <a:tc>
                  <a:txBody>
                    <a:bodyPr/>
                    <a:lstStyle/>
                    <a:p>
                      <a:r>
                        <a:rPr lang="fr-FR" sz="1000" dirty="0"/>
                        <a:t>Ile de France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t>JF. Mercury (50%) + Lorie Pantani (50%)</a:t>
                      </a:r>
                    </a:p>
                  </a:txBody>
                  <a:tcPr/>
                </a:tc>
                <a:tc>
                  <a:txBody>
                    <a:bodyPr/>
                    <a:lstStyle/>
                    <a:p>
                      <a:r>
                        <a:rPr lang="fr-FR" sz="1000" dirty="0"/>
                        <a:t>Nathalie </a:t>
                      </a:r>
                      <a:r>
                        <a:rPr lang="fr-FR" sz="1000" dirty="0" err="1"/>
                        <a:t>Chelli</a:t>
                      </a:r>
                      <a:r>
                        <a:rPr lang="fr-FR" sz="1000" dirty="0"/>
                        <a:t> (40%)</a:t>
                      </a:r>
                    </a:p>
                  </a:txBody>
                  <a:tcPr/>
                </a:tc>
                <a:tc>
                  <a:txBody>
                    <a:bodyPr/>
                    <a:lstStyle/>
                    <a:p>
                      <a:endParaRPr lang="fr-FR" sz="1000" dirty="0"/>
                    </a:p>
                  </a:txBody>
                  <a:tcPr/>
                </a:tc>
                <a:extLst>
                  <a:ext uri="{0D108BD9-81ED-4DB2-BD59-A6C34878D82A}">
                    <a16:rowId xmlns:a16="http://schemas.microsoft.com/office/drawing/2014/main" val="1939703615"/>
                  </a:ext>
                </a:extLst>
              </a:tr>
              <a:tr h="287230">
                <a:tc>
                  <a:txBody>
                    <a:bodyPr/>
                    <a:lstStyle/>
                    <a:p>
                      <a:r>
                        <a:rPr lang="fr-FR" sz="1000" dirty="0"/>
                        <a:t>Bretagne</a:t>
                      </a:r>
                    </a:p>
                  </a:txBody>
                  <a:tcPr/>
                </a:tc>
                <a:tc>
                  <a:txBody>
                    <a:bodyPr/>
                    <a:lstStyle/>
                    <a:p>
                      <a:r>
                        <a:rPr lang="fr-FR" sz="1000" dirty="0"/>
                        <a:t>Jean-Vincent Tuffigo (100%)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t>Louis </a:t>
                      </a:r>
                      <a:r>
                        <a:rPr lang="fr-FR" sz="1000" dirty="0" err="1"/>
                        <a:t>Potel</a:t>
                      </a:r>
                      <a:r>
                        <a:rPr lang="fr-FR" sz="1000" dirty="0"/>
                        <a:t> (50%)</a:t>
                      </a:r>
                    </a:p>
                  </a:txBody>
                  <a:tcPr/>
                </a:tc>
                <a:tc>
                  <a:txBody>
                    <a:bodyPr/>
                    <a:lstStyle/>
                    <a:p>
                      <a:endParaRPr lang="fr-FR" sz="1000" dirty="0"/>
                    </a:p>
                  </a:txBody>
                  <a:tcPr/>
                </a:tc>
                <a:extLst>
                  <a:ext uri="{0D108BD9-81ED-4DB2-BD59-A6C34878D82A}">
                    <a16:rowId xmlns:a16="http://schemas.microsoft.com/office/drawing/2014/main" val="1884912650"/>
                  </a:ext>
                </a:extLst>
              </a:tr>
              <a:tr h="287230">
                <a:tc>
                  <a:txBody>
                    <a:bodyPr/>
                    <a:lstStyle/>
                    <a:p>
                      <a:r>
                        <a:rPr lang="fr-FR" sz="1000" dirty="0"/>
                        <a:t>Pays de Loire</a:t>
                      </a:r>
                    </a:p>
                  </a:txBody>
                  <a:tcPr/>
                </a:tc>
                <a:tc>
                  <a:txBody>
                    <a:bodyPr/>
                    <a:lstStyle/>
                    <a:p>
                      <a:r>
                        <a:rPr lang="fr-FR" sz="1000" dirty="0"/>
                        <a:t>Geoffrey </a:t>
                      </a:r>
                      <a:r>
                        <a:rPr lang="fr-FR" sz="1000" dirty="0" err="1"/>
                        <a:t>Bivaud</a:t>
                      </a:r>
                      <a:r>
                        <a:rPr lang="fr-FR" sz="1000" dirty="0"/>
                        <a:t> (100%)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t>Louis </a:t>
                      </a:r>
                      <a:r>
                        <a:rPr lang="fr-FR" sz="1000" dirty="0" err="1"/>
                        <a:t>Potel</a:t>
                      </a:r>
                      <a:r>
                        <a:rPr lang="fr-FR" sz="1000" dirty="0"/>
                        <a:t> (25%)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dirty="0"/>
                    </a:p>
                  </a:txBody>
                  <a:tcPr/>
                </a:tc>
                <a:extLst>
                  <a:ext uri="{0D108BD9-81ED-4DB2-BD59-A6C34878D82A}">
                    <a16:rowId xmlns:a16="http://schemas.microsoft.com/office/drawing/2014/main" val="2215992945"/>
                  </a:ext>
                </a:extLst>
              </a:tr>
              <a:tr h="287230">
                <a:tc>
                  <a:txBody>
                    <a:bodyPr/>
                    <a:lstStyle/>
                    <a:p>
                      <a:r>
                        <a:rPr lang="fr-FR" sz="1000" dirty="0"/>
                        <a:t>Centre Val de Loire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t>Coralie Drieu (100%)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t>Nathalie </a:t>
                      </a:r>
                      <a:r>
                        <a:rPr lang="fr-FR" sz="1000" dirty="0" err="1"/>
                        <a:t>Chelli</a:t>
                      </a:r>
                      <a:r>
                        <a:rPr lang="fr-FR" sz="1000" dirty="0"/>
                        <a:t> (40%)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dirty="0"/>
                    </a:p>
                  </a:txBody>
                  <a:tcPr/>
                </a:tc>
                <a:extLst>
                  <a:ext uri="{0D108BD9-81ED-4DB2-BD59-A6C34878D82A}">
                    <a16:rowId xmlns:a16="http://schemas.microsoft.com/office/drawing/2014/main" val="3956701487"/>
                  </a:ext>
                </a:extLst>
              </a:tr>
              <a:tr h="287230">
                <a:tc>
                  <a:txBody>
                    <a:bodyPr/>
                    <a:lstStyle/>
                    <a:p>
                      <a:r>
                        <a:rPr lang="fr-FR" sz="1000" dirty="0"/>
                        <a:t>Bourgogne Franche-Comté</a:t>
                      </a:r>
                    </a:p>
                  </a:txBody>
                  <a:tcPr/>
                </a:tc>
                <a:tc>
                  <a:txBody>
                    <a:bodyPr/>
                    <a:lstStyle/>
                    <a:p>
                      <a:r>
                        <a:rPr lang="fr-FR" sz="1000" dirty="0"/>
                        <a:t>François </a:t>
                      </a:r>
                      <a:r>
                        <a:rPr lang="fr-FR" sz="1000" dirty="0" err="1"/>
                        <a:t>Capitain</a:t>
                      </a:r>
                      <a:r>
                        <a:rPr lang="fr-FR" sz="1000" dirty="0"/>
                        <a:t> (100%)</a:t>
                      </a:r>
                    </a:p>
                  </a:txBody>
                  <a:tcPr/>
                </a:tc>
                <a:tc>
                  <a:txBody>
                    <a:bodyPr/>
                    <a:lstStyle/>
                    <a:p>
                      <a:r>
                        <a:rPr lang="fr-FR" sz="1000" dirty="0"/>
                        <a:t>Marielle Pierdon (50%)</a:t>
                      </a:r>
                    </a:p>
                  </a:txBody>
                  <a:tcPr/>
                </a:tc>
                <a:tc>
                  <a:txBody>
                    <a:bodyPr/>
                    <a:lstStyle/>
                    <a:p>
                      <a:endParaRPr lang="fr-FR" sz="1000" dirty="0"/>
                    </a:p>
                  </a:txBody>
                  <a:tcPr/>
                </a:tc>
                <a:extLst>
                  <a:ext uri="{0D108BD9-81ED-4DB2-BD59-A6C34878D82A}">
                    <a16:rowId xmlns:a16="http://schemas.microsoft.com/office/drawing/2014/main" val="1733203673"/>
                  </a:ext>
                </a:extLst>
              </a:tr>
              <a:tr h="287230">
                <a:tc>
                  <a:txBody>
                    <a:bodyPr/>
                    <a:lstStyle/>
                    <a:p>
                      <a:r>
                        <a:rPr lang="fr-FR" sz="1000" dirty="0"/>
                        <a:t>Normandie</a:t>
                      </a:r>
                    </a:p>
                  </a:txBody>
                  <a:tcPr/>
                </a:tc>
                <a:tc>
                  <a:txBody>
                    <a:bodyPr/>
                    <a:lstStyle/>
                    <a:p>
                      <a:r>
                        <a:rPr lang="fr-FR" sz="1000" dirty="0"/>
                        <a:t>Catherine </a:t>
                      </a:r>
                      <a:r>
                        <a:rPr lang="fr-FR" sz="1000" dirty="0" err="1"/>
                        <a:t>Bersani</a:t>
                      </a:r>
                      <a:r>
                        <a:rPr lang="fr-FR" sz="1000" dirty="0"/>
                        <a:t> (75%)</a:t>
                      </a:r>
                    </a:p>
                  </a:txBody>
                  <a:tcPr/>
                </a:tc>
                <a:tc>
                  <a:txBody>
                    <a:bodyPr/>
                    <a:lstStyle/>
                    <a:p>
                      <a:r>
                        <a:rPr lang="fr-FR" sz="1000" dirty="0"/>
                        <a:t>Estelle </a:t>
                      </a:r>
                      <a:r>
                        <a:rPr lang="fr-FR" sz="1000" dirty="0" err="1"/>
                        <a:t>Remoué</a:t>
                      </a:r>
                      <a:r>
                        <a:rPr lang="fr-FR" sz="1000" dirty="0"/>
                        <a:t> (50%)</a:t>
                      </a:r>
                    </a:p>
                  </a:txBody>
                  <a:tcPr/>
                </a:tc>
                <a:tc>
                  <a:txBody>
                    <a:bodyPr/>
                    <a:lstStyle/>
                    <a:p>
                      <a:endParaRPr lang="fr-FR" sz="1000" dirty="0"/>
                    </a:p>
                  </a:txBody>
                  <a:tcPr/>
                </a:tc>
                <a:extLst>
                  <a:ext uri="{0D108BD9-81ED-4DB2-BD59-A6C34878D82A}">
                    <a16:rowId xmlns:a16="http://schemas.microsoft.com/office/drawing/2014/main" val="3236662518"/>
                  </a:ext>
                </a:extLst>
              </a:tr>
              <a:tr h="287230">
                <a:tc>
                  <a:txBody>
                    <a:bodyPr/>
                    <a:lstStyle/>
                    <a:p>
                      <a:r>
                        <a:rPr lang="fr-FR" sz="1000"/>
                        <a:t>PACA</a:t>
                      </a:r>
                      <a:endParaRPr lang="fr-FR" sz="1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t>Kafia </a:t>
                      </a:r>
                      <a:r>
                        <a:rPr lang="fr-FR" sz="1000" dirty="0" err="1"/>
                        <a:t>Belkebla</a:t>
                      </a:r>
                      <a:r>
                        <a:rPr lang="fr-FR" sz="1000" dirty="0"/>
                        <a:t> (100%)</a:t>
                      </a:r>
                    </a:p>
                  </a:txBody>
                  <a:tcPr/>
                </a:tc>
                <a:tc>
                  <a:txBody>
                    <a:bodyPr/>
                    <a:lstStyle/>
                    <a:p>
                      <a:r>
                        <a:rPr lang="fr-FR" sz="1000" dirty="0"/>
                        <a:t>Alice </a:t>
                      </a:r>
                      <a:r>
                        <a:rPr lang="fr-FR" sz="1000" dirty="0" err="1"/>
                        <a:t>Ottavy</a:t>
                      </a:r>
                      <a:r>
                        <a:rPr lang="fr-FR" sz="1000" dirty="0"/>
                        <a:t> (30%)</a:t>
                      </a:r>
                    </a:p>
                  </a:txBody>
                  <a:tcPr/>
                </a:tc>
                <a:tc>
                  <a:txBody>
                    <a:bodyPr/>
                    <a:lstStyle/>
                    <a:p>
                      <a:endParaRPr lang="fr-FR" sz="1000" dirty="0"/>
                    </a:p>
                  </a:txBody>
                  <a:tcPr/>
                </a:tc>
                <a:extLst>
                  <a:ext uri="{0D108BD9-81ED-4DB2-BD59-A6C34878D82A}">
                    <a16:rowId xmlns:a16="http://schemas.microsoft.com/office/drawing/2014/main" val="3046595731"/>
                  </a:ext>
                </a:extLst>
              </a:tr>
              <a:tr h="287230">
                <a:tc>
                  <a:txBody>
                    <a:bodyPr/>
                    <a:lstStyle/>
                    <a:p>
                      <a:r>
                        <a:rPr lang="fr-FR" sz="1000" dirty="0"/>
                        <a:t>Auvergne Rhône Alpes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t>Marin Chapelle (100%)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t>Patrick Blin (50%)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dirty="0"/>
                    </a:p>
                  </a:txBody>
                  <a:tcPr/>
                </a:tc>
                <a:extLst>
                  <a:ext uri="{0D108BD9-81ED-4DB2-BD59-A6C34878D82A}">
                    <a16:rowId xmlns:a16="http://schemas.microsoft.com/office/drawing/2014/main" val="2280571383"/>
                  </a:ext>
                </a:extLst>
              </a:tr>
              <a:tr h="287230">
                <a:tc>
                  <a:txBody>
                    <a:bodyPr/>
                    <a:lstStyle/>
                    <a:p>
                      <a:r>
                        <a:rPr lang="fr-FR" sz="1000" dirty="0"/>
                        <a:t>Corse</a:t>
                      </a:r>
                    </a:p>
                  </a:txBody>
                  <a:tcPr/>
                </a:tc>
                <a:tc>
                  <a:txBody>
                    <a:bodyPr/>
                    <a:lstStyle/>
                    <a:p>
                      <a:r>
                        <a:rPr lang="fr-FR" sz="1000" dirty="0"/>
                        <a:t>Martine </a:t>
                      </a:r>
                      <a:r>
                        <a:rPr lang="fr-FR" sz="1000" dirty="0" err="1"/>
                        <a:t>Chantrelle-Faure</a:t>
                      </a:r>
                      <a:r>
                        <a:rPr lang="fr-FR" sz="1000" dirty="0"/>
                        <a:t> (100%)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a:t>Alice </a:t>
                      </a:r>
                      <a:r>
                        <a:rPr lang="fr-FR" sz="1000" dirty="0" err="1"/>
                        <a:t>Ottavy</a:t>
                      </a:r>
                      <a:r>
                        <a:rPr lang="fr-FR" sz="1000" dirty="0"/>
                        <a:t> (20%)</a:t>
                      </a:r>
                    </a:p>
                    <a:p>
                      <a:endParaRPr lang="fr-FR" sz="1000" dirty="0"/>
                    </a:p>
                  </a:txBody>
                  <a:tcPr/>
                </a:tc>
                <a:tc>
                  <a:txBody>
                    <a:bodyPr/>
                    <a:lstStyle/>
                    <a:p>
                      <a:endParaRPr lang="fr-FR" sz="1000" dirty="0"/>
                    </a:p>
                  </a:txBody>
                  <a:tcPr/>
                </a:tc>
                <a:extLst>
                  <a:ext uri="{0D108BD9-81ED-4DB2-BD59-A6C34878D82A}">
                    <a16:rowId xmlns:a16="http://schemas.microsoft.com/office/drawing/2014/main" val="1545327117"/>
                  </a:ext>
                </a:extLst>
              </a:tr>
              <a:tr h="287230">
                <a:tc>
                  <a:txBody>
                    <a:bodyPr/>
                    <a:lstStyle/>
                    <a:p>
                      <a:r>
                        <a:rPr lang="fr-FR" sz="1000" dirty="0"/>
                        <a:t>Occitanie</a:t>
                      </a:r>
                    </a:p>
                  </a:txBody>
                  <a:tcPr/>
                </a:tc>
                <a:tc>
                  <a:txBody>
                    <a:bodyPr/>
                    <a:lstStyle/>
                    <a:p>
                      <a:r>
                        <a:rPr lang="fr-FR" sz="1000" dirty="0"/>
                        <a:t>Cyrine </a:t>
                      </a:r>
                      <a:r>
                        <a:rPr lang="fr-FR" sz="1000" dirty="0" err="1"/>
                        <a:t>Harchache</a:t>
                      </a:r>
                      <a:r>
                        <a:rPr lang="fr-FR" sz="1000" dirty="0"/>
                        <a:t> (100%)</a:t>
                      </a:r>
                    </a:p>
                  </a:txBody>
                  <a:tcPr/>
                </a:tc>
                <a:tc>
                  <a:txBody>
                    <a:bodyPr/>
                    <a:lstStyle/>
                    <a:p>
                      <a:r>
                        <a:rPr lang="fr-FR" sz="1000" dirty="0"/>
                        <a:t>Nathalie Silvestri (50%)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dirty="0"/>
                    </a:p>
                  </a:txBody>
                  <a:tcPr/>
                </a:tc>
                <a:extLst>
                  <a:ext uri="{0D108BD9-81ED-4DB2-BD59-A6C34878D82A}">
                    <a16:rowId xmlns:a16="http://schemas.microsoft.com/office/drawing/2014/main" val="2443190412"/>
                  </a:ext>
                </a:extLst>
              </a:tr>
              <a:tr h="287230">
                <a:tc>
                  <a:txBody>
                    <a:bodyPr/>
                    <a:lstStyle/>
                    <a:p>
                      <a:r>
                        <a:rPr lang="fr-FR" sz="1000" dirty="0"/>
                        <a:t>Nouvelle Aquitaine</a:t>
                      </a:r>
                    </a:p>
                  </a:txBody>
                  <a:tcPr/>
                </a:tc>
                <a:tc>
                  <a:txBody>
                    <a:bodyPr/>
                    <a:lstStyle/>
                    <a:p>
                      <a:r>
                        <a:rPr lang="fr-FR" sz="1000" dirty="0"/>
                        <a:t>Marie </a:t>
                      </a:r>
                      <a:r>
                        <a:rPr lang="fr-FR" sz="1000" dirty="0" err="1"/>
                        <a:t>Sédéfian</a:t>
                      </a:r>
                      <a:endParaRPr lang="fr-FR" sz="1000" dirty="0"/>
                    </a:p>
                  </a:txBody>
                  <a:tcPr/>
                </a:tc>
                <a:tc>
                  <a:txBody>
                    <a:bodyPr/>
                    <a:lstStyle/>
                    <a:p>
                      <a:r>
                        <a:rPr lang="fr-FR" sz="1000" dirty="0"/>
                        <a:t>Emmanuel Avarello (50%)</a:t>
                      </a:r>
                    </a:p>
                  </a:txBody>
                  <a:tcPr/>
                </a:tc>
                <a:tc>
                  <a:txBody>
                    <a:bodyPr/>
                    <a:lstStyle/>
                    <a:p>
                      <a:endParaRPr lang="fr-FR" sz="1000" dirty="0"/>
                    </a:p>
                  </a:txBody>
                  <a:tcPr/>
                </a:tc>
                <a:extLst>
                  <a:ext uri="{0D108BD9-81ED-4DB2-BD59-A6C34878D82A}">
                    <a16:rowId xmlns:a16="http://schemas.microsoft.com/office/drawing/2014/main" val="1682237826"/>
                  </a:ext>
                </a:extLst>
              </a:tr>
              <a:tr h="287230">
                <a:tc>
                  <a:txBody>
                    <a:bodyPr/>
                    <a:lstStyle/>
                    <a:p>
                      <a:r>
                        <a:rPr lang="fr-FR" sz="1000" dirty="0"/>
                        <a:t>Grand-Est</a:t>
                      </a:r>
                    </a:p>
                  </a:txBody>
                  <a:tcPr/>
                </a:tc>
                <a:tc>
                  <a:txBody>
                    <a:bodyPr/>
                    <a:lstStyle/>
                    <a:p>
                      <a:r>
                        <a:rPr lang="fr-FR" sz="1000" dirty="0"/>
                        <a:t>Paul </a:t>
                      </a:r>
                      <a:r>
                        <a:rPr lang="fr-FR" sz="1000" dirty="0" err="1"/>
                        <a:t>Peignaud</a:t>
                      </a:r>
                      <a:r>
                        <a:rPr lang="fr-FR" sz="1000" dirty="0"/>
                        <a:t> (100%)</a:t>
                      </a:r>
                    </a:p>
                  </a:txBody>
                  <a:tcPr/>
                </a:tc>
                <a:tc>
                  <a:txBody>
                    <a:bodyPr/>
                    <a:lstStyle/>
                    <a:p>
                      <a:r>
                        <a:rPr lang="fr-FR" sz="1000" dirty="0"/>
                        <a:t>Valérie Chevalier (50%)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dirty="0"/>
                    </a:p>
                  </a:txBody>
                  <a:tcPr/>
                </a:tc>
                <a:extLst>
                  <a:ext uri="{0D108BD9-81ED-4DB2-BD59-A6C34878D82A}">
                    <a16:rowId xmlns:a16="http://schemas.microsoft.com/office/drawing/2014/main" val="3137166142"/>
                  </a:ext>
                </a:extLst>
              </a:tr>
            </a:tbl>
          </a:graphicData>
        </a:graphic>
      </p:graphicFrame>
      <p:sp>
        <p:nvSpPr>
          <p:cNvPr id="3" name="Titre 2">
            <a:extLst>
              <a:ext uri="{FF2B5EF4-FFF2-40B4-BE49-F238E27FC236}">
                <a16:creationId xmlns:a16="http://schemas.microsoft.com/office/drawing/2014/main" id="{3D65C884-8519-47E3-90E0-16F2D1A5C8FD}"/>
              </a:ext>
            </a:extLst>
          </p:cNvPr>
          <p:cNvSpPr>
            <a:spLocks noGrp="1"/>
          </p:cNvSpPr>
          <p:nvPr>
            <p:ph type="title"/>
          </p:nvPr>
        </p:nvSpPr>
        <p:spPr/>
        <p:txBody>
          <a:bodyPr/>
          <a:lstStyle/>
          <a:p>
            <a:r>
              <a:rPr lang="fr-FR" dirty="0"/>
              <a:t>Equipe d’appui en région</a:t>
            </a:r>
          </a:p>
        </p:txBody>
      </p:sp>
      <p:sp>
        <p:nvSpPr>
          <p:cNvPr id="6" name="Rectangle 5">
            <a:extLst>
              <a:ext uri="{FF2B5EF4-FFF2-40B4-BE49-F238E27FC236}">
                <a16:creationId xmlns:a16="http://schemas.microsoft.com/office/drawing/2014/main" id="{DC82946C-AA6F-4BA9-97E6-3D0224E06628}"/>
              </a:ext>
            </a:extLst>
          </p:cNvPr>
          <p:cNvSpPr/>
          <p:nvPr/>
        </p:nvSpPr>
        <p:spPr>
          <a:xfrm>
            <a:off x="6744624" y="1140432"/>
            <a:ext cx="2265812" cy="38322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fr-FR" sz="1400" dirty="0">
                <a:solidFill>
                  <a:schemeClr val="tx1"/>
                </a:solidFill>
              </a:rPr>
              <a:t>Liste nominative </a:t>
            </a:r>
            <a:br>
              <a:rPr lang="fr-FR" sz="1400" dirty="0">
                <a:solidFill>
                  <a:schemeClr val="tx1"/>
                </a:solidFill>
              </a:rPr>
            </a:br>
            <a:r>
              <a:rPr lang="fr-FR" sz="1400" dirty="0">
                <a:solidFill>
                  <a:schemeClr val="tx1"/>
                </a:solidFill>
              </a:rPr>
              <a:t>en cours de définition</a:t>
            </a:r>
          </a:p>
        </p:txBody>
      </p:sp>
    </p:spTree>
    <p:extLst>
      <p:ext uri="{BB962C8B-B14F-4D97-AF65-F5344CB8AC3E}">
        <p14:creationId xmlns:p14="http://schemas.microsoft.com/office/powerpoint/2010/main" val="791677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6071950-7B26-422E-A35F-8DC0ECEA4B4E}"/>
              </a:ext>
            </a:extLst>
          </p:cNvPr>
          <p:cNvSpPr>
            <a:spLocks noGrp="1"/>
          </p:cNvSpPr>
          <p:nvPr>
            <p:ph idx="1"/>
          </p:nvPr>
        </p:nvSpPr>
        <p:spPr>
          <a:xfrm>
            <a:off x="628650" y="763479"/>
            <a:ext cx="7886700" cy="3982691"/>
          </a:xfrm>
        </p:spPr>
        <p:txBody>
          <a:bodyPr>
            <a:normAutofit/>
          </a:bodyPr>
          <a:lstStyle/>
          <a:p>
            <a:pPr>
              <a:lnSpc>
                <a:spcPts val="1800"/>
              </a:lnSpc>
            </a:pPr>
            <a:r>
              <a:rPr lang="fr-FR" dirty="0"/>
              <a:t>L’ensemble de l’équipe RESAH + Capgemini sera pilotée par la direction de programme positionnée au niveau national et composée de directeurs et directeurs de projet du RESAH</a:t>
            </a:r>
          </a:p>
          <a:p>
            <a:pPr>
              <a:lnSpc>
                <a:spcPts val="1800"/>
              </a:lnSpc>
            </a:pPr>
            <a:r>
              <a:rPr lang="fr-FR" dirty="0"/>
              <a:t>De sorte d’avoir une homogénéité sur l’ensemble des régions, pour chacune d’entre elles : </a:t>
            </a:r>
          </a:p>
          <a:p>
            <a:pPr lvl="1">
              <a:lnSpc>
                <a:spcPts val="1800"/>
              </a:lnSpc>
              <a:spcBef>
                <a:spcPts val="1500"/>
              </a:spcBef>
            </a:pPr>
            <a:r>
              <a:rPr lang="fr-FR" dirty="0"/>
              <a:t>Le consultant référent ARS siège sera un consultant du RESAH qui sera garant de la mission au niveau de la région</a:t>
            </a:r>
          </a:p>
          <a:p>
            <a:pPr lvl="1">
              <a:lnSpc>
                <a:spcPts val="1800"/>
              </a:lnSpc>
              <a:spcBef>
                <a:spcPts val="1500"/>
              </a:spcBef>
            </a:pPr>
            <a:r>
              <a:rPr lang="fr-FR" dirty="0"/>
              <a:t>Il sera appuyé par un ou plusieurs consultants Capgemini qui seront en charge du niveau départemental (multi-GHT)</a:t>
            </a:r>
          </a:p>
          <a:p>
            <a:pPr lvl="1">
              <a:lnSpc>
                <a:spcPts val="1800"/>
              </a:lnSpc>
              <a:spcBef>
                <a:spcPts val="1500"/>
              </a:spcBef>
            </a:pPr>
            <a:r>
              <a:rPr lang="fr-FR" dirty="0"/>
              <a:t>Sur l’appui opérationnel GHT, sur chacune des régions, notre correspondant régional sera présent, prendra en charge certains GHT et sera appuyé d’un ou plusieurs consultants Capgemini pour les autres GHT</a:t>
            </a:r>
          </a:p>
        </p:txBody>
      </p:sp>
      <p:sp>
        <p:nvSpPr>
          <p:cNvPr id="3" name="Titre 2">
            <a:extLst>
              <a:ext uri="{FF2B5EF4-FFF2-40B4-BE49-F238E27FC236}">
                <a16:creationId xmlns:a16="http://schemas.microsoft.com/office/drawing/2014/main" id="{BF22A9BC-1E4F-4BA2-9B1F-2DC80D992E59}"/>
              </a:ext>
            </a:extLst>
          </p:cNvPr>
          <p:cNvSpPr>
            <a:spLocks noGrp="1"/>
          </p:cNvSpPr>
          <p:nvPr>
            <p:ph type="title"/>
          </p:nvPr>
        </p:nvSpPr>
        <p:spPr/>
        <p:txBody>
          <a:bodyPr/>
          <a:lstStyle/>
          <a:p>
            <a:r>
              <a:rPr lang="fr-FR" dirty="0"/>
              <a:t>Principe de pilotage de la mission</a:t>
            </a:r>
          </a:p>
        </p:txBody>
      </p:sp>
    </p:spTree>
    <p:extLst>
      <p:ext uri="{BB962C8B-B14F-4D97-AF65-F5344CB8AC3E}">
        <p14:creationId xmlns:p14="http://schemas.microsoft.com/office/powerpoint/2010/main" val="2971193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7">
            <a:extLst>
              <a:ext uri="{FF2B5EF4-FFF2-40B4-BE49-F238E27FC236}">
                <a16:creationId xmlns:a16="http://schemas.microsoft.com/office/drawing/2014/main" id="{88C359F8-299A-47A2-AADE-EABD49DFE95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254" b="1"/>
          <a:stretch/>
        </p:blipFill>
        <p:spPr bwMode="auto">
          <a:xfrm>
            <a:off x="85516" y="1373535"/>
            <a:ext cx="2143125" cy="1901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re 2">
            <a:extLst>
              <a:ext uri="{FF2B5EF4-FFF2-40B4-BE49-F238E27FC236}">
                <a16:creationId xmlns:a16="http://schemas.microsoft.com/office/drawing/2014/main" id="{E2F25259-B344-45E5-804C-6070141305F3}"/>
              </a:ext>
            </a:extLst>
          </p:cNvPr>
          <p:cNvSpPr>
            <a:spLocks noGrp="1"/>
          </p:cNvSpPr>
          <p:nvPr>
            <p:ph type="title"/>
          </p:nvPr>
        </p:nvSpPr>
        <p:spPr/>
        <p:txBody>
          <a:bodyPr/>
          <a:lstStyle/>
          <a:p>
            <a:r>
              <a:rPr lang="fr-FR"/>
              <a:t>SOMMAIRE</a:t>
            </a:r>
          </a:p>
        </p:txBody>
      </p:sp>
      <p:grpSp>
        <p:nvGrpSpPr>
          <p:cNvPr id="2" name="Groupe 1">
            <a:extLst>
              <a:ext uri="{FF2B5EF4-FFF2-40B4-BE49-F238E27FC236}">
                <a16:creationId xmlns:a16="http://schemas.microsoft.com/office/drawing/2014/main" id="{77BA00CE-3AFD-427F-8192-0F75BBB96B43}"/>
              </a:ext>
            </a:extLst>
          </p:cNvPr>
          <p:cNvGrpSpPr/>
          <p:nvPr/>
        </p:nvGrpSpPr>
        <p:grpSpPr>
          <a:xfrm>
            <a:off x="2097646" y="1527993"/>
            <a:ext cx="6738188" cy="369039"/>
            <a:chOff x="2796861" y="2157600"/>
            <a:chExt cx="8984250" cy="492052"/>
          </a:xfrm>
        </p:grpSpPr>
        <p:sp>
          <p:nvSpPr>
            <p:cNvPr id="4" name="Rectangle 3">
              <a:extLst>
                <a:ext uri="{FF2B5EF4-FFF2-40B4-BE49-F238E27FC236}">
                  <a16:creationId xmlns:a16="http://schemas.microsoft.com/office/drawing/2014/main" id="{31BDAA36-4E8D-49B4-B6FC-A8905DF009B7}"/>
                </a:ext>
              </a:extLst>
            </p:cNvPr>
            <p:cNvSpPr/>
            <p:nvPr/>
          </p:nvSpPr>
          <p:spPr>
            <a:xfrm>
              <a:off x="3288446" y="2162623"/>
              <a:ext cx="8492665" cy="482007"/>
            </a:xfrm>
            <a:prstGeom prst="rect">
              <a:avLst/>
            </a:prstGeom>
            <a:ln w="1270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r>
                <a:rPr lang="fr-FR"/>
                <a:t>Principes de fonctionnement</a:t>
              </a:r>
            </a:p>
          </p:txBody>
        </p:sp>
        <p:sp>
          <p:nvSpPr>
            <p:cNvPr id="10" name="Rectangle 9">
              <a:extLst>
                <a:ext uri="{FF2B5EF4-FFF2-40B4-BE49-F238E27FC236}">
                  <a16:creationId xmlns:a16="http://schemas.microsoft.com/office/drawing/2014/main" id="{8D645ABA-86AE-47CE-BAF0-6C7EC39B3B9B}"/>
                </a:ext>
              </a:extLst>
            </p:cNvPr>
            <p:cNvSpPr/>
            <p:nvPr/>
          </p:nvSpPr>
          <p:spPr>
            <a:xfrm>
              <a:off x="2796861" y="2157600"/>
              <a:ext cx="349320" cy="49205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 name="Groupe 19">
            <a:extLst>
              <a:ext uri="{FF2B5EF4-FFF2-40B4-BE49-F238E27FC236}">
                <a16:creationId xmlns:a16="http://schemas.microsoft.com/office/drawing/2014/main" id="{551F77ED-CEB5-4972-8F6D-1DBFD15E8B99}"/>
              </a:ext>
            </a:extLst>
          </p:cNvPr>
          <p:cNvGrpSpPr/>
          <p:nvPr/>
        </p:nvGrpSpPr>
        <p:grpSpPr>
          <a:xfrm>
            <a:off x="2097646" y="2116929"/>
            <a:ext cx="6738188" cy="369039"/>
            <a:chOff x="2796861" y="2966692"/>
            <a:chExt cx="8984250" cy="492052"/>
          </a:xfrm>
        </p:grpSpPr>
        <p:sp>
          <p:nvSpPr>
            <p:cNvPr id="8" name="Rectangle 7">
              <a:extLst>
                <a:ext uri="{FF2B5EF4-FFF2-40B4-BE49-F238E27FC236}">
                  <a16:creationId xmlns:a16="http://schemas.microsoft.com/office/drawing/2014/main" id="{06E7BC46-AA66-428A-B43F-B0B1EC04D5E8}"/>
                </a:ext>
              </a:extLst>
            </p:cNvPr>
            <p:cNvSpPr/>
            <p:nvPr/>
          </p:nvSpPr>
          <p:spPr>
            <a:xfrm>
              <a:off x="3288446" y="2971717"/>
              <a:ext cx="8492665" cy="482006"/>
            </a:xfrm>
            <a:prstGeom prst="rect">
              <a:avLst/>
            </a:prstGeom>
            <a:ln w="19050">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r>
                <a:rPr lang="fr-FR"/>
                <a:t>Dimensionnement de l’équipe projet</a:t>
              </a:r>
            </a:p>
          </p:txBody>
        </p:sp>
        <p:sp>
          <p:nvSpPr>
            <p:cNvPr id="13" name="Rectangle 12">
              <a:extLst>
                <a:ext uri="{FF2B5EF4-FFF2-40B4-BE49-F238E27FC236}">
                  <a16:creationId xmlns:a16="http://schemas.microsoft.com/office/drawing/2014/main" id="{78781DEC-8B1A-4D2D-9918-DFC6375A598C}"/>
                </a:ext>
              </a:extLst>
            </p:cNvPr>
            <p:cNvSpPr/>
            <p:nvPr/>
          </p:nvSpPr>
          <p:spPr>
            <a:xfrm>
              <a:off x="2796861" y="2966692"/>
              <a:ext cx="349320" cy="492052"/>
            </a:xfrm>
            <a:prstGeom prst="rect">
              <a:avLst/>
            </a:prstGeom>
            <a:solidFill>
              <a:schemeClr val="accent6"/>
            </a:solidFill>
            <a:ln>
              <a:solidFill>
                <a:schemeClr val="accent6"/>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grpSp>
      <p:grpSp>
        <p:nvGrpSpPr>
          <p:cNvPr id="21" name="Groupe 20">
            <a:extLst>
              <a:ext uri="{FF2B5EF4-FFF2-40B4-BE49-F238E27FC236}">
                <a16:creationId xmlns:a16="http://schemas.microsoft.com/office/drawing/2014/main" id="{2221D435-7381-4BFC-A2C2-1AECF13657CF}"/>
              </a:ext>
            </a:extLst>
          </p:cNvPr>
          <p:cNvGrpSpPr/>
          <p:nvPr/>
        </p:nvGrpSpPr>
        <p:grpSpPr>
          <a:xfrm>
            <a:off x="2097646" y="2709849"/>
            <a:ext cx="6738188" cy="369041"/>
            <a:chOff x="2796861" y="3735635"/>
            <a:chExt cx="8984250" cy="492055"/>
          </a:xfrm>
        </p:grpSpPr>
        <p:sp>
          <p:nvSpPr>
            <p:cNvPr id="5" name="Rectangle 4">
              <a:extLst>
                <a:ext uri="{FF2B5EF4-FFF2-40B4-BE49-F238E27FC236}">
                  <a16:creationId xmlns:a16="http://schemas.microsoft.com/office/drawing/2014/main" id="{E3711D5C-295E-4253-A7BB-3BB4F6A36FD7}"/>
                </a:ext>
              </a:extLst>
            </p:cNvPr>
            <p:cNvSpPr/>
            <p:nvPr/>
          </p:nvSpPr>
          <p:spPr>
            <a:xfrm>
              <a:off x="3288446" y="3745684"/>
              <a:ext cx="8492665" cy="482006"/>
            </a:xfrm>
            <a:prstGeom prst="rect">
              <a:avLst/>
            </a:prstGeom>
            <a:ln w="38100">
              <a:solidFill>
                <a:schemeClr val="accent5">
                  <a:lumMod val="50000"/>
                </a:schemeClr>
              </a:solidFill>
            </a:ln>
          </p:spPr>
          <p:style>
            <a:lnRef idx="2">
              <a:schemeClr val="accent5"/>
            </a:lnRef>
            <a:fillRef idx="1">
              <a:schemeClr val="lt1"/>
            </a:fillRef>
            <a:effectRef idx="0">
              <a:schemeClr val="accent5"/>
            </a:effectRef>
            <a:fontRef idx="minor">
              <a:schemeClr val="dk1"/>
            </a:fontRef>
          </p:style>
          <p:txBody>
            <a:bodyPr rtlCol="0" anchor="ctr"/>
            <a:lstStyle/>
            <a:p>
              <a:r>
                <a:rPr lang="fr-FR" b="1" dirty="0"/>
                <a:t>Outils prévus</a:t>
              </a:r>
            </a:p>
          </p:txBody>
        </p:sp>
        <p:sp>
          <p:nvSpPr>
            <p:cNvPr id="14" name="Rectangle 13">
              <a:extLst>
                <a:ext uri="{FF2B5EF4-FFF2-40B4-BE49-F238E27FC236}">
                  <a16:creationId xmlns:a16="http://schemas.microsoft.com/office/drawing/2014/main" id="{D529B5B1-184B-421F-8180-C3D2F1BFEE9D}"/>
                </a:ext>
              </a:extLst>
            </p:cNvPr>
            <p:cNvSpPr/>
            <p:nvPr/>
          </p:nvSpPr>
          <p:spPr>
            <a:xfrm>
              <a:off x="2796861" y="3735635"/>
              <a:ext cx="349320" cy="492050"/>
            </a:xfrm>
            <a:prstGeom prst="rect">
              <a:avLst/>
            </a:prstGeom>
            <a:solidFill>
              <a:schemeClr val="accent5">
                <a:lumMod val="50000"/>
              </a:schemeClr>
            </a:solidFill>
            <a:ln>
              <a:solidFill>
                <a:schemeClr val="accent5">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018C07FB-8EF8-4B1A-AA16-E66BDE1DFBEB}"/>
              </a:ext>
            </a:extLst>
          </p:cNvPr>
          <p:cNvSpPr/>
          <p:nvPr/>
        </p:nvSpPr>
        <p:spPr>
          <a:xfrm>
            <a:off x="2076450" y="1067181"/>
            <a:ext cx="6991350" cy="1466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77587380-01BC-4D78-9B8B-E9D15597F364}"/>
              </a:ext>
            </a:extLst>
          </p:cNvPr>
          <p:cNvGrpSpPr/>
          <p:nvPr/>
        </p:nvGrpSpPr>
        <p:grpSpPr>
          <a:xfrm>
            <a:off x="2096486" y="3281059"/>
            <a:ext cx="6738188" cy="369041"/>
            <a:chOff x="2096486" y="3003661"/>
            <a:chExt cx="6738188" cy="369041"/>
          </a:xfrm>
        </p:grpSpPr>
        <p:sp>
          <p:nvSpPr>
            <p:cNvPr id="17" name="Rectangle 16">
              <a:extLst>
                <a:ext uri="{FF2B5EF4-FFF2-40B4-BE49-F238E27FC236}">
                  <a16:creationId xmlns:a16="http://schemas.microsoft.com/office/drawing/2014/main" id="{9FC73BC2-5D1C-44A0-8944-7C8ADFF132FD}"/>
                </a:ext>
              </a:extLst>
            </p:cNvPr>
            <p:cNvSpPr/>
            <p:nvPr/>
          </p:nvSpPr>
          <p:spPr>
            <a:xfrm>
              <a:off x="2465175" y="3011198"/>
              <a:ext cx="6369499" cy="361504"/>
            </a:xfrm>
            <a:prstGeom prst="rect">
              <a:avLst/>
            </a:prstGeom>
            <a:ln w="19050">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r>
                <a:rPr lang="fr-FR" dirty="0"/>
                <a:t>Modalités pratiques</a:t>
              </a:r>
            </a:p>
          </p:txBody>
        </p:sp>
        <p:sp>
          <p:nvSpPr>
            <p:cNvPr id="19" name="Rectangle 18">
              <a:extLst>
                <a:ext uri="{FF2B5EF4-FFF2-40B4-BE49-F238E27FC236}">
                  <a16:creationId xmlns:a16="http://schemas.microsoft.com/office/drawing/2014/main" id="{34160449-8D5E-4F45-9380-7865AEBD33C2}"/>
                </a:ext>
              </a:extLst>
            </p:cNvPr>
            <p:cNvSpPr/>
            <p:nvPr/>
          </p:nvSpPr>
          <p:spPr>
            <a:xfrm>
              <a:off x="2096486" y="3003661"/>
              <a:ext cx="261990" cy="369037"/>
            </a:xfrm>
            <a:prstGeom prst="rect">
              <a:avLst/>
            </a:prstGeom>
            <a:solidFill>
              <a:schemeClr val="accent2"/>
            </a:solidFill>
            <a:ln>
              <a:solidFill>
                <a:schemeClr val="accent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grpSp>
      <p:sp>
        <p:nvSpPr>
          <p:cNvPr id="22" name="Rectangle 21">
            <a:extLst>
              <a:ext uri="{FF2B5EF4-FFF2-40B4-BE49-F238E27FC236}">
                <a16:creationId xmlns:a16="http://schemas.microsoft.com/office/drawing/2014/main" id="{018C07FB-8EF8-4B1A-AA16-E66BDE1DFBEB}"/>
              </a:ext>
            </a:extLst>
          </p:cNvPr>
          <p:cNvSpPr/>
          <p:nvPr/>
        </p:nvSpPr>
        <p:spPr>
          <a:xfrm>
            <a:off x="2076450" y="937259"/>
            <a:ext cx="6991350" cy="1466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18C07FB-8EF8-4B1A-AA16-E66BDE1DFBEB}"/>
              </a:ext>
            </a:extLst>
          </p:cNvPr>
          <p:cNvSpPr/>
          <p:nvPr/>
        </p:nvSpPr>
        <p:spPr>
          <a:xfrm>
            <a:off x="2076450" y="957807"/>
            <a:ext cx="6991350" cy="1466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4" name="Groupe 23">
            <a:extLst>
              <a:ext uri="{FF2B5EF4-FFF2-40B4-BE49-F238E27FC236}">
                <a16:creationId xmlns:a16="http://schemas.microsoft.com/office/drawing/2014/main" id="{77BA00CE-3AFD-427F-8192-0F75BBB96B43}"/>
              </a:ext>
            </a:extLst>
          </p:cNvPr>
          <p:cNvGrpSpPr/>
          <p:nvPr/>
        </p:nvGrpSpPr>
        <p:grpSpPr>
          <a:xfrm>
            <a:off x="2095936" y="913483"/>
            <a:ext cx="6738188" cy="369039"/>
            <a:chOff x="2796861" y="2157600"/>
            <a:chExt cx="8984250" cy="492052"/>
          </a:xfrm>
        </p:grpSpPr>
        <p:sp>
          <p:nvSpPr>
            <p:cNvPr id="25" name="Rectangle 24">
              <a:extLst>
                <a:ext uri="{FF2B5EF4-FFF2-40B4-BE49-F238E27FC236}">
                  <a16:creationId xmlns:a16="http://schemas.microsoft.com/office/drawing/2014/main" id="{31BDAA36-4E8D-49B4-B6FC-A8905DF009B7}"/>
                </a:ext>
              </a:extLst>
            </p:cNvPr>
            <p:cNvSpPr/>
            <p:nvPr/>
          </p:nvSpPr>
          <p:spPr>
            <a:xfrm>
              <a:off x="3288446" y="2162623"/>
              <a:ext cx="8492665" cy="482007"/>
            </a:xfrm>
            <a:prstGeom prst="rect">
              <a:avLst/>
            </a:prstGeom>
            <a:ln w="19050">
              <a:solidFill>
                <a:srgbClr val="660033"/>
              </a:solidFill>
            </a:ln>
          </p:spPr>
          <p:style>
            <a:lnRef idx="2">
              <a:schemeClr val="accent1"/>
            </a:lnRef>
            <a:fillRef idx="1">
              <a:schemeClr val="lt1"/>
            </a:fillRef>
            <a:effectRef idx="0">
              <a:schemeClr val="accent1"/>
            </a:effectRef>
            <a:fontRef idx="minor">
              <a:schemeClr val="dk1"/>
            </a:fontRef>
          </p:style>
          <p:txBody>
            <a:bodyPr rtlCol="0" anchor="ctr"/>
            <a:lstStyle/>
            <a:p>
              <a:r>
                <a:rPr lang="fr-FR" b="1" dirty="0"/>
                <a:t>Enjeux et objectifs du dispositif d’accompagnement</a:t>
              </a:r>
              <a:endParaRPr lang="fr-FR" dirty="0"/>
            </a:p>
          </p:txBody>
        </p:sp>
        <p:sp>
          <p:nvSpPr>
            <p:cNvPr id="26" name="Rectangle 25">
              <a:extLst>
                <a:ext uri="{FF2B5EF4-FFF2-40B4-BE49-F238E27FC236}">
                  <a16:creationId xmlns:a16="http://schemas.microsoft.com/office/drawing/2014/main" id="{8D645ABA-86AE-47CE-BAF0-6C7EC39B3B9B}"/>
                </a:ext>
              </a:extLst>
            </p:cNvPr>
            <p:cNvSpPr/>
            <p:nvPr/>
          </p:nvSpPr>
          <p:spPr>
            <a:xfrm>
              <a:off x="2796861" y="2157600"/>
              <a:ext cx="349320" cy="492052"/>
            </a:xfrm>
            <a:prstGeom prst="rect">
              <a:avLst/>
            </a:prstGeom>
            <a:solidFill>
              <a:srgbClr val="660033"/>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032879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F12BF02-A4A1-4D4B-9D58-1C166DD2E22E}"/>
              </a:ext>
            </a:extLst>
          </p:cNvPr>
          <p:cNvSpPr>
            <a:spLocks noGrp="1"/>
          </p:cNvSpPr>
          <p:nvPr>
            <p:ph idx="1"/>
          </p:nvPr>
        </p:nvSpPr>
        <p:spPr>
          <a:xfrm>
            <a:off x="234950" y="763480"/>
            <a:ext cx="4044950" cy="3889440"/>
          </a:xfrm>
        </p:spPr>
        <p:txBody>
          <a:bodyPr>
            <a:normAutofit lnSpcReduction="10000"/>
          </a:bodyPr>
          <a:lstStyle/>
          <a:p>
            <a:pPr marL="0" indent="0" fontAlgn="base">
              <a:buNone/>
            </a:pPr>
            <a:r>
              <a:rPr lang="fr-FR" sz="1200" b="1" u="sng" dirty="0"/>
              <a:t>Enjeux</a:t>
            </a:r>
            <a:r>
              <a:rPr lang="en-US" sz="1200" b="1" dirty="0"/>
              <a:t>​</a:t>
            </a:r>
          </a:p>
          <a:p>
            <a:pPr fontAlgn="base"/>
            <a:r>
              <a:rPr lang="fr-FR" sz="1200" dirty="0"/>
              <a:t>Assurer une remontée rapide d'information des bénéficiaires : indicateurs, réception des masques, situations exceptionnelles</a:t>
            </a:r>
            <a:r>
              <a:rPr lang="en-US" sz="1200" dirty="0"/>
              <a:t>​</a:t>
            </a:r>
          </a:p>
          <a:p>
            <a:pPr fontAlgn="base"/>
            <a:r>
              <a:rPr lang="fr-FR" sz="1200" dirty="0"/>
              <a:t>Gérer l'éclatement du stock central vers les établissements plateforme puis les bénéficiaires : export des indicateurs, intégration du calcul de dotations, consignes d'éclatement pour le GHT</a:t>
            </a:r>
          </a:p>
          <a:p>
            <a:pPr marL="0" indent="0" fontAlgn="base">
              <a:buNone/>
            </a:pPr>
            <a:r>
              <a:rPr lang="fr-FR" sz="1200" b="1" u="sng" dirty="0"/>
              <a:t>Modalités de travail</a:t>
            </a:r>
          </a:p>
          <a:p>
            <a:pPr fontAlgn="base"/>
            <a:r>
              <a:rPr lang="en-US" sz="1200" dirty="0"/>
              <a:t>Développement </a:t>
            </a:r>
            <a:r>
              <a:rPr lang="en-US" sz="1200" dirty="0" err="1"/>
              <a:t>en</a:t>
            </a:r>
            <a:r>
              <a:rPr lang="en-US" sz="1200" dirty="0"/>
              <a:t> </a:t>
            </a:r>
            <a:r>
              <a:rPr lang="en-US" sz="1200" dirty="0" err="1"/>
              <a:t>partenariat</a:t>
            </a:r>
            <a:r>
              <a:rPr lang="en-US" sz="1200" dirty="0"/>
              <a:t> avec Microsoft France. Développement flash </a:t>
            </a:r>
            <a:r>
              <a:rPr lang="en-US" sz="1200" dirty="0" err="1"/>
              <a:t>en</a:t>
            </a:r>
            <a:r>
              <a:rPr lang="en-US" sz="1200" dirty="0"/>
              <a:t> </a:t>
            </a:r>
            <a:r>
              <a:rPr lang="en-US" sz="1200" dirty="0" err="1"/>
              <a:t>environnement</a:t>
            </a:r>
            <a:r>
              <a:rPr lang="en-US" sz="1200" dirty="0"/>
              <a:t> Azure/Power App/power BI </a:t>
            </a:r>
            <a:r>
              <a:rPr lang="en-US" sz="1200" dirty="0" err="1"/>
              <a:t>en</a:t>
            </a:r>
            <a:r>
              <a:rPr lang="en-US" sz="1200" dirty="0"/>
              <a:t> reporting. </a:t>
            </a:r>
            <a:r>
              <a:rPr lang="en-US" sz="1200" dirty="0" err="1"/>
              <a:t>Outil</a:t>
            </a:r>
            <a:r>
              <a:rPr lang="en-US" sz="1200" dirty="0"/>
              <a:t> flexible, pas de code.</a:t>
            </a:r>
          </a:p>
          <a:p>
            <a:pPr marL="0" indent="0" fontAlgn="base">
              <a:buNone/>
            </a:pPr>
            <a:r>
              <a:rPr lang="en-US" sz="1200" b="1" u="sng" dirty="0" err="1"/>
              <a:t>Défi</a:t>
            </a:r>
            <a:r>
              <a:rPr lang="en-US" sz="1200" b="1" u="sng" dirty="0"/>
              <a:t> de planning</a:t>
            </a:r>
          </a:p>
          <a:p>
            <a:pPr fontAlgn="base">
              <a:lnSpc>
                <a:spcPct val="100000"/>
              </a:lnSpc>
            </a:pPr>
            <a:r>
              <a:rPr lang="en-US" sz="1200" dirty="0"/>
              <a:t>Disposer de la base de </a:t>
            </a:r>
            <a:r>
              <a:rPr lang="en-US" sz="1200" dirty="0" err="1"/>
              <a:t>données</a:t>
            </a:r>
            <a:r>
              <a:rPr lang="en-US" sz="1200" dirty="0"/>
              <a:t> </a:t>
            </a:r>
            <a:r>
              <a:rPr lang="en-US" sz="1200" dirty="0" err="1"/>
              <a:t>dès</a:t>
            </a:r>
            <a:r>
              <a:rPr lang="en-US" sz="1200" dirty="0"/>
              <a:t> </a:t>
            </a:r>
            <a:r>
              <a:rPr lang="en-US" sz="1200" dirty="0" err="1"/>
              <a:t>mardi</a:t>
            </a:r>
            <a:r>
              <a:rPr lang="en-US" sz="1200" dirty="0"/>
              <a:t> / </a:t>
            </a:r>
            <a:r>
              <a:rPr lang="en-US" sz="1200" dirty="0" err="1"/>
              <a:t>mercredi</a:t>
            </a:r>
            <a:r>
              <a:rPr lang="en-US" sz="1200" dirty="0"/>
              <a:t> </a:t>
            </a:r>
            <a:r>
              <a:rPr lang="en-US" sz="1200" dirty="0" err="1"/>
              <a:t>soir</a:t>
            </a:r>
            <a:r>
              <a:rPr lang="en-US" sz="1200" dirty="0"/>
              <a:t> pour </a:t>
            </a:r>
            <a:r>
              <a:rPr lang="en-US" sz="1200" dirty="0" err="1"/>
              <a:t>fiabiliser</a:t>
            </a:r>
            <a:r>
              <a:rPr lang="en-US" sz="1200" dirty="0"/>
              <a:t> le </a:t>
            </a:r>
            <a:r>
              <a:rPr lang="en-US" sz="1200" dirty="0" err="1"/>
              <a:t>fichier</a:t>
            </a:r>
            <a:r>
              <a:rPr lang="en-US" sz="1200" dirty="0"/>
              <a:t> </a:t>
            </a:r>
            <a:r>
              <a:rPr lang="en-US" sz="1200" dirty="0" err="1"/>
              <a:t>bénéficiaires</a:t>
            </a:r>
            <a:r>
              <a:rPr lang="en-US" sz="1200" dirty="0"/>
              <a:t>, la livraison de la </a:t>
            </a:r>
            <a:r>
              <a:rPr lang="en-US" sz="1200" dirty="0" err="1"/>
              <a:t>semaine</a:t>
            </a:r>
            <a:r>
              <a:rPr lang="en-US" sz="1200" dirty="0"/>
              <a:t> (</a:t>
            </a:r>
            <a:r>
              <a:rPr lang="en-US" sz="1200" dirty="0" err="1"/>
              <a:t>acquittement</a:t>
            </a:r>
            <a:r>
              <a:rPr lang="en-US" sz="1200" dirty="0"/>
              <a:t> </a:t>
            </a:r>
            <a:r>
              <a:rPr lang="en-US" sz="1200" dirty="0" err="1"/>
              <a:t>plateforme</a:t>
            </a:r>
            <a:r>
              <a:rPr lang="en-US" sz="1200" dirty="0"/>
              <a:t>). </a:t>
            </a:r>
            <a:r>
              <a:rPr lang="en-US" sz="1200" dirty="0" err="1"/>
              <a:t>Repli</a:t>
            </a:r>
            <a:r>
              <a:rPr lang="en-US" sz="1200" dirty="0"/>
              <a:t> </a:t>
            </a:r>
            <a:r>
              <a:rPr lang="en-US" sz="1200" dirty="0" err="1"/>
              <a:t>en</a:t>
            </a:r>
            <a:r>
              <a:rPr lang="en-US" sz="1200" dirty="0"/>
              <a:t> excel </a:t>
            </a:r>
            <a:r>
              <a:rPr lang="en-US" sz="1200" dirty="0" err="1"/>
              <a:t>piloté</a:t>
            </a:r>
            <a:r>
              <a:rPr lang="en-US" sz="1200" dirty="0"/>
              <a:t> </a:t>
            </a:r>
            <a:r>
              <a:rPr lang="en-US" sz="1200" dirty="0" err="1"/>
              <a:t>en</a:t>
            </a:r>
            <a:r>
              <a:rPr lang="en-US" sz="1200" dirty="0"/>
              <a:t> </a:t>
            </a:r>
            <a:r>
              <a:rPr lang="en-US" sz="1200" dirty="0" err="1"/>
              <a:t>cas</a:t>
            </a:r>
            <a:r>
              <a:rPr lang="en-US" sz="1200" dirty="0"/>
              <a:t> </a:t>
            </a:r>
            <a:r>
              <a:rPr lang="en-US" sz="1200" dirty="0" err="1"/>
              <a:t>d’aléa</a:t>
            </a:r>
            <a:r>
              <a:rPr lang="en-US" sz="1200" dirty="0"/>
              <a:t>. </a:t>
            </a:r>
          </a:p>
          <a:p>
            <a:pPr fontAlgn="base">
              <a:lnSpc>
                <a:spcPct val="100000"/>
              </a:lnSpc>
            </a:pPr>
            <a:r>
              <a:rPr lang="en-US" sz="1200" dirty="0"/>
              <a:t>2ème version ASAP, fin de </a:t>
            </a:r>
            <a:r>
              <a:rPr lang="en-US" sz="1200" dirty="0" err="1"/>
              <a:t>semaine</a:t>
            </a:r>
            <a:r>
              <a:rPr lang="en-US" sz="1200" dirty="0"/>
              <a:t> avec le </a:t>
            </a:r>
            <a:r>
              <a:rPr lang="en-US" sz="1200" dirty="0" err="1"/>
              <a:t>suivi</a:t>
            </a:r>
            <a:r>
              <a:rPr lang="en-US" sz="1200" dirty="0"/>
              <a:t>  des </a:t>
            </a:r>
            <a:r>
              <a:rPr lang="en-US" sz="1200" dirty="0" err="1"/>
              <a:t>données</a:t>
            </a:r>
            <a:r>
              <a:rPr lang="en-US" sz="1200" dirty="0"/>
              <a:t> </a:t>
            </a:r>
            <a:r>
              <a:rPr lang="en-US" sz="1200" dirty="0" err="1"/>
              <a:t>d’activité</a:t>
            </a:r>
            <a:r>
              <a:rPr lang="en-US" sz="1200" dirty="0"/>
              <a:t> </a:t>
            </a:r>
            <a:r>
              <a:rPr lang="en-US" sz="1200" dirty="0" err="1"/>
              <a:t>côté</a:t>
            </a:r>
            <a:r>
              <a:rPr lang="en-US" sz="1200" dirty="0"/>
              <a:t> </a:t>
            </a:r>
            <a:r>
              <a:rPr lang="en-US" sz="1200" dirty="0" err="1"/>
              <a:t>bénéficiaire</a:t>
            </a:r>
            <a:r>
              <a:rPr lang="en-US" sz="1200" dirty="0"/>
              <a:t>. </a:t>
            </a:r>
            <a:endParaRPr lang="en-US" sz="1200" b="1" u="sng" dirty="0"/>
          </a:p>
        </p:txBody>
      </p:sp>
      <p:sp>
        <p:nvSpPr>
          <p:cNvPr id="3" name="Titre 2">
            <a:extLst>
              <a:ext uri="{FF2B5EF4-FFF2-40B4-BE49-F238E27FC236}">
                <a16:creationId xmlns:a16="http://schemas.microsoft.com/office/drawing/2014/main" id="{44E84EDD-4E02-4BEB-9007-D1C5ACA2AFC5}"/>
              </a:ext>
            </a:extLst>
          </p:cNvPr>
          <p:cNvSpPr>
            <a:spLocks noGrp="1"/>
          </p:cNvSpPr>
          <p:nvPr>
            <p:ph type="title"/>
          </p:nvPr>
        </p:nvSpPr>
        <p:spPr/>
        <p:txBody>
          <a:bodyPr/>
          <a:lstStyle/>
          <a:p>
            <a:r>
              <a:rPr lang="fr-FR"/>
              <a:t>Outils envisagés</a:t>
            </a:r>
          </a:p>
        </p:txBody>
      </p:sp>
      <p:sp>
        <p:nvSpPr>
          <p:cNvPr id="4" name="Espace réservé du contenu 1">
            <a:extLst>
              <a:ext uri="{FF2B5EF4-FFF2-40B4-BE49-F238E27FC236}">
                <a16:creationId xmlns:a16="http://schemas.microsoft.com/office/drawing/2014/main" id="{6BAACE05-6315-4428-BFA5-75BEC0E4D790}"/>
              </a:ext>
            </a:extLst>
          </p:cNvPr>
          <p:cNvSpPr txBox="1">
            <a:spLocks/>
          </p:cNvSpPr>
          <p:nvPr/>
        </p:nvSpPr>
        <p:spPr>
          <a:xfrm>
            <a:off x="4438650" y="763480"/>
            <a:ext cx="4413250" cy="2709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213480"/>
              </a:buClr>
              <a:buFont typeface="Arial" panose="020B0604020202020204" pitchFamily="34" charset="0"/>
              <a:buChar char="•"/>
              <a:defRPr sz="2000" kern="1200">
                <a:solidFill>
                  <a:schemeClr val="tx1"/>
                </a:solidFill>
                <a:latin typeface="+mn-lt"/>
                <a:ea typeface="+mn-ea"/>
                <a:cs typeface="+mn-cs"/>
              </a:defRPr>
            </a:lvl1pPr>
            <a:lvl2pPr marL="452438" indent="-228600" algn="l" defTabSz="914400" rtl="0" eaLnBrk="1" latinLnBrk="0" hangingPunct="1">
              <a:lnSpc>
                <a:spcPct val="90000"/>
              </a:lnSpc>
              <a:spcBef>
                <a:spcPts val="500"/>
              </a:spcBef>
              <a:buClr>
                <a:srgbClr val="213480"/>
              </a:buClr>
              <a:buFont typeface="Wingdings" panose="05000000000000000000" pitchFamily="2" charset="2"/>
              <a:buChar char="ü"/>
              <a:defRPr sz="1800" kern="1200">
                <a:solidFill>
                  <a:schemeClr val="tx1"/>
                </a:solidFill>
                <a:latin typeface="+mn-lt"/>
                <a:ea typeface="+mn-ea"/>
                <a:cs typeface="+mn-cs"/>
              </a:defRPr>
            </a:lvl2pPr>
            <a:lvl3pPr marL="722313" indent="-228600" algn="l" defTabSz="914400" rtl="0" eaLnBrk="1" latinLnBrk="0" hangingPunct="1">
              <a:lnSpc>
                <a:spcPct val="90000"/>
              </a:lnSpc>
              <a:spcBef>
                <a:spcPts val="500"/>
              </a:spcBef>
              <a:buClr>
                <a:srgbClr val="213480"/>
              </a:buClr>
              <a:buFont typeface="Calibri" panose="020F0502020204030204" pitchFamily="34" charset="0"/>
              <a:buChar char="‐"/>
              <a:defRPr sz="1600" kern="1200">
                <a:solidFill>
                  <a:schemeClr val="tx1"/>
                </a:solidFill>
                <a:latin typeface="+mn-lt"/>
                <a:ea typeface="+mn-ea"/>
                <a:cs typeface="+mn-cs"/>
              </a:defRPr>
            </a:lvl3pPr>
            <a:lvl4pPr marL="981075" indent="-228600" algn="l" defTabSz="914400" rtl="0" eaLnBrk="1" latinLnBrk="0" hangingPunct="1">
              <a:lnSpc>
                <a:spcPct val="90000"/>
              </a:lnSpc>
              <a:spcBef>
                <a:spcPts val="500"/>
              </a:spcBef>
              <a:buClr>
                <a:srgbClr val="213480"/>
              </a:buClr>
              <a:buFont typeface="Arial" panose="020B0604020202020204" pitchFamily="34" charset="0"/>
              <a:buChar char="•"/>
              <a:defRPr sz="1400" kern="1200">
                <a:solidFill>
                  <a:schemeClr val="tx1"/>
                </a:solidFill>
                <a:latin typeface="+mn-lt"/>
                <a:ea typeface="+mn-ea"/>
                <a:cs typeface="+mn-cs"/>
              </a:defRPr>
            </a:lvl4pPr>
            <a:lvl5pPr marL="1250950" indent="-228600" algn="l" defTabSz="914400" rtl="0" eaLnBrk="1" latinLnBrk="0" hangingPunct="1">
              <a:lnSpc>
                <a:spcPct val="90000"/>
              </a:lnSpc>
              <a:spcBef>
                <a:spcPts val="500"/>
              </a:spcBef>
              <a:buClr>
                <a:srgbClr val="213480"/>
              </a:buClr>
              <a:buFont typeface="Calibri" panose="020F050202020403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fr-FR" sz="1200" b="1" u="sng" dirty="0"/>
              <a:t>Principes de base</a:t>
            </a:r>
            <a:r>
              <a:rPr lang="fr-FR" sz="1200" dirty="0"/>
              <a:t>​</a:t>
            </a:r>
          </a:p>
          <a:p>
            <a:pPr fontAlgn="base"/>
            <a:r>
              <a:rPr lang="fr-FR" sz="1200" dirty="0"/>
              <a:t>Futur site : </a:t>
            </a:r>
            <a:r>
              <a:rPr lang="fr-FR" sz="1200" dirty="0">
                <a:hlinkClick r:id="rId2"/>
              </a:rPr>
              <a:t>www.aidelog.org</a:t>
            </a:r>
            <a:r>
              <a:rPr lang="fr-FR" sz="1200" dirty="0"/>
              <a:t> </a:t>
            </a:r>
          </a:p>
          <a:p>
            <a:pPr fontAlgn="base"/>
            <a:r>
              <a:rPr lang="fr-FR" sz="1200" dirty="0"/>
              <a:t>Sécurisation importante au regard du risque fort d’attaque. </a:t>
            </a:r>
          </a:p>
          <a:p>
            <a:pPr fontAlgn="base"/>
            <a:r>
              <a:rPr lang="fr-FR" sz="1200" dirty="0"/>
              <a:t>Un frontal Web sécurisé pour les bénéficiaires, les établissements plateforme, les équipes d'accompagnement</a:t>
            </a:r>
            <a:r>
              <a:rPr lang="en-US" sz="1200" dirty="0"/>
              <a:t>​</a:t>
            </a:r>
          </a:p>
          <a:p>
            <a:pPr fontAlgn="base"/>
            <a:r>
              <a:rPr lang="fr-FR" sz="1200" dirty="0"/>
              <a:t>Combo entre base de données exportables aux formats « bureautique » pour permettre une exploitation nationale rapide sur la base de règles potentiellement mouvantes et sécurisation des frontaux web. </a:t>
            </a:r>
          </a:p>
          <a:p>
            <a:pPr fontAlgn="base"/>
            <a:r>
              <a:rPr lang="fr-FR" sz="1200" dirty="0"/>
              <a:t>Bonne capacité de restitution de données avec Power BI.</a:t>
            </a:r>
            <a:endParaRPr lang="en-US" sz="1200" dirty="0"/>
          </a:p>
        </p:txBody>
      </p:sp>
    </p:spTree>
    <p:extLst>
      <p:ext uri="{BB962C8B-B14F-4D97-AF65-F5344CB8AC3E}">
        <p14:creationId xmlns:p14="http://schemas.microsoft.com/office/powerpoint/2010/main" val="2277695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7">
            <a:extLst>
              <a:ext uri="{FF2B5EF4-FFF2-40B4-BE49-F238E27FC236}">
                <a16:creationId xmlns:a16="http://schemas.microsoft.com/office/drawing/2014/main" id="{88C359F8-299A-47A2-AADE-EABD49DFE95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254" b="1"/>
          <a:stretch/>
        </p:blipFill>
        <p:spPr bwMode="auto">
          <a:xfrm>
            <a:off x="85516" y="1373535"/>
            <a:ext cx="2143125" cy="1901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re 2">
            <a:extLst>
              <a:ext uri="{FF2B5EF4-FFF2-40B4-BE49-F238E27FC236}">
                <a16:creationId xmlns:a16="http://schemas.microsoft.com/office/drawing/2014/main" id="{E2F25259-B344-45E5-804C-6070141305F3}"/>
              </a:ext>
            </a:extLst>
          </p:cNvPr>
          <p:cNvSpPr>
            <a:spLocks noGrp="1"/>
          </p:cNvSpPr>
          <p:nvPr>
            <p:ph type="title"/>
          </p:nvPr>
        </p:nvSpPr>
        <p:spPr/>
        <p:txBody>
          <a:bodyPr/>
          <a:lstStyle/>
          <a:p>
            <a:r>
              <a:rPr lang="fr-FR"/>
              <a:t>SOMMAIRE</a:t>
            </a:r>
          </a:p>
        </p:txBody>
      </p:sp>
      <p:grpSp>
        <p:nvGrpSpPr>
          <p:cNvPr id="2" name="Groupe 1">
            <a:extLst>
              <a:ext uri="{FF2B5EF4-FFF2-40B4-BE49-F238E27FC236}">
                <a16:creationId xmlns:a16="http://schemas.microsoft.com/office/drawing/2014/main" id="{77BA00CE-3AFD-427F-8192-0F75BBB96B43}"/>
              </a:ext>
            </a:extLst>
          </p:cNvPr>
          <p:cNvGrpSpPr/>
          <p:nvPr/>
        </p:nvGrpSpPr>
        <p:grpSpPr>
          <a:xfrm>
            <a:off x="2097646" y="1558815"/>
            <a:ext cx="6738188" cy="369039"/>
            <a:chOff x="2796861" y="2157600"/>
            <a:chExt cx="8984250" cy="492052"/>
          </a:xfrm>
        </p:grpSpPr>
        <p:sp>
          <p:nvSpPr>
            <p:cNvPr id="4" name="Rectangle 3">
              <a:extLst>
                <a:ext uri="{FF2B5EF4-FFF2-40B4-BE49-F238E27FC236}">
                  <a16:creationId xmlns:a16="http://schemas.microsoft.com/office/drawing/2014/main" id="{31BDAA36-4E8D-49B4-B6FC-A8905DF009B7}"/>
                </a:ext>
              </a:extLst>
            </p:cNvPr>
            <p:cNvSpPr/>
            <p:nvPr/>
          </p:nvSpPr>
          <p:spPr>
            <a:xfrm>
              <a:off x="3288446" y="2162623"/>
              <a:ext cx="8492665" cy="482007"/>
            </a:xfrm>
            <a:prstGeom prst="rect">
              <a:avLst/>
            </a:prstGeom>
            <a:ln w="12700">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r>
                <a:rPr lang="fr-FR"/>
                <a:t>Principes de fonctionnement</a:t>
              </a:r>
            </a:p>
          </p:txBody>
        </p:sp>
        <p:sp>
          <p:nvSpPr>
            <p:cNvPr id="10" name="Rectangle 9">
              <a:extLst>
                <a:ext uri="{FF2B5EF4-FFF2-40B4-BE49-F238E27FC236}">
                  <a16:creationId xmlns:a16="http://schemas.microsoft.com/office/drawing/2014/main" id="{8D645ABA-86AE-47CE-BAF0-6C7EC39B3B9B}"/>
                </a:ext>
              </a:extLst>
            </p:cNvPr>
            <p:cNvSpPr/>
            <p:nvPr/>
          </p:nvSpPr>
          <p:spPr>
            <a:xfrm>
              <a:off x="2796861" y="2157600"/>
              <a:ext cx="349320" cy="49205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 name="Groupe 19">
            <a:extLst>
              <a:ext uri="{FF2B5EF4-FFF2-40B4-BE49-F238E27FC236}">
                <a16:creationId xmlns:a16="http://schemas.microsoft.com/office/drawing/2014/main" id="{551F77ED-CEB5-4972-8F6D-1DBFD15E8B99}"/>
              </a:ext>
            </a:extLst>
          </p:cNvPr>
          <p:cNvGrpSpPr/>
          <p:nvPr/>
        </p:nvGrpSpPr>
        <p:grpSpPr>
          <a:xfrm>
            <a:off x="2097646" y="2147751"/>
            <a:ext cx="6738188" cy="369039"/>
            <a:chOff x="2796861" y="2966692"/>
            <a:chExt cx="8984250" cy="492052"/>
          </a:xfrm>
        </p:grpSpPr>
        <p:sp>
          <p:nvSpPr>
            <p:cNvPr id="8" name="Rectangle 7">
              <a:extLst>
                <a:ext uri="{FF2B5EF4-FFF2-40B4-BE49-F238E27FC236}">
                  <a16:creationId xmlns:a16="http://schemas.microsoft.com/office/drawing/2014/main" id="{06E7BC46-AA66-428A-B43F-B0B1EC04D5E8}"/>
                </a:ext>
              </a:extLst>
            </p:cNvPr>
            <p:cNvSpPr/>
            <p:nvPr/>
          </p:nvSpPr>
          <p:spPr>
            <a:xfrm>
              <a:off x="3288446" y="2971717"/>
              <a:ext cx="8492665" cy="482006"/>
            </a:xfrm>
            <a:prstGeom prst="rect">
              <a:avLst/>
            </a:prstGeom>
            <a:ln w="19050">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r>
                <a:rPr lang="fr-FR" dirty="0"/>
                <a:t>Dimensionnement de l’équipe projet</a:t>
              </a:r>
            </a:p>
          </p:txBody>
        </p:sp>
        <p:sp>
          <p:nvSpPr>
            <p:cNvPr id="13" name="Rectangle 12">
              <a:extLst>
                <a:ext uri="{FF2B5EF4-FFF2-40B4-BE49-F238E27FC236}">
                  <a16:creationId xmlns:a16="http://schemas.microsoft.com/office/drawing/2014/main" id="{78781DEC-8B1A-4D2D-9918-DFC6375A598C}"/>
                </a:ext>
              </a:extLst>
            </p:cNvPr>
            <p:cNvSpPr/>
            <p:nvPr/>
          </p:nvSpPr>
          <p:spPr>
            <a:xfrm>
              <a:off x="2796861" y="2966692"/>
              <a:ext cx="349320" cy="492052"/>
            </a:xfrm>
            <a:prstGeom prst="rect">
              <a:avLst/>
            </a:prstGeom>
            <a:solidFill>
              <a:schemeClr val="accent6"/>
            </a:solidFill>
            <a:ln>
              <a:solidFill>
                <a:schemeClr val="accent6"/>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grpSp>
      <p:grpSp>
        <p:nvGrpSpPr>
          <p:cNvPr id="21" name="Groupe 20">
            <a:extLst>
              <a:ext uri="{FF2B5EF4-FFF2-40B4-BE49-F238E27FC236}">
                <a16:creationId xmlns:a16="http://schemas.microsoft.com/office/drawing/2014/main" id="{2221D435-7381-4BFC-A2C2-1AECF13657CF}"/>
              </a:ext>
            </a:extLst>
          </p:cNvPr>
          <p:cNvGrpSpPr/>
          <p:nvPr/>
        </p:nvGrpSpPr>
        <p:grpSpPr>
          <a:xfrm>
            <a:off x="2097646" y="2740671"/>
            <a:ext cx="6738188" cy="369041"/>
            <a:chOff x="2796861" y="3735635"/>
            <a:chExt cx="8984250" cy="492055"/>
          </a:xfrm>
        </p:grpSpPr>
        <p:sp>
          <p:nvSpPr>
            <p:cNvPr id="5" name="Rectangle 4">
              <a:extLst>
                <a:ext uri="{FF2B5EF4-FFF2-40B4-BE49-F238E27FC236}">
                  <a16:creationId xmlns:a16="http://schemas.microsoft.com/office/drawing/2014/main" id="{E3711D5C-295E-4253-A7BB-3BB4F6A36FD7}"/>
                </a:ext>
              </a:extLst>
            </p:cNvPr>
            <p:cNvSpPr/>
            <p:nvPr/>
          </p:nvSpPr>
          <p:spPr>
            <a:xfrm>
              <a:off x="3288446" y="3745684"/>
              <a:ext cx="8492665" cy="482006"/>
            </a:xfrm>
            <a:prstGeom prst="rect">
              <a:avLst/>
            </a:prstGeom>
            <a:ln w="19050">
              <a:solidFill>
                <a:schemeClr val="accent5">
                  <a:lumMod val="50000"/>
                </a:schemeClr>
              </a:solidFill>
            </a:ln>
          </p:spPr>
          <p:style>
            <a:lnRef idx="2">
              <a:schemeClr val="accent5"/>
            </a:lnRef>
            <a:fillRef idx="1">
              <a:schemeClr val="lt1"/>
            </a:fillRef>
            <a:effectRef idx="0">
              <a:schemeClr val="accent5"/>
            </a:effectRef>
            <a:fontRef idx="minor">
              <a:schemeClr val="dk1"/>
            </a:fontRef>
          </p:style>
          <p:txBody>
            <a:bodyPr rtlCol="0" anchor="ctr"/>
            <a:lstStyle/>
            <a:p>
              <a:r>
                <a:rPr lang="fr-FR" dirty="0"/>
                <a:t>Outils prévus</a:t>
              </a:r>
            </a:p>
          </p:txBody>
        </p:sp>
        <p:sp>
          <p:nvSpPr>
            <p:cNvPr id="14" name="Rectangle 13">
              <a:extLst>
                <a:ext uri="{FF2B5EF4-FFF2-40B4-BE49-F238E27FC236}">
                  <a16:creationId xmlns:a16="http://schemas.microsoft.com/office/drawing/2014/main" id="{D529B5B1-184B-421F-8180-C3D2F1BFEE9D}"/>
                </a:ext>
              </a:extLst>
            </p:cNvPr>
            <p:cNvSpPr/>
            <p:nvPr/>
          </p:nvSpPr>
          <p:spPr>
            <a:xfrm>
              <a:off x="2796861" y="3735635"/>
              <a:ext cx="349320" cy="492050"/>
            </a:xfrm>
            <a:prstGeom prst="rect">
              <a:avLst/>
            </a:prstGeom>
            <a:solidFill>
              <a:schemeClr val="accent5">
                <a:lumMod val="50000"/>
              </a:schemeClr>
            </a:solidFill>
            <a:ln>
              <a:solidFill>
                <a:schemeClr val="accent5">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grpSp>
      <p:sp>
        <p:nvSpPr>
          <p:cNvPr id="16" name="Rectangle 15">
            <a:extLst>
              <a:ext uri="{FF2B5EF4-FFF2-40B4-BE49-F238E27FC236}">
                <a16:creationId xmlns:a16="http://schemas.microsoft.com/office/drawing/2014/main" id="{018C07FB-8EF8-4B1A-AA16-E66BDE1DFBEB}"/>
              </a:ext>
            </a:extLst>
          </p:cNvPr>
          <p:cNvSpPr/>
          <p:nvPr/>
        </p:nvSpPr>
        <p:spPr>
          <a:xfrm>
            <a:off x="2076450" y="1098003"/>
            <a:ext cx="6991350" cy="1466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CF54D7AD-AEAE-4140-944E-61EE1EA4911F}"/>
              </a:ext>
            </a:extLst>
          </p:cNvPr>
          <p:cNvSpPr/>
          <p:nvPr/>
        </p:nvSpPr>
        <p:spPr>
          <a:xfrm>
            <a:off x="2465175" y="3319418"/>
            <a:ext cx="6369499" cy="361504"/>
          </a:xfrm>
          <a:prstGeom prst="rect">
            <a:avLst/>
          </a:prstGeom>
          <a:ln w="38100">
            <a:solidFill>
              <a:schemeClr val="accent2"/>
            </a:solidFill>
          </a:ln>
        </p:spPr>
        <p:style>
          <a:lnRef idx="2">
            <a:schemeClr val="accent5"/>
          </a:lnRef>
          <a:fillRef idx="1">
            <a:schemeClr val="lt1"/>
          </a:fillRef>
          <a:effectRef idx="0">
            <a:schemeClr val="accent5"/>
          </a:effectRef>
          <a:fontRef idx="minor">
            <a:schemeClr val="dk1"/>
          </a:fontRef>
        </p:style>
        <p:txBody>
          <a:bodyPr rtlCol="0" anchor="ctr"/>
          <a:lstStyle/>
          <a:p>
            <a:r>
              <a:rPr lang="fr-FR" b="1" dirty="0"/>
              <a:t>Modalités pratiques</a:t>
            </a:r>
          </a:p>
        </p:txBody>
      </p:sp>
      <p:sp>
        <p:nvSpPr>
          <p:cNvPr id="17" name="Rectangle 16">
            <a:extLst>
              <a:ext uri="{FF2B5EF4-FFF2-40B4-BE49-F238E27FC236}">
                <a16:creationId xmlns:a16="http://schemas.microsoft.com/office/drawing/2014/main" id="{B107128E-D70F-4D45-8A95-22B39F2F107B}"/>
              </a:ext>
            </a:extLst>
          </p:cNvPr>
          <p:cNvSpPr/>
          <p:nvPr/>
        </p:nvSpPr>
        <p:spPr>
          <a:xfrm>
            <a:off x="2096486" y="3311881"/>
            <a:ext cx="261990" cy="369037"/>
          </a:xfrm>
          <a:prstGeom prst="rect">
            <a:avLst/>
          </a:prstGeom>
          <a:solidFill>
            <a:schemeClr val="accent2"/>
          </a:solidFill>
          <a:ln>
            <a:solidFill>
              <a:schemeClr val="accent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018C07FB-8EF8-4B1A-AA16-E66BDE1DFBEB}"/>
              </a:ext>
            </a:extLst>
          </p:cNvPr>
          <p:cNvSpPr/>
          <p:nvPr/>
        </p:nvSpPr>
        <p:spPr>
          <a:xfrm>
            <a:off x="2076450" y="1046633"/>
            <a:ext cx="6991350" cy="1466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018C07FB-8EF8-4B1A-AA16-E66BDE1DFBEB}"/>
              </a:ext>
            </a:extLst>
          </p:cNvPr>
          <p:cNvSpPr/>
          <p:nvPr/>
        </p:nvSpPr>
        <p:spPr>
          <a:xfrm>
            <a:off x="2076450" y="1067181"/>
            <a:ext cx="6991350" cy="1466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3" name="Groupe 22">
            <a:extLst>
              <a:ext uri="{FF2B5EF4-FFF2-40B4-BE49-F238E27FC236}">
                <a16:creationId xmlns:a16="http://schemas.microsoft.com/office/drawing/2014/main" id="{77BA00CE-3AFD-427F-8192-0F75BBB96B43}"/>
              </a:ext>
            </a:extLst>
          </p:cNvPr>
          <p:cNvGrpSpPr/>
          <p:nvPr/>
        </p:nvGrpSpPr>
        <p:grpSpPr>
          <a:xfrm>
            <a:off x="2095936" y="1022857"/>
            <a:ext cx="6738188" cy="369039"/>
            <a:chOff x="2796861" y="2157600"/>
            <a:chExt cx="8984250" cy="492052"/>
          </a:xfrm>
        </p:grpSpPr>
        <p:sp>
          <p:nvSpPr>
            <p:cNvPr id="24" name="Rectangle 23">
              <a:extLst>
                <a:ext uri="{FF2B5EF4-FFF2-40B4-BE49-F238E27FC236}">
                  <a16:creationId xmlns:a16="http://schemas.microsoft.com/office/drawing/2014/main" id="{31BDAA36-4E8D-49B4-B6FC-A8905DF009B7}"/>
                </a:ext>
              </a:extLst>
            </p:cNvPr>
            <p:cNvSpPr/>
            <p:nvPr/>
          </p:nvSpPr>
          <p:spPr>
            <a:xfrm>
              <a:off x="3288446" y="2162623"/>
              <a:ext cx="8492665" cy="482007"/>
            </a:xfrm>
            <a:prstGeom prst="rect">
              <a:avLst/>
            </a:prstGeom>
            <a:ln w="19050">
              <a:solidFill>
                <a:srgbClr val="660033"/>
              </a:solidFill>
            </a:ln>
          </p:spPr>
          <p:style>
            <a:lnRef idx="2">
              <a:schemeClr val="accent1"/>
            </a:lnRef>
            <a:fillRef idx="1">
              <a:schemeClr val="lt1"/>
            </a:fillRef>
            <a:effectRef idx="0">
              <a:schemeClr val="accent1"/>
            </a:effectRef>
            <a:fontRef idx="minor">
              <a:schemeClr val="dk1"/>
            </a:fontRef>
          </p:style>
          <p:txBody>
            <a:bodyPr rtlCol="0" anchor="ctr"/>
            <a:lstStyle/>
            <a:p>
              <a:r>
                <a:rPr lang="fr-FR" b="1" dirty="0"/>
                <a:t>Enjeux et objectifs du dispositif d’accompagnement</a:t>
              </a:r>
              <a:endParaRPr lang="fr-FR" dirty="0"/>
            </a:p>
          </p:txBody>
        </p:sp>
        <p:sp>
          <p:nvSpPr>
            <p:cNvPr id="25" name="Rectangle 24">
              <a:extLst>
                <a:ext uri="{FF2B5EF4-FFF2-40B4-BE49-F238E27FC236}">
                  <a16:creationId xmlns:a16="http://schemas.microsoft.com/office/drawing/2014/main" id="{8D645ABA-86AE-47CE-BAF0-6C7EC39B3B9B}"/>
                </a:ext>
              </a:extLst>
            </p:cNvPr>
            <p:cNvSpPr/>
            <p:nvPr/>
          </p:nvSpPr>
          <p:spPr>
            <a:xfrm>
              <a:off x="2796861" y="2157600"/>
              <a:ext cx="349320" cy="492052"/>
            </a:xfrm>
            <a:prstGeom prst="rect">
              <a:avLst/>
            </a:prstGeom>
            <a:solidFill>
              <a:srgbClr val="660033"/>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2196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 coins arrondis 18">
            <a:extLst>
              <a:ext uri="{FF2B5EF4-FFF2-40B4-BE49-F238E27FC236}">
                <a16:creationId xmlns:a16="http://schemas.microsoft.com/office/drawing/2014/main" id="{CE24861B-2CCC-47DB-AE41-AC52F6F01EE8}"/>
              </a:ext>
            </a:extLst>
          </p:cNvPr>
          <p:cNvSpPr/>
          <p:nvPr/>
        </p:nvSpPr>
        <p:spPr>
          <a:xfrm>
            <a:off x="722355" y="2272812"/>
            <a:ext cx="1995975" cy="509438"/>
          </a:xfrm>
          <a:prstGeom prst="round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Plateforme</a:t>
            </a:r>
          </a:p>
        </p:txBody>
      </p:sp>
      <p:sp>
        <p:nvSpPr>
          <p:cNvPr id="20" name="Rectangle : coins arrondis 19">
            <a:extLst>
              <a:ext uri="{FF2B5EF4-FFF2-40B4-BE49-F238E27FC236}">
                <a16:creationId xmlns:a16="http://schemas.microsoft.com/office/drawing/2014/main" id="{E63692B6-7322-4FB2-BF19-0268D3E45547}"/>
              </a:ext>
            </a:extLst>
          </p:cNvPr>
          <p:cNvSpPr/>
          <p:nvPr/>
        </p:nvSpPr>
        <p:spPr>
          <a:xfrm>
            <a:off x="722354" y="3492510"/>
            <a:ext cx="1995975" cy="509438"/>
          </a:xfrm>
          <a:prstGeom prst="round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Bénéficiaire</a:t>
            </a:r>
          </a:p>
        </p:txBody>
      </p:sp>
      <p:sp>
        <p:nvSpPr>
          <p:cNvPr id="21" name="Rectangle : coins arrondis 20">
            <a:extLst>
              <a:ext uri="{FF2B5EF4-FFF2-40B4-BE49-F238E27FC236}">
                <a16:creationId xmlns:a16="http://schemas.microsoft.com/office/drawing/2014/main" id="{DA6F2088-0867-44AE-917A-F7022E5A4A49}"/>
              </a:ext>
            </a:extLst>
          </p:cNvPr>
          <p:cNvSpPr/>
          <p:nvPr/>
        </p:nvSpPr>
        <p:spPr>
          <a:xfrm>
            <a:off x="722355" y="1267991"/>
            <a:ext cx="1995976" cy="410999"/>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Santé Publique France</a:t>
            </a:r>
          </a:p>
        </p:txBody>
      </p:sp>
      <p:sp>
        <p:nvSpPr>
          <p:cNvPr id="22" name="Rectangle : coins arrondis 21">
            <a:extLst>
              <a:ext uri="{FF2B5EF4-FFF2-40B4-BE49-F238E27FC236}">
                <a16:creationId xmlns:a16="http://schemas.microsoft.com/office/drawing/2014/main" id="{D94FAF96-A7AE-45AD-B6C3-C70B7A8B4A97}"/>
              </a:ext>
            </a:extLst>
          </p:cNvPr>
          <p:cNvSpPr/>
          <p:nvPr/>
        </p:nvSpPr>
        <p:spPr>
          <a:xfrm>
            <a:off x="5570867" y="1255291"/>
            <a:ext cx="2751077" cy="509440"/>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Cellule de Crise Nationale</a:t>
            </a:r>
          </a:p>
        </p:txBody>
      </p:sp>
      <p:sp>
        <p:nvSpPr>
          <p:cNvPr id="23" name="Rectangle : coins arrondis 22">
            <a:extLst>
              <a:ext uri="{FF2B5EF4-FFF2-40B4-BE49-F238E27FC236}">
                <a16:creationId xmlns:a16="http://schemas.microsoft.com/office/drawing/2014/main" id="{8668D990-7C72-467A-A152-992CFD1F2F0A}"/>
              </a:ext>
            </a:extLst>
          </p:cNvPr>
          <p:cNvSpPr/>
          <p:nvPr/>
        </p:nvSpPr>
        <p:spPr>
          <a:xfrm>
            <a:off x="5573774" y="3492510"/>
            <a:ext cx="2748170" cy="509439"/>
          </a:xfrm>
          <a:prstGeom prst="round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ARS &amp; appui régional</a:t>
            </a:r>
          </a:p>
        </p:txBody>
      </p:sp>
      <p:sp>
        <p:nvSpPr>
          <p:cNvPr id="24" name="Rectangle : coins arrondis 23">
            <a:extLst>
              <a:ext uri="{FF2B5EF4-FFF2-40B4-BE49-F238E27FC236}">
                <a16:creationId xmlns:a16="http://schemas.microsoft.com/office/drawing/2014/main" id="{93ACAB90-DF6E-48D2-AFF2-758B39A69386}"/>
              </a:ext>
            </a:extLst>
          </p:cNvPr>
          <p:cNvSpPr/>
          <p:nvPr/>
        </p:nvSpPr>
        <p:spPr>
          <a:xfrm>
            <a:off x="5567953" y="2272812"/>
            <a:ext cx="2753990" cy="509438"/>
          </a:xfrm>
          <a:prstGeom prst="round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DGOS + Cellule logistique de Crise</a:t>
            </a:r>
          </a:p>
        </p:txBody>
      </p:sp>
      <p:sp>
        <p:nvSpPr>
          <p:cNvPr id="3" name="Titre 2">
            <a:extLst>
              <a:ext uri="{FF2B5EF4-FFF2-40B4-BE49-F238E27FC236}">
                <a16:creationId xmlns:a16="http://schemas.microsoft.com/office/drawing/2014/main" id="{4FCCAF17-80DD-40D1-B7F9-DC7257531F88}"/>
              </a:ext>
            </a:extLst>
          </p:cNvPr>
          <p:cNvSpPr>
            <a:spLocks noGrp="1"/>
          </p:cNvSpPr>
          <p:nvPr>
            <p:ph type="title"/>
          </p:nvPr>
        </p:nvSpPr>
        <p:spPr/>
        <p:txBody>
          <a:bodyPr>
            <a:normAutofit fontScale="90000"/>
          </a:bodyPr>
          <a:lstStyle/>
          <a:p>
            <a:r>
              <a:rPr lang="fr-FR" dirty="0"/>
              <a:t>Les acteurs</a:t>
            </a:r>
            <a:br>
              <a:rPr lang="fr-FR" dirty="0"/>
            </a:br>
            <a:r>
              <a:rPr lang="fr-FR" dirty="0">
                <a:solidFill>
                  <a:schemeClr val="accent5"/>
                </a:solidFill>
              </a:rPr>
              <a:t>Qui fait quoi ?</a:t>
            </a:r>
          </a:p>
        </p:txBody>
      </p:sp>
      <p:sp>
        <p:nvSpPr>
          <p:cNvPr id="11" name="Rectangle 10">
            <a:extLst>
              <a:ext uri="{FF2B5EF4-FFF2-40B4-BE49-F238E27FC236}">
                <a16:creationId xmlns:a16="http://schemas.microsoft.com/office/drawing/2014/main" id="{AA925FE1-763D-4767-A0DF-1D2457C2DCBB}"/>
              </a:ext>
            </a:extLst>
          </p:cNvPr>
          <p:cNvSpPr/>
          <p:nvPr/>
        </p:nvSpPr>
        <p:spPr>
          <a:xfrm>
            <a:off x="5570867" y="1513889"/>
            <a:ext cx="2753982" cy="556103"/>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rgbClr val="0C3183"/>
                </a:solidFill>
              </a:rPr>
              <a:t>Définit les allocations</a:t>
            </a:r>
          </a:p>
        </p:txBody>
      </p:sp>
      <p:sp>
        <p:nvSpPr>
          <p:cNvPr id="12" name="Rectangle 11">
            <a:extLst>
              <a:ext uri="{FF2B5EF4-FFF2-40B4-BE49-F238E27FC236}">
                <a16:creationId xmlns:a16="http://schemas.microsoft.com/office/drawing/2014/main" id="{72711823-9D0B-4537-AF28-6757CB89BA3C}"/>
              </a:ext>
            </a:extLst>
          </p:cNvPr>
          <p:cNvSpPr/>
          <p:nvPr/>
        </p:nvSpPr>
        <p:spPr>
          <a:xfrm>
            <a:off x="713119" y="1513889"/>
            <a:ext cx="2005212" cy="55610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rgbClr val="0C3183"/>
                </a:solidFill>
              </a:rPr>
              <a:t>Envoie les masques</a:t>
            </a:r>
          </a:p>
        </p:txBody>
      </p:sp>
      <p:sp>
        <p:nvSpPr>
          <p:cNvPr id="15" name="Rectangle 14">
            <a:extLst>
              <a:ext uri="{FF2B5EF4-FFF2-40B4-BE49-F238E27FC236}">
                <a16:creationId xmlns:a16="http://schemas.microsoft.com/office/drawing/2014/main" id="{3353FD8F-9D43-48BD-B919-8006FF516893}"/>
              </a:ext>
            </a:extLst>
          </p:cNvPr>
          <p:cNvSpPr/>
          <p:nvPr/>
        </p:nvSpPr>
        <p:spPr>
          <a:xfrm>
            <a:off x="718938" y="2529856"/>
            <a:ext cx="2005212" cy="792453"/>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rgbClr val="0C3183"/>
                </a:solidFill>
              </a:rPr>
              <a:t>Reçoit les masques pour son territoire et répartit par bénéficiaire</a:t>
            </a:r>
          </a:p>
        </p:txBody>
      </p:sp>
      <p:sp>
        <p:nvSpPr>
          <p:cNvPr id="16" name="Rectangle 15">
            <a:extLst>
              <a:ext uri="{FF2B5EF4-FFF2-40B4-BE49-F238E27FC236}">
                <a16:creationId xmlns:a16="http://schemas.microsoft.com/office/drawing/2014/main" id="{A7AE6CEC-9882-43B4-8AEE-08D9A292713E}"/>
              </a:ext>
            </a:extLst>
          </p:cNvPr>
          <p:cNvSpPr/>
          <p:nvPr/>
        </p:nvSpPr>
        <p:spPr>
          <a:xfrm>
            <a:off x="722355" y="3735091"/>
            <a:ext cx="2005212" cy="792459"/>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rgbClr val="0C3183"/>
                </a:solidFill>
              </a:rPr>
              <a:t>Reçoit son allocation de masques et fait précise ses données d’activité</a:t>
            </a:r>
          </a:p>
        </p:txBody>
      </p:sp>
      <p:sp>
        <p:nvSpPr>
          <p:cNvPr id="17" name="Rectangle 16">
            <a:extLst>
              <a:ext uri="{FF2B5EF4-FFF2-40B4-BE49-F238E27FC236}">
                <a16:creationId xmlns:a16="http://schemas.microsoft.com/office/drawing/2014/main" id="{18A79A6D-94D7-4799-B25C-39F92750DA7F}"/>
              </a:ext>
            </a:extLst>
          </p:cNvPr>
          <p:cNvSpPr/>
          <p:nvPr/>
        </p:nvSpPr>
        <p:spPr>
          <a:xfrm>
            <a:off x="5573773" y="3735091"/>
            <a:ext cx="2751077" cy="792459"/>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rgbClr val="0C3183"/>
                </a:solidFill>
              </a:rPr>
              <a:t>Appuie les plateformes et arbitre si nécessaire</a:t>
            </a:r>
          </a:p>
          <a:p>
            <a:pPr marL="90488" indent="-90488">
              <a:lnSpc>
                <a:spcPct val="70000"/>
              </a:lnSpc>
              <a:spcBef>
                <a:spcPts val="300"/>
              </a:spcBef>
              <a:buFont typeface="Arial" panose="020B0604020202020204" pitchFamily="34" charset="0"/>
              <a:buChar char="•"/>
            </a:pPr>
            <a:r>
              <a:rPr lang="fr-FR" sz="1200" dirty="0">
                <a:solidFill>
                  <a:srgbClr val="0C3183"/>
                </a:solidFill>
              </a:rPr>
              <a:t>Consolide et fait remonter les informations</a:t>
            </a:r>
          </a:p>
        </p:txBody>
      </p:sp>
      <p:sp>
        <p:nvSpPr>
          <p:cNvPr id="18" name="Rectangle 17">
            <a:extLst>
              <a:ext uri="{FF2B5EF4-FFF2-40B4-BE49-F238E27FC236}">
                <a16:creationId xmlns:a16="http://schemas.microsoft.com/office/drawing/2014/main" id="{98D3C069-7DE3-428D-83AF-04227C6DE369}"/>
              </a:ext>
            </a:extLst>
          </p:cNvPr>
          <p:cNvSpPr/>
          <p:nvPr/>
        </p:nvSpPr>
        <p:spPr>
          <a:xfrm>
            <a:off x="5567953" y="2529857"/>
            <a:ext cx="2756897" cy="792453"/>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rgbClr val="0C3183"/>
                </a:solidFill>
              </a:rPr>
              <a:t>Appuie les régions et arbitre si nécessaire</a:t>
            </a:r>
          </a:p>
          <a:p>
            <a:pPr marL="90488" indent="-90488">
              <a:lnSpc>
                <a:spcPct val="70000"/>
              </a:lnSpc>
              <a:spcBef>
                <a:spcPts val="300"/>
              </a:spcBef>
              <a:buFont typeface="Arial" panose="020B0604020202020204" pitchFamily="34" charset="0"/>
              <a:buChar char="•"/>
            </a:pPr>
            <a:r>
              <a:rPr lang="fr-FR" sz="1200" dirty="0">
                <a:solidFill>
                  <a:srgbClr val="0C3183"/>
                </a:solidFill>
              </a:rPr>
              <a:t>Consolide et transmet les informations à la cellule</a:t>
            </a:r>
          </a:p>
          <a:p>
            <a:pPr marL="90488" indent="-90488">
              <a:lnSpc>
                <a:spcPct val="70000"/>
              </a:lnSpc>
              <a:spcBef>
                <a:spcPts val="300"/>
              </a:spcBef>
              <a:buFont typeface="Arial" panose="020B0604020202020204" pitchFamily="34" charset="0"/>
              <a:buChar char="•"/>
            </a:pPr>
            <a:r>
              <a:rPr lang="fr-FR" sz="1200" dirty="0">
                <a:solidFill>
                  <a:srgbClr val="0C3183"/>
                </a:solidFill>
              </a:rPr>
              <a:t>Met en place méthodes et outils</a:t>
            </a:r>
          </a:p>
        </p:txBody>
      </p:sp>
      <p:sp>
        <p:nvSpPr>
          <p:cNvPr id="25" name="ZoneTexte 24">
            <a:extLst>
              <a:ext uri="{FF2B5EF4-FFF2-40B4-BE49-F238E27FC236}">
                <a16:creationId xmlns:a16="http://schemas.microsoft.com/office/drawing/2014/main" id="{0C94188A-E658-4772-AAAB-F94624301FAD}"/>
              </a:ext>
            </a:extLst>
          </p:cNvPr>
          <p:cNvSpPr txBox="1"/>
          <p:nvPr/>
        </p:nvSpPr>
        <p:spPr>
          <a:xfrm>
            <a:off x="1213816" y="826196"/>
            <a:ext cx="1128835" cy="338554"/>
          </a:xfrm>
          <a:prstGeom prst="rect">
            <a:avLst/>
          </a:prstGeom>
          <a:noFill/>
        </p:spPr>
        <p:txBody>
          <a:bodyPr wrap="none" rtlCol="0">
            <a:spAutoFit/>
          </a:bodyPr>
          <a:lstStyle/>
          <a:p>
            <a:r>
              <a:rPr lang="fr-FR" sz="1600" b="1" dirty="0">
                <a:solidFill>
                  <a:srgbClr val="213480"/>
                </a:solidFill>
              </a:rPr>
              <a:t>Opérations</a:t>
            </a:r>
          </a:p>
        </p:txBody>
      </p:sp>
      <p:cxnSp>
        <p:nvCxnSpPr>
          <p:cNvPr id="27" name="Connecteur droit 26">
            <a:extLst>
              <a:ext uri="{FF2B5EF4-FFF2-40B4-BE49-F238E27FC236}">
                <a16:creationId xmlns:a16="http://schemas.microsoft.com/office/drawing/2014/main" id="{D2699678-52B4-4B6C-A2FF-33D8FCFE34AA}"/>
              </a:ext>
            </a:extLst>
          </p:cNvPr>
          <p:cNvCxnSpPr>
            <a:cxnSpLocks/>
          </p:cNvCxnSpPr>
          <p:nvPr/>
        </p:nvCxnSpPr>
        <p:spPr>
          <a:xfrm flipH="1">
            <a:off x="722354" y="1117650"/>
            <a:ext cx="1995978"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7DE37542-104A-4D51-AA01-260C612D046F}"/>
              </a:ext>
            </a:extLst>
          </p:cNvPr>
          <p:cNvSpPr txBox="1"/>
          <p:nvPr/>
        </p:nvSpPr>
        <p:spPr>
          <a:xfrm>
            <a:off x="6458483" y="822769"/>
            <a:ext cx="871392" cy="338554"/>
          </a:xfrm>
          <a:prstGeom prst="rect">
            <a:avLst/>
          </a:prstGeom>
          <a:noFill/>
        </p:spPr>
        <p:txBody>
          <a:bodyPr wrap="none" rtlCol="0">
            <a:spAutoFit/>
          </a:bodyPr>
          <a:lstStyle/>
          <a:p>
            <a:r>
              <a:rPr lang="fr-FR" sz="1600" b="1" dirty="0">
                <a:solidFill>
                  <a:srgbClr val="213480"/>
                </a:solidFill>
              </a:rPr>
              <a:t>Pilotage</a:t>
            </a:r>
          </a:p>
        </p:txBody>
      </p:sp>
      <p:cxnSp>
        <p:nvCxnSpPr>
          <p:cNvPr id="29" name="Connecteur droit 28">
            <a:extLst>
              <a:ext uri="{FF2B5EF4-FFF2-40B4-BE49-F238E27FC236}">
                <a16:creationId xmlns:a16="http://schemas.microsoft.com/office/drawing/2014/main" id="{317861C7-0605-456F-B24D-0B2737C0033C}"/>
              </a:ext>
            </a:extLst>
          </p:cNvPr>
          <p:cNvCxnSpPr>
            <a:cxnSpLocks/>
          </p:cNvCxnSpPr>
          <p:nvPr/>
        </p:nvCxnSpPr>
        <p:spPr>
          <a:xfrm flipH="1" flipV="1">
            <a:off x="5574554" y="1101108"/>
            <a:ext cx="2753990"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2" name="Flèche : bas 1">
            <a:extLst>
              <a:ext uri="{FF2B5EF4-FFF2-40B4-BE49-F238E27FC236}">
                <a16:creationId xmlns:a16="http://schemas.microsoft.com/office/drawing/2014/main" id="{4C6F0A79-A3E9-4828-B2C7-166D6A290FD4}"/>
              </a:ext>
            </a:extLst>
          </p:cNvPr>
          <p:cNvSpPr/>
          <p:nvPr/>
        </p:nvSpPr>
        <p:spPr>
          <a:xfrm>
            <a:off x="3117850" y="1743656"/>
            <a:ext cx="311150" cy="2376000"/>
          </a:xfrm>
          <a:prstGeom prst="downArrow">
            <a:avLst>
              <a:gd name="adj1" fmla="val 29592"/>
              <a:gd name="adj2" fmla="val 5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3AC6FE12-27FB-41BB-B877-0E9806397F3A}"/>
              </a:ext>
            </a:extLst>
          </p:cNvPr>
          <p:cNvSpPr/>
          <p:nvPr/>
        </p:nvSpPr>
        <p:spPr>
          <a:xfrm>
            <a:off x="2844800" y="2551730"/>
            <a:ext cx="946053" cy="37435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b="1" dirty="0">
                <a:solidFill>
                  <a:schemeClr val="bg1"/>
                </a:solidFill>
              </a:rPr>
              <a:t>Flux physique</a:t>
            </a:r>
          </a:p>
        </p:txBody>
      </p:sp>
      <p:sp>
        <p:nvSpPr>
          <p:cNvPr id="30" name="Flèche : bas 29">
            <a:extLst>
              <a:ext uri="{FF2B5EF4-FFF2-40B4-BE49-F238E27FC236}">
                <a16:creationId xmlns:a16="http://schemas.microsoft.com/office/drawing/2014/main" id="{370B3F8D-6F09-4572-94A2-CBEC620786FE}"/>
              </a:ext>
            </a:extLst>
          </p:cNvPr>
          <p:cNvSpPr/>
          <p:nvPr/>
        </p:nvSpPr>
        <p:spPr>
          <a:xfrm rot="16200000" flipV="1">
            <a:off x="4097671" y="1046049"/>
            <a:ext cx="175709" cy="1449552"/>
          </a:xfrm>
          <a:prstGeom prst="downArrow">
            <a:avLst>
              <a:gd name="adj1" fmla="val 16414"/>
              <a:gd name="adj2" fmla="val 540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56BF0234-707B-496B-8C64-B3125A97D4B1}"/>
              </a:ext>
            </a:extLst>
          </p:cNvPr>
          <p:cNvSpPr/>
          <p:nvPr/>
        </p:nvSpPr>
        <p:spPr>
          <a:xfrm>
            <a:off x="3583780" y="4084372"/>
            <a:ext cx="1332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2" name="Rectangle 31">
            <a:extLst>
              <a:ext uri="{FF2B5EF4-FFF2-40B4-BE49-F238E27FC236}">
                <a16:creationId xmlns:a16="http://schemas.microsoft.com/office/drawing/2014/main" id="{EDB1ACC7-0F71-480C-AF37-32F518BB57C7}"/>
              </a:ext>
            </a:extLst>
          </p:cNvPr>
          <p:cNvSpPr/>
          <p:nvPr/>
        </p:nvSpPr>
        <p:spPr>
          <a:xfrm rot="16200000">
            <a:off x="3747457" y="2903179"/>
            <a:ext cx="2304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3" name="Rectangle 32">
            <a:extLst>
              <a:ext uri="{FF2B5EF4-FFF2-40B4-BE49-F238E27FC236}">
                <a16:creationId xmlns:a16="http://schemas.microsoft.com/office/drawing/2014/main" id="{6FB4F4A4-9C45-4A3E-B20C-1A1E74A3CE1E}"/>
              </a:ext>
            </a:extLst>
          </p:cNvPr>
          <p:cNvSpPr/>
          <p:nvPr/>
        </p:nvSpPr>
        <p:spPr>
          <a:xfrm>
            <a:off x="4373260" y="2551730"/>
            <a:ext cx="1080000" cy="3743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0000"/>
              </a:lnSpc>
            </a:pPr>
            <a:r>
              <a:rPr lang="fr-FR" sz="1200" b="1" dirty="0">
                <a:solidFill>
                  <a:schemeClr val="bg1"/>
                </a:solidFill>
              </a:rPr>
              <a:t>Flux d’information</a:t>
            </a:r>
          </a:p>
        </p:txBody>
      </p:sp>
    </p:spTree>
    <p:extLst>
      <p:ext uri="{BB962C8B-B14F-4D97-AF65-F5344CB8AC3E}">
        <p14:creationId xmlns:p14="http://schemas.microsoft.com/office/powerpoint/2010/main" val="1780971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 coins arrondis 18">
            <a:extLst>
              <a:ext uri="{FF2B5EF4-FFF2-40B4-BE49-F238E27FC236}">
                <a16:creationId xmlns:a16="http://schemas.microsoft.com/office/drawing/2014/main" id="{CE24861B-2CCC-47DB-AE41-AC52F6F01EE8}"/>
              </a:ext>
            </a:extLst>
          </p:cNvPr>
          <p:cNvSpPr/>
          <p:nvPr/>
        </p:nvSpPr>
        <p:spPr>
          <a:xfrm>
            <a:off x="722355" y="2272812"/>
            <a:ext cx="1995975"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Plateforme</a:t>
            </a:r>
          </a:p>
        </p:txBody>
      </p:sp>
      <p:sp>
        <p:nvSpPr>
          <p:cNvPr id="20" name="Rectangle : coins arrondis 19">
            <a:extLst>
              <a:ext uri="{FF2B5EF4-FFF2-40B4-BE49-F238E27FC236}">
                <a16:creationId xmlns:a16="http://schemas.microsoft.com/office/drawing/2014/main" id="{E63692B6-7322-4FB2-BF19-0268D3E45547}"/>
              </a:ext>
            </a:extLst>
          </p:cNvPr>
          <p:cNvSpPr/>
          <p:nvPr/>
        </p:nvSpPr>
        <p:spPr>
          <a:xfrm>
            <a:off x="722354" y="3492510"/>
            <a:ext cx="1995975"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Bénéficiaire</a:t>
            </a:r>
          </a:p>
        </p:txBody>
      </p:sp>
      <p:sp>
        <p:nvSpPr>
          <p:cNvPr id="21" name="Rectangle : coins arrondis 20">
            <a:extLst>
              <a:ext uri="{FF2B5EF4-FFF2-40B4-BE49-F238E27FC236}">
                <a16:creationId xmlns:a16="http://schemas.microsoft.com/office/drawing/2014/main" id="{DA6F2088-0867-44AE-917A-F7022E5A4A49}"/>
              </a:ext>
            </a:extLst>
          </p:cNvPr>
          <p:cNvSpPr/>
          <p:nvPr/>
        </p:nvSpPr>
        <p:spPr>
          <a:xfrm>
            <a:off x="722355" y="1267991"/>
            <a:ext cx="1995976" cy="410999"/>
          </a:xfrm>
          <a:prstGeom prst="round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Santé Publique France</a:t>
            </a:r>
          </a:p>
        </p:txBody>
      </p:sp>
      <p:sp>
        <p:nvSpPr>
          <p:cNvPr id="22" name="Rectangle : coins arrondis 21">
            <a:extLst>
              <a:ext uri="{FF2B5EF4-FFF2-40B4-BE49-F238E27FC236}">
                <a16:creationId xmlns:a16="http://schemas.microsoft.com/office/drawing/2014/main" id="{D94FAF96-A7AE-45AD-B6C3-C70B7A8B4A97}"/>
              </a:ext>
            </a:extLst>
          </p:cNvPr>
          <p:cNvSpPr/>
          <p:nvPr/>
        </p:nvSpPr>
        <p:spPr>
          <a:xfrm>
            <a:off x="3708400" y="1227371"/>
            <a:ext cx="5219213" cy="509440"/>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Cellule de Crise Nationale</a:t>
            </a:r>
          </a:p>
        </p:txBody>
      </p:sp>
      <p:sp>
        <p:nvSpPr>
          <p:cNvPr id="23" name="Rectangle : coins arrondis 22">
            <a:extLst>
              <a:ext uri="{FF2B5EF4-FFF2-40B4-BE49-F238E27FC236}">
                <a16:creationId xmlns:a16="http://schemas.microsoft.com/office/drawing/2014/main" id="{8668D990-7C72-467A-A152-992CFD1F2F0A}"/>
              </a:ext>
            </a:extLst>
          </p:cNvPr>
          <p:cNvSpPr/>
          <p:nvPr/>
        </p:nvSpPr>
        <p:spPr>
          <a:xfrm>
            <a:off x="5573774" y="3663960"/>
            <a:ext cx="2748170" cy="50943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ARS &amp; appui régional</a:t>
            </a:r>
          </a:p>
        </p:txBody>
      </p:sp>
      <p:sp>
        <p:nvSpPr>
          <p:cNvPr id="24" name="Rectangle : coins arrondis 23">
            <a:extLst>
              <a:ext uri="{FF2B5EF4-FFF2-40B4-BE49-F238E27FC236}">
                <a16:creationId xmlns:a16="http://schemas.microsoft.com/office/drawing/2014/main" id="{93ACAB90-DF6E-48D2-AFF2-758B39A69386}"/>
              </a:ext>
            </a:extLst>
          </p:cNvPr>
          <p:cNvSpPr/>
          <p:nvPr/>
        </p:nvSpPr>
        <p:spPr>
          <a:xfrm>
            <a:off x="5567953" y="2545862"/>
            <a:ext cx="2753990"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DGOS + Cellule logistique de Crise</a:t>
            </a:r>
          </a:p>
        </p:txBody>
      </p:sp>
      <p:sp>
        <p:nvSpPr>
          <p:cNvPr id="3" name="Titre 2">
            <a:extLst>
              <a:ext uri="{FF2B5EF4-FFF2-40B4-BE49-F238E27FC236}">
                <a16:creationId xmlns:a16="http://schemas.microsoft.com/office/drawing/2014/main" id="{4FCCAF17-80DD-40D1-B7F9-DC7257531F88}"/>
              </a:ext>
            </a:extLst>
          </p:cNvPr>
          <p:cNvSpPr>
            <a:spLocks noGrp="1"/>
          </p:cNvSpPr>
          <p:nvPr>
            <p:ph type="title"/>
          </p:nvPr>
        </p:nvSpPr>
        <p:spPr/>
        <p:txBody>
          <a:bodyPr>
            <a:normAutofit fontScale="90000"/>
          </a:bodyPr>
          <a:lstStyle/>
          <a:p>
            <a:r>
              <a:rPr lang="fr-FR" dirty="0"/>
              <a:t>Les acteurs</a:t>
            </a:r>
            <a:br>
              <a:rPr lang="fr-FR" dirty="0"/>
            </a:br>
            <a:r>
              <a:rPr lang="fr-FR" dirty="0">
                <a:solidFill>
                  <a:schemeClr val="accent5"/>
                </a:solidFill>
              </a:rPr>
              <a:t>Qui fait quoi ?</a:t>
            </a:r>
          </a:p>
        </p:txBody>
      </p:sp>
      <p:sp>
        <p:nvSpPr>
          <p:cNvPr id="12" name="Rectangle 11">
            <a:extLst>
              <a:ext uri="{FF2B5EF4-FFF2-40B4-BE49-F238E27FC236}">
                <a16:creationId xmlns:a16="http://schemas.microsoft.com/office/drawing/2014/main" id="{72711823-9D0B-4537-AF28-6757CB89BA3C}"/>
              </a:ext>
            </a:extLst>
          </p:cNvPr>
          <p:cNvSpPr/>
          <p:nvPr/>
        </p:nvSpPr>
        <p:spPr>
          <a:xfrm>
            <a:off x="713119" y="1513889"/>
            <a:ext cx="2005212" cy="55610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Envoie les masques</a:t>
            </a:r>
          </a:p>
        </p:txBody>
      </p:sp>
      <p:sp>
        <p:nvSpPr>
          <p:cNvPr id="15" name="Rectangle 14">
            <a:extLst>
              <a:ext uri="{FF2B5EF4-FFF2-40B4-BE49-F238E27FC236}">
                <a16:creationId xmlns:a16="http://schemas.microsoft.com/office/drawing/2014/main" id="{3353FD8F-9D43-48BD-B919-8006FF516893}"/>
              </a:ext>
            </a:extLst>
          </p:cNvPr>
          <p:cNvSpPr/>
          <p:nvPr/>
        </p:nvSpPr>
        <p:spPr>
          <a:xfrm>
            <a:off x="718938" y="2529856"/>
            <a:ext cx="2005212" cy="792453"/>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Reçoit les masques pour son territoire et répartit par bénéficiaire</a:t>
            </a:r>
          </a:p>
        </p:txBody>
      </p:sp>
      <p:sp>
        <p:nvSpPr>
          <p:cNvPr id="16" name="Rectangle 15">
            <a:extLst>
              <a:ext uri="{FF2B5EF4-FFF2-40B4-BE49-F238E27FC236}">
                <a16:creationId xmlns:a16="http://schemas.microsoft.com/office/drawing/2014/main" id="{A7AE6CEC-9882-43B4-8AEE-08D9A292713E}"/>
              </a:ext>
            </a:extLst>
          </p:cNvPr>
          <p:cNvSpPr/>
          <p:nvPr/>
        </p:nvSpPr>
        <p:spPr>
          <a:xfrm>
            <a:off x="722355" y="3735091"/>
            <a:ext cx="2005212" cy="792459"/>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Reçoit son allocation de masques et fait précise ses données d’activité</a:t>
            </a:r>
          </a:p>
        </p:txBody>
      </p:sp>
      <p:sp>
        <p:nvSpPr>
          <p:cNvPr id="17" name="Rectangle 16">
            <a:extLst>
              <a:ext uri="{FF2B5EF4-FFF2-40B4-BE49-F238E27FC236}">
                <a16:creationId xmlns:a16="http://schemas.microsoft.com/office/drawing/2014/main" id="{18A79A6D-94D7-4799-B25C-39F92750DA7F}"/>
              </a:ext>
            </a:extLst>
          </p:cNvPr>
          <p:cNvSpPr/>
          <p:nvPr/>
        </p:nvSpPr>
        <p:spPr>
          <a:xfrm>
            <a:off x="5573773" y="3888209"/>
            <a:ext cx="2751077" cy="639341"/>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Appuie les plateformes et arbitre si nécessaire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Consolide et fait remonter les informations</a:t>
            </a:r>
          </a:p>
        </p:txBody>
      </p:sp>
      <p:sp>
        <p:nvSpPr>
          <p:cNvPr id="18" name="Rectangle 17">
            <a:extLst>
              <a:ext uri="{FF2B5EF4-FFF2-40B4-BE49-F238E27FC236}">
                <a16:creationId xmlns:a16="http://schemas.microsoft.com/office/drawing/2014/main" id="{98D3C069-7DE3-428D-83AF-04227C6DE369}"/>
              </a:ext>
            </a:extLst>
          </p:cNvPr>
          <p:cNvSpPr/>
          <p:nvPr/>
        </p:nvSpPr>
        <p:spPr>
          <a:xfrm>
            <a:off x="5567953" y="2802908"/>
            <a:ext cx="2756897" cy="64996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Appuie les régions et arbitre si nécessaire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Consolide et transmet les informations à la cellule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Met en place méthodes et outils</a:t>
            </a:r>
          </a:p>
        </p:txBody>
      </p:sp>
      <p:sp>
        <p:nvSpPr>
          <p:cNvPr id="25" name="ZoneTexte 24">
            <a:extLst>
              <a:ext uri="{FF2B5EF4-FFF2-40B4-BE49-F238E27FC236}">
                <a16:creationId xmlns:a16="http://schemas.microsoft.com/office/drawing/2014/main" id="{0C94188A-E658-4772-AAAB-F94624301FAD}"/>
              </a:ext>
            </a:extLst>
          </p:cNvPr>
          <p:cNvSpPr txBox="1"/>
          <p:nvPr/>
        </p:nvSpPr>
        <p:spPr>
          <a:xfrm>
            <a:off x="1213816" y="826196"/>
            <a:ext cx="1128835" cy="338554"/>
          </a:xfrm>
          <a:prstGeom prst="rect">
            <a:avLst/>
          </a:prstGeom>
          <a:noFill/>
        </p:spPr>
        <p:txBody>
          <a:bodyPr wrap="none" rtlCol="0">
            <a:spAutoFit/>
          </a:bodyPr>
          <a:lstStyle/>
          <a:p>
            <a:r>
              <a:rPr lang="fr-FR" sz="1600" b="1" dirty="0">
                <a:solidFill>
                  <a:srgbClr val="213480"/>
                </a:solidFill>
              </a:rPr>
              <a:t>Opérations</a:t>
            </a:r>
          </a:p>
        </p:txBody>
      </p:sp>
      <p:cxnSp>
        <p:nvCxnSpPr>
          <p:cNvPr id="27" name="Connecteur droit 26">
            <a:extLst>
              <a:ext uri="{FF2B5EF4-FFF2-40B4-BE49-F238E27FC236}">
                <a16:creationId xmlns:a16="http://schemas.microsoft.com/office/drawing/2014/main" id="{D2699678-52B4-4B6C-A2FF-33D8FCFE34AA}"/>
              </a:ext>
            </a:extLst>
          </p:cNvPr>
          <p:cNvCxnSpPr>
            <a:cxnSpLocks/>
          </p:cNvCxnSpPr>
          <p:nvPr/>
        </p:nvCxnSpPr>
        <p:spPr>
          <a:xfrm flipH="1">
            <a:off x="722354" y="1117650"/>
            <a:ext cx="1995978"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7DE37542-104A-4D51-AA01-260C612D046F}"/>
              </a:ext>
            </a:extLst>
          </p:cNvPr>
          <p:cNvSpPr txBox="1"/>
          <p:nvPr/>
        </p:nvSpPr>
        <p:spPr>
          <a:xfrm>
            <a:off x="6458483" y="822769"/>
            <a:ext cx="871392" cy="338554"/>
          </a:xfrm>
          <a:prstGeom prst="rect">
            <a:avLst/>
          </a:prstGeom>
          <a:noFill/>
        </p:spPr>
        <p:txBody>
          <a:bodyPr wrap="none" rtlCol="0">
            <a:spAutoFit/>
          </a:bodyPr>
          <a:lstStyle/>
          <a:p>
            <a:r>
              <a:rPr lang="fr-FR" sz="1600" b="1" dirty="0">
                <a:solidFill>
                  <a:srgbClr val="213480"/>
                </a:solidFill>
              </a:rPr>
              <a:t>Pilotage</a:t>
            </a:r>
          </a:p>
        </p:txBody>
      </p:sp>
      <p:cxnSp>
        <p:nvCxnSpPr>
          <p:cNvPr id="29" name="Connecteur droit 28">
            <a:extLst>
              <a:ext uri="{FF2B5EF4-FFF2-40B4-BE49-F238E27FC236}">
                <a16:creationId xmlns:a16="http://schemas.microsoft.com/office/drawing/2014/main" id="{317861C7-0605-456F-B24D-0B2737C0033C}"/>
              </a:ext>
            </a:extLst>
          </p:cNvPr>
          <p:cNvCxnSpPr>
            <a:cxnSpLocks/>
          </p:cNvCxnSpPr>
          <p:nvPr/>
        </p:nvCxnSpPr>
        <p:spPr>
          <a:xfrm flipH="1" flipV="1">
            <a:off x="5574554" y="1101108"/>
            <a:ext cx="2753990"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24622A2E-E107-4E65-A75E-EF36DB5A4A66}"/>
              </a:ext>
            </a:extLst>
          </p:cNvPr>
          <p:cNvSpPr/>
          <p:nvPr/>
        </p:nvSpPr>
        <p:spPr>
          <a:xfrm>
            <a:off x="3708400" y="1452652"/>
            <a:ext cx="5219213" cy="90700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600" dirty="0">
                <a:solidFill>
                  <a:srgbClr val="0C3183"/>
                </a:solidFill>
              </a:rPr>
              <a:t>Définit / fait évoluer le cadre d’allocation national des masques [doctrine]</a:t>
            </a:r>
          </a:p>
          <a:p>
            <a:pPr marL="90488" indent="-90488">
              <a:lnSpc>
                <a:spcPct val="70000"/>
              </a:lnSpc>
              <a:spcBef>
                <a:spcPts val="300"/>
              </a:spcBef>
              <a:buFont typeface="Arial" panose="020B0604020202020204" pitchFamily="34" charset="0"/>
              <a:buChar char="•"/>
            </a:pPr>
            <a:r>
              <a:rPr lang="fr-FR" sz="1600" dirty="0">
                <a:solidFill>
                  <a:srgbClr val="0C3183"/>
                </a:solidFill>
              </a:rPr>
              <a:t>Valide les allocations hebdomadaires aux bénéficiaires</a:t>
            </a:r>
          </a:p>
          <a:p>
            <a:pPr marL="90488" indent="-90488">
              <a:lnSpc>
                <a:spcPct val="70000"/>
              </a:lnSpc>
              <a:spcBef>
                <a:spcPts val="300"/>
              </a:spcBef>
              <a:buFont typeface="Arial" panose="020B0604020202020204" pitchFamily="34" charset="0"/>
              <a:buChar char="•"/>
            </a:pPr>
            <a:r>
              <a:rPr lang="fr-FR" sz="1600" dirty="0">
                <a:solidFill>
                  <a:srgbClr val="0C3183"/>
                </a:solidFill>
              </a:rPr>
              <a:t>Transmet les ordres de distribution à Santé Publique France</a:t>
            </a:r>
          </a:p>
        </p:txBody>
      </p:sp>
    </p:spTree>
    <p:extLst>
      <p:ext uri="{BB962C8B-B14F-4D97-AF65-F5344CB8AC3E}">
        <p14:creationId xmlns:p14="http://schemas.microsoft.com/office/powerpoint/2010/main" val="909943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FCCAF17-80DD-40D1-B7F9-DC7257531F88}"/>
              </a:ext>
            </a:extLst>
          </p:cNvPr>
          <p:cNvSpPr>
            <a:spLocks noGrp="1"/>
          </p:cNvSpPr>
          <p:nvPr>
            <p:ph type="title"/>
          </p:nvPr>
        </p:nvSpPr>
        <p:spPr/>
        <p:txBody>
          <a:bodyPr>
            <a:normAutofit fontScale="90000"/>
          </a:bodyPr>
          <a:lstStyle/>
          <a:p>
            <a:r>
              <a:rPr lang="fr-FR" dirty="0"/>
              <a:t>Les acteurs</a:t>
            </a:r>
            <a:br>
              <a:rPr lang="fr-FR" dirty="0"/>
            </a:br>
            <a:r>
              <a:rPr lang="fr-FR" dirty="0">
                <a:solidFill>
                  <a:schemeClr val="accent5"/>
                </a:solidFill>
              </a:rPr>
              <a:t>Qui fait quoi ?</a:t>
            </a:r>
          </a:p>
        </p:txBody>
      </p:sp>
      <p:sp>
        <p:nvSpPr>
          <p:cNvPr id="41" name="Rectangle : coins arrondis 40">
            <a:extLst>
              <a:ext uri="{FF2B5EF4-FFF2-40B4-BE49-F238E27FC236}">
                <a16:creationId xmlns:a16="http://schemas.microsoft.com/office/drawing/2014/main" id="{734393CE-AE19-4B88-AE82-34D0F5CB23C7}"/>
              </a:ext>
            </a:extLst>
          </p:cNvPr>
          <p:cNvSpPr/>
          <p:nvPr/>
        </p:nvSpPr>
        <p:spPr>
          <a:xfrm>
            <a:off x="722355" y="2698262"/>
            <a:ext cx="1995975"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Plateforme</a:t>
            </a:r>
          </a:p>
        </p:txBody>
      </p:sp>
      <p:sp>
        <p:nvSpPr>
          <p:cNvPr id="42" name="Rectangle : coins arrondis 41">
            <a:extLst>
              <a:ext uri="{FF2B5EF4-FFF2-40B4-BE49-F238E27FC236}">
                <a16:creationId xmlns:a16="http://schemas.microsoft.com/office/drawing/2014/main" id="{5DA4CC2D-2B53-4192-AA9E-1A73453F58A6}"/>
              </a:ext>
            </a:extLst>
          </p:cNvPr>
          <p:cNvSpPr/>
          <p:nvPr/>
        </p:nvSpPr>
        <p:spPr>
          <a:xfrm>
            <a:off x="722354" y="3625860"/>
            <a:ext cx="1995975"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Bénéficiaire</a:t>
            </a:r>
          </a:p>
        </p:txBody>
      </p:sp>
      <p:sp>
        <p:nvSpPr>
          <p:cNvPr id="43" name="Rectangle : coins arrondis 42">
            <a:extLst>
              <a:ext uri="{FF2B5EF4-FFF2-40B4-BE49-F238E27FC236}">
                <a16:creationId xmlns:a16="http://schemas.microsoft.com/office/drawing/2014/main" id="{B7DEB64A-8B9E-4E70-9E82-88CA96F2EA31}"/>
              </a:ext>
            </a:extLst>
          </p:cNvPr>
          <p:cNvSpPr/>
          <p:nvPr/>
        </p:nvSpPr>
        <p:spPr>
          <a:xfrm>
            <a:off x="722355" y="1247051"/>
            <a:ext cx="4440726" cy="410999"/>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Santé Publique France</a:t>
            </a:r>
          </a:p>
        </p:txBody>
      </p:sp>
      <p:sp>
        <p:nvSpPr>
          <p:cNvPr id="44" name="Rectangle : coins arrondis 43">
            <a:extLst>
              <a:ext uri="{FF2B5EF4-FFF2-40B4-BE49-F238E27FC236}">
                <a16:creationId xmlns:a16="http://schemas.microsoft.com/office/drawing/2014/main" id="{265B65A5-F57F-4E21-8110-D50616EFB22D}"/>
              </a:ext>
            </a:extLst>
          </p:cNvPr>
          <p:cNvSpPr/>
          <p:nvPr/>
        </p:nvSpPr>
        <p:spPr>
          <a:xfrm>
            <a:off x="5570867" y="1255291"/>
            <a:ext cx="2751077" cy="509440"/>
          </a:xfrm>
          <a:prstGeom prst="round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Cellule de Crise Nationale</a:t>
            </a:r>
          </a:p>
        </p:txBody>
      </p:sp>
      <p:sp>
        <p:nvSpPr>
          <p:cNvPr id="45" name="Rectangle : coins arrondis 44">
            <a:extLst>
              <a:ext uri="{FF2B5EF4-FFF2-40B4-BE49-F238E27FC236}">
                <a16:creationId xmlns:a16="http://schemas.microsoft.com/office/drawing/2014/main" id="{1C4EF5DE-3C01-43CE-9581-1DA71F6B3B36}"/>
              </a:ext>
            </a:extLst>
          </p:cNvPr>
          <p:cNvSpPr/>
          <p:nvPr/>
        </p:nvSpPr>
        <p:spPr>
          <a:xfrm>
            <a:off x="5573774" y="3492510"/>
            <a:ext cx="2748170" cy="50943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ARS &amp; appui régional</a:t>
            </a:r>
          </a:p>
        </p:txBody>
      </p:sp>
      <p:sp>
        <p:nvSpPr>
          <p:cNvPr id="46" name="Rectangle : coins arrondis 45">
            <a:extLst>
              <a:ext uri="{FF2B5EF4-FFF2-40B4-BE49-F238E27FC236}">
                <a16:creationId xmlns:a16="http://schemas.microsoft.com/office/drawing/2014/main" id="{2C831B50-D5EA-4F8C-8874-CA849E6FB756}"/>
              </a:ext>
            </a:extLst>
          </p:cNvPr>
          <p:cNvSpPr/>
          <p:nvPr/>
        </p:nvSpPr>
        <p:spPr>
          <a:xfrm>
            <a:off x="5567953" y="2272812"/>
            <a:ext cx="2753990"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DGOS + Cellule logistique de Crise</a:t>
            </a:r>
          </a:p>
        </p:txBody>
      </p:sp>
      <p:sp>
        <p:nvSpPr>
          <p:cNvPr id="47" name="Rectangle 46">
            <a:extLst>
              <a:ext uri="{FF2B5EF4-FFF2-40B4-BE49-F238E27FC236}">
                <a16:creationId xmlns:a16="http://schemas.microsoft.com/office/drawing/2014/main" id="{EC78C17E-FFBD-44F5-BC42-CA5DEA469B4D}"/>
              </a:ext>
            </a:extLst>
          </p:cNvPr>
          <p:cNvSpPr/>
          <p:nvPr/>
        </p:nvSpPr>
        <p:spPr>
          <a:xfrm>
            <a:off x="5570867" y="1513889"/>
            <a:ext cx="2753982" cy="556103"/>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Définit les allocations</a:t>
            </a:r>
          </a:p>
        </p:txBody>
      </p:sp>
      <p:sp>
        <p:nvSpPr>
          <p:cNvPr id="49" name="Rectangle 48">
            <a:extLst>
              <a:ext uri="{FF2B5EF4-FFF2-40B4-BE49-F238E27FC236}">
                <a16:creationId xmlns:a16="http://schemas.microsoft.com/office/drawing/2014/main" id="{B0182141-F606-4DEB-881B-93EB6CA40300}"/>
              </a:ext>
            </a:extLst>
          </p:cNvPr>
          <p:cNvSpPr/>
          <p:nvPr/>
        </p:nvSpPr>
        <p:spPr>
          <a:xfrm>
            <a:off x="718938" y="2937534"/>
            <a:ext cx="2005212" cy="549875"/>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Reçoit les masques pour son territoire et répartit par bénéficiaire</a:t>
            </a:r>
          </a:p>
        </p:txBody>
      </p:sp>
      <p:sp>
        <p:nvSpPr>
          <p:cNvPr id="50" name="Rectangle 49">
            <a:extLst>
              <a:ext uri="{FF2B5EF4-FFF2-40B4-BE49-F238E27FC236}">
                <a16:creationId xmlns:a16="http://schemas.microsoft.com/office/drawing/2014/main" id="{17D5FE3E-040C-4F0C-9C2A-9E788F8A42E2}"/>
              </a:ext>
            </a:extLst>
          </p:cNvPr>
          <p:cNvSpPr/>
          <p:nvPr/>
        </p:nvSpPr>
        <p:spPr>
          <a:xfrm>
            <a:off x="722355" y="3875509"/>
            <a:ext cx="2005212" cy="652041"/>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Reçoit son allocation de masques et fait précise ses données d’activité</a:t>
            </a:r>
          </a:p>
        </p:txBody>
      </p:sp>
      <p:sp>
        <p:nvSpPr>
          <p:cNvPr id="51" name="Rectangle 50">
            <a:extLst>
              <a:ext uri="{FF2B5EF4-FFF2-40B4-BE49-F238E27FC236}">
                <a16:creationId xmlns:a16="http://schemas.microsoft.com/office/drawing/2014/main" id="{EADF89F4-27FE-4DE9-BF4D-7A64B88E9993}"/>
              </a:ext>
            </a:extLst>
          </p:cNvPr>
          <p:cNvSpPr/>
          <p:nvPr/>
        </p:nvSpPr>
        <p:spPr>
          <a:xfrm>
            <a:off x="5573773" y="3735091"/>
            <a:ext cx="2751077" cy="792459"/>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Appuie les plateformes et arbitre si nécessaire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Consolide et fait remonter les informations</a:t>
            </a:r>
          </a:p>
        </p:txBody>
      </p:sp>
      <p:sp>
        <p:nvSpPr>
          <p:cNvPr id="52" name="Rectangle 51">
            <a:extLst>
              <a:ext uri="{FF2B5EF4-FFF2-40B4-BE49-F238E27FC236}">
                <a16:creationId xmlns:a16="http://schemas.microsoft.com/office/drawing/2014/main" id="{7E107268-35D5-4DF1-919B-E56C34C7AC05}"/>
              </a:ext>
            </a:extLst>
          </p:cNvPr>
          <p:cNvSpPr/>
          <p:nvPr/>
        </p:nvSpPr>
        <p:spPr>
          <a:xfrm>
            <a:off x="5567953" y="2529857"/>
            <a:ext cx="2756897" cy="792453"/>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Appuie les régions et arbitre si nécessaire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Consolide et transmet les informations à la cellule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Met en place méthodes et outils</a:t>
            </a:r>
          </a:p>
        </p:txBody>
      </p:sp>
      <p:sp>
        <p:nvSpPr>
          <p:cNvPr id="53" name="ZoneTexte 52">
            <a:extLst>
              <a:ext uri="{FF2B5EF4-FFF2-40B4-BE49-F238E27FC236}">
                <a16:creationId xmlns:a16="http://schemas.microsoft.com/office/drawing/2014/main" id="{A1E1B9BB-1AD2-4BE9-BD17-2BBBA53DEA54}"/>
              </a:ext>
            </a:extLst>
          </p:cNvPr>
          <p:cNvSpPr txBox="1"/>
          <p:nvPr/>
        </p:nvSpPr>
        <p:spPr>
          <a:xfrm>
            <a:off x="1213816" y="826196"/>
            <a:ext cx="1128835" cy="338554"/>
          </a:xfrm>
          <a:prstGeom prst="rect">
            <a:avLst/>
          </a:prstGeom>
          <a:noFill/>
        </p:spPr>
        <p:txBody>
          <a:bodyPr wrap="none" rtlCol="0">
            <a:spAutoFit/>
          </a:bodyPr>
          <a:lstStyle/>
          <a:p>
            <a:r>
              <a:rPr lang="fr-FR" sz="1600" b="1" dirty="0">
                <a:solidFill>
                  <a:srgbClr val="213480"/>
                </a:solidFill>
              </a:rPr>
              <a:t>Opérations</a:t>
            </a:r>
          </a:p>
        </p:txBody>
      </p:sp>
      <p:cxnSp>
        <p:nvCxnSpPr>
          <p:cNvPr id="54" name="Connecteur droit 53">
            <a:extLst>
              <a:ext uri="{FF2B5EF4-FFF2-40B4-BE49-F238E27FC236}">
                <a16:creationId xmlns:a16="http://schemas.microsoft.com/office/drawing/2014/main" id="{8E919BD3-BEA3-4670-976A-13E5B6C47E9B}"/>
              </a:ext>
            </a:extLst>
          </p:cNvPr>
          <p:cNvCxnSpPr>
            <a:cxnSpLocks/>
          </p:cNvCxnSpPr>
          <p:nvPr/>
        </p:nvCxnSpPr>
        <p:spPr>
          <a:xfrm flipH="1">
            <a:off x="722354" y="1117650"/>
            <a:ext cx="1995978"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55" name="ZoneTexte 54">
            <a:extLst>
              <a:ext uri="{FF2B5EF4-FFF2-40B4-BE49-F238E27FC236}">
                <a16:creationId xmlns:a16="http://schemas.microsoft.com/office/drawing/2014/main" id="{BDD8FDE3-9B08-4867-97EA-5B84EE26EEAD}"/>
              </a:ext>
            </a:extLst>
          </p:cNvPr>
          <p:cNvSpPr txBox="1"/>
          <p:nvPr/>
        </p:nvSpPr>
        <p:spPr>
          <a:xfrm>
            <a:off x="6458483" y="822769"/>
            <a:ext cx="871392" cy="338554"/>
          </a:xfrm>
          <a:prstGeom prst="rect">
            <a:avLst/>
          </a:prstGeom>
          <a:noFill/>
        </p:spPr>
        <p:txBody>
          <a:bodyPr wrap="none" rtlCol="0">
            <a:spAutoFit/>
          </a:bodyPr>
          <a:lstStyle/>
          <a:p>
            <a:r>
              <a:rPr lang="fr-FR" sz="1600" b="1" dirty="0">
                <a:solidFill>
                  <a:srgbClr val="213480"/>
                </a:solidFill>
              </a:rPr>
              <a:t>Pilotage</a:t>
            </a:r>
          </a:p>
        </p:txBody>
      </p:sp>
      <p:cxnSp>
        <p:nvCxnSpPr>
          <p:cNvPr id="56" name="Connecteur droit 55">
            <a:extLst>
              <a:ext uri="{FF2B5EF4-FFF2-40B4-BE49-F238E27FC236}">
                <a16:creationId xmlns:a16="http://schemas.microsoft.com/office/drawing/2014/main" id="{0B4DAEA0-406B-4294-BF74-18CDA5881C8C}"/>
              </a:ext>
            </a:extLst>
          </p:cNvPr>
          <p:cNvCxnSpPr>
            <a:cxnSpLocks/>
          </p:cNvCxnSpPr>
          <p:nvPr/>
        </p:nvCxnSpPr>
        <p:spPr>
          <a:xfrm flipH="1" flipV="1">
            <a:off x="5574554" y="1101108"/>
            <a:ext cx="2753990"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3D3915A0-7066-4C62-A299-7551E234C657}"/>
              </a:ext>
            </a:extLst>
          </p:cNvPr>
          <p:cNvSpPr/>
          <p:nvPr/>
        </p:nvSpPr>
        <p:spPr>
          <a:xfrm>
            <a:off x="713119" y="1489222"/>
            <a:ext cx="4449962" cy="103428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600" dirty="0">
                <a:solidFill>
                  <a:srgbClr val="0C3183"/>
                </a:solidFill>
              </a:rPr>
              <a:t>Gère le stock stratégique et pilote les fabricants</a:t>
            </a:r>
          </a:p>
          <a:p>
            <a:pPr marL="90488" indent="-90488">
              <a:lnSpc>
                <a:spcPct val="70000"/>
              </a:lnSpc>
              <a:spcBef>
                <a:spcPts val="300"/>
              </a:spcBef>
              <a:buFont typeface="Arial" panose="020B0604020202020204" pitchFamily="34" charset="0"/>
              <a:buChar char="•"/>
            </a:pPr>
            <a:r>
              <a:rPr lang="fr-FR" sz="1600" dirty="0">
                <a:solidFill>
                  <a:srgbClr val="0C3183"/>
                </a:solidFill>
              </a:rPr>
              <a:t>Prépare ou fait préparer par les fabricants les allocations consolidées par plateforme et les fait expédier chaque semaine vers les établissements plateforme</a:t>
            </a:r>
          </a:p>
        </p:txBody>
      </p:sp>
    </p:spTree>
    <p:extLst>
      <p:ext uri="{BB962C8B-B14F-4D97-AF65-F5344CB8AC3E}">
        <p14:creationId xmlns:p14="http://schemas.microsoft.com/office/powerpoint/2010/main" val="3532502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 coins arrondis 18">
            <a:extLst>
              <a:ext uri="{FF2B5EF4-FFF2-40B4-BE49-F238E27FC236}">
                <a16:creationId xmlns:a16="http://schemas.microsoft.com/office/drawing/2014/main" id="{CE24861B-2CCC-47DB-AE41-AC52F6F01EE8}"/>
              </a:ext>
            </a:extLst>
          </p:cNvPr>
          <p:cNvSpPr/>
          <p:nvPr/>
        </p:nvSpPr>
        <p:spPr>
          <a:xfrm>
            <a:off x="722355" y="1974362"/>
            <a:ext cx="4192545" cy="509438"/>
          </a:xfrm>
          <a:prstGeom prst="round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Plateforme</a:t>
            </a:r>
          </a:p>
        </p:txBody>
      </p:sp>
      <p:sp>
        <p:nvSpPr>
          <p:cNvPr id="20" name="Rectangle : coins arrondis 19">
            <a:extLst>
              <a:ext uri="{FF2B5EF4-FFF2-40B4-BE49-F238E27FC236}">
                <a16:creationId xmlns:a16="http://schemas.microsoft.com/office/drawing/2014/main" id="{E63692B6-7322-4FB2-BF19-0268D3E45547}"/>
              </a:ext>
            </a:extLst>
          </p:cNvPr>
          <p:cNvSpPr/>
          <p:nvPr/>
        </p:nvSpPr>
        <p:spPr>
          <a:xfrm>
            <a:off x="722354" y="3492510"/>
            <a:ext cx="1995975"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Bénéficiaire</a:t>
            </a:r>
          </a:p>
        </p:txBody>
      </p:sp>
      <p:sp>
        <p:nvSpPr>
          <p:cNvPr id="21" name="Rectangle : coins arrondis 20">
            <a:extLst>
              <a:ext uri="{FF2B5EF4-FFF2-40B4-BE49-F238E27FC236}">
                <a16:creationId xmlns:a16="http://schemas.microsoft.com/office/drawing/2014/main" id="{DA6F2088-0867-44AE-917A-F7022E5A4A49}"/>
              </a:ext>
            </a:extLst>
          </p:cNvPr>
          <p:cNvSpPr/>
          <p:nvPr/>
        </p:nvSpPr>
        <p:spPr>
          <a:xfrm>
            <a:off x="722355" y="1267991"/>
            <a:ext cx="1995976" cy="410999"/>
          </a:xfrm>
          <a:prstGeom prst="round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Santé Publique France</a:t>
            </a:r>
          </a:p>
        </p:txBody>
      </p:sp>
      <p:sp>
        <p:nvSpPr>
          <p:cNvPr id="22" name="Rectangle : coins arrondis 21">
            <a:extLst>
              <a:ext uri="{FF2B5EF4-FFF2-40B4-BE49-F238E27FC236}">
                <a16:creationId xmlns:a16="http://schemas.microsoft.com/office/drawing/2014/main" id="{D94FAF96-A7AE-45AD-B6C3-C70B7A8B4A97}"/>
              </a:ext>
            </a:extLst>
          </p:cNvPr>
          <p:cNvSpPr/>
          <p:nvPr/>
        </p:nvSpPr>
        <p:spPr>
          <a:xfrm>
            <a:off x="5570867" y="1255291"/>
            <a:ext cx="2751077" cy="509440"/>
          </a:xfrm>
          <a:prstGeom prst="round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Cellule de Crise Nationale</a:t>
            </a:r>
          </a:p>
        </p:txBody>
      </p:sp>
      <p:sp>
        <p:nvSpPr>
          <p:cNvPr id="23" name="Rectangle : coins arrondis 22">
            <a:extLst>
              <a:ext uri="{FF2B5EF4-FFF2-40B4-BE49-F238E27FC236}">
                <a16:creationId xmlns:a16="http://schemas.microsoft.com/office/drawing/2014/main" id="{8668D990-7C72-467A-A152-992CFD1F2F0A}"/>
              </a:ext>
            </a:extLst>
          </p:cNvPr>
          <p:cNvSpPr/>
          <p:nvPr/>
        </p:nvSpPr>
        <p:spPr>
          <a:xfrm>
            <a:off x="5573774" y="3492510"/>
            <a:ext cx="2748170" cy="50943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ARS &amp; appui régional</a:t>
            </a:r>
          </a:p>
        </p:txBody>
      </p:sp>
      <p:sp>
        <p:nvSpPr>
          <p:cNvPr id="24" name="Rectangle : coins arrondis 23">
            <a:extLst>
              <a:ext uri="{FF2B5EF4-FFF2-40B4-BE49-F238E27FC236}">
                <a16:creationId xmlns:a16="http://schemas.microsoft.com/office/drawing/2014/main" id="{93ACAB90-DF6E-48D2-AFF2-758B39A69386}"/>
              </a:ext>
            </a:extLst>
          </p:cNvPr>
          <p:cNvSpPr/>
          <p:nvPr/>
        </p:nvSpPr>
        <p:spPr>
          <a:xfrm>
            <a:off x="5567953" y="2272812"/>
            <a:ext cx="2753990"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DGOS + Cellule logistique de Crise</a:t>
            </a:r>
          </a:p>
        </p:txBody>
      </p:sp>
      <p:sp>
        <p:nvSpPr>
          <p:cNvPr id="3" name="Titre 2">
            <a:extLst>
              <a:ext uri="{FF2B5EF4-FFF2-40B4-BE49-F238E27FC236}">
                <a16:creationId xmlns:a16="http://schemas.microsoft.com/office/drawing/2014/main" id="{4FCCAF17-80DD-40D1-B7F9-DC7257531F88}"/>
              </a:ext>
            </a:extLst>
          </p:cNvPr>
          <p:cNvSpPr>
            <a:spLocks noGrp="1"/>
          </p:cNvSpPr>
          <p:nvPr>
            <p:ph type="title"/>
          </p:nvPr>
        </p:nvSpPr>
        <p:spPr/>
        <p:txBody>
          <a:bodyPr>
            <a:normAutofit fontScale="90000"/>
          </a:bodyPr>
          <a:lstStyle/>
          <a:p>
            <a:r>
              <a:rPr lang="fr-FR" dirty="0"/>
              <a:t>Les acteurs</a:t>
            </a:r>
            <a:br>
              <a:rPr lang="fr-FR" dirty="0"/>
            </a:br>
            <a:r>
              <a:rPr lang="fr-FR" dirty="0">
                <a:solidFill>
                  <a:schemeClr val="accent5"/>
                </a:solidFill>
              </a:rPr>
              <a:t>Qui fait quoi ?</a:t>
            </a:r>
          </a:p>
        </p:txBody>
      </p:sp>
      <p:sp>
        <p:nvSpPr>
          <p:cNvPr id="11" name="Rectangle 10">
            <a:extLst>
              <a:ext uri="{FF2B5EF4-FFF2-40B4-BE49-F238E27FC236}">
                <a16:creationId xmlns:a16="http://schemas.microsoft.com/office/drawing/2014/main" id="{AA925FE1-763D-4767-A0DF-1D2457C2DCBB}"/>
              </a:ext>
            </a:extLst>
          </p:cNvPr>
          <p:cNvSpPr/>
          <p:nvPr/>
        </p:nvSpPr>
        <p:spPr>
          <a:xfrm>
            <a:off x="5570867" y="1513889"/>
            <a:ext cx="2753982" cy="556103"/>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Définit les allocations</a:t>
            </a:r>
          </a:p>
        </p:txBody>
      </p:sp>
      <p:sp>
        <p:nvSpPr>
          <p:cNvPr id="12" name="Rectangle 11">
            <a:extLst>
              <a:ext uri="{FF2B5EF4-FFF2-40B4-BE49-F238E27FC236}">
                <a16:creationId xmlns:a16="http://schemas.microsoft.com/office/drawing/2014/main" id="{72711823-9D0B-4537-AF28-6757CB89BA3C}"/>
              </a:ext>
            </a:extLst>
          </p:cNvPr>
          <p:cNvSpPr/>
          <p:nvPr/>
        </p:nvSpPr>
        <p:spPr>
          <a:xfrm>
            <a:off x="713119" y="1513890"/>
            <a:ext cx="2005212" cy="29238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Envoie les masques</a:t>
            </a:r>
          </a:p>
        </p:txBody>
      </p:sp>
      <p:sp>
        <p:nvSpPr>
          <p:cNvPr id="16" name="Rectangle 15">
            <a:extLst>
              <a:ext uri="{FF2B5EF4-FFF2-40B4-BE49-F238E27FC236}">
                <a16:creationId xmlns:a16="http://schemas.microsoft.com/office/drawing/2014/main" id="{A7AE6CEC-9882-43B4-8AEE-08D9A292713E}"/>
              </a:ext>
            </a:extLst>
          </p:cNvPr>
          <p:cNvSpPr/>
          <p:nvPr/>
        </p:nvSpPr>
        <p:spPr>
          <a:xfrm>
            <a:off x="722355" y="3735091"/>
            <a:ext cx="2005212" cy="792459"/>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Reçoit son allocation de masques et fait précise ses données d’activité</a:t>
            </a:r>
          </a:p>
        </p:txBody>
      </p:sp>
      <p:sp>
        <p:nvSpPr>
          <p:cNvPr id="17" name="Rectangle 16">
            <a:extLst>
              <a:ext uri="{FF2B5EF4-FFF2-40B4-BE49-F238E27FC236}">
                <a16:creationId xmlns:a16="http://schemas.microsoft.com/office/drawing/2014/main" id="{18A79A6D-94D7-4799-B25C-39F92750DA7F}"/>
              </a:ext>
            </a:extLst>
          </p:cNvPr>
          <p:cNvSpPr/>
          <p:nvPr/>
        </p:nvSpPr>
        <p:spPr>
          <a:xfrm>
            <a:off x="5573773" y="3735091"/>
            <a:ext cx="2751077" cy="792459"/>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Appuie les plateformes et arbitre si nécessaire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Consolide et fait remonter les informations</a:t>
            </a:r>
          </a:p>
        </p:txBody>
      </p:sp>
      <p:sp>
        <p:nvSpPr>
          <p:cNvPr id="18" name="Rectangle 17">
            <a:extLst>
              <a:ext uri="{FF2B5EF4-FFF2-40B4-BE49-F238E27FC236}">
                <a16:creationId xmlns:a16="http://schemas.microsoft.com/office/drawing/2014/main" id="{98D3C069-7DE3-428D-83AF-04227C6DE369}"/>
              </a:ext>
            </a:extLst>
          </p:cNvPr>
          <p:cNvSpPr/>
          <p:nvPr/>
        </p:nvSpPr>
        <p:spPr>
          <a:xfrm>
            <a:off x="5567953" y="2529857"/>
            <a:ext cx="2756897" cy="792453"/>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Appuie les régions et arbitre si nécessaire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Consolide et transmet les informations à la cellule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Met en place méthodes et outils</a:t>
            </a:r>
          </a:p>
        </p:txBody>
      </p:sp>
      <p:sp>
        <p:nvSpPr>
          <p:cNvPr id="25" name="ZoneTexte 24">
            <a:extLst>
              <a:ext uri="{FF2B5EF4-FFF2-40B4-BE49-F238E27FC236}">
                <a16:creationId xmlns:a16="http://schemas.microsoft.com/office/drawing/2014/main" id="{0C94188A-E658-4772-AAAB-F94624301FAD}"/>
              </a:ext>
            </a:extLst>
          </p:cNvPr>
          <p:cNvSpPr txBox="1"/>
          <p:nvPr/>
        </p:nvSpPr>
        <p:spPr>
          <a:xfrm>
            <a:off x="1213816" y="826196"/>
            <a:ext cx="1128835" cy="338554"/>
          </a:xfrm>
          <a:prstGeom prst="rect">
            <a:avLst/>
          </a:prstGeom>
          <a:noFill/>
        </p:spPr>
        <p:txBody>
          <a:bodyPr wrap="none" rtlCol="0">
            <a:spAutoFit/>
          </a:bodyPr>
          <a:lstStyle/>
          <a:p>
            <a:r>
              <a:rPr lang="fr-FR" sz="1600" b="1" dirty="0">
                <a:solidFill>
                  <a:srgbClr val="213480"/>
                </a:solidFill>
              </a:rPr>
              <a:t>Opérations</a:t>
            </a:r>
          </a:p>
        </p:txBody>
      </p:sp>
      <p:cxnSp>
        <p:nvCxnSpPr>
          <p:cNvPr id="27" name="Connecteur droit 26">
            <a:extLst>
              <a:ext uri="{FF2B5EF4-FFF2-40B4-BE49-F238E27FC236}">
                <a16:creationId xmlns:a16="http://schemas.microsoft.com/office/drawing/2014/main" id="{D2699678-52B4-4B6C-A2FF-33D8FCFE34AA}"/>
              </a:ext>
            </a:extLst>
          </p:cNvPr>
          <p:cNvCxnSpPr>
            <a:cxnSpLocks/>
          </p:cNvCxnSpPr>
          <p:nvPr/>
        </p:nvCxnSpPr>
        <p:spPr>
          <a:xfrm flipH="1">
            <a:off x="722354" y="1117650"/>
            <a:ext cx="1995978"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7DE37542-104A-4D51-AA01-260C612D046F}"/>
              </a:ext>
            </a:extLst>
          </p:cNvPr>
          <p:cNvSpPr txBox="1"/>
          <p:nvPr/>
        </p:nvSpPr>
        <p:spPr>
          <a:xfrm>
            <a:off x="6458483" y="822769"/>
            <a:ext cx="871392" cy="338554"/>
          </a:xfrm>
          <a:prstGeom prst="rect">
            <a:avLst/>
          </a:prstGeom>
          <a:noFill/>
        </p:spPr>
        <p:txBody>
          <a:bodyPr wrap="none" rtlCol="0">
            <a:spAutoFit/>
          </a:bodyPr>
          <a:lstStyle/>
          <a:p>
            <a:r>
              <a:rPr lang="fr-FR" sz="1600" b="1" dirty="0">
                <a:solidFill>
                  <a:srgbClr val="213480"/>
                </a:solidFill>
              </a:rPr>
              <a:t>Pilotage</a:t>
            </a:r>
          </a:p>
        </p:txBody>
      </p:sp>
      <p:cxnSp>
        <p:nvCxnSpPr>
          <p:cNvPr id="29" name="Connecteur droit 28">
            <a:extLst>
              <a:ext uri="{FF2B5EF4-FFF2-40B4-BE49-F238E27FC236}">
                <a16:creationId xmlns:a16="http://schemas.microsoft.com/office/drawing/2014/main" id="{317861C7-0605-456F-B24D-0B2737C0033C}"/>
              </a:ext>
            </a:extLst>
          </p:cNvPr>
          <p:cNvCxnSpPr>
            <a:cxnSpLocks/>
          </p:cNvCxnSpPr>
          <p:nvPr/>
        </p:nvCxnSpPr>
        <p:spPr>
          <a:xfrm flipH="1" flipV="1">
            <a:off x="5574554" y="1101108"/>
            <a:ext cx="2753990"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0D26F12-C963-4DEF-B2AE-B870A4F50C81}"/>
              </a:ext>
            </a:extLst>
          </p:cNvPr>
          <p:cNvSpPr/>
          <p:nvPr/>
        </p:nvSpPr>
        <p:spPr>
          <a:xfrm>
            <a:off x="718938" y="2224506"/>
            <a:ext cx="4195962" cy="1185443"/>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600" dirty="0">
                <a:solidFill>
                  <a:srgbClr val="0C3183"/>
                </a:solidFill>
              </a:rPr>
              <a:t>Reçoit les allocations hebdomadaires consolidées et les dispatche par bénéficiaire</a:t>
            </a:r>
          </a:p>
          <a:p>
            <a:pPr marL="90488" indent="-90488">
              <a:lnSpc>
                <a:spcPct val="70000"/>
              </a:lnSpc>
              <a:spcBef>
                <a:spcPts val="300"/>
              </a:spcBef>
              <a:buFont typeface="Arial" panose="020B0604020202020204" pitchFamily="34" charset="0"/>
              <a:buChar char="•"/>
            </a:pPr>
            <a:r>
              <a:rPr lang="fr-FR" sz="1600" dirty="0">
                <a:solidFill>
                  <a:srgbClr val="0C3183"/>
                </a:solidFill>
              </a:rPr>
              <a:t>Confirme les quantités reçues de SPF et distribuées aux bénéficiaires</a:t>
            </a:r>
          </a:p>
          <a:p>
            <a:pPr marL="90488" indent="-90488">
              <a:lnSpc>
                <a:spcPct val="70000"/>
              </a:lnSpc>
              <a:spcBef>
                <a:spcPts val="300"/>
              </a:spcBef>
              <a:buFont typeface="Arial" panose="020B0604020202020204" pitchFamily="34" charset="0"/>
              <a:buChar char="•"/>
            </a:pPr>
            <a:r>
              <a:rPr lang="fr-FR" sz="1600" dirty="0">
                <a:solidFill>
                  <a:srgbClr val="0C3183"/>
                </a:solidFill>
              </a:rPr>
              <a:t>Organise la distribution sur le territoire </a:t>
            </a:r>
          </a:p>
        </p:txBody>
      </p:sp>
    </p:spTree>
    <p:extLst>
      <p:ext uri="{BB962C8B-B14F-4D97-AF65-F5344CB8AC3E}">
        <p14:creationId xmlns:p14="http://schemas.microsoft.com/office/powerpoint/2010/main" val="30857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 coins arrondis 18">
            <a:extLst>
              <a:ext uri="{FF2B5EF4-FFF2-40B4-BE49-F238E27FC236}">
                <a16:creationId xmlns:a16="http://schemas.microsoft.com/office/drawing/2014/main" id="{CE24861B-2CCC-47DB-AE41-AC52F6F01EE8}"/>
              </a:ext>
            </a:extLst>
          </p:cNvPr>
          <p:cNvSpPr/>
          <p:nvPr/>
        </p:nvSpPr>
        <p:spPr>
          <a:xfrm>
            <a:off x="722355" y="2107712"/>
            <a:ext cx="1995975"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Plateforme</a:t>
            </a:r>
          </a:p>
        </p:txBody>
      </p:sp>
      <p:sp>
        <p:nvSpPr>
          <p:cNvPr id="20" name="Rectangle : coins arrondis 19">
            <a:extLst>
              <a:ext uri="{FF2B5EF4-FFF2-40B4-BE49-F238E27FC236}">
                <a16:creationId xmlns:a16="http://schemas.microsoft.com/office/drawing/2014/main" id="{E63692B6-7322-4FB2-BF19-0268D3E45547}"/>
              </a:ext>
            </a:extLst>
          </p:cNvPr>
          <p:cNvSpPr/>
          <p:nvPr/>
        </p:nvSpPr>
        <p:spPr>
          <a:xfrm>
            <a:off x="722354" y="3194060"/>
            <a:ext cx="4668796" cy="509438"/>
          </a:xfrm>
          <a:prstGeom prst="round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Bénéficiaire</a:t>
            </a:r>
          </a:p>
        </p:txBody>
      </p:sp>
      <p:sp>
        <p:nvSpPr>
          <p:cNvPr id="21" name="Rectangle : coins arrondis 20">
            <a:extLst>
              <a:ext uri="{FF2B5EF4-FFF2-40B4-BE49-F238E27FC236}">
                <a16:creationId xmlns:a16="http://schemas.microsoft.com/office/drawing/2014/main" id="{DA6F2088-0867-44AE-917A-F7022E5A4A49}"/>
              </a:ext>
            </a:extLst>
          </p:cNvPr>
          <p:cNvSpPr/>
          <p:nvPr/>
        </p:nvSpPr>
        <p:spPr>
          <a:xfrm>
            <a:off x="722355" y="1267991"/>
            <a:ext cx="1995976" cy="410999"/>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Santé Publique France</a:t>
            </a:r>
          </a:p>
        </p:txBody>
      </p:sp>
      <p:sp>
        <p:nvSpPr>
          <p:cNvPr id="22" name="Rectangle : coins arrondis 21">
            <a:extLst>
              <a:ext uri="{FF2B5EF4-FFF2-40B4-BE49-F238E27FC236}">
                <a16:creationId xmlns:a16="http://schemas.microsoft.com/office/drawing/2014/main" id="{D94FAF96-A7AE-45AD-B6C3-C70B7A8B4A97}"/>
              </a:ext>
            </a:extLst>
          </p:cNvPr>
          <p:cNvSpPr/>
          <p:nvPr/>
        </p:nvSpPr>
        <p:spPr>
          <a:xfrm>
            <a:off x="5570867" y="1255291"/>
            <a:ext cx="2751077" cy="509440"/>
          </a:xfrm>
          <a:prstGeom prst="round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Cellule de Crise Nationale</a:t>
            </a:r>
          </a:p>
        </p:txBody>
      </p:sp>
      <p:sp>
        <p:nvSpPr>
          <p:cNvPr id="23" name="Rectangle : coins arrondis 22">
            <a:extLst>
              <a:ext uri="{FF2B5EF4-FFF2-40B4-BE49-F238E27FC236}">
                <a16:creationId xmlns:a16="http://schemas.microsoft.com/office/drawing/2014/main" id="{8668D990-7C72-467A-A152-992CFD1F2F0A}"/>
              </a:ext>
            </a:extLst>
          </p:cNvPr>
          <p:cNvSpPr/>
          <p:nvPr/>
        </p:nvSpPr>
        <p:spPr>
          <a:xfrm>
            <a:off x="5573774" y="3492510"/>
            <a:ext cx="2748170" cy="50943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ARS &amp; appui régional</a:t>
            </a:r>
          </a:p>
        </p:txBody>
      </p:sp>
      <p:sp>
        <p:nvSpPr>
          <p:cNvPr id="24" name="Rectangle : coins arrondis 23">
            <a:extLst>
              <a:ext uri="{FF2B5EF4-FFF2-40B4-BE49-F238E27FC236}">
                <a16:creationId xmlns:a16="http://schemas.microsoft.com/office/drawing/2014/main" id="{93ACAB90-DF6E-48D2-AFF2-758B39A69386}"/>
              </a:ext>
            </a:extLst>
          </p:cNvPr>
          <p:cNvSpPr/>
          <p:nvPr/>
        </p:nvSpPr>
        <p:spPr>
          <a:xfrm>
            <a:off x="5567953" y="2272812"/>
            <a:ext cx="2753990"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DGOS + Cellule logistique de Crise</a:t>
            </a:r>
          </a:p>
        </p:txBody>
      </p:sp>
      <p:sp>
        <p:nvSpPr>
          <p:cNvPr id="3" name="Titre 2">
            <a:extLst>
              <a:ext uri="{FF2B5EF4-FFF2-40B4-BE49-F238E27FC236}">
                <a16:creationId xmlns:a16="http://schemas.microsoft.com/office/drawing/2014/main" id="{4FCCAF17-80DD-40D1-B7F9-DC7257531F88}"/>
              </a:ext>
            </a:extLst>
          </p:cNvPr>
          <p:cNvSpPr>
            <a:spLocks noGrp="1"/>
          </p:cNvSpPr>
          <p:nvPr>
            <p:ph type="title"/>
          </p:nvPr>
        </p:nvSpPr>
        <p:spPr/>
        <p:txBody>
          <a:bodyPr>
            <a:normAutofit fontScale="90000"/>
          </a:bodyPr>
          <a:lstStyle/>
          <a:p>
            <a:r>
              <a:rPr lang="fr-FR" dirty="0"/>
              <a:t>Les acteurs</a:t>
            </a:r>
            <a:br>
              <a:rPr lang="fr-FR" dirty="0"/>
            </a:br>
            <a:r>
              <a:rPr lang="fr-FR" dirty="0">
                <a:solidFill>
                  <a:schemeClr val="accent5"/>
                </a:solidFill>
              </a:rPr>
              <a:t>Qui fait quoi ?</a:t>
            </a:r>
          </a:p>
        </p:txBody>
      </p:sp>
      <p:sp>
        <p:nvSpPr>
          <p:cNvPr id="11" name="Rectangle 10">
            <a:extLst>
              <a:ext uri="{FF2B5EF4-FFF2-40B4-BE49-F238E27FC236}">
                <a16:creationId xmlns:a16="http://schemas.microsoft.com/office/drawing/2014/main" id="{AA925FE1-763D-4767-A0DF-1D2457C2DCBB}"/>
              </a:ext>
            </a:extLst>
          </p:cNvPr>
          <p:cNvSpPr/>
          <p:nvPr/>
        </p:nvSpPr>
        <p:spPr>
          <a:xfrm>
            <a:off x="5570867" y="1513889"/>
            <a:ext cx="2753982" cy="556103"/>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Définit les allocations</a:t>
            </a:r>
          </a:p>
        </p:txBody>
      </p:sp>
      <p:sp>
        <p:nvSpPr>
          <p:cNvPr id="12" name="Rectangle 11">
            <a:extLst>
              <a:ext uri="{FF2B5EF4-FFF2-40B4-BE49-F238E27FC236}">
                <a16:creationId xmlns:a16="http://schemas.microsoft.com/office/drawing/2014/main" id="{72711823-9D0B-4537-AF28-6757CB89BA3C}"/>
              </a:ext>
            </a:extLst>
          </p:cNvPr>
          <p:cNvSpPr/>
          <p:nvPr/>
        </p:nvSpPr>
        <p:spPr>
          <a:xfrm>
            <a:off x="713119" y="1513890"/>
            <a:ext cx="2005212" cy="43600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Envoie les masques</a:t>
            </a:r>
          </a:p>
        </p:txBody>
      </p:sp>
      <p:sp>
        <p:nvSpPr>
          <p:cNvPr id="15" name="Rectangle 14">
            <a:extLst>
              <a:ext uri="{FF2B5EF4-FFF2-40B4-BE49-F238E27FC236}">
                <a16:creationId xmlns:a16="http://schemas.microsoft.com/office/drawing/2014/main" id="{3353FD8F-9D43-48BD-B919-8006FF516893}"/>
              </a:ext>
            </a:extLst>
          </p:cNvPr>
          <p:cNvSpPr/>
          <p:nvPr/>
        </p:nvSpPr>
        <p:spPr>
          <a:xfrm>
            <a:off x="718938" y="2339357"/>
            <a:ext cx="2005212" cy="635878"/>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Reçoit les masques pour son territoire et répartit par bénéficiaire</a:t>
            </a:r>
          </a:p>
        </p:txBody>
      </p:sp>
      <p:sp>
        <p:nvSpPr>
          <p:cNvPr id="17" name="Rectangle 16">
            <a:extLst>
              <a:ext uri="{FF2B5EF4-FFF2-40B4-BE49-F238E27FC236}">
                <a16:creationId xmlns:a16="http://schemas.microsoft.com/office/drawing/2014/main" id="{18A79A6D-94D7-4799-B25C-39F92750DA7F}"/>
              </a:ext>
            </a:extLst>
          </p:cNvPr>
          <p:cNvSpPr/>
          <p:nvPr/>
        </p:nvSpPr>
        <p:spPr>
          <a:xfrm>
            <a:off x="5573773" y="3735091"/>
            <a:ext cx="2751077" cy="792459"/>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Appuie les plateformes et arbitre si nécessaire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Consolide et fait remonter les informations</a:t>
            </a:r>
          </a:p>
        </p:txBody>
      </p:sp>
      <p:sp>
        <p:nvSpPr>
          <p:cNvPr id="18" name="Rectangle 17">
            <a:extLst>
              <a:ext uri="{FF2B5EF4-FFF2-40B4-BE49-F238E27FC236}">
                <a16:creationId xmlns:a16="http://schemas.microsoft.com/office/drawing/2014/main" id="{98D3C069-7DE3-428D-83AF-04227C6DE369}"/>
              </a:ext>
            </a:extLst>
          </p:cNvPr>
          <p:cNvSpPr/>
          <p:nvPr/>
        </p:nvSpPr>
        <p:spPr>
          <a:xfrm>
            <a:off x="5567953" y="2529857"/>
            <a:ext cx="2756897" cy="792453"/>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Appuie les régions et arbitre si nécessaire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Consolide et transmet les informations à la cellule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Met en place méthodes et outils</a:t>
            </a:r>
          </a:p>
        </p:txBody>
      </p:sp>
      <p:sp>
        <p:nvSpPr>
          <p:cNvPr id="25" name="ZoneTexte 24">
            <a:extLst>
              <a:ext uri="{FF2B5EF4-FFF2-40B4-BE49-F238E27FC236}">
                <a16:creationId xmlns:a16="http://schemas.microsoft.com/office/drawing/2014/main" id="{0C94188A-E658-4772-AAAB-F94624301FAD}"/>
              </a:ext>
            </a:extLst>
          </p:cNvPr>
          <p:cNvSpPr txBox="1"/>
          <p:nvPr/>
        </p:nvSpPr>
        <p:spPr>
          <a:xfrm>
            <a:off x="1213816" y="826196"/>
            <a:ext cx="1128835" cy="338554"/>
          </a:xfrm>
          <a:prstGeom prst="rect">
            <a:avLst/>
          </a:prstGeom>
          <a:noFill/>
        </p:spPr>
        <p:txBody>
          <a:bodyPr wrap="none" rtlCol="0">
            <a:spAutoFit/>
          </a:bodyPr>
          <a:lstStyle/>
          <a:p>
            <a:r>
              <a:rPr lang="fr-FR" sz="1600" b="1" dirty="0">
                <a:solidFill>
                  <a:srgbClr val="213480"/>
                </a:solidFill>
              </a:rPr>
              <a:t>Opérations</a:t>
            </a:r>
          </a:p>
        </p:txBody>
      </p:sp>
      <p:cxnSp>
        <p:nvCxnSpPr>
          <p:cNvPr id="27" name="Connecteur droit 26">
            <a:extLst>
              <a:ext uri="{FF2B5EF4-FFF2-40B4-BE49-F238E27FC236}">
                <a16:creationId xmlns:a16="http://schemas.microsoft.com/office/drawing/2014/main" id="{D2699678-52B4-4B6C-A2FF-33D8FCFE34AA}"/>
              </a:ext>
            </a:extLst>
          </p:cNvPr>
          <p:cNvCxnSpPr>
            <a:cxnSpLocks/>
          </p:cNvCxnSpPr>
          <p:nvPr/>
        </p:nvCxnSpPr>
        <p:spPr>
          <a:xfrm flipH="1">
            <a:off x="722354" y="1117650"/>
            <a:ext cx="1995978"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7DE37542-104A-4D51-AA01-260C612D046F}"/>
              </a:ext>
            </a:extLst>
          </p:cNvPr>
          <p:cNvSpPr txBox="1"/>
          <p:nvPr/>
        </p:nvSpPr>
        <p:spPr>
          <a:xfrm>
            <a:off x="6458483" y="822769"/>
            <a:ext cx="871392" cy="338554"/>
          </a:xfrm>
          <a:prstGeom prst="rect">
            <a:avLst/>
          </a:prstGeom>
          <a:noFill/>
        </p:spPr>
        <p:txBody>
          <a:bodyPr wrap="none" rtlCol="0">
            <a:spAutoFit/>
          </a:bodyPr>
          <a:lstStyle/>
          <a:p>
            <a:r>
              <a:rPr lang="fr-FR" sz="1600" b="1" dirty="0">
                <a:solidFill>
                  <a:srgbClr val="213480"/>
                </a:solidFill>
              </a:rPr>
              <a:t>Pilotage</a:t>
            </a:r>
          </a:p>
        </p:txBody>
      </p:sp>
      <p:cxnSp>
        <p:nvCxnSpPr>
          <p:cNvPr id="29" name="Connecteur droit 28">
            <a:extLst>
              <a:ext uri="{FF2B5EF4-FFF2-40B4-BE49-F238E27FC236}">
                <a16:creationId xmlns:a16="http://schemas.microsoft.com/office/drawing/2014/main" id="{317861C7-0605-456F-B24D-0B2737C0033C}"/>
              </a:ext>
            </a:extLst>
          </p:cNvPr>
          <p:cNvCxnSpPr>
            <a:cxnSpLocks/>
          </p:cNvCxnSpPr>
          <p:nvPr/>
        </p:nvCxnSpPr>
        <p:spPr>
          <a:xfrm flipH="1" flipV="1">
            <a:off x="5574554" y="1101108"/>
            <a:ext cx="2753990"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0BF5E04E-D1C9-4CE0-9A74-1EF9AB13BDEE}"/>
              </a:ext>
            </a:extLst>
          </p:cNvPr>
          <p:cNvSpPr/>
          <p:nvPr/>
        </p:nvSpPr>
        <p:spPr>
          <a:xfrm>
            <a:off x="722354" y="3436641"/>
            <a:ext cx="4668796" cy="1277882"/>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600" dirty="0">
                <a:solidFill>
                  <a:srgbClr val="0C3183"/>
                </a:solidFill>
              </a:rPr>
              <a:t>Reçoit son allocation hebdomadaire</a:t>
            </a:r>
          </a:p>
          <a:p>
            <a:pPr marL="90488" indent="-90488">
              <a:lnSpc>
                <a:spcPct val="70000"/>
              </a:lnSpc>
              <a:spcBef>
                <a:spcPts val="300"/>
              </a:spcBef>
              <a:buFont typeface="Arial" panose="020B0604020202020204" pitchFamily="34" charset="0"/>
              <a:buChar char="•"/>
            </a:pPr>
            <a:r>
              <a:rPr lang="fr-FR" sz="1600" dirty="0">
                <a:solidFill>
                  <a:srgbClr val="0C3183"/>
                </a:solidFill>
              </a:rPr>
              <a:t>(en fonction du schéma de distribution défini par la plateforme : va chercher son allocation</a:t>
            </a:r>
          </a:p>
          <a:p>
            <a:pPr marL="90488" indent="-90488">
              <a:lnSpc>
                <a:spcPct val="70000"/>
              </a:lnSpc>
              <a:spcBef>
                <a:spcPts val="300"/>
              </a:spcBef>
              <a:buFont typeface="Arial" panose="020B0604020202020204" pitchFamily="34" charset="0"/>
              <a:buChar char="•"/>
            </a:pPr>
            <a:r>
              <a:rPr lang="fr-FR" sz="1600" dirty="0">
                <a:solidFill>
                  <a:srgbClr val="0C3183"/>
                </a:solidFill>
              </a:rPr>
              <a:t>Confirme les quantités reçues</a:t>
            </a:r>
          </a:p>
          <a:p>
            <a:pPr marL="90488" indent="-90488">
              <a:lnSpc>
                <a:spcPct val="70000"/>
              </a:lnSpc>
              <a:spcBef>
                <a:spcPts val="300"/>
              </a:spcBef>
              <a:buFont typeface="Arial" panose="020B0604020202020204" pitchFamily="34" charset="0"/>
              <a:buChar char="•"/>
            </a:pPr>
            <a:r>
              <a:rPr lang="fr-FR" sz="1600" dirty="0">
                <a:solidFill>
                  <a:srgbClr val="0C3183"/>
                </a:solidFill>
              </a:rPr>
              <a:t>Indique son stock de masques</a:t>
            </a:r>
          </a:p>
          <a:p>
            <a:pPr marL="90488" indent="-90488">
              <a:lnSpc>
                <a:spcPct val="70000"/>
              </a:lnSpc>
              <a:spcBef>
                <a:spcPts val="300"/>
              </a:spcBef>
              <a:buFont typeface="Arial" panose="020B0604020202020204" pitchFamily="34" charset="0"/>
              <a:buChar char="•"/>
            </a:pPr>
            <a:r>
              <a:rPr lang="fr-FR" sz="1600" dirty="0">
                <a:solidFill>
                  <a:srgbClr val="0C3183"/>
                </a:solidFill>
              </a:rPr>
              <a:t>Transmet les données servant à calculer son allocation</a:t>
            </a:r>
          </a:p>
        </p:txBody>
      </p:sp>
    </p:spTree>
    <p:extLst>
      <p:ext uri="{BB962C8B-B14F-4D97-AF65-F5344CB8AC3E}">
        <p14:creationId xmlns:p14="http://schemas.microsoft.com/office/powerpoint/2010/main" val="401296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 coins arrondis 18">
            <a:extLst>
              <a:ext uri="{FF2B5EF4-FFF2-40B4-BE49-F238E27FC236}">
                <a16:creationId xmlns:a16="http://schemas.microsoft.com/office/drawing/2014/main" id="{CE24861B-2CCC-47DB-AE41-AC52F6F01EE8}"/>
              </a:ext>
            </a:extLst>
          </p:cNvPr>
          <p:cNvSpPr/>
          <p:nvPr/>
        </p:nvSpPr>
        <p:spPr>
          <a:xfrm>
            <a:off x="722355" y="2272812"/>
            <a:ext cx="1995975"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Plateforme</a:t>
            </a:r>
          </a:p>
        </p:txBody>
      </p:sp>
      <p:sp>
        <p:nvSpPr>
          <p:cNvPr id="20" name="Rectangle : coins arrondis 19">
            <a:extLst>
              <a:ext uri="{FF2B5EF4-FFF2-40B4-BE49-F238E27FC236}">
                <a16:creationId xmlns:a16="http://schemas.microsoft.com/office/drawing/2014/main" id="{E63692B6-7322-4FB2-BF19-0268D3E45547}"/>
              </a:ext>
            </a:extLst>
          </p:cNvPr>
          <p:cNvSpPr/>
          <p:nvPr/>
        </p:nvSpPr>
        <p:spPr>
          <a:xfrm>
            <a:off x="722354" y="3492510"/>
            <a:ext cx="1995975"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Bénéficiaire</a:t>
            </a:r>
          </a:p>
        </p:txBody>
      </p:sp>
      <p:sp>
        <p:nvSpPr>
          <p:cNvPr id="21" name="Rectangle : coins arrondis 20">
            <a:extLst>
              <a:ext uri="{FF2B5EF4-FFF2-40B4-BE49-F238E27FC236}">
                <a16:creationId xmlns:a16="http://schemas.microsoft.com/office/drawing/2014/main" id="{DA6F2088-0867-44AE-917A-F7022E5A4A49}"/>
              </a:ext>
            </a:extLst>
          </p:cNvPr>
          <p:cNvSpPr/>
          <p:nvPr/>
        </p:nvSpPr>
        <p:spPr>
          <a:xfrm>
            <a:off x="722355" y="1267991"/>
            <a:ext cx="1995976" cy="410999"/>
          </a:xfrm>
          <a:prstGeom prst="round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Santé Publique France</a:t>
            </a:r>
          </a:p>
        </p:txBody>
      </p:sp>
      <p:sp>
        <p:nvSpPr>
          <p:cNvPr id="22" name="Rectangle : coins arrondis 21">
            <a:extLst>
              <a:ext uri="{FF2B5EF4-FFF2-40B4-BE49-F238E27FC236}">
                <a16:creationId xmlns:a16="http://schemas.microsoft.com/office/drawing/2014/main" id="{D94FAF96-A7AE-45AD-B6C3-C70B7A8B4A97}"/>
              </a:ext>
            </a:extLst>
          </p:cNvPr>
          <p:cNvSpPr/>
          <p:nvPr/>
        </p:nvSpPr>
        <p:spPr>
          <a:xfrm>
            <a:off x="5570867" y="1128291"/>
            <a:ext cx="2751077" cy="409231"/>
          </a:xfrm>
          <a:prstGeom prst="round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Cellule de Crise Nationale</a:t>
            </a:r>
          </a:p>
        </p:txBody>
      </p:sp>
      <p:sp>
        <p:nvSpPr>
          <p:cNvPr id="23" name="Rectangle : coins arrondis 22">
            <a:extLst>
              <a:ext uri="{FF2B5EF4-FFF2-40B4-BE49-F238E27FC236}">
                <a16:creationId xmlns:a16="http://schemas.microsoft.com/office/drawing/2014/main" id="{8668D990-7C72-467A-A152-992CFD1F2F0A}"/>
              </a:ext>
            </a:extLst>
          </p:cNvPr>
          <p:cNvSpPr/>
          <p:nvPr/>
        </p:nvSpPr>
        <p:spPr>
          <a:xfrm>
            <a:off x="2921000" y="2438410"/>
            <a:ext cx="6223000" cy="509439"/>
          </a:xfrm>
          <a:prstGeom prst="round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ARS &amp; appui régional</a:t>
            </a:r>
          </a:p>
        </p:txBody>
      </p:sp>
      <p:sp>
        <p:nvSpPr>
          <p:cNvPr id="24" name="Rectangle : coins arrondis 23">
            <a:extLst>
              <a:ext uri="{FF2B5EF4-FFF2-40B4-BE49-F238E27FC236}">
                <a16:creationId xmlns:a16="http://schemas.microsoft.com/office/drawing/2014/main" id="{93ACAB90-DF6E-48D2-AFF2-758B39A69386}"/>
              </a:ext>
            </a:extLst>
          </p:cNvPr>
          <p:cNvSpPr/>
          <p:nvPr/>
        </p:nvSpPr>
        <p:spPr>
          <a:xfrm>
            <a:off x="5567953" y="1601602"/>
            <a:ext cx="2753990"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DGOS + Cellule logistique de Crise</a:t>
            </a:r>
          </a:p>
        </p:txBody>
      </p:sp>
      <p:sp>
        <p:nvSpPr>
          <p:cNvPr id="3" name="Titre 2">
            <a:extLst>
              <a:ext uri="{FF2B5EF4-FFF2-40B4-BE49-F238E27FC236}">
                <a16:creationId xmlns:a16="http://schemas.microsoft.com/office/drawing/2014/main" id="{4FCCAF17-80DD-40D1-B7F9-DC7257531F88}"/>
              </a:ext>
            </a:extLst>
          </p:cNvPr>
          <p:cNvSpPr>
            <a:spLocks noGrp="1"/>
          </p:cNvSpPr>
          <p:nvPr>
            <p:ph type="title"/>
          </p:nvPr>
        </p:nvSpPr>
        <p:spPr/>
        <p:txBody>
          <a:bodyPr>
            <a:normAutofit fontScale="90000"/>
          </a:bodyPr>
          <a:lstStyle/>
          <a:p>
            <a:r>
              <a:rPr lang="fr-FR" dirty="0"/>
              <a:t>Les acteurs</a:t>
            </a:r>
            <a:br>
              <a:rPr lang="fr-FR" dirty="0"/>
            </a:br>
            <a:r>
              <a:rPr lang="fr-FR" dirty="0">
                <a:solidFill>
                  <a:schemeClr val="accent5"/>
                </a:solidFill>
              </a:rPr>
              <a:t>Qui fait quoi ?</a:t>
            </a:r>
          </a:p>
        </p:txBody>
      </p:sp>
      <p:sp>
        <p:nvSpPr>
          <p:cNvPr id="11" name="Rectangle 10">
            <a:extLst>
              <a:ext uri="{FF2B5EF4-FFF2-40B4-BE49-F238E27FC236}">
                <a16:creationId xmlns:a16="http://schemas.microsoft.com/office/drawing/2014/main" id="{AA925FE1-763D-4767-A0DF-1D2457C2DCBB}"/>
              </a:ext>
            </a:extLst>
          </p:cNvPr>
          <p:cNvSpPr/>
          <p:nvPr/>
        </p:nvSpPr>
        <p:spPr>
          <a:xfrm>
            <a:off x="5570867" y="1309430"/>
            <a:ext cx="2753982" cy="216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Définit les allocations</a:t>
            </a:r>
          </a:p>
        </p:txBody>
      </p:sp>
      <p:sp>
        <p:nvSpPr>
          <p:cNvPr id="12" name="Rectangle 11">
            <a:extLst>
              <a:ext uri="{FF2B5EF4-FFF2-40B4-BE49-F238E27FC236}">
                <a16:creationId xmlns:a16="http://schemas.microsoft.com/office/drawing/2014/main" id="{72711823-9D0B-4537-AF28-6757CB89BA3C}"/>
              </a:ext>
            </a:extLst>
          </p:cNvPr>
          <p:cNvSpPr/>
          <p:nvPr/>
        </p:nvSpPr>
        <p:spPr>
          <a:xfrm>
            <a:off x="713119" y="1513889"/>
            <a:ext cx="2005212" cy="55610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Envoie les masques</a:t>
            </a:r>
          </a:p>
        </p:txBody>
      </p:sp>
      <p:sp>
        <p:nvSpPr>
          <p:cNvPr id="15" name="Rectangle 14">
            <a:extLst>
              <a:ext uri="{FF2B5EF4-FFF2-40B4-BE49-F238E27FC236}">
                <a16:creationId xmlns:a16="http://schemas.microsoft.com/office/drawing/2014/main" id="{3353FD8F-9D43-48BD-B919-8006FF516893}"/>
              </a:ext>
            </a:extLst>
          </p:cNvPr>
          <p:cNvSpPr/>
          <p:nvPr/>
        </p:nvSpPr>
        <p:spPr>
          <a:xfrm>
            <a:off x="718938" y="2529856"/>
            <a:ext cx="2005212" cy="792453"/>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Reçoit les masques pour son territoire et répartit par bénéficiaire</a:t>
            </a:r>
          </a:p>
        </p:txBody>
      </p:sp>
      <p:sp>
        <p:nvSpPr>
          <p:cNvPr id="16" name="Rectangle 15">
            <a:extLst>
              <a:ext uri="{FF2B5EF4-FFF2-40B4-BE49-F238E27FC236}">
                <a16:creationId xmlns:a16="http://schemas.microsoft.com/office/drawing/2014/main" id="{A7AE6CEC-9882-43B4-8AEE-08D9A292713E}"/>
              </a:ext>
            </a:extLst>
          </p:cNvPr>
          <p:cNvSpPr/>
          <p:nvPr/>
        </p:nvSpPr>
        <p:spPr>
          <a:xfrm>
            <a:off x="722355" y="3735091"/>
            <a:ext cx="2005212" cy="792459"/>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Reçoit son allocation de masques et fait précise ses données d’activité</a:t>
            </a:r>
          </a:p>
        </p:txBody>
      </p:sp>
      <p:sp>
        <p:nvSpPr>
          <p:cNvPr id="18" name="Rectangle 17">
            <a:extLst>
              <a:ext uri="{FF2B5EF4-FFF2-40B4-BE49-F238E27FC236}">
                <a16:creationId xmlns:a16="http://schemas.microsoft.com/office/drawing/2014/main" id="{98D3C069-7DE3-428D-83AF-04227C6DE369}"/>
              </a:ext>
            </a:extLst>
          </p:cNvPr>
          <p:cNvSpPr/>
          <p:nvPr/>
        </p:nvSpPr>
        <p:spPr>
          <a:xfrm>
            <a:off x="5567953" y="1799608"/>
            <a:ext cx="2756897" cy="568942"/>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Appuie les régions et arbitre si nécessaire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Consolide et transmet les informations à la cellule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Met en place méthodes et outils</a:t>
            </a:r>
          </a:p>
        </p:txBody>
      </p:sp>
      <p:sp>
        <p:nvSpPr>
          <p:cNvPr id="25" name="ZoneTexte 24">
            <a:extLst>
              <a:ext uri="{FF2B5EF4-FFF2-40B4-BE49-F238E27FC236}">
                <a16:creationId xmlns:a16="http://schemas.microsoft.com/office/drawing/2014/main" id="{0C94188A-E658-4772-AAAB-F94624301FAD}"/>
              </a:ext>
            </a:extLst>
          </p:cNvPr>
          <p:cNvSpPr txBox="1"/>
          <p:nvPr/>
        </p:nvSpPr>
        <p:spPr>
          <a:xfrm>
            <a:off x="1213816" y="826196"/>
            <a:ext cx="1128835" cy="338554"/>
          </a:xfrm>
          <a:prstGeom prst="rect">
            <a:avLst/>
          </a:prstGeom>
          <a:noFill/>
        </p:spPr>
        <p:txBody>
          <a:bodyPr wrap="none" rtlCol="0">
            <a:spAutoFit/>
          </a:bodyPr>
          <a:lstStyle/>
          <a:p>
            <a:r>
              <a:rPr lang="fr-FR" sz="1600" b="1" dirty="0">
                <a:solidFill>
                  <a:srgbClr val="213480"/>
                </a:solidFill>
              </a:rPr>
              <a:t>Opérations</a:t>
            </a:r>
          </a:p>
        </p:txBody>
      </p:sp>
      <p:cxnSp>
        <p:nvCxnSpPr>
          <p:cNvPr id="27" name="Connecteur droit 26">
            <a:extLst>
              <a:ext uri="{FF2B5EF4-FFF2-40B4-BE49-F238E27FC236}">
                <a16:creationId xmlns:a16="http://schemas.microsoft.com/office/drawing/2014/main" id="{D2699678-52B4-4B6C-A2FF-33D8FCFE34AA}"/>
              </a:ext>
            </a:extLst>
          </p:cNvPr>
          <p:cNvCxnSpPr>
            <a:cxnSpLocks/>
          </p:cNvCxnSpPr>
          <p:nvPr/>
        </p:nvCxnSpPr>
        <p:spPr>
          <a:xfrm flipH="1">
            <a:off x="722354" y="1117650"/>
            <a:ext cx="1995978"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7DE37542-104A-4D51-AA01-260C612D046F}"/>
              </a:ext>
            </a:extLst>
          </p:cNvPr>
          <p:cNvSpPr txBox="1"/>
          <p:nvPr/>
        </p:nvSpPr>
        <p:spPr>
          <a:xfrm>
            <a:off x="6458483" y="822769"/>
            <a:ext cx="871392" cy="338554"/>
          </a:xfrm>
          <a:prstGeom prst="rect">
            <a:avLst/>
          </a:prstGeom>
          <a:noFill/>
        </p:spPr>
        <p:txBody>
          <a:bodyPr wrap="none" rtlCol="0">
            <a:spAutoFit/>
          </a:bodyPr>
          <a:lstStyle/>
          <a:p>
            <a:r>
              <a:rPr lang="fr-FR" sz="1600" b="1" dirty="0">
                <a:solidFill>
                  <a:srgbClr val="213480"/>
                </a:solidFill>
              </a:rPr>
              <a:t>Pilotage</a:t>
            </a:r>
          </a:p>
        </p:txBody>
      </p:sp>
      <p:cxnSp>
        <p:nvCxnSpPr>
          <p:cNvPr id="29" name="Connecteur droit 28">
            <a:extLst>
              <a:ext uri="{FF2B5EF4-FFF2-40B4-BE49-F238E27FC236}">
                <a16:creationId xmlns:a16="http://schemas.microsoft.com/office/drawing/2014/main" id="{317861C7-0605-456F-B24D-0B2737C0033C}"/>
              </a:ext>
            </a:extLst>
          </p:cNvPr>
          <p:cNvCxnSpPr>
            <a:cxnSpLocks/>
          </p:cNvCxnSpPr>
          <p:nvPr/>
        </p:nvCxnSpPr>
        <p:spPr>
          <a:xfrm flipH="1" flipV="1">
            <a:off x="5574554" y="1101108"/>
            <a:ext cx="2753990"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87FCEFA-F380-4AEE-A388-1E8F73284715}"/>
              </a:ext>
            </a:extLst>
          </p:cNvPr>
          <p:cNvSpPr/>
          <p:nvPr/>
        </p:nvSpPr>
        <p:spPr>
          <a:xfrm>
            <a:off x="2921000" y="2647951"/>
            <a:ext cx="6223000" cy="2066572"/>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600" dirty="0">
                <a:solidFill>
                  <a:srgbClr val="0C3183"/>
                </a:solidFill>
              </a:rPr>
              <a:t>Consolide les informations remontées par les plateformes et les bénéficiaires sur sa région</a:t>
            </a:r>
          </a:p>
          <a:p>
            <a:pPr marL="90488" indent="-90488">
              <a:lnSpc>
                <a:spcPct val="70000"/>
              </a:lnSpc>
              <a:spcBef>
                <a:spcPts val="300"/>
              </a:spcBef>
              <a:buFont typeface="Arial" panose="020B0604020202020204" pitchFamily="34" charset="0"/>
              <a:buChar char="•"/>
            </a:pPr>
            <a:r>
              <a:rPr lang="fr-FR" sz="1600" dirty="0">
                <a:solidFill>
                  <a:srgbClr val="0C3183"/>
                </a:solidFill>
              </a:rPr>
              <a:t>Calcule les allocations avec les info remontées, en appliquant la doctrine</a:t>
            </a:r>
          </a:p>
          <a:p>
            <a:pPr marL="90488" indent="-90488">
              <a:lnSpc>
                <a:spcPct val="70000"/>
              </a:lnSpc>
              <a:spcBef>
                <a:spcPts val="300"/>
              </a:spcBef>
              <a:buFont typeface="Arial" panose="020B0604020202020204" pitchFamily="34" charset="0"/>
              <a:buChar char="•"/>
            </a:pPr>
            <a:r>
              <a:rPr lang="fr-FR" sz="1600" dirty="0">
                <a:solidFill>
                  <a:srgbClr val="0C3183"/>
                </a:solidFill>
              </a:rPr>
              <a:t>Peut procéder à certains arbitrages à l’intérieur de l’allocation régionale</a:t>
            </a:r>
          </a:p>
          <a:p>
            <a:pPr marL="90488" indent="-90488">
              <a:lnSpc>
                <a:spcPct val="70000"/>
              </a:lnSpc>
              <a:spcBef>
                <a:spcPts val="300"/>
              </a:spcBef>
              <a:buFont typeface="Arial" panose="020B0604020202020204" pitchFamily="34" charset="0"/>
              <a:buChar char="•"/>
            </a:pPr>
            <a:r>
              <a:rPr lang="fr-FR" sz="1600" dirty="0">
                <a:solidFill>
                  <a:srgbClr val="0C3183"/>
                </a:solidFill>
              </a:rPr>
              <a:t>Remonte au niveau national les allocations définies sur sa région, les informations de dimensionnement et précise les éventuels arbitrages</a:t>
            </a:r>
          </a:p>
          <a:p>
            <a:pPr marL="90488" indent="-90488">
              <a:lnSpc>
                <a:spcPct val="70000"/>
              </a:lnSpc>
              <a:spcBef>
                <a:spcPts val="300"/>
              </a:spcBef>
              <a:buFont typeface="Arial" panose="020B0604020202020204" pitchFamily="34" charset="0"/>
              <a:buChar char="•"/>
            </a:pPr>
            <a:r>
              <a:rPr lang="fr-FR" sz="1600" dirty="0">
                <a:solidFill>
                  <a:srgbClr val="0C3183"/>
                </a:solidFill>
              </a:rPr>
              <a:t>Appuie les plateformes et arbitre si nécessaire</a:t>
            </a:r>
          </a:p>
          <a:p>
            <a:pPr marL="90488" indent="-90488">
              <a:lnSpc>
                <a:spcPct val="70000"/>
              </a:lnSpc>
              <a:spcBef>
                <a:spcPts val="300"/>
              </a:spcBef>
              <a:buFont typeface="Arial" panose="020B0604020202020204" pitchFamily="34" charset="0"/>
              <a:buChar char="•"/>
            </a:pPr>
            <a:r>
              <a:rPr lang="fr-FR" sz="1600" dirty="0">
                <a:solidFill>
                  <a:srgbClr val="0C3183"/>
                </a:solidFill>
              </a:rPr>
              <a:t>Instruit les demandes spécifiques des bénéficiaires et des plateformes</a:t>
            </a:r>
          </a:p>
          <a:p>
            <a:pPr marL="90488" indent="-90488">
              <a:lnSpc>
                <a:spcPct val="70000"/>
              </a:lnSpc>
              <a:spcBef>
                <a:spcPts val="300"/>
              </a:spcBef>
              <a:buFont typeface="Arial" panose="020B0604020202020204" pitchFamily="34" charset="0"/>
              <a:buChar char="•"/>
            </a:pPr>
            <a:r>
              <a:rPr lang="fr-FR" sz="1600" dirty="0">
                <a:solidFill>
                  <a:srgbClr val="0C3183"/>
                </a:solidFill>
              </a:rPr>
              <a:t>Définit des règles de réallocation d’éventuels stocks locaux qui apparaitraient (dans une logique territoriale puis régionale)</a:t>
            </a:r>
          </a:p>
        </p:txBody>
      </p:sp>
    </p:spTree>
    <p:extLst>
      <p:ext uri="{BB962C8B-B14F-4D97-AF65-F5344CB8AC3E}">
        <p14:creationId xmlns:p14="http://schemas.microsoft.com/office/powerpoint/2010/main" val="3072986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 coins arrondis 18">
            <a:extLst>
              <a:ext uri="{FF2B5EF4-FFF2-40B4-BE49-F238E27FC236}">
                <a16:creationId xmlns:a16="http://schemas.microsoft.com/office/drawing/2014/main" id="{CE24861B-2CCC-47DB-AE41-AC52F6F01EE8}"/>
              </a:ext>
            </a:extLst>
          </p:cNvPr>
          <p:cNvSpPr/>
          <p:nvPr/>
        </p:nvSpPr>
        <p:spPr>
          <a:xfrm>
            <a:off x="722355" y="2272812"/>
            <a:ext cx="1995975"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Plateforme</a:t>
            </a:r>
          </a:p>
        </p:txBody>
      </p:sp>
      <p:sp>
        <p:nvSpPr>
          <p:cNvPr id="20" name="Rectangle : coins arrondis 19">
            <a:extLst>
              <a:ext uri="{FF2B5EF4-FFF2-40B4-BE49-F238E27FC236}">
                <a16:creationId xmlns:a16="http://schemas.microsoft.com/office/drawing/2014/main" id="{E63692B6-7322-4FB2-BF19-0268D3E45547}"/>
              </a:ext>
            </a:extLst>
          </p:cNvPr>
          <p:cNvSpPr/>
          <p:nvPr/>
        </p:nvSpPr>
        <p:spPr>
          <a:xfrm>
            <a:off x="722354" y="3492510"/>
            <a:ext cx="1995975" cy="509438"/>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Bénéficiaire</a:t>
            </a:r>
          </a:p>
        </p:txBody>
      </p:sp>
      <p:sp>
        <p:nvSpPr>
          <p:cNvPr id="21" name="Rectangle : coins arrondis 20">
            <a:extLst>
              <a:ext uri="{FF2B5EF4-FFF2-40B4-BE49-F238E27FC236}">
                <a16:creationId xmlns:a16="http://schemas.microsoft.com/office/drawing/2014/main" id="{DA6F2088-0867-44AE-917A-F7022E5A4A49}"/>
              </a:ext>
            </a:extLst>
          </p:cNvPr>
          <p:cNvSpPr/>
          <p:nvPr/>
        </p:nvSpPr>
        <p:spPr>
          <a:xfrm>
            <a:off x="722355" y="1267991"/>
            <a:ext cx="1995976" cy="410999"/>
          </a:xfrm>
          <a:prstGeom prst="round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Santé Publique France</a:t>
            </a:r>
          </a:p>
        </p:txBody>
      </p:sp>
      <p:sp>
        <p:nvSpPr>
          <p:cNvPr id="22" name="Rectangle : coins arrondis 21">
            <a:extLst>
              <a:ext uri="{FF2B5EF4-FFF2-40B4-BE49-F238E27FC236}">
                <a16:creationId xmlns:a16="http://schemas.microsoft.com/office/drawing/2014/main" id="{D94FAF96-A7AE-45AD-B6C3-C70B7A8B4A97}"/>
              </a:ext>
            </a:extLst>
          </p:cNvPr>
          <p:cNvSpPr/>
          <p:nvPr/>
        </p:nvSpPr>
        <p:spPr>
          <a:xfrm>
            <a:off x="5570867" y="1153691"/>
            <a:ext cx="2751077" cy="509440"/>
          </a:xfrm>
          <a:prstGeom prst="round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Cellule de Crise Nationale</a:t>
            </a:r>
          </a:p>
        </p:txBody>
      </p:sp>
      <p:sp>
        <p:nvSpPr>
          <p:cNvPr id="23" name="Rectangle : coins arrondis 22">
            <a:extLst>
              <a:ext uri="{FF2B5EF4-FFF2-40B4-BE49-F238E27FC236}">
                <a16:creationId xmlns:a16="http://schemas.microsoft.com/office/drawing/2014/main" id="{8668D990-7C72-467A-A152-992CFD1F2F0A}"/>
              </a:ext>
            </a:extLst>
          </p:cNvPr>
          <p:cNvSpPr/>
          <p:nvPr/>
        </p:nvSpPr>
        <p:spPr>
          <a:xfrm>
            <a:off x="5573774" y="3721110"/>
            <a:ext cx="2748170" cy="50943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ARS &amp; appui régional</a:t>
            </a:r>
          </a:p>
        </p:txBody>
      </p:sp>
      <p:sp>
        <p:nvSpPr>
          <p:cNvPr id="24" name="Rectangle : coins arrondis 23">
            <a:extLst>
              <a:ext uri="{FF2B5EF4-FFF2-40B4-BE49-F238E27FC236}">
                <a16:creationId xmlns:a16="http://schemas.microsoft.com/office/drawing/2014/main" id="{93ACAB90-DF6E-48D2-AFF2-758B39A69386}"/>
              </a:ext>
            </a:extLst>
          </p:cNvPr>
          <p:cNvSpPr/>
          <p:nvPr/>
        </p:nvSpPr>
        <p:spPr>
          <a:xfrm>
            <a:off x="2870004" y="1821962"/>
            <a:ext cx="6273996" cy="509438"/>
          </a:xfrm>
          <a:prstGeom prst="roundRect">
            <a:avLst/>
          </a:prstGeom>
          <a:solidFill>
            <a:srgbClr val="213480"/>
          </a:solidFill>
          <a:ln>
            <a:solidFill>
              <a:srgbClr val="213480"/>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rtlCol="0" anchor="t" anchorCtr="0"/>
          <a:lstStyle/>
          <a:p>
            <a:pPr algn="ctr">
              <a:lnSpc>
                <a:spcPct val="60000"/>
              </a:lnSpc>
            </a:pPr>
            <a:r>
              <a:rPr lang="fr-FR" sz="1400" dirty="0"/>
              <a:t>DGOS en lien étroit avec la Cellule logistique de Crise nationale</a:t>
            </a:r>
          </a:p>
        </p:txBody>
      </p:sp>
      <p:sp>
        <p:nvSpPr>
          <p:cNvPr id="3" name="Titre 2">
            <a:extLst>
              <a:ext uri="{FF2B5EF4-FFF2-40B4-BE49-F238E27FC236}">
                <a16:creationId xmlns:a16="http://schemas.microsoft.com/office/drawing/2014/main" id="{4FCCAF17-80DD-40D1-B7F9-DC7257531F88}"/>
              </a:ext>
            </a:extLst>
          </p:cNvPr>
          <p:cNvSpPr>
            <a:spLocks noGrp="1"/>
          </p:cNvSpPr>
          <p:nvPr>
            <p:ph type="title"/>
          </p:nvPr>
        </p:nvSpPr>
        <p:spPr/>
        <p:txBody>
          <a:bodyPr>
            <a:normAutofit fontScale="90000"/>
          </a:bodyPr>
          <a:lstStyle/>
          <a:p>
            <a:r>
              <a:rPr lang="fr-FR" dirty="0"/>
              <a:t>Les acteurs</a:t>
            </a:r>
            <a:br>
              <a:rPr lang="fr-FR" dirty="0"/>
            </a:br>
            <a:r>
              <a:rPr lang="fr-FR" dirty="0">
                <a:solidFill>
                  <a:schemeClr val="accent5"/>
                </a:solidFill>
              </a:rPr>
              <a:t>Qui fait quoi ?</a:t>
            </a:r>
          </a:p>
        </p:txBody>
      </p:sp>
      <p:sp>
        <p:nvSpPr>
          <p:cNvPr id="11" name="Rectangle 10">
            <a:extLst>
              <a:ext uri="{FF2B5EF4-FFF2-40B4-BE49-F238E27FC236}">
                <a16:creationId xmlns:a16="http://schemas.microsoft.com/office/drawing/2014/main" id="{AA925FE1-763D-4767-A0DF-1D2457C2DCBB}"/>
              </a:ext>
            </a:extLst>
          </p:cNvPr>
          <p:cNvSpPr/>
          <p:nvPr/>
        </p:nvSpPr>
        <p:spPr>
          <a:xfrm>
            <a:off x="5570867" y="1412290"/>
            <a:ext cx="2753982" cy="29748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Définit les allocations</a:t>
            </a:r>
          </a:p>
        </p:txBody>
      </p:sp>
      <p:sp>
        <p:nvSpPr>
          <p:cNvPr id="12" name="Rectangle 11">
            <a:extLst>
              <a:ext uri="{FF2B5EF4-FFF2-40B4-BE49-F238E27FC236}">
                <a16:creationId xmlns:a16="http://schemas.microsoft.com/office/drawing/2014/main" id="{72711823-9D0B-4537-AF28-6757CB89BA3C}"/>
              </a:ext>
            </a:extLst>
          </p:cNvPr>
          <p:cNvSpPr/>
          <p:nvPr/>
        </p:nvSpPr>
        <p:spPr>
          <a:xfrm>
            <a:off x="713119" y="1513889"/>
            <a:ext cx="2005212" cy="55610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Envoie les masques</a:t>
            </a:r>
          </a:p>
        </p:txBody>
      </p:sp>
      <p:sp>
        <p:nvSpPr>
          <p:cNvPr id="15" name="Rectangle 14">
            <a:extLst>
              <a:ext uri="{FF2B5EF4-FFF2-40B4-BE49-F238E27FC236}">
                <a16:creationId xmlns:a16="http://schemas.microsoft.com/office/drawing/2014/main" id="{3353FD8F-9D43-48BD-B919-8006FF516893}"/>
              </a:ext>
            </a:extLst>
          </p:cNvPr>
          <p:cNvSpPr/>
          <p:nvPr/>
        </p:nvSpPr>
        <p:spPr>
          <a:xfrm>
            <a:off x="718938" y="2529856"/>
            <a:ext cx="2005212" cy="792453"/>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Reçoit les masques pour son territoire et répartit par bénéficiaire</a:t>
            </a:r>
          </a:p>
        </p:txBody>
      </p:sp>
      <p:sp>
        <p:nvSpPr>
          <p:cNvPr id="16" name="Rectangle 15">
            <a:extLst>
              <a:ext uri="{FF2B5EF4-FFF2-40B4-BE49-F238E27FC236}">
                <a16:creationId xmlns:a16="http://schemas.microsoft.com/office/drawing/2014/main" id="{A7AE6CEC-9882-43B4-8AEE-08D9A292713E}"/>
              </a:ext>
            </a:extLst>
          </p:cNvPr>
          <p:cNvSpPr/>
          <p:nvPr/>
        </p:nvSpPr>
        <p:spPr>
          <a:xfrm>
            <a:off x="722355" y="3735091"/>
            <a:ext cx="2005212" cy="792459"/>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Reçoit son allocation de masques et fait précise ses données d’activité</a:t>
            </a:r>
          </a:p>
        </p:txBody>
      </p:sp>
      <p:sp>
        <p:nvSpPr>
          <p:cNvPr id="17" name="Rectangle 16">
            <a:extLst>
              <a:ext uri="{FF2B5EF4-FFF2-40B4-BE49-F238E27FC236}">
                <a16:creationId xmlns:a16="http://schemas.microsoft.com/office/drawing/2014/main" id="{18A79A6D-94D7-4799-B25C-39F92750DA7F}"/>
              </a:ext>
            </a:extLst>
          </p:cNvPr>
          <p:cNvSpPr/>
          <p:nvPr/>
        </p:nvSpPr>
        <p:spPr>
          <a:xfrm>
            <a:off x="5573773" y="3930650"/>
            <a:ext cx="2751077" cy="59690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Appuie les plateformes et arbitre si nécessaire</a:t>
            </a:r>
          </a:p>
          <a:p>
            <a:pPr marL="90488" indent="-90488">
              <a:lnSpc>
                <a:spcPct val="70000"/>
              </a:lnSpc>
              <a:spcBef>
                <a:spcPts val="300"/>
              </a:spcBef>
              <a:buFont typeface="Arial" panose="020B0604020202020204" pitchFamily="34" charset="0"/>
              <a:buChar char="•"/>
            </a:pPr>
            <a:r>
              <a:rPr lang="fr-FR" sz="1200" dirty="0">
                <a:solidFill>
                  <a:schemeClr val="accent5">
                    <a:lumMod val="60000"/>
                    <a:lumOff val="40000"/>
                  </a:schemeClr>
                </a:solidFill>
              </a:rPr>
              <a:t>Consolide et fait remonter les informations</a:t>
            </a:r>
          </a:p>
        </p:txBody>
      </p:sp>
      <p:sp>
        <p:nvSpPr>
          <p:cNvPr id="25" name="ZoneTexte 24">
            <a:extLst>
              <a:ext uri="{FF2B5EF4-FFF2-40B4-BE49-F238E27FC236}">
                <a16:creationId xmlns:a16="http://schemas.microsoft.com/office/drawing/2014/main" id="{0C94188A-E658-4772-AAAB-F94624301FAD}"/>
              </a:ext>
            </a:extLst>
          </p:cNvPr>
          <p:cNvSpPr txBox="1"/>
          <p:nvPr/>
        </p:nvSpPr>
        <p:spPr>
          <a:xfrm>
            <a:off x="1213816" y="826196"/>
            <a:ext cx="1128835" cy="338554"/>
          </a:xfrm>
          <a:prstGeom prst="rect">
            <a:avLst/>
          </a:prstGeom>
          <a:noFill/>
        </p:spPr>
        <p:txBody>
          <a:bodyPr wrap="none" rtlCol="0">
            <a:spAutoFit/>
          </a:bodyPr>
          <a:lstStyle/>
          <a:p>
            <a:r>
              <a:rPr lang="fr-FR" sz="1600" b="1" dirty="0">
                <a:solidFill>
                  <a:srgbClr val="213480"/>
                </a:solidFill>
              </a:rPr>
              <a:t>Opérations</a:t>
            </a:r>
          </a:p>
        </p:txBody>
      </p:sp>
      <p:cxnSp>
        <p:nvCxnSpPr>
          <p:cNvPr id="27" name="Connecteur droit 26">
            <a:extLst>
              <a:ext uri="{FF2B5EF4-FFF2-40B4-BE49-F238E27FC236}">
                <a16:creationId xmlns:a16="http://schemas.microsoft.com/office/drawing/2014/main" id="{D2699678-52B4-4B6C-A2FF-33D8FCFE34AA}"/>
              </a:ext>
            </a:extLst>
          </p:cNvPr>
          <p:cNvCxnSpPr>
            <a:cxnSpLocks/>
          </p:cNvCxnSpPr>
          <p:nvPr/>
        </p:nvCxnSpPr>
        <p:spPr>
          <a:xfrm flipH="1">
            <a:off x="722354" y="1117650"/>
            <a:ext cx="1995978"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7DE37542-104A-4D51-AA01-260C612D046F}"/>
              </a:ext>
            </a:extLst>
          </p:cNvPr>
          <p:cNvSpPr txBox="1"/>
          <p:nvPr/>
        </p:nvSpPr>
        <p:spPr>
          <a:xfrm>
            <a:off x="6458483" y="822769"/>
            <a:ext cx="871392" cy="338554"/>
          </a:xfrm>
          <a:prstGeom prst="rect">
            <a:avLst/>
          </a:prstGeom>
          <a:noFill/>
        </p:spPr>
        <p:txBody>
          <a:bodyPr wrap="none" rtlCol="0">
            <a:spAutoFit/>
          </a:bodyPr>
          <a:lstStyle/>
          <a:p>
            <a:r>
              <a:rPr lang="fr-FR" sz="1600" b="1" dirty="0">
                <a:solidFill>
                  <a:srgbClr val="213480"/>
                </a:solidFill>
              </a:rPr>
              <a:t>Pilotage</a:t>
            </a:r>
          </a:p>
        </p:txBody>
      </p:sp>
      <p:cxnSp>
        <p:nvCxnSpPr>
          <p:cNvPr id="29" name="Connecteur droit 28">
            <a:extLst>
              <a:ext uri="{FF2B5EF4-FFF2-40B4-BE49-F238E27FC236}">
                <a16:creationId xmlns:a16="http://schemas.microsoft.com/office/drawing/2014/main" id="{317861C7-0605-456F-B24D-0B2737C0033C}"/>
              </a:ext>
            </a:extLst>
          </p:cNvPr>
          <p:cNvCxnSpPr>
            <a:cxnSpLocks/>
          </p:cNvCxnSpPr>
          <p:nvPr/>
        </p:nvCxnSpPr>
        <p:spPr>
          <a:xfrm flipH="1" flipV="1">
            <a:off x="5574554" y="1101108"/>
            <a:ext cx="2753990" cy="0"/>
          </a:xfrm>
          <a:prstGeom prst="line">
            <a:avLst/>
          </a:prstGeom>
          <a:ln w="12700">
            <a:solidFill>
              <a:srgbClr val="213480"/>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54A5697-5E7C-4B5B-B24E-FFB79030C182}"/>
              </a:ext>
            </a:extLst>
          </p:cNvPr>
          <p:cNvSpPr/>
          <p:nvPr/>
        </p:nvSpPr>
        <p:spPr>
          <a:xfrm>
            <a:off x="2870003" y="2042379"/>
            <a:ext cx="6273998" cy="158400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90488" indent="-90488">
              <a:lnSpc>
                <a:spcPct val="70000"/>
              </a:lnSpc>
              <a:spcBef>
                <a:spcPts val="300"/>
              </a:spcBef>
              <a:buFont typeface="Arial" panose="020B0604020202020204" pitchFamily="34" charset="0"/>
              <a:buChar char="•"/>
            </a:pPr>
            <a:r>
              <a:rPr lang="fr-FR" sz="1600" dirty="0">
                <a:solidFill>
                  <a:srgbClr val="0C3183"/>
                </a:solidFill>
              </a:rPr>
              <a:t>Consolide les informations remontées par les régions</a:t>
            </a:r>
          </a:p>
          <a:p>
            <a:pPr marL="90488" indent="-90488">
              <a:lnSpc>
                <a:spcPct val="70000"/>
              </a:lnSpc>
              <a:spcBef>
                <a:spcPts val="300"/>
              </a:spcBef>
              <a:buFont typeface="Arial" panose="020B0604020202020204" pitchFamily="34" charset="0"/>
              <a:buChar char="•"/>
            </a:pPr>
            <a:r>
              <a:rPr lang="fr-FR" sz="1600" dirty="0">
                <a:solidFill>
                  <a:srgbClr val="0C3183"/>
                </a:solidFill>
              </a:rPr>
              <a:t>Instruit et arbitre les éventuels ajustements d’allocations sollicités entre régions dans l’enveloppe d’allocation nationale</a:t>
            </a:r>
          </a:p>
          <a:p>
            <a:pPr marL="90488" indent="-90488">
              <a:lnSpc>
                <a:spcPct val="70000"/>
              </a:lnSpc>
              <a:spcBef>
                <a:spcPts val="300"/>
              </a:spcBef>
              <a:buFont typeface="Arial" panose="020B0604020202020204" pitchFamily="34" charset="0"/>
              <a:buChar char="•"/>
            </a:pPr>
            <a:r>
              <a:rPr lang="fr-FR" sz="1600" dirty="0">
                <a:solidFill>
                  <a:srgbClr val="0C3183"/>
                </a:solidFill>
              </a:rPr>
              <a:t>Transmet les allocations définies, les informations de dimensionnement associées et précise les éventuels arbitrages</a:t>
            </a:r>
          </a:p>
          <a:p>
            <a:pPr marL="90488" indent="-90488">
              <a:lnSpc>
                <a:spcPct val="70000"/>
              </a:lnSpc>
              <a:spcBef>
                <a:spcPts val="300"/>
              </a:spcBef>
              <a:buFont typeface="Arial" panose="020B0604020202020204" pitchFamily="34" charset="0"/>
              <a:buChar char="•"/>
            </a:pPr>
            <a:r>
              <a:rPr lang="fr-FR" sz="1600" dirty="0">
                <a:solidFill>
                  <a:srgbClr val="0C3183"/>
                </a:solidFill>
              </a:rPr>
              <a:t>Met à disposition un outil de pilotage des flux (traçabilité et remontées d’information, calcul et validation des allocations)</a:t>
            </a:r>
          </a:p>
          <a:p>
            <a:pPr marL="90488" indent="-90488">
              <a:lnSpc>
                <a:spcPct val="70000"/>
              </a:lnSpc>
              <a:spcBef>
                <a:spcPts val="300"/>
              </a:spcBef>
              <a:buFont typeface="Arial" panose="020B0604020202020204" pitchFamily="34" charset="0"/>
              <a:buChar char="•"/>
            </a:pPr>
            <a:r>
              <a:rPr lang="fr-FR" sz="1600" dirty="0">
                <a:solidFill>
                  <a:srgbClr val="0C3183"/>
                </a:solidFill>
              </a:rPr>
              <a:t>Définit les méthodes et anime les équipes régionales</a:t>
            </a:r>
          </a:p>
        </p:txBody>
      </p:sp>
    </p:spTree>
    <p:extLst>
      <p:ext uri="{BB962C8B-B14F-4D97-AF65-F5344CB8AC3E}">
        <p14:creationId xmlns:p14="http://schemas.microsoft.com/office/powerpoint/2010/main" val="2904251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57C7591-5CFE-4B8B-B581-FBA38A4BDE18}"/>
              </a:ext>
            </a:extLst>
          </p:cNvPr>
          <p:cNvSpPr>
            <a:spLocks noGrp="1"/>
          </p:cNvSpPr>
          <p:nvPr>
            <p:ph idx="1"/>
          </p:nvPr>
        </p:nvSpPr>
        <p:spPr/>
        <p:txBody>
          <a:bodyPr>
            <a:normAutofit fontScale="85000" lnSpcReduction="20000"/>
          </a:bodyPr>
          <a:lstStyle/>
          <a:p>
            <a:r>
              <a:rPr lang="fr-FR" b="1" dirty="0">
                <a:solidFill>
                  <a:schemeClr val="accent5"/>
                </a:solidFill>
              </a:rPr>
              <a:t>Objectif de la semaine :</a:t>
            </a:r>
          </a:p>
          <a:p>
            <a:pPr lvl="1"/>
            <a:r>
              <a:rPr lang="fr-FR" b="1" dirty="0">
                <a:solidFill>
                  <a:schemeClr val="accent5"/>
                </a:solidFill>
              </a:rPr>
              <a:t>Livrer des masques aux plateformes et jusqu’aux bénéficiaires en traçant les livraisons</a:t>
            </a:r>
          </a:p>
          <a:p>
            <a:pPr lvl="1"/>
            <a:r>
              <a:rPr lang="fr-FR" b="1" dirty="0">
                <a:solidFill>
                  <a:schemeClr val="accent5"/>
                </a:solidFill>
              </a:rPr>
              <a:t>Préciser les informations qui permettent d’ajuster plus précisément les quantités</a:t>
            </a:r>
          </a:p>
          <a:p>
            <a:endParaRPr lang="fr-FR" dirty="0"/>
          </a:p>
          <a:p>
            <a:r>
              <a:rPr lang="fr-FR" dirty="0"/>
              <a:t>Pour pouvoir distribuer correctement les allocations, il est indispensable de disposer de la liste exacte et vérifiée des bénéficiaires et de données associées :</a:t>
            </a:r>
          </a:p>
          <a:p>
            <a:pPr lvl="1"/>
            <a:r>
              <a:rPr lang="fr-FR" dirty="0"/>
              <a:t>adresse physique, contact,</a:t>
            </a:r>
          </a:p>
          <a:p>
            <a:pPr lvl="1"/>
            <a:r>
              <a:rPr lang="fr-FR" dirty="0"/>
              <a:t>rattachement bénéficiaire - plateforme…</a:t>
            </a:r>
          </a:p>
          <a:p>
            <a:r>
              <a:rPr lang="fr-FR" dirty="0"/>
              <a:t>Ces informations devant être consolidées dans une base de données nationale unique</a:t>
            </a:r>
          </a:p>
          <a:p>
            <a:endParaRPr lang="fr-FR" dirty="0"/>
          </a:p>
          <a:p>
            <a:r>
              <a:rPr lang="fr-FR" dirty="0"/>
              <a:t>Cela nécessite le maximum de vérifications ciblées sur les </a:t>
            </a:r>
            <a:r>
              <a:rPr lang="fr-FR" dirty="0">
                <a:solidFill>
                  <a:schemeClr val="accent5"/>
                </a:solidFill>
              </a:rPr>
              <a:t>40 000 bénéficiaires (ordre de grandeur)</a:t>
            </a:r>
            <a:r>
              <a:rPr lang="fr-FR" dirty="0"/>
              <a:t>. Seront mobilisés </a:t>
            </a:r>
          </a:p>
          <a:p>
            <a:pPr lvl="1"/>
            <a:r>
              <a:rPr lang="fr-FR" dirty="0"/>
              <a:t>Toutes les équipes régionales ARS et leur appui</a:t>
            </a:r>
          </a:p>
          <a:p>
            <a:pPr lvl="1"/>
            <a:r>
              <a:rPr lang="fr-FR" dirty="0"/>
              <a:t>Les coordonnateurs logistiques des plateformes territoriales</a:t>
            </a:r>
          </a:p>
        </p:txBody>
      </p:sp>
      <p:sp>
        <p:nvSpPr>
          <p:cNvPr id="3" name="Titre 2">
            <a:extLst>
              <a:ext uri="{FF2B5EF4-FFF2-40B4-BE49-F238E27FC236}">
                <a16:creationId xmlns:a16="http://schemas.microsoft.com/office/drawing/2014/main" id="{9CDFE8F5-5023-4FC4-8B39-E5C723A86DDD}"/>
              </a:ext>
            </a:extLst>
          </p:cNvPr>
          <p:cNvSpPr>
            <a:spLocks noGrp="1"/>
          </p:cNvSpPr>
          <p:nvPr>
            <p:ph type="title"/>
          </p:nvPr>
        </p:nvSpPr>
        <p:spPr/>
        <p:txBody>
          <a:bodyPr>
            <a:normAutofit fontScale="90000"/>
          </a:bodyPr>
          <a:lstStyle/>
          <a:p>
            <a:r>
              <a:rPr lang="fr-FR" dirty="0"/>
              <a:t>Premières actions</a:t>
            </a:r>
            <a:br>
              <a:rPr lang="fr-FR" dirty="0"/>
            </a:br>
            <a:r>
              <a:rPr lang="fr-FR" dirty="0">
                <a:solidFill>
                  <a:schemeClr val="accent5"/>
                </a:solidFill>
              </a:rPr>
              <a:t>Initialiser et structurer les informations indispensables</a:t>
            </a:r>
          </a:p>
        </p:txBody>
      </p:sp>
    </p:spTree>
    <p:extLst>
      <p:ext uri="{BB962C8B-B14F-4D97-AF65-F5344CB8AC3E}">
        <p14:creationId xmlns:p14="http://schemas.microsoft.com/office/powerpoint/2010/main" val="19936504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29127FD-B849-4E8C-9CD9-AA04AA665007}"/>
              </a:ext>
            </a:extLst>
          </p:cNvPr>
          <p:cNvSpPr>
            <a:spLocks noGrp="1"/>
          </p:cNvSpPr>
          <p:nvPr>
            <p:ph idx="1"/>
          </p:nvPr>
        </p:nvSpPr>
        <p:spPr>
          <a:xfrm>
            <a:off x="628650" y="763480"/>
            <a:ext cx="7886700" cy="3941870"/>
          </a:xfrm>
        </p:spPr>
        <p:txBody>
          <a:bodyPr>
            <a:normAutofit fontScale="62500" lnSpcReduction="20000"/>
          </a:bodyPr>
          <a:lstStyle/>
          <a:p>
            <a:r>
              <a:rPr lang="fr-FR" b="1" dirty="0">
                <a:solidFill>
                  <a:srgbClr val="0C3183"/>
                </a:solidFill>
              </a:rPr>
              <a:t>Nommer un coordinateur logistique </a:t>
            </a:r>
            <a:r>
              <a:rPr lang="fr-FR" dirty="0"/>
              <a:t>et communiquer l’information à l’ARS</a:t>
            </a:r>
          </a:p>
          <a:p>
            <a:r>
              <a:rPr lang="fr-FR" dirty="0"/>
              <a:t>Participer, avec l’équipe ARS, à la </a:t>
            </a:r>
            <a:r>
              <a:rPr lang="fr-FR" b="1" dirty="0">
                <a:solidFill>
                  <a:srgbClr val="0C3183"/>
                </a:solidFill>
              </a:rPr>
              <a:t>prise de contact des bénéficiaires </a:t>
            </a:r>
            <a:r>
              <a:rPr lang="fr-FR" dirty="0"/>
              <a:t>pour renseigner et valider les informations clés :</a:t>
            </a:r>
          </a:p>
          <a:p>
            <a:pPr lvl="1"/>
            <a:r>
              <a:rPr lang="fr-FR" b="1" dirty="0"/>
              <a:t>Contacts &amp; coordonnées, adresses</a:t>
            </a:r>
          </a:p>
          <a:p>
            <a:pPr lvl="1"/>
            <a:r>
              <a:rPr lang="fr-FR" strike="sngStrike" dirty="0"/>
              <a:t>Données d’activité nécessaires au calcul de l’allocation (nombre de professionnels, de lits, de patients </a:t>
            </a:r>
            <a:r>
              <a:rPr lang="fr-FR" strike="sngStrike" dirty="0" err="1"/>
              <a:t>Covid</a:t>
            </a:r>
            <a:r>
              <a:rPr lang="fr-FR" strike="sngStrike" dirty="0"/>
              <a:t>…)</a:t>
            </a:r>
          </a:p>
          <a:p>
            <a:pPr lvl="1"/>
            <a:r>
              <a:rPr lang="fr-FR" strike="sngStrike" dirty="0"/>
              <a:t>Niveaux de stocks à date</a:t>
            </a:r>
          </a:p>
          <a:p>
            <a:pPr lvl="1"/>
            <a:r>
              <a:rPr lang="fr-FR" strike="sngStrike" dirty="0"/>
              <a:t>Alerte éventuelle</a:t>
            </a:r>
          </a:p>
          <a:p>
            <a:r>
              <a:rPr lang="fr-FR" b="1" dirty="0">
                <a:solidFill>
                  <a:srgbClr val="0C3183"/>
                </a:solidFill>
              </a:rPr>
              <a:t>Identifier un lieu d’entreposage </a:t>
            </a:r>
            <a:r>
              <a:rPr lang="fr-FR" dirty="0"/>
              <a:t>suffisamment sécurisé (de préférence en PUI) pour recevoir les allocations destinées au territoire (attention, les produits qui y sont entreposés ne doivent pas être confondus avec le stock propre de l’établissement qui assure le rôle de plateforme)</a:t>
            </a:r>
          </a:p>
          <a:p>
            <a:r>
              <a:rPr lang="fr-FR" b="1" dirty="0">
                <a:solidFill>
                  <a:srgbClr val="0C3183"/>
                </a:solidFill>
              </a:rPr>
              <a:t>Mettre en place l’équipe de magasinage </a:t>
            </a:r>
            <a:r>
              <a:rPr lang="fr-FR" dirty="0"/>
              <a:t>qui assurera, sous la responsabilité du coordinateur logistique :</a:t>
            </a:r>
          </a:p>
          <a:p>
            <a:pPr lvl="1"/>
            <a:r>
              <a:rPr lang="fr-FR" dirty="0"/>
              <a:t>La réception et le rangement des produits livrés chaque semaine (à partir de jeudi 26 mars)</a:t>
            </a:r>
          </a:p>
          <a:p>
            <a:pPr lvl="1"/>
            <a:r>
              <a:rPr lang="fr-FR" dirty="0"/>
              <a:t>La préparation des allocations des différents bénéficiaires</a:t>
            </a:r>
          </a:p>
          <a:p>
            <a:pPr lvl="1"/>
            <a:r>
              <a:rPr lang="fr-FR" dirty="0"/>
              <a:t>L’expédition ou la remise « en main propre » de ces allocations en fonction du schéma de distribution territorial</a:t>
            </a:r>
          </a:p>
          <a:p>
            <a:r>
              <a:rPr lang="fr-FR" dirty="0"/>
              <a:t>Pour la prochaine séquence de distribution le 26 mars (sauf si un schéma a déjà été mis en place), le principe recommandé est de demander aux bénéficiaires de venir chercher leur allocation de masques sur la plateforme</a:t>
            </a:r>
          </a:p>
          <a:p>
            <a:pPr lvl="1"/>
            <a:r>
              <a:rPr lang="fr-FR" dirty="0"/>
              <a:t>Pour la suite d’autres schémas de distribution territoriaux pourront être définis</a:t>
            </a:r>
          </a:p>
          <a:p>
            <a:pPr lvl="2"/>
            <a:r>
              <a:rPr lang="fr-FR" dirty="0"/>
              <a:t>Tournées de livraison organisées par la plateforme vers les établissements bénéficiaires</a:t>
            </a:r>
          </a:p>
          <a:p>
            <a:pPr lvl="2"/>
            <a:r>
              <a:rPr lang="fr-FR" dirty="0"/>
              <a:t>Un mix des 2 schémas</a:t>
            </a:r>
          </a:p>
        </p:txBody>
      </p:sp>
      <p:sp>
        <p:nvSpPr>
          <p:cNvPr id="3" name="Titre 2">
            <a:extLst>
              <a:ext uri="{FF2B5EF4-FFF2-40B4-BE49-F238E27FC236}">
                <a16:creationId xmlns:a16="http://schemas.microsoft.com/office/drawing/2014/main" id="{1657CF4C-9315-4439-BD03-6993BFB8925F}"/>
              </a:ext>
            </a:extLst>
          </p:cNvPr>
          <p:cNvSpPr>
            <a:spLocks noGrp="1"/>
          </p:cNvSpPr>
          <p:nvPr>
            <p:ph type="title"/>
          </p:nvPr>
        </p:nvSpPr>
        <p:spPr/>
        <p:txBody>
          <a:bodyPr>
            <a:normAutofit fontScale="90000"/>
          </a:bodyPr>
          <a:lstStyle/>
          <a:p>
            <a:r>
              <a:rPr lang="fr-FR" dirty="0"/>
              <a:t>Premières actions</a:t>
            </a:r>
            <a:br>
              <a:rPr lang="fr-FR" dirty="0"/>
            </a:br>
            <a:r>
              <a:rPr lang="fr-FR" dirty="0">
                <a:solidFill>
                  <a:schemeClr val="accent5"/>
                </a:solidFill>
              </a:rPr>
              <a:t>Plateforme</a:t>
            </a:r>
          </a:p>
        </p:txBody>
      </p:sp>
    </p:spTree>
    <p:extLst>
      <p:ext uri="{BB962C8B-B14F-4D97-AF65-F5344CB8AC3E}">
        <p14:creationId xmlns:p14="http://schemas.microsoft.com/office/powerpoint/2010/main" val="2702709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94A6FFB-BDE2-4ADD-9712-020A26C1AB15}"/>
              </a:ext>
            </a:extLst>
          </p:cNvPr>
          <p:cNvSpPr>
            <a:spLocks noGrp="1"/>
          </p:cNvSpPr>
          <p:nvPr>
            <p:ph idx="1"/>
          </p:nvPr>
        </p:nvSpPr>
        <p:spPr>
          <a:xfrm>
            <a:off x="747594" y="735979"/>
            <a:ext cx="7886700" cy="3954967"/>
          </a:xfrm>
        </p:spPr>
        <p:txBody>
          <a:bodyPr>
            <a:normAutofit fontScale="62500" lnSpcReduction="20000"/>
          </a:bodyPr>
          <a:lstStyle/>
          <a:p>
            <a:r>
              <a:rPr lang="fr-FR" b="1" dirty="0">
                <a:solidFill>
                  <a:srgbClr val="0C3183"/>
                </a:solidFill>
              </a:rPr>
              <a:t>Constituer l’équipe (ARS / Resah / Capgemini</a:t>
            </a:r>
            <a:r>
              <a:rPr lang="fr-FR" dirty="0"/>
              <a:t>), faire connaissance et transmettre les contacts à l’équipe nationale – </a:t>
            </a:r>
            <a:r>
              <a:rPr lang="fr-FR" dirty="0">
                <a:solidFill>
                  <a:srgbClr val="FF0000"/>
                </a:solidFill>
              </a:rPr>
              <a:t>Mardi 24 mars matin</a:t>
            </a:r>
            <a:r>
              <a:rPr lang="fr-FR" dirty="0"/>
              <a:t>. Se répartir les rôles</a:t>
            </a:r>
          </a:p>
          <a:p>
            <a:r>
              <a:rPr lang="fr-FR" b="1" dirty="0">
                <a:solidFill>
                  <a:srgbClr val="0C3183"/>
                </a:solidFill>
              </a:rPr>
              <a:t>Prendre connaissance de la liste des établissements bénéficiaires et des plateformes </a:t>
            </a:r>
            <a:r>
              <a:rPr lang="fr-FR" dirty="0"/>
              <a:t>(transmise par la DGOS et l’appui national). Répartir entre les membres de l’’équipe et les coordinateurs de plateforme la liste des bénéficiaires qui seront contactés</a:t>
            </a:r>
          </a:p>
          <a:p>
            <a:pPr lvl="1"/>
            <a:r>
              <a:rPr lang="fr-FR" dirty="0"/>
              <a:t>NB : les établissements « plateforme » sont également bénéficiaires</a:t>
            </a:r>
          </a:p>
          <a:p>
            <a:pPr lvl="1"/>
            <a:r>
              <a:rPr lang="fr-FR" b="1" dirty="0">
                <a:solidFill>
                  <a:srgbClr val="0C3183"/>
                </a:solidFill>
              </a:rPr>
              <a:t>Revoir / Valider / ajuster le rattachement des bénéficiaires à une plateforme avec les bases ARS</a:t>
            </a:r>
          </a:p>
          <a:p>
            <a:pPr lvl="1"/>
            <a:r>
              <a:rPr lang="fr-FR" b="1" dirty="0">
                <a:solidFill>
                  <a:srgbClr val="0C3183"/>
                </a:solidFill>
              </a:rPr>
              <a:t>Prioriser les bénéficiaires pour lesquels une vérification est nécessaire (données incomplètes / incohérentes, très gros consommateurs…)</a:t>
            </a:r>
          </a:p>
          <a:p>
            <a:r>
              <a:rPr lang="fr-FR" b="1" dirty="0">
                <a:solidFill>
                  <a:srgbClr val="0C3183"/>
                </a:solidFill>
              </a:rPr>
              <a:t>Prendre contact en premier lieu avec les plateformes </a:t>
            </a:r>
            <a:r>
              <a:rPr lang="fr-FR" dirty="0"/>
              <a:t>(coordinateurs logistiques) et les informer sur le dispositif et les premières actions qui leurs sont demandées</a:t>
            </a:r>
          </a:p>
          <a:p>
            <a:r>
              <a:rPr lang="fr-FR" dirty="0"/>
              <a:t>Prendre contact avec chaque bénéficiaire</a:t>
            </a:r>
            <a:r>
              <a:rPr lang="fr-FR" dirty="0">
                <a:solidFill>
                  <a:srgbClr val="FF0000"/>
                </a:solidFill>
              </a:rPr>
              <a:t>, </a:t>
            </a:r>
            <a:r>
              <a:rPr lang="fr-FR" dirty="0"/>
              <a:t>avec les coordinateurs logistiques des plateformes, pour renseigner et valider les informations :</a:t>
            </a:r>
          </a:p>
          <a:p>
            <a:pPr lvl="1"/>
            <a:r>
              <a:rPr lang="fr-FR" dirty="0"/>
              <a:t>contacts &amp; coordonnées du référent, adresses physiques</a:t>
            </a:r>
          </a:p>
          <a:p>
            <a:pPr lvl="1"/>
            <a:r>
              <a:rPr lang="fr-FR" strike="sngStrike" dirty="0"/>
              <a:t>données d’activité nécessaires au calcul de l’allocation / Niveaux de stocks à date / Alerte éventuelle</a:t>
            </a:r>
          </a:p>
          <a:p>
            <a:r>
              <a:rPr lang="fr-FR" b="1" dirty="0">
                <a:solidFill>
                  <a:srgbClr val="0C3183"/>
                </a:solidFill>
              </a:rPr>
              <a:t>Calculer les allocations sur la base des données disponibles </a:t>
            </a:r>
            <a:r>
              <a:rPr lang="fr-FR" dirty="0"/>
              <a:t>et revérifiées au mieux</a:t>
            </a:r>
          </a:p>
          <a:p>
            <a:r>
              <a:rPr lang="fr-FR" dirty="0"/>
              <a:t>Faire un bilan (points clé) et remonter ces éléments au niveau national – </a:t>
            </a:r>
            <a:r>
              <a:rPr lang="fr-FR" dirty="0">
                <a:solidFill>
                  <a:srgbClr val="FF0000"/>
                </a:solidFill>
              </a:rPr>
              <a:t>jeudi matin</a:t>
            </a:r>
          </a:p>
          <a:p>
            <a:r>
              <a:rPr lang="fr-FR" dirty="0"/>
              <a:t>Vis-à-vis des plateformes :</a:t>
            </a:r>
          </a:p>
          <a:p>
            <a:pPr lvl="1"/>
            <a:r>
              <a:rPr lang="fr-FR" dirty="0"/>
              <a:t>Vérifier le niveau de préparation et apporter tout appui nécessaire</a:t>
            </a:r>
          </a:p>
          <a:p>
            <a:pPr lvl="1"/>
            <a:r>
              <a:rPr lang="fr-FR" dirty="0"/>
              <a:t>Transmettre la liste des établissements bénéficiaires associés à la plateforme et des allocations</a:t>
            </a:r>
          </a:p>
        </p:txBody>
      </p:sp>
      <p:sp>
        <p:nvSpPr>
          <p:cNvPr id="3" name="Titre 2">
            <a:extLst>
              <a:ext uri="{FF2B5EF4-FFF2-40B4-BE49-F238E27FC236}">
                <a16:creationId xmlns:a16="http://schemas.microsoft.com/office/drawing/2014/main" id="{7D1D4708-BF9E-49D1-A535-6641375C61E6}"/>
              </a:ext>
            </a:extLst>
          </p:cNvPr>
          <p:cNvSpPr>
            <a:spLocks noGrp="1"/>
          </p:cNvSpPr>
          <p:nvPr>
            <p:ph type="title"/>
          </p:nvPr>
        </p:nvSpPr>
        <p:spPr/>
        <p:txBody>
          <a:bodyPr>
            <a:normAutofit fontScale="90000"/>
          </a:bodyPr>
          <a:lstStyle/>
          <a:p>
            <a:r>
              <a:rPr lang="fr-FR" dirty="0"/>
              <a:t>Premières actions</a:t>
            </a:r>
            <a:br>
              <a:rPr lang="fr-FR" dirty="0"/>
            </a:br>
            <a:r>
              <a:rPr lang="fr-FR" dirty="0">
                <a:solidFill>
                  <a:schemeClr val="accent5"/>
                </a:solidFill>
              </a:rPr>
              <a:t>ARS &amp; appui régional</a:t>
            </a:r>
          </a:p>
        </p:txBody>
      </p:sp>
    </p:spTree>
    <p:extLst>
      <p:ext uri="{BB962C8B-B14F-4D97-AF65-F5344CB8AC3E}">
        <p14:creationId xmlns:p14="http://schemas.microsoft.com/office/powerpoint/2010/main" val="696730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8B38E4D-3875-4FE7-A16C-B273126DC0F6}"/>
              </a:ext>
            </a:extLst>
          </p:cNvPr>
          <p:cNvSpPr>
            <a:spLocks noGrp="1"/>
          </p:cNvSpPr>
          <p:nvPr>
            <p:ph idx="1"/>
          </p:nvPr>
        </p:nvSpPr>
        <p:spPr/>
        <p:txBody>
          <a:bodyPr>
            <a:normAutofit fontScale="77500" lnSpcReduction="20000"/>
          </a:bodyPr>
          <a:lstStyle/>
          <a:p>
            <a:r>
              <a:rPr lang="fr-FR" b="1" dirty="0">
                <a:solidFill>
                  <a:srgbClr val="0C3183"/>
                </a:solidFill>
              </a:rPr>
              <a:t>Constituer l’équipe centrale</a:t>
            </a:r>
          </a:p>
          <a:p>
            <a:r>
              <a:rPr lang="fr-FR" dirty="0"/>
              <a:t>Constituer le </a:t>
            </a:r>
            <a:r>
              <a:rPr lang="fr-FR" b="1" dirty="0">
                <a:solidFill>
                  <a:srgbClr val="0C3183"/>
                </a:solidFill>
              </a:rPr>
              <a:t>répertoire des acteurs territoriaux </a:t>
            </a:r>
            <a:r>
              <a:rPr lang="fr-FR" dirty="0"/>
              <a:t>(plateformes), régionaux (ARS et appui régional) et national (DGOS et cellule logistique nationale)</a:t>
            </a:r>
          </a:p>
          <a:p>
            <a:r>
              <a:rPr lang="fr-FR" b="1" dirty="0">
                <a:solidFill>
                  <a:srgbClr val="0C3183"/>
                </a:solidFill>
              </a:rPr>
              <a:t>Consolider une première version de la base de données des établissements bénéficiaires </a:t>
            </a:r>
            <a:r>
              <a:rPr lang="fr-FR" dirty="0"/>
              <a:t>et leur rattachement aux plateformes territoriales, comprenant les informations nécessaires au calcul des allocations (nombre de professionnels de santé) et à la distribution (adresse, contact…)</a:t>
            </a:r>
          </a:p>
          <a:p>
            <a:r>
              <a:rPr lang="fr-FR" b="1" dirty="0">
                <a:solidFill>
                  <a:srgbClr val="0C3183"/>
                </a:solidFill>
              </a:rPr>
              <a:t>Mettre en place les outils</a:t>
            </a:r>
          </a:p>
          <a:p>
            <a:pPr lvl="1"/>
            <a:r>
              <a:rPr lang="fr-FR" dirty="0"/>
              <a:t>Outils de communication et de partage (Teams / </a:t>
            </a:r>
            <a:r>
              <a:rPr lang="fr-FR" dirty="0" err="1"/>
              <a:t>Sharepoint</a:t>
            </a:r>
            <a:r>
              <a:rPr lang="fr-FR" dirty="0"/>
              <a:t> ?), outils de pilotage de projet (en commençant par la gestion des actions)</a:t>
            </a:r>
          </a:p>
          <a:p>
            <a:pPr lvl="1"/>
            <a:r>
              <a:rPr lang="fr-FR" dirty="0"/>
              <a:t>Base de données des plateformes &amp; bénéficiaires à vérifier / compléter / ajuster</a:t>
            </a:r>
          </a:p>
          <a:p>
            <a:pPr lvl="1"/>
            <a:r>
              <a:rPr lang="fr-FR" dirty="0"/>
              <a:t>Outil de traçabilité des quantités distribuées et remontée d’information</a:t>
            </a:r>
          </a:p>
          <a:p>
            <a:pPr lvl="2"/>
            <a:r>
              <a:rPr lang="fr-FR" dirty="0"/>
              <a:t>En l’attente de la livraison d’un outil collaboratif. Si nécessaire, constitution de trames Excel structurées et préremplies, y compris avec la mécanique de calcul des allocations</a:t>
            </a:r>
          </a:p>
          <a:p>
            <a:r>
              <a:rPr lang="fr-FR" b="1" dirty="0">
                <a:solidFill>
                  <a:srgbClr val="0C3183"/>
                </a:solidFill>
              </a:rPr>
              <a:t>Transmettre les éléments aux ARS </a:t>
            </a:r>
            <a:r>
              <a:rPr lang="fr-FR" dirty="0">
                <a:solidFill>
                  <a:srgbClr val="FF0000"/>
                </a:solidFill>
              </a:rPr>
              <a:t>– Mardi 24 mars matin</a:t>
            </a:r>
          </a:p>
          <a:p>
            <a:r>
              <a:rPr lang="fr-FR" dirty="0"/>
              <a:t>Récupérer les données actualisées par région, les consolider et les transmettre à la Cellule de Crise Nationale</a:t>
            </a:r>
            <a:r>
              <a:rPr lang="fr-FR" dirty="0">
                <a:solidFill>
                  <a:srgbClr val="FF0000"/>
                </a:solidFill>
              </a:rPr>
              <a:t> – Jeudi midi</a:t>
            </a:r>
          </a:p>
        </p:txBody>
      </p:sp>
      <p:sp>
        <p:nvSpPr>
          <p:cNvPr id="3" name="Titre 2">
            <a:extLst>
              <a:ext uri="{FF2B5EF4-FFF2-40B4-BE49-F238E27FC236}">
                <a16:creationId xmlns:a16="http://schemas.microsoft.com/office/drawing/2014/main" id="{4F12FD06-A5E9-4389-B4F5-967A6521B8B1}"/>
              </a:ext>
            </a:extLst>
          </p:cNvPr>
          <p:cNvSpPr>
            <a:spLocks noGrp="1"/>
          </p:cNvSpPr>
          <p:nvPr>
            <p:ph type="title"/>
          </p:nvPr>
        </p:nvSpPr>
        <p:spPr/>
        <p:txBody>
          <a:bodyPr>
            <a:normAutofit fontScale="90000"/>
          </a:bodyPr>
          <a:lstStyle/>
          <a:p>
            <a:r>
              <a:rPr lang="fr-FR" dirty="0"/>
              <a:t>Premières actions</a:t>
            </a:r>
            <a:br>
              <a:rPr lang="fr-FR" dirty="0"/>
            </a:br>
            <a:r>
              <a:rPr lang="fr-FR" dirty="0">
                <a:solidFill>
                  <a:schemeClr val="accent5"/>
                </a:solidFill>
              </a:rPr>
              <a:t>DGOS - &amp; appui régional</a:t>
            </a:r>
          </a:p>
        </p:txBody>
      </p:sp>
    </p:spTree>
    <p:extLst>
      <p:ext uri="{BB962C8B-B14F-4D97-AF65-F5344CB8AC3E}">
        <p14:creationId xmlns:p14="http://schemas.microsoft.com/office/powerpoint/2010/main" val="3216326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5C0BCD5-1913-4520-A98C-E88C1A371242}"/>
              </a:ext>
            </a:extLst>
          </p:cNvPr>
          <p:cNvSpPr>
            <a:spLocks noGrp="1"/>
          </p:cNvSpPr>
          <p:nvPr>
            <p:ph idx="1"/>
          </p:nvPr>
        </p:nvSpPr>
        <p:spPr>
          <a:xfrm>
            <a:off x="656807" y="778331"/>
            <a:ext cx="8075366" cy="610718"/>
          </a:xfrm>
        </p:spPr>
        <p:txBody>
          <a:bodyPr>
            <a:normAutofit fontScale="77500" lnSpcReduction="20000"/>
          </a:bodyPr>
          <a:lstStyle/>
          <a:p>
            <a:r>
              <a:rPr lang="fr-FR" dirty="0">
                <a:solidFill>
                  <a:srgbClr val="213480"/>
                </a:solidFill>
              </a:rPr>
              <a:t>Cette semaine : lancement et présentations ARS, Resah, Capgemini, lancement régional ARS</a:t>
            </a:r>
          </a:p>
          <a:p>
            <a:r>
              <a:rPr lang="fr-FR" dirty="0">
                <a:solidFill>
                  <a:srgbClr val="213480"/>
                </a:solidFill>
              </a:rPr>
              <a:t>A partir de la 2</a:t>
            </a:r>
            <a:r>
              <a:rPr lang="fr-FR" baseline="30000" dirty="0">
                <a:solidFill>
                  <a:srgbClr val="213480"/>
                </a:solidFill>
              </a:rPr>
              <a:t>ème</a:t>
            </a:r>
            <a:r>
              <a:rPr lang="fr-FR" dirty="0">
                <a:solidFill>
                  <a:srgbClr val="213480"/>
                </a:solidFill>
              </a:rPr>
              <a:t> semaine, à caler sur le calendrier hebdomadaire de livraisons :</a:t>
            </a:r>
          </a:p>
        </p:txBody>
      </p:sp>
      <p:sp>
        <p:nvSpPr>
          <p:cNvPr id="3" name="Titre 2">
            <a:extLst>
              <a:ext uri="{FF2B5EF4-FFF2-40B4-BE49-F238E27FC236}">
                <a16:creationId xmlns:a16="http://schemas.microsoft.com/office/drawing/2014/main" id="{82392990-86BD-4508-9CB0-AC626D8F9572}"/>
              </a:ext>
            </a:extLst>
          </p:cNvPr>
          <p:cNvSpPr>
            <a:spLocks noGrp="1"/>
          </p:cNvSpPr>
          <p:nvPr>
            <p:ph type="title"/>
          </p:nvPr>
        </p:nvSpPr>
        <p:spPr/>
        <p:txBody>
          <a:bodyPr/>
          <a:lstStyle/>
          <a:p>
            <a:r>
              <a:rPr lang="fr-FR" dirty="0"/>
              <a:t>Réunions hebdomadaires de pilotage</a:t>
            </a:r>
          </a:p>
        </p:txBody>
      </p:sp>
      <p:sp>
        <p:nvSpPr>
          <p:cNvPr id="4" name="Rectangle 3">
            <a:extLst>
              <a:ext uri="{FF2B5EF4-FFF2-40B4-BE49-F238E27FC236}">
                <a16:creationId xmlns:a16="http://schemas.microsoft.com/office/drawing/2014/main" id="{BEBA1227-194A-4E66-9DD1-8D9B50ED277A}"/>
              </a:ext>
            </a:extLst>
          </p:cNvPr>
          <p:cNvSpPr/>
          <p:nvPr/>
        </p:nvSpPr>
        <p:spPr>
          <a:xfrm>
            <a:off x="6205456" y="1531296"/>
            <a:ext cx="2373147" cy="754222"/>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lnSpc>
                <a:spcPct val="70000"/>
              </a:lnSpc>
              <a:spcBef>
                <a:spcPts val="300"/>
              </a:spcBef>
            </a:pPr>
            <a:r>
              <a:rPr lang="fr-FR" sz="1400" dirty="0">
                <a:solidFill>
                  <a:srgbClr val="0C3183"/>
                </a:solidFill>
              </a:rPr>
              <a:t>Réunion d’équipe ARS + appui</a:t>
            </a:r>
          </a:p>
        </p:txBody>
      </p:sp>
      <p:sp>
        <p:nvSpPr>
          <p:cNvPr id="5" name="Rectangle 4">
            <a:extLst>
              <a:ext uri="{FF2B5EF4-FFF2-40B4-BE49-F238E27FC236}">
                <a16:creationId xmlns:a16="http://schemas.microsoft.com/office/drawing/2014/main" id="{D91DC91C-41BA-4A3A-840D-AEAB7326F4B2}"/>
              </a:ext>
            </a:extLst>
          </p:cNvPr>
          <p:cNvSpPr/>
          <p:nvPr/>
        </p:nvSpPr>
        <p:spPr>
          <a:xfrm>
            <a:off x="3111401" y="1531296"/>
            <a:ext cx="2486673" cy="754223"/>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lnSpc>
                <a:spcPct val="70000"/>
              </a:lnSpc>
              <a:spcBef>
                <a:spcPts val="300"/>
              </a:spcBef>
            </a:pPr>
            <a:r>
              <a:rPr lang="fr-FR" sz="1400" b="1" dirty="0">
                <a:solidFill>
                  <a:srgbClr val="0C3183"/>
                </a:solidFill>
              </a:rPr>
              <a:t>Réunion région &amp; territoires</a:t>
            </a:r>
          </a:p>
          <a:p>
            <a:pPr marL="176213" indent="-176213">
              <a:lnSpc>
                <a:spcPct val="70000"/>
              </a:lnSpc>
              <a:spcBef>
                <a:spcPts val="300"/>
              </a:spcBef>
              <a:buFontTx/>
              <a:buChar char="-"/>
            </a:pPr>
            <a:r>
              <a:rPr lang="fr-FR" sz="1400" dirty="0">
                <a:solidFill>
                  <a:srgbClr val="0C3183"/>
                </a:solidFill>
              </a:rPr>
              <a:t>Représentants ARS &amp; appui</a:t>
            </a:r>
          </a:p>
          <a:p>
            <a:pPr marL="176213" indent="-176213">
              <a:lnSpc>
                <a:spcPct val="70000"/>
              </a:lnSpc>
              <a:spcBef>
                <a:spcPts val="300"/>
              </a:spcBef>
              <a:buFontTx/>
              <a:buChar char="-"/>
            </a:pPr>
            <a:r>
              <a:rPr lang="fr-FR" sz="1400" dirty="0">
                <a:solidFill>
                  <a:srgbClr val="0C3183"/>
                </a:solidFill>
              </a:rPr>
              <a:t>Coordonnateurs logistiques territoriaux</a:t>
            </a:r>
          </a:p>
        </p:txBody>
      </p:sp>
      <p:sp>
        <p:nvSpPr>
          <p:cNvPr id="6" name="Rectangle 5">
            <a:extLst>
              <a:ext uri="{FF2B5EF4-FFF2-40B4-BE49-F238E27FC236}">
                <a16:creationId xmlns:a16="http://schemas.microsoft.com/office/drawing/2014/main" id="{D4805B7C-7B53-4FD5-AAEE-F53852B80B77}"/>
              </a:ext>
            </a:extLst>
          </p:cNvPr>
          <p:cNvSpPr/>
          <p:nvPr/>
        </p:nvSpPr>
        <p:spPr>
          <a:xfrm>
            <a:off x="3111401" y="2666057"/>
            <a:ext cx="2486673" cy="687426"/>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lnSpc>
                <a:spcPct val="70000"/>
              </a:lnSpc>
              <a:spcBef>
                <a:spcPts val="300"/>
              </a:spcBef>
            </a:pPr>
            <a:r>
              <a:rPr lang="fr-FR" sz="1400" b="1" dirty="0">
                <a:solidFill>
                  <a:srgbClr val="0C3183"/>
                </a:solidFill>
              </a:rPr>
              <a:t>Réunion national &amp; régions</a:t>
            </a:r>
          </a:p>
          <a:p>
            <a:pPr marL="176213" indent="-176213">
              <a:lnSpc>
                <a:spcPct val="70000"/>
              </a:lnSpc>
              <a:spcBef>
                <a:spcPts val="300"/>
              </a:spcBef>
              <a:buFontTx/>
              <a:buChar char="-"/>
            </a:pPr>
            <a:r>
              <a:rPr lang="fr-FR" sz="1400" dirty="0">
                <a:solidFill>
                  <a:srgbClr val="0C3183"/>
                </a:solidFill>
              </a:rPr>
              <a:t>Représentants DGOS &amp; appui</a:t>
            </a:r>
          </a:p>
          <a:p>
            <a:pPr marL="176213" indent="-176213">
              <a:lnSpc>
                <a:spcPct val="70000"/>
              </a:lnSpc>
              <a:spcBef>
                <a:spcPts val="300"/>
              </a:spcBef>
              <a:buFontTx/>
              <a:buChar char="-"/>
            </a:pPr>
            <a:r>
              <a:rPr lang="fr-FR" sz="1400" dirty="0">
                <a:solidFill>
                  <a:srgbClr val="0C3183"/>
                </a:solidFill>
              </a:rPr>
              <a:t>Représentant(s) ARS &amp; appui</a:t>
            </a:r>
          </a:p>
        </p:txBody>
      </p:sp>
      <p:sp>
        <p:nvSpPr>
          <p:cNvPr id="7" name="Rectangle 6">
            <a:extLst>
              <a:ext uri="{FF2B5EF4-FFF2-40B4-BE49-F238E27FC236}">
                <a16:creationId xmlns:a16="http://schemas.microsoft.com/office/drawing/2014/main" id="{D2F8618A-A9DA-4FBC-977A-53DB90968DC3}"/>
              </a:ext>
            </a:extLst>
          </p:cNvPr>
          <p:cNvSpPr/>
          <p:nvPr/>
        </p:nvSpPr>
        <p:spPr>
          <a:xfrm>
            <a:off x="3111400" y="3724036"/>
            <a:ext cx="2486673" cy="1137161"/>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lnSpc>
                <a:spcPct val="70000"/>
              </a:lnSpc>
              <a:spcBef>
                <a:spcPts val="300"/>
              </a:spcBef>
            </a:pPr>
            <a:r>
              <a:rPr lang="fr-FR" sz="1400" b="1" dirty="0">
                <a:solidFill>
                  <a:srgbClr val="0C3183"/>
                </a:solidFill>
              </a:rPr>
              <a:t>Coordination nationale</a:t>
            </a:r>
          </a:p>
          <a:p>
            <a:pPr marL="176213" indent="-176213">
              <a:lnSpc>
                <a:spcPct val="70000"/>
              </a:lnSpc>
              <a:spcBef>
                <a:spcPts val="300"/>
              </a:spcBef>
              <a:buFontTx/>
              <a:buChar char="-"/>
            </a:pPr>
            <a:r>
              <a:rPr lang="fr-FR" sz="1400" dirty="0">
                <a:solidFill>
                  <a:srgbClr val="0C3183"/>
                </a:solidFill>
              </a:rPr>
              <a:t>Représentants DGOS &amp; appui</a:t>
            </a:r>
          </a:p>
          <a:p>
            <a:pPr marL="176213" indent="-176213">
              <a:lnSpc>
                <a:spcPct val="70000"/>
              </a:lnSpc>
              <a:spcBef>
                <a:spcPts val="300"/>
              </a:spcBef>
              <a:buFontTx/>
              <a:buChar char="-"/>
            </a:pPr>
            <a:r>
              <a:rPr lang="fr-FR" sz="1400" dirty="0">
                <a:solidFill>
                  <a:srgbClr val="0C3183"/>
                </a:solidFill>
              </a:rPr>
              <a:t>Représentants Cellule Nationale de Crise</a:t>
            </a:r>
          </a:p>
          <a:p>
            <a:pPr marL="176213" indent="-176213">
              <a:lnSpc>
                <a:spcPct val="70000"/>
              </a:lnSpc>
              <a:spcBef>
                <a:spcPts val="300"/>
              </a:spcBef>
              <a:buFontTx/>
              <a:buChar char="-"/>
            </a:pPr>
            <a:r>
              <a:rPr lang="fr-FR" sz="1400" dirty="0">
                <a:solidFill>
                  <a:srgbClr val="0C3183"/>
                </a:solidFill>
              </a:rPr>
              <a:t>Représentants Santé Publique France</a:t>
            </a:r>
          </a:p>
        </p:txBody>
      </p:sp>
      <p:sp>
        <p:nvSpPr>
          <p:cNvPr id="8" name="Flèche : droite 7">
            <a:extLst>
              <a:ext uri="{FF2B5EF4-FFF2-40B4-BE49-F238E27FC236}">
                <a16:creationId xmlns:a16="http://schemas.microsoft.com/office/drawing/2014/main" id="{203A2911-3445-4DF0-AB52-65DC93BB49AA}"/>
              </a:ext>
            </a:extLst>
          </p:cNvPr>
          <p:cNvSpPr/>
          <p:nvPr/>
        </p:nvSpPr>
        <p:spPr>
          <a:xfrm rot="5400000">
            <a:off x="4300723" y="2374911"/>
            <a:ext cx="288000" cy="288000"/>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droite 8">
            <a:extLst>
              <a:ext uri="{FF2B5EF4-FFF2-40B4-BE49-F238E27FC236}">
                <a16:creationId xmlns:a16="http://schemas.microsoft.com/office/drawing/2014/main" id="{6D7E7765-C2CC-4394-8D38-D310806DF9E1}"/>
              </a:ext>
            </a:extLst>
          </p:cNvPr>
          <p:cNvSpPr/>
          <p:nvPr/>
        </p:nvSpPr>
        <p:spPr>
          <a:xfrm rot="5400000">
            <a:off x="4282299" y="3425102"/>
            <a:ext cx="288000" cy="288000"/>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2BB4B421-8FEB-4F45-A292-C323FA3DC51E}"/>
              </a:ext>
            </a:extLst>
          </p:cNvPr>
          <p:cNvSpPr/>
          <p:nvPr/>
        </p:nvSpPr>
        <p:spPr>
          <a:xfrm>
            <a:off x="6205456" y="2662911"/>
            <a:ext cx="2373147" cy="687426"/>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lnSpc>
                <a:spcPct val="70000"/>
              </a:lnSpc>
              <a:spcBef>
                <a:spcPts val="300"/>
              </a:spcBef>
            </a:pPr>
            <a:r>
              <a:rPr lang="fr-FR" sz="1400" dirty="0">
                <a:solidFill>
                  <a:srgbClr val="0C3183"/>
                </a:solidFill>
              </a:rPr>
              <a:t>Réunion cellule outils &amp; méthodes + hotline</a:t>
            </a:r>
          </a:p>
          <a:p>
            <a:pPr algn="ctr">
              <a:lnSpc>
                <a:spcPct val="70000"/>
              </a:lnSpc>
              <a:spcBef>
                <a:spcPts val="300"/>
              </a:spcBef>
            </a:pPr>
            <a:r>
              <a:rPr lang="fr-FR" sz="1400" dirty="0">
                <a:solidFill>
                  <a:srgbClr val="0C3183"/>
                </a:solidFill>
              </a:rPr>
              <a:t>(avec représentant direction appui national)</a:t>
            </a:r>
          </a:p>
        </p:txBody>
      </p:sp>
      <p:sp>
        <p:nvSpPr>
          <p:cNvPr id="11" name="Rectangle 10">
            <a:extLst>
              <a:ext uri="{FF2B5EF4-FFF2-40B4-BE49-F238E27FC236}">
                <a16:creationId xmlns:a16="http://schemas.microsoft.com/office/drawing/2014/main" id="{73DAB7E9-11A1-4DCA-8843-EFC42A2B4B61}"/>
              </a:ext>
            </a:extLst>
          </p:cNvPr>
          <p:cNvSpPr/>
          <p:nvPr/>
        </p:nvSpPr>
        <p:spPr>
          <a:xfrm>
            <a:off x="502567" y="2661430"/>
            <a:ext cx="2072999" cy="687426"/>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lnSpc>
                <a:spcPct val="70000"/>
              </a:lnSpc>
              <a:spcBef>
                <a:spcPts val="300"/>
              </a:spcBef>
            </a:pPr>
            <a:r>
              <a:rPr lang="fr-FR" sz="1400" dirty="0">
                <a:solidFill>
                  <a:srgbClr val="0C3183"/>
                </a:solidFill>
              </a:rPr>
              <a:t>Réunion Direction nationale</a:t>
            </a:r>
          </a:p>
          <a:p>
            <a:pPr algn="ctr">
              <a:lnSpc>
                <a:spcPct val="70000"/>
              </a:lnSpc>
              <a:spcBef>
                <a:spcPts val="300"/>
              </a:spcBef>
            </a:pPr>
            <a:r>
              <a:rPr lang="fr-FR" sz="1400" dirty="0">
                <a:solidFill>
                  <a:srgbClr val="0C3183"/>
                </a:solidFill>
              </a:rPr>
              <a:t>- DGOS &amp; Direction appui</a:t>
            </a:r>
          </a:p>
        </p:txBody>
      </p:sp>
      <p:sp>
        <p:nvSpPr>
          <p:cNvPr id="12" name="Croix 11">
            <a:extLst>
              <a:ext uri="{FF2B5EF4-FFF2-40B4-BE49-F238E27FC236}">
                <a16:creationId xmlns:a16="http://schemas.microsoft.com/office/drawing/2014/main" id="{CD7BA063-2911-4260-AE96-263718E38122}"/>
              </a:ext>
            </a:extLst>
          </p:cNvPr>
          <p:cNvSpPr/>
          <p:nvPr/>
        </p:nvSpPr>
        <p:spPr>
          <a:xfrm>
            <a:off x="2756231" y="2910911"/>
            <a:ext cx="174504" cy="188464"/>
          </a:xfrm>
          <a:prstGeom prst="plus">
            <a:avLst>
              <a:gd name="adj" fmla="val 3714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3" name="Croix 12">
            <a:extLst>
              <a:ext uri="{FF2B5EF4-FFF2-40B4-BE49-F238E27FC236}">
                <a16:creationId xmlns:a16="http://schemas.microsoft.com/office/drawing/2014/main" id="{89E08198-E8E0-4C64-A9E5-7A8A58641F89}"/>
              </a:ext>
            </a:extLst>
          </p:cNvPr>
          <p:cNvSpPr/>
          <p:nvPr/>
        </p:nvSpPr>
        <p:spPr>
          <a:xfrm>
            <a:off x="5814513" y="2910911"/>
            <a:ext cx="174504" cy="188464"/>
          </a:xfrm>
          <a:prstGeom prst="plus">
            <a:avLst>
              <a:gd name="adj" fmla="val 3714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4" name="Croix 13">
            <a:extLst>
              <a:ext uri="{FF2B5EF4-FFF2-40B4-BE49-F238E27FC236}">
                <a16:creationId xmlns:a16="http://schemas.microsoft.com/office/drawing/2014/main" id="{99AF9959-9C16-4EA7-9CB4-5C437B6AE11F}"/>
              </a:ext>
            </a:extLst>
          </p:cNvPr>
          <p:cNvSpPr/>
          <p:nvPr/>
        </p:nvSpPr>
        <p:spPr>
          <a:xfrm>
            <a:off x="5814513" y="1814175"/>
            <a:ext cx="174504" cy="188464"/>
          </a:xfrm>
          <a:prstGeom prst="plus">
            <a:avLst>
              <a:gd name="adj" fmla="val 3714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Tree>
    <p:extLst>
      <p:ext uri="{BB962C8B-B14F-4D97-AF65-F5344CB8AC3E}">
        <p14:creationId xmlns:p14="http://schemas.microsoft.com/office/powerpoint/2010/main" val="381082158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197CBB39EEEF49B684824CE17B4003" ma:contentTypeVersion="2" ma:contentTypeDescription="Crée un document." ma:contentTypeScope="" ma:versionID="68073af4e0917d1e1f7ecadfd98a9255">
  <xsd:schema xmlns:xsd="http://www.w3.org/2001/XMLSchema" xmlns:xs="http://www.w3.org/2001/XMLSchema" xmlns:p="http://schemas.microsoft.com/office/2006/metadata/properties" xmlns:ns2="7407b946-24bd-4ff7-8eee-5dbc9a8ff083" targetNamespace="http://schemas.microsoft.com/office/2006/metadata/properties" ma:root="true" ma:fieldsID="8983f8616f87891103fd25b3136bf82a" ns2:_="">
    <xsd:import namespace="7407b946-24bd-4ff7-8eee-5dbc9a8ff08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07b946-24bd-4ff7-8eee-5dbc9a8ff0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BADA84D-BAF6-4077-B2E1-C0A9F70D57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07b946-24bd-4ff7-8eee-5dbc9a8ff0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4A65320-A641-4EC8-BF0A-8C1A906B2502}">
  <ds:schemaRefs>
    <ds:schemaRef ds:uri="http://schemas.microsoft.com/sharepoint/v3/contenttype/forms"/>
  </ds:schemaRefs>
</ds:datastoreItem>
</file>

<file path=customXml/itemProps3.xml><?xml version="1.0" encoding="utf-8"?>
<ds:datastoreItem xmlns:ds="http://schemas.openxmlformats.org/officeDocument/2006/customXml" ds:itemID="{79567748-B75A-42FB-AA39-EAE7C8EC9255}">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708</TotalTime>
  <Words>4001</Words>
  <Application>Microsoft Office PowerPoint</Application>
  <PresentationFormat>Affichage à l'écran (16:9)</PresentationFormat>
  <Paragraphs>446</Paragraphs>
  <Slides>31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31</vt:i4>
      </vt:variant>
    </vt:vector>
  </HeadingPairs>
  <TitlesOfParts>
    <vt:vector size="36" baseType="lpstr">
      <vt:lpstr>Arial</vt:lpstr>
      <vt:lpstr>Calibri</vt:lpstr>
      <vt:lpstr>Calibri Light</vt:lpstr>
      <vt:lpstr>Wingdings</vt:lpstr>
      <vt:lpstr>Thème Office</vt:lpstr>
      <vt:lpstr>Pilotage des flux de distribution des masques FFP2 et chirurgicaux</vt:lpstr>
      <vt:lpstr>SOMMAIRE</vt:lpstr>
      <vt:lpstr>Enjeux et objectifs des dispositifs logistiques régionaux</vt:lpstr>
      <vt:lpstr>SOMMAIRE</vt:lpstr>
      <vt:lpstr>Les principes structurants</vt:lpstr>
      <vt:lpstr>Les principes structurants Nos convictions</vt:lpstr>
      <vt:lpstr>Les principes structurants Une initialisation cruciale pour le succès de la démarche</vt:lpstr>
      <vt:lpstr>Les processus à piloter</vt:lpstr>
      <vt:lpstr>Le processus de remontées d’informations terrain et recalcul des dotations</vt:lpstr>
      <vt:lpstr>Le processus de traçabilité des distributions physiques</vt:lpstr>
      <vt:lpstr>L’appui proposé</vt:lpstr>
      <vt:lpstr>SOMMAIRE</vt:lpstr>
      <vt:lpstr>Equipe et organisation de l’appui</vt:lpstr>
      <vt:lpstr>Equipe nationale d’appui</vt:lpstr>
      <vt:lpstr>Equipe d’appui en région</vt:lpstr>
      <vt:lpstr>Principe de pilotage de la mission</vt:lpstr>
      <vt:lpstr>SOMMAIRE</vt:lpstr>
      <vt:lpstr>Outils envisagés</vt:lpstr>
      <vt:lpstr>SOMMAIRE</vt:lpstr>
      <vt:lpstr>Les acteurs Qui fait quoi ?</vt:lpstr>
      <vt:lpstr>Les acteurs Qui fait quoi ?</vt:lpstr>
      <vt:lpstr>Les acteurs Qui fait quoi ?</vt:lpstr>
      <vt:lpstr>Les acteurs Qui fait quoi ?</vt:lpstr>
      <vt:lpstr>Les acteurs Qui fait quoi ?</vt:lpstr>
      <vt:lpstr>Les acteurs Qui fait quoi ?</vt:lpstr>
      <vt:lpstr>Les acteurs Qui fait quoi ?</vt:lpstr>
      <vt:lpstr>Premières actions Initialiser et structurer les informations indispensables</vt:lpstr>
      <vt:lpstr>Premières actions Plateforme</vt:lpstr>
      <vt:lpstr>Premières actions ARS &amp; appui régional</vt:lpstr>
      <vt:lpstr>Premières actions DGOS - &amp; appui régional</vt:lpstr>
      <vt:lpstr>Réunions hebdomadaires de pilotage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Fiona BENOIT</dc:creator>
  <cp:lastModifiedBy>Jean-François MERCURY</cp:lastModifiedBy>
  <cp:revision>44</cp:revision>
  <cp:lastPrinted>2018-05-23T17:58:56Z</cp:lastPrinted>
  <dcterms:created xsi:type="dcterms:W3CDTF">2017-05-02T08:07:17Z</dcterms:created>
  <dcterms:modified xsi:type="dcterms:W3CDTF">2020-03-23T12:53:56Z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0x01010051197CBB39EEEF49B684824CE17B4003</vt:lpwstr>
  </property>
</Properties>
</file>