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9490E-B59E-4C36-808D-280BB4C8D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739DA4-1241-4478-B3C5-D3BFBC065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B3D284-5561-424D-B4D9-02F93609C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26843B-B9A3-4204-B8CE-E69543B57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A116C7-E0C2-44D0-85A7-2BDD47D6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64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22CCF2-3C05-4DC3-933B-BFCEE33ED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7C75E6-B04C-4E7D-977D-74EF6D072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D28EE5-C456-49A3-9C70-8AC06D5D2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B734E2-465F-4878-B057-2CA8C95A0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E71EE3-D7C5-4733-83CD-98F2C20AE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61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AE903-CBAF-443F-AFDB-D5884E29A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F96041-5E75-4364-B265-78D1B1919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74FE9B-0AFC-4590-B35C-53B695C9D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428E49-0AEA-4E6C-91DC-B13EA347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FDB36D-06CA-46F0-9D2F-10CEF00D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028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A64AE-02FF-4195-9219-970296E8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8E3185-1090-4E28-9949-EAF7F8437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634E8A-B945-4470-98A0-8B32680EF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6C647C-9F08-4CC4-B106-8C488A3C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CB5094-50E5-4204-8E7C-5781EA4A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B44657-73D8-4430-9829-151883C3A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78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2B466-6C05-4345-937E-6DBEB8CFA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FD7313-9466-47CD-BC59-32868903D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D1888B-FBA7-4D4F-B459-58CDA5350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BCC575-7C4D-4672-81AF-9F172D55F1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99FE639-0CE5-426E-9BE8-319AA05A36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A094F7-A73D-44A0-A13F-2E099BDC0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156DF35-244E-40F1-9DD7-7896A2C0F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773CBF-D277-4048-BE9D-1E286C31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2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578F63-A42E-4462-A73C-3F50F64BC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F704C63-5A45-4A74-8C7F-DF528047B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086C23-3B9E-4CCB-BE57-48F2D470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184423-22B1-4356-8B89-55B2EF99C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30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0A57CF3-5368-4229-BCBD-A46A6D3D5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9FABB0D-662A-4A23-B4E6-A17C5DB01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0C3893-97FA-4228-AC08-D3C07DE0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87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2FC7B1-A69C-43AA-858D-77A696529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812210-09D1-4C23-8174-ACF6C80BE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FBB9C8-3448-4D02-86B0-342BB3F50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001D4D-FF38-4F04-A969-B3A20BD0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5840C3-BC59-4B4E-85DB-2BAE2B482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4B561B-D3EA-4B32-8C68-565338254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871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3BB98-541C-4C1C-94DD-6450AD460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796CC63-BC97-4B7D-96D6-A68305A848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51440C7-9F90-4D0A-A1D2-5441D5486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209B4A-0C6C-4107-8691-DCCCBC49C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FE3042-DC43-4CD0-B193-14B2782BA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D45D15-2A13-4808-B47F-DBA65C873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87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3359D-EE1B-40F2-9D98-ECD766B41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49F53DE-0C32-4BC4-9A8B-84424C895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B6A481-0C0A-40B2-A71E-067B0B54F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54BE24-CBDF-41B5-85B4-CD3D740FF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81F047-CC6F-440D-A409-6232BDA8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253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6AF18BB-1A5B-4E28-93B7-E0FE67A0C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8FAAFA-4077-4E02-B5EB-D2EC366F4C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D7B648-E861-4147-A157-C74C6C50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5F4BDA-C20C-4C70-BE95-7D5AFBC89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CD106D-E258-4460-8B7A-8E8CAFE3D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93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8F74771-CCD6-4737-BF24-E8E01917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1740F6-E042-4C27-BFA7-996DC05B1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264D8B-B10A-4A2A-B7B2-F1510240A4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19F23-C8D9-4C2A-B062-ED8BEB54FB65}" type="datetimeFigureOut">
              <a:rPr lang="fr-FR" smtClean="0"/>
              <a:t>17/03/2020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340651-79CA-47E5-8727-A2F3F22E9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231271-0FFA-4B77-8EF9-CDAFDC59D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73C1A-3198-4996-B9D2-8B172ECA90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24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974EDB91-8BB6-4E9D-BCCE-7C0CF7D1C7F6}"/>
              </a:ext>
            </a:extLst>
          </p:cNvPr>
          <p:cNvSpPr/>
          <p:nvPr/>
        </p:nvSpPr>
        <p:spPr>
          <a:xfrm>
            <a:off x="7746652" y="0"/>
            <a:ext cx="4445348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94EC6F-ECF7-4652-B65E-A54524A7ED82}"/>
              </a:ext>
            </a:extLst>
          </p:cNvPr>
          <p:cNvSpPr txBox="1"/>
          <p:nvPr/>
        </p:nvSpPr>
        <p:spPr>
          <a:xfrm>
            <a:off x="3370405" y="2582650"/>
            <a:ext cx="1617319" cy="61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fr-FR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AC8037">
                    <a:lumMod val="50000"/>
                  </a:srgbClr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400" dirty="0">
                <a:solidFill>
                  <a:schemeClr val="tx1"/>
                </a:solidFill>
              </a:rPr>
              <a:t>GHT + APHP</a:t>
            </a:r>
          </a:p>
          <a:p>
            <a:r>
              <a:rPr lang="fr-FR" sz="1400" b="0" dirty="0">
                <a:solidFill>
                  <a:schemeClr val="tx1"/>
                </a:solidFill>
              </a:rPr>
              <a:t>(137)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86ED10-3100-42C0-BD56-7D80E386720D}"/>
              </a:ext>
            </a:extLst>
          </p:cNvPr>
          <p:cNvSpPr txBox="1"/>
          <p:nvPr/>
        </p:nvSpPr>
        <p:spPr>
          <a:xfrm>
            <a:off x="308084" y="4153019"/>
            <a:ext cx="1337748" cy="61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fr-FR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AC8037">
                    <a:lumMod val="50000"/>
                  </a:srgbClr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400" dirty="0">
                <a:solidFill>
                  <a:schemeClr val="tx1"/>
                </a:solidFill>
              </a:rPr>
              <a:t>ES publics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0B4666-CA0B-47D0-A2D9-971243BEC4B3}"/>
              </a:ext>
            </a:extLst>
          </p:cNvPr>
          <p:cNvSpPr txBox="1"/>
          <p:nvPr/>
        </p:nvSpPr>
        <p:spPr>
          <a:xfrm>
            <a:off x="3356902" y="4153018"/>
            <a:ext cx="1183453" cy="6303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fr-FR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 smtClean="0"/>
              <a:t>EHPAD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3EDC6B-E388-4D6F-8FD9-2F599149B722}"/>
              </a:ext>
            </a:extLst>
          </p:cNvPr>
          <p:cNvSpPr txBox="1"/>
          <p:nvPr/>
        </p:nvSpPr>
        <p:spPr>
          <a:xfrm>
            <a:off x="1912814" y="4153018"/>
            <a:ext cx="1258987" cy="61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fr-FR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AC8037">
                    <a:lumMod val="50000"/>
                  </a:srgbClr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fr-FR" sz="1400" dirty="0" smtClean="0"/>
          </a:p>
          <a:p>
            <a:r>
              <a:rPr lang="fr-FR" sz="1400" dirty="0" smtClean="0">
                <a:solidFill>
                  <a:schemeClr val="tx1"/>
                </a:solidFill>
              </a:rPr>
              <a:t>ES </a:t>
            </a:r>
            <a:r>
              <a:rPr lang="fr-FR" sz="1400" dirty="0">
                <a:solidFill>
                  <a:schemeClr val="tx1"/>
                </a:solidFill>
              </a:rPr>
              <a:t>privés </a:t>
            </a: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" name="Picture 35" descr="E:\01 WORKDIR\Templates\OBC ICON LIBRARY\ACTIVITY GIFS\A INDUSTRY.gif">
            <a:extLst>
              <a:ext uri="{FF2B5EF4-FFF2-40B4-BE49-F238E27FC236}">
                <a16:creationId xmlns:a16="http://schemas.microsoft.com/office/drawing/2014/main" id="{AC9CEB61-3C5B-48E0-A83C-BBA18AA4B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6264" y="823241"/>
            <a:ext cx="501549" cy="375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4" descr="A WHOLESALE">
            <a:extLst>
              <a:ext uri="{FF2B5EF4-FFF2-40B4-BE49-F238E27FC236}">
                <a16:creationId xmlns:a16="http://schemas.microsoft.com/office/drawing/2014/main" id="{5AC5DD00-B11F-4C21-A922-122765F6F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4679" y="738417"/>
            <a:ext cx="765367" cy="473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F06CF12-E91F-4DD4-91A6-10DC942F31D6}"/>
              </a:ext>
            </a:extLst>
          </p:cNvPr>
          <p:cNvSpPr txBox="1"/>
          <p:nvPr/>
        </p:nvSpPr>
        <p:spPr>
          <a:xfrm>
            <a:off x="8116830" y="473022"/>
            <a:ext cx="39356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Approvisionnement des GHT une fois par semaine, selon les besoins agrégés de l’ensemble des entités dans le territoire du GHT, selon le cadre d’allocation </a:t>
            </a:r>
            <a:r>
              <a:rPr lang="fr-FR" sz="1400" dirty="0" smtClean="0"/>
              <a:t>national.</a:t>
            </a:r>
            <a:endParaRPr lang="fr-FR" sz="1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758F46-42BE-4F36-AE85-84ECC5193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240" y="2759132"/>
            <a:ext cx="409568" cy="40956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5633FF1-3E1F-4150-8A73-E140F3997579}"/>
              </a:ext>
            </a:extLst>
          </p:cNvPr>
          <p:cNvSpPr txBox="1"/>
          <p:nvPr/>
        </p:nvSpPr>
        <p:spPr>
          <a:xfrm>
            <a:off x="4606409" y="1233520"/>
            <a:ext cx="1241906" cy="3750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en-US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Stock SPF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BC26238-1101-4729-893B-F3876734B449}"/>
              </a:ext>
            </a:extLst>
          </p:cNvPr>
          <p:cNvSpPr txBox="1"/>
          <p:nvPr/>
        </p:nvSpPr>
        <p:spPr>
          <a:xfrm>
            <a:off x="2566085" y="1233519"/>
            <a:ext cx="1241906" cy="3750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en-US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mtClean="0"/>
              <a:t>Fabricants</a:t>
            </a:r>
            <a:endParaRPr lang="fr-FR" dirty="0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8F319FA-CDD2-4D58-8AAD-3A3B933FF8E5}"/>
              </a:ext>
            </a:extLst>
          </p:cNvPr>
          <p:cNvCxnSpPr>
            <a:cxnSpLocks/>
            <a:stCxn id="15" idx="3"/>
            <a:endCxn id="14" idx="1"/>
          </p:cNvCxnSpPr>
          <p:nvPr/>
        </p:nvCxnSpPr>
        <p:spPr>
          <a:xfrm>
            <a:off x="3807991" y="1421033"/>
            <a:ext cx="798418" cy="1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5A1EE8E8-F5C2-461B-93F6-64AE56328CA2}"/>
              </a:ext>
            </a:extLst>
          </p:cNvPr>
          <p:cNvCxnSpPr>
            <a:cxnSpLocks/>
            <a:stCxn id="15" idx="2"/>
            <a:endCxn id="4" idx="0"/>
          </p:cNvCxnSpPr>
          <p:nvPr/>
        </p:nvCxnSpPr>
        <p:spPr>
          <a:xfrm rot="16200000" flipH="1">
            <a:off x="3195999" y="1599584"/>
            <a:ext cx="974104" cy="99202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A1C37EB9-DEF5-4E26-8409-2140E1BEFAF7}"/>
              </a:ext>
            </a:extLst>
          </p:cNvPr>
          <p:cNvCxnSpPr>
            <a:cxnSpLocks/>
            <a:stCxn id="14" idx="2"/>
            <a:endCxn id="4" idx="0"/>
          </p:cNvCxnSpPr>
          <p:nvPr/>
        </p:nvCxnSpPr>
        <p:spPr>
          <a:xfrm rot="5400000">
            <a:off x="4216163" y="1571450"/>
            <a:ext cx="974103" cy="104829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7A171F68-048C-4104-8F1E-664EADADC2FB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5400000">
            <a:off x="2098828" y="2072781"/>
            <a:ext cx="958369" cy="3202107"/>
          </a:xfrm>
          <a:prstGeom prst="bentConnector3">
            <a:avLst>
              <a:gd name="adj1" fmla="val 50000"/>
            </a:avLst>
          </a:prstGeom>
          <a:ln w="3810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076ABAEC-AB42-4F71-8822-0D97B0C9B39D}"/>
              </a:ext>
            </a:extLst>
          </p:cNvPr>
          <p:cNvCxnSpPr>
            <a:cxnSpLocks/>
            <a:stCxn id="4" idx="2"/>
            <a:endCxn id="8" idx="0"/>
          </p:cNvCxnSpPr>
          <p:nvPr/>
        </p:nvCxnSpPr>
        <p:spPr>
          <a:xfrm rot="5400000">
            <a:off x="3584663" y="3558616"/>
            <a:ext cx="958368" cy="230436"/>
          </a:xfrm>
          <a:prstGeom prst="bentConnector3">
            <a:avLst>
              <a:gd name="adj1" fmla="val 50000"/>
            </a:avLst>
          </a:prstGeom>
          <a:ln w="3810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81AC837E-D030-42D2-9E36-8766455FAF88}"/>
              </a:ext>
            </a:extLst>
          </p:cNvPr>
          <p:cNvSpPr/>
          <p:nvPr/>
        </p:nvSpPr>
        <p:spPr>
          <a:xfrm>
            <a:off x="142556" y="4801690"/>
            <a:ext cx="1696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dirty="0"/>
              <a:t>En moyenne 21 ES/GHT </a:t>
            </a:r>
          </a:p>
          <a:p>
            <a:pPr algn="ctr"/>
            <a:r>
              <a:rPr lang="fr-FR" sz="1200" dirty="0"/>
              <a:t>(de 2 à 34 max)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C1A4970E-AAAA-48E0-B2BC-B3CCB7E388F7}"/>
              </a:ext>
            </a:extLst>
          </p:cNvPr>
          <p:cNvCxnSpPr>
            <a:cxnSpLocks/>
          </p:cNvCxnSpPr>
          <p:nvPr/>
        </p:nvCxnSpPr>
        <p:spPr>
          <a:xfrm>
            <a:off x="247656" y="5884367"/>
            <a:ext cx="593555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7706502C-737D-4499-8672-3BF8786493B4}"/>
              </a:ext>
            </a:extLst>
          </p:cNvPr>
          <p:cNvSpPr txBox="1"/>
          <p:nvPr/>
        </p:nvSpPr>
        <p:spPr>
          <a:xfrm>
            <a:off x="855279" y="5478222"/>
            <a:ext cx="31057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ES : établissement de santé</a:t>
            </a:r>
          </a:p>
          <a:p>
            <a:r>
              <a:rPr lang="fr-FR" sz="1600" dirty="0"/>
              <a:t>Flux log gérés par la cellule de crise</a:t>
            </a:r>
          </a:p>
          <a:p>
            <a:r>
              <a:rPr lang="fr-FR" sz="1600" dirty="0"/>
              <a:t>Flux d’enlèvement  </a:t>
            </a:r>
          </a:p>
          <a:p>
            <a:r>
              <a:rPr lang="fr-FR" sz="1600" dirty="0"/>
              <a:t>Flux d’information (Urgences)</a:t>
            </a:r>
          </a:p>
          <a:p>
            <a:r>
              <a:rPr lang="fr-FR" sz="1600" dirty="0"/>
              <a:t>Entités</a:t>
            </a: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B1450210-92E1-4B33-B28A-083E840B56D4}"/>
              </a:ext>
            </a:extLst>
          </p:cNvPr>
          <p:cNvCxnSpPr>
            <a:cxnSpLocks/>
          </p:cNvCxnSpPr>
          <p:nvPr/>
        </p:nvCxnSpPr>
        <p:spPr>
          <a:xfrm>
            <a:off x="247656" y="6122716"/>
            <a:ext cx="593555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92CE2953-DE44-4808-8123-71BC29F04652}"/>
              </a:ext>
            </a:extLst>
          </p:cNvPr>
          <p:cNvSpPr txBox="1"/>
          <p:nvPr/>
        </p:nvSpPr>
        <p:spPr>
          <a:xfrm>
            <a:off x="7746652" y="-26780"/>
            <a:ext cx="4431812" cy="369332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/>
              <a:t>Méthodologie</a:t>
            </a: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AA5BBCAE-A9E1-428A-86BB-CD20D0E4C0FA}"/>
              </a:ext>
            </a:extLst>
          </p:cNvPr>
          <p:cNvSpPr/>
          <p:nvPr/>
        </p:nvSpPr>
        <p:spPr>
          <a:xfrm>
            <a:off x="7808986" y="515226"/>
            <a:ext cx="313883" cy="32355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4602645-8AB3-4505-8251-29E0D6BE016E}"/>
              </a:ext>
            </a:extLst>
          </p:cNvPr>
          <p:cNvSpPr txBox="1"/>
          <p:nvPr/>
        </p:nvSpPr>
        <p:spPr>
          <a:xfrm>
            <a:off x="294671" y="2700330"/>
            <a:ext cx="1241906" cy="37502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en-US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ARS</a:t>
            </a: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53E7A2B4-1899-42B3-A5B9-B5161C7815FC}"/>
              </a:ext>
            </a:extLst>
          </p:cNvPr>
          <p:cNvCxnSpPr>
            <a:cxnSpLocks/>
            <a:stCxn id="4" idx="1"/>
            <a:endCxn id="55" idx="3"/>
          </p:cNvCxnSpPr>
          <p:nvPr/>
        </p:nvCxnSpPr>
        <p:spPr>
          <a:xfrm flipH="1" flipV="1">
            <a:off x="1536577" y="2887844"/>
            <a:ext cx="1833828" cy="806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llipse 59">
            <a:extLst>
              <a:ext uri="{FF2B5EF4-FFF2-40B4-BE49-F238E27FC236}">
                <a16:creationId xmlns:a16="http://schemas.microsoft.com/office/drawing/2014/main" id="{54E65DFB-BC76-4E30-8A9A-DF6A4EF4DD29}"/>
              </a:ext>
            </a:extLst>
          </p:cNvPr>
          <p:cNvSpPr/>
          <p:nvPr/>
        </p:nvSpPr>
        <p:spPr>
          <a:xfrm>
            <a:off x="7808985" y="1815585"/>
            <a:ext cx="313883" cy="32355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91304578-45DF-4224-9F3E-8C07A314443B}"/>
              </a:ext>
            </a:extLst>
          </p:cNvPr>
          <p:cNvSpPr txBox="1"/>
          <p:nvPr/>
        </p:nvSpPr>
        <p:spPr>
          <a:xfrm>
            <a:off x="8116831" y="1764801"/>
            <a:ext cx="39356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Mise à disposition des masques à distribuer chaque semaine par entité, en fonction du cadre d’allocation national </a:t>
            </a:r>
            <a:r>
              <a:rPr lang="fr-FR" sz="1400" dirty="0" smtClean="0"/>
              <a:t>des </a:t>
            </a:r>
            <a:r>
              <a:rPr lang="fr-FR" sz="1400" dirty="0"/>
              <a:t>masques. </a:t>
            </a:r>
          </a:p>
          <a:p>
            <a:pPr algn="just"/>
            <a:r>
              <a:rPr lang="fr-FR" sz="1400" i="1" dirty="0">
                <a:solidFill>
                  <a:srgbClr val="FF0000"/>
                </a:solidFill>
              </a:rPr>
              <a:t>Arbitrages et ajustements des attributions </a:t>
            </a:r>
            <a:r>
              <a:rPr lang="fr-FR" sz="1400" i="1" dirty="0" smtClean="0">
                <a:solidFill>
                  <a:srgbClr val="FF0000"/>
                </a:solidFill>
              </a:rPr>
              <a:t>possibles </a:t>
            </a:r>
            <a:r>
              <a:rPr lang="fr-FR" sz="1400" i="1" dirty="0">
                <a:solidFill>
                  <a:srgbClr val="FF0000"/>
                </a:solidFill>
              </a:rPr>
              <a:t>au niveau du territoire GHT, par l’ARS, en lien avec le responsable désigné du GHT (en fonction </a:t>
            </a:r>
            <a:r>
              <a:rPr lang="fr-FR" sz="1400" i="1" dirty="0" smtClean="0">
                <a:solidFill>
                  <a:srgbClr val="FF0000"/>
                </a:solidFill>
              </a:rPr>
              <a:t>des besoins de </a:t>
            </a:r>
            <a:r>
              <a:rPr lang="fr-FR" sz="1400" i="1" dirty="0">
                <a:solidFill>
                  <a:srgbClr val="FF0000"/>
                </a:solidFill>
              </a:rPr>
              <a:t>chaque entité, par exemple selon l’impact de la déprogrammation).</a:t>
            </a:r>
            <a:endParaRPr lang="fr-FR" sz="1400" i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C53191C2-D485-42A4-9423-6F69FC0591DC}"/>
              </a:ext>
            </a:extLst>
          </p:cNvPr>
          <p:cNvSpPr txBox="1"/>
          <p:nvPr/>
        </p:nvSpPr>
        <p:spPr>
          <a:xfrm>
            <a:off x="287903" y="1578376"/>
            <a:ext cx="1241906" cy="375027"/>
          </a:xfrm>
          <a:prstGeom prst="rect">
            <a:avLst/>
          </a:prstGeom>
          <a:solidFill>
            <a:srgbClr val="FF000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en-US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Cellule de crise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1CD4E77-AFB4-41CB-B92F-5DC905E58C62}"/>
              </a:ext>
            </a:extLst>
          </p:cNvPr>
          <p:cNvSpPr/>
          <p:nvPr/>
        </p:nvSpPr>
        <p:spPr>
          <a:xfrm>
            <a:off x="8135003" y="3727753"/>
            <a:ext cx="38372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/>
              <a:t>Centralisation des réceptions et </a:t>
            </a:r>
            <a:r>
              <a:rPr lang="fr-FR" sz="1400" dirty="0" smtClean="0"/>
              <a:t>informations </a:t>
            </a:r>
            <a:r>
              <a:rPr lang="fr-FR" sz="1400" dirty="0"/>
              <a:t>par le responsable désigné du GHT aux </a:t>
            </a:r>
            <a:r>
              <a:rPr lang="fr-FR" sz="1400" dirty="0" smtClean="0"/>
              <a:t>entités </a:t>
            </a:r>
            <a:r>
              <a:rPr lang="fr-FR" sz="1400" dirty="0"/>
              <a:t>pour </a:t>
            </a:r>
            <a:r>
              <a:rPr lang="fr-FR" sz="1400" dirty="0" smtClean="0"/>
              <a:t>qu’elles </a:t>
            </a:r>
            <a:r>
              <a:rPr lang="fr-FR" sz="1400" dirty="0"/>
              <a:t>organisent l’enlèvement </a:t>
            </a:r>
            <a:r>
              <a:rPr lang="fr-FR" sz="1400" dirty="0" smtClean="0"/>
              <a:t>de </a:t>
            </a:r>
            <a:r>
              <a:rPr lang="fr-FR" sz="1400" dirty="0"/>
              <a:t>leur attribution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04585A33-3078-48C6-9141-CC167618CCE6}"/>
              </a:ext>
            </a:extLst>
          </p:cNvPr>
          <p:cNvSpPr/>
          <p:nvPr/>
        </p:nvSpPr>
        <p:spPr>
          <a:xfrm>
            <a:off x="1839495" y="1234661"/>
            <a:ext cx="313883" cy="32355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8A9484FE-8575-448F-B784-77FF450DA4B7}"/>
              </a:ext>
            </a:extLst>
          </p:cNvPr>
          <p:cNvSpPr/>
          <p:nvPr/>
        </p:nvSpPr>
        <p:spPr>
          <a:xfrm>
            <a:off x="4814663" y="2548916"/>
            <a:ext cx="313883" cy="32355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043859FB-6345-4D09-AF52-5ECD8ADFBDB3}"/>
              </a:ext>
            </a:extLst>
          </p:cNvPr>
          <p:cNvSpPr/>
          <p:nvPr/>
        </p:nvSpPr>
        <p:spPr>
          <a:xfrm>
            <a:off x="7821120" y="3767043"/>
            <a:ext cx="313883" cy="32355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77D197A4-112B-4DE8-8DAD-A9898460D804}"/>
              </a:ext>
            </a:extLst>
          </p:cNvPr>
          <p:cNvSpPr/>
          <p:nvPr/>
        </p:nvSpPr>
        <p:spPr>
          <a:xfrm>
            <a:off x="3760631" y="3267589"/>
            <a:ext cx="313883" cy="32355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3B70A74F-1370-4C99-868F-775588E679AA}"/>
              </a:ext>
            </a:extLst>
          </p:cNvPr>
          <p:cNvSpPr/>
          <p:nvPr/>
        </p:nvSpPr>
        <p:spPr>
          <a:xfrm>
            <a:off x="7848949" y="4889444"/>
            <a:ext cx="313883" cy="32355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430858F-C1FB-4572-8282-6AEBE73D05B0}"/>
              </a:ext>
            </a:extLst>
          </p:cNvPr>
          <p:cNvSpPr/>
          <p:nvPr/>
        </p:nvSpPr>
        <p:spPr>
          <a:xfrm>
            <a:off x="-3235" y="5450606"/>
            <a:ext cx="3964236" cy="14073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i="1" dirty="0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264DD590-88CA-4E20-A648-A212FCD2B69B}"/>
              </a:ext>
            </a:extLst>
          </p:cNvPr>
          <p:cNvSpPr/>
          <p:nvPr/>
        </p:nvSpPr>
        <p:spPr>
          <a:xfrm>
            <a:off x="1060765" y="2199459"/>
            <a:ext cx="313883" cy="32355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550DB8A-D0C7-4333-8F7E-944EE94219B6}"/>
              </a:ext>
            </a:extLst>
          </p:cNvPr>
          <p:cNvSpPr/>
          <p:nvPr/>
        </p:nvSpPr>
        <p:spPr>
          <a:xfrm>
            <a:off x="8160470" y="4871789"/>
            <a:ext cx="383727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solidFill>
                  <a:srgbClr val="FF0000"/>
                </a:solidFill>
              </a:rPr>
              <a:t>Monitoring par les ARS : remontées des indicateurs par l’ARS vers la cellules logistique nationale (risques de ruptures et écarts majeurs de consommation par rapport au cadre d’allocation)</a:t>
            </a:r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F15AF9E0-8CC9-4023-9E42-E4C9515F1FF5}"/>
              </a:ext>
            </a:extLst>
          </p:cNvPr>
          <p:cNvCxnSpPr>
            <a:cxnSpLocks/>
            <a:stCxn id="55" idx="0"/>
            <a:endCxn id="62" idx="2"/>
          </p:cNvCxnSpPr>
          <p:nvPr/>
        </p:nvCxnSpPr>
        <p:spPr>
          <a:xfrm flipH="1" flipV="1">
            <a:off x="908856" y="1953403"/>
            <a:ext cx="6768" cy="746927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avec flèche 79">
            <a:extLst>
              <a:ext uri="{FF2B5EF4-FFF2-40B4-BE49-F238E27FC236}">
                <a16:creationId xmlns:a16="http://schemas.microsoft.com/office/drawing/2014/main" id="{38F7E89E-EDA6-4343-8958-763D7E1836E3}"/>
              </a:ext>
            </a:extLst>
          </p:cNvPr>
          <p:cNvCxnSpPr>
            <a:cxnSpLocks/>
          </p:cNvCxnSpPr>
          <p:nvPr/>
        </p:nvCxnSpPr>
        <p:spPr>
          <a:xfrm>
            <a:off x="1568177" y="1642818"/>
            <a:ext cx="1611360" cy="15966"/>
          </a:xfrm>
          <a:prstGeom prst="straightConnector1">
            <a:avLst/>
          </a:prstGeom>
          <a:ln w="38100">
            <a:solidFill>
              <a:schemeClr val="bg2">
                <a:lumMod val="9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9063B21D-0AE9-49B2-AEBC-DE222E33C63C}"/>
              </a:ext>
            </a:extLst>
          </p:cNvPr>
          <p:cNvCxnSpPr>
            <a:cxnSpLocks/>
          </p:cNvCxnSpPr>
          <p:nvPr/>
        </p:nvCxnSpPr>
        <p:spPr>
          <a:xfrm>
            <a:off x="252198" y="6356192"/>
            <a:ext cx="593555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 : en angle 90">
            <a:extLst>
              <a:ext uri="{FF2B5EF4-FFF2-40B4-BE49-F238E27FC236}">
                <a16:creationId xmlns:a16="http://schemas.microsoft.com/office/drawing/2014/main" id="{74A3ECA0-6F7B-468F-BD76-40701EA8FD65}"/>
              </a:ext>
            </a:extLst>
          </p:cNvPr>
          <p:cNvCxnSpPr>
            <a:cxnSpLocks/>
            <a:stCxn id="4" idx="2"/>
            <a:endCxn id="9" idx="0"/>
          </p:cNvCxnSpPr>
          <p:nvPr/>
        </p:nvCxnSpPr>
        <p:spPr>
          <a:xfrm rot="5400000">
            <a:off x="2881503" y="2855456"/>
            <a:ext cx="958368" cy="1636757"/>
          </a:xfrm>
          <a:prstGeom prst="bentConnector3">
            <a:avLst>
              <a:gd name="adj1" fmla="val 50000"/>
            </a:avLst>
          </a:prstGeom>
          <a:ln w="3810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ZoneTexte 103">
            <a:extLst>
              <a:ext uri="{FF2B5EF4-FFF2-40B4-BE49-F238E27FC236}">
                <a16:creationId xmlns:a16="http://schemas.microsoft.com/office/drawing/2014/main" id="{8A29DC4D-2209-426E-9669-484DEAEFE313}"/>
              </a:ext>
            </a:extLst>
          </p:cNvPr>
          <p:cNvSpPr txBox="1"/>
          <p:nvPr/>
        </p:nvSpPr>
        <p:spPr>
          <a:xfrm>
            <a:off x="6147660" y="4153019"/>
            <a:ext cx="1183453" cy="61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fr-FR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AC8037">
                    <a:lumMod val="50000"/>
                  </a:srgbClr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400">
                <a:solidFill>
                  <a:schemeClr val="tx1"/>
                </a:solidFill>
              </a:rPr>
              <a:t>Transporteurs sanitaires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71E62656-C606-4261-AE4C-1F1000BF9C96}"/>
              </a:ext>
            </a:extLst>
          </p:cNvPr>
          <p:cNvSpPr txBox="1"/>
          <p:nvPr/>
        </p:nvSpPr>
        <p:spPr>
          <a:xfrm>
            <a:off x="2368" y="-17896"/>
            <a:ext cx="7730747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/>
              <a:t>France METROPOLITAINE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39B428FF-0991-4C23-9BA1-3D62CBEDD881}"/>
              </a:ext>
            </a:extLst>
          </p:cNvPr>
          <p:cNvCxnSpPr>
            <a:cxnSpLocks/>
          </p:cNvCxnSpPr>
          <p:nvPr/>
        </p:nvCxnSpPr>
        <p:spPr>
          <a:xfrm>
            <a:off x="1575389" y="1896787"/>
            <a:ext cx="3651973" cy="14091"/>
          </a:xfrm>
          <a:prstGeom prst="straightConnector1">
            <a:avLst/>
          </a:prstGeom>
          <a:ln w="38100">
            <a:solidFill>
              <a:schemeClr val="bg2">
                <a:lumMod val="9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B328B714-2E98-401D-9C7C-0DAE0A8F819F}"/>
              </a:ext>
            </a:extLst>
          </p:cNvPr>
          <p:cNvSpPr/>
          <p:nvPr/>
        </p:nvSpPr>
        <p:spPr>
          <a:xfrm>
            <a:off x="1536577" y="1641133"/>
            <a:ext cx="16969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/>
              <a:t>Pilotage des flux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2DF52F0-09DD-421D-8944-7C3C51E7F46B}"/>
              </a:ext>
            </a:extLst>
          </p:cNvPr>
          <p:cNvSpPr/>
          <p:nvPr/>
        </p:nvSpPr>
        <p:spPr>
          <a:xfrm>
            <a:off x="1598796" y="2865774"/>
            <a:ext cx="16969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/>
              <a:t>Alerte si risque de rupture GHT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B126BEE9-AE87-4885-A1F4-CFF5BA118F56}"/>
              </a:ext>
            </a:extLst>
          </p:cNvPr>
          <p:cNvSpPr txBox="1"/>
          <p:nvPr/>
        </p:nvSpPr>
        <p:spPr>
          <a:xfrm>
            <a:off x="4752281" y="4153019"/>
            <a:ext cx="1325122" cy="61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fr-FR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AC8037">
                    <a:lumMod val="50000"/>
                  </a:srgbClr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400">
                <a:solidFill>
                  <a:schemeClr val="tx1"/>
                </a:solidFill>
              </a:rPr>
              <a:t>Etablissements pour personnes handicapées 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84" name="Connecteur : en angle 83">
            <a:extLst>
              <a:ext uri="{FF2B5EF4-FFF2-40B4-BE49-F238E27FC236}">
                <a16:creationId xmlns:a16="http://schemas.microsoft.com/office/drawing/2014/main" id="{61FA6EA6-24F3-4386-BD14-0761BBC823B6}"/>
              </a:ext>
            </a:extLst>
          </p:cNvPr>
          <p:cNvCxnSpPr>
            <a:cxnSpLocks/>
            <a:stCxn id="4" idx="2"/>
            <a:endCxn id="83" idx="0"/>
          </p:cNvCxnSpPr>
          <p:nvPr/>
        </p:nvCxnSpPr>
        <p:spPr>
          <a:xfrm rot="16200000" flipH="1">
            <a:off x="4317769" y="3055945"/>
            <a:ext cx="958369" cy="1235777"/>
          </a:xfrm>
          <a:prstGeom prst="bentConnector3">
            <a:avLst>
              <a:gd name="adj1" fmla="val 50000"/>
            </a:avLst>
          </a:prstGeom>
          <a:ln w="3810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30A95A67-F740-43AD-81E6-F0FE8521D155}"/>
              </a:ext>
            </a:extLst>
          </p:cNvPr>
          <p:cNvSpPr/>
          <p:nvPr/>
        </p:nvSpPr>
        <p:spPr>
          <a:xfrm>
            <a:off x="3317059" y="1866781"/>
            <a:ext cx="16969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/>
              <a:t>ou</a:t>
            </a:r>
          </a:p>
        </p:txBody>
      </p:sp>
      <p:cxnSp>
        <p:nvCxnSpPr>
          <p:cNvPr id="63" name="Connecteur : en angle 62">
            <a:extLst>
              <a:ext uri="{FF2B5EF4-FFF2-40B4-BE49-F238E27FC236}">
                <a16:creationId xmlns:a16="http://schemas.microsoft.com/office/drawing/2014/main" id="{3E080257-C850-4D32-9AFC-58E5D18DD3EA}"/>
              </a:ext>
            </a:extLst>
          </p:cNvPr>
          <p:cNvCxnSpPr>
            <a:cxnSpLocks/>
            <a:stCxn id="4" idx="2"/>
            <a:endCxn id="104" idx="0"/>
          </p:cNvCxnSpPr>
          <p:nvPr/>
        </p:nvCxnSpPr>
        <p:spPr>
          <a:xfrm rot="16200000" flipH="1">
            <a:off x="4980042" y="2393673"/>
            <a:ext cx="958369" cy="2560322"/>
          </a:xfrm>
          <a:prstGeom prst="bentConnector3">
            <a:avLst>
              <a:gd name="adj1" fmla="val 50000"/>
            </a:avLst>
          </a:prstGeom>
          <a:ln w="3810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54A5EA79-493F-4904-8BCD-DF9CCFC2C17F}"/>
              </a:ext>
            </a:extLst>
          </p:cNvPr>
          <p:cNvSpPr txBox="1"/>
          <p:nvPr/>
        </p:nvSpPr>
        <p:spPr>
          <a:xfrm>
            <a:off x="121293" y="6460503"/>
            <a:ext cx="767690" cy="3487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35467" tIns="0" rIns="35467" bIns="0" rtlCol="0" anchor="ctr" anchorCtr="0">
            <a:noAutofit/>
          </a:bodyPr>
          <a:lstStyle>
            <a:defPPr>
              <a:defRPr lang="fr-FR"/>
            </a:defPPr>
            <a:lvl1pPr marR="0" lvl="0" indent="0" algn="ctr" defTabSz="102769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AC8037">
                    <a:lumMod val="50000"/>
                  </a:srgbClr>
                </a:solidFill>
                <a:effectLst/>
                <a:uLnTx/>
                <a:uFillTx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400" dirty="0">
                <a:solidFill>
                  <a:schemeClr val="tx1"/>
                </a:solidFill>
              </a:rPr>
              <a:t>Entité</a:t>
            </a:r>
          </a:p>
        </p:txBody>
      </p:sp>
    </p:spTree>
    <p:extLst>
      <p:ext uri="{BB962C8B-B14F-4D97-AF65-F5344CB8AC3E}">
        <p14:creationId xmlns:p14="http://schemas.microsoft.com/office/powerpoint/2010/main" val="3413653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able_x0020_de_x0020_la_x0020_mission xmlns="d9f03720-b8ae-421d-aac3-a87aa8744408">
      <UserInfo>
        <DisplayName/>
        <AccountId xsi:nil="true"/>
        <AccountType/>
      </UserInfo>
    </Responsable_x0020_de_x0020_la_x0020_mission>
    <k50f21cde6304a4489dcac2379c68131 xmlns="d9f03720-b8ae-421d-aac3-a87aa8744408">
      <Terms xmlns="http://schemas.microsoft.com/office/infopath/2007/PartnerControls"/>
    </k50f21cde6304a4489dcac2379c68131>
    <TaxCatchAll xmlns="b72625ff-4a9a-47de-a906-fa4406f08287"/>
    <Mission_x0020_Active_x0020__x003f_ xmlns="d9f03720-b8ae-421d-aac3-a87aa8744408">true</Mission_x0020_Active_x0020__x003f_>
    <ma7852d7954d44269de9e0e4a46b8b5c xmlns="d9f03720-b8ae-421d-aac3-a87aa8744408">
      <Terms xmlns="http://schemas.microsoft.com/office/infopath/2007/PartnerControls"/>
    </ma7852d7954d44269de9e0e4a46b8b5c>
    <SharedWithUsers xmlns="b72625ff-4a9a-47de-a906-fa4406f08287">
      <UserInfo>
        <DisplayName>Arnaud Deshayes</DisplayName>
        <AccountId>34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00E20D38C9D3469B8F8F5F1C517A5B" ma:contentTypeVersion="20" ma:contentTypeDescription="Crée un document." ma:contentTypeScope="" ma:versionID="e17190fd1321135bb038f9ddab19437e">
  <xsd:schema xmlns:xsd="http://www.w3.org/2001/XMLSchema" xmlns:xs="http://www.w3.org/2001/XMLSchema" xmlns:p="http://schemas.microsoft.com/office/2006/metadata/properties" xmlns:ns2="d9f03720-b8ae-421d-aac3-a87aa8744408" xmlns:ns3="b72625ff-4a9a-47de-a906-fa4406f08287" targetNamespace="http://schemas.microsoft.com/office/2006/metadata/properties" ma:root="true" ma:fieldsID="daf17079d897fc9fc966a81c29ca113c" ns2:_="" ns3:_="">
    <xsd:import namespace="d9f03720-b8ae-421d-aac3-a87aa8744408"/>
    <xsd:import namespace="b72625ff-4a9a-47de-a906-fa4406f08287"/>
    <xsd:element name="properties">
      <xsd:complexType>
        <xsd:sequence>
          <xsd:element name="documentManagement">
            <xsd:complexType>
              <xsd:all>
                <xsd:element ref="ns2:Mission_x0020_Active_x0020__x003f_" minOccurs="0"/>
                <xsd:element ref="ns2:Responsable_x0020_de_x0020_la_x0020_mission" minOccurs="0"/>
                <xsd:element ref="ns2:MediaServiceMetadata" minOccurs="0"/>
                <xsd:element ref="ns2:MediaServiceFastMetadata" minOccurs="0"/>
                <xsd:element ref="ns2:ma7852d7954d44269de9e0e4a46b8b5c" minOccurs="0"/>
                <xsd:element ref="ns3:TaxCatchAll" minOccurs="0"/>
                <xsd:element ref="ns2:k50f21cde6304a4489dcac2379c68131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f03720-b8ae-421d-aac3-a87aa8744408" elementFormDefault="qualified">
    <xsd:import namespace="http://schemas.microsoft.com/office/2006/documentManagement/types"/>
    <xsd:import namespace="http://schemas.microsoft.com/office/infopath/2007/PartnerControls"/>
    <xsd:element name="Mission_x0020_Active_x0020__x003f_" ma:index="8" nillable="true" ma:displayName="Mission Active ?" ma:default="1" ma:internalName="Mission_x0020_Active_x0020__x003f_">
      <xsd:simpleType>
        <xsd:restriction base="dms:Boolean"/>
      </xsd:simpleType>
    </xsd:element>
    <xsd:element name="Responsable_x0020_de_x0020_la_x0020_mission" ma:index="9" nillable="true" ma:displayName="Responsable de la mission" ma:list="UserInfo" ma:SharePointGroup="0" ma:internalName="Responsable_x0020_de_x0020_la_x0020_mission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a7852d7954d44269de9e0e4a46b8b5c" ma:index="13" nillable="true" ma:taxonomy="true" ma:internalName="ma7852d7954d44269de9e0e4a46b8b5c" ma:taxonomyFieldName="Offre_x0020_M_x00e9_tier" ma:displayName="Métier" ma:readOnly="false" ma:default="" ma:fieldId="{6a7852d7-954d-4426-9de9-e0e4a46b8b5c}" ma:taxonomyMulti="true" ma:sspId="8b8951a4-2fc0-439e-bf8d-adb4ea2654e6" ma:termSetId="3ddc99de-829c-4a94-b930-35368e851f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50f21cde6304a4489dcac2379c68131" ma:index="16" nillable="true" ma:taxonomy="true" ma:internalName="k50f21cde6304a4489dcac2379c68131" ma:taxonomyFieldName="Secteur" ma:displayName="Secteur" ma:default="" ma:fieldId="{450f21cd-e630-4a44-89dc-ac2379c68131}" ma:sspId="8b8951a4-2fc0-439e-bf8d-adb4ea2654e6" ma:termSetId="04133224-9089-413a-a96a-97d9aaeb4ed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625ff-4a9a-47de-a906-fa4406f0828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f7d6f64-2a86-4af0-b9f2-a92034ced2f6}" ma:internalName="TaxCatchAll" ma:showField="CatchAllData" ma:web="b72625ff-4a9a-47de-a906-fa4406f082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A0DEA8-5765-476F-B7B0-8A1151737CC2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purl.org/dc/terms/"/>
    <ds:schemaRef ds:uri="b72625ff-4a9a-47de-a906-fa4406f08287"/>
    <ds:schemaRef ds:uri="d9f03720-b8ae-421d-aac3-a87aa874440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ADB9F8E-4BE7-4895-9B70-27C42436A2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5CD582-86BD-48A0-A35C-C87F1343E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f03720-b8ae-421d-aac3-a87aa8744408"/>
    <ds:schemaRef ds:uri="b72625ff-4a9a-47de-a906-fa4406f082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217</Words>
  <Application>Microsoft Office PowerPoint</Application>
  <PresentationFormat>Grand écran</PresentationFormat>
  <Paragraphs>38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 LEMOINE</dc:creator>
  <cp:lastModifiedBy>JACQUET, Marie-Anne (DGOS/SOUS-DIR PILOTAGE PERFORMANCE/PF)</cp:lastModifiedBy>
  <cp:revision>23</cp:revision>
  <dcterms:created xsi:type="dcterms:W3CDTF">2020-03-13T10:59:02Z</dcterms:created>
  <dcterms:modified xsi:type="dcterms:W3CDTF">2020-03-17T11:34:02Z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0x010100B100E20D38C9D3469B8F8F5F1C517A5B</vt:lpwstr>
  </property>
  <property fmtid="{D5CDD505-2E9C-101B-9397-08002B2CF9AE}" pid="3" name="Offre Métier">
    <vt:lpwstr/>
  </property>
  <property fmtid="{D5CDD505-2E9C-101B-9397-08002B2CF9AE}" pid="4" name="Secteur">
    <vt:lpwstr/>
  </property>
</Properties>
</file>