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notesSlides/notesSlide1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864" r:id="rId2"/>
  </p:sldMasterIdLst>
  <p:notesMasterIdLst>
    <p:notesMasterId r:id="rId12"/>
  </p:notesMasterIdLst>
  <p:handoutMasterIdLst>
    <p:handoutMasterId r:id="rId13"/>
  </p:handoutMasterIdLst>
  <p:sldIdLst>
    <p:sldId id="256" r:id="rId3"/>
    <p:sldId id="2145707156" r:id="rId4"/>
    <p:sldId id="2145707171" r:id="rId5"/>
    <p:sldId id="2145707198" r:id="rId6"/>
    <p:sldId id="2145707201" r:id="rId7"/>
    <p:sldId id="2145707196" r:id="rId8"/>
    <p:sldId id="2145707191" r:id="rId9"/>
    <p:sldId id="2145707202" r:id="rId10"/>
    <p:sldId id="2145707203" r:id="rId11"/>
  </p:sldIdLst>
  <p:sldSz cx="12192000" cy="6858000"/>
  <p:notesSz cx="6797675" cy="9928225"/>
  <p:embeddedFontLst>
    <p:embeddedFont>
      <p:font typeface="Segoe UI" panose="020B0502040204020203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uteur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BF5"/>
    <a:srgbClr val="A6A6A6"/>
    <a:srgbClr val="0070C0"/>
    <a:srgbClr val="B4DE86"/>
    <a:srgbClr val="FFC6CA"/>
    <a:srgbClr val="550000"/>
    <a:srgbClr val="540000"/>
    <a:srgbClr val="54002A"/>
    <a:srgbClr val="839CCF"/>
    <a:srgbClr val="8DA4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52" autoAdjust="0"/>
  </p:normalViewPr>
  <p:slideViewPr>
    <p:cSldViewPr snapToGrid="0" snapToObjects="1">
      <p:cViewPr varScale="1">
        <p:scale>
          <a:sx n="70" d="100"/>
          <a:sy n="70" d="100"/>
        </p:scale>
        <p:origin x="552" y="54"/>
      </p:cViewPr>
      <p:guideLst/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2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7 January 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2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27583" tIns="47793" rIns="95588" bIns="47793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59" cy="498135"/>
          </a:xfrm>
          <a:prstGeom prst="rect">
            <a:avLst/>
          </a:prstGeom>
        </p:spPr>
        <p:txBody>
          <a:bodyPr vert="horz" lIns="95588" tIns="47793" rIns="927583" bIns="47793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en-US" smtClean="0"/>
              <a:t>7 January 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5588" tIns="47793" rIns="95588" bIns="47793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27583" tIns="47793" rIns="95588" bIns="47793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59" cy="498134"/>
          </a:xfrm>
          <a:prstGeom prst="rect">
            <a:avLst/>
          </a:prstGeom>
        </p:spPr>
        <p:txBody>
          <a:bodyPr vert="horz" lIns="95588" tIns="47793" rIns="927583" bIns="47793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70" y="4777769"/>
            <a:ext cx="5390736" cy="9909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7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8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153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4.png"/><Relationship Id="rId4" Type="http://schemas.openxmlformats.org/officeDocument/2006/relationships/tags" Target="../tags/tag24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1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.emf"/><Relationship Id="rId4" Type="http://schemas.openxmlformats.org/officeDocument/2006/relationships/tags" Target="../tags/tag42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6.vml"/><Relationship Id="rId6" Type="http://schemas.openxmlformats.org/officeDocument/2006/relationships/tags" Target="../tags/tag50.xml"/><Relationship Id="rId11" Type="http://schemas.openxmlformats.org/officeDocument/2006/relationships/image" Target="../media/image3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vmlDrawing" Target="../drawings/vmlDrawing7.vml"/><Relationship Id="rId6" Type="http://schemas.openxmlformats.org/officeDocument/2006/relationships/tags" Target="../tags/tag57.xml"/><Relationship Id="rId11" Type="http://schemas.openxmlformats.org/officeDocument/2006/relationships/image" Target="../media/image3.emf"/><Relationship Id="rId5" Type="http://schemas.openxmlformats.org/officeDocument/2006/relationships/tags" Target="../tags/tag56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5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8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emf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tags" Target="../tags/tag7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2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1.emf"/><Relationship Id="rId2" Type="http://schemas.openxmlformats.org/officeDocument/2006/relationships/tags" Target="../tags/tag76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8.xml"/><Relationship Id="rId9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.emf"/><Relationship Id="rId2" Type="http://schemas.openxmlformats.org/officeDocument/2006/relationships/tags" Target="../tags/tag8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8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8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1.emf"/><Relationship Id="rId2" Type="http://schemas.openxmlformats.org/officeDocument/2006/relationships/tags" Target="../tags/tag92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9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4.xml"/><Relationship Id="rId9" Type="http://schemas.openxmlformats.org/officeDocument/2006/relationships/tags" Target="../tags/tag9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2.png"/><Relationship Id="rId2" Type="http://schemas.openxmlformats.org/officeDocument/2006/relationships/tags" Target="../tags/tag100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4.xml"/><Relationship Id="rId11" Type="http://schemas.openxmlformats.org/officeDocument/2006/relationships/image" Target="../media/image3.emf"/><Relationship Id="rId5" Type="http://schemas.openxmlformats.org/officeDocument/2006/relationships/tags" Target="../tags/tag103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08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07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7" Type="http://schemas.openxmlformats.org/officeDocument/2006/relationships/image" Target="../media/image7.png"/><Relationship Id="rId2" Type="http://schemas.openxmlformats.org/officeDocument/2006/relationships/tags" Target="../tags/tag11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tags" Target="../tags/tag135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10.png"/><Relationship Id="rId2" Type="http://schemas.openxmlformats.org/officeDocument/2006/relationships/tags" Target="../tags/tag134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38.xml"/><Relationship Id="rId11" Type="http://schemas.microsoft.com/office/2007/relationships/hdphoto" Target="../media/hdphoto1.wdp"/><Relationship Id="rId5" Type="http://schemas.openxmlformats.org/officeDocument/2006/relationships/tags" Target="../tags/tag137.xml"/><Relationship Id="rId10" Type="http://schemas.openxmlformats.org/officeDocument/2006/relationships/image" Target="../media/image8.png"/><Relationship Id="rId4" Type="http://schemas.openxmlformats.org/officeDocument/2006/relationships/tags" Target="../tags/tag136.xml"/><Relationship Id="rId9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3.xml"/><Relationship Id="rId11" Type="http://schemas.openxmlformats.org/officeDocument/2006/relationships/image" Target="../media/image1.emf"/><Relationship Id="rId5" Type="http://schemas.openxmlformats.org/officeDocument/2006/relationships/tags" Target="../tags/tag142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41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2" Type="http://schemas.openxmlformats.org/officeDocument/2006/relationships/tags" Target="../tags/tag146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10" Type="http://schemas.openxmlformats.org/officeDocument/2006/relationships/image" Target="../media/image3.emf"/><Relationship Id="rId4" Type="http://schemas.openxmlformats.org/officeDocument/2006/relationships/tags" Target="../tags/tag148.xml"/><Relationship Id="rId9" Type="http://schemas.openxmlformats.org/officeDocument/2006/relationships/oleObject" Target="../embeddings/oleObject19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3.emf"/><Relationship Id="rId4" Type="http://schemas.openxmlformats.org/officeDocument/2006/relationships/tags" Target="../tags/tag154.xml"/><Relationship Id="rId9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3.emf"/><Relationship Id="rId4" Type="http://schemas.openxmlformats.org/officeDocument/2006/relationships/tags" Target="../tags/tag160.xml"/><Relationship Id="rId9" Type="http://schemas.openxmlformats.org/officeDocument/2006/relationships/oleObject" Target="../embeddings/oleObject21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68.xml"/><Relationship Id="rId11" Type="http://schemas.openxmlformats.org/officeDocument/2006/relationships/image" Target="../media/image3.emf"/><Relationship Id="rId5" Type="http://schemas.openxmlformats.org/officeDocument/2006/relationships/tags" Target="../tags/tag167.xml"/><Relationship Id="rId10" Type="http://schemas.openxmlformats.org/officeDocument/2006/relationships/oleObject" Target="../embeddings/oleObject22.bin"/><Relationship Id="rId4" Type="http://schemas.openxmlformats.org/officeDocument/2006/relationships/tags" Target="../tags/tag166.xml"/><Relationship Id="rId9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2.pn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.emf"/><Relationship Id="rId2" Type="http://schemas.openxmlformats.org/officeDocument/2006/relationships/tags" Target="../tags/tag171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75.xml"/><Relationship Id="rId11" Type="http://schemas.openxmlformats.org/officeDocument/2006/relationships/oleObject" Target="../embeddings/oleObject23.bin"/><Relationship Id="rId5" Type="http://schemas.openxmlformats.org/officeDocument/2006/relationships/tags" Target="../tags/tag17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73.xml"/><Relationship Id="rId9" Type="http://schemas.openxmlformats.org/officeDocument/2006/relationships/tags" Target="../tags/tag178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1.emf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oleObject" Target="../embeddings/oleObject24.bin"/><Relationship Id="rId2" Type="http://schemas.openxmlformats.org/officeDocument/2006/relationships/tags" Target="../tags/tag179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8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../media/image2.pn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3.emf"/><Relationship Id="rId2" Type="http://schemas.openxmlformats.org/officeDocument/2006/relationships/tags" Target="../tags/tag188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92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9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0.xml"/><Relationship Id="rId9" Type="http://schemas.openxmlformats.org/officeDocument/2006/relationships/tags" Target="../tags/tag19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2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1.emf"/><Relationship Id="rId2" Type="http://schemas.openxmlformats.org/officeDocument/2006/relationships/tags" Target="../tags/tag196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0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19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image" Target="../media/image2.pn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3.emf"/><Relationship Id="rId2" Type="http://schemas.openxmlformats.org/officeDocument/2006/relationships/tags" Target="../tags/tag204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08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microsoft.com/office/2007/relationships/hdphoto" Target="../media/hdphoto1.wdp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8.png"/><Relationship Id="rId2" Type="http://schemas.openxmlformats.org/officeDocument/2006/relationships/tags" Target="../tags/tag212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16.xml"/><Relationship Id="rId11" Type="http://schemas.openxmlformats.org/officeDocument/2006/relationships/image" Target="../media/image3.emf"/><Relationship Id="rId5" Type="http://schemas.openxmlformats.org/officeDocument/2006/relationships/tags" Target="../tags/tag215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214.xml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20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19.xml"/><Relationship Id="rId1" Type="http://schemas.openxmlformats.org/officeDocument/2006/relationships/vmlDrawing" Target="../drawings/vmlDrawing29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22.xml"/><Relationship Id="rId10" Type="http://schemas.microsoft.com/office/2007/relationships/hdphoto" Target="../media/hdphoto1.wdp"/><Relationship Id="rId4" Type="http://schemas.openxmlformats.org/officeDocument/2006/relationships/tags" Target="../tags/tag221.xml"/><Relationship Id="rId9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24.xml"/><Relationship Id="rId7" Type="http://schemas.openxmlformats.org/officeDocument/2006/relationships/image" Target="../media/image8.png"/><Relationship Id="rId2" Type="http://schemas.openxmlformats.org/officeDocument/2006/relationships/tags" Target="../tags/tag22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359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7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8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04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9382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59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73516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13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967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43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07/01/2021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039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61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7409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94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644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16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96037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3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56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65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9412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88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544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9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70126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10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61634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34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212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01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07/01/2021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00231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25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621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5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96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8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2441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05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5183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30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9903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36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02902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61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07/01/2021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534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85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503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0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534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33"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3477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54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949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04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07/01/2021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603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0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26" Type="http://schemas.openxmlformats.org/officeDocument/2006/relationships/tags" Target="../tags/tag11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34" Type="http://schemas.openxmlformats.org/officeDocument/2006/relationships/tags" Target="../tags/tag19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5" Type="http://schemas.openxmlformats.org/officeDocument/2006/relationships/tags" Target="../tags/tag10.xml"/><Relationship Id="rId33" Type="http://schemas.openxmlformats.org/officeDocument/2006/relationships/tags" Target="../tags/tag18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5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9.xml"/><Relationship Id="rId32" Type="http://schemas.openxmlformats.org/officeDocument/2006/relationships/tags" Target="../tags/tag17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tags" Target="../tags/tag8.xml"/><Relationship Id="rId28" Type="http://schemas.openxmlformats.org/officeDocument/2006/relationships/tags" Target="../tags/tag13.xml"/><Relationship Id="rId36" Type="http://schemas.openxmlformats.org/officeDocument/2006/relationships/tags" Target="../tags/tag21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31" Type="http://schemas.openxmlformats.org/officeDocument/2006/relationships/tags" Target="../tags/tag1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7.xml"/><Relationship Id="rId27" Type="http://schemas.openxmlformats.org/officeDocument/2006/relationships/tags" Target="../tags/tag12.xml"/><Relationship Id="rId30" Type="http://schemas.openxmlformats.org/officeDocument/2006/relationships/tags" Target="../tags/tag15.xml"/><Relationship Id="rId35" Type="http://schemas.openxmlformats.org/officeDocument/2006/relationships/tags" Target="../tags/tag2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ags" Target="../tags/tag114.xml"/><Relationship Id="rId26" Type="http://schemas.openxmlformats.org/officeDocument/2006/relationships/tags" Target="../tags/tag122.xml"/><Relationship Id="rId39" Type="http://schemas.openxmlformats.org/officeDocument/2006/relationships/image" Target="../media/image3.emf"/><Relationship Id="rId3" Type="http://schemas.openxmlformats.org/officeDocument/2006/relationships/slideLayout" Target="../slideLayouts/slideLayout17.xml"/><Relationship Id="rId21" Type="http://schemas.openxmlformats.org/officeDocument/2006/relationships/tags" Target="../tags/tag117.xml"/><Relationship Id="rId34" Type="http://schemas.openxmlformats.org/officeDocument/2006/relationships/tags" Target="../tags/tag130.xml"/><Relationship Id="rId42" Type="http://schemas.openxmlformats.org/officeDocument/2006/relationships/image" Target="../media/image9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113.xml"/><Relationship Id="rId25" Type="http://schemas.openxmlformats.org/officeDocument/2006/relationships/tags" Target="../tags/tag121.xml"/><Relationship Id="rId33" Type="http://schemas.openxmlformats.org/officeDocument/2006/relationships/tags" Target="../tags/tag129.xml"/><Relationship Id="rId38" Type="http://schemas.openxmlformats.org/officeDocument/2006/relationships/oleObject" Target="../embeddings/oleObject16.bin"/><Relationship Id="rId2" Type="http://schemas.openxmlformats.org/officeDocument/2006/relationships/slideLayout" Target="../slideLayouts/slideLayout16.xml"/><Relationship Id="rId16" Type="http://schemas.openxmlformats.org/officeDocument/2006/relationships/vmlDrawing" Target="../drawings/vmlDrawing16.vml"/><Relationship Id="rId20" Type="http://schemas.openxmlformats.org/officeDocument/2006/relationships/tags" Target="../tags/tag116.xml"/><Relationship Id="rId29" Type="http://schemas.openxmlformats.org/officeDocument/2006/relationships/tags" Target="../tags/tag125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ags" Target="../tags/tag120.xml"/><Relationship Id="rId32" Type="http://schemas.openxmlformats.org/officeDocument/2006/relationships/tags" Target="../tags/tag128.xml"/><Relationship Id="rId37" Type="http://schemas.openxmlformats.org/officeDocument/2006/relationships/tags" Target="../tags/tag133.xml"/><Relationship Id="rId40" Type="http://schemas.openxmlformats.org/officeDocument/2006/relationships/image" Target="../media/image8.png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23" Type="http://schemas.openxmlformats.org/officeDocument/2006/relationships/tags" Target="../tags/tag119.xml"/><Relationship Id="rId28" Type="http://schemas.openxmlformats.org/officeDocument/2006/relationships/tags" Target="../tags/tag124.xml"/><Relationship Id="rId36" Type="http://schemas.openxmlformats.org/officeDocument/2006/relationships/tags" Target="../tags/tag132.xml"/><Relationship Id="rId10" Type="http://schemas.openxmlformats.org/officeDocument/2006/relationships/slideLayout" Target="../slideLayouts/slideLayout24.xml"/><Relationship Id="rId19" Type="http://schemas.openxmlformats.org/officeDocument/2006/relationships/tags" Target="../tags/tag115.xml"/><Relationship Id="rId31" Type="http://schemas.openxmlformats.org/officeDocument/2006/relationships/tags" Target="../tags/tag12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118.xml"/><Relationship Id="rId27" Type="http://schemas.openxmlformats.org/officeDocument/2006/relationships/tags" Target="../tags/tag123.xml"/><Relationship Id="rId30" Type="http://schemas.openxmlformats.org/officeDocument/2006/relationships/tags" Target="../tags/tag126.xml"/><Relationship Id="rId35" Type="http://schemas.openxmlformats.org/officeDocument/2006/relationships/tags" Target="../tags/tag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2920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01" name="think-cell Slide" r:id="rId37" imgW="413" imgH="416" progId="TCLayout.ActiveDocument.1">
                  <p:embed/>
                </p:oleObj>
              </mc:Choice>
              <mc:Fallback>
                <p:oleObj name="think-cell Slide" r:id="rId37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19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07/01/2021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885177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61" name="think-cell Slide" r:id="rId38" imgW="592" imgH="591" progId="TCLayout.ActiveDocument.1">
                  <p:embed/>
                </p:oleObj>
              </mc:Choice>
              <mc:Fallback>
                <p:oleObj name="think-cell Slide" r:id="rId3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7" Type="http://schemas.openxmlformats.org/officeDocument/2006/relationships/oleObject" Target="../embeddings/oleObject32.bin"/><Relationship Id="rId2" Type="http://schemas.openxmlformats.org/officeDocument/2006/relationships/tags" Target="../tags/tag225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1.bin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oleObject" Target="../embeddings/oleObject33.bin"/><Relationship Id="rId18" Type="http://schemas.openxmlformats.org/officeDocument/2006/relationships/image" Target="../media/image16.svg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4.png"/><Relationship Id="rId2" Type="http://schemas.openxmlformats.org/officeDocument/2006/relationships/tags" Target="../tags/tag227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vmlDrawing" Target="../drawings/vmlDrawing32.v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5" Type="http://schemas.openxmlformats.org/officeDocument/2006/relationships/image" Target="../media/image13.png"/><Relationship Id="rId10" Type="http://schemas.openxmlformats.org/officeDocument/2006/relationships/tags" Target="../tags/tag235.xml"/><Relationship Id="rId19" Type="http://schemas.openxmlformats.org/officeDocument/2006/relationships/image" Target="../media/image15.png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38.xml"/><Relationship Id="rId7" Type="http://schemas.openxmlformats.org/officeDocument/2006/relationships/oleObject" Target="../embeddings/oleObject34.bin"/><Relationship Id="rId2" Type="http://schemas.openxmlformats.org/officeDocument/2006/relationships/tags" Target="../tags/tag237.xml"/><Relationship Id="rId1" Type="http://schemas.openxmlformats.org/officeDocument/2006/relationships/vmlDrawing" Target="../drawings/vmlDrawing33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40.xml"/><Relationship Id="rId4" Type="http://schemas.openxmlformats.org/officeDocument/2006/relationships/tags" Target="../tags/tag23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2.xml"/><Relationship Id="rId7" Type="http://schemas.openxmlformats.org/officeDocument/2006/relationships/oleObject" Target="../embeddings/oleObject34.bin"/><Relationship Id="rId2" Type="http://schemas.openxmlformats.org/officeDocument/2006/relationships/tags" Target="../tags/tag241.xml"/><Relationship Id="rId1" Type="http://schemas.openxmlformats.org/officeDocument/2006/relationships/vmlDrawing" Target="../drawings/vmlDrawing3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44.xml"/><Relationship Id="rId4" Type="http://schemas.openxmlformats.org/officeDocument/2006/relationships/tags" Target="../tags/tag24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image" Target="../media/image12.emf"/><Relationship Id="rId18" Type="http://schemas.openxmlformats.org/officeDocument/2006/relationships/image" Target="../media/image18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22.svg"/><Relationship Id="rId2" Type="http://schemas.openxmlformats.org/officeDocument/2006/relationships/tags" Target="../tags/tag245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35.vml"/><Relationship Id="rId6" Type="http://schemas.openxmlformats.org/officeDocument/2006/relationships/tags" Target="../tags/tag24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48.xml"/><Relationship Id="rId15" Type="http://schemas.openxmlformats.org/officeDocument/2006/relationships/image" Target="../media/image20.svg"/><Relationship Id="rId10" Type="http://schemas.openxmlformats.org/officeDocument/2006/relationships/tags" Target="../tags/tag253.xml"/><Relationship Id="rId19" Type="http://schemas.openxmlformats.org/officeDocument/2006/relationships/image" Target="../media/image24.svg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55.xml"/><Relationship Id="rId7" Type="http://schemas.openxmlformats.org/officeDocument/2006/relationships/oleObject" Target="../embeddings/oleObject34.bin"/><Relationship Id="rId2" Type="http://schemas.openxmlformats.org/officeDocument/2006/relationships/tags" Target="../tags/tag254.xml"/><Relationship Id="rId1" Type="http://schemas.openxmlformats.org/officeDocument/2006/relationships/vmlDrawing" Target="../drawings/vmlDrawing36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9" Type="http://schemas.openxmlformats.org/officeDocument/2006/relationships/hyperlink" Target="http://www.sante.f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58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65.xml"/><Relationship Id="rId13" Type="http://schemas.openxmlformats.org/officeDocument/2006/relationships/tags" Target="../tags/tag270.xml"/><Relationship Id="rId18" Type="http://schemas.openxmlformats.org/officeDocument/2006/relationships/oleObject" Target="../embeddings/oleObject37.bin"/><Relationship Id="rId3" Type="http://schemas.openxmlformats.org/officeDocument/2006/relationships/tags" Target="../tags/tag260.xml"/><Relationship Id="rId7" Type="http://schemas.openxmlformats.org/officeDocument/2006/relationships/tags" Target="../tags/tag264.xml"/><Relationship Id="rId12" Type="http://schemas.openxmlformats.org/officeDocument/2006/relationships/tags" Target="../tags/tag269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259.xml"/><Relationship Id="rId16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5" Type="http://schemas.openxmlformats.org/officeDocument/2006/relationships/tags" Target="../tags/tag262.xml"/><Relationship Id="rId15" Type="http://schemas.openxmlformats.org/officeDocument/2006/relationships/tags" Target="../tags/tag272.xml"/><Relationship Id="rId10" Type="http://schemas.openxmlformats.org/officeDocument/2006/relationships/tags" Target="../tags/tag267.xml"/><Relationship Id="rId19" Type="http://schemas.openxmlformats.org/officeDocument/2006/relationships/image" Target="../media/image12.emf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tags" Target="../tags/tag27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284.xml"/><Relationship Id="rId18" Type="http://schemas.openxmlformats.org/officeDocument/2006/relationships/tags" Target="../tags/tag289.xml"/><Relationship Id="rId26" Type="http://schemas.openxmlformats.org/officeDocument/2006/relationships/tags" Target="../tags/tag297.xml"/><Relationship Id="rId39" Type="http://schemas.openxmlformats.org/officeDocument/2006/relationships/tags" Target="../tags/tag310.xml"/><Relationship Id="rId3" Type="http://schemas.openxmlformats.org/officeDocument/2006/relationships/tags" Target="../tags/tag274.xml"/><Relationship Id="rId21" Type="http://schemas.openxmlformats.org/officeDocument/2006/relationships/tags" Target="../tags/tag292.xml"/><Relationship Id="rId34" Type="http://schemas.openxmlformats.org/officeDocument/2006/relationships/tags" Target="../tags/tag305.xml"/><Relationship Id="rId42" Type="http://schemas.openxmlformats.org/officeDocument/2006/relationships/tags" Target="../tags/tag313.xml"/><Relationship Id="rId47" Type="http://schemas.openxmlformats.org/officeDocument/2006/relationships/tags" Target="../tags/tag318.xml"/><Relationship Id="rId50" Type="http://schemas.openxmlformats.org/officeDocument/2006/relationships/notesSlide" Target="../notesSlides/notesSlide2.xml"/><Relationship Id="rId7" Type="http://schemas.openxmlformats.org/officeDocument/2006/relationships/tags" Target="../tags/tag278.xml"/><Relationship Id="rId12" Type="http://schemas.openxmlformats.org/officeDocument/2006/relationships/tags" Target="../tags/tag283.xml"/><Relationship Id="rId17" Type="http://schemas.openxmlformats.org/officeDocument/2006/relationships/tags" Target="../tags/tag288.xml"/><Relationship Id="rId25" Type="http://schemas.openxmlformats.org/officeDocument/2006/relationships/tags" Target="../tags/tag296.xml"/><Relationship Id="rId33" Type="http://schemas.openxmlformats.org/officeDocument/2006/relationships/tags" Target="../tags/tag304.xml"/><Relationship Id="rId38" Type="http://schemas.openxmlformats.org/officeDocument/2006/relationships/tags" Target="../tags/tag309.xml"/><Relationship Id="rId46" Type="http://schemas.openxmlformats.org/officeDocument/2006/relationships/tags" Target="../tags/tag317.xml"/><Relationship Id="rId2" Type="http://schemas.openxmlformats.org/officeDocument/2006/relationships/tags" Target="../tags/tag273.xml"/><Relationship Id="rId16" Type="http://schemas.openxmlformats.org/officeDocument/2006/relationships/tags" Target="../tags/tag287.xml"/><Relationship Id="rId20" Type="http://schemas.openxmlformats.org/officeDocument/2006/relationships/tags" Target="../tags/tag291.xml"/><Relationship Id="rId29" Type="http://schemas.openxmlformats.org/officeDocument/2006/relationships/tags" Target="../tags/tag300.xml"/><Relationship Id="rId41" Type="http://schemas.openxmlformats.org/officeDocument/2006/relationships/tags" Target="../tags/tag312.xml"/><Relationship Id="rId1" Type="http://schemas.openxmlformats.org/officeDocument/2006/relationships/vmlDrawing" Target="../drawings/vmlDrawing39.v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24" Type="http://schemas.openxmlformats.org/officeDocument/2006/relationships/tags" Target="../tags/tag295.xml"/><Relationship Id="rId32" Type="http://schemas.openxmlformats.org/officeDocument/2006/relationships/tags" Target="../tags/tag303.xml"/><Relationship Id="rId37" Type="http://schemas.openxmlformats.org/officeDocument/2006/relationships/tags" Target="../tags/tag308.xml"/><Relationship Id="rId40" Type="http://schemas.openxmlformats.org/officeDocument/2006/relationships/tags" Target="../tags/tag311.xml"/><Relationship Id="rId45" Type="http://schemas.openxmlformats.org/officeDocument/2006/relationships/tags" Target="../tags/tag316.xml"/><Relationship Id="rId5" Type="http://schemas.openxmlformats.org/officeDocument/2006/relationships/tags" Target="../tags/tag276.xml"/><Relationship Id="rId15" Type="http://schemas.openxmlformats.org/officeDocument/2006/relationships/tags" Target="../tags/tag286.xml"/><Relationship Id="rId23" Type="http://schemas.openxmlformats.org/officeDocument/2006/relationships/tags" Target="../tags/tag294.xml"/><Relationship Id="rId28" Type="http://schemas.openxmlformats.org/officeDocument/2006/relationships/tags" Target="../tags/tag299.xml"/><Relationship Id="rId36" Type="http://schemas.openxmlformats.org/officeDocument/2006/relationships/tags" Target="../tags/tag307.xml"/><Relationship Id="rId49" Type="http://schemas.openxmlformats.org/officeDocument/2006/relationships/slideLayout" Target="../slideLayouts/slideLayout2.xml"/><Relationship Id="rId10" Type="http://schemas.openxmlformats.org/officeDocument/2006/relationships/tags" Target="../tags/tag281.xml"/><Relationship Id="rId19" Type="http://schemas.openxmlformats.org/officeDocument/2006/relationships/tags" Target="../tags/tag290.xml"/><Relationship Id="rId31" Type="http://schemas.openxmlformats.org/officeDocument/2006/relationships/tags" Target="../tags/tag302.xml"/><Relationship Id="rId44" Type="http://schemas.openxmlformats.org/officeDocument/2006/relationships/tags" Target="../tags/tag315.xml"/><Relationship Id="rId52" Type="http://schemas.openxmlformats.org/officeDocument/2006/relationships/image" Target="../media/image12.emf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tags" Target="../tags/tag285.xml"/><Relationship Id="rId22" Type="http://schemas.openxmlformats.org/officeDocument/2006/relationships/tags" Target="../tags/tag293.xml"/><Relationship Id="rId27" Type="http://schemas.openxmlformats.org/officeDocument/2006/relationships/tags" Target="../tags/tag298.xml"/><Relationship Id="rId30" Type="http://schemas.openxmlformats.org/officeDocument/2006/relationships/tags" Target="../tags/tag301.xml"/><Relationship Id="rId35" Type="http://schemas.openxmlformats.org/officeDocument/2006/relationships/tags" Target="../tags/tag306.xml"/><Relationship Id="rId43" Type="http://schemas.openxmlformats.org/officeDocument/2006/relationships/tags" Target="../tags/tag314.xml"/><Relationship Id="rId48" Type="http://schemas.openxmlformats.org/officeDocument/2006/relationships/tags" Target="../tags/tag319.xml"/><Relationship Id="rId8" Type="http://schemas.openxmlformats.org/officeDocument/2006/relationships/tags" Target="../tags/tag279.xml"/><Relationship Id="rId51" Type="http://schemas.openxmlformats.org/officeDocument/2006/relationships/oleObject" Target="../embeddings/oleObject3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0475E66-1D91-4E8E-9A2C-2CFB1C6CCB5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630881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75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E6F5A5-0D09-456E-A47D-98F0E65F05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02397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76" name="think-cell Slide" r:id="rId7" imgW="395" imgH="396" progId="TCLayout.ActiveDocument.1">
                  <p:embed/>
                </p:oleObj>
              </mc:Choice>
              <mc:Fallback>
                <p:oleObj name="think-cell Slide" r:id="rId7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F69D76-7B01-46BE-AAEB-395AEAE8BD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Jeudi 6 janvier </a:t>
            </a:r>
            <a:r>
              <a:rPr lang="fr-FR" dirty="0"/>
              <a:t>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35D4A-2608-4130-9EB3-D8889F1BF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Eléments pour la concertation</a:t>
            </a:r>
            <a:endParaRPr lang="fr-F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55B9BD-1C38-494B-88A0-E7B020CA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41" y="2630978"/>
            <a:ext cx="9726795" cy="1354217"/>
          </a:xfrm>
        </p:spPr>
        <p:txBody>
          <a:bodyPr/>
          <a:lstStyle/>
          <a:p>
            <a:r>
              <a:rPr lang="fr-FR" dirty="0">
                <a:latin typeface="Marianne"/>
                <a:ea typeface="Marianne"/>
                <a:cs typeface="Marianne"/>
              </a:rPr>
              <a:t>Vaccination contre la COVID-19 : </a:t>
            </a:r>
            <a:br>
              <a:rPr lang="fr-FR" dirty="0">
                <a:latin typeface="Marianne"/>
                <a:ea typeface="Marianne"/>
                <a:cs typeface="Marianne"/>
              </a:rPr>
            </a:br>
            <a:r>
              <a:rPr lang="fr-FR" dirty="0">
                <a:latin typeface="Marianne"/>
                <a:ea typeface="Marianne"/>
                <a:cs typeface="Marianne"/>
              </a:rPr>
              <a:t>Stratégie et organisation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81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0F04B09F-F30B-45D0-84B6-C08F9E8E763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81456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9" name="think-cell Slide" r:id="rId13" imgW="395" imgH="396" progId="TCLayout.ActiveDocument.1">
                  <p:embed/>
                </p:oleObj>
              </mc:Choice>
              <mc:Fallback>
                <p:oleObj name="think-cell Slide" r:id="rId13" imgW="395" imgH="396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0F04B09F-F30B-45D0-84B6-C08F9E8E76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" hidden="1">
            <a:extLst>
              <a:ext uri="{FF2B5EF4-FFF2-40B4-BE49-F238E27FC236}">
                <a16:creationId xmlns:a16="http://schemas.microsoft.com/office/drawing/2014/main" id="{67F75E8B-84F4-4967-AEF5-F8926DBB66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954AEEA3-CB30-44A9-A4B7-1A3E36388D57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70065" y="480689"/>
            <a:ext cx="9930534" cy="384721"/>
          </a:xfrm>
        </p:spPr>
        <p:txBody>
          <a:bodyPr/>
          <a:lstStyle/>
          <a:p>
            <a:r>
              <a:rPr lang="fr-FR" sz="2800" dirty="0" smtClean="0"/>
              <a:t>Grands jalons du calendrier</a:t>
            </a:r>
            <a:endParaRPr lang="fr-FR" sz="28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69CE077-48F4-4CE6-B588-E7C89DCB8FC3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2387065" y="1421205"/>
            <a:ext cx="8903687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algn="just">
              <a:buNone/>
            </a:pPr>
            <a:r>
              <a:rPr lang="fr-FR" sz="2000" b="1" u="sng" dirty="0"/>
              <a:t>Dès la semaine du 4 </a:t>
            </a:r>
            <a:r>
              <a:rPr lang="fr-FR" sz="2000" b="1" u="sng" dirty="0" smtClean="0"/>
              <a:t>janvier</a:t>
            </a:r>
            <a:r>
              <a:rPr lang="fr-FR" sz="2000" dirty="0" smtClean="0"/>
              <a:t> </a:t>
            </a:r>
            <a:r>
              <a:rPr lang="fr-FR" sz="2000" dirty="0"/>
              <a:t>: anticipation de l’étape 2 et ouverture des</a:t>
            </a:r>
            <a:br>
              <a:rPr lang="fr-FR" sz="2000" dirty="0"/>
            </a:br>
            <a:r>
              <a:rPr lang="fr-FR" sz="2000" b="1" dirty="0"/>
              <a:t>~100 premiers centres de vaccinations </a:t>
            </a:r>
            <a:r>
              <a:rPr lang="fr-FR" sz="2000" dirty="0"/>
              <a:t>pour les professionnels de santé </a:t>
            </a:r>
            <a:r>
              <a:rPr lang="fr-FR" sz="2000" dirty="0" smtClean="0"/>
              <a:t>(et autres professionnels des établissements de santé et des établissements médico-sociaux), les aides à domicile intervenant auprès de personnes âgées et handicapées vulnérables et les sapeurs pompiers de </a:t>
            </a:r>
            <a:r>
              <a:rPr lang="fr-FR" sz="2000" dirty="0"/>
              <a:t>plus de 50 ans et / ou avec </a:t>
            </a:r>
            <a:r>
              <a:rPr lang="fr-FR" sz="2000" dirty="0" smtClean="0"/>
              <a:t>comorbidités</a:t>
            </a:r>
            <a:endParaRPr lang="fr-FR" sz="2000" dirty="0"/>
          </a:p>
        </p:txBody>
      </p:sp>
      <p:grpSp>
        <p:nvGrpSpPr>
          <p:cNvPr id="10" name="CustomIcon">
            <a:extLst>
              <a:ext uri="{FF2B5EF4-FFF2-40B4-BE49-F238E27FC236}">
                <a16:creationId xmlns:a16="http://schemas.microsoft.com/office/drawing/2014/main" id="{327B2537-D3A5-48CD-BA39-0D563E9DBDC8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1001395" y="1624754"/>
            <a:ext cx="1019810" cy="1019810"/>
            <a:chOff x="-200025" y="-207010"/>
            <a:chExt cx="1019810" cy="101981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5D45D5F-90D5-4178-8FAE-9AB9D51555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0025" y="-207010"/>
              <a:ext cx="1019810" cy="1019810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1EDA22E-CA80-499A-ADA5-F7C1C9197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1A414C5-85CA-4CF1-8C20-3C1375206626}"/>
              </a:ext>
            </a:extLst>
          </p:cNvPr>
          <p:cNvGrpSpPr/>
          <p:nvPr/>
        </p:nvGrpSpPr>
        <p:grpSpPr>
          <a:xfrm>
            <a:off x="1006475" y="3302125"/>
            <a:ext cx="10284277" cy="1019810"/>
            <a:chOff x="1006475" y="3533322"/>
            <a:chExt cx="10284277" cy="10198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90921C-5A2C-49B1-80DB-CFF51E1DF9D7}"/>
                </a:ext>
              </a:extLst>
            </p:cNvPr>
            <p:cNvSpPr txBox="1"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2387064" y="3745206"/>
              <a:ext cx="8903688" cy="61555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lvl="0" algn="just">
                <a:buNone/>
              </a:pPr>
              <a:r>
                <a:rPr lang="fr-FR" sz="2000" b="1" u="sng" dirty="0"/>
                <a:t>A partir du </a:t>
              </a:r>
              <a:r>
                <a:rPr lang="fr-FR" sz="2000" b="1" u="sng" dirty="0" smtClean="0"/>
                <a:t>11 janvier</a:t>
              </a:r>
              <a:r>
                <a:rPr lang="fr-FR" sz="2000" dirty="0" smtClean="0"/>
                <a:t> </a:t>
              </a:r>
              <a:r>
                <a:rPr lang="fr-FR" sz="2000" dirty="0"/>
                <a:t>: </a:t>
              </a:r>
              <a:r>
                <a:rPr lang="fr-FR" sz="2000" dirty="0" smtClean="0"/>
                <a:t>objectif de ~</a:t>
              </a:r>
              <a:r>
                <a:rPr lang="fr-FR" sz="2000" b="1" dirty="0" smtClean="0"/>
                <a:t>300 </a:t>
              </a:r>
              <a:r>
                <a:rPr lang="fr-FR" sz="2000" b="1" dirty="0"/>
                <a:t>centres de </a:t>
              </a:r>
              <a:r>
                <a:rPr lang="fr-FR" sz="2000" b="1" dirty="0" smtClean="0"/>
                <a:t>vaccination ouverts (200 supplémentaires) </a:t>
              </a:r>
              <a:r>
                <a:rPr lang="fr-FR" sz="2000" dirty="0" smtClean="0"/>
                <a:t>à destination des professionnels mentionnés ci-dessus</a:t>
              </a:r>
              <a:endParaRPr lang="fr-FR" sz="2000" b="1" u="sng" dirty="0"/>
            </a:p>
          </p:txBody>
        </p:sp>
        <p:grpSp>
          <p:nvGrpSpPr>
            <p:cNvPr id="30" name="CustomIcon">
              <a:extLst>
                <a:ext uri="{FF2B5EF4-FFF2-40B4-BE49-F238E27FC236}">
                  <a16:creationId xmlns:a16="http://schemas.microsoft.com/office/drawing/2014/main" id="{9C6E3155-D385-4F6F-A6DF-E600F9BE25DB}"/>
                </a:ext>
              </a:extLst>
            </p:cNvPr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>
            <a:xfrm>
              <a:off x="1006475" y="3533322"/>
              <a:ext cx="1019810" cy="1019810"/>
              <a:chOff x="-200025" y="-207010"/>
              <a:chExt cx="1019810" cy="1019810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6348100-180D-4990-90A6-37DF7F4C06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0025" y="-207010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3BA9908F-7E04-4D00-AAC0-8D52CB573B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58A9D3-C505-4547-A194-A4CF61AB7159}"/>
              </a:ext>
            </a:extLst>
          </p:cNvPr>
          <p:cNvGrpSpPr/>
          <p:nvPr/>
        </p:nvGrpSpPr>
        <p:grpSpPr>
          <a:xfrm>
            <a:off x="1001395" y="4583388"/>
            <a:ext cx="10289357" cy="1111707"/>
            <a:chOff x="1001395" y="5005923"/>
            <a:chExt cx="10599203" cy="112545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8420985-1088-4C20-A842-D695D1BF4881}"/>
                </a:ext>
              </a:extLst>
            </p:cNvPr>
            <p:cNvSpPr txBox="1"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2387066" y="5005923"/>
              <a:ext cx="9213532" cy="62316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lvl="0" algn="just">
                <a:buNone/>
              </a:pPr>
              <a:r>
                <a:rPr lang="fr-FR" sz="2000" b="1" u="sng" dirty="0"/>
                <a:t>A partir du </a:t>
              </a:r>
              <a:r>
                <a:rPr lang="fr-FR" sz="2000" b="1" u="sng" dirty="0" smtClean="0"/>
                <a:t>18</a:t>
              </a:r>
              <a:r>
                <a:rPr lang="fr-FR" sz="2000" b="1" u="sng" dirty="0" smtClean="0"/>
                <a:t> </a:t>
              </a:r>
              <a:r>
                <a:rPr lang="fr-FR" sz="2000" b="1" u="sng" dirty="0" smtClean="0"/>
                <a:t>janvier</a:t>
              </a:r>
              <a:r>
                <a:rPr lang="fr-FR" sz="2000" dirty="0" smtClean="0"/>
                <a:t> </a:t>
              </a:r>
              <a:r>
                <a:rPr lang="fr-FR" sz="2000" dirty="0"/>
                <a:t>: </a:t>
              </a:r>
              <a:r>
                <a:rPr lang="fr-FR" sz="2000" dirty="0" smtClean="0"/>
                <a:t>début de l’étape 2 et ouverture des centres de vaccination aux </a:t>
              </a:r>
              <a:r>
                <a:rPr lang="fr-FR" sz="2000" dirty="0"/>
                <a:t>personnes âgées de plus de 75 ans puis des 65-74 ans</a:t>
              </a:r>
              <a:endParaRPr lang="fr-FR" sz="2000" b="1" u="sng" dirty="0"/>
            </a:p>
          </p:txBody>
        </p:sp>
        <p:grpSp>
          <p:nvGrpSpPr>
            <p:cNvPr id="34" name="CustomIcon">
              <a:extLst>
                <a:ext uri="{FF2B5EF4-FFF2-40B4-BE49-F238E27FC236}">
                  <a16:creationId xmlns:a16="http://schemas.microsoft.com/office/drawing/2014/main" id="{5EC04EB2-E4DA-4DB9-9597-95FD30262A00}"/>
                </a:ext>
              </a:extLst>
            </p:cNvPr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>
            <a:xfrm>
              <a:off x="1001395" y="5111570"/>
              <a:ext cx="1019810" cy="1019810"/>
              <a:chOff x="-205105" y="100766"/>
              <a:chExt cx="1019810" cy="1019810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A450649-BA65-45BE-80E2-7EE647D35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5105" y="100766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642060B6-3B30-4856-8EC0-D14E610AF3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p:blipFill>
            <p:spPr>
              <a:xfrm>
                <a:off x="-5080" y="307776"/>
                <a:ext cx="609600" cy="609600"/>
              </a:xfrm>
              <a:prstGeom prst="rect">
                <a:avLst/>
              </a:prstGeom>
            </p:spPr>
          </p:pic>
        </p:grpSp>
      </p:grpSp>
      <p:sp>
        <p:nvSpPr>
          <p:cNvPr id="19" name="TextBox 8">
            <a:extLst>
              <a:ext uri="{FF2B5EF4-FFF2-40B4-BE49-F238E27FC236}">
                <a16:creationId xmlns:a16="http://schemas.microsoft.com/office/drawing/2014/main" id="{18420985-1088-4C20-A842-D695D1BF4881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2387065" y="5479965"/>
            <a:ext cx="890368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algn="just">
              <a:buNone/>
            </a:pPr>
            <a:r>
              <a:rPr lang="fr-FR" sz="2000" b="1" u="sng" dirty="0" smtClean="0"/>
              <a:t>A partir du 25 janvier</a:t>
            </a:r>
            <a:r>
              <a:rPr lang="fr-FR" sz="2000" b="1" dirty="0" smtClean="0"/>
              <a:t> </a:t>
            </a:r>
            <a:r>
              <a:rPr lang="fr-FR" sz="2000" dirty="0" smtClean="0"/>
              <a:t>: objectif </a:t>
            </a:r>
            <a:r>
              <a:rPr lang="fr-FR" sz="2000" dirty="0"/>
              <a:t>de </a:t>
            </a:r>
            <a:r>
              <a:rPr lang="fr-FR" sz="2000" dirty="0" smtClean="0"/>
              <a:t>~</a:t>
            </a:r>
            <a:r>
              <a:rPr lang="fr-FR" sz="2000" b="1" dirty="0"/>
              <a:t> </a:t>
            </a:r>
            <a:r>
              <a:rPr lang="fr-FR" sz="2000" b="1" dirty="0" smtClean="0"/>
              <a:t>600 centres de vaccination ouverts </a:t>
            </a:r>
            <a:r>
              <a:rPr lang="fr-FR" sz="2000" dirty="0" smtClean="0"/>
              <a:t>aux </a:t>
            </a:r>
            <a:r>
              <a:rPr lang="fr-FR" sz="2000" dirty="0"/>
              <a:t>personnes âgées de plus de 75 ans puis des 65-74 ans</a:t>
            </a:r>
            <a:endParaRPr lang="fr-FR" sz="2000" b="1" u="sng" dirty="0"/>
          </a:p>
        </p:txBody>
      </p:sp>
    </p:spTree>
    <p:extLst>
      <p:ext uri="{BB962C8B-B14F-4D97-AF65-F5344CB8AC3E}">
        <p14:creationId xmlns:p14="http://schemas.microsoft.com/office/powerpoint/2010/main" val="368615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46E26D3-6432-4207-BFBB-ED990783DE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8924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63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46E26D3-6432-4207-BFBB-ED990783DE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1329E977-BEDB-4CDD-89B5-DDF6830C052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AF87078-3123-4F10-9CE0-3A06C11E00A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390526"/>
            <a:ext cx="10120883" cy="430887"/>
          </a:xfrm>
        </p:spPr>
        <p:txBody>
          <a:bodyPr>
            <a:spAutoFit/>
          </a:bodyPr>
          <a:lstStyle/>
          <a:p>
            <a:r>
              <a:rPr lang="fr-FR" sz="2800" dirty="0"/>
              <a:t>Un principe de liberté d’organisation locale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E0C7FF-CD13-4776-829D-5770577783E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756586" y="1534574"/>
            <a:ext cx="10880678" cy="4342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Des centres de vaccination pour les professionnels ciblés jusqu’au 20 janvier puis pour les personnes âgées de + de 75 ans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Un objectif d’équilibre dans la répartition territoriale et d’ajustement des capacités des centres aux bassins de vie </a:t>
            </a:r>
            <a:r>
              <a:rPr lang="fr-FR" sz="1900" b="1" dirty="0" smtClean="0"/>
              <a:t>(voir slide « repères pour le dimensionnement »)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Une liberté d’organisation locale pour établir ces centres et associer au maximum les professionnels de ville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Une</a:t>
            </a:r>
            <a:r>
              <a:rPr lang="fr-FR" sz="1900" b="1" dirty="0" smtClean="0"/>
              <a:t> association de toutes les parties prenantes </a:t>
            </a:r>
            <a:r>
              <a:rPr lang="fr-FR" sz="1900" dirty="0" smtClean="0"/>
              <a:t>: représentants des collectivités territoriales, des établissements de santé publics et privés, des URPS et des ordres, des acteurs associatifs pouvant concourir aux opérations de vaccination, etc.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Des initiatives locales pour repérer et accompagner les personnes âgées isolées et préparer leur vaccination.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fr-FR" sz="1900" dirty="0" smtClean="0"/>
          </a:p>
        </p:txBody>
      </p:sp>
    </p:spTree>
    <p:extLst>
      <p:ext uri="{BB962C8B-B14F-4D97-AF65-F5344CB8AC3E}">
        <p14:creationId xmlns:p14="http://schemas.microsoft.com/office/powerpoint/2010/main" val="76864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46E26D3-6432-4207-BFBB-ED990783DE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8924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16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46E26D3-6432-4207-BFBB-ED990783DE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1329E977-BEDB-4CDD-89B5-DDF6830C052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AF87078-3123-4F10-9CE0-3A06C11E00A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494449"/>
            <a:ext cx="10120883" cy="430887"/>
          </a:xfrm>
        </p:spPr>
        <p:txBody>
          <a:bodyPr>
            <a:spAutoFit/>
          </a:bodyPr>
          <a:lstStyle/>
          <a:p>
            <a:r>
              <a:rPr lang="fr-FR" sz="2800" dirty="0" smtClean="0"/>
              <a:t>Rappel sur les populations concernées avant le 20 janvier</a:t>
            </a:r>
            <a:endParaRPr lang="fr-FR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E0C7FF-CD13-4776-829D-5770577783E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742938" y="1534574"/>
            <a:ext cx="10762124" cy="4801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Les </a:t>
            </a:r>
            <a:r>
              <a:rPr lang="fr-FR" sz="1900" dirty="0"/>
              <a:t>résidents volontaires en EHPAD et </a:t>
            </a:r>
            <a:r>
              <a:rPr lang="fr-FR" sz="1900" dirty="0" smtClean="0"/>
              <a:t>USLD.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Les personnes âgées séjournant dans les établissements de santé et en </a:t>
            </a:r>
            <a:r>
              <a:rPr lang="fr-FR" sz="1900" dirty="0"/>
              <a:t>services de soins de suites et de </a:t>
            </a:r>
            <a:r>
              <a:rPr lang="fr-FR" sz="1900" dirty="0" smtClean="0"/>
              <a:t>réadaptation.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Les personnes âgées hébergées en résidences autonomie, résidences services et </a:t>
            </a:r>
            <a:r>
              <a:rPr lang="fr-FR" sz="1900" dirty="0" smtClean="0"/>
              <a:t>petites unités de vie, </a:t>
            </a:r>
            <a:r>
              <a:rPr lang="fr-FR" sz="1900" dirty="0" smtClean="0"/>
              <a:t>y compris foyers de travailleurs migrants.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Les personnes en situation de handicap vulnérables hébergées en maisons d’accueil spécialisées et foyers d’accueils médicalisées.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dirty="0" smtClean="0"/>
              <a:t>Les professionnels </a:t>
            </a:r>
            <a:r>
              <a:rPr lang="fr-FR" sz="1900" dirty="0"/>
              <a:t>de santé (et autres professionnels des établissements de santé et des établissements </a:t>
            </a:r>
            <a:r>
              <a:rPr lang="fr-FR" sz="1900" dirty="0" smtClean="0"/>
              <a:t>médico-sociaux intervenant auprès de publics vulnérables), </a:t>
            </a:r>
            <a:r>
              <a:rPr lang="fr-FR" sz="1900" dirty="0"/>
              <a:t>les aides à domicile intervenant auprès de personnes âgées et handicapées vulnérables et les sapeurs </a:t>
            </a:r>
            <a:r>
              <a:rPr lang="fr-FR" sz="1900" dirty="0" smtClean="0"/>
              <a:t>pompiers, lorsqu’ils ont plus </a:t>
            </a:r>
            <a:r>
              <a:rPr lang="fr-FR" sz="1900" dirty="0"/>
              <a:t>de 50 ans et / </a:t>
            </a:r>
            <a:r>
              <a:rPr lang="fr-FR" sz="1900" dirty="0" smtClean="0"/>
              <a:t>ou des comorbidités.</a:t>
            </a:r>
          </a:p>
          <a:p>
            <a:pPr marL="3175" lvl="1" indent="0" algn="just">
              <a:spcBef>
                <a:spcPts val="1000"/>
              </a:spcBef>
              <a:buNone/>
            </a:pPr>
            <a:r>
              <a:rPr lang="fr-FR" sz="1900" b="1" dirty="0" smtClean="0"/>
              <a:t>		À compter du </a:t>
            </a:r>
            <a:r>
              <a:rPr lang="fr-FR" sz="1900" b="1" dirty="0" smtClean="0"/>
              <a:t>18</a:t>
            </a:r>
            <a:r>
              <a:rPr lang="fr-FR" sz="1900" b="1" dirty="0" smtClean="0"/>
              <a:t> </a:t>
            </a:r>
            <a:r>
              <a:rPr lang="fr-FR" sz="1900" b="1" dirty="0" smtClean="0"/>
              <a:t>janvier : les personnes âgées de plus de 75 ans</a:t>
            </a:r>
            <a:endParaRPr lang="fr-FR" sz="1900" b="1" dirty="0"/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fr-FR" sz="1900" dirty="0" smtClean="0"/>
          </a:p>
        </p:txBody>
      </p:sp>
    </p:spTree>
    <p:extLst>
      <p:ext uri="{BB962C8B-B14F-4D97-AF65-F5344CB8AC3E}">
        <p14:creationId xmlns:p14="http://schemas.microsoft.com/office/powerpoint/2010/main" val="184021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4B8DA38-2E1A-4A3D-8FE8-DAAEE810570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86" name="think-cell Slide" r:id="rId12" imgW="395" imgH="396" progId="TCLayout.ActiveDocument.1">
                  <p:embed/>
                </p:oleObj>
              </mc:Choice>
              <mc:Fallback>
                <p:oleObj name="think-cell Slide" r:id="rId12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4B8DA38-2E1A-4A3D-8FE8-DAAEE81057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9788CD6F-6D51-428A-84AA-C8CF69B89D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BAB14A0A-F4DB-4AF4-A3BE-1755D8270ED1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861774"/>
          </a:xfrm>
        </p:spPr>
        <p:txBody>
          <a:bodyPr wrap="square">
            <a:spAutoFit/>
          </a:bodyPr>
          <a:lstStyle/>
          <a:p>
            <a:r>
              <a:rPr lang="fr-FR" sz="2800" dirty="0"/>
              <a:t>Caractéristiques de l’approvisionnement des centres de vaccination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DC6492F-7677-4F4E-9F98-F4D31542D0FB}"/>
              </a:ext>
            </a:extLst>
          </p:cNvPr>
          <p:cNvGrpSpPr/>
          <p:nvPr/>
        </p:nvGrpSpPr>
        <p:grpSpPr>
          <a:xfrm>
            <a:off x="811028" y="1741876"/>
            <a:ext cx="10623784" cy="1433235"/>
            <a:chOff x="811028" y="1755382"/>
            <a:chExt cx="10623784" cy="143323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437757-B664-41F6-B160-4BD740F9A656}"/>
                </a:ext>
              </a:extLst>
            </p:cNvPr>
            <p:cNvSpPr txBox="1"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2105392" y="1957511"/>
              <a:ext cx="9329420" cy="12311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>
                <a:spcBef>
                  <a:spcPts val="800"/>
                </a:spcBef>
              </a:pPr>
              <a:r>
                <a:rPr lang="fr-FR" sz="2000" b="1" dirty="0" smtClean="0"/>
                <a:t>Des vaccins Pfizer/</a:t>
              </a:r>
              <a:r>
                <a:rPr lang="fr-FR" sz="2000" b="1" dirty="0" err="1" smtClean="0"/>
                <a:t>BioNTech</a:t>
              </a:r>
              <a:r>
                <a:rPr lang="fr-FR" sz="2000" b="1" dirty="0" smtClean="0"/>
                <a:t> très majoritairement d’ici mi-février, avant la montée en puissance des prochains vaccins </a:t>
              </a:r>
              <a:r>
                <a:rPr lang="fr-FR" sz="2000" dirty="0" smtClean="0"/>
                <a:t>- à l’arrivée des vaccins suivants, nécessité de bien cloisonner les circuits par sécurité au sein de mêmes centres ou de centres distincts</a:t>
              </a:r>
              <a:endParaRPr lang="fr-FR" sz="2000" dirty="0"/>
            </a:p>
          </p:txBody>
        </p:sp>
        <p:grpSp>
          <p:nvGrpSpPr>
            <p:cNvPr id="23" name="CustomIcon">
              <a:extLst>
                <a:ext uri="{FF2B5EF4-FFF2-40B4-BE49-F238E27FC236}">
                  <a16:creationId xmlns:a16="http://schemas.microsoft.com/office/drawing/2014/main" id="{CCC21759-8CF8-4979-921B-2A5BC8A1B102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>
            <a:xfrm>
              <a:off x="811028" y="1755382"/>
              <a:ext cx="1019810" cy="1019810"/>
              <a:chOff x="-200025" y="-207010"/>
              <a:chExt cx="1019810" cy="101981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B9AE060-24BC-467E-A4A0-451AB3C5C4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0025" y="-207010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5ADA8023-98B5-4A93-A690-DA6A81BA7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=""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72BD1D8-A81C-4873-AC0C-9C25306B376D}"/>
              </a:ext>
            </a:extLst>
          </p:cNvPr>
          <p:cNvGrpSpPr/>
          <p:nvPr/>
        </p:nvGrpSpPr>
        <p:grpSpPr>
          <a:xfrm>
            <a:off x="800868" y="3295046"/>
            <a:ext cx="10633945" cy="1019810"/>
            <a:chOff x="800868" y="3308552"/>
            <a:chExt cx="10633945" cy="10198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3B55F7-6544-4D88-99B7-3023F99619D8}"/>
                </a:ext>
              </a:extLst>
            </p:cNvPr>
            <p:cNvSpPr txBox="1"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2105393" y="3510681"/>
              <a:ext cx="9329420" cy="61555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>
                <a:spcBef>
                  <a:spcPts val="800"/>
                </a:spcBef>
              </a:pPr>
              <a:r>
                <a:rPr lang="fr-FR" sz="2000" b="1" dirty="0"/>
                <a:t>Approvisionnement en flux B pour les </a:t>
              </a:r>
              <a:r>
                <a:rPr lang="fr-FR" sz="2000" b="1" dirty="0" smtClean="0"/>
                <a:t>approvisionnements Pfizer/</a:t>
              </a:r>
              <a:r>
                <a:rPr lang="fr-FR" sz="2000" b="1" dirty="0" err="1" smtClean="0"/>
                <a:t>BioNTech</a:t>
              </a:r>
              <a:r>
                <a:rPr lang="fr-FR" sz="2000" b="1" dirty="0" smtClean="0"/>
                <a:t> des centres </a:t>
              </a:r>
              <a:r>
                <a:rPr lang="fr-FR" sz="2000" b="1" dirty="0"/>
                <a:t>de </a:t>
              </a:r>
              <a:r>
                <a:rPr lang="fr-FR" sz="2000" b="1" dirty="0" smtClean="0"/>
                <a:t>vaccination</a:t>
              </a:r>
              <a:endParaRPr lang="fr-FR" sz="2000" dirty="0"/>
            </a:p>
          </p:txBody>
        </p:sp>
        <p:grpSp>
          <p:nvGrpSpPr>
            <p:cNvPr id="27" name="CustomIcon">
              <a:extLst>
                <a:ext uri="{FF2B5EF4-FFF2-40B4-BE49-F238E27FC236}">
                  <a16:creationId xmlns:a16="http://schemas.microsoft.com/office/drawing/2014/main" id="{EEB9B8D6-662E-4806-823C-246E5CD069FB}"/>
                </a:ext>
              </a:extLst>
            </p:cNvPr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>
            <a:xfrm>
              <a:off x="800868" y="3308552"/>
              <a:ext cx="1019810" cy="1019810"/>
              <a:chOff x="-200025" y="-207010"/>
              <a:chExt cx="1019810" cy="101981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1DFE6AA1-9C1F-4606-9205-680CFFF22C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0025" y="-207010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B07489A-2044-4FAD-8BA5-AEA0653DE3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609600" cy="609600"/>
              </a:xfrm>
              <a:prstGeom prst="rect">
                <a:avLst/>
              </a:prstGeom>
            </p:spPr>
          </p:pic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1F51354-A22D-4197-B05F-5E987AB448E0}"/>
              </a:ext>
            </a:extLst>
          </p:cNvPr>
          <p:cNvGrpSpPr/>
          <p:nvPr/>
        </p:nvGrpSpPr>
        <p:grpSpPr>
          <a:xfrm>
            <a:off x="808488" y="4774439"/>
            <a:ext cx="10628865" cy="1019810"/>
            <a:chOff x="808488" y="4787945"/>
            <a:chExt cx="10628865" cy="101981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678051-D2EA-49E1-AF58-5CC81BBEEC39}"/>
                </a:ext>
              </a:extLst>
            </p:cNvPr>
            <p:cNvSpPr txBox="1"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2107933" y="4861723"/>
              <a:ext cx="9329420" cy="923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>
                <a:spcBef>
                  <a:spcPts val="800"/>
                </a:spcBef>
              </a:pPr>
              <a:r>
                <a:rPr lang="fr-FR" sz="2000" b="1" dirty="0" smtClean="0"/>
                <a:t>Des approvisionnements qui vont monter en puissance, corrélés aux volumes de population – de la visibilité sera donnée en fin de semaine département par département</a:t>
              </a:r>
            </a:p>
          </p:txBody>
        </p:sp>
        <p:grpSp>
          <p:nvGrpSpPr>
            <p:cNvPr id="31" name="CustomIcon">
              <a:extLst>
                <a:ext uri="{FF2B5EF4-FFF2-40B4-BE49-F238E27FC236}">
                  <a16:creationId xmlns:a16="http://schemas.microsoft.com/office/drawing/2014/main" id="{C67EF662-8454-421C-B981-87EC09E34D43}"/>
                </a:ext>
              </a:extLst>
            </p:cNvPr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>
            <a:xfrm>
              <a:off x="808488" y="4787945"/>
              <a:ext cx="1019810" cy="1019810"/>
              <a:chOff x="-200025" y="-630092"/>
              <a:chExt cx="1019810" cy="101981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47FCAC8-CFA5-4A4B-B9B6-4A9B8A692A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00025" y="-630092"/>
                <a:ext cx="1019810" cy="1019810"/>
              </a:xfrm>
              <a:prstGeom prst="ellipse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fr-FR" sz="1600" dirty="0" err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7DCDAE53-7EC6-4875-A341-DB0A223567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=""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0" y="-423082"/>
                <a:ext cx="609600" cy="6096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60249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46E26D3-6432-4207-BFBB-ED990783DE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8924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95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46E26D3-6432-4207-BFBB-ED990783DE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1329E977-BEDB-4CDD-89B5-DDF6830C052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0AF87078-3123-4F10-9CE0-3A06C11E00A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80153" y="426210"/>
            <a:ext cx="10120883" cy="430887"/>
          </a:xfrm>
        </p:spPr>
        <p:txBody>
          <a:bodyPr>
            <a:spAutoFit/>
          </a:bodyPr>
          <a:lstStyle/>
          <a:p>
            <a:r>
              <a:rPr lang="fr-FR" sz="2800" dirty="0" smtClean="0"/>
              <a:t>Un parcours vaccinal simplifié</a:t>
            </a:r>
            <a:endParaRPr lang="fr-FR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E0C7FF-CD13-4776-829D-5770577783E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756586" y="1534574"/>
            <a:ext cx="10880678" cy="3716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b="1" dirty="0" smtClean="0"/>
              <a:t>Au sein du centre, un parcours simplifié pour garantir à la fois la sécurité sanitaire et la garantie d’accès au vaccin à une large partie la population </a:t>
            </a:r>
            <a:r>
              <a:rPr lang="fr-FR" sz="1900" dirty="0" smtClean="0"/>
              <a:t>: voir les lignes directrices pour la constitution des centres de vaccination. 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b="1" dirty="0" smtClean="0"/>
              <a:t>Des centres faciles à identifier </a:t>
            </a:r>
            <a:r>
              <a:rPr lang="fr-FR" sz="1900" dirty="0" smtClean="0"/>
              <a:t>: une liste diffusée aux professionnels de santé et du médico-social du territoire et aux collectivités ; des centres dotés d’un système de réservation en ligne et par téléphone, une carte nationale sur le site </a:t>
            </a:r>
            <a:r>
              <a:rPr lang="fr-FR" sz="1900" dirty="0" smtClean="0">
                <a:hlinkClick r:id="rId9"/>
              </a:rPr>
              <a:t>www.sante.fr</a:t>
            </a:r>
            <a:r>
              <a:rPr lang="fr-FR" sz="1900" dirty="0" smtClean="0"/>
              <a:t> alimentée au fur et à mesure et renvoyant vers un système de réservation.</a:t>
            </a:r>
          </a:p>
          <a:p>
            <a:pPr marL="452438" lvl="1" indent="-449263" algn="just"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1900" b="1" dirty="0" smtClean="0"/>
              <a:t>Des invitations envoyées par l’assurance maladie </a:t>
            </a:r>
            <a:r>
              <a:rPr lang="fr-FR" sz="1900" dirty="0" smtClean="0"/>
              <a:t>aux personnes âgées concernées par la deuxième phase pour leur signaler qu’ils sont éligibles et peuvent se tourner vers leur médecin ou chercher un centre sur le site </a:t>
            </a:r>
            <a:r>
              <a:rPr lang="fr-FR" sz="1900" dirty="0" smtClean="0">
                <a:hlinkClick r:id="rId9"/>
              </a:rPr>
              <a:t>www.sante.fr</a:t>
            </a:r>
            <a:r>
              <a:rPr lang="fr-FR" sz="1900" dirty="0" smtClean="0"/>
              <a:t>.</a:t>
            </a:r>
          </a:p>
          <a:p>
            <a:pPr marL="3175" lvl="1" indent="0" algn="just">
              <a:spcBef>
                <a:spcPts val="1000"/>
              </a:spcBef>
              <a:buNone/>
            </a:pPr>
            <a:endParaRPr lang="fr-FR" sz="1900" dirty="0" smtClean="0"/>
          </a:p>
        </p:txBody>
      </p:sp>
    </p:spTree>
    <p:extLst>
      <p:ext uri="{BB962C8B-B14F-4D97-AF65-F5344CB8AC3E}">
        <p14:creationId xmlns:p14="http://schemas.microsoft.com/office/powerpoint/2010/main" val="31026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318FF3C-999A-4755-B607-0772753952D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98111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1"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6D98F0F4-5021-4599-B691-7E3F97757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8E988182-B1B3-44DB-AB8F-4C0A480B6C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643F6-0E6A-4F40-BCCD-F79CBF4548CA}" type="datetime1">
              <a:rPr lang="fr-FR" cap="all" smtClean="0"/>
              <a:t>07/01/2021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871133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EB4E517B-3C92-484A-BE32-1B3AA95AD4E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07" name="think-cell Slide" r:id="rId18" imgW="395" imgH="396" progId="TCLayout.ActiveDocument.1">
                  <p:embed/>
                </p:oleObj>
              </mc:Choice>
              <mc:Fallback>
                <p:oleObj name="think-cell Slide" r:id="rId18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EB4E517B-3C92-484A-BE32-1B3AA95AD4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0834E026-2E52-47D5-97A8-F76F12ABFD8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373A2D23-A211-4727-8033-E66244BFB8F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292424"/>
            <a:ext cx="10120883" cy="384721"/>
          </a:xfrm>
        </p:spPr>
        <p:txBody>
          <a:bodyPr/>
          <a:lstStyle/>
          <a:p>
            <a:r>
              <a:rPr lang="fr-FR" dirty="0" smtClean="0"/>
              <a:t>Eléments de référence non prescriptifs pour la création des centres</a:t>
            </a:r>
            <a:endParaRPr lang="fr-FR" dirty="0"/>
          </a:p>
        </p:txBody>
      </p:sp>
      <p:cxnSp>
        <p:nvCxnSpPr>
          <p:cNvPr id="8" name="LineBasicStrong 18">
            <a:extLst>
              <a:ext uri="{FF2B5EF4-FFF2-40B4-BE49-F238E27FC236}">
                <a16:creationId xmlns:a16="http://schemas.microsoft.com/office/drawing/2014/main" id="{70BE5276-7EF2-445F-9E90-9108F7007AFA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4736" y="1810655"/>
            <a:ext cx="11082527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D5CD5CB-02E9-4395-AEBD-D79DFC6DE411}"/>
              </a:ext>
            </a:extLst>
          </p:cNvPr>
          <p:cNvSpPr txBox="1"/>
          <p:nvPr/>
        </p:nvSpPr>
        <p:spPr>
          <a:xfrm>
            <a:off x="554736" y="1371641"/>
            <a:ext cx="324639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 smtClean="0"/>
              <a:t>Exemples de prérequis </a:t>
            </a:r>
            <a:r>
              <a:rPr lang="fr-FR" sz="1400" b="1" dirty="0"/>
              <a:t>pour le centre de vaccination</a:t>
            </a:r>
          </a:p>
        </p:txBody>
      </p:sp>
      <p:sp>
        <p:nvSpPr>
          <p:cNvPr id="10" name="TrackerNumBlue 8">
            <a:extLst>
              <a:ext uri="{FF2B5EF4-FFF2-40B4-BE49-F238E27FC236}">
                <a16:creationId xmlns:a16="http://schemas.microsoft.com/office/drawing/2014/main" id="{FAD156FB-FD96-422D-B29F-D0E3AFD30EE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47687" y="2314972"/>
            <a:ext cx="252000" cy="252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>
                <a:solidFill>
                  <a:schemeClr val="bg1"/>
                </a:solidFill>
              </a:rPr>
              <a:t>1</a:t>
            </a:r>
            <a:endParaRPr lang="fr-FR" sz="1200" b="1" dirty="0" err="1">
              <a:solidFill>
                <a:schemeClr val="bg1"/>
              </a:solidFill>
            </a:endParaRPr>
          </a:p>
        </p:txBody>
      </p:sp>
      <p:sp>
        <p:nvSpPr>
          <p:cNvPr id="11" name="TrackerNumBlue 8">
            <a:extLst>
              <a:ext uri="{FF2B5EF4-FFF2-40B4-BE49-F238E27FC236}">
                <a16:creationId xmlns:a16="http://schemas.microsoft.com/office/drawing/2014/main" id="{E8EA1546-4902-4389-BE5E-0A0208F1AC0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7687" y="2987954"/>
            <a:ext cx="252000" cy="252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>
                <a:solidFill>
                  <a:schemeClr val="bg1"/>
                </a:solidFill>
              </a:rPr>
              <a:t>2</a:t>
            </a:r>
            <a:endParaRPr lang="fr-FR" sz="1200" b="1" dirty="0" err="1">
              <a:solidFill>
                <a:schemeClr val="bg1"/>
              </a:solidFill>
            </a:endParaRPr>
          </a:p>
        </p:txBody>
      </p:sp>
      <p:sp>
        <p:nvSpPr>
          <p:cNvPr id="12" name="TrackerNumBlue 8">
            <a:extLst>
              <a:ext uri="{FF2B5EF4-FFF2-40B4-BE49-F238E27FC236}">
                <a16:creationId xmlns:a16="http://schemas.microsoft.com/office/drawing/2014/main" id="{CDF2708D-162F-4DEE-9320-32171BFC115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47687" y="3722574"/>
            <a:ext cx="252000" cy="252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23" name="ChevronBlue 28">
            <a:extLst>
              <a:ext uri="{FF2B5EF4-FFF2-40B4-BE49-F238E27FC236}">
                <a16:creationId xmlns:a16="http://schemas.microsoft.com/office/drawing/2014/main" id="{61A4A9E5-EB56-48CF-BE19-0F6375E50BB7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4268671" y="1616267"/>
            <a:ext cx="396336" cy="396336"/>
            <a:chOff x="1016000" y="1016000"/>
            <a:chExt cx="396228" cy="39622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0318D88-5B15-478F-8E34-53DF80DF2B4F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1284953-C9D0-4190-9E15-2C89BCB57C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567" y="1118521"/>
              <a:ext cx="103571" cy="195256"/>
            </a:xfrm>
            <a:custGeom>
              <a:avLst/>
              <a:gdLst/>
              <a:ahLst/>
              <a:cxnLst/>
              <a:rect l="0" t="0" r="0" b="0"/>
              <a:pathLst>
                <a:path w="103601" h="195312">
                  <a:moveTo>
                    <a:pt x="9358" y="193790"/>
                  </a:moveTo>
                  <a:lnTo>
                    <a:pt x="101575" y="101574"/>
                  </a:lnTo>
                  <a:lnTo>
                    <a:pt x="103600" y="99549"/>
                  </a:lnTo>
                  <a:lnTo>
                    <a:pt x="103600" y="96266"/>
                  </a:lnTo>
                  <a:lnTo>
                    <a:pt x="101575" y="94241"/>
                  </a:lnTo>
                  <a:lnTo>
                    <a:pt x="9358" y="2025"/>
                  </a:lnTo>
                  <a:lnTo>
                    <a:pt x="7332" y="0"/>
                  </a:lnTo>
                  <a:lnTo>
                    <a:pt x="4049" y="0"/>
                  </a:lnTo>
                  <a:lnTo>
                    <a:pt x="2026" y="2025"/>
                  </a:lnTo>
                  <a:lnTo>
                    <a:pt x="0" y="4048"/>
                  </a:lnTo>
                  <a:lnTo>
                    <a:pt x="0" y="7331"/>
                  </a:lnTo>
                  <a:lnTo>
                    <a:pt x="2026" y="9357"/>
                  </a:lnTo>
                  <a:lnTo>
                    <a:pt x="90576" y="97907"/>
                  </a:lnTo>
                  <a:lnTo>
                    <a:pt x="2026" y="186459"/>
                  </a:lnTo>
                  <a:lnTo>
                    <a:pt x="0" y="188483"/>
                  </a:lnTo>
                  <a:lnTo>
                    <a:pt x="0" y="191766"/>
                  </a:lnTo>
                  <a:lnTo>
                    <a:pt x="2026" y="193790"/>
                  </a:lnTo>
                  <a:lnTo>
                    <a:pt x="3040" y="194805"/>
                  </a:lnTo>
                  <a:lnTo>
                    <a:pt x="4366" y="195311"/>
                  </a:lnTo>
                  <a:lnTo>
                    <a:pt x="5692" y="195311"/>
                  </a:lnTo>
                  <a:lnTo>
                    <a:pt x="7017" y="195311"/>
                  </a:lnTo>
                  <a:lnTo>
                    <a:pt x="8348" y="19480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E17466E-19F7-4DC0-B36B-D40D32FD623D}"/>
              </a:ext>
            </a:extLst>
          </p:cNvPr>
          <p:cNvSpPr txBox="1"/>
          <p:nvPr/>
        </p:nvSpPr>
        <p:spPr>
          <a:xfrm>
            <a:off x="4838700" y="1507652"/>
            <a:ext cx="679608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Exemples et chiffrage cible de vaccination de centres de vaccination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E40DAC7-1654-46B5-A548-8EEB8A205508}"/>
              </a:ext>
            </a:extLst>
          </p:cNvPr>
          <p:cNvSpPr txBox="1">
            <a:spLocks/>
          </p:cNvSpPr>
          <p:nvPr/>
        </p:nvSpPr>
        <p:spPr>
          <a:xfrm>
            <a:off x="9669401" y="2260259"/>
            <a:ext cx="1985818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Exemple</a:t>
            </a:r>
          </a:p>
        </p:txBody>
      </p:sp>
      <p:sp>
        <p:nvSpPr>
          <p:cNvPr id="39" name="TrackerNumBlue 8">
            <a:extLst>
              <a:ext uri="{FF2B5EF4-FFF2-40B4-BE49-F238E27FC236}">
                <a16:creationId xmlns:a16="http://schemas.microsoft.com/office/drawing/2014/main" id="{D5AE860E-A8FA-49DD-9ACB-FA095E89DAA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47687" y="4562411"/>
            <a:ext cx="252000" cy="252000"/>
          </a:xfrm>
          <a:prstGeom prst="ellipse">
            <a:avLst/>
          </a:prstGeom>
          <a:solidFill>
            <a:schemeClr val="accent1"/>
          </a:solidFill>
          <a:ln w="6350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sq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3891C3-5C3D-466C-B54C-E5128D58CBD4}"/>
              </a:ext>
            </a:extLst>
          </p:cNvPr>
          <p:cNvSpPr txBox="1"/>
          <p:nvPr/>
        </p:nvSpPr>
        <p:spPr>
          <a:xfrm>
            <a:off x="891631" y="2348091"/>
            <a:ext cx="35052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Local approprié à la vaccination </a:t>
            </a:r>
            <a:r>
              <a:rPr lang="fr-FR" sz="1400" dirty="0"/>
              <a:t>du grand public (accessibilité, sécurité…)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FC2D2B-F138-4BF4-9A8E-3E275065D23B}"/>
              </a:ext>
            </a:extLst>
          </p:cNvPr>
          <p:cNvSpPr txBox="1"/>
          <p:nvPr/>
        </p:nvSpPr>
        <p:spPr>
          <a:xfrm>
            <a:off x="891631" y="3021073"/>
            <a:ext cx="35052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Faisabilité / disponibilité </a:t>
            </a:r>
            <a:r>
              <a:rPr lang="fr-FR" sz="1400" dirty="0"/>
              <a:t>d’un réfrigérateur </a:t>
            </a:r>
            <a:r>
              <a:rPr lang="fr-FR" sz="1400" dirty="0" smtClean="0"/>
              <a:t>2-8°C </a:t>
            </a:r>
            <a:endParaRPr lang="fr-FR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32176E-CE3E-4241-AB78-8FA9BBCB9DDB}"/>
              </a:ext>
            </a:extLst>
          </p:cNvPr>
          <p:cNvSpPr txBox="1"/>
          <p:nvPr/>
        </p:nvSpPr>
        <p:spPr>
          <a:xfrm>
            <a:off x="891631" y="3722574"/>
            <a:ext cx="350527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 smtClean="0"/>
              <a:t>Armé, en libre choix, </a:t>
            </a:r>
            <a:r>
              <a:rPr lang="fr-FR" sz="1400" dirty="0"/>
              <a:t>par </a:t>
            </a:r>
            <a:r>
              <a:rPr lang="fr-FR" sz="1400" b="1" dirty="0" smtClean="0"/>
              <a:t>des professionnels associant hôpital, ville, collectivités territoriales, associations</a:t>
            </a:r>
            <a:endParaRPr lang="fr-FR" sz="1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732B33-8680-47F6-892E-3CA9929741B2}"/>
              </a:ext>
            </a:extLst>
          </p:cNvPr>
          <p:cNvSpPr txBox="1"/>
          <p:nvPr/>
        </p:nvSpPr>
        <p:spPr>
          <a:xfrm>
            <a:off x="891631" y="4562411"/>
            <a:ext cx="337556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Faisabilité d’accès à</a:t>
            </a:r>
            <a:r>
              <a:rPr lang="fr-FR" sz="1400" b="1" dirty="0"/>
              <a:t> internet et au système VAC-SI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6113AD-D824-4E67-801F-665E737127A6}"/>
              </a:ext>
            </a:extLst>
          </p:cNvPr>
          <p:cNvSpPr txBox="1">
            <a:spLocks/>
          </p:cNvSpPr>
          <p:nvPr/>
        </p:nvSpPr>
        <p:spPr>
          <a:xfrm>
            <a:off x="4838699" y="2580320"/>
            <a:ext cx="1435101" cy="122400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144000" tIns="144000" rIns="144000" bIns="14400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FFFFFF"/>
              </a:buClr>
            </a:pPr>
            <a:r>
              <a:rPr lang="fr-FR" b="1" dirty="0">
                <a:solidFill>
                  <a:srgbClr val="FFFFFF"/>
                </a:solidFill>
              </a:rPr>
              <a:t>Petit centre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0D6CBD-59A8-4A41-A491-09053EBE64D8}"/>
              </a:ext>
            </a:extLst>
          </p:cNvPr>
          <p:cNvSpPr txBox="1">
            <a:spLocks/>
          </p:cNvSpPr>
          <p:nvPr/>
        </p:nvSpPr>
        <p:spPr>
          <a:xfrm>
            <a:off x="4838699" y="3878298"/>
            <a:ext cx="1435101" cy="122400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144000" tIns="144000" rIns="144000" bIns="14400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FFFFFF"/>
              </a:buClr>
              <a:buNone/>
            </a:pPr>
            <a:r>
              <a:rPr lang="fr-FR" b="1" dirty="0">
                <a:solidFill>
                  <a:srgbClr val="FFFFFF"/>
                </a:solidFill>
              </a:rPr>
              <a:t>Centre moyen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7C67DB-E7CB-4FCB-9FA9-CFE1BE477A7C}"/>
              </a:ext>
            </a:extLst>
          </p:cNvPr>
          <p:cNvSpPr txBox="1">
            <a:spLocks/>
          </p:cNvSpPr>
          <p:nvPr/>
        </p:nvSpPr>
        <p:spPr>
          <a:xfrm>
            <a:off x="4838699" y="5176277"/>
            <a:ext cx="1435101" cy="122400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144000" tIns="144000" rIns="144000" bIns="14400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FFFFFF"/>
              </a:buClr>
            </a:pPr>
            <a:r>
              <a:rPr lang="fr-FR" b="1" dirty="0">
                <a:solidFill>
                  <a:srgbClr val="FFFFFF"/>
                </a:solidFill>
              </a:rPr>
              <a:t>Grand centre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80403A-83E3-4AF3-B5AB-01CF7B80F58C}"/>
              </a:ext>
            </a:extLst>
          </p:cNvPr>
          <p:cNvSpPr txBox="1">
            <a:spLocks/>
          </p:cNvSpPr>
          <p:nvPr/>
        </p:nvSpPr>
        <p:spPr>
          <a:xfrm>
            <a:off x="9669401" y="2869155"/>
            <a:ext cx="1985818" cy="6463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i="1" dirty="0"/>
              <a:t>Centre de vaccination dans une maison de santé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491963-3D05-4E4D-ACAB-7E574B8F3323}"/>
              </a:ext>
            </a:extLst>
          </p:cNvPr>
          <p:cNvSpPr txBox="1">
            <a:spLocks/>
          </p:cNvSpPr>
          <p:nvPr/>
        </p:nvSpPr>
        <p:spPr>
          <a:xfrm>
            <a:off x="9669402" y="4274855"/>
            <a:ext cx="1985818" cy="4308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400" i="1" dirty="0" smtClean="0"/>
              <a:t>Centre de vaccination déjà existant</a:t>
            </a:r>
            <a:endParaRPr lang="fr-FR" sz="1400" i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414F8B-4A8E-4418-998D-995E4C8918DF}"/>
              </a:ext>
            </a:extLst>
          </p:cNvPr>
          <p:cNvSpPr txBox="1">
            <a:spLocks/>
          </p:cNvSpPr>
          <p:nvPr/>
        </p:nvSpPr>
        <p:spPr>
          <a:xfrm>
            <a:off x="6341712" y="1829372"/>
            <a:ext cx="1341465" cy="6463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Nombre d’effecteurs (Médecin + IDE)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88A8F05-0D8A-429D-9DD3-241325A9CB22}"/>
              </a:ext>
            </a:extLst>
          </p:cNvPr>
          <p:cNvSpPr txBox="1">
            <a:spLocks/>
          </p:cNvSpPr>
          <p:nvPr/>
        </p:nvSpPr>
        <p:spPr>
          <a:xfrm>
            <a:off x="6341712" y="3084598"/>
            <a:ext cx="1341465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dirty="0"/>
              <a:t>(1 + 3) x 2</a:t>
            </a:r>
            <a:r>
              <a:rPr lang="fr-FR" sz="1400" baseline="30000" dirty="0"/>
              <a:t>1</a:t>
            </a:r>
            <a:endParaRPr lang="fr-FR" sz="14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00F57C-77FD-41C4-8BF8-5ED64C25AC03}"/>
              </a:ext>
            </a:extLst>
          </p:cNvPr>
          <p:cNvSpPr txBox="1">
            <a:spLocks/>
          </p:cNvSpPr>
          <p:nvPr/>
        </p:nvSpPr>
        <p:spPr>
          <a:xfrm>
            <a:off x="6341712" y="4382576"/>
            <a:ext cx="1341465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dirty="0"/>
              <a:t>(2 + 8) x 2</a:t>
            </a:r>
            <a:r>
              <a:rPr lang="fr-FR" sz="1400" baseline="30000" dirty="0"/>
              <a:t>1</a:t>
            </a:r>
            <a:endParaRPr lang="fr-FR" sz="14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D188498-DC5E-4C1B-8053-D4BCA8AA2443}"/>
              </a:ext>
            </a:extLst>
          </p:cNvPr>
          <p:cNvSpPr txBox="1">
            <a:spLocks/>
          </p:cNvSpPr>
          <p:nvPr/>
        </p:nvSpPr>
        <p:spPr>
          <a:xfrm>
            <a:off x="6341712" y="5680555"/>
            <a:ext cx="1341465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dirty="0"/>
              <a:t>(2 + 18) x 2</a:t>
            </a:r>
            <a:r>
              <a:rPr lang="fr-FR" sz="1400" baseline="30000" dirty="0"/>
              <a:t>1</a:t>
            </a:r>
            <a:r>
              <a:rPr lang="fr-FR" sz="1400" dirty="0"/>
              <a:t>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2CB3CCC-539F-4E99-BCCF-311DC2860EDC}"/>
              </a:ext>
            </a:extLst>
          </p:cNvPr>
          <p:cNvSpPr txBox="1">
            <a:spLocks/>
          </p:cNvSpPr>
          <p:nvPr/>
        </p:nvSpPr>
        <p:spPr>
          <a:xfrm>
            <a:off x="9669401" y="5357390"/>
            <a:ext cx="1985818" cy="8617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400" i="1" dirty="0"/>
              <a:t>Centre </a:t>
            </a:r>
            <a:r>
              <a:rPr lang="fr-FR" sz="1400" i="1" dirty="0" smtClean="0"/>
              <a:t>situé </a:t>
            </a:r>
            <a:r>
              <a:rPr lang="fr-FR" sz="1400" i="1" dirty="0"/>
              <a:t>dans un local type gymnase avec forte capacité de stockage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8CF1D20-9558-46B6-83E3-46F133FF1349}"/>
              </a:ext>
            </a:extLst>
          </p:cNvPr>
          <p:cNvSpPr txBox="1">
            <a:spLocks/>
          </p:cNvSpPr>
          <p:nvPr/>
        </p:nvSpPr>
        <p:spPr>
          <a:xfrm>
            <a:off x="7895881" y="1829372"/>
            <a:ext cx="1717626" cy="6463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Capacité vaccinale, # injections / semaine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63DC828-4FFF-44E7-A2A6-1A57570B7475}"/>
              </a:ext>
            </a:extLst>
          </p:cNvPr>
          <p:cNvSpPr txBox="1">
            <a:spLocks/>
          </p:cNvSpPr>
          <p:nvPr/>
        </p:nvSpPr>
        <p:spPr>
          <a:xfrm>
            <a:off x="7895881" y="3084598"/>
            <a:ext cx="1328161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dirty="0"/>
              <a:t>1300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A64F2AD-8758-49CD-ADBA-C72B91BC8D0D}"/>
              </a:ext>
            </a:extLst>
          </p:cNvPr>
          <p:cNvSpPr txBox="1">
            <a:spLocks/>
          </p:cNvSpPr>
          <p:nvPr/>
        </p:nvSpPr>
        <p:spPr>
          <a:xfrm>
            <a:off x="7895881" y="4382576"/>
            <a:ext cx="1328161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dirty="0"/>
              <a:t>3,500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EB22E5A-071D-4BA1-A9EF-FEBA572459E5}"/>
              </a:ext>
            </a:extLst>
          </p:cNvPr>
          <p:cNvSpPr txBox="1">
            <a:spLocks/>
          </p:cNvSpPr>
          <p:nvPr/>
        </p:nvSpPr>
        <p:spPr>
          <a:xfrm>
            <a:off x="7895881" y="5680555"/>
            <a:ext cx="1328161" cy="215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400" dirty="0"/>
              <a:t>7,800</a:t>
            </a:r>
          </a:p>
        </p:txBody>
      </p:sp>
      <p:cxnSp>
        <p:nvCxnSpPr>
          <p:cNvPr id="72" name="LineBasicStrong 18">
            <a:extLst>
              <a:ext uri="{FF2B5EF4-FFF2-40B4-BE49-F238E27FC236}">
                <a16:creationId xmlns:a16="http://schemas.microsoft.com/office/drawing/2014/main" id="{0C792D40-B948-4F0F-A4E7-FD1524B5AEF1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838700" y="2496721"/>
            <a:ext cx="6798563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neBasicVerticalDefault 14">
            <a:extLst>
              <a:ext uri="{FF2B5EF4-FFF2-40B4-BE49-F238E27FC236}">
                <a16:creationId xmlns:a16="http://schemas.microsoft.com/office/drawing/2014/main" id="{12DAEEC7-F08B-4BB2-BDEE-0C1F470A5C90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66839" y="2115878"/>
            <a:ext cx="0" cy="4202223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neSeparatorStrong 19">
            <a:extLst>
              <a:ext uri="{FF2B5EF4-FFF2-40B4-BE49-F238E27FC236}">
                <a16:creationId xmlns:a16="http://schemas.microsoft.com/office/drawing/2014/main" id="{36651278-A5D3-4DA7-8115-55189FD983D7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838699" y="3841309"/>
            <a:ext cx="6796089" cy="0"/>
          </a:xfrm>
          <a:prstGeom prst="straightConnector1">
            <a:avLst/>
          </a:prstGeom>
          <a:ln w="3175" cap="flat">
            <a:solidFill>
              <a:schemeClr val="tx2">
                <a:lumMod val="7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LineSeparatorStrong 19">
            <a:extLst>
              <a:ext uri="{FF2B5EF4-FFF2-40B4-BE49-F238E27FC236}">
                <a16:creationId xmlns:a16="http://schemas.microsoft.com/office/drawing/2014/main" id="{7531B572-20FE-47FD-9ABD-902A77505DB9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4838699" y="5139287"/>
            <a:ext cx="6796089" cy="0"/>
          </a:xfrm>
          <a:prstGeom prst="straightConnector1">
            <a:avLst/>
          </a:prstGeom>
          <a:ln w="3175" cap="flat">
            <a:solidFill>
              <a:schemeClr val="tx2">
                <a:lumMod val="7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. Footnote">
            <a:extLst>
              <a:ext uri="{FF2B5EF4-FFF2-40B4-BE49-F238E27FC236}">
                <a16:creationId xmlns:a16="http://schemas.microsoft.com/office/drawing/2014/main" id="{3246805B-A72E-4A61-B900-04D58EC7FA0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1.	2 équipes pour un fonctionnement 2 x 6h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099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26BE805-FC28-440C-AF33-2699884C66D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31" name="think-cell Slide" r:id="rId51" imgW="395" imgH="396" progId="TCLayout.ActiveDocument.1">
                  <p:embed/>
                </p:oleObj>
              </mc:Choice>
              <mc:Fallback>
                <p:oleObj name="think-cell Slide" r:id="rId51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26BE805-FC28-440C-AF33-2699884C66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6738BFD2-0535-4181-881B-5907B8892B1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4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C8C1B75E-52AC-4F38-BF6F-DDA20171D5B7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34337" y="405698"/>
            <a:ext cx="10120883" cy="384721"/>
          </a:xfrm>
        </p:spPr>
        <p:txBody>
          <a:bodyPr/>
          <a:lstStyle/>
          <a:p>
            <a:r>
              <a:rPr lang="fr-FR" sz="2400" dirty="0" smtClean="0"/>
              <a:t>Détails des hypothèses</a:t>
            </a:r>
            <a:endParaRPr lang="fr-FR" sz="2400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74F90A8-1B1D-4348-9AFD-E6F99A0A68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C643F6-0E6A-4F40-BCCD-F79CBF4548CA}" type="datetime1">
              <a:rPr lang="fr-FR" cap="all" smtClean="0"/>
              <a:t>07/01/2021</a:t>
            </a:fld>
            <a:endParaRPr lang="fr-FR" cap="all" dirty="0"/>
          </a:p>
        </p:txBody>
      </p:sp>
      <p:cxnSp>
        <p:nvCxnSpPr>
          <p:cNvPr id="12" name="LineBasicStrong 18">
            <a:extLst>
              <a:ext uri="{FF2B5EF4-FFF2-40B4-BE49-F238E27FC236}">
                <a16:creationId xmlns:a16="http://schemas.microsoft.com/office/drawing/2014/main" id="{6EE857E3-2E1E-4CB2-985B-DE2EC5E128C1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4736" y="1990995"/>
            <a:ext cx="11082527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95FAA6B-94F9-4466-A8CE-65F91F087E18}"/>
              </a:ext>
            </a:extLst>
          </p:cNvPr>
          <p:cNvSpPr txBox="1"/>
          <p:nvPr/>
        </p:nvSpPr>
        <p:spPr>
          <a:xfrm>
            <a:off x="547688" y="1675292"/>
            <a:ext cx="1044942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400" b="1" dirty="0"/>
              <a:t>Type de centre et capacité vaccinale associée</a:t>
            </a:r>
          </a:p>
        </p:txBody>
      </p:sp>
      <p:cxnSp>
        <p:nvCxnSpPr>
          <p:cNvPr id="147" name="LineBasicStrong 18">
            <a:extLst>
              <a:ext uri="{FF2B5EF4-FFF2-40B4-BE49-F238E27FC236}">
                <a16:creationId xmlns:a16="http://schemas.microsoft.com/office/drawing/2014/main" id="{03A6D8F9-E5E4-4809-AE48-F6647F75D72D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47689" y="3214531"/>
            <a:ext cx="11083425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F2CBB66-DD55-437E-871F-337B867AF56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47688" y="2826216"/>
            <a:ext cx="654537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/>
              <a:t>Type de centre</a:t>
            </a:r>
            <a:endParaRPr lang="fr-FR" sz="1200" b="1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CB8ADB4-0CC1-4ABB-A54C-B4C2C039A94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615468" y="3010882"/>
            <a:ext cx="924663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Superficie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C2B655B-44E7-492E-BC03-204CD581A02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78413" y="2456884"/>
            <a:ext cx="151979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Personnel médical et non médical (médecin + IDE + secrétariat)</a:t>
            </a:r>
          </a:p>
        </p:txBody>
      </p:sp>
      <p:cxnSp>
        <p:nvCxnSpPr>
          <p:cNvPr id="156" name="LineBasicStrong 18">
            <a:extLst>
              <a:ext uri="{FF2B5EF4-FFF2-40B4-BE49-F238E27FC236}">
                <a16:creationId xmlns:a16="http://schemas.microsoft.com/office/drawing/2014/main" id="{6B1743BB-661C-47B9-8859-5271B0BC9C40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497129" y="2275779"/>
            <a:ext cx="2701075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89F2281B-A831-48E9-98D1-8A34352D51D7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497129" y="2071736"/>
            <a:ext cx="2635117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Capacité par type de centre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78AA9C5-FCE7-43E1-9F40-68F557CFF6B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384606" y="2456884"/>
            <a:ext cx="118077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de jours disponibles par semaine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E3461DA-0CBA-4579-B1BA-57CC0CB9658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727250" y="2456884"/>
            <a:ext cx="118077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d'injections par heure par personne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005CCF9-E197-49F8-BC01-F9AE59214A46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908026" y="2456884"/>
            <a:ext cx="102953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Plage horaire dispo. par jour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E0AEDFB-5CA3-4BB8-B4F1-033ACFFDE7BD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998871" y="2456884"/>
            <a:ext cx="118077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d'injections / semaine par équipe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F7ABFE0-8E85-4A3F-B0E0-805D48F00A31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215614" y="2456884"/>
            <a:ext cx="118077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d'injections par vaccination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FCC3B26-13EA-48A0-AC18-7A902FE96ED6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0450346" y="2425650"/>
            <a:ext cx="1180767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Nombre de vaccination en un mois par centre </a:t>
            </a:r>
          </a:p>
        </p:txBody>
      </p:sp>
      <p:cxnSp>
        <p:nvCxnSpPr>
          <p:cNvPr id="150" name="LineBasicStrong 18">
            <a:extLst>
              <a:ext uri="{FF2B5EF4-FFF2-40B4-BE49-F238E27FC236}">
                <a16:creationId xmlns:a16="http://schemas.microsoft.com/office/drawing/2014/main" id="{D8FC2DBE-53D5-442F-B8FE-86F03978EF1D}"/>
              </a:ext>
            </a:extLst>
          </p:cNvPr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547689" y="4270936"/>
            <a:ext cx="11083425" cy="0"/>
          </a:xfrm>
          <a:prstGeom prst="straightConnector1">
            <a:avLst/>
          </a:prstGeom>
          <a:ln w="12700" cap="flat">
            <a:solidFill>
              <a:schemeClr val="bg1">
                <a:lumMod val="7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LineBasicStrong 18">
            <a:extLst>
              <a:ext uri="{FF2B5EF4-FFF2-40B4-BE49-F238E27FC236}">
                <a16:creationId xmlns:a16="http://schemas.microsoft.com/office/drawing/2014/main" id="{79E44CFB-D837-4087-A225-813F2B1A6D6C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47689" y="5302022"/>
            <a:ext cx="11083425" cy="0"/>
          </a:xfrm>
          <a:prstGeom prst="straightConnector1">
            <a:avLst/>
          </a:prstGeom>
          <a:ln w="12700" cap="flat">
            <a:solidFill>
              <a:schemeClr val="bg1">
                <a:lumMod val="7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88406614-2080-4E93-B4EA-2744795FCCAB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547688" y="3297621"/>
            <a:ext cx="868149" cy="934272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36000" tIns="36000" rIns="3600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FFFFFF"/>
              </a:buClr>
            </a:pPr>
            <a:r>
              <a:rPr lang="fr-FR" sz="1200" b="1" dirty="0">
                <a:solidFill>
                  <a:srgbClr val="FFFFFF"/>
                </a:solidFill>
              </a:rPr>
              <a:t>Petit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CB9052C-BC04-4588-8039-E6C482756AC5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547688" y="4324788"/>
            <a:ext cx="868149" cy="934272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36000" tIns="36000" rIns="3600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FFFFFF"/>
              </a:buClr>
            </a:pPr>
            <a:r>
              <a:rPr lang="fr-FR" sz="1200" b="1">
                <a:solidFill>
                  <a:srgbClr val="FFFFFF"/>
                </a:solidFill>
              </a:rPr>
              <a:t>Moyen</a:t>
            </a:r>
            <a:endParaRPr lang="fr-FR" sz="1200" b="1" dirty="0">
              <a:solidFill>
                <a:srgbClr val="FFFFFF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7FAC174-A9D7-41FB-90B4-8D635066C721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547688" y="5363234"/>
            <a:ext cx="868149" cy="934272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36000" tIns="36000" rIns="3600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Clr>
                <a:srgbClr val="FFFFFF"/>
              </a:buClr>
            </a:pPr>
            <a:r>
              <a:rPr lang="fr-FR" sz="1200" b="1">
                <a:solidFill>
                  <a:srgbClr val="FFFFFF"/>
                </a:solidFill>
              </a:rPr>
              <a:t>Grand</a:t>
            </a:r>
            <a:endParaRPr lang="fr-FR" sz="1200" b="1" dirty="0">
              <a:solidFill>
                <a:srgbClr val="FFFFFF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F01B0DD-2484-4878-80EE-E53BB75B336A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1615468" y="3478351"/>
            <a:ext cx="86814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&lt; 150m2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32169FA-29F1-4C22-B90C-6F408254D936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1615468" y="4505517"/>
            <a:ext cx="868149" cy="5109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Entre 150 et 400m2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2EE8B08-5DB1-4B64-9B17-EF72E3B042D7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1615468" y="5543963"/>
            <a:ext cx="868149" cy="5109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Plus de 400 m2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8D219D0-B18A-44E8-BF6E-FFF2DE29C915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2678413" y="3478351"/>
            <a:ext cx="654537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1+3+1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60A111A-ADB2-4A48-B7E3-D9818FE9F4C3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2678413" y="4505517"/>
            <a:ext cx="654537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2+8+1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B3E21B5-66F0-4AAC-B65C-069BBFE6DD37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2678413" y="5543963"/>
            <a:ext cx="654537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2+18+1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AC6911A-27F5-4F08-856F-5306411BB4FA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4546481" y="3478351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C102D9A-C35F-4C97-91DB-BBD712B652C8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4546481" y="4505517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DA4B596-000E-41E9-81FA-B30A0666A738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4546481" y="5543963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E401364-E7C6-4E60-9A9A-6C2FE69B3CC3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5727252" y="3478351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5F310EF-7643-4B73-A69D-BE6C031DFE08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5727252" y="4505517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AB2B955-89D2-4302-BC93-69DF33355AC7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5727252" y="5543963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F029901-67C6-4095-BFE0-AF3F495A1468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6908027" y="3478351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2 x 6h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3296960-0CDC-444C-B8BC-75C1A74AD2D8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6908027" y="4505517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2 x 6h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A7AFE2D-DEDE-4438-AD25-B19A2AB851FE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6908027" y="5543963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2 x 6h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8E2FCF-711A-47E0-8F7B-C9777FB8802E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8088800" y="3478351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1300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DD364E6-9AC2-424E-B4B2-BDE606B2601A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8088800" y="4505517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3500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0E2AEC2-1ACC-4D43-8943-241A024C2B84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8088800" y="5543963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7800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7F712FA-85BB-4773-9BAC-C8D14F9FE89E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9269569" y="3478351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2</a:t>
            </a:r>
            <a:endParaRPr lang="fr-FR" sz="12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30080E5-4580-4134-811E-9F044918644F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9269569" y="4505517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2</a:t>
            </a:r>
            <a:endParaRPr lang="fr-FR" sz="12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6773A49-BFAD-4CEA-8DB0-9B65C1784A08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9269569" y="5543963"/>
            <a:ext cx="835829" cy="2554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2</a:t>
            </a:r>
            <a:endParaRPr lang="fr-FR" sz="12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A9E5033-2AA4-4F9B-89ED-66104FE3CC4F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0450346" y="3478351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4 600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BCB665A-4A5F-4E76-A4C7-7AE07F53FC77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0450346" y="4505517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6 900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444CFC6-7150-43FF-BC86-2D14D3F9CEE6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0450346" y="5543963"/>
            <a:ext cx="83582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dirty="0"/>
              <a:t>15 600</a:t>
            </a:r>
          </a:p>
        </p:txBody>
      </p:sp>
      <p:cxnSp>
        <p:nvCxnSpPr>
          <p:cNvPr id="152" name="LineBasicStrong 18">
            <a:extLst>
              <a:ext uri="{FF2B5EF4-FFF2-40B4-BE49-F238E27FC236}">
                <a16:creationId xmlns:a16="http://schemas.microsoft.com/office/drawing/2014/main" id="{A8C39FF3-AEFD-44BD-8477-9975A373DFC2}"/>
              </a:ext>
            </a:extLst>
          </p:cNvPr>
          <p:cNvCxnSpPr>
            <a:cxnSpLocks/>
          </p:cNvCxnSpPr>
          <p:nvPr>
            <p:custDataLst>
              <p:tags r:id="rId47"/>
            </p:custDataLst>
          </p:nvPr>
        </p:nvCxnSpPr>
        <p:spPr>
          <a:xfrm>
            <a:off x="4383644" y="2275779"/>
            <a:ext cx="7253619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2B1AC100-D72E-42E7-A7F2-7BCDEC0A2A14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4384604" y="2071736"/>
            <a:ext cx="3948626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Hypothèses de vaccination</a:t>
            </a:r>
          </a:p>
        </p:txBody>
      </p:sp>
    </p:spTree>
    <p:extLst>
      <p:ext uri="{BB962C8B-B14F-4D97-AF65-F5344CB8AC3E}">
        <p14:creationId xmlns:p14="http://schemas.microsoft.com/office/powerpoint/2010/main" val="41440959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THINKCELLPRESENTATIONDONOTDELETE" val="&lt;?xml version=&quot;1.0&quot; encoding=&quot;UTF-16&quot; standalone=&quot;yes&quot;?&gt;&lt;root reqver=&quot;25060&quot;&gt;&lt;version val=&quot;2840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ICONLINEFILL" val="Color [A=255, R=255, G=255, B=255]"/>
  <p:tag name="ICONLINEFILLTHEME" val="Background 1"/>
  <p:tag name="ICONENCLOSURE" val="True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6vILAi804AeYa0UGvy1cg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46MbgS0A.KZVVmDdU93WA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20"/>
  <p:tag name="2LEVEL" val="10"/>
  <p:tag name="3LEVEL" val="5"/>
  <p:tag name="4LEVEL" val="2.5"/>
  <p:tag name="5LEVEL" val="1.2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46MbgS0A.KZVVmDdU93W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20"/>
  <p:tag name="2LEVEL" val="10"/>
  <p:tag name="3LEVEL" val="5"/>
  <p:tag name="4LEVEL" val="2.5"/>
  <p:tag name="5LEVEL" val="1.2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1eurFN165eUHaLfGetYd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8"/>
  <p:tag name="2LEVEL" val="4"/>
  <p:tag name="3LEVEL" val="2"/>
  <p:tag name="4LEVEL" val="1"/>
  <p:tag name="5LEVEL" val="0.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8"/>
  <p:tag name="2LEVEL" val="4"/>
  <p:tag name="3LEVEL" val="2"/>
  <p:tag name="4LEVEL" val="1"/>
  <p:tag name="5LEVEL" val="0.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8"/>
  <p:tag name="2LEVEL" val="4"/>
  <p:tag name="3LEVEL" val="2"/>
  <p:tag name="4LEVEL" val="1"/>
  <p:tag name="5LEVEL" val="0.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46MbgS0A.KZVVmDdU93W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20"/>
  <p:tag name="2LEVEL" val="10"/>
  <p:tag name="3LEVEL" val="5"/>
  <p:tag name="4LEVEL" val="2.5"/>
  <p:tag name="5LEVEL" val="1.2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_mBbxtsNO5r9egZrEGrv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vron"/>
  <p:tag name="CIRCLESTATUS" val="Blue"/>
  <p:tag name="NAME" val="ChevronBl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eparatorStron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eparatorStrong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q.6Qic3GDJ1n9DiWueaQ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"/>
  <p:tag name="TOP" val="110"/>
  <p:tag name="HEIGHT" val="80"/>
  <p:tag name="WIDTH" val="48.4615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13.4615"/>
  <p:tag name="TOP" val="110"/>
  <p:tag name="HEIGHT" val="80"/>
  <p:tag name="WIDTH" val="48.4615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81.9231"/>
  <p:tag name="TOP" val="110"/>
  <p:tag name="HEIGHT" val="80"/>
  <p:tag name="WIDTH" val="48.4615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13.4615"/>
  <p:tag name="TOP" val="110"/>
  <p:tag name="HEIGHT" val="80"/>
  <p:tag name="WIDTH" val="48.4615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387.3077"/>
  <p:tag name="TOP" val="110"/>
  <p:tag name="HEIGHT" val="80"/>
  <p:tag name="WIDTH" val="48.4615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5.7692"/>
  <p:tag name="TOP" val="110"/>
  <p:tag name="HEIGHT" val="80"/>
  <p:tag name="WIDTH" val="48.4615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24.2308"/>
  <p:tag name="TOP" val="110"/>
  <p:tag name="HEIGHT" val="80"/>
  <p:tag name="WIDTH" val="48.4615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92.6923"/>
  <p:tag name="TOP" val="110"/>
  <p:tag name="HEIGHT" val="80"/>
  <p:tag name="WIDTH" val="48.4615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661.1539"/>
  <p:tag name="TOP" val="110"/>
  <p:tag name="HEIGHT" val="80"/>
  <p:tag name="WIDTH" val="48.4615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729.6154"/>
  <p:tag name="TOP" val="110"/>
  <p:tag name="HEIGHT" val="80"/>
  <p:tag name="WIDTH" val="48.4615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"/>
  <p:tag name="TOP" val="210"/>
  <p:tag name="HEIGHT" val="80"/>
  <p:tag name="WIDTH" val="48.4615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"/>
  <p:tag name="TOP" val="310"/>
  <p:tag name="HEIGHT" val="80"/>
  <p:tag name="WIDTH" val="48.4615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"/>
  <p:tag name="TOP" val="410"/>
  <p:tag name="HEIGHT" val="80"/>
  <p:tag name="WIDTH" val="48.4615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13.4615"/>
  <p:tag name="TOP" val="210"/>
  <p:tag name="HEIGHT" val="80"/>
  <p:tag name="WIDTH" val="48.4615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13.4615"/>
  <p:tag name="TOP" val="310"/>
  <p:tag name="HEIGHT" val="80"/>
  <p:tag name="WIDTH" val="48.46157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13.4615"/>
  <p:tag name="TOP" val="410"/>
  <p:tag name="HEIGHT" val="80"/>
  <p:tag name="WIDTH" val="48.4615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81.9231"/>
  <p:tag name="TOP" val="210"/>
  <p:tag name="HEIGHT" val="80"/>
  <p:tag name="WIDTH" val="48.4615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81.9231"/>
  <p:tag name="TOP" val="310"/>
  <p:tag name="HEIGHT" val="80"/>
  <p:tag name="WIDTH" val="48.46157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81.9231"/>
  <p:tag name="TOP" val="410"/>
  <p:tag name="HEIGHT" val="80"/>
  <p:tag name="WIDTH" val="48.4615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387.3077"/>
  <p:tag name="TOP" val="210"/>
  <p:tag name="HEIGHT" val="80"/>
  <p:tag name="WIDTH" val="48.4615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387.3077"/>
  <p:tag name="TOP" val="310"/>
  <p:tag name="HEIGHT" val="80"/>
  <p:tag name="WIDTH" val="48.4615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387.3077"/>
  <p:tag name="TOP" val="410"/>
  <p:tag name="HEIGHT" val="80"/>
  <p:tag name="WIDTH" val="48.4615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5.7692"/>
  <p:tag name="TOP" val="210"/>
  <p:tag name="HEIGHT" val="80"/>
  <p:tag name="WIDTH" val="48.4615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5.7692"/>
  <p:tag name="TOP" val="310"/>
  <p:tag name="HEIGHT" val="80"/>
  <p:tag name="WIDTH" val="48.4615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455.7692"/>
  <p:tag name="TOP" val="410"/>
  <p:tag name="HEIGHT" val="80"/>
  <p:tag name="WIDTH" val="48.4615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24.2308"/>
  <p:tag name="TOP" val="210"/>
  <p:tag name="HEIGHT" val="80"/>
  <p:tag name="WIDTH" val="48.4615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24.2308"/>
  <p:tag name="TOP" val="310"/>
  <p:tag name="HEIGHT" val="80"/>
  <p:tag name="WIDTH" val="48.4615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24.2308"/>
  <p:tag name="TOP" val="410"/>
  <p:tag name="HEIGHT" val="80"/>
  <p:tag name="WIDTH" val="48.46157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92.6923"/>
  <p:tag name="TOP" val="210"/>
  <p:tag name="HEIGHT" val="80"/>
  <p:tag name="WIDTH" val="48.46157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92.6923"/>
  <p:tag name="TOP" val="310"/>
  <p:tag name="HEIGHT" val="80"/>
  <p:tag name="WIDTH" val="48.4615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592.6923"/>
  <p:tag name="TOP" val="410"/>
  <p:tag name="HEIGHT" val="80"/>
  <p:tag name="WIDTH" val="48.4615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661.1539"/>
  <p:tag name="TOP" val="210"/>
  <p:tag name="HEIGHT" val="80"/>
  <p:tag name="WIDTH" val="48.4615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661.1539"/>
  <p:tag name="TOP" val="310"/>
  <p:tag name="HEIGHT" val="80"/>
  <p:tag name="WIDTH" val="48.4615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661.1539"/>
  <p:tag name="TOP" val="410"/>
  <p:tag name="HEIGHT" val="80"/>
  <p:tag name="WIDTH" val="48.4615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729.6154"/>
  <p:tag name="TOP" val="210"/>
  <p:tag name="HEIGHT" val="80"/>
  <p:tag name="WIDTH" val="48.4615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729.6154"/>
  <p:tag name="TOP" val="310"/>
  <p:tag name="HEIGHT" val="80"/>
  <p:tag name="WIDTH" val="48.4615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729.6154"/>
  <p:tag name="TOP" val="410"/>
  <p:tag name="HEIGHT" val="80"/>
  <p:tag name="WIDTH" val="48.4615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854091558537489"/>
  <p:tag name="LEFT" val="113.4615"/>
  <p:tag name="TOP" val="110"/>
  <p:tag name="HEIGHT" val="80"/>
  <p:tag name="WIDTH" val="48.46157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932</Words>
  <Application>Microsoft Office PowerPoint</Application>
  <PresentationFormat>Grand écran</PresentationFormat>
  <Paragraphs>101</Paragraphs>
  <Slides>9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Segoe UI</vt:lpstr>
      <vt:lpstr>Arial</vt:lpstr>
      <vt:lpstr>Wingdings</vt:lpstr>
      <vt:lpstr>Marianne</vt:lpstr>
      <vt:lpstr>White</vt:lpstr>
      <vt:lpstr>Contrast</vt:lpstr>
      <vt:lpstr>think-cell Slide</vt:lpstr>
      <vt:lpstr>Vaccination contre la COVID-19 :  Stratégie et organisation</vt:lpstr>
      <vt:lpstr>Grands jalons du calendrier</vt:lpstr>
      <vt:lpstr>Un principe de liberté d’organisation locale</vt:lpstr>
      <vt:lpstr>Rappel sur les populations concernées avant le 20 janvier</vt:lpstr>
      <vt:lpstr>Caractéristiques de l’approvisionnement des centres de vaccination </vt:lpstr>
      <vt:lpstr>Un parcours vaccinal simplifié</vt:lpstr>
      <vt:lpstr>Annexes</vt:lpstr>
      <vt:lpstr>Eléments de référence non prescriptifs pour la création des centres</vt:lpstr>
      <vt:lpstr>Détails des hypothèses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2020-11-30T19:03:57Z</dcterms:created>
  <dcterms:modified xsi:type="dcterms:W3CDTF">2021-01-07T22:31:01Z</dcterms:modified>
  <cp:category/>
  <cp:contentStatus/>
</cp:coreProperties>
</file>