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8" r:id="rId2"/>
    <p:sldId id="271" r:id="rId3"/>
    <p:sldId id="260" r:id="rId4"/>
    <p:sldId id="261" r:id="rId5"/>
    <p:sldId id="262" r:id="rId6"/>
    <p:sldId id="272" r:id="rId7"/>
    <p:sldId id="263" r:id="rId8"/>
    <p:sldId id="264" r:id="rId9"/>
    <p:sldId id="270" r:id="rId10"/>
    <p:sldId id="265" r:id="rId11"/>
    <p:sldId id="266" r:id="rId12"/>
    <p:sldId id="269" r:id="rId13"/>
    <p:sldId id="267" r:id="rId1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Y, Marion (IGAS/INSPECTANTS)" initials="MM" lastIdx="19" clrIdx="0">
    <p:extLst/>
  </p:cmAuthor>
  <p:cmAuthor id="2" name="FRANCOLIN, Marie (CAB/SANTE)" initials="FM(" lastIdx="1" clrIdx="1">
    <p:extLst/>
  </p:cmAuthor>
  <p:cmAuthor id="3" name="ZACCHERINI, Thibaut (CEPS)" initials="ZT("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FFFFFF"/>
    <a:srgbClr val="0066FF"/>
    <a:srgbClr val="33CC33"/>
    <a:srgbClr val="FF00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8" d="100"/>
          <a:sy n="68" d="100"/>
        </p:scale>
        <p:origin x="-810" y="-22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12T19:01:40.149" idx="17">
    <p:pos x="6993" y="2295"/>
    <p:text>En cours d'instruction sur modalités précises : nous avons suggéré que cela puisse être apporté par les établissements à la pharmicie d'officine de proximité mais cela suppose que les pharmaciens mettent à disposition une boîte jaune (si c'est la solution retenue : à concerter avec l'ordre).</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DB7025E-584F-4124-AECB-3954A5B4176D}" type="datetimeFigureOut">
              <a:rPr lang="fr-FR" smtClean="0"/>
              <a:t>17/11/2020</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5484EBE-C79B-4300-B32F-F837D46F9E8A}" type="slidenum">
              <a:rPr lang="fr-FR" smtClean="0"/>
              <a:t>‹N°›</a:t>
            </a:fld>
            <a:endParaRPr lang="fr-FR"/>
          </a:p>
        </p:txBody>
      </p:sp>
    </p:spTree>
    <p:extLst>
      <p:ext uri="{BB962C8B-B14F-4D97-AF65-F5344CB8AC3E}">
        <p14:creationId xmlns:p14="http://schemas.microsoft.com/office/powerpoint/2010/main" val="1555406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6"/>
          </a:xfrm>
          <a:prstGeom prst="rect">
            <a:avLst/>
          </a:prstGeom>
        </p:spPr>
        <p:txBody>
          <a:bodyPr vert="horz" lIns="91431" tIns="45715" rIns="91431" bIns="45715"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6"/>
          </a:xfrm>
          <a:prstGeom prst="rect">
            <a:avLst/>
          </a:prstGeom>
        </p:spPr>
        <p:txBody>
          <a:bodyPr vert="horz" lIns="91431" tIns="45715" rIns="91431" bIns="45715" rtlCol="0"/>
          <a:lstStyle>
            <a:lvl1pPr algn="r">
              <a:defRPr sz="1200"/>
            </a:lvl1pPr>
          </a:lstStyle>
          <a:p>
            <a:fld id="{DB7F76E2-2D85-4ECD-83A3-3F7A256F37BA}" type="datetimeFigureOut">
              <a:rPr lang="fr-FR" smtClean="0"/>
              <a:t>17/11/2020</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1" tIns="45715" rIns="91431" bIns="45715"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31" tIns="45715" rIns="91431" bIns="45715"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428585"/>
            <a:ext cx="2945659" cy="498055"/>
          </a:xfrm>
          <a:prstGeom prst="rect">
            <a:avLst/>
          </a:prstGeom>
        </p:spPr>
        <p:txBody>
          <a:bodyPr vert="horz" lIns="91431" tIns="45715" rIns="91431" bIns="4571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5"/>
            <a:ext cx="2945659" cy="498055"/>
          </a:xfrm>
          <a:prstGeom prst="rect">
            <a:avLst/>
          </a:prstGeom>
        </p:spPr>
        <p:txBody>
          <a:bodyPr vert="horz" lIns="91431" tIns="45715" rIns="91431" bIns="45715" rtlCol="0" anchor="b"/>
          <a:lstStyle>
            <a:lvl1pPr algn="r">
              <a:defRPr sz="1200"/>
            </a:lvl1pPr>
          </a:lstStyle>
          <a:p>
            <a:fld id="{855EE40E-F59F-47C1-8345-35F8E399BF17}" type="slidenum">
              <a:rPr lang="fr-FR" smtClean="0"/>
              <a:t>‹N°›</a:t>
            </a:fld>
            <a:endParaRPr lang="fr-FR"/>
          </a:p>
        </p:txBody>
      </p:sp>
    </p:spTree>
    <p:extLst>
      <p:ext uri="{BB962C8B-B14F-4D97-AF65-F5344CB8AC3E}">
        <p14:creationId xmlns:p14="http://schemas.microsoft.com/office/powerpoint/2010/main" val="2354220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44F9070E-8739-4456-89B1-D64B4DAB94D3}" type="datetimeFigureOut">
              <a:rPr lang="fr-FR" smtClean="0"/>
              <a:t>17/11/2020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877121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4F9070E-8739-4456-89B1-D64B4DAB94D3}" type="datetimeFigureOut">
              <a:rPr lang="fr-FR" smtClean="0"/>
              <a:t>17/11/2020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99905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44F9070E-8739-4456-89B1-D64B4DAB94D3}" type="datetimeFigureOut">
              <a:rPr lang="fr-FR" smtClean="0"/>
              <a:t>17/11/2020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115770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4F9070E-8739-4456-89B1-D64B4DAB94D3}" type="datetimeFigureOut">
              <a:rPr lang="fr-FR" smtClean="0"/>
              <a:t>17/11/2020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31541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4F9070E-8739-4456-89B1-D64B4DAB94D3}" type="datetimeFigureOut">
              <a:rPr lang="fr-FR" smtClean="0"/>
              <a:t>17/11/2020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97647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4F9070E-8739-4456-89B1-D64B4DAB94D3}" type="datetimeFigureOut">
              <a:rPr lang="fr-FR" smtClean="0"/>
              <a:t>17/11/2020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620028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4F9070E-8739-4456-89B1-D64B4DAB94D3}" type="datetimeFigureOut">
              <a:rPr lang="fr-FR" smtClean="0"/>
              <a:t>17/11/2020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06448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44F9070E-8739-4456-89B1-D64B4DAB94D3}" type="datetimeFigureOut">
              <a:rPr lang="fr-FR" smtClean="0"/>
              <a:t>17/11/2020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297261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44F9070E-8739-4456-89B1-D64B4DAB94D3}" type="datetimeFigureOut">
              <a:rPr lang="fr-FR" smtClean="0"/>
              <a:t>17/11/2020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3742108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4F9070E-8739-4456-89B1-D64B4DAB94D3}" type="datetimeFigureOut">
              <a:rPr lang="fr-FR" smtClean="0"/>
              <a:t>17/11/2020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4221368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4F9070E-8739-4456-89B1-D64B4DAB94D3}" type="datetimeFigureOut">
              <a:rPr lang="fr-FR" smtClean="0"/>
              <a:t>17/11/2020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130D2B-A145-4187-9231-579C110DE58B}" type="slidenum">
              <a:rPr lang="fr-FR" smtClean="0"/>
              <a:t>‹N°›</a:t>
            </a:fld>
            <a:endParaRPr lang="fr-FR"/>
          </a:p>
        </p:txBody>
      </p:sp>
    </p:spTree>
    <p:extLst>
      <p:ext uri="{BB962C8B-B14F-4D97-AF65-F5344CB8AC3E}">
        <p14:creationId xmlns:p14="http://schemas.microsoft.com/office/powerpoint/2010/main" val="172414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xmlns=""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xmlns="" id="{E9918C01-3017-D749-B811-9FCBA8038409}"/>
              </a:ext>
            </a:extLst>
          </p:cNvPr>
          <p:cNvSpPr>
            <a:spLocks noGrp="1"/>
          </p:cNvSpPr>
          <p:nvPr>
            <p:ph type="dt" sz="half" idx="2"/>
          </p:nvPr>
        </p:nvSpPr>
        <p:spPr bwMode="gray">
          <a:xfrm>
            <a:off x="431800" y="6396842"/>
            <a:ext cx="1560000" cy="461159"/>
          </a:xfrm>
          <a:prstGeom prst="rect">
            <a:avLst/>
          </a:prstGeom>
        </p:spPr>
        <p:txBody>
          <a:bodyPr vert="horz" lIns="0" tIns="0" rIns="0" bIns="0" rtlCol="0" anchor="ctr" anchorCtr="0">
            <a:noAutofit/>
          </a:bodyPr>
          <a:lstStyle>
            <a:lvl1pPr algn="l">
              <a:defRPr sz="1000" b="1">
                <a:solidFill>
                  <a:schemeClr val="tx1"/>
                </a:solidFill>
              </a:defRPr>
            </a:lvl1pPr>
          </a:lstStyle>
          <a:p>
            <a:fld id="{6A4A60EE-9D13-3442-9796-E718C6343EC1}" type="datetime1">
              <a:rPr lang="fr-FR" cap="all" smtClean="0"/>
              <a:pPr/>
              <a:t>17/11/2020</a:t>
            </a:fld>
            <a:endParaRPr lang="fr-FR" cap="all" dirty="0"/>
          </a:p>
        </p:txBody>
      </p:sp>
      <p:sp>
        <p:nvSpPr>
          <p:cNvPr id="16" name="Espace réservé du texte 7">
            <a:extLst>
              <a:ext uri="{FF2B5EF4-FFF2-40B4-BE49-F238E27FC236}">
                <a16:creationId xmlns:a16="http://schemas.microsoft.com/office/drawing/2014/main" xmlns="" id="{EB9C9A62-C54B-3841-9346-5A54D3715808}"/>
              </a:ext>
            </a:extLst>
          </p:cNvPr>
          <p:cNvSpPr>
            <a:spLocks noGrp="1"/>
          </p:cNvSpPr>
          <p:nvPr>
            <p:ph type="body" sz="quarter" idx="13" hasCustomPrompt="1"/>
          </p:nvPr>
        </p:nvSpPr>
        <p:spPr bwMode="gray">
          <a:xfrm>
            <a:off x="431801" y="1664906"/>
            <a:ext cx="11232819" cy="323935"/>
          </a:xfrm>
        </p:spPr>
        <p:txBody>
          <a:bodyPr/>
          <a:lstStyle>
            <a:lvl1pPr marL="12700" indent="1142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xmlns=""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xmlns=""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a:t>Intitulé de la direction/service</a:t>
            </a:r>
          </a:p>
        </p:txBody>
      </p:sp>
      <p:sp>
        <p:nvSpPr>
          <p:cNvPr id="8" name="Espace réservé du texte 11">
            <a:extLst>
              <a:ext uri="{FF2B5EF4-FFF2-40B4-BE49-F238E27FC236}">
                <a16:creationId xmlns:a16="http://schemas.microsoft.com/office/drawing/2014/main" xmlns="" id="{0AF74C14-DE22-FE4D-B865-03FBE975D57C}"/>
              </a:ext>
            </a:extLst>
          </p:cNvPr>
          <p:cNvSpPr>
            <a:spLocks noGrp="1"/>
          </p:cNvSpPr>
          <p:nvPr>
            <p:ph type="body" sz="quarter" idx="14" hasCustomPrompt="1"/>
          </p:nvPr>
        </p:nvSpPr>
        <p:spPr bwMode="gray">
          <a:xfrm>
            <a:off x="431800" y="2276872"/>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19653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9070E-8739-4456-89B1-D64B4DAB94D3}" type="datetimeFigureOut">
              <a:rPr lang="fr-FR" smtClean="0"/>
              <a:t>17/11/2020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30D2B-A145-4187-9231-579C110DE58B}" type="slidenum">
              <a:rPr lang="fr-FR" smtClean="0"/>
              <a:t>‹N°›</a:t>
            </a:fld>
            <a:endParaRPr lang="fr-FR"/>
          </a:p>
        </p:txBody>
      </p:sp>
    </p:spTree>
    <p:extLst>
      <p:ext uri="{BB962C8B-B14F-4D97-AF65-F5344CB8AC3E}">
        <p14:creationId xmlns:p14="http://schemas.microsoft.com/office/powerpoint/2010/main" val="2127759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covid-19.sante.gouv.fr/tests" TargetMode="Externa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s://stopcovid19.fr/" TargetMode="External"/><Relationship Id="rId2" Type="http://schemas.openxmlformats.org/officeDocument/2006/relationships/hyperlink" Target="https://covid-19.sante.gouv.fr/tests" TargetMode="Externa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sfm-microbiologie.org/wp-content/uploads/2020/06/fiche-habilitation-prelevement-rhino-pharynge-v1.pdf" TargetMode="External"/><Relationship Id="rId2" Type="http://schemas.openxmlformats.org/officeDocument/2006/relationships/hyperlink" Target="https://www.coorpacademy.com/covid19/" TargetMode="Externa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tinyurl.com/y4vs5euo"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frama.link/SI-DEP_PRO"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re 2"/>
          <p:cNvSpPr txBox="1">
            <a:spLocks/>
          </p:cNvSpPr>
          <p:nvPr/>
        </p:nvSpPr>
        <p:spPr>
          <a:xfrm>
            <a:off x="791546" y="2598821"/>
            <a:ext cx="10515600" cy="14929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4000" b="1" spc="400" dirty="0" smtClean="0">
                <a:solidFill>
                  <a:srgbClr val="000091"/>
                </a:solidFill>
                <a:latin typeface="Marianne" panose="02000000000000000000" pitchFamily="50" charset="0"/>
                <a:ea typeface="+mn-ea"/>
                <a:cs typeface="+mn-cs"/>
              </a:rPr>
              <a:t>Tests antigéniques rapides</a:t>
            </a:r>
          </a:p>
          <a:p>
            <a:endParaRPr lang="fr-FR" sz="4000" b="1" spc="400" dirty="0" smtClean="0">
              <a:solidFill>
                <a:srgbClr val="000091"/>
              </a:solidFill>
              <a:latin typeface="Marianne" panose="02000000000000000000" pitchFamily="50" charset="0"/>
              <a:ea typeface="+mn-ea"/>
              <a:cs typeface="+mn-cs"/>
            </a:endParaRPr>
          </a:p>
          <a:p>
            <a:r>
              <a:rPr lang="fr-FR" sz="4000" b="1" spc="400" dirty="0" smtClean="0">
                <a:solidFill>
                  <a:srgbClr val="000091"/>
                </a:solidFill>
                <a:latin typeface="Marianne" panose="02000000000000000000" pitchFamily="50" charset="0"/>
                <a:ea typeface="+mn-ea"/>
                <a:cs typeface="+mn-cs"/>
              </a:rPr>
              <a:t>Modalités usuelles d’approvisionnement</a:t>
            </a:r>
          </a:p>
          <a:p>
            <a:r>
              <a:rPr lang="fr-FR" sz="4000" b="1" spc="400" dirty="0">
                <a:solidFill>
                  <a:srgbClr val="000091"/>
                </a:solidFill>
                <a:latin typeface="Marianne" panose="02000000000000000000" pitchFamily="50" charset="0"/>
                <a:ea typeface="+mn-ea"/>
                <a:cs typeface="+mn-cs"/>
              </a:rPr>
              <a:t>e</a:t>
            </a:r>
            <a:r>
              <a:rPr lang="fr-FR" sz="4000" b="1" spc="400" smtClean="0">
                <a:solidFill>
                  <a:srgbClr val="000091"/>
                </a:solidFill>
                <a:latin typeface="Marianne" panose="02000000000000000000" pitchFamily="50" charset="0"/>
                <a:ea typeface="+mn-ea"/>
                <a:cs typeface="+mn-cs"/>
              </a:rPr>
              <a:t>t </a:t>
            </a:r>
            <a:r>
              <a:rPr lang="fr-FR" sz="4000" b="1" spc="400" dirty="0" smtClean="0">
                <a:solidFill>
                  <a:srgbClr val="000091"/>
                </a:solidFill>
                <a:latin typeface="Marianne" panose="02000000000000000000" pitchFamily="50" charset="0"/>
                <a:ea typeface="+mn-ea"/>
                <a:cs typeface="+mn-cs"/>
              </a:rPr>
              <a:t>recommandations d’utilisation</a:t>
            </a:r>
            <a:endParaRPr lang="fr-FR" sz="4000" b="1" spc="400" dirty="0">
              <a:solidFill>
                <a:srgbClr val="000091"/>
              </a:solidFill>
              <a:latin typeface="Marianne" panose="02000000000000000000" pitchFamily="50" charset="0"/>
              <a:ea typeface="+mn-ea"/>
              <a:cs typeface="+mn-cs"/>
            </a:endParaRPr>
          </a:p>
        </p:txBody>
      </p:sp>
      <p:cxnSp>
        <p:nvCxnSpPr>
          <p:cNvPr id="3" name="Connecteur droit 2"/>
          <p:cNvCxnSpPr/>
          <p:nvPr/>
        </p:nvCxnSpPr>
        <p:spPr>
          <a:xfrm>
            <a:off x="4095750" y="2819400"/>
            <a:ext cx="4000500" cy="1905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98235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920496" y="37736"/>
            <a:ext cx="10515600" cy="1325563"/>
          </a:xfrm>
        </p:spPr>
        <p:txBody>
          <a:bodyPr>
            <a:normAutofit/>
          </a:bodyPr>
          <a:lstStyle/>
          <a:p>
            <a:pPr algn="ctr"/>
            <a:r>
              <a:rPr lang="fr-FR" sz="3200" b="1" spc="400" dirty="0" smtClean="0">
                <a:solidFill>
                  <a:srgbClr val="000091"/>
                </a:solidFill>
                <a:latin typeface="Marianne" panose="02000000000000000000" pitchFamily="50" charset="0"/>
                <a:ea typeface="+mn-ea"/>
                <a:cs typeface="+mn-cs"/>
              </a:rPr>
              <a:t>Qu’est-ce qu’un </a:t>
            </a:r>
            <a:r>
              <a:rPr lang="fr-FR" sz="3200" b="1" u="sng" spc="400" dirty="0" smtClean="0">
                <a:solidFill>
                  <a:srgbClr val="000091"/>
                </a:solidFill>
                <a:latin typeface="Marianne" panose="02000000000000000000" pitchFamily="50" charset="0"/>
                <a:ea typeface="+mn-ea"/>
                <a:cs typeface="+mn-cs"/>
              </a:rPr>
              <a:t>test antigénique rapide</a:t>
            </a:r>
            <a:r>
              <a:rPr lang="fr-FR" sz="3200" b="1" spc="400" dirty="0">
                <a:solidFill>
                  <a:srgbClr val="000091"/>
                </a:solidFill>
                <a:latin typeface="Marianne" panose="02000000000000000000" pitchFamily="50" charset="0"/>
                <a:ea typeface="+mn-ea"/>
                <a:cs typeface="+mn-cs"/>
              </a:rPr>
              <a:t> </a:t>
            </a:r>
            <a:r>
              <a:rPr lang="fr-FR" sz="3200" b="1" spc="400" dirty="0" smtClean="0">
                <a:solidFill>
                  <a:srgbClr val="000091"/>
                </a:solidFill>
                <a:latin typeface="Marianne" panose="02000000000000000000" pitchFamily="50" charset="0"/>
                <a:ea typeface="+mn-ea"/>
                <a:cs typeface="+mn-cs"/>
              </a:rPr>
              <a:t>? </a:t>
            </a:r>
            <a:br>
              <a:rPr lang="fr-FR" sz="3200" b="1" spc="400" dirty="0" smtClean="0">
                <a:solidFill>
                  <a:srgbClr val="000091"/>
                </a:solidFill>
                <a:latin typeface="Marianne" panose="02000000000000000000" pitchFamily="50" charset="0"/>
                <a:ea typeface="+mn-ea"/>
                <a:cs typeface="+mn-cs"/>
              </a:rPr>
            </a:br>
            <a:r>
              <a:rPr lang="fr-FR" sz="3200" b="1" spc="400" dirty="0" smtClean="0">
                <a:solidFill>
                  <a:srgbClr val="000091"/>
                </a:solidFill>
                <a:latin typeface="Marianne" panose="02000000000000000000" pitchFamily="50" charset="0"/>
                <a:ea typeface="+mn-ea"/>
                <a:cs typeface="+mn-cs"/>
              </a:rPr>
              <a:t>Quelles différences avec le test RT-PCR ?</a:t>
            </a:r>
            <a:endParaRPr lang="fr-FR" sz="3200" b="1" spc="400" dirty="0">
              <a:solidFill>
                <a:srgbClr val="000091"/>
              </a:solidFill>
              <a:latin typeface="Marianne" panose="02000000000000000000" pitchFamily="50" charset="0"/>
              <a:ea typeface="+mn-ea"/>
              <a:cs typeface="+mn-cs"/>
            </a:endParaRP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ZoneTexte 126"/>
          <p:cNvSpPr txBox="1"/>
          <p:nvPr/>
        </p:nvSpPr>
        <p:spPr>
          <a:xfrm>
            <a:off x="9580980" y="6608384"/>
            <a:ext cx="1855116" cy="253916"/>
          </a:xfrm>
          <a:prstGeom prst="rect">
            <a:avLst/>
          </a:prstGeom>
          <a:noFill/>
        </p:spPr>
        <p:txBody>
          <a:bodyPr wrap="square" rtlCol="0">
            <a:spAutoFit/>
          </a:bodyPr>
          <a:lstStyle/>
          <a:p>
            <a:pPr algn="ctr"/>
            <a:r>
              <a:rPr lang="fr-FR" sz="1050" b="1" dirty="0" smtClean="0">
                <a:solidFill>
                  <a:srgbClr val="000091"/>
                </a:solidFill>
              </a:rPr>
              <a:t>* Selon la doctrine en vigueur</a:t>
            </a:r>
            <a:endParaRPr lang="fr-FR" sz="1050" b="1" dirty="0">
              <a:solidFill>
                <a:srgbClr val="000091"/>
              </a:solidFill>
            </a:endParaRPr>
          </a:p>
        </p:txBody>
      </p:sp>
      <p:graphicFrame>
        <p:nvGraphicFramePr>
          <p:cNvPr id="2" name="Tableau 1"/>
          <p:cNvGraphicFramePr>
            <a:graphicFrameLocks noGrp="1"/>
          </p:cNvGraphicFramePr>
          <p:nvPr>
            <p:extLst>
              <p:ext uri="{D42A27DB-BD31-4B8C-83A1-F6EECF244321}">
                <p14:modId xmlns:p14="http://schemas.microsoft.com/office/powerpoint/2010/main" val="1414369579"/>
              </p:ext>
            </p:extLst>
          </p:nvPr>
        </p:nvGraphicFramePr>
        <p:xfrm>
          <a:off x="820509" y="1260955"/>
          <a:ext cx="10508777" cy="5039360"/>
        </p:xfrm>
        <a:graphic>
          <a:graphicData uri="http://schemas.openxmlformats.org/drawingml/2006/table">
            <a:tbl>
              <a:tblPr firstRow="1" bandRow="1">
                <a:tableStyleId>{5C22544A-7EE6-4342-B048-85BDC9FD1C3A}</a:tableStyleId>
              </a:tblPr>
              <a:tblGrid>
                <a:gridCol w="2332124">
                  <a:extLst>
                    <a:ext uri="{9D8B030D-6E8A-4147-A177-3AD203B41FA5}">
                      <a16:colId xmlns:a16="http://schemas.microsoft.com/office/drawing/2014/main" xmlns="" val="1758670551"/>
                    </a:ext>
                  </a:extLst>
                </a:gridCol>
                <a:gridCol w="2010044">
                  <a:extLst>
                    <a:ext uri="{9D8B030D-6E8A-4147-A177-3AD203B41FA5}">
                      <a16:colId xmlns:a16="http://schemas.microsoft.com/office/drawing/2014/main" xmlns="" val="1403322033"/>
                    </a:ext>
                  </a:extLst>
                </a:gridCol>
                <a:gridCol w="2010044">
                  <a:extLst>
                    <a:ext uri="{9D8B030D-6E8A-4147-A177-3AD203B41FA5}">
                      <a16:colId xmlns:a16="http://schemas.microsoft.com/office/drawing/2014/main" xmlns="" val="2176001516"/>
                    </a:ext>
                  </a:extLst>
                </a:gridCol>
                <a:gridCol w="4156565">
                  <a:extLst>
                    <a:ext uri="{9D8B030D-6E8A-4147-A177-3AD203B41FA5}">
                      <a16:colId xmlns:a16="http://schemas.microsoft.com/office/drawing/2014/main" xmlns="" val="2635860240"/>
                    </a:ext>
                  </a:extLst>
                </a:gridCol>
              </a:tblGrid>
              <a:tr h="370840">
                <a:tc>
                  <a:txBody>
                    <a:bodyPr/>
                    <a:lstStyle/>
                    <a:p>
                      <a:endParaRPr lang="fr-FR" dirty="0"/>
                    </a:p>
                  </a:txBody>
                  <a:tcPr>
                    <a:lnL w="28575" cap="flat" cmpd="sng" algn="ctr">
                      <a:no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rgbClr val="00009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fr-FR" sz="1600" dirty="0" smtClean="0"/>
                        <a:t>Tests RT-PCR</a:t>
                      </a:r>
                      <a:endParaRPr lang="fr-FR" sz="1600" dirty="0"/>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tcPr>
                </a:tc>
                <a:tc hMerge="1">
                  <a:txBody>
                    <a:bodyPr/>
                    <a:lstStyle/>
                    <a:p>
                      <a:endParaRPr lang="fr-FR"/>
                    </a:p>
                  </a:txBody>
                  <a:tcPr/>
                </a:tc>
                <a:tc>
                  <a:txBody>
                    <a:bodyPr/>
                    <a:lstStyle/>
                    <a:p>
                      <a:pPr algn="ctr"/>
                      <a:r>
                        <a:rPr lang="fr-FR" sz="1600" dirty="0" smtClean="0"/>
                        <a:t>Tests antigéniques rapides</a:t>
                      </a:r>
                      <a:endParaRPr lang="fr-FR" sz="1600" dirty="0"/>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tcPr>
                </a:tc>
                <a:extLst>
                  <a:ext uri="{0D108BD9-81ED-4DB2-BD59-A6C34878D82A}">
                    <a16:rowId xmlns:a16="http://schemas.microsoft.com/office/drawing/2014/main" xmlns="" val="2984481252"/>
                  </a:ext>
                </a:extLst>
              </a:tr>
              <a:tr h="370840">
                <a:tc>
                  <a:txBody>
                    <a:bodyPr/>
                    <a:lstStyle/>
                    <a:p>
                      <a:pPr algn="l"/>
                      <a:r>
                        <a:rPr lang="fr-FR" sz="1600" b="1" dirty="0" smtClean="0">
                          <a:solidFill>
                            <a:srgbClr val="000091"/>
                          </a:solidFill>
                        </a:rPr>
                        <a:t>Type de prélèvement</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3">
                  <a:txBody>
                    <a:bodyPr/>
                    <a:lstStyle/>
                    <a:p>
                      <a:pPr algn="ctr"/>
                      <a:endParaRPr lang="fr-FR" sz="1200" dirty="0" smtClean="0">
                        <a:solidFill>
                          <a:srgbClr val="000091"/>
                        </a:solidFill>
                      </a:endParaRPr>
                    </a:p>
                    <a:p>
                      <a:pPr algn="ctr"/>
                      <a:endParaRPr lang="fr-FR" sz="1200" dirty="0" smtClean="0">
                        <a:solidFill>
                          <a:srgbClr val="000091"/>
                        </a:solidFill>
                      </a:endParaRPr>
                    </a:p>
                    <a:p>
                      <a:pPr algn="ctr"/>
                      <a:r>
                        <a:rPr lang="fr-FR" sz="1200" dirty="0" smtClean="0">
                          <a:solidFill>
                            <a:srgbClr val="000091"/>
                          </a:solidFill>
                        </a:rPr>
                        <a:t>Prélèvement nasopharyngé (avec écouvillon)</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hMerge="1">
                  <a:txBody>
                    <a:bodyPr/>
                    <a:lstStyle/>
                    <a:p>
                      <a:endParaRPr lang="fr-FR" dirty="0"/>
                    </a:p>
                  </a:txBody>
                  <a:tcP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67113470"/>
                  </a:ext>
                </a:extLst>
              </a:tr>
              <a:tr h="370840">
                <a:tc>
                  <a:txBody>
                    <a:bodyPr/>
                    <a:lstStyle/>
                    <a:p>
                      <a:pPr algn="l"/>
                      <a:r>
                        <a:rPr lang="fr-FR" sz="1600" b="1" dirty="0" smtClean="0">
                          <a:solidFill>
                            <a:srgbClr val="000091"/>
                          </a:solidFill>
                        </a:rPr>
                        <a:t>Professionnels</a:t>
                      </a:r>
                      <a:r>
                        <a:rPr lang="fr-FR" sz="1600" b="1" baseline="0" dirty="0" smtClean="0">
                          <a:solidFill>
                            <a:srgbClr val="000091"/>
                          </a:solidFill>
                        </a:rPr>
                        <a:t> qualifiés</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2">
                  <a:txBody>
                    <a:bodyPr/>
                    <a:lstStyle/>
                    <a:p>
                      <a:pPr algn="ctr"/>
                      <a:r>
                        <a:rPr lang="fr-FR" sz="1200" dirty="0" smtClean="0">
                          <a:solidFill>
                            <a:srgbClr val="000091"/>
                          </a:solidFill>
                        </a:rPr>
                        <a:t>Analyse en</a:t>
                      </a:r>
                      <a:r>
                        <a:rPr lang="fr-FR" sz="1200" baseline="0" dirty="0" smtClean="0">
                          <a:solidFill>
                            <a:srgbClr val="000091"/>
                          </a:solidFill>
                        </a:rPr>
                        <a:t> laboratoire par un biologiste</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a:txBody>
                    <a:bodyPr/>
                    <a:lstStyle/>
                    <a:p>
                      <a:pPr algn="ctr"/>
                      <a:r>
                        <a:rPr lang="fr-FR" sz="1200" dirty="0" smtClean="0">
                          <a:solidFill>
                            <a:srgbClr val="000091"/>
                          </a:solidFill>
                        </a:rPr>
                        <a:t>Professionnels de santé (médecins, pharmaciens, infirmiers)</a:t>
                      </a:r>
                      <a:r>
                        <a:rPr lang="fr-FR" sz="1200" baseline="0" dirty="0" smtClean="0">
                          <a:solidFill>
                            <a:srgbClr val="000091"/>
                          </a:solidFill>
                        </a:rPr>
                        <a:t> pour la lecture et le rendu du résultat</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2088539420"/>
                  </a:ext>
                </a:extLst>
              </a:tr>
              <a:tr h="370840">
                <a:tc>
                  <a:txBody>
                    <a:bodyPr/>
                    <a:lstStyle/>
                    <a:p>
                      <a:pPr algn="l"/>
                      <a:r>
                        <a:rPr lang="fr-FR" sz="1600" b="1" dirty="0" smtClean="0">
                          <a:solidFill>
                            <a:srgbClr val="000091"/>
                          </a:solidFill>
                        </a:rPr>
                        <a:t>Objectif du</a:t>
                      </a:r>
                      <a:r>
                        <a:rPr lang="fr-FR" sz="1600" b="1" baseline="0" dirty="0" smtClean="0">
                          <a:solidFill>
                            <a:srgbClr val="000091"/>
                          </a:solidFill>
                        </a:rPr>
                        <a:t> test</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3">
                  <a:txBody>
                    <a:bodyPr/>
                    <a:lstStyle/>
                    <a:p>
                      <a:pPr algn="ctr"/>
                      <a:r>
                        <a:rPr lang="fr-FR" sz="1200" dirty="0" smtClean="0">
                          <a:solidFill>
                            <a:srgbClr val="000091"/>
                          </a:solidFill>
                        </a:rPr>
                        <a:t>Déterminer si</a:t>
                      </a:r>
                      <a:r>
                        <a:rPr lang="fr-FR" sz="1200" baseline="0" dirty="0" smtClean="0">
                          <a:solidFill>
                            <a:srgbClr val="000091"/>
                          </a:solidFill>
                        </a:rPr>
                        <a:t> la personne est infectée au virus SARS-CoV-2</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hMerge="1">
                  <a:txBody>
                    <a:bodyPr/>
                    <a:lstStyle/>
                    <a:p>
                      <a:pPr algn="ctr"/>
                      <a:endParaRPr lang="fr-FR" sz="14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1291891854"/>
                  </a:ext>
                </a:extLst>
              </a:tr>
              <a:tr h="370840">
                <a:tc>
                  <a:txBody>
                    <a:bodyPr/>
                    <a:lstStyle/>
                    <a:p>
                      <a:pPr algn="l"/>
                      <a:r>
                        <a:rPr lang="fr-FR" sz="1600" b="1" dirty="0" smtClean="0">
                          <a:solidFill>
                            <a:srgbClr val="000091"/>
                          </a:solidFill>
                        </a:rPr>
                        <a:t>Délai d’obtention</a:t>
                      </a:r>
                      <a:r>
                        <a:rPr lang="fr-FR" sz="1600" b="1" baseline="0" dirty="0" smtClean="0">
                          <a:solidFill>
                            <a:srgbClr val="000091"/>
                          </a:solidFill>
                        </a:rPr>
                        <a:t> des résultats</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2">
                  <a:txBody>
                    <a:bodyPr/>
                    <a:lstStyle/>
                    <a:p>
                      <a:pPr algn="ctr"/>
                      <a:endParaRPr lang="fr-FR" sz="1200" dirty="0" smtClean="0">
                        <a:solidFill>
                          <a:srgbClr val="000091"/>
                        </a:solidFill>
                      </a:endParaRPr>
                    </a:p>
                    <a:p>
                      <a:pPr algn="ctr"/>
                      <a:endParaRPr lang="fr-FR" sz="1200" dirty="0" smtClean="0">
                        <a:solidFill>
                          <a:srgbClr val="000091"/>
                        </a:solidFill>
                      </a:endParaRPr>
                    </a:p>
                    <a:p>
                      <a:pPr algn="ctr"/>
                      <a:r>
                        <a:rPr lang="fr-FR" sz="1200" dirty="0" smtClean="0">
                          <a:solidFill>
                            <a:srgbClr val="000091"/>
                          </a:solidFill>
                        </a:rPr>
                        <a:t>24 heures en moyenne</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a:txBody>
                    <a:bodyPr/>
                    <a:lstStyle/>
                    <a:p>
                      <a:pPr algn="ctr"/>
                      <a:endParaRPr lang="fr-FR" sz="1200" dirty="0" smtClean="0">
                        <a:solidFill>
                          <a:srgbClr val="000091"/>
                        </a:solidFill>
                      </a:endParaRPr>
                    </a:p>
                    <a:p>
                      <a:pPr algn="ctr"/>
                      <a:endParaRPr lang="fr-FR" sz="1200" dirty="0" smtClean="0">
                        <a:solidFill>
                          <a:srgbClr val="000091"/>
                        </a:solidFill>
                      </a:endParaRPr>
                    </a:p>
                    <a:p>
                      <a:pPr algn="ctr"/>
                      <a:r>
                        <a:rPr lang="fr-FR" sz="1200" dirty="0" smtClean="0">
                          <a:solidFill>
                            <a:srgbClr val="000091"/>
                          </a:solidFill>
                        </a:rPr>
                        <a:t>De 15 à 30 minutes</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3609494946"/>
                  </a:ext>
                </a:extLst>
              </a:tr>
              <a:tr h="370840">
                <a:tc>
                  <a:txBody>
                    <a:bodyPr/>
                    <a:lstStyle/>
                    <a:p>
                      <a:pPr algn="l"/>
                      <a:r>
                        <a:rPr lang="fr-FR" sz="1600" b="1" dirty="0" smtClean="0">
                          <a:solidFill>
                            <a:srgbClr val="000091"/>
                          </a:solidFill>
                        </a:rPr>
                        <a:t>Fiabilité</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2">
                  <a:txBody>
                    <a:bodyPr/>
                    <a:lstStyle/>
                    <a:p>
                      <a:pPr algn="ctr"/>
                      <a:endParaRPr lang="fr-FR" sz="1200" dirty="0" smtClean="0">
                        <a:solidFill>
                          <a:srgbClr val="000091"/>
                        </a:solidFill>
                      </a:endParaRPr>
                    </a:p>
                    <a:p>
                      <a:pPr algn="ctr"/>
                      <a:endParaRPr lang="fr-FR" sz="1200" dirty="0" smtClean="0">
                        <a:solidFill>
                          <a:srgbClr val="000091"/>
                        </a:solidFill>
                      </a:endParaRPr>
                    </a:p>
                    <a:p>
                      <a:pPr algn="ctr"/>
                      <a:r>
                        <a:rPr lang="fr-FR" sz="1200" dirty="0" smtClean="0">
                          <a:solidFill>
                            <a:srgbClr val="000091"/>
                          </a:solidFill>
                        </a:rPr>
                        <a:t>Technique</a:t>
                      </a:r>
                      <a:r>
                        <a:rPr lang="fr-FR" sz="1200" baseline="0" dirty="0" smtClean="0">
                          <a:solidFill>
                            <a:srgbClr val="000091"/>
                          </a:solidFill>
                        </a:rPr>
                        <a:t> </a:t>
                      </a:r>
                      <a:r>
                        <a:rPr lang="fr-FR" sz="1200" b="1" baseline="0" dirty="0" smtClean="0">
                          <a:solidFill>
                            <a:srgbClr val="000091"/>
                          </a:solidFill>
                        </a:rPr>
                        <a:t>de référence</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a:txBody>
                    <a:bodyPr/>
                    <a:lstStyle/>
                    <a:p>
                      <a:pPr algn="ctr"/>
                      <a:endParaRPr lang="fr-FR" sz="1200" dirty="0" smtClean="0">
                        <a:solidFill>
                          <a:srgbClr val="000091"/>
                        </a:solidFill>
                      </a:endParaRPr>
                    </a:p>
                    <a:p>
                      <a:pPr algn="ctr"/>
                      <a:endParaRPr lang="fr-FR" sz="1200" dirty="0" smtClean="0">
                        <a:solidFill>
                          <a:srgbClr val="000091"/>
                        </a:solidFill>
                      </a:endParaRPr>
                    </a:p>
                    <a:p>
                      <a:pPr algn="ctr"/>
                      <a:r>
                        <a:rPr lang="fr-FR" sz="1200" dirty="0" smtClean="0">
                          <a:solidFill>
                            <a:srgbClr val="000091"/>
                          </a:solidFill>
                        </a:rPr>
                        <a:t>Risque plus</a:t>
                      </a:r>
                      <a:r>
                        <a:rPr lang="fr-FR" sz="1200" baseline="0" dirty="0" smtClean="0">
                          <a:solidFill>
                            <a:srgbClr val="000091"/>
                          </a:solidFill>
                        </a:rPr>
                        <a:t> élevé de faux négatifs pour les personnes dont la charge virale est faible à modérée</a:t>
                      </a: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850109455"/>
                  </a:ext>
                </a:extLst>
              </a:tr>
              <a:tr h="370840">
                <a:tc>
                  <a:txBody>
                    <a:bodyPr/>
                    <a:lstStyle/>
                    <a:p>
                      <a:pPr algn="l"/>
                      <a:r>
                        <a:rPr lang="fr-FR" sz="1600" b="1" dirty="0" smtClean="0">
                          <a:solidFill>
                            <a:srgbClr val="000091"/>
                          </a:solidFill>
                        </a:rPr>
                        <a:t>Nécessité</a:t>
                      </a:r>
                      <a:r>
                        <a:rPr lang="fr-FR" sz="1600" b="1" baseline="0" dirty="0" smtClean="0">
                          <a:solidFill>
                            <a:srgbClr val="000091"/>
                          </a:solidFill>
                        </a:rPr>
                        <a:t> de confirmation</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2">
                  <a:txBody>
                    <a:bodyPr/>
                    <a:lstStyle/>
                    <a:p>
                      <a:pPr algn="ctr"/>
                      <a:r>
                        <a:rPr lang="fr-FR" sz="1200" dirty="0" smtClean="0">
                          <a:solidFill>
                            <a:srgbClr val="000091"/>
                          </a:solidFill>
                        </a:rPr>
                        <a:t>NON</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kern="1200" dirty="0" smtClean="0">
                          <a:solidFill>
                            <a:srgbClr val="000091"/>
                          </a:solidFill>
                          <a:latin typeface="+mn-lt"/>
                          <a:ea typeface="+mn-ea"/>
                          <a:cs typeface="+mn-cs"/>
                        </a:rPr>
                        <a:t>OUI, contrôle par test RT-PCR lorsque le résultat est négatif</a:t>
                      </a:r>
                      <a:r>
                        <a:rPr lang="fr-FR" sz="1200" kern="1200" baseline="0" dirty="0" smtClean="0">
                          <a:solidFill>
                            <a:srgbClr val="000091"/>
                          </a:solidFill>
                          <a:latin typeface="+mn-lt"/>
                          <a:ea typeface="+mn-ea"/>
                          <a:cs typeface="+mn-cs"/>
                        </a:rPr>
                        <a:t> </a:t>
                      </a:r>
                      <a:r>
                        <a:rPr lang="fr-FR" sz="1200" kern="1200" dirty="0" smtClean="0">
                          <a:solidFill>
                            <a:srgbClr val="000091"/>
                          </a:solidFill>
                          <a:latin typeface="+mn-lt"/>
                          <a:ea typeface="+mn-ea"/>
                          <a:cs typeface="+mn-cs"/>
                        </a:rPr>
                        <a:t>ET qu’il s’agit d’une personne de plus de 65 ans ou d’une personne présentant au moins un facteur de risque.</a:t>
                      </a: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974555331"/>
                  </a:ext>
                </a:extLst>
              </a:tr>
              <a:tr h="370840">
                <a:tc>
                  <a:txBody>
                    <a:bodyPr/>
                    <a:lstStyle/>
                    <a:p>
                      <a:pPr algn="l"/>
                      <a:r>
                        <a:rPr lang="fr-FR" sz="1600" b="1" dirty="0" smtClean="0">
                          <a:solidFill>
                            <a:srgbClr val="000091"/>
                          </a:solidFill>
                        </a:rPr>
                        <a:t>Contre-indication(s) *</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gridSpan="2">
                  <a:txBody>
                    <a:bodyPr/>
                    <a:lstStyle/>
                    <a:p>
                      <a:pPr algn="ctr"/>
                      <a:r>
                        <a:rPr lang="fr-FR" sz="1200" dirty="0" smtClean="0">
                          <a:solidFill>
                            <a:srgbClr val="000091"/>
                          </a:solidFill>
                        </a:rPr>
                        <a:t>Aucune</a:t>
                      </a:r>
                      <a:endParaRPr lang="fr-FR" sz="120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hMerge="1">
                  <a:txBody>
                    <a:bodyPr/>
                    <a:lstStyle/>
                    <a:p>
                      <a:endParaRPr lang="fr-FR"/>
                    </a:p>
                  </a:txBody>
                  <a:tcPr/>
                </a:tc>
                <a:tc>
                  <a:txBody>
                    <a:bodyPr/>
                    <a:lstStyle/>
                    <a:p>
                      <a:pPr marL="285750" indent="-285750" algn="l">
                        <a:buFont typeface="Arial" panose="020B0604020202020204" pitchFamily="34" charset="0"/>
                        <a:buChar char="•"/>
                      </a:pPr>
                      <a:r>
                        <a:rPr lang="fr-FR" sz="1200" dirty="0" smtClean="0">
                          <a:solidFill>
                            <a:srgbClr val="000091"/>
                          </a:solidFill>
                        </a:rPr>
                        <a:t>Personnes contacts</a:t>
                      </a:r>
                      <a:endParaRPr lang="fr-FR" sz="1200" dirty="0" smtClean="0">
                        <a:solidFill>
                          <a:schemeClr val="tx2"/>
                        </a:solidFill>
                      </a:endParaRPr>
                    </a:p>
                    <a:p>
                      <a:pPr marL="285750" indent="-285750" algn="l">
                        <a:buFont typeface="Arial" panose="020B0604020202020204" pitchFamily="34" charset="0"/>
                        <a:buChar char="•"/>
                      </a:pPr>
                      <a:r>
                        <a:rPr lang="fr-FR" sz="1200" baseline="0" dirty="0" smtClean="0">
                          <a:solidFill>
                            <a:srgbClr val="000091"/>
                          </a:solidFill>
                        </a:rPr>
                        <a:t>Personnes symptomatiques &gt; 4 jours</a:t>
                      </a:r>
                      <a:endParaRPr lang="fr-FR" sz="1200" dirty="0" smtClean="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3021876150"/>
                  </a:ext>
                </a:extLst>
              </a:tr>
              <a:tr h="370840">
                <a:tc>
                  <a:txBody>
                    <a:bodyPr/>
                    <a:lstStyle/>
                    <a:p>
                      <a:pPr algn="l"/>
                      <a:r>
                        <a:rPr lang="fr-FR" sz="1600" b="1" dirty="0" smtClean="0">
                          <a:solidFill>
                            <a:srgbClr val="000091"/>
                          </a:solidFill>
                        </a:rPr>
                        <a:t>Priorisation*</a:t>
                      </a:r>
                      <a:endParaRPr lang="fr-FR" sz="1600" b="1"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tc>
                  <a:txBody>
                    <a:bodyPr/>
                    <a:lstStyle/>
                    <a:p>
                      <a:pPr marL="285750" indent="-285750" algn="l">
                        <a:buFont typeface="Arial" panose="020B0604020202020204" pitchFamily="34" charset="0"/>
                        <a:buChar char="•"/>
                      </a:pPr>
                      <a:r>
                        <a:rPr lang="fr-FR" sz="1200" dirty="0" smtClean="0">
                          <a:solidFill>
                            <a:srgbClr val="000091"/>
                          </a:solidFill>
                        </a:rPr>
                        <a:t>Personnes</a:t>
                      </a:r>
                      <a:r>
                        <a:rPr lang="fr-FR" sz="1200" baseline="0" dirty="0" smtClean="0">
                          <a:solidFill>
                            <a:srgbClr val="000091"/>
                          </a:solidFill>
                        </a:rPr>
                        <a:t> symptomatiques</a:t>
                      </a:r>
                    </a:p>
                    <a:p>
                      <a:pPr marL="285750" indent="-285750" algn="l">
                        <a:buFont typeface="Arial" panose="020B0604020202020204" pitchFamily="34" charset="0"/>
                        <a:buChar char="•"/>
                      </a:pPr>
                      <a:r>
                        <a:rPr lang="fr-FR" sz="1200" baseline="0" dirty="0" smtClean="0">
                          <a:solidFill>
                            <a:srgbClr val="000091"/>
                          </a:solidFill>
                        </a:rPr>
                        <a:t>Personnes contacts</a:t>
                      </a:r>
                    </a:p>
                  </a:txBody>
                  <a:tcPr anchor="ctr">
                    <a:lnL w="28575" cap="flat" cmpd="sng" algn="ctr">
                      <a:solidFill>
                        <a:srgbClr val="00009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fr-FR" sz="1200" baseline="0" dirty="0" smtClean="0">
                          <a:solidFill>
                            <a:srgbClr val="000091"/>
                          </a:solidFill>
                        </a:rPr>
                        <a:t>Professionnels de santé</a:t>
                      </a:r>
                    </a:p>
                    <a:p>
                      <a:pPr marL="285750" indent="-285750" algn="l">
                        <a:buFont typeface="Arial" panose="020B0604020202020204" pitchFamily="34" charset="0"/>
                        <a:buChar char="•"/>
                      </a:pPr>
                      <a:r>
                        <a:rPr lang="fr-FR" sz="1200" baseline="0" dirty="0" smtClean="0">
                          <a:solidFill>
                            <a:srgbClr val="000091"/>
                          </a:solidFill>
                        </a:rPr>
                        <a:t>Personnels des écoles, collèges et lycées</a:t>
                      </a:r>
                      <a:endParaRPr lang="fr-FR" sz="1200" dirty="0" smtClean="0">
                        <a:solidFill>
                          <a:srgbClr val="000091"/>
                        </a:solidFill>
                      </a:endParaRPr>
                    </a:p>
                  </a:txBody>
                  <a:tcPr anchor="ctr">
                    <a:lnL w="28575" cap="flat" cmpd="sng" algn="ctr">
                      <a:no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fr-FR" sz="1200" b="0" dirty="0" smtClean="0">
                          <a:solidFill>
                            <a:srgbClr val="000091"/>
                          </a:solidFill>
                        </a:rPr>
                        <a:t>Personnes symptomatiques ≤ 4 jours</a:t>
                      </a:r>
                      <a:endParaRPr lang="fr-FR" sz="1200" b="0" dirty="0">
                        <a:solidFill>
                          <a:srgbClr val="000091"/>
                        </a:solidFill>
                      </a:endParaRPr>
                    </a:p>
                  </a:txBody>
                  <a:tcPr anchor="ctr">
                    <a:lnL w="28575" cap="flat" cmpd="sng" algn="ctr">
                      <a:solidFill>
                        <a:srgbClr val="000091"/>
                      </a:solidFill>
                      <a:prstDash val="solid"/>
                      <a:round/>
                      <a:headEnd type="none" w="med" len="med"/>
                      <a:tailEnd type="none" w="med" len="med"/>
                    </a:lnL>
                    <a:lnR w="28575" cap="flat" cmpd="sng" algn="ctr">
                      <a:solidFill>
                        <a:srgbClr val="000091"/>
                      </a:solidFill>
                      <a:prstDash val="solid"/>
                      <a:round/>
                      <a:headEnd type="none" w="med" len="med"/>
                      <a:tailEnd type="none" w="med" len="med"/>
                    </a:lnR>
                    <a:lnT w="28575" cap="flat" cmpd="sng" algn="ctr">
                      <a:solidFill>
                        <a:srgbClr val="000091"/>
                      </a:solidFill>
                      <a:prstDash val="solid"/>
                      <a:round/>
                      <a:headEnd type="none" w="med" len="med"/>
                      <a:tailEnd type="none" w="med" len="med"/>
                    </a:lnT>
                    <a:lnB w="28575" cap="flat" cmpd="sng" algn="ctr">
                      <a:solidFill>
                        <a:srgbClr val="000091"/>
                      </a:solidFill>
                      <a:prstDash val="solid"/>
                      <a:round/>
                      <a:headEnd type="none" w="med" len="med"/>
                      <a:tailEnd type="none" w="med" len="med"/>
                    </a:lnB>
                    <a:noFill/>
                  </a:tcPr>
                </a:tc>
                <a:extLst>
                  <a:ext uri="{0D108BD9-81ED-4DB2-BD59-A6C34878D82A}">
                    <a16:rowId xmlns:a16="http://schemas.microsoft.com/office/drawing/2014/main" xmlns="" val="3395104031"/>
                  </a:ext>
                </a:extLst>
              </a:tr>
            </a:tbl>
          </a:graphicData>
        </a:graphic>
      </p:graphicFrame>
      <p:pic>
        <p:nvPicPr>
          <p:cNvPr id="64" name="Image 63"/>
          <p:cNvPicPr>
            <a:picLocks noChangeAspect="1"/>
          </p:cNvPicPr>
          <p:nvPr/>
        </p:nvPicPr>
        <p:blipFill rotWithShape="1">
          <a:blip r:embed="rId3"/>
          <a:srcRect l="35346" t="13485" r="43390" b="75668"/>
          <a:stretch/>
        </p:blipFill>
        <p:spPr>
          <a:xfrm>
            <a:off x="6908823" y="1650223"/>
            <a:ext cx="481411" cy="396000"/>
          </a:xfrm>
          <a:prstGeom prst="rect">
            <a:avLst/>
          </a:prstGeom>
        </p:spPr>
      </p:pic>
      <p:pic>
        <p:nvPicPr>
          <p:cNvPr id="65" name="Image 64"/>
          <p:cNvPicPr>
            <a:picLocks noChangeAspect="1"/>
          </p:cNvPicPr>
          <p:nvPr/>
        </p:nvPicPr>
        <p:blipFill>
          <a:blip r:embed="rId4"/>
          <a:stretch>
            <a:fillRect/>
          </a:stretch>
        </p:blipFill>
        <p:spPr>
          <a:xfrm>
            <a:off x="4388054" y="3127274"/>
            <a:ext cx="312125" cy="362740"/>
          </a:xfrm>
          <a:prstGeom prst="rect">
            <a:avLst/>
          </a:prstGeom>
        </p:spPr>
      </p:pic>
      <p:pic>
        <p:nvPicPr>
          <p:cNvPr id="66" name="Image 65"/>
          <p:cNvPicPr>
            <a:picLocks noChangeAspect="1"/>
          </p:cNvPicPr>
          <p:nvPr/>
        </p:nvPicPr>
        <p:blipFill>
          <a:blip r:embed="rId4"/>
          <a:stretch>
            <a:fillRect/>
          </a:stretch>
        </p:blipFill>
        <p:spPr>
          <a:xfrm>
            <a:off x="4989692" y="3127274"/>
            <a:ext cx="312125" cy="362740"/>
          </a:xfrm>
          <a:prstGeom prst="rect">
            <a:avLst/>
          </a:prstGeom>
        </p:spPr>
      </p:pic>
      <p:pic>
        <p:nvPicPr>
          <p:cNvPr id="68" name="Image 67"/>
          <p:cNvPicPr>
            <a:picLocks noChangeAspect="1"/>
          </p:cNvPicPr>
          <p:nvPr/>
        </p:nvPicPr>
        <p:blipFill>
          <a:blip r:embed="rId4"/>
          <a:stretch>
            <a:fillRect/>
          </a:stretch>
        </p:blipFill>
        <p:spPr>
          <a:xfrm>
            <a:off x="5591331" y="3127274"/>
            <a:ext cx="312125" cy="362740"/>
          </a:xfrm>
          <a:prstGeom prst="rect">
            <a:avLst/>
          </a:prstGeom>
        </p:spPr>
      </p:pic>
      <p:pic>
        <p:nvPicPr>
          <p:cNvPr id="69" name="Image 68"/>
          <p:cNvPicPr>
            <a:picLocks noChangeAspect="1"/>
          </p:cNvPicPr>
          <p:nvPr/>
        </p:nvPicPr>
        <p:blipFill>
          <a:blip r:embed="rId4"/>
          <a:stretch>
            <a:fillRect/>
          </a:stretch>
        </p:blipFill>
        <p:spPr>
          <a:xfrm>
            <a:off x="9101151" y="3127274"/>
            <a:ext cx="312125" cy="362740"/>
          </a:xfrm>
          <a:prstGeom prst="rect">
            <a:avLst/>
          </a:prstGeom>
        </p:spPr>
      </p:pic>
      <p:pic>
        <p:nvPicPr>
          <p:cNvPr id="77" name="Image 76"/>
          <p:cNvPicPr>
            <a:picLocks noChangeAspect="1"/>
          </p:cNvPicPr>
          <p:nvPr/>
        </p:nvPicPr>
        <p:blipFill>
          <a:blip r:embed="rId5"/>
          <a:stretch>
            <a:fillRect/>
          </a:stretch>
        </p:blipFill>
        <p:spPr>
          <a:xfrm>
            <a:off x="4395659" y="3873476"/>
            <a:ext cx="261755" cy="243058"/>
          </a:xfrm>
          <a:prstGeom prst="rect">
            <a:avLst/>
          </a:prstGeom>
        </p:spPr>
      </p:pic>
      <p:pic>
        <p:nvPicPr>
          <p:cNvPr id="78" name="Image 77"/>
          <p:cNvPicPr>
            <a:picLocks noChangeAspect="1"/>
          </p:cNvPicPr>
          <p:nvPr/>
        </p:nvPicPr>
        <p:blipFill>
          <a:blip r:embed="rId5"/>
          <a:stretch>
            <a:fillRect/>
          </a:stretch>
        </p:blipFill>
        <p:spPr>
          <a:xfrm>
            <a:off x="5018680" y="3873476"/>
            <a:ext cx="261755" cy="243058"/>
          </a:xfrm>
          <a:prstGeom prst="rect">
            <a:avLst/>
          </a:prstGeom>
        </p:spPr>
      </p:pic>
      <p:pic>
        <p:nvPicPr>
          <p:cNvPr id="80" name="Image 79"/>
          <p:cNvPicPr>
            <a:picLocks noChangeAspect="1"/>
          </p:cNvPicPr>
          <p:nvPr/>
        </p:nvPicPr>
        <p:blipFill>
          <a:blip r:embed="rId5"/>
          <a:stretch>
            <a:fillRect/>
          </a:stretch>
        </p:blipFill>
        <p:spPr>
          <a:xfrm>
            <a:off x="5641701" y="3869419"/>
            <a:ext cx="261755" cy="243058"/>
          </a:xfrm>
          <a:prstGeom prst="rect">
            <a:avLst/>
          </a:prstGeom>
        </p:spPr>
      </p:pic>
      <p:pic>
        <p:nvPicPr>
          <p:cNvPr id="81" name="Image 80"/>
          <p:cNvPicPr>
            <a:picLocks noChangeAspect="1"/>
          </p:cNvPicPr>
          <p:nvPr/>
        </p:nvPicPr>
        <p:blipFill>
          <a:blip r:embed="rId5"/>
          <a:stretch>
            <a:fillRect/>
          </a:stretch>
        </p:blipFill>
        <p:spPr>
          <a:xfrm>
            <a:off x="8842430" y="3855771"/>
            <a:ext cx="276453" cy="256706"/>
          </a:xfrm>
          <a:prstGeom prst="rect">
            <a:avLst/>
          </a:prstGeom>
        </p:spPr>
      </p:pic>
      <p:pic>
        <p:nvPicPr>
          <p:cNvPr id="82" name="Image 81"/>
          <p:cNvPicPr>
            <a:picLocks noChangeAspect="1"/>
          </p:cNvPicPr>
          <p:nvPr/>
        </p:nvPicPr>
        <p:blipFill>
          <a:blip r:embed="rId5"/>
          <a:stretch>
            <a:fillRect/>
          </a:stretch>
        </p:blipFill>
        <p:spPr>
          <a:xfrm>
            <a:off x="9369087" y="3855771"/>
            <a:ext cx="276453" cy="256706"/>
          </a:xfrm>
          <a:prstGeom prst="rect">
            <a:avLst/>
          </a:prstGeom>
        </p:spPr>
      </p:pic>
    </p:spTree>
    <p:extLst>
      <p:ext uri="{BB962C8B-B14F-4D97-AF65-F5344CB8AC3E}">
        <p14:creationId xmlns:p14="http://schemas.microsoft.com/office/powerpoint/2010/main" val="4170966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Quels tests sont utilisables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022160"/>
            <a:ext cx="11232445" cy="1865422"/>
          </a:xfrm>
        </p:spPr>
        <p:txBody>
          <a:bodyPr>
            <a:normAutofit/>
          </a:bodyPr>
          <a:lstStyle/>
          <a:p>
            <a:pPr marL="0" indent="0">
              <a:buNone/>
            </a:pPr>
            <a:r>
              <a:rPr lang="fr-FR" sz="1800" dirty="0" smtClean="0">
                <a:latin typeface="Marianne" panose="02000000000000000000"/>
              </a:rPr>
              <a:t>Le </a:t>
            </a:r>
            <a:r>
              <a:rPr lang="fr-FR" sz="1800" dirty="0">
                <a:latin typeface="Marianne" panose="02000000000000000000"/>
              </a:rPr>
              <a:t>ministère des </a:t>
            </a:r>
            <a:r>
              <a:rPr lang="fr-FR" sz="1800" dirty="0" smtClean="0">
                <a:latin typeface="Marianne" panose="02000000000000000000"/>
              </a:rPr>
              <a:t>Solidarités </a:t>
            </a:r>
            <a:r>
              <a:rPr lang="fr-FR" sz="1800" dirty="0">
                <a:latin typeface="Marianne" panose="02000000000000000000"/>
              </a:rPr>
              <a:t>et de la </a:t>
            </a:r>
            <a:r>
              <a:rPr lang="fr-FR" sz="1800" dirty="0" smtClean="0">
                <a:latin typeface="Marianne" panose="02000000000000000000"/>
              </a:rPr>
              <a:t>Santé </a:t>
            </a:r>
            <a:r>
              <a:rPr lang="fr-FR" sz="1800" dirty="0">
                <a:latin typeface="Marianne" panose="02000000000000000000"/>
              </a:rPr>
              <a:t>tient à disposition de l’ensemble des acheteurs potentiels une liste, régulièrement actualisée, des tests antigéniques rapides autorisés, soit ceux qui disposent d’un marquage CE et qui répondent, selon les déclarations du fabriquant, aux spécifications techniques de la HAS. </a:t>
            </a:r>
            <a:endParaRPr lang="fr-FR" sz="1800" dirty="0" smtClean="0">
              <a:latin typeface="Marianne" panose="02000000000000000000"/>
            </a:endParaRPr>
          </a:p>
          <a:p>
            <a:pPr marL="0" indent="0">
              <a:buNone/>
            </a:pPr>
            <a:r>
              <a:rPr lang="fr-FR" sz="1800" dirty="0" smtClean="0">
                <a:latin typeface="Marianne" panose="02000000000000000000"/>
              </a:rPr>
              <a:t>Celle-ci </a:t>
            </a:r>
            <a:r>
              <a:rPr lang="fr-FR" sz="1800" dirty="0">
                <a:latin typeface="Marianne" panose="02000000000000000000"/>
              </a:rPr>
              <a:t>est accessible à l’adresse suivante : </a:t>
            </a:r>
            <a:r>
              <a:rPr lang="fr-FR" sz="1800" dirty="0">
                <a:latin typeface="Marianne" panose="02000000000000000000"/>
                <a:hlinkClick r:id="rId2"/>
              </a:rPr>
              <a:t>https://</a:t>
            </a:r>
            <a:r>
              <a:rPr lang="fr-FR" sz="1800" dirty="0" smtClean="0">
                <a:latin typeface="Marianne" panose="02000000000000000000"/>
                <a:hlinkClick r:id="rId2"/>
              </a:rPr>
              <a:t>covid-19.sante.gouv.fr/tests</a:t>
            </a:r>
            <a:r>
              <a:rPr lang="fr-FR" sz="1800" dirty="0" smtClean="0">
                <a:latin typeface="Marianne" panose="02000000000000000000"/>
              </a:rPr>
              <a:t>.  </a:t>
            </a:r>
            <a:endParaRPr lang="fr-FR" sz="1800" dirty="0">
              <a:latin typeface="Marianne" panose="02000000000000000000"/>
            </a:endParaRPr>
          </a:p>
          <a:p>
            <a:pPr marL="0" indent="0">
              <a:buNone/>
            </a:pPr>
            <a:r>
              <a:rPr lang="fr-FR" sz="1800" dirty="0">
                <a:latin typeface="Marianne" panose="02000000000000000000"/>
              </a:rPr>
              <a:t>Actuellement, plus de 3</a:t>
            </a:r>
            <a:r>
              <a:rPr lang="fr-FR" sz="1800" dirty="0" smtClean="0">
                <a:latin typeface="Marianne" panose="02000000000000000000"/>
              </a:rPr>
              <a:t>5 </a:t>
            </a:r>
            <a:r>
              <a:rPr lang="fr-FR" sz="1800" dirty="0">
                <a:latin typeface="Marianne" panose="02000000000000000000"/>
              </a:rPr>
              <a:t>modèles de tests antigéniques rapides y sont </a:t>
            </a:r>
            <a:r>
              <a:rPr lang="fr-FR" sz="1800" dirty="0" smtClean="0">
                <a:latin typeface="Marianne" panose="02000000000000000000"/>
              </a:rPr>
              <a:t>recensés, dont certains proposés par des fabricants français.</a:t>
            </a:r>
          </a:p>
        </p:txBody>
      </p:sp>
      <p:pic>
        <p:nvPicPr>
          <p:cNvPr id="5" name="Imag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 7"/>
          <p:cNvGrpSpPr>
            <a:grpSpLocks noChangeAspect="1"/>
          </p:cNvGrpSpPr>
          <p:nvPr/>
        </p:nvGrpSpPr>
        <p:grpSpPr>
          <a:xfrm>
            <a:off x="503824" y="3037707"/>
            <a:ext cx="11208399" cy="3456000"/>
            <a:chOff x="695827" y="2246249"/>
            <a:chExt cx="9805677" cy="3269137"/>
          </a:xfrm>
        </p:grpSpPr>
        <p:pic>
          <p:nvPicPr>
            <p:cNvPr id="2" name="Image 1"/>
            <p:cNvPicPr>
              <a:picLocks noChangeAspect="1"/>
            </p:cNvPicPr>
            <p:nvPr/>
          </p:nvPicPr>
          <p:blipFill rotWithShape="1">
            <a:blip r:embed="rId4">
              <a:extLst>
                <a:ext uri="{28A0092B-C50C-407E-A947-70E740481C1C}">
                  <a14:useLocalDpi xmlns:a14="http://schemas.microsoft.com/office/drawing/2010/main" val="0"/>
                </a:ext>
              </a:extLst>
            </a:blip>
            <a:srcRect t="18994" r="2513"/>
            <a:stretch/>
          </p:blipFill>
          <p:spPr>
            <a:xfrm>
              <a:off x="695827" y="2246249"/>
              <a:ext cx="9805677" cy="3269137"/>
            </a:xfrm>
            <a:prstGeom prst="rect">
              <a:avLst/>
            </a:prstGeom>
          </p:spPr>
        </p:pic>
        <p:sp>
          <p:nvSpPr>
            <p:cNvPr id="7" name="Ellipse 6"/>
            <p:cNvSpPr/>
            <p:nvPr/>
          </p:nvSpPr>
          <p:spPr>
            <a:xfrm>
              <a:off x="2671011" y="4492702"/>
              <a:ext cx="2117558" cy="10226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309919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a:solidFill>
                  <a:srgbClr val="000091"/>
                </a:solidFill>
                <a:latin typeface="Marianne" panose="02000000000000000000" pitchFamily="50" charset="0"/>
                <a:ea typeface="+mn-ea"/>
                <a:cs typeface="+mn-cs"/>
              </a:rPr>
              <a:t>Comment </a:t>
            </a:r>
            <a:r>
              <a:rPr lang="fr-FR" sz="3600" b="1" spc="400" dirty="0" smtClean="0">
                <a:solidFill>
                  <a:srgbClr val="000091"/>
                </a:solidFill>
                <a:latin typeface="Marianne" panose="02000000000000000000" pitchFamily="50" charset="0"/>
                <a:ea typeface="+mn-ea"/>
                <a:cs typeface="+mn-cs"/>
              </a:rPr>
              <a:t>se fournir en tests </a:t>
            </a:r>
            <a:br>
              <a:rPr lang="fr-FR" sz="3600" b="1" spc="400" dirty="0" smtClean="0">
                <a:solidFill>
                  <a:srgbClr val="000091"/>
                </a:solidFill>
                <a:latin typeface="Marianne" panose="02000000000000000000" pitchFamily="50" charset="0"/>
                <a:ea typeface="+mn-ea"/>
                <a:cs typeface="+mn-cs"/>
              </a:rPr>
            </a:br>
            <a:r>
              <a:rPr lang="fr-FR" sz="3600" b="1" spc="400" dirty="0" smtClean="0">
                <a:solidFill>
                  <a:srgbClr val="000091"/>
                </a:solidFill>
                <a:latin typeface="Marianne" panose="02000000000000000000" pitchFamily="50" charset="0"/>
                <a:ea typeface="+mn-ea"/>
                <a:cs typeface="+mn-cs"/>
              </a:rPr>
              <a:t>et en équipements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339211"/>
            <a:ext cx="11232445" cy="5143476"/>
          </a:xfrm>
        </p:spPr>
        <p:txBody>
          <a:bodyPr>
            <a:normAutofit/>
          </a:bodyPr>
          <a:lstStyle/>
          <a:p>
            <a:pPr marL="0" indent="0">
              <a:spcBef>
                <a:spcPts val="0"/>
              </a:spcBef>
              <a:buNone/>
            </a:pPr>
            <a:r>
              <a:rPr lang="fr-FR" sz="2600" dirty="0">
                <a:solidFill>
                  <a:srgbClr val="000091"/>
                </a:solidFill>
                <a:latin typeface="Marianne" panose="02000000000000000000"/>
              </a:rPr>
              <a:t>S’agissant des tests antigéniques rapides :</a:t>
            </a:r>
          </a:p>
          <a:p>
            <a:pPr>
              <a:buFont typeface="Wingdings" panose="05000000000000000000" pitchFamily="2" charset="2"/>
              <a:buChar char="§"/>
            </a:pPr>
            <a:r>
              <a:rPr lang="fr-FR" sz="1900" dirty="0" smtClean="0">
                <a:latin typeface="Marianne" panose="02000000000000000000"/>
              </a:rPr>
              <a:t>Les collectivités publiques peuvent s’approvisionner auprès de centrales d’achat publiques. L’Union </a:t>
            </a:r>
            <a:r>
              <a:rPr lang="fr-FR" sz="1900" dirty="0">
                <a:latin typeface="Marianne" panose="02000000000000000000"/>
              </a:rPr>
              <a:t>des groupements d’achats publics (UGAP) </a:t>
            </a:r>
            <a:r>
              <a:rPr lang="fr-FR" sz="1900" dirty="0" smtClean="0">
                <a:latin typeface="Marianne" panose="02000000000000000000"/>
              </a:rPr>
              <a:t>a d’ores et déjà conclu un marché avec </a:t>
            </a:r>
            <a:r>
              <a:rPr lang="fr-FR" sz="1900" dirty="0">
                <a:latin typeface="Marianne" panose="02000000000000000000"/>
              </a:rPr>
              <a:t>un fabricant de tests antigéniques rapides capable de livrer des quantités importantes. </a:t>
            </a:r>
            <a:r>
              <a:rPr lang="fr-FR" sz="1900" dirty="0" smtClean="0">
                <a:latin typeface="Marianne" panose="02000000000000000000"/>
              </a:rPr>
              <a:t>Les entreprises </a:t>
            </a:r>
            <a:r>
              <a:rPr lang="fr-FR" sz="1900" dirty="0">
                <a:latin typeface="Marianne" panose="02000000000000000000"/>
              </a:rPr>
              <a:t>peuvent contractualiser directement avec les </a:t>
            </a:r>
            <a:r>
              <a:rPr lang="fr-FR" sz="1900" dirty="0" smtClean="0">
                <a:latin typeface="Marianne" panose="02000000000000000000"/>
              </a:rPr>
              <a:t>fabricants ou les distributeurs référencés sur la plateforme : </a:t>
            </a:r>
            <a:r>
              <a:rPr lang="fr-FR" sz="1900" dirty="0">
                <a:latin typeface="Marianne" panose="02000000000000000000"/>
                <a:hlinkClick r:id="rId2"/>
              </a:rPr>
              <a:t>https://covid-19.sante.gouv.fr/tests</a:t>
            </a:r>
            <a:r>
              <a:rPr lang="fr-FR" sz="1900" dirty="0" smtClean="0">
                <a:latin typeface="Marianne" panose="02000000000000000000"/>
              </a:rPr>
              <a:t>.</a:t>
            </a:r>
          </a:p>
          <a:p>
            <a:pPr>
              <a:buFont typeface="Wingdings" panose="05000000000000000000" pitchFamily="2" charset="2"/>
              <a:buChar char="§"/>
            </a:pPr>
            <a:r>
              <a:rPr lang="fr-FR" sz="1900" dirty="0" smtClean="0">
                <a:latin typeface="Marianne" panose="02000000000000000000"/>
              </a:rPr>
              <a:t>Il est également possible, pour de petites quantités d’acheter des tests antigéniques rapides directement dans les pharmacies d’officine qui en ont fait l’acquisition.</a:t>
            </a:r>
          </a:p>
          <a:p>
            <a:pPr marL="0" indent="0">
              <a:buNone/>
            </a:pPr>
            <a:endParaRPr lang="fr-FR" sz="1900" dirty="0">
              <a:latin typeface="Marianne" panose="02000000000000000000"/>
            </a:endParaRPr>
          </a:p>
          <a:p>
            <a:pPr marL="0" indent="0">
              <a:spcBef>
                <a:spcPts val="0"/>
              </a:spcBef>
              <a:buNone/>
            </a:pPr>
            <a:r>
              <a:rPr lang="fr-FR" sz="2600" dirty="0" smtClean="0">
                <a:solidFill>
                  <a:srgbClr val="000091"/>
                </a:solidFill>
                <a:latin typeface="Marianne" panose="02000000000000000000"/>
              </a:rPr>
              <a:t>S’agissant des équipements de protection individuelle (EPI) :</a:t>
            </a:r>
            <a:endParaRPr lang="fr-FR" sz="2600" dirty="0">
              <a:solidFill>
                <a:srgbClr val="000091"/>
              </a:solidFill>
              <a:latin typeface="Marianne" panose="02000000000000000000"/>
            </a:endParaRPr>
          </a:p>
          <a:p>
            <a:pPr>
              <a:buFont typeface="Wingdings" panose="05000000000000000000" pitchFamily="2" charset="2"/>
              <a:buChar char="§"/>
            </a:pPr>
            <a:r>
              <a:rPr lang="fr-FR" sz="1900" dirty="0" smtClean="0">
                <a:latin typeface="Marianne" panose="02000000000000000000"/>
              </a:rPr>
              <a:t>La réalisation d’un test antigénique rapide requiert de disposer des EPI suivants </a:t>
            </a:r>
            <a:r>
              <a:rPr lang="fr-FR" sz="1900" dirty="0">
                <a:latin typeface="Marianne" panose="02000000000000000000"/>
              </a:rPr>
              <a:t>: </a:t>
            </a:r>
            <a:r>
              <a:rPr lang="fr-FR" sz="1900" dirty="0" smtClean="0">
                <a:latin typeface="Marianne" panose="02000000000000000000"/>
              </a:rPr>
              <a:t>masque FFP2, gants, protection oculaire (visière </a:t>
            </a:r>
            <a:r>
              <a:rPr lang="fr-FR" sz="1900" dirty="0">
                <a:latin typeface="Marianne" panose="02000000000000000000"/>
              </a:rPr>
              <a:t>ou </a:t>
            </a:r>
            <a:r>
              <a:rPr lang="fr-FR" sz="1900" dirty="0" smtClean="0">
                <a:latin typeface="Marianne" panose="02000000000000000000"/>
              </a:rPr>
              <a:t>lunettes </a:t>
            </a:r>
            <a:r>
              <a:rPr lang="fr-FR" sz="1900" dirty="0">
                <a:latin typeface="Marianne" panose="02000000000000000000"/>
              </a:rPr>
              <a:t>de </a:t>
            </a:r>
            <a:r>
              <a:rPr lang="fr-FR" sz="1900" dirty="0" smtClean="0">
                <a:latin typeface="Marianne" panose="02000000000000000000"/>
              </a:rPr>
              <a:t>protection), charlotte, surblouse.</a:t>
            </a:r>
          </a:p>
          <a:p>
            <a:pPr>
              <a:buFont typeface="Wingdings" panose="05000000000000000000" pitchFamily="2" charset="2"/>
              <a:buChar char="§"/>
            </a:pPr>
            <a:r>
              <a:rPr lang="fr-FR" sz="1900" dirty="0">
                <a:latin typeface="Marianne" panose="02000000000000000000"/>
              </a:rPr>
              <a:t>La plateforme </a:t>
            </a:r>
            <a:r>
              <a:rPr lang="fr-FR" sz="1900" dirty="0" smtClean="0">
                <a:latin typeface="Marianne" panose="02000000000000000000"/>
              </a:rPr>
              <a:t>StopCOVID19.fr, </a:t>
            </a:r>
            <a:r>
              <a:rPr lang="fr-FR" sz="1900" dirty="0">
                <a:latin typeface="Marianne" panose="02000000000000000000"/>
              </a:rPr>
              <a:t>lancée en mars 2020 à la demande du ministère de l’Economie, des Finances et de la Relance, vise à répondre au besoin de distribution de produits de protection et matériel de sécurité. Elle permet aujourd’hui </a:t>
            </a:r>
            <a:r>
              <a:rPr lang="fr-FR" sz="1900" dirty="0" smtClean="0">
                <a:latin typeface="Marianne" panose="02000000000000000000"/>
              </a:rPr>
              <a:t>aux acteurs publics (à condition que le montant des achats soit inférieur aux </a:t>
            </a:r>
            <a:r>
              <a:rPr lang="fr-FR" sz="1900" dirty="0">
                <a:latin typeface="Marianne" panose="02000000000000000000"/>
              </a:rPr>
              <a:t>seuils des marchés publics) </a:t>
            </a:r>
            <a:r>
              <a:rPr lang="fr-FR" sz="1900" dirty="0" smtClean="0">
                <a:latin typeface="Marianne" panose="02000000000000000000"/>
              </a:rPr>
              <a:t>et privés de </a:t>
            </a:r>
            <a:r>
              <a:rPr lang="fr-FR" sz="1900" dirty="0">
                <a:latin typeface="Marianne" panose="02000000000000000000"/>
              </a:rPr>
              <a:t>rentrer en contact et de passer commande </a:t>
            </a:r>
            <a:r>
              <a:rPr lang="fr-FR" sz="1900" dirty="0" smtClean="0">
                <a:latin typeface="Marianne" panose="02000000000000000000"/>
              </a:rPr>
              <a:t>directement </a:t>
            </a:r>
            <a:r>
              <a:rPr lang="fr-FR" sz="1900" dirty="0">
                <a:latin typeface="Marianne" panose="02000000000000000000"/>
              </a:rPr>
              <a:t>auprès des producteurs et distributeurs de produits de première nécessité tels que le gel, les masques, les blouses et autres produits : </a:t>
            </a:r>
            <a:r>
              <a:rPr lang="fr-FR" sz="1900" dirty="0">
                <a:latin typeface="Marianne" panose="02000000000000000000"/>
                <a:hlinkClick r:id="rId3"/>
              </a:rPr>
              <a:t>https://</a:t>
            </a:r>
            <a:r>
              <a:rPr lang="fr-FR" sz="1900" dirty="0" smtClean="0">
                <a:latin typeface="Marianne" panose="02000000000000000000"/>
                <a:hlinkClick r:id="rId3"/>
              </a:rPr>
              <a:t>stopcovid19.fr</a:t>
            </a:r>
            <a:r>
              <a:rPr lang="fr-FR" sz="1900" dirty="0" smtClean="0">
                <a:latin typeface="Marianne" panose="02000000000000000000"/>
              </a:rPr>
              <a:t>. </a:t>
            </a:r>
            <a:endParaRPr lang="fr-FR" sz="1900" dirty="0">
              <a:latin typeface="Marianne" panose="02000000000000000000"/>
            </a:endParaRPr>
          </a:p>
          <a:p>
            <a:endParaRPr lang="fr-FR" sz="1800" dirty="0">
              <a:latin typeface="Marianne" panose="02000000000000000000"/>
            </a:endParaRPr>
          </a:p>
        </p:txBody>
      </p:sp>
      <p:pic>
        <p:nvPicPr>
          <p:cNvPr id="5" name="Imag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303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Qui peut réaliser le prélèvement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106235"/>
            <a:ext cx="11232445" cy="5437786"/>
          </a:xfrm>
        </p:spPr>
        <p:txBody>
          <a:bodyPr>
            <a:normAutofit lnSpcReduction="10000"/>
          </a:bodyPr>
          <a:lstStyle/>
          <a:p>
            <a:pPr marL="0" indent="0">
              <a:spcBef>
                <a:spcPts val="0"/>
              </a:spcBef>
              <a:buNone/>
            </a:pPr>
            <a:r>
              <a:rPr lang="fr-FR" sz="2400" dirty="0" smtClean="0">
                <a:solidFill>
                  <a:srgbClr val="000091"/>
                </a:solidFill>
                <a:latin typeface="Marianne" panose="02000000000000000000"/>
              </a:rPr>
              <a:t>Les tests antigéniques rapides nécessitent la réalisation d’un prélèvement nasopharyngé, qui peut être effectué par :</a:t>
            </a:r>
          </a:p>
          <a:p>
            <a:pPr>
              <a:buFont typeface="Wingdings" panose="05000000000000000000" pitchFamily="2" charset="2"/>
              <a:buChar char="§"/>
            </a:pPr>
            <a:r>
              <a:rPr lang="fr-FR" sz="1800" dirty="0">
                <a:latin typeface="Marianne" panose="02000000000000000000"/>
              </a:rPr>
              <a:t>Un médecin, un chirurgien-dentiste, une sage-femme, un pharmacien, un masseur-kinésithérapeute ou un infirmier </a:t>
            </a:r>
            <a:r>
              <a:rPr lang="fr-FR" sz="1800" dirty="0" smtClean="0">
                <a:latin typeface="Marianne" panose="02000000000000000000"/>
              </a:rPr>
              <a:t>;</a:t>
            </a:r>
          </a:p>
          <a:p>
            <a:pPr>
              <a:buFont typeface="Wingdings" panose="05000000000000000000" pitchFamily="2" charset="2"/>
              <a:buChar char="§"/>
            </a:pPr>
            <a:r>
              <a:rPr lang="fr-FR" sz="1800" dirty="0">
                <a:latin typeface="Marianne" panose="02000000000000000000"/>
              </a:rPr>
              <a:t>Un manipulateur d'électroradiologie médicale, un technicien de laboratoire médical, un préparateur en pharmacie, un aide-soignant, un auxiliaire de puériculture, un ambulancier ou un étudiant ayant validé sa première année en médecine, chirurgie dentaire, pharmacie, maïeutique ou soins infirmiers, </a:t>
            </a:r>
            <a:r>
              <a:rPr lang="fr-FR" sz="1800" u="sng" dirty="0">
                <a:latin typeface="Marianne" panose="02000000000000000000"/>
              </a:rPr>
              <a:t>sous la responsabilité d'un médecin, d'un pharmacien ou d'un infirmier</a:t>
            </a:r>
            <a:r>
              <a:rPr lang="fr-FR" sz="1800" dirty="0">
                <a:latin typeface="Marianne" panose="02000000000000000000"/>
              </a:rPr>
              <a:t> </a:t>
            </a:r>
            <a:r>
              <a:rPr lang="fr-FR" sz="1800" dirty="0" smtClean="0">
                <a:latin typeface="Marianne" panose="02000000000000000000"/>
              </a:rPr>
              <a:t>;</a:t>
            </a:r>
          </a:p>
          <a:p>
            <a:pPr>
              <a:buFont typeface="Wingdings" panose="05000000000000000000" pitchFamily="2" charset="2"/>
              <a:buChar char="§"/>
            </a:pPr>
            <a:r>
              <a:rPr lang="fr-FR" sz="1800" dirty="0">
                <a:latin typeface="Marianne" panose="02000000000000000000"/>
              </a:rPr>
              <a:t>Pour une zone et une période définies par le représentant de l'État territorialement compétent, </a:t>
            </a:r>
            <a:r>
              <a:rPr lang="fr-FR" sz="1800" u="sng" dirty="0">
                <a:latin typeface="Marianne" panose="02000000000000000000"/>
              </a:rPr>
              <a:t>sous la responsabilité d'un médecin, d'un pharmacien ou d'un infirmier</a:t>
            </a:r>
            <a:r>
              <a:rPr lang="fr-FR" sz="1800" dirty="0">
                <a:latin typeface="Marianne" panose="02000000000000000000"/>
              </a:rPr>
              <a:t> </a:t>
            </a:r>
            <a:r>
              <a:rPr lang="fr-FR" sz="1800" dirty="0" smtClean="0">
                <a:latin typeface="Marianne" panose="02000000000000000000"/>
              </a:rPr>
              <a:t>:</a:t>
            </a:r>
            <a:endParaRPr lang="fr-FR" sz="1800" dirty="0">
              <a:latin typeface="Marianne" panose="02000000000000000000"/>
            </a:endParaRPr>
          </a:p>
          <a:p>
            <a:pPr lvl="1">
              <a:spcBef>
                <a:spcPts val="1000"/>
              </a:spcBef>
              <a:buFont typeface="Courier New" panose="02070309020205020404" pitchFamily="49" charset="0"/>
              <a:buChar char="o"/>
            </a:pPr>
            <a:r>
              <a:rPr lang="fr-FR" sz="1800" dirty="0" smtClean="0">
                <a:latin typeface="Marianne" panose="02000000000000000000"/>
              </a:rPr>
              <a:t>un sapeur-pompier </a:t>
            </a:r>
            <a:r>
              <a:rPr lang="fr-FR" sz="1800" dirty="0">
                <a:latin typeface="Marianne" panose="02000000000000000000"/>
              </a:rPr>
              <a:t>professionnel ou volontaire titulaire du bloc de compétences </a:t>
            </a:r>
            <a:r>
              <a:rPr lang="fr-FR" sz="1800" dirty="0" smtClean="0">
                <a:latin typeface="Marianne" panose="02000000000000000000"/>
              </a:rPr>
              <a:t>“Agir </a:t>
            </a:r>
            <a:r>
              <a:rPr lang="fr-FR" sz="1800" dirty="0">
                <a:latin typeface="Marianne" panose="02000000000000000000"/>
              </a:rPr>
              <a:t>en qualité d'équipier </a:t>
            </a:r>
            <a:r>
              <a:rPr lang="fr-FR" sz="1800" dirty="0" smtClean="0">
                <a:latin typeface="Marianne" panose="02000000000000000000"/>
              </a:rPr>
              <a:t>prompt-secours” défini </a:t>
            </a:r>
            <a:r>
              <a:rPr lang="fr-FR" sz="1800" dirty="0">
                <a:latin typeface="Marianne" panose="02000000000000000000"/>
              </a:rPr>
              <a:t>dans les référentiels nationaux d'activités et de compétences et les référentiels nationaux d'évaluation de l'emploi opérationnel d'équipier prévus à l'article 4 de l'arrêté du 22 août 2019 relatif aux formations des </a:t>
            </a:r>
            <a:r>
              <a:rPr lang="fr-FR" sz="1800" dirty="0" smtClean="0">
                <a:latin typeface="Marianne" panose="02000000000000000000"/>
              </a:rPr>
              <a:t>sapeurs-pompiers </a:t>
            </a:r>
            <a:r>
              <a:rPr lang="fr-FR" sz="1800" dirty="0">
                <a:latin typeface="Marianne" panose="02000000000000000000"/>
              </a:rPr>
              <a:t>professionnels et volontaires et publiés sur le site internet du ministère de </a:t>
            </a:r>
            <a:r>
              <a:rPr lang="fr-FR" sz="1800" dirty="0" smtClean="0">
                <a:latin typeface="Marianne" panose="02000000000000000000"/>
              </a:rPr>
              <a:t>l‘Intérieur ;</a:t>
            </a:r>
          </a:p>
          <a:p>
            <a:pPr lvl="1">
              <a:spcBef>
                <a:spcPts val="1000"/>
              </a:spcBef>
              <a:buFont typeface="Courier New" panose="02070309020205020404" pitchFamily="49" charset="0"/>
              <a:buChar char="o"/>
            </a:pPr>
            <a:r>
              <a:rPr lang="fr-FR" sz="1800" dirty="0" smtClean="0">
                <a:latin typeface="Marianne" panose="02000000000000000000"/>
              </a:rPr>
              <a:t>un </a:t>
            </a:r>
            <a:r>
              <a:rPr lang="fr-FR" sz="1800" dirty="0">
                <a:latin typeface="Marianne" panose="02000000000000000000"/>
              </a:rPr>
              <a:t>sapeur-pompier de Paris titulaire de la formation élémentaire en filière </a:t>
            </a:r>
            <a:r>
              <a:rPr lang="fr-FR" sz="1800" dirty="0" smtClean="0">
                <a:latin typeface="Marianne" panose="02000000000000000000"/>
              </a:rPr>
              <a:t>“sapeur-pompier </a:t>
            </a:r>
            <a:r>
              <a:rPr lang="fr-FR" sz="1800" dirty="0">
                <a:latin typeface="Marianne" panose="02000000000000000000"/>
              </a:rPr>
              <a:t>de </a:t>
            </a:r>
            <a:r>
              <a:rPr lang="fr-FR" sz="1800" dirty="0" smtClean="0">
                <a:latin typeface="Marianne" panose="02000000000000000000"/>
              </a:rPr>
              <a:t>Paris” </a:t>
            </a:r>
            <a:r>
              <a:rPr lang="fr-FR" sz="1800" dirty="0">
                <a:latin typeface="Marianne" panose="02000000000000000000"/>
              </a:rPr>
              <a:t>(SPP) ou filière “secours à victimes” (SAV) ou titulaires de leur formation élémentaire en filière “spécialiste” (SPE) </a:t>
            </a:r>
            <a:r>
              <a:rPr lang="fr-FR" sz="1800" dirty="0" smtClean="0">
                <a:latin typeface="Marianne" panose="02000000000000000000"/>
              </a:rPr>
              <a:t>;</a:t>
            </a:r>
          </a:p>
          <a:p>
            <a:pPr lvl="1">
              <a:spcBef>
                <a:spcPts val="1000"/>
              </a:spcBef>
              <a:buFont typeface="Courier New" panose="02070309020205020404" pitchFamily="49" charset="0"/>
              <a:buChar char="o"/>
            </a:pPr>
            <a:r>
              <a:rPr lang="fr-FR" sz="1800" dirty="0" smtClean="0">
                <a:latin typeface="Marianne" panose="02000000000000000000"/>
              </a:rPr>
              <a:t>un </a:t>
            </a:r>
            <a:r>
              <a:rPr lang="fr-FR" sz="1800" dirty="0">
                <a:latin typeface="Marianne" panose="02000000000000000000"/>
              </a:rPr>
              <a:t>marin-pompier de Marseille détenant le brevet élémentaire de matelot pompier (BE MOPOMPI) ou le brevet élémentaire de pompier volontaire (BE MAPOV) ou le brevet élémentaire de sécurité et logistique (BE SELOG) </a:t>
            </a:r>
            <a:r>
              <a:rPr lang="fr-FR" sz="1800" dirty="0" smtClean="0">
                <a:latin typeface="Marianne" panose="02000000000000000000"/>
              </a:rPr>
              <a:t>;</a:t>
            </a:r>
          </a:p>
          <a:p>
            <a:pPr lvl="1">
              <a:spcBef>
                <a:spcPts val="1000"/>
              </a:spcBef>
              <a:buFont typeface="Courier New" panose="02070309020205020404" pitchFamily="49" charset="0"/>
              <a:buChar char="o"/>
            </a:pPr>
            <a:r>
              <a:rPr lang="fr-FR" sz="1800" dirty="0" smtClean="0">
                <a:latin typeface="Marianne" panose="02000000000000000000"/>
              </a:rPr>
              <a:t>un </a:t>
            </a:r>
            <a:r>
              <a:rPr lang="fr-FR" sz="1800" dirty="0">
                <a:latin typeface="Marianne" panose="02000000000000000000"/>
              </a:rPr>
              <a:t>secouriste d'une association agréée de sécurité civile, titulaire de l'unité d'enseignement “premier secours en équipe de niveau 1” à jour de sa formation continue</a:t>
            </a:r>
            <a:r>
              <a:rPr lang="fr-FR" sz="1800" dirty="0" smtClean="0">
                <a:latin typeface="Marianne" panose="02000000000000000000"/>
              </a:rPr>
              <a:t>.</a:t>
            </a:r>
            <a:endParaRPr lang="fr-FR" sz="1800" dirty="0">
              <a:latin typeface="Marianne" panose="02000000000000000000"/>
            </a:endParaRP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280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Je suis une collectivité publique ou privée : </a:t>
            </a:r>
            <a:br>
              <a:rPr lang="fr-FR" sz="3600" b="1" spc="400" dirty="0" smtClean="0">
                <a:solidFill>
                  <a:srgbClr val="000091"/>
                </a:solidFill>
                <a:latin typeface="Marianne" panose="02000000000000000000" pitchFamily="50" charset="0"/>
                <a:ea typeface="+mn-ea"/>
                <a:cs typeface="+mn-cs"/>
              </a:rPr>
            </a:br>
            <a:r>
              <a:rPr lang="fr-FR" sz="3600" b="1" spc="400" dirty="0" smtClean="0">
                <a:solidFill>
                  <a:srgbClr val="000091"/>
                </a:solidFill>
                <a:latin typeface="Marianne" panose="02000000000000000000" pitchFamily="50" charset="0"/>
                <a:ea typeface="+mn-ea"/>
                <a:cs typeface="+mn-cs"/>
              </a:rPr>
              <a:t>comment procéder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406491"/>
            <a:ext cx="11232445" cy="4284627"/>
          </a:xfrm>
        </p:spPr>
        <p:txBody>
          <a:bodyPr>
            <a:normAutofit/>
          </a:bodyPr>
          <a:lstStyle/>
          <a:p>
            <a:pPr marL="0" indent="0">
              <a:spcBef>
                <a:spcPts val="0"/>
              </a:spcBef>
              <a:buNone/>
            </a:pPr>
            <a:r>
              <a:rPr lang="fr-FR" sz="2400" dirty="0" smtClean="0">
                <a:solidFill>
                  <a:srgbClr val="000091"/>
                </a:solidFill>
                <a:latin typeface="Marianne" panose="02000000000000000000"/>
              </a:rPr>
              <a:t>Des opérations </a:t>
            </a:r>
            <a:r>
              <a:rPr lang="fr-FR" sz="2400" dirty="0">
                <a:solidFill>
                  <a:srgbClr val="000091"/>
                </a:solidFill>
                <a:latin typeface="Marianne" panose="02000000000000000000"/>
              </a:rPr>
              <a:t>de dépistage </a:t>
            </a:r>
            <a:r>
              <a:rPr lang="fr-FR" sz="2400" dirty="0" smtClean="0">
                <a:solidFill>
                  <a:srgbClr val="000091"/>
                </a:solidFill>
                <a:latin typeface="Marianne" panose="02000000000000000000"/>
              </a:rPr>
              <a:t>collectif peuvent être organisées, </a:t>
            </a:r>
            <a:r>
              <a:rPr lang="fr-FR" sz="2400" dirty="0">
                <a:solidFill>
                  <a:srgbClr val="000091"/>
                </a:solidFill>
                <a:latin typeface="Marianne" panose="02000000000000000000"/>
              </a:rPr>
              <a:t>notamment par </a:t>
            </a:r>
            <a:r>
              <a:rPr lang="fr-FR" sz="2400" dirty="0" smtClean="0">
                <a:solidFill>
                  <a:srgbClr val="000091"/>
                </a:solidFill>
                <a:latin typeface="Marianne" panose="02000000000000000000"/>
              </a:rPr>
              <a:t>un employeur </a:t>
            </a:r>
            <a:r>
              <a:rPr lang="fr-FR" sz="2400" dirty="0">
                <a:solidFill>
                  <a:srgbClr val="000091"/>
                </a:solidFill>
                <a:latin typeface="Marianne" panose="02000000000000000000"/>
              </a:rPr>
              <a:t>ou une collectivité </a:t>
            </a:r>
            <a:r>
              <a:rPr lang="fr-FR" sz="2400" dirty="0" smtClean="0">
                <a:solidFill>
                  <a:srgbClr val="000091"/>
                </a:solidFill>
                <a:latin typeface="Marianne" panose="02000000000000000000"/>
              </a:rPr>
              <a:t>publique, en application du </a:t>
            </a:r>
            <a:r>
              <a:rPr lang="fr-FR" sz="2400" dirty="0">
                <a:solidFill>
                  <a:srgbClr val="000091"/>
                </a:solidFill>
                <a:latin typeface="Marianne" panose="02000000000000000000"/>
              </a:rPr>
              <a:t>II 2° de l’article 26-1 de l’arrêté du 10 juillet 2020 </a:t>
            </a:r>
            <a:r>
              <a:rPr lang="fr-FR" sz="2400" dirty="0" smtClean="0">
                <a:solidFill>
                  <a:srgbClr val="000091"/>
                </a:solidFill>
                <a:latin typeface="Marianne" panose="02000000000000000000"/>
              </a:rPr>
              <a:t>modifié.</a:t>
            </a:r>
            <a:endParaRPr lang="fr-FR" sz="2400" dirty="0">
              <a:solidFill>
                <a:srgbClr val="000091"/>
              </a:solidFill>
              <a:latin typeface="Marianne" panose="02000000000000000000"/>
            </a:endParaRPr>
          </a:p>
          <a:p>
            <a:pPr>
              <a:buFont typeface="Wingdings" panose="05000000000000000000" pitchFamily="2" charset="2"/>
              <a:buChar char="§"/>
            </a:pPr>
            <a:r>
              <a:rPr lang="fr-FR" sz="1800" dirty="0">
                <a:latin typeface="Marianne" panose="02000000000000000000"/>
              </a:rPr>
              <a:t>L</a:t>
            </a:r>
            <a:r>
              <a:rPr lang="fr-FR" sz="1800" dirty="0" smtClean="0">
                <a:latin typeface="Marianne" panose="02000000000000000000"/>
              </a:rPr>
              <a:t>es opérations de dépistage collectif organisées dans ce cadre doivent être préalablement déclarées au représentant de l’Etat dans le département et à l’ARS.</a:t>
            </a:r>
          </a:p>
          <a:p>
            <a:pPr>
              <a:buFont typeface="Wingdings" panose="05000000000000000000" pitchFamily="2" charset="2"/>
              <a:buChar char="§"/>
            </a:pPr>
            <a:r>
              <a:rPr lang="fr-FR" sz="1800" dirty="0" smtClean="0">
                <a:latin typeface="Marianne" panose="02000000000000000000"/>
              </a:rPr>
              <a:t>Le déclarant s’engage notamment à respecter les prescriptions de l’annexe à l’article 26-1 de l’arrêté du 10 juillet 2020.</a:t>
            </a:r>
            <a:r>
              <a:rPr lang="fr-FR" sz="1800" dirty="0">
                <a:latin typeface="Marianne" panose="02000000000000000000"/>
              </a:rPr>
              <a:t> </a:t>
            </a:r>
            <a:endParaRPr lang="fr-FR" sz="1800" dirty="0" smtClean="0">
              <a:latin typeface="Marianne" panose="02000000000000000000"/>
            </a:endParaRPr>
          </a:p>
          <a:p>
            <a:pPr>
              <a:buFont typeface="Wingdings" panose="05000000000000000000" pitchFamily="2" charset="2"/>
              <a:buChar char="§"/>
            </a:pPr>
            <a:r>
              <a:rPr lang="fr-FR" sz="1800" dirty="0" smtClean="0">
                <a:latin typeface="Marianne" panose="02000000000000000000"/>
              </a:rPr>
              <a:t>Des contrôles pourront être réalisés : en cas de manquement aux obligations réglementaires, il sera mis fin à l’opération et des sanctions pourront être prises.</a:t>
            </a:r>
          </a:p>
          <a:p>
            <a:pPr>
              <a:buFont typeface="Wingdings" panose="05000000000000000000" pitchFamily="2" charset="2"/>
              <a:buChar char="§"/>
            </a:pPr>
            <a:r>
              <a:rPr lang="fr-FR" sz="1800" dirty="0" smtClean="0">
                <a:latin typeface="Marianne" panose="02000000000000000000"/>
              </a:rPr>
              <a:t>Les résultats des tests réalisés dans ce cadre sont rendus par un médecin, un pharmacien ou un infirmier.</a:t>
            </a:r>
          </a:p>
          <a:p>
            <a:pPr>
              <a:buFont typeface="Wingdings" panose="05000000000000000000" pitchFamily="2" charset="2"/>
              <a:buChar char="§"/>
            </a:pPr>
            <a:r>
              <a:rPr lang="fr-FR" sz="1800" dirty="0">
                <a:latin typeface="Marianne" panose="02000000000000000000"/>
              </a:rPr>
              <a:t>Ces professionnels sont tenus de procéder à l’enregistrement des résultats des tests le jour même dans le système dénommé </a:t>
            </a:r>
            <a:r>
              <a:rPr lang="fr-FR" sz="1800" dirty="0" smtClean="0">
                <a:latin typeface="Marianne" panose="02000000000000000000"/>
              </a:rPr>
              <a:t>SI-DEP </a:t>
            </a:r>
            <a:r>
              <a:rPr lang="fr-FR" sz="1800" dirty="0">
                <a:latin typeface="Marianne" panose="02000000000000000000"/>
              </a:rPr>
              <a:t>institué par le décret du 12 mai 2020 </a:t>
            </a:r>
            <a:r>
              <a:rPr lang="fr-FR" sz="1800" dirty="0" smtClean="0">
                <a:latin typeface="Marianne" panose="02000000000000000000"/>
              </a:rPr>
              <a:t>susvisé (voir dernière slide). </a:t>
            </a: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823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Comment se former au prélèvement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100429"/>
            <a:ext cx="11232445" cy="5619860"/>
          </a:xfrm>
        </p:spPr>
        <p:txBody>
          <a:bodyPr>
            <a:normAutofit lnSpcReduction="10000"/>
          </a:bodyPr>
          <a:lstStyle/>
          <a:p>
            <a:pPr marL="0" indent="0">
              <a:spcBef>
                <a:spcPts val="0"/>
              </a:spcBef>
              <a:buNone/>
            </a:pPr>
            <a:r>
              <a:rPr lang="fr-FR" sz="2400" dirty="0">
                <a:solidFill>
                  <a:srgbClr val="000091"/>
                </a:solidFill>
                <a:latin typeface="Marianne" panose="02000000000000000000"/>
              </a:rPr>
              <a:t>La formation au prélèvement nasopharyngé est obligatoire.</a:t>
            </a:r>
          </a:p>
          <a:p>
            <a:pPr>
              <a:buFont typeface="Wingdings" panose="05000000000000000000" pitchFamily="2" charset="2"/>
              <a:buChar char="§"/>
            </a:pPr>
            <a:r>
              <a:rPr lang="fr-FR" sz="1800" dirty="0">
                <a:latin typeface="Marianne" panose="02000000000000000000"/>
              </a:rPr>
              <a:t>L</a:t>
            </a:r>
            <a:r>
              <a:rPr lang="fr-FR" sz="1800" dirty="0" smtClean="0">
                <a:latin typeface="Marianne" panose="02000000000000000000"/>
              </a:rPr>
              <a:t>e </a:t>
            </a:r>
            <a:r>
              <a:rPr lang="fr-FR" sz="1800" dirty="0">
                <a:latin typeface="Marianne" panose="02000000000000000000"/>
              </a:rPr>
              <a:t>professionnel doit être formé au geste du </a:t>
            </a:r>
            <a:r>
              <a:rPr lang="fr-FR" sz="1800" dirty="0" smtClean="0">
                <a:latin typeface="Marianne" panose="02000000000000000000"/>
              </a:rPr>
              <a:t>prélèvement nasopharyngé, soit </a:t>
            </a:r>
            <a:r>
              <a:rPr lang="fr-FR" sz="1800" dirty="0">
                <a:latin typeface="Marianne" panose="02000000000000000000"/>
              </a:rPr>
              <a:t>par un autre professionnel de santé déjà </a:t>
            </a:r>
            <a:r>
              <a:rPr lang="fr-FR" sz="1800" dirty="0" smtClean="0">
                <a:latin typeface="Marianne" panose="02000000000000000000"/>
              </a:rPr>
              <a:t>formé, soit en suivant une formation en présentiel et/ou en ligne.</a:t>
            </a:r>
          </a:p>
          <a:p>
            <a:pPr>
              <a:buFont typeface="Wingdings" panose="05000000000000000000" pitchFamily="2" charset="2"/>
              <a:buChar char="§"/>
            </a:pPr>
            <a:r>
              <a:rPr lang="fr-FR" sz="1800" dirty="0">
                <a:latin typeface="Marianne" panose="02000000000000000000"/>
              </a:rPr>
              <a:t>Les professionnels ayant bénéficié dans le cadre de leur formation initiale d'une formation théorique et pratique à l'utilisation de tests similaires sont réputés avoir suivi cette formation</a:t>
            </a:r>
            <a:r>
              <a:rPr lang="fr-FR" sz="1800" dirty="0" smtClean="0">
                <a:latin typeface="Marianne" panose="02000000000000000000"/>
              </a:rPr>
              <a:t>.</a:t>
            </a:r>
          </a:p>
          <a:p>
            <a:pPr marL="0" indent="0">
              <a:buNone/>
            </a:pPr>
            <a:endParaRPr lang="fr-FR" sz="1800" dirty="0">
              <a:latin typeface="Marianne" panose="02000000000000000000"/>
            </a:endParaRPr>
          </a:p>
          <a:p>
            <a:pPr marL="0" indent="0">
              <a:spcBef>
                <a:spcPts val="0"/>
              </a:spcBef>
              <a:buNone/>
            </a:pPr>
            <a:r>
              <a:rPr lang="fr-FR" sz="2400" dirty="0" smtClean="0">
                <a:solidFill>
                  <a:srgbClr val="000091"/>
                </a:solidFill>
                <a:latin typeface="Marianne" panose="02000000000000000000"/>
              </a:rPr>
              <a:t>Un support de formation et un référentiel de compétences accessibles </a:t>
            </a:r>
            <a:r>
              <a:rPr lang="fr-FR" sz="2400" dirty="0">
                <a:solidFill>
                  <a:srgbClr val="000091"/>
                </a:solidFill>
                <a:latin typeface="Marianne" panose="02000000000000000000"/>
              </a:rPr>
              <a:t>à tous :</a:t>
            </a:r>
          </a:p>
          <a:p>
            <a:pPr>
              <a:buFont typeface="Wingdings" panose="05000000000000000000" pitchFamily="2" charset="2"/>
              <a:buChar char="§"/>
            </a:pPr>
            <a:r>
              <a:rPr lang="fr-FR" sz="1800" dirty="0">
                <a:latin typeface="Marianne" panose="02000000000000000000"/>
              </a:rPr>
              <a:t>Une formation </a:t>
            </a:r>
            <a:r>
              <a:rPr lang="fr-FR" sz="1800" dirty="0" smtClean="0">
                <a:latin typeface="Marianne" panose="02000000000000000000"/>
              </a:rPr>
              <a:t>en </a:t>
            </a:r>
            <a:r>
              <a:rPr lang="fr-FR" sz="1800" dirty="0">
                <a:latin typeface="Marianne" panose="02000000000000000000"/>
              </a:rPr>
              <a:t>ligne à la réalisation du test rapide d’orientation diagnostique (TROD) a été réalisée par l’AP-HP : </a:t>
            </a:r>
            <a:r>
              <a:rPr lang="fr-FR" sz="1800" dirty="0">
                <a:latin typeface="Marianne" panose="02000000000000000000"/>
                <a:hlinkClick r:id="rId2"/>
              </a:rPr>
              <a:t>https://www.coorpacademy.com/covid19</a:t>
            </a:r>
            <a:r>
              <a:rPr lang="fr-FR" sz="1800" dirty="0" smtClean="0">
                <a:latin typeface="Marianne" panose="02000000000000000000"/>
                <a:hlinkClick r:id="rId2"/>
              </a:rPr>
              <a:t>/</a:t>
            </a:r>
            <a:r>
              <a:rPr lang="fr-FR" sz="1800" dirty="0" smtClean="0">
                <a:latin typeface="Marianne" panose="02000000000000000000"/>
              </a:rPr>
              <a:t>.  </a:t>
            </a:r>
          </a:p>
          <a:p>
            <a:pPr>
              <a:buFont typeface="Wingdings" panose="05000000000000000000" pitchFamily="2" charset="2"/>
              <a:buChar char="§"/>
            </a:pPr>
            <a:r>
              <a:rPr lang="fr-FR" sz="1800" dirty="0">
                <a:latin typeface="Marianne" panose="02000000000000000000"/>
              </a:rPr>
              <a:t>Par ailleurs, la Société française de microbiologie a réalisé une fiche de compétence et de formation-habilitation au frottis rhinopharyngé et nasal profond pour recherche de </a:t>
            </a:r>
            <a:r>
              <a:rPr lang="fr-FR" sz="1800" dirty="0" smtClean="0">
                <a:latin typeface="Marianne" panose="02000000000000000000"/>
              </a:rPr>
              <a:t>SARS-CoV-2 : </a:t>
            </a:r>
            <a:r>
              <a:rPr lang="fr-FR" sz="1800" dirty="0" smtClean="0">
                <a:latin typeface="Marianne" panose="02000000000000000000"/>
                <a:hlinkClick r:id="rId3"/>
              </a:rPr>
              <a:t>https</a:t>
            </a:r>
            <a:r>
              <a:rPr lang="fr-FR" sz="1800" dirty="0">
                <a:latin typeface="Marianne" panose="02000000000000000000"/>
                <a:hlinkClick r:id="rId3"/>
              </a:rPr>
              <a:t>://</a:t>
            </a:r>
            <a:r>
              <a:rPr lang="fr-FR" sz="1800" dirty="0" smtClean="0">
                <a:latin typeface="Marianne" panose="02000000000000000000"/>
                <a:hlinkClick r:id="rId3"/>
              </a:rPr>
              <a:t>www.sfm-microbiologie.org/wp-content/uploads/2020/06/fiche-habilitation-prelevement-rhino-pharynge-v1.pdf</a:t>
            </a:r>
            <a:r>
              <a:rPr lang="fr-FR" sz="1800" dirty="0" smtClean="0">
                <a:latin typeface="Marianne" panose="02000000000000000000"/>
              </a:rPr>
              <a:t>.  </a:t>
            </a:r>
          </a:p>
          <a:p>
            <a:pPr marL="0" indent="0">
              <a:buNone/>
            </a:pPr>
            <a:endParaRPr lang="fr-FR" sz="1800" dirty="0">
              <a:latin typeface="Marianne" panose="02000000000000000000"/>
            </a:endParaRPr>
          </a:p>
          <a:p>
            <a:pPr marL="0" indent="0">
              <a:spcBef>
                <a:spcPts val="0"/>
              </a:spcBef>
              <a:buNone/>
            </a:pPr>
            <a:r>
              <a:rPr lang="fr-FR" sz="2400" dirty="0" smtClean="0">
                <a:solidFill>
                  <a:srgbClr val="000091"/>
                </a:solidFill>
                <a:latin typeface="Marianne" panose="02000000000000000000"/>
              </a:rPr>
              <a:t>Les formations </a:t>
            </a:r>
            <a:r>
              <a:rPr lang="fr-FR" sz="2400" dirty="0">
                <a:solidFill>
                  <a:srgbClr val="000091"/>
                </a:solidFill>
                <a:latin typeface="Marianne" panose="02000000000000000000"/>
              </a:rPr>
              <a:t>par </a:t>
            </a:r>
            <a:r>
              <a:rPr lang="fr-FR" sz="2400" dirty="0" smtClean="0">
                <a:solidFill>
                  <a:srgbClr val="000091"/>
                </a:solidFill>
                <a:latin typeface="Marianne" panose="02000000000000000000"/>
              </a:rPr>
              <a:t>des professionnels </a:t>
            </a:r>
            <a:r>
              <a:rPr lang="fr-FR" sz="2400" dirty="0">
                <a:solidFill>
                  <a:srgbClr val="000091"/>
                </a:solidFill>
                <a:latin typeface="Marianne" panose="02000000000000000000"/>
              </a:rPr>
              <a:t>de santé déjà </a:t>
            </a:r>
            <a:r>
              <a:rPr lang="fr-FR" sz="2400" dirty="0" smtClean="0">
                <a:solidFill>
                  <a:srgbClr val="000091"/>
                </a:solidFill>
                <a:latin typeface="Marianne" panose="02000000000000000000"/>
              </a:rPr>
              <a:t>formés </a:t>
            </a:r>
            <a:r>
              <a:rPr lang="fr-FR" sz="2400" dirty="0">
                <a:solidFill>
                  <a:srgbClr val="000091"/>
                </a:solidFill>
                <a:latin typeface="Marianne" panose="02000000000000000000"/>
              </a:rPr>
              <a:t>:</a:t>
            </a:r>
          </a:p>
          <a:p>
            <a:pPr>
              <a:buFont typeface="Wingdings" panose="05000000000000000000" pitchFamily="2" charset="2"/>
              <a:buChar char="§"/>
            </a:pPr>
            <a:r>
              <a:rPr lang="fr-FR" sz="1800" dirty="0" smtClean="0">
                <a:latin typeface="Marianne" panose="02000000000000000000"/>
              </a:rPr>
              <a:t>Il est recommandé aux collectivités publiques et aux acteurs privés de se rapprocher des acteurs proposant </a:t>
            </a:r>
            <a:r>
              <a:rPr lang="fr-FR" sz="1800" dirty="0">
                <a:latin typeface="Marianne" panose="02000000000000000000"/>
              </a:rPr>
              <a:t>des formations (ex : </a:t>
            </a:r>
            <a:r>
              <a:rPr lang="fr-FR" sz="1800" dirty="0" smtClean="0">
                <a:latin typeface="Marianne" panose="02000000000000000000"/>
              </a:rPr>
              <a:t>Unions </a:t>
            </a:r>
            <a:r>
              <a:rPr lang="fr-FR" sz="1800" dirty="0">
                <a:latin typeface="Marianne" panose="02000000000000000000"/>
              </a:rPr>
              <a:t>régionales des professionnels de santé libéraux - </a:t>
            </a:r>
            <a:r>
              <a:rPr lang="fr-FR" sz="1800" dirty="0" smtClean="0">
                <a:latin typeface="Marianne" panose="02000000000000000000"/>
              </a:rPr>
              <a:t>URPS, </a:t>
            </a:r>
            <a:r>
              <a:rPr lang="fr-FR" sz="1800" dirty="0">
                <a:latin typeface="Marianne" panose="02000000000000000000"/>
              </a:rPr>
              <a:t>facultés de médecine ou de </a:t>
            </a:r>
            <a:r>
              <a:rPr lang="fr-FR" sz="1800" dirty="0" smtClean="0">
                <a:latin typeface="Marianne" panose="02000000000000000000"/>
              </a:rPr>
              <a:t>pharmacie</a:t>
            </a:r>
            <a:r>
              <a:rPr lang="fr-FR" sz="1800" dirty="0">
                <a:latin typeface="Marianne" panose="02000000000000000000"/>
              </a:rPr>
              <a:t>, établissements de </a:t>
            </a:r>
            <a:r>
              <a:rPr lang="fr-FR" sz="1800" dirty="0" smtClean="0">
                <a:latin typeface="Marianne" panose="02000000000000000000"/>
              </a:rPr>
              <a:t>santé) pour voir dans quelles conditions leurs préleveurs pourraient en bénéficier.</a:t>
            </a:r>
          </a:p>
          <a:p>
            <a:pPr>
              <a:buFont typeface="Wingdings" panose="05000000000000000000" pitchFamily="2" charset="2"/>
              <a:buChar char="§"/>
            </a:pPr>
            <a:r>
              <a:rPr lang="fr-FR" sz="1800" dirty="0" smtClean="0">
                <a:latin typeface="Marianne" panose="02000000000000000000"/>
              </a:rPr>
              <a:t>Des partenariats avec des professionnels de santé libéraux déjà formés (médecins, infirmiers diplômés d’Etat, pharmaciens) peuvent également être noués pour assurer la formation des préleveurs.</a:t>
            </a:r>
          </a:p>
          <a:p>
            <a:pPr>
              <a:buFont typeface="Wingdings" panose="05000000000000000000" pitchFamily="2" charset="2"/>
              <a:buChar char="§"/>
            </a:pPr>
            <a:endParaRPr lang="fr-FR" sz="1800" dirty="0">
              <a:latin typeface="Marianne" panose="02000000000000000000"/>
            </a:endParaRPr>
          </a:p>
          <a:p>
            <a:pPr marL="0" indent="0">
              <a:buNone/>
            </a:pPr>
            <a:endParaRPr lang="fr-FR" sz="2400" dirty="0" smtClean="0">
              <a:solidFill>
                <a:srgbClr val="000091"/>
              </a:solidFill>
              <a:latin typeface="Marianne" panose="02000000000000000000"/>
            </a:endParaRPr>
          </a:p>
        </p:txBody>
      </p:sp>
      <p:pic>
        <p:nvPicPr>
          <p:cNvPr id="5" name="Imag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616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Dans quelles conditions matérielles</a:t>
            </a:r>
            <a:br>
              <a:rPr lang="fr-FR" sz="3600" b="1" spc="400" dirty="0" smtClean="0">
                <a:solidFill>
                  <a:srgbClr val="000091"/>
                </a:solidFill>
                <a:latin typeface="Marianne" panose="02000000000000000000" pitchFamily="50" charset="0"/>
                <a:ea typeface="+mn-ea"/>
                <a:cs typeface="+mn-cs"/>
              </a:rPr>
            </a:br>
            <a:r>
              <a:rPr lang="fr-FR" sz="3600" b="1" spc="400" dirty="0" smtClean="0">
                <a:solidFill>
                  <a:srgbClr val="000091"/>
                </a:solidFill>
                <a:latin typeface="Marianne" panose="02000000000000000000" pitchFamily="50" charset="0"/>
                <a:ea typeface="+mn-ea"/>
                <a:cs typeface="+mn-cs"/>
              </a:rPr>
              <a:t>doivent être réalisés les tests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355083"/>
            <a:ext cx="11232445" cy="4979616"/>
          </a:xfrm>
        </p:spPr>
        <p:txBody>
          <a:bodyPr>
            <a:normAutofit fontScale="92500" lnSpcReduction="10000"/>
          </a:bodyPr>
          <a:lstStyle/>
          <a:p>
            <a:pPr marL="0" indent="0">
              <a:spcBef>
                <a:spcPts val="0"/>
              </a:spcBef>
              <a:buNone/>
            </a:pPr>
            <a:r>
              <a:rPr lang="fr-FR" sz="2600" dirty="0" smtClean="0">
                <a:solidFill>
                  <a:srgbClr val="000091"/>
                </a:solidFill>
                <a:latin typeface="Marianne" panose="02000000000000000000"/>
              </a:rPr>
              <a:t>L’aménagement des locaux :</a:t>
            </a:r>
            <a:endParaRPr lang="fr-FR" sz="2600" dirty="0">
              <a:solidFill>
                <a:srgbClr val="000091"/>
              </a:solidFill>
              <a:latin typeface="Marianne" panose="02000000000000000000"/>
            </a:endParaRPr>
          </a:p>
          <a:p>
            <a:pPr>
              <a:buFont typeface="Wingdings" panose="05000000000000000000" pitchFamily="2" charset="2"/>
              <a:buChar char="§"/>
            </a:pPr>
            <a:r>
              <a:rPr lang="fr-FR" sz="1900" dirty="0" smtClean="0">
                <a:latin typeface="Marianne" panose="02000000000000000000"/>
              </a:rPr>
              <a:t>Un espace </a:t>
            </a:r>
            <a:r>
              <a:rPr lang="fr-FR" sz="1900" dirty="0">
                <a:latin typeface="Marianne" panose="02000000000000000000"/>
              </a:rPr>
              <a:t>de confidentialité pour mener l'entretien préalable </a:t>
            </a:r>
            <a:r>
              <a:rPr lang="fr-FR" sz="1900" dirty="0" smtClean="0">
                <a:latin typeface="Marianne" panose="02000000000000000000"/>
              </a:rPr>
              <a:t>;</a:t>
            </a:r>
            <a:endParaRPr lang="fr-FR" sz="1900" dirty="0">
              <a:latin typeface="Marianne" panose="02000000000000000000"/>
            </a:endParaRPr>
          </a:p>
          <a:p>
            <a:pPr>
              <a:buFont typeface="Wingdings" panose="05000000000000000000" pitchFamily="2" charset="2"/>
              <a:buChar char="§"/>
            </a:pPr>
            <a:r>
              <a:rPr lang="fr-FR" sz="1900" dirty="0" smtClean="0">
                <a:latin typeface="Marianne" panose="02000000000000000000"/>
              </a:rPr>
              <a:t>Une assise adaptée permettant d’installer la personne pour </a:t>
            </a:r>
            <a:r>
              <a:rPr lang="fr-FR" sz="1900" dirty="0">
                <a:latin typeface="Marianne" panose="02000000000000000000"/>
              </a:rPr>
              <a:t>la réalisation du test </a:t>
            </a:r>
            <a:r>
              <a:rPr lang="fr-FR" sz="1900" dirty="0" smtClean="0">
                <a:latin typeface="Marianne" panose="02000000000000000000"/>
              </a:rPr>
              <a:t>;</a:t>
            </a:r>
            <a:endParaRPr lang="fr-FR" sz="1900" dirty="0">
              <a:latin typeface="Marianne" panose="02000000000000000000"/>
            </a:endParaRPr>
          </a:p>
          <a:p>
            <a:pPr>
              <a:buFont typeface="Wingdings" panose="05000000000000000000" pitchFamily="2" charset="2"/>
              <a:buChar char="§"/>
            </a:pPr>
            <a:r>
              <a:rPr lang="fr-FR" sz="1900" dirty="0" smtClean="0">
                <a:latin typeface="Marianne" panose="02000000000000000000"/>
              </a:rPr>
              <a:t>Un </a:t>
            </a:r>
            <a:r>
              <a:rPr lang="fr-FR" sz="1900" dirty="0">
                <a:latin typeface="Marianne" panose="02000000000000000000"/>
              </a:rPr>
              <a:t>point d'eau pour le lavage des mains ou </a:t>
            </a:r>
            <a:r>
              <a:rPr lang="fr-FR" sz="1900" dirty="0" smtClean="0">
                <a:latin typeface="Marianne" panose="02000000000000000000"/>
              </a:rPr>
              <a:t>un point de distribution de solution hydro-alcoolique.</a:t>
            </a:r>
          </a:p>
          <a:p>
            <a:pPr marL="0" indent="0">
              <a:buNone/>
            </a:pPr>
            <a:r>
              <a:rPr lang="fr-FR" sz="1900" dirty="0" smtClean="0">
                <a:latin typeface="Marianne" panose="02000000000000000000"/>
              </a:rPr>
              <a:t>Les surfaces doivent être désinfectées entre chaque personne </a:t>
            </a:r>
            <a:r>
              <a:rPr lang="fr-FR" sz="1900" dirty="0">
                <a:latin typeface="Marianne" panose="02000000000000000000"/>
              </a:rPr>
              <a:t>en </a:t>
            </a:r>
            <a:r>
              <a:rPr lang="fr-FR" sz="1900" dirty="0" smtClean="0">
                <a:latin typeface="Marianne" panose="02000000000000000000"/>
              </a:rPr>
              <a:t>utilisant des </a:t>
            </a:r>
            <a:r>
              <a:rPr lang="fr-FR" sz="1900" dirty="0">
                <a:latin typeface="Marianne" panose="02000000000000000000"/>
              </a:rPr>
              <a:t>produits </a:t>
            </a:r>
            <a:r>
              <a:rPr lang="fr-FR" sz="1900" dirty="0" smtClean="0">
                <a:latin typeface="Marianne" panose="02000000000000000000"/>
              </a:rPr>
              <a:t>homologués </a:t>
            </a:r>
            <a:r>
              <a:rPr lang="fr-FR" sz="1900" dirty="0">
                <a:latin typeface="Marianne" panose="02000000000000000000"/>
              </a:rPr>
              <a:t>par la norme NF EN </a:t>
            </a:r>
            <a:r>
              <a:rPr lang="fr-FR" sz="1900" dirty="0" smtClean="0">
                <a:latin typeface="Marianne" panose="02000000000000000000"/>
              </a:rPr>
              <a:t>14476 (entièrement virucides). </a:t>
            </a:r>
          </a:p>
          <a:p>
            <a:pPr marL="0" indent="0">
              <a:buNone/>
            </a:pPr>
            <a:r>
              <a:rPr lang="fr-FR" sz="1900" dirty="0" smtClean="0">
                <a:latin typeface="Marianne" panose="02000000000000000000"/>
              </a:rPr>
              <a:t>Il est par ailleurs nécessaire d’aérer régulièrement les locaux.</a:t>
            </a:r>
          </a:p>
          <a:p>
            <a:pPr marL="0" indent="0">
              <a:buNone/>
            </a:pPr>
            <a:endParaRPr lang="fr-FR" sz="1800" dirty="0">
              <a:latin typeface="Marianne" panose="02000000000000000000"/>
            </a:endParaRPr>
          </a:p>
          <a:p>
            <a:pPr marL="0" indent="0">
              <a:buNone/>
            </a:pPr>
            <a:r>
              <a:rPr lang="fr-FR" sz="2600" dirty="0" smtClean="0">
                <a:solidFill>
                  <a:srgbClr val="000091"/>
                </a:solidFill>
                <a:latin typeface="Marianne" panose="02000000000000000000"/>
              </a:rPr>
              <a:t>L’équipement requis : </a:t>
            </a:r>
          </a:p>
          <a:p>
            <a:pPr>
              <a:buFont typeface="Wingdings" panose="05000000000000000000" pitchFamily="2" charset="2"/>
              <a:buChar char="§"/>
            </a:pPr>
            <a:r>
              <a:rPr lang="fr-FR" sz="1900" dirty="0" smtClean="0">
                <a:latin typeface="Marianne" panose="02000000000000000000"/>
              </a:rPr>
              <a:t>Un </a:t>
            </a:r>
            <a:r>
              <a:rPr lang="fr-FR" sz="1900" dirty="0">
                <a:latin typeface="Marianne" panose="02000000000000000000"/>
              </a:rPr>
              <a:t>masque </a:t>
            </a:r>
            <a:r>
              <a:rPr lang="fr-FR" sz="1900" dirty="0" smtClean="0">
                <a:latin typeface="Marianne" panose="02000000000000000000"/>
              </a:rPr>
              <a:t>FFP2, à chaque personne prélevée ;</a:t>
            </a:r>
          </a:p>
          <a:p>
            <a:pPr>
              <a:buFont typeface="Wingdings" panose="05000000000000000000" pitchFamily="2" charset="2"/>
              <a:buChar char="§"/>
            </a:pPr>
            <a:r>
              <a:rPr lang="fr-FR" sz="1900" dirty="0">
                <a:latin typeface="Marianne" panose="02000000000000000000"/>
              </a:rPr>
              <a:t>D</a:t>
            </a:r>
            <a:r>
              <a:rPr lang="fr-FR" sz="1900" dirty="0" smtClean="0">
                <a:latin typeface="Marianne" panose="02000000000000000000"/>
              </a:rPr>
              <a:t>es </a:t>
            </a:r>
            <a:r>
              <a:rPr lang="fr-FR" sz="1900" dirty="0">
                <a:latin typeface="Marianne" panose="02000000000000000000"/>
              </a:rPr>
              <a:t>gants</a:t>
            </a:r>
            <a:r>
              <a:rPr lang="fr-FR" sz="1900" dirty="0" smtClean="0">
                <a:latin typeface="Marianne" panose="02000000000000000000"/>
              </a:rPr>
              <a:t>, à chaque personne prélevée ;</a:t>
            </a:r>
          </a:p>
          <a:p>
            <a:pPr>
              <a:buFont typeface="Wingdings" panose="05000000000000000000" pitchFamily="2" charset="2"/>
              <a:buChar char="§"/>
            </a:pPr>
            <a:r>
              <a:rPr lang="fr-FR" sz="1900" dirty="0" smtClean="0">
                <a:latin typeface="Marianne" panose="02000000000000000000"/>
              </a:rPr>
              <a:t>Une charlotte, à changer deux fois par ½ journée ;</a:t>
            </a:r>
          </a:p>
          <a:p>
            <a:pPr>
              <a:buFont typeface="Wingdings" panose="05000000000000000000" pitchFamily="2" charset="2"/>
              <a:buChar char="§"/>
            </a:pPr>
            <a:r>
              <a:rPr lang="fr-FR" sz="1900" dirty="0" smtClean="0">
                <a:latin typeface="Marianne" panose="02000000000000000000"/>
              </a:rPr>
              <a:t>Une surblouse, </a:t>
            </a:r>
            <a:r>
              <a:rPr lang="fr-FR" sz="1900" dirty="0">
                <a:latin typeface="Marianne" panose="02000000000000000000"/>
              </a:rPr>
              <a:t>à changer deux fois par ½ journée </a:t>
            </a:r>
            <a:r>
              <a:rPr lang="fr-FR" sz="1900" dirty="0" smtClean="0">
                <a:latin typeface="Marianne" panose="02000000000000000000"/>
              </a:rPr>
              <a:t>;</a:t>
            </a:r>
          </a:p>
          <a:p>
            <a:pPr>
              <a:buFont typeface="Wingdings" panose="05000000000000000000" pitchFamily="2" charset="2"/>
              <a:buChar char="§"/>
            </a:pPr>
            <a:r>
              <a:rPr lang="fr-FR" sz="1900" dirty="0" smtClean="0">
                <a:latin typeface="Marianne" panose="02000000000000000000"/>
              </a:rPr>
              <a:t>Des </a:t>
            </a:r>
            <a:r>
              <a:rPr lang="fr-FR" sz="1900" dirty="0">
                <a:latin typeface="Marianne" panose="02000000000000000000"/>
              </a:rPr>
              <a:t>protections oculaires de type lunettes de protection ou </a:t>
            </a:r>
            <a:r>
              <a:rPr lang="fr-FR" sz="1900" dirty="0" smtClean="0">
                <a:latin typeface="Marianne" panose="02000000000000000000"/>
              </a:rPr>
              <a:t>visière (une par préleveur).</a:t>
            </a:r>
            <a:endParaRPr lang="fr-FR" sz="1900" dirty="0">
              <a:latin typeface="Marianne" panose="02000000000000000000"/>
            </a:endParaRPr>
          </a:p>
          <a:p>
            <a:pPr marL="0" indent="0">
              <a:buNone/>
            </a:pPr>
            <a:endParaRPr lang="fr-FR" sz="1800" dirty="0">
              <a:latin typeface="Marianne" panose="02000000000000000000"/>
            </a:endParaRPr>
          </a:p>
          <a:p>
            <a:pPr marL="0" indent="0">
              <a:buNone/>
            </a:pPr>
            <a:endParaRPr lang="fr-FR" sz="1800" dirty="0">
              <a:latin typeface="Marianne" panose="02000000000000000000"/>
            </a:endParaRP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518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Les précautions à prendre en amont </a:t>
            </a:r>
            <a:br>
              <a:rPr lang="fr-FR" sz="3600" b="1" spc="400" dirty="0" smtClean="0">
                <a:solidFill>
                  <a:srgbClr val="000091"/>
                </a:solidFill>
                <a:latin typeface="Marianne" panose="02000000000000000000" pitchFamily="50" charset="0"/>
                <a:ea typeface="+mn-ea"/>
                <a:cs typeface="+mn-cs"/>
              </a:rPr>
            </a:br>
            <a:r>
              <a:rPr lang="fr-FR" sz="3600" b="1" spc="400" dirty="0" smtClean="0">
                <a:solidFill>
                  <a:srgbClr val="000091"/>
                </a:solidFill>
                <a:latin typeface="Marianne" panose="02000000000000000000" pitchFamily="50" charset="0"/>
                <a:ea typeface="+mn-ea"/>
                <a:cs typeface="+mn-cs"/>
              </a:rPr>
              <a:t>et en aval de la réalisation des tests</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299998"/>
            <a:ext cx="11232445" cy="5143476"/>
          </a:xfrm>
        </p:spPr>
        <p:txBody>
          <a:bodyPr>
            <a:normAutofit/>
          </a:bodyPr>
          <a:lstStyle/>
          <a:p>
            <a:pPr marL="0" indent="0">
              <a:spcBef>
                <a:spcPts val="0"/>
              </a:spcBef>
              <a:buNone/>
            </a:pPr>
            <a:r>
              <a:rPr lang="fr-FR" sz="2400" dirty="0" smtClean="0">
                <a:solidFill>
                  <a:srgbClr val="000091"/>
                </a:solidFill>
                <a:latin typeface="Marianne" panose="02000000000000000000"/>
              </a:rPr>
              <a:t>En amont de la réalisation des tests antigéniques rapides :</a:t>
            </a:r>
            <a:endParaRPr lang="fr-FR" sz="2400" dirty="0">
              <a:solidFill>
                <a:srgbClr val="000091"/>
              </a:solidFill>
              <a:latin typeface="Marianne" panose="02000000000000000000"/>
            </a:endParaRPr>
          </a:p>
          <a:p>
            <a:r>
              <a:rPr lang="fr-FR" sz="1800" dirty="0" smtClean="0">
                <a:latin typeface="Marianne" panose="02000000000000000000"/>
              </a:rPr>
              <a:t>Compléter trois étiquettes avec le nom, le prénom, la date de naissance et le numéro de sécurité sociale de la personne.</a:t>
            </a:r>
          </a:p>
          <a:p>
            <a:r>
              <a:rPr lang="fr-FR" sz="1800" dirty="0" smtClean="0">
                <a:latin typeface="Marianne" panose="02000000000000000000"/>
              </a:rPr>
              <a:t>Apposer une étiquette sur la fiche de communication du résultat au patient, une sur le tube d’extraction et une sur la cassette </a:t>
            </a:r>
            <a:r>
              <a:rPr lang="fr-FR" sz="1800" dirty="0" err="1" smtClean="0">
                <a:latin typeface="Marianne" panose="02000000000000000000"/>
              </a:rPr>
              <a:t>immunochromatographique</a:t>
            </a:r>
            <a:r>
              <a:rPr lang="fr-FR" sz="1800" dirty="0" smtClean="0">
                <a:latin typeface="Marianne" panose="02000000000000000000"/>
              </a:rPr>
              <a:t>.</a:t>
            </a:r>
          </a:p>
          <a:p>
            <a:pPr marL="0" indent="0">
              <a:buNone/>
            </a:pPr>
            <a:endParaRPr lang="fr-FR" sz="1800" dirty="0">
              <a:latin typeface="Marianne" panose="02000000000000000000"/>
            </a:endParaRPr>
          </a:p>
          <a:p>
            <a:pPr marL="0" indent="0">
              <a:lnSpc>
                <a:spcPct val="0"/>
              </a:lnSpc>
              <a:buNone/>
            </a:pPr>
            <a:endParaRPr lang="fr-FR" sz="1800" dirty="0">
              <a:latin typeface="Marianne" panose="02000000000000000000"/>
            </a:endParaRPr>
          </a:p>
          <a:p>
            <a:pPr marL="0" indent="0">
              <a:spcBef>
                <a:spcPts val="0"/>
              </a:spcBef>
              <a:buNone/>
            </a:pPr>
            <a:r>
              <a:rPr lang="fr-FR" sz="2400" dirty="0" smtClean="0">
                <a:solidFill>
                  <a:srgbClr val="000091"/>
                </a:solidFill>
                <a:latin typeface="Marianne" panose="02000000000000000000"/>
              </a:rPr>
              <a:t>En aval de la réalisation des tests antigéniques rapides :</a:t>
            </a:r>
          </a:p>
          <a:p>
            <a:pPr marL="0" indent="0">
              <a:lnSpc>
                <a:spcPct val="80000"/>
              </a:lnSpc>
              <a:buNone/>
            </a:pPr>
            <a:r>
              <a:rPr lang="fr-FR" sz="1800" dirty="0" smtClean="0">
                <a:latin typeface="Marianne" panose="02000000000000000000"/>
              </a:rPr>
              <a:t>Dans son avis du 8 novembre 2020, le Haut Conseil de la Santé Publique recommande d’éliminer : </a:t>
            </a:r>
          </a:p>
          <a:p>
            <a:pPr>
              <a:buFont typeface="Wingdings" panose="05000000000000000000" pitchFamily="2" charset="2"/>
              <a:buChar char="§"/>
            </a:pPr>
            <a:r>
              <a:rPr lang="fr-FR" sz="1800" dirty="0" smtClean="0">
                <a:latin typeface="Marianne" panose="02000000000000000000"/>
              </a:rPr>
              <a:t>les </a:t>
            </a:r>
            <a:r>
              <a:rPr lang="fr-FR" sz="1800" dirty="0">
                <a:latin typeface="Marianne" panose="02000000000000000000"/>
              </a:rPr>
              <a:t>déchets biologiques (écouvillon, tube d’extraction, cassette) </a:t>
            </a:r>
            <a:r>
              <a:rPr lang="fr-FR" sz="1800" dirty="0" smtClean="0">
                <a:latin typeface="Marianne" panose="02000000000000000000"/>
              </a:rPr>
              <a:t>: </a:t>
            </a:r>
            <a:r>
              <a:rPr lang="fr-FR" sz="1800" dirty="0">
                <a:latin typeface="Marianne" panose="02000000000000000000"/>
              </a:rPr>
              <a:t>par la filière des déchets d’activités de soins à risques infectieux (DASRI) </a:t>
            </a:r>
            <a:r>
              <a:rPr lang="fr-FR" sz="1800" dirty="0" smtClean="0">
                <a:latin typeface="Marianne" panose="02000000000000000000"/>
              </a:rPr>
              <a:t>;</a:t>
            </a:r>
            <a:endParaRPr lang="fr-FR" sz="1800" dirty="0">
              <a:latin typeface="Marianne" panose="02000000000000000000"/>
            </a:endParaRPr>
          </a:p>
          <a:p>
            <a:pPr>
              <a:buFont typeface="Wingdings" panose="05000000000000000000" pitchFamily="2" charset="2"/>
              <a:buChar char="§"/>
            </a:pPr>
            <a:r>
              <a:rPr lang="fr-FR" sz="1800" dirty="0" smtClean="0">
                <a:latin typeface="Marianne" panose="02000000000000000000"/>
              </a:rPr>
              <a:t>les </a:t>
            </a:r>
            <a:r>
              <a:rPr lang="fr-FR" sz="1800" dirty="0">
                <a:latin typeface="Marianne" panose="02000000000000000000"/>
              </a:rPr>
              <a:t>équipements de protection individuels </a:t>
            </a:r>
            <a:r>
              <a:rPr lang="fr-FR" sz="1800" dirty="0" smtClean="0">
                <a:latin typeface="Marianne" panose="02000000000000000000"/>
              </a:rPr>
              <a:t>: par </a:t>
            </a:r>
            <a:r>
              <a:rPr lang="fr-FR" sz="1800" dirty="0">
                <a:latin typeface="Marianne" panose="02000000000000000000"/>
              </a:rPr>
              <a:t>la filière des ordures </a:t>
            </a:r>
            <a:r>
              <a:rPr lang="fr-FR" sz="1800" dirty="0" smtClean="0">
                <a:latin typeface="Marianne" panose="02000000000000000000"/>
              </a:rPr>
              <a:t>ménagères. </a:t>
            </a:r>
          </a:p>
          <a:p>
            <a:pPr marL="0" indent="0">
              <a:buNone/>
            </a:pPr>
            <a:r>
              <a:rPr lang="fr-FR" sz="1800" dirty="0" smtClean="0">
                <a:latin typeface="Marianne" panose="02000000000000000000"/>
              </a:rPr>
              <a:t>Les EPI sont </a:t>
            </a:r>
            <a:r>
              <a:rPr lang="fr-FR" sz="1800" dirty="0">
                <a:latin typeface="Marianne" panose="02000000000000000000"/>
              </a:rPr>
              <a:t>placés dans un sac plastique pour ordures ménagères dédié, opaque, disposant d’un système de fermeture fonctionnel et d’un volume adapté (30 L au maximum). Quand le sac est presque plein, il est fermé et placé dans un </a:t>
            </a:r>
            <a:r>
              <a:rPr lang="fr-FR" sz="1800" dirty="0" smtClean="0">
                <a:latin typeface="Marianne" panose="02000000000000000000"/>
              </a:rPr>
              <a:t>deuxième </a:t>
            </a:r>
            <a:r>
              <a:rPr lang="fr-FR" sz="1800" dirty="0">
                <a:latin typeface="Marianne" panose="02000000000000000000"/>
              </a:rPr>
              <a:t>sac pour ordures ménagères de mêmes caractéristiques qui sera également fermé. Les déchets sont stockés durant 24 heures à température ambiante </a:t>
            </a:r>
            <a:r>
              <a:rPr lang="fr-FR" sz="1800" dirty="0" smtClean="0">
                <a:latin typeface="Marianne" panose="02000000000000000000"/>
              </a:rPr>
              <a:t>sur le </a:t>
            </a:r>
            <a:r>
              <a:rPr lang="fr-FR" sz="1800" dirty="0">
                <a:latin typeface="Marianne" panose="02000000000000000000"/>
              </a:rPr>
              <a:t>lieu d’exercice du professionnel de santé avant leur élimination via les ordures ménagères.</a:t>
            </a:r>
          </a:p>
          <a:p>
            <a:pPr marL="0" indent="0">
              <a:buNone/>
            </a:pPr>
            <a:endParaRPr lang="fr-FR" sz="1800" dirty="0">
              <a:latin typeface="Marianne" panose="02000000000000000000"/>
            </a:endParaRP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555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Qui peut bénéficier d’un test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064526"/>
            <a:ext cx="11232445" cy="5486399"/>
          </a:xfrm>
        </p:spPr>
        <p:txBody>
          <a:bodyPr>
            <a:normAutofit fontScale="92500" lnSpcReduction="10000"/>
          </a:bodyPr>
          <a:lstStyle/>
          <a:p>
            <a:pPr marL="0" indent="0">
              <a:spcBef>
                <a:spcPts val="0"/>
              </a:spcBef>
              <a:buNone/>
            </a:pPr>
            <a:r>
              <a:rPr lang="fr-FR" sz="2600" dirty="0" smtClean="0">
                <a:solidFill>
                  <a:srgbClr val="000091"/>
                </a:solidFill>
                <a:latin typeface="Marianne" panose="02000000000000000000"/>
              </a:rPr>
              <a:t>Sont éligibles à un test antigénique rapide :</a:t>
            </a:r>
          </a:p>
          <a:p>
            <a:pPr>
              <a:buFont typeface="Wingdings" panose="05000000000000000000" pitchFamily="2" charset="2"/>
              <a:buChar char="§"/>
            </a:pPr>
            <a:r>
              <a:rPr lang="fr-FR" sz="1900" dirty="0" smtClean="0">
                <a:latin typeface="Marianne" panose="02000000000000000000"/>
              </a:rPr>
              <a:t>En priorité, les </a:t>
            </a:r>
            <a:r>
              <a:rPr lang="fr-FR" sz="1900" dirty="0">
                <a:latin typeface="Marianne" panose="02000000000000000000"/>
              </a:rPr>
              <a:t>personnes symptomatiques, à condition que le test soit réalisé dans un délai inférieur ou égal à quatre jours après le début des </a:t>
            </a:r>
            <a:r>
              <a:rPr lang="fr-FR" sz="1900" dirty="0" smtClean="0">
                <a:latin typeface="Marianne" panose="02000000000000000000"/>
              </a:rPr>
              <a:t>symptômes.</a:t>
            </a:r>
          </a:p>
          <a:p>
            <a:pPr lvl="1">
              <a:buFont typeface="Courier New" panose="02070309020205020404" pitchFamily="49" charset="0"/>
              <a:buChar char="o"/>
            </a:pPr>
            <a:r>
              <a:rPr lang="fr-FR" sz="1900" dirty="0" smtClean="0">
                <a:latin typeface="Marianne" panose="02000000000000000000"/>
              </a:rPr>
              <a:t>Pour les personnes symptomatiques âgées de 65 ans ou plus ou celles qui présentent un risque de développer une forme grave de la Covid-19 dont le résultat est négatif, une consultation médicale et une confirmation par test RT-PCR est recommandée. Pour la liste des personnes à risque, voir l’avis du </a:t>
            </a:r>
            <a:r>
              <a:rPr lang="fr-FR" sz="1900" dirty="0">
                <a:latin typeface="Marianne" panose="02000000000000000000"/>
              </a:rPr>
              <a:t>HCSP </a:t>
            </a:r>
            <a:r>
              <a:rPr lang="fr-FR" sz="1900" dirty="0" smtClean="0">
                <a:latin typeface="Marianne" panose="02000000000000000000"/>
              </a:rPr>
              <a:t>du 20 avril : </a:t>
            </a:r>
            <a:r>
              <a:rPr lang="fr-FR" sz="1900" dirty="0" smtClean="0">
                <a:latin typeface="Marianne" panose="02000000000000000000"/>
                <a:hlinkClick r:id="rId2"/>
              </a:rPr>
              <a:t>https</a:t>
            </a:r>
            <a:r>
              <a:rPr lang="fr-FR" sz="1900" dirty="0">
                <a:latin typeface="Marianne" panose="02000000000000000000"/>
                <a:hlinkClick r:id="rId2"/>
              </a:rPr>
              <a:t>://</a:t>
            </a:r>
            <a:r>
              <a:rPr lang="fr-FR" sz="1900" dirty="0" smtClean="0">
                <a:latin typeface="Marianne" panose="02000000000000000000"/>
                <a:hlinkClick r:id="rId2"/>
              </a:rPr>
              <a:t>tinyurl.com/y4vs5euo</a:t>
            </a:r>
            <a:r>
              <a:rPr lang="fr-FR" sz="1900" dirty="0" smtClean="0">
                <a:latin typeface="Marianne" panose="02000000000000000000"/>
              </a:rPr>
              <a:t>. En cas de résultat positif, aucune confirmation n’est nécessaire.</a:t>
            </a:r>
          </a:p>
          <a:p>
            <a:pPr lvl="1">
              <a:buFont typeface="Courier New" panose="02070309020205020404" pitchFamily="49" charset="0"/>
              <a:buChar char="o"/>
            </a:pPr>
            <a:r>
              <a:rPr lang="fr-FR" sz="1900" dirty="0" smtClean="0">
                <a:latin typeface="Marianne" panose="02000000000000000000"/>
              </a:rPr>
              <a:t>Pour les autres (personnes symptomatiques de moins de 65 ans et personnes symptomatiques qui ne présentent pas de facteur de risque particulier), aucune confirmation par test RT-PCR n’est nécessaire, </a:t>
            </a:r>
            <a:r>
              <a:rPr lang="fr-FR" sz="1900" dirty="0">
                <a:latin typeface="Marianne" panose="02000000000000000000"/>
              </a:rPr>
              <a:t>quel que soit le </a:t>
            </a:r>
            <a:r>
              <a:rPr lang="fr-FR" sz="1900" dirty="0" smtClean="0">
                <a:latin typeface="Marianne" panose="02000000000000000000"/>
              </a:rPr>
              <a:t>résultat</a:t>
            </a:r>
            <a:r>
              <a:rPr lang="fr-FR" sz="1900" dirty="0">
                <a:latin typeface="Marianne" panose="02000000000000000000"/>
              </a:rPr>
              <a:t>.</a:t>
            </a:r>
            <a:endParaRPr lang="fr-FR" sz="1900" dirty="0" smtClean="0">
              <a:latin typeface="Marianne" panose="02000000000000000000"/>
            </a:endParaRPr>
          </a:p>
          <a:p>
            <a:pPr>
              <a:buFont typeface="Wingdings" panose="05000000000000000000" pitchFamily="2" charset="2"/>
              <a:buChar char="§"/>
            </a:pPr>
            <a:r>
              <a:rPr lang="fr-FR" sz="1900" dirty="0">
                <a:latin typeface="Marianne" panose="02000000000000000000"/>
              </a:rPr>
              <a:t>Lorsque les professionnels de santé </a:t>
            </a:r>
            <a:r>
              <a:rPr lang="fr-FR" sz="1900" dirty="0" smtClean="0">
                <a:latin typeface="Marianne" panose="02000000000000000000"/>
              </a:rPr>
              <a:t>l’estiment </a:t>
            </a:r>
            <a:r>
              <a:rPr lang="fr-FR" sz="1900" dirty="0">
                <a:latin typeface="Marianne" panose="02000000000000000000"/>
              </a:rPr>
              <a:t>nécessaire, ces tests peuvent être utilisés pour des personnes </a:t>
            </a:r>
            <a:r>
              <a:rPr lang="fr-FR" sz="1900" dirty="0" smtClean="0">
                <a:latin typeface="Marianne" panose="02000000000000000000"/>
              </a:rPr>
              <a:t>asymptomatiques : </a:t>
            </a:r>
            <a:endParaRPr lang="fr-FR" sz="1900" dirty="0">
              <a:latin typeface="Marianne" panose="02000000000000000000"/>
            </a:endParaRPr>
          </a:p>
          <a:p>
            <a:pPr lvl="1" algn="just">
              <a:buFont typeface="Wingdings" panose="05000000000000000000" pitchFamily="2" charset="2"/>
              <a:buChar char="à"/>
            </a:pPr>
            <a:r>
              <a:rPr lang="fr-FR" sz="1900" dirty="0" smtClean="0">
                <a:latin typeface="Marianne" panose="02000000000000000000"/>
              </a:rPr>
              <a:t>Ces personnes peuvent faire l’objet d’un test antigénique soit dans le cadre d’un dépistage individuel réalisé auprès d’un professionnel de santé habilité (médecin, pharmacien ou infirmier) – même si la priorité doit être donnée au diagnostic des personnes symptomatiques – , soit </a:t>
            </a:r>
            <a:r>
              <a:rPr lang="fr-FR" sz="1900" dirty="0">
                <a:latin typeface="Marianne" panose="02000000000000000000"/>
              </a:rPr>
              <a:t>dans le cadre de dépistages collectifs </a:t>
            </a:r>
            <a:r>
              <a:rPr lang="fr-FR" sz="1900" dirty="0" smtClean="0">
                <a:latin typeface="Marianne" panose="02000000000000000000"/>
              </a:rPr>
              <a:t>organisés dans des lieux déterminés (ex : établissements scolaires, aéroports, gares).</a:t>
            </a:r>
          </a:p>
          <a:p>
            <a:pPr marL="0" indent="0">
              <a:buNone/>
            </a:pPr>
            <a:endParaRPr lang="fr-FR" sz="1800" dirty="0">
              <a:latin typeface="Marianne" panose="02000000000000000000"/>
            </a:endParaRPr>
          </a:p>
          <a:p>
            <a:pPr marL="0" indent="0">
              <a:spcBef>
                <a:spcPts val="0"/>
              </a:spcBef>
              <a:buNone/>
            </a:pPr>
            <a:r>
              <a:rPr lang="fr-FR" sz="2600" dirty="0">
                <a:solidFill>
                  <a:srgbClr val="000091"/>
                </a:solidFill>
                <a:latin typeface="Marianne" panose="02000000000000000000"/>
              </a:rPr>
              <a:t>Sont </a:t>
            </a:r>
            <a:r>
              <a:rPr lang="fr-FR" sz="2600" dirty="0" smtClean="0">
                <a:solidFill>
                  <a:srgbClr val="000091"/>
                </a:solidFill>
                <a:latin typeface="Marianne" panose="02000000000000000000"/>
              </a:rPr>
              <a:t>(pour l’instant) exclues de l’accès au test antigénique rapide :</a:t>
            </a:r>
            <a:endParaRPr lang="fr-FR" sz="2600" dirty="0">
              <a:solidFill>
                <a:srgbClr val="000091"/>
              </a:solidFill>
              <a:latin typeface="Marianne" panose="02000000000000000000"/>
            </a:endParaRPr>
          </a:p>
          <a:p>
            <a:pPr>
              <a:buFont typeface="Wingdings" panose="05000000000000000000" pitchFamily="2" charset="2"/>
              <a:buChar char="§"/>
            </a:pPr>
            <a:r>
              <a:rPr lang="fr-FR" sz="1900" dirty="0" smtClean="0">
                <a:latin typeface="Marianne" panose="02000000000000000000"/>
              </a:rPr>
              <a:t>Les personnes contacts </a:t>
            </a:r>
          </a:p>
          <a:p>
            <a:pPr>
              <a:buFont typeface="Wingdings" panose="05000000000000000000" pitchFamily="2" charset="2"/>
              <a:buChar char="§"/>
            </a:pPr>
            <a:r>
              <a:rPr lang="fr-FR" sz="1900" dirty="0" smtClean="0">
                <a:latin typeface="Marianne" panose="02000000000000000000"/>
              </a:rPr>
              <a:t>Les personnes détectées au sein d’un cluster</a:t>
            </a:r>
            <a:endParaRPr lang="fr-FR" sz="1900" dirty="0">
              <a:latin typeface="Marianne" panose="02000000000000000000"/>
            </a:endParaRPr>
          </a:p>
          <a:p>
            <a:pPr>
              <a:buFont typeface="Wingdings" panose="05000000000000000000" pitchFamily="2" charset="2"/>
              <a:buChar char="§"/>
            </a:pPr>
            <a:endParaRPr lang="fr-FR" sz="1800" dirty="0">
              <a:latin typeface="Marianne" panose="02000000000000000000"/>
            </a:endParaRPr>
          </a:p>
          <a:p>
            <a:pPr marL="0" indent="0">
              <a:buNone/>
            </a:pPr>
            <a:endParaRPr lang="fr-FR" sz="2400" dirty="0" smtClean="0">
              <a:solidFill>
                <a:srgbClr val="000091"/>
              </a:solidFill>
              <a:latin typeface="Marianne" panose="02000000000000000000"/>
            </a:endParaRPr>
          </a:p>
        </p:txBody>
      </p:sp>
      <p:pic>
        <p:nvPicPr>
          <p:cNvPr id="5" name="Imag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913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Quelle conduite tenir </a:t>
            </a:r>
            <a:br>
              <a:rPr lang="fr-FR" sz="3600" b="1" spc="400" dirty="0" smtClean="0">
                <a:solidFill>
                  <a:srgbClr val="000091"/>
                </a:solidFill>
                <a:latin typeface="Marianne" panose="02000000000000000000" pitchFamily="50" charset="0"/>
                <a:ea typeface="+mn-ea"/>
                <a:cs typeface="+mn-cs"/>
              </a:rPr>
            </a:br>
            <a:r>
              <a:rPr lang="fr-FR" sz="3600" b="1" spc="400" dirty="0" smtClean="0">
                <a:solidFill>
                  <a:srgbClr val="000091"/>
                </a:solidFill>
                <a:latin typeface="Marianne" panose="02000000000000000000" pitchFamily="50" charset="0"/>
                <a:ea typeface="+mn-ea"/>
                <a:cs typeface="+mn-cs"/>
              </a:rPr>
              <a:t>selon le résultat du test ?</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187358"/>
            <a:ext cx="11232445" cy="5738882"/>
          </a:xfrm>
        </p:spPr>
        <p:txBody>
          <a:bodyPr>
            <a:normAutofit fontScale="92500" lnSpcReduction="10000"/>
          </a:bodyPr>
          <a:lstStyle/>
          <a:p>
            <a:pPr marL="0" indent="0">
              <a:spcBef>
                <a:spcPts val="0"/>
              </a:spcBef>
              <a:buNone/>
            </a:pPr>
            <a:r>
              <a:rPr lang="fr-FR" sz="2600" dirty="0" smtClean="0">
                <a:solidFill>
                  <a:srgbClr val="000091"/>
                </a:solidFill>
                <a:latin typeface="Marianne" panose="02000000000000000000"/>
              </a:rPr>
              <a:t>Le rendu du résultat :</a:t>
            </a:r>
          </a:p>
          <a:p>
            <a:pPr>
              <a:buFont typeface="Wingdings" panose="05000000000000000000" pitchFamily="2" charset="2"/>
              <a:buChar char="§"/>
            </a:pPr>
            <a:r>
              <a:rPr lang="fr-FR" sz="1900" dirty="0" smtClean="0">
                <a:latin typeface="Marianne" panose="02000000000000000000"/>
              </a:rPr>
              <a:t>Le résultat doit être rendu par </a:t>
            </a:r>
            <a:r>
              <a:rPr lang="fr-FR" sz="1900" dirty="0">
                <a:latin typeface="Marianne" panose="02000000000000000000"/>
              </a:rPr>
              <a:t>écrit, sous forme de compte rendu, en indiquant le test utilisé, la date et l’identité du professionnel de santé (médecin, pharmacien ou infirmier) ayant validé le résultat</a:t>
            </a:r>
            <a:r>
              <a:rPr lang="fr-FR" sz="1900" dirty="0" smtClean="0">
                <a:latin typeface="Marianne" panose="02000000000000000000"/>
              </a:rPr>
              <a:t>.</a:t>
            </a:r>
          </a:p>
          <a:p>
            <a:pPr>
              <a:buFont typeface="Wingdings" panose="05000000000000000000" pitchFamily="2" charset="2"/>
              <a:buChar char="§"/>
            </a:pPr>
            <a:r>
              <a:rPr lang="fr-FR" sz="1900" dirty="0" smtClean="0">
                <a:latin typeface="Marianne" panose="02000000000000000000"/>
              </a:rPr>
              <a:t>Un document précisant les conduites à tenir selon le résultat du test est remis au patient.</a:t>
            </a:r>
          </a:p>
          <a:p>
            <a:pPr marL="0" indent="0">
              <a:spcBef>
                <a:spcPts val="0"/>
              </a:spcBef>
              <a:buNone/>
            </a:pPr>
            <a:endParaRPr lang="fr-FR" sz="1700" dirty="0">
              <a:latin typeface="Marianne" panose="02000000000000000000"/>
            </a:endParaRPr>
          </a:p>
          <a:p>
            <a:pPr marL="0" indent="0">
              <a:spcBef>
                <a:spcPts val="0"/>
              </a:spcBef>
              <a:buNone/>
            </a:pPr>
            <a:r>
              <a:rPr lang="fr-FR" sz="2600" dirty="0" smtClean="0">
                <a:solidFill>
                  <a:srgbClr val="000091"/>
                </a:solidFill>
                <a:latin typeface="Marianne" panose="02000000000000000000"/>
              </a:rPr>
              <a:t>En cas de résultat positif :</a:t>
            </a:r>
            <a:endParaRPr lang="fr-FR" sz="2600" dirty="0">
              <a:solidFill>
                <a:srgbClr val="000091"/>
              </a:solidFill>
              <a:latin typeface="Marianne" panose="02000000000000000000"/>
            </a:endParaRPr>
          </a:p>
          <a:p>
            <a:pPr>
              <a:buFont typeface="Wingdings" panose="05000000000000000000" pitchFamily="2" charset="2"/>
              <a:buChar char="§"/>
            </a:pPr>
            <a:r>
              <a:rPr lang="fr-FR" sz="1900" dirty="0">
                <a:latin typeface="Marianne" panose="02000000000000000000"/>
              </a:rPr>
              <a:t>Une confirmation par test RT-PCR n’est pas nécessaire. </a:t>
            </a:r>
            <a:endParaRPr lang="fr-FR" sz="1900" dirty="0" smtClean="0">
              <a:latin typeface="Marianne" panose="02000000000000000000"/>
            </a:endParaRPr>
          </a:p>
          <a:p>
            <a:pPr>
              <a:buFont typeface="Wingdings" panose="05000000000000000000" pitchFamily="2" charset="2"/>
              <a:buChar char="§"/>
            </a:pPr>
            <a:r>
              <a:rPr lang="fr-FR" sz="1900" dirty="0" smtClean="0">
                <a:latin typeface="Marianne" panose="02000000000000000000"/>
              </a:rPr>
              <a:t>La personne </a:t>
            </a:r>
            <a:r>
              <a:rPr lang="fr-FR" sz="1900" dirty="0" err="1" smtClean="0">
                <a:latin typeface="Marianne" panose="02000000000000000000"/>
              </a:rPr>
              <a:t>viro</a:t>
            </a:r>
            <a:r>
              <a:rPr lang="fr-FR" sz="1900" dirty="0" smtClean="0">
                <a:latin typeface="Marianne" panose="02000000000000000000"/>
              </a:rPr>
              <a:t>-positive </a:t>
            </a:r>
            <a:r>
              <a:rPr lang="fr-FR" sz="1900" dirty="0">
                <a:latin typeface="Marianne" panose="02000000000000000000"/>
              </a:rPr>
              <a:t>doit être orientée vers son médecin traitant, avec la recommandation de s’isoler </a:t>
            </a:r>
            <a:r>
              <a:rPr lang="fr-FR" sz="1900" dirty="0" smtClean="0">
                <a:latin typeface="Marianne" panose="02000000000000000000"/>
              </a:rPr>
              <a:t>immédiatement, d’identifier </a:t>
            </a:r>
            <a:r>
              <a:rPr lang="fr-FR" sz="1900" dirty="0">
                <a:latin typeface="Marianne" panose="02000000000000000000"/>
              </a:rPr>
              <a:t>et de prévenir les personnes avec qui elle a été en contact</a:t>
            </a:r>
            <a:endParaRPr lang="fr-FR" sz="1900" dirty="0" smtClean="0">
              <a:latin typeface="Marianne" panose="02000000000000000000"/>
            </a:endParaRPr>
          </a:p>
          <a:p>
            <a:pPr>
              <a:buFont typeface="Wingdings" panose="05000000000000000000" pitchFamily="2" charset="2"/>
              <a:buChar char="§"/>
            </a:pPr>
            <a:r>
              <a:rPr lang="fr-FR" sz="1900" dirty="0" smtClean="0">
                <a:latin typeface="Marianne" panose="02000000000000000000"/>
              </a:rPr>
              <a:t>La personne </a:t>
            </a:r>
            <a:r>
              <a:rPr lang="fr-FR" sz="1900" dirty="0" err="1" smtClean="0">
                <a:latin typeface="Marianne" panose="02000000000000000000"/>
              </a:rPr>
              <a:t>viro</a:t>
            </a:r>
            <a:r>
              <a:rPr lang="fr-FR" sz="1900" dirty="0" smtClean="0">
                <a:latin typeface="Marianne" panose="02000000000000000000"/>
              </a:rPr>
              <a:t>-positive doit être informée qu’elle peut bénéficier du soutien proposé par les cellules territoriales d’appui à l’isolement (CTAI) : en cas d’accord de sa part, le professionnel de santé peut directement prendre l’attache de la CTAI pour lui communiquer ses coordonnées.</a:t>
            </a:r>
            <a:endParaRPr lang="fr-FR" sz="1900" i="1" dirty="0">
              <a:latin typeface="Marianne" panose="02000000000000000000"/>
            </a:endParaRPr>
          </a:p>
          <a:p>
            <a:pPr marL="0" indent="0">
              <a:spcBef>
                <a:spcPts val="0"/>
              </a:spcBef>
              <a:buNone/>
            </a:pPr>
            <a:endParaRPr lang="fr-FR" sz="1800" dirty="0">
              <a:latin typeface="Marianne" panose="02000000000000000000"/>
            </a:endParaRPr>
          </a:p>
          <a:p>
            <a:pPr marL="0" indent="0">
              <a:lnSpc>
                <a:spcPct val="100000"/>
              </a:lnSpc>
              <a:spcBef>
                <a:spcPts val="0"/>
              </a:spcBef>
              <a:buNone/>
            </a:pPr>
            <a:r>
              <a:rPr lang="fr-FR" sz="2600" dirty="0">
                <a:solidFill>
                  <a:srgbClr val="000091"/>
                </a:solidFill>
                <a:latin typeface="Marianne" panose="02000000000000000000"/>
              </a:rPr>
              <a:t>En cas de résultat négatif :</a:t>
            </a:r>
          </a:p>
          <a:p>
            <a:pPr>
              <a:buFont typeface="Wingdings" panose="05000000000000000000" pitchFamily="2" charset="2"/>
              <a:buChar char="§"/>
            </a:pPr>
            <a:r>
              <a:rPr lang="fr-FR" sz="1900" dirty="0" smtClean="0">
                <a:latin typeface="Marianne" panose="02000000000000000000"/>
              </a:rPr>
              <a:t>Une </a:t>
            </a:r>
            <a:r>
              <a:rPr lang="fr-FR" sz="1900" dirty="0">
                <a:latin typeface="Marianne" panose="02000000000000000000"/>
              </a:rPr>
              <a:t>confirmation </a:t>
            </a:r>
            <a:r>
              <a:rPr lang="fr-FR" sz="1900" dirty="0" smtClean="0">
                <a:latin typeface="Marianne" panose="02000000000000000000"/>
              </a:rPr>
              <a:t>par test RT-PCR </a:t>
            </a:r>
            <a:r>
              <a:rPr lang="fr-FR" sz="1900" u="sng" dirty="0" smtClean="0">
                <a:latin typeface="Marianne" panose="02000000000000000000"/>
              </a:rPr>
              <a:t>est fortement recommandée </a:t>
            </a:r>
            <a:r>
              <a:rPr lang="fr-FR" sz="1900" u="sng" dirty="0">
                <a:latin typeface="Marianne" panose="02000000000000000000"/>
              </a:rPr>
              <a:t>pour les personnes </a:t>
            </a:r>
            <a:r>
              <a:rPr lang="fr-FR" sz="1900" u="sng" dirty="0" smtClean="0">
                <a:latin typeface="Marianne" panose="02000000000000000000"/>
              </a:rPr>
              <a:t>de </a:t>
            </a:r>
            <a:r>
              <a:rPr lang="fr-FR" sz="1900" u="sng" dirty="0">
                <a:latin typeface="Marianne" panose="02000000000000000000"/>
              </a:rPr>
              <a:t>65 ans </a:t>
            </a:r>
            <a:r>
              <a:rPr lang="fr-FR" sz="1900" u="sng" dirty="0" smtClean="0">
                <a:latin typeface="Marianne" panose="02000000000000000000"/>
              </a:rPr>
              <a:t>ou plus ou celles </a:t>
            </a:r>
            <a:r>
              <a:rPr lang="fr-FR" sz="1900" u="sng" dirty="0">
                <a:latin typeface="Marianne" panose="02000000000000000000"/>
              </a:rPr>
              <a:t>qui présentent un facteur de </a:t>
            </a:r>
            <a:r>
              <a:rPr lang="fr-FR" sz="1900" u="sng" dirty="0" smtClean="0">
                <a:latin typeface="Marianne" panose="02000000000000000000"/>
              </a:rPr>
              <a:t>risque</a:t>
            </a:r>
            <a:r>
              <a:rPr lang="fr-FR" sz="1900" dirty="0" smtClean="0">
                <a:latin typeface="Marianne" panose="02000000000000000000"/>
              </a:rPr>
              <a:t>, qui sont invitées à consulter un médecin.</a:t>
            </a:r>
          </a:p>
          <a:p>
            <a:pPr>
              <a:buFont typeface="Wingdings" panose="05000000000000000000" pitchFamily="2" charset="2"/>
              <a:buChar char="§"/>
            </a:pPr>
            <a:r>
              <a:rPr lang="fr-FR" sz="1900" dirty="0" smtClean="0">
                <a:latin typeface="Marianne" panose="02000000000000000000"/>
              </a:rPr>
              <a:t>La personne </a:t>
            </a:r>
            <a:r>
              <a:rPr lang="fr-FR" sz="1900" dirty="0" err="1" smtClean="0">
                <a:latin typeface="Marianne" panose="02000000000000000000"/>
              </a:rPr>
              <a:t>viro</a:t>
            </a:r>
            <a:r>
              <a:rPr lang="fr-FR" sz="1900" dirty="0" smtClean="0">
                <a:latin typeface="Marianne" panose="02000000000000000000"/>
              </a:rPr>
              <a:t>-négative doit </a:t>
            </a:r>
            <a:r>
              <a:rPr lang="fr-FR" sz="1900" dirty="0">
                <a:latin typeface="Marianne" panose="02000000000000000000"/>
              </a:rPr>
              <a:t>être </a:t>
            </a:r>
            <a:r>
              <a:rPr lang="fr-FR" sz="1900" dirty="0" smtClean="0">
                <a:latin typeface="Marianne" panose="02000000000000000000"/>
              </a:rPr>
              <a:t>sensibilisée </a:t>
            </a:r>
            <a:r>
              <a:rPr lang="fr-FR" sz="1900" dirty="0">
                <a:latin typeface="Marianne" panose="02000000000000000000"/>
              </a:rPr>
              <a:t>à </a:t>
            </a:r>
            <a:r>
              <a:rPr lang="fr-FR" sz="1900" dirty="0" smtClean="0">
                <a:latin typeface="Marianne" panose="02000000000000000000"/>
              </a:rPr>
              <a:t>:</a:t>
            </a:r>
          </a:p>
          <a:p>
            <a:pPr lvl="1">
              <a:buFont typeface="Courier New" panose="02070309020205020404" pitchFamily="49" charset="0"/>
              <a:buChar char="o"/>
            </a:pPr>
            <a:r>
              <a:rPr lang="fr-FR" sz="1900" dirty="0" smtClean="0">
                <a:latin typeface="Marianne" panose="02000000000000000000"/>
              </a:rPr>
              <a:t>l’importance </a:t>
            </a:r>
            <a:r>
              <a:rPr lang="fr-FR" sz="1900" dirty="0">
                <a:latin typeface="Marianne" panose="02000000000000000000"/>
              </a:rPr>
              <a:t>du respect des gestes barrières (compte tenu du risque plus élevé de « faux négatifs </a:t>
            </a:r>
            <a:r>
              <a:rPr lang="fr-FR" sz="1900" dirty="0" smtClean="0">
                <a:latin typeface="Marianne" panose="02000000000000000000"/>
              </a:rPr>
              <a:t>») ;</a:t>
            </a:r>
          </a:p>
          <a:p>
            <a:pPr lvl="1">
              <a:buFont typeface="Courier New" panose="02070309020205020404" pitchFamily="49" charset="0"/>
              <a:buChar char="o"/>
            </a:pPr>
            <a:r>
              <a:rPr lang="fr-FR" sz="1900" dirty="0" smtClean="0">
                <a:latin typeface="Marianne" panose="02000000000000000000"/>
              </a:rPr>
              <a:t>la </a:t>
            </a:r>
            <a:r>
              <a:rPr lang="fr-FR" sz="1900" dirty="0">
                <a:latin typeface="Marianne" panose="02000000000000000000"/>
              </a:rPr>
              <a:t>nécessité de réaliser un nouveau test en cas d’apparition de symptômes évocateurs de la </a:t>
            </a:r>
            <a:r>
              <a:rPr lang="fr-FR" sz="1900" dirty="0" smtClean="0">
                <a:latin typeface="Marianne" panose="02000000000000000000"/>
              </a:rPr>
              <a:t>Covid-19.</a:t>
            </a:r>
            <a:endParaRPr lang="fr-FR" sz="1900" dirty="0">
              <a:latin typeface="Marianne" panose="02000000000000000000"/>
            </a:endParaRP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627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Messages à diffuser aux personnes testées</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317229"/>
            <a:ext cx="11232445" cy="5012129"/>
          </a:xfrm>
        </p:spPr>
        <p:txBody>
          <a:bodyPr>
            <a:normAutofit/>
          </a:bodyPr>
          <a:lstStyle/>
          <a:p>
            <a:pPr marL="0" indent="0">
              <a:spcBef>
                <a:spcPts val="0"/>
              </a:spcBef>
              <a:buNone/>
            </a:pPr>
            <a:r>
              <a:rPr lang="fr-FR" sz="2600" dirty="0">
                <a:solidFill>
                  <a:srgbClr val="000091"/>
                </a:solidFill>
                <a:latin typeface="Marianne" panose="02000000000000000000"/>
              </a:rPr>
              <a:t>En cas de résultat positif </a:t>
            </a:r>
            <a:r>
              <a:rPr lang="fr-FR" sz="2600" dirty="0" smtClean="0">
                <a:solidFill>
                  <a:srgbClr val="000091"/>
                </a:solidFill>
                <a:latin typeface="Marianne" panose="02000000000000000000"/>
              </a:rPr>
              <a:t>:</a:t>
            </a:r>
            <a:endParaRPr lang="fr-FR" sz="2600" dirty="0" smtClean="0">
              <a:latin typeface="Marianne" panose="02000000000000000000"/>
            </a:endParaRPr>
          </a:p>
          <a:p>
            <a:pPr marL="0" indent="0">
              <a:lnSpc>
                <a:spcPct val="80000"/>
              </a:lnSpc>
              <a:buNone/>
            </a:pPr>
            <a:r>
              <a:rPr lang="fr-FR" sz="1800" dirty="0" smtClean="0">
                <a:latin typeface="Marianne" panose="02000000000000000000"/>
              </a:rPr>
              <a:t>« Vous </a:t>
            </a:r>
            <a:r>
              <a:rPr lang="fr-FR" sz="1800" dirty="0">
                <a:latin typeface="Marianne" panose="02000000000000000000"/>
              </a:rPr>
              <a:t>venez d’effectuer un test </a:t>
            </a:r>
            <a:r>
              <a:rPr lang="fr-FR" sz="1800" dirty="0" smtClean="0">
                <a:latin typeface="Marianne" panose="02000000000000000000"/>
              </a:rPr>
              <a:t>antigénique.</a:t>
            </a:r>
            <a:endParaRPr lang="fr-FR" sz="1800" dirty="0">
              <a:latin typeface="Marianne" panose="02000000000000000000"/>
            </a:endParaRPr>
          </a:p>
          <a:p>
            <a:pPr marL="0" indent="0">
              <a:lnSpc>
                <a:spcPct val="80000"/>
              </a:lnSpc>
              <a:buNone/>
            </a:pPr>
            <a:r>
              <a:rPr lang="fr-FR" sz="1800" dirty="0" smtClean="0">
                <a:latin typeface="Marianne" panose="02000000000000000000"/>
              </a:rPr>
              <a:t>Votre résultat est « positif » : Isolez-vous </a:t>
            </a:r>
            <a:r>
              <a:rPr lang="fr-FR" sz="1800" dirty="0">
                <a:latin typeface="Marianne" panose="02000000000000000000"/>
              </a:rPr>
              <a:t>très </a:t>
            </a:r>
            <a:r>
              <a:rPr lang="fr-FR" sz="1800" dirty="0" smtClean="0">
                <a:latin typeface="Marianne" panose="02000000000000000000"/>
              </a:rPr>
              <a:t>rapidement, contactez votre médecin traitant, identifiez et prévenez les </a:t>
            </a:r>
            <a:r>
              <a:rPr lang="fr-FR" sz="1800" dirty="0">
                <a:latin typeface="Marianne" panose="02000000000000000000"/>
              </a:rPr>
              <a:t>personnes avec qui vous avez été récemment en contact pour éviter la propagation du virus</a:t>
            </a:r>
            <a:r>
              <a:rPr lang="fr-FR" sz="1800" dirty="0" smtClean="0">
                <a:latin typeface="Marianne" panose="02000000000000000000"/>
              </a:rPr>
              <a:t>. </a:t>
            </a:r>
          </a:p>
          <a:p>
            <a:pPr marL="0" indent="0">
              <a:lnSpc>
                <a:spcPct val="80000"/>
              </a:lnSpc>
              <a:buNone/>
            </a:pPr>
            <a:r>
              <a:rPr lang="fr-FR" sz="1800" dirty="0">
                <a:latin typeface="Marianne" panose="02000000000000000000"/>
              </a:rPr>
              <a:t>La mobilisation collective est l’outil de lutte le plus efficace contre l’épidémie. </a:t>
            </a:r>
            <a:r>
              <a:rPr lang="fr-FR" sz="1800" dirty="0" smtClean="0">
                <a:latin typeface="Marianne" panose="02000000000000000000"/>
              </a:rPr>
              <a:t>»</a:t>
            </a:r>
          </a:p>
          <a:p>
            <a:pPr marL="0" indent="0">
              <a:lnSpc>
                <a:spcPct val="80000"/>
              </a:lnSpc>
              <a:buNone/>
            </a:pPr>
            <a:endParaRPr lang="fr-FR" sz="1800" i="1" dirty="0">
              <a:latin typeface="Marianne" panose="02000000000000000000"/>
            </a:endParaRPr>
          </a:p>
          <a:p>
            <a:pPr marL="0" indent="0">
              <a:spcBef>
                <a:spcPts val="0"/>
              </a:spcBef>
              <a:buNone/>
            </a:pPr>
            <a:r>
              <a:rPr lang="fr-FR" sz="2600" dirty="0">
                <a:solidFill>
                  <a:srgbClr val="000091"/>
                </a:solidFill>
                <a:latin typeface="Marianne" panose="02000000000000000000"/>
              </a:rPr>
              <a:t>En cas de résultat négatif </a:t>
            </a:r>
            <a:r>
              <a:rPr lang="fr-FR" sz="2600" dirty="0" smtClean="0">
                <a:solidFill>
                  <a:srgbClr val="000091"/>
                </a:solidFill>
                <a:latin typeface="Marianne" panose="02000000000000000000"/>
              </a:rPr>
              <a:t>:</a:t>
            </a:r>
            <a:endParaRPr lang="fr-FR" sz="2600" dirty="0">
              <a:latin typeface="Marianne" panose="02000000000000000000"/>
            </a:endParaRPr>
          </a:p>
          <a:p>
            <a:pPr marL="0" indent="0">
              <a:lnSpc>
                <a:spcPct val="80000"/>
              </a:lnSpc>
              <a:buNone/>
            </a:pPr>
            <a:r>
              <a:rPr lang="fr-FR" sz="1800" dirty="0">
                <a:latin typeface="Marianne" panose="02000000000000000000"/>
              </a:rPr>
              <a:t>« Vous venez d’effectuer un test antigénique</a:t>
            </a:r>
            <a:r>
              <a:rPr lang="fr-FR" sz="1800" dirty="0" smtClean="0">
                <a:latin typeface="Marianne" panose="02000000000000000000"/>
              </a:rPr>
              <a:t>.</a:t>
            </a:r>
            <a:endParaRPr lang="fr-FR" sz="1800" dirty="0">
              <a:latin typeface="Marianne" panose="02000000000000000000"/>
            </a:endParaRPr>
          </a:p>
          <a:p>
            <a:pPr marL="0" indent="0">
              <a:lnSpc>
                <a:spcPct val="80000"/>
              </a:lnSpc>
              <a:buNone/>
            </a:pPr>
            <a:r>
              <a:rPr lang="fr-FR" sz="1800" dirty="0" smtClean="0">
                <a:latin typeface="Marianne" panose="02000000000000000000"/>
              </a:rPr>
              <a:t>Votre </a:t>
            </a:r>
            <a:r>
              <a:rPr lang="fr-FR" sz="1800" dirty="0">
                <a:latin typeface="Marianne" panose="02000000000000000000"/>
              </a:rPr>
              <a:t>résultat est « négatif </a:t>
            </a:r>
            <a:r>
              <a:rPr lang="fr-FR" sz="1800" dirty="0" smtClean="0">
                <a:latin typeface="Marianne" panose="02000000000000000000"/>
              </a:rPr>
              <a:t>» : Soyez prudent. Vous pouvez néanmoins être </a:t>
            </a:r>
            <a:r>
              <a:rPr lang="fr-FR" sz="1800" dirty="0">
                <a:latin typeface="Marianne" panose="02000000000000000000"/>
              </a:rPr>
              <a:t>porteur du virus </a:t>
            </a:r>
            <a:r>
              <a:rPr lang="fr-FR" sz="1800" dirty="0" smtClean="0">
                <a:latin typeface="Marianne" panose="02000000000000000000"/>
              </a:rPr>
              <a:t>dans des quantités non </a:t>
            </a:r>
            <a:r>
              <a:rPr lang="fr-FR" sz="1800" dirty="0">
                <a:latin typeface="Marianne" panose="02000000000000000000"/>
              </a:rPr>
              <a:t>encore </a:t>
            </a:r>
            <a:r>
              <a:rPr lang="fr-FR" sz="1800" dirty="0" smtClean="0">
                <a:latin typeface="Marianne" panose="02000000000000000000"/>
              </a:rPr>
              <a:t>détectables. </a:t>
            </a:r>
            <a:r>
              <a:rPr lang="fr-FR" sz="1800" dirty="0">
                <a:latin typeface="Marianne" panose="02000000000000000000"/>
              </a:rPr>
              <a:t>Vous pouvez donc transmettre le virus à d’autres personnes. </a:t>
            </a:r>
            <a:endParaRPr lang="fr-FR" sz="1800" dirty="0" smtClean="0">
              <a:latin typeface="Marianne" panose="02000000000000000000"/>
            </a:endParaRPr>
          </a:p>
          <a:p>
            <a:pPr marL="0" indent="0">
              <a:lnSpc>
                <a:spcPct val="80000"/>
              </a:lnSpc>
              <a:buNone/>
            </a:pPr>
            <a:r>
              <a:rPr lang="fr-FR" sz="1800" dirty="0">
                <a:latin typeface="Marianne" panose="02000000000000000000"/>
              </a:rPr>
              <a:t>Si vous avez de plus de 65 </a:t>
            </a:r>
            <a:r>
              <a:rPr lang="fr-FR" sz="1800" dirty="0" smtClean="0">
                <a:latin typeface="Marianne" panose="02000000000000000000"/>
              </a:rPr>
              <a:t>ans et / ou si </a:t>
            </a:r>
            <a:r>
              <a:rPr lang="fr-FR" sz="1800" dirty="0">
                <a:latin typeface="Marianne" panose="02000000000000000000"/>
              </a:rPr>
              <a:t>vous présentez au moins un facteur de risque : Consultez votre médecin traitant et réalisez un test RT-PCR de contrôle</a:t>
            </a:r>
            <a:r>
              <a:rPr lang="fr-FR" sz="1800" dirty="0" smtClean="0">
                <a:latin typeface="Marianne" panose="02000000000000000000"/>
              </a:rPr>
              <a:t>.</a:t>
            </a:r>
            <a:endParaRPr lang="fr-FR" sz="1800" dirty="0">
              <a:latin typeface="Marianne" panose="02000000000000000000"/>
            </a:endParaRPr>
          </a:p>
          <a:p>
            <a:pPr marL="0" indent="0">
              <a:lnSpc>
                <a:spcPct val="80000"/>
              </a:lnSpc>
              <a:buNone/>
            </a:pPr>
            <a:r>
              <a:rPr lang="fr-FR" sz="1800" dirty="0" smtClean="0">
                <a:latin typeface="Marianne" panose="02000000000000000000"/>
              </a:rPr>
              <a:t>Dans tous les cas, continuez </a:t>
            </a:r>
            <a:r>
              <a:rPr lang="fr-FR" sz="1800" dirty="0">
                <a:latin typeface="Marianne" panose="02000000000000000000"/>
              </a:rPr>
              <a:t>à respecter scrupuleusement les gestes et mesures barrières pour ne pas mettre en danger votre entourage et notamment les personnes les plus vulnérables</a:t>
            </a:r>
            <a:r>
              <a:rPr lang="fr-FR" sz="1800" dirty="0" smtClean="0">
                <a:latin typeface="Marianne" panose="02000000000000000000"/>
              </a:rPr>
              <a:t>.</a:t>
            </a:r>
            <a:endParaRPr lang="fr-FR" sz="1800" dirty="0">
              <a:latin typeface="Marianne" panose="02000000000000000000"/>
            </a:endParaRPr>
          </a:p>
          <a:p>
            <a:pPr marL="0" indent="0">
              <a:lnSpc>
                <a:spcPct val="80000"/>
              </a:lnSpc>
              <a:buNone/>
            </a:pPr>
            <a:r>
              <a:rPr lang="fr-FR" sz="1800" dirty="0">
                <a:latin typeface="Marianne" panose="02000000000000000000"/>
              </a:rPr>
              <a:t>La mobilisation collective est l’outil de lutte le plus efficace contre l’épidémie</a:t>
            </a:r>
            <a:r>
              <a:rPr lang="fr-FR" sz="1800" dirty="0" smtClean="0">
                <a:latin typeface="Marianne" panose="02000000000000000000"/>
              </a:rPr>
              <a:t>. »</a:t>
            </a:r>
          </a:p>
        </p:txBody>
      </p:sp>
      <p:pic>
        <p:nvPicPr>
          <p:cNvPr id="5"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625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0"/>
            <a:ext cx="12192000" cy="1325563"/>
          </a:xfrm>
        </p:spPr>
        <p:txBody>
          <a:bodyPr>
            <a:normAutofit/>
          </a:bodyPr>
          <a:lstStyle/>
          <a:p>
            <a:pPr algn="ctr"/>
            <a:r>
              <a:rPr lang="fr-FR" sz="3600" b="1" spc="400" dirty="0" smtClean="0">
                <a:solidFill>
                  <a:srgbClr val="000091"/>
                </a:solidFill>
                <a:latin typeface="Marianne" panose="02000000000000000000" pitchFamily="50" charset="0"/>
                <a:ea typeface="+mn-ea"/>
                <a:cs typeface="+mn-cs"/>
              </a:rPr>
              <a:t>L’obligation de saisie des résultats </a:t>
            </a:r>
            <a:br>
              <a:rPr lang="fr-FR" sz="3600" b="1" spc="400" dirty="0" smtClean="0">
                <a:solidFill>
                  <a:srgbClr val="000091"/>
                </a:solidFill>
                <a:latin typeface="Marianne" panose="02000000000000000000" pitchFamily="50" charset="0"/>
                <a:ea typeface="+mn-ea"/>
                <a:cs typeface="+mn-cs"/>
              </a:rPr>
            </a:br>
            <a:r>
              <a:rPr lang="fr-FR" sz="3600" b="1" spc="400" dirty="0" smtClean="0">
                <a:solidFill>
                  <a:srgbClr val="000091"/>
                </a:solidFill>
                <a:latin typeface="Marianne" panose="02000000000000000000" pitchFamily="50" charset="0"/>
                <a:ea typeface="+mn-ea"/>
                <a:cs typeface="+mn-cs"/>
              </a:rPr>
              <a:t>dans SIDEP : comment faire?</a:t>
            </a:r>
            <a:endParaRPr lang="fr-FR" sz="3600" b="1" spc="400" dirty="0">
              <a:solidFill>
                <a:srgbClr val="000091"/>
              </a:solidFill>
              <a:latin typeface="Marianne" panose="02000000000000000000" pitchFamily="50" charset="0"/>
              <a:ea typeface="+mn-ea"/>
              <a:cs typeface="+mn-cs"/>
            </a:endParaRPr>
          </a:p>
        </p:txBody>
      </p:sp>
      <p:sp>
        <p:nvSpPr>
          <p:cNvPr id="4" name="Espace réservé du texte 3"/>
          <p:cNvSpPr>
            <a:spLocks noGrp="1"/>
          </p:cNvSpPr>
          <p:nvPr>
            <p:ph type="body" sz="quarter" idx="14"/>
          </p:nvPr>
        </p:nvSpPr>
        <p:spPr>
          <a:xfrm>
            <a:off x="479778" y="1580185"/>
            <a:ext cx="11232445" cy="4192820"/>
          </a:xfrm>
        </p:spPr>
        <p:txBody>
          <a:bodyPr>
            <a:normAutofit/>
          </a:bodyPr>
          <a:lstStyle/>
          <a:p>
            <a:pPr marL="0" indent="0">
              <a:spcBef>
                <a:spcPts val="0"/>
              </a:spcBef>
              <a:buNone/>
            </a:pPr>
            <a:r>
              <a:rPr lang="fr-FR" sz="2600" dirty="0" smtClean="0">
                <a:solidFill>
                  <a:srgbClr val="000091"/>
                </a:solidFill>
                <a:latin typeface="Marianne" panose="02000000000000000000"/>
              </a:rPr>
              <a:t>La réalisation de tests antigéniques rapides doit impérativement s’accompagner de la saisie des résultats dans SIDEP :</a:t>
            </a:r>
          </a:p>
          <a:p>
            <a:pPr>
              <a:buFont typeface="Wingdings" panose="05000000000000000000" pitchFamily="2" charset="2"/>
              <a:buChar char="§"/>
            </a:pPr>
            <a:r>
              <a:rPr lang="fr-FR" sz="1900" dirty="0" smtClean="0">
                <a:latin typeface="Marianne" panose="02000000000000000000"/>
              </a:rPr>
              <a:t>Les résultats des tests antigéniques rapides devront être saisis dans le système d’information dénommé SI-DEP.</a:t>
            </a:r>
          </a:p>
          <a:p>
            <a:pPr>
              <a:buFont typeface="Wingdings" panose="05000000000000000000" pitchFamily="2" charset="2"/>
              <a:buChar char="§"/>
            </a:pPr>
            <a:r>
              <a:rPr lang="fr-FR" sz="1900" dirty="0" smtClean="0">
                <a:latin typeface="Marianne" panose="02000000000000000000"/>
              </a:rPr>
              <a:t>La saisie des résultats est réalisée sous la responsabilité d’un médecin, d’un pharmacien ou d’un infirmier.</a:t>
            </a:r>
          </a:p>
          <a:p>
            <a:pPr>
              <a:buFont typeface="Wingdings" panose="05000000000000000000" pitchFamily="2" charset="2"/>
              <a:buChar char="§"/>
            </a:pPr>
            <a:r>
              <a:rPr lang="fr-FR" sz="1900" dirty="0" smtClean="0">
                <a:latin typeface="Marianne" panose="02000000000000000000"/>
              </a:rPr>
              <a:t>Ces professionnels doivent être équipés d’une carte CPS (accessible à tous les professionnels inscrits à l’ordre).</a:t>
            </a:r>
          </a:p>
          <a:p>
            <a:pPr>
              <a:buFont typeface="Wingdings" panose="05000000000000000000" pitchFamily="2" charset="2"/>
              <a:buChar char="§"/>
            </a:pPr>
            <a:r>
              <a:rPr lang="fr-FR" sz="1900" dirty="0" smtClean="0">
                <a:latin typeface="Marianne" panose="02000000000000000000"/>
              </a:rPr>
              <a:t>Un tutoriel, accessible à l’adresse suivante </a:t>
            </a:r>
            <a:r>
              <a:rPr lang="fr-FR" sz="1900" dirty="0">
                <a:latin typeface="Marianne" panose="02000000000000000000"/>
              </a:rPr>
              <a:t>(</a:t>
            </a:r>
            <a:r>
              <a:rPr lang="fr-FR" sz="1900" dirty="0">
                <a:latin typeface="Marianne" panose="02000000000000000000"/>
                <a:hlinkClick r:id="rId2"/>
              </a:rPr>
              <a:t>https://</a:t>
            </a:r>
            <a:r>
              <a:rPr lang="fr-FR" sz="1900" dirty="0" smtClean="0">
                <a:latin typeface="Marianne" panose="02000000000000000000"/>
                <a:hlinkClick r:id="rId2"/>
              </a:rPr>
              <a:t>frama.link/SI-DEP_PRO</a:t>
            </a:r>
            <a:r>
              <a:rPr lang="fr-FR" sz="1900" dirty="0" smtClean="0">
                <a:latin typeface="Marianne" panose="02000000000000000000"/>
              </a:rPr>
              <a:t>) présente les modalités de : </a:t>
            </a:r>
          </a:p>
          <a:p>
            <a:pPr lvl="1">
              <a:buFont typeface="Wingdings" panose="05000000000000000000" pitchFamily="2" charset="2"/>
              <a:buChar char="§"/>
            </a:pPr>
            <a:r>
              <a:rPr lang="fr-FR" sz="1900" dirty="0" smtClean="0">
                <a:latin typeface="Marianne" panose="02000000000000000000"/>
              </a:rPr>
              <a:t>commande de cette carte (pour les professionnels qui n’en auraient jamais fait la demande ou qui l’auraient égarée), </a:t>
            </a:r>
          </a:p>
          <a:p>
            <a:pPr lvl="1">
              <a:buFont typeface="Wingdings" panose="05000000000000000000" pitchFamily="2" charset="2"/>
              <a:buChar char="§"/>
            </a:pPr>
            <a:r>
              <a:rPr lang="fr-FR" sz="1900" dirty="0" smtClean="0">
                <a:latin typeface="Marianne" panose="02000000000000000000"/>
              </a:rPr>
              <a:t>dématérialisation de cette carte au format </a:t>
            </a:r>
            <a:r>
              <a:rPr lang="fr-FR" sz="1900" dirty="0" err="1" smtClean="0">
                <a:latin typeface="Marianne" panose="02000000000000000000"/>
              </a:rPr>
              <a:t>eCPS</a:t>
            </a:r>
            <a:r>
              <a:rPr lang="fr-FR" sz="1900" dirty="0" smtClean="0">
                <a:latin typeface="Marianne" panose="02000000000000000000"/>
              </a:rPr>
              <a:t> (permettant un accès à SI-DEP depuis tablette numérique ou </a:t>
            </a:r>
            <a:r>
              <a:rPr lang="fr-FR" sz="1900" i="1" dirty="0" smtClean="0">
                <a:latin typeface="Marianne" panose="02000000000000000000"/>
              </a:rPr>
              <a:t>smartphone</a:t>
            </a:r>
            <a:r>
              <a:rPr lang="fr-FR" sz="1900" dirty="0" smtClean="0">
                <a:latin typeface="Marianne" panose="02000000000000000000"/>
              </a:rPr>
              <a:t>) </a:t>
            </a:r>
            <a:endParaRPr lang="fr-FR" sz="1900" dirty="0">
              <a:latin typeface="Marianne" panose="02000000000000000000"/>
            </a:endParaRPr>
          </a:p>
          <a:p>
            <a:pPr lvl="1">
              <a:buFont typeface="Wingdings" panose="05000000000000000000" pitchFamily="2" charset="2"/>
              <a:buChar char="§"/>
            </a:pPr>
            <a:r>
              <a:rPr lang="fr-FR" sz="1900" dirty="0" smtClean="0">
                <a:latin typeface="Marianne" panose="02000000000000000000"/>
              </a:rPr>
              <a:t>saisie dans SI-DEP.</a:t>
            </a:r>
          </a:p>
          <a:p>
            <a:pPr marL="0" indent="0">
              <a:buNone/>
            </a:pPr>
            <a:endParaRPr lang="fr-FR" sz="2400" dirty="0" smtClean="0">
              <a:solidFill>
                <a:srgbClr val="000091"/>
              </a:solidFill>
              <a:latin typeface="Marianne" panose="02000000000000000000"/>
            </a:endParaRPr>
          </a:p>
        </p:txBody>
      </p:sp>
      <p:pic>
        <p:nvPicPr>
          <p:cNvPr id="5" name="Imag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4763"/>
            <a:ext cx="1078481" cy="9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16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4906</TotalTime>
  <Words>2213</Words>
  <Application>Microsoft Office PowerPoint</Application>
  <PresentationFormat>Personnalisé</PresentationFormat>
  <Paragraphs>156</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Thème Office</vt:lpstr>
      <vt:lpstr>Présentation PowerPoint</vt:lpstr>
      <vt:lpstr>Qu’est-ce qu’un test antigénique rapide ?  Quelles différences avec le test RT-PCR ?</vt:lpstr>
      <vt:lpstr>Quels tests sont utilisables ?</vt:lpstr>
      <vt:lpstr>Comment se fournir en tests  et en équipements ?</vt:lpstr>
      <vt:lpstr>Qui peut réaliser le prélèvement ?</vt:lpstr>
      <vt:lpstr>Je suis une collectivité publique ou privée :  comment procéder ?</vt:lpstr>
      <vt:lpstr>Comment se former au prélèvement ?</vt:lpstr>
      <vt:lpstr>Dans quelles conditions matérielles doivent être réalisés les tests ?</vt:lpstr>
      <vt:lpstr>Les précautions à prendre en amont  et en aval de la réalisation des tests</vt:lpstr>
      <vt:lpstr>Qui peut bénéficier d’un test ?</vt:lpstr>
      <vt:lpstr>Quelle conduite tenir  selon le résultat du test ?</vt:lpstr>
      <vt:lpstr>Messages à diffuser aux personnes testées</vt:lpstr>
      <vt:lpstr>L’obligation de saisie des résultats  dans SIDEP : comment faire?</vt:lpstr>
    </vt:vector>
  </TitlesOfParts>
  <Company>PPT/DSI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marion.marty@igas.gouv.fr</dc:creator>
  <cp:lastModifiedBy>Administration centrale</cp:lastModifiedBy>
  <cp:revision>143</cp:revision>
  <cp:lastPrinted>2020-10-22T16:35:51Z</cp:lastPrinted>
  <dcterms:created xsi:type="dcterms:W3CDTF">2020-10-20T09:20:45Z</dcterms:created>
  <dcterms:modified xsi:type="dcterms:W3CDTF">2020-11-17T11:40:05Z</dcterms:modified>
</cp:coreProperties>
</file>