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80" r:id="rId2"/>
    <p:sldId id="277" r:id="rId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6C9C"/>
    <a:srgbClr val="E3AB85"/>
    <a:srgbClr val="ADCD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92" autoAdjust="0"/>
    <p:restoredTop sz="94719" autoAdjust="0"/>
  </p:normalViewPr>
  <p:slideViewPr>
    <p:cSldViewPr snapToGrid="0">
      <p:cViewPr varScale="1">
        <p:scale>
          <a:sx n="108" d="100"/>
          <a:sy n="108" d="100"/>
        </p:scale>
        <p:origin x="108" y="174"/>
      </p:cViewPr>
      <p:guideLst/>
    </p:cSldViewPr>
  </p:slideViewPr>
  <p:notesTextViewPr>
    <p:cViewPr>
      <p:scale>
        <a:sx n="1" d="1"/>
        <a:sy n="1" d="1"/>
      </p:scale>
      <p:origin x="0" y="0"/>
    </p:cViewPr>
  </p:notesTextViewPr>
  <p:sorterViewPr>
    <p:cViewPr>
      <p:scale>
        <a:sx n="70" d="100"/>
        <a:sy n="70" d="100"/>
      </p:scale>
      <p:origin x="0" y="-9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C33F1-9D71-453D-9E79-0592E1F7295C}" type="datetimeFigureOut">
              <a:rPr lang="fr-FR" smtClean="0"/>
              <a:t>18/09/2020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BBDC7-86D4-4959-B554-A7F703A7D7C4}" type="slidenum">
              <a:rPr lang="fr-FR" smtClean="0"/>
              <a:t>‹N°›</a:t>
            </a:fld>
            <a:endParaRPr lang="fr-FR"/>
          </a:p>
        </p:txBody>
      </p:sp>
    </p:spTree>
    <p:extLst>
      <p:ext uri="{BB962C8B-B14F-4D97-AF65-F5344CB8AC3E}">
        <p14:creationId xmlns:p14="http://schemas.microsoft.com/office/powerpoint/2010/main" val="2688794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91E3D6CD-A952-4F64-9C11-563630FFDB96}" type="datetimeFigureOut">
              <a:rPr lang="fr-FR" smtClean="0"/>
              <a:t>18/09/2020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2634121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1E3D6CD-A952-4F64-9C11-563630FFDB96}" type="datetimeFigureOut">
              <a:rPr lang="fr-FR" smtClean="0"/>
              <a:t>18/09/2020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3221964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91E3D6CD-A952-4F64-9C11-563630FFDB96}" type="datetimeFigureOut">
              <a:rPr lang="fr-FR" smtClean="0"/>
              <a:t>18/09/2020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549577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1E3D6CD-A952-4F64-9C11-563630FFDB96}" type="datetimeFigureOut">
              <a:rPr lang="fr-FR" smtClean="0"/>
              <a:t>18/09/2020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3884820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1E3D6CD-A952-4F64-9C11-563630FFDB96}" type="datetimeFigureOut">
              <a:rPr lang="fr-FR" smtClean="0"/>
              <a:t>18/09/2020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1843405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1E3D6CD-A952-4F64-9C11-563630FFDB96}" type="datetimeFigureOut">
              <a:rPr lang="fr-FR" smtClean="0"/>
              <a:t>18/09/2020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2564779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1E3D6CD-A952-4F64-9C11-563630FFDB96}" type="datetimeFigureOut">
              <a:rPr lang="fr-FR" smtClean="0"/>
              <a:t>18/09/2020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500878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91E3D6CD-A952-4F64-9C11-563630FFDB96}" type="datetimeFigureOut">
              <a:rPr lang="fr-FR" smtClean="0"/>
              <a:t>18/09/2020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1805691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91E3D6CD-A952-4F64-9C11-563630FFDB96}" type="datetimeFigureOut">
              <a:rPr lang="fr-FR" smtClean="0"/>
              <a:t>18/09/2020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833282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1E3D6CD-A952-4F64-9C11-563630FFDB96}" type="datetimeFigureOut">
              <a:rPr lang="fr-FR" smtClean="0"/>
              <a:t>18/09/2020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3198692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1E3D6CD-A952-4F64-9C11-563630FFDB96}" type="datetimeFigureOut">
              <a:rPr lang="fr-FR" smtClean="0"/>
              <a:t>18/09/2020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B42BED-2494-47CA-A23E-A36F50CEFE38}" type="slidenum">
              <a:rPr lang="fr-FR" smtClean="0"/>
              <a:t>‹N°›</a:t>
            </a:fld>
            <a:endParaRPr lang="fr-FR"/>
          </a:p>
        </p:txBody>
      </p:sp>
    </p:spTree>
    <p:extLst>
      <p:ext uri="{BB962C8B-B14F-4D97-AF65-F5344CB8AC3E}">
        <p14:creationId xmlns:p14="http://schemas.microsoft.com/office/powerpoint/2010/main" val="3044785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lIns="0" tIns="0" rIns="0" bIns="0" anchor="ctr"/>
          <a:lstStyle/>
          <a:p>
            <a:endParaRPr lang="fr-FR" sz="1800" b="0" strike="noStrike" spc="-1">
              <a:solidFill>
                <a:srgbClr val="000000"/>
              </a:solidFill>
              <a:latin typeface="Calibri"/>
            </a:endParaRPr>
          </a:p>
        </p:txBody>
      </p:sp>
      <p:sp>
        <p:nvSpPr>
          <p:cNvPr id="6"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fr-FR" sz="3200" b="0" strike="noStrike" spc="-1">
              <a:latin typeface="Arial"/>
            </a:endParaRPr>
          </a:p>
        </p:txBody>
      </p:sp>
    </p:spTree>
    <p:extLst>
      <p:ext uri="{BB962C8B-B14F-4D97-AF65-F5344CB8AC3E}">
        <p14:creationId xmlns:p14="http://schemas.microsoft.com/office/powerpoint/2010/main" val="1478224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re présentation_Vierge">
    <p:bg>
      <p:bgPr>
        <a:solidFill>
          <a:schemeClr val="bg1">
            <a:lumMod val="8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13F0973-1A6D-440A-B2BA-9C9999BE4ABD}"/>
              </a:ext>
            </a:extLst>
          </p:cNvPr>
          <p:cNvSpPr/>
          <p:nvPr userDrawn="1"/>
        </p:nvSpPr>
        <p:spPr>
          <a:xfrm>
            <a:off x="0" y="3392238"/>
            <a:ext cx="12192000" cy="346576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129"/>
          </a:p>
        </p:txBody>
      </p:sp>
      <p:sp>
        <p:nvSpPr>
          <p:cNvPr id="16" name="Espace réservé pour une image  31">
            <a:extLst>
              <a:ext uri="{FF2B5EF4-FFF2-40B4-BE49-F238E27FC236}">
                <a16:creationId xmlns:a16="http://schemas.microsoft.com/office/drawing/2014/main" id="{18312C41-D3A8-4ACB-8C17-F90844E17D8A}"/>
              </a:ext>
            </a:extLst>
          </p:cNvPr>
          <p:cNvSpPr>
            <a:spLocks noGrp="1"/>
          </p:cNvSpPr>
          <p:nvPr>
            <p:ph type="pic" sz="quarter" idx="19"/>
          </p:nvPr>
        </p:nvSpPr>
        <p:spPr>
          <a:xfrm>
            <a:off x="0" y="-9389"/>
            <a:ext cx="12188524" cy="3401627"/>
          </a:xfrm>
          <a:prstGeom prst="rect">
            <a:avLst/>
          </a:prstGeom>
          <a:solidFill>
            <a:schemeClr val="bg1">
              <a:lumMod val="95000"/>
            </a:schemeClr>
          </a:solidFill>
        </p:spPr>
        <p:txBody>
          <a:bodyPr>
            <a:normAutofit/>
          </a:bodyPr>
          <a:lstStyle>
            <a:lvl1pPr>
              <a:defRPr sz="1242"/>
            </a:lvl1pPr>
          </a:lstStyle>
          <a:p>
            <a:endParaRPr lang="fr-FR"/>
          </a:p>
        </p:txBody>
      </p:sp>
      <p:sp>
        <p:nvSpPr>
          <p:cNvPr id="12" name="Espace réservé du texte 4"/>
          <p:cNvSpPr>
            <a:spLocks noGrp="1"/>
          </p:cNvSpPr>
          <p:nvPr>
            <p:ph type="body" sz="quarter" idx="13" hasCustomPrompt="1"/>
          </p:nvPr>
        </p:nvSpPr>
        <p:spPr>
          <a:xfrm>
            <a:off x="5746986" y="5589993"/>
            <a:ext cx="6248634" cy="581785"/>
          </a:xfrm>
          <a:prstGeom prst="rect">
            <a:avLst/>
          </a:prstGeom>
        </p:spPr>
        <p:txBody>
          <a:bodyPr vert="horz" anchor="ctr">
            <a:normAutofit/>
          </a:bodyPr>
          <a:lstStyle>
            <a:lvl1pPr marL="0" indent="0" algn="l">
              <a:buNone/>
              <a:defRPr sz="2366">
                <a:solidFill>
                  <a:srgbClr val="002060"/>
                </a:solidFill>
              </a:defRPr>
            </a:lvl1pPr>
          </a:lstStyle>
          <a:p>
            <a:pPr lvl="0"/>
            <a:r>
              <a:rPr lang="fr-FR" dirty="0"/>
              <a:t>Sous-titre - corps 20</a:t>
            </a:r>
          </a:p>
        </p:txBody>
      </p:sp>
      <p:sp>
        <p:nvSpPr>
          <p:cNvPr id="23" name="Espace réservé du contenu 6">
            <a:extLst>
              <a:ext uri="{FF2B5EF4-FFF2-40B4-BE49-F238E27FC236}">
                <a16:creationId xmlns:a16="http://schemas.microsoft.com/office/drawing/2014/main" id="{E38DC187-2CC4-434F-A62C-A1F9E1914939}"/>
              </a:ext>
            </a:extLst>
          </p:cNvPr>
          <p:cNvSpPr>
            <a:spLocks noGrp="1"/>
          </p:cNvSpPr>
          <p:nvPr>
            <p:ph sz="quarter" idx="15" hasCustomPrompt="1"/>
          </p:nvPr>
        </p:nvSpPr>
        <p:spPr>
          <a:xfrm>
            <a:off x="5838630" y="2873956"/>
            <a:ext cx="2793005" cy="1172739"/>
          </a:xfrm>
          <a:prstGeom prst="rect">
            <a:avLst/>
          </a:prstGeom>
          <a:solidFill>
            <a:schemeClr val="bg1">
              <a:lumMod val="95000"/>
            </a:schemeClr>
          </a:solidFill>
          <a:ln w="57150">
            <a:solidFill>
              <a:schemeClr val="bg1"/>
            </a:solidFill>
          </a:ln>
        </p:spPr>
        <p:txBody>
          <a:bodyPr>
            <a:normAutofit/>
          </a:bodyPr>
          <a:lstStyle>
            <a:lvl1pPr>
              <a:defRPr sz="1183"/>
            </a:lvl1pPr>
          </a:lstStyle>
          <a:p>
            <a:r>
              <a:rPr lang="fr-FR"/>
              <a:t>Logo client</a:t>
            </a:r>
          </a:p>
        </p:txBody>
      </p:sp>
      <p:sp>
        <p:nvSpPr>
          <p:cNvPr id="20" name="Espace réservé de la date 3">
            <a:extLst>
              <a:ext uri="{FF2B5EF4-FFF2-40B4-BE49-F238E27FC236}">
                <a16:creationId xmlns:a16="http://schemas.microsoft.com/office/drawing/2014/main" id="{AEE24C69-C7EC-480D-ADAE-44A809F89EC7}"/>
              </a:ext>
            </a:extLst>
          </p:cNvPr>
          <p:cNvSpPr>
            <a:spLocks noGrp="1"/>
          </p:cNvSpPr>
          <p:nvPr>
            <p:ph type="dt" sz="half" idx="12"/>
          </p:nvPr>
        </p:nvSpPr>
        <p:spPr>
          <a:xfrm>
            <a:off x="252031" y="6491817"/>
            <a:ext cx="2844800" cy="366183"/>
          </a:xfrm>
          <a:ln>
            <a:noFill/>
          </a:ln>
        </p:spPr>
        <p:txBody>
          <a:bodyPr/>
          <a:lstStyle>
            <a:lvl1pPr>
              <a:defRPr>
                <a:solidFill>
                  <a:schemeClr val="accent3">
                    <a:lumMod val="50000"/>
                  </a:schemeClr>
                </a:solidFill>
              </a:defRPr>
            </a:lvl1pPr>
          </a:lstStyle>
          <a:p>
            <a:fld id="{562C794B-563E-4268-A773-7421A594DC88}" type="datetime1">
              <a:rPr lang="fr-FR" smtClean="0"/>
              <a:pPr/>
              <a:t>18/09/2020</a:t>
            </a:fld>
            <a:endParaRPr lang="fr-FR"/>
          </a:p>
        </p:txBody>
      </p:sp>
      <p:sp>
        <p:nvSpPr>
          <p:cNvPr id="5" name="Espace réservé du texte 4"/>
          <p:cNvSpPr>
            <a:spLocks noGrp="1"/>
          </p:cNvSpPr>
          <p:nvPr>
            <p:ph type="body" sz="quarter" idx="11" hasCustomPrompt="1"/>
          </p:nvPr>
        </p:nvSpPr>
        <p:spPr>
          <a:xfrm>
            <a:off x="5746986" y="4357958"/>
            <a:ext cx="6248634" cy="794583"/>
          </a:xfrm>
          <a:prstGeom prst="rect">
            <a:avLst/>
          </a:prstGeom>
        </p:spPr>
        <p:txBody>
          <a:bodyPr vert="horz" anchor="ctr">
            <a:normAutofit/>
          </a:bodyPr>
          <a:lstStyle>
            <a:lvl1pPr marL="0" indent="0" algn="l">
              <a:buNone/>
              <a:defRPr sz="3312">
                <a:solidFill>
                  <a:srgbClr val="002060"/>
                </a:solidFill>
              </a:defRPr>
            </a:lvl1pPr>
          </a:lstStyle>
          <a:p>
            <a:pPr lvl="0"/>
            <a:r>
              <a:rPr lang="fr-FR" dirty="0"/>
              <a:t>Titre – corps 28</a:t>
            </a:r>
          </a:p>
        </p:txBody>
      </p:sp>
      <p:cxnSp>
        <p:nvCxnSpPr>
          <p:cNvPr id="10" name="Connecteur droit 9">
            <a:extLst>
              <a:ext uri="{FF2B5EF4-FFF2-40B4-BE49-F238E27FC236}">
                <a16:creationId xmlns:a16="http://schemas.microsoft.com/office/drawing/2014/main" id="{675B06A7-5A31-4655-85AC-7002DD581257}"/>
              </a:ext>
            </a:extLst>
          </p:cNvPr>
          <p:cNvCxnSpPr/>
          <p:nvPr userDrawn="1"/>
        </p:nvCxnSpPr>
        <p:spPr>
          <a:xfrm>
            <a:off x="5744030" y="5359063"/>
            <a:ext cx="3336610" cy="0"/>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pic>
        <p:nvPicPr>
          <p:cNvPr id="4" name="Image 3">
            <a:extLst>
              <a:ext uri="{FF2B5EF4-FFF2-40B4-BE49-F238E27FC236}">
                <a16:creationId xmlns:a16="http://schemas.microsoft.com/office/drawing/2014/main" id="{732C109B-7040-42FE-B493-75495F5BCD1A}"/>
              </a:ext>
            </a:extLst>
          </p:cNvPr>
          <p:cNvPicPr>
            <a:picLocks noChangeAspect="1"/>
          </p:cNvPicPr>
          <p:nvPr userDrawn="1"/>
        </p:nvPicPr>
        <p:blipFill>
          <a:blip r:embed="rId2"/>
          <a:stretch>
            <a:fillRect/>
          </a:stretch>
        </p:blipFill>
        <p:spPr>
          <a:xfrm>
            <a:off x="139955" y="3575475"/>
            <a:ext cx="2232053" cy="1593329"/>
          </a:xfrm>
          <a:prstGeom prst="rect">
            <a:avLst/>
          </a:prstGeom>
        </p:spPr>
      </p:pic>
    </p:spTree>
    <p:extLst>
      <p:ext uri="{BB962C8B-B14F-4D97-AF65-F5344CB8AC3E}">
        <p14:creationId xmlns:p14="http://schemas.microsoft.com/office/powerpoint/2010/main" val="7105447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E3D6CD-A952-4F64-9C11-563630FFDB96}" type="datetimeFigureOut">
              <a:rPr lang="fr-FR" smtClean="0"/>
              <a:t>18/09/2020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B42BED-2494-47CA-A23E-A36F50CEFE38}" type="slidenum">
              <a:rPr lang="fr-FR" smtClean="0"/>
              <a:t>‹N°›</a:t>
            </a:fld>
            <a:endParaRPr lang="fr-FR"/>
          </a:p>
        </p:txBody>
      </p:sp>
    </p:spTree>
    <p:extLst>
      <p:ext uri="{BB962C8B-B14F-4D97-AF65-F5344CB8AC3E}">
        <p14:creationId xmlns:p14="http://schemas.microsoft.com/office/powerpoint/2010/main" val="1875971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tags" Target="../tags/tag1.xml"/><Relationship Id="rId5" Type="http://schemas.openxmlformats.org/officeDocument/2006/relationships/image" Target="../media/image5.emf"/><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8274E888-5DD0-46A7-A695-7F238B400714}"/>
              </a:ext>
            </a:extLst>
          </p:cNvPr>
          <p:cNvSpPr>
            <a:spLocks noGrp="1"/>
          </p:cNvSpPr>
          <p:nvPr>
            <p:ph type="body" sz="quarter" idx="11"/>
          </p:nvPr>
        </p:nvSpPr>
        <p:spPr>
          <a:xfrm>
            <a:off x="5770781" y="4101280"/>
            <a:ext cx="6221258" cy="1223259"/>
          </a:xfrm>
        </p:spPr>
        <p:txBody>
          <a:bodyPr>
            <a:normAutofit/>
          </a:bodyPr>
          <a:lstStyle/>
          <a:p>
            <a:r>
              <a:rPr lang="fr-FR" dirty="0" smtClean="0"/>
              <a:t>Evolution de la chaîne logistique sanitaire de crise</a:t>
            </a:r>
            <a:endParaRPr lang="fr-FR" sz="2129" dirty="0">
              <a:solidFill>
                <a:srgbClr val="FF0000"/>
              </a:solidFill>
            </a:endParaRPr>
          </a:p>
        </p:txBody>
      </p:sp>
      <p:pic>
        <p:nvPicPr>
          <p:cNvPr id="5" name="Espace réservé pour une image  4" descr="Une image contenant bâtiment, magasin, cité, rue&#10;&#10;Description générée automatiquement">
            <a:extLst>
              <a:ext uri="{FF2B5EF4-FFF2-40B4-BE49-F238E27FC236}">
                <a16:creationId xmlns:a16="http://schemas.microsoft.com/office/drawing/2014/main" id="{5066A433-315E-4E9D-8A4D-CD848B5DF7CC}"/>
              </a:ext>
            </a:extLst>
          </p:cNvPr>
          <p:cNvPicPr>
            <a:picLocks noGrp="1" noChangeAspect="1"/>
          </p:cNvPicPr>
          <p:nvPr>
            <p:ph type="pic" sz="quarter" idx="19"/>
          </p:nvPr>
        </p:nvPicPr>
        <p:blipFill>
          <a:blip r:embed="rId2"/>
          <a:srcRect t="18716" b="18716"/>
          <a:stretch>
            <a:fillRect/>
          </a:stretch>
        </p:blipFill>
        <p:spPr/>
      </p:pic>
      <p:sp>
        <p:nvSpPr>
          <p:cNvPr id="7" name="Espace réservé du texte 5">
            <a:extLst>
              <a:ext uri="{FF2B5EF4-FFF2-40B4-BE49-F238E27FC236}">
                <a16:creationId xmlns:a16="http://schemas.microsoft.com/office/drawing/2014/main" id="{8274E888-5DD0-46A7-A695-7F238B400714}"/>
              </a:ext>
            </a:extLst>
          </p:cNvPr>
          <p:cNvSpPr>
            <a:spLocks noGrp="1"/>
          </p:cNvSpPr>
          <p:nvPr>
            <p:ph type="body" sz="quarter" idx="11"/>
          </p:nvPr>
        </p:nvSpPr>
        <p:spPr>
          <a:xfrm>
            <a:off x="5770781" y="5495544"/>
            <a:ext cx="6221258" cy="723070"/>
          </a:xfrm>
        </p:spPr>
        <p:txBody>
          <a:bodyPr>
            <a:normAutofit/>
          </a:bodyPr>
          <a:lstStyle/>
          <a:p>
            <a:r>
              <a:rPr lang="fr-FR" sz="2800" b="1" dirty="0" smtClean="0"/>
              <a:t>Présentation</a:t>
            </a:r>
            <a:endParaRPr lang="fr-FR" sz="1800" b="1" dirty="0">
              <a:solidFill>
                <a:srgbClr val="FF0000"/>
              </a:solidFill>
            </a:endParaRPr>
          </a:p>
        </p:txBody>
      </p:sp>
      <p:sp>
        <p:nvSpPr>
          <p:cNvPr id="8" name="ZoneTexte 7"/>
          <p:cNvSpPr txBox="1"/>
          <p:nvPr/>
        </p:nvSpPr>
        <p:spPr>
          <a:xfrm>
            <a:off x="312350" y="5324539"/>
            <a:ext cx="1351857" cy="338554"/>
          </a:xfrm>
          <a:prstGeom prst="rect">
            <a:avLst/>
          </a:prstGeom>
          <a:noFill/>
        </p:spPr>
        <p:txBody>
          <a:bodyPr wrap="square" rtlCol="0">
            <a:spAutoFit/>
          </a:bodyPr>
          <a:lstStyle/>
          <a:p>
            <a:r>
              <a:rPr lang="fr-FR" sz="1600" dirty="0" smtClean="0">
                <a:solidFill>
                  <a:schemeClr val="accent1">
                    <a:lumMod val="50000"/>
                  </a:schemeClr>
                </a:solidFill>
              </a:rPr>
              <a:t>18/09/2020</a:t>
            </a:r>
            <a:endParaRPr lang="fr-FR" sz="1600" dirty="0">
              <a:solidFill>
                <a:schemeClr val="accent1">
                  <a:lumMod val="50000"/>
                </a:schemeClr>
              </a:solidFill>
            </a:endParaRPr>
          </a:p>
        </p:txBody>
      </p:sp>
    </p:spTree>
    <p:extLst>
      <p:ext uri="{BB962C8B-B14F-4D97-AF65-F5344CB8AC3E}">
        <p14:creationId xmlns:p14="http://schemas.microsoft.com/office/powerpoint/2010/main" val="37883925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Rectangle 399"/>
          <p:cNvSpPr/>
          <p:nvPr/>
        </p:nvSpPr>
        <p:spPr>
          <a:xfrm>
            <a:off x="7759216" y="1764136"/>
            <a:ext cx="3769198" cy="491406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8" name="Title 2">
            <a:extLst>
              <a:ext uri="{FF2B5EF4-FFF2-40B4-BE49-F238E27FC236}">
                <a16:creationId xmlns:a16="http://schemas.microsoft.com/office/drawing/2014/main" id="{2EF1D52A-7873-4F3F-ABD6-60FD179D4F0D}"/>
              </a:ext>
            </a:extLst>
          </p:cNvPr>
          <p:cNvSpPr>
            <a:spLocks noGrp="1"/>
          </p:cNvSpPr>
          <p:nvPr>
            <p:ph type="title"/>
          </p:nvPr>
        </p:nvSpPr>
        <p:spPr>
          <a:xfrm>
            <a:off x="749300" y="736600"/>
            <a:ext cx="10779112" cy="731297"/>
          </a:xfrm>
        </p:spPr>
        <p:txBody>
          <a:bodyPr>
            <a:normAutofit fontScale="90000"/>
          </a:bodyPr>
          <a:lstStyle/>
          <a:p>
            <a:r>
              <a:rPr lang="fr-FR" sz="2800" spc="-100" dirty="0" smtClean="0">
                <a:latin typeface="Calibri" panose="020F0502020204030204" pitchFamily="34" charset="0"/>
                <a:cs typeface="Calibri" panose="020F0502020204030204" pitchFamily="34" charset="0"/>
              </a:rPr>
              <a:t>L’objectif est de créer une chaîne logistique de crise résiliente</a:t>
            </a:r>
            <a:r>
              <a:rPr lang="fr-FR" sz="2800" spc="-100" dirty="0">
                <a:latin typeface="Calibri" panose="020F0502020204030204" pitchFamily="34" charset="0"/>
                <a:cs typeface="Calibri" panose="020F0502020204030204" pitchFamily="34" charset="0"/>
              </a:rPr>
              <a:t>, en départ lancé, en </a:t>
            </a:r>
            <a:r>
              <a:rPr lang="fr-FR" sz="2800" spc="-100" dirty="0" smtClean="0">
                <a:latin typeface="Calibri" panose="020F0502020204030204" pitchFamily="34" charset="0"/>
                <a:cs typeface="Calibri" panose="020F0502020204030204" pitchFamily="34" charset="0"/>
              </a:rPr>
              <a:t>capitalisant sur les complémentarités </a:t>
            </a:r>
            <a:r>
              <a:rPr lang="fr-FR" sz="2800" spc="-100" dirty="0">
                <a:latin typeface="Calibri" panose="020F0502020204030204" pitchFamily="34" charset="0"/>
                <a:cs typeface="Calibri" panose="020F0502020204030204" pitchFamily="34" charset="0"/>
              </a:rPr>
              <a:t>entre le ministère, Santé publique France et </a:t>
            </a:r>
            <a:r>
              <a:rPr lang="fr-FR" sz="2800" spc="-100" dirty="0" smtClean="0">
                <a:latin typeface="Calibri" panose="020F0502020204030204" pitchFamily="34" charset="0"/>
                <a:cs typeface="Calibri" panose="020F0502020204030204" pitchFamily="34" charset="0"/>
              </a:rPr>
              <a:t>un consortium spécialiste de l’approvisionnement et de la distribution</a:t>
            </a:r>
            <a:endParaRPr lang="fr-FR" sz="2800" spc="-100" dirty="0">
              <a:latin typeface="Calibri" panose="020F0502020204030204" pitchFamily="34" charset="0"/>
              <a:cs typeface="Calibri" panose="020F0502020204030204" pitchFamily="34" charset="0"/>
            </a:endParaRPr>
          </a:p>
        </p:txBody>
      </p:sp>
      <p:sp>
        <p:nvSpPr>
          <p:cNvPr id="399" name="Rectangle 398">
            <a:extLst>
              <a:ext uri="{FF2B5EF4-FFF2-40B4-BE49-F238E27FC236}">
                <a16:creationId xmlns:a16="http://schemas.microsoft.com/office/drawing/2014/main" id="{370EF4AB-CD46-4693-9AD2-B8ED85422665}"/>
              </a:ext>
            </a:extLst>
          </p:cNvPr>
          <p:cNvSpPr/>
          <p:nvPr>
            <p:custDataLst>
              <p:tags r:id="rId1"/>
            </p:custDataLst>
          </p:nvPr>
        </p:nvSpPr>
        <p:spPr bwMode="auto">
          <a:xfrm>
            <a:off x="7873225" y="1827500"/>
            <a:ext cx="3507522" cy="768742"/>
          </a:xfrm>
          <a:prstGeom prst="rect">
            <a:avLst/>
          </a:prstGeom>
          <a:noFill/>
          <a:ln w="9525" cap="flat" cmpd="sng" algn="ctr">
            <a:no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lIns="0" tIns="0" rIns="0" bIns="0" rtlCol="0" anchor="t" anchorCtr="0">
            <a:noAutofit/>
          </a:bodyPr>
          <a:lstStyle/>
          <a:p>
            <a:pPr marL="285750" indent="-285750" algn="just">
              <a:lnSpc>
                <a:spcPct val="90000"/>
              </a:lnSpc>
              <a:spcBef>
                <a:spcPts val="1200"/>
              </a:spcBef>
              <a:buFont typeface="Wingdings" panose="05000000000000000000" pitchFamily="2" charset="2"/>
              <a:buChar char="Ø"/>
            </a:pPr>
            <a:r>
              <a:rPr lang="fr-FR" sz="1400" dirty="0" smtClean="0">
                <a:solidFill>
                  <a:schemeClr val="tx2">
                    <a:lumMod val="50000"/>
                  </a:schemeClr>
                </a:solidFill>
                <a:latin typeface="Calibri" panose="020F0502020204030204" pitchFamily="34" charset="0"/>
                <a:cs typeface="Calibri" panose="020F0502020204030204" pitchFamily="34" charset="0"/>
              </a:rPr>
              <a:t>Le </a:t>
            </a:r>
            <a:r>
              <a:rPr lang="fr-FR" sz="1400" b="1" dirty="0" smtClean="0">
                <a:solidFill>
                  <a:schemeClr val="tx2">
                    <a:lumMod val="50000"/>
                  </a:schemeClr>
                </a:solidFill>
                <a:latin typeface="Calibri" panose="020F0502020204030204" pitchFamily="34" charset="0"/>
                <a:cs typeface="Calibri" panose="020F0502020204030204" pitchFamily="34" charset="0"/>
              </a:rPr>
              <a:t>ministère</a:t>
            </a:r>
            <a:r>
              <a:rPr lang="fr-FR" sz="1400" dirty="0" smtClean="0">
                <a:solidFill>
                  <a:schemeClr val="tx2">
                    <a:lumMod val="50000"/>
                  </a:schemeClr>
                </a:solidFill>
                <a:latin typeface="Calibri" panose="020F0502020204030204" pitchFamily="34" charset="0"/>
                <a:cs typeface="Calibri" panose="020F0502020204030204" pitchFamily="34" charset="0"/>
              </a:rPr>
              <a:t> est responsable de </a:t>
            </a:r>
            <a:r>
              <a:rPr lang="fr-FR" sz="1400" dirty="0">
                <a:solidFill>
                  <a:schemeClr val="tx2">
                    <a:lumMod val="50000"/>
                  </a:schemeClr>
                </a:solidFill>
                <a:latin typeface="Calibri" panose="020F0502020204030204" pitchFamily="34" charset="0"/>
                <a:cs typeface="Calibri" panose="020F0502020204030204" pitchFamily="34" charset="0"/>
              </a:rPr>
              <a:t>la </a:t>
            </a:r>
            <a:r>
              <a:rPr lang="fr-FR" sz="1400" b="1" dirty="0" smtClean="0">
                <a:solidFill>
                  <a:schemeClr val="tx2">
                    <a:lumMod val="50000"/>
                  </a:schemeClr>
                </a:solidFill>
                <a:latin typeface="Calibri" panose="020F0502020204030204" pitchFamily="34" charset="0"/>
                <a:cs typeface="Calibri" panose="020F0502020204030204" pitchFamily="34" charset="0"/>
              </a:rPr>
              <a:t>doctrine</a:t>
            </a:r>
            <a:r>
              <a:rPr lang="fr-FR" sz="1400" dirty="0">
                <a:solidFill>
                  <a:schemeClr val="tx2">
                    <a:lumMod val="50000"/>
                  </a:schemeClr>
                </a:solidFill>
                <a:latin typeface="Calibri" panose="020F0502020204030204" pitchFamily="34" charset="0"/>
                <a:cs typeface="Calibri" panose="020F0502020204030204" pitchFamily="34" charset="0"/>
              </a:rPr>
              <a:t> </a:t>
            </a:r>
            <a:r>
              <a:rPr lang="fr-FR" sz="1400" dirty="0" smtClean="0">
                <a:solidFill>
                  <a:schemeClr val="tx2">
                    <a:lumMod val="50000"/>
                  </a:schemeClr>
                </a:solidFill>
                <a:latin typeface="Calibri" panose="020F0502020204030204" pitchFamily="34" charset="0"/>
                <a:cs typeface="Calibri" panose="020F0502020204030204" pitchFamily="34" charset="0"/>
              </a:rPr>
              <a:t>et du </a:t>
            </a:r>
            <a:r>
              <a:rPr lang="fr-FR" sz="1400" b="1" dirty="0" smtClean="0">
                <a:solidFill>
                  <a:schemeClr val="tx2">
                    <a:lumMod val="50000"/>
                  </a:schemeClr>
                </a:solidFill>
                <a:latin typeface="Calibri" panose="020F0502020204030204" pitchFamily="34" charset="0"/>
                <a:cs typeface="Calibri" panose="020F0502020204030204" pitchFamily="34" charset="0"/>
              </a:rPr>
              <a:t>pilotage</a:t>
            </a:r>
            <a:endParaRPr lang="fr-FR" sz="1400" dirty="0">
              <a:solidFill>
                <a:schemeClr val="tx2">
                  <a:lumMod val="50000"/>
                </a:schemeClr>
              </a:solidFill>
              <a:latin typeface="Calibri" panose="020F0502020204030204" pitchFamily="34" charset="0"/>
              <a:cs typeface="Calibri" panose="020F0502020204030204" pitchFamily="34" charset="0"/>
            </a:endParaRPr>
          </a:p>
          <a:p>
            <a:pPr marL="285750" indent="-285750" algn="just">
              <a:lnSpc>
                <a:spcPct val="90000"/>
              </a:lnSpc>
              <a:spcBef>
                <a:spcPts val="1200"/>
              </a:spcBef>
              <a:buFont typeface="Wingdings" panose="05000000000000000000" pitchFamily="2" charset="2"/>
              <a:buChar char="Ø"/>
            </a:pPr>
            <a:r>
              <a:rPr lang="fr-FR" sz="1400" b="1" dirty="0">
                <a:solidFill>
                  <a:schemeClr val="tx2">
                    <a:lumMod val="50000"/>
                  </a:schemeClr>
                </a:solidFill>
                <a:latin typeface="Calibri" panose="020F0502020204030204" pitchFamily="34" charset="0"/>
                <a:cs typeface="Calibri" panose="020F0502020204030204" pitchFamily="34" charset="0"/>
              </a:rPr>
              <a:t>Santé publique France </a:t>
            </a:r>
            <a:r>
              <a:rPr lang="fr-FR" sz="1400" dirty="0" smtClean="0">
                <a:solidFill>
                  <a:schemeClr val="tx2">
                    <a:lumMod val="50000"/>
                  </a:schemeClr>
                </a:solidFill>
                <a:latin typeface="Calibri" panose="020F0502020204030204" pitchFamily="34" charset="0"/>
                <a:cs typeface="Calibri" panose="020F0502020204030204" pitchFamily="34" charset="0"/>
              </a:rPr>
              <a:t>est chargé </a:t>
            </a:r>
            <a:r>
              <a:rPr lang="fr-FR" sz="1400" dirty="0">
                <a:solidFill>
                  <a:schemeClr val="tx2">
                    <a:lumMod val="50000"/>
                  </a:schemeClr>
                </a:solidFill>
                <a:latin typeface="Calibri" panose="020F0502020204030204" pitchFamily="34" charset="0"/>
                <a:cs typeface="Calibri" panose="020F0502020204030204" pitchFamily="34" charset="0"/>
              </a:rPr>
              <a:t>de la </a:t>
            </a:r>
            <a:r>
              <a:rPr lang="fr-FR" sz="1400" b="1" dirty="0">
                <a:solidFill>
                  <a:schemeClr val="tx2">
                    <a:lumMod val="50000"/>
                  </a:schemeClr>
                </a:solidFill>
                <a:latin typeface="Calibri" panose="020F0502020204030204" pitchFamily="34" charset="0"/>
                <a:cs typeface="Calibri" panose="020F0502020204030204" pitchFamily="34" charset="0"/>
              </a:rPr>
              <a:t>gestion du stock </a:t>
            </a:r>
            <a:r>
              <a:rPr lang="fr-FR" sz="1400" b="1" dirty="0" smtClean="0">
                <a:solidFill>
                  <a:schemeClr val="tx2">
                    <a:lumMod val="50000"/>
                  </a:schemeClr>
                </a:solidFill>
                <a:latin typeface="Calibri" panose="020F0502020204030204" pitchFamily="34" charset="0"/>
                <a:cs typeface="Calibri" panose="020F0502020204030204" pitchFamily="34" charset="0"/>
              </a:rPr>
              <a:t>stratégique</a:t>
            </a:r>
            <a:r>
              <a:rPr lang="fr-FR" sz="1400" dirty="0" smtClean="0">
                <a:solidFill>
                  <a:schemeClr val="tx2">
                    <a:lumMod val="50000"/>
                  </a:schemeClr>
                </a:solidFill>
                <a:latin typeface="Calibri" panose="020F0502020204030204" pitchFamily="34" charset="0"/>
                <a:cs typeface="Calibri" panose="020F0502020204030204" pitchFamily="34" charset="0"/>
              </a:rPr>
              <a:t>, </a:t>
            </a:r>
            <a:r>
              <a:rPr lang="fr-FR" sz="1400" dirty="0">
                <a:solidFill>
                  <a:schemeClr val="tx2">
                    <a:lumMod val="50000"/>
                  </a:schemeClr>
                </a:solidFill>
                <a:latin typeface="Calibri" panose="020F0502020204030204" pitchFamily="34" charset="0"/>
                <a:cs typeface="Calibri" panose="020F0502020204030204" pitchFamily="34" charset="0"/>
              </a:rPr>
              <a:t>de l’</a:t>
            </a:r>
            <a:r>
              <a:rPr lang="fr-FR" sz="1400" b="1" dirty="0">
                <a:solidFill>
                  <a:schemeClr val="tx2">
                    <a:lumMod val="50000"/>
                  </a:schemeClr>
                </a:solidFill>
                <a:latin typeface="Calibri" panose="020F0502020204030204" pitchFamily="34" charset="0"/>
                <a:cs typeface="Calibri" panose="020F0502020204030204" pitchFamily="34" charset="0"/>
              </a:rPr>
              <a:t>approvisionnement</a:t>
            </a:r>
            <a:r>
              <a:rPr lang="fr-FR" sz="1400" dirty="0">
                <a:solidFill>
                  <a:schemeClr val="tx2">
                    <a:lumMod val="50000"/>
                  </a:schemeClr>
                </a:solidFill>
                <a:latin typeface="Calibri" panose="020F0502020204030204" pitchFamily="34" charset="0"/>
                <a:cs typeface="Calibri" panose="020F0502020204030204" pitchFamily="34" charset="0"/>
              </a:rPr>
              <a:t>, et de </a:t>
            </a:r>
            <a:r>
              <a:rPr lang="fr-FR" sz="1400" b="1" dirty="0" smtClean="0">
                <a:solidFill>
                  <a:schemeClr val="tx2">
                    <a:lumMod val="50000"/>
                  </a:schemeClr>
                </a:solidFill>
                <a:latin typeface="Calibri" panose="020F0502020204030204" pitchFamily="34" charset="0"/>
                <a:cs typeface="Calibri" panose="020F0502020204030204" pitchFamily="34" charset="0"/>
              </a:rPr>
              <a:t>la distribution </a:t>
            </a:r>
            <a:r>
              <a:rPr lang="fr-FR" sz="1400" b="1" dirty="0">
                <a:solidFill>
                  <a:schemeClr val="tx2">
                    <a:lumMod val="50000"/>
                  </a:schemeClr>
                </a:solidFill>
                <a:latin typeface="Calibri" panose="020F0502020204030204" pitchFamily="34" charset="0"/>
                <a:cs typeface="Calibri" panose="020F0502020204030204" pitchFamily="34" charset="0"/>
              </a:rPr>
              <a:t>sur les canaux des officines, </a:t>
            </a:r>
            <a:r>
              <a:rPr lang="fr-FR" sz="1400" b="1" dirty="0" smtClean="0">
                <a:solidFill>
                  <a:schemeClr val="tx2">
                    <a:lumMod val="50000"/>
                  </a:schemeClr>
                </a:solidFill>
                <a:latin typeface="Calibri" panose="020F0502020204030204" pitchFamily="34" charset="0"/>
                <a:cs typeface="Calibri" panose="020F0502020204030204" pitchFamily="34" charset="0"/>
              </a:rPr>
              <a:t>des laboratoires, des 250 </a:t>
            </a:r>
            <a:r>
              <a:rPr lang="fr-FR" sz="1400" b="1" dirty="0">
                <a:solidFill>
                  <a:schemeClr val="tx2">
                    <a:lumMod val="50000"/>
                  </a:schemeClr>
                </a:solidFill>
                <a:latin typeface="Calibri" panose="020F0502020204030204" pitchFamily="34" charset="0"/>
                <a:cs typeface="Calibri" panose="020F0502020204030204" pitchFamily="34" charset="0"/>
              </a:rPr>
              <a:t>principaux établissements publics et de </a:t>
            </a:r>
            <a:r>
              <a:rPr lang="fr-FR" sz="1400" b="1" dirty="0" smtClean="0">
                <a:solidFill>
                  <a:schemeClr val="tx2">
                    <a:lumMod val="50000"/>
                  </a:schemeClr>
                </a:solidFill>
                <a:latin typeface="Calibri" panose="020F0502020204030204" pitchFamily="34" charset="0"/>
                <a:cs typeface="Calibri" panose="020F0502020204030204" pitchFamily="34" charset="0"/>
              </a:rPr>
              <a:t>l’Outre-mer</a:t>
            </a:r>
            <a:endParaRPr lang="fr-FR" sz="1400" dirty="0">
              <a:solidFill>
                <a:schemeClr val="tx2">
                  <a:lumMod val="50000"/>
                </a:schemeClr>
              </a:solidFill>
              <a:latin typeface="Calibri" panose="020F0502020204030204" pitchFamily="34" charset="0"/>
              <a:cs typeface="Calibri" panose="020F0502020204030204" pitchFamily="34" charset="0"/>
            </a:endParaRPr>
          </a:p>
          <a:p>
            <a:pPr marL="285750" indent="-285750" algn="just">
              <a:lnSpc>
                <a:spcPct val="90000"/>
              </a:lnSpc>
              <a:spcBef>
                <a:spcPts val="1200"/>
              </a:spcBef>
              <a:buFont typeface="Wingdings" panose="05000000000000000000" pitchFamily="2" charset="2"/>
              <a:buChar char="Ø"/>
            </a:pPr>
            <a:r>
              <a:rPr lang="fr-FR" sz="1400" b="1" dirty="0" smtClean="0">
                <a:solidFill>
                  <a:schemeClr val="tx2">
                    <a:lumMod val="50000"/>
                  </a:schemeClr>
                </a:solidFill>
                <a:latin typeface="Calibri" panose="020F0502020204030204" pitchFamily="34" charset="0"/>
                <a:cs typeface="Calibri" panose="020F0502020204030204" pitchFamily="34" charset="0"/>
              </a:rPr>
              <a:t>Un consortium </a:t>
            </a:r>
            <a:r>
              <a:rPr lang="fr-FR" sz="1400" dirty="0" smtClean="0">
                <a:solidFill>
                  <a:schemeClr val="tx2">
                    <a:lumMod val="50000"/>
                  </a:schemeClr>
                </a:solidFill>
                <a:latin typeface="Calibri" panose="020F0502020204030204" pitchFamily="34" charset="0"/>
                <a:cs typeface="Calibri" panose="020F0502020204030204" pitchFamily="34" charset="0"/>
              </a:rPr>
              <a:t>s’appuyant sur Resah – UniHA – La Poste gèrera </a:t>
            </a:r>
            <a:r>
              <a:rPr lang="fr-FR" sz="1400" dirty="0">
                <a:solidFill>
                  <a:schemeClr val="tx2">
                    <a:lumMod val="50000"/>
                  </a:schemeClr>
                </a:solidFill>
                <a:latin typeface="Calibri" panose="020F0502020204030204" pitchFamily="34" charset="0"/>
                <a:cs typeface="Calibri" panose="020F0502020204030204" pitchFamily="34" charset="0"/>
              </a:rPr>
              <a:t>la </a:t>
            </a:r>
            <a:r>
              <a:rPr lang="fr-FR" sz="1400" b="1" dirty="0">
                <a:solidFill>
                  <a:schemeClr val="tx2">
                    <a:lumMod val="50000"/>
                  </a:schemeClr>
                </a:solidFill>
                <a:latin typeface="Calibri" panose="020F0502020204030204" pitchFamily="34" charset="0"/>
                <a:cs typeface="Calibri" panose="020F0502020204030204" pitchFamily="34" charset="0"/>
              </a:rPr>
              <a:t>distribution </a:t>
            </a:r>
            <a:r>
              <a:rPr lang="fr-FR" sz="1400" dirty="0">
                <a:solidFill>
                  <a:schemeClr val="tx2">
                    <a:lumMod val="50000"/>
                  </a:schemeClr>
                </a:solidFill>
                <a:latin typeface="Calibri" panose="020F0502020204030204" pitchFamily="34" charset="0"/>
                <a:cs typeface="Calibri" panose="020F0502020204030204" pitchFamily="34" charset="0"/>
              </a:rPr>
              <a:t>auprès des </a:t>
            </a:r>
            <a:r>
              <a:rPr lang="fr-FR" sz="1400" b="1" dirty="0">
                <a:solidFill>
                  <a:schemeClr val="tx2">
                    <a:lumMod val="50000"/>
                  </a:schemeClr>
                </a:solidFill>
                <a:latin typeface="Calibri" panose="020F0502020204030204" pitchFamily="34" charset="0"/>
                <a:cs typeface="Calibri" panose="020F0502020204030204" pitchFamily="34" charset="0"/>
              </a:rPr>
              <a:t>27 000 autres établissements </a:t>
            </a:r>
            <a:r>
              <a:rPr lang="fr-FR" sz="1400" dirty="0">
                <a:solidFill>
                  <a:schemeClr val="tx2">
                    <a:lumMod val="50000"/>
                  </a:schemeClr>
                </a:solidFill>
                <a:latin typeface="Calibri" panose="020F0502020204030204" pitchFamily="34" charset="0"/>
                <a:cs typeface="Calibri" panose="020F0502020204030204" pitchFamily="34" charset="0"/>
              </a:rPr>
              <a:t>de santé et médico-sociaux </a:t>
            </a:r>
            <a:r>
              <a:rPr lang="fr-FR" sz="1400" dirty="0" smtClean="0">
                <a:solidFill>
                  <a:schemeClr val="tx2">
                    <a:lumMod val="50000"/>
                  </a:schemeClr>
                </a:solidFill>
                <a:latin typeface="Calibri" panose="020F0502020204030204" pitchFamily="34" charset="0"/>
                <a:cs typeface="Calibri" panose="020F0502020204030204" pitchFamily="34" charset="0"/>
              </a:rPr>
              <a:t>en </a:t>
            </a:r>
            <a:r>
              <a:rPr lang="fr-FR" sz="1400" b="1" dirty="0" smtClean="0">
                <a:solidFill>
                  <a:schemeClr val="tx2">
                    <a:lumMod val="50000"/>
                  </a:schemeClr>
                </a:solidFill>
                <a:latin typeface="Calibri" panose="020F0502020204030204" pitchFamily="34" charset="0"/>
                <a:cs typeface="Calibri" panose="020F0502020204030204" pitchFamily="34" charset="0"/>
              </a:rPr>
              <a:t>temps de crise</a:t>
            </a:r>
          </a:p>
          <a:p>
            <a:pPr marL="285750" indent="-285750" algn="just">
              <a:lnSpc>
                <a:spcPct val="90000"/>
              </a:lnSpc>
              <a:spcBef>
                <a:spcPts val="1200"/>
              </a:spcBef>
              <a:buFont typeface="Wingdings" panose="05000000000000000000" pitchFamily="2" charset="2"/>
              <a:buChar char="Ø"/>
            </a:pPr>
            <a:r>
              <a:rPr lang="fr-FR" sz="1400" b="1" dirty="0" smtClean="0">
                <a:solidFill>
                  <a:schemeClr val="tx2">
                    <a:lumMod val="50000"/>
                  </a:schemeClr>
                </a:solidFill>
                <a:latin typeface="Calibri" panose="020F0502020204030204" pitchFamily="34" charset="0"/>
                <a:cs typeface="Calibri" panose="020F0502020204030204" pitchFamily="34" charset="0"/>
              </a:rPr>
              <a:t>Les établissements exprimeront leurs besoins sur un portail de commande en temps de crise</a:t>
            </a:r>
          </a:p>
          <a:p>
            <a:pPr marL="285750" indent="-285750" algn="just">
              <a:lnSpc>
                <a:spcPct val="90000"/>
              </a:lnSpc>
              <a:spcBef>
                <a:spcPts val="1200"/>
              </a:spcBef>
              <a:buFont typeface="Wingdings" panose="05000000000000000000" pitchFamily="2" charset="2"/>
              <a:buChar char="Ø"/>
            </a:pPr>
            <a:r>
              <a:rPr lang="fr-FR" sz="1400" dirty="0" smtClean="0">
                <a:solidFill>
                  <a:schemeClr val="tx2">
                    <a:lumMod val="50000"/>
                  </a:schemeClr>
                </a:solidFill>
                <a:latin typeface="Calibri" panose="020F0502020204030204" pitchFamily="34" charset="0"/>
                <a:cs typeface="Calibri" panose="020F0502020204030204" pitchFamily="34" charset="0"/>
              </a:rPr>
              <a:t>Le consortium a une </a:t>
            </a:r>
            <a:r>
              <a:rPr lang="fr-FR" sz="1400" b="1" dirty="0" smtClean="0">
                <a:solidFill>
                  <a:schemeClr val="tx2">
                    <a:lumMod val="50000"/>
                  </a:schemeClr>
                </a:solidFill>
                <a:latin typeface="Calibri" panose="020F0502020204030204" pitchFamily="34" charset="0"/>
                <a:cs typeface="Calibri" panose="020F0502020204030204" pitchFamily="34" charset="0"/>
              </a:rPr>
              <a:t>activité commerciale hors temps de crise</a:t>
            </a:r>
            <a:r>
              <a:rPr lang="fr-FR" sz="1400" dirty="0" smtClean="0">
                <a:solidFill>
                  <a:schemeClr val="tx2">
                    <a:lumMod val="50000"/>
                  </a:schemeClr>
                </a:solidFill>
                <a:latin typeface="Calibri" panose="020F0502020204030204" pitchFamily="34" charset="0"/>
                <a:cs typeface="Calibri" panose="020F0502020204030204" pitchFamily="34" charset="0"/>
              </a:rPr>
              <a:t>, pour laquelle il utilisera également le portail de commande</a:t>
            </a:r>
          </a:p>
          <a:p>
            <a:pPr marL="285750" indent="-285750" algn="just">
              <a:lnSpc>
                <a:spcPct val="90000"/>
              </a:lnSpc>
              <a:spcBef>
                <a:spcPts val="1200"/>
              </a:spcBef>
              <a:buFont typeface="Wingdings" panose="05000000000000000000" pitchFamily="2" charset="2"/>
              <a:buChar char="Ø"/>
            </a:pPr>
            <a:r>
              <a:rPr lang="fr-FR" sz="1400" dirty="0" smtClean="0">
                <a:solidFill>
                  <a:schemeClr val="tx2">
                    <a:lumMod val="50000"/>
                  </a:schemeClr>
                </a:solidFill>
                <a:latin typeface="Calibri" panose="020F0502020204030204" pitchFamily="34" charset="0"/>
                <a:cs typeface="Calibri" panose="020F0502020204030204" pitchFamily="34" charset="0"/>
              </a:rPr>
              <a:t>L’activité commerciale du consortium démarrerait dès le 1</a:t>
            </a:r>
            <a:r>
              <a:rPr lang="fr-FR" sz="1400" baseline="30000" dirty="0" smtClean="0">
                <a:solidFill>
                  <a:schemeClr val="tx2">
                    <a:lumMod val="50000"/>
                  </a:schemeClr>
                </a:solidFill>
                <a:latin typeface="Calibri" panose="020F0502020204030204" pitchFamily="34" charset="0"/>
                <a:cs typeface="Calibri" panose="020F0502020204030204" pitchFamily="34" charset="0"/>
              </a:rPr>
              <a:t>er</a:t>
            </a:r>
            <a:r>
              <a:rPr lang="fr-FR" sz="1400" dirty="0" smtClean="0">
                <a:solidFill>
                  <a:schemeClr val="tx2">
                    <a:lumMod val="50000"/>
                  </a:schemeClr>
                </a:solidFill>
                <a:latin typeface="Calibri" panose="020F0502020204030204" pitchFamily="34" charset="0"/>
                <a:cs typeface="Calibri" panose="020F0502020204030204" pitchFamily="34" charset="0"/>
              </a:rPr>
              <a:t> octobre auprès des établissements publics et ESPIC</a:t>
            </a:r>
          </a:p>
        </p:txBody>
      </p:sp>
      <p:sp>
        <p:nvSpPr>
          <p:cNvPr id="134" name="CustomShape 3"/>
          <p:cNvSpPr/>
          <p:nvPr/>
        </p:nvSpPr>
        <p:spPr>
          <a:xfrm>
            <a:off x="8610480" y="6356520"/>
            <a:ext cx="2742840" cy="364680"/>
          </a:xfrm>
          <a:prstGeom prst="rect">
            <a:avLst/>
          </a:prstGeom>
          <a:noFill/>
          <a:ln>
            <a:noFill/>
          </a:ln>
        </p:spPr>
        <p:style>
          <a:lnRef idx="0">
            <a:scrgbClr r="0" g="0" b="0"/>
          </a:lnRef>
          <a:fillRef idx="0">
            <a:scrgbClr r="0" g="0" b="0"/>
          </a:fillRef>
          <a:effectRef idx="0">
            <a:scrgbClr r="0" g="0" b="0"/>
          </a:effectRef>
          <a:fontRef idx="minor"/>
        </p:style>
        <p:txBody>
          <a:bodyPr anchor="ctr"/>
          <a:lstStyle/>
          <a:p>
            <a:pPr algn="r">
              <a:lnSpc>
                <a:spcPct val="100000"/>
              </a:lnSpc>
            </a:pPr>
            <a:fld id="{6BDC728B-A555-43AA-843A-CE9F80B5670B}" type="slidenum">
              <a:rPr lang="fr-FR" sz="1200" b="0" strike="noStrike" spc="-1">
                <a:solidFill>
                  <a:srgbClr val="8B8B8B"/>
                </a:solidFill>
                <a:latin typeface="Calibri"/>
              </a:rPr>
              <a:t>2</a:t>
            </a:fld>
            <a:endParaRPr lang="fr-FR" sz="1200" b="0" strike="noStrike" spc="-1" dirty="0">
              <a:latin typeface="Arial"/>
            </a:endParaRPr>
          </a:p>
        </p:txBody>
      </p:sp>
      <p:sp>
        <p:nvSpPr>
          <p:cNvPr id="227" name="RBContent5">
            <a:extLst>
              <a:ext uri="{FF2B5EF4-FFF2-40B4-BE49-F238E27FC236}">
                <a16:creationId xmlns:a16="http://schemas.microsoft.com/office/drawing/2014/main" id="{823C9AFE-309A-4764-A743-6DCED4CCF16A}"/>
              </a:ext>
            </a:extLst>
          </p:cNvPr>
          <p:cNvSpPr txBox="1">
            <a:spLocks/>
          </p:cNvSpPr>
          <p:nvPr/>
        </p:nvSpPr>
        <p:spPr>
          <a:xfrm>
            <a:off x="787400" y="1850932"/>
            <a:ext cx="1800000" cy="540148"/>
          </a:xfrm>
          <a:prstGeom prst="rect">
            <a:avLst/>
          </a:prstGeom>
          <a:noFill/>
          <a:ln w="9525">
            <a:noFill/>
          </a:ln>
        </p:spPr>
        <p:txBody>
          <a:bodyPr vert="horz" wrap="square" lIns="0" tIns="0" rIns="0" bIns="0" rtlCol="0">
            <a:spAutoFit/>
          </a:bodyPr>
          <a:lstStyle/>
          <a:p>
            <a:pPr fontAlgn="base">
              <a:lnSpc>
                <a:spcPct val="90000"/>
              </a:lnSpc>
              <a:spcBef>
                <a:spcPts val="400"/>
              </a:spcBef>
              <a:spcAft>
                <a:spcPct val="0"/>
              </a:spcAft>
              <a:buSzPct val="100000"/>
            </a:pPr>
            <a:r>
              <a:rPr lang="fr-FR" sz="1300" b="1" dirty="0">
                <a:solidFill>
                  <a:srgbClr val="000000"/>
                </a:solidFill>
                <a:sym typeface="+mn-lt"/>
              </a:rPr>
              <a:t>Définition du </a:t>
            </a:r>
            <a:r>
              <a:rPr lang="fr-FR" sz="1300" b="1" dirty="0" smtClean="0">
                <a:solidFill>
                  <a:srgbClr val="000000"/>
                </a:solidFill>
                <a:sym typeface="+mn-lt"/>
              </a:rPr>
              <a:t>besoin, pilotage </a:t>
            </a:r>
            <a:r>
              <a:rPr lang="fr-FR" sz="1300" b="1" dirty="0">
                <a:solidFill>
                  <a:srgbClr val="000000"/>
                </a:solidFill>
                <a:sym typeface="+mn-lt"/>
              </a:rPr>
              <a:t>et </a:t>
            </a:r>
            <a:r>
              <a:rPr lang="fr-FR" sz="1300" b="1" dirty="0" err="1" smtClean="0">
                <a:solidFill>
                  <a:srgbClr val="000000"/>
                </a:solidFill>
                <a:sym typeface="+mn-lt"/>
              </a:rPr>
              <a:t>contingen-tement</a:t>
            </a:r>
            <a:endParaRPr lang="fr-FR" sz="1300" b="1" dirty="0">
              <a:solidFill>
                <a:srgbClr val="000000"/>
              </a:solidFill>
              <a:sym typeface="+mn-lt"/>
            </a:endParaRPr>
          </a:p>
        </p:txBody>
      </p:sp>
      <p:sp>
        <p:nvSpPr>
          <p:cNvPr id="228" name="RBContent5">
            <a:extLst>
              <a:ext uri="{FF2B5EF4-FFF2-40B4-BE49-F238E27FC236}">
                <a16:creationId xmlns:a16="http://schemas.microsoft.com/office/drawing/2014/main" id="{B001D059-6C06-47D8-868A-D856AA3E079D}"/>
              </a:ext>
            </a:extLst>
          </p:cNvPr>
          <p:cNvSpPr txBox="1">
            <a:spLocks/>
          </p:cNvSpPr>
          <p:nvPr/>
        </p:nvSpPr>
        <p:spPr>
          <a:xfrm>
            <a:off x="787400" y="2703771"/>
            <a:ext cx="1800000" cy="180049"/>
          </a:xfrm>
          <a:prstGeom prst="rect">
            <a:avLst/>
          </a:prstGeom>
          <a:noFill/>
          <a:ln w="9525">
            <a:noFill/>
          </a:ln>
        </p:spPr>
        <p:txBody>
          <a:bodyPr vert="horz" wrap="square" lIns="0" tIns="0" rIns="0" bIns="0" rtlCol="0">
            <a:spAutoFit/>
          </a:bodyPr>
          <a:lstStyle/>
          <a:p>
            <a:pPr fontAlgn="base">
              <a:lnSpc>
                <a:spcPct val="90000"/>
              </a:lnSpc>
              <a:spcBef>
                <a:spcPts val="400"/>
              </a:spcBef>
              <a:spcAft>
                <a:spcPct val="0"/>
              </a:spcAft>
              <a:buSzPct val="100000"/>
            </a:pPr>
            <a:r>
              <a:rPr lang="fr-FR" sz="1300" b="1" dirty="0" smtClean="0">
                <a:solidFill>
                  <a:srgbClr val="000000"/>
                </a:solidFill>
                <a:sym typeface="+mn-lt"/>
              </a:rPr>
              <a:t>Approvisionnement</a:t>
            </a:r>
            <a:endParaRPr lang="fr-FR" sz="1300" b="1" dirty="0">
              <a:solidFill>
                <a:srgbClr val="000000"/>
              </a:solidFill>
              <a:sym typeface="+mn-lt"/>
            </a:endParaRPr>
          </a:p>
        </p:txBody>
      </p:sp>
      <p:sp>
        <p:nvSpPr>
          <p:cNvPr id="229" name="RBContent5">
            <a:extLst>
              <a:ext uri="{FF2B5EF4-FFF2-40B4-BE49-F238E27FC236}">
                <a16:creationId xmlns:a16="http://schemas.microsoft.com/office/drawing/2014/main" id="{A7C6A477-7708-4E06-A20F-AA19E0ED7F3A}"/>
              </a:ext>
            </a:extLst>
          </p:cNvPr>
          <p:cNvSpPr txBox="1">
            <a:spLocks/>
          </p:cNvSpPr>
          <p:nvPr/>
        </p:nvSpPr>
        <p:spPr>
          <a:xfrm>
            <a:off x="787400" y="4116602"/>
            <a:ext cx="1800000" cy="180049"/>
          </a:xfrm>
          <a:prstGeom prst="rect">
            <a:avLst/>
          </a:prstGeom>
          <a:noFill/>
          <a:ln w="9525">
            <a:noFill/>
          </a:ln>
        </p:spPr>
        <p:txBody>
          <a:bodyPr vert="horz" wrap="square" lIns="0" tIns="0" rIns="0" bIns="0" rtlCol="0">
            <a:spAutoFit/>
          </a:bodyPr>
          <a:lstStyle/>
          <a:p>
            <a:pPr fontAlgn="base">
              <a:lnSpc>
                <a:spcPct val="90000"/>
              </a:lnSpc>
              <a:spcBef>
                <a:spcPts val="400"/>
              </a:spcBef>
              <a:spcAft>
                <a:spcPct val="0"/>
              </a:spcAft>
              <a:buSzPct val="100000"/>
            </a:pPr>
            <a:r>
              <a:rPr lang="fr-FR" sz="1300" b="1" dirty="0">
                <a:solidFill>
                  <a:srgbClr val="000000"/>
                </a:solidFill>
                <a:sym typeface="+mn-lt"/>
              </a:rPr>
              <a:t>Distribution</a:t>
            </a:r>
          </a:p>
        </p:txBody>
      </p:sp>
      <p:pic>
        <p:nvPicPr>
          <p:cNvPr id="230" name="Picture 8" descr="Fichier:Sante-publique-France-logo.svg">
            <a:extLst>
              <a:ext uri="{FF2B5EF4-FFF2-40B4-BE49-F238E27FC236}">
                <a16:creationId xmlns:a16="http://schemas.microsoft.com/office/drawing/2014/main" id="{B844A646-153B-4E1E-808F-58794B78EA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1936" y="2606764"/>
            <a:ext cx="1312882" cy="741060"/>
          </a:xfrm>
          <a:prstGeom prst="rect">
            <a:avLst/>
          </a:prstGeom>
          <a:noFill/>
          <a:extLst>
            <a:ext uri="{909E8E84-426E-40DD-AFC4-6F175D3DCCD1}">
              <a14:hiddenFill xmlns:a14="http://schemas.microsoft.com/office/drawing/2010/main">
                <a:solidFill>
                  <a:srgbClr val="FFFFFF"/>
                </a:solidFill>
              </a14:hiddenFill>
            </a:ext>
          </a:extLst>
        </p:spPr>
      </p:pic>
      <p:grpSp>
        <p:nvGrpSpPr>
          <p:cNvPr id="233" name="Group 143">
            <a:extLst>
              <a:ext uri="{FF2B5EF4-FFF2-40B4-BE49-F238E27FC236}">
                <a16:creationId xmlns:a16="http://schemas.microsoft.com/office/drawing/2014/main" id="{5CEE164E-825E-4DAD-89BB-3E98D21DBBB2}"/>
              </a:ext>
            </a:extLst>
          </p:cNvPr>
          <p:cNvGrpSpPr>
            <a:grpSpLocks noChangeAspect="1"/>
          </p:cNvGrpSpPr>
          <p:nvPr/>
        </p:nvGrpSpPr>
        <p:grpSpPr bwMode="auto">
          <a:xfrm>
            <a:off x="3968245" y="3427620"/>
            <a:ext cx="285526" cy="324000"/>
            <a:chOff x="3595" y="2138"/>
            <a:chExt cx="282" cy="320"/>
          </a:xfrm>
        </p:grpSpPr>
        <p:sp>
          <p:nvSpPr>
            <p:cNvPr id="234" name="Freeform 145">
              <a:extLst>
                <a:ext uri="{FF2B5EF4-FFF2-40B4-BE49-F238E27FC236}">
                  <a16:creationId xmlns:a16="http://schemas.microsoft.com/office/drawing/2014/main" id="{510CD3B0-C6C0-4F89-A5D8-24D0BFC27961}"/>
                </a:ext>
              </a:extLst>
            </p:cNvPr>
            <p:cNvSpPr>
              <a:spLocks noEditPoints="1"/>
            </p:cNvSpPr>
            <p:nvPr/>
          </p:nvSpPr>
          <p:spPr bwMode="auto">
            <a:xfrm>
              <a:off x="3708" y="2212"/>
              <a:ext cx="166" cy="163"/>
            </a:xfrm>
            <a:custGeom>
              <a:avLst/>
              <a:gdLst>
                <a:gd name="T0" fmla="*/ 1330 w 1826"/>
                <a:gd name="T1" fmla="*/ 110 h 1792"/>
                <a:gd name="T2" fmla="*/ 109 w 1826"/>
                <a:gd name="T3" fmla="*/ 512 h 1792"/>
                <a:gd name="T4" fmla="*/ 496 w 1826"/>
                <a:gd name="T5" fmla="*/ 1683 h 1792"/>
                <a:gd name="T6" fmla="*/ 1717 w 1826"/>
                <a:gd name="T7" fmla="*/ 1281 h 1792"/>
                <a:gd name="T8" fmla="*/ 1330 w 1826"/>
                <a:gd name="T9" fmla="*/ 110 h 1792"/>
                <a:gd name="T10" fmla="*/ 1359 w 1826"/>
                <a:gd name="T11" fmla="*/ 0 h 1792"/>
                <a:gd name="T12" fmla="*/ 1375 w 1826"/>
                <a:gd name="T13" fmla="*/ 3 h 1792"/>
                <a:gd name="T14" fmla="*/ 1389 w 1826"/>
                <a:gd name="T15" fmla="*/ 9 h 1792"/>
                <a:gd name="T16" fmla="*/ 1400 w 1826"/>
                <a:gd name="T17" fmla="*/ 21 h 1792"/>
                <a:gd name="T18" fmla="*/ 1408 w 1826"/>
                <a:gd name="T19" fmla="*/ 35 h 1792"/>
                <a:gd name="T20" fmla="*/ 1824 w 1826"/>
                <a:gd name="T21" fmla="*/ 1294 h 1792"/>
                <a:gd name="T22" fmla="*/ 1826 w 1826"/>
                <a:gd name="T23" fmla="*/ 1310 h 1792"/>
                <a:gd name="T24" fmla="*/ 1824 w 1826"/>
                <a:gd name="T25" fmla="*/ 1326 h 1792"/>
                <a:gd name="T26" fmla="*/ 1816 w 1826"/>
                <a:gd name="T27" fmla="*/ 1340 h 1792"/>
                <a:gd name="T28" fmla="*/ 1806 w 1826"/>
                <a:gd name="T29" fmla="*/ 1351 h 1792"/>
                <a:gd name="T30" fmla="*/ 1791 w 1826"/>
                <a:gd name="T31" fmla="*/ 1359 h 1792"/>
                <a:gd name="T32" fmla="*/ 483 w 1826"/>
                <a:gd name="T33" fmla="*/ 1790 h 1792"/>
                <a:gd name="T34" fmla="*/ 474 w 1826"/>
                <a:gd name="T35" fmla="*/ 1792 h 1792"/>
                <a:gd name="T36" fmla="*/ 467 w 1826"/>
                <a:gd name="T37" fmla="*/ 1792 h 1792"/>
                <a:gd name="T38" fmla="*/ 451 w 1826"/>
                <a:gd name="T39" fmla="*/ 1790 h 1792"/>
                <a:gd name="T40" fmla="*/ 437 w 1826"/>
                <a:gd name="T41" fmla="*/ 1782 h 1792"/>
                <a:gd name="T42" fmla="*/ 426 w 1826"/>
                <a:gd name="T43" fmla="*/ 1772 h 1792"/>
                <a:gd name="T44" fmla="*/ 418 w 1826"/>
                <a:gd name="T45" fmla="*/ 1758 h 1792"/>
                <a:gd name="T46" fmla="*/ 2 w 1826"/>
                <a:gd name="T47" fmla="*/ 498 h 1792"/>
                <a:gd name="T48" fmla="*/ 0 w 1826"/>
                <a:gd name="T49" fmla="*/ 482 h 1792"/>
                <a:gd name="T50" fmla="*/ 2 w 1826"/>
                <a:gd name="T51" fmla="*/ 467 h 1792"/>
                <a:gd name="T52" fmla="*/ 10 w 1826"/>
                <a:gd name="T53" fmla="*/ 453 h 1792"/>
                <a:gd name="T54" fmla="*/ 20 w 1826"/>
                <a:gd name="T55" fmla="*/ 441 h 1792"/>
                <a:gd name="T56" fmla="*/ 35 w 1826"/>
                <a:gd name="T57" fmla="*/ 434 h 1792"/>
                <a:gd name="T58" fmla="*/ 1343 w 1826"/>
                <a:gd name="T59" fmla="*/ 3 h 1792"/>
                <a:gd name="T60" fmla="*/ 1351 w 1826"/>
                <a:gd name="T61" fmla="*/ 1 h 1792"/>
                <a:gd name="T62" fmla="*/ 1359 w 1826"/>
                <a:gd name="T63" fmla="*/ 0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6" h="1792">
                  <a:moveTo>
                    <a:pt x="1330" y="110"/>
                  </a:moveTo>
                  <a:lnTo>
                    <a:pt x="109" y="512"/>
                  </a:lnTo>
                  <a:lnTo>
                    <a:pt x="496" y="1683"/>
                  </a:lnTo>
                  <a:lnTo>
                    <a:pt x="1717" y="1281"/>
                  </a:lnTo>
                  <a:lnTo>
                    <a:pt x="1330" y="110"/>
                  </a:lnTo>
                  <a:close/>
                  <a:moveTo>
                    <a:pt x="1359" y="0"/>
                  </a:moveTo>
                  <a:lnTo>
                    <a:pt x="1375" y="3"/>
                  </a:lnTo>
                  <a:lnTo>
                    <a:pt x="1389" y="9"/>
                  </a:lnTo>
                  <a:lnTo>
                    <a:pt x="1400" y="21"/>
                  </a:lnTo>
                  <a:lnTo>
                    <a:pt x="1408" y="35"/>
                  </a:lnTo>
                  <a:lnTo>
                    <a:pt x="1824" y="1294"/>
                  </a:lnTo>
                  <a:lnTo>
                    <a:pt x="1826" y="1310"/>
                  </a:lnTo>
                  <a:lnTo>
                    <a:pt x="1824" y="1326"/>
                  </a:lnTo>
                  <a:lnTo>
                    <a:pt x="1816" y="1340"/>
                  </a:lnTo>
                  <a:lnTo>
                    <a:pt x="1806" y="1351"/>
                  </a:lnTo>
                  <a:lnTo>
                    <a:pt x="1791" y="1359"/>
                  </a:lnTo>
                  <a:lnTo>
                    <a:pt x="483" y="1790"/>
                  </a:lnTo>
                  <a:lnTo>
                    <a:pt x="474" y="1792"/>
                  </a:lnTo>
                  <a:lnTo>
                    <a:pt x="467" y="1792"/>
                  </a:lnTo>
                  <a:lnTo>
                    <a:pt x="451" y="1790"/>
                  </a:lnTo>
                  <a:lnTo>
                    <a:pt x="437" y="1782"/>
                  </a:lnTo>
                  <a:lnTo>
                    <a:pt x="426" y="1772"/>
                  </a:lnTo>
                  <a:lnTo>
                    <a:pt x="418" y="1758"/>
                  </a:lnTo>
                  <a:lnTo>
                    <a:pt x="2" y="498"/>
                  </a:lnTo>
                  <a:lnTo>
                    <a:pt x="0" y="482"/>
                  </a:lnTo>
                  <a:lnTo>
                    <a:pt x="2" y="467"/>
                  </a:lnTo>
                  <a:lnTo>
                    <a:pt x="10" y="453"/>
                  </a:lnTo>
                  <a:lnTo>
                    <a:pt x="20" y="441"/>
                  </a:lnTo>
                  <a:lnTo>
                    <a:pt x="35" y="434"/>
                  </a:lnTo>
                  <a:lnTo>
                    <a:pt x="1343" y="3"/>
                  </a:lnTo>
                  <a:lnTo>
                    <a:pt x="1351" y="1"/>
                  </a:lnTo>
                  <a:lnTo>
                    <a:pt x="135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235" name="Freeform 146">
              <a:extLst>
                <a:ext uri="{FF2B5EF4-FFF2-40B4-BE49-F238E27FC236}">
                  <a16:creationId xmlns:a16="http://schemas.microsoft.com/office/drawing/2014/main" id="{FBC428A5-1AA3-4C4A-88BD-CE209D3A82DD}"/>
                </a:ext>
              </a:extLst>
            </p:cNvPr>
            <p:cNvSpPr>
              <a:spLocks/>
            </p:cNvSpPr>
            <p:nvPr/>
          </p:nvSpPr>
          <p:spPr bwMode="auto">
            <a:xfrm>
              <a:off x="3761" y="2259"/>
              <a:ext cx="60" cy="76"/>
            </a:xfrm>
            <a:custGeom>
              <a:avLst/>
              <a:gdLst>
                <a:gd name="T0" fmla="*/ 212 w 658"/>
                <a:gd name="T1" fmla="*/ 0 h 828"/>
                <a:gd name="T2" fmla="*/ 658 w 658"/>
                <a:gd name="T3" fmla="*/ 246 h 828"/>
                <a:gd name="T4" fmla="*/ 584 w 658"/>
                <a:gd name="T5" fmla="*/ 381 h 828"/>
                <a:gd name="T6" fmla="*/ 391 w 658"/>
                <a:gd name="T7" fmla="*/ 275 h 828"/>
                <a:gd name="T8" fmla="*/ 556 w 658"/>
                <a:gd name="T9" fmla="*/ 776 h 828"/>
                <a:gd name="T10" fmla="*/ 398 w 658"/>
                <a:gd name="T11" fmla="*/ 828 h 828"/>
                <a:gd name="T12" fmla="*/ 233 w 658"/>
                <a:gd name="T13" fmla="*/ 327 h 828"/>
                <a:gd name="T14" fmla="*/ 141 w 658"/>
                <a:gd name="T15" fmla="*/ 526 h 828"/>
                <a:gd name="T16" fmla="*/ 0 w 658"/>
                <a:gd name="T17" fmla="*/ 462 h 828"/>
                <a:gd name="T18" fmla="*/ 212 w 658"/>
                <a:gd name="T19" fmla="*/ 0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8" h="828">
                  <a:moveTo>
                    <a:pt x="212" y="0"/>
                  </a:moveTo>
                  <a:lnTo>
                    <a:pt x="658" y="246"/>
                  </a:lnTo>
                  <a:lnTo>
                    <a:pt x="584" y="381"/>
                  </a:lnTo>
                  <a:lnTo>
                    <a:pt x="391" y="275"/>
                  </a:lnTo>
                  <a:lnTo>
                    <a:pt x="556" y="776"/>
                  </a:lnTo>
                  <a:lnTo>
                    <a:pt x="398" y="828"/>
                  </a:lnTo>
                  <a:lnTo>
                    <a:pt x="233" y="327"/>
                  </a:lnTo>
                  <a:lnTo>
                    <a:pt x="141" y="526"/>
                  </a:lnTo>
                  <a:lnTo>
                    <a:pt x="0" y="462"/>
                  </a:lnTo>
                  <a:lnTo>
                    <a:pt x="212"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236" name="Freeform 147">
              <a:extLst>
                <a:ext uri="{FF2B5EF4-FFF2-40B4-BE49-F238E27FC236}">
                  <a16:creationId xmlns:a16="http://schemas.microsoft.com/office/drawing/2014/main" id="{83D313BB-E9FE-4724-9A60-168910DE4F3B}"/>
                </a:ext>
              </a:extLst>
            </p:cNvPr>
            <p:cNvSpPr>
              <a:spLocks noEditPoints="1"/>
            </p:cNvSpPr>
            <p:nvPr/>
          </p:nvSpPr>
          <p:spPr bwMode="auto">
            <a:xfrm>
              <a:off x="3679" y="2138"/>
              <a:ext cx="106" cy="104"/>
            </a:xfrm>
            <a:custGeom>
              <a:avLst/>
              <a:gdLst>
                <a:gd name="T0" fmla="*/ 677 w 1168"/>
                <a:gd name="T1" fmla="*/ 164 h 1146"/>
                <a:gd name="T2" fmla="*/ 650 w 1168"/>
                <a:gd name="T3" fmla="*/ 174 h 1146"/>
                <a:gd name="T4" fmla="*/ 631 w 1168"/>
                <a:gd name="T5" fmla="*/ 179 h 1146"/>
                <a:gd name="T6" fmla="*/ 703 w 1168"/>
                <a:gd name="T7" fmla="*/ 409 h 1146"/>
                <a:gd name="T8" fmla="*/ 698 w 1168"/>
                <a:gd name="T9" fmla="*/ 451 h 1146"/>
                <a:gd name="T10" fmla="*/ 675 w 1168"/>
                <a:gd name="T11" fmla="*/ 487 h 1146"/>
                <a:gd name="T12" fmla="*/ 637 w 1168"/>
                <a:gd name="T13" fmla="*/ 510 h 1146"/>
                <a:gd name="T14" fmla="*/ 487 w 1168"/>
                <a:gd name="T15" fmla="*/ 558 h 1146"/>
                <a:gd name="T16" fmla="*/ 448 w 1168"/>
                <a:gd name="T17" fmla="*/ 557 h 1146"/>
                <a:gd name="T18" fmla="*/ 411 w 1168"/>
                <a:gd name="T19" fmla="*/ 539 h 1146"/>
                <a:gd name="T20" fmla="*/ 386 w 1168"/>
                <a:gd name="T21" fmla="*/ 510 h 1146"/>
                <a:gd name="T22" fmla="*/ 311 w 1168"/>
                <a:gd name="T23" fmla="*/ 285 h 1146"/>
                <a:gd name="T24" fmla="*/ 282 w 1168"/>
                <a:gd name="T25" fmla="*/ 297 h 1146"/>
                <a:gd name="T26" fmla="*/ 114 w 1168"/>
                <a:gd name="T27" fmla="*/ 350 h 1146"/>
                <a:gd name="T28" fmla="*/ 1054 w 1168"/>
                <a:gd name="T29" fmla="*/ 797 h 1146"/>
                <a:gd name="T30" fmla="*/ 869 w 1168"/>
                <a:gd name="T31" fmla="*/ 0 h 1146"/>
                <a:gd name="T32" fmla="*/ 888 w 1168"/>
                <a:gd name="T33" fmla="*/ 7 h 1146"/>
                <a:gd name="T34" fmla="*/ 900 w 1168"/>
                <a:gd name="T35" fmla="*/ 23 h 1146"/>
                <a:gd name="T36" fmla="*/ 1168 w 1168"/>
                <a:gd name="T37" fmla="*/ 841 h 1146"/>
                <a:gd name="T38" fmla="*/ 1156 w 1168"/>
                <a:gd name="T39" fmla="*/ 862 h 1146"/>
                <a:gd name="T40" fmla="*/ 308 w 1168"/>
                <a:gd name="T41" fmla="*/ 1145 h 1146"/>
                <a:gd name="T42" fmla="*/ 299 w 1168"/>
                <a:gd name="T43" fmla="*/ 1146 h 1146"/>
                <a:gd name="T44" fmla="*/ 280 w 1168"/>
                <a:gd name="T45" fmla="*/ 1140 h 1146"/>
                <a:gd name="T46" fmla="*/ 268 w 1168"/>
                <a:gd name="T47" fmla="*/ 1123 h 1146"/>
                <a:gd name="T48" fmla="*/ 0 w 1168"/>
                <a:gd name="T49" fmla="*/ 306 h 1146"/>
                <a:gd name="T50" fmla="*/ 12 w 1168"/>
                <a:gd name="T51" fmla="*/ 284 h 1146"/>
                <a:gd name="T52" fmla="*/ 249 w 1168"/>
                <a:gd name="T53" fmla="*/ 203 h 1146"/>
                <a:gd name="T54" fmla="*/ 252 w 1168"/>
                <a:gd name="T55" fmla="*/ 202 h 1146"/>
                <a:gd name="T56" fmla="*/ 471 w 1168"/>
                <a:gd name="T57" fmla="*/ 462 h 1146"/>
                <a:gd name="T58" fmla="*/ 508 w 1168"/>
                <a:gd name="T59" fmla="*/ 117 h 1146"/>
                <a:gd name="T60" fmla="*/ 630 w 1168"/>
                <a:gd name="T61" fmla="*/ 79 h 1146"/>
                <a:gd name="T62" fmla="*/ 859 w 1168"/>
                <a:gd name="T63" fmla="*/ 2 h 1146"/>
                <a:gd name="T64" fmla="*/ 869 w 1168"/>
                <a:gd name="T65"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8" h="1146">
                  <a:moveTo>
                    <a:pt x="828" y="114"/>
                  </a:moveTo>
                  <a:lnTo>
                    <a:pt x="677" y="164"/>
                  </a:lnTo>
                  <a:lnTo>
                    <a:pt x="657" y="173"/>
                  </a:lnTo>
                  <a:lnTo>
                    <a:pt x="650" y="174"/>
                  </a:lnTo>
                  <a:lnTo>
                    <a:pt x="644" y="175"/>
                  </a:lnTo>
                  <a:lnTo>
                    <a:pt x="631" y="179"/>
                  </a:lnTo>
                  <a:lnTo>
                    <a:pt x="699" y="387"/>
                  </a:lnTo>
                  <a:lnTo>
                    <a:pt x="703" y="409"/>
                  </a:lnTo>
                  <a:lnTo>
                    <a:pt x="703" y="431"/>
                  </a:lnTo>
                  <a:lnTo>
                    <a:pt x="698" y="451"/>
                  </a:lnTo>
                  <a:lnTo>
                    <a:pt x="689" y="471"/>
                  </a:lnTo>
                  <a:lnTo>
                    <a:pt x="675" y="487"/>
                  </a:lnTo>
                  <a:lnTo>
                    <a:pt x="658" y="500"/>
                  </a:lnTo>
                  <a:lnTo>
                    <a:pt x="637" y="510"/>
                  </a:lnTo>
                  <a:lnTo>
                    <a:pt x="502" y="555"/>
                  </a:lnTo>
                  <a:lnTo>
                    <a:pt x="487" y="558"/>
                  </a:lnTo>
                  <a:lnTo>
                    <a:pt x="471" y="559"/>
                  </a:lnTo>
                  <a:lnTo>
                    <a:pt x="448" y="557"/>
                  </a:lnTo>
                  <a:lnTo>
                    <a:pt x="427" y="549"/>
                  </a:lnTo>
                  <a:lnTo>
                    <a:pt x="411" y="539"/>
                  </a:lnTo>
                  <a:lnTo>
                    <a:pt x="397" y="526"/>
                  </a:lnTo>
                  <a:lnTo>
                    <a:pt x="386" y="510"/>
                  </a:lnTo>
                  <a:lnTo>
                    <a:pt x="379" y="493"/>
                  </a:lnTo>
                  <a:lnTo>
                    <a:pt x="311" y="285"/>
                  </a:lnTo>
                  <a:lnTo>
                    <a:pt x="298" y="289"/>
                  </a:lnTo>
                  <a:lnTo>
                    <a:pt x="282" y="297"/>
                  </a:lnTo>
                  <a:lnTo>
                    <a:pt x="265" y="300"/>
                  </a:lnTo>
                  <a:lnTo>
                    <a:pt x="114" y="350"/>
                  </a:lnTo>
                  <a:lnTo>
                    <a:pt x="339" y="1032"/>
                  </a:lnTo>
                  <a:lnTo>
                    <a:pt x="1054" y="797"/>
                  </a:lnTo>
                  <a:lnTo>
                    <a:pt x="828" y="114"/>
                  </a:lnTo>
                  <a:close/>
                  <a:moveTo>
                    <a:pt x="869" y="0"/>
                  </a:moveTo>
                  <a:lnTo>
                    <a:pt x="880" y="2"/>
                  </a:lnTo>
                  <a:lnTo>
                    <a:pt x="888" y="7"/>
                  </a:lnTo>
                  <a:lnTo>
                    <a:pt x="896" y="13"/>
                  </a:lnTo>
                  <a:lnTo>
                    <a:pt x="900" y="23"/>
                  </a:lnTo>
                  <a:lnTo>
                    <a:pt x="1166" y="828"/>
                  </a:lnTo>
                  <a:lnTo>
                    <a:pt x="1168" y="841"/>
                  </a:lnTo>
                  <a:lnTo>
                    <a:pt x="1164" y="852"/>
                  </a:lnTo>
                  <a:lnTo>
                    <a:pt x="1156" y="862"/>
                  </a:lnTo>
                  <a:lnTo>
                    <a:pt x="1146" y="868"/>
                  </a:lnTo>
                  <a:lnTo>
                    <a:pt x="308" y="1145"/>
                  </a:lnTo>
                  <a:lnTo>
                    <a:pt x="303" y="1146"/>
                  </a:lnTo>
                  <a:lnTo>
                    <a:pt x="299" y="1146"/>
                  </a:lnTo>
                  <a:lnTo>
                    <a:pt x="288" y="1145"/>
                  </a:lnTo>
                  <a:lnTo>
                    <a:pt x="280" y="1140"/>
                  </a:lnTo>
                  <a:lnTo>
                    <a:pt x="272" y="1133"/>
                  </a:lnTo>
                  <a:lnTo>
                    <a:pt x="268" y="1123"/>
                  </a:lnTo>
                  <a:lnTo>
                    <a:pt x="2" y="319"/>
                  </a:lnTo>
                  <a:lnTo>
                    <a:pt x="0" y="306"/>
                  </a:lnTo>
                  <a:lnTo>
                    <a:pt x="3" y="295"/>
                  </a:lnTo>
                  <a:lnTo>
                    <a:pt x="12" y="284"/>
                  </a:lnTo>
                  <a:lnTo>
                    <a:pt x="22" y="277"/>
                  </a:lnTo>
                  <a:lnTo>
                    <a:pt x="249" y="203"/>
                  </a:lnTo>
                  <a:lnTo>
                    <a:pt x="251" y="204"/>
                  </a:lnTo>
                  <a:lnTo>
                    <a:pt x="252" y="202"/>
                  </a:lnTo>
                  <a:lnTo>
                    <a:pt x="372" y="162"/>
                  </a:lnTo>
                  <a:lnTo>
                    <a:pt x="471" y="462"/>
                  </a:lnTo>
                  <a:lnTo>
                    <a:pt x="606" y="417"/>
                  </a:lnTo>
                  <a:lnTo>
                    <a:pt x="508" y="117"/>
                  </a:lnTo>
                  <a:lnTo>
                    <a:pt x="628" y="78"/>
                  </a:lnTo>
                  <a:lnTo>
                    <a:pt x="630" y="79"/>
                  </a:lnTo>
                  <a:lnTo>
                    <a:pt x="631" y="77"/>
                  </a:lnTo>
                  <a:lnTo>
                    <a:pt x="859" y="2"/>
                  </a:lnTo>
                  <a:lnTo>
                    <a:pt x="864" y="1"/>
                  </a:lnTo>
                  <a:lnTo>
                    <a:pt x="86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237" name="Freeform 148">
              <a:extLst>
                <a:ext uri="{FF2B5EF4-FFF2-40B4-BE49-F238E27FC236}">
                  <a16:creationId xmlns:a16="http://schemas.microsoft.com/office/drawing/2014/main" id="{4C7D677D-1735-478A-8F1C-68A3819A3A57}"/>
                </a:ext>
              </a:extLst>
            </p:cNvPr>
            <p:cNvSpPr>
              <a:spLocks noEditPoints="1"/>
            </p:cNvSpPr>
            <p:nvPr/>
          </p:nvSpPr>
          <p:spPr bwMode="auto">
            <a:xfrm>
              <a:off x="3682" y="2385"/>
              <a:ext cx="73" cy="73"/>
            </a:xfrm>
            <a:custGeom>
              <a:avLst/>
              <a:gdLst>
                <a:gd name="T0" fmla="*/ 369 w 802"/>
                <a:gd name="T1" fmla="*/ 203 h 801"/>
                <a:gd name="T2" fmla="*/ 307 w 802"/>
                <a:gd name="T3" fmla="*/ 223 h 801"/>
                <a:gd name="T4" fmla="*/ 257 w 802"/>
                <a:gd name="T5" fmla="*/ 260 h 801"/>
                <a:gd name="T6" fmla="*/ 222 w 802"/>
                <a:gd name="T7" fmla="*/ 310 h 801"/>
                <a:gd name="T8" fmla="*/ 203 w 802"/>
                <a:gd name="T9" fmla="*/ 369 h 801"/>
                <a:gd name="T10" fmla="*/ 203 w 802"/>
                <a:gd name="T11" fmla="*/ 432 h 801"/>
                <a:gd name="T12" fmla="*/ 223 w 802"/>
                <a:gd name="T13" fmla="*/ 493 h 801"/>
                <a:gd name="T14" fmla="*/ 261 w 802"/>
                <a:gd name="T15" fmla="*/ 544 h 801"/>
                <a:gd name="T16" fmla="*/ 311 w 802"/>
                <a:gd name="T17" fmla="*/ 579 h 801"/>
                <a:gd name="T18" fmla="*/ 369 w 802"/>
                <a:gd name="T19" fmla="*/ 598 h 801"/>
                <a:gd name="T20" fmla="*/ 432 w 802"/>
                <a:gd name="T21" fmla="*/ 598 h 801"/>
                <a:gd name="T22" fmla="*/ 493 w 802"/>
                <a:gd name="T23" fmla="*/ 578 h 801"/>
                <a:gd name="T24" fmla="*/ 545 w 802"/>
                <a:gd name="T25" fmla="*/ 541 h 801"/>
                <a:gd name="T26" fmla="*/ 580 w 802"/>
                <a:gd name="T27" fmla="*/ 491 h 801"/>
                <a:gd name="T28" fmla="*/ 599 w 802"/>
                <a:gd name="T29" fmla="*/ 432 h 801"/>
                <a:gd name="T30" fmla="*/ 599 w 802"/>
                <a:gd name="T31" fmla="*/ 369 h 801"/>
                <a:gd name="T32" fmla="*/ 579 w 802"/>
                <a:gd name="T33" fmla="*/ 307 h 801"/>
                <a:gd name="T34" fmla="*/ 541 w 802"/>
                <a:gd name="T35" fmla="*/ 257 h 801"/>
                <a:gd name="T36" fmla="*/ 491 w 802"/>
                <a:gd name="T37" fmla="*/ 222 h 801"/>
                <a:gd name="T38" fmla="*/ 432 w 802"/>
                <a:gd name="T39" fmla="*/ 203 h 801"/>
                <a:gd name="T40" fmla="*/ 411 w 802"/>
                <a:gd name="T41" fmla="*/ 0 h 801"/>
                <a:gd name="T42" fmla="*/ 499 w 802"/>
                <a:gd name="T43" fmla="*/ 12 h 801"/>
                <a:gd name="T44" fmla="*/ 581 w 802"/>
                <a:gd name="T45" fmla="*/ 43 h 801"/>
                <a:gd name="T46" fmla="*/ 655 w 802"/>
                <a:gd name="T47" fmla="*/ 91 h 801"/>
                <a:gd name="T48" fmla="*/ 718 w 802"/>
                <a:gd name="T49" fmla="*/ 154 h 801"/>
                <a:gd name="T50" fmla="*/ 765 w 802"/>
                <a:gd name="T51" fmla="*/ 231 h 801"/>
                <a:gd name="T52" fmla="*/ 793 w 802"/>
                <a:gd name="T53" fmla="*/ 320 h 801"/>
                <a:gd name="T54" fmla="*/ 802 w 802"/>
                <a:gd name="T55" fmla="*/ 411 h 801"/>
                <a:gd name="T56" fmla="*/ 790 w 802"/>
                <a:gd name="T57" fmla="*/ 498 h 801"/>
                <a:gd name="T58" fmla="*/ 759 w 802"/>
                <a:gd name="T59" fmla="*/ 580 h 801"/>
                <a:gd name="T60" fmla="*/ 711 w 802"/>
                <a:gd name="T61" fmla="*/ 654 h 801"/>
                <a:gd name="T62" fmla="*/ 648 w 802"/>
                <a:gd name="T63" fmla="*/ 717 h 801"/>
                <a:gd name="T64" fmla="*/ 570 w 802"/>
                <a:gd name="T65" fmla="*/ 764 h 801"/>
                <a:gd name="T66" fmla="*/ 482 w 802"/>
                <a:gd name="T67" fmla="*/ 792 h 801"/>
                <a:gd name="T68" fmla="*/ 391 w 802"/>
                <a:gd name="T69" fmla="*/ 801 h 801"/>
                <a:gd name="T70" fmla="*/ 303 w 802"/>
                <a:gd name="T71" fmla="*/ 789 h 801"/>
                <a:gd name="T72" fmla="*/ 220 w 802"/>
                <a:gd name="T73" fmla="*/ 758 h 801"/>
                <a:gd name="T74" fmla="*/ 146 w 802"/>
                <a:gd name="T75" fmla="*/ 710 h 801"/>
                <a:gd name="T76" fmla="*/ 84 w 802"/>
                <a:gd name="T77" fmla="*/ 646 h 801"/>
                <a:gd name="T78" fmla="*/ 37 w 802"/>
                <a:gd name="T79" fmla="*/ 570 h 801"/>
                <a:gd name="T80" fmla="*/ 9 w 802"/>
                <a:gd name="T81" fmla="*/ 481 h 801"/>
                <a:gd name="T82" fmla="*/ 0 w 802"/>
                <a:gd name="T83" fmla="*/ 390 h 801"/>
                <a:gd name="T84" fmla="*/ 12 w 802"/>
                <a:gd name="T85" fmla="*/ 303 h 801"/>
                <a:gd name="T86" fmla="*/ 43 w 802"/>
                <a:gd name="T87" fmla="*/ 220 h 801"/>
                <a:gd name="T88" fmla="*/ 91 w 802"/>
                <a:gd name="T89" fmla="*/ 146 h 801"/>
                <a:gd name="T90" fmla="*/ 154 w 802"/>
                <a:gd name="T91" fmla="*/ 84 h 801"/>
                <a:gd name="T92" fmla="*/ 232 w 802"/>
                <a:gd name="T93" fmla="*/ 37 h 801"/>
                <a:gd name="T94" fmla="*/ 320 w 802"/>
                <a:gd name="T95" fmla="*/ 7 h 801"/>
                <a:gd name="T96" fmla="*/ 411 w 802"/>
                <a:gd name="T97" fmla="*/ 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2" h="801">
                  <a:moveTo>
                    <a:pt x="401" y="200"/>
                  </a:moveTo>
                  <a:lnTo>
                    <a:pt x="369" y="203"/>
                  </a:lnTo>
                  <a:lnTo>
                    <a:pt x="338" y="210"/>
                  </a:lnTo>
                  <a:lnTo>
                    <a:pt x="307" y="223"/>
                  </a:lnTo>
                  <a:lnTo>
                    <a:pt x="281" y="240"/>
                  </a:lnTo>
                  <a:lnTo>
                    <a:pt x="257" y="260"/>
                  </a:lnTo>
                  <a:lnTo>
                    <a:pt x="238" y="284"/>
                  </a:lnTo>
                  <a:lnTo>
                    <a:pt x="222" y="310"/>
                  </a:lnTo>
                  <a:lnTo>
                    <a:pt x="210" y="339"/>
                  </a:lnTo>
                  <a:lnTo>
                    <a:pt x="203" y="369"/>
                  </a:lnTo>
                  <a:lnTo>
                    <a:pt x="201" y="400"/>
                  </a:lnTo>
                  <a:lnTo>
                    <a:pt x="203" y="432"/>
                  </a:lnTo>
                  <a:lnTo>
                    <a:pt x="210" y="463"/>
                  </a:lnTo>
                  <a:lnTo>
                    <a:pt x="223" y="493"/>
                  </a:lnTo>
                  <a:lnTo>
                    <a:pt x="240" y="520"/>
                  </a:lnTo>
                  <a:lnTo>
                    <a:pt x="261" y="544"/>
                  </a:lnTo>
                  <a:lnTo>
                    <a:pt x="284" y="563"/>
                  </a:lnTo>
                  <a:lnTo>
                    <a:pt x="311" y="579"/>
                  </a:lnTo>
                  <a:lnTo>
                    <a:pt x="340" y="591"/>
                  </a:lnTo>
                  <a:lnTo>
                    <a:pt x="369" y="598"/>
                  </a:lnTo>
                  <a:lnTo>
                    <a:pt x="400" y="600"/>
                  </a:lnTo>
                  <a:lnTo>
                    <a:pt x="432" y="598"/>
                  </a:lnTo>
                  <a:lnTo>
                    <a:pt x="463" y="591"/>
                  </a:lnTo>
                  <a:lnTo>
                    <a:pt x="493" y="578"/>
                  </a:lnTo>
                  <a:lnTo>
                    <a:pt x="521" y="561"/>
                  </a:lnTo>
                  <a:lnTo>
                    <a:pt x="545" y="541"/>
                  </a:lnTo>
                  <a:lnTo>
                    <a:pt x="564" y="517"/>
                  </a:lnTo>
                  <a:lnTo>
                    <a:pt x="580" y="491"/>
                  </a:lnTo>
                  <a:lnTo>
                    <a:pt x="592" y="462"/>
                  </a:lnTo>
                  <a:lnTo>
                    <a:pt x="599" y="432"/>
                  </a:lnTo>
                  <a:lnTo>
                    <a:pt x="601" y="401"/>
                  </a:lnTo>
                  <a:lnTo>
                    <a:pt x="599" y="369"/>
                  </a:lnTo>
                  <a:lnTo>
                    <a:pt x="592" y="338"/>
                  </a:lnTo>
                  <a:lnTo>
                    <a:pt x="579" y="307"/>
                  </a:lnTo>
                  <a:lnTo>
                    <a:pt x="562" y="280"/>
                  </a:lnTo>
                  <a:lnTo>
                    <a:pt x="541" y="257"/>
                  </a:lnTo>
                  <a:lnTo>
                    <a:pt x="518" y="238"/>
                  </a:lnTo>
                  <a:lnTo>
                    <a:pt x="491" y="222"/>
                  </a:lnTo>
                  <a:lnTo>
                    <a:pt x="462" y="210"/>
                  </a:lnTo>
                  <a:lnTo>
                    <a:pt x="432" y="203"/>
                  </a:lnTo>
                  <a:lnTo>
                    <a:pt x="401" y="200"/>
                  </a:lnTo>
                  <a:close/>
                  <a:moveTo>
                    <a:pt x="411" y="0"/>
                  </a:moveTo>
                  <a:lnTo>
                    <a:pt x="456" y="3"/>
                  </a:lnTo>
                  <a:lnTo>
                    <a:pt x="499" y="12"/>
                  </a:lnTo>
                  <a:lnTo>
                    <a:pt x="541" y="26"/>
                  </a:lnTo>
                  <a:lnTo>
                    <a:pt x="581" y="43"/>
                  </a:lnTo>
                  <a:lnTo>
                    <a:pt x="619" y="65"/>
                  </a:lnTo>
                  <a:lnTo>
                    <a:pt x="655" y="91"/>
                  </a:lnTo>
                  <a:lnTo>
                    <a:pt x="688" y="120"/>
                  </a:lnTo>
                  <a:lnTo>
                    <a:pt x="718" y="154"/>
                  </a:lnTo>
                  <a:lnTo>
                    <a:pt x="743" y="191"/>
                  </a:lnTo>
                  <a:lnTo>
                    <a:pt x="765" y="231"/>
                  </a:lnTo>
                  <a:lnTo>
                    <a:pt x="782" y="275"/>
                  </a:lnTo>
                  <a:lnTo>
                    <a:pt x="793" y="320"/>
                  </a:lnTo>
                  <a:lnTo>
                    <a:pt x="801" y="366"/>
                  </a:lnTo>
                  <a:lnTo>
                    <a:pt x="802" y="411"/>
                  </a:lnTo>
                  <a:lnTo>
                    <a:pt x="799" y="455"/>
                  </a:lnTo>
                  <a:lnTo>
                    <a:pt x="790" y="498"/>
                  </a:lnTo>
                  <a:lnTo>
                    <a:pt x="776" y="541"/>
                  </a:lnTo>
                  <a:lnTo>
                    <a:pt x="759" y="580"/>
                  </a:lnTo>
                  <a:lnTo>
                    <a:pt x="737" y="619"/>
                  </a:lnTo>
                  <a:lnTo>
                    <a:pt x="711" y="654"/>
                  </a:lnTo>
                  <a:lnTo>
                    <a:pt x="681" y="687"/>
                  </a:lnTo>
                  <a:lnTo>
                    <a:pt x="648" y="717"/>
                  </a:lnTo>
                  <a:lnTo>
                    <a:pt x="611" y="742"/>
                  </a:lnTo>
                  <a:lnTo>
                    <a:pt x="570" y="764"/>
                  </a:lnTo>
                  <a:lnTo>
                    <a:pt x="526" y="781"/>
                  </a:lnTo>
                  <a:lnTo>
                    <a:pt x="482" y="792"/>
                  </a:lnTo>
                  <a:lnTo>
                    <a:pt x="436" y="800"/>
                  </a:lnTo>
                  <a:lnTo>
                    <a:pt x="391" y="801"/>
                  </a:lnTo>
                  <a:lnTo>
                    <a:pt x="346" y="797"/>
                  </a:lnTo>
                  <a:lnTo>
                    <a:pt x="303" y="789"/>
                  </a:lnTo>
                  <a:lnTo>
                    <a:pt x="261" y="775"/>
                  </a:lnTo>
                  <a:lnTo>
                    <a:pt x="220" y="758"/>
                  </a:lnTo>
                  <a:lnTo>
                    <a:pt x="183" y="736"/>
                  </a:lnTo>
                  <a:lnTo>
                    <a:pt x="146" y="710"/>
                  </a:lnTo>
                  <a:lnTo>
                    <a:pt x="114" y="680"/>
                  </a:lnTo>
                  <a:lnTo>
                    <a:pt x="84" y="646"/>
                  </a:lnTo>
                  <a:lnTo>
                    <a:pt x="59" y="610"/>
                  </a:lnTo>
                  <a:lnTo>
                    <a:pt x="37" y="570"/>
                  </a:lnTo>
                  <a:lnTo>
                    <a:pt x="20" y="526"/>
                  </a:lnTo>
                  <a:lnTo>
                    <a:pt x="9" y="481"/>
                  </a:lnTo>
                  <a:lnTo>
                    <a:pt x="1" y="435"/>
                  </a:lnTo>
                  <a:lnTo>
                    <a:pt x="0" y="390"/>
                  </a:lnTo>
                  <a:lnTo>
                    <a:pt x="3" y="346"/>
                  </a:lnTo>
                  <a:lnTo>
                    <a:pt x="12" y="303"/>
                  </a:lnTo>
                  <a:lnTo>
                    <a:pt x="26" y="260"/>
                  </a:lnTo>
                  <a:lnTo>
                    <a:pt x="43" y="220"/>
                  </a:lnTo>
                  <a:lnTo>
                    <a:pt x="65" y="182"/>
                  </a:lnTo>
                  <a:lnTo>
                    <a:pt x="91" y="146"/>
                  </a:lnTo>
                  <a:lnTo>
                    <a:pt x="121" y="114"/>
                  </a:lnTo>
                  <a:lnTo>
                    <a:pt x="154" y="84"/>
                  </a:lnTo>
                  <a:lnTo>
                    <a:pt x="191" y="59"/>
                  </a:lnTo>
                  <a:lnTo>
                    <a:pt x="232" y="37"/>
                  </a:lnTo>
                  <a:lnTo>
                    <a:pt x="275" y="20"/>
                  </a:lnTo>
                  <a:lnTo>
                    <a:pt x="320" y="7"/>
                  </a:lnTo>
                  <a:lnTo>
                    <a:pt x="366" y="1"/>
                  </a:lnTo>
                  <a:lnTo>
                    <a:pt x="411"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238" name="Freeform 149">
              <a:extLst>
                <a:ext uri="{FF2B5EF4-FFF2-40B4-BE49-F238E27FC236}">
                  <a16:creationId xmlns:a16="http://schemas.microsoft.com/office/drawing/2014/main" id="{C2F04B83-070A-4AA1-A16B-79A22F7534B0}"/>
                </a:ext>
              </a:extLst>
            </p:cNvPr>
            <p:cNvSpPr>
              <a:spLocks/>
            </p:cNvSpPr>
            <p:nvPr/>
          </p:nvSpPr>
          <p:spPr bwMode="auto">
            <a:xfrm>
              <a:off x="3753" y="2354"/>
              <a:ext cx="124" cy="54"/>
            </a:xfrm>
            <a:custGeom>
              <a:avLst/>
              <a:gdLst>
                <a:gd name="T0" fmla="*/ 1249 w 1359"/>
                <a:gd name="T1" fmla="*/ 0 h 589"/>
                <a:gd name="T2" fmla="*/ 1271 w 1359"/>
                <a:gd name="T3" fmla="*/ 0 h 589"/>
                <a:gd name="T4" fmla="*/ 1294 w 1359"/>
                <a:gd name="T5" fmla="*/ 5 h 589"/>
                <a:gd name="T6" fmla="*/ 1313 w 1359"/>
                <a:gd name="T7" fmla="*/ 16 h 589"/>
                <a:gd name="T8" fmla="*/ 1331 w 1359"/>
                <a:gd name="T9" fmla="*/ 30 h 589"/>
                <a:gd name="T10" fmla="*/ 1345 w 1359"/>
                <a:gd name="T11" fmla="*/ 48 h 589"/>
                <a:gd name="T12" fmla="*/ 1354 w 1359"/>
                <a:gd name="T13" fmla="*/ 69 h 589"/>
                <a:gd name="T14" fmla="*/ 1359 w 1359"/>
                <a:gd name="T15" fmla="*/ 93 h 589"/>
                <a:gd name="T16" fmla="*/ 1359 w 1359"/>
                <a:gd name="T17" fmla="*/ 115 h 589"/>
                <a:gd name="T18" fmla="*/ 1353 w 1359"/>
                <a:gd name="T19" fmla="*/ 136 h 589"/>
                <a:gd name="T20" fmla="*/ 1343 w 1359"/>
                <a:gd name="T21" fmla="*/ 157 h 589"/>
                <a:gd name="T22" fmla="*/ 1329 w 1359"/>
                <a:gd name="T23" fmla="*/ 174 h 589"/>
                <a:gd name="T24" fmla="*/ 1311 w 1359"/>
                <a:gd name="T25" fmla="*/ 187 h 589"/>
                <a:gd name="T26" fmla="*/ 1289 w 1359"/>
                <a:gd name="T27" fmla="*/ 198 h 589"/>
                <a:gd name="T28" fmla="*/ 103 w 1359"/>
                <a:gd name="T29" fmla="*/ 589 h 589"/>
                <a:gd name="T30" fmla="*/ 101 w 1359"/>
                <a:gd name="T31" fmla="*/ 582 h 589"/>
                <a:gd name="T32" fmla="*/ 82 w 1359"/>
                <a:gd name="T33" fmla="*/ 534 h 589"/>
                <a:gd name="T34" fmla="*/ 59 w 1359"/>
                <a:gd name="T35" fmla="*/ 488 h 589"/>
                <a:gd name="T36" fmla="*/ 31 w 1359"/>
                <a:gd name="T37" fmla="*/ 447 h 589"/>
                <a:gd name="T38" fmla="*/ 0 w 1359"/>
                <a:gd name="T39" fmla="*/ 408 h 589"/>
                <a:gd name="T40" fmla="*/ 1225 w 1359"/>
                <a:gd name="T41" fmla="*/ 4 h 589"/>
                <a:gd name="T42" fmla="*/ 1249 w 1359"/>
                <a:gd name="T43"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59" h="589">
                  <a:moveTo>
                    <a:pt x="1249" y="0"/>
                  </a:moveTo>
                  <a:lnTo>
                    <a:pt x="1271" y="0"/>
                  </a:lnTo>
                  <a:lnTo>
                    <a:pt x="1294" y="5"/>
                  </a:lnTo>
                  <a:lnTo>
                    <a:pt x="1313" y="16"/>
                  </a:lnTo>
                  <a:lnTo>
                    <a:pt x="1331" y="30"/>
                  </a:lnTo>
                  <a:lnTo>
                    <a:pt x="1345" y="48"/>
                  </a:lnTo>
                  <a:lnTo>
                    <a:pt x="1354" y="69"/>
                  </a:lnTo>
                  <a:lnTo>
                    <a:pt x="1359" y="93"/>
                  </a:lnTo>
                  <a:lnTo>
                    <a:pt x="1359" y="115"/>
                  </a:lnTo>
                  <a:lnTo>
                    <a:pt x="1353" y="136"/>
                  </a:lnTo>
                  <a:lnTo>
                    <a:pt x="1343" y="157"/>
                  </a:lnTo>
                  <a:lnTo>
                    <a:pt x="1329" y="174"/>
                  </a:lnTo>
                  <a:lnTo>
                    <a:pt x="1311" y="187"/>
                  </a:lnTo>
                  <a:lnTo>
                    <a:pt x="1289" y="198"/>
                  </a:lnTo>
                  <a:lnTo>
                    <a:pt x="103" y="589"/>
                  </a:lnTo>
                  <a:lnTo>
                    <a:pt x="101" y="582"/>
                  </a:lnTo>
                  <a:lnTo>
                    <a:pt x="82" y="534"/>
                  </a:lnTo>
                  <a:lnTo>
                    <a:pt x="59" y="488"/>
                  </a:lnTo>
                  <a:lnTo>
                    <a:pt x="31" y="447"/>
                  </a:lnTo>
                  <a:lnTo>
                    <a:pt x="0" y="408"/>
                  </a:lnTo>
                  <a:lnTo>
                    <a:pt x="1225" y="4"/>
                  </a:lnTo>
                  <a:lnTo>
                    <a:pt x="124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239" name="Freeform 150">
              <a:extLst>
                <a:ext uri="{FF2B5EF4-FFF2-40B4-BE49-F238E27FC236}">
                  <a16:creationId xmlns:a16="http://schemas.microsoft.com/office/drawing/2014/main" id="{32D79F69-C406-47AE-A764-2D8D3E6E6574}"/>
                </a:ext>
              </a:extLst>
            </p:cNvPr>
            <p:cNvSpPr>
              <a:spLocks/>
            </p:cNvSpPr>
            <p:nvPr/>
          </p:nvSpPr>
          <p:spPr bwMode="auto">
            <a:xfrm>
              <a:off x="3595" y="2148"/>
              <a:ext cx="135" cy="229"/>
            </a:xfrm>
            <a:custGeom>
              <a:avLst/>
              <a:gdLst>
                <a:gd name="T0" fmla="*/ 444 w 1489"/>
                <a:gd name="T1" fmla="*/ 4 h 2523"/>
                <a:gd name="T2" fmla="*/ 531 w 1489"/>
                <a:gd name="T3" fmla="*/ 30 h 2523"/>
                <a:gd name="T4" fmla="*/ 609 w 1489"/>
                <a:gd name="T5" fmla="*/ 76 h 2523"/>
                <a:gd name="T6" fmla="*/ 674 w 1489"/>
                <a:gd name="T7" fmla="*/ 138 h 2523"/>
                <a:gd name="T8" fmla="*/ 723 w 1489"/>
                <a:gd name="T9" fmla="*/ 215 h 2523"/>
                <a:gd name="T10" fmla="*/ 1489 w 1489"/>
                <a:gd name="T11" fmla="*/ 2523 h 2523"/>
                <a:gd name="T12" fmla="*/ 1381 w 1489"/>
                <a:gd name="T13" fmla="*/ 2507 h 2523"/>
                <a:gd name="T14" fmla="*/ 1271 w 1489"/>
                <a:gd name="T15" fmla="*/ 2514 h 2523"/>
                <a:gd name="T16" fmla="*/ 535 w 1489"/>
                <a:gd name="T17" fmla="*/ 294 h 2523"/>
                <a:gd name="T18" fmla="*/ 497 w 1489"/>
                <a:gd name="T19" fmla="*/ 247 h 2523"/>
                <a:gd name="T20" fmla="*/ 445 w 1489"/>
                <a:gd name="T21" fmla="*/ 215 h 2523"/>
                <a:gd name="T22" fmla="*/ 387 w 1489"/>
                <a:gd name="T23" fmla="*/ 203 h 2523"/>
                <a:gd name="T24" fmla="*/ 325 w 1489"/>
                <a:gd name="T25" fmla="*/ 212 h 2523"/>
                <a:gd name="T26" fmla="*/ 270 w 1489"/>
                <a:gd name="T27" fmla="*/ 241 h 2523"/>
                <a:gd name="T28" fmla="*/ 230 w 1489"/>
                <a:gd name="T29" fmla="*/ 287 h 2523"/>
                <a:gd name="T30" fmla="*/ 207 w 1489"/>
                <a:gd name="T31" fmla="*/ 342 h 2523"/>
                <a:gd name="T32" fmla="*/ 205 w 1489"/>
                <a:gd name="T33" fmla="*/ 403 h 2523"/>
                <a:gd name="T34" fmla="*/ 217 w 1489"/>
                <a:gd name="T35" fmla="*/ 458 h 2523"/>
                <a:gd name="T36" fmla="*/ 211 w 1489"/>
                <a:gd name="T37" fmla="*/ 501 h 2523"/>
                <a:gd name="T38" fmla="*/ 187 w 1489"/>
                <a:gd name="T39" fmla="*/ 539 h 2523"/>
                <a:gd name="T40" fmla="*/ 147 w 1489"/>
                <a:gd name="T41" fmla="*/ 563 h 2523"/>
                <a:gd name="T42" fmla="*/ 101 w 1489"/>
                <a:gd name="T43" fmla="*/ 567 h 2523"/>
                <a:gd name="T44" fmla="*/ 60 w 1489"/>
                <a:gd name="T45" fmla="*/ 551 h 2523"/>
                <a:gd name="T46" fmla="*/ 29 w 1489"/>
                <a:gd name="T47" fmla="*/ 519 h 2523"/>
                <a:gd name="T48" fmla="*/ 6 w 1489"/>
                <a:gd name="T49" fmla="*/ 452 h 2523"/>
                <a:gd name="T50" fmla="*/ 0 w 1489"/>
                <a:gd name="T51" fmla="*/ 359 h 2523"/>
                <a:gd name="T52" fmla="*/ 15 w 1489"/>
                <a:gd name="T53" fmla="*/ 271 h 2523"/>
                <a:gd name="T54" fmla="*/ 51 w 1489"/>
                <a:gd name="T55" fmla="*/ 189 h 2523"/>
                <a:gd name="T56" fmla="*/ 105 w 1489"/>
                <a:gd name="T57" fmla="*/ 116 h 2523"/>
                <a:gd name="T58" fmla="*/ 175 w 1489"/>
                <a:gd name="T59" fmla="*/ 59 h 2523"/>
                <a:gd name="T60" fmla="*/ 261 w 1489"/>
                <a:gd name="T61" fmla="*/ 18 h 2523"/>
                <a:gd name="T62" fmla="*/ 353 w 1489"/>
                <a:gd name="T63" fmla="*/ 0 h 2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9" h="2523">
                  <a:moveTo>
                    <a:pt x="399" y="0"/>
                  </a:moveTo>
                  <a:lnTo>
                    <a:pt x="444" y="4"/>
                  </a:lnTo>
                  <a:lnTo>
                    <a:pt x="488" y="15"/>
                  </a:lnTo>
                  <a:lnTo>
                    <a:pt x="531" y="30"/>
                  </a:lnTo>
                  <a:lnTo>
                    <a:pt x="570" y="50"/>
                  </a:lnTo>
                  <a:lnTo>
                    <a:pt x="609" y="76"/>
                  </a:lnTo>
                  <a:lnTo>
                    <a:pt x="643" y="104"/>
                  </a:lnTo>
                  <a:lnTo>
                    <a:pt x="674" y="138"/>
                  </a:lnTo>
                  <a:lnTo>
                    <a:pt x="700" y="175"/>
                  </a:lnTo>
                  <a:lnTo>
                    <a:pt x="723" y="215"/>
                  </a:lnTo>
                  <a:lnTo>
                    <a:pt x="741" y="260"/>
                  </a:lnTo>
                  <a:lnTo>
                    <a:pt x="1489" y="2523"/>
                  </a:lnTo>
                  <a:lnTo>
                    <a:pt x="1435" y="2512"/>
                  </a:lnTo>
                  <a:lnTo>
                    <a:pt x="1381" y="2507"/>
                  </a:lnTo>
                  <a:lnTo>
                    <a:pt x="1326" y="2508"/>
                  </a:lnTo>
                  <a:lnTo>
                    <a:pt x="1271" y="2514"/>
                  </a:lnTo>
                  <a:lnTo>
                    <a:pt x="547" y="324"/>
                  </a:lnTo>
                  <a:lnTo>
                    <a:pt x="535" y="294"/>
                  </a:lnTo>
                  <a:lnTo>
                    <a:pt x="518" y="269"/>
                  </a:lnTo>
                  <a:lnTo>
                    <a:pt x="497" y="247"/>
                  </a:lnTo>
                  <a:lnTo>
                    <a:pt x="472" y="229"/>
                  </a:lnTo>
                  <a:lnTo>
                    <a:pt x="445" y="215"/>
                  </a:lnTo>
                  <a:lnTo>
                    <a:pt x="416" y="207"/>
                  </a:lnTo>
                  <a:lnTo>
                    <a:pt x="387" y="203"/>
                  </a:lnTo>
                  <a:lnTo>
                    <a:pt x="356" y="205"/>
                  </a:lnTo>
                  <a:lnTo>
                    <a:pt x="325" y="212"/>
                  </a:lnTo>
                  <a:lnTo>
                    <a:pt x="296" y="224"/>
                  </a:lnTo>
                  <a:lnTo>
                    <a:pt x="270" y="241"/>
                  </a:lnTo>
                  <a:lnTo>
                    <a:pt x="248" y="262"/>
                  </a:lnTo>
                  <a:lnTo>
                    <a:pt x="230" y="287"/>
                  </a:lnTo>
                  <a:lnTo>
                    <a:pt x="217" y="314"/>
                  </a:lnTo>
                  <a:lnTo>
                    <a:pt x="207" y="342"/>
                  </a:lnTo>
                  <a:lnTo>
                    <a:pt x="204" y="372"/>
                  </a:lnTo>
                  <a:lnTo>
                    <a:pt x="205" y="403"/>
                  </a:lnTo>
                  <a:lnTo>
                    <a:pt x="212" y="434"/>
                  </a:lnTo>
                  <a:lnTo>
                    <a:pt x="217" y="458"/>
                  </a:lnTo>
                  <a:lnTo>
                    <a:pt x="217" y="480"/>
                  </a:lnTo>
                  <a:lnTo>
                    <a:pt x="211" y="501"/>
                  </a:lnTo>
                  <a:lnTo>
                    <a:pt x="201" y="522"/>
                  </a:lnTo>
                  <a:lnTo>
                    <a:pt x="187" y="539"/>
                  </a:lnTo>
                  <a:lnTo>
                    <a:pt x="169" y="554"/>
                  </a:lnTo>
                  <a:lnTo>
                    <a:pt x="147" y="563"/>
                  </a:lnTo>
                  <a:lnTo>
                    <a:pt x="124" y="567"/>
                  </a:lnTo>
                  <a:lnTo>
                    <a:pt x="101" y="567"/>
                  </a:lnTo>
                  <a:lnTo>
                    <a:pt x="80" y="562"/>
                  </a:lnTo>
                  <a:lnTo>
                    <a:pt x="60" y="551"/>
                  </a:lnTo>
                  <a:lnTo>
                    <a:pt x="43" y="538"/>
                  </a:lnTo>
                  <a:lnTo>
                    <a:pt x="29" y="519"/>
                  </a:lnTo>
                  <a:lnTo>
                    <a:pt x="18" y="498"/>
                  </a:lnTo>
                  <a:lnTo>
                    <a:pt x="6" y="452"/>
                  </a:lnTo>
                  <a:lnTo>
                    <a:pt x="0" y="405"/>
                  </a:lnTo>
                  <a:lnTo>
                    <a:pt x="0" y="359"/>
                  </a:lnTo>
                  <a:lnTo>
                    <a:pt x="5" y="315"/>
                  </a:lnTo>
                  <a:lnTo>
                    <a:pt x="15" y="271"/>
                  </a:lnTo>
                  <a:lnTo>
                    <a:pt x="31" y="228"/>
                  </a:lnTo>
                  <a:lnTo>
                    <a:pt x="51" y="189"/>
                  </a:lnTo>
                  <a:lnTo>
                    <a:pt x="76" y="150"/>
                  </a:lnTo>
                  <a:lnTo>
                    <a:pt x="105" y="116"/>
                  </a:lnTo>
                  <a:lnTo>
                    <a:pt x="138" y="85"/>
                  </a:lnTo>
                  <a:lnTo>
                    <a:pt x="175" y="59"/>
                  </a:lnTo>
                  <a:lnTo>
                    <a:pt x="217" y="36"/>
                  </a:lnTo>
                  <a:lnTo>
                    <a:pt x="261" y="18"/>
                  </a:lnTo>
                  <a:lnTo>
                    <a:pt x="306" y="6"/>
                  </a:lnTo>
                  <a:lnTo>
                    <a:pt x="353" y="0"/>
                  </a:lnTo>
                  <a:lnTo>
                    <a:pt x="39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grpSp>
      <p:sp>
        <p:nvSpPr>
          <p:cNvPr id="241" name="IsoscelesTriangle104455">
            <a:extLst>
              <a:ext uri="{FF2B5EF4-FFF2-40B4-BE49-F238E27FC236}">
                <a16:creationId xmlns:a16="http://schemas.microsoft.com/office/drawing/2014/main" id="{1BF1D2CB-61DD-4E73-AD3A-37515D1544B1}"/>
              </a:ext>
            </a:extLst>
          </p:cNvPr>
          <p:cNvSpPr/>
          <p:nvPr/>
        </p:nvSpPr>
        <p:spPr>
          <a:xfrm rot="10800000">
            <a:off x="4834082" y="2359462"/>
            <a:ext cx="361950" cy="155575"/>
          </a:xfrm>
          <a:prstGeom prst="triangle">
            <a:avLst/>
          </a:prstGeom>
          <a:solidFill>
            <a:srgbClr val="8D9399"/>
          </a:solidFill>
          <a:ln w="22225" cap="flat" cmpd="sng" algn="ctr">
            <a:solidFill>
              <a:srgbClr val="FFFFFF"/>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sp>
        <p:nvSpPr>
          <p:cNvPr id="242" name="Freeform 5">
            <a:extLst>
              <a:ext uri="{FF2B5EF4-FFF2-40B4-BE49-F238E27FC236}">
                <a16:creationId xmlns:a16="http://schemas.microsoft.com/office/drawing/2014/main" id="{BD8AE146-2A75-4D19-849F-2016217D9C37}"/>
              </a:ext>
            </a:extLst>
          </p:cNvPr>
          <p:cNvSpPr>
            <a:spLocks noChangeAspect="1" noEditPoints="1"/>
          </p:cNvSpPr>
          <p:nvPr/>
        </p:nvSpPr>
        <p:spPr bwMode="auto">
          <a:xfrm>
            <a:off x="6863444" y="4982624"/>
            <a:ext cx="199678" cy="178998"/>
          </a:xfrm>
          <a:custGeom>
            <a:avLst/>
            <a:gdLst>
              <a:gd name="T0" fmla="*/ 440 w 2320"/>
              <a:gd name="T1" fmla="*/ 480 h 2080"/>
              <a:gd name="T2" fmla="*/ 440 w 2320"/>
              <a:gd name="T3" fmla="*/ 560 h 2080"/>
              <a:gd name="T4" fmla="*/ 200 w 2320"/>
              <a:gd name="T5" fmla="*/ 560 h 2080"/>
              <a:gd name="T6" fmla="*/ 200 w 2320"/>
              <a:gd name="T7" fmla="*/ 2000 h 2080"/>
              <a:gd name="T8" fmla="*/ 520 w 2320"/>
              <a:gd name="T9" fmla="*/ 2000 h 2080"/>
              <a:gd name="T10" fmla="*/ 520 w 2320"/>
              <a:gd name="T11" fmla="*/ 0 h 2080"/>
              <a:gd name="T12" fmla="*/ 1800 w 2320"/>
              <a:gd name="T13" fmla="*/ 0 h 2080"/>
              <a:gd name="T14" fmla="*/ 1800 w 2320"/>
              <a:gd name="T15" fmla="*/ 2000 h 2080"/>
              <a:gd name="T16" fmla="*/ 2120 w 2320"/>
              <a:gd name="T17" fmla="*/ 2000 h 2080"/>
              <a:gd name="T18" fmla="*/ 2120 w 2320"/>
              <a:gd name="T19" fmla="*/ 560 h 2080"/>
              <a:gd name="T20" fmla="*/ 1880 w 2320"/>
              <a:gd name="T21" fmla="*/ 560 h 2080"/>
              <a:gd name="T22" fmla="*/ 1880 w 2320"/>
              <a:gd name="T23" fmla="*/ 480 h 2080"/>
              <a:gd name="T24" fmla="*/ 2200 w 2320"/>
              <a:gd name="T25" fmla="*/ 480 h 2080"/>
              <a:gd name="T26" fmla="*/ 2200 w 2320"/>
              <a:gd name="T27" fmla="*/ 2000 h 2080"/>
              <a:gd name="T28" fmla="*/ 2320 w 2320"/>
              <a:gd name="T29" fmla="*/ 2000 h 2080"/>
              <a:gd name="T30" fmla="*/ 2320 w 2320"/>
              <a:gd name="T31" fmla="*/ 2080 h 2080"/>
              <a:gd name="T32" fmla="*/ 0 w 2320"/>
              <a:gd name="T33" fmla="*/ 2080 h 2080"/>
              <a:gd name="T34" fmla="*/ 0 w 2320"/>
              <a:gd name="T35" fmla="*/ 2000 h 2080"/>
              <a:gd name="T36" fmla="*/ 120 w 2320"/>
              <a:gd name="T37" fmla="*/ 2000 h 2080"/>
              <a:gd name="T38" fmla="*/ 120 w 2320"/>
              <a:gd name="T39" fmla="*/ 480 h 2080"/>
              <a:gd name="T40" fmla="*/ 440 w 2320"/>
              <a:gd name="T41" fmla="*/ 480 h 2080"/>
              <a:gd name="T42" fmla="*/ 1400 w 2320"/>
              <a:gd name="T43" fmla="*/ 1440 h 2080"/>
              <a:gd name="T44" fmla="*/ 1400 w 2320"/>
              <a:gd name="T45" fmla="*/ 2000 h 2080"/>
              <a:gd name="T46" fmla="*/ 1720 w 2320"/>
              <a:gd name="T47" fmla="*/ 2000 h 2080"/>
              <a:gd name="T48" fmla="*/ 1720 w 2320"/>
              <a:gd name="T49" fmla="*/ 80 h 2080"/>
              <a:gd name="T50" fmla="*/ 600 w 2320"/>
              <a:gd name="T51" fmla="*/ 80 h 2080"/>
              <a:gd name="T52" fmla="*/ 600 w 2320"/>
              <a:gd name="T53" fmla="*/ 2000 h 2080"/>
              <a:gd name="T54" fmla="*/ 920 w 2320"/>
              <a:gd name="T55" fmla="*/ 2000 h 2080"/>
              <a:gd name="T56" fmla="*/ 920 w 2320"/>
              <a:gd name="T57" fmla="*/ 1440 h 2080"/>
              <a:gd name="T58" fmla="*/ 1400 w 2320"/>
              <a:gd name="T59" fmla="*/ 1440 h 2080"/>
              <a:gd name="T60" fmla="*/ 1320 w 2320"/>
              <a:gd name="T61" fmla="*/ 1520 h 2080"/>
              <a:gd name="T62" fmla="*/ 1000 w 2320"/>
              <a:gd name="T63" fmla="*/ 1520 h 2080"/>
              <a:gd name="T64" fmla="*/ 1000 w 2320"/>
              <a:gd name="T65" fmla="*/ 2000 h 2080"/>
              <a:gd name="T66" fmla="*/ 1320 w 2320"/>
              <a:gd name="T67" fmla="*/ 2000 h 2080"/>
              <a:gd name="T68" fmla="*/ 1320 w 2320"/>
              <a:gd name="T69" fmla="*/ 1520 h 2080"/>
              <a:gd name="T70" fmla="*/ 840 w 2320"/>
              <a:gd name="T71" fmla="*/ 720 h 2080"/>
              <a:gd name="T72" fmla="*/ 840 w 2320"/>
              <a:gd name="T73" fmla="*/ 560 h 2080"/>
              <a:gd name="T74" fmla="*/ 1080 w 2320"/>
              <a:gd name="T75" fmla="*/ 560 h 2080"/>
              <a:gd name="T76" fmla="*/ 1080 w 2320"/>
              <a:gd name="T77" fmla="*/ 320 h 2080"/>
              <a:gd name="T78" fmla="*/ 1240 w 2320"/>
              <a:gd name="T79" fmla="*/ 320 h 2080"/>
              <a:gd name="T80" fmla="*/ 1240 w 2320"/>
              <a:gd name="T81" fmla="*/ 560 h 2080"/>
              <a:gd name="T82" fmla="*/ 1480 w 2320"/>
              <a:gd name="T83" fmla="*/ 560 h 2080"/>
              <a:gd name="T84" fmla="*/ 1480 w 2320"/>
              <a:gd name="T85" fmla="*/ 720 h 2080"/>
              <a:gd name="T86" fmla="*/ 1240 w 2320"/>
              <a:gd name="T87" fmla="*/ 720 h 2080"/>
              <a:gd name="T88" fmla="*/ 1240 w 2320"/>
              <a:gd name="T89" fmla="*/ 960 h 2080"/>
              <a:gd name="T90" fmla="*/ 1080 w 2320"/>
              <a:gd name="T91" fmla="*/ 960 h 2080"/>
              <a:gd name="T92" fmla="*/ 1080 w 2320"/>
              <a:gd name="T93" fmla="*/ 720 h 2080"/>
              <a:gd name="T94" fmla="*/ 840 w 2320"/>
              <a:gd name="T95" fmla="*/ 72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0" h="2080">
                <a:moveTo>
                  <a:pt x="440" y="480"/>
                </a:moveTo>
                <a:cubicBezTo>
                  <a:pt x="440" y="560"/>
                  <a:pt x="440" y="560"/>
                  <a:pt x="440" y="560"/>
                </a:cubicBezTo>
                <a:cubicBezTo>
                  <a:pt x="200" y="560"/>
                  <a:pt x="200" y="560"/>
                  <a:pt x="200" y="560"/>
                </a:cubicBezTo>
                <a:cubicBezTo>
                  <a:pt x="200" y="2000"/>
                  <a:pt x="200" y="2000"/>
                  <a:pt x="200" y="2000"/>
                </a:cubicBezTo>
                <a:cubicBezTo>
                  <a:pt x="520" y="2000"/>
                  <a:pt x="520" y="2000"/>
                  <a:pt x="520" y="2000"/>
                </a:cubicBezTo>
                <a:cubicBezTo>
                  <a:pt x="520" y="0"/>
                  <a:pt x="520" y="0"/>
                  <a:pt x="520" y="0"/>
                </a:cubicBezTo>
                <a:cubicBezTo>
                  <a:pt x="1800" y="0"/>
                  <a:pt x="1800" y="0"/>
                  <a:pt x="1800" y="0"/>
                </a:cubicBezTo>
                <a:cubicBezTo>
                  <a:pt x="1800" y="2000"/>
                  <a:pt x="1800" y="2000"/>
                  <a:pt x="1800" y="2000"/>
                </a:cubicBezTo>
                <a:cubicBezTo>
                  <a:pt x="2120" y="2000"/>
                  <a:pt x="2120" y="2000"/>
                  <a:pt x="2120" y="2000"/>
                </a:cubicBezTo>
                <a:cubicBezTo>
                  <a:pt x="2120" y="560"/>
                  <a:pt x="2120" y="560"/>
                  <a:pt x="2120" y="560"/>
                </a:cubicBezTo>
                <a:cubicBezTo>
                  <a:pt x="1880" y="560"/>
                  <a:pt x="1880" y="560"/>
                  <a:pt x="1880" y="560"/>
                </a:cubicBezTo>
                <a:cubicBezTo>
                  <a:pt x="1880" y="480"/>
                  <a:pt x="1880" y="480"/>
                  <a:pt x="1880" y="480"/>
                </a:cubicBezTo>
                <a:cubicBezTo>
                  <a:pt x="2200" y="480"/>
                  <a:pt x="2200" y="480"/>
                  <a:pt x="2200" y="480"/>
                </a:cubicBezTo>
                <a:cubicBezTo>
                  <a:pt x="2200" y="2000"/>
                  <a:pt x="2200" y="2000"/>
                  <a:pt x="2200" y="2000"/>
                </a:cubicBezTo>
                <a:cubicBezTo>
                  <a:pt x="2320" y="2000"/>
                  <a:pt x="2320" y="2000"/>
                  <a:pt x="2320" y="2000"/>
                </a:cubicBezTo>
                <a:cubicBezTo>
                  <a:pt x="2320" y="2080"/>
                  <a:pt x="2320" y="2080"/>
                  <a:pt x="2320" y="2080"/>
                </a:cubicBezTo>
                <a:cubicBezTo>
                  <a:pt x="1547" y="2080"/>
                  <a:pt x="773" y="2080"/>
                  <a:pt x="0" y="2080"/>
                </a:cubicBezTo>
                <a:cubicBezTo>
                  <a:pt x="0" y="2000"/>
                  <a:pt x="0" y="2000"/>
                  <a:pt x="0" y="2000"/>
                </a:cubicBezTo>
                <a:cubicBezTo>
                  <a:pt x="120" y="2000"/>
                  <a:pt x="120" y="2000"/>
                  <a:pt x="120" y="2000"/>
                </a:cubicBezTo>
                <a:cubicBezTo>
                  <a:pt x="120" y="480"/>
                  <a:pt x="120" y="480"/>
                  <a:pt x="120" y="480"/>
                </a:cubicBezTo>
                <a:lnTo>
                  <a:pt x="440" y="480"/>
                </a:lnTo>
                <a:close/>
                <a:moveTo>
                  <a:pt x="1400" y="1440"/>
                </a:moveTo>
                <a:cubicBezTo>
                  <a:pt x="1400" y="2000"/>
                  <a:pt x="1400" y="2000"/>
                  <a:pt x="1400" y="2000"/>
                </a:cubicBezTo>
                <a:cubicBezTo>
                  <a:pt x="1720" y="2000"/>
                  <a:pt x="1720" y="2000"/>
                  <a:pt x="1720" y="2000"/>
                </a:cubicBezTo>
                <a:cubicBezTo>
                  <a:pt x="1720" y="80"/>
                  <a:pt x="1720" y="80"/>
                  <a:pt x="1720" y="80"/>
                </a:cubicBezTo>
                <a:cubicBezTo>
                  <a:pt x="600" y="80"/>
                  <a:pt x="600" y="80"/>
                  <a:pt x="600" y="80"/>
                </a:cubicBezTo>
                <a:cubicBezTo>
                  <a:pt x="600" y="2000"/>
                  <a:pt x="600" y="2000"/>
                  <a:pt x="600" y="2000"/>
                </a:cubicBezTo>
                <a:cubicBezTo>
                  <a:pt x="920" y="2000"/>
                  <a:pt x="920" y="2000"/>
                  <a:pt x="920" y="2000"/>
                </a:cubicBezTo>
                <a:cubicBezTo>
                  <a:pt x="920" y="1440"/>
                  <a:pt x="920" y="1440"/>
                  <a:pt x="920" y="1440"/>
                </a:cubicBezTo>
                <a:lnTo>
                  <a:pt x="1400" y="1440"/>
                </a:lnTo>
                <a:close/>
                <a:moveTo>
                  <a:pt x="1320" y="1520"/>
                </a:moveTo>
                <a:cubicBezTo>
                  <a:pt x="1000" y="1520"/>
                  <a:pt x="1000" y="1520"/>
                  <a:pt x="1000" y="1520"/>
                </a:cubicBezTo>
                <a:cubicBezTo>
                  <a:pt x="1000" y="2000"/>
                  <a:pt x="1000" y="2000"/>
                  <a:pt x="1000" y="2000"/>
                </a:cubicBezTo>
                <a:cubicBezTo>
                  <a:pt x="1320" y="2000"/>
                  <a:pt x="1320" y="2000"/>
                  <a:pt x="1320" y="2000"/>
                </a:cubicBezTo>
                <a:lnTo>
                  <a:pt x="1320" y="1520"/>
                </a:lnTo>
                <a:close/>
                <a:moveTo>
                  <a:pt x="840" y="720"/>
                </a:moveTo>
                <a:cubicBezTo>
                  <a:pt x="840" y="560"/>
                  <a:pt x="840" y="560"/>
                  <a:pt x="840" y="560"/>
                </a:cubicBezTo>
                <a:cubicBezTo>
                  <a:pt x="1080" y="560"/>
                  <a:pt x="1080" y="560"/>
                  <a:pt x="1080" y="560"/>
                </a:cubicBezTo>
                <a:cubicBezTo>
                  <a:pt x="1080" y="320"/>
                  <a:pt x="1080" y="320"/>
                  <a:pt x="1080" y="320"/>
                </a:cubicBezTo>
                <a:cubicBezTo>
                  <a:pt x="1240" y="320"/>
                  <a:pt x="1240" y="320"/>
                  <a:pt x="1240" y="320"/>
                </a:cubicBezTo>
                <a:cubicBezTo>
                  <a:pt x="1240" y="560"/>
                  <a:pt x="1240" y="560"/>
                  <a:pt x="1240" y="560"/>
                </a:cubicBezTo>
                <a:cubicBezTo>
                  <a:pt x="1480" y="560"/>
                  <a:pt x="1480" y="560"/>
                  <a:pt x="1480" y="560"/>
                </a:cubicBezTo>
                <a:cubicBezTo>
                  <a:pt x="1480" y="720"/>
                  <a:pt x="1480" y="720"/>
                  <a:pt x="1480" y="720"/>
                </a:cubicBezTo>
                <a:cubicBezTo>
                  <a:pt x="1240" y="720"/>
                  <a:pt x="1240" y="720"/>
                  <a:pt x="1240" y="720"/>
                </a:cubicBezTo>
                <a:cubicBezTo>
                  <a:pt x="1240" y="960"/>
                  <a:pt x="1240" y="960"/>
                  <a:pt x="1240" y="960"/>
                </a:cubicBezTo>
                <a:cubicBezTo>
                  <a:pt x="1080" y="960"/>
                  <a:pt x="1080" y="960"/>
                  <a:pt x="1080" y="960"/>
                </a:cubicBezTo>
                <a:cubicBezTo>
                  <a:pt x="1080" y="720"/>
                  <a:pt x="1080" y="720"/>
                  <a:pt x="1080" y="720"/>
                </a:cubicBezTo>
                <a:lnTo>
                  <a:pt x="840" y="720"/>
                </a:lnTo>
                <a:close/>
              </a:path>
            </a:pathLst>
          </a:custGeom>
          <a:solidFill>
            <a:srgbClr val="156C9C"/>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sp>
        <p:nvSpPr>
          <p:cNvPr id="243" name="Freeform 5">
            <a:extLst>
              <a:ext uri="{FF2B5EF4-FFF2-40B4-BE49-F238E27FC236}">
                <a16:creationId xmlns:a16="http://schemas.microsoft.com/office/drawing/2014/main" id="{2F5493D3-1104-4B83-AE68-FA796B475B06}"/>
              </a:ext>
            </a:extLst>
          </p:cNvPr>
          <p:cNvSpPr>
            <a:spLocks noChangeAspect="1" noEditPoints="1"/>
          </p:cNvSpPr>
          <p:nvPr/>
        </p:nvSpPr>
        <p:spPr bwMode="auto">
          <a:xfrm>
            <a:off x="6706457" y="5220767"/>
            <a:ext cx="191258" cy="171450"/>
          </a:xfrm>
          <a:custGeom>
            <a:avLst/>
            <a:gdLst>
              <a:gd name="T0" fmla="*/ 440 w 2320"/>
              <a:gd name="T1" fmla="*/ 480 h 2080"/>
              <a:gd name="T2" fmla="*/ 440 w 2320"/>
              <a:gd name="T3" fmla="*/ 560 h 2080"/>
              <a:gd name="T4" fmla="*/ 200 w 2320"/>
              <a:gd name="T5" fmla="*/ 560 h 2080"/>
              <a:gd name="T6" fmla="*/ 200 w 2320"/>
              <a:gd name="T7" fmla="*/ 2000 h 2080"/>
              <a:gd name="T8" fmla="*/ 520 w 2320"/>
              <a:gd name="T9" fmla="*/ 2000 h 2080"/>
              <a:gd name="T10" fmla="*/ 520 w 2320"/>
              <a:gd name="T11" fmla="*/ 0 h 2080"/>
              <a:gd name="T12" fmla="*/ 1800 w 2320"/>
              <a:gd name="T13" fmla="*/ 0 h 2080"/>
              <a:gd name="T14" fmla="*/ 1800 w 2320"/>
              <a:gd name="T15" fmla="*/ 2000 h 2080"/>
              <a:gd name="T16" fmla="*/ 2120 w 2320"/>
              <a:gd name="T17" fmla="*/ 2000 h 2080"/>
              <a:gd name="T18" fmla="*/ 2120 w 2320"/>
              <a:gd name="T19" fmla="*/ 560 h 2080"/>
              <a:gd name="T20" fmla="*/ 1880 w 2320"/>
              <a:gd name="T21" fmla="*/ 560 h 2080"/>
              <a:gd name="T22" fmla="*/ 1880 w 2320"/>
              <a:gd name="T23" fmla="*/ 480 h 2080"/>
              <a:gd name="T24" fmla="*/ 2200 w 2320"/>
              <a:gd name="T25" fmla="*/ 480 h 2080"/>
              <a:gd name="T26" fmla="*/ 2200 w 2320"/>
              <a:gd name="T27" fmla="*/ 2000 h 2080"/>
              <a:gd name="T28" fmla="*/ 2320 w 2320"/>
              <a:gd name="T29" fmla="*/ 2000 h 2080"/>
              <a:gd name="T30" fmla="*/ 2320 w 2320"/>
              <a:gd name="T31" fmla="*/ 2080 h 2080"/>
              <a:gd name="T32" fmla="*/ 0 w 2320"/>
              <a:gd name="T33" fmla="*/ 2080 h 2080"/>
              <a:gd name="T34" fmla="*/ 0 w 2320"/>
              <a:gd name="T35" fmla="*/ 2000 h 2080"/>
              <a:gd name="T36" fmla="*/ 120 w 2320"/>
              <a:gd name="T37" fmla="*/ 2000 h 2080"/>
              <a:gd name="T38" fmla="*/ 120 w 2320"/>
              <a:gd name="T39" fmla="*/ 480 h 2080"/>
              <a:gd name="T40" fmla="*/ 440 w 2320"/>
              <a:gd name="T41" fmla="*/ 480 h 2080"/>
              <a:gd name="T42" fmla="*/ 1400 w 2320"/>
              <a:gd name="T43" fmla="*/ 1440 h 2080"/>
              <a:gd name="T44" fmla="*/ 1400 w 2320"/>
              <a:gd name="T45" fmla="*/ 2000 h 2080"/>
              <a:gd name="T46" fmla="*/ 1720 w 2320"/>
              <a:gd name="T47" fmla="*/ 2000 h 2080"/>
              <a:gd name="T48" fmla="*/ 1720 w 2320"/>
              <a:gd name="T49" fmla="*/ 80 h 2080"/>
              <a:gd name="T50" fmla="*/ 600 w 2320"/>
              <a:gd name="T51" fmla="*/ 80 h 2080"/>
              <a:gd name="T52" fmla="*/ 600 w 2320"/>
              <a:gd name="T53" fmla="*/ 2000 h 2080"/>
              <a:gd name="T54" fmla="*/ 920 w 2320"/>
              <a:gd name="T55" fmla="*/ 2000 h 2080"/>
              <a:gd name="T56" fmla="*/ 920 w 2320"/>
              <a:gd name="T57" fmla="*/ 1440 h 2080"/>
              <a:gd name="T58" fmla="*/ 1400 w 2320"/>
              <a:gd name="T59" fmla="*/ 1440 h 2080"/>
              <a:gd name="T60" fmla="*/ 1320 w 2320"/>
              <a:gd name="T61" fmla="*/ 1520 h 2080"/>
              <a:gd name="T62" fmla="*/ 1000 w 2320"/>
              <a:gd name="T63" fmla="*/ 1520 h 2080"/>
              <a:gd name="T64" fmla="*/ 1000 w 2320"/>
              <a:gd name="T65" fmla="*/ 2000 h 2080"/>
              <a:gd name="T66" fmla="*/ 1320 w 2320"/>
              <a:gd name="T67" fmla="*/ 2000 h 2080"/>
              <a:gd name="T68" fmla="*/ 1320 w 2320"/>
              <a:gd name="T69" fmla="*/ 1520 h 2080"/>
              <a:gd name="T70" fmla="*/ 840 w 2320"/>
              <a:gd name="T71" fmla="*/ 720 h 2080"/>
              <a:gd name="T72" fmla="*/ 840 w 2320"/>
              <a:gd name="T73" fmla="*/ 560 h 2080"/>
              <a:gd name="T74" fmla="*/ 1080 w 2320"/>
              <a:gd name="T75" fmla="*/ 560 h 2080"/>
              <a:gd name="T76" fmla="*/ 1080 w 2320"/>
              <a:gd name="T77" fmla="*/ 320 h 2080"/>
              <a:gd name="T78" fmla="*/ 1240 w 2320"/>
              <a:gd name="T79" fmla="*/ 320 h 2080"/>
              <a:gd name="T80" fmla="*/ 1240 w 2320"/>
              <a:gd name="T81" fmla="*/ 560 h 2080"/>
              <a:gd name="T82" fmla="*/ 1480 w 2320"/>
              <a:gd name="T83" fmla="*/ 560 h 2080"/>
              <a:gd name="T84" fmla="*/ 1480 w 2320"/>
              <a:gd name="T85" fmla="*/ 720 h 2080"/>
              <a:gd name="T86" fmla="*/ 1240 w 2320"/>
              <a:gd name="T87" fmla="*/ 720 h 2080"/>
              <a:gd name="T88" fmla="*/ 1240 w 2320"/>
              <a:gd name="T89" fmla="*/ 960 h 2080"/>
              <a:gd name="T90" fmla="*/ 1080 w 2320"/>
              <a:gd name="T91" fmla="*/ 960 h 2080"/>
              <a:gd name="T92" fmla="*/ 1080 w 2320"/>
              <a:gd name="T93" fmla="*/ 720 h 2080"/>
              <a:gd name="T94" fmla="*/ 840 w 2320"/>
              <a:gd name="T95" fmla="*/ 72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0" h="2080">
                <a:moveTo>
                  <a:pt x="440" y="480"/>
                </a:moveTo>
                <a:cubicBezTo>
                  <a:pt x="440" y="560"/>
                  <a:pt x="440" y="560"/>
                  <a:pt x="440" y="560"/>
                </a:cubicBezTo>
                <a:cubicBezTo>
                  <a:pt x="200" y="560"/>
                  <a:pt x="200" y="560"/>
                  <a:pt x="200" y="560"/>
                </a:cubicBezTo>
                <a:cubicBezTo>
                  <a:pt x="200" y="2000"/>
                  <a:pt x="200" y="2000"/>
                  <a:pt x="200" y="2000"/>
                </a:cubicBezTo>
                <a:cubicBezTo>
                  <a:pt x="520" y="2000"/>
                  <a:pt x="520" y="2000"/>
                  <a:pt x="520" y="2000"/>
                </a:cubicBezTo>
                <a:cubicBezTo>
                  <a:pt x="520" y="0"/>
                  <a:pt x="520" y="0"/>
                  <a:pt x="520" y="0"/>
                </a:cubicBezTo>
                <a:cubicBezTo>
                  <a:pt x="1800" y="0"/>
                  <a:pt x="1800" y="0"/>
                  <a:pt x="1800" y="0"/>
                </a:cubicBezTo>
                <a:cubicBezTo>
                  <a:pt x="1800" y="2000"/>
                  <a:pt x="1800" y="2000"/>
                  <a:pt x="1800" y="2000"/>
                </a:cubicBezTo>
                <a:cubicBezTo>
                  <a:pt x="2120" y="2000"/>
                  <a:pt x="2120" y="2000"/>
                  <a:pt x="2120" y="2000"/>
                </a:cubicBezTo>
                <a:cubicBezTo>
                  <a:pt x="2120" y="560"/>
                  <a:pt x="2120" y="560"/>
                  <a:pt x="2120" y="560"/>
                </a:cubicBezTo>
                <a:cubicBezTo>
                  <a:pt x="1880" y="560"/>
                  <a:pt x="1880" y="560"/>
                  <a:pt x="1880" y="560"/>
                </a:cubicBezTo>
                <a:cubicBezTo>
                  <a:pt x="1880" y="480"/>
                  <a:pt x="1880" y="480"/>
                  <a:pt x="1880" y="480"/>
                </a:cubicBezTo>
                <a:cubicBezTo>
                  <a:pt x="2200" y="480"/>
                  <a:pt x="2200" y="480"/>
                  <a:pt x="2200" y="480"/>
                </a:cubicBezTo>
                <a:cubicBezTo>
                  <a:pt x="2200" y="2000"/>
                  <a:pt x="2200" y="2000"/>
                  <a:pt x="2200" y="2000"/>
                </a:cubicBezTo>
                <a:cubicBezTo>
                  <a:pt x="2320" y="2000"/>
                  <a:pt x="2320" y="2000"/>
                  <a:pt x="2320" y="2000"/>
                </a:cubicBezTo>
                <a:cubicBezTo>
                  <a:pt x="2320" y="2080"/>
                  <a:pt x="2320" y="2080"/>
                  <a:pt x="2320" y="2080"/>
                </a:cubicBezTo>
                <a:cubicBezTo>
                  <a:pt x="1547" y="2080"/>
                  <a:pt x="773" y="2080"/>
                  <a:pt x="0" y="2080"/>
                </a:cubicBezTo>
                <a:cubicBezTo>
                  <a:pt x="0" y="2000"/>
                  <a:pt x="0" y="2000"/>
                  <a:pt x="0" y="2000"/>
                </a:cubicBezTo>
                <a:cubicBezTo>
                  <a:pt x="120" y="2000"/>
                  <a:pt x="120" y="2000"/>
                  <a:pt x="120" y="2000"/>
                </a:cubicBezTo>
                <a:cubicBezTo>
                  <a:pt x="120" y="480"/>
                  <a:pt x="120" y="480"/>
                  <a:pt x="120" y="480"/>
                </a:cubicBezTo>
                <a:lnTo>
                  <a:pt x="440" y="480"/>
                </a:lnTo>
                <a:close/>
                <a:moveTo>
                  <a:pt x="1400" y="1440"/>
                </a:moveTo>
                <a:cubicBezTo>
                  <a:pt x="1400" y="2000"/>
                  <a:pt x="1400" y="2000"/>
                  <a:pt x="1400" y="2000"/>
                </a:cubicBezTo>
                <a:cubicBezTo>
                  <a:pt x="1720" y="2000"/>
                  <a:pt x="1720" y="2000"/>
                  <a:pt x="1720" y="2000"/>
                </a:cubicBezTo>
                <a:cubicBezTo>
                  <a:pt x="1720" y="80"/>
                  <a:pt x="1720" y="80"/>
                  <a:pt x="1720" y="80"/>
                </a:cubicBezTo>
                <a:cubicBezTo>
                  <a:pt x="600" y="80"/>
                  <a:pt x="600" y="80"/>
                  <a:pt x="600" y="80"/>
                </a:cubicBezTo>
                <a:cubicBezTo>
                  <a:pt x="600" y="2000"/>
                  <a:pt x="600" y="2000"/>
                  <a:pt x="600" y="2000"/>
                </a:cubicBezTo>
                <a:cubicBezTo>
                  <a:pt x="920" y="2000"/>
                  <a:pt x="920" y="2000"/>
                  <a:pt x="920" y="2000"/>
                </a:cubicBezTo>
                <a:cubicBezTo>
                  <a:pt x="920" y="1440"/>
                  <a:pt x="920" y="1440"/>
                  <a:pt x="920" y="1440"/>
                </a:cubicBezTo>
                <a:lnTo>
                  <a:pt x="1400" y="1440"/>
                </a:lnTo>
                <a:close/>
                <a:moveTo>
                  <a:pt x="1320" y="1520"/>
                </a:moveTo>
                <a:cubicBezTo>
                  <a:pt x="1000" y="1520"/>
                  <a:pt x="1000" y="1520"/>
                  <a:pt x="1000" y="1520"/>
                </a:cubicBezTo>
                <a:cubicBezTo>
                  <a:pt x="1000" y="2000"/>
                  <a:pt x="1000" y="2000"/>
                  <a:pt x="1000" y="2000"/>
                </a:cubicBezTo>
                <a:cubicBezTo>
                  <a:pt x="1320" y="2000"/>
                  <a:pt x="1320" y="2000"/>
                  <a:pt x="1320" y="2000"/>
                </a:cubicBezTo>
                <a:lnTo>
                  <a:pt x="1320" y="1520"/>
                </a:lnTo>
                <a:close/>
                <a:moveTo>
                  <a:pt x="840" y="720"/>
                </a:moveTo>
                <a:cubicBezTo>
                  <a:pt x="840" y="560"/>
                  <a:pt x="840" y="560"/>
                  <a:pt x="840" y="560"/>
                </a:cubicBezTo>
                <a:cubicBezTo>
                  <a:pt x="1080" y="560"/>
                  <a:pt x="1080" y="560"/>
                  <a:pt x="1080" y="560"/>
                </a:cubicBezTo>
                <a:cubicBezTo>
                  <a:pt x="1080" y="320"/>
                  <a:pt x="1080" y="320"/>
                  <a:pt x="1080" y="320"/>
                </a:cubicBezTo>
                <a:cubicBezTo>
                  <a:pt x="1240" y="320"/>
                  <a:pt x="1240" y="320"/>
                  <a:pt x="1240" y="320"/>
                </a:cubicBezTo>
                <a:cubicBezTo>
                  <a:pt x="1240" y="560"/>
                  <a:pt x="1240" y="560"/>
                  <a:pt x="1240" y="560"/>
                </a:cubicBezTo>
                <a:cubicBezTo>
                  <a:pt x="1480" y="560"/>
                  <a:pt x="1480" y="560"/>
                  <a:pt x="1480" y="560"/>
                </a:cubicBezTo>
                <a:cubicBezTo>
                  <a:pt x="1480" y="720"/>
                  <a:pt x="1480" y="720"/>
                  <a:pt x="1480" y="720"/>
                </a:cubicBezTo>
                <a:cubicBezTo>
                  <a:pt x="1240" y="720"/>
                  <a:pt x="1240" y="720"/>
                  <a:pt x="1240" y="720"/>
                </a:cubicBezTo>
                <a:cubicBezTo>
                  <a:pt x="1240" y="960"/>
                  <a:pt x="1240" y="960"/>
                  <a:pt x="1240" y="960"/>
                </a:cubicBezTo>
                <a:cubicBezTo>
                  <a:pt x="1080" y="960"/>
                  <a:pt x="1080" y="960"/>
                  <a:pt x="1080" y="960"/>
                </a:cubicBezTo>
                <a:cubicBezTo>
                  <a:pt x="1080" y="720"/>
                  <a:pt x="1080" y="720"/>
                  <a:pt x="1080" y="720"/>
                </a:cubicBezTo>
                <a:lnTo>
                  <a:pt x="840" y="720"/>
                </a:lnTo>
                <a:close/>
              </a:path>
            </a:pathLst>
          </a:custGeom>
          <a:solidFill>
            <a:srgbClr val="156C9C"/>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sp>
        <p:nvSpPr>
          <p:cNvPr id="244" name="Freeform 5">
            <a:extLst>
              <a:ext uri="{FF2B5EF4-FFF2-40B4-BE49-F238E27FC236}">
                <a16:creationId xmlns:a16="http://schemas.microsoft.com/office/drawing/2014/main" id="{1E54FF7C-28C7-4038-9AA4-CF913714673A}"/>
              </a:ext>
            </a:extLst>
          </p:cNvPr>
          <p:cNvSpPr>
            <a:spLocks noChangeAspect="1" noEditPoints="1"/>
          </p:cNvSpPr>
          <p:nvPr/>
        </p:nvSpPr>
        <p:spPr bwMode="auto">
          <a:xfrm>
            <a:off x="7185838" y="4982624"/>
            <a:ext cx="191258" cy="171450"/>
          </a:xfrm>
          <a:custGeom>
            <a:avLst/>
            <a:gdLst>
              <a:gd name="T0" fmla="*/ 440 w 2320"/>
              <a:gd name="T1" fmla="*/ 480 h 2080"/>
              <a:gd name="T2" fmla="*/ 440 w 2320"/>
              <a:gd name="T3" fmla="*/ 560 h 2080"/>
              <a:gd name="T4" fmla="*/ 200 w 2320"/>
              <a:gd name="T5" fmla="*/ 560 h 2080"/>
              <a:gd name="T6" fmla="*/ 200 w 2320"/>
              <a:gd name="T7" fmla="*/ 2000 h 2080"/>
              <a:gd name="T8" fmla="*/ 520 w 2320"/>
              <a:gd name="T9" fmla="*/ 2000 h 2080"/>
              <a:gd name="T10" fmla="*/ 520 w 2320"/>
              <a:gd name="T11" fmla="*/ 0 h 2080"/>
              <a:gd name="T12" fmla="*/ 1800 w 2320"/>
              <a:gd name="T13" fmla="*/ 0 h 2080"/>
              <a:gd name="T14" fmla="*/ 1800 w 2320"/>
              <a:gd name="T15" fmla="*/ 2000 h 2080"/>
              <a:gd name="T16" fmla="*/ 2120 w 2320"/>
              <a:gd name="T17" fmla="*/ 2000 h 2080"/>
              <a:gd name="T18" fmla="*/ 2120 w 2320"/>
              <a:gd name="T19" fmla="*/ 560 h 2080"/>
              <a:gd name="T20" fmla="*/ 1880 w 2320"/>
              <a:gd name="T21" fmla="*/ 560 h 2080"/>
              <a:gd name="T22" fmla="*/ 1880 w 2320"/>
              <a:gd name="T23" fmla="*/ 480 h 2080"/>
              <a:gd name="T24" fmla="*/ 2200 w 2320"/>
              <a:gd name="T25" fmla="*/ 480 h 2080"/>
              <a:gd name="T26" fmla="*/ 2200 w 2320"/>
              <a:gd name="T27" fmla="*/ 2000 h 2080"/>
              <a:gd name="T28" fmla="*/ 2320 w 2320"/>
              <a:gd name="T29" fmla="*/ 2000 h 2080"/>
              <a:gd name="T30" fmla="*/ 2320 w 2320"/>
              <a:gd name="T31" fmla="*/ 2080 h 2080"/>
              <a:gd name="T32" fmla="*/ 0 w 2320"/>
              <a:gd name="T33" fmla="*/ 2080 h 2080"/>
              <a:gd name="T34" fmla="*/ 0 w 2320"/>
              <a:gd name="T35" fmla="*/ 2000 h 2080"/>
              <a:gd name="T36" fmla="*/ 120 w 2320"/>
              <a:gd name="T37" fmla="*/ 2000 h 2080"/>
              <a:gd name="T38" fmla="*/ 120 w 2320"/>
              <a:gd name="T39" fmla="*/ 480 h 2080"/>
              <a:gd name="T40" fmla="*/ 440 w 2320"/>
              <a:gd name="T41" fmla="*/ 480 h 2080"/>
              <a:gd name="T42" fmla="*/ 1400 w 2320"/>
              <a:gd name="T43" fmla="*/ 1440 h 2080"/>
              <a:gd name="T44" fmla="*/ 1400 w 2320"/>
              <a:gd name="T45" fmla="*/ 2000 h 2080"/>
              <a:gd name="T46" fmla="*/ 1720 w 2320"/>
              <a:gd name="T47" fmla="*/ 2000 h 2080"/>
              <a:gd name="T48" fmla="*/ 1720 w 2320"/>
              <a:gd name="T49" fmla="*/ 80 h 2080"/>
              <a:gd name="T50" fmla="*/ 600 w 2320"/>
              <a:gd name="T51" fmla="*/ 80 h 2080"/>
              <a:gd name="T52" fmla="*/ 600 w 2320"/>
              <a:gd name="T53" fmla="*/ 2000 h 2080"/>
              <a:gd name="T54" fmla="*/ 920 w 2320"/>
              <a:gd name="T55" fmla="*/ 2000 h 2080"/>
              <a:gd name="T56" fmla="*/ 920 w 2320"/>
              <a:gd name="T57" fmla="*/ 1440 h 2080"/>
              <a:gd name="T58" fmla="*/ 1400 w 2320"/>
              <a:gd name="T59" fmla="*/ 1440 h 2080"/>
              <a:gd name="T60" fmla="*/ 1320 w 2320"/>
              <a:gd name="T61" fmla="*/ 1520 h 2080"/>
              <a:gd name="T62" fmla="*/ 1000 w 2320"/>
              <a:gd name="T63" fmla="*/ 1520 h 2080"/>
              <a:gd name="T64" fmla="*/ 1000 w 2320"/>
              <a:gd name="T65" fmla="*/ 2000 h 2080"/>
              <a:gd name="T66" fmla="*/ 1320 w 2320"/>
              <a:gd name="T67" fmla="*/ 2000 h 2080"/>
              <a:gd name="T68" fmla="*/ 1320 w 2320"/>
              <a:gd name="T69" fmla="*/ 1520 h 2080"/>
              <a:gd name="T70" fmla="*/ 840 w 2320"/>
              <a:gd name="T71" fmla="*/ 720 h 2080"/>
              <a:gd name="T72" fmla="*/ 840 w 2320"/>
              <a:gd name="T73" fmla="*/ 560 h 2080"/>
              <a:gd name="T74" fmla="*/ 1080 w 2320"/>
              <a:gd name="T75" fmla="*/ 560 h 2080"/>
              <a:gd name="T76" fmla="*/ 1080 w 2320"/>
              <a:gd name="T77" fmla="*/ 320 h 2080"/>
              <a:gd name="T78" fmla="*/ 1240 w 2320"/>
              <a:gd name="T79" fmla="*/ 320 h 2080"/>
              <a:gd name="T80" fmla="*/ 1240 w 2320"/>
              <a:gd name="T81" fmla="*/ 560 h 2080"/>
              <a:gd name="T82" fmla="*/ 1480 w 2320"/>
              <a:gd name="T83" fmla="*/ 560 h 2080"/>
              <a:gd name="T84" fmla="*/ 1480 w 2320"/>
              <a:gd name="T85" fmla="*/ 720 h 2080"/>
              <a:gd name="T86" fmla="*/ 1240 w 2320"/>
              <a:gd name="T87" fmla="*/ 720 h 2080"/>
              <a:gd name="T88" fmla="*/ 1240 w 2320"/>
              <a:gd name="T89" fmla="*/ 960 h 2080"/>
              <a:gd name="T90" fmla="*/ 1080 w 2320"/>
              <a:gd name="T91" fmla="*/ 960 h 2080"/>
              <a:gd name="T92" fmla="*/ 1080 w 2320"/>
              <a:gd name="T93" fmla="*/ 720 h 2080"/>
              <a:gd name="T94" fmla="*/ 840 w 2320"/>
              <a:gd name="T95" fmla="*/ 72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0" h="2080">
                <a:moveTo>
                  <a:pt x="440" y="480"/>
                </a:moveTo>
                <a:cubicBezTo>
                  <a:pt x="440" y="560"/>
                  <a:pt x="440" y="560"/>
                  <a:pt x="440" y="560"/>
                </a:cubicBezTo>
                <a:cubicBezTo>
                  <a:pt x="200" y="560"/>
                  <a:pt x="200" y="560"/>
                  <a:pt x="200" y="560"/>
                </a:cubicBezTo>
                <a:cubicBezTo>
                  <a:pt x="200" y="2000"/>
                  <a:pt x="200" y="2000"/>
                  <a:pt x="200" y="2000"/>
                </a:cubicBezTo>
                <a:cubicBezTo>
                  <a:pt x="520" y="2000"/>
                  <a:pt x="520" y="2000"/>
                  <a:pt x="520" y="2000"/>
                </a:cubicBezTo>
                <a:cubicBezTo>
                  <a:pt x="520" y="0"/>
                  <a:pt x="520" y="0"/>
                  <a:pt x="520" y="0"/>
                </a:cubicBezTo>
                <a:cubicBezTo>
                  <a:pt x="1800" y="0"/>
                  <a:pt x="1800" y="0"/>
                  <a:pt x="1800" y="0"/>
                </a:cubicBezTo>
                <a:cubicBezTo>
                  <a:pt x="1800" y="2000"/>
                  <a:pt x="1800" y="2000"/>
                  <a:pt x="1800" y="2000"/>
                </a:cubicBezTo>
                <a:cubicBezTo>
                  <a:pt x="2120" y="2000"/>
                  <a:pt x="2120" y="2000"/>
                  <a:pt x="2120" y="2000"/>
                </a:cubicBezTo>
                <a:cubicBezTo>
                  <a:pt x="2120" y="560"/>
                  <a:pt x="2120" y="560"/>
                  <a:pt x="2120" y="560"/>
                </a:cubicBezTo>
                <a:cubicBezTo>
                  <a:pt x="1880" y="560"/>
                  <a:pt x="1880" y="560"/>
                  <a:pt x="1880" y="560"/>
                </a:cubicBezTo>
                <a:cubicBezTo>
                  <a:pt x="1880" y="480"/>
                  <a:pt x="1880" y="480"/>
                  <a:pt x="1880" y="480"/>
                </a:cubicBezTo>
                <a:cubicBezTo>
                  <a:pt x="2200" y="480"/>
                  <a:pt x="2200" y="480"/>
                  <a:pt x="2200" y="480"/>
                </a:cubicBezTo>
                <a:cubicBezTo>
                  <a:pt x="2200" y="2000"/>
                  <a:pt x="2200" y="2000"/>
                  <a:pt x="2200" y="2000"/>
                </a:cubicBezTo>
                <a:cubicBezTo>
                  <a:pt x="2320" y="2000"/>
                  <a:pt x="2320" y="2000"/>
                  <a:pt x="2320" y="2000"/>
                </a:cubicBezTo>
                <a:cubicBezTo>
                  <a:pt x="2320" y="2080"/>
                  <a:pt x="2320" y="2080"/>
                  <a:pt x="2320" y="2080"/>
                </a:cubicBezTo>
                <a:cubicBezTo>
                  <a:pt x="1547" y="2080"/>
                  <a:pt x="773" y="2080"/>
                  <a:pt x="0" y="2080"/>
                </a:cubicBezTo>
                <a:cubicBezTo>
                  <a:pt x="0" y="2000"/>
                  <a:pt x="0" y="2000"/>
                  <a:pt x="0" y="2000"/>
                </a:cubicBezTo>
                <a:cubicBezTo>
                  <a:pt x="120" y="2000"/>
                  <a:pt x="120" y="2000"/>
                  <a:pt x="120" y="2000"/>
                </a:cubicBezTo>
                <a:cubicBezTo>
                  <a:pt x="120" y="480"/>
                  <a:pt x="120" y="480"/>
                  <a:pt x="120" y="480"/>
                </a:cubicBezTo>
                <a:lnTo>
                  <a:pt x="440" y="480"/>
                </a:lnTo>
                <a:close/>
                <a:moveTo>
                  <a:pt x="1400" y="1440"/>
                </a:moveTo>
                <a:cubicBezTo>
                  <a:pt x="1400" y="2000"/>
                  <a:pt x="1400" y="2000"/>
                  <a:pt x="1400" y="2000"/>
                </a:cubicBezTo>
                <a:cubicBezTo>
                  <a:pt x="1720" y="2000"/>
                  <a:pt x="1720" y="2000"/>
                  <a:pt x="1720" y="2000"/>
                </a:cubicBezTo>
                <a:cubicBezTo>
                  <a:pt x="1720" y="80"/>
                  <a:pt x="1720" y="80"/>
                  <a:pt x="1720" y="80"/>
                </a:cubicBezTo>
                <a:cubicBezTo>
                  <a:pt x="600" y="80"/>
                  <a:pt x="600" y="80"/>
                  <a:pt x="600" y="80"/>
                </a:cubicBezTo>
                <a:cubicBezTo>
                  <a:pt x="600" y="2000"/>
                  <a:pt x="600" y="2000"/>
                  <a:pt x="600" y="2000"/>
                </a:cubicBezTo>
                <a:cubicBezTo>
                  <a:pt x="920" y="2000"/>
                  <a:pt x="920" y="2000"/>
                  <a:pt x="920" y="2000"/>
                </a:cubicBezTo>
                <a:cubicBezTo>
                  <a:pt x="920" y="1440"/>
                  <a:pt x="920" y="1440"/>
                  <a:pt x="920" y="1440"/>
                </a:cubicBezTo>
                <a:lnTo>
                  <a:pt x="1400" y="1440"/>
                </a:lnTo>
                <a:close/>
                <a:moveTo>
                  <a:pt x="1320" y="1520"/>
                </a:moveTo>
                <a:cubicBezTo>
                  <a:pt x="1000" y="1520"/>
                  <a:pt x="1000" y="1520"/>
                  <a:pt x="1000" y="1520"/>
                </a:cubicBezTo>
                <a:cubicBezTo>
                  <a:pt x="1000" y="2000"/>
                  <a:pt x="1000" y="2000"/>
                  <a:pt x="1000" y="2000"/>
                </a:cubicBezTo>
                <a:cubicBezTo>
                  <a:pt x="1320" y="2000"/>
                  <a:pt x="1320" y="2000"/>
                  <a:pt x="1320" y="2000"/>
                </a:cubicBezTo>
                <a:lnTo>
                  <a:pt x="1320" y="1520"/>
                </a:lnTo>
                <a:close/>
                <a:moveTo>
                  <a:pt x="840" y="720"/>
                </a:moveTo>
                <a:cubicBezTo>
                  <a:pt x="840" y="560"/>
                  <a:pt x="840" y="560"/>
                  <a:pt x="840" y="560"/>
                </a:cubicBezTo>
                <a:cubicBezTo>
                  <a:pt x="1080" y="560"/>
                  <a:pt x="1080" y="560"/>
                  <a:pt x="1080" y="560"/>
                </a:cubicBezTo>
                <a:cubicBezTo>
                  <a:pt x="1080" y="320"/>
                  <a:pt x="1080" y="320"/>
                  <a:pt x="1080" y="320"/>
                </a:cubicBezTo>
                <a:cubicBezTo>
                  <a:pt x="1240" y="320"/>
                  <a:pt x="1240" y="320"/>
                  <a:pt x="1240" y="320"/>
                </a:cubicBezTo>
                <a:cubicBezTo>
                  <a:pt x="1240" y="560"/>
                  <a:pt x="1240" y="560"/>
                  <a:pt x="1240" y="560"/>
                </a:cubicBezTo>
                <a:cubicBezTo>
                  <a:pt x="1480" y="560"/>
                  <a:pt x="1480" y="560"/>
                  <a:pt x="1480" y="560"/>
                </a:cubicBezTo>
                <a:cubicBezTo>
                  <a:pt x="1480" y="720"/>
                  <a:pt x="1480" y="720"/>
                  <a:pt x="1480" y="720"/>
                </a:cubicBezTo>
                <a:cubicBezTo>
                  <a:pt x="1240" y="720"/>
                  <a:pt x="1240" y="720"/>
                  <a:pt x="1240" y="720"/>
                </a:cubicBezTo>
                <a:cubicBezTo>
                  <a:pt x="1240" y="960"/>
                  <a:pt x="1240" y="960"/>
                  <a:pt x="1240" y="960"/>
                </a:cubicBezTo>
                <a:cubicBezTo>
                  <a:pt x="1080" y="960"/>
                  <a:pt x="1080" y="960"/>
                  <a:pt x="1080" y="960"/>
                </a:cubicBezTo>
                <a:cubicBezTo>
                  <a:pt x="1080" y="720"/>
                  <a:pt x="1080" y="720"/>
                  <a:pt x="1080" y="720"/>
                </a:cubicBezTo>
                <a:lnTo>
                  <a:pt x="840" y="720"/>
                </a:lnTo>
                <a:close/>
              </a:path>
            </a:pathLst>
          </a:custGeom>
          <a:solidFill>
            <a:srgbClr val="156C9C"/>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sp>
        <p:nvSpPr>
          <p:cNvPr id="245" name="Freeform 5">
            <a:extLst>
              <a:ext uri="{FF2B5EF4-FFF2-40B4-BE49-F238E27FC236}">
                <a16:creationId xmlns:a16="http://schemas.microsoft.com/office/drawing/2014/main" id="{CB5588E2-970A-41E8-B8DA-3EB2BC9DEEA8}"/>
              </a:ext>
            </a:extLst>
          </p:cNvPr>
          <p:cNvSpPr>
            <a:spLocks noChangeAspect="1" noEditPoints="1"/>
          </p:cNvSpPr>
          <p:nvPr/>
        </p:nvSpPr>
        <p:spPr bwMode="auto">
          <a:xfrm>
            <a:off x="7342825" y="5211649"/>
            <a:ext cx="191258" cy="171450"/>
          </a:xfrm>
          <a:custGeom>
            <a:avLst/>
            <a:gdLst>
              <a:gd name="T0" fmla="*/ 440 w 2320"/>
              <a:gd name="T1" fmla="*/ 480 h 2080"/>
              <a:gd name="T2" fmla="*/ 440 w 2320"/>
              <a:gd name="T3" fmla="*/ 560 h 2080"/>
              <a:gd name="T4" fmla="*/ 200 w 2320"/>
              <a:gd name="T5" fmla="*/ 560 h 2080"/>
              <a:gd name="T6" fmla="*/ 200 w 2320"/>
              <a:gd name="T7" fmla="*/ 2000 h 2080"/>
              <a:gd name="T8" fmla="*/ 520 w 2320"/>
              <a:gd name="T9" fmla="*/ 2000 h 2080"/>
              <a:gd name="T10" fmla="*/ 520 w 2320"/>
              <a:gd name="T11" fmla="*/ 0 h 2080"/>
              <a:gd name="T12" fmla="*/ 1800 w 2320"/>
              <a:gd name="T13" fmla="*/ 0 h 2080"/>
              <a:gd name="T14" fmla="*/ 1800 w 2320"/>
              <a:gd name="T15" fmla="*/ 2000 h 2080"/>
              <a:gd name="T16" fmla="*/ 2120 w 2320"/>
              <a:gd name="T17" fmla="*/ 2000 h 2080"/>
              <a:gd name="T18" fmla="*/ 2120 w 2320"/>
              <a:gd name="T19" fmla="*/ 560 h 2080"/>
              <a:gd name="T20" fmla="*/ 1880 w 2320"/>
              <a:gd name="T21" fmla="*/ 560 h 2080"/>
              <a:gd name="T22" fmla="*/ 1880 w 2320"/>
              <a:gd name="T23" fmla="*/ 480 h 2080"/>
              <a:gd name="T24" fmla="*/ 2200 w 2320"/>
              <a:gd name="T25" fmla="*/ 480 h 2080"/>
              <a:gd name="T26" fmla="*/ 2200 w 2320"/>
              <a:gd name="T27" fmla="*/ 2000 h 2080"/>
              <a:gd name="T28" fmla="*/ 2320 w 2320"/>
              <a:gd name="T29" fmla="*/ 2000 h 2080"/>
              <a:gd name="T30" fmla="*/ 2320 w 2320"/>
              <a:gd name="T31" fmla="*/ 2080 h 2080"/>
              <a:gd name="T32" fmla="*/ 0 w 2320"/>
              <a:gd name="T33" fmla="*/ 2080 h 2080"/>
              <a:gd name="T34" fmla="*/ 0 w 2320"/>
              <a:gd name="T35" fmla="*/ 2000 h 2080"/>
              <a:gd name="T36" fmla="*/ 120 w 2320"/>
              <a:gd name="T37" fmla="*/ 2000 h 2080"/>
              <a:gd name="T38" fmla="*/ 120 w 2320"/>
              <a:gd name="T39" fmla="*/ 480 h 2080"/>
              <a:gd name="T40" fmla="*/ 440 w 2320"/>
              <a:gd name="T41" fmla="*/ 480 h 2080"/>
              <a:gd name="T42" fmla="*/ 1400 w 2320"/>
              <a:gd name="T43" fmla="*/ 1440 h 2080"/>
              <a:gd name="T44" fmla="*/ 1400 w 2320"/>
              <a:gd name="T45" fmla="*/ 2000 h 2080"/>
              <a:gd name="T46" fmla="*/ 1720 w 2320"/>
              <a:gd name="T47" fmla="*/ 2000 h 2080"/>
              <a:gd name="T48" fmla="*/ 1720 w 2320"/>
              <a:gd name="T49" fmla="*/ 80 h 2080"/>
              <a:gd name="T50" fmla="*/ 600 w 2320"/>
              <a:gd name="T51" fmla="*/ 80 h 2080"/>
              <a:gd name="T52" fmla="*/ 600 w 2320"/>
              <a:gd name="T53" fmla="*/ 2000 h 2080"/>
              <a:gd name="T54" fmla="*/ 920 w 2320"/>
              <a:gd name="T55" fmla="*/ 2000 h 2080"/>
              <a:gd name="T56" fmla="*/ 920 w 2320"/>
              <a:gd name="T57" fmla="*/ 1440 h 2080"/>
              <a:gd name="T58" fmla="*/ 1400 w 2320"/>
              <a:gd name="T59" fmla="*/ 1440 h 2080"/>
              <a:gd name="T60" fmla="*/ 1320 w 2320"/>
              <a:gd name="T61" fmla="*/ 1520 h 2080"/>
              <a:gd name="T62" fmla="*/ 1000 w 2320"/>
              <a:gd name="T63" fmla="*/ 1520 h 2080"/>
              <a:gd name="T64" fmla="*/ 1000 w 2320"/>
              <a:gd name="T65" fmla="*/ 2000 h 2080"/>
              <a:gd name="T66" fmla="*/ 1320 w 2320"/>
              <a:gd name="T67" fmla="*/ 2000 h 2080"/>
              <a:gd name="T68" fmla="*/ 1320 w 2320"/>
              <a:gd name="T69" fmla="*/ 1520 h 2080"/>
              <a:gd name="T70" fmla="*/ 840 w 2320"/>
              <a:gd name="T71" fmla="*/ 720 h 2080"/>
              <a:gd name="T72" fmla="*/ 840 w 2320"/>
              <a:gd name="T73" fmla="*/ 560 h 2080"/>
              <a:gd name="T74" fmla="*/ 1080 w 2320"/>
              <a:gd name="T75" fmla="*/ 560 h 2080"/>
              <a:gd name="T76" fmla="*/ 1080 w 2320"/>
              <a:gd name="T77" fmla="*/ 320 h 2080"/>
              <a:gd name="T78" fmla="*/ 1240 w 2320"/>
              <a:gd name="T79" fmla="*/ 320 h 2080"/>
              <a:gd name="T80" fmla="*/ 1240 w 2320"/>
              <a:gd name="T81" fmla="*/ 560 h 2080"/>
              <a:gd name="T82" fmla="*/ 1480 w 2320"/>
              <a:gd name="T83" fmla="*/ 560 h 2080"/>
              <a:gd name="T84" fmla="*/ 1480 w 2320"/>
              <a:gd name="T85" fmla="*/ 720 h 2080"/>
              <a:gd name="T86" fmla="*/ 1240 w 2320"/>
              <a:gd name="T87" fmla="*/ 720 h 2080"/>
              <a:gd name="T88" fmla="*/ 1240 w 2320"/>
              <a:gd name="T89" fmla="*/ 960 h 2080"/>
              <a:gd name="T90" fmla="*/ 1080 w 2320"/>
              <a:gd name="T91" fmla="*/ 960 h 2080"/>
              <a:gd name="T92" fmla="*/ 1080 w 2320"/>
              <a:gd name="T93" fmla="*/ 720 h 2080"/>
              <a:gd name="T94" fmla="*/ 840 w 2320"/>
              <a:gd name="T95" fmla="*/ 72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0" h="2080">
                <a:moveTo>
                  <a:pt x="440" y="480"/>
                </a:moveTo>
                <a:cubicBezTo>
                  <a:pt x="440" y="560"/>
                  <a:pt x="440" y="560"/>
                  <a:pt x="440" y="560"/>
                </a:cubicBezTo>
                <a:cubicBezTo>
                  <a:pt x="200" y="560"/>
                  <a:pt x="200" y="560"/>
                  <a:pt x="200" y="560"/>
                </a:cubicBezTo>
                <a:cubicBezTo>
                  <a:pt x="200" y="2000"/>
                  <a:pt x="200" y="2000"/>
                  <a:pt x="200" y="2000"/>
                </a:cubicBezTo>
                <a:cubicBezTo>
                  <a:pt x="520" y="2000"/>
                  <a:pt x="520" y="2000"/>
                  <a:pt x="520" y="2000"/>
                </a:cubicBezTo>
                <a:cubicBezTo>
                  <a:pt x="520" y="0"/>
                  <a:pt x="520" y="0"/>
                  <a:pt x="520" y="0"/>
                </a:cubicBezTo>
                <a:cubicBezTo>
                  <a:pt x="1800" y="0"/>
                  <a:pt x="1800" y="0"/>
                  <a:pt x="1800" y="0"/>
                </a:cubicBezTo>
                <a:cubicBezTo>
                  <a:pt x="1800" y="2000"/>
                  <a:pt x="1800" y="2000"/>
                  <a:pt x="1800" y="2000"/>
                </a:cubicBezTo>
                <a:cubicBezTo>
                  <a:pt x="2120" y="2000"/>
                  <a:pt x="2120" y="2000"/>
                  <a:pt x="2120" y="2000"/>
                </a:cubicBezTo>
                <a:cubicBezTo>
                  <a:pt x="2120" y="560"/>
                  <a:pt x="2120" y="560"/>
                  <a:pt x="2120" y="560"/>
                </a:cubicBezTo>
                <a:cubicBezTo>
                  <a:pt x="1880" y="560"/>
                  <a:pt x="1880" y="560"/>
                  <a:pt x="1880" y="560"/>
                </a:cubicBezTo>
                <a:cubicBezTo>
                  <a:pt x="1880" y="480"/>
                  <a:pt x="1880" y="480"/>
                  <a:pt x="1880" y="480"/>
                </a:cubicBezTo>
                <a:cubicBezTo>
                  <a:pt x="2200" y="480"/>
                  <a:pt x="2200" y="480"/>
                  <a:pt x="2200" y="480"/>
                </a:cubicBezTo>
                <a:cubicBezTo>
                  <a:pt x="2200" y="2000"/>
                  <a:pt x="2200" y="2000"/>
                  <a:pt x="2200" y="2000"/>
                </a:cubicBezTo>
                <a:cubicBezTo>
                  <a:pt x="2320" y="2000"/>
                  <a:pt x="2320" y="2000"/>
                  <a:pt x="2320" y="2000"/>
                </a:cubicBezTo>
                <a:cubicBezTo>
                  <a:pt x="2320" y="2080"/>
                  <a:pt x="2320" y="2080"/>
                  <a:pt x="2320" y="2080"/>
                </a:cubicBezTo>
                <a:cubicBezTo>
                  <a:pt x="1547" y="2080"/>
                  <a:pt x="773" y="2080"/>
                  <a:pt x="0" y="2080"/>
                </a:cubicBezTo>
                <a:cubicBezTo>
                  <a:pt x="0" y="2000"/>
                  <a:pt x="0" y="2000"/>
                  <a:pt x="0" y="2000"/>
                </a:cubicBezTo>
                <a:cubicBezTo>
                  <a:pt x="120" y="2000"/>
                  <a:pt x="120" y="2000"/>
                  <a:pt x="120" y="2000"/>
                </a:cubicBezTo>
                <a:cubicBezTo>
                  <a:pt x="120" y="480"/>
                  <a:pt x="120" y="480"/>
                  <a:pt x="120" y="480"/>
                </a:cubicBezTo>
                <a:lnTo>
                  <a:pt x="440" y="480"/>
                </a:lnTo>
                <a:close/>
                <a:moveTo>
                  <a:pt x="1400" y="1440"/>
                </a:moveTo>
                <a:cubicBezTo>
                  <a:pt x="1400" y="2000"/>
                  <a:pt x="1400" y="2000"/>
                  <a:pt x="1400" y="2000"/>
                </a:cubicBezTo>
                <a:cubicBezTo>
                  <a:pt x="1720" y="2000"/>
                  <a:pt x="1720" y="2000"/>
                  <a:pt x="1720" y="2000"/>
                </a:cubicBezTo>
                <a:cubicBezTo>
                  <a:pt x="1720" y="80"/>
                  <a:pt x="1720" y="80"/>
                  <a:pt x="1720" y="80"/>
                </a:cubicBezTo>
                <a:cubicBezTo>
                  <a:pt x="600" y="80"/>
                  <a:pt x="600" y="80"/>
                  <a:pt x="600" y="80"/>
                </a:cubicBezTo>
                <a:cubicBezTo>
                  <a:pt x="600" y="2000"/>
                  <a:pt x="600" y="2000"/>
                  <a:pt x="600" y="2000"/>
                </a:cubicBezTo>
                <a:cubicBezTo>
                  <a:pt x="920" y="2000"/>
                  <a:pt x="920" y="2000"/>
                  <a:pt x="920" y="2000"/>
                </a:cubicBezTo>
                <a:cubicBezTo>
                  <a:pt x="920" y="1440"/>
                  <a:pt x="920" y="1440"/>
                  <a:pt x="920" y="1440"/>
                </a:cubicBezTo>
                <a:lnTo>
                  <a:pt x="1400" y="1440"/>
                </a:lnTo>
                <a:close/>
                <a:moveTo>
                  <a:pt x="1320" y="1520"/>
                </a:moveTo>
                <a:cubicBezTo>
                  <a:pt x="1000" y="1520"/>
                  <a:pt x="1000" y="1520"/>
                  <a:pt x="1000" y="1520"/>
                </a:cubicBezTo>
                <a:cubicBezTo>
                  <a:pt x="1000" y="2000"/>
                  <a:pt x="1000" y="2000"/>
                  <a:pt x="1000" y="2000"/>
                </a:cubicBezTo>
                <a:cubicBezTo>
                  <a:pt x="1320" y="2000"/>
                  <a:pt x="1320" y="2000"/>
                  <a:pt x="1320" y="2000"/>
                </a:cubicBezTo>
                <a:lnTo>
                  <a:pt x="1320" y="1520"/>
                </a:lnTo>
                <a:close/>
                <a:moveTo>
                  <a:pt x="840" y="720"/>
                </a:moveTo>
                <a:cubicBezTo>
                  <a:pt x="840" y="560"/>
                  <a:pt x="840" y="560"/>
                  <a:pt x="840" y="560"/>
                </a:cubicBezTo>
                <a:cubicBezTo>
                  <a:pt x="1080" y="560"/>
                  <a:pt x="1080" y="560"/>
                  <a:pt x="1080" y="560"/>
                </a:cubicBezTo>
                <a:cubicBezTo>
                  <a:pt x="1080" y="320"/>
                  <a:pt x="1080" y="320"/>
                  <a:pt x="1080" y="320"/>
                </a:cubicBezTo>
                <a:cubicBezTo>
                  <a:pt x="1240" y="320"/>
                  <a:pt x="1240" y="320"/>
                  <a:pt x="1240" y="320"/>
                </a:cubicBezTo>
                <a:cubicBezTo>
                  <a:pt x="1240" y="560"/>
                  <a:pt x="1240" y="560"/>
                  <a:pt x="1240" y="560"/>
                </a:cubicBezTo>
                <a:cubicBezTo>
                  <a:pt x="1480" y="560"/>
                  <a:pt x="1480" y="560"/>
                  <a:pt x="1480" y="560"/>
                </a:cubicBezTo>
                <a:cubicBezTo>
                  <a:pt x="1480" y="720"/>
                  <a:pt x="1480" y="720"/>
                  <a:pt x="1480" y="720"/>
                </a:cubicBezTo>
                <a:cubicBezTo>
                  <a:pt x="1240" y="720"/>
                  <a:pt x="1240" y="720"/>
                  <a:pt x="1240" y="720"/>
                </a:cubicBezTo>
                <a:cubicBezTo>
                  <a:pt x="1240" y="960"/>
                  <a:pt x="1240" y="960"/>
                  <a:pt x="1240" y="960"/>
                </a:cubicBezTo>
                <a:cubicBezTo>
                  <a:pt x="1080" y="960"/>
                  <a:pt x="1080" y="960"/>
                  <a:pt x="1080" y="960"/>
                </a:cubicBezTo>
                <a:cubicBezTo>
                  <a:pt x="1080" y="720"/>
                  <a:pt x="1080" y="720"/>
                  <a:pt x="1080" y="720"/>
                </a:cubicBezTo>
                <a:lnTo>
                  <a:pt x="840" y="720"/>
                </a:lnTo>
                <a:close/>
              </a:path>
            </a:pathLst>
          </a:custGeom>
          <a:solidFill>
            <a:srgbClr val="156C9C"/>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sp>
        <p:nvSpPr>
          <p:cNvPr id="246" name="IsoscelesTriangle104455">
            <a:extLst>
              <a:ext uri="{FF2B5EF4-FFF2-40B4-BE49-F238E27FC236}">
                <a16:creationId xmlns:a16="http://schemas.microsoft.com/office/drawing/2014/main" id="{E39712A8-2F17-4877-97D8-D1D1A910A3FF}"/>
              </a:ext>
            </a:extLst>
          </p:cNvPr>
          <p:cNvSpPr/>
          <p:nvPr/>
        </p:nvSpPr>
        <p:spPr>
          <a:xfrm rot="10800000">
            <a:off x="5070841" y="6266050"/>
            <a:ext cx="252000" cy="108000"/>
          </a:xfrm>
          <a:prstGeom prst="triangle">
            <a:avLst/>
          </a:prstGeom>
          <a:solidFill>
            <a:srgbClr val="00AAC9"/>
          </a:solidFill>
          <a:ln w="22225" cap="flat" cmpd="sng" algn="ctr">
            <a:solidFill>
              <a:srgbClr val="00AAC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sp>
        <p:nvSpPr>
          <p:cNvPr id="247" name="RBContent5">
            <a:extLst>
              <a:ext uri="{FF2B5EF4-FFF2-40B4-BE49-F238E27FC236}">
                <a16:creationId xmlns:a16="http://schemas.microsoft.com/office/drawing/2014/main" id="{EFA2A38A-27B6-4121-8237-2B06EDEE2B82}"/>
              </a:ext>
            </a:extLst>
          </p:cNvPr>
          <p:cNvSpPr txBox="1">
            <a:spLocks/>
          </p:cNvSpPr>
          <p:nvPr/>
        </p:nvSpPr>
        <p:spPr>
          <a:xfrm>
            <a:off x="5399422" y="6195401"/>
            <a:ext cx="698668" cy="249299"/>
          </a:xfrm>
          <a:prstGeom prst="rect">
            <a:avLst/>
          </a:prstGeom>
          <a:noFill/>
          <a:ln w="9525">
            <a:noFill/>
          </a:ln>
        </p:spPr>
        <p:txBody>
          <a:bodyPr vert="horz" wrap="square" lIns="0" tIns="0" rIns="0" bIns="0" rtlCol="0">
            <a:spAutoFit/>
          </a:bodyPr>
          <a:lstStyle/>
          <a:p>
            <a:pPr fontAlgn="base">
              <a:lnSpc>
                <a:spcPct val="90000"/>
              </a:lnSpc>
              <a:spcBef>
                <a:spcPts val="400"/>
              </a:spcBef>
              <a:spcAft>
                <a:spcPct val="0"/>
              </a:spcAft>
              <a:buSzPct val="100000"/>
            </a:pPr>
            <a:r>
              <a:rPr lang="fr-FR" sz="900" dirty="0">
                <a:solidFill>
                  <a:srgbClr val="000000"/>
                </a:solidFill>
                <a:sym typeface="+mn-lt"/>
              </a:rPr>
              <a:t>Flux matériel poussé</a:t>
            </a:r>
            <a:endParaRPr lang="fr-FR" sz="900" i="1" dirty="0">
              <a:solidFill>
                <a:srgbClr val="000000"/>
              </a:solidFill>
              <a:sym typeface="+mn-lt"/>
            </a:endParaRPr>
          </a:p>
        </p:txBody>
      </p:sp>
      <p:sp>
        <p:nvSpPr>
          <p:cNvPr id="248" name="RBContent5">
            <a:extLst>
              <a:ext uri="{FF2B5EF4-FFF2-40B4-BE49-F238E27FC236}">
                <a16:creationId xmlns:a16="http://schemas.microsoft.com/office/drawing/2014/main" id="{0A60230E-6534-4C5A-8032-CE4AD4D97B3E}"/>
              </a:ext>
            </a:extLst>
          </p:cNvPr>
          <p:cNvSpPr txBox="1">
            <a:spLocks/>
          </p:cNvSpPr>
          <p:nvPr/>
        </p:nvSpPr>
        <p:spPr>
          <a:xfrm>
            <a:off x="6436874" y="6195401"/>
            <a:ext cx="717868" cy="249299"/>
          </a:xfrm>
          <a:prstGeom prst="rect">
            <a:avLst/>
          </a:prstGeom>
          <a:noFill/>
          <a:ln w="9525">
            <a:noFill/>
          </a:ln>
        </p:spPr>
        <p:txBody>
          <a:bodyPr vert="horz" wrap="square" lIns="0" tIns="0" rIns="0" bIns="0" rtlCol="0">
            <a:spAutoFit/>
          </a:bodyPr>
          <a:lstStyle/>
          <a:p>
            <a:pPr fontAlgn="base">
              <a:lnSpc>
                <a:spcPct val="90000"/>
              </a:lnSpc>
              <a:spcBef>
                <a:spcPts val="400"/>
              </a:spcBef>
              <a:spcAft>
                <a:spcPct val="0"/>
              </a:spcAft>
              <a:buSzPct val="100000"/>
            </a:pPr>
            <a:r>
              <a:rPr lang="fr-FR" sz="900" dirty="0">
                <a:solidFill>
                  <a:srgbClr val="000000"/>
                </a:solidFill>
                <a:sym typeface="+mn-lt"/>
              </a:rPr>
              <a:t>Flux matériel tiré</a:t>
            </a:r>
            <a:endParaRPr lang="fr-FR" sz="900" i="1" dirty="0">
              <a:solidFill>
                <a:srgbClr val="000000"/>
              </a:solidFill>
              <a:sym typeface="+mn-lt"/>
            </a:endParaRPr>
          </a:p>
        </p:txBody>
      </p:sp>
      <p:sp>
        <p:nvSpPr>
          <p:cNvPr id="249" name="IsoscelesTriangle104455">
            <a:extLst>
              <a:ext uri="{FF2B5EF4-FFF2-40B4-BE49-F238E27FC236}">
                <a16:creationId xmlns:a16="http://schemas.microsoft.com/office/drawing/2014/main" id="{634BA368-5919-4F2A-BAF4-18BE14128C35}"/>
              </a:ext>
            </a:extLst>
          </p:cNvPr>
          <p:cNvSpPr/>
          <p:nvPr/>
        </p:nvSpPr>
        <p:spPr>
          <a:xfrm>
            <a:off x="6108293" y="6266050"/>
            <a:ext cx="252000" cy="108000"/>
          </a:xfrm>
          <a:prstGeom prst="triangle">
            <a:avLst/>
          </a:prstGeom>
          <a:solidFill>
            <a:srgbClr val="FFFFFF"/>
          </a:solidFill>
          <a:ln w="22225" cap="flat" cmpd="sng" algn="ctr">
            <a:solidFill>
              <a:srgbClr val="00AAC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pic>
        <p:nvPicPr>
          <p:cNvPr id="250" name="Picture 2" descr="Ministère des Solidarités et de la Santé">
            <a:extLst>
              <a:ext uri="{FF2B5EF4-FFF2-40B4-BE49-F238E27FC236}">
                <a16:creationId xmlns:a16="http://schemas.microsoft.com/office/drawing/2014/main" id="{F34430EF-0BB5-41C6-94F3-A95DA60E98A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679" t="10679" r="10679" b="10679"/>
          <a:stretch/>
        </p:blipFill>
        <p:spPr bwMode="auto">
          <a:xfrm>
            <a:off x="3637078" y="1764564"/>
            <a:ext cx="749452" cy="465449"/>
          </a:xfrm>
          <a:prstGeom prst="rect">
            <a:avLst/>
          </a:prstGeom>
          <a:noFill/>
          <a:extLst>
            <a:ext uri="{909E8E84-426E-40DD-AFC4-6F175D3DCCD1}">
              <a14:hiddenFill xmlns:a14="http://schemas.microsoft.com/office/drawing/2010/main">
                <a:solidFill>
                  <a:srgbClr val="FFFFFF"/>
                </a:solidFill>
              </a14:hiddenFill>
            </a:ext>
          </a:extLst>
        </p:spPr>
      </p:pic>
      <p:sp>
        <p:nvSpPr>
          <p:cNvPr id="251" name="RBContent5">
            <a:extLst>
              <a:ext uri="{FF2B5EF4-FFF2-40B4-BE49-F238E27FC236}">
                <a16:creationId xmlns:a16="http://schemas.microsoft.com/office/drawing/2014/main" id="{3B5B47CC-F213-49F7-8E49-553B3E87D34C}"/>
              </a:ext>
            </a:extLst>
          </p:cNvPr>
          <p:cNvSpPr txBox="1">
            <a:spLocks/>
          </p:cNvSpPr>
          <p:nvPr/>
        </p:nvSpPr>
        <p:spPr>
          <a:xfrm>
            <a:off x="2905596" y="1907264"/>
            <a:ext cx="749452" cy="180049"/>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fr-FR" sz="1300" dirty="0">
                <a:solidFill>
                  <a:srgbClr val="000000"/>
                </a:solidFill>
                <a:sym typeface="+mn-lt"/>
              </a:rPr>
              <a:t>Ministère</a:t>
            </a:r>
          </a:p>
        </p:txBody>
      </p:sp>
      <p:pic>
        <p:nvPicPr>
          <p:cNvPr id="252" name="Picture 163">
            <a:extLst>
              <a:ext uri="{FF2B5EF4-FFF2-40B4-BE49-F238E27FC236}">
                <a16:creationId xmlns:a16="http://schemas.microsoft.com/office/drawing/2014/main" id="{2CE335B8-D03F-429C-814C-61DD2CE44CD0}"/>
              </a:ext>
            </a:extLst>
          </p:cNvPr>
          <p:cNvPicPr>
            <a:picLocks noChangeAspect="1"/>
          </p:cNvPicPr>
          <p:nvPr/>
        </p:nvPicPr>
        <p:blipFill>
          <a:blip r:embed="rId5"/>
          <a:stretch>
            <a:fillRect/>
          </a:stretch>
        </p:blipFill>
        <p:spPr>
          <a:xfrm>
            <a:off x="5724908" y="1764136"/>
            <a:ext cx="758981" cy="452400"/>
          </a:xfrm>
          <a:prstGeom prst="rect">
            <a:avLst/>
          </a:prstGeom>
        </p:spPr>
      </p:pic>
      <p:sp>
        <p:nvSpPr>
          <p:cNvPr id="253" name="IsoscelesTriangle104455">
            <a:extLst>
              <a:ext uri="{FF2B5EF4-FFF2-40B4-BE49-F238E27FC236}">
                <a16:creationId xmlns:a16="http://schemas.microsoft.com/office/drawing/2014/main" id="{B2803553-9ADF-482D-9859-97B9E07A4590}"/>
              </a:ext>
            </a:extLst>
          </p:cNvPr>
          <p:cNvSpPr/>
          <p:nvPr/>
        </p:nvSpPr>
        <p:spPr>
          <a:xfrm rot="10800000">
            <a:off x="3959408" y="6266050"/>
            <a:ext cx="252000" cy="108000"/>
          </a:xfrm>
          <a:prstGeom prst="triangle">
            <a:avLst/>
          </a:prstGeom>
          <a:solidFill>
            <a:srgbClr val="8D9399"/>
          </a:solidFill>
          <a:ln w="22225" cap="flat" cmpd="sng" algn="ctr">
            <a:solidFill>
              <a:srgbClr val="8D939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sp>
        <p:nvSpPr>
          <p:cNvPr id="254" name="RBContent5">
            <a:extLst>
              <a:ext uri="{FF2B5EF4-FFF2-40B4-BE49-F238E27FC236}">
                <a16:creationId xmlns:a16="http://schemas.microsoft.com/office/drawing/2014/main" id="{7AC3B6F8-ED9E-4C03-96FE-4FB856C69726}"/>
              </a:ext>
            </a:extLst>
          </p:cNvPr>
          <p:cNvSpPr txBox="1">
            <a:spLocks/>
          </p:cNvSpPr>
          <p:nvPr/>
        </p:nvSpPr>
        <p:spPr>
          <a:xfrm>
            <a:off x="4287989" y="6257725"/>
            <a:ext cx="576000" cy="124650"/>
          </a:xfrm>
          <a:prstGeom prst="rect">
            <a:avLst/>
          </a:prstGeom>
          <a:noFill/>
          <a:ln w="9525">
            <a:noFill/>
          </a:ln>
        </p:spPr>
        <p:txBody>
          <a:bodyPr vert="horz" wrap="square" lIns="0" tIns="0" rIns="0" bIns="0" rtlCol="0">
            <a:spAutoFit/>
          </a:bodyPr>
          <a:lstStyle/>
          <a:p>
            <a:pPr fontAlgn="base">
              <a:lnSpc>
                <a:spcPct val="90000"/>
              </a:lnSpc>
              <a:spcBef>
                <a:spcPts val="400"/>
              </a:spcBef>
              <a:spcAft>
                <a:spcPct val="0"/>
              </a:spcAft>
              <a:buSzPct val="100000"/>
            </a:pPr>
            <a:r>
              <a:rPr lang="fr-FR" sz="900" dirty="0">
                <a:solidFill>
                  <a:srgbClr val="000000"/>
                </a:solidFill>
                <a:sym typeface="+mn-lt"/>
              </a:rPr>
              <a:t>Flux info</a:t>
            </a:r>
            <a:endParaRPr lang="fr-FR" sz="900" i="1" dirty="0">
              <a:solidFill>
                <a:srgbClr val="000000"/>
              </a:solidFill>
              <a:sym typeface="+mn-lt"/>
            </a:endParaRPr>
          </a:p>
        </p:txBody>
      </p:sp>
      <p:grpSp>
        <p:nvGrpSpPr>
          <p:cNvPr id="258" name="Group 172">
            <a:extLst>
              <a:ext uri="{FF2B5EF4-FFF2-40B4-BE49-F238E27FC236}">
                <a16:creationId xmlns:a16="http://schemas.microsoft.com/office/drawing/2014/main" id="{4B39A610-9334-4301-A1B9-98792696701D}"/>
              </a:ext>
            </a:extLst>
          </p:cNvPr>
          <p:cNvGrpSpPr>
            <a:grpSpLocks noChangeAspect="1"/>
          </p:cNvGrpSpPr>
          <p:nvPr/>
        </p:nvGrpSpPr>
        <p:grpSpPr>
          <a:xfrm>
            <a:off x="2747503" y="4273034"/>
            <a:ext cx="337105" cy="318397"/>
            <a:chOff x="739776" y="2130426"/>
            <a:chExt cx="2974975" cy="2809875"/>
          </a:xfrm>
          <a:solidFill>
            <a:srgbClr val="156C9C"/>
          </a:solidFill>
        </p:grpSpPr>
        <p:sp>
          <p:nvSpPr>
            <p:cNvPr id="259" name="Freeform 13">
              <a:extLst>
                <a:ext uri="{FF2B5EF4-FFF2-40B4-BE49-F238E27FC236}">
                  <a16:creationId xmlns:a16="http://schemas.microsoft.com/office/drawing/2014/main" id="{B2B4B276-4799-41DD-9352-A0303E4F37E2}"/>
                </a:ext>
              </a:extLst>
            </p:cNvPr>
            <p:cNvSpPr>
              <a:spLocks noEditPoints="1"/>
            </p:cNvSpPr>
            <p:nvPr/>
          </p:nvSpPr>
          <p:spPr bwMode="auto">
            <a:xfrm>
              <a:off x="739776" y="2130426"/>
              <a:ext cx="2974975" cy="2809875"/>
            </a:xfrm>
            <a:custGeom>
              <a:avLst/>
              <a:gdLst>
                <a:gd name="T0" fmla="*/ 1874 w 1874"/>
                <a:gd name="T1" fmla="*/ 737 h 1770"/>
                <a:gd name="T2" fmla="*/ 1534 w 1874"/>
                <a:gd name="T3" fmla="*/ 148 h 1770"/>
                <a:gd name="T4" fmla="*/ 1277 w 1874"/>
                <a:gd name="T5" fmla="*/ 296 h 1770"/>
                <a:gd name="T6" fmla="*/ 1277 w 1874"/>
                <a:gd name="T7" fmla="*/ 0 h 1770"/>
                <a:gd name="T8" fmla="*/ 597 w 1874"/>
                <a:gd name="T9" fmla="*/ 0 h 1770"/>
                <a:gd name="T10" fmla="*/ 597 w 1874"/>
                <a:gd name="T11" fmla="*/ 296 h 1770"/>
                <a:gd name="T12" fmla="*/ 340 w 1874"/>
                <a:gd name="T13" fmla="*/ 148 h 1770"/>
                <a:gd name="T14" fmla="*/ 0 w 1874"/>
                <a:gd name="T15" fmla="*/ 737 h 1770"/>
                <a:gd name="T16" fmla="*/ 257 w 1874"/>
                <a:gd name="T17" fmla="*/ 885 h 1770"/>
                <a:gd name="T18" fmla="*/ 0 w 1874"/>
                <a:gd name="T19" fmla="*/ 1033 h 1770"/>
                <a:gd name="T20" fmla="*/ 340 w 1874"/>
                <a:gd name="T21" fmla="*/ 1622 h 1770"/>
                <a:gd name="T22" fmla="*/ 597 w 1874"/>
                <a:gd name="T23" fmla="*/ 1474 h 1770"/>
                <a:gd name="T24" fmla="*/ 597 w 1874"/>
                <a:gd name="T25" fmla="*/ 1770 h 1770"/>
                <a:gd name="T26" fmla="*/ 1277 w 1874"/>
                <a:gd name="T27" fmla="*/ 1770 h 1770"/>
                <a:gd name="T28" fmla="*/ 1277 w 1874"/>
                <a:gd name="T29" fmla="*/ 1474 h 1770"/>
                <a:gd name="T30" fmla="*/ 1534 w 1874"/>
                <a:gd name="T31" fmla="*/ 1622 h 1770"/>
                <a:gd name="T32" fmla="*/ 1874 w 1874"/>
                <a:gd name="T33" fmla="*/ 1033 h 1770"/>
                <a:gd name="T34" fmla="*/ 1617 w 1874"/>
                <a:gd name="T35" fmla="*/ 885 h 1770"/>
                <a:gd name="T36" fmla="*/ 1874 w 1874"/>
                <a:gd name="T37" fmla="*/ 737 h 1770"/>
                <a:gd name="T38" fmla="*/ 1779 w 1874"/>
                <a:gd name="T39" fmla="*/ 1059 h 1770"/>
                <a:gd name="T40" fmla="*/ 1508 w 1874"/>
                <a:gd name="T41" fmla="*/ 1527 h 1770"/>
                <a:gd name="T42" fmla="*/ 1207 w 1874"/>
                <a:gd name="T43" fmla="*/ 1354 h 1770"/>
                <a:gd name="T44" fmla="*/ 1207 w 1874"/>
                <a:gd name="T45" fmla="*/ 1701 h 1770"/>
                <a:gd name="T46" fmla="*/ 665 w 1874"/>
                <a:gd name="T47" fmla="*/ 1701 h 1770"/>
                <a:gd name="T48" fmla="*/ 665 w 1874"/>
                <a:gd name="T49" fmla="*/ 1354 h 1770"/>
                <a:gd name="T50" fmla="*/ 365 w 1874"/>
                <a:gd name="T51" fmla="*/ 1527 h 1770"/>
                <a:gd name="T52" fmla="*/ 94 w 1874"/>
                <a:gd name="T53" fmla="*/ 1059 h 1770"/>
                <a:gd name="T54" fmla="*/ 395 w 1874"/>
                <a:gd name="T55" fmla="*/ 885 h 1770"/>
                <a:gd name="T56" fmla="*/ 94 w 1874"/>
                <a:gd name="T57" fmla="*/ 711 h 1770"/>
                <a:gd name="T58" fmla="*/ 365 w 1874"/>
                <a:gd name="T59" fmla="*/ 242 h 1770"/>
                <a:gd name="T60" fmla="*/ 665 w 1874"/>
                <a:gd name="T61" fmla="*/ 416 h 1770"/>
                <a:gd name="T62" fmla="*/ 665 w 1874"/>
                <a:gd name="T63" fmla="*/ 69 h 1770"/>
                <a:gd name="T64" fmla="*/ 1207 w 1874"/>
                <a:gd name="T65" fmla="*/ 69 h 1770"/>
                <a:gd name="T66" fmla="*/ 1207 w 1874"/>
                <a:gd name="T67" fmla="*/ 416 h 1770"/>
                <a:gd name="T68" fmla="*/ 1508 w 1874"/>
                <a:gd name="T69" fmla="*/ 242 h 1770"/>
                <a:gd name="T70" fmla="*/ 1779 w 1874"/>
                <a:gd name="T71" fmla="*/ 711 h 1770"/>
                <a:gd name="T72" fmla="*/ 1479 w 1874"/>
                <a:gd name="T73" fmla="*/ 885 h 1770"/>
                <a:gd name="T74" fmla="*/ 1779 w 1874"/>
                <a:gd name="T75" fmla="*/ 1059 h 1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74" h="1770">
                  <a:moveTo>
                    <a:pt x="1874" y="737"/>
                  </a:moveTo>
                  <a:lnTo>
                    <a:pt x="1534" y="148"/>
                  </a:lnTo>
                  <a:lnTo>
                    <a:pt x="1277" y="296"/>
                  </a:lnTo>
                  <a:lnTo>
                    <a:pt x="1277" y="0"/>
                  </a:lnTo>
                  <a:lnTo>
                    <a:pt x="597" y="0"/>
                  </a:lnTo>
                  <a:lnTo>
                    <a:pt x="597" y="296"/>
                  </a:lnTo>
                  <a:lnTo>
                    <a:pt x="340" y="148"/>
                  </a:lnTo>
                  <a:lnTo>
                    <a:pt x="0" y="737"/>
                  </a:lnTo>
                  <a:lnTo>
                    <a:pt x="257" y="885"/>
                  </a:lnTo>
                  <a:lnTo>
                    <a:pt x="0" y="1033"/>
                  </a:lnTo>
                  <a:lnTo>
                    <a:pt x="340" y="1622"/>
                  </a:lnTo>
                  <a:lnTo>
                    <a:pt x="597" y="1474"/>
                  </a:lnTo>
                  <a:lnTo>
                    <a:pt x="597" y="1770"/>
                  </a:lnTo>
                  <a:lnTo>
                    <a:pt x="1277" y="1770"/>
                  </a:lnTo>
                  <a:lnTo>
                    <a:pt x="1277" y="1474"/>
                  </a:lnTo>
                  <a:lnTo>
                    <a:pt x="1534" y="1622"/>
                  </a:lnTo>
                  <a:lnTo>
                    <a:pt x="1874" y="1033"/>
                  </a:lnTo>
                  <a:lnTo>
                    <a:pt x="1617" y="885"/>
                  </a:lnTo>
                  <a:lnTo>
                    <a:pt x="1874" y="737"/>
                  </a:lnTo>
                  <a:close/>
                  <a:moveTo>
                    <a:pt x="1779" y="1059"/>
                  </a:moveTo>
                  <a:lnTo>
                    <a:pt x="1508" y="1527"/>
                  </a:lnTo>
                  <a:lnTo>
                    <a:pt x="1207" y="1354"/>
                  </a:lnTo>
                  <a:lnTo>
                    <a:pt x="1207" y="1701"/>
                  </a:lnTo>
                  <a:lnTo>
                    <a:pt x="665" y="1701"/>
                  </a:lnTo>
                  <a:lnTo>
                    <a:pt x="665" y="1354"/>
                  </a:lnTo>
                  <a:lnTo>
                    <a:pt x="365" y="1527"/>
                  </a:lnTo>
                  <a:lnTo>
                    <a:pt x="94" y="1059"/>
                  </a:lnTo>
                  <a:lnTo>
                    <a:pt x="395" y="885"/>
                  </a:lnTo>
                  <a:lnTo>
                    <a:pt x="94" y="711"/>
                  </a:lnTo>
                  <a:lnTo>
                    <a:pt x="365" y="242"/>
                  </a:lnTo>
                  <a:lnTo>
                    <a:pt x="665" y="416"/>
                  </a:lnTo>
                  <a:lnTo>
                    <a:pt x="665" y="69"/>
                  </a:lnTo>
                  <a:lnTo>
                    <a:pt x="1207" y="69"/>
                  </a:lnTo>
                  <a:lnTo>
                    <a:pt x="1207" y="416"/>
                  </a:lnTo>
                  <a:lnTo>
                    <a:pt x="1508" y="242"/>
                  </a:lnTo>
                  <a:lnTo>
                    <a:pt x="1779" y="711"/>
                  </a:lnTo>
                  <a:lnTo>
                    <a:pt x="1479" y="885"/>
                  </a:lnTo>
                  <a:lnTo>
                    <a:pt x="1779" y="10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sp>
          <p:nvSpPr>
            <p:cNvPr id="299" name="Freeform 14">
              <a:extLst>
                <a:ext uri="{FF2B5EF4-FFF2-40B4-BE49-F238E27FC236}">
                  <a16:creationId xmlns:a16="http://schemas.microsoft.com/office/drawing/2014/main" id="{987D11E0-988F-468D-AAE6-868AF10AEF23}"/>
                </a:ext>
              </a:extLst>
            </p:cNvPr>
            <p:cNvSpPr>
              <a:spLocks/>
            </p:cNvSpPr>
            <p:nvPr/>
          </p:nvSpPr>
          <p:spPr bwMode="auto">
            <a:xfrm>
              <a:off x="1854201" y="2413001"/>
              <a:ext cx="692150" cy="2284413"/>
            </a:xfrm>
            <a:custGeom>
              <a:avLst/>
              <a:gdLst>
                <a:gd name="T0" fmla="*/ 294 w 501"/>
                <a:gd name="T1" fmla="*/ 219 h 1654"/>
                <a:gd name="T2" fmla="*/ 322 w 501"/>
                <a:gd name="T3" fmla="*/ 69 h 1654"/>
                <a:gd name="T4" fmla="*/ 185 w 501"/>
                <a:gd name="T5" fmla="*/ 69 h 1654"/>
                <a:gd name="T6" fmla="*/ 213 w 501"/>
                <a:gd name="T7" fmla="*/ 220 h 1654"/>
                <a:gd name="T8" fmla="*/ 196 w 501"/>
                <a:gd name="T9" fmla="*/ 224 h 1654"/>
                <a:gd name="T10" fmla="*/ 3 w 501"/>
                <a:gd name="T11" fmla="*/ 482 h 1654"/>
                <a:gd name="T12" fmla="*/ 213 w 501"/>
                <a:gd name="T13" fmla="*/ 724 h 1654"/>
                <a:gd name="T14" fmla="*/ 183 w 501"/>
                <a:gd name="T15" fmla="*/ 611 h 1654"/>
                <a:gd name="T16" fmla="*/ 103 w 501"/>
                <a:gd name="T17" fmla="*/ 482 h 1654"/>
                <a:gd name="T18" fmla="*/ 161 w 501"/>
                <a:gd name="T19" fmla="*/ 351 h 1654"/>
                <a:gd name="T20" fmla="*/ 213 w 501"/>
                <a:gd name="T21" fmla="*/ 325 h 1654"/>
                <a:gd name="T22" fmla="*/ 212 w 501"/>
                <a:gd name="T23" fmla="*/ 964 h 1654"/>
                <a:gd name="T24" fmla="*/ 70 w 501"/>
                <a:gd name="T25" fmla="*/ 1129 h 1654"/>
                <a:gd name="T26" fmla="*/ 213 w 501"/>
                <a:gd name="T27" fmla="*/ 1290 h 1654"/>
                <a:gd name="T28" fmla="*/ 196 w 501"/>
                <a:gd name="T29" fmla="*/ 1200 h 1654"/>
                <a:gd name="T30" fmla="*/ 160 w 501"/>
                <a:gd name="T31" fmla="*/ 1128 h 1654"/>
                <a:gd name="T32" fmla="*/ 198 w 501"/>
                <a:gd name="T33" fmla="*/ 1065 h 1654"/>
                <a:gd name="T34" fmla="*/ 213 w 501"/>
                <a:gd name="T35" fmla="*/ 1055 h 1654"/>
                <a:gd name="T36" fmla="*/ 213 w 501"/>
                <a:gd name="T37" fmla="*/ 1468 h 1654"/>
                <a:gd name="T38" fmla="*/ 192 w 501"/>
                <a:gd name="T39" fmla="*/ 1479 h 1654"/>
                <a:gd name="T40" fmla="*/ 125 w 501"/>
                <a:gd name="T41" fmla="*/ 1568 h 1654"/>
                <a:gd name="T42" fmla="*/ 213 w 501"/>
                <a:gd name="T43" fmla="*/ 1496 h 1654"/>
                <a:gd name="T44" fmla="*/ 253 w 501"/>
                <a:gd name="T45" fmla="*/ 1654 h 1654"/>
                <a:gd name="T46" fmla="*/ 294 w 501"/>
                <a:gd name="T47" fmla="*/ 1474 h 1654"/>
                <a:gd name="T48" fmla="*/ 367 w 501"/>
                <a:gd name="T49" fmla="*/ 1448 h 1654"/>
                <a:gd name="T50" fmla="*/ 419 w 501"/>
                <a:gd name="T51" fmla="*/ 1358 h 1654"/>
                <a:gd name="T52" fmla="*/ 365 w 501"/>
                <a:gd name="T53" fmla="*/ 1275 h 1654"/>
                <a:gd name="T54" fmla="*/ 294 w 501"/>
                <a:gd name="T55" fmla="*/ 1308 h 1654"/>
                <a:gd name="T56" fmla="*/ 340 w 501"/>
                <a:gd name="T57" fmla="*/ 1358 h 1654"/>
                <a:gd name="T58" fmla="*/ 317 w 501"/>
                <a:gd name="T59" fmla="*/ 1415 h 1654"/>
                <a:gd name="T60" fmla="*/ 294 w 501"/>
                <a:gd name="T61" fmla="*/ 1141 h 1654"/>
                <a:gd name="T62" fmla="*/ 391 w 501"/>
                <a:gd name="T63" fmla="*/ 960 h 1654"/>
                <a:gd name="T64" fmla="*/ 454 w 501"/>
                <a:gd name="T65" fmla="*/ 834 h 1654"/>
                <a:gd name="T66" fmla="*/ 372 w 501"/>
                <a:gd name="T67" fmla="*/ 701 h 1654"/>
                <a:gd name="T68" fmla="*/ 294 w 501"/>
                <a:gd name="T69" fmla="*/ 756 h 1654"/>
                <a:gd name="T70" fmla="*/ 347 w 501"/>
                <a:gd name="T71" fmla="*/ 799 h 1654"/>
                <a:gd name="T72" fmla="*/ 349 w 501"/>
                <a:gd name="T73" fmla="*/ 880 h 1654"/>
                <a:gd name="T74" fmla="*/ 294 w 501"/>
                <a:gd name="T75" fmla="*/ 929 h 1654"/>
                <a:gd name="T76" fmla="*/ 302 w 501"/>
                <a:gd name="T77" fmla="*/ 327 h 1654"/>
                <a:gd name="T78" fmla="*/ 464 w 501"/>
                <a:gd name="T79" fmla="*/ 361 h 1654"/>
                <a:gd name="T80" fmla="*/ 416 w 501"/>
                <a:gd name="T81" fmla="*/ 292 h 1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1" h="1654">
                  <a:moveTo>
                    <a:pt x="352" y="241"/>
                  </a:moveTo>
                  <a:cubicBezTo>
                    <a:pt x="334" y="230"/>
                    <a:pt x="314" y="223"/>
                    <a:pt x="294" y="219"/>
                  </a:cubicBezTo>
                  <a:cubicBezTo>
                    <a:pt x="294" y="125"/>
                    <a:pt x="294" y="125"/>
                    <a:pt x="294" y="125"/>
                  </a:cubicBezTo>
                  <a:cubicBezTo>
                    <a:pt x="311" y="112"/>
                    <a:pt x="322" y="92"/>
                    <a:pt x="322" y="69"/>
                  </a:cubicBezTo>
                  <a:cubicBezTo>
                    <a:pt x="322" y="31"/>
                    <a:pt x="291" y="0"/>
                    <a:pt x="253" y="0"/>
                  </a:cubicBezTo>
                  <a:cubicBezTo>
                    <a:pt x="215" y="0"/>
                    <a:pt x="185" y="31"/>
                    <a:pt x="185" y="69"/>
                  </a:cubicBezTo>
                  <a:cubicBezTo>
                    <a:pt x="185" y="92"/>
                    <a:pt x="196" y="112"/>
                    <a:pt x="213" y="125"/>
                  </a:cubicBezTo>
                  <a:cubicBezTo>
                    <a:pt x="213" y="157"/>
                    <a:pt x="213" y="188"/>
                    <a:pt x="213" y="220"/>
                  </a:cubicBezTo>
                  <a:cubicBezTo>
                    <a:pt x="213" y="220"/>
                    <a:pt x="212" y="220"/>
                    <a:pt x="212" y="220"/>
                  </a:cubicBezTo>
                  <a:cubicBezTo>
                    <a:pt x="207" y="221"/>
                    <a:pt x="201" y="222"/>
                    <a:pt x="196" y="224"/>
                  </a:cubicBezTo>
                  <a:cubicBezTo>
                    <a:pt x="139" y="239"/>
                    <a:pt x="88" y="273"/>
                    <a:pt x="53" y="319"/>
                  </a:cubicBezTo>
                  <a:cubicBezTo>
                    <a:pt x="18" y="365"/>
                    <a:pt x="0" y="424"/>
                    <a:pt x="3" y="482"/>
                  </a:cubicBezTo>
                  <a:cubicBezTo>
                    <a:pt x="6" y="542"/>
                    <a:pt x="32" y="601"/>
                    <a:pt x="75" y="643"/>
                  </a:cubicBezTo>
                  <a:cubicBezTo>
                    <a:pt x="113" y="681"/>
                    <a:pt x="162" y="704"/>
                    <a:pt x="213" y="724"/>
                  </a:cubicBezTo>
                  <a:cubicBezTo>
                    <a:pt x="213" y="628"/>
                    <a:pt x="213" y="628"/>
                    <a:pt x="213" y="628"/>
                  </a:cubicBezTo>
                  <a:cubicBezTo>
                    <a:pt x="203" y="623"/>
                    <a:pt x="192" y="617"/>
                    <a:pt x="183" y="611"/>
                  </a:cubicBezTo>
                  <a:cubicBezTo>
                    <a:pt x="162" y="596"/>
                    <a:pt x="143" y="577"/>
                    <a:pt x="129" y="555"/>
                  </a:cubicBezTo>
                  <a:cubicBezTo>
                    <a:pt x="115" y="533"/>
                    <a:pt x="105" y="508"/>
                    <a:pt x="103" y="482"/>
                  </a:cubicBezTo>
                  <a:cubicBezTo>
                    <a:pt x="101" y="457"/>
                    <a:pt x="105" y="432"/>
                    <a:pt x="115" y="409"/>
                  </a:cubicBezTo>
                  <a:cubicBezTo>
                    <a:pt x="125" y="386"/>
                    <a:pt x="141" y="366"/>
                    <a:pt x="161" y="351"/>
                  </a:cubicBezTo>
                  <a:cubicBezTo>
                    <a:pt x="176" y="339"/>
                    <a:pt x="194" y="330"/>
                    <a:pt x="212" y="325"/>
                  </a:cubicBezTo>
                  <a:cubicBezTo>
                    <a:pt x="212" y="325"/>
                    <a:pt x="213" y="325"/>
                    <a:pt x="213" y="325"/>
                  </a:cubicBezTo>
                  <a:cubicBezTo>
                    <a:pt x="213" y="540"/>
                    <a:pt x="213" y="754"/>
                    <a:pt x="213" y="963"/>
                  </a:cubicBezTo>
                  <a:cubicBezTo>
                    <a:pt x="213" y="963"/>
                    <a:pt x="212" y="964"/>
                    <a:pt x="212" y="964"/>
                  </a:cubicBezTo>
                  <a:cubicBezTo>
                    <a:pt x="180" y="978"/>
                    <a:pt x="149" y="995"/>
                    <a:pt x="123" y="1020"/>
                  </a:cubicBezTo>
                  <a:cubicBezTo>
                    <a:pt x="93" y="1049"/>
                    <a:pt x="72" y="1087"/>
                    <a:pt x="70" y="1129"/>
                  </a:cubicBezTo>
                  <a:cubicBezTo>
                    <a:pt x="69" y="1170"/>
                    <a:pt x="89" y="1211"/>
                    <a:pt x="119" y="1239"/>
                  </a:cubicBezTo>
                  <a:cubicBezTo>
                    <a:pt x="145" y="1264"/>
                    <a:pt x="178" y="1281"/>
                    <a:pt x="213" y="1290"/>
                  </a:cubicBezTo>
                  <a:cubicBezTo>
                    <a:pt x="213" y="1211"/>
                    <a:pt x="213" y="1211"/>
                    <a:pt x="213" y="1211"/>
                  </a:cubicBezTo>
                  <a:cubicBezTo>
                    <a:pt x="207" y="1208"/>
                    <a:pt x="201" y="1204"/>
                    <a:pt x="196" y="1200"/>
                  </a:cubicBezTo>
                  <a:cubicBezTo>
                    <a:pt x="185" y="1191"/>
                    <a:pt x="176" y="1181"/>
                    <a:pt x="169" y="1168"/>
                  </a:cubicBezTo>
                  <a:cubicBezTo>
                    <a:pt x="162" y="1156"/>
                    <a:pt x="159" y="1142"/>
                    <a:pt x="160" y="1128"/>
                  </a:cubicBezTo>
                  <a:cubicBezTo>
                    <a:pt x="161" y="1116"/>
                    <a:pt x="165" y="1103"/>
                    <a:pt x="172" y="1093"/>
                  </a:cubicBezTo>
                  <a:cubicBezTo>
                    <a:pt x="179" y="1082"/>
                    <a:pt x="188" y="1073"/>
                    <a:pt x="198" y="1065"/>
                  </a:cubicBezTo>
                  <a:cubicBezTo>
                    <a:pt x="202" y="1062"/>
                    <a:pt x="207" y="1058"/>
                    <a:pt x="212" y="1055"/>
                  </a:cubicBezTo>
                  <a:cubicBezTo>
                    <a:pt x="212" y="1055"/>
                    <a:pt x="213" y="1055"/>
                    <a:pt x="213" y="1055"/>
                  </a:cubicBezTo>
                  <a:cubicBezTo>
                    <a:pt x="213" y="1086"/>
                    <a:pt x="213" y="1117"/>
                    <a:pt x="213" y="1148"/>
                  </a:cubicBezTo>
                  <a:cubicBezTo>
                    <a:pt x="213" y="1468"/>
                    <a:pt x="213" y="1468"/>
                    <a:pt x="213" y="1468"/>
                  </a:cubicBezTo>
                  <a:cubicBezTo>
                    <a:pt x="212" y="1468"/>
                    <a:pt x="212" y="1468"/>
                    <a:pt x="212" y="1468"/>
                  </a:cubicBezTo>
                  <a:cubicBezTo>
                    <a:pt x="205" y="1472"/>
                    <a:pt x="199" y="1475"/>
                    <a:pt x="192" y="1479"/>
                  </a:cubicBezTo>
                  <a:cubicBezTo>
                    <a:pt x="170" y="1492"/>
                    <a:pt x="150" y="1510"/>
                    <a:pt x="137" y="1533"/>
                  </a:cubicBezTo>
                  <a:cubicBezTo>
                    <a:pt x="131" y="1544"/>
                    <a:pt x="127" y="1556"/>
                    <a:pt x="125" y="1568"/>
                  </a:cubicBezTo>
                  <a:cubicBezTo>
                    <a:pt x="146" y="1536"/>
                    <a:pt x="177" y="1511"/>
                    <a:pt x="212" y="1496"/>
                  </a:cubicBezTo>
                  <a:cubicBezTo>
                    <a:pt x="212" y="1496"/>
                    <a:pt x="213" y="1496"/>
                    <a:pt x="213" y="1496"/>
                  </a:cubicBezTo>
                  <a:cubicBezTo>
                    <a:pt x="213" y="1654"/>
                    <a:pt x="213" y="1654"/>
                    <a:pt x="213" y="1654"/>
                  </a:cubicBezTo>
                  <a:cubicBezTo>
                    <a:pt x="253" y="1654"/>
                    <a:pt x="253" y="1654"/>
                    <a:pt x="253" y="1654"/>
                  </a:cubicBezTo>
                  <a:cubicBezTo>
                    <a:pt x="294" y="1654"/>
                    <a:pt x="294" y="1654"/>
                    <a:pt x="294" y="1654"/>
                  </a:cubicBezTo>
                  <a:cubicBezTo>
                    <a:pt x="294" y="1474"/>
                    <a:pt x="294" y="1474"/>
                    <a:pt x="294" y="1474"/>
                  </a:cubicBezTo>
                  <a:cubicBezTo>
                    <a:pt x="294" y="1474"/>
                    <a:pt x="294" y="1474"/>
                    <a:pt x="294" y="1474"/>
                  </a:cubicBezTo>
                  <a:cubicBezTo>
                    <a:pt x="319" y="1468"/>
                    <a:pt x="345" y="1461"/>
                    <a:pt x="367" y="1448"/>
                  </a:cubicBezTo>
                  <a:cubicBezTo>
                    <a:pt x="382" y="1438"/>
                    <a:pt x="396" y="1426"/>
                    <a:pt x="406" y="1410"/>
                  </a:cubicBezTo>
                  <a:cubicBezTo>
                    <a:pt x="415" y="1395"/>
                    <a:pt x="420" y="1376"/>
                    <a:pt x="419" y="1358"/>
                  </a:cubicBezTo>
                  <a:cubicBezTo>
                    <a:pt x="419" y="1341"/>
                    <a:pt x="412" y="1324"/>
                    <a:pt x="402" y="1310"/>
                  </a:cubicBezTo>
                  <a:cubicBezTo>
                    <a:pt x="393" y="1296"/>
                    <a:pt x="379" y="1284"/>
                    <a:pt x="365" y="1275"/>
                  </a:cubicBezTo>
                  <a:cubicBezTo>
                    <a:pt x="343" y="1261"/>
                    <a:pt x="319" y="1246"/>
                    <a:pt x="294" y="1238"/>
                  </a:cubicBezTo>
                  <a:cubicBezTo>
                    <a:pt x="294" y="1261"/>
                    <a:pt x="294" y="1285"/>
                    <a:pt x="294" y="1308"/>
                  </a:cubicBezTo>
                  <a:cubicBezTo>
                    <a:pt x="305" y="1312"/>
                    <a:pt x="314" y="1318"/>
                    <a:pt x="323" y="1326"/>
                  </a:cubicBezTo>
                  <a:cubicBezTo>
                    <a:pt x="332" y="1335"/>
                    <a:pt x="338" y="1346"/>
                    <a:pt x="340" y="1358"/>
                  </a:cubicBezTo>
                  <a:cubicBezTo>
                    <a:pt x="342" y="1369"/>
                    <a:pt x="340" y="1379"/>
                    <a:pt x="336" y="1389"/>
                  </a:cubicBezTo>
                  <a:cubicBezTo>
                    <a:pt x="332" y="1399"/>
                    <a:pt x="325" y="1408"/>
                    <a:pt x="317" y="1415"/>
                  </a:cubicBezTo>
                  <a:cubicBezTo>
                    <a:pt x="310" y="1421"/>
                    <a:pt x="302" y="1427"/>
                    <a:pt x="294" y="1431"/>
                  </a:cubicBezTo>
                  <a:cubicBezTo>
                    <a:pt x="294" y="1141"/>
                    <a:pt x="294" y="1141"/>
                    <a:pt x="294" y="1141"/>
                  </a:cubicBezTo>
                  <a:cubicBezTo>
                    <a:pt x="294" y="1018"/>
                    <a:pt x="294" y="1018"/>
                    <a:pt x="294" y="1018"/>
                  </a:cubicBezTo>
                  <a:cubicBezTo>
                    <a:pt x="329" y="1003"/>
                    <a:pt x="362" y="985"/>
                    <a:pt x="391" y="960"/>
                  </a:cubicBezTo>
                  <a:cubicBezTo>
                    <a:pt x="409" y="944"/>
                    <a:pt x="425" y="925"/>
                    <a:pt x="437" y="903"/>
                  </a:cubicBezTo>
                  <a:cubicBezTo>
                    <a:pt x="448" y="882"/>
                    <a:pt x="455" y="858"/>
                    <a:pt x="454" y="834"/>
                  </a:cubicBezTo>
                  <a:cubicBezTo>
                    <a:pt x="454" y="806"/>
                    <a:pt x="445" y="780"/>
                    <a:pt x="430" y="757"/>
                  </a:cubicBezTo>
                  <a:cubicBezTo>
                    <a:pt x="415" y="734"/>
                    <a:pt x="395" y="716"/>
                    <a:pt x="372" y="701"/>
                  </a:cubicBezTo>
                  <a:cubicBezTo>
                    <a:pt x="348" y="685"/>
                    <a:pt x="321" y="672"/>
                    <a:pt x="294" y="661"/>
                  </a:cubicBezTo>
                  <a:cubicBezTo>
                    <a:pt x="294" y="693"/>
                    <a:pt x="294" y="724"/>
                    <a:pt x="294" y="756"/>
                  </a:cubicBezTo>
                  <a:cubicBezTo>
                    <a:pt x="304" y="761"/>
                    <a:pt x="312" y="766"/>
                    <a:pt x="321" y="772"/>
                  </a:cubicBezTo>
                  <a:cubicBezTo>
                    <a:pt x="331" y="780"/>
                    <a:pt x="340" y="789"/>
                    <a:pt x="347" y="799"/>
                  </a:cubicBezTo>
                  <a:cubicBezTo>
                    <a:pt x="353" y="809"/>
                    <a:pt x="358" y="821"/>
                    <a:pt x="359" y="834"/>
                  </a:cubicBezTo>
                  <a:cubicBezTo>
                    <a:pt x="361" y="850"/>
                    <a:pt x="357" y="866"/>
                    <a:pt x="349" y="880"/>
                  </a:cubicBezTo>
                  <a:cubicBezTo>
                    <a:pt x="341" y="894"/>
                    <a:pt x="329" y="906"/>
                    <a:pt x="316" y="915"/>
                  </a:cubicBezTo>
                  <a:cubicBezTo>
                    <a:pt x="309" y="921"/>
                    <a:pt x="302" y="925"/>
                    <a:pt x="294" y="929"/>
                  </a:cubicBezTo>
                  <a:cubicBezTo>
                    <a:pt x="294" y="325"/>
                    <a:pt x="294" y="325"/>
                    <a:pt x="294" y="325"/>
                  </a:cubicBezTo>
                  <a:cubicBezTo>
                    <a:pt x="297" y="325"/>
                    <a:pt x="299" y="326"/>
                    <a:pt x="302" y="327"/>
                  </a:cubicBezTo>
                  <a:cubicBezTo>
                    <a:pt x="331" y="337"/>
                    <a:pt x="357" y="356"/>
                    <a:pt x="387" y="365"/>
                  </a:cubicBezTo>
                  <a:cubicBezTo>
                    <a:pt x="412" y="372"/>
                    <a:pt x="440" y="371"/>
                    <a:pt x="464" y="361"/>
                  </a:cubicBezTo>
                  <a:cubicBezTo>
                    <a:pt x="478" y="355"/>
                    <a:pt x="491" y="345"/>
                    <a:pt x="501" y="333"/>
                  </a:cubicBezTo>
                  <a:cubicBezTo>
                    <a:pt x="470" y="324"/>
                    <a:pt x="442" y="310"/>
                    <a:pt x="416" y="292"/>
                  </a:cubicBezTo>
                  <a:cubicBezTo>
                    <a:pt x="394" y="275"/>
                    <a:pt x="375" y="255"/>
                    <a:pt x="352" y="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grpSp>
      <p:sp>
        <p:nvSpPr>
          <p:cNvPr id="301" name="Freeform 5">
            <a:extLst>
              <a:ext uri="{FF2B5EF4-FFF2-40B4-BE49-F238E27FC236}">
                <a16:creationId xmlns:a16="http://schemas.microsoft.com/office/drawing/2014/main" id="{B73D2B44-C5F8-4F1F-92C4-9ED7459C115B}"/>
              </a:ext>
            </a:extLst>
          </p:cNvPr>
          <p:cNvSpPr>
            <a:spLocks noChangeAspect="1" noEditPoints="1"/>
          </p:cNvSpPr>
          <p:nvPr/>
        </p:nvSpPr>
        <p:spPr bwMode="auto">
          <a:xfrm>
            <a:off x="5389406" y="4273034"/>
            <a:ext cx="361792" cy="324323"/>
          </a:xfrm>
          <a:custGeom>
            <a:avLst/>
            <a:gdLst>
              <a:gd name="T0" fmla="*/ 440 w 2320"/>
              <a:gd name="T1" fmla="*/ 480 h 2080"/>
              <a:gd name="T2" fmla="*/ 440 w 2320"/>
              <a:gd name="T3" fmla="*/ 560 h 2080"/>
              <a:gd name="T4" fmla="*/ 200 w 2320"/>
              <a:gd name="T5" fmla="*/ 560 h 2080"/>
              <a:gd name="T6" fmla="*/ 200 w 2320"/>
              <a:gd name="T7" fmla="*/ 2000 h 2080"/>
              <a:gd name="T8" fmla="*/ 520 w 2320"/>
              <a:gd name="T9" fmla="*/ 2000 h 2080"/>
              <a:gd name="T10" fmla="*/ 520 w 2320"/>
              <a:gd name="T11" fmla="*/ 0 h 2080"/>
              <a:gd name="T12" fmla="*/ 1800 w 2320"/>
              <a:gd name="T13" fmla="*/ 0 h 2080"/>
              <a:gd name="T14" fmla="*/ 1800 w 2320"/>
              <a:gd name="T15" fmla="*/ 2000 h 2080"/>
              <a:gd name="T16" fmla="*/ 2120 w 2320"/>
              <a:gd name="T17" fmla="*/ 2000 h 2080"/>
              <a:gd name="T18" fmla="*/ 2120 w 2320"/>
              <a:gd name="T19" fmla="*/ 560 h 2080"/>
              <a:gd name="T20" fmla="*/ 1880 w 2320"/>
              <a:gd name="T21" fmla="*/ 560 h 2080"/>
              <a:gd name="T22" fmla="*/ 1880 w 2320"/>
              <a:gd name="T23" fmla="*/ 480 h 2080"/>
              <a:gd name="T24" fmla="*/ 2200 w 2320"/>
              <a:gd name="T25" fmla="*/ 480 h 2080"/>
              <a:gd name="T26" fmla="*/ 2200 w 2320"/>
              <a:gd name="T27" fmla="*/ 2000 h 2080"/>
              <a:gd name="T28" fmla="*/ 2320 w 2320"/>
              <a:gd name="T29" fmla="*/ 2000 h 2080"/>
              <a:gd name="T30" fmla="*/ 2320 w 2320"/>
              <a:gd name="T31" fmla="*/ 2080 h 2080"/>
              <a:gd name="T32" fmla="*/ 0 w 2320"/>
              <a:gd name="T33" fmla="*/ 2080 h 2080"/>
              <a:gd name="T34" fmla="*/ 0 w 2320"/>
              <a:gd name="T35" fmla="*/ 2000 h 2080"/>
              <a:gd name="T36" fmla="*/ 120 w 2320"/>
              <a:gd name="T37" fmla="*/ 2000 h 2080"/>
              <a:gd name="T38" fmla="*/ 120 w 2320"/>
              <a:gd name="T39" fmla="*/ 480 h 2080"/>
              <a:gd name="T40" fmla="*/ 440 w 2320"/>
              <a:gd name="T41" fmla="*/ 480 h 2080"/>
              <a:gd name="T42" fmla="*/ 1400 w 2320"/>
              <a:gd name="T43" fmla="*/ 1440 h 2080"/>
              <a:gd name="T44" fmla="*/ 1400 w 2320"/>
              <a:gd name="T45" fmla="*/ 2000 h 2080"/>
              <a:gd name="T46" fmla="*/ 1720 w 2320"/>
              <a:gd name="T47" fmla="*/ 2000 h 2080"/>
              <a:gd name="T48" fmla="*/ 1720 w 2320"/>
              <a:gd name="T49" fmla="*/ 80 h 2080"/>
              <a:gd name="T50" fmla="*/ 600 w 2320"/>
              <a:gd name="T51" fmla="*/ 80 h 2080"/>
              <a:gd name="T52" fmla="*/ 600 w 2320"/>
              <a:gd name="T53" fmla="*/ 2000 h 2080"/>
              <a:gd name="T54" fmla="*/ 920 w 2320"/>
              <a:gd name="T55" fmla="*/ 2000 h 2080"/>
              <a:gd name="T56" fmla="*/ 920 w 2320"/>
              <a:gd name="T57" fmla="*/ 1440 h 2080"/>
              <a:gd name="T58" fmla="*/ 1400 w 2320"/>
              <a:gd name="T59" fmla="*/ 1440 h 2080"/>
              <a:gd name="T60" fmla="*/ 1320 w 2320"/>
              <a:gd name="T61" fmla="*/ 1520 h 2080"/>
              <a:gd name="T62" fmla="*/ 1000 w 2320"/>
              <a:gd name="T63" fmla="*/ 1520 h 2080"/>
              <a:gd name="T64" fmla="*/ 1000 w 2320"/>
              <a:gd name="T65" fmla="*/ 2000 h 2080"/>
              <a:gd name="T66" fmla="*/ 1320 w 2320"/>
              <a:gd name="T67" fmla="*/ 2000 h 2080"/>
              <a:gd name="T68" fmla="*/ 1320 w 2320"/>
              <a:gd name="T69" fmla="*/ 1520 h 2080"/>
              <a:gd name="T70" fmla="*/ 840 w 2320"/>
              <a:gd name="T71" fmla="*/ 720 h 2080"/>
              <a:gd name="T72" fmla="*/ 840 w 2320"/>
              <a:gd name="T73" fmla="*/ 560 h 2080"/>
              <a:gd name="T74" fmla="*/ 1080 w 2320"/>
              <a:gd name="T75" fmla="*/ 560 h 2080"/>
              <a:gd name="T76" fmla="*/ 1080 w 2320"/>
              <a:gd name="T77" fmla="*/ 320 h 2080"/>
              <a:gd name="T78" fmla="*/ 1240 w 2320"/>
              <a:gd name="T79" fmla="*/ 320 h 2080"/>
              <a:gd name="T80" fmla="*/ 1240 w 2320"/>
              <a:gd name="T81" fmla="*/ 560 h 2080"/>
              <a:gd name="T82" fmla="*/ 1480 w 2320"/>
              <a:gd name="T83" fmla="*/ 560 h 2080"/>
              <a:gd name="T84" fmla="*/ 1480 w 2320"/>
              <a:gd name="T85" fmla="*/ 720 h 2080"/>
              <a:gd name="T86" fmla="*/ 1240 w 2320"/>
              <a:gd name="T87" fmla="*/ 720 h 2080"/>
              <a:gd name="T88" fmla="*/ 1240 w 2320"/>
              <a:gd name="T89" fmla="*/ 960 h 2080"/>
              <a:gd name="T90" fmla="*/ 1080 w 2320"/>
              <a:gd name="T91" fmla="*/ 960 h 2080"/>
              <a:gd name="T92" fmla="*/ 1080 w 2320"/>
              <a:gd name="T93" fmla="*/ 720 h 2080"/>
              <a:gd name="T94" fmla="*/ 840 w 2320"/>
              <a:gd name="T95" fmla="*/ 72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0" h="2080">
                <a:moveTo>
                  <a:pt x="440" y="480"/>
                </a:moveTo>
                <a:cubicBezTo>
                  <a:pt x="440" y="560"/>
                  <a:pt x="440" y="560"/>
                  <a:pt x="440" y="560"/>
                </a:cubicBezTo>
                <a:cubicBezTo>
                  <a:pt x="200" y="560"/>
                  <a:pt x="200" y="560"/>
                  <a:pt x="200" y="560"/>
                </a:cubicBezTo>
                <a:cubicBezTo>
                  <a:pt x="200" y="2000"/>
                  <a:pt x="200" y="2000"/>
                  <a:pt x="200" y="2000"/>
                </a:cubicBezTo>
                <a:cubicBezTo>
                  <a:pt x="520" y="2000"/>
                  <a:pt x="520" y="2000"/>
                  <a:pt x="520" y="2000"/>
                </a:cubicBezTo>
                <a:cubicBezTo>
                  <a:pt x="520" y="0"/>
                  <a:pt x="520" y="0"/>
                  <a:pt x="520" y="0"/>
                </a:cubicBezTo>
                <a:cubicBezTo>
                  <a:pt x="1800" y="0"/>
                  <a:pt x="1800" y="0"/>
                  <a:pt x="1800" y="0"/>
                </a:cubicBezTo>
                <a:cubicBezTo>
                  <a:pt x="1800" y="2000"/>
                  <a:pt x="1800" y="2000"/>
                  <a:pt x="1800" y="2000"/>
                </a:cubicBezTo>
                <a:cubicBezTo>
                  <a:pt x="2120" y="2000"/>
                  <a:pt x="2120" y="2000"/>
                  <a:pt x="2120" y="2000"/>
                </a:cubicBezTo>
                <a:cubicBezTo>
                  <a:pt x="2120" y="560"/>
                  <a:pt x="2120" y="560"/>
                  <a:pt x="2120" y="560"/>
                </a:cubicBezTo>
                <a:cubicBezTo>
                  <a:pt x="1880" y="560"/>
                  <a:pt x="1880" y="560"/>
                  <a:pt x="1880" y="560"/>
                </a:cubicBezTo>
                <a:cubicBezTo>
                  <a:pt x="1880" y="480"/>
                  <a:pt x="1880" y="480"/>
                  <a:pt x="1880" y="480"/>
                </a:cubicBezTo>
                <a:cubicBezTo>
                  <a:pt x="2200" y="480"/>
                  <a:pt x="2200" y="480"/>
                  <a:pt x="2200" y="480"/>
                </a:cubicBezTo>
                <a:cubicBezTo>
                  <a:pt x="2200" y="2000"/>
                  <a:pt x="2200" y="2000"/>
                  <a:pt x="2200" y="2000"/>
                </a:cubicBezTo>
                <a:cubicBezTo>
                  <a:pt x="2320" y="2000"/>
                  <a:pt x="2320" y="2000"/>
                  <a:pt x="2320" y="2000"/>
                </a:cubicBezTo>
                <a:cubicBezTo>
                  <a:pt x="2320" y="2080"/>
                  <a:pt x="2320" y="2080"/>
                  <a:pt x="2320" y="2080"/>
                </a:cubicBezTo>
                <a:cubicBezTo>
                  <a:pt x="1547" y="2080"/>
                  <a:pt x="773" y="2080"/>
                  <a:pt x="0" y="2080"/>
                </a:cubicBezTo>
                <a:cubicBezTo>
                  <a:pt x="0" y="2000"/>
                  <a:pt x="0" y="2000"/>
                  <a:pt x="0" y="2000"/>
                </a:cubicBezTo>
                <a:cubicBezTo>
                  <a:pt x="120" y="2000"/>
                  <a:pt x="120" y="2000"/>
                  <a:pt x="120" y="2000"/>
                </a:cubicBezTo>
                <a:cubicBezTo>
                  <a:pt x="120" y="480"/>
                  <a:pt x="120" y="480"/>
                  <a:pt x="120" y="480"/>
                </a:cubicBezTo>
                <a:lnTo>
                  <a:pt x="440" y="480"/>
                </a:lnTo>
                <a:close/>
                <a:moveTo>
                  <a:pt x="1400" y="1440"/>
                </a:moveTo>
                <a:cubicBezTo>
                  <a:pt x="1400" y="2000"/>
                  <a:pt x="1400" y="2000"/>
                  <a:pt x="1400" y="2000"/>
                </a:cubicBezTo>
                <a:cubicBezTo>
                  <a:pt x="1720" y="2000"/>
                  <a:pt x="1720" y="2000"/>
                  <a:pt x="1720" y="2000"/>
                </a:cubicBezTo>
                <a:cubicBezTo>
                  <a:pt x="1720" y="80"/>
                  <a:pt x="1720" y="80"/>
                  <a:pt x="1720" y="80"/>
                </a:cubicBezTo>
                <a:cubicBezTo>
                  <a:pt x="600" y="80"/>
                  <a:pt x="600" y="80"/>
                  <a:pt x="600" y="80"/>
                </a:cubicBezTo>
                <a:cubicBezTo>
                  <a:pt x="600" y="2000"/>
                  <a:pt x="600" y="2000"/>
                  <a:pt x="600" y="2000"/>
                </a:cubicBezTo>
                <a:cubicBezTo>
                  <a:pt x="920" y="2000"/>
                  <a:pt x="920" y="2000"/>
                  <a:pt x="920" y="2000"/>
                </a:cubicBezTo>
                <a:cubicBezTo>
                  <a:pt x="920" y="1440"/>
                  <a:pt x="920" y="1440"/>
                  <a:pt x="920" y="1440"/>
                </a:cubicBezTo>
                <a:lnTo>
                  <a:pt x="1400" y="1440"/>
                </a:lnTo>
                <a:close/>
                <a:moveTo>
                  <a:pt x="1320" y="1520"/>
                </a:moveTo>
                <a:cubicBezTo>
                  <a:pt x="1000" y="1520"/>
                  <a:pt x="1000" y="1520"/>
                  <a:pt x="1000" y="1520"/>
                </a:cubicBezTo>
                <a:cubicBezTo>
                  <a:pt x="1000" y="2000"/>
                  <a:pt x="1000" y="2000"/>
                  <a:pt x="1000" y="2000"/>
                </a:cubicBezTo>
                <a:cubicBezTo>
                  <a:pt x="1320" y="2000"/>
                  <a:pt x="1320" y="2000"/>
                  <a:pt x="1320" y="2000"/>
                </a:cubicBezTo>
                <a:lnTo>
                  <a:pt x="1320" y="1520"/>
                </a:lnTo>
                <a:close/>
                <a:moveTo>
                  <a:pt x="840" y="720"/>
                </a:moveTo>
                <a:cubicBezTo>
                  <a:pt x="840" y="560"/>
                  <a:pt x="840" y="560"/>
                  <a:pt x="840" y="560"/>
                </a:cubicBezTo>
                <a:cubicBezTo>
                  <a:pt x="1080" y="560"/>
                  <a:pt x="1080" y="560"/>
                  <a:pt x="1080" y="560"/>
                </a:cubicBezTo>
                <a:cubicBezTo>
                  <a:pt x="1080" y="320"/>
                  <a:pt x="1080" y="320"/>
                  <a:pt x="1080" y="320"/>
                </a:cubicBezTo>
                <a:cubicBezTo>
                  <a:pt x="1240" y="320"/>
                  <a:pt x="1240" y="320"/>
                  <a:pt x="1240" y="320"/>
                </a:cubicBezTo>
                <a:cubicBezTo>
                  <a:pt x="1240" y="560"/>
                  <a:pt x="1240" y="560"/>
                  <a:pt x="1240" y="560"/>
                </a:cubicBezTo>
                <a:cubicBezTo>
                  <a:pt x="1480" y="560"/>
                  <a:pt x="1480" y="560"/>
                  <a:pt x="1480" y="560"/>
                </a:cubicBezTo>
                <a:cubicBezTo>
                  <a:pt x="1480" y="720"/>
                  <a:pt x="1480" y="720"/>
                  <a:pt x="1480" y="720"/>
                </a:cubicBezTo>
                <a:cubicBezTo>
                  <a:pt x="1240" y="720"/>
                  <a:pt x="1240" y="720"/>
                  <a:pt x="1240" y="720"/>
                </a:cubicBezTo>
                <a:cubicBezTo>
                  <a:pt x="1240" y="960"/>
                  <a:pt x="1240" y="960"/>
                  <a:pt x="1240" y="960"/>
                </a:cubicBezTo>
                <a:cubicBezTo>
                  <a:pt x="1080" y="960"/>
                  <a:pt x="1080" y="960"/>
                  <a:pt x="1080" y="960"/>
                </a:cubicBezTo>
                <a:cubicBezTo>
                  <a:pt x="1080" y="720"/>
                  <a:pt x="1080" y="720"/>
                  <a:pt x="1080" y="720"/>
                </a:cubicBezTo>
                <a:lnTo>
                  <a:pt x="840" y="720"/>
                </a:lnTo>
                <a:close/>
              </a:path>
            </a:pathLst>
          </a:custGeom>
          <a:solidFill>
            <a:srgbClr val="156C9C"/>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sp>
        <p:nvSpPr>
          <p:cNvPr id="316" name="IsoscelesTriangle104455">
            <a:extLst>
              <a:ext uri="{FF2B5EF4-FFF2-40B4-BE49-F238E27FC236}">
                <a16:creationId xmlns:a16="http://schemas.microsoft.com/office/drawing/2014/main" id="{00D3B474-2886-4155-8758-5E0D8875E356}"/>
              </a:ext>
            </a:extLst>
          </p:cNvPr>
          <p:cNvSpPr/>
          <p:nvPr/>
        </p:nvSpPr>
        <p:spPr>
          <a:xfrm flipV="1">
            <a:off x="2747503" y="5583085"/>
            <a:ext cx="361950" cy="155575"/>
          </a:xfrm>
          <a:prstGeom prst="triangle">
            <a:avLst/>
          </a:prstGeom>
          <a:solidFill>
            <a:srgbClr val="FFFFFF"/>
          </a:solidFill>
          <a:ln w="22225" cap="flat" cmpd="sng" algn="ctr">
            <a:solidFill>
              <a:srgbClr val="00AAC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sp>
        <p:nvSpPr>
          <p:cNvPr id="319" name="IsoscelesTriangle104455">
            <a:extLst>
              <a:ext uri="{FF2B5EF4-FFF2-40B4-BE49-F238E27FC236}">
                <a16:creationId xmlns:a16="http://schemas.microsoft.com/office/drawing/2014/main" id="{AF45878C-6276-4EE9-9222-67084BF99D49}"/>
              </a:ext>
            </a:extLst>
          </p:cNvPr>
          <p:cNvSpPr/>
          <p:nvPr/>
        </p:nvSpPr>
        <p:spPr>
          <a:xfrm flipV="1">
            <a:off x="2747503" y="5098346"/>
            <a:ext cx="361950" cy="155575"/>
          </a:xfrm>
          <a:prstGeom prst="triangle">
            <a:avLst/>
          </a:prstGeom>
          <a:solidFill>
            <a:srgbClr val="FFFFFF"/>
          </a:solidFill>
          <a:ln w="22225" cap="flat" cmpd="sng" algn="ctr">
            <a:solidFill>
              <a:srgbClr val="00AAC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sp>
        <p:nvSpPr>
          <p:cNvPr id="323" name="IsoscelesTriangle104455">
            <a:extLst>
              <a:ext uri="{FF2B5EF4-FFF2-40B4-BE49-F238E27FC236}">
                <a16:creationId xmlns:a16="http://schemas.microsoft.com/office/drawing/2014/main" id="{F3767C74-ECE1-4FD7-9E16-5D39B3523A95}"/>
              </a:ext>
            </a:extLst>
          </p:cNvPr>
          <p:cNvSpPr/>
          <p:nvPr/>
        </p:nvSpPr>
        <p:spPr>
          <a:xfrm flipV="1">
            <a:off x="2747503" y="4037230"/>
            <a:ext cx="361950" cy="155575"/>
          </a:xfrm>
          <a:prstGeom prst="triangle">
            <a:avLst/>
          </a:prstGeom>
          <a:solidFill>
            <a:srgbClr val="FFFFFF"/>
          </a:solidFill>
          <a:ln w="22225" cap="flat" cmpd="sng" algn="ctr">
            <a:solidFill>
              <a:srgbClr val="00AAC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sp>
        <p:nvSpPr>
          <p:cNvPr id="327" name="IsoscelesTriangle104455">
            <a:extLst>
              <a:ext uri="{FF2B5EF4-FFF2-40B4-BE49-F238E27FC236}">
                <a16:creationId xmlns:a16="http://schemas.microsoft.com/office/drawing/2014/main" id="{C24D3474-5957-4786-9F09-7EF5F4201D4E}"/>
              </a:ext>
            </a:extLst>
          </p:cNvPr>
          <p:cNvSpPr/>
          <p:nvPr/>
        </p:nvSpPr>
        <p:spPr>
          <a:xfrm flipV="1">
            <a:off x="6897715" y="4810973"/>
            <a:ext cx="361950" cy="155575"/>
          </a:xfrm>
          <a:prstGeom prst="triangle">
            <a:avLst/>
          </a:prstGeom>
          <a:solidFill>
            <a:srgbClr val="FFFFFF"/>
          </a:solidFill>
          <a:ln w="22225" cap="flat" cmpd="sng" algn="ctr">
            <a:solidFill>
              <a:srgbClr val="00AAC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sp>
        <p:nvSpPr>
          <p:cNvPr id="340" name="RbLeanShape Left U-Shape 104466">
            <a:extLst>
              <a:ext uri="{FF2B5EF4-FFF2-40B4-BE49-F238E27FC236}">
                <a16:creationId xmlns:a16="http://schemas.microsoft.com/office/drawing/2014/main" id="{9DF862B5-DEB5-4A90-A56A-4A934AFDAAF8}"/>
              </a:ext>
            </a:extLst>
          </p:cNvPr>
          <p:cNvSpPr/>
          <p:nvPr/>
        </p:nvSpPr>
        <p:spPr>
          <a:xfrm rot="16200000">
            <a:off x="4920145" y="1876154"/>
            <a:ext cx="144000" cy="4140000"/>
          </a:xfrm>
          <a:custGeom>
            <a:avLst/>
            <a:gdLst>
              <a:gd name="connsiteX0" fmla="*/ 0 w 1270000"/>
              <a:gd name="connsiteY0" fmla="*/ 0 h 3175000"/>
              <a:gd name="connsiteX1" fmla="*/ 1270000 w 1270000"/>
              <a:gd name="connsiteY1" fmla="*/ 0 h 3175000"/>
              <a:gd name="connsiteX2" fmla="*/ 1270000 w 1270000"/>
              <a:gd name="connsiteY2" fmla="*/ 3175000 h 3175000"/>
              <a:gd name="connsiteX3" fmla="*/ 0 w 1270000"/>
              <a:gd name="connsiteY3" fmla="*/ 3175000 h 3175000"/>
            </a:gdLst>
            <a:ahLst/>
            <a:cxnLst>
              <a:cxn ang="0">
                <a:pos x="connsiteX0" y="connsiteY0"/>
              </a:cxn>
              <a:cxn ang="0">
                <a:pos x="connsiteX1" y="connsiteY1"/>
              </a:cxn>
              <a:cxn ang="0">
                <a:pos x="connsiteX2" y="connsiteY2"/>
              </a:cxn>
              <a:cxn ang="0">
                <a:pos x="connsiteX3" y="connsiteY3"/>
              </a:cxn>
            </a:cxnLst>
            <a:rect l="l" t="t" r="r" b="b"/>
            <a:pathLst>
              <a:path w="1270000" h="3175000">
                <a:moveTo>
                  <a:pt x="0" y="0"/>
                </a:moveTo>
                <a:lnTo>
                  <a:pt x="1270000" y="0"/>
                </a:lnTo>
                <a:lnTo>
                  <a:pt x="1270000" y="3175000"/>
                </a:lnTo>
                <a:lnTo>
                  <a:pt x="0" y="3175000"/>
                </a:lnTo>
              </a:path>
            </a:pathLst>
          </a:custGeom>
          <a:noFill/>
          <a:ln w="9525" cap="flat" cmpd="sng" algn="ctr">
            <a:solidFill>
              <a:srgbClr val="8D9399"/>
            </a:solidFill>
            <a:prstDash val="solid"/>
          </a:ln>
          <a:effectLst/>
        </p:spPr>
        <p:txBody>
          <a:bodyPr lIns="0" tIns="0" rIns="0" bIns="0" rtlCol="0" anchor="ctr"/>
          <a:lstStyle/>
          <a:p>
            <a:pPr marL="0" marR="0" lvl="0" indent="0" defTabSz="914400" eaLnBrk="1" fontAlgn="base" latinLnBrk="0" hangingPunct="1">
              <a:lnSpc>
                <a:spcPct val="90000"/>
              </a:lnSpc>
              <a:spcBef>
                <a:spcPts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ea typeface="+mn-ea"/>
              <a:cs typeface="+mn-cs"/>
            </a:endParaRPr>
          </a:p>
        </p:txBody>
      </p:sp>
      <p:sp>
        <p:nvSpPr>
          <p:cNvPr id="341" name="Freeform 5">
            <a:extLst>
              <a:ext uri="{FF2B5EF4-FFF2-40B4-BE49-F238E27FC236}">
                <a16:creationId xmlns:a16="http://schemas.microsoft.com/office/drawing/2014/main" id="{143254AD-84EB-4EE9-8BC0-A6C7786F7DF9}"/>
              </a:ext>
            </a:extLst>
          </p:cNvPr>
          <p:cNvSpPr>
            <a:spLocks noChangeAspect="1" noEditPoints="1"/>
          </p:cNvSpPr>
          <p:nvPr/>
        </p:nvSpPr>
        <p:spPr bwMode="auto">
          <a:xfrm>
            <a:off x="7028851" y="5212315"/>
            <a:ext cx="191258" cy="171450"/>
          </a:xfrm>
          <a:custGeom>
            <a:avLst/>
            <a:gdLst>
              <a:gd name="T0" fmla="*/ 440 w 2320"/>
              <a:gd name="T1" fmla="*/ 480 h 2080"/>
              <a:gd name="T2" fmla="*/ 440 w 2320"/>
              <a:gd name="T3" fmla="*/ 560 h 2080"/>
              <a:gd name="T4" fmla="*/ 200 w 2320"/>
              <a:gd name="T5" fmla="*/ 560 h 2080"/>
              <a:gd name="T6" fmla="*/ 200 w 2320"/>
              <a:gd name="T7" fmla="*/ 2000 h 2080"/>
              <a:gd name="T8" fmla="*/ 520 w 2320"/>
              <a:gd name="T9" fmla="*/ 2000 h 2080"/>
              <a:gd name="T10" fmla="*/ 520 w 2320"/>
              <a:gd name="T11" fmla="*/ 0 h 2080"/>
              <a:gd name="T12" fmla="*/ 1800 w 2320"/>
              <a:gd name="T13" fmla="*/ 0 h 2080"/>
              <a:gd name="T14" fmla="*/ 1800 w 2320"/>
              <a:gd name="T15" fmla="*/ 2000 h 2080"/>
              <a:gd name="T16" fmla="*/ 2120 w 2320"/>
              <a:gd name="T17" fmla="*/ 2000 h 2080"/>
              <a:gd name="T18" fmla="*/ 2120 w 2320"/>
              <a:gd name="T19" fmla="*/ 560 h 2080"/>
              <a:gd name="T20" fmla="*/ 1880 w 2320"/>
              <a:gd name="T21" fmla="*/ 560 h 2080"/>
              <a:gd name="T22" fmla="*/ 1880 w 2320"/>
              <a:gd name="T23" fmla="*/ 480 h 2080"/>
              <a:gd name="T24" fmla="*/ 2200 w 2320"/>
              <a:gd name="T25" fmla="*/ 480 h 2080"/>
              <a:gd name="T26" fmla="*/ 2200 w 2320"/>
              <a:gd name="T27" fmla="*/ 2000 h 2080"/>
              <a:gd name="T28" fmla="*/ 2320 w 2320"/>
              <a:gd name="T29" fmla="*/ 2000 h 2080"/>
              <a:gd name="T30" fmla="*/ 2320 w 2320"/>
              <a:gd name="T31" fmla="*/ 2080 h 2080"/>
              <a:gd name="T32" fmla="*/ 0 w 2320"/>
              <a:gd name="T33" fmla="*/ 2080 h 2080"/>
              <a:gd name="T34" fmla="*/ 0 w 2320"/>
              <a:gd name="T35" fmla="*/ 2000 h 2080"/>
              <a:gd name="T36" fmla="*/ 120 w 2320"/>
              <a:gd name="T37" fmla="*/ 2000 h 2080"/>
              <a:gd name="T38" fmla="*/ 120 w 2320"/>
              <a:gd name="T39" fmla="*/ 480 h 2080"/>
              <a:gd name="T40" fmla="*/ 440 w 2320"/>
              <a:gd name="T41" fmla="*/ 480 h 2080"/>
              <a:gd name="T42" fmla="*/ 1400 w 2320"/>
              <a:gd name="T43" fmla="*/ 1440 h 2080"/>
              <a:gd name="T44" fmla="*/ 1400 w 2320"/>
              <a:gd name="T45" fmla="*/ 2000 h 2080"/>
              <a:gd name="T46" fmla="*/ 1720 w 2320"/>
              <a:gd name="T47" fmla="*/ 2000 h 2080"/>
              <a:gd name="T48" fmla="*/ 1720 w 2320"/>
              <a:gd name="T49" fmla="*/ 80 h 2080"/>
              <a:gd name="T50" fmla="*/ 600 w 2320"/>
              <a:gd name="T51" fmla="*/ 80 h 2080"/>
              <a:gd name="T52" fmla="*/ 600 w 2320"/>
              <a:gd name="T53" fmla="*/ 2000 h 2080"/>
              <a:gd name="T54" fmla="*/ 920 w 2320"/>
              <a:gd name="T55" fmla="*/ 2000 h 2080"/>
              <a:gd name="T56" fmla="*/ 920 w 2320"/>
              <a:gd name="T57" fmla="*/ 1440 h 2080"/>
              <a:gd name="T58" fmla="*/ 1400 w 2320"/>
              <a:gd name="T59" fmla="*/ 1440 h 2080"/>
              <a:gd name="T60" fmla="*/ 1320 w 2320"/>
              <a:gd name="T61" fmla="*/ 1520 h 2080"/>
              <a:gd name="T62" fmla="*/ 1000 w 2320"/>
              <a:gd name="T63" fmla="*/ 1520 h 2080"/>
              <a:gd name="T64" fmla="*/ 1000 w 2320"/>
              <a:gd name="T65" fmla="*/ 2000 h 2080"/>
              <a:gd name="T66" fmla="*/ 1320 w 2320"/>
              <a:gd name="T67" fmla="*/ 2000 h 2080"/>
              <a:gd name="T68" fmla="*/ 1320 w 2320"/>
              <a:gd name="T69" fmla="*/ 1520 h 2080"/>
              <a:gd name="T70" fmla="*/ 840 w 2320"/>
              <a:gd name="T71" fmla="*/ 720 h 2080"/>
              <a:gd name="T72" fmla="*/ 840 w 2320"/>
              <a:gd name="T73" fmla="*/ 560 h 2080"/>
              <a:gd name="T74" fmla="*/ 1080 w 2320"/>
              <a:gd name="T75" fmla="*/ 560 h 2080"/>
              <a:gd name="T76" fmla="*/ 1080 w 2320"/>
              <a:gd name="T77" fmla="*/ 320 h 2080"/>
              <a:gd name="T78" fmla="*/ 1240 w 2320"/>
              <a:gd name="T79" fmla="*/ 320 h 2080"/>
              <a:gd name="T80" fmla="*/ 1240 w 2320"/>
              <a:gd name="T81" fmla="*/ 560 h 2080"/>
              <a:gd name="T82" fmla="*/ 1480 w 2320"/>
              <a:gd name="T83" fmla="*/ 560 h 2080"/>
              <a:gd name="T84" fmla="*/ 1480 w 2320"/>
              <a:gd name="T85" fmla="*/ 720 h 2080"/>
              <a:gd name="T86" fmla="*/ 1240 w 2320"/>
              <a:gd name="T87" fmla="*/ 720 h 2080"/>
              <a:gd name="T88" fmla="*/ 1240 w 2320"/>
              <a:gd name="T89" fmla="*/ 960 h 2080"/>
              <a:gd name="T90" fmla="*/ 1080 w 2320"/>
              <a:gd name="T91" fmla="*/ 960 h 2080"/>
              <a:gd name="T92" fmla="*/ 1080 w 2320"/>
              <a:gd name="T93" fmla="*/ 720 h 2080"/>
              <a:gd name="T94" fmla="*/ 840 w 2320"/>
              <a:gd name="T95" fmla="*/ 72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0" h="2080">
                <a:moveTo>
                  <a:pt x="440" y="480"/>
                </a:moveTo>
                <a:cubicBezTo>
                  <a:pt x="440" y="560"/>
                  <a:pt x="440" y="560"/>
                  <a:pt x="440" y="560"/>
                </a:cubicBezTo>
                <a:cubicBezTo>
                  <a:pt x="200" y="560"/>
                  <a:pt x="200" y="560"/>
                  <a:pt x="200" y="560"/>
                </a:cubicBezTo>
                <a:cubicBezTo>
                  <a:pt x="200" y="2000"/>
                  <a:pt x="200" y="2000"/>
                  <a:pt x="200" y="2000"/>
                </a:cubicBezTo>
                <a:cubicBezTo>
                  <a:pt x="520" y="2000"/>
                  <a:pt x="520" y="2000"/>
                  <a:pt x="520" y="2000"/>
                </a:cubicBezTo>
                <a:cubicBezTo>
                  <a:pt x="520" y="0"/>
                  <a:pt x="520" y="0"/>
                  <a:pt x="520" y="0"/>
                </a:cubicBezTo>
                <a:cubicBezTo>
                  <a:pt x="1800" y="0"/>
                  <a:pt x="1800" y="0"/>
                  <a:pt x="1800" y="0"/>
                </a:cubicBezTo>
                <a:cubicBezTo>
                  <a:pt x="1800" y="2000"/>
                  <a:pt x="1800" y="2000"/>
                  <a:pt x="1800" y="2000"/>
                </a:cubicBezTo>
                <a:cubicBezTo>
                  <a:pt x="2120" y="2000"/>
                  <a:pt x="2120" y="2000"/>
                  <a:pt x="2120" y="2000"/>
                </a:cubicBezTo>
                <a:cubicBezTo>
                  <a:pt x="2120" y="560"/>
                  <a:pt x="2120" y="560"/>
                  <a:pt x="2120" y="560"/>
                </a:cubicBezTo>
                <a:cubicBezTo>
                  <a:pt x="1880" y="560"/>
                  <a:pt x="1880" y="560"/>
                  <a:pt x="1880" y="560"/>
                </a:cubicBezTo>
                <a:cubicBezTo>
                  <a:pt x="1880" y="480"/>
                  <a:pt x="1880" y="480"/>
                  <a:pt x="1880" y="480"/>
                </a:cubicBezTo>
                <a:cubicBezTo>
                  <a:pt x="2200" y="480"/>
                  <a:pt x="2200" y="480"/>
                  <a:pt x="2200" y="480"/>
                </a:cubicBezTo>
                <a:cubicBezTo>
                  <a:pt x="2200" y="2000"/>
                  <a:pt x="2200" y="2000"/>
                  <a:pt x="2200" y="2000"/>
                </a:cubicBezTo>
                <a:cubicBezTo>
                  <a:pt x="2320" y="2000"/>
                  <a:pt x="2320" y="2000"/>
                  <a:pt x="2320" y="2000"/>
                </a:cubicBezTo>
                <a:cubicBezTo>
                  <a:pt x="2320" y="2080"/>
                  <a:pt x="2320" y="2080"/>
                  <a:pt x="2320" y="2080"/>
                </a:cubicBezTo>
                <a:cubicBezTo>
                  <a:pt x="1547" y="2080"/>
                  <a:pt x="773" y="2080"/>
                  <a:pt x="0" y="2080"/>
                </a:cubicBezTo>
                <a:cubicBezTo>
                  <a:pt x="0" y="2000"/>
                  <a:pt x="0" y="2000"/>
                  <a:pt x="0" y="2000"/>
                </a:cubicBezTo>
                <a:cubicBezTo>
                  <a:pt x="120" y="2000"/>
                  <a:pt x="120" y="2000"/>
                  <a:pt x="120" y="2000"/>
                </a:cubicBezTo>
                <a:cubicBezTo>
                  <a:pt x="120" y="480"/>
                  <a:pt x="120" y="480"/>
                  <a:pt x="120" y="480"/>
                </a:cubicBezTo>
                <a:lnTo>
                  <a:pt x="440" y="480"/>
                </a:lnTo>
                <a:close/>
                <a:moveTo>
                  <a:pt x="1400" y="1440"/>
                </a:moveTo>
                <a:cubicBezTo>
                  <a:pt x="1400" y="2000"/>
                  <a:pt x="1400" y="2000"/>
                  <a:pt x="1400" y="2000"/>
                </a:cubicBezTo>
                <a:cubicBezTo>
                  <a:pt x="1720" y="2000"/>
                  <a:pt x="1720" y="2000"/>
                  <a:pt x="1720" y="2000"/>
                </a:cubicBezTo>
                <a:cubicBezTo>
                  <a:pt x="1720" y="80"/>
                  <a:pt x="1720" y="80"/>
                  <a:pt x="1720" y="80"/>
                </a:cubicBezTo>
                <a:cubicBezTo>
                  <a:pt x="600" y="80"/>
                  <a:pt x="600" y="80"/>
                  <a:pt x="600" y="80"/>
                </a:cubicBezTo>
                <a:cubicBezTo>
                  <a:pt x="600" y="2000"/>
                  <a:pt x="600" y="2000"/>
                  <a:pt x="600" y="2000"/>
                </a:cubicBezTo>
                <a:cubicBezTo>
                  <a:pt x="920" y="2000"/>
                  <a:pt x="920" y="2000"/>
                  <a:pt x="920" y="2000"/>
                </a:cubicBezTo>
                <a:cubicBezTo>
                  <a:pt x="920" y="1440"/>
                  <a:pt x="920" y="1440"/>
                  <a:pt x="920" y="1440"/>
                </a:cubicBezTo>
                <a:lnTo>
                  <a:pt x="1400" y="1440"/>
                </a:lnTo>
                <a:close/>
                <a:moveTo>
                  <a:pt x="1320" y="1520"/>
                </a:moveTo>
                <a:cubicBezTo>
                  <a:pt x="1000" y="1520"/>
                  <a:pt x="1000" y="1520"/>
                  <a:pt x="1000" y="1520"/>
                </a:cubicBezTo>
                <a:cubicBezTo>
                  <a:pt x="1000" y="2000"/>
                  <a:pt x="1000" y="2000"/>
                  <a:pt x="1000" y="2000"/>
                </a:cubicBezTo>
                <a:cubicBezTo>
                  <a:pt x="1320" y="2000"/>
                  <a:pt x="1320" y="2000"/>
                  <a:pt x="1320" y="2000"/>
                </a:cubicBezTo>
                <a:lnTo>
                  <a:pt x="1320" y="1520"/>
                </a:lnTo>
                <a:close/>
                <a:moveTo>
                  <a:pt x="840" y="720"/>
                </a:moveTo>
                <a:cubicBezTo>
                  <a:pt x="840" y="560"/>
                  <a:pt x="840" y="560"/>
                  <a:pt x="840" y="560"/>
                </a:cubicBezTo>
                <a:cubicBezTo>
                  <a:pt x="1080" y="560"/>
                  <a:pt x="1080" y="560"/>
                  <a:pt x="1080" y="560"/>
                </a:cubicBezTo>
                <a:cubicBezTo>
                  <a:pt x="1080" y="320"/>
                  <a:pt x="1080" y="320"/>
                  <a:pt x="1080" y="320"/>
                </a:cubicBezTo>
                <a:cubicBezTo>
                  <a:pt x="1240" y="320"/>
                  <a:pt x="1240" y="320"/>
                  <a:pt x="1240" y="320"/>
                </a:cubicBezTo>
                <a:cubicBezTo>
                  <a:pt x="1240" y="560"/>
                  <a:pt x="1240" y="560"/>
                  <a:pt x="1240" y="560"/>
                </a:cubicBezTo>
                <a:cubicBezTo>
                  <a:pt x="1480" y="560"/>
                  <a:pt x="1480" y="560"/>
                  <a:pt x="1480" y="560"/>
                </a:cubicBezTo>
                <a:cubicBezTo>
                  <a:pt x="1480" y="720"/>
                  <a:pt x="1480" y="720"/>
                  <a:pt x="1480" y="720"/>
                </a:cubicBezTo>
                <a:cubicBezTo>
                  <a:pt x="1240" y="720"/>
                  <a:pt x="1240" y="720"/>
                  <a:pt x="1240" y="720"/>
                </a:cubicBezTo>
                <a:cubicBezTo>
                  <a:pt x="1240" y="960"/>
                  <a:pt x="1240" y="960"/>
                  <a:pt x="1240" y="960"/>
                </a:cubicBezTo>
                <a:cubicBezTo>
                  <a:pt x="1080" y="960"/>
                  <a:pt x="1080" y="960"/>
                  <a:pt x="1080" y="960"/>
                </a:cubicBezTo>
                <a:cubicBezTo>
                  <a:pt x="1080" y="720"/>
                  <a:pt x="1080" y="720"/>
                  <a:pt x="1080" y="720"/>
                </a:cubicBezTo>
                <a:lnTo>
                  <a:pt x="840" y="720"/>
                </a:lnTo>
                <a:close/>
              </a:path>
            </a:pathLst>
          </a:custGeom>
          <a:solidFill>
            <a:srgbClr val="156C9C"/>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grpSp>
        <p:nvGrpSpPr>
          <p:cNvPr id="342" name="Group 201">
            <a:extLst>
              <a:ext uri="{FF2B5EF4-FFF2-40B4-BE49-F238E27FC236}">
                <a16:creationId xmlns:a16="http://schemas.microsoft.com/office/drawing/2014/main" id="{38E0E213-41AC-455A-BD94-0A5D3A574EB6}"/>
              </a:ext>
            </a:extLst>
          </p:cNvPr>
          <p:cNvGrpSpPr>
            <a:grpSpLocks noChangeAspect="1"/>
          </p:cNvGrpSpPr>
          <p:nvPr/>
        </p:nvGrpSpPr>
        <p:grpSpPr>
          <a:xfrm>
            <a:off x="3131316" y="6171762"/>
            <a:ext cx="285558" cy="296576"/>
            <a:chOff x="809625" y="1624012"/>
            <a:chExt cx="3003551" cy="3119439"/>
          </a:xfrm>
          <a:solidFill>
            <a:srgbClr val="156C9C"/>
          </a:solidFill>
        </p:grpSpPr>
        <p:sp>
          <p:nvSpPr>
            <p:cNvPr id="368" name="Freeform 5">
              <a:extLst>
                <a:ext uri="{FF2B5EF4-FFF2-40B4-BE49-F238E27FC236}">
                  <a16:creationId xmlns:a16="http://schemas.microsoft.com/office/drawing/2014/main" id="{86741D74-EB56-46FD-95F9-74297B583625}"/>
                </a:ext>
              </a:extLst>
            </p:cNvPr>
            <p:cNvSpPr>
              <a:spLocks/>
            </p:cNvSpPr>
            <p:nvPr/>
          </p:nvSpPr>
          <p:spPr bwMode="auto">
            <a:xfrm>
              <a:off x="1585913" y="1624012"/>
              <a:ext cx="2227263" cy="1963738"/>
            </a:xfrm>
            <a:custGeom>
              <a:avLst/>
              <a:gdLst>
                <a:gd name="T0" fmla="*/ 660 w 1542"/>
                <a:gd name="T1" fmla="*/ 1280 h 1360"/>
                <a:gd name="T2" fmla="*/ 1199 w 1542"/>
                <a:gd name="T3" fmla="*/ 1280 h 1360"/>
                <a:gd name="T4" fmla="*/ 1462 w 1542"/>
                <a:gd name="T5" fmla="*/ 1002 h 1360"/>
                <a:gd name="T6" fmla="*/ 1282 w 1542"/>
                <a:gd name="T7" fmla="*/ 734 h 1360"/>
                <a:gd name="T8" fmla="*/ 1251 w 1542"/>
                <a:gd name="T9" fmla="*/ 720 h 1360"/>
                <a:gd name="T10" fmla="*/ 1259 w 1542"/>
                <a:gd name="T11" fmla="*/ 688 h 1360"/>
                <a:gd name="T12" fmla="*/ 1174 w 1542"/>
                <a:gd name="T13" fmla="*/ 347 h 1360"/>
                <a:gd name="T14" fmla="*/ 846 w 1542"/>
                <a:gd name="T15" fmla="*/ 302 h 1360"/>
                <a:gd name="T16" fmla="*/ 817 w 1542"/>
                <a:gd name="T17" fmla="*/ 314 h 1360"/>
                <a:gd name="T18" fmla="*/ 799 w 1542"/>
                <a:gd name="T19" fmla="*/ 288 h 1360"/>
                <a:gd name="T20" fmla="*/ 452 w 1542"/>
                <a:gd name="T21" fmla="*/ 80 h 1360"/>
                <a:gd name="T22" fmla="*/ 412 w 1542"/>
                <a:gd name="T23" fmla="*/ 82 h 1360"/>
                <a:gd name="T24" fmla="*/ 85 w 1542"/>
                <a:gd name="T25" fmla="*/ 320 h 1360"/>
                <a:gd name="T26" fmla="*/ 0 w 1542"/>
                <a:gd name="T27" fmla="*/ 320 h 1360"/>
                <a:gd name="T28" fmla="*/ 404 w 1542"/>
                <a:gd name="T29" fmla="*/ 2 h 1360"/>
                <a:gd name="T30" fmla="*/ 452 w 1542"/>
                <a:gd name="T31" fmla="*/ 0 h 1360"/>
                <a:gd name="T32" fmla="*/ 847 w 1542"/>
                <a:gd name="T33" fmla="*/ 218 h 1360"/>
                <a:gd name="T34" fmla="*/ 1226 w 1542"/>
                <a:gd name="T35" fmla="*/ 287 h 1360"/>
                <a:gd name="T36" fmla="*/ 1344 w 1542"/>
                <a:gd name="T37" fmla="*/ 675 h 1360"/>
                <a:gd name="T38" fmla="*/ 1542 w 1542"/>
                <a:gd name="T39" fmla="*/ 1002 h 1360"/>
                <a:gd name="T40" fmla="*/ 1199 w 1542"/>
                <a:gd name="T41" fmla="*/ 1360 h 1360"/>
                <a:gd name="T42" fmla="*/ 660 w 1542"/>
                <a:gd name="T43" fmla="*/ 1360 h 1360"/>
                <a:gd name="T44" fmla="*/ 660 w 1542"/>
                <a:gd name="T45" fmla="*/ 128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2" h="1360">
                  <a:moveTo>
                    <a:pt x="660" y="1280"/>
                  </a:moveTo>
                  <a:cubicBezTo>
                    <a:pt x="1199" y="1280"/>
                    <a:pt x="1199" y="1280"/>
                    <a:pt x="1199" y="1280"/>
                  </a:cubicBezTo>
                  <a:cubicBezTo>
                    <a:pt x="1350" y="1280"/>
                    <a:pt x="1462" y="1149"/>
                    <a:pt x="1462" y="1002"/>
                  </a:cubicBezTo>
                  <a:cubicBezTo>
                    <a:pt x="1462" y="866"/>
                    <a:pt x="1405" y="787"/>
                    <a:pt x="1282" y="734"/>
                  </a:cubicBezTo>
                  <a:cubicBezTo>
                    <a:pt x="1251" y="720"/>
                    <a:pt x="1251" y="720"/>
                    <a:pt x="1251" y="720"/>
                  </a:cubicBezTo>
                  <a:cubicBezTo>
                    <a:pt x="1259" y="688"/>
                    <a:pt x="1259" y="688"/>
                    <a:pt x="1259" y="688"/>
                  </a:cubicBezTo>
                  <a:cubicBezTo>
                    <a:pt x="1290" y="565"/>
                    <a:pt x="1273" y="433"/>
                    <a:pt x="1174" y="347"/>
                  </a:cubicBezTo>
                  <a:cubicBezTo>
                    <a:pt x="1082" y="269"/>
                    <a:pt x="956" y="260"/>
                    <a:pt x="846" y="302"/>
                  </a:cubicBezTo>
                  <a:cubicBezTo>
                    <a:pt x="817" y="314"/>
                    <a:pt x="817" y="314"/>
                    <a:pt x="817" y="314"/>
                  </a:cubicBezTo>
                  <a:cubicBezTo>
                    <a:pt x="799" y="288"/>
                    <a:pt x="799" y="288"/>
                    <a:pt x="799" y="288"/>
                  </a:cubicBezTo>
                  <a:cubicBezTo>
                    <a:pt x="711" y="162"/>
                    <a:pt x="612" y="80"/>
                    <a:pt x="452" y="80"/>
                  </a:cubicBezTo>
                  <a:cubicBezTo>
                    <a:pt x="438" y="80"/>
                    <a:pt x="425" y="80"/>
                    <a:pt x="412" y="82"/>
                  </a:cubicBezTo>
                  <a:cubicBezTo>
                    <a:pt x="262" y="95"/>
                    <a:pt x="142" y="182"/>
                    <a:pt x="85" y="320"/>
                  </a:cubicBezTo>
                  <a:cubicBezTo>
                    <a:pt x="0" y="320"/>
                    <a:pt x="0" y="320"/>
                    <a:pt x="0" y="320"/>
                  </a:cubicBezTo>
                  <a:cubicBezTo>
                    <a:pt x="61" y="139"/>
                    <a:pt x="212" y="19"/>
                    <a:pt x="404" y="2"/>
                  </a:cubicBezTo>
                  <a:cubicBezTo>
                    <a:pt x="420" y="1"/>
                    <a:pt x="436" y="0"/>
                    <a:pt x="452" y="0"/>
                  </a:cubicBezTo>
                  <a:cubicBezTo>
                    <a:pt x="626" y="0"/>
                    <a:pt x="746" y="82"/>
                    <a:pt x="847" y="218"/>
                  </a:cubicBezTo>
                  <a:cubicBezTo>
                    <a:pt x="977" y="176"/>
                    <a:pt x="1121" y="196"/>
                    <a:pt x="1226" y="287"/>
                  </a:cubicBezTo>
                  <a:cubicBezTo>
                    <a:pt x="1339" y="384"/>
                    <a:pt x="1371" y="532"/>
                    <a:pt x="1344" y="675"/>
                  </a:cubicBezTo>
                  <a:cubicBezTo>
                    <a:pt x="1480" y="743"/>
                    <a:pt x="1542" y="849"/>
                    <a:pt x="1542" y="1002"/>
                  </a:cubicBezTo>
                  <a:cubicBezTo>
                    <a:pt x="1542" y="1193"/>
                    <a:pt x="1394" y="1360"/>
                    <a:pt x="1199" y="1360"/>
                  </a:cubicBezTo>
                  <a:cubicBezTo>
                    <a:pt x="660" y="1360"/>
                    <a:pt x="660" y="1360"/>
                    <a:pt x="660" y="1360"/>
                  </a:cubicBezTo>
                  <a:lnTo>
                    <a:pt x="660" y="1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sp>
          <p:nvSpPr>
            <p:cNvPr id="375" name="Freeform 6">
              <a:extLst>
                <a:ext uri="{FF2B5EF4-FFF2-40B4-BE49-F238E27FC236}">
                  <a16:creationId xmlns:a16="http://schemas.microsoft.com/office/drawing/2014/main" id="{EABA83E0-537B-4C85-9D1F-544C3517FC3A}"/>
                </a:ext>
              </a:extLst>
            </p:cNvPr>
            <p:cNvSpPr>
              <a:spLocks noEditPoints="1"/>
            </p:cNvSpPr>
            <p:nvPr/>
          </p:nvSpPr>
          <p:spPr bwMode="auto">
            <a:xfrm>
              <a:off x="809625" y="2201863"/>
              <a:ext cx="1614488" cy="2541588"/>
            </a:xfrm>
            <a:custGeom>
              <a:avLst/>
              <a:gdLst>
                <a:gd name="T0" fmla="*/ 480 w 1118"/>
                <a:gd name="T1" fmla="*/ 200 h 1760"/>
                <a:gd name="T2" fmla="*/ 440 w 1118"/>
                <a:gd name="T3" fmla="*/ 160 h 1760"/>
                <a:gd name="T4" fmla="*/ 480 w 1118"/>
                <a:gd name="T5" fmla="*/ 120 h 1760"/>
                <a:gd name="T6" fmla="*/ 640 w 1118"/>
                <a:gd name="T7" fmla="*/ 120 h 1760"/>
                <a:gd name="T8" fmla="*/ 680 w 1118"/>
                <a:gd name="T9" fmla="*/ 160 h 1760"/>
                <a:gd name="T10" fmla="*/ 640 w 1118"/>
                <a:gd name="T11" fmla="*/ 200 h 1760"/>
                <a:gd name="T12" fmla="*/ 480 w 1118"/>
                <a:gd name="T13" fmla="*/ 200 h 1760"/>
                <a:gd name="T14" fmla="*/ 240 w 1118"/>
                <a:gd name="T15" fmla="*/ 0 h 1760"/>
                <a:gd name="T16" fmla="*/ 878 w 1118"/>
                <a:gd name="T17" fmla="*/ 0 h 1760"/>
                <a:gd name="T18" fmla="*/ 1118 w 1118"/>
                <a:gd name="T19" fmla="*/ 240 h 1760"/>
                <a:gd name="T20" fmla="*/ 1118 w 1118"/>
                <a:gd name="T21" fmla="*/ 1520 h 1760"/>
                <a:gd name="T22" fmla="*/ 878 w 1118"/>
                <a:gd name="T23" fmla="*/ 1760 h 1760"/>
                <a:gd name="T24" fmla="*/ 240 w 1118"/>
                <a:gd name="T25" fmla="*/ 1760 h 1760"/>
                <a:gd name="T26" fmla="*/ 0 w 1118"/>
                <a:gd name="T27" fmla="*/ 1520 h 1760"/>
                <a:gd name="T28" fmla="*/ 0 w 1118"/>
                <a:gd name="T29" fmla="*/ 240 h 1760"/>
                <a:gd name="T30" fmla="*/ 240 w 1118"/>
                <a:gd name="T31" fmla="*/ 0 h 1760"/>
                <a:gd name="T32" fmla="*/ 878 w 1118"/>
                <a:gd name="T33" fmla="*/ 80 h 1760"/>
                <a:gd name="T34" fmla="*/ 240 w 1118"/>
                <a:gd name="T35" fmla="*/ 80 h 1760"/>
                <a:gd name="T36" fmla="*/ 80 w 1118"/>
                <a:gd name="T37" fmla="*/ 240 h 1760"/>
                <a:gd name="T38" fmla="*/ 80 w 1118"/>
                <a:gd name="T39" fmla="*/ 1520 h 1760"/>
                <a:gd name="T40" fmla="*/ 240 w 1118"/>
                <a:gd name="T41" fmla="*/ 1680 h 1760"/>
                <a:gd name="T42" fmla="*/ 878 w 1118"/>
                <a:gd name="T43" fmla="*/ 1680 h 1760"/>
                <a:gd name="T44" fmla="*/ 1038 w 1118"/>
                <a:gd name="T45" fmla="*/ 1520 h 1760"/>
                <a:gd name="T46" fmla="*/ 1038 w 1118"/>
                <a:gd name="T47" fmla="*/ 240 h 1760"/>
                <a:gd name="T48" fmla="*/ 878 w 1118"/>
                <a:gd name="T49" fmla="*/ 80 h 1760"/>
                <a:gd name="T50" fmla="*/ 560 w 1118"/>
                <a:gd name="T51" fmla="*/ 1440 h 1760"/>
                <a:gd name="T52" fmla="*/ 640 w 1118"/>
                <a:gd name="T53" fmla="*/ 1520 h 1760"/>
                <a:gd name="T54" fmla="*/ 560 w 1118"/>
                <a:gd name="T55" fmla="*/ 1600 h 1760"/>
                <a:gd name="T56" fmla="*/ 480 w 1118"/>
                <a:gd name="T57" fmla="*/ 1520 h 1760"/>
                <a:gd name="T58" fmla="*/ 560 w 1118"/>
                <a:gd name="T59" fmla="*/ 1440 h 1760"/>
                <a:gd name="T60" fmla="*/ 960 w 1118"/>
                <a:gd name="T61" fmla="*/ 240 h 1760"/>
                <a:gd name="T62" fmla="*/ 960 w 1118"/>
                <a:gd name="T63" fmla="*/ 1360 h 1760"/>
                <a:gd name="T64" fmla="*/ 160 w 1118"/>
                <a:gd name="T65" fmla="*/ 1360 h 1760"/>
                <a:gd name="T66" fmla="*/ 160 w 1118"/>
                <a:gd name="T67" fmla="*/ 240 h 1760"/>
                <a:gd name="T68" fmla="*/ 960 w 1118"/>
                <a:gd name="T69" fmla="*/ 240 h 1760"/>
                <a:gd name="T70" fmla="*/ 880 w 1118"/>
                <a:gd name="T71" fmla="*/ 320 h 1760"/>
                <a:gd name="T72" fmla="*/ 240 w 1118"/>
                <a:gd name="T73" fmla="*/ 320 h 1760"/>
                <a:gd name="T74" fmla="*/ 240 w 1118"/>
                <a:gd name="T75" fmla="*/ 1280 h 1760"/>
                <a:gd name="T76" fmla="*/ 880 w 1118"/>
                <a:gd name="T77" fmla="*/ 1280 h 1760"/>
                <a:gd name="T78" fmla="*/ 880 w 1118"/>
                <a:gd name="T79" fmla="*/ 320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18" h="1760">
                  <a:moveTo>
                    <a:pt x="480" y="200"/>
                  </a:moveTo>
                  <a:cubicBezTo>
                    <a:pt x="458" y="200"/>
                    <a:pt x="440" y="182"/>
                    <a:pt x="440" y="160"/>
                  </a:cubicBezTo>
                  <a:cubicBezTo>
                    <a:pt x="440" y="138"/>
                    <a:pt x="458" y="120"/>
                    <a:pt x="480" y="120"/>
                  </a:cubicBezTo>
                  <a:cubicBezTo>
                    <a:pt x="640" y="120"/>
                    <a:pt x="640" y="120"/>
                    <a:pt x="640" y="120"/>
                  </a:cubicBezTo>
                  <a:cubicBezTo>
                    <a:pt x="662" y="120"/>
                    <a:pt x="680" y="138"/>
                    <a:pt x="680" y="160"/>
                  </a:cubicBezTo>
                  <a:cubicBezTo>
                    <a:pt x="680" y="182"/>
                    <a:pt x="662" y="200"/>
                    <a:pt x="640" y="200"/>
                  </a:cubicBezTo>
                  <a:lnTo>
                    <a:pt x="480" y="200"/>
                  </a:lnTo>
                  <a:close/>
                  <a:moveTo>
                    <a:pt x="240" y="0"/>
                  </a:moveTo>
                  <a:cubicBezTo>
                    <a:pt x="878" y="0"/>
                    <a:pt x="878" y="0"/>
                    <a:pt x="878" y="0"/>
                  </a:cubicBezTo>
                  <a:cubicBezTo>
                    <a:pt x="1010" y="0"/>
                    <a:pt x="1118" y="108"/>
                    <a:pt x="1118" y="240"/>
                  </a:cubicBezTo>
                  <a:cubicBezTo>
                    <a:pt x="1118" y="1520"/>
                    <a:pt x="1118" y="1520"/>
                    <a:pt x="1118" y="1520"/>
                  </a:cubicBezTo>
                  <a:cubicBezTo>
                    <a:pt x="1118" y="1652"/>
                    <a:pt x="1010" y="1760"/>
                    <a:pt x="878" y="1760"/>
                  </a:cubicBezTo>
                  <a:cubicBezTo>
                    <a:pt x="240" y="1760"/>
                    <a:pt x="240" y="1760"/>
                    <a:pt x="240" y="1760"/>
                  </a:cubicBezTo>
                  <a:cubicBezTo>
                    <a:pt x="108" y="1760"/>
                    <a:pt x="0" y="1652"/>
                    <a:pt x="0" y="1520"/>
                  </a:cubicBezTo>
                  <a:cubicBezTo>
                    <a:pt x="0" y="240"/>
                    <a:pt x="0" y="240"/>
                    <a:pt x="0" y="240"/>
                  </a:cubicBezTo>
                  <a:cubicBezTo>
                    <a:pt x="0" y="108"/>
                    <a:pt x="108" y="0"/>
                    <a:pt x="240" y="0"/>
                  </a:cubicBezTo>
                  <a:close/>
                  <a:moveTo>
                    <a:pt x="878" y="80"/>
                  </a:moveTo>
                  <a:cubicBezTo>
                    <a:pt x="240" y="80"/>
                    <a:pt x="240" y="80"/>
                    <a:pt x="240" y="80"/>
                  </a:cubicBezTo>
                  <a:cubicBezTo>
                    <a:pt x="152" y="80"/>
                    <a:pt x="80" y="152"/>
                    <a:pt x="80" y="240"/>
                  </a:cubicBezTo>
                  <a:cubicBezTo>
                    <a:pt x="80" y="1520"/>
                    <a:pt x="80" y="1520"/>
                    <a:pt x="80" y="1520"/>
                  </a:cubicBezTo>
                  <a:cubicBezTo>
                    <a:pt x="80" y="1608"/>
                    <a:pt x="152" y="1680"/>
                    <a:pt x="240" y="1680"/>
                  </a:cubicBezTo>
                  <a:cubicBezTo>
                    <a:pt x="878" y="1680"/>
                    <a:pt x="878" y="1680"/>
                    <a:pt x="878" y="1680"/>
                  </a:cubicBezTo>
                  <a:cubicBezTo>
                    <a:pt x="966" y="1680"/>
                    <a:pt x="1038" y="1608"/>
                    <a:pt x="1038" y="1520"/>
                  </a:cubicBezTo>
                  <a:cubicBezTo>
                    <a:pt x="1038" y="240"/>
                    <a:pt x="1038" y="240"/>
                    <a:pt x="1038" y="240"/>
                  </a:cubicBezTo>
                  <a:cubicBezTo>
                    <a:pt x="1038" y="152"/>
                    <a:pt x="966" y="80"/>
                    <a:pt x="878" y="80"/>
                  </a:cubicBezTo>
                  <a:close/>
                  <a:moveTo>
                    <a:pt x="560" y="1440"/>
                  </a:moveTo>
                  <a:cubicBezTo>
                    <a:pt x="604" y="1440"/>
                    <a:pt x="640" y="1476"/>
                    <a:pt x="640" y="1520"/>
                  </a:cubicBezTo>
                  <a:cubicBezTo>
                    <a:pt x="640" y="1564"/>
                    <a:pt x="604" y="1600"/>
                    <a:pt x="560" y="1600"/>
                  </a:cubicBezTo>
                  <a:cubicBezTo>
                    <a:pt x="516" y="1600"/>
                    <a:pt x="480" y="1564"/>
                    <a:pt x="480" y="1520"/>
                  </a:cubicBezTo>
                  <a:cubicBezTo>
                    <a:pt x="480" y="1476"/>
                    <a:pt x="516" y="1440"/>
                    <a:pt x="560" y="1440"/>
                  </a:cubicBezTo>
                  <a:close/>
                  <a:moveTo>
                    <a:pt x="960" y="240"/>
                  </a:moveTo>
                  <a:cubicBezTo>
                    <a:pt x="960" y="1360"/>
                    <a:pt x="960" y="1360"/>
                    <a:pt x="960" y="1360"/>
                  </a:cubicBezTo>
                  <a:cubicBezTo>
                    <a:pt x="160" y="1360"/>
                    <a:pt x="160" y="1360"/>
                    <a:pt x="160" y="1360"/>
                  </a:cubicBezTo>
                  <a:cubicBezTo>
                    <a:pt x="160" y="240"/>
                    <a:pt x="160" y="240"/>
                    <a:pt x="160" y="240"/>
                  </a:cubicBezTo>
                  <a:lnTo>
                    <a:pt x="960" y="240"/>
                  </a:lnTo>
                  <a:close/>
                  <a:moveTo>
                    <a:pt x="880" y="320"/>
                  </a:moveTo>
                  <a:cubicBezTo>
                    <a:pt x="240" y="320"/>
                    <a:pt x="240" y="320"/>
                    <a:pt x="240" y="320"/>
                  </a:cubicBezTo>
                  <a:cubicBezTo>
                    <a:pt x="240" y="1280"/>
                    <a:pt x="240" y="1280"/>
                    <a:pt x="240" y="1280"/>
                  </a:cubicBezTo>
                  <a:cubicBezTo>
                    <a:pt x="880" y="1280"/>
                    <a:pt x="880" y="1280"/>
                    <a:pt x="880" y="1280"/>
                  </a:cubicBezTo>
                  <a:lnTo>
                    <a:pt x="880" y="3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grpSp>
      <p:sp>
        <p:nvSpPr>
          <p:cNvPr id="376" name="RBContent5">
            <a:extLst>
              <a:ext uri="{FF2B5EF4-FFF2-40B4-BE49-F238E27FC236}">
                <a16:creationId xmlns:a16="http://schemas.microsoft.com/office/drawing/2014/main" id="{8BBAE608-C6BE-4B4D-8893-80CC3BF3099D}"/>
              </a:ext>
            </a:extLst>
          </p:cNvPr>
          <p:cNvSpPr txBox="1">
            <a:spLocks/>
          </p:cNvSpPr>
          <p:nvPr/>
        </p:nvSpPr>
        <p:spPr>
          <a:xfrm>
            <a:off x="3452328" y="6257725"/>
            <a:ext cx="576000" cy="124650"/>
          </a:xfrm>
          <a:prstGeom prst="rect">
            <a:avLst/>
          </a:prstGeom>
          <a:noFill/>
          <a:ln w="9525">
            <a:noFill/>
          </a:ln>
        </p:spPr>
        <p:txBody>
          <a:bodyPr vert="horz" wrap="square" lIns="0" tIns="0" rIns="0" bIns="0" rtlCol="0">
            <a:spAutoFit/>
          </a:bodyPr>
          <a:lstStyle/>
          <a:p>
            <a:pPr fontAlgn="base">
              <a:lnSpc>
                <a:spcPct val="90000"/>
              </a:lnSpc>
              <a:spcBef>
                <a:spcPts val="400"/>
              </a:spcBef>
              <a:spcAft>
                <a:spcPct val="0"/>
              </a:spcAft>
              <a:buSzPct val="100000"/>
            </a:pPr>
            <a:r>
              <a:rPr lang="fr-FR" sz="900" dirty="0">
                <a:solidFill>
                  <a:srgbClr val="000000"/>
                </a:solidFill>
                <a:sym typeface="+mn-lt"/>
              </a:rPr>
              <a:t>Portail</a:t>
            </a:r>
            <a:endParaRPr lang="fr-FR" sz="900" i="1" dirty="0">
              <a:solidFill>
                <a:srgbClr val="000000"/>
              </a:solidFill>
              <a:sym typeface="+mn-lt"/>
            </a:endParaRPr>
          </a:p>
        </p:txBody>
      </p:sp>
      <p:sp>
        <p:nvSpPr>
          <p:cNvPr id="377" name="RBContent5">
            <a:extLst>
              <a:ext uri="{FF2B5EF4-FFF2-40B4-BE49-F238E27FC236}">
                <a16:creationId xmlns:a16="http://schemas.microsoft.com/office/drawing/2014/main" id="{83B13FC5-7C1B-4C8D-A426-E54B764D51D6}"/>
              </a:ext>
            </a:extLst>
          </p:cNvPr>
          <p:cNvSpPr txBox="1">
            <a:spLocks/>
          </p:cNvSpPr>
          <p:nvPr/>
        </p:nvSpPr>
        <p:spPr>
          <a:xfrm>
            <a:off x="2513477" y="6257725"/>
            <a:ext cx="576000" cy="124650"/>
          </a:xfrm>
          <a:prstGeom prst="rect">
            <a:avLst/>
          </a:prstGeom>
          <a:noFill/>
          <a:ln w="9525">
            <a:noFill/>
          </a:ln>
        </p:spPr>
        <p:txBody>
          <a:bodyPr vert="horz" wrap="square" lIns="0" tIns="0" rIns="0" bIns="0" rtlCol="0">
            <a:spAutoFit/>
          </a:bodyPr>
          <a:lstStyle/>
          <a:p>
            <a:pPr fontAlgn="base">
              <a:lnSpc>
                <a:spcPct val="90000"/>
              </a:lnSpc>
              <a:spcBef>
                <a:spcPts val="400"/>
              </a:spcBef>
              <a:spcAft>
                <a:spcPct val="0"/>
              </a:spcAft>
              <a:buSzPct val="100000"/>
            </a:pPr>
            <a:r>
              <a:rPr lang="fr-FR" sz="900" dirty="0">
                <a:solidFill>
                  <a:srgbClr val="000000"/>
                </a:solidFill>
                <a:sym typeface="+mn-lt"/>
              </a:rPr>
              <a:t>Stocks</a:t>
            </a:r>
            <a:endParaRPr lang="fr-FR" sz="900" i="1" dirty="0">
              <a:solidFill>
                <a:srgbClr val="000000"/>
              </a:solidFill>
              <a:sym typeface="+mn-lt"/>
            </a:endParaRPr>
          </a:p>
        </p:txBody>
      </p:sp>
      <p:grpSp>
        <p:nvGrpSpPr>
          <p:cNvPr id="389" name="Group 143">
            <a:extLst>
              <a:ext uri="{FF2B5EF4-FFF2-40B4-BE49-F238E27FC236}">
                <a16:creationId xmlns:a16="http://schemas.microsoft.com/office/drawing/2014/main" id="{40527E5E-B907-445D-9589-77E6BBCC99CD}"/>
              </a:ext>
            </a:extLst>
          </p:cNvPr>
          <p:cNvGrpSpPr>
            <a:grpSpLocks noChangeAspect="1"/>
          </p:cNvGrpSpPr>
          <p:nvPr/>
        </p:nvGrpSpPr>
        <p:grpSpPr bwMode="auto">
          <a:xfrm>
            <a:off x="2209048" y="6194050"/>
            <a:ext cx="222076" cy="252000"/>
            <a:chOff x="3595" y="2138"/>
            <a:chExt cx="282" cy="320"/>
          </a:xfrm>
        </p:grpSpPr>
        <p:sp>
          <p:nvSpPr>
            <p:cNvPr id="390" name="Freeform 145">
              <a:extLst>
                <a:ext uri="{FF2B5EF4-FFF2-40B4-BE49-F238E27FC236}">
                  <a16:creationId xmlns:a16="http://schemas.microsoft.com/office/drawing/2014/main" id="{E080622D-4C74-420A-97A4-61F1AD533E94}"/>
                </a:ext>
              </a:extLst>
            </p:cNvPr>
            <p:cNvSpPr>
              <a:spLocks noEditPoints="1"/>
            </p:cNvSpPr>
            <p:nvPr/>
          </p:nvSpPr>
          <p:spPr bwMode="auto">
            <a:xfrm>
              <a:off x="3708" y="2212"/>
              <a:ext cx="166" cy="163"/>
            </a:xfrm>
            <a:custGeom>
              <a:avLst/>
              <a:gdLst>
                <a:gd name="T0" fmla="*/ 1330 w 1826"/>
                <a:gd name="T1" fmla="*/ 110 h 1792"/>
                <a:gd name="T2" fmla="*/ 109 w 1826"/>
                <a:gd name="T3" fmla="*/ 512 h 1792"/>
                <a:gd name="T4" fmla="*/ 496 w 1826"/>
                <a:gd name="T5" fmla="*/ 1683 h 1792"/>
                <a:gd name="T6" fmla="*/ 1717 w 1826"/>
                <a:gd name="T7" fmla="*/ 1281 h 1792"/>
                <a:gd name="T8" fmla="*/ 1330 w 1826"/>
                <a:gd name="T9" fmla="*/ 110 h 1792"/>
                <a:gd name="T10" fmla="*/ 1359 w 1826"/>
                <a:gd name="T11" fmla="*/ 0 h 1792"/>
                <a:gd name="T12" fmla="*/ 1375 w 1826"/>
                <a:gd name="T13" fmla="*/ 3 h 1792"/>
                <a:gd name="T14" fmla="*/ 1389 w 1826"/>
                <a:gd name="T15" fmla="*/ 9 h 1792"/>
                <a:gd name="T16" fmla="*/ 1400 w 1826"/>
                <a:gd name="T17" fmla="*/ 21 h 1792"/>
                <a:gd name="T18" fmla="*/ 1408 w 1826"/>
                <a:gd name="T19" fmla="*/ 35 h 1792"/>
                <a:gd name="T20" fmla="*/ 1824 w 1826"/>
                <a:gd name="T21" fmla="*/ 1294 h 1792"/>
                <a:gd name="T22" fmla="*/ 1826 w 1826"/>
                <a:gd name="T23" fmla="*/ 1310 h 1792"/>
                <a:gd name="T24" fmla="*/ 1824 w 1826"/>
                <a:gd name="T25" fmla="*/ 1326 h 1792"/>
                <a:gd name="T26" fmla="*/ 1816 w 1826"/>
                <a:gd name="T27" fmla="*/ 1340 h 1792"/>
                <a:gd name="T28" fmla="*/ 1806 w 1826"/>
                <a:gd name="T29" fmla="*/ 1351 h 1792"/>
                <a:gd name="T30" fmla="*/ 1791 w 1826"/>
                <a:gd name="T31" fmla="*/ 1359 h 1792"/>
                <a:gd name="T32" fmla="*/ 483 w 1826"/>
                <a:gd name="T33" fmla="*/ 1790 h 1792"/>
                <a:gd name="T34" fmla="*/ 474 w 1826"/>
                <a:gd name="T35" fmla="*/ 1792 h 1792"/>
                <a:gd name="T36" fmla="*/ 467 w 1826"/>
                <a:gd name="T37" fmla="*/ 1792 h 1792"/>
                <a:gd name="T38" fmla="*/ 451 w 1826"/>
                <a:gd name="T39" fmla="*/ 1790 h 1792"/>
                <a:gd name="T40" fmla="*/ 437 w 1826"/>
                <a:gd name="T41" fmla="*/ 1782 h 1792"/>
                <a:gd name="T42" fmla="*/ 426 w 1826"/>
                <a:gd name="T43" fmla="*/ 1772 h 1792"/>
                <a:gd name="T44" fmla="*/ 418 w 1826"/>
                <a:gd name="T45" fmla="*/ 1758 h 1792"/>
                <a:gd name="T46" fmla="*/ 2 w 1826"/>
                <a:gd name="T47" fmla="*/ 498 h 1792"/>
                <a:gd name="T48" fmla="*/ 0 w 1826"/>
                <a:gd name="T49" fmla="*/ 482 h 1792"/>
                <a:gd name="T50" fmla="*/ 2 w 1826"/>
                <a:gd name="T51" fmla="*/ 467 h 1792"/>
                <a:gd name="T52" fmla="*/ 10 w 1826"/>
                <a:gd name="T53" fmla="*/ 453 h 1792"/>
                <a:gd name="T54" fmla="*/ 20 w 1826"/>
                <a:gd name="T55" fmla="*/ 441 h 1792"/>
                <a:gd name="T56" fmla="*/ 35 w 1826"/>
                <a:gd name="T57" fmla="*/ 434 h 1792"/>
                <a:gd name="T58" fmla="*/ 1343 w 1826"/>
                <a:gd name="T59" fmla="*/ 3 h 1792"/>
                <a:gd name="T60" fmla="*/ 1351 w 1826"/>
                <a:gd name="T61" fmla="*/ 1 h 1792"/>
                <a:gd name="T62" fmla="*/ 1359 w 1826"/>
                <a:gd name="T63" fmla="*/ 0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6" h="1792">
                  <a:moveTo>
                    <a:pt x="1330" y="110"/>
                  </a:moveTo>
                  <a:lnTo>
                    <a:pt x="109" y="512"/>
                  </a:lnTo>
                  <a:lnTo>
                    <a:pt x="496" y="1683"/>
                  </a:lnTo>
                  <a:lnTo>
                    <a:pt x="1717" y="1281"/>
                  </a:lnTo>
                  <a:lnTo>
                    <a:pt x="1330" y="110"/>
                  </a:lnTo>
                  <a:close/>
                  <a:moveTo>
                    <a:pt x="1359" y="0"/>
                  </a:moveTo>
                  <a:lnTo>
                    <a:pt x="1375" y="3"/>
                  </a:lnTo>
                  <a:lnTo>
                    <a:pt x="1389" y="9"/>
                  </a:lnTo>
                  <a:lnTo>
                    <a:pt x="1400" y="21"/>
                  </a:lnTo>
                  <a:lnTo>
                    <a:pt x="1408" y="35"/>
                  </a:lnTo>
                  <a:lnTo>
                    <a:pt x="1824" y="1294"/>
                  </a:lnTo>
                  <a:lnTo>
                    <a:pt x="1826" y="1310"/>
                  </a:lnTo>
                  <a:lnTo>
                    <a:pt x="1824" y="1326"/>
                  </a:lnTo>
                  <a:lnTo>
                    <a:pt x="1816" y="1340"/>
                  </a:lnTo>
                  <a:lnTo>
                    <a:pt x="1806" y="1351"/>
                  </a:lnTo>
                  <a:lnTo>
                    <a:pt x="1791" y="1359"/>
                  </a:lnTo>
                  <a:lnTo>
                    <a:pt x="483" y="1790"/>
                  </a:lnTo>
                  <a:lnTo>
                    <a:pt x="474" y="1792"/>
                  </a:lnTo>
                  <a:lnTo>
                    <a:pt x="467" y="1792"/>
                  </a:lnTo>
                  <a:lnTo>
                    <a:pt x="451" y="1790"/>
                  </a:lnTo>
                  <a:lnTo>
                    <a:pt x="437" y="1782"/>
                  </a:lnTo>
                  <a:lnTo>
                    <a:pt x="426" y="1772"/>
                  </a:lnTo>
                  <a:lnTo>
                    <a:pt x="418" y="1758"/>
                  </a:lnTo>
                  <a:lnTo>
                    <a:pt x="2" y="498"/>
                  </a:lnTo>
                  <a:lnTo>
                    <a:pt x="0" y="482"/>
                  </a:lnTo>
                  <a:lnTo>
                    <a:pt x="2" y="467"/>
                  </a:lnTo>
                  <a:lnTo>
                    <a:pt x="10" y="453"/>
                  </a:lnTo>
                  <a:lnTo>
                    <a:pt x="20" y="441"/>
                  </a:lnTo>
                  <a:lnTo>
                    <a:pt x="35" y="434"/>
                  </a:lnTo>
                  <a:lnTo>
                    <a:pt x="1343" y="3"/>
                  </a:lnTo>
                  <a:lnTo>
                    <a:pt x="1351" y="1"/>
                  </a:lnTo>
                  <a:lnTo>
                    <a:pt x="135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392" name="Freeform 146">
              <a:extLst>
                <a:ext uri="{FF2B5EF4-FFF2-40B4-BE49-F238E27FC236}">
                  <a16:creationId xmlns:a16="http://schemas.microsoft.com/office/drawing/2014/main" id="{C4664F53-3679-4A6A-9A30-88580B3C5D6F}"/>
                </a:ext>
              </a:extLst>
            </p:cNvPr>
            <p:cNvSpPr>
              <a:spLocks/>
            </p:cNvSpPr>
            <p:nvPr/>
          </p:nvSpPr>
          <p:spPr bwMode="auto">
            <a:xfrm>
              <a:off x="3761" y="2259"/>
              <a:ext cx="60" cy="76"/>
            </a:xfrm>
            <a:custGeom>
              <a:avLst/>
              <a:gdLst>
                <a:gd name="T0" fmla="*/ 212 w 658"/>
                <a:gd name="T1" fmla="*/ 0 h 828"/>
                <a:gd name="T2" fmla="*/ 658 w 658"/>
                <a:gd name="T3" fmla="*/ 246 h 828"/>
                <a:gd name="T4" fmla="*/ 584 w 658"/>
                <a:gd name="T5" fmla="*/ 381 h 828"/>
                <a:gd name="T6" fmla="*/ 391 w 658"/>
                <a:gd name="T7" fmla="*/ 275 h 828"/>
                <a:gd name="T8" fmla="*/ 556 w 658"/>
                <a:gd name="T9" fmla="*/ 776 h 828"/>
                <a:gd name="T10" fmla="*/ 398 w 658"/>
                <a:gd name="T11" fmla="*/ 828 h 828"/>
                <a:gd name="T12" fmla="*/ 233 w 658"/>
                <a:gd name="T13" fmla="*/ 327 h 828"/>
                <a:gd name="T14" fmla="*/ 141 w 658"/>
                <a:gd name="T15" fmla="*/ 526 h 828"/>
                <a:gd name="T16" fmla="*/ 0 w 658"/>
                <a:gd name="T17" fmla="*/ 462 h 828"/>
                <a:gd name="T18" fmla="*/ 212 w 658"/>
                <a:gd name="T19" fmla="*/ 0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8" h="828">
                  <a:moveTo>
                    <a:pt x="212" y="0"/>
                  </a:moveTo>
                  <a:lnTo>
                    <a:pt x="658" y="246"/>
                  </a:lnTo>
                  <a:lnTo>
                    <a:pt x="584" y="381"/>
                  </a:lnTo>
                  <a:lnTo>
                    <a:pt x="391" y="275"/>
                  </a:lnTo>
                  <a:lnTo>
                    <a:pt x="556" y="776"/>
                  </a:lnTo>
                  <a:lnTo>
                    <a:pt x="398" y="828"/>
                  </a:lnTo>
                  <a:lnTo>
                    <a:pt x="233" y="327"/>
                  </a:lnTo>
                  <a:lnTo>
                    <a:pt x="141" y="526"/>
                  </a:lnTo>
                  <a:lnTo>
                    <a:pt x="0" y="462"/>
                  </a:lnTo>
                  <a:lnTo>
                    <a:pt x="212"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394" name="Freeform 147">
              <a:extLst>
                <a:ext uri="{FF2B5EF4-FFF2-40B4-BE49-F238E27FC236}">
                  <a16:creationId xmlns:a16="http://schemas.microsoft.com/office/drawing/2014/main" id="{95E32093-6166-40CB-B7B5-CC2681423267}"/>
                </a:ext>
              </a:extLst>
            </p:cNvPr>
            <p:cNvSpPr>
              <a:spLocks noEditPoints="1"/>
            </p:cNvSpPr>
            <p:nvPr/>
          </p:nvSpPr>
          <p:spPr bwMode="auto">
            <a:xfrm>
              <a:off x="3679" y="2138"/>
              <a:ext cx="106" cy="104"/>
            </a:xfrm>
            <a:custGeom>
              <a:avLst/>
              <a:gdLst>
                <a:gd name="T0" fmla="*/ 677 w 1168"/>
                <a:gd name="T1" fmla="*/ 164 h 1146"/>
                <a:gd name="T2" fmla="*/ 650 w 1168"/>
                <a:gd name="T3" fmla="*/ 174 h 1146"/>
                <a:gd name="T4" fmla="*/ 631 w 1168"/>
                <a:gd name="T5" fmla="*/ 179 h 1146"/>
                <a:gd name="T6" fmla="*/ 703 w 1168"/>
                <a:gd name="T7" fmla="*/ 409 h 1146"/>
                <a:gd name="T8" fmla="*/ 698 w 1168"/>
                <a:gd name="T9" fmla="*/ 451 h 1146"/>
                <a:gd name="T10" fmla="*/ 675 w 1168"/>
                <a:gd name="T11" fmla="*/ 487 h 1146"/>
                <a:gd name="T12" fmla="*/ 637 w 1168"/>
                <a:gd name="T13" fmla="*/ 510 h 1146"/>
                <a:gd name="T14" fmla="*/ 487 w 1168"/>
                <a:gd name="T15" fmla="*/ 558 h 1146"/>
                <a:gd name="T16" fmla="*/ 448 w 1168"/>
                <a:gd name="T17" fmla="*/ 557 h 1146"/>
                <a:gd name="T18" fmla="*/ 411 w 1168"/>
                <a:gd name="T19" fmla="*/ 539 h 1146"/>
                <a:gd name="T20" fmla="*/ 386 w 1168"/>
                <a:gd name="T21" fmla="*/ 510 h 1146"/>
                <a:gd name="T22" fmla="*/ 311 w 1168"/>
                <a:gd name="T23" fmla="*/ 285 h 1146"/>
                <a:gd name="T24" fmla="*/ 282 w 1168"/>
                <a:gd name="T25" fmla="*/ 297 h 1146"/>
                <a:gd name="T26" fmla="*/ 114 w 1168"/>
                <a:gd name="T27" fmla="*/ 350 h 1146"/>
                <a:gd name="T28" fmla="*/ 1054 w 1168"/>
                <a:gd name="T29" fmla="*/ 797 h 1146"/>
                <a:gd name="T30" fmla="*/ 869 w 1168"/>
                <a:gd name="T31" fmla="*/ 0 h 1146"/>
                <a:gd name="T32" fmla="*/ 888 w 1168"/>
                <a:gd name="T33" fmla="*/ 7 h 1146"/>
                <a:gd name="T34" fmla="*/ 900 w 1168"/>
                <a:gd name="T35" fmla="*/ 23 h 1146"/>
                <a:gd name="T36" fmla="*/ 1168 w 1168"/>
                <a:gd name="T37" fmla="*/ 841 h 1146"/>
                <a:gd name="T38" fmla="*/ 1156 w 1168"/>
                <a:gd name="T39" fmla="*/ 862 h 1146"/>
                <a:gd name="T40" fmla="*/ 308 w 1168"/>
                <a:gd name="T41" fmla="*/ 1145 h 1146"/>
                <a:gd name="T42" fmla="*/ 299 w 1168"/>
                <a:gd name="T43" fmla="*/ 1146 h 1146"/>
                <a:gd name="T44" fmla="*/ 280 w 1168"/>
                <a:gd name="T45" fmla="*/ 1140 h 1146"/>
                <a:gd name="T46" fmla="*/ 268 w 1168"/>
                <a:gd name="T47" fmla="*/ 1123 h 1146"/>
                <a:gd name="T48" fmla="*/ 0 w 1168"/>
                <a:gd name="T49" fmla="*/ 306 h 1146"/>
                <a:gd name="T50" fmla="*/ 12 w 1168"/>
                <a:gd name="T51" fmla="*/ 284 h 1146"/>
                <a:gd name="T52" fmla="*/ 249 w 1168"/>
                <a:gd name="T53" fmla="*/ 203 h 1146"/>
                <a:gd name="T54" fmla="*/ 252 w 1168"/>
                <a:gd name="T55" fmla="*/ 202 h 1146"/>
                <a:gd name="T56" fmla="*/ 471 w 1168"/>
                <a:gd name="T57" fmla="*/ 462 h 1146"/>
                <a:gd name="T58" fmla="*/ 508 w 1168"/>
                <a:gd name="T59" fmla="*/ 117 h 1146"/>
                <a:gd name="T60" fmla="*/ 630 w 1168"/>
                <a:gd name="T61" fmla="*/ 79 h 1146"/>
                <a:gd name="T62" fmla="*/ 859 w 1168"/>
                <a:gd name="T63" fmla="*/ 2 h 1146"/>
                <a:gd name="T64" fmla="*/ 869 w 1168"/>
                <a:gd name="T65"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8" h="1146">
                  <a:moveTo>
                    <a:pt x="828" y="114"/>
                  </a:moveTo>
                  <a:lnTo>
                    <a:pt x="677" y="164"/>
                  </a:lnTo>
                  <a:lnTo>
                    <a:pt x="657" y="173"/>
                  </a:lnTo>
                  <a:lnTo>
                    <a:pt x="650" y="174"/>
                  </a:lnTo>
                  <a:lnTo>
                    <a:pt x="644" y="175"/>
                  </a:lnTo>
                  <a:lnTo>
                    <a:pt x="631" y="179"/>
                  </a:lnTo>
                  <a:lnTo>
                    <a:pt x="699" y="387"/>
                  </a:lnTo>
                  <a:lnTo>
                    <a:pt x="703" y="409"/>
                  </a:lnTo>
                  <a:lnTo>
                    <a:pt x="703" y="431"/>
                  </a:lnTo>
                  <a:lnTo>
                    <a:pt x="698" y="451"/>
                  </a:lnTo>
                  <a:lnTo>
                    <a:pt x="689" y="471"/>
                  </a:lnTo>
                  <a:lnTo>
                    <a:pt x="675" y="487"/>
                  </a:lnTo>
                  <a:lnTo>
                    <a:pt x="658" y="500"/>
                  </a:lnTo>
                  <a:lnTo>
                    <a:pt x="637" y="510"/>
                  </a:lnTo>
                  <a:lnTo>
                    <a:pt x="502" y="555"/>
                  </a:lnTo>
                  <a:lnTo>
                    <a:pt x="487" y="558"/>
                  </a:lnTo>
                  <a:lnTo>
                    <a:pt x="471" y="559"/>
                  </a:lnTo>
                  <a:lnTo>
                    <a:pt x="448" y="557"/>
                  </a:lnTo>
                  <a:lnTo>
                    <a:pt x="427" y="549"/>
                  </a:lnTo>
                  <a:lnTo>
                    <a:pt x="411" y="539"/>
                  </a:lnTo>
                  <a:lnTo>
                    <a:pt x="397" y="526"/>
                  </a:lnTo>
                  <a:lnTo>
                    <a:pt x="386" y="510"/>
                  </a:lnTo>
                  <a:lnTo>
                    <a:pt x="379" y="493"/>
                  </a:lnTo>
                  <a:lnTo>
                    <a:pt x="311" y="285"/>
                  </a:lnTo>
                  <a:lnTo>
                    <a:pt x="298" y="289"/>
                  </a:lnTo>
                  <a:lnTo>
                    <a:pt x="282" y="297"/>
                  </a:lnTo>
                  <a:lnTo>
                    <a:pt x="265" y="300"/>
                  </a:lnTo>
                  <a:lnTo>
                    <a:pt x="114" y="350"/>
                  </a:lnTo>
                  <a:lnTo>
                    <a:pt x="339" y="1032"/>
                  </a:lnTo>
                  <a:lnTo>
                    <a:pt x="1054" y="797"/>
                  </a:lnTo>
                  <a:lnTo>
                    <a:pt x="828" y="114"/>
                  </a:lnTo>
                  <a:close/>
                  <a:moveTo>
                    <a:pt x="869" y="0"/>
                  </a:moveTo>
                  <a:lnTo>
                    <a:pt x="880" y="2"/>
                  </a:lnTo>
                  <a:lnTo>
                    <a:pt x="888" y="7"/>
                  </a:lnTo>
                  <a:lnTo>
                    <a:pt x="896" y="13"/>
                  </a:lnTo>
                  <a:lnTo>
                    <a:pt x="900" y="23"/>
                  </a:lnTo>
                  <a:lnTo>
                    <a:pt x="1166" y="828"/>
                  </a:lnTo>
                  <a:lnTo>
                    <a:pt x="1168" y="841"/>
                  </a:lnTo>
                  <a:lnTo>
                    <a:pt x="1164" y="852"/>
                  </a:lnTo>
                  <a:lnTo>
                    <a:pt x="1156" y="862"/>
                  </a:lnTo>
                  <a:lnTo>
                    <a:pt x="1146" y="868"/>
                  </a:lnTo>
                  <a:lnTo>
                    <a:pt x="308" y="1145"/>
                  </a:lnTo>
                  <a:lnTo>
                    <a:pt x="303" y="1146"/>
                  </a:lnTo>
                  <a:lnTo>
                    <a:pt x="299" y="1146"/>
                  </a:lnTo>
                  <a:lnTo>
                    <a:pt x="288" y="1145"/>
                  </a:lnTo>
                  <a:lnTo>
                    <a:pt x="280" y="1140"/>
                  </a:lnTo>
                  <a:lnTo>
                    <a:pt x="272" y="1133"/>
                  </a:lnTo>
                  <a:lnTo>
                    <a:pt x="268" y="1123"/>
                  </a:lnTo>
                  <a:lnTo>
                    <a:pt x="2" y="319"/>
                  </a:lnTo>
                  <a:lnTo>
                    <a:pt x="0" y="306"/>
                  </a:lnTo>
                  <a:lnTo>
                    <a:pt x="3" y="295"/>
                  </a:lnTo>
                  <a:lnTo>
                    <a:pt x="12" y="284"/>
                  </a:lnTo>
                  <a:lnTo>
                    <a:pt x="22" y="277"/>
                  </a:lnTo>
                  <a:lnTo>
                    <a:pt x="249" y="203"/>
                  </a:lnTo>
                  <a:lnTo>
                    <a:pt x="251" y="204"/>
                  </a:lnTo>
                  <a:lnTo>
                    <a:pt x="252" y="202"/>
                  </a:lnTo>
                  <a:lnTo>
                    <a:pt x="372" y="162"/>
                  </a:lnTo>
                  <a:lnTo>
                    <a:pt x="471" y="462"/>
                  </a:lnTo>
                  <a:lnTo>
                    <a:pt x="606" y="417"/>
                  </a:lnTo>
                  <a:lnTo>
                    <a:pt x="508" y="117"/>
                  </a:lnTo>
                  <a:lnTo>
                    <a:pt x="628" y="78"/>
                  </a:lnTo>
                  <a:lnTo>
                    <a:pt x="630" y="79"/>
                  </a:lnTo>
                  <a:lnTo>
                    <a:pt x="631" y="77"/>
                  </a:lnTo>
                  <a:lnTo>
                    <a:pt x="859" y="2"/>
                  </a:lnTo>
                  <a:lnTo>
                    <a:pt x="864" y="1"/>
                  </a:lnTo>
                  <a:lnTo>
                    <a:pt x="86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395" name="Freeform 148">
              <a:extLst>
                <a:ext uri="{FF2B5EF4-FFF2-40B4-BE49-F238E27FC236}">
                  <a16:creationId xmlns:a16="http://schemas.microsoft.com/office/drawing/2014/main" id="{49A1416C-7393-4B2E-9357-4CED91BFD331}"/>
                </a:ext>
              </a:extLst>
            </p:cNvPr>
            <p:cNvSpPr>
              <a:spLocks noEditPoints="1"/>
            </p:cNvSpPr>
            <p:nvPr/>
          </p:nvSpPr>
          <p:spPr bwMode="auto">
            <a:xfrm>
              <a:off x="3682" y="2385"/>
              <a:ext cx="73" cy="73"/>
            </a:xfrm>
            <a:custGeom>
              <a:avLst/>
              <a:gdLst>
                <a:gd name="T0" fmla="*/ 369 w 802"/>
                <a:gd name="T1" fmla="*/ 203 h 801"/>
                <a:gd name="T2" fmla="*/ 307 w 802"/>
                <a:gd name="T3" fmla="*/ 223 h 801"/>
                <a:gd name="T4" fmla="*/ 257 w 802"/>
                <a:gd name="T5" fmla="*/ 260 h 801"/>
                <a:gd name="T6" fmla="*/ 222 w 802"/>
                <a:gd name="T7" fmla="*/ 310 h 801"/>
                <a:gd name="T8" fmla="*/ 203 w 802"/>
                <a:gd name="T9" fmla="*/ 369 h 801"/>
                <a:gd name="T10" fmla="*/ 203 w 802"/>
                <a:gd name="T11" fmla="*/ 432 h 801"/>
                <a:gd name="T12" fmla="*/ 223 w 802"/>
                <a:gd name="T13" fmla="*/ 493 h 801"/>
                <a:gd name="T14" fmla="*/ 261 w 802"/>
                <a:gd name="T15" fmla="*/ 544 h 801"/>
                <a:gd name="T16" fmla="*/ 311 w 802"/>
                <a:gd name="T17" fmla="*/ 579 h 801"/>
                <a:gd name="T18" fmla="*/ 369 w 802"/>
                <a:gd name="T19" fmla="*/ 598 h 801"/>
                <a:gd name="T20" fmla="*/ 432 w 802"/>
                <a:gd name="T21" fmla="*/ 598 h 801"/>
                <a:gd name="T22" fmla="*/ 493 w 802"/>
                <a:gd name="T23" fmla="*/ 578 h 801"/>
                <a:gd name="T24" fmla="*/ 545 w 802"/>
                <a:gd name="T25" fmla="*/ 541 h 801"/>
                <a:gd name="T26" fmla="*/ 580 w 802"/>
                <a:gd name="T27" fmla="*/ 491 h 801"/>
                <a:gd name="T28" fmla="*/ 599 w 802"/>
                <a:gd name="T29" fmla="*/ 432 h 801"/>
                <a:gd name="T30" fmla="*/ 599 w 802"/>
                <a:gd name="T31" fmla="*/ 369 h 801"/>
                <a:gd name="T32" fmla="*/ 579 w 802"/>
                <a:gd name="T33" fmla="*/ 307 h 801"/>
                <a:gd name="T34" fmla="*/ 541 w 802"/>
                <a:gd name="T35" fmla="*/ 257 h 801"/>
                <a:gd name="T36" fmla="*/ 491 w 802"/>
                <a:gd name="T37" fmla="*/ 222 h 801"/>
                <a:gd name="T38" fmla="*/ 432 w 802"/>
                <a:gd name="T39" fmla="*/ 203 h 801"/>
                <a:gd name="T40" fmla="*/ 411 w 802"/>
                <a:gd name="T41" fmla="*/ 0 h 801"/>
                <a:gd name="T42" fmla="*/ 499 w 802"/>
                <a:gd name="T43" fmla="*/ 12 h 801"/>
                <a:gd name="T44" fmla="*/ 581 w 802"/>
                <a:gd name="T45" fmla="*/ 43 h 801"/>
                <a:gd name="T46" fmla="*/ 655 w 802"/>
                <a:gd name="T47" fmla="*/ 91 h 801"/>
                <a:gd name="T48" fmla="*/ 718 w 802"/>
                <a:gd name="T49" fmla="*/ 154 h 801"/>
                <a:gd name="T50" fmla="*/ 765 w 802"/>
                <a:gd name="T51" fmla="*/ 231 h 801"/>
                <a:gd name="T52" fmla="*/ 793 w 802"/>
                <a:gd name="T53" fmla="*/ 320 h 801"/>
                <a:gd name="T54" fmla="*/ 802 w 802"/>
                <a:gd name="T55" fmla="*/ 411 h 801"/>
                <a:gd name="T56" fmla="*/ 790 w 802"/>
                <a:gd name="T57" fmla="*/ 498 h 801"/>
                <a:gd name="T58" fmla="*/ 759 w 802"/>
                <a:gd name="T59" fmla="*/ 580 h 801"/>
                <a:gd name="T60" fmla="*/ 711 w 802"/>
                <a:gd name="T61" fmla="*/ 654 h 801"/>
                <a:gd name="T62" fmla="*/ 648 w 802"/>
                <a:gd name="T63" fmla="*/ 717 h 801"/>
                <a:gd name="T64" fmla="*/ 570 w 802"/>
                <a:gd name="T65" fmla="*/ 764 h 801"/>
                <a:gd name="T66" fmla="*/ 482 w 802"/>
                <a:gd name="T67" fmla="*/ 792 h 801"/>
                <a:gd name="T68" fmla="*/ 391 w 802"/>
                <a:gd name="T69" fmla="*/ 801 h 801"/>
                <a:gd name="T70" fmla="*/ 303 w 802"/>
                <a:gd name="T71" fmla="*/ 789 h 801"/>
                <a:gd name="T72" fmla="*/ 220 w 802"/>
                <a:gd name="T73" fmla="*/ 758 h 801"/>
                <a:gd name="T74" fmla="*/ 146 w 802"/>
                <a:gd name="T75" fmla="*/ 710 h 801"/>
                <a:gd name="T76" fmla="*/ 84 w 802"/>
                <a:gd name="T77" fmla="*/ 646 h 801"/>
                <a:gd name="T78" fmla="*/ 37 w 802"/>
                <a:gd name="T79" fmla="*/ 570 h 801"/>
                <a:gd name="T80" fmla="*/ 9 w 802"/>
                <a:gd name="T81" fmla="*/ 481 h 801"/>
                <a:gd name="T82" fmla="*/ 0 w 802"/>
                <a:gd name="T83" fmla="*/ 390 h 801"/>
                <a:gd name="T84" fmla="*/ 12 w 802"/>
                <a:gd name="T85" fmla="*/ 303 h 801"/>
                <a:gd name="T86" fmla="*/ 43 w 802"/>
                <a:gd name="T87" fmla="*/ 220 h 801"/>
                <a:gd name="T88" fmla="*/ 91 w 802"/>
                <a:gd name="T89" fmla="*/ 146 h 801"/>
                <a:gd name="T90" fmla="*/ 154 w 802"/>
                <a:gd name="T91" fmla="*/ 84 h 801"/>
                <a:gd name="T92" fmla="*/ 232 w 802"/>
                <a:gd name="T93" fmla="*/ 37 h 801"/>
                <a:gd name="T94" fmla="*/ 320 w 802"/>
                <a:gd name="T95" fmla="*/ 7 h 801"/>
                <a:gd name="T96" fmla="*/ 411 w 802"/>
                <a:gd name="T97" fmla="*/ 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2" h="801">
                  <a:moveTo>
                    <a:pt x="401" y="200"/>
                  </a:moveTo>
                  <a:lnTo>
                    <a:pt x="369" y="203"/>
                  </a:lnTo>
                  <a:lnTo>
                    <a:pt x="338" y="210"/>
                  </a:lnTo>
                  <a:lnTo>
                    <a:pt x="307" y="223"/>
                  </a:lnTo>
                  <a:lnTo>
                    <a:pt x="281" y="240"/>
                  </a:lnTo>
                  <a:lnTo>
                    <a:pt x="257" y="260"/>
                  </a:lnTo>
                  <a:lnTo>
                    <a:pt x="238" y="284"/>
                  </a:lnTo>
                  <a:lnTo>
                    <a:pt x="222" y="310"/>
                  </a:lnTo>
                  <a:lnTo>
                    <a:pt x="210" y="339"/>
                  </a:lnTo>
                  <a:lnTo>
                    <a:pt x="203" y="369"/>
                  </a:lnTo>
                  <a:lnTo>
                    <a:pt x="201" y="400"/>
                  </a:lnTo>
                  <a:lnTo>
                    <a:pt x="203" y="432"/>
                  </a:lnTo>
                  <a:lnTo>
                    <a:pt x="210" y="463"/>
                  </a:lnTo>
                  <a:lnTo>
                    <a:pt x="223" y="493"/>
                  </a:lnTo>
                  <a:lnTo>
                    <a:pt x="240" y="520"/>
                  </a:lnTo>
                  <a:lnTo>
                    <a:pt x="261" y="544"/>
                  </a:lnTo>
                  <a:lnTo>
                    <a:pt x="284" y="563"/>
                  </a:lnTo>
                  <a:lnTo>
                    <a:pt x="311" y="579"/>
                  </a:lnTo>
                  <a:lnTo>
                    <a:pt x="340" y="591"/>
                  </a:lnTo>
                  <a:lnTo>
                    <a:pt x="369" y="598"/>
                  </a:lnTo>
                  <a:lnTo>
                    <a:pt x="400" y="600"/>
                  </a:lnTo>
                  <a:lnTo>
                    <a:pt x="432" y="598"/>
                  </a:lnTo>
                  <a:lnTo>
                    <a:pt x="463" y="591"/>
                  </a:lnTo>
                  <a:lnTo>
                    <a:pt x="493" y="578"/>
                  </a:lnTo>
                  <a:lnTo>
                    <a:pt x="521" y="561"/>
                  </a:lnTo>
                  <a:lnTo>
                    <a:pt x="545" y="541"/>
                  </a:lnTo>
                  <a:lnTo>
                    <a:pt x="564" y="517"/>
                  </a:lnTo>
                  <a:lnTo>
                    <a:pt x="580" y="491"/>
                  </a:lnTo>
                  <a:lnTo>
                    <a:pt x="592" y="462"/>
                  </a:lnTo>
                  <a:lnTo>
                    <a:pt x="599" y="432"/>
                  </a:lnTo>
                  <a:lnTo>
                    <a:pt x="601" y="401"/>
                  </a:lnTo>
                  <a:lnTo>
                    <a:pt x="599" y="369"/>
                  </a:lnTo>
                  <a:lnTo>
                    <a:pt x="592" y="338"/>
                  </a:lnTo>
                  <a:lnTo>
                    <a:pt x="579" y="307"/>
                  </a:lnTo>
                  <a:lnTo>
                    <a:pt x="562" y="280"/>
                  </a:lnTo>
                  <a:lnTo>
                    <a:pt x="541" y="257"/>
                  </a:lnTo>
                  <a:lnTo>
                    <a:pt x="518" y="238"/>
                  </a:lnTo>
                  <a:lnTo>
                    <a:pt x="491" y="222"/>
                  </a:lnTo>
                  <a:lnTo>
                    <a:pt x="462" y="210"/>
                  </a:lnTo>
                  <a:lnTo>
                    <a:pt x="432" y="203"/>
                  </a:lnTo>
                  <a:lnTo>
                    <a:pt x="401" y="200"/>
                  </a:lnTo>
                  <a:close/>
                  <a:moveTo>
                    <a:pt x="411" y="0"/>
                  </a:moveTo>
                  <a:lnTo>
                    <a:pt x="456" y="3"/>
                  </a:lnTo>
                  <a:lnTo>
                    <a:pt x="499" y="12"/>
                  </a:lnTo>
                  <a:lnTo>
                    <a:pt x="541" y="26"/>
                  </a:lnTo>
                  <a:lnTo>
                    <a:pt x="581" y="43"/>
                  </a:lnTo>
                  <a:lnTo>
                    <a:pt x="619" y="65"/>
                  </a:lnTo>
                  <a:lnTo>
                    <a:pt x="655" y="91"/>
                  </a:lnTo>
                  <a:lnTo>
                    <a:pt x="688" y="120"/>
                  </a:lnTo>
                  <a:lnTo>
                    <a:pt x="718" y="154"/>
                  </a:lnTo>
                  <a:lnTo>
                    <a:pt x="743" y="191"/>
                  </a:lnTo>
                  <a:lnTo>
                    <a:pt x="765" y="231"/>
                  </a:lnTo>
                  <a:lnTo>
                    <a:pt x="782" y="275"/>
                  </a:lnTo>
                  <a:lnTo>
                    <a:pt x="793" y="320"/>
                  </a:lnTo>
                  <a:lnTo>
                    <a:pt x="801" y="366"/>
                  </a:lnTo>
                  <a:lnTo>
                    <a:pt x="802" y="411"/>
                  </a:lnTo>
                  <a:lnTo>
                    <a:pt x="799" y="455"/>
                  </a:lnTo>
                  <a:lnTo>
                    <a:pt x="790" y="498"/>
                  </a:lnTo>
                  <a:lnTo>
                    <a:pt x="776" y="541"/>
                  </a:lnTo>
                  <a:lnTo>
                    <a:pt x="759" y="580"/>
                  </a:lnTo>
                  <a:lnTo>
                    <a:pt x="737" y="619"/>
                  </a:lnTo>
                  <a:lnTo>
                    <a:pt x="711" y="654"/>
                  </a:lnTo>
                  <a:lnTo>
                    <a:pt x="681" y="687"/>
                  </a:lnTo>
                  <a:lnTo>
                    <a:pt x="648" y="717"/>
                  </a:lnTo>
                  <a:lnTo>
                    <a:pt x="611" y="742"/>
                  </a:lnTo>
                  <a:lnTo>
                    <a:pt x="570" y="764"/>
                  </a:lnTo>
                  <a:lnTo>
                    <a:pt x="526" y="781"/>
                  </a:lnTo>
                  <a:lnTo>
                    <a:pt x="482" y="792"/>
                  </a:lnTo>
                  <a:lnTo>
                    <a:pt x="436" y="800"/>
                  </a:lnTo>
                  <a:lnTo>
                    <a:pt x="391" y="801"/>
                  </a:lnTo>
                  <a:lnTo>
                    <a:pt x="346" y="797"/>
                  </a:lnTo>
                  <a:lnTo>
                    <a:pt x="303" y="789"/>
                  </a:lnTo>
                  <a:lnTo>
                    <a:pt x="261" y="775"/>
                  </a:lnTo>
                  <a:lnTo>
                    <a:pt x="220" y="758"/>
                  </a:lnTo>
                  <a:lnTo>
                    <a:pt x="183" y="736"/>
                  </a:lnTo>
                  <a:lnTo>
                    <a:pt x="146" y="710"/>
                  </a:lnTo>
                  <a:lnTo>
                    <a:pt x="114" y="680"/>
                  </a:lnTo>
                  <a:lnTo>
                    <a:pt x="84" y="646"/>
                  </a:lnTo>
                  <a:lnTo>
                    <a:pt x="59" y="610"/>
                  </a:lnTo>
                  <a:lnTo>
                    <a:pt x="37" y="570"/>
                  </a:lnTo>
                  <a:lnTo>
                    <a:pt x="20" y="526"/>
                  </a:lnTo>
                  <a:lnTo>
                    <a:pt x="9" y="481"/>
                  </a:lnTo>
                  <a:lnTo>
                    <a:pt x="1" y="435"/>
                  </a:lnTo>
                  <a:lnTo>
                    <a:pt x="0" y="390"/>
                  </a:lnTo>
                  <a:lnTo>
                    <a:pt x="3" y="346"/>
                  </a:lnTo>
                  <a:lnTo>
                    <a:pt x="12" y="303"/>
                  </a:lnTo>
                  <a:lnTo>
                    <a:pt x="26" y="260"/>
                  </a:lnTo>
                  <a:lnTo>
                    <a:pt x="43" y="220"/>
                  </a:lnTo>
                  <a:lnTo>
                    <a:pt x="65" y="182"/>
                  </a:lnTo>
                  <a:lnTo>
                    <a:pt x="91" y="146"/>
                  </a:lnTo>
                  <a:lnTo>
                    <a:pt x="121" y="114"/>
                  </a:lnTo>
                  <a:lnTo>
                    <a:pt x="154" y="84"/>
                  </a:lnTo>
                  <a:lnTo>
                    <a:pt x="191" y="59"/>
                  </a:lnTo>
                  <a:lnTo>
                    <a:pt x="232" y="37"/>
                  </a:lnTo>
                  <a:lnTo>
                    <a:pt x="275" y="20"/>
                  </a:lnTo>
                  <a:lnTo>
                    <a:pt x="320" y="7"/>
                  </a:lnTo>
                  <a:lnTo>
                    <a:pt x="366" y="1"/>
                  </a:lnTo>
                  <a:lnTo>
                    <a:pt x="411"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396" name="Freeform 149">
              <a:extLst>
                <a:ext uri="{FF2B5EF4-FFF2-40B4-BE49-F238E27FC236}">
                  <a16:creationId xmlns:a16="http://schemas.microsoft.com/office/drawing/2014/main" id="{D5F5EDF8-3F70-4C52-9E5E-68977B660255}"/>
                </a:ext>
              </a:extLst>
            </p:cNvPr>
            <p:cNvSpPr>
              <a:spLocks/>
            </p:cNvSpPr>
            <p:nvPr/>
          </p:nvSpPr>
          <p:spPr bwMode="auto">
            <a:xfrm>
              <a:off x="3753" y="2354"/>
              <a:ext cx="124" cy="54"/>
            </a:xfrm>
            <a:custGeom>
              <a:avLst/>
              <a:gdLst>
                <a:gd name="T0" fmla="*/ 1249 w 1359"/>
                <a:gd name="T1" fmla="*/ 0 h 589"/>
                <a:gd name="T2" fmla="*/ 1271 w 1359"/>
                <a:gd name="T3" fmla="*/ 0 h 589"/>
                <a:gd name="T4" fmla="*/ 1294 w 1359"/>
                <a:gd name="T5" fmla="*/ 5 h 589"/>
                <a:gd name="T6" fmla="*/ 1313 w 1359"/>
                <a:gd name="T7" fmla="*/ 16 h 589"/>
                <a:gd name="T8" fmla="*/ 1331 w 1359"/>
                <a:gd name="T9" fmla="*/ 30 h 589"/>
                <a:gd name="T10" fmla="*/ 1345 w 1359"/>
                <a:gd name="T11" fmla="*/ 48 h 589"/>
                <a:gd name="T12" fmla="*/ 1354 w 1359"/>
                <a:gd name="T13" fmla="*/ 69 h 589"/>
                <a:gd name="T14" fmla="*/ 1359 w 1359"/>
                <a:gd name="T15" fmla="*/ 93 h 589"/>
                <a:gd name="T16" fmla="*/ 1359 w 1359"/>
                <a:gd name="T17" fmla="*/ 115 h 589"/>
                <a:gd name="T18" fmla="*/ 1353 w 1359"/>
                <a:gd name="T19" fmla="*/ 136 h 589"/>
                <a:gd name="T20" fmla="*/ 1343 w 1359"/>
                <a:gd name="T21" fmla="*/ 157 h 589"/>
                <a:gd name="T22" fmla="*/ 1329 w 1359"/>
                <a:gd name="T23" fmla="*/ 174 h 589"/>
                <a:gd name="T24" fmla="*/ 1311 w 1359"/>
                <a:gd name="T25" fmla="*/ 187 h 589"/>
                <a:gd name="T26" fmla="*/ 1289 w 1359"/>
                <a:gd name="T27" fmla="*/ 198 h 589"/>
                <a:gd name="T28" fmla="*/ 103 w 1359"/>
                <a:gd name="T29" fmla="*/ 589 h 589"/>
                <a:gd name="T30" fmla="*/ 101 w 1359"/>
                <a:gd name="T31" fmla="*/ 582 h 589"/>
                <a:gd name="T32" fmla="*/ 82 w 1359"/>
                <a:gd name="T33" fmla="*/ 534 h 589"/>
                <a:gd name="T34" fmla="*/ 59 w 1359"/>
                <a:gd name="T35" fmla="*/ 488 h 589"/>
                <a:gd name="T36" fmla="*/ 31 w 1359"/>
                <a:gd name="T37" fmla="*/ 447 h 589"/>
                <a:gd name="T38" fmla="*/ 0 w 1359"/>
                <a:gd name="T39" fmla="*/ 408 h 589"/>
                <a:gd name="T40" fmla="*/ 1225 w 1359"/>
                <a:gd name="T41" fmla="*/ 4 h 589"/>
                <a:gd name="T42" fmla="*/ 1249 w 1359"/>
                <a:gd name="T43"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59" h="589">
                  <a:moveTo>
                    <a:pt x="1249" y="0"/>
                  </a:moveTo>
                  <a:lnTo>
                    <a:pt x="1271" y="0"/>
                  </a:lnTo>
                  <a:lnTo>
                    <a:pt x="1294" y="5"/>
                  </a:lnTo>
                  <a:lnTo>
                    <a:pt x="1313" y="16"/>
                  </a:lnTo>
                  <a:lnTo>
                    <a:pt x="1331" y="30"/>
                  </a:lnTo>
                  <a:lnTo>
                    <a:pt x="1345" y="48"/>
                  </a:lnTo>
                  <a:lnTo>
                    <a:pt x="1354" y="69"/>
                  </a:lnTo>
                  <a:lnTo>
                    <a:pt x="1359" y="93"/>
                  </a:lnTo>
                  <a:lnTo>
                    <a:pt x="1359" y="115"/>
                  </a:lnTo>
                  <a:lnTo>
                    <a:pt x="1353" y="136"/>
                  </a:lnTo>
                  <a:lnTo>
                    <a:pt x="1343" y="157"/>
                  </a:lnTo>
                  <a:lnTo>
                    <a:pt x="1329" y="174"/>
                  </a:lnTo>
                  <a:lnTo>
                    <a:pt x="1311" y="187"/>
                  </a:lnTo>
                  <a:lnTo>
                    <a:pt x="1289" y="198"/>
                  </a:lnTo>
                  <a:lnTo>
                    <a:pt x="103" y="589"/>
                  </a:lnTo>
                  <a:lnTo>
                    <a:pt x="101" y="582"/>
                  </a:lnTo>
                  <a:lnTo>
                    <a:pt x="82" y="534"/>
                  </a:lnTo>
                  <a:lnTo>
                    <a:pt x="59" y="488"/>
                  </a:lnTo>
                  <a:lnTo>
                    <a:pt x="31" y="447"/>
                  </a:lnTo>
                  <a:lnTo>
                    <a:pt x="0" y="408"/>
                  </a:lnTo>
                  <a:lnTo>
                    <a:pt x="1225" y="4"/>
                  </a:lnTo>
                  <a:lnTo>
                    <a:pt x="124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397" name="Freeform 150">
              <a:extLst>
                <a:ext uri="{FF2B5EF4-FFF2-40B4-BE49-F238E27FC236}">
                  <a16:creationId xmlns:a16="http://schemas.microsoft.com/office/drawing/2014/main" id="{6FA7EC92-3410-48F0-9398-008E3C278887}"/>
                </a:ext>
              </a:extLst>
            </p:cNvPr>
            <p:cNvSpPr>
              <a:spLocks/>
            </p:cNvSpPr>
            <p:nvPr/>
          </p:nvSpPr>
          <p:spPr bwMode="auto">
            <a:xfrm>
              <a:off x="3595" y="2148"/>
              <a:ext cx="135" cy="229"/>
            </a:xfrm>
            <a:custGeom>
              <a:avLst/>
              <a:gdLst>
                <a:gd name="T0" fmla="*/ 444 w 1489"/>
                <a:gd name="T1" fmla="*/ 4 h 2523"/>
                <a:gd name="T2" fmla="*/ 531 w 1489"/>
                <a:gd name="T3" fmla="*/ 30 h 2523"/>
                <a:gd name="T4" fmla="*/ 609 w 1489"/>
                <a:gd name="T5" fmla="*/ 76 h 2523"/>
                <a:gd name="T6" fmla="*/ 674 w 1489"/>
                <a:gd name="T7" fmla="*/ 138 h 2523"/>
                <a:gd name="T8" fmla="*/ 723 w 1489"/>
                <a:gd name="T9" fmla="*/ 215 h 2523"/>
                <a:gd name="T10" fmla="*/ 1489 w 1489"/>
                <a:gd name="T11" fmla="*/ 2523 h 2523"/>
                <a:gd name="T12" fmla="*/ 1381 w 1489"/>
                <a:gd name="T13" fmla="*/ 2507 h 2523"/>
                <a:gd name="T14" fmla="*/ 1271 w 1489"/>
                <a:gd name="T15" fmla="*/ 2514 h 2523"/>
                <a:gd name="T16" fmla="*/ 535 w 1489"/>
                <a:gd name="T17" fmla="*/ 294 h 2523"/>
                <a:gd name="T18" fmla="*/ 497 w 1489"/>
                <a:gd name="T19" fmla="*/ 247 h 2523"/>
                <a:gd name="T20" fmla="*/ 445 w 1489"/>
                <a:gd name="T21" fmla="*/ 215 h 2523"/>
                <a:gd name="T22" fmla="*/ 387 w 1489"/>
                <a:gd name="T23" fmla="*/ 203 h 2523"/>
                <a:gd name="T24" fmla="*/ 325 w 1489"/>
                <a:gd name="T25" fmla="*/ 212 h 2523"/>
                <a:gd name="T26" fmla="*/ 270 w 1489"/>
                <a:gd name="T27" fmla="*/ 241 h 2523"/>
                <a:gd name="T28" fmla="*/ 230 w 1489"/>
                <a:gd name="T29" fmla="*/ 287 h 2523"/>
                <a:gd name="T30" fmla="*/ 207 w 1489"/>
                <a:gd name="T31" fmla="*/ 342 h 2523"/>
                <a:gd name="T32" fmla="*/ 205 w 1489"/>
                <a:gd name="T33" fmla="*/ 403 h 2523"/>
                <a:gd name="T34" fmla="*/ 217 w 1489"/>
                <a:gd name="T35" fmla="*/ 458 h 2523"/>
                <a:gd name="T36" fmla="*/ 211 w 1489"/>
                <a:gd name="T37" fmla="*/ 501 h 2523"/>
                <a:gd name="T38" fmla="*/ 187 w 1489"/>
                <a:gd name="T39" fmla="*/ 539 h 2523"/>
                <a:gd name="T40" fmla="*/ 147 w 1489"/>
                <a:gd name="T41" fmla="*/ 563 h 2523"/>
                <a:gd name="T42" fmla="*/ 101 w 1489"/>
                <a:gd name="T43" fmla="*/ 567 h 2523"/>
                <a:gd name="T44" fmla="*/ 60 w 1489"/>
                <a:gd name="T45" fmla="*/ 551 h 2523"/>
                <a:gd name="T46" fmla="*/ 29 w 1489"/>
                <a:gd name="T47" fmla="*/ 519 h 2523"/>
                <a:gd name="T48" fmla="*/ 6 w 1489"/>
                <a:gd name="T49" fmla="*/ 452 h 2523"/>
                <a:gd name="T50" fmla="*/ 0 w 1489"/>
                <a:gd name="T51" fmla="*/ 359 h 2523"/>
                <a:gd name="T52" fmla="*/ 15 w 1489"/>
                <a:gd name="T53" fmla="*/ 271 h 2523"/>
                <a:gd name="T54" fmla="*/ 51 w 1489"/>
                <a:gd name="T55" fmla="*/ 189 h 2523"/>
                <a:gd name="T56" fmla="*/ 105 w 1489"/>
                <a:gd name="T57" fmla="*/ 116 h 2523"/>
                <a:gd name="T58" fmla="*/ 175 w 1489"/>
                <a:gd name="T59" fmla="*/ 59 h 2523"/>
                <a:gd name="T60" fmla="*/ 261 w 1489"/>
                <a:gd name="T61" fmla="*/ 18 h 2523"/>
                <a:gd name="T62" fmla="*/ 353 w 1489"/>
                <a:gd name="T63" fmla="*/ 0 h 2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9" h="2523">
                  <a:moveTo>
                    <a:pt x="399" y="0"/>
                  </a:moveTo>
                  <a:lnTo>
                    <a:pt x="444" y="4"/>
                  </a:lnTo>
                  <a:lnTo>
                    <a:pt x="488" y="15"/>
                  </a:lnTo>
                  <a:lnTo>
                    <a:pt x="531" y="30"/>
                  </a:lnTo>
                  <a:lnTo>
                    <a:pt x="570" y="50"/>
                  </a:lnTo>
                  <a:lnTo>
                    <a:pt x="609" y="76"/>
                  </a:lnTo>
                  <a:lnTo>
                    <a:pt x="643" y="104"/>
                  </a:lnTo>
                  <a:lnTo>
                    <a:pt x="674" y="138"/>
                  </a:lnTo>
                  <a:lnTo>
                    <a:pt x="700" y="175"/>
                  </a:lnTo>
                  <a:lnTo>
                    <a:pt x="723" y="215"/>
                  </a:lnTo>
                  <a:lnTo>
                    <a:pt x="741" y="260"/>
                  </a:lnTo>
                  <a:lnTo>
                    <a:pt x="1489" y="2523"/>
                  </a:lnTo>
                  <a:lnTo>
                    <a:pt x="1435" y="2512"/>
                  </a:lnTo>
                  <a:lnTo>
                    <a:pt x="1381" y="2507"/>
                  </a:lnTo>
                  <a:lnTo>
                    <a:pt x="1326" y="2508"/>
                  </a:lnTo>
                  <a:lnTo>
                    <a:pt x="1271" y="2514"/>
                  </a:lnTo>
                  <a:lnTo>
                    <a:pt x="547" y="324"/>
                  </a:lnTo>
                  <a:lnTo>
                    <a:pt x="535" y="294"/>
                  </a:lnTo>
                  <a:lnTo>
                    <a:pt x="518" y="269"/>
                  </a:lnTo>
                  <a:lnTo>
                    <a:pt x="497" y="247"/>
                  </a:lnTo>
                  <a:lnTo>
                    <a:pt x="472" y="229"/>
                  </a:lnTo>
                  <a:lnTo>
                    <a:pt x="445" y="215"/>
                  </a:lnTo>
                  <a:lnTo>
                    <a:pt x="416" y="207"/>
                  </a:lnTo>
                  <a:lnTo>
                    <a:pt x="387" y="203"/>
                  </a:lnTo>
                  <a:lnTo>
                    <a:pt x="356" y="205"/>
                  </a:lnTo>
                  <a:lnTo>
                    <a:pt x="325" y="212"/>
                  </a:lnTo>
                  <a:lnTo>
                    <a:pt x="296" y="224"/>
                  </a:lnTo>
                  <a:lnTo>
                    <a:pt x="270" y="241"/>
                  </a:lnTo>
                  <a:lnTo>
                    <a:pt x="248" y="262"/>
                  </a:lnTo>
                  <a:lnTo>
                    <a:pt x="230" y="287"/>
                  </a:lnTo>
                  <a:lnTo>
                    <a:pt x="217" y="314"/>
                  </a:lnTo>
                  <a:lnTo>
                    <a:pt x="207" y="342"/>
                  </a:lnTo>
                  <a:lnTo>
                    <a:pt x="204" y="372"/>
                  </a:lnTo>
                  <a:lnTo>
                    <a:pt x="205" y="403"/>
                  </a:lnTo>
                  <a:lnTo>
                    <a:pt x="212" y="434"/>
                  </a:lnTo>
                  <a:lnTo>
                    <a:pt x="217" y="458"/>
                  </a:lnTo>
                  <a:lnTo>
                    <a:pt x="217" y="480"/>
                  </a:lnTo>
                  <a:lnTo>
                    <a:pt x="211" y="501"/>
                  </a:lnTo>
                  <a:lnTo>
                    <a:pt x="201" y="522"/>
                  </a:lnTo>
                  <a:lnTo>
                    <a:pt x="187" y="539"/>
                  </a:lnTo>
                  <a:lnTo>
                    <a:pt x="169" y="554"/>
                  </a:lnTo>
                  <a:lnTo>
                    <a:pt x="147" y="563"/>
                  </a:lnTo>
                  <a:lnTo>
                    <a:pt x="124" y="567"/>
                  </a:lnTo>
                  <a:lnTo>
                    <a:pt x="101" y="567"/>
                  </a:lnTo>
                  <a:lnTo>
                    <a:pt x="80" y="562"/>
                  </a:lnTo>
                  <a:lnTo>
                    <a:pt x="60" y="551"/>
                  </a:lnTo>
                  <a:lnTo>
                    <a:pt x="43" y="538"/>
                  </a:lnTo>
                  <a:lnTo>
                    <a:pt x="29" y="519"/>
                  </a:lnTo>
                  <a:lnTo>
                    <a:pt x="18" y="498"/>
                  </a:lnTo>
                  <a:lnTo>
                    <a:pt x="6" y="452"/>
                  </a:lnTo>
                  <a:lnTo>
                    <a:pt x="0" y="405"/>
                  </a:lnTo>
                  <a:lnTo>
                    <a:pt x="0" y="359"/>
                  </a:lnTo>
                  <a:lnTo>
                    <a:pt x="5" y="315"/>
                  </a:lnTo>
                  <a:lnTo>
                    <a:pt x="15" y="271"/>
                  </a:lnTo>
                  <a:lnTo>
                    <a:pt x="31" y="228"/>
                  </a:lnTo>
                  <a:lnTo>
                    <a:pt x="51" y="189"/>
                  </a:lnTo>
                  <a:lnTo>
                    <a:pt x="76" y="150"/>
                  </a:lnTo>
                  <a:lnTo>
                    <a:pt x="105" y="116"/>
                  </a:lnTo>
                  <a:lnTo>
                    <a:pt x="138" y="85"/>
                  </a:lnTo>
                  <a:lnTo>
                    <a:pt x="175" y="59"/>
                  </a:lnTo>
                  <a:lnTo>
                    <a:pt x="217" y="36"/>
                  </a:lnTo>
                  <a:lnTo>
                    <a:pt x="261" y="18"/>
                  </a:lnTo>
                  <a:lnTo>
                    <a:pt x="306" y="6"/>
                  </a:lnTo>
                  <a:lnTo>
                    <a:pt x="353" y="0"/>
                  </a:lnTo>
                  <a:lnTo>
                    <a:pt x="39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grpSp>
      <p:grpSp>
        <p:nvGrpSpPr>
          <p:cNvPr id="401" name="Group 143">
            <a:extLst>
              <a:ext uri="{FF2B5EF4-FFF2-40B4-BE49-F238E27FC236}">
                <a16:creationId xmlns:a16="http://schemas.microsoft.com/office/drawing/2014/main" id="{D0529D6F-4391-43CD-8794-C18863BFB209}"/>
              </a:ext>
            </a:extLst>
          </p:cNvPr>
          <p:cNvGrpSpPr>
            <a:grpSpLocks noChangeAspect="1"/>
          </p:cNvGrpSpPr>
          <p:nvPr/>
        </p:nvGrpSpPr>
        <p:grpSpPr bwMode="auto">
          <a:xfrm>
            <a:off x="6914994" y="4441393"/>
            <a:ext cx="285526" cy="324000"/>
            <a:chOff x="3595" y="2138"/>
            <a:chExt cx="282" cy="320"/>
          </a:xfrm>
        </p:grpSpPr>
        <p:sp>
          <p:nvSpPr>
            <p:cNvPr id="402" name="Freeform 145">
              <a:extLst>
                <a:ext uri="{FF2B5EF4-FFF2-40B4-BE49-F238E27FC236}">
                  <a16:creationId xmlns:a16="http://schemas.microsoft.com/office/drawing/2014/main" id="{9B160268-68BE-479D-B023-17AE9ECD9EA1}"/>
                </a:ext>
              </a:extLst>
            </p:cNvPr>
            <p:cNvSpPr>
              <a:spLocks noEditPoints="1"/>
            </p:cNvSpPr>
            <p:nvPr/>
          </p:nvSpPr>
          <p:spPr bwMode="auto">
            <a:xfrm>
              <a:off x="3708" y="2212"/>
              <a:ext cx="166" cy="163"/>
            </a:xfrm>
            <a:custGeom>
              <a:avLst/>
              <a:gdLst>
                <a:gd name="T0" fmla="*/ 1330 w 1826"/>
                <a:gd name="T1" fmla="*/ 110 h 1792"/>
                <a:gd name="T2" fmla="*/ 109 w 1826"/>
                <a:gd name="T3" fmla="*/ 512 h 1792"/>
                <a:gd name="T4" fmla="*/ 496 w 1826"/>
                <a:gd name="T5" fmla="*/ 1683 h 1792"/>
                <a:gd name="T6" fmla="*/ 1717 w 1826"/>
                <a:gd name="T7" fmla="*/ 1281 h 1792"/>
                <a:gd name="T8" fmla="*/ 1330 w 1826"/>
                <a:gd name="T9" fmla="*/ 110 h 1792"/>
                <a:gd name="T10" fmla="*/ 1359 w 1826"/>
                <a:gd name="T11" fmla="*/ 0 h 1792"/>
                <a:gd name="T12" fmla="*/ 1375 w 1826"/>
                <a:gd name="T13" fmla="*/ 3 h 1792"/>
                <a:gd name="T14" fmla="*/ 1389 w 1826"/>
                <a:gd name="T15" fmla="*/ 9 h 1792"/>
                <a:gd name="T16" fmla="*/ 1400 w 1826"/>
                <a:gd name="T17" fmla="*/ 21 h 1792"/>
                <a:gd name="T18" fmla="*/ 1408 w 1826"/>
                <a:gd name="T19" fmla="*/ 35 h 1792"/>
                <a:gd name="T20" fmla="*/ 1824 w 1826"/>
                <a:gd name="T21" fmla="*/ 1294 h 1792"/>
                <a:gd name="T22" fmla="*/ 1826 w 1826"/>
                <a:gd name="T23" fmla="*/ 1310 h 1792"/>
                <a:gd name="T24" fmla="*/ 1824 w 1826"/>
                <a:gd name="T25" fmla="*/ 1326 h 1792"/>
                <a:gd name="T26" fmla="*/ 1816 w 1826"/>
                <a:gd name="T27" fmla="*/ 1340 h 1792"/>
                <a:gd name="T28" fmla="*/ 1806 w 1826"/>
                <a:gd name="T29" fmla="*/ 1351 h 1792"/>
                <a:gd name="T30" fmla="*/ 1791 w 1826"/>
                <a:gd name="T31" fmla="*/ 1359 h 1792"/>
                <a:gd name="T32" fmla="*/ 483 w 1826"/>
                <a:gd name="T33" fmla="*/ 1790 h 1792"/>
                <a:gd name="T34" fmla="*/ 474 w 1826"/>
                <a:gd name="T35" fmla="*/ 1792 h 1792"/>
                <a:gd name="T36" fmla="*/ 467 w 1826"/>
                <a:gd name="T37" fmla="*/ 1792 h 1792"/>
                <a:gd name="T38" fmla="*/ 451 w 1826"/>
                <a:gd name="T39" fmla="*/ 1790 h 1792"/>
                <a:gd name="T40" fmla="*/ 437 w 1826"/>
                <a:gd name="T41" fmla="*/ 1782 h 1792"/>
                <a:gd name="T42" fmla="*/ 426 w 1826"/>
                <a:gd name="T43" fmla="*/ 1772 h 1792"/>
                <a:gd name="T44" fmla="*/ 418 w 1826"/>
                <a:gd name="T45" fmla="*/ 1758 h 1792"/>
                <a:gd name="T46" fmla="*/ 2 w 1826"/>
                <a:gd name="T47" fmla="*/ 498 h 1792"/>
                <a:gd name="T48" fmla="*/ 0 w 1826"/>
                <a:gd name="T49" fmla="*/ 482 h 1792"/>
                <a:gd name="T50" fmla="*/ 2 w 1826"/>
                <a:gd name="T51" fmla="*/ 467 h 1792"/>
                <a:gd name="T52" fmla="*/ 10 w 1826"/>
                <a:gd name="T53" fmla="*/ 453 h 1792"/>
                <a:gd name="T54" fmla="*/ 20 w 1826"/>
                <a:gd name="T55" fmla="*/ 441 h 1792"/>
                <a:gd name="T56" fmla="*/ 35 w 1826"/>
                <a:gd name="T57" fmla="*/ 434 h 1792"/>
                <a:gd name="T58" fmla="*/ 1343 w 1826"/>
                <a:gd name="T59" fmla="*/ 3 h 1792"/>
                <a:gd name="T60" fmla="*/ 1351 w 1826"/>
                <a:gd name="T61" fmla="*/ 1 h 1792"/>
                <a:gd name="T62" fmla="*/ 1359 w 1826"/>
                <a:gd name="T63" fmla="*/ 0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6" h="1792">
                  <a:moveTo>
                    <a:pt x="1330" y="110"/>
                  </a:moveTo>
                  <a:lnTo>
                    <a:pt x="109" y="512"/>
                  </a:lnTo>
                  <a:lnTo>
                    <a:pt x="496" y="1683"/>
                  </a:lnTo>
                  <a:lnTo>
                    <a:pt x="1717" y="1281"/>
                  </a:lnTo>
                  <a:lnTo>
                    <a:pt x="1330" y="110"/>
                  </a:lnTo>
                  <a:close/>
                  <a:moveTo>
                    <a:pt x="1359" y="0"/>
                  </a:moveTo>
                  <a:lnTo>
                    <a:pt x="1375" y="3"/>
                  </a:lnTo>
                  <a:lnTo>
                    <a:pt x="1389" y="9"/>
                  </a:lnTo>
                  <a:lnTo>
                    <a:pt x="1400" y="21"/>
                  </a:lnTo>
                  <a:lnTo>
                    <a:pt x="1408" y="35"/>
                  </a:lnTo>
                  <a:lnTo>
                    <a:pt x="1824" y="1294"/>
                  </a:lnTo>
                  <a:lnTo>
                    <a:pt x="1826" y="1310"/>
                  </a:lnTo>
                  <a:lnTo>
                    <a:pt x="1824" y="1326"/>
                  </a:lnTo>
                  <a:lnTo>
                    <a:pt x="1816" y="1340"/>
                  </a:lnTo>
                  <a:lnTo>
                    <a:pt x="1806" y="1351"/>
                  </a:lnTo>
                  <a:lnTo>
                    <a:pt x="1791" y="1359"/>
                  </a:lnTo>
                  <a:lnTo>
                    <a:pt x="483" y="1790"/>
                  </a:lnTo>
                  <a:lnTo>
                    <a:pt x="474" y="1792"/>
                  </a:lnTo>
                  <a:lnTo>
                    <a:pt x="467" y="1792"/>
                  </a:lnTo>
                  <a:lnTo>
                    <a:pt x="451" y="1790"/>
                  </a:lnTo>
                  <a:lnTo>
                    <a:pt x="437" y="1782"/>
                  </a:lnTo>
                  <a:lnTo>
                    <a:pt x="426" y="1772"/>
                  </a:lnTo>
                  <a:lnTo>
                    <a:pt x="418" y="1758"/>
                  </a:lnTo>
                  <a:lnTo>
                    <a:pt x="2" y="498"/>
                  </a:lnTo>
                  <a:lnTo>
                    <a:pt x="0" y="482"/>
                  </a:lnTo>
                  <a:lnTo>
                    <a:pt x="2" y="467"/>
                  </a:lnTo>
                  <a:lnTo>
                    <a:pt x="10" y="453"/>
                  </a:lnTo>
                  <a:lnTo>
                    <a:pt x="20" y="441"/>
                  </a:lnTo>
                  <a:lnTo>
                    <a:pt x="35" y="434"/>
                  </a:lnTo>
                  <a:lnTo>
                    <a:pt x="1343" y="3"/>
                  </a:lnTo>
                  <a:lnTo>
                    <a:pt x="1351" y="1"/>
                  </a:lnTo>
                  <a:lnTo>
                    <a:pt x="135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403" name="Freeform 146">
              <a:extLst>
                <a:ext uri="{FF2B5EF4-FFF2-40B4-BE49-F238E27FC236}">
                  <a16:creationId xmlns:a16="http://schemas.microsoft.com/office/drawing/2014/main" id="{BD670E63-FFD9-4106-8D33-451E37AE3AEF}"/>
                </a:ext>
              </a:extLst>
            </p:cNvPr>
            <p:cNvSpPr>
              <a:spLocks/>
            </p:cNvSpPr>
            <p:nvPr/>
          </p:nvSpPr>
          <p:spPr bwMode="auto">
            <a:xfrm>
              <a:off x="3761" y="2259"/>
              <a:ext cx="60" cy="76"/>
            </a:xfrm>
            <a:custGeom>
              <a:avLst/>
              <a:gdLst>
                <a:gd name="T0" fmla="*/ 212 w 658"/>
                <a:gd name="T1" fmla="*/ 0 h 828"/>
                <a:gd name="T2" fmla="*/ 658 w 658"/>
                <a:gd name="T3" fmla="*/ 246 h 828"/>
                <a:gd name="T4" fmla="*/ 584 w 658"/>
                <a:gd name="T5" fmla="*/ 381 h 828"/>
                <a:gd name="T6" fmla="*/ 391 w 658"/>
                <a:gd name="T7" fmla="*/ 275 h 828"/>
                <a:gd name="T8" fmla="*/ 556 w 658"/>
                <a:gd name="T9" fmla="*/ 776 h 828"/>
                <a:gd name="T10" fmla="*/ 398 w 658"/>
                <a:gd name="T11" fmla="*/ 828 h 828"/>
                <a:gd name="T12" fmla="*/ 233 w 658"/>
                <a:gd name="T13" fmla="*/ 327 h 828"/>
                <a:gd name="T14" fmla="*/ 141 w 658"/>
                <a:gd name="T15" fmla="*/ 526 h 828"/>
                <a:gd name="T16" fmla="*/ 0 w 658"/>
                <a:gd name="T17" fmla="*/ 462 h 828"/>
                <a:gd name="T18" fmla="*/ 212 w 658"/>
                <a:gd name="T19" fmla="*/ 0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8" h="828">
                  <a:moveTo>
                    <a:pt x="212" y="0"/>
                  </a:moveTo>
                  <a:lnTo>
                    <a:pt x="658" y="246"/>
                  </a:lnTo>
                  <a:lnTo>
                    <a:pt x="584" y="381"/>
                  </a:lnTo>
                  <a:lnTo>
                    <a:pt x="391" y="275"/>
                  </a:lnTo>
                  <a:lnTo>
                    <a:pt x="556" y="776"/>
                  </a:lnTo>
                  <a:lnTo>
                    <a:pt x="398" y="828"/>
                  </a:lnTo>
                  <a:lnTo>
                    <a:pt x="233" y="327"/>
                  </a:lnTo>
                  <a:lnTo>
                    <a:pt x="141" y="526"/>
                  </a:lnTo>
                  <a:lnTo>
                    <a:pt x="0" y="462"/>
                  </a:lnTo>
                  <a:lnTo>
                    <a:pt x="212"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404" name="Freeform 147">
              <a:extLst>
                <a:ext uri="{FF2B5EF4-FFF2-40B4-BE49-F238E27FC236}">
                  <a16:creationId xmlns:a16="http://schemas.microsoft.com/office/drawing/2014/main" id="{BB759A8C-862D-4849-B188-DA3B5B121A9D}"/>
                </a:ext>
              </a:extLst>
            </p:cNvPr>
            <p:cNvSpPr>
              <a:spLocks noEditPoints="1"/>
            </p:cNvSpPr>
            <p:nvPr/>
          </p:nvSpPr>
          <p:spPr bwMode="auto">
            <a:xfrm>
              <a:off x="3679" y="2138"/>
              <a:ext cx="106" cy="104"/>
            </a:xfrm>
            <a:custGeom>
              <a:avLst/>
              <a:gdLst>
                <a:gd name="T0" fmla="*/ 677 w 1168"/>
                <a:gd name="T1" fmla="*/ 164 h 1146"/>
                <a:gd name="T2" fmla="*/ 650 w 1168"/>
                <a:gd name="T3" fmla="*/ 174 h 1146"/>
                <a:gd name="T4" fmla="*/ 631 w 1168"/>
                <a:gd name="T5" fmla="*/ 179 h 1146"/>
                <a:gd name="T6" fmla="*/ 703 w 1168"/>
                <a:gd name="T7" fmla="*/ 409 h 1146"/>
                <a:gd name="T8" fmla="*/ 698 w 1168"/>
                <a:gd name="T9" fmla="*/ 451 h 1146"/>
                <a:gd name="T10" fmla="*/ 675 w 1168"/>
                <a:gd name="T11" fmla="*/ 487 h 1146"/>
                <a:gd name="T12" fmla="*/ 637 w 1168"/>
                <a:gd name="T13" fmla="*/ 510 h 1146"/>
                <a:gd name="T14" fmla="*/ 487 w 1168"/>
                <a:gd name="T15" fmla="*/ 558 h 1146"/>
                <a:gd name="T16" fmla="*/ 448 w 1168"/>
                <a:gd name="T17" fmla="*/ 557 h 1146"/>
                <a:gd name="T18" fmla="*/ 411 w 1168"/>
                <a:gd name="T19" fmla="*/ 539 h 1146"/>
                <a:gd name="T20" fmla="*/ 386 w 1168"/>
                <a:gd name="T21" fmla="*/ 510 h 1146"/>
                <a:gd name="T22" fmla="*/ 311 w 1168"/>
                <a:gd name="T23" fmla="*/ 285 h 1146"/>
                <a:gd name="T24" fmla="*/ 282 w 1168"/>
                <a:gd name="T25" fmla="*/ 297 h 1146"/>
                <a:gd name="T26" fmla="*/ 114 w 1168"/>
                <a:gd name="T27" fmla="*/ 350 h 1146"/>
                <a:gd name="T28" fmla="*/ 1054 w 1168"/>
                <a:gd name="T29" fmla="*/ 797 h 1146"/>
                <a:gd name="T30" fmla="*/ 869 w 1168"/>
                <a:gd name="T31" fmla="*/ 0 h 1146"/>
                <a:gd name="T32" fmla="*/ 888 w 1168"/>
                <a:gd name="T33" fmla="*/ 7 h 1146"/>
                <a:gd name="T34" fmla="*/ 900 w 1168"/>
                <a:gd name="T35" fmla="*/ 23 h 1146"/>
                <a:gd name="T36" fmla="*/ 1168 w 1168"/>
                <a:gd name="T37" fmla="*/ 841 h 1146"/>
                <a:gd name="T38" fmla="*/ 1156 w 1168"/>
                <a:gd name="T39" fmla="*/ 862 h 1146"/>
                <a:gd name="T40" fmla="*/ 308 w 1168"/>
                <a:gd name="T41" fmla="*/ 1145 h 1146"/>
                <a:gd name="T42" fmla="*/ 299 w 1168"/>
                <a:gd name="T43" fmla="*/ 1146 h 1146"/>
                <a:gd name="T44" fmla="*/ 280 w 1168"/>
                <a:gd name="T45" fmla="*/ 1140 h 1146"/>
                <a:gd name="T46" fmla="*/ 268 w 1168"/>
                <a:gd name="T47" fmla="*/ 1123 h 1146"/>
                <a:gd name="T48" fmla="*/ 0 w 1168"/>
                <a:gd name="T49" fmla="*/ 306 h 1146"/>
                <a:gd name="T50" fmla="*/ 12 w 1168"/>
                <a:gd name="T51" fmla="*/ 284 h 1146"/>
                <a:gd name="T52" fmla="*/ 249 w 1168"/>
                <a:gd name="T53" fmla="*/ 203 h 1146"/>
                <a:gd name="T54" fmla="*/ 252 w 1168"/>
                <a:gd name="T55" fmla="*/ 202 h 1146"/>
                <a:gd name="T56" fmla="*/ 471 w 1168"/>
                <a:gd name="T57" fmla="*/ 462 h 1146"/>
                <a:gd name="T58" fmla="*/ 508 w 1168"/>
                <a:gd name="T59" fmla="*/ 117 h 1146"/>
                <a:gd name="T60" fmla="*/ 630 w 1168"/>
                <a:gd name="T61" fmla="*/ 79 h 1146"/>
                <a:gd name="T62" fmla="*/ 859 w 1168"/>
                <a:gd name="T63" fmla="*/ 2 h 1146"/>
                <a:gd name="T64" fmla="*/ 869 w 1168"/>
                <a:gd name="T65"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8" h="1146">
                  <a:moveTo>
                    <a:pt x="828" y="114"/>
                  </a:moveTo>
                  <a:lnTo>
                    <a:pt x="677" y="164"/>
                  </a:lnTo>
                  <a:lnTo>
                    <a:pt x="657" y="173"/>
                  </a:lnTo>
                  <a:lnTo>
                    <a:pt x="650" y="174"/>
                  </a:lnTo>
                  <a:lnTo>
                    <a:pt x="644" y="175"/>
                  </a:lnTo>
                  <a:lnTo>
                    <a:pt x="631" y="179"/>
                  </a:lnTo>
                  <a:lnTo>
                    <a:pt x="699" y="387"/>
                  </a:lnTo>
                  <a:lnTo>
                    <a:pt x="703" y="409"/>
                  </a:lnTo>
                  <a:lnTo>
                    <a:pt x="703" y="431"/>
                  </a:lnTo>
                  <a:lnTo>
                    <a:pt x="698" y="451"/>
                  </a:lnTo>
                  <a:lnTo>
                    <a:pt x="689" y="471"/>
                  </a:lnTo>
                  <a:lnTo>
                    <a:pt x="675" y="487"/>
                  </a:lnTo>
                  <a:lnTo>
                    <a:pt x="658" y="500"/>
                  </a:lnTo>
                  <a:lnTo>
                    <a:pt x="637" y="510"/>
                  </a:lnTo>
                  <a:lnTo>
                    <a:pt x="502" y="555"/>
                  </a:lnTo>
                  <a:lnTo>
                    <a:pt x="487" y="558"/>
                  </a:lnTo>
                  <a:lnTo>
                    <a:pt x="471" y="559"/>
                  </a:lnTo>
                  <a:lnTo>
                    <a:pt x="448" y="557"/>
                  </a:lnTo>
                  <a:lnTo>
                    <a:pt x="427" y="549"/>
                  </a:lnTo>
                  <a:lnTo>
                    <a:pt x="411" y="539"/>
                  </a:lnTo>
                  <a:lnTo>
                    <a:pt x="397" y="526"/>
                  </a:lnTo>
                  <a:lnTo>
                    <a:pt x="386" y="510"/>
                  </a:lnTo>
                  <a:lnTo>
                    <a:pt x="379" y="493"/>
                  </a:lnTo>
                  <a:lnTo>
                    <a:pt x="311" y="285"/>
                  </a:lnTo>
                  <a:lnTo>
                    <a:pt x="298" y="289"/>
                  </a:lnTo>
                  <a:lnTo>
                    <a:pt x="282" y="297"/>
                  </a:lnTo>
                  <a:lnTo>
                    <a:pt x="265" y="300"/>
                  </a:lnTo>
                  <a:lnTo>
                    <a:pt x="114" y="350"/>
                  </a:lnTo>
                  <a:lnTo>
                    <a:pt x="339" y="1032"/>
                  </a:lnTo>
                  <a:lnTo>
                    <a:pt x="1054" y="797"/>
                  </a:lnTo>
                  <a:lnTo>
                    <a:pt x="828" y="114"/>
                  </a:lnTo>
                  <a:close/>
                  <a:moveTo>
                    <a:pt x="869" y="0"/>
                  </a:moveTo>
                  <a:lnTo>
                    <a:pt x="880" y="2"/>
                  </a:lnTo>
                  <a:lnTo>
                    <a:pt x="888" y="7"/>
                  </a:lnTo>
                  <a:lnTo>
                    <a:pt x="896" y="13"/>
                  </a:lnTo>
                  <a:lnTo>
                    <a:pt x="900" y="23"/>
                  </a:lnTo>
                  <a:lnTo>
                    <a:pt x="1166" y="828"/>
                  </a:lnTo>
                  <a:lnTo>
                    <a:pt x="1168" y="841"/>
                  </a:lnTo>
                  <a:lnTo>
                    <a:pt x="1164" y="852"/>
                  </a:lnTo>
                  <a:lnTo>
                    <a:pt x="1156" y="862"/>
                  </a:lnTo>
                  <a:lnTo>
                    <a:pt x="1146" y="868"/>
                  </a:lnTo>
                  <a:lnTo>
                    <a:pt x="308" y="1145"/>
                  </a:lnTo>
                  <a:lnTo>
                    <a:pt x="303" y="1146"/>
                  </a:lnTo>
                  <a:lnTo>
                    <a:pt x="299" y="1146"/>
                  </a:lnTo>
                  <a:lnTo>
                    <a:pt x="288" y="1145"/>
                  </a:lnTo>
                  <a:lnTo>
                    <a:pt x="280" y="1140"/>
                  </a:lnTo>
                  <a:lnTo>
                    <a:pt x="272" y="1133"/>
                  </a:lnTo>
                  <a:lnTo>
                    <a:pt x="268" y="1123"/>
                  </a:lnTo>
                  <a:lnTo>
                    <a:pt x="2" y="319"/>
                  </a:lnTo>
                  <a:lnTo>
                    <a:pt x="0" y="306"/>
                  </a:lnTo>
                  <a:lnTo>
                    <a:pt x="3" y="295"/>
                  </a:lnTo>
                  <a:lnTo>
                    <a:pt x="12" y="284"/>
                  </a:lnTo>
                  <a:lnTo>
                    <a:pt x="22" y="277"/>
                  </a:lnTo>
                  <a:lnTo>
                    <a:pt x="249" y="203"/>
                  </a:lnTo>
                  <a:lnTo>
                    <a:pt x="251" y="204"/>
                  </a:lnTo>
                  <a:lnTo>
                    <a:pt x="252" y="202"/>
                  </a:lnTo>
                  <a:lnTo>
                    <a:pt x="372" y="162"/>
                  </a:lnTo>
                  <a:lnTo>
                    <a:pt x="471" y="462"/>
                  </a:lnTo>
                  <a:lnTo>
                    <a:pt x="606" y="417"/>
                  </a:lnTo>
                  <a:lnTo>
                    <a:pt x="508" y="117"/>
                  </a:lnTo>
                  <a:lnTo>
                    <a:pt x="628" y="78"/>
                  </a:lnTo>
                  <a:lnTo>
                    <a:pt x="630" y="79"/>
                  </a:lnTo>
                  <a:lnTo>
                    <a:pt x="631" y="77"/>
                  </a:lnTo>
                  <a:lnTo>
                    <a:pt x="859" y="2"/>
                  </a:lnTo>
                  <a:lnTo>
                    <a:pt x="864" y="1"/>
                  </a:lnTo>
                  <a:lnTo>
                    <a:pt x="86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405" name="Freeform 148">
              <a:extLst>
                <a:ext uri="{FF2B5EF4-FFF2-40B4-BE49-F238E27FC236}">
                  <a16:creationId xmlns:a16="http://schemas.microsoft.com/office/drawing/2014/main" id="{CEA12F37-40DC-448C-8FF7-8B1C9596FD78}"/>
                </a:ext>
              </a:extLst>
            </p:cNvPr>
            <p:cNvSpPr>
              <a:spLocks noEditPoints="1"/>
            </p:cNvSpPr>
            <p:nvPr/>
          </p:nvSpPr>
          <p:spPr bwMode="auto">
            <a:xfrm>
              <a:off x="3682" y="2385"/>
              <a:ext cx="73" cy="73"/>
            </a:xfrm>
            <a:custGeom>
              <a:avLst/>
              <a:gdLst>
                <a:gd name="T0" fmla="*/ 369 w 802"/>
                <a:gd name="T1" fmla="*/ 203 h 801"/>
                <a:gd name="T2" fmla="*/ 307 w 802"/>
                <a:gd name="T3" fmla="*/ 223 h 801"/>
                <a:gd name="T4" fmla="*/ 257 w 802"/>
                <a:gd name="T5" fmla="*/ 260 h 801"/>
                <a:gd name="T6" fmla="*/ 222 w 802"/>
                <a:gd name="T7" fmla="*/ 310 h 801"/>
                <a:gd name="T8" fmla="*/ 203 w 802"/>
                <a:gd name="T9" fmla="*/ 369 h 801"/>
                <a:gd name="T10" fmla="*/ 203 w 802"/>
                <a:gd name="T11" fmla="*/ 432 h 801"/>
                <a:gd name="T12" fmla="*/ 223 w 802"/>
                <a:gd name="T13" fmla="*/ 493 h 801"/>
                <a:gd name="T14" fmla="*/ 261 w 802"/>
                <a:gd name="T15" fmla="*/ 544 h 801"/>
                <a:gd name="T16" fmla="*/ 311 w 802"/>
                <a:gd name="T17" fmla="*/ 579 h 801"/>
                <a:gd name="T18" fmla="*/ 369 w 802"/>
                <a:gd name="T19" fmla="*/ 598 h 801"/>
                <a:gd name="T20" fmla="*/ 432 w 802"/>
                <a:gd name="T21" fmla="*/ 598 h 801"/>
                <a:gd name="T22" fmla="*/ 493 w 802"/>
                <a:gd name="T23" fmla="*/ 578 h 801"/>
                <a:gd name="T24" fmla="*/ 545 w 802"/>
                <a:gd name="T25" fmla="*/ 541 h 801"/>
                <a:gd name="T26" fmla="*/ 580 w 802"/>
                <a:gd name="T27" fmla="*/ 491 h 801"/>
                <a:gd name="T28" fmla="*/ 599 w 802"/>
                <a:gd name="T29" fmla="*/ 432 h 801"/>
                <a:gd name="T30" fmla="*/ 599 w 802"/>
                <a:gd name="T31" fmla="*/ 369 h 801"/>
                <a:gd name="T32" fmla="*/ 579 w 802"/>
                <a:gd name="T33" fmla="*/ 307 h 801"/>
                <a:gd name="T34" fmla="*/ 541 w 802"/>
                <a:gd name="T35" fmla="*/ 257 h 801"/>
                <a:gd name="T36" fmla="*/ 491 w 802"/>
                <a:gd name="T37" fmla="*/ 222 h 801"/>
                <a:gd name="T38" fmla="*/ 432 w 802"/>
                <a:gd name="T39" fmla="*/ 203 h 801"/>
                <a:gd name="T40" fmla="*/ 411 w 802"/>
                <a:gd name="T41" fmla="*/ 0 h 801"/>
                <a:gd name="T42" fmla="*/ 499 w 802"/>
                <a:gd name="T43" fmla="*/ 12 h 801"/>
                <a:gd name="T44" fmla="*/ 581 w 802"/>
                <a:gd name="T45" fmla="*/ 43 h 801"/>
                <a:gd name="T46" fmla="*/ 655 w 802"/>
                <a:gd name="T47" fmla="*/ 91 h 801"/>
                <a:gd name="T48" fmla="*/ 718 w 802"/>
                <a:gd name="T49" fmla="*/ 154 h 801"/>
                <a:gd name="T50" fmla="*/ 765 w 802"/>
                <a:gd name="T51" fmla="*/ 231 h 801"/>
                <a:gd name="T52" fmla="*/ 793 w 802"/>
                <a:gd name="T53" fmla="*/ 320 h 801"/>
                <a:gd name="T54" fmla="*/ 802 w 802"/>
                <a:gd name="T55" fmla="*/ 411 h 801"/>
                <a:gd name="T56" fmla="*/ 790 w 802"/>
                <a:gd name="T57" fmla="*/ 498 h 801"/>
                <a:gd name="T58" fmla="*/ 759 w 802"/>
                <a:gd name="T59" fmla="*/ 580 h 801"/>
                <a:gd name="T60" fmla="*/ 711 w 802"/>
                <a:gd name="T61" fmla="*/ 654 h 801"/>
                <a:gd name="T62" fmla="*/ 648 w 802"/>
                <a:gd name="T63" fmla="*/ 717 h 801"/>
                <a:gd name="T64" fmla="*/ 570 w 802"/>
                <a:gd name="T65" fmla="*/ 764 h 801"/>
                <a:gd name="T66" fmla="*/ 482 w 802"/>
                <a:gd name="T67" fmla="*/ 792 h 801"/>
                <a:gd name="T68" fmla="*/ 391 w 802"/>
                <a:gd name="T69" fmla="*/ 801 h 801"/>
                <a:gd name="T70" fmla="*/ 303 w 802"/>
                <a:gd name="T71" fmla="*/ 789 h 801"/>
                <a:gd name="T72" fmla="*/ 220 w 802"/>
                <a:gd name="T73" fmla="*/ 758 h 801"/>
                <a:gd name="T74" fmla="*/ 146 w 802"/>
                <a:gd name="T75" fmla="*/ 710 h 801"/>
                <a:gd name="T76" fmla="*/ 84 w 802"/>
                <a:gd name="T77" fmla="*/ 646 h 801"/>
                <a:gd name="T78" fmla="*/ 37 w 802"/>
                <a:gd name="T79" fmla="*/ 570 h 801"/>
                <a:gd name="T80" fmla="*/ 9 w 802"/>
                <a:gd name="T81" fmla="*/ 481 h 801"/>
                <a:gd name="T82" fmla="*/ 0 w 802"/>
                <a:gd name="T83" fmla="*/ 390 h 801"/>
                <a:gd name="T84" fmla="*/ 12 w 802"/>
                <a:gd name="T85" fmla="*/ 303 h 801"/>
                <a:gd name="T86" fmla="*/ 43 w 802"/>
                <a:gd name="T87" fmla="*/ 220 h 801"/>
                <a:gd name="T88" fmla="*/ 91 w 802"/>
                <a:gd name="T89" fmla="*/ 146 h 801"/>
                <a:gd name="T90" fmla="*/ 154 w 802"/>
                <a:gd name="T91" fmla="*/ 84 h 801"/>
                <a:gd name="T92" fmla="*/ 232 w 802"/>
                <a:gd name="T93" fmla="*/ 37 h 801"/>
                <a:gd name="T94" fmla="*/ 320 w 802"/>
                <a:gd name="T95" fmla="*/ 7 h 801"/>
                <a:gd name="T96" fmla="*/ 411 w 802"/>
                <a:gd name="T97" fmla="*/ 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2" h="801">
                  <a:moveTo>
                    <a:pt x="401" y="200"/>
                  </a:moveTo>
                  <a:lnTo>
                    <a:pt x="369" y="203"/>
                  </a:lnTo>
                  <a:lnTo>
                    <a:pt x="338" y="210"/>
                  </a:lnTo>
                  <a:lnTo>
                    <a:pt x="307" y="223"/>
                  </a:lnTo>
                  <a:lnTo>
                    <a:pt x="281" y="240"/>
                  </a:lnTo>
                  <a:lnTo>
                    <a:pt x="257" y="260"/>
                  </a:lnTo>
                  <a:lnTo>
                    <a:pt x="238" y="284"/>
                  </a:lnTo>
                  <a:lnTo>
                    <a:pt x="222" y="310"/>
                  </a:lnTo>
                  <a:lnTo>
                    <a:pt x="210" y="339"/>
                  </a:lnTo>
                  <a:lnTo>
                    <a:pt x="203" y="369"/>
                  </a:lnTo>
                  <a:lnTo>
                    <a:pt x="201" y="400"/>
                  </a:lnTo>
                  <a:lnTo>
                    <a:pt x="203" y="432"/>
                  </a:lnTo>
                  <a:lnTo>
                    <a:pt x="210" y="463"/>
                  </a:lnTo>
                  <a:lnTo>
                    <a:pt x="223" y="493"/>
                  </a:lnTo>
                  <a:lnTo>
                    <a:pt x="240" y="520"/>
                  </a:lnTo>
                  <a:lnTo>
                    <a:pt x="261" y="544"/>
                  </a:lnTo>
                  <a:lnTo>
                    <a:pt x="284" y="563"/>
                  </a:lnTo>
                  <a:lnTo>
                    <a:pt x="311" y="579"/>
                  </a:lnTo>
                  <a:lnTo>
                    <a:pt x="340" y="591"/>
                  </a:lnTo>
                  <a:lnTo>
                    <a:pt x="369" y="598"/>
                  </a:lnTo>
                  <a:lnTo>
                    <a:pt x="400" y="600"/>
                  </a:lnTo>
                  <a:lnTo>
                    <a:pt x="432" y="598"/>
                  </a:lnTo>
                  <a:lnTo>
                    <a:pt x="463" y="591"/>
                  </a:lnTo>
                  <a:lnTo>
                    <a:pt x="493" y="578"/>
                  </a:lnTo>
                  <a:lnTo>
                    <a:pt x="521" y="561"/>
                  </a:lnTo>
                  <a:lnTo>
                    <a:pt x="545" y="541"/>
                  </a:lnTo>
                  <a:lnTo>
                    <a:pt x="564" y="517"/>
                  </a:lnTo>
                  <a:lnTo>
                    <a:pt x="580" y="491"/>
                  </a:lnTo>
                  <a:lnTo>
                    <a:pt x="592" y="462"/>
                  </a:lnTo>
                  <a:lnTo>
                    <a:pt x="599" y="432"/>
                  </a:lnTo>
                  <a:lnTo>
                    <a:pt x="601" y="401"/>
                  </a:lnTo>
                  <a:lnTo>
                    <a:pt x="599" y="369"/>
                  </a:lnTo>
                  <a:lnTo>
                    <a:pt x="592" y="338"/>
                  </a:lnTo>
                  <a:lnTo>
                    <a:pt x="579" y="307"/>
                  </a:lnTo>
                  <a:lnTo>
                    <a:pt x="562" y="280"/>
                  </a:lnTo>
                  <a:lnTo>
                    <a:pt x="541" y="257"/>
                  </a:lnTo>
                  <a:lnTo>
                    <a:pt x="518" y="238"/>
                  </a:lnTo>
                  <a:lnTo>
                    <a:pt x="491" y="222"/>
                  </a:lnTo>
                  <a:lnTo>
                    <a:pt x="462" y="210"/>
                  </a:lnTo>
                  <a:lnTo>
                    <a:pt x="432" y="203"/>
                  </a:lnTo>
                  <a:lnTo>
                    <a:pt x="401" y="200"/>
                  </a:lnTo>
                  <a:close/>
                  <a:moveTo>
                    <a:pt x="411" y="0"/>
                  </a:moveTo>
                  <a:lnTo>
                    <a:pt x="456" y="3"/>
                  </a:lnTo>
                  <a:lnTo>
                    <a:pt x="499" y="12"/>
                  </a:lnTo>
                  <a:lnTo>
                    <a:pt x="541" y="26"/>
                  </a:lnTo>
                  <a:lnTo>
                    <a:pt x="581" y="43"/>
                  </a:lnTo>
                  <a:lnTo>
                    <a:pt x="619" y="65"/>
                  </a:lnTo>
                  <a:lnTo>
                    <a:pt x="655" y="91"/>
                  </a:lnTo>
                  <a:lnTo>
                    <a:pt x="688" y="120"/>
                  </a:lnTo>
                  <a:lnTo>
                    <a:pt x="718" y="154"/>
                  </a:lnTo>
                  <a:lnTo>
                    <a:pt x="743" y="191"/>
                  </a:lnTo>
                  <a:lnTo>
                    <a:pt x="765" y="231"/>
                  </a:lnTo>
                  <a:lnTo>
                    <a:pt x="782" y="275"/>
                  </a:lnTo>
                  <a:lnTo>
                    <a:pt x="793" y="320"/>
                  </a:lnTo>
                  <a:lnTo>
                    <a:pt x="801" y="366"/>
                  </a:lnTo>
                  <a:lnTo>
                    <a:pt x="802" y="411"/>
                  </a:lnTo>
                  <a:lnTo>
                    <a:pt x="799" y="455"/>
                  </a:lnTo>
                  <a:lnTo>
                    <a:pt x="790" y="498"/>
                  </a:lnTo>
                  <a:lnTo>
                    <a:pt x="776" y="541"/>
                  </a:lnTo>
                  <a:lnTo>
                    <a:pt x="759" y="580"/>
                  </a:lnTo>
                  <a:lnTo>
                    <a:pt x="737" y="619"/>
                  </a:lnTo>
                  <a:lnTo>
                    <a:pt x="711" y="654"/>
                  </a:lnTo>
                  <a:lnTo>
                    <a:pt x="681" y="687"/>
                  </a:lnTo>
                  <a:lnTo>
                    <a:pt x="648" y="717"/>
                  </a:lnTo>
                  <a:lnTo>
                    <a:pt x="611" y="742"/>
                  </a:lnTo>
                  <a:lnTo>
                    <a:pt x="570" y="764"/>
                  </a:lnTo>
                  <a:lnTo>
                    <a:pt x="526" y="781"/>
                  </a:lnTo>
                  <a:lnTo>
                    <a:pt x="482" y="792"/>
                  </a:lnTo>
                  <a:lnTo>
                    <a:pt x="436" y="800"/>
                  </a:lnTo>
                  <a:lnTo>
                    <a:pt x="391" y="801"/>
                  </a:lnTo>
                  <a:lnTo>
                    <a:pt x="346" y="797"/>
                  </a:lnTo>
                  <a:lnTo>
                    <a:pt x="303" y="789"/>
                  </a:lnTo>
                  <a:lnTo>
                    <a:pt x="261" y="775"/>
                  </a:lnTo>
                  <a:lnTo>
                    <a:pt x="220" y="758"/>
                  </a:lnTo>
                  <a:lnTo>
                    <a:pt x="183" y="736"/>
                  </a:lnTo>
                  <a:lnTo>
                    <a:pt x="146" y="710"/>
                  </a:lnTo>
                  <a:lnTo>
                    <a:pt x="114" y="680"/>
                  </a:lnTo>
                  <a:lnTo>
                    <a:pt x="84" y="646"/>
                  </a:lnTo>
                  <a:lnTo>
                    <a:pt x="59" y="610"/>
                  </a:lnTo>
                  <a:lnTo>
                    <a:pt x="37" y="570"/>
                  </a:lnTo>
                  <a:lnTo>
                    <a:pt x="20" y="526"/>
                  </a:lnTo>
                  <a:lnTo>
                    <a:pt x="9" y="481"/>
                  </a:lnTo>
                  <a:lnTo>
                    <a:pt x="1" y="435"/>
                  </a:lnTo>
                  <a:lnTo>
                    <a:pt x="0" y="390"/>
                  </a:lnTo>
                  <a:lnTo>
                    <a:pt x="3" y="346"/>
                  </a:lnTo>
                  <a:lnTo>
                    <a:pt x="12" y="303"/>
                  </a:lnTo>
                  <a:lnTo>
                    <a:pt x="26" y="260"/>
                  </a:lnTo>
                  <a:lnTo>
                    <a:pt x="43" y="220"/>
                  </a:lnTo>
                  <a:lnTo>
                    <a:pt x="65" y="182"/>
                  </a:lnTo>
                  <a:lnTo>
                    <a:pt x="91" y="146"/>
                  </a:lnTo>
                  <a:lnTo>
                    <a:pt x="121" y="114"/>
                  </a:lnTo>
                  <a:lnTo>
                    <a:pt x="154" y="84"/>
                  </a:lnTo>
                  <a:lnTo>
                    <a:pt x="191" y="59"/>
                  </a:lnTo>
                  <a:lnTo>
                    <a:pt x="232" y="37"/>
                  </a:lnTo>
                  <a:lnTo>
                    <a:pt x="275" y="20"/>
                  </a:lnTo>
                  <a:lnTo>
                    <a:pt x="320" y="7"/>
                  </a:lnTo>
                  <a:lnTo>
                    <a:pt x="366" y="1"/>
                  </a:lnTo>
                  <a:lnTo>
                    <a:pt x="411"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406" name="Freeform 149">
              <a:extLst>
                <a:ext uri="{FF2B5EF4-FFF2-40B4-BE49-F238E27FC236}">
                  <a16:creationId xmlns:a16="http://schemas.microsoft.com/office/drawing/2014/main" id="{7EFFA613-7063-45CE-8D24-E01A532F3A5D}"/>
                </a:ext>
              </a:extLst>
            </p:cNvPr>
            <p:cNvSpPr>
              <a:spLocks/>
            </p:cNvSpPr>
            <p:nvPr/>
          </p:nvSpPr>
          <p:spPr bwMode="auto">
            <a:xfrm>
              <a:off x="3753" y="2354"/>
              <a:ext cx="124" cy="54"/>
            </a:xfrm>
            <a:custGeom>
              <a:avLst/>
              <a:gdLst>
                <a:gd name="T0" fmla="*/ 1249 w 1359"/>
                <a:gd name="T1" fmla="*/ 0 h 589"/>
                <a:gd name="T2" fmla="*/ 1271 w 1359"/>
                <a:gd name="T3" fmla="*/ 0 h 589"/>
                <a:gd name="T4" fmla="*/ 1294 w 1359"/>
                <a:gd name="T5" fmla="*/ 5 h 589"/>
                <a:gd name="T6" fmla="*/ 1313 w 1359"/>
                <a:gd name="T7" fmla="*/ 16 h 589"/>
                <a:gd name="T8" fmla="*/ 1331 w 1359"/>
                <a:gd name="T9" fmla="*/ 30 h 589"/>
                <a:gd name="T10" fmla="*/ 1345 w 1359"/>
                <a:gd name="T11" fmla="*/ 48 h 589"/>
                <a:gd name="T12" fmla="*/ 1354 w 1359"/>
                <a:gd name="T13" fmla="*/ 69 h 589"/>
                <a:gd name="T14" fmla="*/ 1359 w 1359"/>
                <a:gd name="T15" fmla="*/ 93 h 589"/>
                <a:gd name="T16" fmla="*/ 1359 w 1359"/>
                <a:gd name="T17" fmla="*/ 115 h 589"/>
                <a:gd name="T18" fmla="*/ 1353 w 1359"/>
                <a:gd name="T19" fmla="*/ 136 h 589"/>
                <a:gd name="T20" fmla="*/ 1343 w 1359"/>
                <a:gd name="T21" fmla="*/ 157 h 589"/>
                <a:gd name="T22" fmla="*/ 1329 w 1359"/>
                <a:gd name="T23" fmla="*/ 174 h 589"/>
                <a:gd name="T24" fmla="*/ 1311 w 1359"/>
                <a:gd name="T25" fmla="*/ 187 h 589"/>
                <a:gd name="T26" fmla="*/ 1289 w 1359"/>
                <a:gd name="T27" fmla="*/ 198 h 589"/>
                <a:gd name="T28" fmla="*/ 103 w 1359"/>
                <a:gd name="T29" fmla="*/ 589 h 589"/>
                <a:gd name="T30" fmla="*/ 101 w 1359"/>
                <a:gd name="T31" fmla="*/ 582 h 589"/>
                <a:gd name="T32" fmla="*/ 82 w 1359"/>
                <a:gd name="T33" fmla="*/ 534 h 589"/>
                <a:gd name="T34" fmla="*/ 59 w 1359"/>
                <a:gd name="T35" fmla="*/ 488 h 589"/>
                <a:gd name="T36" fmla="*/ 31 w 1359"/>
                <a:gd name="T37" fmla="*/ 447 h 589"/>
                <a:gd name="T38" fmla="*/ 0 w 1359"/>
                <a:gd name="T39" fmla="*/ 408 h 589"/>
                <a:gd name="T40" fmla="*/ 1225 w 1359"/>
                <a:gd name="T41" fmla="*/ 4 h 589"/>
                <a:gd name="T42" fmla="*/ 1249 w 1359"/>
                <a:gd name="T43"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59" h="589">
                  <a:moveTo>
                    <a:pt x="1249" y="0"/>
                  </a:moveTo>
                  <a:lnTo>
                    <a:pt x="1271" y="0"/>
                  </a:lnTo>
                  <a:lnTo>
                    <a:pt x="1294" y="5"/>
                  </a:lnTo>
                  <a:lnTo>
                    <a:pt x="1313" y="16"/>
                  </a:lnTo>
                  <a:lnTo>
                    <a:pt x="1331" y="30"/>
                  </a:lnTo>
                  <a:lnTo>
                    <a:pt x="1345" y="48"/>
                  </a:lnTo>
                  <a:lnTo>
                    <a:pt x="1354" y="69"/>
                  </a:lnTo>
                  <a:lnTo>
                    <a:pt x="1359" y="93"/>
                  </a:lnTo>
                  <a:lnTo>
                    <a:pt x="1359" y="115"/>
                  </a:lnTo>
                  <a:lnTo>
                    <a:pt x="1353" y="136"/>
                  </a:lnTo>
                  <a:lnTo>
                    <a:pt x="1343" y="157"/>
                  </a:lnTo>
                  <a:lnTo>
                    <a:pt x="1329" y="174"/>
                  </a:lnTo>
                  <a:lnTo>
                    <a:pt x="1311" y="187"/>
                  </a:lnTo>
                  <a:lnTo>
                    <a:pt x="1289" y="198"/>
                  </a:lnTo>
                  <a:lnTo>
                    <a:pt x="103" y="589"/>
                  </a:lnTo>
                  <a:lnTo>
                    <a:pt x="101" y="582"/>
                  </a:lnTo>
                  <a:lnTo>
                    <a:pt x="82" y="534"/>
                  </a:lnTo>
                  <a:lnTo>
                    <a:pt x="59" y="488"/>
                  </a:lnTo>
                  <a:lnTo>
                    <a:pt x="31" y="447"/>
                  </a:lnTo>
                  <a:lnTo>
                    <a:pt x="0" y="408"/>
                  </a:lnTo>
                  <a:lnTo>
                    <a:pt x="1225" y="4"/>
                  </a:lnTo>
                  <a:lnTo>
                    <a:pt x="124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sp>
          <p:nvSpPr>
            <p:cNvPr id="407" name="Freeform 150">
              <a:extLst>
                <a:ext uri="{FF2B5EF4-FFF2-40B4-BE49-F238E27FC236}">
                  <a16:creationId xmlns:a16="http://schemas.microsoft.com/office/drawing/2014/main" id="{1872D788-4860-4851-9E11-8323E7E44AEA}"/>
                </a:ext>
              </a:extLst>
            </p:cNvPr>
            <p:cNvSpPr>
              <a:spLocks/>
            </p:cNvSpPr>
            <p:nvPr/>
          </p:nvSpPr>
          <p:spPr bwMode="auto">
            <a:xfrm>
              <a:off x="3595" y="2148"/>
              <a:ext cx="135" cy="229"/>
            </a:xfrm>
            <a:custGeom>
              <a:avLst/>
              <a:gdLst>
                <a:gd name="T0" fmla="*/ 444 w 1489"/>
                <a:gd name="T1" fmla="*/ 4 h 2523"/>
                <a:gd name="T2" fmla="*/ 531 w 1489"/>
                <a:gd name="T3" fmla="*/ 30 h 2523"/>
                <a:gd name="T4" fmla="*/ 609 w 1489"/>
                <a:gd name="T5" fmla="*/ 76 h 2523"/>
                <a:gd name="T6" fmla="*/ 674 w 1489"/>
                <a:gd name="T7" fmla="*/ 138 h 2523"/>
                <a:gd name="T8" fmla="*/ 723 w 1489"/>
                <a:gd name="T9" fmla="*/ 215 h 2523"/>
                <a:gd name="T10" fmla="*/ 1489 w 1489"/>
                <a:gd name="T11" fmla="*/ 2523 h 2523"/>
                <a:gd name="T12" fmla="*/ 1381 w 1489"/>
                <a:gd name="T13" fmla="*/ 2507 h 2523"/>
                <a:gd name="T14" fmla="*/ 1271 w 1489"/>
                <a:gd name="T15" fmla="*/ 2514 h 2523"/>
                <a:gd name="T16" fmla="*/ 535 w 1489"/>
                <a:gd name="T17" fmla="*/ 294 h 2523"/>
                <a:gd name="T18" fmla="*/ 497 w 1489"/>
                <a:gd name="T19" fmla="*/ 247 h 2523"/>
                <a:gd name="T20" fmla="*/ 445 w 1489"/>
                <a:gd name="T21" fmla="*/ 215 h 2523"/>
                <a:gd name="T22" fmla="*/ 387 w 1489"/>
                <a:gd name="T23" fmla="*/ 203 h 2523"/>
                <a:gd name="T24" fmla="*/ 325 w 1489"/>
                <a:gd name="T25" fmla="*/ 212 h 2523"/>
                <a:gd name="T26" fmla="*/ 270 w 1489"/>
                <a:gd name="T27" fmla="*/ 241 h 2523"/>
                <a:gd name="T28" fmla="*/ 230 w 1489"/>
                <a:gd name="T29" fmla="*/ 287 h 2523"/>
                <a:gd name="T30" fmla="*/ 207 w 1489"/>
                <a:gd name="T31" fmla="*/ 342 h 2523"/>
                <a:gd name="T32" fmla="*/ 205 w 1489"/>
                <a:gd name="T33" fmla="*/ 403 h 2523"/>
                <a:gd name="T34" fmla="*/ 217 w 1489"/>
                <a:gd name="T35" fmla="*/ 458 h 2523"/>
                <a:gd name="T36" fmla="*/ 211 w 1489"/>
                <a:gd name="T37" fmla="*/ 501 h 2523"/>
                <a:gd name="T38" fmla="*/ 187 w 1489"/>
                <a:gd name="T39" fmla="*/ 539 h 2523"/>
                <a:gd name="T40" fmla="*/ 147 w 1489"/>
                <a:gd name="T41" fmla="*/ 563 h 2523"/>
                <a:gd name="T42" fmla="*/ 101 w 1489"/>
                <a:gd name="T43" fmla="*/ 567 h 2523"/>
                <a:gd name="T44" fmla="*/ 60 w 1489"/>
                <a:gd name="T45" fmla="*/ 551 h 2523"/>
                <a:gd name="T46" fmla="*/ 29 w 1489"/>
                <a:gd name="T47" fmla="*/ 519 h 2523"/>
                <a:gd name="T48" fmla="*/ 6 w 1489"/>
                <a:gd name="T49" fmla="*/ 452 h 2523"/>
                <a:gd name="T50" fmla="*/ 0 w 1489"/>
                <a:gd name="T51" fmla="*/ 359 h 2523"/>
                <a:gd name="T52" fmla="*/ 15 w 1489"/>
                <a:gd name="T53" fmla="*/ 271 h 2523"/>
                <a:gd name="T54" fmla="*/ 51 w 1489"/>
                <a:gd name="T55" fmla="*/ 189 h 2523"/>
                <a:gd name="T56" fmla="*/ 105 w 1489"/>
                <a:gd name="T57" fmla="*/ 116 h 2523"/>
                <a:gd name="T58" fmla="*/ 175 w 1489"/>
                <a:gd name="T59" fmla="*/ 59 h 2523"/>
                <a:gd name="T60" fmla="*/ 261 w 1489"/>
                <a:gd name="T61" fmla="*/ 18 h 2523"/>
                <a:gd name="T62" fmla="*/ 353 w 1489"/>
                <a:gd name="T63" fmla="*/ 0 h 2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9" h="2523">
                  <a:moveTo>
                    <a:pt x="399" y="0"/>
                  </a:moveTo>
                  <a:lnTo>
                    <a:pt x="444" y="4"/>
                  </a:lnTo>
                  <a:lnTo>
                    <a:pt x="488" y="15"/>
                  </a:lnTo>
                  <a:lnTo>
                    <a:pt x="531" y="30"/>
                  </a:lnTo>
                  <a:lnTo>
                    <a:pt x="570" y="50"/>
                  </a:lnTo>
                  <a:lnTo>
                    <a:pt x="609" y="76"/>
                  </a:lnTo>
                  <a:lnTo>
                    <a:pt x="643" y="104"/>
                  </a:lnTo>
                  <a:lnTo>
                    <a:pt x="674" y="138"/>
                  </a:lnTo>
                  <a:lnTo>
                    <a:pt x="700" y="175"/>
                  </a:lnTo>
                  <a:lnTo>
                    <a:pt x="723" y="215"/>
                  </a:lnTo>
                  <a:lnTo>
                    <a:pt x="741" y="260"/>
                  </a:lnTo>
                  <a:lnTo>
                    <a:pt x="1489" y="2523"/>
                  </a:lnTo>
                  <a:lnTo>
                    <a:pt x="1435" y="2512"/>
                  </a:lnTo>
                  <a:lnTo>
                    <a:pt x="1381" y="2507"/>
                  </a:lnTo>
                  <a:lnTo>
                    <a:pt x="1326" y="2508"/>
                  </a:lnTo>
                  <a:lnTo>
                    <a:pt x="1271" y="2514"/>
                  </a:lnTo>
                  <a:lnTo>
                    <a:pt x="547" y="324"/>
                  </a:lnTo>
                  <a:lnTo>
                    <a:pt x="535" y="294"/>
                  </a:lnTo>
                  <a:lnTo>
                    <a:pt x="518" y="269"/>
                  </a:lnTo>
                  <a:lnTo>
                    <a:pt x="497" y="247"/>
                  </a:lnTo>
                  <a:lnTo>
                    <a:pt x="472" y="229"/>
                  </a:lnTo>
                  <a:lnTo>
                    <a:pt x="445" y="215"/>
                  </a:lnTo>
                  <a:lnTo>
                    <a:pt x="416" y="207"/>
                  </a:lnTo>
                  <a:lnTo>
                    <a:pt x="387" y="203"/>
                  </a:lnTo>
                  <a:lnTo>
                    <a:pt x="356" y="205"/>
                  </a:lnTo>
                  <a:lnTo>
                    <a:pt x="325" y="212"/>
                  </a:lnTo>
                  <a:lnTo>
                    <a:pt x="296" y="224"/>
                  </a:lnTo>
                  <a:lnTo>
                    <a:pt x="270" y="241"/>
                  </a:lnTo>
                  <a:lnTo>
                    <a:pt x="248" y="262"/>
                  </a:lnTo>
                  <a:lnTo>
                    <a:pt x="230" y="287"/>
                  </a:lnTo>
                  <a:lnTo>
                    <a:pt x="217" y="314"/>
                  </a:lnTo>
                  <a:lnTo>
                    <a:pt x="207" y="342"/>
                  </a:lnTo>
                  <a:lnTo>
                    <a:pt x="204" y="372"/>
                  </a:lnTo>
                  <a:lnTo>
                    <a:pt x="205" y="403"/>
                  </a:lnTo>
                  <a:lnTo>
                    <a:pt x="212" y="434"/>
                  </a:lnTo>
                  <a:lnTo>
                    <a:pt x="217" y="458"/>
                  </a:lnTo>
                  <a:lnTo>
                    <a:pt x="217" y="480"/>
                  </a:lnTo>
                  <a:lnTo>
                    <a:pt x="211" y="501"/>
                  </a:lnTo>
                  <a:lnTo>
                    <a:pt x="201" y="522"/>
                  </a:lnTo>
                  <a:lnTo>
                    <a:pt x="187" y="539"/>
                  </a:lnTo>
                  <a:lnTo>
                    <a:pt x="169" y="554"/>
                  </a:lnTo>
                  <a:lnTo>
                    <a:pt x="147" y="563"/>
                  </a:lnTo>
                  <a:lnTo>
                    <a:pt x="124" y="567"/>
                  </a:lnTo>
                  <a:lnTo>
                    <a:pt x="101" y="567"/>
                  </a:lnTo>
                  <a:lnTo>
                    <a:pt x="80" y="562"/>
                  </a:lnTo>
                  <a:lnTo>
                    <a:pt x="60" y="551"/>
                  </a:lnTo>
                  <a:lnTo>
                    <a:pt x="43" y="538"/>
                  </a:lnTo>
                  <a:lnTo>
                    <a:pt x="29" y="519"/>
                  </a:lnTo>
                  <a:lnTo>
                    <a:pt x="18" y="498"/>
                  </a:lnTo>
                  <a:lnTo>
                    <a:pt x="6" y="452"/>
                  </a:lnTo>
                  <a:lnTo>
                    <a:pt x="0" y="405"/>
                  </a:lnTo>
                  <a:lnTo>
                    <a:pt x="0" y="359"/>
                  </a:lnTo>
                  <a:lnTo>
                    <a:pt x="5" y="315"/>
                  </a:lnTo>
                  <a:lnTo>
                    <a:pt x="15" y="271"/>
                  </a:lnTo>
                  <a:lnTo>
                    <a:pt x="31" y="228"/>
                  </a:lnTo>
                  <a:lnTo>
                    <a:pt x="51" y="189"/>
                  </a:lnTo>
                  <a:lnTo>
                    <a:pt x="76" y="150"/>
                  </a:lnTo>
                  <a:lnTo>
                    <a:pt x="105" y="116"/>
                  </a:lnTo>
                  <a:lnTo>
                    <a:pt x="138" y="85"/>
                  </a:lnTo>
                  <a:lnTo>
                    <a:pt x="175" y="59"/>
                  </a:lnTo>
                  <a:lnTo>
                    <a:pt x="217" y="36"/>
                  </a:lnTo>
                  <a:lnTo>
                    <a:pt x="261" y="18"/>
                  </a:lnTo>
                  <a:lnTo>
                    <a:pt x="306" y="6"/>
                  </a:lnTo>
                  <a:lnTo>
                    <a:pt x="353" y="0"/>
                  </a:lnTo>
                  <a:lnTo>
                    <a:pt x="399" y="0"/>
                  </a:lnTo>
                  <a:close/>
                </a:path>
              </a:pathLst>
            </a:custGeom>
            <a:solidFill>
              <a:srgbClr val="156C9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FFFFFF"/>
                </a:solidFill>
                <a:effectLst/>
                <a:uLnTx/>
                <a:uFillTx/>
              </a:endParaRPr>
            </a:p>
          </p:txBody>
        </p:sp>
      </p:grpSp>
      <p:cxnSp>
        <p:nvCxnSpPr>
          <p:cNvPr id="408" name="Straight Connector 224">
            <a:extLst>
              <a:ext uri="{FF2B5EF4-FFF2-40B4-BE49-F238E27FC236}">
                <a16:creationId xmlns:a16="http://schemas.microsoft.com/office/drawing/2014/main" id="{1D320C0F-1499-4D70-B45E-39453B75AA61}"/>
              </a:ext>
            </a:extLst>
          </p:cNvPr>
          <p:cNvCxnSpPr/>
          <p:nvPr/>
        </p:nvCxnSpPr>
        <p:spPr>
          <a:xfrm flipH="1" flipV="1">
            <a:off x="4979600" y="3752720"/>
            <a:ext cx="0" cy="108000"/>
          </a:xfrm>
          <a:prstGeom prst="line">
            <a:avLst/>
          </a:prstGeom>
          <a:noFill/>
          <a:ln w="9525" cap="flat" cmpd="sng" algn="ctr">
            <a:solidFill>
              <a:srgbClr val="8D9399"/>
            </a:solidFill>
            <a:prstDash val="solid"/>
          </a:ln>
          <a:effectLst/>
        </p:spPr>
      </p:cxnSp>
      <p:grpSp>
        <p:nvGrpSpPr>
          <p:cNvPr id="409" name="Group 226">
            <a:extLst>
              <a:ext uri="{FF2B5EF4-FFF2-40B4-BE49-F238E27FC236}">
                <a16:creationId xmlns:a16="http://schemas.microsoft.com/office/drawing/2014/main" id="{F7A8EA9B-37F0-4F8D-A6D8-110D159B80DF}"/>
              </a:ext>
            </a:extLst>
          </p:cNvPr>
          <p:cNvGrpSpPr>
            <a:grpSpLocks noChangeAspect="1"/>
          </p:cNvGrpSpPr>
          <p:nvPr/>
        </p:nvGrpSpPr>
        <p:grpSpPr>
          <a:xfrm>
            <a:off x="3283883" y="5005146"/>
            <a:ext cx="285558" cy="296576"/>
            <a:chOff x="809625" y="1624012"/>
            <a:chExt cx="3003551" cy="3119439"/>
          </a:xfrm>
          <a:solidFill>
            <a:srgbClr val="156C9C"/>
          </a:solidFill>
        </p:grpSpPr>
        <p:sp>
          <p:nvSpPr>
            <p:cNvPr id="410" name="Freeform 5">
              <a:extLst>
                <a:ext uri="{FF2B5EF4-FFF2-40B4-BE49-F238E27FC236}">
                  <a16:creationId xmlns:a16="http://schemas.microsoft.com/office/drawing/2014/main" id="{1FF4A194-8530-4032-B7E7-9E865F67391A}"/>
                </a:ext>
              </a:extLst>
            </p:cNvPr>
            <p:cNvSpPr>
              <a:spLocks/>
            </p:cNvSpPr>
            <p:nvPr/>
          </p:nvSpPr>
          <p:spPr bwMode="auto">
            <a:xfrm>
              <a:off x="1585913" y="1624012"/>
              <a:ext cx="2227263" cy="1963738"/>
            </a:xfrm>
            <a:custGeom>
              <a:avLst/>
              <a:gdLst>
                <a:gd name="T0" fmla="*/ 660 w 1542"/>
                <a:gd name="T1" fmla="*/ 1280 h 1360"/>
                <a:gd name="T2" fmla="*/ 1199 w 1542"/>
                <a:gd name="T3" fmla="*/ 1280 h 1360"/>
                <a:gd name="T4" fmla="*/ 1462 w 1542"/>
                <a:gd name="T5" fmla="*/ 1002 h 1360"/>
                <a:gd name="T6" fmla="*/ 1282 w 1542"/>
                <a:gd name="T7" fmla="*/ 734 h 1360"/>
                <a:gd name="T8" fmla="*/ 1251 w 1542"/>
                <a:gd name="T9" fmla="*/ 720 h 1360"/>
                <a:gd name="T10" fmla="*/ 1259 w 1542"/>
                <a:gd name="T11" fmla="*/ 688 h 1360"/>
                <a:gd name="T12" fmla="*/ 1174 w 1542"/>
                <a:gd name="T13" fmla="*/ 347 h 1360"/>
                <a:gd name="T14" fmla="*/ 846 w 1542"/>
                <a:gd name="T15" fmla="*/ 302 h 1360"/>
                <a:gd name="T16" fmla="*/ 817 w 1542"/>
                <a:gd name="T17" fmla="*/ 314 h 1360"/>
                <a:gd name="T18" fmla="*/ 799 w 1542"/>
                <a:gd name="T19" fmla="*/ 288 h 1360"/>
                <a:gd name="T20" fmla="*/ 452 w 1542"/>
                <a:gd name="T21" fmla="*/ 80 h 1360"/>
                <a:gd name="T22" fmla="*/ 412 w 1542"/>
                <a:gd name="T23" fmla="*/ 82 h 1360"/>
                <a:gd name="T24" fmla="*/ 85 w 1542"/>
                <a:gd name="T25" fmla="*/ 320 h 1360"/>
                <a:gd name="T26" fmla="*/ 0 w 1542"/>
                <a:gd name="T27" fmla="*/ 320 h 1360"/>
                <a:gd name="T28" fmla="*/ 404 w 1542"/>
                <a:gd name="T29" fmla="*/ 2 h 1360"/>
                <a:gd name="T30" fmla="*/ 452 w 1542"/>
                <a:gd name="T31" fmla="*/ 0 h 1360"/>
                <a:gd name="T32" fmla="*/ 847 w 1542"/>
                <a:gd name="T33" fmla="*/ 218 h 1360"/>
                <a:gd name="T34" fmla="*/ 1226 w 1542"/>
                <a:gd name="T35" fmla="*/ 287 h 1360"/>
                <a:gd name="T36" fmla="*/ 1344 w 1542"/>
                <a:gd name="T37" fmla="*/ 675 h 1360"/>
                <a:gd name="T38" fmla="*/ 1542 w 1542"/>
                <a:gd name="T39" fmla="*/ 1002 h 1360"/>
                <a:gd name="T40" fmla="*/ 1199 w 1542"/>
                <a:gd name="T41" fmla="*/ 1360 h 1360"/>
                <a:gd name="T42" fmla="*/ 660 w 1542"/>
                <a:gd name="T43" fmla="*/ 1360 h 1360"/>
                <a:gd name="T44" fmla="*/ 660 w 1542"/>
                <a:gd name="T45" fmla="*/ 128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2" h="1360">
                  <a:moveTo>
                    <a:pt x="660" y="1280"/>
                  </a:moveTo>
                  <a:cubicBezTo>
                    <a:pt x="1199" y="1280"/>
                    <a:pt x="1199" y="1280"/>
                    <a:pt x="1199" y="1280"/>
                  </a:cubicBezTo>
                  <a:cubicBezTo>
                    <a:pt x="1350" y="1280"/>
                    <a:pt x="1462" y="1149"/>
                    <a:pt x="1462" y="1002"/>
                  </a:cubicBezTo>
                  <a:cubicBezTo>
                    <a:pt x="1462" y="866"/>
                    <a:pt x="1405" y="787"/>
                    <a:pt x="1282" y="734"/>
                  </a:cubicBezTo>
                  <a:cubicBezTo>
                    <a:pt x="1251" y="720"/>
                    <a:pt x="1251" y="720"/>
                    <a:pt x="1251" y="720"/>
                  </a:cubicBezTo>
                  <a:cubicBezTo>
                    <a:pt x="1259" y="688"/>
                    <a:pt x="1259" y="688"/>
                    <a:pt x="1259" y="688"/>
                  </a:cubicBezTo>
                  <a:cubicBezTo>
                    <a:pt x="1290" y="565"/>
                    <a:pt x="1273" y="433"/>
                    <a:pt x="1174" y="347"/>
                  </a:cubicBezTo>
                  <a:cubicBezTo>
                    <a:pt x="1082" y="269"/>
                    <a:pt x="956" y="260"/>
                    <a:pt x="846" y="302"/>
                  </a:cubicBezTo>
                  <a:cubicBezTo>
                    <a:pt x="817" y="314"/>
                    <a:pt x="817" y="314"/>
                    <a:pt x="817" y="314"/>
                  </a:cubicBezTo>
                  <a:cubicBezTo>
                    <a:pt x="799" y="288"/>
                    <a:pt x="799" y="288"/>
                    <a:pt x="799" y="288"/>
                  </a:cubicBezTo>
                  <a:cubicBezTo>
                    <a:pt x="711" y="162"/>
                    <a:pt x="612" y="80"/>
                    <a:pt x="452" y="80"/>
                  </a:cubicBezTo>
                  <a:cubicBezTo>
                    <a:pt x="438" y="80"/>
                    <a:pt x="425" y="80"/>
                    <a:pt x="412" y="82"/>
                  </a:cubicBezTo>
                  <a:cubicBezTo>
                    <a:pt x="262" y="95"/>
                    <a:pt x="142" y="182"/>
                    <a:pt x="85" y="320"/>
                  </a:cubicBezTo>
                  <a:cubicBezTo>
                    <a:pt x="0" y="320"/>
                    <a:pt x="0" y="320"/>
                    <a:pt x="0" y="320"/>
                  </a:cubicBezTo>
                  <a:cubicBezTo>
                    <a:pt x="61" y="139"/>
                    <a:pt x="212" y="19"/>
                    <a:pt x="404" y="2"/>
                  </a:cubicBezTo>
                  <a:cubicBezTo>
                    <a:pt x="420" y="1"/>
                    <a:pt x="436" y="0"/>
                    <a:pt x="452" y="0"/>
                  </a:cubicBezTo>
                  <a:cubicBezTo>
                    <a:pt x="626" y="0"/>
                    <a:pt x="746" y="82"/>
                    <a:pt x="847" y="218"/>
                  </a:cubicBezTo>
                  <a:cubicBezTo>
                    <a:pt x="977" y="176"/>
                    <a:pt x="1121" y="196"/>
                    <a:pt x="1226" y="287"/>
                  </a:cubicBezTo>
                  <a:cubicBezTo>
                    <a:pt x="1339" y="384"/>
                    <a:pt x="1371" y="532"/>
                    <a:pt x="1344" y="675"/>
                  </a:cubicBezTo>
                  <a:cubicBezTo>
                    <a:pt x="1480" y="743"/>
                    <a:pt x="1542" y="849"/>
                    <a:pt x="1542" y="1002"/>
                  </a:cubicBezTo>
                  <a:cubicBezTo>
                    <a:pt x="1542" y="1193"/>
                    <a:pt x="1394" y="1360"/>
                    <a:pt x="1199" y="1360"/>
                  </a:cubicBezTo>
                  <a:cubicBezTo>
                    <a:pt x="660" y="1360"/>
                    <a:pt x="660" y="1360"/>
                    <a:pt x="660" y="1360"/>
                  </a:cubicBezTo>
                  <a:lnTo>
                    <a:pt x="660" y="1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sp>
          <p:nvSpPr>
            <p:cNvPr id="411" name="Freeform 6">
              <a:extLst>
                <a:ext uri="{FF2B5EF4-FFF2-40B4-BE49-F238E27FC236}">
                  <a16:creationId xmlns:a16="http://schemas.microsoft.com/office/drawing/2014/main" id="{A85F79F2-8C3D-4362-8516-AA882FC711AE}"/>
                </a:ext>
              </a:extLst>
            </p:cNvPr>
            <p:cNvSpPr>
              <a:spLocks noEditPoints="1"/>
            </p:cNvSpPr>
            <p:nvPr/>
          </p:nvSpPr>
          <p:spPr bwMode="auto">
            <a:xfrm>
              <a:off x="809625" y="2201863"/>
              <a:ext cx="1614488" cy="2541588"/>
            </a:xfrm>
            <a:custGeom>
              <a:avLst/>
              <a:gdLst>
                <a:gd name="T0" fmla="*/ 480 w 1118"/>
                <a:gd name="T1" fmla="*/ 200 h 1760"/>
                <a:gd name="T2" fmla="*/ 440 w 1118"/>
                <a:gd name="T3" fmla="*/ 160 h 1760"/>
                <a:gd name="T4" fmla="*/ 480 w 1118"/>
                <a:gd name="T5" fmla="*/ 120 h 1760"/>
                <a:gd name="T6" fmla="*/ 640 w 1118"/>
                <a:gd name="T7" fmla="*/ 120 h 1760"/>
                <a:gd name="T8" fmla="*/ 680 w 1118"/>
                <a:gd name="T9" fmla="*/ 160 h 1760"/>
                <a:gd name="T10" fmla="*/ 640 w 1118"/>
                <a:gd name="T11" fmla="*/ 200 h 1760"/>
                <a:gd name="T12" fmla="*/ 480 w 1118"/>
                <a:gd name="T13" fmla="*/ 200 h 1760"/>
                <a:gd name="T14" fmla="*/ 240 w 1118"/>
                <a:gd name="T15" fmla="*/ 0 h 1760"/>
                <a:gd name="T16" fmla="*/ 878 w 1118"/>
                <a:gd name="T17" fmla="*/ 0 h 1760"/>
                <a:gd name="T18" fmla="*/ 1118 w 1118"/>
                <a:gd name="T19" fmla="*/ 240 h 1760"/>
                <a:gd name="T20" fmla="*/ 1118 w 1118"/>
                <a:gd name="T21" fmla="*/ 1520 h 1760"/>
                <a:gd name="T22" fmla="*/ 878 w 1118"/>
                <a:gd name="T23" fmla="*/ 1760 h 1760"/>
                <a:gd name="T24" fmla="*/ 240 w 1118"/>
                <a:gd name="T25" fmla="*/ 1760 h 1760"/>
                <a:gd name="T26" fmla="*/ 0 w 1118"/>
                <a:gd name="T27" fmla="*/ 1520 h 1760"/>
                <a:gd name="T28" fmla="*/ 0 w 1118"/>
                <a:gd name="T29" fmla="*/ 240 h 1760"/>
                <a:gd name="T30" fmla="*/ 240 w 1118"/>
                <a:gd name="T31" fmla="*/ 0 h 1760"/>
                <a:gd name="T32" fmla="*/ 878 w 1118"/>
                <a:gd name="T33" fmla="*/ 80 h 1760"/>
                <a:gd name="T34" fmla="*/ 240 w 1118"/>
                <a:gd name="T35" fmla="*/ 80 h 1760"/>
                <a:gd name="T36" fmla="*/ 80 w 1118"/>
                <a:gd name="T37" fmla="*/ 240 h 1760"/>
                <a:gd name="T38" fmla="*/ 80 w 1118"/>
                <a:gd name="T39" fmla="*/ 1520 h 1760"/>
                <a:gd name="T40" fmla="*/ 240 w 1118"/>
                <a:gd name="T41" fmla="*/ 1680 h 1760"/>
                <a:gd name="T42" fmla="*/ 878 w 1118"/>
                <a:gd name="T43" fmla="*/ 1680 h 1760"/>
                <a:gd name="T44" fmla="*/ 1038 w 1118"/>
                <a:gd name="T45" fmla="*/ 1520 h 1760"/>
                <a:gd name="T46" fmla="*/ 1038 w 1118"/>
                <a:gd name="T47" fmla="*/ 240 h 1760"/>
                <a:gd name="T48" fmla="*/ 878 w 1118"/>
                <a:gd name="T49" fmla="*/ 80 h 1760"/>
                <a:gd name="T50" fmla="*/ 560 w 1118"/>
                <a:gd name="T51" fmla="*/ 1440 h 1760"/>
                <a:gd name="T52" fmla="*/ 640 w 1118"/>
                <a:gd name="T53" fmla="*/ 1520 h 1760"/>
                <a:gd name="T54" fmla="*/ 560 w 1118"/>
                <a:gd name="T55" fmla="*/ 1600 h 1760"/>
                <a:gd name="T56" fmla="*/ 480 w 1118"/>
                <a:gd name="T57" fmla="*/ 1520 h 1760"/>
                <a:gd name="T58" fmla="*/ 560 w 1118"/>
                <a:gd name="T59" fmla="*/ 1440 h 1760"/>
                <a:gd name="T60" fmla="*/ 960 w 1118"/>
                <a:gd name="T61" fmla="*/ 240 h 1760"/>
                <a:gd name="T62" fmla="*/ 960 w 1118"/>
                <a:gd name="T63" fmla="*/ 1360 h 1760"/>
                <a:gd name="T64" fmla="*/ 160 w 1118"/>
                <a:gd name="T65" fmla="*/ 1360 h 1760"/>
                <a:gd name="T66" fmla="*/ 160 w 1118"/>
                <a:gd name="T67" fmla="*/ 240 h 1760"/>
                <a:gd name="T68" fmla="*/ 960 w 1118"/>
                <a:gd name="T69" fmla="*/ 240 h 1760"/>
                <a:gd name="T70" fmla="*/ 880 w 1118"/>
                <a:gd name="T71" fmla="*/ 320 h 1760"/>
                <a:gd name="T72" fmla="*/ 240 w 1118"/>
                <a:gd name="T73" fmla="*/ 320 h 1760"/>
                <a:gd name="T74" fmla="*/ 240 w 1118"/>
                <a:gd name="T75" fmla="*/ 1280 h 1760"/>
                <a:gd name="T76" fmla="*/ 880 w 1118"/>
                <a:gd name="T77" fmla="*/ 1280 h 1760"/>
                <a:gd name="T78" fmla="*/ 880 w 1118"/>
                <a:gd name="T79" fmla="*/ 320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18" h="1760">
                  <a:moveTo>
                    <a:pt x="480" y="200"/>
                  </a:moveTo>
                  <a:cubicBezTo>
                    <a:pt x="458" y="200"/>
                    <a:pt x="440" y="182"/>
                    <a:pt x="440" y="160"/>
                  </a:cubicBezTo>
                  <a:cubicBezTo>
                    <a:pt x="440" y="138"/>
                    <a:pt x="458" y="120"/>
                    <a:pt x="480" y="120"/>
                  </a:cubicBezTo>
                  <a:cubicBezTo>
                    <a:pt x="640" y="120"/>
                    <a:pt x="640" y="120"/>
                    <a:pt x="640" y="120"/>
                  </a:cubicBezTo>
                  <a:cubicBezTo>
                    <a:pt x="662" y="120"/>
                    <a:pt x="680" y="138"/>
                    <a:pt x="680" y="160"/>
                  </a:cubicBezTo>
                  <a:cubicBezTo>
                    <a:pt x="680" y="182"/>
                    <a:pt x="662" y="200"/>
                    <a:pt x="640" y="200"/>
                  </a:cubicBezTo>
                  <a:lnTo>
                    <a:pt x="480" y="200"/>
                  </a:lnTo>
                  <a:close/>
                  <a:moveTo>
                    <a:pt x="240" y="0"/>
                  </a:moveTo>
                  <a:cubicBezTo>
                    <a:pt x="878" y="0"/>
                    <a:pt x="878" y="0"/>
                    <a:pt x="878" y="0"/>
                  </a:cubicBezTo>
                  <a:cubicBezTo>
                    <a:pt x="1010" y="0"/>
                    <a:pt x="1118" y="108"/>
                    <a:pt x="1118" y="240"/>
                  </a:cubicBezTo>
                  <a:cubicBezTo>
                    <a:pt x="1118" y="1520"/>
                    <a:pt x="1118" y="1520"/>
                    <a:pt x="1118" y="1520"/>
                  </a:cubicBezTo>
                  <a:cubicBezTo>
                    <a:pt x="1118" y="1652"/>
                    <a:pt x="1010" y="1760"/>
                    <a:pt x="878" y="1760"/>
                  </a:cubicBezTo>
                  <a:cubicBezTo>
                    <a:pt x="240" y="1760"/>
                    <a:pt x="240" y="1760"/>
                    <a:pt x="240" y="1760"/>
                  </a:cubicBezTo>
                  <a:cubicBezTo>
                    <a:pt x="108" y="1760"/>
                    <a:pt x="0" y="1652"/>
                    <a:pt x="0" y="1520"/>
                  </a:cubicBezTo>
                  <a:cubicBezTo>
                    <a:pt x="0" y="240"/>
                    <a:pt x="0" y="240"/>
                    <a:pt x="0" y="240"/>
                  </a:cubicBezTo>
                  <a:cubicBezTo>
                    <a:pt x="0" y="108"/>
                    <a:pt x="108" y="0"/>
                    <a:pt x="240" y="0"/>
                  </a:cubicBezTo>
                  <a:close/>
                  <a:moveTo>
                    <a:pt x="878" y="80"/>
                  </a:moveTo>
                  <a:cubicBezTo>
                    <a:pt x="240" y="80"/>
                    <a:pt x="240" y="80"/>
                    <a:pt x="240" y="80"/>
                  </a:cubicBezTo>
                  <a:cubicBezTo>
                    <a:pt x="152" y="80"/>
                    <a:pt x="80" y="152"/>
                    <a:pt x="80" y="240"/>
                  </a:cubicBezTo>
                  <a:cubicBezTo>
                    <a:pt x="80" y="1520"/>
                    <a:pt x="80" y="1520"/>
                    <a:pt x="80" y="1520"/>
                  </a:cubicBezTo>
                  <a:cubicBezTo>
                    <a:pt x="80" y="1608"/>
                    <a:pt x="152" y="1680"/>
                    <a:pt x="240" y="1680"/>
                  </a:cubicBezTo>
                  <a:cubicBezTo>
                    <a:pt x="878" y="1680"/>
                    <a:pt x="878" y="1680"/>
                    <a:pt x="878" y="1680"/>
                  </a:cubicBezTo>
                  <a:cubicBezTo>
                    <a:pt x="966" y="1680"/>
                    <a:pt x="1038" y="1608"/>
                    <a:pt x="1038" y="1520"/>
                  </a:cubicBezTo>
                  <a:cubicBezTo>
                    <a:pt x="1038" y="240"/>
                    <a:pt x="1038" y="240"/>
                    <a:pt x="1038" y="240"/>
                  </a:cubicBezTo>
                  <a:cubicBezTo>
                    <a:pt x="1038" y="152"/>
                    <a:pt x="966" y="80"/>
                    <a:pt x="878" y="80"/>
                  </a:cubicBezTo>
                  <a:close/>
                  <a:moveTo>
                    <a:pt x="560" y="1440"/>
                  </a:moveTo>
                  <a:cubicBezTo>
                    <a:pt x="604" y="1440"/>
                    <a:pt x="640" y="1476"/>
                    <a:pt x="640" y="1520"/>
                  </a:cubicBezTo>
                  <a:cubicBezTo>
                    <a:pt x="640" y="1564"/>
                    <a:pt x="604" y="1600"/>
                    <a:pt x="560" y="1600"/>
                  </a:cubicBezTo>
                  <a:cubicBezTo>
                    <a:pt x="516" y="1600"/>
                    <a:pt x="480" y="1564"/>
                    <a:pt x="480" y="1520"/>
                  </a:cubicBezTo>
                  <a:cubicBezTo>
                    <a:pt x="480" y="1476"/>
                    <a:pt x="516" y="1440"/>
                    <a:pt x="560" y="1440"/>
                  </a:cubicBezTo>
                  <a:close/>
                  <a:moveTo>
                    <a:pt x="960" y="240"/>
                  </a:moveTo>
                  <a:cubicBezTo>
                    <a:pt x="960" y="1360"/>
                    <a:pt x="960" y="1360"/>
                    <a:pt x="960" y="1360"/>
                  </a:cubicBezTo>
                  <a:cubicBezTo>
                    <a:pt x="160" y="1360"/>
                    <a:pt x="160" y="1360"/>
                    <a:pt x="160" y="1360"/>
                  </a:cubicBezTo>
                  <a:cubicBezTo>
                    <a:pt x="160" y="240"/>
                    <a:pt x="160" y="240"/>
                    <a:pt x="160" y="240"/>
                  </a:cubicBezTo>
                  <a:lnTo>
                    <a:pt x="960" y="240"/>
                  </a:lnTo>
                  <a:close/>
                  <a:moveTo>
                    <a:pt x="880" y="320"/>
                  </a:moveTo>
                  <a:cubicBezTo>
                    <a:pt x="240" y="320"/>
                    <a:pt x="240" y="320"/>
                    <a:pt x="240" y="320"/>
                  </a:cubicBezTo>
                  <a:cubicBezTo>
                    <a:pt x="240" y="1280"/>
                    <a:pt x="240" y="1280"/>
                    <a:pt x="240" y="1280"/>
                  </a:cubicBezTo>
                  <a:cubicBezTo>
                    <a:pt x="880" y="1280"/>
                    <a:pt x="880" y="1280"/>
                    <a:pt x="880" y="1280"/>
                  </a:cubicBezTo>
                  <a:lnTo>
                    <a:pt x="880" y="3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grpSp>
      <p:sp>
        <p:nvSpPr>
          <p:cNvPr id="412" name="Rectangle 411">
            <a:extLst>
              <a:ext uri="{FF2B5EF4-FFF2-40B4-BE49-F238E27FC236}">
                <a16:creationId xmlns:a16="http://schemas.microsoft.com/office/drawing/2014/main" id="{0D5DE4FD-A79D-4F27-B5FE-A639C8C4B34A}"/>
              </a:ext>
            </a:extLst>
          </p:cNvPr>
          <p:cNvSpPr/>
          <p:nvPr/>
        </p:nvSpPr>
        <p:spPr>
          <a:xfrm>
            <a:off x="787400" y="6115674"/>
            <a:ext cx="6367342" cy="427930"/>
          </a:xfrm>
          <a:prstGeom prst="rect">
            <a:avLst/>
          </a:prstGeom>
          <a:noFill/>
          <a:ln w="9525" cap="flat" cmpd="sng" algn="ctr">
            <a:solidFill>
              <a:srgbClr val="8D939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sp>
        <p:nvSpPr>
          <p:cNvPr id="413" name="LegendText">
            <a:extLst>
              <a:ext uri="{FF2B5EF4-FFF2-40B4-BE49-F238E27FC236}">
                <a16:creationId xmlns:a16="http://schemas.microsoft.com/office/drawing/2014/main" id="{E924376B-A522-4F9F-AFDA-1F2478DF5247}"/>
              </a:ext>
            </a:extLst>
          </p:cNvPr>
          <p:cNvSpPr txBox="1"/>
          <p:nvPr/>
        </p:nvSpPr>
        <p:spPr>
          <a:xfrm>
            <a:off x="844748" y="6235064"/>
            <a:ext cx="442429" cy="138499"/>
          </a:xfrm>
          <a:prstGeom prst="rect">
            <a:avLst/>
          </a:prstGeom>
          <a:noFill/>
          <a:ln w="9525">
            <a:noFill/>
          </a:ln>
        </p:spPr>
        <p:txBody>
          <a:bodyPr vert="horz" wrap="none" lIns="0" tIns="0" rIns="0" bIns="0" rtlCol="0" anchor="t" anchorCtr="0">
            <a:spAutoFit/>
          </a:bodyPr>
          <a:lstStyle/>
          <a:p>
            <a:pPr>
              <a:lnSpc>
                <a:spcPct val="90000"/>
              </a:lnSpc>
              <a:buClr>
                <a:srgbClr val="000000"/>
              </a:buClr>
              <a:buSzPct val="100000"/>
              <a:defRPr/>
            </a:pPr>
            <a:r>
              <a:rPr lang="fr-FR" sz="1000" u="sng" kern="0" dirty="0">
                <a:solidFill>
                  <a:sysClr val="windowText" lastClr="000000"/>
                </a:solidFill>
                <a:sym typeface="+mn-lt"/>
              </a:rPr>
              <a:t>Légende</a:t>
            </a:r>
          </a:p>
        </p:txBody>
      </p:sp>
      <p:sp>
        <p:nvSpPr>
          <p:cNvPr id="414" name="IsoscelesTriangle104455">
            <a:extLst>
              <a:ext uri="{FF2B5EF4-FFF2-40B4-BE49-F238E27FC236}">
                <a16:creationId xmlns:a16="http://schemas.microsoft.com/office/drawing/2014/main" id="{C24D3474-5957-4786-9F09-7EF5F4201D4E}"/>
              </a:ext>
            </a:extLst>
          </p:cNvPr>
          <p:cNvSpPr/>
          <p:nvPr/>
        </p:nvSpPr>
        <p:spPr>
          <a:xfrm flipV="1">
            <a:off x="5395255" y="4037230"/>
            <a:ext cx="361950" cy="155575"/>
          </a:xfrm>
          <a:prstGeom prst="triangle">
            <a:avLst/>
          </a:prstGeom>
          <a:solidFill>
            <a:srgbClr val="FFFFFF"/>
          </a:solidFill>
          <a:ln w="22225" cap="flat" cmpd="sng" algn="ctr">
            <a:solidFill>
              <a:srgbClr val="00AAC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grpSp>
        <p:nvGrpSpPr>
          <p:cNvPr id="415" name="Group 221">
            <a:extLst>
              <a:ext uri="{FF2B5EF4-FFF2-40B4-BE49-F238E27FC236}">
                <a16:creationId xmlns:a16="http://schemas.microsoft.com/office/drawing/2014/main" id="{9686AD6D-0962-4C85-BB42-567720D86911}"/>
              </a:ext>
            </a:extLst>
          </p:cNvPr>
          <p:cNvGrpSpPr>
            <a:grpSpLocks noChangeAspect="1"/>
          </p:cNvGrpSpPr>
          <p:nvPr/>
        </p:nvGrpSpPr>
        <p:grpSpPr>
          <a:xfrm>
            <a:off x="5685174" y="3441332"/>
            <a:ext cx="285558" cy="296576"/>
            <a:chOff x="809625" y="1624012"/>
            <a:chExt cx="3003551" cy="3119439"/>
          </a:xfrm>
          <a:solidFill>
            <a:srgbClr val="156C9C"/>
          </a:solidFill>
        </p:grpSpPr>
        <p:sp>
          <p:nvSpPr>
            <p:cNvPr id="416" name="Freeform 5">
              <a:extLst>
                <a:ext uri="{FF2B5EF4-FFF2-40B4-BE49-F238E27FC236}">
                  <a16:creationId xmlns:a16="http://schemas.microsoft.com/office/drawing/2014/main" id="{B6DB887D-B83F-4A3B-A463-8D8DA0E706D9}"/>
                </a:ext>
              </a:extLst>
            </p:cNvPr>
            <p:cNvSpPr>
              <a:spLocks/>
            </p:cNvSpPr>
            <p:nvPr/>
          </p:nvSpPr>
          <p:spPr bwMode="auto">
            <a:xfrm>
              <a:off x="1585913" y="1624012"/>
              <a:ext cx="2227263" cy="1963738"/>
            </a:xfrm>
            <a:custGeom>
              <a:avLst/>
              <a:gdLst>
                <a:gd name="T0" fmla="*/ 660 w 1542"/>
                <a:gd name="T1" fmla="*/ 1280 h 1360"/>
                <a:gd name="T2" fmla="*/ 1199 w 1542"/>
                <a:gd name="T3" fmla="*/ 1280 h 1360"/>
                <a:gd name="T4" fmla="*/ 1462 w 1542"/>
                <a:gd name="T5" fmla="*/ 1002 h 1360"/>
                <a:gd name="T6" fmla="*/ 1282 w 1542"/>
                <a:gd name="T7" fmla="*/ 734 h 1360"/>
                <a:gd name="T8" fmla="*/ 1251 w 1542"/>
                <a:gd name="T9" fmla="*/ 720 h 1360"/>
                <a:gd name="T10" fmla="*/ 1259 w 1542"/>
                <a:gd name="T11" fmla="*/ 688 h 1360"/>
                <a:gd name="T12" fmla="*/ 1174 w 1542"/>
                <a:gd name="T13" fmla="*/ 347 h 1360"/>
                <a:gd name="T14" fmla="*/ 846 w 1542"/>
                <a:gd name="T15" fmla="*/ 302 h 1360"/>
                <a:gd name="T16" fmla="*/ 817 w 1542"/>
                <a:gd name="T17" fmla="*/ 314 h 1360"/>
                <a:gd name="T18" fmla="*/ 799 w 1542"/>
                <a:gd name="T19" fmla="*/ 288 h 1360"/>
                <a:gd name="T20" fmla="*/ 452 w 1542"/>
                <a:gd name="T21" fmla="*/ 80 h 1360"/>
                <a:gd name="T22" fmla="*/ 412 w 1542"/>
                <a:gd name="T23" fmla="*/ 82 h 1360"/>
                <a:gd name="T24" fmla="*/ 85 w 1542"/>
                <a:gd name="T25" fmla="*/ 320 h 1360"/>
                <a:gd name="T26" fmla="*/ 0 w 1542"/>
                <a:gd name="T27" fmla="*/ 320 h 1360"/>
                <a:gd name="T28" fmla="*/ 404 w 1542"/>
                <a:gd name="T29" fmla="*/ 2 h 1360"/>
                <a:gd name="T30" fmla="*/ 452 w 1542"/>
                <a:gd name="T31" fmla="*/ 0 h 1360"/>
                <a:gd name="T32" fmla="*/ 847 w 1542"/>
                <a:gd name="T33" fmla="*/ 218 h 1360"/>
                <a:gd name="T34" fmla="*/ 1226 w 1542"/>
                <a:gd name="T35" fmla="*/ 287 h 1360"/>
                <a:gd name="T36" fmla="*/ 1344 w 1542"/>
                <a:gd name="T37" fmla="*/ 675 h 1360"/>
                <a:gd name="T38" fmla="*/ 1542 w 1542"/>
                <a:gd name="T39" fmla="*/ 1002 h 1360"/>
                <a:gd name="T40" fmla="*/ 1199 w 1542"/>
                <a:gd name="T41" fmla="*/ 1360 h 1360"/>
                <a:gd name="T42" fmla="*/ 660 w 1542"/>
                <a:gd name="T43" fmla="*/ 1360 h 1360"/>
                <a:gd name="T44" fmla="*/ 660 w 1542"/>
                <a:gd name="T45" fmla="*/ 128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2" h="1360">
                  <a:moveTo>
                    <a:pt x="660" y="1280"/>
                  </a:moveTo>
                  <a:cubicBezTo>
                    <a:pt x="1199" y="1280"/>
                    <a:pt x="1199" y="1280"/>
                    <a:pt x="1199" y="1280"/>
                  </a:cubicBezTo>
                  <a:cubicBezTo>
                    <a:pt x="1350" y="1280"/>
                    <a:pt x="1462" y="1149"/>
                    <a:pt x="1462" y="1002"/>
                  </a:cubicBezTo>
                  <a:cubicBezTo>
                    <a:pt x="1462" y="866"/>
                    <a:pt x="1405" y="787"/>
                    <a:pt x="1282" y="734"/>
                  </a:cubicBezTo>
                  <a:cubicBezTo>
                    <a:pt x="1251" y="720"/>
                    <a:pt x="1251" y="720"/>
                    <a:pt x="1251" y="720"/>
                  </a:cubicBezTo>
                  <a:cubicBezTo>
                    <a:pt x="1259" y="688"/>
                    <a:pt x="1259" y="688"/>
                    <a:pt x="1259" y="688"/>
                  </a:cubicBezTo>
                  <a:cubicBezTo>
                    <a:pt x="1290" y="565"/>
                    <a:pt x="1273" y="433"/>
                    <a:pt x="1174" y="347"/>
                  </a:cubicBezTo>
                  <a:cubicBezTo>
                    <a:pt x="1082" y="269"/>
                    <a:pt x="956" y="260"/>
                    <a:pt x="846" y="302"/>
                  </a:cubicBezTo>
                  <a:cubicBezTo>
                    <a:pt x="817" y="314"/>
                    <a:pt x="817" y="314"/>
                    <a:pt x="817" y="314"/>
                  </a:cubicBezTo>
                  <a:cubicBezTo>
                    <a:pt x="799" y="288"/>
                    <a:pt x="799" y="288"/>
                    <a:pt x="799" y="288"/>
                  </a:cubicBezTo>
                  <a:cubicBezTo>
                    <a:pt x="711" y="162"/>
                    <a:pt x="612" y="80"/>
                    <a:pt x="452" y="80"/>
                  </a:cubicBezTo>
                  <a:cubicBezTo>
                    <a:pt x="438" y="80"/>
                    <a:pt x="425" y="80"/>
                    <a:pt x="412" y="82"/>
                  </a:cubicBezTo>
                  <a:cubicBezTo>
                    <a:pt x="262" y="95"/>
                    <a:pt x="142" y="182"/>
                    <a:pt x="85" y="320"/>
                  </a:cubicBezTo>
                  <a:cubicBezTo>
                    <a:pt x="0" y="320"/>
                    <a:pt x="0" y="320"/>
                    <a:pt x="0" y="320"/>
                  </a:cubicBezTo>
                  <a:cubicBezTo>
                    <a:pt x="61" y="139"/>
                    <a:pt x="212" y="19"/>
                    <a:pt x="404" y="2"/>
                  </a:cubicBezTo>
                  <a:cubicBezTo>
                    <a:pt x="420" y="1"/>
                    <a:pt x="436" y="0"/>
                    <a:pt x="452" y="0"/>
                  </a:cubicBezTo>
                  <a:cubicBezTo>
                    <a:pt x="626" y="0"/>
                    <a:pt x="746" y="82"/>
                    <a:pt x="847" y="218"/>
                  </a:cubicBezTo>
                  <a:cubicBezTo>
                    <a:pt x="977" y="176"/>
                    <a:pt x="1121" y="196"/>
                    <a:pt x="1226" y="287"/>
                  </a:cubicBezTo>
                  <a:cubicBezTo>
                    <a:pt x="1339" y="384"/>
                    <a:pt x="1371" y="532"/>
                    <a:pt x="1344" y="675"/>
                  </a:cubicBezTo>
                  <a:cubicBezTo>
                    <a:pt x="1480" y="743"/>
                    <a:pt x="1542" y="849"/>
                    <a:pt x="1542" y="1002"/>
                  </a:cubicBezTo>
                  <a:cubicBezTo>
                    <a:pt x="1542" y="1193"/>
                    <a:pt x="1394" y="1360"/>
                    <a:pt x="1199" y="1360"/>
                  </a:cubicBezTo>
                  <a:cubicBezTo>
                    <a:pt x="660" y="1360"/>
                    <a:pt x="660" y="1360"/>
                    <a:pt x="660" y="1360"/>
                  </a:cubicBezTo>
                  <a:lnTo>
                    <a:pt x="660" y="1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sp>
          <p:nvSpPr>
            <p:cNvPr id="417" name="Freeform 6">
              <a:extLst>
                <a:ext uri="{FF2B5EF4-FFF2-40B4-BE49-F238E27FC236}">
                  <a16:creationId xmlns:a16="http://schemas.microsoft.com/office/drawing/2014/main" id="{023B7A40-5829-4569-B399-0BF9DB1753A9}"/>
                </a:ext>
              </a:extLst>
            </p:cNvPr>
            <p:cNvSpPr>
              <a:spLocks noEditPoints="1"/>
            </p:cNvSpPr>
            <p:nvPr/>
          </p:nvSpPr>
          <p:spPr bwMode="auto">
            <a:xfrm>
              <a:off x="809625" y="2201863"/>
              <a:ext cx="1614488" cy="2541588"/>
            </a:xfrm>
            <a:custGeom>
              <a:avLst/>
              <a:gdLst>
                <a:gd name="T0" fmla="*/ 480 w 1118"/>
                <a:gd name="T1" fmla="*/ 200 h 1760"/>
                <a:gd name="T2" fmla="*/ 440 w 1118"/>
                <a:gd name="T3" fmla="*/ 160 h 1760"/>
                <a:gd name="T4" fmla="*/ 480 w 1118"/>
                <a:gd name="T5" fmla="*/ 120 h 1760"/>
                <a:gd name="T6" fmla="*/ 640 w 1118"/>
                <a:gd name="T7" fmla="*/ 120 h 1760"/>
                <a:gd name="T8" fmla="*/ 680 w 1118"/>
                <a:gd name="T9" fmla="*/ 160 h 1760"/>
                <a:gd name="T10" fmla="*/ 640 w 1118"/>
                <a:gd name="T11" fmla="*/ 200 h 1760"/>
                <a:gd name="T12" fmla="*/ 480 w 1118"/>
                <a:gd name="T13" fmla="*/ 200 h 1760"/>
                <a:gd name="T14" fmla="*/ 240 w 1118"/>
                <a:gd name="T15" fmla="*/ 0 h 1760"/>
                <a:gd name="T16" fmla="*/ 878 w 1118"/>
                <a:gd name="T17" fmla="*/ 0 h 1760"/>
                <a:gd name="T18" fmla="*/ 1118 w 1118"/>
                <a:gd name="T19" fmla="*/ 240 h 1760"/>
                <a:gd name="T20" fmla="*/ 1118 w 1118"/>
                <a:gd name="T21" fmla="*/ 1520 h 1760"/>
                <a:gd name="T22" fmla="*/ 878 w 1118"/>
                <a:gd name="T23" fmla="*/ 1760 h 1760"/>
                <a:gd name="T24" fmla="*/ 240 w 1118"/>
                <a:gd name="T25" fmla="*/ 1760 h 1760"/>
                <a:gd name="T26" fmla="*/ 0 w 1118"/>
                <a:gd name="T27" fmla="*/ 1520 h 1760"/>
                <a:gd name="T28" fmla="*/ 0 w 1118"/>
                <a:gd name="T29" fmla="*/ 240 h 1760"/>
                <a:gd name="T30" fmla="*/ 240 w 1118"/>
                <a:gd name="T31" fmla="*/ 0 h 1760"/>
                <a:gd name="T32" fmla="*/ 878 w 1118"/>
                <a:gd name="T33" fmla="*/ 80 h 1760"/>
                <a:gd name="T34" fmla="*/ 240 w 1118"/>
                <a:gd name="T35" fmla="*/ 80 h 1760"/>
                <a:gd name="T36" fmla="*/ 80 w 1118"/>
                <a:gd name="T37" fmla="*/ 240 h 1760"/>
                <a:gd name="T38" fmla="*/ 80 w 1118"/>
                <a:gd name="T39" fmla="*/ 1520 h 1760"/>
                <a:gd name="T40" fmla="*/ 240 w 1118"/>
                <a:gd name="T41" fmla="*/ 1680 h 1760"/>
                <a:gd name="T42" fmla="*/ 878 w 1118"/>
                <a:gd name="T43" fmla="*/ 1680 h 1760"/>
                <a:gd name="T44" fmla="*/ 1038 w 1118"/>
                <a:gd name="T45" fmla="*/ 1520 h 1760"/>
                <a:gd name="T46" fmla="*/ 1038 w 1118"/>
                <a:gd name="T47" fmla="*/ 240 h 1760"/>
                <a:gd name="T48" fmla="*/ 878 w 1118"/>
                <a:gd name="T49" fmla="*/ 80 h 1760"/>
                <a:gd name="T50" fmla="*/ 560 w 1118"/>
                <a:gd name="T51" fmla="*/ 1440 h 1760"/>
                <a:gd name="T52" fmla="*/ 640 w 1118"/>
                <a:gd name="T53" fmla="*/ 1520 h 1760"/>
                <a:gd name="T54" fmla="*/ 560 w 1118"/>
                <a:gd name="T55" fmla="*/ 1600 h 1760"/>
                <a:gd name="T56" fmla="*/ 480 w 1118"/>
                <a:gd name="T57" fmla="*/ 1520 h 1760"/>
                <a:gd name="T58" fmla="*/ 560 w 1118"/>
                <a:gd name="T59" fmla="*/ 1440 h 1760"/>
                <a:gd name="T60" fmla="*/ 960 w 1118"/>
                <a:gd name="T61" fmla="*/ 240 h 1760"/>
                <a:gd name="T62" fmla="*/ 960 w 1118"/>
                <a:gd name="T63" fmla="*/ 1360 h 1760"/>
                <a:gd name="T64" fmla="*/ 160 w 1118"/>
                <a:gd name="T65" fmla="*/ 1360 h 1760"/>
                <a:gd name="T66" fmla="*/ 160 w 1118"/>
                <a:gd name="T67" fmla="*/ 240 h 1760"/>
                <a:gd name="T68" fmla="*/ 960 w 1118"/>
                <a:gd name="T69" fmla="*/ 240 h 1760"/>
                <a:gd name="T70" fmla="*/ 880 w 1118"/>
                <a:gd name="T71" fmla="*/ 320 h 1760"/>
                <a:gd name="T72" fmla="*/ 240 w 1118"/>
                <a:gd name="T73" fmla="*/ 320 h 1760"/>
                <a:gd name="T74" fmla="*/ 240 w 1118"/>
                <a:gd name="T75" fmla="*/ 1280 h 1760"/>
                <a:gd name="T76" fmla="*/ 880 w 1118"/>
                <a:gd name="T77" fmla="*/ 1280 h 1760"/>
                <a:gd name="T78" fmla="*/ 880 w 1118"/>
                <a:gd name="T79" fmla="*/ 320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18" h="1760">
                  <a:moveTo>
                    <a:pt x="480" y="200"/>
                  </a:moveTo>
                  <a:cubicBezTo>
                    <a:pt x="458" y="200"/>
                    <a:pt x="440" y="182"/>
                    <a:pt x="440" y="160"/>
                  </a:cubicBezTo>
                  <a:cubicBezTo>
                    <a:pt x="440" y="138"/>
                    <a:pt x="458" y="120"/>
                    <a:pt x="480" y="120"/>
                  </a:cubicBezTo>
                  <a:cubicBezTo>
                    <a:pt x="640" y="120"/>
                    <a:pt x="640" y="120"/>
                    <a:pt x="640" y="120"/>
                  </a:cubicBezTo>
                  <a:cubicBezTo>
                    <a:pt x="662" y="120"/>
                    <a:pt x="680" y="138"/>
                    <a:pt x="680" y="160"/>
                  </a:cubicBezTo>
                  <a:cubicBezTo>
                    <a:pt x="680" y="182"/>
                    <a:pt x="662" y="200"/>
                    <a:pt x="640" y="200"/>
                  </a:cubicBezTo>
                  <a:lnTo>
                    <a:pt x="480" y="200"/>
                  </a:lnTo>
                  <a:close/>
                  <a:moveTo>
                    <a:pt x="240" y="0"/>
                  </a:moveTo>
                  <a:cubicBezTo>
                    <a:pt x="878" y="0"/>
                    <a:pt x="878" y="0"/>
                    <a:pt x="878" y="0"/>
                  </a:cubicBezTo>
                  <a:cubicBezTo>
                    <a:pt x="1010" y="0"/>
                    <a:pt x="1118" y="108"/>
                    <a:pt x="1118" y="240"/>
                  </a:cubicBezTo>
                  <a:cubicBezTo>
                    <a:pt x="1118" y="1520"/>
                    <a:pt x="1118" y="1520"/>
                    <a:pt x="1118" y="1520"/>
                  </a:cubicBezTo>
                  <a:cubicBezTo>
                    <a:pt x="1118" y="1652"/>
                    <a:pt x="1010" y="1760"/>
                    <a:pt x="878" y="1760"/>
                  </a:cubicBezTo>
                  <a:cubicBezTo>
                    <a:pt x="240" y="1760"/>
                    <a:pt x="240" y="1760"/>
                    <a:pt x="240" y="1760"/>
                  </a:cubicBezTo>
                  <a:cubicBezTo>
                    <a:pt x="108" y="1760"/>
                    <a:pt x="0" y="1652"/>
                    <a:pt x="0" y="1520"/>
                  </a:cubicBezTo>
                  <a:cubicBezTo>
                    <a:pt x="0" y="240"/>
                    <a:pt x="0" y="240"/>
                    <a:pt x="0" y="240"/>
                  </a:cubicBezTo>
                  <a:cubicBezTo>
                    <a:pt x="0" y="108"/>
                    <a:pt x="108" y="0"/>
                    <a:pt x="240" y="0"/>
                  </a:cubicBezTo>
                  <a:close/>
                  <a:moveTo>
                    <a:pt x="878" y="80"/>
                  </a:moveTo>
                  <a:cubicBezTo>
                    <a:pt x="240" y="80"/>
                    <a:pt x="240" y="80"/>
                    <a:pt x="240" y="80"/>
                  </a:cubicBezTo>
                  <a:cubicBezTo>
                    <a:pt x="152" y="80"/>
                    <a:pt x="80" y="152"/>
                    <a:pt x="80" y="240"/>
                  </a:cubicBezTo>
                  <a:cubicBezTo>
                    <a:pt x="80" y="1520"/>
                    <a:pt x="80" y="1520"/>
                    <a:pt x="80" y="1520"/>
                  </a:cubicBezTo>
                  <a:cubicBezTo>
                    <a:pt x="80" y="1608"/>
                    <a:pt x="152" y="1680"/>
                    <a:pt x="240" y="1680"/>
                  </a:cubicBezTo>
                  <a:cubicBezTo>
                    <a:pt x="878" y="1680"/>
                    <a:pt x="878" y="1680"/>
                    <a:pt x="878" y="1680"/>
                  </a:cubicBezTo>
                  <a:cubicBezTo>
                    <a:pt x="966" y="1680"/>
                    <a:pt x="1038" y="1608"/>
                    <a:pt x="1038" y="1520"/>
                  </a:cubicBezTo>
                  <a:cubicBezTo>
                    <a:pt x="1038" y="240"/>
                    <a:pt x="1038" y="240"/>
                    <a:pt x="1038" y="240"/>
                  </a:cubicBezTo>
                  <a:cubicBezTo>
                    <a:pt x="1038" y="152"/>
                    <a:pt x="966" y="80"/>
                    <a:pt x="878" y="80"/>
                  </a:cubicBezTo>
                  <a:close/>
                  <a:moveTo>
                    <a:pt x="560" y="1440"/>
                  </a:moveTo>
                  <a:cubicBezTo>
                    <a:pt x="604" y="1440"/>
                    <a:pt x="640" y="1476"/>
                    <a:pt x="640" y="1520"/>
                  </a:cubicBezTo>
                  <a:cubicBezTo>
                    <a:pt x="640" y="1564"/>
                    <a:pt x="604" y="1600"/>
                    <a:pt x="560" y="1600"/>
                  </a:cubicBezTo>
                  <a:cubicBezTo>
                    <a:pt x="516" y="1600"/>
                    <a:pt x="480" y="1564"/>
                    <a:pt x="480" y="1520"/>
                  </a:cubicBezTo>
                  <a:cubicBezTo>
                    <a:pt x="480" y="1476"/>
                    <a:pt x="516" y="1440"/>
                    <a:pt x="560" y="1440"/>
                  </a:cubicBezTo>
                  <a:close/>
                  <a:moveTo>
                    <a:pt x="960" y="240"/>
                  </a:moveTo>
                  <a:cubicBezTo>
                    <a:pt x="960" y="1360"/>
                    <a:pt x="960" y="1360"/>
                    <a:pt x="960" y="1360"/>
                  </a:cubicBezTo>
                  <a:cubicBezTo>
                    <a:pt x="160" y="1360"/>
                    <a:pt x="160" y="1360"/>
                    <a:pt x="160" y="1360"/>
                  </a:cubicBezTo>
                  <a:cubicBezTo>
                    <a:pt x="160" y="240"/>
                    <a:pt x="160" y="240"/>
                    <a:pt x="160" y="240"/>
                  </a:cubicBezTo>
                  <a:lnTo>
                    <a:pt x="960" y="240"/>
                  </a:lnTo>
                  <a:close/>
                  <a:moveTo>
                    <a:pt x="880" y="320"/>
                  </a:moveTo>
                  <a:cubicBezTo>
                    <a:pt x="240" y="320"/>
                    <a:pt x="240" y="320"/>
                    <a:pt x="240" y="320"/>
                  </a:cubicBezTo>
                  <a:cubicBezTo>
                    <a:pt x="240" y="1280"/>
                    <a:pt x="240" y="1280"/>
                    <a:pt x="240" y="1280"/>
                  </a:cubicBezTo>
                  <a:cubicBezTo>
                    <a:pt x="880" y="1280"/>
                    <a:pt x="880" y="1280"/>
                    <a:pt x="880" y="1280"/>
                  </a:cubicBezTo>
                  <a:lnTo>
                    <a:pt x="880" y="3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grpSp>
      <p:sp>
        <p:nvSpPr>
          <p:cNvPr id="418" name="Freeform 9">
            <a:extLst>
              <a:ext uri="{FF2B5EF4-FFF2-40B4-BE49-F238E27FC236}">
                <a16:creationId xmlns:a16="http://schemas.microsoft.com/office/drawing/2014/main" id="{4D5F45C8-7D6D-44C0-A722-49C5ACCD0F01}"/>
              </a:ext>
            </a:extLst>
          </p:cNvPr>
          <p:cNvSpPr>
            <a:spLocks noChangeAspect="1" noEditPoints="1"/>
          </p:cNvSpPr>
          <p:nvPr/>
        </p:nvSpPr>
        <p:spPr bwMode="auto">
          <a:xfrm>
            <a:off x="4178648" y="4237967"/>
            <a:ext cx="259458" cy="350578"/>
          </a:xfrm>
          <a:custGeom>
            <a:avLst/>
            <a:gdLst>
              <a:gd name="T0" fmla="*/ 849 w 1538"/>
              <a:gd name="T1" fmla="*/ 1120 h 2080"/>
              <a:gd name="T2" fmla="*/ 1089 w 1538"/>
              <a:gd name="T3" fmla="*/ 1360 h 2080"/>
              <a:gd name="T4" fmla="*/ 849 w 1538"/>
              <a:gd name="T5" fmla="*/ 1600 h 2080"/>
              <a:gd name="T6" fmla="*/ 609 w 1538"/>
              <a:gd name="T7" fmla="*/ 1360 h 2080"/>
              <a:gd name="T8" fmla="*/ 849 w 1538"/>
              <a:gd name="T9" fmla="*/ 1120 h 2080"/>
              <a:gd name="T10" fmla="*/ 1089 w 1538"/>
              <a:gd name="T11" fmla="*/ 80 h 2080"/>
              <a:gd name="T12" fmla="*/ 1009 w 1538"/>
              <a:gd name="T13" fmla="*/ 80 h 2080"/>
              <a:gd name="T14" fmla="*/ 1009 w 1538"/>
              <a:gd name="T15" fmla="*/ 580 h 2080"/>
              <a:gd name="T16" fmla="*/ 1043 w 1538"/>
              <a:gd name="T17" fmla="*/ 732 h 2080"/>
              <a:gd name="T18" fmla="*/ 1512 w 1538"/>
              <a:gd name="T19" fmla="*/ 1738 h 2080"/>
              <a:gd name="T20" fmla="*/ 1535 w 1538"/>
              <a:gd name="T21" fmla="*/ 1856 h 2080"/>
              <a:gd name="T22" fmla="*/ 1411 w 1538"/>
              <a:gd name="T23" fmla="*/ 2051 h 2080"/>
              <a:gd name="T24" fmla="*/ 1295 w 1538"/>
              <a:gd name="T25" fmla="*/ 2080 h 2080"/>
              <a:gd name="T26" fmla="*/ 243 w 1538"/>
              <a:gd name="T27" fmla="*/ 2080 h 2080"/>
              <a:gd name="T28" fmla="*/ 127 w 1538"/>
              <a:gd name="T29" fmla="*/ 2051 h 2080"/>
              <a:gd name="T30" fmla="*/ 3 w 1538"/>
              <a:gd name="T31" fmla="*/ 1856 h 2080"/>
              <a:gd name="T32" fmla="*/ 26 w 1538"/>
              <a:gd name="T33" fmla="*/ 1738 h 2080"/>
              <a:gd name="T34" fmla="*/ 495 w 1538"/>
              <a:gd name="T35" fmla="*/ 732 h 2080"/>
              <a:gd name="T36" fmla="*/ 529 w 1538"/>
              <a:gd name="T37" fmla="*/ 580 h 2080"/>
              <a:gd name="T38" fmla="*/ 529 w 1538"/>
              <a:gd name="T39" fmla="*/ 80 h 2080"/>
              <a:gd name="T40" fmla="*/ 449 w 1538"/>
              <a:gd name="T41" fmla="*/ 80 h 2080"/>
              <a:gd name="T42" fmla="*/ 449 w 1538"/>
              <a:gd name="T43" fmla="*/ 0 h 2080"/>
              <a:gd name="T44" fmla="*/ 609 w 1538"/>
              <a:gd name="T45" fmla="*/ 0 h 2080"/>
              <a:gd name="T46" fmla="*/ 609 w 1538"/>
              <a:gd name="T47" fmla="*/ 580 h 2080"/>
              <a:gd name="T48" fmla="*/ 568 w 1538"/>
              <a:gd name="T49" fmla="*/ 766 h 2080"/>
              <a:gd name="T50" fmla="*/ 477 w 1538"/>
              <a:gd name="T51" fmla="*/ 960 h 2080"/>
              <a:gd name="T52" fmla="*/ 1061 w 1538"/>
              <a:gd name="T53" fmla="*/ 960 h 2080"/>
              <a:gd name="T54" fmla="*/ 970 w 1538"/>
              <a:gd name="T55" fmla="*/ 766 h 2080"/>
              <a:gd name="T56" fmla="*/ 929 w 1538"/>
              <a:gd name="T57" fmla="*/ 580 h 2080"/>
              <a:gd name="T58" fmla="*/ 929 w 1538"/>
              <a:gd name="T59" fmla="*/ 0 h 2080"/>
              <a:gd name="T60" fmla="*/ 1089 w 1538"/>
              <a:gd name="T61" fmla="*/ 0 h 2080"/>
              <a:gd name="T62" fmla="*/ 1089 w 1538"/>
              <a:gd name="T63" fmla="*/ 80 h 2080"/>
              <a:gd name="T64" fmla="*/ 439 w 1538"/>
              <a:gd name="T65" fmla="*/ 1040 h 2080"/>
              <a:gd name="T66" fmla="*/ 98 w 1538"/>
              <a:gd name="T67" fmla="*/ 1772 h 2080"/>
              <a:gd name="T68" fmla="*/ 83 w 1538"/>
              <a:gd name="T69" fmla="*/ 1851 h 2080"/>
              <a:gd name="T70" fmla="*/ 166 w 1538"/>
              <a:gd name="T71" fmla="*/ 1981 h 2080"/>
              <a:gd name="T72" fmla="*/ 243 w 1538"/>
              <a:gd name="T73" fmla="*/ 2000 h 2080"/>
              <a:gd name="T74" fmla="*/ 1295 w 1538"/>
              <a:gd name="T75" fmla="*/ 2000 h 2080"/>
              <a:gd name="T76" fmla="*/ 1372 w 1538"/>
              <a:gd name="T77" fmla="*/ 1981 h 2080"/>
              <a:gd name="T78" fmla="*/ 1455 w 1538"/>
              <a:gd name="T79" fmla="*/ 1851 h 2080"/>
              <a:gd name="T80" fmla="*/ 1440 w 1538"/>
              <a:gd name="T81" fmla="*/ 1772 h 2080"/>
              <a:gd name="T82" fmla="*/ 1099 w 1538"/>
              <a:gd name="T83" fmla="*/ 1040 h 2080"/>
              <a:gd name="T84" fmla="*/ 439 w 1538"/>
              <a:gd name="T85" fmla="*/ 1040 h 2080"/>
              <a:gd name="T86" fmla="*/ 629 w 1538"/>
              <a:gd name="T87" fmla="*/ 1640 h 2080"/>
              <a:gd name="T88" fmla="*/ 769 w 1538"/>
              <a:gd name="T89" fmla="*/ 1780 h 2080"/>
              <a:gd name="T90" fmla="*/ 629 w 1538"/>
              <a:gd name="T91" fmla="*/ 1920 h 2080"/>
              <a:gd name="T92" fmla="*/ 489 w 1538"/>
              <a:gd name="T93" fmla="*/ 1780 h 2080"/>
              <a:gd name="T94" fmla="*/ 629 w 1538"/>
              <a:gd name="T95" fmla="*/ 1640 h 2080"/>
              <a:gd name="T96" fmla="*/ 629 w 1538"/>
              <a:gd name="T97" fmla="*/ 1720 h 2080"/>
              <a:gd name="T98" fmla="*/ 569 w 1538"/>
              <a:gd name="T99" fmla="*/ 1780 h 2080"/>
              <a:gd name="T100" fmla="*/ 629 w 1538"/>
              <a:gd name="T101" fmla="*/ 1840 h 2080"/>
              <a:gd name="T102" fmla="*/ 689 w 1538"/>
              <a:gd name="T103" fmla="*/ 1780 h 2080"/>
              <a:gd name="T104" fmla="*/ 629 w 1538"/>
              <a:gd name="T105" fmla="*/ 1720 h 2080"/>
              <a:gd name="T106" fmla="*/ 849 w 1538"/>
              <a:gd name="T107" fmla="*/ 1200 h 2080"/>
              <a:gd name="T108" fmla="*/ 689 w 1538"/>
              <a:gd name="T109" fmla="*/ 1360 h 2080"/>
              <a:gd name="T110" fmla="*/ 849 w 1538"/>
              <a:gd name="T111" fmla="*/ 1520 h 2080"/>
              <a:gd name="T112" fmla="*/ 1009 w 1538"/>
              <a:gd name="T113" fmla="*/ 1360 h 2080"/>
              <a:gd name="T114" fmla="*/ 849 w 1538"/>
              <a:gd name="T115" fmla="*/ 120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8" h="2080">
                <a:moveTo>
                  <a:pt x="849" y="1120"/>
                </a:moveTo>
                <a:cubicBezTo>
                  <a:pt x="981" y="1120"/>
                  <a:pt x="1089" y="1228"/>
                  <a:pt x="1089" y="1360"/>
                </a:cubicBezTo>
                <a:cubicBezTo>
                  <a:pt x="1089" y="1492"/>
                  <a:pt x="981" y="1600"/>
                  <a:pt x="849" y="1600"/>
                </a:cubicBezTo>
                <a:cubicBezTo>
                  <a:pt x="717" y="1600"/>
                  <a:pt x="609" y="1492"/>
                  <a:pt x="609" y="1360"/>
                </a:cubicBezTo>
                <a:cubicBezTo>
                  <a:pt x="609" y="1228"/>
                  <a:pt x="717" y="1120"/>
                  <a:pt x="849" y="1120"/>
                </a:cubicBezTo>
                <a:close/>
                <a:moveTo>
                  <a:pt x="1089" y="80"/>
                </a:moveTo>
                <a:cubicBezTo>
                  <a:pt x="1009" y="80"/>
                  <a:pt x="1009" y="80"/>
                  <a:pt x="1009" y="80"/>
                </a:cubicBezTo>
                <a:cubicBezTo>
                  <a:pt x="1009" y="580"/>
                  <a:pt x="1009" y="580"/>
                  <a:pt x="1009" y="580"/>
                </a:cubicBezTo>
                <a:cubicBezTo>
                  <a:pt x="1009" y="635"/>
                  <a:pt x="1019" y="681"/>
                  <a:pt x="1043" y="732"/>
                </a:cubicBezTo>
                <a:cubicBezTo>
                  <a:pt x="1512" y="1738"/>
                  <a:pt x="1512" y="1738"/>
                  <a:pt x="1512" y="1738"/>
                </a:cubicBezTo>
                <a:cubicBezTo>
                  <a:pt x="1530" y="1777"/>
                  <a:pt x="1538" y="1816"/>
                  <a:pt x="1535" y="1856"/>
                </a:cubicBezTo>
                <a:cubicBezTo>
                  <a:pt x="1530" y="1936"/>
                  <a:pt x="1481" y="2012"/>
                  <a:pt x="1411" y="2051"/>
                </a:cubicBezTo>
                <a:cubicBezTo>
                  <a:pt x="1376" y="2070"/>
                  <a:pt x="1337" y="2080"/>
                  <a:pt x="1295" y="2080"/>
                </a:cubicBezTo>
                <a:cubicBezTo>
                  <a:pt x="243" y="2080"/>
                  <a:pt x="243" y="2080"/>
                  <a:pt x="243" y="2080"/>
                </a:cubicBezTo>
                <a:cubicBezTo>
                  <a:pt x="201" y="2080"/>
                  <a:pt x="162" y="2070"/>
                  <a:pt x="127" y="2051"/>
                </a:cubicBezTo>
                <a:cubicBezTo>
                  <a:pt x="57" y="2012"/>
                  <a:pt x="8" y="1936"/>
                  <a:pt x="3" y="1856"/>
                </a:cubicBezTo>
                <a:cubicBezTo>
                  <a:pt x="0" y="1816"/>
                  <a:pt x="8" y="1777"/>
                  <a:pt x="26" y="1738"/>
                </a:cubicBezTo>
                <a:cubicBezTo>
                  <a:pt x="495" y="732"/>
                  <a:pt x="495" y="732"/>
                  <a:pt x="495" y="732"/>
                </a:cubicBezTo>
                <a:cubicBezTo>
                  <a:pt x="519" y="681"/>
                  <a:pt x="529" y="635"/>
                  <a:pt x="529" y="580"/>
                </a:cubicBezTo>
                <a:cubicBezTo>
                  <a:pt x="529" y="80"/>
                  <a:pt x="529" y="80"/>
                  <a:pt x="529" y="80"/>
                </a:cubicBezTo>
                <a:cubicBezTo>
                  <a:pt x="449" y="80"/>
                  <a:pt x="449" y="80"/>
                  <a:pt x="449" y="80"/>
                </a:cubicBezTo>
                <a:cubicBezTo>
                  <a:pt x="449" y="0"/>
                  <a:pt x="449" y="0"/>
                  <a:pt x="449" y="0"/>
                </a:cubicBezTo>
                <a:cubicBezTo>
                  <a:pt x="609" y="0"/>
                  <a:pt x="609" y="0"/>
                  <a:pt x="609" y="0"/>
                </a:cubicBezTo>
                <a:cubicBezTo>
                  <a:pt x="609" y="580"/>
                  <a:pt x="609" y="580"/>
                  <a:pt x="609" y="580"/>
                </a:cubicBezTo>
                <a:cubicBezTo>
                  <a:pt x="609" y="645"/>
                  <a:pt x="595" y="706"/>
                  <a:pt x="568" y="766"/>
                </a:cubicBezTo>
                <a:cubicBezTo>
                  <a:pt x="477" y="960"/>
                  <a:pt x="477" y="960"/>
                  <a:pt x="477" y="960"/>
                </a:cubicBezTo>
                <a:cubicBezTo>
                  <a:pt x="1061" y="960"/>
                  <a:pt x="1061" y="960"/>
                  <a:pt x="1061" y="960"/>
                </a:cubicBezTo>
                <a:cubicBezTo>
                  <a:pt x="970" y="766"/>
                  <a:pt x="970" y="766"/>
                  <a:pt x="970" y="766"/>
                </a:cubicBezTo>
                <a:cubicBezTo>
                  <a:pt x="943" y="706"/>
                  <a:pt x="929" y="645"/>
                  <a:pt x="929" y="580"/>
                </a:cubicBezTo>
                <a:cubicBezTo>
                  <a:pt x="929" y="0"/>
                  <a:pt x="929" y="0"/>
                  <a:pt x="929" y="0"/>
                </a:cubicBezTo>
                <a:cubicBezTo>
                  <a:pt x="1089" y="0"/>
                  <a:pt x="1089" y="0"/>
                  <a:pt x="1089" y="0"/>
                </a:cubicBezTo>
                <a:lnTo>
                  <a:pt x="1089" y="80"/>
                </a:lnTo>
                <a:close/>
                <a:moveTo>
                  <a:pt x="439" y="1040"/>
                </a:moveTo>
                <a:cubicBezTo>
                  <a:pt x="98" y="1772"/>
                  <a:pt x="98" y="1772"/>
                  <a:pt x="98" y="1772"/>
                </a:cubicBezTo>
                <a:cubicBezTo>
                  <a:pt x="86" y="1798"/>
                  <a:pt x="81" y="1824"/>
                  <a:pt x="83" y="1851"/>
                </a:cubicBezTo>
                <a:cubicBezTo>
                  <a:pt x="86" y="1904"/>
                  <a:pt x="119" y="1955"/>
                  <a:pt x="166" y="1981"/>
                </a:cubicBezTo>
                <a:cubicBezTo>
                  <a:pt x="188" y="1994"/>
                  <a:pt x="215" y="2000"/>
                  <a:pt x="243" y="2000"/>
                </a:cubicBezTo>
                <a:cubicBezTo>
                  <a:pt x="1295" y="2000"/>
                  <a:pt x="1295" y="2000"/>
                  <a:pt x="1295" y="2000"/>
                </a:cubicBezTo>
                <a:cubicBezTo>
                  <a:pt x="1323" y="2000"/>
                  <a:pt x="1350" y="1994"/>
                  <a:pt x="1372" y="1981"/>
                </a:cubicBezTo>
                <a:cubicBezTo>
                  <a:pt x="1419" y="1955"/>
                  <a:pt x="1452" y="1904"/>
                  <a:pt x="1455" y="1851"/>
                </a:cubicBezTo>
                <a:cubicBezTo>
                  <a:pt x="1457" y="1824"/>
                  <a:pt x="1452" y="1798"/>
                  <a:pt x="1440" y="1772"/>
                </a:cubicBezTo>
                <a:cubicBezTo>
                  <a:pt x="1099" y="1040"/>
                  <a:pt x="1099" y="1040"/>
                  <a:pt x="1099" y="1040"/>
                </a:cubicBezTo>
                <a:lnTo>
                  <a:pt x="439" y="1040"/>
                </a:lnTo>
                <a:close/>
                <a:moveTo>
                  <a:pt x="629" y="1640"/>
                </a:moveTo>
                <a:cubicBezTo>
                  <a:pt x="706" y="1640"/>
                  <a:pt x="769" y="1703"/>
                  <a:pt x="769" y="1780"/>
                </a:cubicBezTo>
                <a:cubicBezTo>
                  <a:pt x="769" y="1857"/>
                  <a:pt x="706" y="1920"/>
                  <a:pt x="629" y="1920"/>
                </a:cubicBezTo>
                <a:cubicBezTo>
                  <a:pt x="552" y="1920"/>
                  <a:pt x="489" y="1857"/>
                  <a:pt x="489" y="1780"/>
                </a:cubicBezTo>
                <a:cubicBezTo>
                  <a:pt x="489" y="1703"/>
                  <a:pt x="552" y="1640"/>
                  <a:pt x="629" y="1640"/>
                </a:cubicBezTo>
                <a:close/>
                <a:moveTo>
                  <a:pt x="629" y="1720"/>
                </a:moveTo>
                <a:cubicBezTo>
                  <a:pt x="596" y="1720"/>
                  <a:pt x="569" y="1747"/>
                  <a:pt x="569" y="1780"/>
                </a:cubicBezTo>
                <a:cubicBezTo>
                  <a:pt x="569" y="1813"/>
                  <a:pt x="596" y="1840"/>
                  <a:pt x="629" y="1840"/>
                </a:cubicBezTo>
                <a:cubicBezTo>
                  <a:pt x="662" y="1840"/>
                  <a:pt x="689" y="1813"/>
                  <a:pt x="689" y="1780"/>
                </a:cubicBezTo>
                <a:cubicBezTo>
                  <a:pt x="689" y="1747"/>
                  <a:pt x="662" y="1720"/>
                  <a:pt x="629" y="1720"/>
                </a:cubicBezTo>
                <a:close/>
                <a:moveTo>
                  <a:pt x="849" y="1200"/>
                </a:moveTo>
                <a:cubicBezTo>
                  <a:pt x="761" y="1200"/>
                  <a:pt x="689" y="1272"/>
                  <a:pt x="689" y="1360"/>
                </a:cubicBezTo>
                <a:cubicBezTo>
                  <a:pt x="689" y="1448"/>
                  <a:pt x="761" y="1520"/>
                  <a:pt x="849" y="1520"/>
                </a:cubicBezTo>
                <a:cubicBezTo>
                  <a:pt x="937" y="1520"/>
                  <a:pt x="1009" y="1448"/>
                  <a:pt x="1009" y="1360"/>
                </a:cubicBezTo>
                <a:cubicBezTo>
                  <a:pt x="1009" y="1272"/>
                  <a:pt x="937" y="1200"/>
                  <a:pt x="849" y="1200"/>
                </a:cubicBezTo>
                <a:close/>
              </a:path>
            </a:pathLst>
          </a:custGeom>
          <a:solidFill>
            <a:srgbClr val="156C9C"/>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300" b="1" i="0" u="none" strike="noStrike" kern="0" cap="none" spc="0" normalizeH="0" baseline="0" noProof="0" dirty="0" smtClean="0">
              <a:ln>
                <a:noFill/>
              </a:ln>
              <a:solidFill>
                <a:srgbClr val="000000"/>
              </a:solidFill>
              <a:effectLst/>
              <a:uLnTx/>
              <a:uFillTx/>
              <a:sym typeface="+mn-lt"/>
            </a:endParaRPr>
          </a:p>
        </p:txBody>
      </p:sp>
      <p:grpSp>
        <p:nvGrpSpPr>
          <p:cNvPr id="3" name="Groupe 2"/>
          <p:cNvGrpSpPr/>
          <p:nvPr/>
        </p:nvGrpSpPr>
        <p:grpSpPr>
          <a:xfrm>
            <a:off x="2262669" y="3480648"/>
            <a:ext cx="5453506" cy="2822088"/>
            <a:chOff x="2262669" y="3480648"/>
            <a:chExt cx="4863176" cy="2822088"/>
          </a:xfrm>
        </p:grpSpPr>
        <p:sp>
          <p:nvSpPr>
            <p:cNvPr id="231" name="RBContent5">
              <a:extLst>
                <a:ext uri="{FF2B5EF4-FFF2-40B4-BE49-F238E27FC236}">
                  <a16:creationId xmlns:a16="http://schemas.microsoft.com/office/drawing/2014/main" id="{AC6B67E3-FB68-43CE-9D93-7A1C540CEB70}"/>
                </a:ext>
              </a:extLst>
            </p:cNvPr>
            <p:cNvSpPr txBox="1">
              <a:spLocks/>
            </p:cNvSpPr>
            <p:nvPr/>
          </p:nvSpPr>
          <p:spPr>
            <a:xfrm>
              <a:off x="4000461" y="3480648"/>
              <a:ext cx="1378194" cy="186936"/>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fr-FR" sz="1300" b="1" dirty="0" smtClean="0">
                  <a:solidFill>
                    <a:srgbClr val="000000"/>
                  </a:solidFill>
                  <a:sym typeface="+mn-lt"/>
                </a:rPr>
                <a:t>Stock stratégique</a:t>
              </a:r>
              <a:endParaRPr lang="fr-FR" sz="1300" b="1" dirty="0">
                <a:solidFill>
                  <a:srgbClr val="000000"/>
                </a:solidFill>
                <a:sym typeface="+mn-lt"/>
              </a:endParaRPr>
            </a:p>
          </p:txBody>
        </p:sp>
        <p:sp>
          <p:nvSpPr>
            <p:cNvPr id="232" name="RBContent5">
              <a:extLst>
                <a:ext uri="{FF2B5EF4-FFF2-40B4-BE49-F238E27FC236}">
                  <a16:creationId xmlns:a16="http://schemas.microsoft.com/office/drawing/2014/main" id="{AD8B54B5-9DA1-4D80-9FCD-FCA2909B15D7}"/>
                </a:ext>
              </a:extLst>
            </p:cNvPr>
            <p:cNvSpPr txBox="1">
              <a:spLocks/>
            </p:cNvSpPr>
            <p:nvPr/>
          </p:nvSpPr>
          <p:spPr>
            <a:xfrm>
              <a:off x="6079920" y="5402490"/>
              <a:ext cx="1009320" cy="900246"/>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fr-FR" sz="1300" b="1" dirty="0">
                  <a:solidFill>
                    <a:srgbClr val="000000"/>
                  </a:solidFill>
                  <a:sym typeface="+mn-lt"/>
                </a:rPr>
                <a:t>3 900 </a:t>
              </a:r>
              <a:r>
                <a:rPr lang="fr-FR" sz="1300" b="1" dirty="0" err="1">
                  <a:solidFill>
                    <a:srgbClr val="000000"/>
                  </a:solidFill>
                  <a:sym typeface="+mn-lt"/>
                </a:rPr>
                <a:t>établisse-ments</a:t>
              </a:r>
              <a:r>
                <a:rPr lang="fr-FR" sz="1300" b="1" dirty="0">
                  <a:solidFill>
                    <a:srgbClr val="000000"/>
                  </a:solidFill>
                  <a:sym typeface="+mn-lt"/>
                </a:rPr>
                <a:t> de santé et 23 000 </a:t>
              </a:r>
              <a:r>
                <a:rPr lang="fr-FR" sz="1300" b="1" dirty="0" err="1">
                  <a:solidFill>
                    <a:srgbClr val="000000"/>
                  </a:solidFill>
                  <a:sym typeface="+mn-lt"/>
                </a:rPr>
                <a:t>ESMS</a:t>
              </a:r>
              <a:endParaRPr lang="fr-FR" sz="1300" b="1" dirty="0">
                <a:solidFill>
                  <a:srgbClr val="000000"/>
                </a:solidFill>
                <a:sym typeface="+mn-lt"/>
              </a:endParaRPr>
            </a:p>
          </p:txBody>
        </p:sp>
        <p:sp>
          <p:nvSpPr>
            <p:cNvPr id="240" name="RBContent5">
              <a:extLst>
                <a:ext uri="{FF2B5EF4-FFF2-40B4-BE49-F238E27FC236}">
                  <a16:creationId xmlns:a16="http://schemas.microsoft.com/office/drawing/2014/main" id="{7DA87469-8ACE-4EB4-AE24-23B32D78023B}"/>
                </a:ext>
              </a:extLst>
            </p:cNvPr>
            <p:cNvSpPr txBox="1">
              <a:spLocks/>
            </p:cNvSpPr>
            <p:nvPr/>
          </p:nvSpPr>
          <p:spPr>
            <a:xfrm>
              <a:off x="5903790" y="4229776"/>
              <a:ext cx="1222055" cy="593374"/>
            </a:xfrm>
            <a:prstGeom prst="rect">
              <a:avLst/>
            </a:prstGeom>
            <a:noFill/>
            <a:ln w="9525">
              <a:noFill/>
              <a:prstDash val="dash"/>
            </a:ln>
          </p:spPr>
          <p:txBody>
            <a:bodyPr vert="horz" wrap="square" lIns="72000" tIns="36000" rIns="72000" bIns="36000" rtlCol="0">
              <a:noAutofit/>
            </a:bodyPr>
            <a:lstStyle/>
            <a:p>
              <a:pPr algn="ctr" fontAlgn="base">
                <a:lnSpc>
                  <a:spcPct val="90000"/>
                </a:lnSpc>
                <a:spcBef>
                  <a:spcPts val="400"/>
                </a:spcBef>
                <a:spcAft>
                  <a:spcPct val="0"/>
                </a:spcAft>
                <a:buSzPct val="100000"/>
              </a:pPr>
              <a:r>
                <a:rPr lang="fr-FR" sz="1300" b="1" dirty="0" smtClean="0">
                  <a:solidFill>
                    <a:srgbClr val="000000"/>
                  </a:solidFill>
                  <a:sym typeface="+mn-lt"/>
                </a:rPr>
                <a:t>Consortium</a:t>
              </a:r>
              <a:endParaRPr lang="fr-FR" sz="1300" dirty="0">
                <a:solidFill>
                  <a:srgbClr val="000000"/>
                </a:solidFill>
                <a:sym typeface="+mn-lt"/>
              </a:endParaRPr>
            </a:p>
          </p:txBody>
        </p:sp>
        <p:sp>
          <p:nvSpPr>
            <p:cNvPr id="255" name="RBContent5">
              <a:extLst>
                <a:ext uri="{FF2B5EF4-FFF2-40B4-BE49-F238E27FC236}">
                  <a16:creationId xmlns:a16="http://schemas.microsoft.com/office/drawing/2014/main" id="{8B72D802-CB66-4386-B6A0-BF41F53D2631}"/>
                </a:ext>
              </a:extLst>
            </p:cNvPr>
            <p:cNvSpPr txBox="1">
              <a:spLocks/>
            </p:cNvSpPr>
            <p:nvPr/>
          </p:nvSpPr>
          <p:spPr>
            <a:xfrm>
              <a:off x="4495320" y="4628747"/>
              <a:ext cx="1395988" cy="720197"/>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fr-FR" sz="1300" b="1" dirty="0" smtClean="0">
                  <a:solidFill>
                    <a:srgbClr val="000000"/>
                  </a:solidFill>
                  <a:sym typeface="+mn-lt"/>
                </a:rPr>
                <a:t>250 </a:t>
              </a:r>
              <a:r>
                <a:rPr lang="fr-FR" sz="1300" b="1" dirty="0">
                  <a:solidFill>
                    <a:srgbClr val="000000"/>
                  </a:solidFill>
                  <a:sym typeface="+mn-lt"/>
                </a:rPr>
                <a:t>principaux </a:t>
              </a:r>
              <a:r>
                <a:rPr lang="fr-FR" sz="1300" b="1" dirty="0" smtClean="0">
                  <a:solidFill>
                    <a:srgbClr val="000000"/>
                  </a:solidFill>
                  <a:sym typeface="+mn-lt"/>
                </a:rPr>
                <a:t>établissements </a:t>
              </a:r>
              <a:br>
                <a:rPr lang="fr-FR" sz="1300" b="1" dirty="0" smtClean="0">
                  <a:solidFill>
                    <a:srgbClr val="000000"/>
                  </a:solidFill>
                  <a:sym typeface="+mn-lt"/>
                </a:rPr>
              </a:br>
              <a:r>
                <a:rPr lang="fr-FR" sz="1300" b="1" dirty="0" smtClean="0">
                  <a:solidFill>
                    <a:srgbClr val="000000"/>
                  </a:solidFill>
                  <a:sym typeface="+mn-lt"/>
                </a:rPr>
                <a:t>publics de santé et </a:t>
              </a:r>
              <a:br>
                <a:rPr lang="fr-FR" sz="1300" b="1" dirty="0" smtClean="0">
                  <a:solidFill>
                    <a:srgbClr val="000000"/>
                  </a:solidFill>
                  <a:sym typeface="+mn-lt"/>
                </a:rPr>
              </a:br>
              <a:r>
                <a:rPr lang="fr-FR" sz="1300" b="1" dirty="0" smtClean="0">
                  <a:solidFill>
                    <a:srgbClr val="000000"/>
                  </a:solidFill>
                  <a:sym typeface="+mn-lt"/>
                </a:rPr>
                <a:t>Outre-mer</a:t>
              </a:r>
              <a:endParaRPr lang="fr-FR" sz="1300" b="1" dirty="0">
                <a:solidFill>
                  <a:srgbClr val="000000"/>
                </a:solidFill>
                <a:sym typeface="+mn-lt"/>
              </a:endParaRPr>
            </a:p>
          </p:txBody>
        </p:sp>
        <p:sp>
          <p:nvSpPr>
            <p:cNvPr id="256" name="RBContent5">
              <a:extLst>
                <a:ext uri="{FF2B5EF4-FFF2-40B4-BE49-F238E27FC236}">
                  <a16:creationId xmlns:a16="http://schemas.microsoft.com/office/drawing/2014/main" id="{FA654EFE-C10A-4972-87EC-E65AD8EF4526}"/>
                </a:ext>
              </a:extLst>
            </p:cNvPr>
            <p:cNvSpPr txBox="1">
              <a:spLocks/>
            </p:cNvSpPr>
            <p:nvPr/>
          </p:nvSpPr>
          <p:spPr>
            <a:xfrm>
              <a:off x="2262669" y="4618474"/>
              <a:ext cx="1306772" cy="540148"/>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fr-FR" sz="1300" dirty="0" smtClean="0">
                  <a:solidFill>
                    <a:srgbClr val="000000"/>
                  </a:solidFill>
                  <a:sym typeface="+mn-lt"/>
                </a:rPr>
                <a:t>Grossiste, dépositaire </a:t>
              </a:r>
              <a:r>
                <a:rPr lang="fr-FR" sz="1300" dirty="0">
                  <a:solidFill>
                    <a:srgbClr val="000000"/>
                  </a:solidFill>
                  <a:sym typeface="+mn-lt"/>
                </a:rPr>
                <a:t>et agences</a:t>
              </a:r>
            </a:p>
          </p:txBody>
        </p:sp>
        <p:sp>
          <p:nvSpPr>
            <p:cNvPr id="257" name="RBContent5">
              <a:extLst>
                <a:ext uri="{FF2B5EF4-FFF2-40B4-BE49-F238E27FC236}">
                  <a16:creationId xmlns:a16="http://schemas.microsoft.com/office/drawing/2014/main" id="{5F2812C7-E624-4AB5-976A-D2EDF9ABD921}"/>
                </a:ext>
              </a:extLst>
            </p:cNvPr>
            <p:cNvSpPr txBox="1">
              <a:spLocks/>
            </p:cNvSpPr>
            <p:nvPr/>
          </p:nvSpPr>
          <p:spPr>
            <a:xfrm>
              <a:off x="2541329" y="5750702"/>
              <a:ext cx="749452" cy="180049"/>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fr-FR" sz="1300" dirty="0">
                  <a:solidFill>
                    <a:srgbClr val="000000"/>
                  </a:solidFill>
                  <a:sym typeface="+mn-lt"/>
                </a:rPr>
                <a:t>Praticiens</a:t>
              </a:r>
            </a:p>
          </p:txBody>
        </p:sp>
        <p:sp>
          <p:nvSpPr>
            <p:cNvPr id="338" name="RBContent5">
              <a:extLst>
                <a:ext uri="{FF2B5EF4-FFF2-40B4-BE49-F238E27FC236}">
                  <a16:creationId xmlns:a16="http://schemas.microsoft.com/office/drawing/2014/main" id="{FD702971-5D5F-4287-8F9F-E7528AE2B802}"/>
                </a:ext>
              </a:extLst>
            </p:cNvPr>
            <p:cNvSpPr txBox="1">
              <a:spLocks/>
            </p:cNvSpPr>
            <p:nvPr/>
          </p:nvSpPr>
          <p:spPr>
            <a:xfrm>
              <a:off x="2462185" y="5340477"/>
              <a:ext cx="942348" cy="360099"/>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fr-FR" sz="1300" dirty="0">
                  <a:solidFill>
                    <a:srgbClr val="000000"/>
                  </a:solidFill>
                  <a:sym typeface="+mn-lt"/>
                </a:rPr>
                <a:t>Officines (</a:t>
              </a:r>
              <a:r>
                <a:rPr lang="fr-FR" sz="1300" dirty="0" err="1">
                  <a:solidFill>
                    <a:srgbClr val="000000"/>
                  </a:solidFill>
                  <a:sym typeface="+mn-lt"/>
                </a:rPr>
                <a:t>21k</a:t>
              </a:r>
              <a:r>
                <a:rPr lang="fr-FR" sz="1300" dirty="0">
                  <a:solidFill>
                    <a:srgbClr val="000000"/>
                  </a:solidFill>
                  <a:sym typeface="+mn-lt"/>
                </a:rPr>
                <a:t>)</a:t>
              </a:r>
              <a:endParaRPr lang="fr-FR" sz="1300" i="1" dirty="0">
                <a:solidFill>
                  <a:srgbClr val="000000"/>
                </a:solidFill>
                <a:sym typeface="+mn-lt"/>
              </a:endParaRPr>
            </a:p>
          </p:txBody>
        </p:sp>
        <p:sp>
          <p:nvSpPr>
            <p:cNvPr id="419" name="RBContent5">
              <a:extLst>
                <a:ext uri="{FF2B5EF4-FFF2-40B4-BE49-F238E27FC236}">
                  <a16:creationId xmlns:a16="http://schemas.microsoft.com/office/drawing/2014/main" id="{A0F190F7-B5B3-4D0C-92A0-C173D6D8DA59}"/>
                </a:ext>
              </a:extLst>
            </p:cNvPr>
            <p:cNvSpPr txBox="1">
              <a:spLocks/>
            </p:cNvSpPr>
            <p:nvPr/>
          </p:nvSpPr>
          <p:spPr>
            <a:xfrm>
              <a:off x="3724763" y="4622412"/>
              <a:ext cx="749452" cy="360099"/>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fr-FR" sz="1300" dirty="0" smtClean="0">
                  <a:solidFill>
                    <a:srgbClr val="000000"/>
                  </a:solidFill>
                  <a:sym typeface="+mn-lt"/>
                </a:rPr>
                <a:t>Laboratoires</a:t>
              </a:r>
              <a:endParaRPr lang="fr-FR" sz="1300" dirty="0">
                <a:solidFill>
                  <a:srgbClr val="000000"/>
                </a:solidFill>
                <a:sym typeface="+mn-lt"/>
              </a:endParaRPr>
            </a:p>
          </p:txBody>
        </p:sp>
      </p:grpSp>
      <p:sp>
        <p:nvSpPr>
          <p:cNvPr id="420" name="IsoscelesTriangle104455">
            <a:extLst>
              <a:ext uri="{FF2B5EF4-FFF2-40B4-BE49-F238E27FC236}">
                <a16:creationId xmlns:a16="http://schemas.microsoft.com/office/drawing/2014/main" id="{C24D3474-5957-4786-9F09-7EF5F4201D4E}"/>
              </a:ext>
            </a:extLst>
          </p:cNvPr>
          <p:cNvSpPr/>
          <p:nvPr/>
        </p:nvSpPr>
        <p:spPr>
          <a:xfrm flipV="1">
            <a:off x="4117534" y="4037230"/>
            <a:ext cx="361950" cy="155575"/>
          </a:xfrm>
          <a:prstGeom prst="triangle">
            <a:avLst/>
          </a:prstGeom>
          <a:solidFill>
            <a:srgbClr val="FFFFFF"/>
          </a:solidFill>
          <a:ln w="22225" cap="flat" cmpd="sng" algn="ctr">
            <a:solidFill>
              <a:srgbClr val="00AAC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cxnSp>
        <p:nvCxnSpPr>
          <p:cNvPr id="421" name="Straight Connector 104469">
            <a:extLst>
              <a:ext uri="{FF2B5EF4-FFF2-40B4-BE49-F238E27FC236}">
                <a16:creationId xmlns:a16="http://schemas.microsoft.com/office/drawing/2014/main" id="{B8A1AF05-6A5C-4F3F-80EE-56C9D8EBE6B2}"/>
              </a:ext>
            </a:extLst>
          </p:cNvPr>
          <p:cNvCxnSpPr/>
          <p:nvPr/>
        </p:nvCxnSpPr>
        <p:spPr>
          <a:xfrm flipH="1" flipV="1">
            <a:off x="4293293" y="3855090"/>
            <a:ext cx="0" cy="180000"/>
          </a:xfrm>
          <a:prstGeom prst="line">
            <a:avLst/>
          </a:prstGeom>
          <a:noFill/>
          <a:ln w="9525" cap="flat" cmpd="sng" algn="ctr">
            <a:solidFill>
              <a:srgbClr val="8D9399"/>
            </a:solidFill>
            <a:prstDash val="solid"/>
          </a:ln>
          <a:effectLst/>
        </p:spPr>
      </p:cxnSp>
      <p:sp>
        <p:nvSpPr>
          <p:cNvPr id="422" name="IsoscelesTriangle104455">
            <a:extLst>
              <a:ext uri="{FF2B5EF4-FFF2-40B4-BE49-F238E27FC236}">
                <a16:creationId xmlns:a16="http://schemas.microsoft.com/office/drawing/2014/main" id="{C24D3474-5957-4786-9F09-7EF5F4201D4E}"/>
              </a:ext>
            </a:extLst>
          </p:cNvPr>
          <p:cNvSpPr/>
          <p:nvPr/>
        </p:nvSpPr>
        <p:spPr>
          <a:xfrm flipV="1">
            <a:off x="6898189" y="4037230"/>
            <a:ext cx="361950" cy="155575"/>
          </a:xfrm>
          <a:prstGeom prst="triangle">
            <a:avLst/>
          </a:prstGeom>
          <a:solidFill>
            <a:srgbClr val="FFFFFF"/>
          </a:solidFill>
          <a:ln w="22225" cap="flat" cmpd="sng" algn="ctr">
            <a:solidFill>
              <a:srgbClr val="00AAC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fr-FR" sz="1500" b="0" i="0" u="none" strike="noStrike" kern="0" cap="none" spc="0" normalizeH="0" baseline="0" noProof="0" dirty="0" smtClean="0">
              <a:ln>
                <a:noFill/>
              </a:ln>
              <a:solidFill>
                <a:srgbClr val="000000"/>
              </a:solidFill>
              <a:effectLst/>
              <a:uLnTx/>
              <a:uFillTx/>
              <a:ea typeface="+mn-ea"/>
              <a:cs typeface="+mn-cs"/>
            </a:endParaRPr>
          </a:p>
        </p:txBody>
      </p:sp>
      <p:cxnSp>
        <p:nvCxnSpPr>
          <p:cNvPr id="423" name="Straight Connector 104469">
            <a:extLst>
              <a:ext uri="{FF2B5EF4-FFF2-40B4-BE49-F238E27FC236}">
                <a16:creationId xmlns:a16="http://schemas.microsoft.com/office/drawing/2014/main" id="{B8A1AF05-6A5C-4F3F-80EE-56C9D8EBE6B2}"/>
              </a:ext>
            </a:extLst>
          </p:cNvPr>
          <p:cNvCxnSpPr/>
          <p:nvPr/>
        </p:nvCxnSpPr>
        <p:spPr>
          <a:xfrm flipH="1" flipV="1">
            <a:off x="5584123" y="3855090"/>
            <a:ext cx="0" cy="180000"/>
          </a:xfrm>
          <a:prstGeom prst="line">
            <a:avLst/>
          </a:prstGeom>
          <a:noFill/>
          <a:ln w="9525" cap="flat" cmpd="sng" algn="ctr">
            <a:solidFill>
              <a:srgbClr val="8D9399"/>
            </a:solidFill>
            <a:prstDash val="solid"/>
          </a:ln>
          <a:effectLst/>
        </p:spPr>
      </p:cxnSp>
    </p:spTree>
    <p:extLst>
      <p:ext uri="{BB962C8B-B14F-4D97-AF65-F5344CB8AC3E}">
        <p14:creationId xmlns:p14="http://schemas.microsoft.com/office/powerpoint/2010/main" val="11326071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Oe1vMQ5gDaQlcW9vIz3lTQ"/>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2786</TotalTime>
  <Words>225</Words>
  <Application>Microsoft Office PowerPoint</Application>
  <PresentationFormat>Grand écran</PresentationFormat>
  <Paragraphs>29</Paragraphs>
  <Slides>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vt:i4>
      </vt:variant>
    </vt:vector>
  </HeadingPairs>
  <TitlesOfParts>
    <vt:vector size="7" baseType="lpstr">
      <vt:lpstr>Arial</vt:lpstr>
      <vt:lpstr>Calibri</vt:lpstr>
      <vt:lpstr>Calibri Light</vt:lpstr>
      <vt:lpstr>Wingdings</vt:lpstr>
      <vt:lpstr>Thème Office</vt:lpstr>
      <vt:lpstr>Présentation PowerPoint</vt:lpstr>
      <vt:lpstr>L’objectif est de créer une chaîne logistique de crise résiliente, en départ lancé, en capitalisant sur les complémentarités entre le ministère, Santé publique France et un consortium spécialiste de l’approvisionnement et de la distribution</vt:lpstr>
    </vt:vector>
  </TitlesOfParts>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PLANEL, Maurice-Pierre (DGS)</dc:creator>
  <cp:lastModifiedBy>PASSY, Iris (DGOS/SOUS-DIR DES RESS HUMAINES SYSTEME SANTE/RH3)</cp:lastModifiedBy>
  <cp:revision>133</cp:revision>
  <dcterms:created xsi:type="dcterms:W3CDTF">2020-07-21T05:56:56Z</dcterms:created>
  <dcterms:modified xsi:type="dcterms:W3CDTF">2020-09-18T10:22:34Z</dcterms:modified>
</cp:coreProperties>
</file>