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80" r:id="rId2"/>
    <p:sldId id="320" r:id="rId3"/>
    <p:sldId id="322" r:id="rId4"/>
    <p:sldId id="321" r:id="rId5"/>
    <p:sldId id="323" r:id="rId6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ECE"/>
    <a:srgbClr val="FEF5E2"/>
    <a:srgbClr val="FF0000"/>
    <a:srgbClr val="156C9C"/>
    <a:srgbClr val="5B9BD5"/>
    <a:srgbClr val="E3AB85"/>
    <a:srgbClr val="ADC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06" autoAdjust="0"/>
    <p:restoredTop sz="94719" autoAdjust="0"/>
  </p:normalViewPr>
  <p:slideViewPr>
    <p:cSldViewPr snapToGrid="0">
      <p:cViewPr varScale="1">
        <p:scale>
          <a:sx n="73" d="100"/>
          <a:sy n="73" d="100"/>
        </p:scale>
        <p:origin x="4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984"/>
    </p:cViewPr>
  </p:sorterViewPr>
  <p:notesViewPr>
    <p:cSldViewPr snapToGrid="0">
      <p:cViewPr varScale="1">
        <p:scale>
          <a:sx n="84" d="100"/>
          <a:sy n="84" d="100"/>
        </p:scale>
        <p:origin x="233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DE042-C2E1-4057-9C75-04D9702F02AC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E6616-7F13-4020-80AC-EBEFC3DA8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652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C33F1-9D71-453D-9E79-0592E1F7295C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BBDC7-86D4-4959-B554-A7F703A7D7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8794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4121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1964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577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820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405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779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0878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5691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28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692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785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42BED-2494-47CA-A23E-A36F50CEFE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8224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re présentation_Vierg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13F0973-1A6D-440A-B2BA-9C9999BE4ABD}"/>
              </a:ext>
            </a:extLst>
          </p:cNvPr>
          <p:cNvSpPr/>
          <p:nvPr userDrawn="1"/>
        </p:nvSpPr>
        <p:spPr>
          <a:xfrm>
            <a:off x="0" y="3392238"/>
            <a:ext cx="12192000" cy="3465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29"/>
          </a:p>
        </p:txBody>
      </p:sp>
      <p:sp>
        <p:nvSpPr>
          <p:cNvPr id="16" name="Espace réservé pour une image  31">
            <a:extLst>
              <a:ext uri="{FF2B5EF4-FFF2-40B4-BE49-F238E27FC236}">
                <a16:creationId xmlns:a16="http://schemas.microsoft.com/office/drawing/2014/main" id="{18312C41-D3A8-4ACB-8C17-F90844E17D8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-9389"/>
            <a:ext cx="12188524" cy="34016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42"/>
            </a:lvl1pPr>
          </a:lstStyle>
          <a:p>
            <a:endParaRPr lang="fr-FR"/>
          </a:p>
        </p:txBody>
      </p:sp>
      <p:sp>
        <p:nvSpPr>
          <p:cNvPr id="12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5746986" y="5589993"/>
            <a:ext cx="6248634" cy="581785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l">
              <a:buNone/>
              <a:defRPr sz="2366">
                <a:solidFill>
                  <a:srgbClr val="002060"/>
                </a:solidFill>
              </a:defRPr>
            </a:lvl1pPr>
          </a:lstStyle>
          <a:p>
            <a:pPr lvl="0"/>
            <a:r>
              <a:rPr lang="fr-FR" dirty="0"/>
              <a:t>Sous-titre - corps 20</a:t>
            </a:r>
          </a:p>
        </p:txBody>
      </p:sp>
      <p:sp>
        <p:nvSpPr>
          <p:cNvPr id="23" name="Espace réservé du contenu 6">
            <a:extLst>
              <a:ext uri="{FF2B5EF4-FFF2-40B4-BE49-F238E27FC236}">
                <a16:creationId xmlns:a16="http://schemas.microsoft.com/office/drawing/2014/main" id="{E38DC187-2CC4-434F-A62C-A1F9E191493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38630" y="2873956"/>
            <a:ext cx="2793005" cy="1172739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183"/>
            </a:lvl1pPr>
          </a:lstStyle>
          <a:p>
            <a:r>
              <a:rPr lang="fr-FR"/>
              <a:t>Logo client</a:t>
            </a:r>
          </a:p>
        </p:txBody>
      </p:sp>
      <p:sp>
        <p:nvSpPr>
          <p:cNvPr id="20" name="Espace réservé de la date 3">
            <a:extLst>
              <a:ext uri="{FF2B5EF4-FFF2-40B4-BE49-F238E27FC236}">
                <a16:creationId xmlns:a16="http://schemas.microsoft.com/office/drawing/2014/main" id="{AEE24C69-C7EC-480D-ADAE-44A809F89EC7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52031" y="6491817"/>
            <a:ext cx="2844800" cy="366183"/>
          </a:xfrm>
          <a:ln>
            <a:noFill/>
          </a:ln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5746986" y="4357958"/>
            <a:ext cx="6248634" cy="79458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l">
              <a:buNone/>
              <a:defRPr sz="3312">
                <a:solidFill>
                  <a:srgbClr val="002060"/>
                </a:solidFill>
              </a:defRPr>
            </a:lvl1pPr>
          </a:lstStyle>
          <a:p>
            <a:pPr lvl="0"/>
            <a:r>
              <a:rPr lang="fr-FR" dirty="0"/>
              <a:t>Titre – corps 28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75B06A7-5A31-4655-85AC-7002DD581257}"/>
              </a:ext>
            </a:extLst>
          </p:cNvPr>
          <p:cNvCxnSpPr/>
          <p:nvPr userDrawn="1"/>
        </p:nvCxnSpPr>
        <p:spPr>
          <a:xfrm>
            <a:off x="5744030" y="5359063"/>
            <a:ext cx="3336610" cy="0"/>
          </a:xfrm>
          <a:prstGeom prst="line">
            <a:avLst/>
          </a:prstGeom>
          <a:ln w="5715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732C109B-7040-42FE-B493-75495F5BCD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955" y="3575475"/>
            <a:ext cx="2232053" cy="159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44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42BED-2494-47CA-A23E-A36F50CEFE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97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12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11" Type="http://schemas.openxmlformats.org/officeDocument/2006/relationships/image" Target="../media/image9.png"/><Relationship Id="rId10" Type="http://schemas.openxmlformats.org/officeDocument/2006/relationships/image" Target="../media/image180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274E888-5DD0-46A7-A695-7F238B4007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0781" y="3827722"/>
            <a:ext cx="6221258" cy="1496818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Dispositif «  Consortium » </a:t>
            </a:r>
          </a:p>
          <a:p>
            <a:r>
              <a:rPr lang="fr-FR" sz="2129" dirty="0" smtClean="0">
                <a:solidFill>
                  <a:srgbClr val="FF0000"/>
                </a:solidFill>
              </a:rPr>
              <a:t>Dispositif de distribution « en crise » de masques et EPI à destination des </a:t>
            </a:r>
            <a:r>
              <a:rPr lang="fr-FR" sz="2129" dirty="0">
                <a:solidFill>
                  <a:srgbClr val="FF0000"/>
                </a:solidFill>
              </a:rPr>
              <a:t>établissements de santé et des établissements et structures médico-sociales</a:t>
            </a:r>
          </a:p>
        </p:txBody>
      </p:sp>
      <p:pic>
        <p:nvPicPr>
          <p:cNvPr id="5" name="Espace réservé pour une image  4" descr="Une image contenant bâtiment, magasin, cité, rue&#10;&#10;Description générée automatiquement">
            <a:extLst>
              <a:ext uri="{FF2B5EF4-FFF2-40B4-BE49-F238E27FC236}">
                <a16:creationId xmlns:a16="http://schemas.microsoft.com/office/drawing/2014/main" id="{5066A433-315E-4E9D-8A4D-CD848B5DF7C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t="18716" b="18716"/>
          <a:stretch>
            <a:fillRect/>
          </a:stretch>
        </p:blipFill>
        <p:spPr/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8274E888-5DD0-46A7-A695-7F238B4007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0781" y="5495544"/>
            <a:ext cx="6221258" cy="723070"/>
          </a:xfrm>
        </p:spPr>
        <p:txBody>
          <a:bodyPr>
            <a:normAutofit/>
          </a:bodyPr>
          <a:lstStyle/>
          <a:p>
            <a:r>
              <a:rPr lang="fr-FR" sz="2800" b="1" dirty="0" smtClean="0"/>
              <a:t>Présentation Synthétique</a:t>
            </a:r>
            <a:endParaRPr lang="fr-FR" sz="1800" b="1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12350" y="5324539"/>
            <a:ext cx="1351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accent1">
                    <a:lumMod val="50000"/>
                  </a:schemeClr>
                </a:solidFill>
              </a:rPr>
              <a:t>28/09/2020</a:t>
            </a:r>
            <a:endParaRPr lang="fr-FR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9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48598" y="1535837"/>
            <a:ext cx="6930041" cy="4900474"/>
          </a:xfrm>
          <a:prstGeom prst="rect">
            <a:avLst/>
          </a:prstGeom>
          <a:solidFill>
            <a:srgbClr val="FEF5E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2EF1D52A-7873-4F3F-ABD6-60FD179D4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74" y="736600"/>
            <a:ext cx="10343112" cy="731297"/>
          </a:xfrm>
        </p:spPr>
        <p:txBody>
          <a:bodyPr>
            <a:normAutofit fontScale="90000"/>
          </a:bodyPr>
          <a:lstStyle/>
          <a:p>
            <a:r>
              <a:rPr lang="fr-FR" sz="2800" b="1" u="sng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Rappels Vague 1 </a:t>
            </a:r>
            <a:r>
              <a:rPr lang="fr-FR" sz="2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: chaîne logistique de distribution des masques et EPI à destination des établissements de santé et des établissements et structures médico-sociales</a:t>
            </a:r>
            <a:br>
              <a:rPr lang="fr-FR" sz="2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800" b="1" spc="-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mars à septembre 2020</a:t>
            </a:r>
            <a:r>
              <a:rPr lang="fr-FR" sz="2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2800" b="1" spc="-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1" name="Group 6">
            <a:extLst>
              <a:ext uri="{FF2B5EF4-FFF2-40B4-BE49-F238E27FC236}">
                <a16:creationId xmlns:a16="http://schemas.microsoft.com/office/drawing/2014/main" id="{CEBB73DE-3349-4D77-84EF-81465D462B31}"/>
              </a:ext>
            </a:extLst>
          </p:cNvPr>
          <p:cNvGrpSpPr/>
          <p:nvPr/>
        </p:nvGrpSpPr>
        <p:grpSpPr>
          <a:xfrm>
            <a:off x="5218925" y="2247607"/>
            <a:ext cx="2917149" cy="1246495"/>
            <a:chOff x="747629" y="2356843"/>
            <a:chExt cx="2917149" cy="1246495"/>
          </a:xfrm>
        </p:grpSpPr>
        <p:sp>
          <p:nvSpPr>
            <p:cNvPr id="42" name="Textframe 10">
              <a:extLst>
                <a:ext uri="{FF2B5EF4-FFF2-40B4-BE49-F238E27FC236}">
                  <a16:creationId xmlns:a16="http://schemas.microsoft.com/office/drawing/2014/main" id="{D22FAF01-3868-4D2B-8CFE-ACD5F801F27E}"/>
                </a:ext>
              </a:extLst>
            </p:cNvPr>
            <p:cNvSpPr txBox="1"/>
            <p:nvPr/>
          </p:nvSpPr>
          <p:spPr>
            <a:xfrm>
              <a:off x="1451074" y="2356843"/>
              <a:ext cx="2213704" cy="1246495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spAutoFit/>
            </a:bodyPr>
            <a:lstStyle/>
            <a:p>
              <a:pPr lvl="0" fontAlgn="base">
                <a:lnSpc>
                  <a:spcPct val="90000"/>
                </a:lnSpc>
                <a:spcBef>
                  <a:spcPts val="1200"/>
                </a:spcBef>
                <a:spcAft>
                  <a:spcPct val="0"/>
                </a:spcAft>
                <a:buSzPct val="100000"/>
                <a:defRPr/>
              </a:pPr>
              <a:r>
                <a:rPr lang="fr-FR" sz="1500" b="1" kern="0" dirty="0">
                  <a:solidFill>
                    <a:srgbClr val="000000"/>
                  </a:solidFill>
                  <a:cs typeface="Arial Narrow" pitchFamily="34" charset="0"/>
                </a:rPr>
                <a:t>Charge élevée de la distribution</a:t>
              </a:r>
              <a:r>
                <a:rPr lang="fr-FR" sz="1500" kern="0" dirty="0">
                  <a:solidFill>
                    <a:srgbClr val="000000"/>
                  </a:solidFill>
                  <a:cs typeface="Arial Narrow" pitchFamily="34" charset="0"/>
                </a:rPr>
                <a:t> </a:t>
              </a:r>
              <a:r>
                <a:rPr lang="fr-FR" sz="1500" b="1" kern="0" dirty="0">
                  <a:solidFill>
                    <a:srgbClr val="000000"/>
                  </a:solidFill>
                  <a:cs typeface="Arial Narrow" pitchFamily="34" charset="0"/>
                </a:rPr>
                <a:t>par les GHT </a:t>
              </a:r>
              <a:r>
                <a:rPr lang="fr-FR" sz="1500" kern="0" dirty="0">
                  <a:solidFill>
                    <a:srgbClr val="000000"/>
                  </a:solidFill>
                  <a:cs typeface="Arial Narrow" pitchFamily="34" charset="0"/>
                </a:rPr>
                <a:t>vers les établissements de moindre taille </a:t>
              </a:r>
              <a:r>
                <a:rPr lang="fr-FR" sz="1500" kern="0" dirty="0" smtClean="0">
                  <a:solidFill>
                    <a:srgbClr val="000000"/>
                  </a:solidFill>
                  <a:cs typeface="Arial Narrow" pitchFamily="34" charset="0"/>
                </a:rPr>
                <a:t>(~30 </a:t>
              </a:r>
              <a:r>
                <a:rPr lang="fr-FR" sz="1500" kern="0" dirty="0">
                  <a:solidFill>
                    <a:srgbClr val="000000"/>
                  </a:solidFill>
                  <a:cs typeface="Arial Narrow" pitchFamily="34" charset="0"/>
                </a:rPr>
                <a:t>000), avec un </a:t>
              </a:r>
              <a:r>
                <a:rPr lang="fr-FR" sz="1500" b="1" kern="0" dirty="0">
                  <a:solidFill>
                    <a:srgbClr val="000000"/>
                  </a:solidFill>
                  <a:cs typeface="Arial Narrow" pitchFamily="34" charset="0"/>
                </a:rPr>
                <a:t>degré de fiabilité variable</a:t>
              </a: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C4625AD7-9C0B-4A81-8A20-EF9F391E31D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7629" y="2690133"/>
              <a:ext cx="579620" cy="579910"/>
            </a:xfrm>
            <a:custGeom>
              <a:avLst/>
              <a:gdLst>
                <a:gd name="T0" fmla="*/ 1040 w 2080"/>
                <a:gd name="T1" fmla="*/ 0 h 2080"/>
                <a:gd name="T2" fmla="*/ 2080 w 2080"/>
                <a:gd name="T3" fmla="*/ 1040 h 2080"/>
                <a:gd name="T4" fmla="*/ 1040 w 2080"/>
                <a:gd name="T5" fmla="*/ 2080 h 2080"/>
                <a:gd name="T6" fmla="*/ 0 w 2080"/>
                <a:gd name="T7" fmla="*/ 1040 h 2080"/>
                <a:gd name="T8" fmla="*/ 1040 w 2080"/>
                <a:gd name="T9" fmla="*/ 0 h 2080"/>
                <a:gd name="T10" fmla="*/ 1000 w 2080"/>
                <a:gd name="T11" fmla="*/ 1600 h 2080"/>
                <a:gd name="T12" fmla="*/ 1000 w 2080"/>
                <a:gd name="T13" fmla="*/ 1680 h 2080"/>
                <a:gd name="T14" fmla="*/ 1080 w 2080"/>
                <a:gd name="T15" fmla="*/ 1680 h 2080"/>
                <a:gd name="T16" fmla="*/ 1080 w 2080"/>
                <a:gd name="T17" fmla="*/ 1600 h 2080"/>
                <a:gd name="T18" fmla="*/ 1000 w 2080"/>
                <a:gd name="T19" fmla="*/ 1600 h 2080"/>
                <a:gd name="T20" fmla="*/ 1440 w 2080"/>
                <a:gd name="T21" fmla="*/ 805 h 2080"/>
                <a:gd name="T22" fmla="*/ 1208 w 2080"/>
                <a:gd name="T23" fmla="*/ 1108 h 2080"/>
                <a:gd name="T24" fmla="*/ 1000 w 2080"/>
                <a:gd name="T25" fmla="*/ 1353 h 2080"/>
                <a:gd name="T26" fmla="*/ 1000 w 2080"/>
                <a:gd name="T27" fmla="*/ 1475 h 2080"/>
                <a:gd name="T28" fmla="*/ 1080 w 2080"/>
                <a:gd name="T29" fmla="*/ 1475 h 2080"/>
                <a:gd name="T30" fmla="*/ 1080 w 2080"/>
                <a:gd name="T31" fmla="*/ 1353 h 2080"/>
                <a:gd name="T32" fmla="*/ 1246 w 2080"/>
                <a:gd name="T33" fmla="*/ 1178 h 2080"/>
                <a:gd name="T34" fmla="*/ 1520 w 2080"/>
                <a:gd name="T35" fmla="*/ 805 h 2080"/>
                <a:gd name="T36" fmla="*/ 1033 w 2080"/>
                <a:gd name="T37" fmla="*/ 400 h 2080"/>
                <a:gd name="T38" fmla="*/ 560 w 2080"/>
                <a:gd name="T39" fmla="*/ 805 h 2080"/>
                <a:gd name="T40" fmla="*/ 640 w 2080"/>
                <a:gd name="T41" fmla="*/ 805 h 2080"/>
                <a:gd name="T42" fmla="*/ 1033 w 2080"/>
                <a:gd name="T43" fmla="*/ 480 h 2080"/>
                <a:gd name="T44" fmla="*/ 1440 w 2080"/>
                <a:gd name="T45" fmla="*/ 805 h 2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80" h="2080">
                  <a:moveTo>
                    <a:pt x="1040" y="0"/>
                  </a:moveTo>
                  <a:cubicBezTo>
                    <a:pt x="1614" y="0"/>
                    <a:pt x="2080" y="466"/>
                    <a:pt x="2080" y="1040"/>
                  </a:cubicBezTo>
                  <a:cubicBezTo>
                    <a:pt x="2080" y="1614"/>
                    <a:pt x="1614" y="2080"/>
                    <a:pt x="1040" y="2080"/>
                  </a:cubicBezTo>
                  <a:cubicBezTo>
                    <a:pt x="466" y="2080"/>
                    <a:pt x="0" y="1614"/>
                    <a:pt x="0" y="1040"/>
                  </a:cubicBezTo>
                  <a:cubicBezTo>
                    <a:pt x="0" y="466"/>
                    <a:pt x="466" y="0"/>
                    <a:pt x="1040" y="0"/>
                  </a:cubicBezTo>
                  <a:close/>
                  <a:moveTo>
                    <a:pt x="1000" y="1600"/>
                  </a:moveTo>
                  <a:cubicBezTo>
                    <a:pt x="1000" y="1680"/>
                    <a:pt x="1000" y="1680"/>
                    <a:pt x="1000" y="1680"/>
                  </a:cubicBezTo>
                  <a:cubicBezTo>
                    <a:pt x="1080" y="1680"/>
                    <a:pt x="1080" y="1680"/>
                    <a:pt x="1080" y="1680"/>
                  </a:cubicBezTo>
                  <a:cubicBezTo>
                    <a:pt x="1080" y="1600"/>
                    <a:pt x="1080" y="1600"/>
                    <a:pt x="1080" y="1600"/>
                  </a:cubicBezTo>
                  <a:lnTo>
                    <a:pt x="1000" y="1600"/>
                  </a:lnTo>
                  <a:close/>
                  <a:moveTo>
                    <a:pt x="1440" y="805"/>
                  </a:moveTo>
                  <a:cubicBezTo>
                    <a:pt x="1440" y="982"/>
                    <a:pt x="1318" y="1048"/>
                    <a:pt x="1208" y="1108"/>
                  </a:cubicBezTo>
                  <a:cubicBezTo>
                    <a:pt x="1099" y="1166"/>
                    <a:pt x="1000" y="1220"/>
                    <a:pt x="1000" y="1353"/>
                  </a:cubicBezTo>
                  <a:cubicBezTo>
                    <a:pt x="1000" y="1475"/>
                    <a:pt x="1000" y="1475"/>
                    <a:pt x="1000" y="1475"/>
                  </a:cubicBezTo>
                  <a:cubicBezTo>
                    <a:pt x="1080" y="1475"/>
                    <a:pt x="1080" y="1475"/>
                    <a:pt x="1080" y="1475"/>
                  </a:cubicBezTo>
                  <a:cubicBezTo>
                    <a:pt x="1080" y="1353"/>
                    <a:pt x="1080" y="1353"/>
                    <a:pt x="1080" y="1353"/>
                  </a:cubicBezTo>
                  <a:cubicBezTo>
                    <a:pt x="1080" y="1267"/>
                    <a:pt x="1159" y="1225"/>
                    <a:pt x="1246" y="1178"/>
                  </a:cubicBezTo>
                  <a:cubicBezTo>
                    <a:pt x="1376" y="1108"/>
                    <a:pt x="1520" y="1030"/>
                    <a:pt x="1520" y="805"/>
                  </a:cubicBezTo>
                  <a:cubicBezTo>
                    <a:pt x="1520" y="528"/>
                    <a:pt x="1282" y="400"/>
                    <a:pt x="1033" y="400"/>
                  </a:cubicBezTo>
                  <a:cubicBezTo>
                    <a:pt x="784" y="400"/>
                    <a:pt x="560" y="534"/>
                    <a:pt x="560" y="805"/>
                  </a:cubicBezTo>
                  <a:cubicBezTo>
                    <a:pt x="640" y="805"/>
                    <a:pt x="640" y="805"/>
                    <a:pt x="640" y="805"/>
                  </a:cubicBezTo>
                  <a:cubicBezTo>
                    <a:pt x="640" y="580"/>
                    <a:pt x="829" y="480"/>
                    <a:pt x="1033" y="480"/>
                  </a:cubicBezTo>
                  <a:cubicBezTo>
                    <a:pt x="1237" y="480"/>
                    <a:pt x="1440" y="575"/>
                    <a:pt x="1440" y="805"/>
                  </a:cubicBezTo>
                  <a:close/>
                </a:path>
              </a:pathLst>
            </a:custGeom>
            <a:solidFill>
              <a:srgbClr val="8D93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+mn-lt"/>
              </a:endParaRPr>
            </a:p>
          </p:txBody>
        </p:sp>
      </p:grpSp>
      <p:grpSp>
        <p:nvGrpSpPr>
          <p:cNvPr id="44" name="Group 9">
            <a:extLst>
              <a:ext uri="{FF2B5EF4-FFF2-40B4-BE49-F238E27FC236}">
                <a16:creationId xmlns:a16="http://schemas.microsoft.com/office/drawing/2014/main" id="{8833F07F-0EBF-471D-9F14-FFDECD88CF44}"/>
              </a:ext>
            </a:extLst>
          </p:cNvPr>
          <p:cNvGrpSpPr/>
          <p:nvPr/>
        </p:nvGrpSpPr>
        <p:grpSpPr>
          <a:xfrm>
            <a:off x="5218925" y="3707436"/>
            <a:ext cx="2917149" cy="1246495"/>
            <a:chOff x="747629" y="3704327"/>
            <a:chExt cx="2917149" cy="1246495"/>
          </a:xfrm>
        </p:grpSpPr>
        <p:sp>
          <p:nvSpPr>
            <p:cNvPr id="45" name="Textframe 10">
              <a:extLst>
                <a:ext uri="{FF2B5EF4-FFF2-40B4-BE49-F238E27FC236}">
                  <a16:creationId xmlns:a16="http://schemas.microsoft.com/office/drawing/2014/main" id="{659BC90A-D614-48B5-AD36-FDC2978816DF}"/>
                </a:ext>
              </a:extLst>
            </p:cNvPr>
            <p:cNvSpPr txBox="1"/>
            <p:nvPr/>
          </p:nvSpPr>
          <p:spPr>
            <a:xfrm>
              <a:off x="1451073" y="3704327"/>
              <a:ext cx="2213705" cy="1246495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ts val="12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Une </a:t>
              </a:r>
              <a:r>
                <a:rPr kumimoji="0" lang="fr-FR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chaîne </a:t>
              </a: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logistique nouvelle et à faire monter en puissance en peu de temps, dans un contexte de tension et un rebond</a:t>
              </a:r>
              <a:r>
                <a:rPr lang="fr-FR" sz="1500" kern="0" dirty="0" smtClean="0">
                  <a:solidFill>
                    <a:srgbClr val="000000"/>
                  </a:solidFill>
                  <a:cs typeface="Arial Narrow" pitchFamily="34" charset="0"/>
                </a:rPr>
                <a:t> attendu à court terme</a:t>
              </a:r>
              <a:endParaRPr kumimoji="0" lang="fr-FR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 Narrow" pitchFamily="34" charset="0"/>
              </a:endParaRPr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72BB53E6-45BE-4C88-B92E-BC9C043F331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7629" y="4037616"/>
              <a:ext cx="579620" cy="579910"/>
            </a:xfrm>
            <a:custGeom>
              <a:avLst/>
              <a:gdLst>
                <a:gd name="T0" fmla="*/ 1040 w 2080"/>
                <a:gd name="T1" fmla="*/ 0 h 2080"/>
                <a:gd name="T2" fmla="*/ 2080 w 2080"/>
                <a:gd name="T3" fmla="*/ 1040 h 2080"/>
                <a:gd name="T4" fmla="*/ 1040 w 2080"/>
                <a:gd name="T5" fmla="*/ 2080 h 2080"/>
                <a:gd name="T6" fmla="*/ 0 w 2080"/>
                <a:gd name="T7" fmla="*/ 1040 h 2080"/>
                <a:gd name="T8" fmla="*/ 1040 w 2080"/>
                <a:gd name="T9" fmla="*/ 0 h 2080"/>
                <a:gd name="T10" fmla="*/ 1000 w 2080"/>
                <a:gd name="T11" fmla="*/ 1600 h 2080"/>
                <a:gd name="T12" fmla="*/ 1000 w 2080"/>
                <a:gd name="T13" fmla="*/ 1680 h 2080"/>
                <a:gd name="T14" fmla="*/ 1080 w 2080"/>
                <a:gd name="T15" fmla="*/ 1680 h 2080"/>
                <a:gd name="T16" fmla="*/ 1080 w 2080"/>
                <a:gd name="T17" fmla="*/ 1600 h 2080"/>
                <a:gd name="T18" fmla="*/ 1000 w 2080"/>
                <a:gd name="T19" fmla="*/ 1600 h 2080"/>
                <a:gd name="T20" fmla="*/ 1440 w 2080"/>
                <a:gd name="T21" fmla="*/ 805 h 2080"/>
                <a:gd name="T22" fmla="*/ 1208 w 2080"/>
                <a:gd name="T23" fmla="*/ 1108 h 2080"/>
                <a:gd name="T24" fmla="*/ 1000 w 2080"/>
                <a:gd name="T25" fmla="*/ 1353 h 2080"/>
                <a:gd name="T26" fmla="*/ 1000 w 2080"/>
                <a:gd name="T27" fmla="*/ 1475 h 2080"/>
                <a:gd name="T28" fmla="*/ 1080 w 2080"/>
                <a:gd name="T29" fmla="*/ 1475 h 2080"/>
                <a:gd name="T30" fmla="*/ 1080 w 2080"/>
                <a:gd name="T31" fmla="*/ 1353 h 2080"/>
                <a:gd name="T32" fmla="*/ 1246 w 2080"/>
                <a:gd name="T33" fmla="*/ 1178 h 2080"/>
                <a:gd name="T34" fmla="*/ 1520 w 2080"/>
                <a:gd name="T35" fmla="*/ 805 h 2080"/>
                <a:gd name="T36" fmla="*/ 1033 w 2080"/>
                <a:gd name="T37" fmla="*/ 400 h 2080"/>
                <a:gd name="T38" fmla="*/ 560 w 2080"/>
                <a:gd name="T39" fmla="*/ 805 h 2080"/>
                <a:gd name="T40" fmla="*/ 640 w 2080"/>
                <a:gd name="T41" fmla="*/ 805 h 2080"/>
                <a:gd name="T42" fmla="*/ 1033 w 2080"/>
                <a:gd name="T43" fmla="*/ 480 h 2080"/>
                <a:gd name="T44" fmla="*/ 1440 w 2080"/>
                <a:gd name="T45" fmla="*/ 805 h 2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80" h="2080">
                  <a:moveTo>
                    <a:pt x="1040" y="0"/>
                  </a:moveTo>
                  <a:cubicBezTo>
                    <a:pt x="1614" y="0"/>
                    <a:pt x="2080" y="466"/>
                    <a:pt x="2080" y="1040"/>
                  </a:cubicBezTo>
                  <a:cubicBezTo>
                    <a:pt x="2080" y="1614"/>
                    <a:pt x="1614" y="2080"/>
                    <a:pt x="1040" y="2080"/>
                  </a:cubicBezTo>
                  <a:cubicBezTo>
                    <a:pt x="466" y="2080"/>
                    <a:pt x="0" y="1614"/>
                    <a:pt x="0" y="1040"/>
                  </a:cubicBezTo>
                  <a:cubicBezTo>
                    <a:pt x="0" y="466"/>
                    <a:pt x="466" y="0"/>
                    <a:pt x="1040" y="0"/>
                  </a:cubicBezTo>
                  <a:close/>
                  <a:moveTo>
                    <a:pt x="1000" y="1600"/>
                  </a:moveTo>
                  <a:cubicBezTo>
                    <a:pt x="1000" y="1680"/>
                    <a:pt x="1000" y="1680"/>
                    <a:pt x="1000" y="1680"/>
                  </a:cubicBezTo>
                  <a:cubicBezTo>
                    <a:pt x="1080" y="1680"/>
                    <a:pt x="1080" y="1680"/>
                    <a:pt x="1080" y="1680"/>
                  </a:cubicBezTo>
                  <a:cubicBezTo>
                    <a:pt x="1080" y="1600"/>
                    <a:pt x="1080" y="1600"/>
                    <a:pt x="1080" y="1600"/>
                  </a:cubicBezTo>
                  <a:lnTo>
                    <a:pt x="1000" y="1600"/>
                  </a:lnTo>
                  <a:close/>
                  <a:moveTo>
                    <a:pt x="1440" y="805"/>
                  </a:moveTo>
                  <a:cubicBezTo>
                    <a:pt x="1440" y="982"/>
                    <a:pt x="1318" y="1048"/>
                    <a:pt x="1208" y="1108"/>
                  </a:cubicBezTo>
                  <a:cubicBezTo>
                    <a:pt x="1099" y="1166"/>
                    <a:pt x="1000" y="1220"/>
                    <a:pt x="1000" y="1353"/>
                  </a:cubicBezTo>
                  <a:cubicBezTo>
                    <a:pt x="1000" y="1475"/>
                    <a:pt x="1000" y="1475"/>
                    <a:pt x="1000" y="1475"/>
                  </a:cubicBezTo>
                  <a:cubicBezTo>
                    <a:pt x="1080" y="1475"/>
                    <a:pt x="1080" y="1475"/>
                    <a:pt x="1080" y="1475"/>
                  </a:cubicBezTo>
                  <a:cubicBezTo>
                    <a:pt x="1080" y="1353"/>
                    <a:pt x="1080" y="1353"/>
                    <a:pt x="1080" y="1353"/>
                  </a:cubicBezTo>
                  <a:cubicBezTo>
                    <a:pt x="1080" y="1267"/>
                    <a:pt x="1159" y="1225"/>
                    <a:pt x="1246" y="1178"/>
                  </a:cubicBezTo>
                  <a:cubicBezTo>
                    <a:pt x="1376" y="1108"/>
                    <a:pt x="1520" y="1030"/>
                    <a:pt x="1520" y="805"/>
                  </a:cubicBezTo>
                  <a:cubicBezTo>
                    <a:pt x="1520" y="528"/>
                    <a:pt x="1282" y="400"/>
                    <a:pt x="1033" y="400"/>
                  </a:cubicBezTo>
                  <a:cubicBezTo>
                    <a:pt x="784" y="400"/>
                    <a:pt x="560" y="534"/>
                    <a:pt x="560" y="805"/>
                  </a:cubicBezTo>
                  <a:cubicBezTo>
                    <a:pt x="640" y="805"/>
                    <a:pt x="640" y="805"/>
                    <a:pt x="640" y="805"/>
                  </a:cubicBezTo>
                  <a:cubicBezTo>
                    <a:pt x="640" y="580"/>
                    <a:pt x="829" y="480"/>
                    <a:pt x="1033" y="480"/>
                  </a:cubicBezTo>
                  <a:cubicBezTo>
                    <a:pt x="1237" y="480"/>
                    <a:pt x="1440" y="575"/>
                    <a:pt x="1440" y="805"/>
                  </a:cubicBezTo>
                  <a:close/>
                </a:path>
              </a:pathLst>
            </a:custGeom>
            <a:solidFill>
              <a:srgbClr val="8D93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+mn-lt"/>
              </a:endParaRPr>
            </a:p>
          </p:txBody>
        </p:sp>
      </p:grpSp>
      <p:sp>
        <p:nvSpPr>
          <p:cNvPr id="52" name="Textframe 10">
            <a:extLst>
              <a:ext uri="{FF2B5EF4-FFF2-40B4-BE49-F238E27FC236}">
                <a16:creationId xmlns:a16="http://schemas.microsoft.com/office/drawing/2014/main" id="{70507A04-5E9F-49C1-8190-85A3B719C858}"/>
              </a:ext>
            </a:extLst>
          </p:cNvPr>
          <p:cNvSpPr txBox="1"/>
          <p:nvPr/>
        </p:nvSpPr>
        <p:spPr>
          <a:xfrm>
            <a:off x="8718976" y="1632492"/>
            <a:ext cx="2944627" cy="54360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72000" rtlCol="0" anchor="b">
            <a:spAutoFit/>
          </a:bodyPr>
          <a:lstStyle>
            <a:defPPr>
              <a:defRPr lang="de-DE"/>
            </a:defPPr>
            <a:lvl1pPr>
              <a:lnSpc>
                <a:spcPct val="90000"/>
              </a:lnSpc>
              <a:spcBef>
                <a:spcPts val="400"/>
              </a:spcBef>
              <a:buSzPct val="100000"/>
              <a:defRPr sz="1900">
                <a:latin typeface="+mn-lt"/>
                <a:cs typeface="Arial Narrow" pitchFamily="34" charset="0"/>
              </a:defRPr>
            </a:lvl1pPr>
          </a:lstStyle>
          <a:p>
            <a:pPr algn="ctr" fontAlgn="base">
              <a:spcAft>
                <a:spcPct val="0"/>
              </a:spcAft>
            </a:pPr>
            <a:r>
              <a:rPr lang="fr-FR" sz="1700" b="1" dirty="0" smtClean="0">
                <a:solidFill>
                  <a:srgbClr val="156C9C"/>
                </a:solidFill>
              </a:rPr>
              <a:t>Les principes retenus pour la future chaîne logistique de crise</a:t>
            </a:r>
            <a:endParaRPr lang="fr-FR" sz="1700" b="1" dirty="0">
              <a:solidFill>
                <a:srgbClr val="156C9C"/>
              </a:solidFill>
            </a:endParaRPr>
          </a:p>
        </p:txBody>
      </p:sp>
      <p:sp>
        <p:nvSpPr>
          <p:cNvPr id="53" name="Textframe 10">
            <a:extLst>
              <a:ext uri="{FF2B5EF4-FFF2-40B4-BE49-F238E27FC236}">
                <a16:creationId xmlns:a16="http://schemas.microsoft.com/office/drawing/2014/main" id="{D9D7D571-1A87-4116-B0E4-CE694EB6F8FD}"/>
              </a:ext>
            </a:extLst>
          </p:cNvPr>
          <p:cNvSpPr txBox="1"/>
          <p:nvPr/>
        </p:nvSpPr>
        <p:spPr>
          <a:xfrm>
            <a:off x="5429137" y="1619922"/>
            <a:ext cx="2764617" cy="54360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72000" rtlCol="0" anchor="b">
            <a:spAutoFit/>
          </a:bodyPr>
          <a:lstStyle>
            <a:defPPr>
              <a:defRPr lang="de-DE"/>
            </a:defPPr>
            <a:lvl1pPr>
              <a:lnSpc>
                <a:spcPct val="90000"/>
              </a:lnSpc>
              <a:spcBef>
                <a:spcPts val="400"/>
              </a:spcBef>
              <a:buSzPct val="100000"/>
              <a:defRPr sz="1900">
                <a:latin typeface="+mn-lt"/>
                <a:cs typeface="Arial Narrow" pitchFamily="34" charset="0"/>
              </a:defRPr>
            </a:lvl1pPr>
          </a:lstStyle>
          <a:p>
            <a:pPr algn="ctr" fontAlgn="base">
              <a:spcAft>
                <a:spcPct val="0"/>
              </a:spcAft>
            </a:pPr>
            <a:r>
              <a:rPr lang="fr-FR" sz="1700" b="1" dirty="0">
                <a:solidFill>
                  <a:srgbClr val="000000"/>
                </a:solidFill>
              </a:rPr>
              <a:t>Les principales difficultés rencontrées</a:t>
            </a:r>
          </a:p>
        </p:txBody>
      </p:sp>
      <p:grpSp>
        <p:nvGrpSpPr>
          <p:cNvPr id="54" name="Group 20">
            <a:extLst>
              <a:ext uri="{FF2B5EF4-FFF2-40B4-BE49-F238E27FC236}">
                <a16:creationId xmlns:a16="http://schemas.microsoft.com/office/drawing/2014/main" id="{717ABCA0-9247-456F-8919-9203CB6E901B}"/>
              </a:ext>
            </a:extLst>
          </p:cNvPr>
          <p:cNvGrpSpPr/>
          <p:nvPr/>
        </p:nvGrpSpPr>
        <p:grpSpPr>
          <a:xfrm>
            <a:off x="5218925" y="5217154"/>
            <a:ext cx="2917149" cy="1038746"/>
            <a:chOff x="747629" y="5155684"/>
            <a:chExt cx="2917149" cy="1038746"/>
          </a:xfrm>
        </p:grpSpPr>
        <p:sp>
          <p:nvSpPr>
            <p:cNvPr id="55" name="Textframe 10">
              <a:extLst>
                <a:ext uri="{FF2B5EF4-FFF2-40B4-BE49-F238E27FC236}">
                  <a16:creationId xmlns:a16="http://schemas.microsoft.com/office/drawing/2014/main" id="{77DB8DF5-B792-4CBB-88D8-0F899BE91E95}"/>
                </a:ext>
              </a:extLst>
            </p:cNvPr>
            <p:cNvSpPr txBox="1"/>
            <p:nvPr/>
          </p:nvSpPr>
          <p:spPr>
            <a:xfrm>
              <a:off x="1451073" y="5155684"/>
              <a:ext cx="2213705" cy="1038746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spAutoFit/>
            </a:bodyPr>
            <a:lstStyle/>
            <a:p>
              <a:pPr lvl="0" fontAlgn="base">
                <a:lnSpc>
                  <a:spcPct val="90000"/>
                </a:lnSpc>
                <a:spcBef>
                  <a:spcPts val="1200"/>
                </a:spcBef>
                <a:spcAft>
                  <a:spcPct val="0"/>
                </a:spcAft>
                <a:buSzPct val="100000"/>
                <a:defRPr/>
              </a:pPr>
              <a:r>
                <a:rPr kumimoji="0" lang="fr-FR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Fortes tensions sur la disponibilité et le stockage </a:t>
              </a: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des masques et équipements de </a:t>
              </a:r>
              <a:r>
                <a:rPr lang="fr-FR" sz="1500" kern="0" dirty="0" smtClean="0">
                  <a:solidFill>
                    <a:srgbClr val="000000"/>
                  </a:solidFill>
                  <a:cs typeface="Arial Narrow" pitchFamily="34" charset="0"/>
                </a:rPr>
                <a:t>protection individuelle </a:t>
              </a:r>
              <a:endParaRPr kumimoji="0" lang="fr-FR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 Narrow" pitchFamily="34" charset="0"/>
              </a:endParaRPr>
            </a:p>
          </p:txBody>
        </p:sp>
        <p:sp>
          <p:nvSpPr>
            <p:cNvPr id="56" name="Freeform 9">
              <a:extLst>
                <a:ext uri="{FF2B5EF4-FFF2-40B4-BE49-F238E27FC236}">
                  <a16:creationId xmlns:a16="http://schemas.microsoft.com/office/drawing/2014/main" id="{DEFBC39F-D78D-4F6B-97E0-97EC8A1FD4C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7629" y="5385100"/>
              <a:ext cx="579620" cy="579910"/>
            </a:xfrm>
            <a:custGeom>
              <a:avLst/>
              <a:gdLst>
                <a:gd name="T0" fmla="*/ 1040 w 2080"/>
                <a:gd name="T1" fmla="*/ 0 h 2080"/>
                <a:gd name="T2" fmla="*/ 2080 w 2080"/>
                <a:gd name="T3" fmla="*/ 1040 h 2080"/>
                <a:gd name="T4" fmla="*/ 1040 w 2080"/>
                <a:gd name="T5" fmla="*/ 2080 h 2080"/>
                <a:gd name="T6" fmla="*/ 0 w 2080"/>
                <a:gd name="T7" fmla="*/ 1040 h 2080"/>
                <a:gd name="T8" fmla="*/ 1040 w 2080"/>
                <a:gd name="T9" fmla="*/ 0 h 2080"/>
                <a:gd name="T10" fmla="*/ 1000 w 2080"/>
                <a:gd name="T11" fmla="*/ 1600 h 2080"/>
                <a:gd name="T12" fmla="*/ 1000 w 2080"/>
                <a:gd name="T13" fmla="*/ 1680 h 2080"/>
                <a:gd name="T14" fmla="*/ 1080 w 2080"/>
                <a:gd name="T15" fmla="*/ 1680 h 2080"/>
                <a:gd name="T16" fmla="*/ 1080 w 2080"/>
                <a:gd name="T17" fmla="*/ 1600 h 2080"/>
                <a:gd name="T18" fmla="*/ 1000 w 2080"/>
                <a:gd name="T19" fmla="*/ 1600 h 2080"/>
                <a:gd name="T20" fmla="*/ 1440 w 2080"/>
                <a:gd name="T21" fmla="*/ 805 h 2080"/>
                <a:gd name="T22" fmla="*/ 1208 w 2080"/>
                <a:gd name="T23" fmla="*/ 1108 h 2080"/>
                <a:gd name="T24" fmla="*/ 1000 w 2080"/>
                <a:gd name="T25" fmla="*/ 1353 h 2080"/>
                <a:gd name="T26" fmla="*/ 1000 w 2080"/>
                <a:gd name="T27" fmla="*/ 1475 h 2080"/>
                <a:gd name="T28" fmla="*/ 1080 w 2080"/>
                <a:gd name="T29" fmla="*/ 1475 h 2080"/>
                <a:gd name="T30" fmla="*/ 1080 w 2080"/>
                <a:gd name="T31" fmla="*/ 1353 h 2080"/>
                <a:gd name="T32" fmla="*/ 1246 w 2080"/>
                <a:gd name="T33" fmla="*/ 1178 h 2080"/>
                <a:gd name="T34" fmla="*/ 1520 w 2080"/>
                <a:gd name="T35" fmla="*/ 805 h 2080"/>
                <a:gd name="T36" fmla="*/ 1033 w 2080"/>
                <a:gd name="T37" fmla="*/ 400 h 2080"/>
                <a:gd name="T38" fmla="*/ 560 w 2080"/>
                <a:gd name="T39" fmla="*/ 805 h 2080"/>
                <a:gd name="T40" fmla="*/ 640 w 2080"/>
                <a:gd name="T41" fmla="*/ 805 h 2080"/>
                <a:gd name="T42" fmla="*/ 1033 w 2080"/>
                <a:gd name="T43" fmla="*/ 480 h 2080"/>
                <a:gd name="T44" fmla="*/ 1440 w 2080"/>
                <a:gd name="T45" fmla="*/ 805 h 2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80" h="2080">
                  <a:moveTo>
                    <a:pt x="1040" y="0"/>
                  </a:moveTo>
                  <a:cubicBezTo>
                    <a:pt x="1614" y="0"/>
                    <a:pt x="2080" y="466"/>
                    <a:pt x="2080" y="1040"/>
                  </a:cubicBezTo>
                  <a:cubicBezTo>
                    <a:pt x="2080" y="1614"/>
                    <a:pt x="1614" y="2080"/>
                    <a:pt x="1040" y="2080"/>
                  </a:cubicBezTo>
                  <a:cubicBezTo>
                    <a:pt x="466" y="2080"/>
                    <a:pt x="0" y="1614"/>
                    <a:pt x="0" y="1040"/>
                  </a:cubicBezTo>
                  <a:cubicBezTo>
                    <a:pt x="0" y="466"/>
                    <a:pt x="466" y="0"/>
                    <a:pt x="1040" y="0"/>
                  </a:cubicBezTo>
                  <a:close/>
                  <a:moveTo>
                    <a:pt x="1000" y="1600"/>
                  </a:moveTo>
                  <a:cubicBezTo>
                    <a:pt x="1000" y="1680"/>
                    <a:pt x="1000" y="1680"/>
                    <a:pt x="1000" y="1680"/>
                  </a:cubicBezTo>
                  <a:cubicBezTo>
                    <a:pt x="1080" y="1680"/>
                    <a:pt x="1080" y="1680"/>
                    <a:pt x="1080" y="1680"/>
                  </a:cubicBezTo>
                  <a:cubicBezTo>
                    <a:pt x="1080" y="1600"/>
                    <a:pt x="1080" y="1600"/>
                    <a:pt x="1080" y="1600"/>
                  </a:cubicBezTo>
                  <a:lnTo>
                    <a:pt x="1000" y="1600"/>
                  </a:lnTo>
                  <a:close/>
                  <a:moveTo>
                    <a:pt x="1440" y="805"/>
                  </a:moveTo>
                  <a:cubicBezTo>
                    <a:pt x="1440" y="982"/>
                    <a:pt x="1318" y="1048"/>
                    <a:pt x="1208" y="1108"/>
                  </a:cubicBezTo>
                  <a:cubicBezTo>
                    <a:pt x="1099" y="1166"/>
                    <a:pt x="1000" y="1220"/>
                    <a:pt x="1000" y="1353"/>
                  </a:cubicBezTo>
                  <a:cubicBezTo>
                    <a:pt x="1000" y="1475"/>
                    <a:pt x="1000" y="1475"/>
                    <a:pt x="1000" y="1475"/>
                  </a:cubicBezTo>
                  <a:cubicBezTo>
                    <a:pt x="1080" y="1475"/>
                    <a:pt x="1080" y="1475"/>
                    <a:pt x="1080" y="1475"/>
                  </a:cubicBezTo>
                  <a:cubicBezTo>
                    <a:pt x="1080" y="1353"/>
                    <a:pt x="1080" y="1353"/>
                    <a:pt x="1080" y="1353"/>
                  </a:cubicBezTo>
                  <a:cubicBezTo>
                    <a:pt x="1080" y="1267"/>
                    <a:pt x="1159" y="1225"/>
                    <a:pt x="1246" y="1178"/>
                  </a:cubicBezTo>
                  <a:cubicBezTo>
                    <a:pt x="1376" y="1108"/>
                    <a:pt x="1520" y="1030"/>
                    <a:pt x="1520" y="805"/>
                  </a:cubicBezTo>
                  <a:cubicBezTo>
                    <a:pt x="1520" y="528"/>
                    <a:pt x="1282" y="400"/>
                    <a:pt x="1033" y="400"/>
                  </a:cubicBezTo>
                  <a:cubicBezTo>
                    <a:pt x="784" y="400"/>
                    <a:pt x="560" y="534"/>
                    <a:pt x="560" y="805"/>
                  </a:cubicBezTo>
                  <a:cubicBezTo>
                    <a:pt x="640" y="805"/>
                    <a:pt x="640" y="805"/>
                    <a:pt x="640" y="805"/>
                  </a:cubicBezTo>
                  <a:cubicBezTo>
                    <a:pt x="640" y="580"/>
                    <a:pt x="829" y="480"/>
                    <a:pt x="1033" y="480"/>
                  </a:cubicBezTo>
                  <a:cubicBezTo>
                    <a:pt x="1237" y="480"/>
                    <a:pt x="1440" y="575"/>
                    <a:pt x="1440" y="805"/>
                  </a:cubicBezTo>
                  <a:close/>
                </a:path>
              </a:pathLst>
            </a:custGeom>
            <a:solidFill>
              <a:srgbClr val="8D93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+mn-lt"/>
              </a:endParaRPr>
            </a:p>
          </p:txBody>
        </p:sp>
      </p:grpSp>
      <p:grpSp>
        <p:nvGrpSpPr>
          <p:cNvPr id="57" name="Groupe 56"/>
          <p:cNvGrpSpPr/>
          <p:nvPr/>
        </p:nvGrpSpPr>
        <p:grpSpPr>
          <a:xfrm>
            <a:off x="8484008" y="2247607"/>
            <a:ext cx="3429421" cy="1246495"/>
            <a:chOff x="5742648" y="2146410"/>
            <a:chExt cx="3429421" cy="1246495"/>
          </a:xfrm>
        </p:grpSpPr>
        <p:sp>
          <p:nvSpPr>
            <p:cNvPr id="58" name="Textframe 10">
              <a:extLst>
                <a:ext uri="{FF2B5EF4-FFF2-40B4-BE49-F238E27FC236}">
                  <a16:creationId xmlns:a16="http://schemas.microsoft.com/office/drawing/2014/main" id="{49000B73-778D-45C7-8D47-3C4F0B8B3A24}"/>
                </a:ext>
              </a:extLst>
            </p:cNvPr>
            <p:cNvSpPr txBox="1"/>
            <p:nvPr/>
          </p:nvSpPr>
          <p:spPr>
            <a:xfrm>
              <a:off x="6361714" y="2146410"/>
              <a:ext cx="2810355" cy="1246495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spAutoFit/>
            </a:bodyPr>
            <a:lstStyle/>
            <a:p>
              <a:pPr lvl="0" fontAlgn="base">
                <a:lnSpc>
                  <a:spcPct val="90000"/>
                </a:lnSpc>
                <a:spcBef>
                  <a:spcPts val="1200"/>
                </a:spcBef>
                <a:spcAft>
                  <a:spcPct val="0"/>
                </a:spcAft>
                <a:buSzPct val="100000"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Un </a:t>
              </a:r>
              <a:r>
                <a:rPr kumimoji="0" lang="fr-FR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fonctionnement en flux tiré avec des envois </a:t>
              </a:r>
              <a:r>
                <a:rPr kumimoji="0" lang="fr-FR" sz="150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directs</a:t>
              </a:r>
              <a:r>
                <a:rPr kumimoji="0" lang="fr-FR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 aux </a:t>
              </a:r>
              <a:r>
                <a:rPr lang="fr-FR" sz="1500" b="1" kern="0" dirty="0">
                  <a:solidFill>
                    <a:srgbClr val="000000"/>
                  </a:solidFill>
                  <a:cs typeface="Arial Narrow" pitchFamily="34" charset="0"/>
                </a:rPr>
                <a:t>~</a:t>
              </a:r>
              <a:r>
                <a:rPr lang="fr-FR" sz="1500" b="1" kern="0" dirty="0" smtClean="0">
                  <a:solidFill>
                    <a:srgbClr val="000000"/>
                  </a:solidFill>
                  <a:cs typeface="Arial Narrow" pitchFamily="34" charset="0"/>
                </a:rPr>
                <a:t>30</a:t>
              </a:r>
              <a:r>
                <a:rPr kumimoji="0" lang="fr-FR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 000 établissements, à travers</a:t>
              </a:r>
              <a:r>
                <a:rPr kumimoji="0" lang="fr-FR" sz="1500" b="1" i="0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 </a:t>
              </a:r>
              <a:r>
                <a:rPr kumimoji="0" lang="fr-FR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un</a:t>
              </a: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 </a:t>
              </a:r>
              <a:r>
                <a:rPr kumimoji="0" lang="fr-FR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portail de commande </a:t>
              </a: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permettant de gérer la demande des bénéficiaires et la contingenter</a:t>
              </a:r>
              <a:endParaRPr kumimoji="0" lang="fr-FR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 Narrow" pitchFamily="34" charset="0"/>
              </a:endParaRPr>
            </a:p>
          </p:txBody>
        </p:sp>
        <p:sp>
          <p:nvSpPr>
            <p:cNvPr id="59" name="Freeform 5">
              <a:extLst>
                <a:ext uri="{FF2B5EF4-FFF2-40B4-BE49-F238E27FC236}">
                  <a16:creationId xmlns:a16="http://schemas.microsoft.com/office/drawing/2014/main" id="{46C973EC-963E-478B-BAC0-A9E035C9D2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2648" y="2439174"/>
              <a:ext cx="469937" cy="594740"/>
            </a:xfrm>
            <a:custGeom>
              <a:avLst/>
              <a:gdLst>
                <a:gd name="T0" fmla="*/ 680 w 1764"/>
                <a:gd name="T1" fmla="*/ 0 h 2160"/>
                <a:gd name="T2" fmla="*/ 1040 w 1764"/>
                <a:gd name="T3" fmla="*/ 120 h 2160"/>
                <a:gd name="T4" fmla="*/ 1280 w 1764"/>
                <a:gd name="T5" fmla="*/ 560 h 2160"/>
                <a:gd name="T6" fmla="*/ 320 w 1764"/>
                <a:gd name="T7" fmla="*/ 120 h 2160"/>
                <a:gd name="T8" fmla="*/ 400 w 1764"/>
                <a:gd name="T9" fmla="*/ 200 h 2160"/>
                <a:gd name="T10" fmla="*/ 1200 w 1764"/>
                <a:gd name="T11" fmla="*/ 480 h 2160"/>
                <a:gd name="T12" fmla="*/ 960 w 1764"/>
                <a:gd name="T13" fmla="*/ 200 h 2160"/>
                <a:gd name="T14" fmla="*/ 920 w 1764"/>
                <a:gd name="T15" fmla="*/ 80 h 2160"/>
                <a:gd name="T16" fmla="*/ 640 w 1764"/>
                <a:gd name="T17" fmla="*/ 120 h 2160"/>
                <a:gd name="T18" fmla="*/ 400 w 1764"/>
                <a:gd name="T19" fmla="*/ 200 h 2160"/>
                <a:gd name="T20" fmla="*/ 240 w 1764"/>
                <a:gd name="T21" fmla="*/ 240 h 2160"/>
                <a:gd name="T22" fmla="*/ 120 w 1764"/>
                <a:gd name="T23" fmla="*/ 320 h 2160"/>
                <a:gd name="T24" fmla="*/ 80 w 1764"/>
                <a:gd name="T25" fmla="*/ 2040 h 2160"/>
                <a:gd name="T26" fmla="*/ 1480 w 1764"/>
                <a:gd name="T27" fmla="*/ 2080 h 2160"/>
                <a:gd name="T28" fmla="*/ 1520 w 1764"/>
                <a:gd name="T29" fmla="*/ 1403 h 2160"/>
                <a:gd name="T30" fmla="*/ 1600 w 1764"/>
                <a:gd name="T31" fmla="*/ 2040 h 2160"/>
                <a:gd name="T32" fmla="*/ 120 w 1764"/>
                <a:gd name="T33" fmla="*/ 2160 h 2160"/>
                <a:gd name="T34" fmla="*/ 0 w 1764"/>
                <a:gd name="T35" fmla="*/ 360 h 2160"/>
                <a:gd name="T36" fmla="*/ 1520 w 1764"/>
                <a:gd name="T37" fmla="*/ 520 h 2160"/>
                <a:gd name="T38" fmla="*/ 1480 w 1764"/>
                <a:gd name="T39" fmla="*/ 320 h 2160"/>
                <a:gd name="T40" fmla="*/ 1360 w 1764"/>
                <a:gd name="T41" fmla="*/ 240 h 2160"/>
                <a:gd name="T42" fmla="*/ 1600 w 1764"/>
                <a:gd name="T43" fmla="*/ 360 h 2160"/>
                <a:gd name="T44" fmla="*/ 1520 w 1764"/>
                <a:gd name="T45" fmla="*/ 520 h 2160"/>
                <a:gd name="T46" fmla="*/ 720 w 1764"/>
                <a:gd name="T47" fmla="*/ 1144 h 2160"/>
                <a:gd name="T48" fmla="*/ 1228 w 1764"/>
                <a:gd name="T49" fmla="*/ 748 h 2160"/>
                <a:gd name="T50" fmla="*/ 452 w 1764"/>
                <a:gd name="T51" fmla="*/ 988 h 2160"/>
                <a:gd name="T52" fmla="*/ 240 w 1764"/>
                <a:gd name="T53" fmla="*/ 400 h 2160"/>
                <a:gd name="T54" fmla="*/ 1360 w 1764"/>
                <a:gd name="T55" fmla="*/ 1840 h 2160"/>
                <a:gd name="T56" fmla="*/ 1440 w 1764"/>
                <a:gd name="T57" fmla="*/ 1483 h 2160"/>
                <a:gd name="T58" fmla="*/ 160 w 1764"/>
                <a:gd name="T59" fmla="*/ 1920 h 2160"/>
                <a:gd name="T60" fmla="*/ 240 w 1764"/>
                <a:gd name="T61" fmla="*/ 400 h 2160"/>
                <a:gd name="T62" fmla="*/ 1360 w 1764"/>
                <a:gd name="T63" fmla="*/ 400 h 2160"/>
                <a:gd name="T64" fmla="*/ 1440 w 1764"/>
                <a:gd name="T65" fmla="*/ 537 h 2160"/>
                <a:gd name="T66" fmla="*/ 1360 w 1764"/>
                <a:gd name="T67" fmla="*/ 597 h 2160"/>
                <a:gd name="T68" fmla="*/ 1520 w 1764"/>
                <a:gd name="T69" fmla="*/ 776 h 2160"/>
                <a:gd name="T70" fmla="*/ 828 w 1764"/>
                <a:gd name="T71" fmla="*/ 1612 h 2160"/>
                <a:gd name="T72" fmla="*/ 1664 w 1764"/>
                <a:gd name="T73" fmla="*/ 920 h 2160"/>
                <a:gd name="T74" fmla="*/ 1748 w 1764"/>
                <a:gd name="T75" fmla="*/ 892 h 2160"/>
                <a:gd name="T76" fmla="*/ 1108 w 1764"/>
                <a:gd name="T77" fmla="*/ 1588 h 2160"/>
                <a:gd name="T78" fmla="*/ 774 w 1764"/>
                <a:gd name="T79" fmla="*/ 1717 h 2160"/>
                <a:gd name="T80" fmla="*/ 723 w 1764"/>
                <a:gd name="T81" fmla="*/ 1666 h 2160"/>
                <a:gd name="T82" fmla="*/ 852 w 1764"/>
                <a:gd name="T83" fmla="*/ 1332 h 2160"/>
                <a:gd name="T84" fmla="*/ 1548 w 1764"/>
                <a:gd name="T85" fmla="*/ 692 h 2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64" h="2160">
                  <a:moveTo>
                    <a:pt x="560" y="120"/>
                  </a:moveTo>
                  <a:cubicBezTo>
                    <a:pt x="560" y="54"/>
                    <a:pt x="614" y="0"/>
                    <a:pt x="680" y="0"/>
                  </a:cubicBezTo>
                  <a:cubicBezTo>
                    <a:pt x="920" y="0"/>
                    <a:pt x="920" y="0"/>
                    <a:pt x="920" y="0"/>
                  </a:cubicBezTo>
                  <a:cubicBezTo>
                    <a:pt x="986" y="0"/>
                    <a:pt x="1040" y="54"/>
                    <a:pt x="1040" y="120"/>
                  </a:cubicBezTo>
                  <a:cubicBezTo>
                    <a:pt x="1280" y="120"/>
                    <a:pt x="1280" y="120"/>
                    <a:pt x="1280" y="120"/>
                  </a:cubicBezTo>
                  <a:cubicBezTo>
                    <a:pt x="1280" y="560"/>
                    <a:pt x="1280" y="560"/>
                    <a:pt x="1280" y="560"/>
                  </a:cubicBezTo>
                  <a:cubicBezTo>
                    <a:pt x="320" y="560"/>
                    <a:pt x="320" y="560"/>
                    <a:pt x="320" y="560"/>
                  </a:cubicBezTo>
                  <a:cubicBezTo>
                    <a:pt x="320" y="120"/>
                    <a:pt x="320" y="120"/>
                    <a:pt x="320" y="120"/>
                  </a:cubicBezTo>
                  <a:lnTo>
                    <a:pt x="560" y="120"/>
                  </a:lnTo>
                  <a:close/>
                  <a:moveTo>
                    <a:pt x="400" y="200"/>
                  </a:moveTo>
                  <a:cubicBezTo>
                    <a:pt x="400" y="480"/>
                    <a:pt x="400" y="480"/>
                    <a:pt x="400" y="480"/>
                  </a:cubicBezTo>
                  <a:cubicBezTo>
                    <a:pt x="1200" y="480"/>
                    <a:pt x="1200" y="480"/>
                    <a:pt x="1200" y="480"/>
                  </a:cubicBezTo>
                  <a:cubicBezTo>
                    <a:pt x="1200" y="200"/>
                    <a:pt x="1200" y="200"/>
                    <a:pt x="1200" y="200"/>
                  </a:cubicBezTo>
                  <a:cubicBezTo>
                    <a:pt x="960" y="200"/>
                    <a:pt x="960" y="200"/>
                    <a:pt x="960" y="200"/>
                  </a:cubicBezTo>
                  <a:cubicBezTo>
                    <a:pt x="960" y="120"/>
                    <a:pt x="960" y="120"/>
                    <a:pt x="960" y="120"/>
                  </a:cubicBezTo>
                  <a:cubicBezTo>
                    <a:pt x="960" y="98"/>
                    <a:pt x="942" y="80"/>
                    <a:pt x="920" y="80"/>
                  </a:cubicBezTo>
                  <a:cubicBezTo>
                    <a:pt x="680" y="80"/>
                    <a:pt x="680" y="80"/>
                    <a:pt x="680" y="80"/>
                  </a:cubicBezTo>
                  <a:cubicBezTo>
                    <a:pt x="658" y="80"/>
                    <a:pt x="640" y="98"/>
                    <a:pt x="640" y="120"/>
                  </a:cubicBezTo>
                  <a:cubicBezTo>
                    <a:pt x="640" y="200"/>
                    <a:pt x="640" y="200"/>
                    <a:pt x="640" y="200"/>
                  </a:cubicBezTo>
                  <a:lnTo>
                    <a:pt x="400" y="200"/>
                  </a:lnTo>
                  <a:close/>
                  <a:moveTo>
                    <a:pt x="120" y="240"/>
                  </a:moveTo>
                  <a:cubicBezTo>
                    <a:pt x="240" y="240"/>
                    <a:pt x="240" y="240"/>
                    <a:pt x="240" y="240"/>
                  </a:cubicBezTo>
                  <a:cubicBezTo>
                    <a:pt x="240" y="320"/>
                    <a:pt x="240" y="320"/>
                    <a:pt x="240" y="320"/>
                  </a:cubicBezTo>
                  <a:cubicBezTo>
                    <a:pt x="120" y="320"/>
                    <a:pt x="120" y="320"/>
                    <a:pt x="120" y="320"/>
                  </a:cubicBezTo>
                  <a:cubicBezTo>
                    <a:pt x="98" y="320"/>
                    <a:pt x="80" y="338"/>
                    <a:pt x="80" y="360"/>
                  </a:cubicBezTo>
                  <a:cubicBezTo>
                    <a:pt x="80" y="2040"/>
                    <a:pt x="80" y="2040"/>
                    <a:pt x="80" y="2040"/>
                  </a:cubicBezTo>
                  <a:cubicBezTo>
                    <a:pt x="80" y="2062"/>
                    <a:pt x="98" y="2080"/>
                    <a:pt x="120" y="2080"/>
                  </a:cubicBezTo>
                  <a:cubicBezTo>
                    <a:pt x="1480" y="2080"/>
                    <a:pt x="1480" y="2080"/>
                    <a:pt x="1480" y="2080"/>
                  </a:cubicBezTo>
                  <a:cubicBezTo>
                    <a:pt x="1502" y="2080"/>
                    <a:pt x="1520" y="2062"/>
                    <a:pt x="1520" y="2040"/>
                  </a:cubicBezTo>
                  <a:cubicBezTo>
                    <a:pt x="1520" y="1403"/>
                    <a:pt x="1520" y="1403"/>
                    <a:pt x="1520" y="1403"/>
                  </a:cubicBezTo>
                  <a:cubicBezTo>
                    <a:pt x="1600" y="1323"/>
                    <a:pt x="1600" y="1323"/>
                    <a:pt x="1600" y="1323"/>
                  </a:cubicBezTo>
                  <a:cubicBezTo>
                    <a:pt x="1600" y="2040"/>
                    <a:pt x="1600" y="2040"/>
                    <a:pt x="1600" y="2040"/>
                  </a:cubicBezTo>
                  <a:cubicBezTo>
                    <a:pt x="1600" y="2106"/>
                    <a:pt x="1546" y="2160"/>
                    <a:pt x="1480" y="2160"/>
                  </a:cubicBezTo>
                  <a:cubicBezTo>
                    <a:pt x="120" y="2160"/>
                    <a:pt x="120" y="2160"/>
                    <a:pt x="120" y="2160"/>
                  </a:cubicBezTo>
                  <a:cubicBezTo>
                    <a:pt x="54" y="2160"/>
                    <a:pt x="0" y="2106"/>
                    <a:pt x="0" y="204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0" y="294"/>
                    <a:pt x="54" y="240"/>
                    <a:pt x="120" y="240"/>
                  </a:cubicBezTo>
                  <a:close/>
                  <a:moveTo>
                    <a:pt x="1520" y="520"/>
                  </a:moveTo>
                  <a:cubicBezTo>
                    <a:pt x="1520" y="360"/>
                    <a:pt x="1520" y="360"/>
                    <a:pt x="1520" y="360"/>
                  </a:cubicBezTo>
                  <a:cubicBezTo>
                    <a:pt x="1520" y="338"/>
                    <a:pt x="1502" y="320"/>
                    <a:pt x="1480" y="320"/>
                  </a:cubicBezTo>
                  <a:cubicBezTo>
                    <a:pt x="1360" y="320"/>
                    <a:pt x="1360" y="320"/>
                    <a:pt x="1360" y="320"/>
                  </a:cubicBezTo>
                  <a:cubicBezTo>
                    <a:pt x="1360" y="240"/>
                    <a:pt x="1360" y="240"/>
                    <a:pt x="1360" y="240"/>
                  </a:cubicBezTo>
                  <a:cubicBezTo>
                    <a:pt x="1480" y="240"/>
                    <a:pt x="1480" y="240"/>
                    <a:pt x="1480" y="240"/>
                  </a:cubicBezTo>
                  <a:cubicBezTo>
                    <a:pt x="1546" y="240"/>
                    <a:pt x="1600" y="294"/>
                    <a:pt x="1600" y="360"/>
                  </a:cubicBezTo>
                  <a:cubicBezTo>
                    <a:pt x="1600" y="537"/>
                    <a:pt x="1600" y="537"/>
                    <a:pt x="1600" y="537"/>
                  </a:cubicBezTo>
                  <a:cubicBezTo>
                    <a:pt x="1574" y="526"/>
                    <a:pt x="1547" y="520"/>
                    <a:pt x="1520" y="520"/>
                  </a:cubicBezTo>
                  <a:close/>
                  <a:moveTo>
                    <a:pt x="508" y="932"/>
                  </a:moveTo>
                  <a:cubicBezTo>
                    <a:pt x="720" y="1144"/>
                    <a:pt x="720" y="1144"/>
                    <a:pt x="720" y="1144"/>
                  </a:cubicBezTo>
                  <a:cubicBezTo>
                    <a:pt x="1172" y="692"/>
                    <a:pt x="1172" y="692"/>
                    <a:pt x="1172" y="692"/>
                  </a:cubicBezTo>
                  <a:cubicBezTo>
                    <a:pt x="1228" y="748"/>
                    <a:pt x="1228" y="748"/>
                    <a:pt x="1228" y="748"/>
                  </a:cubicBezTo>
                  <a:cubicBezTo>
                    <a:pt x="720" y="1256"/>
                    <a:pt x="720" y="1256"/>
                    <a:pt x="720" y="1256"/>
                  </a:cubicBezTo>
                  <a:cubicBezTo>
                    <a:pt x="452" y="988"/>
                    <a:pt x="452" y="988"/>
                    <a:pt x="452" y="988"/>
                  </a:cubicBezTo>
                  <a:lnTo>
                    <a:pt x="508" y="932"/>
                  </a:lnTo>
                  <a:close/>
                  <a:moveTo>
                    <a:pt x="240" y="400"/>
                  </a:moveTo>
                  <a:cubicBezTo>
                    <a:pt x="240" y="880"/>
                    <a:pt x="240" y="1360"/>
                    <a:pt x="240" y="1840"/>
                  </a:cubicBezTo>
                  <a:cubicBezTo>
                    <a:pt x="1360" y="1840"/>
                    <a:pt x="1360" y="1840"/>
                    <a:pt x="1360" y="1840"/>
                  </a:cubicBezTo>
                  <a:cubicBezTo>
                    <a:pt x="1360" y="1563"/>
                    <a:pt x="1360" y="1563"/>
                    <a:pt x="1360" y="1563"/>
                  </a:cubicBezTo>
                  <a:cubicBezTo>
                    <a:pt x="1440" y="1483"/>
                    <a:pt x="1440" y="1483"/>
                    <a:pt x="1440" y="1483"/>
                  </a:cubicBezTo>
                  <a:cubicBezTo>
                    <a:pt x="1440" y="1920"/>
                    <a:pt x="1440" y="1920"/>
                    <a:pt x="1440" y="1920"/>
                  </a:cubicBezTo>
                  <a:cubicBezTo>
                    <a:pt x="160" y="1920"/>
                    <a:pt x="160" y="1920"/>
                    <a:pt x="160" y="1920"/>
                  </a:cubicBezTo>
                  <a:cubicBezTo>
                    <a:pt x="160" y="400"/>
                    <a:pt x="160" y="400"/>
                    <a:pt x="160" y="400"/>
                  </a:cubicBezTo>
                  <a:lnTo>
                    <a:pt x="240" y="400"/>
                  </a:lnTo>
                  <a:close/>
                  <a:moveTo>
                    <a:pt x="1360" y="597"/>
                  </a:moveTo>
                  <a:cubicBezTo>
                    <a:pt x="1360" y="532"/>
                    <a:pt x="1360" y="466"/>
                    <a:pt x="1360" y="400"/>
                  </a:cubicBezTo>
                  <a:cubicBezTo>
                    <a:pt x="1440" y="400"/>
                    <a:pt x="1440" y="400"/>
                    <a:pt x="1440" y="400"/>
                  </a:cubicBezTo>
                  <a:cubicBezTo>
                    <a:pt x="1440" y="537"/>
                    <a:pt x="1440" y="537"/>
                    <a:pt x="1440" y="537"/>
                  </a:cubicBezTo>
                  <a:cubicBezTo>
                    <a:pt x="1418" y="546"/>
                    <a:pt x="1397" y="560"/>
                    <a:pt x="1378" y="578"/>
                  </a:cubicBezTo>
                  <a:lnTo>
                    <a:pt x="1360" y="597"/>
                  </a:lnTo>
                  <a:close/>
                  <a:moveTo>
                    <a:pt x="1664" y="920"/>
                  </a:moveTo>
                  <a:cubicBezTo>
                    <a:pt x="1520" y="776"/>
                    <a:pt x="1520" y="776"/>
                    <a:pt x="1520" y="776"/>
                  </a:cubicBezTo>
                  <a:cubicBezTo>
                    <a:pt x="914" y="1382"/>
                    <a:pt x="914" y="1382"/>
                    <a:pt x="914" y="1382"/>
                  </a:cubicBezTo>
                  <a:cubicBezTo>
                    <a:pt x="828" y="1612"/>
                    <a:pt x="828" y="1612"/>
                    <a:pt x="828" y="1612"/>
                  </a:cubicBezTo>
                  <a:cubicBezTo>
                    <a:pt x="1058" y="1526"/>
                    <a:pt x="1058" y="1526"/>
                    <a:pt x="1058" y="1526"/>
                  </a:cubicBezTo>
                  <a:lnTo>
                    <a:pt x="1664" y="920"/>
                  </a:lnTo>
                  <a:close/>
                  <a:moveTo>
                    <a:pt x="1548" y="692"/>
                  </a:moveTo>
                  <a:cubicBezTo>
                    <a:pt x="1748" y="892"/>
                    <a:pt x="1748" y="892"/>
                    <a:pt x="1748" y="892"/>
                  </a:cubicBezTo>
                  <a:cubicBezTo>
                    <a:pt x="1764" y="907"/>
                    <a:pt x="1764" y="933"/>
                    <a:pt x="1748" y="948"/>
                  </a:cubicBezTo>
                  <a:cubicBezTo>
                    <a:pt x="1108" y="1588"/>
                    <a:pt x="1108" y="1588"/>
                    <a:pt x="1108" y="1588"/>
                  </a:cubicBezTo>
                  <a:cubicBezTo>
                    <a:pt x="1108" y="1588"/>
                    <a:pt x="1095" y="1597"/>
                    <a:pt x="1094" y="1597"/>
                  </a:cubicBezTo>
                  <a:cubicBezTo>
                    <a:pt x="774" y="1717"/>
                    <a:pt x="774" y="1717"/>
                    <a:pt x="774" y="1717"/>
                  </a:cubicBezTo>
                  <a:cubicBezTo>
                    <a:pt x="765" y="1720"/>
                    <a:pt x="756" y="1721"/>
                    <a:pt x="746" y="1717"/>
                  </a:cubicBezTo>
                  <a:cubicBezTo>
                    <a:pt x="726" y="1710"/>
                    <a:pt x="715" y="1687"/>
                    <a:pt x="723" y="1666"/>
                  </a:cubicBezTo>
                  <a:cubicBezTo>
                    <a:pt x="842" y="1349"/>
                    <a:pt x="842" y="1349"/>
                    <a:pt x="842" y="1349"/>
                  </a:cubicBezTo>
                  <a:cubicBezTo>
                    <a:pt x="843" y="1343"/>
                    <a:pt x="847" y="1337"/>
                    <a:pt x="852" y="1332"/>
                  </a:cubicBezTo>
                  <a:cubicBezTo>
                    <a:pt x="1492" y="692"/>
                    <a:pt x="1492" y="692"/>
                    <a:pt x="1492" y="692"/>
                  </a:cubicBezTo>
                  <a:cubicBezTo>
                    <a:pt x="1507" y="676"/>
                    <a:pt x="1533" y="676"/>
                    <a:pt x="1548" y="692"/>
                  </a:cubicBezTo>
                  <a:close/>
                </a:path>
              </a:pathLst>
            </a:custGeom>
            <a:solidFill>
              <a:srgbClr val="156C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+mn-lt"/>
              </a:endParaRPr>
            </a:p>
          </p:txBody>
        </p:sp>
      </p:grpSp>
      <p:grpSp>
        <p:nvGrpSpPr>
          <p:cNvPr id="60" name="Groupe 59"/>
          <p:cNvGrpSpPr/>
          <p:nvPr/>
        </p:nvGrpSpPr>
        <p:grpSpPr>
          <a:xfrm>
            <a:off x="8484008" y="3798247"/>
            <a:ext cx="3068158" cy="1038746"/>
            <a:chOff x="5742648" y="3167602"/>
            <a:chExt cx="3068158" cy="1038746"/>
          </a:xfrm>
        </p:grpSpPr>
        <p:sp>
          <p:nvSpPr>
            <p:cNvPr id="61" name="Textframe 10">
              <a:extLst>
                <a:ext uri="{FF2B5EF4-FFF2-40B4-BE49-F238E27FC236}">
                  <a16:creationId xmlns:a16="http://schemas.microsoft.com/office/drawing/2014/main" id="{EF231087-D34A-4A9B-A767-A3EEE7AC88CA}"/>
                </a:ext>
              </a:extLst>
            </p:cNvPr>
            <p:cNvSpPr txBox="1"/>
            <p:nvPr/>
          </p:nvSpPr>
          <p:spPr>
            <a:xfrm>
              <a:off x="6361714" y="3167602"/>
              <a:ext cx="2449092" cy="1038746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ts val="12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Une chaîne</a:t>
              </a:r>
              <a:r>
                <a:rPr kumimoji="0" lang="fr-FR" sz="1500" b="0" i="0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 en </a:t>
              </a:r>
              <a:r>
                <a:rPr kumimoji="0" lang="fr-FR" sz="1500" b="1" i="0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départ lancé</a:t>
              </a:r>
              <a:r>
                <a:rPr kumimoji="0" lang="fr-FR" sz="1500" i="0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, avec des flux actifs hors période crise permettant une potentielle activation rapide de la mobilisation du stock Etat</a:t>
              </a:r>
              <a:endParaRPr kumimoji="0" lang="fr-FR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 Narrow" pitchFamily="34" charset="0"/>
              </a:endParaRPr>
            </a:p>
          </p:txBody>
        </p:sp>
        <p:sp>
          <p:nvSpPr>
            <p:cNvPr id="62" name="Freeform 5">
              <a:extLst>
                <a:ext uri="{FF2B5EF4-FFF2-40B4-BE49-F238E27FC236}">
                  <a16:creationId xmlns:a16="http://schemas.microsoft.com/office/drawing/2014/main" id="{E8B2CE57-0615-4932-A5AA-A3B46DF73D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2648" y="3381822"/>
              <a:ext cx="469937" cy="594740"/>
            </a:xfrm>
            <a:custGeom>
              <a:avLst/>
              <a:gdLst>
                <a:gd name="T0" fmla="*/ 680 w 1764"/>
                <a:gd name="T1" fmla="*/ 0 h 2160"/>
                <a:gd name="T2" fmla="*/ 1040 w 1764"/>
                <a:gd name="T3" fmla="*/ 120 h 2160"/>
                <a:gd name="T4" fmla="*/ 1280 w 1764"/>
                <a:gd name="T5" fmla="*/ 560 h 2160"/>
                <a:gd name="T6" fmla="*/ 320 w 1764"/>
                <a:gd name="T7" fmla="*/ 120 h 2160"/>
                <a:gd name="T8" fmla="*/ 400 w 1764"/>
                <a:gd name="T9" fmla="*/ 200 h 2160"/>
                <a:gd name="T10" fmla="*/ 1200 w 1764"/>
                <a:gd name="T11" fmla="*/ 480 h 2160"/>
                <a:gd name="T12" fmla="*/ 960 w 1764"/>
                <a:gd name="T13" fmla="*/ 200 h 2160"/>
                <a:gd name="T14" fmla="*/ 920 w 1764"/>
                <a:gd name="T15" fmla="*/ 80 h 2160"/>
                <a:gd name="T16" fmla="*/ 640 w 1764"/>
                <a:gd name="T17" fmla="*/ 120 h 2160"/>
                <a:gd name="T18" fmla="*/ 400 w 1764"/>
                <a:gd name="T19" fmla="*/ 200 h 2160"/>
                <a:gd name="T20" fmla="*/ 240 w 1764"/>
                <a:gd name="T21" fmla="*/ 240 h 2160"/>
                <a:gd name="T22" fmla="*/ 120 w 1764"/>
                <a:gd name="T23" fmla="*/ 320 h 2160"/>
                <a:gd name="T24" fmla="*/ 80 w 1764"/>
                <a:gd name="T25" fmla="*/ 2040 h 2160"/>
                <a:gd name="T26" fmla="*/ 1480 w 1764"/>
                <a:gd name="T27" fmla="*/ 2080 h 2160"/>
                <a:gd name="T28" fmla="*/ 1520 w 1764"/>
                <a:gd name="T29" fmla="*/ 1403 h 2160"/>
                <a:gd name="T30" fmla="*/ 1600 w 1764"/>
                <a:gd name="T31" fmla="*/ 2040 h 2160"/>
                <a:gd name="T32" fmla="*/ 120 w 1764"/>
                <a:gd name="T33" fmla="*/ 2160 h 2160"/>
                <a:gd name="T34" fmla="*/ 0 w 1764"/>
                <a:gd name="T35" fmla="*/ 360 h 2160"/>
                <a:gd name="T36" fmla="*/ 1520 w 1764"/>
                <a:gd name="T37" fmla="*/ 520 h 2160"/>
                <a:gd name="T38" fmla="*/ 1480 w 1764"/>
                <a:gd name="T39" fmla="*/ 320 h 2160"/>
                <a:gd name="T40" fmla="*/ 1360 w 1764"/>
                <a:gd name="T41" fmla="*/ 240 h 2160"/>
                <a:gd name="T42" fmla="*/ 1600 w 1764"/>
                <a:gd name="T43" fmla="*/ 360 h 2160"/>
                <a:gd name="T44" fmla="*/ 1520 w 1764"/>
                <a:gd name="T45" fmla="*/ 520 h 2160"/>
                <a:gd name="T46" fmla="*/ 720 w 1764"/>
                <a:gd name="T47" fmla="*/ 1144 h 2160"/>
                <a:gd name="T48" fmla="*/ 1228 w 1764"/>
                <a:gd name="T49" fmla="*/ 748 h 2160"/>
                <a:gd name="T50" fmla="*/ 452 w 1764"/>
                <a:gd name="T51" fmla="*/ 988 h 2160"/>
                <a:gd name="T52" fmla="*/ 240 w 1764"/>
                <a:gd name="T53" fmla="*/ 400 h 2160"/>
                <a:gd name="T54" fmla="*/ 1360 w 1764"/>
                <a:gd name="T55" fmla="*/ 1840 h 2160"/>
                <a:gd name="T56" fmla="*/ 1440 w 1764"/>
                <a:gd name="T57" fmla="*/ 1483 h 2160"/>
                <a:gd name="T58" fmla="*/ 160 w 1764"/>
                <a:gd name="T59" fmla="*/ 1920 h 2160"/>
                <a:gd name="T60" fmla="*/ 240 w 1764"/>
                <a:gd name="T61" fmla="*/ 400 h 2160"/>
                <a:gd name="T62" fmla="*/ 1360 w 1764"/>
                <a:gd name="T63" fmla="*/ 400 h 2160"/>
                <a:gd name="T64" fmla="*/ 1440 w 1764"/>
                <a:gd name="T65" fmla="*/ 537 h 2160"/>
                <a:gd name="T66" fmla="*/ 1360 w 1764"/>
                <a:gd name="T67" fmla="*/ 597 h 2160"/>
                <a:gd name="T68" fmla="*/ 1520 w 1764"/>
                <a:gd name="T69" fmla="*/ 776 h 2160"/>
                <a:gd name="T70" fmla="*/ 828 w 1764"/>
                <a:gd name="T71" fmla="*/ 1612 h 2160"/>
                <a:gd name="T72" fmla="*/ 1664 w 1764"/>
                <a:gd name="T73" fmla="*/ 920 h 2160"/>
                <a:gd name="T74" fmla="*/ 1748 w 1764"/>
                <a:gd name="T75" fmla="*/ 892 h 2160"/>
                <a:gd name="T76" fmla="*/ 1108 w 1764"/>
                <a:gd name="T77" fmla="*/ 1588 h 2160"/>
                <a:gd name="T78" fmla="*/ 774 w 1764"/>
                <a:gd name="T79" fmla="*/ 1717 h 2160"/>
                <a:gd name="T80" fmla="*/ 723 w 1764"/>
                <a:gd name="T81" fmla="*/ 1666 h 2160"/>
                <a:gd name="T82" fmla="*/ 852 w 1764"/>
                <a:gd name="T83" fmla="*/ 1332 h 2160"/>
                <a:gd name="T84" fmla="*/ 1548 w 1764"/>
                <a:gd name="T85" fmla="*/ 692 h 2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64" h="2160">
                  <a:moveTo>
                    <a:pt x="560" y="120"/>
                  </a:moveTo>
                  <a:cubicBezTo>
                    <a:pt x="560" y="54"/>
                    <a:pt x="614" y="0"/>
                    <a:pt x="680" y="0"/>
                  </a:cubicBezTo>
                  <a:cubicBezTo>
                    <a:pt x="920" y="0"/>
                    <a:pt x="920" y="0"/>
                    <a:pt x="920" y="0"/>
                  </a:cubicBezTo>
                  <a:cubicBezTo>
                    <a:pt x="986" y="0"/>
                    <a:pt x="1040" y="54"/>
                    <a:pt x="1040" y="120"/>
                  </a:cubicBezTo>
                  <a:cubicBezTo>
                    <a:pt x="1280" y="120"/>
                    <a:pt x="1280" y="120"/>
                    <a:pt x="1280" y="120"/>
                  </a:cubicBezTo>
                  <a:cubicBezTo>
                    <a:pt x="1280" y="560"/>
                    <a:pt x="1280" y="560"/>
                    <a:pt x="1280" y="560"/>
                  </a:cubicBezTo>
                  <a:cubicBezTo>
                    <a:pt x="320" y="560"/>
                    <a:pt x="320" y="560"/>
                    <a:pt x="320" y="560"/>
                  </a:cubicBezTo>
                  <a:cubicBezTo>
                    <a:pt x="320" y="120"/>
                    <a:pt x="320" y="120"/>
                    <a:pt x="320" y="120"/>
                  </a:cubicBezTo>
                  <a:lnTo>
                    <a:pt x="560" y="120"/>
                  </a:lnTo>
                  <a:close/>
                  <a:moveTo>
                    <a:pt x="400" y="200"/>
                  </a:moveTo>
                  <a:cubicBezTo>
                    <a:pt x="400" y="480"/>
                    <a:pt x="400" y="480"/>
                    <a:pt x="400" y="480"/>
                  </a:cubicBezTo>
                  <a:cubicBezTo>
                    <a:pt x="1200" y="480"/>
                    <a:pt x="1200" y="480"/>
                    <a:pt x="1200" y="480"/>
                  </a:cubicBezTo>
                  <a:cubicBezTo>
                    <a:pt x="1200" y="200"/>
                    <a:pt x="1200" y="200"/>
                    <a:pt x="1200" y="200"/>
                  </a:cubicBezTo>
                  <a:cubicBezTo>
                    <a:pt x="960" y="200"/>
                    <a:pt x="960" y="200"/>
                    <a:pt x="960" y="200"/>
                  </a:cubicBezTo>
                  <a:cubicBezTo>
                    <a:pt x="960" y="120"/>
                    <a:pt x="960" y="120"/>
                    <a:pt x="960" y="120"/>
                  </a:cubicBezTo>
                  <a:cubicBezTo>
                    <a:pt x="960" y="98"/>
                    <a:pt x="942" y="80"/>
                    <a:pt x="920" y="80"/>
                  </a:cubicBezTo>
                  <a:cubicBezTo>
                    <a:pt x="680" y="80"/>
                    <a:pt x="680" y="80"/>
                    <a:pt x="680" y="80"/>
                  </a:cubicBezTo>
                  <a:cubicBezTo>
                    <a:pt x="658" y="80"/>
                    <a:pt x="640" y="98"/>
                    <a:pt x="640" y="120"/>
                  </a:cubicBezTo>
                  <a:cubicBezTo>
                    <a:pt x="640" y="200"/>
                    <a:pt x="640" y="200"/>
                    <a:pt x="640" y="200"/>
                  </a:cubicBezTo>
                  <a:lnTo>
                    <a:pt x="400" y="200"/>
                  </a:lnTo>
                  <a:close/>
                  <a:moveTo>
                    <a:pt x="120" y="240"/>
                  </a:moveTo>
                  <a:cubicBezTo>
                    <a:pt x="240" y="240"/>
                    <a:pt x="240" y="240"/>
                    <a:pt x="240" y="240"/>
                  </a:cubicBezTo>
                  <a:cubicBezTo>
                    <a:pt x="240" y="320"/>
                    <a:pt x="240" y="320"/>
                    <a:pt x="240" y="320"/>
                  </a:cubicBezTo>
                  <a:cubicBezTo>
                    <a:pt x="120" y="320"/>
                    <a:pt x="120" y="320"/>
                    <a:pt x="120" y="320"/>
                  </a:cubicBezTo>
                  <a:cubicBezTo>
                    <a:pt x="98" y="320"/>
                    <a:pt x="80" y="338"/>
                    <a:pt x="80" y="360"/>
                  </a:cubicBezTo>
                  <a:cubicBezTo>
                    <a:pt x="80" y="2040"/>
                    <a:pt x="80" y="2040"/>
                    <a:pt x="80" y="2040"/>
                  </a:cubicBezTo>
                  <a:cubicBezTo>
                    <a:pt x="80" y="2062"/>
                    <a:pt x="98" y="2080"/>
                    <a:pt x="120" y="2080"/>
                  </a:cubicBezTo>
                  <a:cubicBezTo>
                    <a:pt x="1480" y="2080"/>
                    <a:pt x="1480" y="2080"/>
                    <a:pt x="1480" y="2080"/>
                  </a:cubicBezTo>
                  <a:cubicBezTo>
                    <a:pt x="1502" y="2080"/>
                    <a:pt x="1520" y="2062"/>
                    <a:pt x="1520" y="2040"/>
                  </a:cubicBezTo>
                  <a:cubicBezTo>
                    <a:pt x="1520" y="1403"/>
                    <a:pt x="1520" y="1403"/>
                    <a:pt x="1520" y="1403"/>
                  </a:cubicBezTo>
                  <a:cubicBezTo>
                    <a:pt x="1600" y="1323"/>
                    <a:pt x="1600" y="1323"/>
                    <a:pt x="1600" y="1323"/>
                  </a:cubicBezTo>
                  <a:cubicBezTo>
                    <a:pt x="1600" y="2040"/>
                    <a:pt x="1600" y="2040"/>
                    <a:pt x="1600" y="2040"/>
                  </a:cubicBezTo>
                  <a:cubicBezTo>
                    <a:pt x="1600" y="2106"/>
                    <a:pt x="1546" y="2160"/>
                    <a:pt x="1480" y="2160"/>
                  </a:cubicBezTo>
                  <a:cubicBezTo>
                    <a:pt x="120" y="2160"/>
                    <a:pt x="120" y="2160"/>
                    <a:pt x="120" y="2160"/>
                  </a:cubicBezTo>
                  <a:cubicBezTo>
                    <a:pt x="54" y="2160"/>
                    <a:pt x="0" y="2106"/>
                    <a:pt x="0" y="204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0" y="294"/>
                    <a:pt x="54" y="240"/>
                    <a:pt x="120" y="240"/>
                  </a:cubicBezTo>
                  <a:close/>
                  <a:moveTo>
                    <a:pt x="1520" y="520"/>
                  </a:moveTo>
                  <a:cubicBezTo>
                    <a:pt x="1520" y="360"/>
                    <a:pt x="1520" y="360"/>
                    <a:pt x="1520" y="360"/>
                  </a:cubicBezTo>
                  <a:cubicBezTo>
                    <a:pt x="1520" y="338"/>
                    <a:pt x="1502" y="320"/>
                    <a:pt x="1480" y="320"/>
                  </a:cubicBezTo>
                  <a:cubicBezTo>
                    <a:pt x="1360" y="320"/>
                    <a:pt x="1360" y="320"/>
                    <a:pt x="1360" y="320"/>
                  </a:cubicBezTo>
                  <a:cubicBezTo>
                    <a:pt x="1360" y="240"/>
                    <a:pt x="1360" y="240"/>
                    <a:pt x="1360" y="240"/>
                  </a:cubicBezTo>
                  <a:cubicBezTo>
                    <a:pt x="1480" y="240"/>
                    <a:pt x="1480" y="240"/>
                    <a:pt x="1480" y="240"/>
                  </a:cubicBezTo>
                  <a:cubicBezTo>
                    <a:pt x="1546" y="240"/>
                    <a:pt x="1600" y="294"/>
                    <a:pt x="1600" y="360"/>
                  </a:cubicBezTo>
                  <a:cubicBezTo>
                    <a:pt x="1600" y="537"/>
                    <a:pt x="1600" y="537"/>
                    <a:pt x="1600" y="537"/>
                  </a:cubicBezTo>
                  <a:cubicBezTo>
                    <a:pt x="1574" y="526"/>
                    <a:pt x="1547" y="520"/>
                    <a:pt x="1520" y="520"/>
                  </a:cubicBezTo>
                  <a:close/>
                  <a:moveTo>
                    <a:pt x="508" y="932"/>
                  </a:moveTo>
                  <a:cubicBezTo>
                    <a:pt x="720" y="1144"/>
                    <a:pt x="720" y="1144"/>
                    <a:pt x="720" y="1144"/>
                  </a:cubicBezTo>
                  <a:cubicBezTo>
                    <a:pt x="1172" y="692"/>
                    <a:pt x="1172" y="692"/>
                    <a:pt x="1172" y="692"/>
                  </a:cubicBezTo>
                  <a:cubicBezTo>
                    <a:pt x="1228" y="748"/>
                    <a:pt x="1228" y="748"/>
                    <a:pt x="1228" y="748"/>
                  </a:cubicBezTo>
                  <a:cubicBezTo>
                    <a:pt x="720" y="1256"/>
                    <a:pt x="720" y="1256"/>
                    <a:pt x="720" y="1256"/>
                  </a:cubicBezTo>
                  <a:cubicBezTo>
                    <a:pt x="452" y="988"/>
                    <a:pt x="452" y="988"/>
                    <a:pt x="452" y="988"/>
                  </a:cubicBezTo>
                  <a:lnTo>
                    <a:pt x="508" y="932"/>
                  </a:lnTo>
                  <a:close/>
                  <a:moveTo>
                    <a:pt x="240" y="400"/>
                  </a:moveTo>
                  <a:cubicBezTo>
                    <a:pt x="240" y="880"/>
                    <a:pt x="240" y="1360"/>
                    <a:pt x="240" y="1840"/>
                  </a:cubicBezTo>
                  <a:cubicBezTo>
                    <a:pt x="1360" y="1840"/>
                    <a:pt x="1360" y="1840"/>
                    <a:pt x="1360" y="1840"/>
                  </a:cubicBezTo>
                  <a:cubicBezTo>
                    <a:pt x="1360" y="1563"/>
                    <a:pt x="1360" y="1563"/>
                    <a:pt x="1360" y="1563"/>
                  </a:cubicBezTo>
                  <a:cubicBezTo>
                    <a:pt x="1440" y="1483"/>
                    <a:pt x="1440" y="1483"/>
                    <a:pt x="1440" y="1483"/>
                  </a:cubicBezTo>
                  <a:cubicBezTo>
                    <a:pt x="1440" y="1920"/>
                    <a:pt x="1440" y="1920"/>
                    <a:pt x="1440" y="1920"/>
                  </a:cubicBezTo>
                  <a:cubicBezTo>
                    <a:pt x="160" y="1920"/>
                    <a:pt x="160" y="1920"/>
                    <a:pt x="160" y="1920"/>
                  </a:cubicBezTo>
                  <a:cubicBezTo>
                    <a:pt x="160" y="400"/>
                    <a:pt x="160" y="400"/>
                    <a:pt x="160" y="400"/>
                  </a:cubicBezTo>
                  <a:lnTo>
                    <a:pt x="240" y="400"/>
                  </a:lnTo>
                  <a:close/>
                  <a:moveTo>
                    <a:pt x="1360" y="597"/>
                  </a:moveTo>
                  <a:cubicBezTo>
                    <a:pt x="1360" y="532"/>
                    <a:pt x="1360" y="466"/>
                    <a:pt x="1360" y="400"/>
                  </a:cubicBezTo>
                  <a:cubicBezTo>
                    <a:pt x="1440" y="400"/>
                    <a:pt x="1440" y="400"/>
                    <a:pt x="1440" y="400"/>
                  </a:cubicBezTo>
                  <a:cubicBezTo>
                    <a:pt x="1440" y="537"/>
                    <a:pt x="1440" y="537"/>
                    <a:pt x="1440" y="537"/>
                  </a:cubicBezTo>
                  <a:cubicBezTo>
                    <a:pt x="1418" y="546"/>
                    <a:pt x="1397" y="560"/>
                    <a:pt x="1378" y="578"/>
                  </a:cubicBezTo>
                  <a:lnTo>
                    <a:pt x="1360" y="597"/>
                  </a:lnTo>
                  <a:close/>
                  <a:moveTo>
                    <a:pt x="1664" y="920"/>
                  </a:moveTo>
                  <a:cubicBezTo>
                    <a:pt x="1520" y="776"/>
                    <a:pt x="1520" y="776"/>
                    <a:pt x="1520" y="776"/>
                  </a:cubicBezTo>
                  <a:cubicBezTo>
                    <a:pt x="914" y="1382"/>
                    <a:pt x="914" y="1382"/>
                    <a:pt x="914" y="1382"/>
                  </a:cubicBezTo>
                  <a:cubicBezTo>
                    <a:pt x="828" y="1612"/>
                    <a:pt x="828" y="1612"/>
                    <a:pt x="828" y="1612"/>
                  </a:cubicBezTo>
                  <a:cubicBezTo>
                    <a:pt x="1058" y="1526"/>
                    <a:pt x="1058" y="1526"/>
                    <a:pt x="1058" y="1526"/>
                  </a:cubicBezTo>
                  <a:lnTo>
                    <a:pt x="1664" y="920"/>
                  </a:lnTo>
                  <a:close/>
                  <a:moveTo>
                    <a:pt x="1548" y="692"/>
                  </a:moveTo>
                  <a:cubicBezTo>
                    <a:pt x="1748" y="892"/>
                    <a:pt x="1748" y="892"/>
                    <a:pt x="1748" y="892"/>
                  </a:cubicBezTo>
                  <a:cubicBezTo>
                    <a:pt x="1764" y="907"/>
                    <a:pt x="1764" y="933"/>
                    <a:pt x="1748" y="948"/>
                  </a:cubicBezTo>
                  <a:cubicBezTo>
                    <a:pt x="1108" y="1588"/>
                    <a:pt x="1108" y="1588"/>
                    <a:pt x="1108" y="1588"/>
                  </a:cubicBezTo>
                  <a:cubicBezTo>
                    <a:pt x="1108" y="1588"/>
                    <a:pt x="1095" y="1597"/>
                    <a:pt x="1094" y="1597"/>
                  </a:cubicBezTo>
                  <a:cubicBezTo>
                    <a:pt x="774" y="1717"/>
                    <a:pt x="774" y="1717"/>
                    <a:pt x="774" y="1717"/>
                  </a:cubicBezTo>
                  <a:cubicBezTo>
                    <a:pt x="765" y="1720"/>
                    <a:pt x="756" y="1721"/>
                    <a:pt x="746" y="1717"/>
                  </a:cubicBezTo>
                  <a:cubicBezTo>
                    <a:pt x="726" y="1710"/>
                    <a:pt x="715" y="1687"/>
                    <a:pt x="723" y="1666"/>
                  </a:cubicBezTo>
                  <a:cubicBezTo>
                    <a:pt x="842" y="1349"/>
                    <a:pt x="842" y="1349"/>
                    <a:pt x="842" y="1349"/>
                  </a:cubicBezTo>
                  <a:cubicBezTo>
                    <a:pt x="843" y="1343"/>
                    <a:pt x="847" y="1337"/>
                    <a:pt x="852" y="1332"/>
                  </a:cubicBezTo>
                  <a:cubicBezTo>
                    <a:pt x="1492" y="692"/>
                    <a:pt x="1492" y="692"/>
                    <a:pt x="1492" y="692"/>
                  </a:cubicBezTo>
                  <a:cubicBezTo>
                    <a:pt x="1507" y="676"/>
                    <a:pt x="1533" y="676"/>
                    <a:pt x="1548" y="692"/>
                  </a:cubicBezTo>
                  <a:close/>
                </a:path>
              </a:pathLst>
            </a:custGeom>
            <a:solidFill>
              <a:srgbClr val="156C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+mn-lt"/>
              </a:endParaRPr>
            </a:p>
          </p:txBody>
        </p:sp>
      </p:grpSp>
      <p:grpSp>
        <p:nvGrpSpPr>
          <p:cNvPr id="63" name="Groupe 62"/>
          <p:cNvGrpSpPr/>
          <p:nvPr/>
        </p:nvGrpSpPr>
        <p:grpSpPr>
          <a:xfrm>
            <a:off x="8484008" y="5396326"/>
            <a:ext cx="2931977" cy="623248"/>
            <a:chOff x="5742648" y="4318363"/>
            <a:chExt cx="2931977" cy="623248"/>
          </a:xfrm>
        </p:grpSpPr>
        <p:sp>
          <p:nvSpPr>
            <p:cNvPr id="64" name="Textframe 10">
              <a:extLst>
                <a:ext uri="{FF2B5EF4-FFF2-40B4-BE49-F238E27FC236}">
                  <a16:creationId xmlns:a16="http://schemas.microsoft.com/office/drawing/2014/main" id="{9DE6E721-235C-4E79-A8B5-8E6CCA6F01B3}"/>
                </a:ext>
              </a:extLst>
            </p:cNvPr>
            <p:cNvSpPr txBox="1"/>
            <p:nvPr/>
          </p:nvSpPr>
          <p:spPr>
            <a:xfrm>
              <a:off x="6361714" y="4318363"/>
              <a:ext cx="2312911" cy="62324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ts val="12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La </a:t>
              </a:r>
              <a:r>
                <a:rPr kumimoji="0" lang="fr-FR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constitution d’un stock stratégique </a:t>
              </a: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 Narrow" pitchFamily="34" charset="0"/>
                </a:rPr>
                <a:t>dimensionné sur la base de flux réels</a:t>
              </a:r>
            </a:p>
          </p:txBody>
        </p:sp>
        <p:sp>
          <p:nvSpPr>
            <p:cNvPr id="65" name="Freeform 5">
              <a:extLst>
                <a:ext uri="{FF2B5EF4-FFF2-40B4-BE49-F238E27FC236}">
                  <a16:creationId xmlns:a16="http://schemas.microsoft.com/office/drawing/2014/main" id="{32683FE2-B8EF-42ED-BF42-C4E4B67FC8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2648" y="4324837"/>
              <a:ext cx="469937" cy="594740"/>
            </a:xfrm>
            <a:custGeom>
              <a:avLst/>
              <a:gdLst>
                <a:gd name="T0" fmla="*/ 680 w 1764"/>
                <a:gd name="T1" fmla="*/ 0 h 2160"/>
                <a:gd name="T2" fmla="*/ 1040 w 1764"/>
                <a:gd name="T3" fmla="*/ 120 h 2160"/>
                <a:gd name="T4" fmla="*/ 1280 w 1764"/>
                <a:gd name="T5" fmla="*/ 560 h 2160"/>
                <a:gd name="T6" fmla="*/ 320 w 1764"/>
                <a:gd name="T7" fmla="*/ 120 h 2160"/>
                <a:gd name="T8" fmla="*/ 400 w 1764"/>
                <a:gd name="T9" fmla="*/ 200 h 2160"/>
                <a:gd name="T10" fmla="*/ 1200 w 1764"/>
                <a:gd name="T11" fmla="*/ 480 h 2160"/>
                <a:gd name="T12" fmla="*/ 960 w 1764"/>
                <a:gd name="T13" fmla="*/ 200 h 2160"/>
                <a:gd name="T14" fmla="*/ 920 w 1764"/>
                <a:gd name="T15" fmla="*/ 80 h 2160"/>
                <a:gd name="T16" fmla="*/ 640 w 1764"/>
                <a:gd name="T17" fmla="*/ 120 h 2160"/>
                <a:gd name="T18" fmla="*/ 400 w 1764"/>
                <a:gd name="T19" fmla="*/ 200 h 2160"/>
                <a:gd name="T20" fmla="*/ 240 w 1764"/>
                <a:gd name="T21" fmla="*/ 240 h 2160"/>
                <a:gd name="T22" fmla="*/ 120 w 1764"/>
                <a:gd name="T23" fmla="*/ 320 h 2160"/>
                <a:gd name="T24" fmla="*/ 80 w 1764"/>
                <a:gd name="T25" fmla="*/ 2040 h 2160"/>
                <a:gd name="T26" fmla="*/ 1480 w 1764"/>
                <a:gd name="T27" fmla="*/ 2080 h 2160"/>
                <a:gd name="T28" fmla="*/ 1520 w 1764"/>
                <a:gd name="T29" fmla="*/ 1403 h 2160"/>
                <a:gd name="T30" fmla="*/ 1600 w 1764"/>
                <a:gd name="T31" fmla="*/ 2040 h 2160"/>
                <a:gd name="T32" fmla="*/ 120 w 1764"/>
                <a:gd name="T33" fmla="*/ 2160 h 2160"/>
                <a:gd name="T34" fmla="*/ 0 w 1764"/>
                <a:gd name="T35" fmla="*/ 360 h 2160"/>
                <a:gd name="T36" fmla="*/ 1520 w 1764"/>
                <a:gd name="T37" fmla="*/ 520 h 2160"/>
                <a:gd name="T38" fmla="*/ 1480 w 1764"/>
                <a:gd name="T39" fmla="*/ 320 h 2160"/>
                <a:gd name="T40" fmla="*/ 1360 w 1764"/>
                <a:gd name="T41" fmla="*/ 240 h 2160"/>
                <a:gd name="T42" fmla="*/ 1600 w 1764"/>
                <a:gd name="T43" fmla="*/ 360 h 2160"/>
                <a:gd name="T44" fmla="*/ 1520 w 1764"/>
                <a:gd name="T45" fmla="*/ 520 h 2160"/>
                <a:gd name="T46" fmla="*/ 720 w 1764"/>
                <a:gd name="T47" fmla="*/ 1144 h 2160"/>
                <a:gd name="T48" fmla="*/ 1228 w 1764"/>
                <a:gd name="T49" fmla="*/ 748 h 2160"/>
                <a:gd name="T50" fmla="*/ 452 w 1764"/>
                <a:gd name="T51" fmla="*/ 988 h 2160"/>
                <a:gd name="T52" fmla="*/ 240 w 1764"/>
                <a:gd name="T53" fmla="*/ 400 h 2160"/>
                <a:gd name="T54" fmla="*/ 1360 w 1764"/>
                <a:gd name="T55" fmla="*/ 1840 h 2160"/>
                <a:gd name="T56" fmla="*/ 1440 w 1764"/>
                <a:gd name="T57" fmla="*/ 1483 h 2160"/>
                <a:gd name="T58" fmla="*/ 160 w 1764"/>
                <a:gd name="T59" fmla="*/ 1920 h 2160"/>
                <a:gd name="T60" fmla="*/ 240 w 1764"/>
                <a:gd name="T61" fmla="*/ 400 h 2160"/>
                <a:gd name="T62" fmla="*/ 1360 w 1764"/>
                <a:gd name="T63" fmla="*/ 400 h 2160"/>
                <a:gd name="T64" fmla="*/ 1440 w 1764"/>
                <a:gd name="T65" fmla="*/ 537 h 2160"/>
                <a:gd name="T66" fmla="*/ 1360 w 1764"/>
                <a:gd name="T67" fmla="*/ 597 h 2160"/>
                <a:gd name="T68" fmla="*/ 1520 w 1764"/>
                <a:gd name="T69" fmla="*/ 776 h 2160"/>
                <a:gd name="T70" fmla="*/ 828 w 1764"/>
                <a:gd name="T71" fmla="*/ 1612 h 2160"/>
                <a:gd name="T72" fmla="*/ 1664 w 1764"/>
                <a:gd name="T73" fmla="*/ 920 h 2160"/>
                <a:gd name="T74" fmla="*/ 1748 w 1764"/>
                <a:gd name="T75" fmla="*/ 892 h 2160"/>
                <a:gd name="T76" fmla="*/ 1108 w 1764"/>
                <a:gd name="T77" fmla="*/ 1588 h 2160"/>
                <a:gd name="T78" fmla="*/ 774 w 1764"/>
                <a:gd name="T79" fmla="*/ 1717 h 2160"/>
                <a:gd name="T80" fmla="*/ 723 w 1764"/>
                <a:gd name="T81" fmla="*/ 1666 h 2160"/>
                <a:gd name="T82" fmla="*/ 852 w 1764"/>
                <a:gd name="T83" fmla="*/ 1332 h 2160"/>
                <a:gd name="T84" fmla="*/ 1548 w 1764"/>
                <a:gd name="T85" fmla="*/ 692 h 2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64" h="2160">
                  <a:moveTo>
                    <a:pt x="560" y="120"/>
                  </a:moveTo>
                  <a:cubicBezTo>
                    <a:pt x="560" y="54"/>
                    <a:pt x="614" y="0"/>
                    <a:pt x="680" y="0"/>
                  </a:cubicBezTo>
                  <a:cubicBezTo>
                    <a:pt x="920" y="0"/>
                    <a:pt x="920" y="0"/>
                    <a:pt x="920" y="0"/>
                  </a:cubicBezTo>
                  <a:cubicBezTo>
                    <a:pt x="986" y="0"/>
                    <a:pt x="1040" y="54"/>
                    <a:pt x="1040" y="120"/>
                  </a:cubicBezTo>
                  <a:cubicBezTo>
                    <a:pt x="1280" y="120"/>
                    <a:pt x="1280" y="120"/>
                    <a:pt x="1280" y="120"/>
                  </a:cubicBezTo>
                  <a:cubicBezTo>
                    <a:pt x="1280" y="560"/>
                    <a:pt x="1280" y="560"/>
                    <a:pt x="1280" y="560"/>
                  </a:cubicBezTo>
                  <a:cubicBezTo>
                    <a:pt x="320" y="560"/>
                    <a:pt x="320" y="560"/>
                    <a:pt x="320" y="560"/>
                  </a:cubicBezTo>
                  <a:cubicBezTo>
                    <a:pt x="320" y="120"/>
                    <a:pt x="320" y="120"/>
                    <a:pt x="320" y="120"/>
                  </a:cubicBezTo>
                  <a:lnTo>
                    <a:pt x="560" y="120"/>
                  </a:lnTo>
                  <a:close/>
                  <a:moveTo>
                    <a:pt x="400" y="200"/>
                  </a:moveTo>
                  <a:cubicBezTo>
                    <a:pt x="400" y="480"/>
                    <a:pt x="400" y="480"/>
                    <a:pt x="400" y="480"/>
                  </a:cubicBezTo>
                  <a:cubicBezTo>
                    <a:pt x="1200" y="480"/>
                    <a:pt x="1200" y="480"/>
                    <a:pt x="1200" y="480"/>
                  </a:cubicBezTo>
                  <a:cubicBezTo>
                    <a:pt x="1200" y="200"/>
                    <a:pt x="1200" y="200"/>
                    <a:pt x="1200" y="200"/>
                  </a:cubicBezTo>
                  <a:cubicBezTo>
                    <a:pt x="960" y="200"/>
                    <a:pt x="960" y="200"/>
                    <a:pt x="960" y="200"/>
                  </a:cubicBezTo>
                  <a:cubicBezTo>
                    <a:pt x="960" y="120"/>
                    <a:pt x="960" y="120"/>
                    <a:pt x="960" y="120"/>
                  </a:cubicBezTo>
                  <a:cubicBezTo>
                    <a:pt x="960" y="98"/>
                    <a:pt x="942" y="80"/>
                    <a:pt x="920" y="80"/>
                  </a:cubicBezTo>
                  <a:cubicBezTo>
                    <a:pt x="680" y="80"/>
                    <a:pt x="680" y="80"/>
                    <a:pt x="680" y="80"/>
                  </a:cubicBezTo>
                  <a:cubicBezTo>
                    <a:pt x="658" y="80"/>
                    <a:pt x="640" y="98"/>
                    <a:pt x="640" y="120"/>
                  </a:cubicBezTo>
                  <a:cubicBezTo>
                    <a:pt x="640" y="200"/>
                    <a:pt x="640" y="200"/>
                    <a:pt x="640" y="200"/>
                  </a:cubicBezTo>
                  <a:lnTo>
                    <a:pt x="400" y="200"/>
                  </a:lnTo>
                  <a:close/>
                  <a:moveTo>
                    <a:pt x="120" y="240"/>
                  </a:moveTo>
                  <a:cubicBezTo>
                    <a:pt x="240" y="240"/>
                    <a:pt x="240" y="240"/>
                    <a:pt x="240" y="240"/>
                  </a:cubicBezTo>
                  <a:cubicBezTo>
                    <a:pt x="240" y="320"/>
                    <a:pt x="240" y="320"/>
                    <a:pt x="240" y="320"/>
                  </a:cubicBezTo>
                  <a:cubicBezTo>
                    <a:pt x="120" y="320"/>
                    <a:pt x="120" y="320"/>
                    <a:pt x="120" y="320"/>
                  </a:cubicBezTo>
                  <a:cubicBezTo>
                    <a:pt x="98" y="320"/>
                    <a:pt x="80" y="338"/>
                    <a:pt x="80" y="360"/>
                  </a:cubicBezTo>
                  <a:cubicBezTo>
                    <a:pt x="80" y="2040"/>
                    <a:pt x="80" y="2040"/>
                    <a:pt x="80" y="2040"/>
                  </a:cubicBezTo>
                  <a:cubicBezTo>
                    <a:pt x="80" y="2062"/>
                    <a:pt x="98" y="2080"/>
                    <a:pt x="120" y="2080"/>
                  </a:cubicBezTo>
                  <a:cubicBezTo>
                    <a:pt x="1480" y="2080"/>
                    <a:pt x="1480" y="2080"/>
                    <a:pt x="1480" y="2080"/>
                  </a:cubicBezTo>
                  <a:cubicBezTo>
                    <a:pt x="1502" y="2080"/>
                    <a:pt x="1520" y="2062"/>
                    <a:pt x="1520" y="2040"/>
                  </a:cubicBezTo>
                  <a:cubicBezTo>
                    <a:pt x="1520" y="1403"/>
                    <a:pt x="1520" y="1403"/>
                    <a:pt x="1520" y="1403"/>
                  </a:cubicBezTo>
                  <a:cubicBezTo>
                    <a:pt x="1600" y="1323"/>
                    <a:pt x="1600" y="1323"/>
                    <a:pt x="1600" y="1323"/>
                  </a:cubicBezTo>
                  <a:cubicBezTo>
                    <a:pt x="1600" y="2040"/>
                    <a:pt x="1600" y="2040"/>
                    <a:pt x="1600" y="2040"/>
                  </a:cubicBezTo>
                  <a:cubicBezTo>
                    <a:pt x="1600" y="2106"/>
                    <a:pt x="1546" y="2160"/>
                    <a:pt x="1480" y="2160"/>
                  </a:cubicBezTo>
                  <a:cubicBezTo>
                    <a:pt x="120" y="2160"/>
                    <a:pt x="120" y="2160"/>
                    <a:pt x="120" y="2160"/>
                  </a:cubicBezTo>
                  <a:cubicBezTo>
                    <a:pt x="54" y="2160"/>
                    <a:pt x="0" y="2106"/>
                    <a:pt x="0" y="204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0" y="294"/>
                    <a:pt x="54" y="240"/>
                    <a:pt x="120" y="240"/>
                  </a:cubicBezTo>
                  <a:close/>
                  <a:moveTo>
                    <a:pt x="1520" y="520"/>
                  </a:moveTo>
                  <a:cubicBezTo>
                    <a:pt x="1520" y="360"/>
                    <a:pt x="1520" y="360"/>
                    <a:pt x="1520" y="360"/>
                  </a:cubicBezTo>
                  <a:cubicBezTo>
                    <a:pt x="1520" y="338"/>
                    <a:pt x="1502" y="320"/>
                    <a:pt x="1480" y="320"/>
                  </a:cubicBezTo>
                  <a:cubicBezTo>
                    <a:pt x="1360" y="320"/>
                    <a:pt x="1360" y="320"/>
                    <a:pt x="1360" y="320"/>
                  </a:cubicBezTo>
                  <a:cubicBezTo>
                    <a:pt x="1360" y="240"/>
                    <a:pt x="1360" y="240"/>
                    <a:pt x="1360" y="240"/>
                  </a:cubicBezTo>
                  <a:cubicBezTo>
                    <a:pt x="1480" y="240"/>
                    <a:pt x="1480" y="240"/>
                    <a:pt x="1480" y="240"/>
                  </a:cubicBezTo>
                  <a:cubicBezTo>
                    <a:pt x="1546" y="240"/>
                    <a:pt x="1600" y="294"/>
                    <a:pt x="1600" y="360"/>
                  </a:cubicBezTo>
                  <a:cubicBezTo>
                    <a:pt x="1600" y="537"/>
                    <a:pt x="1600" y="537"/>
                    <a:pt x="1600" y="537"/>
                  </a:cubicBezTo>
                  <a:cubicBezTo>
                    <a:pt x="1574" y="526"/>
                    <a:pt x="1547" y="520"/>
                    <a:pt x="1520" y="520"/>
                  </a:cubicBezTo>
                  <a:close/>
                  <a:moveTo>
                    <a:pt x="508" y="932"/>
                  </a:moveTo>
                  <a:cubicBezTo>
                    <a:pt x="720" y="1144"/>
                    <a:pt x="720" y="1144"/>
                    <a:pt x="720" y="1144"/>
                  </a:cubicBezTo>
                  <a:cubicBezTo>
                    <a:pt x="1172" y="692"/>
                    <a:pt x="1172" y="692"/>
                    <a:pt x="1172" y="692"/>
                  </a:cubicBezTo>
                  <a:cubicBezTo>
                    <a:pt x="1228" y="748"/>
                    <a:pt x="1228" y="748"/>
                    <a:pt x="1228" y="748"/>
                  </a:cubicBezTo>
                  <a:cubicBezTo>
                    <a:pt x="720" y="1256"/>
                    <a:pt x="720" y="1256"/>
                    <a:pt x="720" y="1256"/>
                  </a:cubicBezTo>
                  <a:cubicBezTo>
                    <a:pt x="452" y="988"/>
                    <a:pt x="452" y="988"/>
                    <a:pt x="452" y="988"/>
                  </a:cubicBezTo>
                  <a:lnTo>
                    <a:pt x="508" y="932"/>
                  </a:lnTo>
                  <a:close/>
                  <a:moveTo>
                    <a:pt x="240" y="400"/>
                  </a:moveTo>
                  <a:cubicBezTo>
                    <a:pt x="240" y="880"/>
                    <a:pt x="240" y="1360"/>
                    <a:pt x="240" y="1840"/>
                  </a:cubicBezTo>
                  <a:cubicBezTo>
                    <a:pt x="1360" y="1840"/>
                    <a:pt x="1360" y="1840"/>
                    <a:pt x="1360" y="1840"/>
                  </a:cubicBezTo>
                  <a:cubicBezTo>
                    <a:pt x="1360" y="1563"/>
                    <a:pt x="1360" y="1563"/>
                    <a:pt x="1360" y="1563"/>
                  </a:cubicBezTo>
                  <a:cubicBezTo>
                    <a:pt x="1440" y="1483"/>
                    <a:pt x="1440" y="1483"/>
                    <a:pt x="1440" y="1483"/>
                  </a:cubicBezTo>
                  <a:cubicBezTo>
                    <a:pt x="1440" y="1920"/>
                    <a:pt x="1440" y="1920"/>
                    <a:pt x="1440" y="1920"/>
                  </a:cubicBezTo>
                  <a:cubicBezTo>
                    <a:pt x="160" y="1920"/>
                    <a:pt x="160" y="1920"/>
                    <a:pt x="160" y="1920"/>
                  </a:cubicBezTo>
                  <a:cubicBezTo>
                    <a:pt x="160" y="400"/>
                    <a:pt x="160" y="400"/>
                    <a:pt x="160" y="400"/>
                  </a:cubicBezTo>
                  <a:lnTo>
                    <a:pt x="240" y="400"/>
                  </a:lnTo>
                  <a:close/>
                  <a:moveTo>
                    <a:pt x="1360" y="597"/>
                  </a:moveTo>
                  <a:cubicBezTo>
                    <a:pt x="1360" y="532"/>
                    <a:pt x="1360" y="466"/>
                    <a:pt x="1360" y="400"/>
                  </a:cubicBezTo>
                  <a:cubicBezTo>
                    <a:pt x="1440" y="400"/>
                    <a:pt x="1440" y="400"/>
                    <a:pt x="1440" y="400"/>
                  </a:cubicBezTo>
                  <a:cubicBezTo>
                    <a:pt x="1440" y="537"/>
                    <a:pt x="1440" y="537"/>
                    <a:pt x="1440" y="537"/>
                  </a:cubicBezTo>
                  <a:cubicBezTo>
                    <a:pt x="1418" y="546"/>
                    <a:pt x="1397" y="560"/>
                    <a:pt x="1378" y="578"/>
                  </a:cubicBezTo>
                  <a:lnTo>
                    <a:pt x="1360" y="597"/>
                  </a:lnTo>
                  <a:close/>
                  <a:moveTo>
                    <a:pt x="1664" y="920"/>
                  </a:moveTo>
                  <a:cubicBezTo>
                    <a:pt x="1520" y="776"/>
                    <a:pt x="1520" y="776"/>
                    <a:pt x="1520" y="776"/>
                  </a:cubicBezTo>
                  <a:cubicBezTo>
                    <a:pt x="914" y="1382"/>
                    <a:pt x="914" y="1382"/>
                    <a:pt x="914" y="1382"/>
                  </a:cubicBezTo>
                  <a:cubicBezTo>
                    <a:pt x="828" y="1612"/>
                    <a:pt x="828" y="1612"/>
                    <a:pt x="828" y="1612"/>
                  </a:cubicBezTo>
                  <a:cubicBezTo>
                    <a:pt x="1058" y="1526"/>
                    <a:pt x="1058" y="1526"/>
                    <a:pt x="1058" y="1526"/>
                  </a:cubicBezTo>
                  <a:lnTo>
                    <a:pt x="1664" y="920"/>
                  </a:lnTo>
                  <a:close/>
                  <a:moveTo>
                    <a:pt x="1548" y="692"/>
                  </a:moveTo>
                  <a:cubicBezTo>
                    <a:pt x="1748" y="892"/>
                    <a:pt x="1748" y="892"/>
                    <a:pt x="1748" y="892"/>
                  </a:cubicBezTo>
                  <a:cubicBezTo>
                    <a:pt x="1764" y="907"/>
                    <a:pt x="1764" y="933"/>
                    <a:pt x="1748" y="948"/>
                  </a:cubicBezTo>
                  <a:cubicBezTo>
                    <a:pt x="1108" y="1588"/>
                    <a:pt x="1108" y="1588"/>
                    <a:pt x="1108" y="1588"/>
                  </a:cubicBezTo>
                  <a:cubicBezTo>
                    <a:pt x="1108" y="1588"/>
                    <a:pt x="1095" y="1597"/>
                    <a:pt x="1094" y="1597"/>
                  </a:cubicBezTo>
                  <a:cubicBezTo>
                    <a:pt x="774" y="1717"/>
                    <a:pt x="774" y="1717"/>
                    <a:pt x="774" y="1717"/>
                  </a:cubicBezTo>
                  <a:cubicBezTo>
                    <a:pt x="765" y="1720"/>
                    <a:pt x="756" y="1721"/>
                    <a:pt x="746" y="1717"/>
                  </a:cubicBezTo>
                  <a:cubicBezTo>
                    <a:pt x="726" y="1710"/>
                    <a:pt x="715" y="1687"/>
                    <a:pt x="723" y="1666"/>
                  </a:cubicBezTo>
                  <a:cubicBezTo>
                    <a:pt x="842" y="1349"/>
                    <a:pt x="842" y="1349"/>
                    <a:pt x="842" y="1349"/>
                  </a:cubicBezTo>
                  <a:cubicBezTo>
                    <a:pt x="843" y="1343"/>
                    <a:pt x="847" y="1337"/>
                    <a:pt x="852" y="1332"/>
                  </a:cubicBezTo>
                  <a:cubicBezTo>
                    <a:pt x="1492" y="692"/>
                    <a:pt x="1492" y="692"/>
                    <a:pt x="1492" y="692"/>
                  </a:cubicBezTo>
                  <a:cubicBezTo>
                    <a:pt x="1507" y="676"/>
                    <a:pt x="1533" y="676"/>
                    <a:pt x="1548" y="692"/>
                  </a:cubicBezTo>
                  <a:close/>
                </a:path>
              </a:pathLst>
            </a:custGeom>
            <a:solidFill>
              <a:srgbClr val="156C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+mn-lt"/>
              </a:endParaRPr>
            </a:p>
          </p:txBody>
        </p:sp>
      </p:grpSp>
      <p:grpSp>
        <p:nvGrpSpPr>
          <p:cNvPr id="76" name="RightFollow2104457">
            <a:extLst>
              <a:ext uri="{FF2B5EF4-FFF2-40B4-BE49-F238E27FC236}">
                <a16:creationId xmlns:a16="http://schemas.microsoft.com/office/drawing/2014/main" id="{38C97F7A-D5E0-422C-8FB5-6CB5F65F0102}"/>
              </a:ext>
            </a:extLst>
          </p:cNvPr>
          <p:cNvGrpSpPr/>
          <p:nvPr/>
        </p:nvGrpSpPr>
        <p:grpSpPr>
          <a:xfrm>
            <a:off x="8193754" y="2185707"/>
            <a:ext cx="155575" cy="3861228"/>
            <a:chOff x="698500" y="787400"/>
            <a:chExt cx="155575" cy="3861228"/>
          </a:xfrm>
          <a:solidFill>
            <a:srgbClr val="156C9C"/>
          </a:solidFill>
        </p:grpSpPr>
        <p:cxnSp>
          <p:nvCxnSpPr>
            <p:cNvPr id="77" name="VLine104454">
              <a:extLst>
                <a:ext uri="{FF2B5EF4-FFF2-40B4-BE49-F238E27FC236}">
                  <a16:creationId xmlns:a16="http://schemas.microsoft.com/office/drawing/2014/main" id="{6E78B0E2-F1F3-4ECF-9532-9986BD114DEE}"/>
                </a:ext>
              </a:extLst>
            </p:cNvPr>
            <p:cNvCxnSpPr>
              <a:cxnSpLocks/>
            </p:cNvCxnSpPr>
            <p:nvPr/>
          </p:nvCxnSpPr>
          <p:spPr>
            <a:xfrm>
              <a:off x="756180" y="787400"/>
              <a:ext cx="0" cy="3861228"/>
            </a:xfrm>
            <a:prstGeom prst="line">
              <a:avLst/>
            </a:prstGeom>
            <a:grpFill/>
            <a:ln w="22225" cap="flat" cmpd="sng" algn="ctr">
              <a:solidFill>
                <a:srgbClr val="156C9C"/>
              </a:solidFill>
              <a:prstDash val="solid"/>
            </a:ln>
            <a:effectLst/>
          </p:spPr>
        </p:cxnSp>
        <p:sp>
          <p:nvSpPr>
            <p:cNvPr id="78" name="IsoscelesTriangle104455">
              <a:extLst>
                <a:ext uri="{FF2B5EF4-FFF2-40B4-BE49-F238E27FC236}">
                  <a16:creationId xmlns:a16="http://schemas.microsoft.com/office/drawing/2014/main" id="{246C8578-6D8A-406A-8067-013A2E0DBE75}"/>
                </a:ext>
              </a:extLst>
            </p:cNvPr>
            <p:cNvSpPr/>
            <p:nvPr/>
          </p:nvSpPr>
          <p:spPr>
            <a:xfrm rot="5400000">
              <a:off x="595313" y="2640227"/>
              <a:ext cx="361950" cy="155575"/>
            </a:xfrm>
            <a:prstGeom prst="triangle">
              <a:avLst/>
            </a:prstGeom>
            <a:grpFill/>
            <a:ln w="222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72000" tIns="72000" rIns="72000" bIns="72000" rtlCol="0" anchor="t" anchorCtr="0"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cxnSp>
        <p:nvCxnSpPr>
          <p:cNvPr id="51" name="Connecteur droit avec flèche 50"/>
          <p:cNvCxnSpPr/>
          <p:nvPr/>
        </p:nvCxnSpPr>
        <p:spPr>
          <a:xfrm flipH="1">
            <a:off x="1436276" y="2728963"/>
            <a:ext cx="0" cy="295872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6" name="RBContent5">
            <a:extLst>
              <a:ext uri="{FF2B5EF4-FFF2-40B4-BE49-F238E27FC236}">
                <a16:creationId xmlns:a16="http://schemas.microsoft.com/office/drawing/2014/main" id="{0721632F-5D56-40CE-9191-A34DC5729220}"/>
              </a:ext>
            </a:extLst>
          </p:cNvPr>
          <p:cNvSpPr txBox="1">
            <a:spLocks/>
          </p:cNvSpPr>
          <p:nvPr/>
        </p:nvSpPr>
        <p:spPr>
          <a:xfrm>
            <a:off x="1072273" y="4376212"/>
            <a:ext cx="749452" cy="19389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defTabSz="914400" eaLnBrk="1" hangingPunct="1">
              <a:lnSpc>
                <a:spcPct val="90000"/>
              </a:lnSpc>
              <a:spcBef>
                <a:spcPts val="400"/>
              </a:spcBef>
              <a:buSzPct val="100000"/>
            </a:pPr>
            <a:r>
              <a:rPr lang="fr-FR" sz="1400" dirty="0" smtClean="0">
                <a:solidFill>
                  <a:srgbClr val="000000"/>
                </a:solidFill>
                <a:latin typeface="Arial Narrow"/>
                <a:sym typeface="+mn-lt"/>
              </a:rPr>
              <a:t>GHT (137)</a:t>
            </a:r>
            <a:endParaRPr lang="fr-FR" sz="1400" dirty="0">
              <a:solidFill>
                <a:srgbClr val="000000"/>
              </a:solidFill>
              <a:latin typeface="Arial Narrow"/>
              <a:sym typeface="+mn-lt"/>
            </a:endParaRPr>
          </a:p>
        </p:txBody>
      </p:sp>
      <p:sp>
        <p:nvSpPr>
          <p:cNvPr id="67" name="Freeform 5">
            <a:extLst>
              <a:ext uri="{FF2B5EF4-FFF2-40B4-BE49-F238E27FC236}">
                <a16:creationId xmlns:a16="http://schemas.microsoft.com/office/drawing/2014/main" id="{EFE662A0-E561-4C1E-9081-73F664EDE12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80063" y="3895236"/>
            <a:ext cx="517597" cy="463992"/>
          </a:xfrm>
          <a:custGeom>
            <a:avLst/>
            <a:gdLst>
              <a:gd name="T0" fmla="*/ 440 w 2320"/>
              <a:gd name="T1" fmla="*/ 480 h 2080"/>
              <a:gd name="T2" fmla="*/ 440 w 2320"/>
              <a:gd name="T3" fmla="*/ 560 h 2080"/>
              <a:gd name="T4" fmla="*/ 200 w 2320"/>
              <a:gd name="T5" fmla="*/ 560 h 2080"/>
              <a:gd name="T6" fmla="*/ 200 w 2320"/>
              <a:gd name="T7" fmla="*/ 2000 h 2080"/>
              <a:gd name="T8" fmla="*/ 520 w 2320"/>
              <a:gd name="T9" fmla="*/ 2000 h 2080"/>
              <a:gd name="T10" fmla="*/ 520 w 2320"/>
              <a:gd name="T11" fmla="*/ 0 h 2080"/>
              <a:gd name="T12" fmla="*/ 1800 w 2320"/>
              <a:gd name="T13" fmla="*/ 0 h 2080"/>
              <a:gd name="T14" fmla="*/ 1800 w 2320"/>
              <a:gd name="T15" fmla="*/ 2000 h 2080"/>
              <a:gd name="T16" fmla="*/ 2120 w 2320"/>
              <a:gd name="T17" fmla="*/ 2000 h 2080"/>
              <a:gd name="T18" fmla="*/ 2120 w 2320"/>
              <a:gd name="T19" fmla="*/ 560 h 2080"/>
              <a:gd name="T20" fmla="*/ 1880 w 2320"/>
              <a:gd name="T21" fmla="*/ 560 h 2080"/>
              <a:gd name="T22" fmla="*/ 1880 w 2320"/>
              <a:gd name="T23" fmla="*/ 480 h 2080"/>
              <a:gd name="T24" fmla="*/ 2200 w 2320"/>
              <a:gd name="T25" fmla="*/ 480 h 2080"/>
              <a:gd name="T26" fmla="*/ 2200 w 2320"/>
              <a:gd name="T27" fmla="*/ 2000 h 2080"/>
              <a:gd name="T28" fmla="*/ 2320 w 2320"/>
              <a:gd name="T29" fmla="*/ 2000 h 2080"/>
              <a:gd name="T30" fmla="*/ 2320 w 2320"/>
              <a:gd name="T31" fmla="*/ 2080 h 2080"/>
              <a:gd name="T32" fmla="*/ 0 w 2320"/>
              <a:gd name="T33" fmla="*/ 2080 h 2080"/>
              <a:gd name="T34" fmla="*/ 0 w 2320"/>
              <a:gd name="T35" fmla="*/ 2000 h 2080"/>
              <a:gd name="T36" fmla="*/ 120 w 2320"/>
              <a:gd name="T37" fmla="*/ 2000 h 2080"/>
              <a:gd name="T38" fmla="*/ 120 w 2320"/>
              <a:gd name="T39" fmla="*/ 480 h 2080"/>
              <a:gd name="T40" fmla="*/ 440 w 2320"/>
              <a:gd name="T41" fmla="*/ 480 h 2080"/>
              <a:gd name="T42" fmla="*/ 1400 w 2320"/>
              <a:gd name="T43" fmla="*/ 1440 h 2080"/>
              <a:gd name="T44" fmla="*/ 1400 w 2320"/>
              <a:gd name="T45" fmla="*/ 2000 h 2080"/>
              <a:gd name="T46" fmla="*/ 1720 w 2320"/>
              <a:gd name="T47" fmla="*/ 2000 h 2080"/>
              <a:gd name="T48" fmla="*/ 1720 w 2320"/>
              <a:gd name="T49" fmla="*/ 80 h 2080"/>
              <a:gd name="T50" fmla="*/ 600 w 2320"/>
              <a:gd name="T51" fmla="*/ 80 h 2080"/>
              <a:gd name="T52" fmla="*/ 600 w 2320"/>
              <a:gd name="T53" fmla="*/ 2000 h 2080"/>
              <a:gd name="T54" fmla="*/ 920 w 2320"/>
              <a:gd name="T55" fmla="*/ 2000 h 2080"/>
              <a:gd name="T56" fmla="*/ 920 w 2320"/>
              <a:gd name="T57" fmla="*/ 1440 h 2080"/>
              <a:gd name="T58" fmla="*/ 1400 w 2320"/>
              <a:gd name="T59" fmla="*/ 1440 h 2080"/>
              <a:gd name="T60" fmla="*/ 1320 w 2320"/>
              <a:gd name="T61" fmla="*/ 1520 h 2080"/>
              <a:gd name="T62" fmla="*/ 1000 w 2320"/>
              <a:gd name="T63" fmla="*/ 1520 h 2080"/>
              <a:gd name="T64" fmla="*/ 1000 w 2320"/>
              <a:gd name="T65" fmla="*/ 2000 h 2080"/>
              <a:gd name="T66" fmla="*/ 1320 w 2320"/>
              <a:gd name="T67" fmla="*/ 2000 h 2080"/>
              <a:gd name="T68" fmla="*/ 1320 w 2320"/>
              <a:gd name="T69" fmla="*/ 1520 h 2080"/>
              <a:gd name="T70" fmla="*/ 840 w 2320"/>
              <a:gd name="T71" fmla="*/ 720 h 2080"/>
              <a:gd name="T72" fmla="*/ 840 w 2320"/>
              <a:gd name="T73" fmla="*/ 560 h 2080"/>
              <a:gd name="T74" fmla="*/ 1080 w 2320"/>
              <a:gd name="T75" fmla="*/ 560 h 2080"/>
              <a:gd name="T76" fmla="*/ 1080 w 2320"/>
              <a:gd name="T77" fmla="*/ 320 h 2080"/>
              <a:gd name="T78" fmla="*/ 1240 w 2320"/>
              <a:gd name="T79" fmla="*/ 320 h 2080"/>
              <a:gd name="T80" fmla="*/ 1240 w 2320"/>
              <a:gd name="T81" fmla="*/ 560 h 2080"/>
              <a:gd name="T82" fmla="*/ 1480 w 2320"/>
              <a:gd name="T83" fmla="*/ 560 h 2080"/>
              <a:gd name="T84" fmla="*/ 1480 w 2320"/>
              <a:gd name="T85" fmla="*/ 720 h 2080"/>
              <a:gd name="T86" fmla="*/ 1240 w 2320"/>
              <a:gd name="T87" fmla="*/ 720 h 2080"/>
              <a:gd name="T88" fmla="*/ 1240 w 2320"/>
              <a:gd name="T89" fmla="*/ 960 h 2080"/>
              <a:gd name="T90" fmla="*/ 1080 w 2320"/>
              <a:gd name="T91" fmla="*/ 960 h 2080"/>
              <a:gd name="T92" fmla="*/ 1080 w 2320"/>
              <a:gd name="T93" fmla="*/ 720 h 2080"/>
              <a:gd name="T94" fmla="*/ 840 w 2320"/>
              <a:gd name="T95" fmla="*/ 720 h 20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320" h="2080">
                <a:moveTo>
                  <a:pt x="440" y="480"/>
                </a:moveTo>
                <a:cubicBezTo>
                  <a:pt x="440" y="560"/>
                  <a:pt x="440" y="560"/>
                  <a:pt x="440" y="560"/>
                </a:cubicBezTo>
                <a:cubicBezTo>
                  <a:pt x="200" y="560"/>
                  <a:pt x="200" y="560"/>
                  <a:pt x="200" y="560"/>
                </a:cubicBezTo>
                <a:cubicBezTo>
                  <a:pt x="200" y="2000"/>
                  <a:pt x="200" y="2000"/>
                  <a:pt x="200" y="2000"/>
                </a:cubicBezTo>
                <a:cubicBezTo>
                  <a:pt x="520" y="2000"/>
                  <a:pt x="520" y="2000"/>
                  <a:pt x="520" y="2000"/>
                </a:cubicBezTo>
                <a:cubicBezTo>
                  <a:pt x="520" y="0"/>
                  <a:pt x="520" y="0"/>
                  <a:pt x="520" y="0"/>
                </a:cubicBezTo>
                <a:cubicBezTo>
                  <a:pt x="1800" y="0"/>
                  <a:pt x="1800" y="0"/>
                  <a:pt x="1800" y="0"/>
                </a:cubicBezTo>
                <a:cubicBezTo>
                  <a:pt x="1800" y="2000"/>
                  <a:pt x="1800" y="2000"/>
                  <a:pt x="1800" y="2000"/>
                </a:cubicBezTo>
                <a:cubicBezTo>
                  <a:pt x="2120" y="2000"/>
                  <a:pt x="2120" y="2000"/>
                  <a:pt x="2120" y="2000"/>
                </a:cubicBezTo>
                <a:cubicBezTo>
                  <a:pt x="2120" y="560"/>
                  <a:pt x="2120" y="560"/>
                  <a:pt x="2120" y="560"/>
                </a:cubicBezTo>
                <a:cubicBezTo>
                  <a:pt x="1880" y="560"/>
                  <a:pt x="1880" y="560"/>
                  <a:pt x="1880" y="560"/>
                </a:cubicBezTo>
                <a:cubicBezTo>
                  <a:pt x="1880" y="480"/>
                  <a:pt x="1880" y="480"/>
                  <a:pt x="1880" y="480"/>
                </a:cubicBezTo>
                <a:cubicBezTo>
                  <a:pt x="2200" y="480"/>
                  <a:pt x="2200" y="480"/>
                  <a:pt x="2200" y="480"/>
                </a:cubicBezTo>
                <a:cubicBezTo>
                  <a:pt x="2200" y="2000"/>
                  <a:pt x="2200" y="2000"/>
                  <a:pt x="2200" y="2000"/>
                </a:cubicBezTo>
                <a:cubicBezTo>
                  <a:pt x="2320" y="2000"/>
                  <a:pt x="2320" y="2000"/>
                  <a:pt x="2320" y="2000"/>
                </a:cubicBezTo>
                <a:cubicBezTo>
                  <a:pt x="2320" y="2080"/>
                  <a:pt x="2320" y="2080"/>
                  <a:pt x="2320" y="2080"/>
                </a:cubicBezTo>
                <a:cubicBezTo>
                  <a:pt x="1547" y="2080"/>
                  <a:pt x="773" y="2080"/>
                  <a:pt x="0" y="2080"/>
                </a:cubicBezTo>
                <a:cubicBezTo>
                  <a:pt x="0" y="2000"/>
                  <a:pt x="0" y="2000"/>
                  <a:pt x="0" y="2000"/>
                </a:cubicBezTo>
                <a:cubicBezTo>
                  <a:pt x="120" y="2000"/>
                  <a:pt x="120" y="2000"/>
                  <a:pt x="120" y="2000"/>
                </a:cubicBezTo>
                <a:cubicBezTo>
                  <a:pt x="120" y="480"/>
                  <a:pt x="120" y="480"/>
                  <a:pt x="120" y="480"/>
                </a:cubicBezTo>
                <a:lnTo>
                  <a:pt x="440" y="480"/>
                </a:lnTo>
                <a:close/>
                <a:moveTo>
                  <a:pt x="1400" y="1440"/>
                </a:moveTo>
                <a:cubicBezTo>
                  <a:pt x="1400" y="2000"/>
                  <a:pt x="1400" y="2000"/>
                  <a:pt x="1400" y="2000"/>
                </a:cubicBezTo>
                <a:cubicBezTo>
                  <a:pt x="1720" y="2000"/>
                  <a:pt x="1720" y="2000"/>
                  <a:pt x="1720" y="2000"/>
                </a:cubicBezTo>
                <a:cubicBezTo>
                  <a:pt x="1720" y="80"/>
                  <a:pt x="1720" y="80"/>
                  <a:pt x="1720" y="80"/>
                </a:cubicBezTo>
                <a:cubicBezTo>
                  <a:pt x="600" y="80"/>
                  <a:pt x="600" y="80"/>
                  <a:pt x="600" y="80"/>
                </a:cubicBezTo>
                <a:cubicBezTo>
                  <a:pt x="600" y="2000"/>
                  <a:pt x="600" y="2000"/>
                  <a:pt x="600" y="2000"/>
                </a:cubicBezTo>
                <a:cubicBezTo>
                  <a:pt x="920" y="2000"/>
                  <a:pt x="920" y="2000"/>
                  <a:pt x="920" y="2000"/>
                </a:cubicBezTo>
                <a:cubicBezTo>
                  <a:pt x="920" y="1440"/>
                  <a:pt x="920" y="1440"/>
                  <a:pt x="920" y="1440"/>
                </a:cubicBezTo>
                <a:lnTo>
                  <a:pt x="1400" y="1440"/>
                </a:lnTo>
                <a:close/>
                <a:moveTo>
                  <a:pt x="1320" y="1520"/>
                </a:moveTo>
                <a:cubicBezTo>
                  <a:pt x="1000" y="1520"/>
                  <a:pt x="1000" y="1520"/>
                  <a:pt x="1000" y="1520"/>
                </a:cubicBezTo>
                <a:cubicBezTo>
                  <a:pt x="1000" y="2000"/>
                  <a:pt x="1000" y="2000"/>
                  <a:pt x="1000" y="2000"/>
                </a:cubicBezTo>
                <a:cubicBezTo>
                  <a:pt x="1320" y="2000"/>
                  <a:pt x="1320" y="2000"/>
                  <a:pt x="1320" y="2000"/>
                </a:cubicBezTo>
                <a:lnTo>
                  <a:pt x="1320" y="1520"/>
                </a:lnTo>
                <a:close/>
                <a:moveTo>
                  <a:pt x="840" y="720"/>
                </a:moveTo>
                <a:cubicBezTo>
                  <a:pt x="840" y="560"/>
                  <a:pt x="840" y="560"/>
                  <a:pt x="840" y="560"/>
                </a:cubicBezTo>
                <a:cubicBezTo>
                  <a:pt x="1080" y="560"/>
                  <a:pt x="1080" y="560"/>
                  <a:pt x="1080" y="560"/>
                </a:cubicBezTo>
                <a:cubicBezTo>
                  <a:pt x="1080" y="320"/>
                  <a:pt x="1080" y="320"/>
                  <a:pt x="1080" y="320"/>
                </a:cubicBezTo>
                <a:cubicBezTo>
                  <a:pt x="1240" y="320"/>
                  <a:pt x="1240" y="320"/>
                  <a:pt x="1240" y="320"/>
                </a:cubicBezTo>
                <a:cubicBezTo>
                  <a:pt x="1240" y="560"/>
                  <a:pt x="1240" y="560"/>
                  <a:pt x="1240" y="560"/>
                </a:cubicBezTo>
                <a:cubicBezTo>
                  <a:pt x="1480" y="560"/>
                  <a:pt x="1480" y="560"/>
                  <a:pt x="1480" y="560"/>
                </a:cubicBezTo>
                <a:cubicBezTo>
                  <a:pt x="1480" y="720"/>
                  <a:pt x="1480" y="720"/>
                  <a:pt x="1480" y="720"/>
                </a:cubicBezTo>
                <a:cubicBezTo>
                  <a:pt x="1240" y="720"/>
                  <a:pt x="1240" y="720"/>
                  <a:pt x="1240" y="720"/>
                </a:cubicBezTo>
                <a:cubicBezTo>
                  <a:pt x="1240" y="960"/>
                  <a:pt x="1240" y="960"/>
                  <a:pt x="1240" y="960"/>
                </a:cubicBezTo>
                <a:cubicBezTo>
                  <a:pt x="1080" y="960"/>
                  <a:pt x="1080" y="960"/>
                  <a:pt x="1080" y="960"/>
                </a:cubicBezTo>
                <a:cubicBezTo>
                  <a:pt x="1080" y="720"/>
                  <a:pt x="1080" y="720"/>
                  <a:pt x="1080" y="720"/>
                </a:cubicBezTo>
                <a:lnTo>
                  <a:pt x="840" y="720"/>
                </a:lnTo>
                <a:close/>
              </a:path>
            </a:pathLst>
          </a:custGeom>
          <a:solidFill>
            <a:srgbClr val="156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sym typeface="+mn-lt"/>
            </a:endParaRPr>
          </a:p>
        </p:txBody>
      </p:sp>
      <p:sp>
        <p:nvSpPr>
          <p:cNvPr id="68" name="Freeform 35">
            <a:extLst>
              <a:ext uri="{FF2B5EF4-FFF2-40B4-BE49-F238E27FC236}">
                <a16:creationId xmlns:a16="http://schemas.microsoft.com/office/drawing/2014/main" id="{4D84096C-BE31-46CD-8247-24C9D270B0AA}"/>
              </a:ext>
            </a:extLst>
          </p:cNvPr>
          <p:cNvSpPr>
            <a:spLocks noEditPoints="1"/>
          </p:cNvSpPr>
          <p:nvPr/>
        </p:nvSpPr>
        <p:spPr bwMode="auto">
          <a:xfrm>
            <a:off x="1321394" y="4977682"/>
            <a:ext cx="300030" cy="256215"/>
          </a:xfrm>
          <a:custGeom>
            <a:avLst/>
            <a:gdLst>
              <a:gd name="T0" fmla="*/ 631 w 683"/>
              <a:gd name="T1" fmla="*/ 193 h 596"/>
              <a:gd name="T2" fmla="*/ 345 w 683"/>
              <a:gd name="T3" fmla="*/ 1 h 596"/>
              <a:gd name="T4" fmla="*/ 214 w 683"/>
              <a:gd name="T5" fmla="*/ 84 h 596"/>
              <a:gd name="T6" fmla="*/ 207 w 683"/>
              <a:gd name="T7" fmla="*/ 25 h 596"/>
              <a:gd name="T8" fmla="*/ 124 w 683"/>
              <a:gd name="T9" fmla="*/ 25 h 596"/>
              <a:gd name="T10" fmla="*/ 117 w 683"/>
              <a:gd name="T11" fmla="*/ 32 h 596"/>
              <a:gd name="T12" fmla="*/ 4 w 683"/>
              <a:gd name="T13" fmla="*/ 224 h 596"/>
              <a:gd name="T14" fmla="*/ 12 w 683"/>
              <a:gd name="T15" fmla="*/ 236 h 596"/>
              <a:gd name="T16" fmla="*/ 57 w 683"/>
              <a:gd name="T17" fmla="*/ 589 h 596"/>
              <a:gd name="T18" fmla="*/ 628 w 683"/>
              <a:gd name="T19" fmla="*/ 596 h 596"/>
              <a:gd name="T20" fmla="*/ 635 w 683"/>
              <a:gd name="T21" fmla="*/ 212 h 596"/>
              <a:gd name="T22" fmla="*/ 675 w 683"/>
              <a:gd name="T23" fmla="*/ 237 h 596"/>
              <a:gd name="T24" fmla="*/ 679 w 683"/>
              <a:gd name="T25" fmla="*/ 224 h 596"/>
              <a:gd name="T26" fmla="*/ 200 w 683"/>
              <a:gd name="T27" fmla="*/ 39 h 596"/>
              <a:gd name="T28" fmla="*/ 131 w 683"/>
              <a:gd name="T29" fmla="*/ 139 h 596"/>
              <a:gd name="T30" fmla="*/ 621 w 683"/>
              <a:gd name="T31" fmla="*/ 582 h 596"/>
              <a:gd name="T32" fmla="*/ 71 w 683"/>
              <a:gd name="T33" fmla="*/ 196 h 596"/>
              <a:gd name="T34" fmla="*/ 128 w 683"/>
              <a:gd name="T35" fmla="*/ 158 h 596"/>
              <a:gd name="T36" fmla="*/ 211 w 683"/>
              <a:gd name="T37" fmla="*/ 103 h 596"/>
              <a:gd name="T38" fmla="*/ 621 w 683"/>
              <a:gd name="T39" fmla="*/ 202 h 596"/>
              <a:gd name="T40" fmla="*/ 303 w 683"/>
              <a:gd name="T41" fmla="*/ 193 h 596"/>
              <a:gd name="T42" fmla="*/ 238 w 683"/>
              <a:gd name="T43" fmla="*/ 258 h 596"/>
              <a:gd name="T44" fmla="*/ 231 w 683"/>
              <a:gd name="T45" fmla="*/ 265 h 596"/>
              <a:gd name="T46" fmla="*/ 238 w 683"/>
              <a:gd name="T47" fmla="*/ 334 h 596"/>
              <a:gd name="T48" fmla="*/ 303 w 683"/>
              <a:gd name="T49" fmla="*/ 400 h 596"/>
              <a:gd name="T50" fmla="*/ 372 w 683"/>
              <a:gd name="T51" fmla="*/ 407 h 596"/>
              <a:gd name="T52" fmla="*/ 379 w 683"/>
              <a:gd name="T53" fmla="*/ 334 h 596"/>
              <a:gd name="T54" fmla="*/ 450 w 683"/>
              <a:gd name="T55" fmla="*/ 332 h 596"/>
              <a:gd name="T56" fmla="*/ 452 w 683"/>
              <a:gd name="T57" fmla="*/ 265 h 596"/>
              <a:gd name="T58" fmla="*/ 379 w 683"/>
              <a:gd name="T59" fmla="*/ 258 h 596"/>
              <a:gd name="T60" fmla="*/ 372 w 683"/>
              <a:gd name="T61" fmla="*/ 186 h 596"/>
              <a:gd name="T62" fmla="*/ 303 w 683"/>
              <a:gd name="T63" fmla="*/ 193 h 596"/>
              <a:gd name="T64" fmla="*/ 317 w 683"/>
              <a:gd name="T65" fmla="*/ 200 h 596"/>
              <a:gd name="T66" fmla="*/ 365 w 683"/>
              <a:gd name="T67" fmla="*/ 265 h 596"/>
              <a:gd name="T68" fmla="*/ 438 w 683"/>
              <a:gd name="T69" fmla="*/ 272 h 596"/>
              <a:gd name="T70" fmla="*/ 372 w 683"/>
              <a:gd name="T71" fmla="*/ 320 h 596"/>
              <a:gd name="T72" fmla="*/ 365 w 683"/>
              <a:gd name="T73" fmla="*/ 393 h 596"/>
              <a:gd name="T74" fmla="*/ 317 w 683"/>
              <a:gd name="T75" fmla="*/ 327 h 596"/>
              <a:gd name="T76" fmla="*/ 245 w 683"/>
              <a:gd name="T77" fmla="*/ 320 h 596"/>
              <a:gd name="T78" fmla="*/ 310 w 683"/>
              <a:gd name="T79" fmla="*/ 272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83" h="596">
                <a:moveTo>
                  <a:pt x="679" y="224"/>
                </a:moveTo>
                <a:cubicBezTo>
                  <a:pt x="631" y="193"/>
                  <a:pt x="631" y="193"/>
                  <a:pt x="631" y="193"/>
                </a:cubicBezTo>
                <a:cubicBezTo>
                  <a:pt x="631" y="193"/>
                  <a:pt x="631" y="193"/>
                  <a:pt x="631" y="193"/>
                </a:cubicBezTo>
                <a:cubicBezTo>
                  <a:pt x="345" y="1"/>
                  <a:pt x="345" y="1"/>
                  <a:pt x="345" y="1"/>
                </a:cubicBezTo>
                <a:cubicBezTo>
                  <a:pt x="343" y="0"/>
                  <a:pt x="340" y="0"/>
                  <a:pt x="337" y="1"/>
                </a:cubicBezTo>
                <a:cubicBezTo>
                  <a:pt x="214" y="84"/>
                  <a:pt x="214" y="84"/>
                  <a:pt x="214" y="84"/>
                </a:cubicBezTo>
                <a:cubicBezTo>
                  <a:pt x="214" y="32"/>
                  <a:pt x="214" y="32"/>
                  <a:pt x="214" y="32"/>
                </a:cubicBezTo>
                <a:cubicBezTo>
                  <a:pt x="214" y="28"/>
                  <a:pt x="211" y="25"/>
                  <a:pt x="207" y="25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122" y="25"/>
                  <a:pt x="120" y="25"/>
                  <a:pt x="119" y="27"/>
                </a:cubicBezTo>
                <a:cubicBezTo>
                  <a:pt x="118" y="28"/>
                  <a:pt x="117" y="30"/>
                  <a:pt x="117" y="32"/>
                </a:cubicBezTo>
                <a:cubicBezTo>
                  <a:pt x="117" y="149"/>
                  <a:pt x="117" y="149"/>
                  <a:pt x="117" y="149"/>
                </a:cubicBezTo>
                <a:cubicBezTo>
                  <a:pt x="4" y="224"/>
                  <a:pt x="4" y="224"/>
                  <a:pt x="4" y="224"/>
                </a:cubicBezTo>
                <a:cubicBezTo>
                  <a:pt x="1" y="226"/>
                  <a:pt x="0" y="231"/>
                  <a:pt x="2" y="234"/>
                </a:cubicBezTo>
                <a:cubicBezTo>
                  <a:pt x="4" y="237"/>
                  <a:pt x="8" y="238"/>
                  <a:pt x="12" y="236"/>
                </a:cubicBezTo>
                <a:cubicBezTo>
                  <a:pt x="57" y="205"/>
                  <a:pt x="57" y="205"/>
                  <a:pt x="57" y="205"/>
                </a:cubicBezTo>
                <a:cubicBezTo>
                  <a:pt x="57" y="589"/>
                  <a:pt x="57" y="589"/>
                  <a:pt x="57" y="589"/>
                </a:cubicBezTo>
                <a:cubicBezTo>
                  <a:pt x="57" y="593"/>
                  <a:pt x="61" y="596"/>
                  <a:pt x="64" y="596"/>
                </a:cubicBezTo>
                <a:cubicBezTo>
                  <a:pt x="628" y="596"/>
                  <a:pt x="628" y="596"/>
                  <a:pt x="628" y="596"/>
                </a:cubicBezTo>
                <a:cubicBezTo>
                  <a:pt x="631" y="596"/>
                  <a:pt x="635" y="593"/>
                  <a:pt x="635" y="589"/>
                </a:cubicBezTo>
                <a:cubicBezTo>
                  <a:pt x="635" y="212"/>
                  <a:pt x="635" y="212"/>
                  <a:pt x="635" y="212"/>
                </a:cubicBezTo>
                <a:cubicBezTo>
                  <a:pt x="671" y="236"/>
                  <a:pt x="671" y="236"/>
                  <a:pt x="671" y="236"/>
                </a:cubicBezTo>
                <a:cubicBezTo>
                  <a:pt x="672" y="237"/>
                  <a:pt x="673" y="237"/>
                  <a:pt x="675" y="237"/>
                </a:cubicBezTo>
                <a:cubicBezTo>
                  <a:pt x="677" y="237"/>
                  <a:pt x="679" y="236"/>
                  <a:pt x="680" y="234"/>
                </a:cubicBezTo>
                <a:cubicBezTo>
                  <a:pt x="683" y="231"/>
                  <a:pt x="682" y="226"/>
                  <a:pt x="679" y="224"/>
                </a:cubicBezTo>
                <a:close/>
                <a:moveTo>
                  <a:pt x="131" y="39"/>
                </a:moveTo>
                <a:cubicBezTo>
                  <a:pt x="200" y="39"/>
                  <a:pt x="200" y="39"/>
                  <a:pt x="200" y="39"/>
                </a:cubicBezTo>
                <a:cubicBezTo>
                  <a:pt x="200" y="93"/>
                  <a:pt x="200" y="93"/>
                  <a:pt x="200" y="93"/>
                </a:cubicBezTo>
                <a:cubicBezTo>
                  <a:pt x="131" y="139"/>
                  <a:pt x="131" y="139"/>
                  <a:pt x="131" y="139"/>
                </a:cubicBezTo>
                <a:lnTo>
                  <a:pt x="131" y="39"/>
                </a:lnTo>
                <a:close/>
                <a:moveTo>
                  <a:pt x="621" y="582"/>
                </a:moveTo>
                <a:cubicBezTo>
                  <a:pt x="71" y="582"/>
                  <a:pt x="71" y="582"/>
                  <a:pt x="71" y="582"/>
                </a:cubicBezTo>
                <a:cubicBezTo>
                  <a:pt x="71" y="196"/>
                  <a:pt x="71" y="196"/>
                  <a:pt x="71" y="196"/>
                </a:cubicBezTo>
                <a:cubicBezTo>
                  <a:pt x="128" y="158"/>
                  <a:pt x="128" y="158"/>
                  <a:pt x="128" y="158"/>
                </a:cubicBezTo>
                <a:cubicBezTo>
                  <a:pt x="128" y="158"/>
                  <a:pt x="128" y="158"/>
                  <a:pt x="128" y="158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341" y="16"/>
                  <a:pt x="341" y="16"/>
                  <a:pt x="341" y="16"/>
                </a:cubicBezTo>
                <a:cubicBezTo>
                  <a:pt x="621" y="202"/>
                  <a:pt x="621" y="202"/>
                  <a:pt x="621" y="202"/>
                </a:cubicBezTo>
                <a:lnTo>
                  <a:pt x="621" y="582"/>
                </a:lnTo>
                <a:close/>
                <a:moveTo>
                  <a:pt x="303" y="193"/>
                </a:moveTo>
                <a:cubicBezTo>
                  <a:pt x="303" y="258"/>
                  <a:pt x="303" y="258"/>
                  <a:pt x="303" y="258"/>
                </a:cubicBezTo>
                <a:cubicBezTo>
                  <a:pt x="238" y="258"/>
                  <a:pt x="238" y="258"/>
                  <a:pt x="238" y="258"/>
                </a:cubicBezTo>
                <a:cubicBezTo>
                  <a:pt x="236" y="258"/>
                  <a:pt x="234" y="259"/>
                  <a:pt x="233" y="260"/>
                </a:cubicBezTo>
                <a:cubicBezTo>
                  <a:pt x="231" y="262"/>
                  <a:pt x="231" y="263"/>
                  <a:pt x="231" y="265"/>
                </a:cubicBezTo>
                <a:cubicBezTo>
                  <a:pt x="231" y="327"/>
                  <a:pt x="231" y="327"/>
                  <a:pt x="231" y="327"/>
                </a:cubicBezTo>
                <a:cubicBezTo>
                  <a:pt x="231" y="331"/>
                  <a:pt x="234" y="334"/>
                  <a:pt x="238" y="334"/>
                </a:cubicBezTo>
                <a:cubicBezTo>
                  <a:pt x="303" y="334"/>
                  <a:pt x="303" y="334"/>
                  <a:pt x="303" y="334"/>
                </a:cubicBezTo>
                <a:cubicBezTo>
                  <a:pt x="303" y="400"/>
                  <a:pt x="303" y="400"/>
                  <a:pt x="303" y="400"/>
                </a:cubicBezTo>
                <a:cubicBezTo>
                  <a:pt x="303" y="404"/>
                  <a:pt x="306" y="407"/>
                  <a:pt x="310" y="407"/>
                </a:cubicBezTo>
                <a:cubicBezTo>
                  <a:pt x="372" y="407"/>
                  <a:pt x="372" y="407"/>
                  <a:pt x="372" y="407"/>
                </a:cubicBezTo>
                <a:cubicBezTo>
                  <a:pt x="376" y="407"/>
                  <a:pt x="379" y="404"/>
                  <a:pt x="379" y="400"/>
                </a:cubicBezTo>
                <a:cubicBezTo>
                  <a:pt x="379" y="334"/>
                  <a:pt x="379" y="334"/>
                  <a:pt x="379" y="334"/>
                </a:cubicBezTo>
                <a:cubicBezTo>
                  <a:pt x="445" y="334"/>
                  <a:pt x="445" y="334"/>
                  <a:pt x="445" y="334"/>
                </a:cubicBezTo>
                <a:cubicBezTo>
                  <a:pt x="447" y="334"/>
                  <a:pt x="448" y="333"/>
                  <a:pt x="450" y="332"/>
                </a:cubicBezTo>
                <a:cubicBezTo>
                  <a:pt x="451" y="331"/>
                  <a:pt x="452" y="329"/>
                  <a:pt x="452" y="327"/>
                </a:cubicBezTo>
                <a:cubicBezTo>
                  <a:pt x="452" y="265"/>
                  <a:pt x="452" y="265"/>
                  <a:pt x="452" y="265"/>
                </a:cubicBezTo>
                <a:cubicBezTo>
                  <a:pt x="452" y="261"/>
                  <a:pt x="449" y="258"/>
                  <a:pt x="445" y="258"/>
                </a:cubicBezTo>
                <a:cubicBezTo>
                  <a:pt x="379" y="258"/>
                  <a:pt x="379" y="258"/>
                  <a:pt x="379" y="258"/>
                </a:cubicBezTo>
                <a:cubicBezTo>
                  <a:pt x="379" y="193"/>
                  <a:pt x="379" y="193"/>
                  <a:pt x="379" y="193"/>
                </a:cubicBezTo>
                <a:cubicBezTo>
                  <a:pt x="379" y="189"/>
                  <a:pt x="376" y="186"/>
                  <a:pt x="372" y="186"/>
                </a:cubicBezTo>
                <a:cubicBezTo>
                  <a:pt x="310" y="186"/>
                  <a:pt x="310" y="186"/>
                  <a:pt x="310" y="186"/>
                </a:cubicBezTo>
                <a:cubicBezTo>
                  <a:pt x="306" y="186"/>
                  <a:pt x="303" y="189"/>
                  <a:pt x="303" y="193"/>
                </a:cubicBezTo>
                <a:close/>
                <a:moveTo>
                  <a:pt x="317" y="265"/>
                </a:moveTo>
                <a:cubicBezTo>
                  <a:pt x="317" y="200"/>
                  <a:pt x="317" y="200"/>
                  <a:pt x="317" y="200"/>
                </a:cubicBezTo>
                <a:cubicBezTo>
                  <a:pt x="365" y="200"/>
                  <a:pt x="365" y="200"/>
                  <a:pt x="365" y="200"/>
                </a:cubicBezTo>
                <a:cubicBezTo>
                  <a:pt x="365" y="265"/>
                  <a:pt x="365" y="265"/>
                  <a:pt x="365" y="265"/>
                </a:cubicBezTo>
                <a:cubicBezTo>
                  <a:pt x="365" y="269"/>
                  <a:pt x="368" y="272"/>
                  <a:pt x="372" y="272"/>
                </a:cubicBezTo>
                <a:cubicBezTo>
                  <a:pt x="438" y="272"/>
                  <a:pt x="438" y="272"/>
                  <a:pt x="438" y="272"/>
                </a:cubicBezTo>
                <a:cubicBezTo>
                  <a:pt x="438" y="320"/>
                  <a:pt x="438" y="320"/>
                  <a:pt x="438" y="320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68" y="320"/>
                  <a:pt x="365" y="323"/>
                  <a:pt x="365" y="327"/>
                </a:cubicBezTo>
                <a:cubicBezTo>
                  <a:pt x="365" y="393"/>
                  <a:pt x="365" y="393"/>
                  <a:pt x="365" y="393"/>
                </a:cubicBezTo>
                <a:cubicBezTo>
                  <a:pt x="317" y="393"/>
                  <a:pt x="317" y="393"/>
                  <a:pt x="317" y="393"/>
                </a:cubicBezTo>
                <a:cubicBezTo>
                  <a:pt x="317" y="327"/>
                  <a:pt x="317" y="327"/>
                  <a:pt x="317" y="327"/>
                </a:cubicBezTo>
                <a:cubicBezTo>
                  <a:pt x="317" y="323"/>
                  <a:pt x="314" y="320"/>
                  <a:pt x="310" y="320"/>
                </a:cubicBezTo>
                <a:cubicBezTo>
                  <a:pt x="245" y="320"/>
                  <a:pt x="245" y="320"/>
                  <a:pt x="245" y="320"/>
                </a:cubicBezTo>
                <a:cubicBezTo>
                  <a:pt x="245" y="272"/>
                  <a:pt x="245" y="272"/>
                  <a:pt x="245" y="272"/>
                </a:cubicBezTo>
                <a:cubicBezTo>
                  <a:pt x="310" y="272"/>
                  <a:pt x="310" y="272"/>
                  <a:pt x="310" y="272"/>
                </a:cubicBezTo>
                <a:cubicBezTo>
                  <a:pt x="314" y="272"/>
                  <a:pt x="317" y="269"/>
                  <a:pt x="317" y="265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327EA8"/>
            </a:solidFill>
          </a:ln>
        </p:spPr>
        <p:txBody>
          <a:bodyPr vert="horz" wrap="square" lIns="57976" tIns="28988" rIns="57976" bIns="28988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69" name="RBContent5">
            <a:extLst>
              <a:ext uri="{FF2B5EF4-FFF2-40B4-BE49-F238E27FC236}">
                <a16:creationId xmlns:a16="http://schemas.microsoft.com/office/drawing/2014/main" id="{0721632F-5D56-40CE-9191-A34DC5729220}"/>
              </a:ext>
            </a:extLst>
          </p:cNvPr>
          <p:cNvSpPr txBox="1">
            <a:spLocks/>
          </p:cNvSpPr>
          <p:nvPr/>
        </p:nvSpPr>
        <p:spPr>
          <a:xfrm>
            <a:off x="1116995" y="5276182"/>
            <a:ext cx="749452" cy="27699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buSzPct val="100000"/>
            </a:pPr>
            <a:r>
              <a:rPr lang="fr-FR" sz="1000" dirty="0" smtClean="0">
                <a:solidFill>
                  <a:srgbClr val="000000"/>
                </a:solidFill>
                <a:latin typeface="Arial Narrow"/>
                <a:sym typeface="+mn-lt"/>
              </a:rPr>
              <a:t>ETS &amp; ESMS (</a:t>
            </a:r>
            <a:r>
              <a:rPr lang="fr-FR" sz="1000" kern="0" dirty="0">
                <a:solidFill>
                  <a:srgbClr val="000000"/>
                </a:solidFill>
                <a:cs typeface="Arial Narrow" pitchFamily="34" charset="0"/>
              </a:rPr>
              <a:t>~</a:t>
            </a:r>
            <a:r>
              <a:rPr lang="fr-FR" sz="1000" dirty="0" smtClean="0">
                <a:solidFill>
                  <a:srgbClr val="000000"/>
                </a:solidFill>
                <a:latin typeface="Arial Narrow"/>
                <a:sym typeface="+mn-lt"/>
              </a:rPr>
              <a:t>30 000)</a:t>
            </a:r>
            <a:endParaRPr lang="fr-FR" sz="1000" dirty="0">
              <a:solidFill>
                <a:srgbClr val="000000"/>
              </a:solidFill>
              <a:latin typeface="Arial Narrow"/>
              <a:sym typeface="+mn-lt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93526" y="2220580"/>
            <a:ext cx="1295132" cy="51018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Stock stratégique</a:t>
            </a:r>
            <a:endParaRPr lang="fr-FR" sz="1600" dirty="0"/>
          </a:p>
        </p:txBody>
      </p:sp>
      <p:sp>
        <p:nvSpPr>
          <p:cNvPr id="71" name="Rectangle 70"/>
          <p:cNvSpPr/>
          <p:nvPr/>
        </p:nvSpPr>
        <p:spPr>
          <a:xfrm>
            <a:off x="784038" y="3024835"/>
            <a:ext cx="1295132" cy="5555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Plateformes Zonales</a:t>
            </a:r>
            <a:endParaRPr lang="fr-FR" sz="1400" dirty="0"/>
          </a:p>
        </p:txBody>
      </p:sp>
      <p:cxnSp>
        <p:nvCxnSpPr>
          <p:cNvPr id="85" name="Connecteur droit avec flèche 84"/>
          <p:cNvCxnSpPr>
            <a:stCxn id="90" idx="2"/>
          </p:cNvCxnSpPr>
          <p:nvPr/>
        </p:nvCxnSpPr>
        <p:spPr>
          <a:xfrm>
            <a:off x="1430361" y="3643834"/>
            <a:ext cx="1243" cy="266953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7" name="Connecteur droit avec flèche 86"/>
          <p:cNvCxnSpPr/>
          <p:nvPr/>
        </p:nvCxnSpPr>
        <p:spPr>
          <a:xfrm>
            <a:off x="1479503" y="4608878"/>
            <a:ext cx="3537" cy="318760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328475" y="1535837"/>
            <a:ext cx="4527316" cy="403662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9" name="Picture 104467">
            <a:extLst>
              <a:ext uri="{FF2B5EF4-FFF2-40B4-BE49-F238E27FC236}">
                <a16:creationId xmlns:a16="http://schemas.microsoft.com/office/drawing/2014/main" id="{A014E3C5-53EB-4669-92D8-B57863A69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300" y="3949976"/>
            <a:ext cx="874623" cy="521330"/>
          </a:xfrm>
          <a:prstGeom prst="rect">
            <a:avLst/>
          </a:prstGeom>
        </p:spPr>
      </p:pic>
      <p:grpSp>
        <p:nvGrpSpPr>
          <p:cNvPr id="7" name="Groupe 6"/>
          <p:cNvGrpSpPr/>
          <p:nvPr/>
        </p:nvGrpSpPr>
        <p:grpSpPr>
          <a:xfrm>
            <a:off x="3240879" y="1713375"/>
            <a:ext cx="1340235" cy="1544969"/>
            <a:chOff x="3240879" y="2247607"/>
            <a:chExt cx="1340235" cy="1544969"/>
          </a:xfrm>
        </p:grpSpPr>
        <p:grpSp>
          <p:nvGrpSpPr>
            <p:cNvPr id="5" name="Groupe 4"/>
            <p:cNvGrpSpPr/>
            <p:nvPr/>
          </p:nvGrpSpPr>
          <p:grpSpPr>
            <a:xfrm>
              <a:off x="3240879" y="2247607"/>
              <a:ext cx="1340235" cy="1544969"/>
              <a:chOff x="3240879" y="2247607"/>
              <a:chExt cx="1340235" cy="1544969"/>
            </a:xfrm>
          </p:grpSpPr>
          <p:pic>
            <p:nvPicPr>
              <p:cNvPr id="100" name="Picture 2" descr="Ministère des Solidarités et de la Santé">
                <a:extLst>
                  <a:ext uri="{FF2B5EF4-FFF2-40B4-BE49-F238E27FC236}">
                    <a16:creationId xmlns:a16="http://schemas.microsoft.com/office/drawing/2014/main" id="{242C59E1-CD7C-4166-AC2F-56D726B7C7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79" t="10679" r="10679" b="10679"/>
              <a:stretch/>
            </p:blipFill>
            <p:spPr bwMode="auto">
              <a:xfrm>
                <a:off x="3503627" y="3135462"/>
                <a:ext cx="749452" cy="4654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1" name="RBContent5">
                <a:extLst>
                  <a:ext uri="{FF2B5EF4-FFF2-40B4-BE49-F238E27FC236}">
                    <a16:creationId xmlns:a16="http://schemas.microsoft.com/office/drawing/2014/main" id="{3F8F7A44-6858-4F35-A3BC-156ACD2F4DC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03627" y="2977637"/>
                <a:ext cx="749452" cy="1800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 algn="ctr" fontAlgn="base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SzPct val="100000"/>
                </a:pPr>
                <a:r>
                  <a:rPr lang="fr-FR" sz="1300" dirty="0" smtClean="0">
                    <a:solidFill>
                      <a:schemeClr val="bg1">
                        <a:lumMod val="65000"/>
                      </a:schemeClr>
                    </a:solidFill>
                    <a:sym typeface="+mn-lt"/>
                  </a:rPr>
                  <a:t>MSS</a:t>
                </a:r>
                <a:endParaRPr lang="fr-FR" sz="1300" dirty="0">
                  <a:solidFill>
                    <a:schemeClr val="bg1">
                      <a:lumMod val="65000"/>
                    </a:schemeClr>
                  </a:solidFill>
                  <a:sym typeface="+mn-lt"/>
                </a:endParaRPr>
              </a:p>
            </p:txBody>
          </p:sp>
          <p:sp>
            <p:nvSpPr>
              <p:cNvPr id="102" name="RBContent5">
                <a:extLst>
                  <a:ext uri="{FF2B5EF4-FFF2-40B4-BE49-F238E27FC236}">
                    <a16:creationId xmlns:a16="http://schemas.microsoft.com/office/drawing/2014/main" id="{3153D925-CA92-4D9F-8D12-0614309D1E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40879" y="3612527"/>
                <a:ext cx="1340235" cy="1800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 algn="ctr" fontAlgn="base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SzPct val="100000"/>
                </a:pPr>
                <a:r>
                  <a:rPr lang="fr-FR" sz="1300" i="1" dirty="0">
                    <a:solidFill>
                      <a:schemeClr val="bg1">
                        <a:lumMod val="65000"/>
                      </a:schemeClr>
                    </a:solidFill>
                    <a:sym typeface="+mn-lt"/>
                  </a:rPr>
                  <a:t>Cellule de crise</a:t>
                </a:r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3240879" y="2247607"/>
                <a:ext cx="1233467" cy="154496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103" name="Picture 8" descr="Fichier:Sante-publique-France-logo.svg">
              <a:extLst>
                <a:ext uri="{FF2B5EF4-FFF2-40B4-BE49-F238E27FC236}">
                  <a16:creationId xmlns:a16="http://schemas.microsoft.com/office/drawing/2014/main" id="{AA3C6727-9E3C-4B3F-8796-8B33A8348F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3629" y="2303393"/>
              <a:ext cx="959476" cy="5415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Connecteur droit avec flèche 8"/>
          <p:cNvCxnSpPr>
            <a:stCxn id="3" idx="2"/>
            <a:endCxn id="89" idx="0"/>
          </p:cNvCxnSpPr>
          <p:nvPr/>
        </p:nvCxnSpPr>
        <p:spPr>
          <a:xfrm flipH="1">
            <a:off x="3857612" y="3258344"/>
            <a:ext cx="1" cy="691632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3835167" y="3407652"/>
            <a:ext cx="9635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Evaluation des dotations</a:t>
            </a:r>
            <a:endParaRPr lang="fr-FR" sz="1100" dirty="0"/>
          </a:p>
        </p:txBody>
      </p:sp>
      <p:sp>
        <p:nvSpPr>
          <p:cNvPr id="104" name="ZoneTexte 103"/>
          <p:cNvSpPr txBox="1"/>
          <p:nvPr/>
        </p:nvSpPr>
        <p:spPr>
          <a:xfrm>
            <a:off x="2169515" y="2432069"/>
            <a:ext cx="10519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Ordres d’expédition en flux poussé</a:t>
            </a:r>
            <a:endParaRPr lang="fr-FR" sz="1100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H="1">
            <a:off x="2169515" y="3025481"/>
            <a:ext cx="1061327" cy="0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frame 10">
            <a:extLst>
              <a:ext uri="{FF2B5EF4-FFF2-40B4-BE49-F238E27FC236}">
                <a16:creationId xmlns:a16="http://schemas.microsoft.com/office/drawing/2014/main" id="{D22FAF01-3868-4D2B-8CFE-ACD5F801F27E}"/>
              </a:ext>
            </a:extLst>
          </p:cNvPr>
          <p:cNvSpPr txBox="1"/>
          <p:nvPr/>
        </p:nvSpPr>
        <p:spPr>
          <a:xfrm>
            <a:off x="300009" y="5637696"/>
            <a:ext cx="4620044" cy="83099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lvl="0" algn="just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100000"/>
              <a:defRPr/>
            </a:pPr>
            <a:r>
              <a:rPr lang="fr-FR" sz="1500" b="1" kern="0" dirty="0" smtClean="0">
                <a:solidFill>
                  <a:srgbClr val="000000"/>
                </a:solidFill>
                <a:cs typeface="Arial Narrow" pitchFamily="34" charset="0"/>
              </a:rPr>
              <a:t>Schéma de la distribution des masques et EPI lors de la première vague. </a:t>
            </a:r>
            <a:r>
              <a:rPr lang="fr-FR" sz="1500" kern="0" dirty="0" smtClean="0">
                <a:solidFill>
                  <a:srgbClr val="000000"/>
                </a:solidFill>
                <a:cs typeface="Arial Narrow" pitchFamily="34" charset="0"/>
              </a:rPr>
              <a:t>Le flux est poussé, à partir de dotations évaluées au niveau MSS et ajustées par les ARS. Les flux sont concentrés dans les établissements supports des GHT.</a:t>
            </a:r>
            <a:endParaRPr lang="fr-FR" sz="1500" b="1" kern="0" dirty="0">
              <a:solidFill>
                <a:srgbClr val="000000"/>
              </a:solidFill>
              <a:cs typeface="Arial Narrow" pitchFamily="34" charset="0"/>
            </a:endParaRP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2</a:t>
            </a:fld>
            <a:endParaRPr lang="fr-FR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D5DE4FD-A79D-4F27-B5FE-A639C8C4B34A}"/>
              </a:ext>
            </a:extLst>
          </p:cNvPr>
          <p:cNvSpPr/>
          <p:nvPr/>
        </p:nvSpPr>
        <p:spPr>
          <a:xfrm>
            <a:off x="2627225" y="4938494"/>
            <a:ext cx="2063932" cy="525898"/>
          </a:xfrm>
          <a:prstGeom prst="rect">
            <a:avLst/>
          </a:prstGeom>
          <a:noFill/>
          <a:ln w="9525" cap="flat" cmpd="sng" algn="ctr">
            <a:solidFill>
              <a:srgbClr val="8D9399"/>
            </a:solidFill>
            <a:prstDash val="solid"/>
          </a:ln>
          <a:effectLst/>
        </p:spPr>
        <p:txBody>
          <a:bodyPr lIns="72000" tIns="72000" rIns="72000" bIns="720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08" name="Connecteur droit avec flèche 107"/>
          <p:cNvCxnSpPr/>
          <p:nvPr/>
        </p:nvCxnSpPr>
        <p:spPr>
          <a:xfrm flipV="1">
            <a:off x="2738538" y="5123883"/>
            <a:ext cx="432000" cy="0"/>
          </a:xfrm>
          <a:prstGeom prst="straightConnector1">
            <a:avLst/>
          </a:prstGeom>
          <a:ln w="38100">
            <a:solidFill>
              <a:srgbClr val="5B9BD5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9" name="Connecteur droit avec flèche 108"/>
          <p:cNvCxnSpPr/>
          <p:nvPr/>
        </p:nvCxnSpPr>
        <p:spPr>
          <a:xfrm flipV="1">
            <a:off x="2738538" y="5335293"/>
            <a:ext cx="432000" cy="0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0" name="RBContent5">
            <a:extLst>
              <a:ext uri="{FF2B5EF4-FFF2-40B4-BE49-F238E27FC236}">
                <a16:creationId xmlns:a16="http://schemas.microsoft.com/office/drawing/2014/main" id="{9C4B3E17-A19B-4725-BF75-7AD63C807C20}"/>
              </a:ext>
            </a:extLst>
          </p:cNvPr>
          <p:cNvSpPr txBox="1">
            <a:spLocks/>
          </p:cNvSpPr>
          <p:nvPr/>
        </p:nvSpPr>
        <p:spPr>
          <a:xfrm>
            <a:off x="3296005" y="5064425"/>
            <a:ext cx="1731630" cy="15234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rPr>
              <a:t>Flux d’information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  <a:sym typeface="+mn-lt"/>
            </a:endParaRPr>
          </a:p>
        </p:txBody>
      </p:sp>
      <p:sp>
        <p:nvSpPr>
          <p:cNvPr id="111" name="RBContent5">
            <a:extLst>
              <a:ext uri="{FF2B5EF4-FFF2-40B4-BE49-F238E27FC236}">
                <a16:creationId xmlns:a16="http://schemas.microsoft.com/office/drawing/2014/main" id="{9C4B3E17-A19B-4725-BF75-7AD63C807C20}"/>
              </a:ext>
            </a:extLst>
          </p:cNvPr>
          <p:cNvSpPr txBox="1">
            <a:spLocks/>
          </p:cNvSpPr>
          <p:nvPr/>
        </p:nvSpPr>
        <p:spPr>
          <a:xfrm>
            <a:off x="3296004" y="5257849"/>
            <a:ext cx="1285109" cy="15234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rPr>
              <a:t>Flux de produits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  <a:sym typeface="+mn-lt"/>
            </a:endParaRPr>
          </a:p>
        </p:txBody>
      </p:sp>
      <p:cxnSp>
        <p:nvCxnSpPr>
          <p:cNvPr id="72" name="Connecteur droit avec flèche 71"/>
          <p:cNvCxnSpPr/>
          <p:nvPr/>
        </p:nvCxnSpPr>
        <p:spPr>
          <a:xfrm flipV="1">
            <a:off x="1668174" y="4608878"/>
            <a:ext cx="3537" cy="318760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3" name="Connecteur droit avec flèche 72"/>
          <p:cNvCxnSpPr/>
          <p:nvPr/>
        </p:nvCxnSpPr>
        <p:spPr>
          <a:xfrm>
            <a:off x="1290832" y="4608878"/>
            <a:ext cx="3537" cy="318760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4" name="Connecteur droit avec flèche 73"/>
          <p:cNvCxnSpPr/>
          <p:nvPr/>
        </p:nvCxnSpPr>
        <p:spPr>
          <a:xfrm flipV="1">
            <a:off x="1856843" y="4608878"/>
            <a:ext cx="3537" cy="318760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>
          <a:xfrm>
            <a:off x="1102161" y="4608878"/>
            <a:ext cx="3537" cy="318760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691206" y="1603280"/>
            <a:ext cx="1478309" cy="20405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1" name="Picture 8" descr="Fichier:Sante-publique-France-logo.svg">
            <a:extLst>
              <a:ext uri="{FF2B5EF4-FFF2-40B4-BE49-F238E27FC236}">
                <a16:creationId xmlns:a16="http://schemas.microsoft.com/office/drawing/2014/main" id="{AA3C6727-9E3C-4B3F-8796-8B33A8348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23" y="1636306"/>
            <a:ext cx="959476" cy="54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82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EF1D52A-7873-4F3F-ABD6-60FD179D4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35" y="341480"/>
            <a:ext cx="11835575" cy="1126417"/>
          </a:xfrm>
        </p:spPr>
        <p:txBody>
          <a:bodyPr anchor="b">
            <a:normAutofit fontScale="90000"/>
          </a:bodyPr>
          <a:lstStyle/>
          <a:p>
            <a:r>
              <a:rPr lang="fr-FR" sz="2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En dehors des périodes de tension d’approvisionnement, les bénéficiaires sont</a:t>
            </a:r>
            <a:br>
              <a:rPr lang="fr-FR" sz="2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libres de s’approvisionner via les acteurs classiques du marché.</a:t>
            </a:r>
            <a:br>
              <a:rPr lang="fr-FR" sz="2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700" b="1" kern="0" dirty="0" smtClean="0"/>
              <a:t>Le </a:t>
            </a:r>
            <a:r>
              <a:rPr lang="fr-FR" sz="2700" b="1" kern="0" dirty="0"/>
              <a:t>stock Etat n’est </a:t>
            </a:r>
            <a:r>
              <a:rPr lang="fr-FR" sz="2700" b="1" u="sng" kern="0" dirty="0"/>
              <a:t>pas</a:t>
            </a:r>
            <a:r>
              <a:rPr lang="fr-FR" sz="2700" b="1" kern="0" dirty="0"/>
              <a:t> utilisé dans cette </a:t>
            </a:r>
            <a:r>
              <a:rPr lang="fr-FR" sz="2700" b="1" kern="0" dirty="0" smtClean="0"/>
              <a:t>période</a:t>
            </a:r>
            <a:r>
              <a:rPr lang="fr-FR" sz="2700" b="1" dirty="0" smtClean="0">
                <a:solidFill>
                  <a:srgbClr val="156C9C"/>
                </a:solidFill>
              </a:rPr>
              <a:t>.</a:t>
            </a:r>
            <a:r>
              <a:rPr lang="fr-FR" sz="2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700" b="1" spc="-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Consortium (RESAH + UNIHA) </a:t>
            </a:r>
            <a:r>
              <a:rPr lang="fr-FR" sz="2700" b="1" u="sng" spc="-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fait partie </a:t>
            </a:r>
            <a:r>
              <a:rPr lang="fr-FR" sz="2700" b="1" spc="-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ces acteurs possibles, du 01/10/2020 au 31/03/2021</a:t>
            </a:r>
            <a:endParaRPr lang="fr-FR" sz="2700" b="1" spc="-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3</a:t>
            </a:fld>
            <a:endParaRPr lang="fr-FR"/>
          </a:p>
        </p:txBody>
      </p:sp>
      <p:sp>
        <p:nvSpPr>
          <p:cNvPr id="35" name="Rectangle 34"/>
          <p:cNvSpPr/>
          <p:nvPr/>
        </p:nvSpPr>
        <p:spPr>
          <a:xfrm>
            <a:off x="1431608" y="3998131"/>
            <a:ext cx="2160228" cy="71542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EFE662A0-E561-4C1E-9081-73F664EDE12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789699" y="4101786"/>
            <a:ext cx="361792" cy="324323"/>
          </a:xfrm>
          <a:custGeom>
            <a:avLst/>
            <a:gdLst>
              <a:gd name="T0" fmla="*/ 440 w 2320"/>
              <a:gd name="T1" fmla="*/ 480 h 2080"/>
              <a:gd name="T2" fmla="*/ 440 w 2320"/>
              <a:gd name="T3" fmla="*/ 560 h 2080"/>
              <a:gd name="T4" fmla="*/ 200 w 2320"/>
              <a:gd name="T5" fmla="*/ 560 h 2080"/>
              <a:gd name="T6" fmla="*/ 200 w 2320"/>
              <a:gd name="T7" fmla="*/ 2000 h 2080"/>
              <a:gd name="T8" fmla="*/ 520 w 2320"/>
              <a:gd name="T9" fmla="*/ 2000 h 2080"/>
              <a:gd name="T10" fmla="*/ 520 w 2320"/>
              <a:gd name="T11" fmla="*/ 0 h 2080"/>
              <a:gd name="T12" fmla="*/ 1800 w 2320"/>
              <a:gd name="T13" fmla="*/ 0 h 2080"/>
              <a:gd name="T14" fmla="*/ 1800 w 2320"/>
              <a:gd name="T15" fmla="*/ 2000 h 2080"/>
              <a:gd name="T16" fmla="*/ 2120 w 2320"/>
              <a:gd name="T17" fmla="*/ 2000 h 2080"/>
              <a:gd name="T18" fmla="*/ 2120 w 2320"/>
              <a:gd name="T19" fmla="*/ 560 h 2080"/>
              <a:gd name="T20" fmla="*/ 1880 w 2320"/>
              <a:gd name="T21" fmla="*/ 560 h 2080"/>
              <a:gd name="T22" fmla="*/ 1880 w 2320"/>
              <a:gd name="T23" fmla="*/ 480 h 2080"/>
              <a:gd name="T24" fmla="*/ 2200 w 2320"/>
              <a:gd name="T25" fmla="*/ 480 h 2080"/>
              <a:gd name="T26" fmla="*/ 2200 w 2320"/>
              <a:gd name="T27" fmla="*/ 2000 h 2080"/>
              <a:gd name="T28" fmla="*/ 2320 w 2320"/>
              <a:gd name="T29" fmla="*/ 2000 h 2080"/>
              <a:gd name="T30" fmla="*/ 2320 w 2320"/>
              <a:gd name="T31" fmla="*/ 2080 h 2080"/>
              <a:gd name="T32" fmla="*/ 0 w 2320"/>
              <a:gd name="T33" fmla="*/ 2080 h 2080"/>
              <a:gd name="T34" fmla="*/ 0 w 2320"/>
              <a:gd name="T35" fmla="*/ 2000 h 2080"/>
              <a:gd name="T36" fmla="*/ 120 w 2320"/>
              <a:gd name="T37" fmla="*/ 2000 h 2080"/>
              <a:gd name="T38" fmla="*/ 120 w 2320"/>
              <a:gd name="T39" fmla="*/ 480 h 2080"/>
              <a:gd name="T40" fmla="*/ 440 w 2320"/>
              <a:gd name="T41" fmla="*/ 480 h 2080"/>
              <a:gd name="T42" fmla="*/ 1400 w 2320"/>
              <a:gd name="T43" fmla="*/ 1440 h 2080"/>
              <a:gd name="T44" fmla="*/ 1400 w 2320"/>
              <a:gd name="T45" fmla="*/ 2000 h 2080"/>
              <a:gd name="T46" fmla="*/ 1720 w 2320"/>
              <a:gd name="T47" fmla="*/ 2000 h 2080"/>
              <a:gd name="T48" fmla="*/ 1720 w 2320"/>
              <a:gd name="T49" fmla="*/ 80 h 2080"/>
              <a:gd name="T50" fmla="*/ 600 w 2320"/>
              <a:gd name="T51" fmla="*/ 80 h 2080"/>
              <a:gd name="T52" fmla="*/ 600 w 2320"/>
              <a:gd name="T53" fmla="*/ 2000 h 2080"/>
              <a:gd name="T54" fmla="*/ 920 w 2320"/>
              <a:gd name="T55" fmla="*/ 2000 h 2080"/>
              <a:gd name="T56" fmla="*/ 920 w 2320"/>
              <a:gd name="T57" fmla="*/ 1440 h 2080"/>
              <a:gd name="T58" fmla="*/ 1400 w 2320"/>
              <a:gd name="T59" fmla="*/ 1440 h 2080"/>
              <a:gd name="T60" fmla="*/ 1320 w 2320"/>
              <a:gd name="T61" fmla="*/ 1520 h 2080"/>
              <a:gd name="T62" fmla="*/ 1000 w 2320"/>
              <a:gd name="T63" fmla="*/ 1520 h 2080"/>
              <a:gd name="T64" fmla="*/ 1000 w 2320"/>
              <a:gd name="T65" fmla="*/ 2000 h 2080"/>
              <a:gd name="T66" fmla="*/ 1320 w 2320"/>
              <a:gd name="T67" fmla="*/ 2000 h 2080"/>
              <a:gd name="T68" fmla="*/ 1320 w 2320"/>
              <a:gd name="T69" fmla="*/ 1520 h 2080"/>
              <a:gd name="T70" fmla="*/ 840 w 2320"/>
              <a:gd name="T71" fmla="*/ 720 h 2080"/>
              <a:gd name="T72" fmla="*/ 840 w 2320"/>
              <a:gd name="T73" fmla="*/ 560 h 2080"/>
              <a:gd name="T74" fmla="*/ 1080 w 2320"/>
              <a:gd name="T75" fmla="*/ 560 h 2080"/>
              <a:gd name="T76" fmla="*/ 1080 w 2320"/>
              <a:gd name="T77" fmla="*/ 320 h 2080"/>
              <a:gd name="T78" fmla="*/ 1240 w 2320"/>
              <a:gd name="T79" fmla="*/ 320 h 2080"/>
              <a:gd name="T80" fmla="*/ 1240 w 2320"/>
              <a:gd name="T81" fmla="*/ 560 h 2080"/>
              <a:gd name="T82" fmla="*/ 1480 w 2320"/>
              <a:gd name="T83" fmla="*/ 560 h 2080"/>
              <a:gd name="T84" fmla="*/ 1480 w 2320"/>
              <a:gd name="T85" fmla="*/ 720 h 2080"/>
              <a:gd name="T86" fmla="*/ 1240 w 2320"/>
              <a:gd name="T87" fmla="*/ 720 h 2080"/>
              <a:gd name="T88" fmla="*/ 1240 w 2320"/>
              <a:gd name="T89" fmla="*/ 960 h 2080"/>
              <a:gd name="T90" fmla="*/ 1080 w 2320"/>
              <a:gd name="T91" fmla="*/ 960 h 2080"/>
              <a:gd name="T92" fmla="*/ 1080 w 2320"/>
              <a:gd name="T93" fmla="*/ 720 h 2080"/>
              <a:gd name="T94" fmla="*/ 840 w 2320"/>
              <a:gd name="T95" fmla="*/ 720 h 20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320" h="2080">
                <a:moveTo>
                  <a:pt x="440" y="480"/>
                </a:moveTo>
                <a:cubicBezTo>
                  <a:pt x="440" y="560"/>
                  <a:pt x="440" y="560"/>
                  <a:pt x="440" y="560"/>
                </a:cubicBezTo>
                <a:cubicBezTo>
                  <a:pt x="200" y="560"/>
                  <a:pt x="200" y="560"/>
                  <a:pt x="200" y="560"/>
                </a:cubicBezTo>
                <a:cubicBezTo>
                  <a:pt x="200" y="2000"/>
                  <a:pt x="200" y="2000"/>
                  <a:pt x="200" y="2000"/>
                </a:cubicBezTo>
                <a:cubicBezTo>
                  <a:pt x="520" y="2000"/>
                  <a:pt x="520" y="2000"/>
                  <a:pt x="520" y="2000"/>
                </a:cubicBezTo>
                <a:cubicBezTo>
                  <a:pt x="520" y="0"/>
                  <a:pt x="520" y="0"/>
                  <a:pt x="520" y="0"/>
                </a:cubicBezTo>
                <a:cubicBezTo>
                  <a:pt x="1800" y="0"/>
                  <a:pt x="1800" y="0"/>
                  <a:pt x="1800" y="0"/>
                </a:cubicBezTo>
                <a:cubicBezTo>
                  <a:pt x="1800" y="2000"/>
                  <a:pt x="1800" y="2000"/>
                  <a:pt x="1800" y="2000"/>
                </a:cubicBezTo>
                <a:cubicBezTo>
                  <a:pt x="2120" y="2000"/>
                  <a:pt x="2120" y="2000"/>
                  <a:pt x="2120" y="2000"/>
                </a:cubicBezTo>
                <a:cubicBezTo>
                  <a:pt x="2120" y="560"/>
                  <a:pt x="2120" y="560"/>
                  <a:pt x="2120" y="560"/>
                </a:cubicBezTo>
                <a:cubicBezTo>
                  <a:pt x="1880" y="560"/>
                  <a:pt x="1880" y="560"/>
                  <a:pt x="1880" y="560"/>
                </a:cubicBezTo>
                <a:cubicBezTo>
                  <a:pt x="1880" y="480"/>
                  <a:pt x="1880" y="480"/>
                  <a:pt x="1880" y="480"/>
                </a:cubicBezTo>
                <a:cubicBezTo>
                  <a:pt x="2200" y="480"/>
                  <a:pt x="2200" y="480"/>
                  <a:pt x="2200" y="480"/>
                </a:cubicBezTo>
                <a:cubicBezTo>
                  <a:pt x="2200" y="2000"/>
                  <a:pt x="2200" y="2000"/>
                  <a:pt x="2200" y="2000"/>
                </a:cubicBezTo>
                <a:cubicBezTo>
                  <a:pt x="2320" y="2000"/>
                  <a:pt x="2320" y="2000"/>
                  <a:pt x="2320" y="2000"/>
                </a:cubicBezTo>
                <a:cubicBezTo>
                  <a:pt x="2320" y="2080"/>
                  <a:pt x="2320" y="2080"/>
                  <a:pt x="2320" y="2080"/>
                </a:cubicBezTo>
                <a:cubicBezTo>
                  <a:pt x="1547" y="2080"/>
                  <a:pt x="773" y="2080"/>
                  <a:pt x="0" y="2080"/>
                </a:cubicBezTo>
                <a:cubicBezTo>
                  <a:pt x="0" y="2000"/>
                  <a:pt x="0" y="2000"/>
                  <a:pt x="0" y="2000"/>
                </a:cubicBezTo>
                <a:cubicBezTo>
                  <a:pt x="120" y="2000"/>
                  <a:pt x="120" y="2000"/>
                  <a:pt x="120" y="2000"/>
                </a:cubicBezTo>
                <a:cubicBezTo>
                  <a:pt x="120" y="480"/>
                  <a:pt x="120" y="480"/>
                  <a:pt x="120" y="480"/>
                </a:cubicBezTo>
                <a:lnTo>
                  <a:pt x="440" y="480"/>
                </a:lnTo>
                <a:close/>
                <a:moveTo>
                  <a:pt x="1400" y="1440"/>
                </a:moveTo>
                <a:cubicBezTo>
                  <a:pt x="1400" y="2000"/>
                  <a:pt x="1400" y="2000"/>
                  <a:pt x="1400" y="2000"/>
                </a:cubicBezTo>
                <a:cubicBezTo>
                  <a:pt x="1720" y="2000"/>
                  <a:pt x="1720" y="2000"/>
                  <a:pt x="1720" y="2000"/>
                </a:cubicBezTo>
                <a:cubicBezTo>
                  <a:pt x="1720" y="80"/>
                  <a:pt x="1720" y="80"/>
                  <a:pt x="1720" y="80"/>
                </a:cubicBezTo>
                <a:cubicBezTo>
                  <a:pt x="600" y="80"/>
                  <a:pt x="600" y="80"/>
                  <a:pt x="600" y="80"/>
                </a:cubicBezTo>
                <a:cubicBezTo>
                  <a:pt x="600" y="2000"/>
                  <a:pt x="600" y="2000"/>
                  <a:pt x="600" y="2000"/>
                </a:cubicBezTo>
                <a:cubicBezTo>
                  <a:pt x="920" y="2000"/>
                  <a:pt x="920" y="2000"/>
                  <a:pt x="920" y="2000"/>
                </a:cubicBezTo>
                <a:cubicBezTo>
                  <a:pt x="920" y="1440"/>
                  <a:pt x="920" y="1440"/>
                  <a:pt x="920" y="1440"/>
                </a:cubicBezTo>
                <a:lnTo>
                  <a:pt x="1400" y="1440"/>
                </a:lnTo>
                <a:close/>
                <a:moveTo>
                  <a:pt x="1320" y="1520"/>
                </a:moveTo>
                <a:cubicBezTo>
                  <a:pt x="1000" y="1520"/>
                  <a:pt x="1000" y="1520"/>
                  <a:pt x="1000" y="1520"/>
                </a:cubicBezTo>
                <a:cubicBezTo>
                  <a:pt x="1000" y="2000"/>
                  <a:pt x="1000" y="2000"/>
                  <a:pt x="1000" y="2000"/>
                </a:cubicBezTo>
                <a:cubicBezTo>
                  <a:pt x="1320" y="2000"/>
                  <a:pt x="1320" y="2000"/>
                  <a:pt x="1320" y="2000"/>
                </a:cubicBezTo>
                <a:lnTo>
                  <a:pt x="1320" y="1520"/>
                </a:lnTo>
                <a:close/>
                <a:moveTo>
                  <a:pt x="840" y="720"/>
                </a:moveTo>
                <a:cubicBezTo>
                  <a:pt x="840" y="560"/>
                  <a:pt x="840" y="560"/>
                  <a:pt x="840" y="560"/>
                </a:cubicBezTo>
                <a:cubicBezTo>
                  <a:pt x="1080" y="560"/>
                  <a:pt x="1080" y="560"/>
                  <a:pt x="1080" y="560"/>
                </a:cubicBezTo>
                <a:cubicBezTo>
                  <a:pt x="1080" y="320"/>
                  <a:pt x="1080" y="320"/>
                  <a:pt x="1080" y="320"/>
                </a:cubicBezTo>
                <a:cubicBezTo>
                  <a:pt x="1240" y="320"/>
                  <a:pt x="1240" y="320"/>
                  <a:pt x="1240" y="320"/>
                </a:cubicBezTo>
                <a:cubicBezTo>
                  <a:pt x="1240" y="560"/>
                  <a:pt x="1240" y="560"/>
                  <a:pt x="1240" y="560"/>
                </a:cubicBezTo>
                <a:cubicBezTo>
                  <a:pt x="1480" y="560"/>
                  <a:pt x="1480" y="560"/>
                  <a:pt x="1480" y="560"/>
                </a:cubicBezTo>
                <a:cubicBezTo>
                  <a:pt x="1480" y="720"/>
                  <a:pt x="1480" y="720"/>
                  <a:pt x="1480" y="720"/>
                </a:cubicBezTo>
                <a:cubicBezTo>
                  <a:pt x="1240" y="720"/>
                  <a:pt x="1240" y="720"/>
                  <a:pt x="1240" y="720"/>
                </a:cubicBezTo>
                <a:cubicBezTo>
                  <a:pt x="1240" y="960"/>
                  <a:pt x="1240" y="960"/>
                  <a:pt x="1240" y="960"/>
                </a:cubicBezTo>
                <a:cubicBezTo>
                  <a:pt x="1080" y="960"/>
                  <a:pt x="1080" y="960"/>
                  <a:pt x="1080" y="960"/>
                </a:cubicBezTo>
                <a:cubicBezTo>
                  <a:pt x="1080" y="720"/>
                  <a:pt x="1080" y="720"/>
                  <a:pt x="1080" y="720"/>
                </a:cubicBezTo>
                <a:lnTo>
                  <a:pt x="840" y="720"/>
                </a:lnTo>
                <a:close/>
              </a:path>
            </a:pathLst>
          </a:custGeom>
          <a:solidFill>
            <a:srgbClr val="156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sym typeface="+mn-lt"/>
            </a:endParaRPr>
          </a:p>
        </p:txBody>
      </p:sp>
      <p:sp>
        <p:nvSpPr>
          <p:cNvPr id="37" name="Freeform 35">
            <a:extLst>
              <a:ext uri="{FF2B5EF4-FFF2-40B4-BE49-F238E27FC236}">
                <a16:creationId xmlns:a16="http://schemas.microsoft.com/office/drawing/2014/main" id="{4D84096C-BE31-46CD-8247-24C9D270B0AA}"/>
              </a:ext>
            </a:extLst>
          </p:cNvPr>
          <p:cNvSpPr>
            <a:spLocks noEditPoints="1"/>
          </p:cNvSpPr>
          <p:nvPr/>
        </p:nvSpPr>
        <p:spPr bwMode="auto">
          <a:xfrm>
            <a:off x="1875472" y="4103046"/>
            <a:ext cx="365123" cy="321802"/>
          </a:xfrm>
          <a:custGeom>
            <a:avLst/>
            <a:gdLst>
              <a:gd name="T0" fmla="*/ 631 w 683"/>
              <a:gd name="T1" fmla="*/ 193 h 596"/>
              <a:gd name="T2" fmla="*/ 345 w 683"/>
              <a:gd name="T3" fmla="*/ 1 h 596"/>
              <a:gd name="T4" fmla="*/ 214 w 683"/>
              <a:gd name="T5" fmla="*/ 84 h 596"/>
              <a:gd name="T6" fmla="*/ 207 w 683"/>
              <a:gd name="T7" fmla="*/ 25 h 596"/>
              <a:gd name="T8" fmla="*/ 124 w 683"/>
              <a:gd name="T9" fmla="*/ 25 h 596"/>
              <a:gd name="T10" fmla="*/ 117 w 683"/>
              <a:gd name="T11" fmla="*/ 32 h 596"/>
              <a:gd name="T12" fmla="*/ 4 w 683"/>
              <a:gd name="T13" fmla="*/ 224 h 596"/>
              <a:gd name="T14" fmla="*/ 12 w 683"/>
              <a:gd name="T15" fmla="*/ 236 h 596"/>
              <a:gd name="T16" fmla="*/ 57 w 683"/>
              <a:gd name="T17" fmla="*/ 589 h 596"/>
              <a:gd name="T18" fmla="*/ 628 w 683"/>
              <a:gd name="T19" fmla="*/ 596 h 596"/>
              <a:gd name="T20" fmla="*/ 635 w 683"/>
              <a:gd name="T21" fmla="*/ 212 h 596"/>
              <a:gd name="T22" fmla="*/ 675 w 683"/>
              <a:gd name="T23" fmla="*/ 237 h 596"/>
              <a:gd name="T24" fmla="*/ 679 w 683"/>
              <a:gd name="T25" fmla="*/ 224 h 596"/>
              <a:gd name="T26" fmla="*/ 200 w 683"/>
              <a:gd name="T27" fmla="*/ 39 h 596"/>
              <a:gd name="T28" fmla="*/ 131 w 683"/>
              <a:gd name="T29" fmla="*/ 139 h 596"/>
              <a:gd name="T30" fmla="*/ 621 w 683"/>
              <a:gd name="T31" fmla="*/ 582 h 596"/>
              <a:gd name="T32" fmla="*/ 71 w 683"/>
              <a:gd name="T33" fmla="*/ 196 h 596"/>
              <a:gd name="T34" fmla="*/ 128 w 683"/>
              <a:gd name="T35" fmla="*/ 158 h 596"/>
              <a:gd name="T36" fmla="*/ 211 w 683"/>
              <a:gd name="T37" fmla="*/ 103 h 596"/>
              <a:gd name="T38" fmla="*/ 621 w 683"/>
              <a:gd name="T39" fmla="*/ 202 h 596"/>
              <a:gd name="T40" fmla="*/ 303 w 683"/>
              <a:gd name="T41" fmla="*/ 193 h 596"/>
              <a:gd name="T42" fmla="*/ 238 w 683"/>
              <a:gd name="T43" fmla="*/ 258 h 596"/>
              <a:gd name="T44" fmla="*/ 231 w 683"/>
              <a:gd name="T45" fmla="*/ 265 h 596"/>
              <a:gd name="T46" fmla="*/ 238 w 683"/>
              <a:gd name="T47" fmla="*/ 334 h 596"/>
              <a:gd name="T48" fmla="*/ 303 w 683"/>
              <a:gd name="T49" fmla="*/ 400 h 596"/>
              <a:gd name="T50" fmla="*/ 372 w 683"/>
              <a:gd name="T51" fmla="*/ 407 h 596"/>
              <a:gd name="T52" fmla="*/ 379 w 683"/>
              <a:gd name="T53" fmla="*/ 334 h 596"/>
              <a:gd name="T54" fmla="*/ 450 w 683"/>
              <a:gd name="T55" fmla="*/ 332 h 596"/>
              <a:gd name="T56" fmla="*/ 452 w 683"/>
              <a:gd name="T57" fmla="*/ 265 h 596"/>
              <a:gd name="T58" fmla="*/ 379 w 683"/>
              <a:gd name="T59" fmla="*/ 258 h 596"/>
              <a:gd name="T60" fmla="*/ 372 w 683"/>
              <a:gd name="T61" fmla="*/ 186 h 596"/>
              <a:gd name="T62" fmla="*/ 303 w 683"/>
              <a:gd name="T63" fmla="*/ 193 h 596"/>
              <a:gd name="T64" fmla="*/ 317 w 683"/>
              <a:gd name="T65" fmla="*/ 200 h 596"/>
              <a:gd name="T66" fmla="*/ 365 w 683"/>
              <a:gd name="T67" fmla="*/ 265 h 596"/>
              <a:gd name="T68" fmla="*/ 438 w 683"/>
              <a:gd name="T69" fmla="*/ 272 h 596"/>
              <a:gd name="T70" fmla="*/ 372 w 683"/>
              <a:gd name="T71" fmla="*/ 320 h 596"/>
              <a:gd name="T72" fmla="*/ 365 w 683"/>
              <a:gd name="T73" fmla="*/ 393 h 596"/>
              <a:gd name="T74" fmla="*/ 317 w 683"/>
              <a:gd name="T75" fmla="*/ 327 h 596"/>
              <a:gd name="T76" fmla="*/ 245 w 683"/>
              <a:gd name="T77" fmla="*/ 320 h 596"/>
              <a:gd name="T78" fmla="*/ 310 w 683"/>
              <a:gd name="T79" fmla="*/ 272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83" h="596">
                <a:moveTo>
                  <a:pt x="679" y="224"/>
                </a:moveTo>
                <a:cubicBezTo>
                  <a:pt x="631" y="193"/>
                  <a:pt x="631" y="193"/>
                  <a:pt x="631" y="193"/>
                </a:cubicBezTo>
                <a:cubicBezTo>
                  <a:pt x="631" y="193"/>
                  <a:pt x="631" y="193"/>
                  <a:pt x="631" y="193"/>
                </a:cubicBezTo>
                <a:cubicBezTo>
                  <a:pt x="345" y="1"/>
                  <a:pt x="345" y="1"/>
                  <a:pt x="345" y="1"/>
                </a:cubicBezTo>
                <a:cubicBezTo>
                  <a:pt x="343" y="0"/>
                  <a:pt x="340" y="0"/>
                  <a:pt x="337" y="1"/>
                </a:cubicBezTo>
                <a:cubicBezTo>
                  <a:pt x="214" y="84"/>
                  <a:pt x="214" y="84"/>
                  <a:pt x="214" y="84"/>
                </a:cubicBezTo>
                <a:cubicBezTo>
                  <a:pt x="214" y="32"/>
                  <a:pt x="214" y="32"/>
                  <a:pt x="214" y="32"/>
                </a:cubicBezTo>
                <a:cubicBezTo>
                  <a:pt x="214" y="28"/>
                  <a:pt x="211" y="25"/>
                  <a:pt x="207" y="25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122" y="25"/>
                  <a:pt x="120" y="25"/>
                  <a:pt x="119" y="27"/>
                </a:cubicBezTo>
                <a:cubicBezTo>
                  <a:pt x="118" y="28"/>
                  <a:pt x="117" y="30"/>
                  <a:pt x="117" y="32"/>
                </a:cubicBezTo>
                <a:cubicBezTo>
                  <a:pt x="117" y="149"/>
                  <a:pt x="117" y="149"/>
                  <a:pt x="117" y="149"/>
                </a:cubicBezTo>
                <a:cubicBezTo>
                  <a:pt x="4" y="224"/>
                  <a:pt x="4" y="224"/>
                  <a:pt x="4" y="224"/>
                </a:cubicBezTo>
                <a:cubicBezTo>
                  <a:pt x="1" y="226"/>
                  <a:pt x="0" y="231"/>
                  <a:pt x="2" y="234"/>
                </a:cubicBezTo>
                <a:cubicBezTo>
                  <a:pt x="4" y="237"/>
                  <a:pt x="8" y="238"/>
                  <a:pt x="12" y="236"/>
                </a:cubicBezTo>
                <a:cubicBezTo>
                  <a:pt x="57" y="205"/>
                  <a:pt x="57" y="205"/>
                  <a:pt x="57" y="205"/>
                </a:cubicBezTo>
                <a:cubicBezTo>
                  <a:pt x="57" y="589"/>
                  <a:pt x="57" y="589"/>
                  <a:pt x="57" y="589"/>
                </a:cubicBezTo>
                <a:cubicBezTo>
                  <a:pt x="57" y="593"/>
                  <a:pt x="61" y="596"/>
                  <a:pt x="64" y="596"/>
                </a:cubicBezTo>
                <a:cubicBezTo>
                  <a:pt x="628" y="596"/>
                  <a:pt x="628" y="596"/>
                  <a:pt x="628" y="596"/>
                </a:cubicBezTo>
                <a:cubicBezTo>
                  <a:pt x="631" y="596"/>
                  <a:pt x="635" y="593"/>
                  <a:pt x="635" y="589"/>
                </a:cubicBezTo>
                <a:cubicBezTo>
                  <a:pt x="635" y="212"/>
                  <a:pt x="635" y="212"/>
                  <a:pt x="635" y="212"/>
                </a:cubicBezTo>
                <a:cubicBezTo>
                  <a:pt x="671" y="236"/>
                  <a:pt x="671" y="236"/>
                  <a:pt x="671" y="236"/>
                </a:cubicBezTo>
                <a:cubicBezTo>
                  <a:pt x="672" y="237"/>
                  <a:pt x="673" y="237"/>
                  <a:pt x="675" y="237"/>
                </a:cubicBezTo>
                <a:cubicBezTo>
                  <a:pt x="677" y="237"/>
                  <a:pt x="679" y="236"/>
                  <a:pt x="680" y="234"/>
                </a:cubicBezTo>
                <a:cubicBezTo>
                  <a:pt x="683" y="231"/>
                  <a:pt x="682" y="226"/>
                  <a:pt x="679" y="224"/>
                </a:cubicBezTo>
                <a:close/>
                <a:moveTo>
                  <a:pt x="131" y="39"/>
                </a:moveTo>
                <a:cubicBezTo>
                  <a:pt x="200" y="39"/>
                  <a:pt x="200" y="39"/>
                  <a:pt x="200" y="39"/>
                </a:cubicBezTo>
                <a:cubicBezTo>
                  <a:pt x="200" y="93"/>
                  <a:pt x="200" y="93"/>
                  <a:pt x="200" y="93"/>
                </a:cubicBezTo>
                <a:cubicBezTo>
                  <a:pt x="131" y="139"/>
                  <a:pt x="131" y="139"/>
                  <a:pt x="131" y="139"/>
                </a:cubicBezTo>
                <a:lnTo>
                  <a:pt x="131" y="39"/>
                </a:lnTo>
                <a:close/>
                <a:moveTo>
                  <a:pt x="621" y="582"/>
                </a:moveTo>
                <a:cubicBezTo>
                  <a:pt x="71" y="582"/>
                  <a:pt x="71" y="582"/>
                  <a:pt x="71" y="582"/>
                </a:cubicBezTo>
                <a:cubicBezTo>
                  <a:pt x="71" y="196"/>
                  <a:pt x="71" y="196"/>
                  <a:pt x="71" y="196"/>
                </a:cubicBezTo>
                <a:cubicBezTo>
                  <a:pt x="128" y="158"/>
                  <a:pt x="128" y="158"/>
                  <a:pt x="128" y="158"/>
                </a:cubicBezTo>
                <a:cubicBezTo>
                  <a:pt x="128" y="158"/>
                  <a:pt x="128" y="158"/>
                  <a:pt x="128" y="158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341" y="16"/>
                  <a:pt x="341" y="16"/>
                  <a:pt x="341" y="16"/>
                </a:cubicBezTo>
                <a:cubicBezTo>
                  <a:pt x="621" y="202"/>
                  <a:pt x="621" y="202"/>
                  <a:pt x="621" y="202"/>
                </a:cubicBezTo>
                <a:lnTo>
                  <a:pt x="621" y="582"/>
                </a:lnTo>
                <a:close/>
                <a:moveTo>
                  <a:pt x="303" y="193"/>
                </a:moveTo>
                <a:cubicBezTo>
                  <a:pt x="303" y="258"/>
                  <a:pt x="303" y="258"/>
                  <a:pt x="303" y="258"/>
                </a:cubicBezTo>
                <a:cubicBezTo>
                  <a:pt x="238" y="258"/>
                  <a:pt x="238" y="258"/>
                  <a:pt x="238" y="258"/>
                </a:cubicBezTo>
                <a:cubicBezTo>
                  <a:pt x="236" y="258"/>
                  <a:pt x="234" y="259"/>
                  <a:pt x="233" y="260"/>
                </a:cubicBezTo>
                <a:cubicBezTo>
                  <a:pt x="231" y="262"/>
                  <a:pt x="231" y="263"/>
                  <a:pt x="231" y="265"/>
                </a:cubicBezTo>
                <a:cubicBezTo>
                  <a:pt x="231" y="327"/>
                  <a:pt x="231" y="327"/>
                  <a:pt x="231" y="327"/>
                </a:cubicBezTo>
                <a:cubicBezTo>
                  <a:pt x="231" y="331"/>
                  <a:pt x="234" y="334"/>
                  <a:pt x="238" y="334"/>
                </a:cubicBezTo>
                <a:cubicBezTo>
                  <a:pt x="303" y="334"/>
                  <a:pt x="303" y="334"/>
                  <a:pt x="303" y="334"/>
                </a:cubicBezTo>
                <a:cubicBezTo>
                  <a:pt x="303" y="400"/>
                  <a:pt x="303" y="400"/>
                  <a:pt x="303" y="400"/>
                </a:cubicBezTo>
                <a:cubicBezTo>
                  <a:pt x="303" y="404"/>
                  <a:pt x="306" y="407"/>
                  <a:pt x="310" y="407"/>
                </a:cubicBezTo>
                <a:cubicBezTo>
                  <a:pt x="372" y="407"/>
                  <a:pt x="372" y="407"/>
                  <a:pt x="372" y="407"/>
                </a:cubicBezTo>
                <a:cubicBezTo>
                  <a:pt x="376" y="407"/>
                  <a:pt x="379" y="404"/>
                  <a:pt x="379" y="400"/>
                </a:cubicBezTo>
                <a:cubicBezTo>
                  <a:pt x="379" y="334"/>
                  <a:pt x="379" y="334"/>
                  <a:pt x="379" y="334"/>
                </a:cubicBezTo>
                <a:cubicBezTo>
                  <a:pt x="445" y="334"/>
                  <a:pt x="445" y="334"/>
                  <a:pt x="445" y="334"/>
                </a:cubicBezTo>
                <a:cubicBezTo>
                  <a:pt x="447" y="334"/>
                  <a:pt x="448" y="333"/>
                  <a:pt x="450" y="332"/>
                </a:cubicBezTo>
                <a:cubicBezTo>
                  <a:pt x="451" y="331"/>
                  <a:pt x="452" y="329"/>
                  <a:pt x="452" y="327"/>
                </a:cubicBezTo>
                <a:cubicBezTo>
                  <a:pt x="452" y="265"/>
                  <a:pt x="452" y="265"/>
                  <a:pt x="452" y="265"/>
                </a:cubicBezTo>
                <a:cubicBezTo>
                  <a:pt x="452" y="261"/>
                  <a:pt x="449" y="258"/>
                  <a:pt x="445" y="258"/>
                </a:cubicBezTo>
                <a:cubicBezTo>
                  <a:pt x="379" y="258"/>
                  <a:pt x="379" y="258"/>
                  <a:pt x="379" y="258"/>
                </a:cubicBezTo>
                <a:cubicBezTo>
                  <a:pt x="379" y="193"/>
                  <a:pt x="379" y="193"/>
                  <a:pt x="379" y="193"/>
                </a:cubicBezTo>
                <a:cubicBezTo>
                  <a:pt x="379" y="189"/>
                  <a:pt x="376" y="186"/>
                  <a:pt x="372" y="186"/>
                </a:cubicBezTo>
                <a:cubicBezTo>
                  <a:pt x="310" y="186"/>
                  <a:pt x="310" y="186"/>
                  <a:pt x="310" y="186"/>
                </a:cubicBezTo>
                <a:cubicBezTo>
                  <a:pt x="306" y="186"/>
                  <a:pt x="303" y="189"/>
                  <a:pt x="303" y="193"/>
                </a:cubicBezTo>
                <a:close/>
                <a:moveTo>
                  <a:pt x="317" y="265"/>
                </a:moveTo>
                <a:cubicBezTo>
                  <a:pt x="317" y="200"/>
                  <a:pt x="317" y="200"/>
                  <a:pt x="317" y="200"/>
                </a:cubicBezTo>
                <a:cubicBezTo>
                  <a:pt x="365" y="200"/>
                  <a:pt x="365" y="200"/>
                  <a:pt x="365" y="200"/>
                </a:cubicBezTo>
                <a:cubicBezTo>
                  <a:pt x="365" y="265"/>
                  <a:pt x="365" y="265"/>
                  <a:pt x="365" y="265"/>
                </a:cubicBezTo>
                <a:cubicBezTo>
                  <a:pt x="365" y="269"/>
                  <a:pt x="368" y="272"/>
                  <a:pt x="372" y="272"/>
                </a:cubicBezTo>
                <a:cubicBezTo>
                  <a:pt x="438" y="272"/>
                  <a:pt x="438" y="272"/>
                  <a:pt x="438" y="272"/>
                </a:cubicBezTo>
                <a:cubicBezTo>
                  <a:pt x="438" y="320"/>
                  <a:pt x="438" y="320"/>
                  <a:pt x="438" y="320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68" y="320"/>
                  <a:pt x="365" y="323"/>
                  <a:pt x="365" y="327"/>
                </a:cubicBezTo>
                <a:cubicBezTo>
                  <a:pt x="365" y="393"/>
                  <a:pt x="365" y="393"/>
                  <a:pt x="365" y="393"/>
                </a:cubicBezTo>
                <a:cubicBezTo>
                  <a:pt x="317" y="393"/>
                  <a:pt x="317" y="393"/>
                  <a:pt x="317" y="393"/>
                </a:cubicBezTo>
                <a:cubicBezTo>
                  <a:pt x="317" y="327"/>
                  <a:pt x="317" y="327"/>
                  <a:pt x="317" y="327"/>
                </a:cubicBezTo>
                <a:cubicBezTo>
                  <a:pt x="317" y="323"/>
                  <a:pt x="314" y="320"/>
                  <a:pt x="310" y="320"/>
                </a:cubicBezTo>
                <a:cubicBezTo>
                  <a:pt x="245" y="320"/>
                  <a:pt x="245" y="320"/>
                  <a:pt x="245" y="320"/>
                </a:cubicBezTo>
                <a:cubicBezTo>
                  <a:pt x="245" y="272"/>
                  <a:pt x="245" y="272"/>
                  <a:pt x="245" y="272"/>
                </a:cubicBezTo>
                <a:cubicBezTo>
                  <a:pt x="310" y="272"/>
                  <a:pt x="310" y="272"/>
                  <a:pt x="310" y="272"/>
                </a:cubicBezTo>
                <a:cubicBezTo>
                  <a:pt x="314" y="272"/>
                  <a:pt x="317" y="269"/>
                  <a:pt x="317" y="265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327EA8"/>
            </a:solidFill>
          </a:ln>
        </p:spPr>
        <p:txBody>
          <a:bodyPr vert="horz" wrap="square" lIns="57976" tIns="28988" rIns="57976" bIns="28988" numCol="1" anchor="t" anchorCtr="0" compatLnSpc="1">
            <a:prstTxWarp prst="textNoShape">
              <a:avLst/>
            </a:prstTxWarp>
          </a:bodyPr>
          <a:lstStyle/>
          <a:p>
            <a:endParaRPr lang="en-US" sz="1522"/>
          </a:p>
        </p:txBody>
      </p:sp>
      <p:sp>
        <p:nvSpPr>
          <p:cNvPr id="38" name="RBContent5">
            <a:extLst>
              <a:ext uri="{FF2B5EF4-FFF2-40B4-BE49-F238E27FC236}">
                <a16:creationId xmlns:a16="http://schemas.microsoft.com/office/drawing/2014/main" id="{0721632F-5D56-40CE-9191-A34DC5729220}"/>
              </a:ext>
            </a:extLst>
          </p:cNvPr>
          <p:cNvSpPr txBox="1">
            <a:spLocks/>
          </p:cNvSpPr>
          <p:nvPr/>
        </p:nvSpPr>
        <p:spPr>
          <a:xfrm>
            <a:off x="1701620" y="4478980"/>
            <a:ext cx="1620203" cy="15234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buSzPct val="100000"/>
            </a:pPr>
            <a:r>
              <a:rPr lang="fr-FR" sz="1100" dirty="0" smtClean="0">
                <a:solidFill>
                  <a:srgbClr val="000000"/>
                </a:solidFill>
                <a:latin typeface="Arial Narrow"/>
                <a:sym typeface="+mn-lt"/>
              </a:rPr>
              <a:t>ESMS et ETS (</a:t>
            </a:r>
            <a:r>
              <a:rPr lang="fr-FR" sz="1100" kern="0" dirty="0">
                <a:solidFill>
                  <a:srgbClr val="000000"/>
                </a:solidFill>
                <a:cs typeface="Arial Narrow" pitchFamily="34" charset="0"/>
              </a:rPr>
              <a:t>~</a:t>
            </a:r>
            <a:r>
              <a:rPr lang="fr-FR" sz="1100" dirty="0" smtClean="0">
                <a:solidFill>
                  <a:srgbClr val="000000"/>
                </a:solidFill>
                <a:latin typeface="Arial Narrow"/>
                <a:sym typeface="+mn-lt"/>
              </a:rPr>
              <a:t>30 000)</a:t>
            </a:r>
            <a:endParaRPr lang="fr-FR" sz="1100" dirty="0">
              <a:solidFill>
                <a:srgbClr val="000000"/>
              </a:solidFill>
              <a:latin typeface="Arial Narrow"/>
              <a:sym typeface="+mn-lt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821045" y="2381533"/>
            <a:ext cx="1168966" cy="5739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Portail de </a:t>
            </a:r>
            <a:r>
              <a:rPr lang="fr-FR" sz="1200" dirty="0" smtClean="0">
                <a:solidFill>
                  <a:schemeClr val="tx1"/>
                </a:solidFill>
              </a:rPr>
              <a:t>commande Etat </a:t>
            </a:r>
            <a:r>
              <a:rPr lang="fr-FR" sz="1200" b="1" dirty="0" err="1" smtClean="0">
                <a:solidFill>
                  <a:schemeClr val="tx1"/>
                </a:solidFill>
              </a:rPr>
              <a:t>Distrilog</a:t>
            </a:r>
            <a:r>
              <a:rPr lang="fr-FR" sz="1200" b="1" dirty="0" smtClean="0">
                <a:solidFill>
                  <a:schemeClr val="tx1"/>
                </a:solidFill>
              </a:rPr>
              <a:t>-Santé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765771" y="2942340"/>
            <a:ext cx="927535" cy="6662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Réseau logistique </a:t>
            </a:r>
            <a:endParaRPr lang="fr-FR" sz="1200" dirty="0"/>
          </a:p>
          <a:p>
            <a:pPr algn="ctr"/>
            <a:r>
              <a:rPr lang="fr-FR" sz="1200" dirty="0" smtClean="0"/>
              <a:t>La Poste</a:t>
            </a:r>
            <a:endParaRPr lang="fr-FR" sz="1200" dirty="0"/>
          </a:p>
        </p:txBody>
      </p:sp>
      <p:sp>
        <p:nvSpPr>
          <p:cNvPr id="42" name="Rectangle 41"/>
          <p:cNvSpPr/>
          <p:nvPr/>
        </p:nvSpPr>
        <p:spPr>
          <a:xfrm>
            <a:off x="299305" y="2381532"/>
            <a:ext cx="908134" cy="5739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Portail de commande autre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320746" y="2942340"/>
            <a:ext cx="927535" cy="666205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Réseau logistique </a:t>
            </a:r>
          </a:p>
          <a:p>
            <a:pPr algn="ctr"/>
            <a:r>
              <a:rPr lang="fr-FR" sz="1200" dirty="0" smtClean="0"/>
              <a:t>autre</a:t>
            </a:r>
            <a:endParaRPr lang="fr-FR" sz="1200" dirty="0"/>
          </a:p>
        </p:txBody>
      </p:sp>
      <p:cxnSp>
        <p:nvCxnSpPr>
          <p:cNvPr id="44" name="Connecteur droit avec flèche 43"/>
          <p:cNvCxnSpPr>
            <a:stCxn id="50" idx="2"/>
            <a:endCxn id="43" idx="0"/>
          </p:cNvCxnSpPr>
          <p:nvPr/>
        </p:nvCxnSpPr>
        <p:spPr>
          <a:xfrm>
            <a:off x="1784513" y="2279066"/>
            <a:ext cx="1" cy="663274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>
            <a:stCxn id="65" idx="2"/>
            <a:endCxn id="41" idx="0"/>
          </p:cNvCxnSpPr>
          <p:nvPr/>
        </p:nvCxnSpPr>
        <p:spPr>
          <a:xfrm>
            <a:off x="3229539" y="2288809"/>
            <a:ext cx="0" cy="653531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>
            <a:stCxn id="41" idx="2"/>
          </p:cNvCxnSpPr>
          <p:nvPr/>
        </p:nvCxnSpPr>
        <p:spPr>
          <a:xfrm>
            <a:off x="3229539" y="3608545"/>
            <a:ext cx="0" cy="389586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>
            <a:stCxn id="43" idx="2"/>
          </p:cNvCxnSpPr>
          <p:nvPr/>
        </p:nvCxnSpPr>
        <p:spPr>
          <a:xfrm flipH="1">
            <a:off x="1780511" y="3608545"/>
            <a:ext cx="0" cy="421100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8" name="Connecteur en angle 47"/>
          <p:cNvCxnSpPr>
            <a:stCxn id="35" idx="3"/>
            <a:endCxn id="39" idx="2"/>
          </p:cNvCxnSpPr>
          <p:nvPr/>
        </p:nvCxnSpPr>
        <p:spPr>
          <a:xfrm flipV="1">
            <a:off x="3591836" y="2955522"/>
            <a:ext cx="813692" cy="1400324"/>
          </a:xfrm>
          <a:prstGeom prst="bentConnector2">
            <a:avLst/>
          </a:prstGeom>
          <a:ln w="38100">
            <a:solidFill>
              <a:srgbClr val="7030A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en angle 48"/>
          <p:cNvCxnSpPr>
            <a:stCxn id="35" idx="1"/>
            <a:endCxn id="42" idx="2"/>
          </p:cNvCxnSpPr>
          <p:nvPr/>
        </p:nvCxnSpPr>
        <p:spPr>
          <a:xfrm rot="10800000">
            <a:off x="753372" y="2955522"/>
            <a:ext cx="678236" cy="1400325"/>
          </a:xfrm>
          <a:prstGeom prst="bentConnector2">
            <a:avLst/>
          </a:prstGeom>
          <a:ln w="38100">
            <a:solidFill>
              <a:srgbClr val="7030A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en angle 50"/>
          <p:cNvCxnSpPr>
            <a:stCxn id="42" idx="0"/>
            <a:endCxn id="50" idx="1"/>
          </p:cNvCxnSpPr>
          <p:nvPr/>
        </p:nvCxnSpPr>
        <p:spPr>
          <a:xfrm rot="5400000" flipH="1" flipV="1">
            <a:off x="768735" y="1942829"/>
            <a:ext cx="423340" cy="454067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2" name="Connecteur en angle 51"/>
          <p:cNvCxnSpPr>
            <a:stCxn id="39" idx="0"/>
            <a:endCxn id="65" idx="3"/>
          </p:cNvCxnSpPr>
          <p:nvPr/>
        </p:nvCxnSpPr>
        <p:spPr>
          <a:xfrm rot="16200000" flipV="1">
            <a:off x="3884769" y="1860773"/>
            <a:ext cx="410250" cy="631269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53" name="Groupe 52"/>
          <p:cNvGrpSpPr/>
          <p:nvPr/>
        </p:nvGrpSpPr>
        <p:grpSpPr>
          <a:xfrm>
            <a:off x="167035" y="4933770"/>
            <a:ext cx="2400410" cy="688842"/>
            <a:chOff x="4689566" y="81846"/>
            <a:chExt cx="2400410" cy="688842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D5DE4FD-A79D-4F27-B5FE-A639C8C4B34A}"/>
                </a:ext>
              </a:extLst>
            </p:cNvPr>
            <p:cNvSpPr/>
            <p:nvPr/>
          </p:nvSpPr>
          <p:spPr>
            <a:xfrm>
              <a:off x="4689566" y="81846"/>
              <a:ext cx="2063932" cy="688842"/>
            </a:xfrm>
            <a:prstGeom prst="rect">
              <a:avLst/>
            </a:prstGeom>
            <a:noFill/>
            <a:ln w="9525" cap="flat" cmpd="sng" algn="ctr">
              <a:solidFill>
                <a:srgbClr val="8D9399"/>
              </a:solidFill>
              <a:prstDash val="solid"/>
            </a:ln>
            <a:effectLst/>
          </p:spPr>
          <p:txBody>
            <a:bodyPr lIns="72000" tIns="72000" rIns="72000" bIns="72000" rtlCol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cxnSp>
          <p:nvCxnSpPr>
            <p:cNvPr id="55" name="Connecteur droit avec flèche 54"/>
            <p:cNvCxnSpPr/>
            <p:nvPr/>
          </p:nvCxnSpPr>
          <p:spPr>
            <a:xfrm flipV="1">
              <a:off x="4800879" y="230325"/>
              <a:ext cx="432000" cy="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avec flèche 55"/>
            <p:cNvCxnSpPr/>
            <p:nvPr/>
          </p:nvCxnSpPr>
          <p:spPr>
            <a:xfrm flipV="1">
              <a:off x="4800879" y="430179"/>
              <a:ext cx="432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7" name="Connecteur droit avec flèche 56"/>
            <p:cNvCxnSpPr/>
            <p:nvPr/>
          </p:nvCxnSpPr>
          <p:spPr>
            <a:xfrm flipV="1">
              <a:off x="4800879" y="641589"/>
              <a:ext cx="432000" cy="0"/>
            </a:xfrm>
            <a:prstGeom prst="straightConnector1">
              <a:avLst/>
            </a:prstGeom>
            <a:ln w="57150">
              <a:solidFill>
                <a:srgbClr val="B31524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58" name="RBContent5">
              <a:extLst>
                <a:ext uri="{FF2B5EF4-FFF2-40B4-BE49-F238E27FC236}">
                  <a16:creationId xmlns:a16="http://schemas.microsoft.com/office/drawing/2014/main" id="{9C4B3E17-A19B-4725-BF75-7AD63C807C20}"/>
                </a:ext>
              </a:extLst>
            </p:cNvPr>
            <p:cNvSpPr txBox="1">
              <a:spLocks/>
            </p:cNvSpPr>
            <p:nvPr/>
          </p:nvSpPr>
          <p:spPr>
            <a:xfrm>
              <a:off x="5358346" y="154520"/>
              <a:ext cx="1084909" cy="15234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  <a:sym typeface="+mn-lt"/>
                </a:rPr>
                <a:t>Flux tiré de demande</a:t>
              </a:r>
              <a:endPara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endParaRPr>
            </a:p>
          </p:txBody>
        </p:sp>
        <p:sp>
          <p:nvSpPr>
            <p:cNvPr id="59" name="RBContent5">
              <a:extLst>
                <a:ext uri="{FF2B5EF4-FFF2-40B4-BE49-F238E27FC236}">
                  <a16:creationId xmlns:a16="http://schemas.microsoft.com/office/drawing/2014/main" id="{9C4B3E17-A19B-4725-BF75-7AD63C807C20}"/>
                </a:ext>
              </a:extLst>
            </p:cNvPr>
            <p:cNvSpPr txBox="1">
              <a:spLocks/>
            </p:cNvSpPr>
            <p:nvPr/>
          </p:nvSpPr>
          <p:spPr>
            <a:xfrm>
              <a:off x="5358346" y="370721"/>
              <a:ext cx="1731630" cy="15234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  <a:sym typeface="+mn-lt"/>
                </a:rPr>
                <a:t>Flux d’ordres de livraison</a:t>
              </a:r>
              <a:endPara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endParaRPr>
            </a:p>
          </p:txBody>
        </p:sp>
        <p:sp>
          <p:nvSpPr>
            <p:cNvPr id="60" name="RBContent5">
              <a:extLst>
                <a:ext uri="{FF2B5EF4-FFF2-40B4-BE49-F238E27FC236}">
                  <a16:creationId xmlns:a16="http://schemas.microsoft.com/office/drawing/2014/main" id="{9C4B3E17-A19B-4725-BF75-7AD63C807C20}"/>
                </a:ext>
              </a:extLst>
            </p:cNvPr>
            <p:cNvSpPr txBox="1">
              <a:spLocks/>
            </p:cNvSpPr>
            <p:nvPr/>
          </p:nvSpPr>
          <p:spPr>
            <a:xfrm>
              <a:off x="5358346" y="564145"/>
              <a:ext cx="1155690" cy="15234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  <a:sym typeface="+mn-lt"/>
                </a:rPr>
                <a:t>Flux de produits</a:t>
              </a:r>
              <a:endPara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endParaRPr>
            </a:p>
          </p:txBody>
        </p:sp>
      </p:grpSp>
      <p:sp>
        <p:nvSpPr>
          <p:cNvPr id="61" name="Rectangle 60"/>
          <p:cNvSpPr/>
          <p:nvPr/>
        </p:nvSpPr>
        <p:spPr>
          <a:xfrm>
            <a:off x="102856" y="1535837"/>
            <a:ext cx="5163924" cy="414420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62" name="ZoneTexte 61"/>
          <p:cNvSpPr txBox="1"/>
          <p:nvPr/>
        </p:nvSpPr>
        <p:spPr>
          <a:xfrm>
            <a:off x="2602973" y="5386883"/>
            <a:ext cx="2680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Schéma de la Supply Chain </a:t>
            </a:r>
            <a:r>
              <a:rPr lang="fr-FR" sz="1200" noProof="0" dirty="0" smtClean="0">
                <a:solidFill>
                  <a:prstClr val="black"/>
                </a:solidFill>
                <a:latin typeface="Calibri" panose="020F0502020204030204" pitchFamily="34" charset="0"/>
              </a:rPr>
              <a:t>hors tension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576908" y="1592401"/>
            <a:ext cx="6425702" cy="4900474"/>
          </a:xfrm>
          <a:prstGeom prst="rect">
            <a:avLst/>
          </a:prstGeom>
          <a:solidFill>
            <a:srgbClr val="FEF5E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space réservé du numéro de diapositive 5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B42BED-2494-47CA-A23E-A36F50CEFE38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8" name="Textframe 10">
            <a:extLst>
              <a:ext uri="{FF2B5EF4-FFF2-40B4-BE49-F238E27FC236}">
                <a16:creationId xmlns:a16="http://schemas.microsoft.com/office/drawing/2014/main" id="{D22FAF01-3868-4D2B-8CFE-ACD5F801F27E}"/>
              </a:ext>
            </a:extLst>
          </p:cNvPr>
          <p:cNvSpPr txBox="1"/>
          <p:nvPr/>
        </p:nvSpPr>
        <p:spPr>
          <a:xfrm>
            <a:off x="6732850" y="2137462"/>
            <a:ext cx="5019899" cy="62324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lvl="0" algn="just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100000"/>
              <a:defRPr/>
            </a:pPr>
            <a:r>
              <a:rPr lang="fr-FR" sz="1500" b="1" kern="0" dirty="0" smtClean="0">
                <a:cs typeface="Arial Narrow" pitchFamily="34" charset="0"/>
              </a:rPr>
              <a:t>Les établissements de santé et médico-sociaux doivent s’approvisionner chez les acteurs classiques (centrales d’achats, fournisseurs…). </a:t>
            </a:r>
            <a:r>
              <a:rPr lang="fr-FR" sz="1500" kern="0" dirty="0" smtClean="0">
                <a:cs typeface="Arial Narrow" pitchFamily="34" charset="0"/>
              </a:rPr>
              <a:t>Les coûts sont portés par les bénéficiaires.</a:t>
            </a:r>
          </a:p>
        </p:txBody>
      </p:sp>
      <p:sp>
        <p:nvSpPr>
          <p:cNvPr id="76" name="Textframe 10">
            <a:extLst>
              <a:ext uri="{FF2B5EF4-FFF2-40B4-BE49-F238E27FC236}">
                <a16:creationId xmlns:a16="http://schemas.microsoft.com/office/drawing/2014/main" id="{D22FAF01-3868-4D2B-8CFE-ACD5F801F27E}"/>
              </a:ext>
            </a:extLst>
          </p:cNvPr>
          <p:cNvSpPr txBox="1"/>
          <p:nvPr/>
        </p:nvSpPr>
        <p:spPr>
          <a:xfrm>
            <a:off x="6753944" y="5508181"/>
            <a:ext cx="4998805" cy="83099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lvl="0" algn="just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100000"/>
              <a:defRPr/>
            </a:pPr>
            <a:r>
              <a:rPr lang="fr-FR" sz="1500" b="1" kern="0" dirty="0" smtClean="0">
                <a:cs typeface="Arial Narrow" pitchFamily="34" charset="0"/>
              </a:rPr>
              <a:t>Le CCS du MSS effectue une veille continue sur la tension des marchés et sur les difficultés d’approvisionnement. </a:t>
            </a:r>
            <a:r>
              <a:rPr lang="fr-FR" sz="1500" kern="0" dirty="0" smtClean="0">
                <a:cs typeface="Arial Narrow" pitchFamily="34" charset="0"/>
              </a:rPr>
              <a:t>C’est cette cellule de veille qui pourra activer le dispositif de mobilisation du stock Etat en période de tension.</a:t>
            </a:r>
            <a:endParaRPr lang="fr-FR" sz="1500" kern="0" dirty="0">
              <a:cs typeface="Arial Narrow" pitchFamily="34" charset="0"/>
            </a:endParaRPr>
          </a:p>
        </p:txBody>
      </p:sp>
      <p:sp>
        <p:nvSpPr>
          <p:cNvPr id="77" name="Textframe 10">
            <a:extLst>
              <a:ext uri="{FF2B5EF4-FFF2-40B4-BE49-F238E27FC236}">
                <a16:creationId xmlns:a16="http://schemas.microsoft.com/office/drawing/2014/main" id="{70507A04-5E9F-49C1-8190-85A3B719C858}"/>
              </a:ext>
            </a:extLst>
          </p:cNvPr>
          <p:cNvSpPr txBox="1"/>
          <p:nvPr/>
        </p:nvSpPr>
        <p:spPr>
          <a:xfrm>
            <a:off x="5685154" y="1657175"/>
            <a:ext cx="6134443" cy="30815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72000" rtlCol="0" anchor="b">
            <a:spAutoFit/>
          </a:bodyPr>
          <a:lstStyle>
            <a:defPPr>
              <a:defRPr lang="de-DE"/>
            </a:defPPr>
            <a:lvl1pPr>
              <a:lnSpc>
                <a:spcPct val="90000"/>
              </a:lnSpc>
              <a:spcBef>
                <a:spcPts val="400"/>
              </a:spcBef>
              <a:buSzPct val="100000"/>
              <a:defRPr sz="1900">
                <a:latin typeface="+mn-lt"/>
                <a:cs typeface="Arial Narrow" pitchFamily="34" charset="0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fr-FR" sz="1700" b="1" dirty="0" smtClean="0">
                <a:solidFill>
                  <a:srgbClr val="156C9C"/>
                </a:solidFill>
              </a:rPr>
              <a:t>Les grands principes de la période nominale </a:t>
            </a:r>
          </a:p>
        </p:txBody>
      </p:sp>
      <p:sp>
        <p:nvSpPr>
          <p:cNvPr id="85" name="Textframe 10">
            <a:extLst>
              <a:ext uri="{FF2B5EF4-FFF2-40B4-BE49-F238E27FC236}">
                <a16:creationId xmlns:a16="http://schemas.microsoft.com/office/drawing/2014/main" id="{D22FAF01-3868-4D2B-8CFE-ACD5F801F27E}"/>
              </a:ext>
            </a:extLst>
          </p:cNvPr>
          <p:cNvSpPr txBox="1"/>
          <p:nvPr/>
        </p:nvSpPr>
        <p:spPr>
          <a:xfrm>
            <a:off x="6728569" y="3110324"/>
            <a:ext cx="5024180" cy="83099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lvl="0" algn="just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100000"/>
              <a:defRPr/>
            </a:pPr>
            <a:r>
              <a:rPr lang="fr-FR" sz="1500" b="1" kern="0" dirty="0">
                <a:cs typeface="Arial Narrow" pitchFamily="34" charset="0"/>
              </a:rPr>
              <a:t>Les bénéficiaires doivent s’assurer de disposer localement d’un </a:t>
            </a:r>
            <a:r>
              <a:rPr lang="fr-FR" sz="1500" b="1" u="sng" kern="0" dirty="0">
                <a:cs typeface="Arial Narrow" pitchFamily="34" charset="0"/>
              </a:rPr>
              <a:t>stock de </a:t>
            </a:r>
            <a:r>
              <a:rPr lang="fr-FR" sz="1500" b="1" u="sng" kern="0" dirty="0" smtClean="0">
                <a:cs typeface="Arial Narrow" pitchFamily="34" charset="0"/>
              </a:rPr>
              <a:t>sécurité</a:t>
            </a:r>
            <a:r>
              <a:rPr lang="fr-FR" sz="1500" b="1" kern="0" dirty="0" smtClean="0">
                <a:cs typeface="Arial Narrow" pitchFamily="34" charset="0"/>
              </a:rPr>
              <a:t> de 3 semaines. </a:t>
            </a:r>
            <a:r>
              <a:rPr lang="fr-FR" sz="1500" kern="0" dirty="0" smtClean="0">
                <a:cs typeface="Arial Narrow" pitchFamily="34" charset="0"/>
              </a:rPr>
              <a:t>Ce dimensionnement est prévu </a:t>
            </a:r>
            <a:r>
              <a:rPr lang="fr-FR" sz="1500" kern="0" dirty="0">
                <a:cs typeface="Arial Narrow" pitchFamily="34" charset="0"/>
              </a:rPr>
              <a:t>en cohérence avec le stock stratégique national, pour permettre </a:t>
            </a:r>
            <a:r>
              <a:rPr lang="fr-FR" sz="1500" kern="0" dirty="0" smtClean="0">
                <a:cs typeface="Arial Narrow" pitchFamily="34" charset="0"/>
              </a:rPr>
              <a:t>l’activation de la mise en </a:t>
            </a:r>
            <a:r>
              <a:rPr lang="fr-FR" sz="1500" kern="0" dirty="0">
                <a:cs typeface="Arial Narrow" pitchFamily="34" charset="0"/>
              </a:rPr>
              <a:t>place de la chaîne logistique de </a:t>
            </a:r>
            <a:r>
              <a:rPr lang="fr-FR" sz="1500" kern="0" dirty="0" smtClean="0">
                <a:cs typeface="Arial Narrow" pitchFamily="34" charset="0"/>
              </a:rPr>
              <a:t>crise.</a:t>
            </a:r>
            <a:endParaRPr lang="fr-FR" sz="1500" kern="0" dirty="0">
              <a:cs typeface="Arial Narrow" pitchFamily="34" charset="0"/>
            </a:endParaRPr>
          </a:p>
        </p:txBody>
      </p:sp>
      <p:sp>
        <p:nvSpPr>
          <p:cNvPr id="87" name="Textframe 10">
            <a:extLst>
              <a:ext uri="{FF2B5EF4-FFF2-40B4-BE49-F238E27FC236}">
                <a16:creationId xmlns:a16="http://schemas.microsoft.com/office/drawing/2014/main" id="{D22FAF01-3868-4D2B-8CFE-ACD5F801F27E}"/>
              </a:ext>
            </a:extLst>
          </p:cNvPr>
          <p:cNvSpPr txBox="1"/>
          <p:nvPr/>
        </p:nvSpPr>
        <p:spPr>
          <a:xfrm>
            <a:off x="142693" y="5707101"/>
            <a:ext cx="5137150" cy="103874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lvl="0" algn="just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100000"/>
              <a:defRPr/>
            </a:pPr>
            <a:r>
              <a:rPr lang="fr-FR" sz="1500" b="1" kern="0" dirty="0">
                <a:solidFill>
                  <a:srgbClr val="000000"/>
                </a:solidFill>
                <a:cs typeface="Arial Narrow" pitchFamily="34" charset="0"/>
              </a:rPr>
              <a:t>Schéma de la distribution des masques et EPI </a:t>
            </a:r>
            <a:r>
              <a:rPr lang="fr-FR" sz="1500" b="1" kern="0" dirty="0" smtClean="0">
                <a:solidFill>
                  <a:srgbClr val="000000"/>
                </a:solidFill>
                <a:cs typeface="Arial Narrow" pitchFamily="34" charset="0"/>
              </a:rPr>
              <a:t>en dehors des périodes de tension d’approvisionnement. </a:t>
            </a:r>
            <a:r>
              <a:rPr lang="fr-FR" sz="1500" kern="0" dirty="0" smtClean="0">
                <a:solidFill>
                  <a:srgbClr val="000000"/>
                </a:solidFill>
                <a:cs typeface="Arial Narrow" pitchFamily="34" charset="0"/>
              </a:rPr>
              <a:t>Les bénéficiaires s’approvisionnent via les acteurs usuels. Ils ont le </a:t>
            </a:r>
            <a:r>
              <a:rPr lang="fr-FR" sz="1500" u="sng" kern="0" dirty="0" smtClean="0">
                <a:solidFill>
                  <a:srgbClr val="000000"/>
                </a:solidFill>
                <a:cs typeface="Arial Narrow" pitchFamily="34" charset="0"/>
              </a:rPr>
              <a:t>choix</a:t>
            </a:r>
            <a:r>
              <a:rPr lang="fr-FR" sz="1500" kern="0" dirty="0" smtClean="0">
                <a:solidFill>
                  <a:srgbClr val="000000"/>
                </a:solidFill>
                <a:cs typeface="Arial Narrow" pitchFamily="34" charset="0"/>
              </a:rPr>
              <a:t> de passer ou non par le Consortium (RESAH + UNIHA) qui a accès au portail du MSS pour distribuer ses produits.  </a:t>
            </a:r>
            <a:endParaRPr lang="fr-FR" sz="1500" b="1" kern="0" dirty="0">
              <a:solidFill>
                <a:srgbClr val="000000"/>
              </a:solidFill>
              <a:cs typeface="Arial Narrow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010" y="2099816"/>
            <a:ext cx="719952" cy="719952"/>
          </a:xfrm>
          <a:prstGeom prst="rect">
            <a:avLst/>
          </a:prstGeom>
        </p:spPr>
      </p:pic>
      <p:pic>
        <p:nvPicPr>
          <p:cNvPr id="1026" name="Picture 2" descr="Stock d'usine maison | Télécharger Icons gratuitement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913" y="3185421"/>
            <a:ext cx="673464" cy="67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Textframe 10">
            <a:extLst>
              <a:ext uri="{FF2B5EF4-FFF2-40B4-BE49-F238E27FC236}">
                <a16:creationId xmlns:a16="http://schemas.microsoft.com/office/drawing/2014/main" id="{D22FAF01-3868-4D2B-8CFE-ACD5F801F27E}"/>
              </a:ext>
            </a:extLst>
          </p:cNvPr>
          <p:cNvSpPr txBox="1"/>
          <p:nvPr/>
        </p:nvSpPr>
        <p:spPr>
          <a:xfrm>
            <a:off x="6728569" y="4144720"/>
            <a:ext cx="5024180" cy="103874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lvl="0" algn="just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100000"/>
              <a:defRPr/>
            </a:pPr>
            <a:r>
              <a:rPr lang="fr-FR" sz="1500" b="1" kern="0" dirty="0" smtClean="0">
                <a:cs typeface="Arial Narrow" pitchFamily="34" charset="0"/>
              </a:rPr>
              <a:t>Le Consortium (RESAH + UNIHA) a accès au portail de commande du MSS pour </a:t>
            </a:r>
            <a:r>
              <a:rPr lang="fr-FR" sz="1500" b="1" u="sng" kern="0" dirty="0" smtClean="0">
                <a:cs typeface="Arial Narrow" pitchFamily="34" charset="0"/>
              </a:rPr>
              <a:t>proposer ses produits</a:t>
            </a:r>
            <a:r>
              <a:rPr lang="fr-FR" sz="1500" b="1" kern="0" dirty="0" smtClean="0">
                <a:cs typeface="Arial Narrow" pitchFamily="34" charset="0"/>
              </a:rPr>
              <a:t> aux bénéficiaires. </a:t>
            </a:r>
            <a:r>
              <a:rPr lang="fr-FR" sz="1500" kern="0" dirty="0" smtClean="0">
                <a:cs typeface="Arial Narrow" pitchFamily="34" charset="0"/>
              </a:rPr>
              <a:t>Cela permet de faire un « départ lancé » dans le cas d’une reprise épidémique : les bénéficiaires savent utiliser le portail et le réseau logistique de la Poste est déjà actif. </a:t>
            </a:r>
            <a:endParaRPr lang="fr-FR" sz="1500" b="1" kern="0" dirty="0">
              <a:cs typeface="Arial Narrow" pitchFamily="34" charset="0"/>
            </a:endParaRPr>
          </a:p>
        </p:txBody>
      </p:sp>
      <p:pic>
        <p:nvPicPr>
          <p:cNvPr id="81" name="Image 8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85154" y="5433516"/>
            <a:ext cx="913726" cy="913726"/>
          </a:xfrm>
          <a:prstGeom prst="rect">
            <a:avLst/>
          </a:prstGeom>
        </p:spPr>
      </p:pic>
      <p:grpSp>
        <p:nvGrpSpPr>
          <p:cNvPr id="7" name="Groupe 6"/>
          <p:cNvGrpSpPr/>
          <p:nvPr/>
        </p:nvGrpSpPr>
        <p:grpSpPr>
          <a:xfrm>
            <a:off x="5728316" y="4375421"/>
            <a:ext cx="827401" cy="664297"/>
            <a:chOff x="5607727" y="4243441"/>
            <a:chExt cx="950342" cy="763003"/>
          </a:xfrm>
        </p:grpSpPr>
        <p:sp>
          <p:nvSpPr>
            <p:cNvPr id="72" name="Freeform 5">
              <a:extLst>
                <a:ext uri="{FF2B5EF4-FFF2-40B4-BE49-F238E27FC236}">
                  <a16:creationId xmlns:a16="http://schemas.microsoft.com/office/drawing/2014/main" id="{86741D74-EB56-46FD-95F9-74297B583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1932" y="4243441"/>
              <a:ext cx="556137" cy="490337"/>
            </a:xfrm>
            <a:custGeom>
              <a:avLst/>
              <a:gdLst>
                <a:gd name="T0" fmla="*/ 660 w 1542"/>
                <a:gd name="T1" fmla="*/ 1280 h 1360"/>
                <a:gd name="T2" fmla="*/ 1199 w 1542"/>
                <a:gd name="T3" fmla="*/ 1280 h 1360"/>
                <a:gd name="T4" fmla="*/ 1462 w 1542"/>
                <a:gd name="T5" fmla="*/ 1002 h 1360"/>
                <a:gd name="T6" fmla="*/ 1282 w 1542"/>
                <a:gd name="T7" fmla="*/ 734 h 1360"/>
                <a:gd name="T8" fmla="*/ 1251 w 1542"/>
                <a:gd name="T9" fmla="*/ 720 h 1360"/>
                <a:gd name="T10" fmla="*/ 1259 w 1542"/>
                <a:gd name="T11" fmla="*/ 688 h 1360"/>
                <a:gd name="T12" fmla="*/ 1174 w 1542"/>
                <a:gd name="T13" fmla="*/ 347 h 1360"/>
                <a:gd name="T14" fmla="*/ 846 w 1542"/>
                <a:gd name="T15" fmla="*/ 302 h 1360"/>
                <a:gd name="T16" fmla="*/ 817 w 1542"/>
                <a:gd name="T17" fmla="*/ 314 h 1360"/>
                <a:gd name="T18" fmla="*/ 799 w 1542"/>
                <a:gd name="T19" fmla="*/ 288 h 1360"/>
                <a:gd name="T20" fmla="*/ 452 w 1542"/>
                <a:gd name="T21" fmla="*/ 80 h 1360"/>
                <a:gd name="T22" fmla="*/ 412 w 1542"/>
                <a:gd name="T23" fmla="*/ 82 h 1360"/>
                <a:gd name="T24" fmla="*/ 85 w 1542"/>
                <a:gd name="T25" fmla="*/ 320 h 1360"/>
                <a:gd name="T26" fmla="*/ 0 w 1542"/>
                <a:gd name="T27" fmla="*/ 320 h 1360"/>
                <a:gd name="T28" fmla="*/ 404 w 1542"/>
                <a:gd name="T29" fmla="*/ 2 h 1360"/>
                <a:gd name="T30" fmla="*/ 452 w 1542"/>
                <a:gd name="T31" fmla="*/ 0 h 1360"/>
                <a:gd name="T32" fmla="*/ 847 w 1542"/>
                <a:gd name="T33" fmla="*/ 218 h 1360"/>
                <a:gd name="T34" fmla="*/ 1226 w 1542"/>
                <a:gd name="T35" fmla="*/ 287 h 1360"/>
                <a:gd name="T36" fmla="*/ 1344 w 1542"/>
                <a:gd name="T37" fmla="*/ 675 h 1360"/>
                <a:gd name="T38" fmla="*/ 1542 w 1542"/>
                <a:gd name="T39" fmla="*/ 1002 h 1360"/>
                <a:gd name="T40" fmla="*/ 1199 w 1542"/>
                <a:gd name="T41" fmla="*/ 1360 h 1360"/>
                <a:gd name="T42" fmla="*/ 660 w 1542"/>
                <a:gd name="T43" fmla="*/ 1360 h 1360"/>
                <a:gd name="T44" fmla="*/ 660 w 1542"/>
                <a:gd name="T45" fmla="*/ 128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42" h="1360">
                  <a:moveTo>
                    <a:pt x="660" y="1280"/>
                  </a:moveTo>
                  <a:cubicBezTo>
                    <a:pt x="1199" y="1280"/>
                    <a:pt x="1199" y="1280"/>
                    <a:pt x="1199" y="1280"/>
                  </a:cubicBezTo>
                  <a:cubicBezTo>
                    <a:pt x="1350" y="1280"/>
                    <a:pt x="1462" y="1149"/>
                    <a:pt x="1462" y="1002"/>
                  </a:cubicBezTo>
                  <a:cubicBezTo>
                    <a:pt x="1462" y="866"/>
                    <a:pt x="1405" y="787"/>
                    <a:pt x="1282" y="734"/>
                  </a:cubicBezTo>
                  <a:cubicBezTo>
                    <a:pt x="1251" y="720"/>
                    <a:pt x="1251" y="720"/>
                    <a:pt x="1251" y="720"/>
                  </a:cubicBezTo>
                  <a:cubicBezTo>
                    <a:pt x="1259" y="688"/>
                    <a:pt x="1259" y="688"/>
                    <a:pt x="1259" y="688"/>
                  </a:cubicBezTo>
                  <a:cubicBezTo>
                    <a:pt x="1290" y="565"/>
                    <a:pt x="1273" y="433"/>
                    <a:pt x="1174" y="347"/>
                  </a:cubicBezTo>
                  <a:cubicBezTo>
                    <a:pt x="1082" y="269"/>
                    <a:pt x="956" y="260"/>
                    <a:pt x="846" y="302"/>
                  </a:cubicBezTo>
                  <a:cubicBezTo>
                    <a:pt x="817" y="314"/>
                    <a:pt x="817" y="314"/>
                    <a:pt x="817" y="314"/>
                  </a:cubicBezTo>
                  <a:cubicBezTo>
                    <a:pt x="799" y="288"/>
                    <a:pt x="799" y="288"/>
                    <a:pt x="799" y="288"/>
                  </a:cubicBezTo>
                  <a:cubicBezTo>
                    <a:pt x="711" y="162"/>
                    <a:pt x="612" y="80"/>
                    <a:pt x="452" y="80"/>
                  </a:cubicBezTo>
                  <a:cubicBezTo>
                    <a:pt x="438" y="80"/>
                    <a:pt x="425" y="80"/>
                    <a:pt x="412" y="82"/>
                  </a:cubicBezTo>
                  <a:cubicBezTo>
                    <a:pt x="262" y="95"/>
                    <a:pt x="142" y="182"/>
                    <a:pt x="85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61" y="139"/>
                    <a:pt x="212" y="19"/>
                    <a:pt x="404" y="2"/>
                  </a:cubicBezTo>
                  <a:cubicBezTo>
                    <a:pt x="420" y="1"/>
                    <a:pt x="436" y="0"/>
                    <a:pt x="452" y="0"/>
                  </a:cubicBezTo>
                  <a:cubicBezTo>
                    <a:pt x="626" y="0"/>
                    <a:pt x="746" y="82"/>
                    <a:pt x="847" y="218"/>
                  </a:cubicBezTo>
                  <a:cubicBezTo>
                    <a:pt x="977" y="176"/>
                    <a:pt x="1121" y="196"/>
                    <a:pt x="1226" y="287"/>
                  </a:cubicBezTo>
                  <a:cubicBezTo>
                    <a:pt x="1339" y="384"/>
                    <a:pt x="1371" y="532"/>
                    <a:pt x="1344" y="675"/>
                  </a:cubicBezTo>
                  <a:cubicBezTo>
                    <a:pt x="1480" y="743"/>
                    <a:pt x="1542" y="849"/>
                    <a:pt x="1542" y="1002"/>
                  </a:cubicBezTo>
                  <a:cubicBezTo>
                    <a:pt x="1542" y="1193"/>
                    <a:pt x="1394" y="1360"/>
                    <a:pt x="1199" y="1360"/>
                  </a:cubicBezTo>
                  <a:cubicBezTo>
                    <a:pt x="660" y="1360"/>
                    <a:pt x="660" y="1360"/>
                    <a:pt x="660" y="1360"/>
                  </a:cubicBezTo>
                  <a:lnTo>
                    <a:pt x="660" y="1280"/>
                  </a:lnTo>
                  <a:close/>
                </a:path>
              </a:pathLst>
            </a:custGeom>
            <a:solidFill>
              <a:srgbClr val="156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sym typeface="+mn-lt"/>
              </a:endParaRPr>
            </a:p>
          </p:txBody>
        </p:sp>
        <p:pic>
          <p:nvPicPr>
            <p:cNvPr id="1028" name="Picture 4" descr="Buy Online Icons - Download Free Vector Icons | Noun Project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7727" y="4356890"/>
              <a:ext cx="649554" cy="649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0" name="Rectangle 49"/>
          <p:cNvSpPr/>
          <p:nvPr/>
        </p:nvSpPr>
        <p:spPr>
          <a:xfrm>
            <a:off x="1207439" y="1637318"/>
            <a:ext cx="1154148" cy="641748"/>
          </a:xfrm>
          <a:prstGeom prst="rect">
            <a:avLst/>
          </a:prstGeom>
          <a:solidFill>
            <a:srgbClr val="156C9C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Produits des acteurs </a:t>
            </a:r>
            <a:r>
              <a:rPr lang="fr-FR" sz="1400" dirty="0" err="1" smtClean="0"/>
              <a:t>habi-tuels</a:t>
            </a:r>
            <a:r>
              <a:rPr lang="fr-FR" sz="1400" dirty="0" smtClean="0"/>
              <a:t> d’achat</a:t>
            </a:r>
            <a:endParaRPr lang="fr-FR" sz="1400" dirty="0"/>
          </a:p>
        </p:txBody>
      </p:sp>
      <p:sp>
        <p:nvSpPr>
          <p:cNvPr id="65" name="Rectangle 64"/>
          <p:cNvSpPr/>
          <p:nvPr/>
        </p:nvSpPr>
        <p:spPr>
          <a:xfrm>
            <a:off x="2684818" y="1653756"/>
            <a:ext cx="1089441" cy="6350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Produits du Consortium</a:t>
            </a:r>
            <a:endParaRPr lang="fr-FR" sz="1400" dirty="0"/>
          </a:p>
        </p:txBody>
      </p:sp>
      <p:sp>
        <p:nvSpPr>
          <p:cNvPr id="8" name="Ellipse 7"/>
          <p:cNvSpPr/>
          <p:nvPr/>
        </p:nvSpPr>
        <p:spPr>
          <a:xfrm rot="1241950">
            <a:off x="10388100" y="243902"/>
            <a:ext cx="1671562" cy="69618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Hors tension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758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EF1D52A-7873-4F3F-ABD6-60FD179D4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9" y="142590"/>
            <a:ext cx="11406327" cy="1258705"/>
          </a:xfrm>
        </p:spPr>
        <p:txBody>
          <a:bodyPr anchor="b">
            <a:noAutofit/>
          </a:bodyPr>
          <a:lstStyle/>
          <a:p>
            <a:r>
              <a:rPr lang="fr-FR" sz="25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En cas de tension d’approvisionnement</a:t>
            </a:r>
            <a:r>
              <a:rPr lang="fr-FR" sz="2500" b="1" spc="-100" dirty="0">
                <a:latin typeface="Calibri" panose="020F0502020204030204" pitchFamily="34" charset="0"/>
                <a:cs typeface="Calibri" panose="020F0502020204030204" pitchFamily="34" charset="0"/>
              </a:rPr>
              <a:t>, le </a:t>
            </a:r>
            <a:r>
              <a:rPr lang="fr-FR" sz="25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dispositif </a:t>
            </a:r>
            <a:r>
              <a:rPr lang="fr-FR" sz="2500" b="1" spc="-100" dirty="0">
                <a:latin typeface="Calibri" panose="020F0502020204030204" pitchFamily="34" charset="0"/>
                <a:cs typeface="Calibri" panose="020F0502020204030204" pitchFamily="34" charset="0"/>
              </a:rPr>
              <a:t>« </a:t>
            </a:r>
            <a:r>
              <a:rPr lang="fr-FR" sz="2500" b="1" spc="-100" dirty="0" err="1">
                <a:latin typeface="Calibri" panose="020F0502020204030204" pitchFamily="34" charset="0"/>
                <a:cs typeface="Calibri" panose="020F0502020204030204" pitchFamily="34" charset="0"/>
              </a:rPr>
              <a:t>Distrilog</a:t>
            </a:r>
            <a:r>
              <a:rPr lang="fr-FR" sz="2500" b="1" spc="-100" dirty="0">
                <a:latin typeface="Calibri" panose="020F0502020204030204" pitchFamily="34" charset="0"/>
                <a:cs typeface="Calibri" panose="020F0502020204030204" pitchFamily="34" charset="0"/>
              </a:rPr>
              <a:t>-santé » </a:t>
            </a:r>
            <a:r>
              <a:rPr lang="fr-FR" sz="25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est activé</a:t>
            </a:r>
            <a:br>
              <a:rPr lang="fr-FR" sz="25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5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assurer la disponibilité des produits. </a:t>
            </a:r>
            <a:br>
              <a:rPr lang="fr-FR" sz="25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1" spc="-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stock Etat est mobilisé, la distribution est gratuite. </a:t>
            </a:r>
            <a:r>
              <a:rPr lang="fr-FR" sz="2400" b="1" spc="-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1" spc="-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1" spc="-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Consortium (RESAH + UNIHA) </a:t>
            </a:r>
            <a:r>
              <a:rPr lang="fr-FR" sz="2400" b="1" spc="-1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 l’acteur désigné pour assurer la distribution</a:t>
            </a:r>
            <a:endParaRPr lang="fr-FR" sz="2400" spc="-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Freeform 35">
            <a:extLst>
              <a:ext uri="{FF2B5EF4-FFF2-40B4-BE49-F238E27FC236}">
                <a16:creationId xmlns:a16="http://schemas.microsoft.com/office/drawing/2014/main" id="{4D84096C-BE31-46CD-8247-24C9D270B0AA}"/>
              </a:ext>
            </a:extLst>
          </p:cNvPr>
          <p:cNvSpPr>
            <a:spLocks noEditPoints="1"/>
          </p:cNvSpPr>
          <p:nvPr/>
        </p:nvSpPr>
        <p:spPr bwMode="auto">
          <a:xfrm>
            <a:off x="3350318" y="3985974"/>
            <a:ext cx="365123" cy="321802"/>
          </a:xfrm>
          <a:custGeom>
            <a:avLst/>
            <a:gdLst>
              <a:gd name="T0" fmla="*/ 631 w 683"/>
              <a:gd name="T1" fmla="*/ 193 h 596"/>
              <a:gd name="T2" fmla="*/ 345 w 683"/>
              <a:gd name="T3" fmla="*/ 1 h 596"/>
              <a:gd name="T4" fmla="*/ 214 w 683"/>
              <a:gd name="T5" fmla="*/ 84 h 596"/>
              <a:gd name="T6" fmla="*/ 207 w 683"/>
              <a:gd name="T7" fmla="*/ 25 h 596"/>
              <a:gd name="T8" fmla="*/ 124 w 683"/>
              <a:gd name="T9" fmla="*/ 25 h 596"/>
              <a:gd name="T10" fmla="*/ 117 w 683"/>
              <a:gd name="T11" fmla="*/ 32 h 596"/>
              <a:gd name="T12" fmla="*/ 4 w 683"/>
              <a:gd name="T13" fmla="*/ 224 h 596"/>
              <a:gd name="T14" fmla="*/ 12 w 683"/>
              <a:gd name="T15" fmla="*/ 236 h 596"/>
              <a:gd name="T16" fmla="*/ 57 w 683"/>
              <a:gd name="T17" fmla="*/ 589 h 596"/>
              <a:gd name="T18" fmla="*/ 628 w 683"/>
              <a:gd name="T19" fmla="*/ 596 h 596"/>
              <a:gd name="T20" fmla="*/ 635 w 683"/>
              <a:gd name="T21" fmla="*/ 212 h 596"/>
              <a:gd name="T22" fmla="*/ 675 w 683"/>
              <a:gd name="T23" fmla="*/ 237 h 596"/>
              <a:gd name="T24" fmla="*/ 679 w 683"/>
              <a:gd name="T25" fmla="*/ 224 h 596"/>
              <a:gd name="T26" fmla="*/ 200 w 683"/>
              <a:gd name="T27" fmla="*/ 39 h 596"/>
              <a:gd name="T28" fmla="*/ 131 w 683"/>
              <a:gd name="T29" fmla="*/ 139 h 596"/>
              <a:gd name="T30" fmla="*/ 621 w 683"/>
              <a:gd name="T31" fmla="*/ 582 h 596"/>
              <a:gd name="T32" fmla="*/ 71 w 683"/>
              <a:gd name="T33" fmla="*/ 196 h 596"/>
              <a:gd name="T34" fmla="*/ 128 w 683"/>
              <a:gd name="T35" fmla="*/ 158 h 596"/>
              <a:gd name="T36" fmla="*/ 211 w 683"/>
              <a:gd name="T37" fmla="*/ 103 h 596"/>
              <a:gd name="T38" fmla="*/ 621 w 683"/>
              <a:gd name="T39" fmla="*/ 202 h 596"/>
              <a:gd name="T40" fmla="*/ 303 w 683"/>
              <a:gd name="T41" fmla="*/ 193 h 596"/>
              <a:gd name="T42" fmla="*/ 238 w 683"/>
              <a:gd name="T43" fmla="*/ 258 h 596"/>
              <a:gd name="T44" fmla="*/ 231 w 683"/>
              <a:gd name="T45" fmla="*/ 265 h 596"/>
              <a:gd name="T46" fmla="*/ 238 w 683"/>
              <a:gd name="T47" fmla="*/ 334 h 596"/>
              <a:gd name="T48" fmla="*/ 303 w 683"/>
              <a:gd name="T49" fmla="*/ 400 h 596"/>
              <a:gd name="T50" fmla="*/ 372 w 683"/>
              <a:gd name="T51" fmla="*/ 407 h 596"/>
              <a:gd name="T52" fmla="*/ 379 w 683"/>
              <a:gd name="T53" fmla="*/ 334 h 596"/>
              <a:gd name="T54" fmla="*/ 450 w 683"/>
              <a:gd name="T55" fmla="*/ 332 h 596"/>
              <a:gd name="T56" fmla="*/ 452 w 683"/>
              <a:gd name="T57" fmla="*/ 265 h 596"/>
              <a:gd name="T58" fmla="*/ 379 w 683"/>
              <a:gd name="T59" fmla="*/ 258 h 596"/>
              <a:gd name="T60" fmla="*/ 372 w 683"/>
              <a:gd name="T61" fmla="*/ 186 h 596"/>
              <a:gd name="T62" fmla="*/ 303 w 683"/>
              <a:gd name="T63" fmla="*/ 193 h 596"/>
              <a:gd name="T64" fmla="*/ 317 w 683"/>
              <a:gd name="T65" fmla="*/ 200 h 596"/>
              <a:gd name="T66" fmla="*/ 365 w 683"/>
              <a:gd name="T67" fmla="*/ 265 h 596"/>
              <a:gd name="T68" fmla="*/ 438 w 683"/>
              <a:gd name="T69" fmla="*/ 272 h 596"/>
              <a:gd name="T70" fmla="*/ 372 w 683"/>
              <a:gd name="T71" fmla="*/ 320 h 596"/>
              <a:gd name="T72" fmla="*/ 365 w 683"/>
              <a:gd name="T73" fmla="*/ 393 h 596"/>
              <a:gd name="T74" fmla="*/ 317 w 683"/>
              <a:gd name="T75" fmla="*/ 327 h 596"/>
              <a:gd name="T76" fmla="*/ 245 w 683"/>
              <a:gd name="T77" fmla="*/ 320 h 596"/>
              <a:gd name="T78" fmla="*/ 310 w 683"/>
              <a:gd name="T79" fmla="*/ 272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83" h="596">
                <a:moveTo>
                  <a:pt x="679" y="224"/>
                </a:moveTo>
                <a:cubicBezTo>
                  <a:pt x="631" y="193"/>
                  <a:pt x="631" y="193"/>
                  <a:pt x="631" y="193"/>
                </a:cubicBezTo>
                <a:cubicBezTo>
                  <a:pt x="631" y="193"/>
                  <a:pt x="631" y="193"/>
                  <a:pt x="631" y="193"/>
                </a:cubicBezTo>
                <a:cubicBezTo>
                  <a:pt x="345" y="1"/>
                  <a:pt x="345" y="1"/>
                  <a:pt x="345" y="1"/>
                </a:cubicBezTo>
                <a:cubicBezTo>
                  <a:pt x="343" y="0"/>
                  <a:pt x="340" y="0"/>
                  <a:pt x="337" y="1"/>
                </a:cubicBezTo>
                <a:cubicBezTo>
                  <a:pt x="214" y="84"/>
                  <a:pt x="214" y="84"/>
                  <a:pt x="214" y="84"/>
                </a:cubicBezTo>
                <a:cubicBezTo>
                  <a:pt x="214" y="32"/>
                  <a:pt x="214" y="32"/>
                  <a:pt x="214" y="32"/>
                </a:cubicBezTo>
                <a:cubicBezTo>
                  <a:pt x="214" y="28"/>
                  <a:pt x="211" y="25"/>
                  <a:pt x="207" y="25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122" y="25"/>
                  <a:pt x="120" y="25"/>
                  <a:pt x="119" y="27"/>
                </a:cubicBezTo>
                <a:cubicBezTo>
                  <a:pt x="118" y="28"/>
                  <a:pt x="117" y="30"/>
                  <a:pt x="117" y="32"/>
                </a:cubicBezTo>
                <a:cubicBezTo>
                  <a:pt x="117" y="149"/>
                  <a:pt x="117" y="149"/>
                  <a:pt x="117" y="149"/>
                </a:cubicBezTo>
                <a:cubicBezTo>
                  <a:pt x="4" y="224"/>
                  <a:pt x="4" y="224"/>
                  <a:pt x="4" y="224"/>
                </a:cubicBezTo>
                <a:cubicBezTo>
                  <a:pt x="1" y="226"/>
                  <a:pt x="0" y="231"/>
                  <a:pt x="2" y="234"/>
                </a:cubicBezTo>
                <a:cubicBezTo>
                  <a:pt x="4" y="237"/>
                  <a:pt x="8" y="238"/>
                  <a:pt x="12" y="236"/>
                </a:cubicBezTo>
                <a:cubicBezTo>
                  <a:pt x="57" y="205"/>
                  <a:pt x="57" y="205"/>
                  <a:pt x="57" y="205"/>
                </a:cubicBezTo>
                <a:cubicBezTo>
                  <a:pt x="57" y="589"/>
                  <a:pt x="57" y="589"/>
                  <a:pt x="57" y="589"/>
                </a:cubicBezTo>
                <a:cubicBezTo>
                  <a:pt x="57" y="593"/>
                  <a:pt x="61" y="596"/>
                  <a:pt x="64" y="596"/>
                </a:cubicBezTo>
                <a:cubicBezTo>
                  <a:pt x="628" y="596"/>
                  <a:pt x="628" y="596"/>
                  <a:pt x="628" y="596"/>
                </a:cubicBezTo>
                <a:cubicBezTo>
                  <a:pt x="631" y="596"/>
                  <a:pt x="635" y="593"/>
                  <a:pt x="635" y="589"/>
                </a:cubicBezTo>
                <a:cubicBezTo>
                  <a:pt x="635" y="212"/>
                  <a:pt x="635" y="212"/>
                  <a:pt x="635" y="212"/>
                </a:cubicBezTo>
                <a:cubicBezTo>
                  <a:pt x="671" y="236"/>
                  <a:pt x="671" y="236"/>
                  <a:pt x="671" y="236"/>
                </a:cubicBezTo>
                <a:cubicBezTo>
                  <a:pt x="672" y="237"/>
                  <a:pt x="673" y="237"/>
                  <a:pt x="675" y="237"/>
                </a:cubicBezTo>
                <a:cubicBezTo>
                  <a:pt x="677" y="237"/>
                  <a:pt x="679" y="236"/>
                  <a:pt x="680" y="234"/>
                </a:cubicBezTo>
                <a:cubicBezTo>
                  <a:pt x="683" y="231"/>
                  <a:pt x="682" y="226"/>
                  <a:pt x="679" y="224"/>
                </a:cubicBezTo>
                <a:close/>
                <a:moveTo>
                  <a:pt x="131" y="39"/>
                </a:moveTo>
                <a:cubicBezTo>
                  <a:pt x="200" y="39"/>
                  <a:pt x="200" y="39"/>
                  <a:pt x="200" y="39"/>
                </a:cubicBezTo>
                <a:cubicBezTo>
                  <a:pt x="200" y="93"/>
                  <a:pt x="200" y="93"/>
                  <a:pt x="200" y="93"/>
                </a:cubicBezTo>
                <a:cubicBezTo>
                  <a:pt x="131" y="139"/>
                  <a:pt x="131" y="139"/>
                  <a:pt x="131" y="139"/>
                </a:cubicBezTo>
                <a:lnTo>
                  <a:pt x="131" y="39"/>
                </a:lnTo>
                <a:close/>
                <a:moveTo>
                  <a:pt x="621" y="582"/>
                </a:moveTo>
                <a:cubicBezTo>
                  <a:pt x="71" y="582"/>
                  <a:pt x="71" y="582"/>
                  <a:pt x="71" y="582"/>
                </a:cubicBezTo>
                <a:cubicBezTo>
                  <a:pt x="71" y="196"/>
                  <a:pt x="71" y="196"/>
                  <a:pt x="71" y="196"/>
                </a:cubicBezTo>
                <a:cubicBezTo>
                  <a:pt x="128" y="158"/>
                  <a:pt x="128" y="158"/>
                  <a:pt x="128" y="158"/>
                </a:cubicBezTo>
                <a:cubicBezTo>
                  <a:pt x="128" y="158"/>
                  <a:pt x="128" y="158"/>
                  <a:pt x="128" y="158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341" y="16"/>
                  <a:pt x="341" y="16"/>
                  <a:pt x="341" y="16"/>
                </a:cubicBezTo>
                <a:cubicBezTo>
                  <a:pt x="621" y="202"/>
                  <a:pt x="621" y="202"/>
                  <a:pt x="621" y="202"/>
                </a:cubicBezTo>
                <a:lnTo>
                  <a:pt x="621" y="582"/>
                </a:lnTo>
                <a:close/>
                <a:moveTo>
                  <a:pt x="303" y="193"/>
                </a:moveTo>
                <a:cubicBezTo>
                  <a:pt x="303" y="258"/>
                  <a:pt x="303" y="258"/>
                  <a:pt x="303" y="258"/>
                </a:cubicBezTo>
                <a:cubicBezTo>
                  <a:pt x="238" y="258"/>
                  <a:pt x="238" y="258"/>
                  <a:pt x="238" y="258"/>
                </a:cubicBezTo>
                <a:cubicBezTo>
                  <a:pt x="236" y="258"/>
                  <a:pt x="234" y="259"/>
                  <a:pt x="233" y="260"/>
                </a:cubicBezTo>
                <a:cubicBezTo>
                  <a:pt x="231" y="262"/>
                  <a:pt x="231" y="263"/>
                  <a:pt x="231" y="265"/>
                </a:cubicBezTo>
                <a:cubicBezTo>
                  <a:pt x="231" y="327"/>
                  <a:pt x="231" y="327"/>
                  <a:pt x="231" y="327"/>
                </a:cubicBezTo>
                <a:cubicBezTo>
                  <a:pt x="231" y="331"/>
                  <a:pt x="234" y="334"/>
                  <a:pt x="238" y="334"/>
                </a:cubicBezTo>
                <a:cubicBezTo>
                  <a:pt x="303" y="334"/>
                  <a:pt x="303" y="334"/>
                  <a:pt x="303" y="334"/>
                </a:cubicBezTo>
                <a:cubicBezTo>
                  <a:pt x="303" y="400"/>
                  <a:pt x="303" y="400"/>
                  <a:pt x="303" y="400"/>
                </a:cubicBezTo>
                <a:cubicBezTo>
                  <a:pt x="303" y="404"/>
                  <a:pt x="306" y="407"/>
                  <a:pt x="310" y="407"/>
                </a:cubicBezTo>
                <a:cubicBezTo>
                  <a:pt x="372" y="407"/>
                  <a:pt x="372" y="407"/>
                  <a:pt x="372" y="407"/>
                </a:cubicBezTo>
                <a:cubicBezTo>
                  <a:pt x="376" y="407"/>
                  <a:pt x="379" y="404"/>
                  <a:pt x="379" y="400"/>
                </a:cubicBezTo>
                <a:cubicBezTo>
                  <a:pt x="379" y="334"/>
                  <a:pt x="379" y="334"/>
                  <a:pt x="379" y="334"/>
                </a:cubicBezTo>
                <a:cubicBezTo>
                  <a:pt x="445" y="334"/>
                  <a:pt x="445" y="334"/>
                  <a:pt x="445" y="334"/>
                </a:cubicBezTo>
                <a:cubicBezTo>
                  <a:pt x="447" y="334"/>
                  <a:pt x="448" y="333"/>
                  <a:pt x="450" y="332"/>
                </a:cubicBezTo>
                <a:cubicBezTo>
                  <a:pt x="451" y="331"/>
                  <a:pt x="452" y="329"/>
                  <a:pt x="452" y="327"/>
                </a:cubicBezTo>
                <a:cubicBezTo>
                  <a:pt x="452" y="265"/>
                  <a:pt x="452" y="265"/>
                  <a:pt x="452" y="265"/>
                </a:cubicBezTo>
                <a:cubicBezTo>
                  <a:pt x="452" y="261"/>
                  <a:pt x="449" y="258"/>
                  <a:pt x="445" y="258"/>
                </a:cubicBezTo>
                <a:cubicBezTo>
                  <a:pt x="379" y="258"/>
                  <a:pt x="379" y="258"/>
                  <a:pt x="379" y="258"/>
                </a:cubicBezTo>
                <a:cubicBezTo>
                  <a:pt x="379" y="193"/>
                  <a:pt x="379" y="193"/>
                  <a:pt x="379" y="193"/>
                </a:cubicBezTo>
                <a:cubicBezTo>
                  <a:pt x="379" y="189"/>
                  <a:pt x="376" y="186"/>
                  <a:pt x="372" y="186"/>
                </a:cubicBezTo>
                <a:cubicBezTo>
                  <a:pt x="310" y="186"/>
                  <a:pt x="310" y="186"/>
                  <a:pt x="310" y="186"/>
                </a:cubicBezTo>
                <a:cubicBezTo>
                  <a:pt x="306" y="186"/>
                  <a:pt x="303" y="189"/>
                  <a:pt x="303" y="193"/>
                </a:cubicBezTo>
                <a:close/>
                <a:moveTo>
                  <a:pt x="317" y="265"/>
                </a:moveTo>
                <a:cubicBezTo>
                  <a:pt x="317" y="200"/>
                  <a:pt x="317" y="200"/>
                  <a:pt x="317" y="200"/>
                </a:cubicBezTo>
                <a:cubicBezTo>
                  <a:pt x="365" y="200"/>
                  <a:pt x="365" y="200"/>
                  <a:pt x="365" y="200"/>
                </a:cubicBezTo>
                <a:cubicBezTo>
                  <a:pt x="365" y="265"/>
                  <a:pt x="365" y="265"/>
                  <a:pt x="365" y="265"/>
                </a:cubicBezTo>
                <a:cubicBezTo>
                  <a:pt x="365" y="269"/>
                  <a:pt x="368" y="272"/>
                  <a:pt x="372" y="272"/>
                </a:cubicBezTo>
                <a:cubicBezTo>
                  <a:pt x="438" y="272"/>
                  <a:pt x="438" y="272"/>
                  <a:pt x="438" y="272"/>
                </a:cubicBezTo>
                <a:cubicBezTo>
                  <a:pt x="438" y="320"/>
                  <a:pt x="438" y="320"/>
                  <a:pt x="438" y="320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68" y="320"/>
                  <a:pt x="365" y="323"/>
                  <a:pt x="365" y="327"/>
                </a:cubicBezTo>
                <a:cubicBezTo>
                  <a:pt x="365" y="393"/>
                  <a:pt x="365" y="393"/>
                  <a:pt x="365" y="393"/>
                </a:cubicBezTo>
                <a:cubicBezTo>
                  <a:pt x="317" y="393"/>
                  <a:pt x="317" y="393"/>
                  <a:pt x="317" y="393"/>
                </a:cubicBezTo>
                <a:cubicBezTo>
                  <a:pt x="317" y="327"/>
                  <a:pt x="317" y="327"/>
                  <a:pt x="317" y="327"/>
                </a:cubicBezTo>
                <a:cubicBezTo>
                  <a:pt x="317" y="323"/>
                  <a:pt x="314" y="320"/>
                  <a:pt x="310" y="320"/>
                </a:cubicBezTo>
                <a:cubicBezTo>
                  <a:pt x="245" y="320"/>
                  <a:pt x="245" y="320"/>
                  <a:pt x="245" y="320"/>
                </a:cubicBezTo>
                <a:cubicBezTo>
                  <a:pt x="245" y="272"/>
                  <a:pt x="245" y="272"/>
                  <a:pt x="245" y="272"/>
                </a:cubicBezTo>
                <a:cubicBezTo>
                  <a:pt x="310" y="272"/>
                  <a:pt x="310" y="272"/>
                  <a:pt x="310" y="272"/>
                </a:cubicBezTo>
                <a:cubicBezTo>
                  <a:pt x="314" y="272"/>
                  <a:pt x="317" y="269"/>
                  <a:pt x="317" y="265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327EA8"/>
            </a:solidFill>
          </a:ln>
        </p:spPr>
        <p:txBody>
          <a:bodyPr vert="horz" wrap="square" lIns="57976" tIns="28988" rIns="57976" bIns="2898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2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2" name="RBContent5">
            <a:extLst>
              <a:ext uri="{FF2B5EF4-FFF2-40B4-BE49-F238E27FC236}">
                <a16:creationId xmlns:a16="http://schemas.microsoft.com/office/drawing/2014/main" id="{0721632F-5D56-40CE-9191-A34DC5729220}"/>
              </a:ext>
            </a:extLst>
          </p:cNvPr>
          <p:cNvSpPr txBox="1">
            <a:spLocks/>
          </p:cNvSpPr>
          <p:nvPr/>
        </p:nvSpPr>
        <p:spPr>
          <a:xfrm>
            <a:off x="3174477" y="4355555"/>
            <a:ext cx="749452" cy="45704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lvl="0"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rPr>
              <a:t>ESMS et petits ETS </a:t>
            </a:r>
            <a:r>
              <a:rPr kumimoji="0" lang="fr-FR" sz="11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rPr>
              <a:t>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rPr>
              <a:t>(</a:t>
            </a:r>
            <a:r>
              <a:rPr lang="fr-FR" sz="1100" kern="0" dirty="0">
                <a:solidFill>
                  <a:srgbClr val="000000"/>
                </a:solidFill>
                <a:cs typeface="Arial Narrow" pitchFamily="34" charset="0"/>
              </a:rPr>
              <a:t>~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rPr>
              <a:t>30 000)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  <a:sym typeface="+mn-lt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073298" y="2910715"/>
            <a:ext cx="1385237" cy="6149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Portail de </a:t>
            </a:r>
            <a:r>
              <a:rPr lang="fr-FR" sz="1200" dirty="0" smtClean="0">
                <a:solidFill>
                  <a:schemeClr val="tx1"/>
                </a:solidFill>
              </a:rPr>
              <a:t>commande Etat</a:t>
            </a:r>
          </a:p>
          <a:p>
            <a:pPr algn="ctr"/>
            <a:r>
              <a:rPr lang="fr-FR" sz="1200" b="1" dirty="0" err="1" smtClean="0">
                <a:solidFill>
                  <a:schemeClr val="tx1"/>
                </a:solidFill>
              </a:rPr>
              <a:t>Distrilog</a:t>
            </a:r>
            <a:r>
              <a:rPr lang="fr-FR" sz="1200" b="1" dirty="0" smtClean="0">
                <a:solidFill>
                  <a:schemeClr val="tx1"/>
                </a:solidFill>
              </a:rPr>
              <a:t>-santé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15888" y="2043404"/>
            <a:ext cx="4964634" cy="5663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Stock stratégique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(géré par Santé Publique France)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871677" y="2910715"/>
            <a:ext cx="1308845" cy="5739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Réseau logistique de La Poste</a:t>
            </a:r>
          </a:p>
        </p:txBody>
      </p:sp>
      <p:grpSp>
        <p:nvGrpSpPr>
          <p:cNvPr id="79" name="Group 201">
            <a:extLst>
              <a:ext uri="{FF2B5EF4-FFF2-40B4-BE49-F238E27FC236}">
                <a16:creationId xmlns:a16="http://schemas.microsoft.com/office/drawing/2014/main" id="{38E0E213-41AC-455A-BD94-0A5D3A574EB6}"/>
              </a:ext>
            </a:extLst>
          </p:cNvPr>
          <p:cNvGrpSpPr>
            <a:grpSpLocks noChangeAspect="1"/>
          </p:cNvGrpSpPr>
          <p:nvPr/>
        </p:nvGrpSpPr>
        <p:grpSpPr>
          <a:xfrm>
            <a:off x="2138701" y="2953894"/>
            <a:ext cx="285558" cy="296576"/>
            <a:chOff x="809625" y="1624012"/>
            <a:chExt cx="3003551" cy="3119439"/>
          </a:xfrm>
          <a:solidFill>
            <a:srgbClr val="156C9C"/>
          </a:solidFill>
        </p:grpSpPr>
        <p:sp>
          <p:nvSpPr>
            <p:cNvPr id="80" name="Freeform 5">
              <a:extLst>
                <a:ext uri="{FF2B5EF4-FFF2-40B4-BE49-F238E27FC236}">
                  <a16:creationId xmlns:a16="http://schemas.microsoft.com/office/drawing/2014/main" id="{86741D74-EB56-46FD-95F9-74297B583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5913" y="1624012"/>
              <a:ext cx="2227263" cy="1963738"/>
            </a:xfrm>
            <a:custGeom>
              <a:avLst/>
              <a:gdLst>
                <a:gd name="T0" fmla="*/ 660 w 1542"/>
                <a:gd name="T1" fmla="*/ 1280 h 1360"/>
                <a:gd name="T2" fmla="*/ 1199 w 1542"/>
                <a:gd name="T3" fmla="*/ 1280 h 1360"/>
                <a:gd name="T4" fmla="*/ 1462 w 1542"/>
                <a:gd name="T5" fmla="*/ 1002 h 1360"/>
                <a:gd name="T6" fmla="*/ 1282 w 1542"/>
                <a:gd name="T7" fmla="*/ 734 h 1360"/>
                <a:gd name="T8" fmla="*/ 1251 w 1542"/>
                <a:gd name="T9" fmla="*/ 720 h 1360"/>
                <a:gd name="T10" fmla="*/ 1259 w 1542"/>
                <a:gd name="T11" fmla="*/ 688 h 1360"/>
                <a:gd name="T12" fmla="*/ 1174 w 1542"/>
                <a:gd name="T13" fmla="*/ 347 h 1360"/>
                <a:gd name="T14" fmla="*/ 846 w 1542"/>
                <a:gd name="T15" fmla="*/ 302 h 1360"/>
                <a:gd name="T16" fmla="*/ 817 w 1542"/>
                <a:gd name="T17" fmla="*/ 314 h 1360"/>
                <a:gd name="T18" fmla="*/ 799 w 1542"/>
                <a:gd name="T19" fmla="*/ 288 h 1360"/>
                <a:gd name="T20" fmla="*/ 452 w 1542"/>
                <a:gd name="T21" fmla="*/ 80 h 1360"/>
                <a:gd name="T22" fmla="*/ 412 w 1542"/>
                <a:gd name="T23" fmla="*/ 82 h 1360"/>
                <a:gd name="T24" fmla="*/ 85 w 1542"/>
                <a:gd name="T25" fmla="*/ 320 h 1360"/>
                <a:gd name="T26" fmla="*/ 0 w 1542"/>
                <a:gd name="T27" fmla="*/ 320 h 1360"/>
                <a:gd name="T28" fmla="*/ 404 w 1542"/>
                <a:gd name="T29" fmla="*/ 2 h 1360"/>
                <a:gd name="T30" fmla="*/ 452 w 1542"/>
                <a:gd name="T31" fmla="*/ 0 h 1360"/>
                <a:gd name="T32" fmla="*/ 847 w 1542"/>
                <a:gd name="T33" fmla="*/ 218 h 1360"/>
                <a:gd name="T34" fmla="*/ 1226 w 1542"/>
                <a:gd name="T35" fmla="*/ 287 h 1360"/>
                <a:gd name="T36" fmla="*/ 1344 w 1542"/>
                <a:gd name="T37" fmla="*/ 675 h 1360"/>
                <a:gd name="T38" fmla="*/ 1542 w 1542"/>
                <a:gd name="T39" fmla="*/ 1002 h 1360"/>
                <a:gd name="T40" fmla="*/ 1199 w 1542"/>
                <a:gd name="T41" fmla="*/ 1360 h 1360"/>
                <a:gd name="T42" fmla="*/ 660 w 1542"/>
                <a:gd name="T43" fmla="*/ 1360 h 1360"/>
                <a:gd name="T44" fmla="*/ 660 w 1542"/>
                <a:gd name="T45" fmla="*/ 128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42" h="1360">
                  <a:moveTo>
                    <a:pt x="660" y="1280"/>
                  </a:moveTo>
                  <a:cubicBezTo>
                    <a:pt x="1199" y="1280"/>
                    <a:pt x="1199" y="1280"/>
                    <a:pt x="1199" y="1280"/>
                  </a:cubicBezTo>
                  <a:cubicBezTo>
                    <a:pt x="1350" y="1280"/>
                    <a:pt x="1462" y="1149"/>
                    <a:pt x="1462" y="1002"/>
                  </a:cubicBezTo>
                  <a:cubicBezTo>
                    <a:pt x="1462" y="866"/>
                    <a:pt x="1405" y="787"/>
                    <a:pt x="1282" y="734"/>
                  </a:cubicBezTo>
                  <a:cubicBezTo>
                    <a:pt x="1251" y="720"/>
                    <a:pt x="1251" y="720"/>
                    <a:pt x="1251" y="720"/>
                  </a:cubicBezTo>
                  <a:cubicBezTo>
                    <a:pt x="1259" y="688"/>
                    <a:pt x="1259" y="688"/>
                    <a:pt x="1259" y="688"/>
                  </a:cubicBezTo>
                  <a:cubicBezTo>
                    <a:pt x="1290" y="565"/>
                    <a:pt x="1273" y="433"/>
                    <a:pt x="1174" y="347"/>
                  </a:cubicBezTo>
                  <a:cubicBezTo>
                    <a:pt x="1082" y="269"/>
                    <a:pt x="956" y="260"/>
                    <a:pt x="846" y="302"/>
                  </a:cubicBezTo>
                  <a:cubicBezTo>
                    <a:pt x="817" y="314"/>
                    <a:pt x="817" y="314"/>
                    <a:pt x="817" y="314"/>
                  </a:cubicBezTo>
                  <a:cubicBezTo>
                    <a:pt x="799" y="288"/>
                    <a:pt x="799" y="288"/>
                    <a:pt x="799" y="288"/>
                  </a:cubicBezTo>
                  <a:cubicBezTo>
                    <a:pt x="711" y="162"/>
                    <a:pt x="612" y="80"/>
                    <a:pt x="452" y="80"/>
                  </a:cubicBezTo>
                  <a:cubicBezTo>
                    <a:pt x="438" y="80"/>
                    <a:pt x="425" y="80"/>
                    <a:pt x="412" y="82"/>
                  </a:cubicBezTo>
                  <a:cubicBezTo>
                    <a:pt x="262" y="95"/>
                    <a:pt x="142" y="182"/>
                    <a:pt x="85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61" y="139"/>
                    <a:pt x="212" y="19"/>
                    <a:pt x="404" y="2"/>
                  </a:cubicBezTo>
                  <a:cubicBezTo>
                    <a:pt x="420" y="1"/>
                    <a:pt x="436" y="0"/>
                    <a:pt x="452" y="0"/>
                  </a:cubicBezTo>
                  <a:cubicBezTo>
                    <a:pt x="626" y="0"/>
                    <a:pt x="746" y="82"/>
                    <a:pt x="847" y="218"/>
                  </a:cubicBezTo>
                  <a:cubicBezTo>
                    <a:pt x="977" y="176"/>
                    <a:pt x="1121" y="196"/>
                    <a:pt x="1226" y="287"/>
                  </a:cubicBezTo>
                  <a:cubicBezTo>
                    <a:pt x="1339" y="384"/>
                    <a:pt x="1371" y="532"/>
                    <a:pt x="1344" y="675"/>
                  </a:cubicBezTo>
                  <a:cubicBezTo>
                    <a:pt x="1480" y="743"/>
                    <a:pt x="1542" y="849"/>
                    <a:pt x="1542" y="1002"/>
                  </a:cubicBezTo>
                  <a:cubicBezTo>
                    <a:pt x="1542" y="1193"/>
                    <a:pt x="1394" y="1360"/>
                    <a:pt x="1199" y="1360"/>
                  </a:cubicBezTo>
                  <a:cubicBezTo>
                    <a:pt x="660" y="1360"/>
                    <a:pt x="660" y="1360"/>
                    <a:pt x="660" y="1360"/>
                  </a:cubicBezTo>
                  <a:lnTo>
                    <a:pt x="660" y="1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endParaRPr>
            </a:p>
          </p:txBody>
        </p:sp>
        <p:sp>
          <p:nvSpPr>
            <p:cNvPr id="81" name="Freeform 6">
              <a:extLst>
                <a:ext uri="{FF2B5EF4-FFF2-40B4-BE49-F238E27FC236}">
                  <a16:creationId xmlns:a16="http://schemas.microsoft.com/office/drawing/2014/main" id="{EABA83E0-537B-4C85-9D1F-544C3517FC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9625" y="2201863"/>
              <a:ext cx="1614488" cy="2541588"/>
            </a:xfrm>
            <a:custGeom>
              <a:avLst/>
              <a:gdLst>
                <a:gd name="T0" fmla="*/ 480 w 1118"/>
                <a:gd name="T1" fmla="*/ 200 h 1760"/>
                <a:gd name="T2" fmla="*/ 440 w 1118"/>
                <a:gd name="T3" fmla="*/ 160 h 1760"/>
                <a:gd name="T4" fmla="*/ 480 w 1118"/>
                <a:gd name="T5" fmla="*/ 120 h 1760"/>
                <a:gd name="T6" fmla="*/ 640 w 1118"/>
                <a:gd name="T7" fmla="*/ 120 h 1760"/>
                <a:gd name="T8" fmla="*/ 680 w 1118"/>
                <a:gd name="T9" fmla="*/ 160 h 1760"/>
                <a:gd name="T10" fmla="*/ 640 w 1118"/>
                <a:gd name="T11" fmla="*/ 200 h 1760"/>
                <a:gd name="T12" fmla="*/ 480 w 1118"/>
                <a:gd name="T13" fmla="*/ 200 h 1760"/>
                <a:gd name="T14" fmla="*/ 240 w 1118"/>
                <a:gd name="T15" fmla="*/ 0 h 1760"/>
                <a:gd name="T16" fmla="*/ 878 w 1118"/>
                <a:gd name="T17" fmla="*/ 0 h 1760"/>
                <a:gd name="T18" fmla="*/ 1118 w 1118"/>
                <a:gd name="T19" fmla="*/ 240 h 1760"/>
                <a:gd name="T20" fmla="*/ 1118 w 1118"/>
                <a:gd name="T21" fmla="*/ 1520 h 1760"/>
                <a:gd name="T22" fmla="*/ 878 w 1118"/>
                <a:gd name="T23" fmla="*/ 1760 h 1760"/>
                <a:gd name="T24" fmla="*/ 240 w 1118"/>
                <a:gd name="T25" fmla="*/ 1760 h 1760"/>
                <a:gd name="T26" fmla="*/ 0 w 1118"/>
                <a:gd name="T27" fmla="*/ 1520 h 1760"/>
                <a:gd name="T28" fmla="*/ 0 w 1118"/>
                <a:gd name="T29" fmla="*/ 240 h 1760"/>
                <a:gd name="T30" fmla="*/ 240 w 1118"/>
                <a:gd name="T31" fmla="*/ 0 h 1760"/>
                <a:gd name="T32" fmla="*/ 878 w 1118"/>
                <a:gd name="T33" fmla="*/ 80 h 1760"/>
                <a:gd name="T34" fmla="*/ 240 w 1118"/>
                <a:gd name="T35" fmla="*/ 80 h 1760"/>
                <a:gd name="T36" fmla="*/ 80 w 1118"/>
                <a:gd name="T37" fmla="*/ 240 h 1760"/>
                <a:gd name="T38" fmla="*/ 80 w 1118"/>
                <a:gd name="T39" fmla="*/ 1520 h 1760"/>
                <a:gd name="T40" fmla="*/ 240 w 1118"/>
                <a:gd name="T41" fmla="*/ 1680 h 1760"/>
                <a:gd name="T42" fmla="*/ 878 w 1118"/>
                <a:gd name="T43" fmla="*/ 1680 h 1760"/>
                <a:gd name="T44" fmla="*/ 1038 w 1118"/>
                <a:gd name="T45" fmla="*/ 1520 h 1760"/>
                <a:gd name="T46" fmla="*/ 1038 w 1118"/>
                <a:gd name="T47" fmla="*/ 240 h 1760"/>
                <a:gd name="T48" fmla="*/ 878 w 1118"/>
                <a:gd name="T49" fmla="*/ 80 h 1760"/>
                <a:gd name="T50" fmla="*/ 560 w 1118"/>
                <a:gd name="T51" fmla="*/ 1440 h 1760"/>
                <a:gd name="T52" fmla="*/ 640 w 1118"/>
                <a:gd name="T53" fmla="*/ 1520 h 1760"/>
                <a:gd name="T54" fmla="*/ 560 w 1118"/>
                <a:gd name="T55" fmla="*/ 1600 h 1760"/>
                <a:gd name="T56" fmla="*/ 480 w 1118"/>
                <a:gd name="T57" fmla="*/ 1520 h 1760"/>
                <a:gd name="T58" fmla="*/ 560 w 1118"/>
                <a:gd name="T59" fmla="*/ 1440 h 1760"/>
                <a:gd name="T60" fmla="*/ 960 w 1118"/>
                <a:gd name="T61" fmla="*/ 240 h 1760"/>
                <a:gd name="T62" fmla="*/ 960 w 1118"/>
                <a:gd name="T63" fmla="*/ 1360 h 1760"/>
                <a:gd name="T64" fmla="*/ 160 w 1118"/>
                <a:gd name="T65" fmla="*/ 1360 h 1760"/>
                <a:gd name="T66" fmla="*/ 160 w 1118"/>
                <a:gd name="T67" fmla="*/ 240 h 1760"/>
                <a:gd name="T68" fmla="*/ 960 w 1118"/>
                <a:gd name="T69" fmla="*/ 240 h 1760"/>
                <a:gd name="T70" fmla="*/ 880 w 1118"/>
                <a:gd name="T71" fmla="*/ 320 h 1760"/>
                <a:gd name="T72" fmla="*/ 240 w 1118"/>
                <a:gd name="T73" fmla="*/ 320 h 1760"/>
                <a:gd name="T74" fmla="*/ 240 w 1118"/>
                <a:gd name="T75" fmla="*/ 1280 h 1760"/>
                <a:gd name="T76" fmla="*/ 880 w 1118"/>
                <a:gd name="T77" fmla="*/ 1280 h 1760"/>
                <a:gd name="T78" fmla="*/ 880 w 1118"/>
                <a:gd name="T79" fmla="*/ 320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18" h="1760">
                  <a:moveTo>
                    <a:pt x="480" y="200"/>
                  </a:moveTo>
                  <a:cubicBezTo>
                    <a:pt x="458" y="200"/>
                    <a:pt x="440" y="182"/>
                    <a:pt x="440" y="160"/>
                  </a:cubicBezTo>
                  <a:cubicBezTo>
                    <a:pt x="440" y="138"/>
                    <a:pt x="458" y="120"/>
                    <a:pt x="480" y="120"/>
                  </a:cubicBezTo>
                  <a:cubicBezTo>
                    <a:pt x="640" y="120"/>
                    <a:pt x="640" y="120"/>
                    <a:pt x="640" y="120"/>
                  </a:cubicBezTo>
                  <a:cubicBezTo>
                    <a:pt x="662" y="120"/>
                    <a:pt x="680" y="138"/>
                    <a:pt x="680" y="160"/>
                  </a:cubicBezTo>
                  <a:cubicBezTo>
                    <a:pt x="680" y="182"/>
                    <a:pt x="662" y="200"/>
                    <a:pt x="640" y="200"/>
                  </a:cubicBezTo>
                  <a:lnTo>
                    <a:pt x="480" y="200"/>
                  </a:lnTo>
                  <a:close/>
                  <a:moveTo>
                    <a:pt x="240" y="0"/>
                  </a:moveTo>
                  <a:cubicBezTo>
                    <a:pt x="878" y="0"/>
                    <a:pt x="878" y="0"/>
                    <a:pt x="878" y="0"/>
                  </a:cubicBezTo>
                  <a:cubicBezTo>
                    <a:pt x="1010" y="0"/>
                    <a:pt x="1118" y="108"/>
                    <a:pt x="1118" y="240"/>
                  </a:cubicBezTo>
                  <a:cubicBezTo>
                    <a:pt x="1118" y="1520"/>
                    <a:pt x="1118" y="1520"/>
                    <a:pt x="1118" y="1520"/>
                  </a:cubicBezTo>
                  <a:cubicBezTo>
                    <a:pt x="1118" y="1652"/>
                    <a:pt x="1010" y="1760"/>
                    <a:pt x="878" y="1760"/>
                  </a:cubicBezTo>
                  <a:cubicBezTo>
                    <a:pt x="240" y="1760"/>
                    <a:pt x="240" y="1760"/>
                    <a:pt x="240" y="1760"/>
                  </a:cubicBezTo>
                  <a:cubicBezTo>
                    <a:pt x="108" y="1760"/>
                    <a:pt x="0" y="1652"/>
                    <a:pt x="0" y="152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108"/>
                    <a:pt x="108" y="0"/>
                    <a:pt x="240" y="0"/>
                  </a:cubicBezTo>
                  <a:close/>
                  <a:moveTo>
                    <a:pt x="878" y="80"/>
                  </a:moveTo>
                  <a:cubicBezTo>
                    <a:pt x="240" y="80"/>
                    <a:pt x="240" y="80"/>
                    <a:pt x="240" y="80"/>
                  </a:cubicBezTo>
                  <a:cubicBezTo>
                    <a:pt x="152" y="80"/>
                    <a:pt x="80" y="152"/>
                    <a:pt x="80" y="240"/>
                  </a:cubicBezTo>
                  <a:cubicBezTo>
                    <a:pt x="80" y="1520"/>
                    <a:pt x="80" y="1520"/>
                    <a:pt x="80" y="1520"/>
                  </a:cubicBezTo>
                  <a:cubicBezTo>
                    <a:pt x="80" y="1608"/>
                    <a:pt x="152" y="1680"/>
                    <a:pt x="240" y="1680"/>
                  </a:cubicBezTo>
                  <a:cubicBezTo>
                    <a:pt x="878" y="1680"/>
                    <a:pt x="878" y="1680"/>
                    <a:pt x="878" y="1680"/>
                  </a:cubicBezTo>
                  <a:cubicBezTo>
                    <a:pt x="966" y="1680"/>
                    <a:pt x="1038" y="1608"/>
                    <a:pt x="1038" y="1520"/>
                  </a:cubicBezTo>
                  <a:cubicBezTo>
                    <a:pt x="1038" y="240"/>
                    <a:pt x="1038" y="240"/>
                    <a:pt x="1038" y="240"/>
                  </a:cubicBezTo>
                  <a:cubicBezTo>
                    <a:pt x="1038" y="152"/>
                    <a:pt x="966" y="80"/>
                    <a:pt x="878" y="80"/>
                  </a:cubicBezTo>
                  <a:close/>
                  <a:moveTo>
                    <a:pt x="560" y="1440"/>
                  </a:moveTo>
                  <a:cubicBezTo>
                    <a:pt x="604" y="1440"/>
                    <a:pt x="640" y="1476"/>
                    <a:pt x="640" y="1520"/>
                  </a:cubicBezTo>
                  <a:cubicBezTo>
                    <a:pt x="640" y="1564"/>
                    <a:pt x="604" y="1600"/>
                    <a:pt x="560" y="1600"/>
                  </a:cubicBezTo>
                  <a:cubicBezTo>
                    <a:pt x="516" y="1600"/>
                    <a:pt x="480" y="1564"/>
                    <a:pt x="480" y="1520"/>
                  </a:cubicBezTo>
                  <a:cubicBezTo>
                    <a:pt x="480" y="1476"/>
                    <a:pt x="516" y="1440"/>
                    <a:pt x="560" y="1440"/>
                  </a:cubicBezTo>
                  <a:close/>
                  <a:moveTo>
                    <a:pt x="960" y="240"/>
                  </a:moveTo>
                  <a:cubicBezTo>
                    <a:pt x="960" y="1360"/>
                    <a:pt x="960" y="1360"/>
                    <a:pt x="960" y="1360"/>
                  </a:cubicBezTo>
                  <a:cubicBezTo>
                    <a:pt x="160" y="1360"/>
                    <a:pt x="160" y="1360"/>
                    <a:pt x="160" y="1360"/>
                  </a:cubicBezTo>
                  <a:cubicBezTo>
                    <a:pt x="160" y="240"/>
                    <a:pt x="160" y="240"/>
                    <a:pt x="160" y="240"/>
                  </a:cubicBezTo>
                  <a:lnTo>
                    <a:pt x="960" y="240"/>
                  </a:lnTo>
                  <a:close/>
                  <a:moveTo>
                    <a:pt x="880" y="320"/>
                  </a:moveTo>
                  <a:cubicBezTo>
                    <a:pt x="240" y="320"/>
                    <a:pt x="240" y="320"/>
                    <a:pt x="240" y="320"/>
                  </a:cubicBezTo>
                  <a:cubicBezTo>
                    <a:pt x="240" y="1280"/>
                    <a:pt x="240" y="1280"/>
                    <a:pt x="240" y="1280"/>
                  </a:cubicBezTo>
                  <a:cubicBezTo>
                    <a:pt x="880" y="1280"/>
                    <a:pt x="880" y="1280"/>
                    <a:pt x="880" y="1280"/>
                  </a:cubicBezTo>
                  <a:lnTo>
                    <a:pt x="880" y="3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endParaRPr>
            </a:p>
          </p:txBody>
        </p:sp>
      </p:grpSp>
      <p:cxnSp>
        <p:nvCxnSpPr>
          <p:cNvPr id="82" name="Connecteur en angle 81"/>
          <p:cNvCxnSpPr>
            <a:stCxn id="75" idx="2"/>
          </p:cNvCxnSpPr>
          <p:nvPr/>
        </p:nvCxnSpPr>
        <p:spPr>
          <a:xfrm rot="5400000">
            <a:off x="3824800" y="3482420"/>
            <a:ext cx="699016" cy="703584"/>
          </a:xfrm>
          <a:prstGeom prst="bentConnector2">
            <a:avLst/>
          </a:prstGeom>
          <a:ln w="57150">
            <a:solidFill>
              <a:srgbClr val="B31524"/>
            </a:solidFill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3" name="Connecteur en angle 82"/>
          <p:cNvCxnSpPr/>
          <p:nvPr/>
        </p:nvCxnSpPr>
        <p:spPr>
          <a:xfrm rot="16200000" flipV="1">
            <a:off x="2736186" y="3745428"/>
            <a:ext cx="655837" cy="220748"/>
          </a:xfrm>
          <a:prstGeom prst="bentConnector3">
            <a:avLst>
              <a:gd name="adj1" fmla="val 205"/>
            </a:avLst>
          </a:prstGeom>
          <a:ln w="38100">
            <a:solidFill>
              <a:srgbClr val="7030A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avec flèche 83"/>
          <p:cNvCxnSpPr>
            <a:endCxn id="75" idx="0"/>
          </p:cNvCxnSpPr>
          <p:nvPr/>
        </p:nvCxnSpPr>
        <p:spPr>
          <a:xfrm>
            <a:off x="4526099" y="2625005"/>
            <a:ext cx="1" cy="285710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6" name="Connecteur droit avec flèche 85"/>
          <p:cNvCxnSpPr>
            <a:stCxn id="73" idx="3"/>
            <a:endCxn id="75" idx="1"/>
          </p:cNvCxnSpPr>
          <p:nvPr/>
        </p:nvCxnSpPr>
        <p:spPr>
          <a:xfrm flipV="1">
            <a:off x="3458535" y="3197710"/>
            <a:ext cx="413142" cy="205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215888" y="2910714"/>
            <a:ext cx="1523962" cy="57398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prstClr val="white"/>
                </a:solidFill>
                <a:latin typeface="Calibri"/>
              </a:rPr>
              <a:t>Plateformes SPF</a:t>
            </a:r>
          </a:p>
        </p:txBody>
      </p:sp>
      <p:cxnSp>
        <p:nvCxnSpPr>
          <p:cNvPr id="91" name="Connecteur droit avec flèche 90"/>
          <p:cNvCxnSpPr/>
          <p:nvPr/>
        </p:nvCxnSpPr>
        <p:spPr>
          <a:xfrm>
            <a:off x="1056247" y="2617394"/>
            <a:ext cx="1" cy="285710"/>
          </a:xfrm>
          <a:prstGeom prst="straightConnector1">
            <a:avLst/>
          </a:prstGeom>
          <a:ln w="57150">
            <a:solidFill>
              <a:srgbClr val="B3152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2" name="RBContent5">
            <a:extLst>
              <a:ext uri="{FF2B5EF4-FFF2-40B4-BE49-F238E27FC236}">
                <a16:creationId xmlns:a16="http://schemas.microsoft.com/office/drawing/2014/main" id="{0721632F-5D56-40CE-9191-A34DC5729220}"/>
              </a:ext>
            </a:extLst>
          </p:cNvPr>
          <p:cNvSpPr txBox="1">
            <a:spLocks/>
          </p:cNvSpPr>
          <p:nvPr/>
        </p:nvSpPr>
        <p:spPr>
          <a:xfrm>
            <a:off x="1487475" y="4432989"/>
            <a:ext cx="749452" cy="30469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rPr>
              <a:t>CH et gros ETS (251)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  <a:sym typeface="+mn-lt"/>
            </a:endParaRPr>
          </a:p>
        </p:txBody>
      </p:sp>
      <p:sp>
        <p:nvSpPr>
          <p:cNvPr id="93" name="Freeform 5">
            <a:extLst>
              <a:ext uri="{FF2B5EF4-FFF2-40B4-BE49-F238E27FC236}">
                <a16:creationId xmlns:a16="http://schemas.microsoft.com/office/drawing/2014/main" id="{EFE662A0-E561-4C1E-9081-73F664EDE12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525719" y="3845064"/>
            <a:ext cx="518982" cy="465234"/>
          </a:xfrm>
          <a:custGeom>
            <a:avLst/>
            <a:gdLst>
              <a:gd name="T0" fmla="*/ 440 w 2320"/>
              <a:gd name="T1" fmla="*/ 480 h 2080"/>
              <a:gd name="T2" fmla="*/ 440 w 2320"/>
              <a:gd name="T3" fmla="*/ 560 h 2080"/>
              <a:gd name="T4" fmla="*/ 200 w 2320"/>
              <a:gd name="T5" fmla="*/ 560 h 2080"/>
              <a:gd name="T6" fmla="*/ 200 w 2320"/>
              <a:gd name="T7" fmla="*/ 2000 h 2080"/>
              <a:gd name="T8" fmla="*/ 520 w 2320"/>
              <a:gd name="T9" fmla="*/ 2000 h 2080"/>
              <a:gd name="T10" fmla="*/ 520 w 2320"/>
              <a:gd name="T11" fmla="*/ 0 h 2080"/>
              <a:gd name="T12" fmla="*/ 1800 w 2320"/>
              <a:gd name="T13" fmla="*/ 0 h 2080"/>
              <a:gd name="T14" fmla="*/ 1800 w 2320"/>
              <a:gd name="T15" fmla="*/ 2000 h 2080"/>
              <a:gd name="T16" fmla="*/ 2120 w 2320"/>
              <a:gd name="T17" fmla="*/ 2000 h 2080"/>
              <a:gd name="T18" fmla="*/ 2120 w 2320"/>
              <a:gd name="T19" fmla="*/ 560 h 2080"/>
              <a:gd name="T20" fmla="*/ 1880 w 2320"/>
              <a:gd name="T21" fmla="*/ 560 h 2080"/>
              <a:gd name="T22" fmla="*/ 1880 w 2320"/>
              <a:gd name="T23" fmla="*/ 480 h 2080"/>
              <a:gd name="T24" fmla="*/ 2200 w 2320"/>
              <a:gd name="T25" fmla="*/ 480 h 2080"/>
              <a:gd name="T26" fmla="*/ 2200 w 2320"/>
              <a:gd name="T27" fmla="*/ 2000 h 2080"/>
              <a:gd name="T28" fmla="*/ 2320 w 2320"/>
              <a:gd name="T29" fmla="*/ 2000 h 2080"/>
              <a:gd name="T30" fmla="*/ 2320 w 2320"/>
              <a:gd name="T31" fmla="*/ 2080 h 2080"/>
              <a:gd name="T32" fmla="*/ 0 w 2320"/>
              <a:gd name="T33" fmla="*/ 2080 h 2080"/>
              <a:gd name="T34" fmla="*/ 0 w 2320"/>
              <a:gd name="T35" fmla="*/ 2000 h 2080"/>
              <a:gd name="T36" fmla="*/ 120 w 2320"/>
              <a:gd name="T37" fmla="*/ 2000 h 2080"/>
              <a:gd name="T38" fmla="*/ 120 w 2320"/>
              <a:gd name="T39" fmla="*/ 480 h 2080"/>
              <a:gd name="T40" fmla="*/ 440 w 2320"/>
              <a:gd name="T41" fmla="*/ 480 h 2080"/>
              <a:gd name="T42" fmla="*/ 1400 w 2320"/>
              <a:gd name="T43" fmla="*/ 1440 h 2080"/>
              <a:gd name="T44" fmla="*/ 1400 w 2320"/>
              <a:gd name="T45" fmla="*/ 2000 h 2080"/>
              <a:gd name="T46" fmla="*/ 1720 w 2320"/>
              <a:gd name="T47" fmla="*/ 2000 h 2080"/>
              <a:gd name="T48" fmla="*/ 1720 w 2320"/>
              <a:gd name="T49" fmla="*/ 80 h 2080"/>
              <a:gd name="T50" fmla="*/ 600 w 2320"/>
              <a:gd name="T51" fmla="*/ 80 h 2080"/>
              <a:gd name="T52" fmla="*/ 600 w 2320"/>
              <a:gd name="T53" fmla="*/ 2000 h 2080"/>
              <a:gd name="T54" fmla="*/ 920 w 2320"/>
              <a:gd name="T55" fmla="*/ 2000 h 2080"/>
              <a:gd name="T56" fmla="*/ 920 w 2320"/>
              <a:gd name="T57" fmla="*/ 1440 h 2080"/>
              <a:gd name="T58" fmla="*/ 1400 w 2320"/>
              <a:gd name="T59" fmla="*/ 1440 h 2080"/>
              <a:gd name="T60" fmla="*/ 1320 w 2320"/>
              <a:gd name="T61" fmla="*/ 1520 h 2080"/>
              <a:gd name="T62" fmla="*/ 1000 w 2320"/>
              <a:gd name="T63" fmla="*/ 1520 h 2080"/>
              <a:gd name="T64" fmla="*/ 1000 w 2320"/>
              <a:gd name="T65" fmla="*/ 2000 h 2080"/>
              <a:gd name="T66" fmla="*/ 1320 w 2320"/>
              <a:gd name="T67" fmla="*/ 2000 h 2080"/>
              <a:gd name="T68" fmla="*/ 1320 w 2320"/>
              <a:gd name="T69" fmla="*/ 1520 h 2080"/>
              <a:gd name="T70" fmla="*/ 840 w 2320"/>
              <a:gd name="T71" fmla="*/ 720 h 2080"/>
              <a:gd name="T72" fmla="*/ 840 w 2320"/>
              <a:gd name="T73" fmla="*/ 560 h 2080"/>
              <a:gd name="T74" fmla="*/ 1080 w 2320"/>
              <a:gd name="T75" fmla="*/ 560 h 2080"/>
              <a:gd name="T76" fmla="*/ 1080 w 2320"/>
              <a:gd name="T77" fmla="*/ 320 h 2080"/>
              <a:gd name="T78" fmla="*/ 1240 w 2320"/>
              <a:gd name="T79" fmla="*/ 320 h 2080"/>
              <a:gd name="T80" fmla="*/ 1240 w 2320"/>
              <a:gd name="T81" fmla="*/ 560 h 2080"/>
              <a:gd name="T82" fmla="*/ 1480 w 2320"/>
              <a:gd name="T83" fmla="*/ 560 h 2080"/>
              <a:gd name="T84" fmla="*/ 1480 w 2320"/>
              <a:gd name="T85" fmla="*/ 720 h 2080"/>
              <a:gd name="T86" fmla="*/ 1240 w 2320"/>
              <a:gd name="T87" fmla="*/ 720 h 2080"/>
              <a:gd name="T88" fmla="*/ 1240 w 2320"/>
              <a:gd name="T89" fmla="*/ 960 h 2080"/>
              <a:gd name="T90" fmla="*/ 1080 w 2320"/>
              <a:gd name="T91" fmla="*/ 960 h 2080"/>
              <a:gd name="T92" fmla="*/ 1080 w 2320"/>
              <a:gd name="T93" fmla="*/ 720 h 2080"/>
              <a:gd name="T94" fmla="*/ 840 w 2320"/>
              <a:gd name="T95" fmla="*/ 720 h 20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320" h="2080">
                <a:moveTo>
                  <a:pt x="440" y="480"/>
                </a:moveTo>
                <a:cubicBezTo>
                  <a:pt x="440" y="560"/>
                  <a:pt x="440" y="560"/>
                  <a:pt x="440" y="560"/>
                </a:cubicBezTo>
                <a:cubicBezTo>
                  <a:pt x="200" y="560"/>
                  <a:pt x="200" y="560"/>
                  <a:pt x="200" y="560"/>
                </a:cubicBezTo>
                <a:cubicBezTo>
                  <a:pt x="200" y="2000"/>
                  <a:pt x="200" y="2000"/>
                  <a:pt x="200" y="2000"/>
                </a:cubicBezTo>
                <a:cubicBezTo>
                  <a:pt x="520" y="2000"/>
                  <a:pt x="520" y="2000"/>
                  <a:pt x="520" y="2000"/>
                </a:cubicBezTo>
                <a:cubicBezTo>
                  <a:pt x="520" y="0"/>
                  <a:pt x="520" y="0"/>
                  <a:pt x="520" y="0"/>
                </a:cubicBezTo>
                <a:cubicBezTo>
                  <a:pt x="1800" y="0"/>
                  <a:pt x="1800" y="0"/>
                  <a:pt x="1800" y="0"/>
                </a:cubicBezTo>
                <a:cubicBezTo>
                  <a:pt x="1800" y="2000"/>
                  <a:pt x="1800" y="2000"/>
                  <a:pt x="1800" y="2000"/>
                </a:cubicBezTo>
                <a:cubicBezTo>
                  <a:pt x="2120" y="2000"/>
                  <a:pt x="2120" y="2000"/>
                  <a:pt x="2120" y="2000"/>
                </a:cubicBezTo>
                <a:cubicBezTo>
                  <a:pt x="2120" y="560"/>
                  <a:pt x="2120" y="560"/>
                  <a:pt x="2120" y="560"/>
                </a:cubicBezTo>
                <a:cubicBezTo>
                  <a:pt x="1880" y="560"/>
                  <a:pt x="1880" y="560"/>
                  <a:pt x="1880" y="560"/>
                </a:cubicBezTo>
                <a:cubicBezTo>
                  <a:pt x="1880" y="480"/>
                  <a:pt x="1880" y="480"/>
                  <a:pt x="1880" y="480"/>
                </a:cubicBezTo>
                <a:cubicBezTo>
                  <a:pt x="2200" y="480"/>
                  <a:pt x="2200" y="480"/>
                  <a:pt x="2200" y="480"/>
                </a:cubicBezTo>
                <a:cubicBezTo>
                  <a:pt x="2200" y="2000"/>
                  <a:pt x="2200" y="2000"/>
                  <a:pt x="2200" y="2000"/>
                </a:cubicBezTo>
                <a:cubicBezTo>
                  <a:pt x="2320" y="2000"/>
                  <a:pt x="2320" y="2000"/>
                  <a:pt x="2320" y="2000"/>
                </a:cubicBezTo>
                <a:cubicBezTo>
                  <a:pt x="2320" y="2080"/>
                  <a:pt x="2320" y="2080"/>
                  <a:pt x="2320" y="2080"/>
                </a:cubicBezTo>
                <a:cubicBezTo>
                  <a:pt x="1547" y="2080"/>
                  <a:pt x="773" y="2080"/>
                  <a:pt x="0" y="2080"/>
                </a:cubicBezTo>
                <a:cubicBezTo>
                  <a:pt x="0" y="2000"/>
                  <a:pt x="0" y="2000"/>
                  <a:pt x="0" y="2000"/>
                </a:cubicBezTo>
                <a:cubicBezTo>
                  <a:pt x="120" y="2000"/>
                  <a:pt x="120" y="2000"/>
                  <a:pt x="120" y="2000"/>
                </a:cubicBezTo>
                <a:cubicBezTo>
                  <a:pt x="120" y="480"/>
                  <a:pt x="120" y="480"/>
                  <a:pt x="120" y="480"/>
                </a:cubicBezTo>
                <a:lnTo>
                  <a:pt x="440" y="480"/>
                </a:lnTo>
                <a:close/>
                <a:moveTo>
                  <a:pt x="1400" y="1440"/>
                </a:moveTo>
                <a:cubicBezTo>
                  <a:pt x="1400" y="2000"/>
                  <a:pt x="1400" y="2000"/>
                  <a:pt x="1400" y="2000"/>
                </a:cubicBezTo>
                <a:cubicBezTo>
                  <a:pt x="1720" y="2000"/>
                  <a:pt x="1720" y="2000"/>
                  <a:pt x="1720" y="2000"/>
                </a:cubicBezTo>
                <a:cubicBezTo>
                  <a:pt x="1720" y="80"/>
                  <a:pt x="1720" y="80"/>
                  <a:pt x="1720" y="80"/>
                </a:cubicBezTo>
                <a:cubicBezTo>
                  <a:pt x="600" y="80"/>
                  <a:pt x="600" y="80"/>
                  <a:pt x="600" y="80"/>
                </a:cubicBezTo>
                <a:cubicBezTo>
                  <a:pt x="600" y="2000"/>
                  <a:pt x="600" y="2000"/>
                  <a:pt x="600" y="2000"/>
                </a:cubicBezTo>
                <a:cubicBezTo>
                  <a:pt x="920" y="2000"/>
                  <a:pt x="920" y="2000"/>
                  <a:pt x="920" y="2000"/>
                </a:cubicBezTo>
                <a:cubicBezTo>
                  <a:pt x="920" y="1440"/>
                  <a:pt x="920" y="1440"/>
                  <a:pt x="920" y="1440"/>
                </a:cubicBezTo>
                <a:lnTo>
                  <a:pt x="1400" y="1440"/>
                </a:lnTo>
                <a:close/>
                <a:moveTo>
                  <a:pt x="1320" y="1520"/>
                </a:moveTo>
                <a:cubicBezTo>
                  <a:pt x="1000" y="1520"/>
                  <a:pt x="1000" y="1520"/>
                  <a:pt x="1000" y="1520"/>
                </a:cubicBezTo>
                <a:cubicBezTo>
                  <a:pt x="1000" y="2000"/>
                  <a:pt x="1000" y="2000"/>
                  <a:pt x="1000" y="2000"/>
                </a:cubicBezTo>
                <a:cubicBezTo>
                  <a:pt x="1320" y="2000"/>
                  <a:pt x="1320" y="2000"/>
                  <a:pt x="1320" y="2000"/>
                </a:cubicBezTo>
                <a:lnTo>
                  <a:pt x="1320" y="1520"/>
                </a:lnTo>
                <a:close/>
                <a:moveTo>
                  <a:pt x="840" y="720"/>
                </a:moveTo>
                <a:cubicBezTo>
                  <a:pt x="840" y="560"/>
                  <a:pt x="840" y="560"/>
                  <a:pt x="840" y="560"/>
                </a:cubicBezTo>
                <a:cubicBezTo>
                  <a:pt x="1080" y="560"/>
                  <a:pt x="1080" y="560"/>
                  <a:pt x="1080" y="560"/>
                </a:cubicBezTo>
                <a:cubicBezTo>
                  <a:pt x="1080" y="320"/>
                  <a:pt x="1080" y="320"/>
                  <a:pt x="1080" y="320"/>
                </a:cubicBezTo>
                <a:cubicBezTo>
                  <a:pt x="1240" y="320"/>
                  <a:pt x="1240" y="320"/>
                  <a:pt x="1240" y="320"/>
                </a:cubicBezTo>
                <a:cubicBezTo>
                  <a:pt x="1240" y="560"/>
                  <a:pt x="1240" y="560"/>
                  <a:pt x="1240" y="560"/>
                </a:cubicBezTo>
                <a:cubicBezTo>
                  <a:pt x="1480" y="560"/>
                  <a:pt x="1480" y="560"/>
                  <a:pt x="1480" y="560"/>
                </a:cubicBezTo>
                <a:cubicBezTo>
                  <a:pt x="1480" y="720"/>
                  <a:pt x="1480" y="720"/>
                  <a:pt x="1480" y="720"/>
                </a:cubicBezTo>
                <a:cubicBezTo>
                  <a:pt x="1240" y="720"/>
                  <a:pt x="1240" y="720"/>
                  <a:pt x="1240" y="720"/>
                </a:cubicBezTo>
                <a:cubicBezTo>
                  <a:pt x="1240" y="960"/>
                  <a:pt x="1240" y="960"/>
                  <a:pt x="1240" y="960"/>
                </a:cubicBezTo>
                <a:cubicBezTo>
                  <a:pt x="1080" y="960"/>
                  <a:pt x="1080" y="960"/>
                  <a:pt x="1080" y="960"/>
                </a:cubicBezTo>
                <a:cubicBezTo>
                  <a:pt x="1080" y="720"/>
                  <a:pt x="1080" y="720"/>
                  <a:pt x="1080" y="720"/>
                </a:cubicBezTo>
                <a:lnTo>
                  <a:pt x="840" y="720"/>
                </a:lnTo>
                <a:close/>
              </a:path>
            </a:pathLst>
          </a:custGeom>
          <a:solidFill>
            <a:srgbClr val="156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  <a:sym typeface="+mn-lt"/>
            </a:endParaRPr>
          </a:p>
        </p:txBody>
      </p:sp>
      <p:cxnSp>
        <p:nvCxnSpPr>
          <p:cNvPr id="94" name="Connecteur en angle 93"/>
          <p:cNvCxnSpPr/>
          <p:nvPr/>
        </p:nvCxnSpPr>
        <p:spPr>
          <a:xfrm rot="5400000" flipH="1" flipV="1">
            <a:off x="1930487" y="3689949"/>
            <a:ext cx="655839" cy="331709"/>
          </a:xfrm>
          <a:prstGeom prst="bentConnector3">
            <a:avLst>
              <a:gd name="adj1" fmla="val 206"/>
            </a:avLst>
          </a:prstGeom>
          <a:ln w="38100">
            <a:solidFill>
              <a:srgbClr val="7030A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en angle 94"/>
          <p:cNvCxnSpPr>
            <a:stCxn id="90" idx="2"/>
          </p:cNvCxnSpPr>
          <p:nvPr/>
        </p:nvCxnSpPr>
        <p:spPr>
          <a:xfrm rot="16200000" flipH="1">
            <a:off x="927343" y="3535228"/>
            <a:ext cx="699019" cy="597967"/>
          </a:xfrm>
          <a:prstGeom prst="bentConnector3">
            <a:avLst>
              <a:gd name="adj1" fmla="val 100456"/>
            </a:avLst>
          </a:prstGeom>
          <a:ln w="57150">
            <a:solidFill>
              <a:srgbClr val="B31524"/>
            </a:solidFill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6" name="Connecteur droit avec flèche 95"/>
          <p:cNvCxnSpPr>
            <a:stCxn id="73" idx="1"/>
            <a:endCxn id="90" idx="3"/>
          </p:cNvCxnSpPr>
          <p:nvPr/>
        </p:nvCxnSpPr>
        <p:spPr>
          <a:xfrm flipH="1" flipV="1">
            <a:off x="1739850" y="3197709"/>
            <a:ext cx="333448" cy="205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97" name="Groupe 96"/>
          <p:cNvGrpSpPr/>
          <p:nvPr/>
        </p:nvGrpSpPr>
        <p:grpSpPr>
          <a:xfrm>
            <a:off x="256166" y="4905658"/>
            <a:ext cx="2400410" cy="688842"/>
            <a:chOff x="4689566" y="81846"/>
            <a:chExt cx="2400410" cy="688842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D5DE4FD-A79D-4F27-B5FE-A639C8C4B34A}"/>
                </a:ext>
              </a:extLst>
            </p:cNvPr>
            <p:cNvSpPr/>
            <p:nvPr/>
          </p:nvSpPr>
          <p:spPr>
            <a:xfrm>
              <a:off x="4689566" y="81846"/>
              <a:ext cx="2063932" cy="688842"/>
            </a:xfrm>
            <a:prstGeom prst="rect">
              <a:avLst/>
            </a:prstGeom>
            <a:noFill/>
            <a:ln w="9525" cap="flat" cmpd="sng" algn="ctr">
              <a:solidFill>
                <a:srgbClr val="8D9399"/>
              </a:solidFill>
              <a:prstDash val="solid"/>
            </a:ln>
            <a:effectLst/>
          </p:spPr>
          <p:txBody>
            <a:bodyPr lIns="72000" tIns="72000" rIns="72000" bIns="72000" rtlCol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cxnSp>
          <p:nvCxnSpPr>
            <p:cNvPr id="99" name="Connecteur droit avec flèche 98"/>
            <p:cNvCxnSpPr/>
            <p:nvPr/>
          </p:nvCxnSpPr>
          <p:spPr>
            <a:xfrm flipV="1">
              <a:off x="4800879" y="230325"/>
              <a:ext cx="432000" cy="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avec flèche 105"/>
            <p:cNvCxnSpPr/>
            <p:nvPr/>
          </p:nvCxnSpPr>
          <p:spPr>
            <a:xfrm flipV="1">
              <a:off x="4800879" y="430179"/>
              <a:ext cx="432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Connecteur droit avec flèche 106"/>
            <p:cNvCxnSpPr/>
            <p:nvPr/>
          </p:nvCxnSpPr>
          <p:spPr>
            <a:xfrm flipV="1">
              <a:off x="4800879" y="641589"/>
              <a:ext cx="432000" cy="0"/>
            </a:xfrm>
            <a:prstGeom prst="straightConnector1">
              <a:avLst/>
            </a:prstGeom>
            <a:ln w="57150">
              <a:solidFill>
                <a:srgbClr val="B31524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8" name="RBContent5">
              <a:extLst>
                <a:ext uri="{FF2B5EF4-FFF2-40B4-BE49-F238E27FC236}">
                  <a16:creationId xmlns:a16="http://schemas.microsoft.com/office/drawing/2014/main" id="{9C4B3E17-A19B-4725-BF75-7AD63C807C20}"/>
                </a:ext>
              </a:extLst>
            </p:cNvPr>
            <p:cNvSpPr txBox="1">
              <a:spLocks/>
            </p:cNvSpPr>
            <p:nvPr/>
          </p:nvSpPr>
          <p:spPr>
            <a:xfrm>
              <a:off x="5358346" y="154520"/>
              <a:ext cx="1084909" cy="15234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  <a:sym typeface="+mn-lt"/>
                </a:rPr>
                <a:t>Flux tiré de demande</a:t>
              </a:r>
              <a:endPara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09" name="RBContent5">
              <a:extLst>
                <a:ext uri="{FF2B5EF4-FFF2-40B4-BE49-F238E27FC236}">
                  <a16:creationId xmlns:a16="http://schemas.microsoft.com/office/drawing/2014/main" id="{9C4B3E17-A19B-4725-BF75-7AD63C807C20}"/>
                </a:ext>
              </a:extLst>
            </p:cNvPr>
            <p:cNvSpPr txBox="1">
              <a:spLocks/>
            </p:cNvSpPr>
            <p:nvPr/>
          </p:nvSpPr>
          <p:spPr>
            <a:xfrm>
              <a:off x="5358346" y="370721"/>
              <a:ext cx="1731630" cy="15234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  <a:sym typeface="+mn-lt"/>
                </a:rPr>
                <a:t>Flux d’ordres de livraison</a:t>
              </a:r>
              <a:endPara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10" name="RBContent5">
              <a:extLst>
                <a:ext uri="{FF2B5EF4-FFF2-40B4-BE49-F238E27FC236}">
                  <a16:creationId xmlns:a16="http://schemas.microsoft.com/office/drawing/2014/main" id="{9C4B3E17-A19B-4725-BF75-7AD63C807C20}"/>
                </a:ext>
              </a:extLst>
            </p:cNvPr>
            <p:cNvSpPr txBox="1">
              <a:spLocks/>
            </p:cNvSpPr>
            <p:nvPr/>
          </p:nvSpPr>
          <p:spPr>
            <a:xfrm>
              <a:off x="5358346" y="564145"/>
              <a:ext cx="1155690" cy="15234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  <a:sym typeface="+mn-lt"/>
                </a:rPr>
                <a:t>Flux de produits</a:t>
              </a:r>
              <a:endPara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+mn-lt"/>
              </a:endParaRPr>
            </a:p>
          </p:txBody>
        </p:sp>
      </p:grpSp>
      <p:sp>
        <p:nvSpPr>
          <p:cNvPr id="111" name="Rectangle 110"/>
          <p:cNvSpPr/>
          <p:nvPr/>
        </p:nvSpPr>
        <p:spPr>
          <a:xfrm>
            <a:off x="129630" y="1535836"/>
            <a:ext cx="5137150" cy="414420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2" name="ZoneTexte 111"/>
          <p:cNvSpPr txBox="1"/>
          <p:nvPr/>
        </p:nvSpPr>
        <p:spPr>
          <a:xfrm>
            <a:off x="2562515" y="5397786"/>
            <a:ext cx="31656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Schéma de la Supply Chain en tension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5576908" y="1535837"/>
            <a:ext cx="6425702" cy="4900474"/>
          </a:xfrm>
          <a:prstGeom prst="rect">
            <a:avLst/>
          </a:prstGeom>
          <a:solidFill>
            <a:srgbClr val="FEF5E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B42BED-2494-47CA-A23E-A36F50CEFE38}" type="slidenum">
              <a:rPr lang="fr-FR" smtClean="0"/>
              <a:t>4</a:t>
            </a:fld>
            <a:endParaRPr lang="fr-FR" dirty="0"/>
          </a:p>
        </p:txBody>
      </p:sp>
      <p:pic>
        <p:nvPicPr>
          <p:cNvPr id="5122" name="Picture 2" descr="Distribution Icon of Line style - Available in SVG, PNG, EPS, AI &amp; Icon  fonts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024" y="5420489"/>
            <a:ext cx="909590" cy="909590"/>
          </a:xfrm>
          <a:prstGeom prst="rect">
            <a:avLst/>
          </a:prstGeom>
          <a:solidFill>
            <a:srgbClr val="FEF5E2"/>
          </a:solidFill>
          <a:extLst/>
        </p:spPr>
      </p:pic>
      <p:sp>
        <p:nvSpPr>
          <p:cNvPr id="117" name="Textframe 10">
            <a:extLst>
              <a:ext uri="{FF2B5EF4-FFF2-40B4-BE49-F238E27FC236}">
                <a16:creationId xmlns:a16="http://schemas.microsoft.com/office/drawing/2014/main" id="{D22FAF01-3868-4D2B-8CFE-ACD5F801F27E}"/>
              </a:ext>
            </a:extLst>
          </p:cNvPr>
          <p:cNvSpPr txBox="1"/>
          <p:nvPr/>
        </p:nvSpPr>
        <p:spPr>
          <a:xfrm>
            <a:off x="6732850" y="1981335"/>
            <a:ext cx="4837907" cy="83099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lvl="0" algn="just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100000"/>
              <a:defRPr/>
            </a:pPr>
            <a:r>
              <a:rPr lang="fr-FR" sz="1500" b="1" kern="0" dirty="0" smtClean="0">
                <a:solidFill>
                  <a:srgbClr val="000000"/>
                </a:solidFill>
                <a:cs typeface="Arial Narrow" pitchFamily="34" charset="0"/>
              </a:rPr>
              <a:t>Chaque établissement peut commander son besoin propre directement sur le portail de commande. </a:t>
            </a:r>
            <a:r>
              <a:rPr lang="fr-FR" sz="1500" kern="0" dirty="0" smtClean="0">
                <a:solidFill>
                  <a:srgbClr val="000000"/>
                </a:solidFill>
                <a:cs typeface="Arial Narrow" pitchFamily="34" charset="0"/>
              </a:rPr>
              <a:t>Le contingentement, géré au niveau du MSS, permet de limiter la quantité maximum appelable par établissement.</a:t>
            </a:r>
            <a:endParaRPr lang="fr-FR" sz="1500" b="1" kern="0" dirty="0">
              <a:solidFill>
                <a:srgbClr val="000000"/>
              </a:solidFill>
              <a:cs typeface="Arial Narrow" pitchFamily="34" charset="0"/>
            </a:endParaRPr>
          </a:p>
        </p:txBody>
      </p:sp>
      <p:sp>
        <p:nvSpPr>
          <p:cNvPr id="121" name="Textframe 10">
            <a:extLst>
              <a:ext uri="{FF2B5EF4-FFF2-40B4-BE49-F238E27FC236}">
                <a16:creationId xmlns:a16="http://schemas.microsoft.com/office/drawing/2014/main" id="{D22FAF01-3868-4D2B-8CFE-ACD5F801F27E}"/>
              </a:ext>
            </a:extLst>
          </p:cNvPr>
          <p:cNvSpPr txBox="1"/>
          <p:nvPr/>
        </p:nvSpPr>
        <p:spPr>
          <a:xfrm>
            <a:off x="6728570" y="4186416"/>
            <a:ext cx="4837907" cy="83099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lvl="0" algn="just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100000"/>
              <a:defRPr/>
            </a:pPr>
            <a:r>
              <a:rPr lang="fr-FR" sz="1500" b="1" kern="0" dirty="0" smtClean="0">
                <a:solidFill>
                  <a:srgbClr val="000000"/>
                </a:solidFill>
                <a:cs typeface="Arial Narrow" pitchFamily="34" charset="0"/>
              </a:rPr>
              <a:t>Le réseau logistique de La Poste comprend un entrepôt d’une capacité de 20 000 palettes. </a:t>
            </a:r>
            <a:r>
              <a:rPr lang="fr-FR" sz="1500" kern="0" dirty="0" smtClean="0">
                <a:solidFill>
                  <a:srgbClr val="000000"/>
                </a:solidFill>
                <a:cs typeface="Arial Narrow" pitchFamily="34" charset="0"/>
              </a:rPr>
              <a:t>Une partie du </a:t>
            </a:r>
            <a:r>
              <a:rPr lang="fr-FR" sz="1500" u="sng" kern="0" dirty="0" smtClean="0">
                <a:solidFill>
                  <a:srgbClr val="000000"/>
                </a:solidFill>
                <a:cs typeface="Arial Narrow" pitchFamily="34" charset="0"/>
              </a:rPr>
              <a:t>stock Etat</a:t>
            </a:r>
            <a:r>
              <a:rPr lang="fr-FR" sz="1500" kern="0" dirty="0" smtClean="0">
                <a:solidFill>
                  <a:srgbClr val="000000"/>
                </a:solidFill>
                <a:cs typeface="Arial Narrow" pitchFamily="34" charset="0"/>
              </a:rPr>
              <a:t> y est positionnée afin de réagir rapidement à l’activation d’une période de tension logistique.</a:t>
            </a:r>
            <a:endParaRPr lang="fr-FR" sz="1500" b="1" kern="0" dirty="0">
              <a:solidFill>
                <a:srgbClr val="000000"/>
              </a:solidFill>
              <a:cs typeface="Arial Narrow" pitchFamily="34" charset="0"/>
            </a:endParaRPr>
          </a:p>
        </p:txBody>
      </p:sp>
      <p:pic>
        <p:nvPicPr>
          <p:cNvPr id="129" name="Picture 10" descr="Icon-Stockage-Darest-Informatic | Darest Informatic SA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054" y="4055294"/>
            <a:ext cx="1093239" cy="109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" name="Textframe 10">
            <a:extLst>
              <a:ext uri="{FF2B5EF4-FFF2-40B4-BE49-F238E27FC236}">
                <a16:creationId xmlns:a16="http://schemas.microsoft.com/office/drawing/2014/main" id="{D22FAF01-3868-4D2B-8CFE-ACD5F801F27E}"/>
              </a:ext>
            </a:extLst>
          </p:cNvPr>
          <p:cNvSpPr txBox="1"/>
          <p:nvPr/>
        </p:nvSpPr>
        <p:spPr>
          <a:xfrm>
            <a:off x="6753944" y="5455928"/>
            <a:ext cx="4837907" cy="83099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lvl="0" algn="just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100000"/>
              <a:defRPr/>
            </a:pPr>
            <a:r>
              <a:rPr lang="fr-FR" sz="1500" b="1" kern="0" dirty="0" smtClean="0">
                <a:solidFill>
                  <a:srgbClr val="000000"/>
                </a:solidFill>
                <a:cs typeface="Arial Narrow" pitchFamily="34" charset="0"/>
              </a:rPr>
              <a:t>Les 251 plus gros bénéficiaires continuent d’être servis en direct par les </a:t>
            </a:r>
            <a:r>
              <a:rPr lang="fr-FR" sz="1500" b="1" u="sng" kern="0" dirty="0" smtClean="0">
                <a:solidFill>
                  <a:srgbClr val="000000"/>
                </a:solidFill>
                <a:cs typeface="Arial Narrow" pitchFamily="34" charset="0"/>
              </a:rPr>
              <a:t>plateformes SPF</a:t>
            </a:r>
            <a:r>
              <a:rPr lang="fr-FR" sz="1500" b="1" kern="0" dirty="0" smtClean="0">
                <a:solidFill>
                  <a:srgbClr val="000000"/>
                </a:solidFill>
                <a:cs typeface="Arial Narrow" pitchFamily="34" charset="0"/>
              </a:rPr>
              <a:t>. </a:t>
            </a:r>
            <a:r>
              <a:rPr lang="fr-FR" sz="1500" kern="0" dirty="0" smtClean="0">
                <a:solidFill>
                  <a:srgbClr val="000000"/>
                </a:solidFill>
                <a:cs typeface="Arial Narrow" pitchFamily="34" charset="0"/>
              </a:rPr>
              <a:t>Cela permet de garder actif le dispositif de la première vague si jamais le portail de commande ou le réseau de la Poste sont défaillants.</a:t>
            </a:r>
            <a:endParaRPr lang="fr-FR" sz="1500" b="1" kern="0" dirty="0">
              <a:solidFill>
                <a:srgbClr val="000000"/>
              </a:solidFill>
              <a:cs typeface="Arial Narrow" pitchFamily="34" charset="0"/>
            </a:endParaRPr>
          </a:p>
        </p:txBody>
      </p:sp>
      <p:sp>
        <p:nvSpPr>
          <p:cNvPr id="131" name="Textframe 10">
            <a:extLst>
              <a:ext uri="{FF2B5EF4-FFF2-40B4-BE49-F238E27FC236}">
                <a16:creationId xmlns:a16="http://schemas.microsoft.com/office/drawing/2014/main" id="{70507A04-5E9F-49C1-8190-85A3B719C858}"/>
              </a:ext>
            </a:extLst>
          </p:cNvPr>
          <p:cNvSpPr txBox="1"/>
          <p:nvPr/>
        </p:nvSpPr>
        <p:spPr>
          <a:xfrm>
            <a:off x="5678042" y="1574551"/>
            <a:ext cx="6134443" cy="30815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72000" rtlCol="0" anchor="b">
            <a:spAutoFit/>
          </a:bodyPr>
          <a:lstStyle>
            <a:defPPr>
              <a:defRPr lang="de-DE"/>
            </a:defPPr>
            <a:lvl1pPr>
              <a:lnSpc>
                <a:spcPct val="90000"/>
              </a:lnSpc>
              <a:spcBef>
                <a:spcPts val="400"/>
              </a:spcBef>
              <a:buSzPct val="100000"/>
              <a:defRPr sz="1900">
                <a:latin typeface="+mn-lt"/>
                <a:cs typeface="Arial Narrow" pitchFamily="34" charset="0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fr-FR" sz="1700" b="1" dirty="0" smtClean="0">
                <a:solidFill>
                  <a:srgbClr val="156C9C"/>
                </a:solidFill>
              </a:rPr>
              <a:t>Les grands principes de la chaîne logistique de tension</a:t>
            </a:r>
            <a:endParaRPr lang="fr-FR" sz="1700" b="1" dirty="0">
              <a:solidFill>
                <a:srgbClr val="156C9C"/>
              </a:solidFill>
            </a:endParaRPr>
          </a:p>
        </p:txBody>
      </p:sp>
      <p:pic>
        <p:nvPicPr>
          <p:cNvPr id="134" name="Graphique 30" descr="Tchin-tchin">
            <a:extLst>
              <a:ext uri="{FF2B5EF4-FFF2-40B4-BE49-F238E27FC236}">
                <a16:creationId xmlns:a16="http://schemas.microsoft.com/office/drawing/2014/main" id="{422FA0F7-B14D-4EC3-ACFA-C7D97B4C4C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783495" y="3032317"/>
            <a:ext cx="725759" cy="788649"/>
          </a:xfrm>
          <a:prstGeom prst="rect">
            <a:avLst/>
          </a:prstGeom>
          <a:noFill/>
        </p:spPr>
      </p:pic>
      <p:sp>
        <p:nvSpPr>
          <p:cNvPr id="135" name="Textframe 10">
            <a:extLst>
              <a:ext uri="{FF2B5EF4-FFF2-40B4-BE49-F238E27FC236}">
                <a16:creationId xmlns:a16="http://schemas.microsoft.com/office/drawing/2014/main" id="{D22FAF01-3868-4D2B-8CFE-ACD5F801F27E}"/>
              </a:ext>
            </a:extLst>
          </p:cNvPr>
          <p:cNvSpPr txBox="1"/>
          <p:nvPr/>
        </p:nvSpPr>
        <p:spPr>
          <a:xfrm>
            <a:off x="6728429" y="3011142"/>
            <a:ext cx="4837907" cy="83099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lvl="0" algn="just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100000"/>
              <a:defRPr/>
            </a:pPr>
            <a:r>
              <a:rPr lang="fr-FR" sz="1500" b="1" kern="0" dirty="0" smtClean="0">
                <a:solidFill>
                  <a:srgbClr val="000000"/>
                </a:solidFill>
                <a:cs typeface="Arial Narrow" pitchFamily="34" charset="0"/>
              </a:rPr>
              <a:t>Chaque ARS dispose d’un pot commun en sus pour la gestion de sa région.  </a:t>
            </a:r>
            <a:r>
              <a:rPr lang="fr-FR" sz="1500" kern="0" dirty="0" smtClean="0">
                <a:solidFill>
                  <a:srgbClr val="000000"/>
                </a:solidFill>
                <a:cs typeface="Arial Narrow" pitchFamily="34" charset="0"/>
              </a:rPr>
              <a:t>Il peut ainsi assurer localement les </a:t>
            </a:r>
            <a:r>
              <a:rPr lang="fr-FR" sz="1500" u="sng" kern="0" dirty="0" smtClean="0">
                <a:solidFill>
                  <a:srgbClr val="000000"/>
                </a:solidFill>
                <a:cs typeface="Arial Narrow" pitchFamily="34" charset="0"/>
              </a:rPr>
              <a:t>flux de dépannage</a:t>
            </a:r>
            <a:r>
              <a:rPr lang="fr-FR" sz="1500" kern="0" dirty="0" smtClean="0">
                <a:solidFill>
                  <a:srgbClr val="000000"/>
                </a:solidFill>
                <a:cs typeface="Arial Narrow" pitchFamily="34" charset="0"/>
              </a:rPr>
              <a:t>, appuyer les établissements qui en ont le plus besoin et disposer de son propre stock de produits au besoin.</a:t>
            </a:r>
            <a:endParaRPr lang="fr-FR" sz="1500" b="1" kern="0" dirty="0">
              <a:solidFill>
                <a:srgbClr val="000000"/>
              </a:solidFill>
              <a:cs typeface="Arial Narrow" pitchFamily="34" charset="0"/>
            </a:endParaRPr>
          </a:p>
        </p:txBody>
      </p:sp>
      <p:sp>
        <p:nvSpPr>
          <p:cNvPr id="136" name="Textframe 10">
            <a:extLst>
              <a:ext uri="{FF2B5EF4-FFF2-40B4-BE49-F238E27FC236}">
                <a16:creationId xmlns:a16="http://schemas.microsoft.com/office/drawing/2014/main" id="{D22FAF01-3868-4D2B-8CFE-ACD5F801F27E}"/>
              </a:ext>
            </a:extLst>
          </p:cNvPr>
          <p:cNvSpPr txBox="1"/>
          <p:nvPr/>
        </p:nvSpPr>
        <p:spPr>
          <a:xfrm>
            <a:off x="197341" y="5756324"/>
            <a:ext cx="5137150" cy="83099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lvl="0" algn="just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100000"/>
              <a:defRPr/>
            </a:pPr>
            <a:r>
              <a:rPr lang="fr-FR" sz="1500" b="1" kern="0" dirty="0" smtClean="0">
                <a:solidFill>
                  <a:srgbClr val="000000"/>
                </a:solidFill>
                <a:cs typeface="Arial Narrow" pitchFamily="34" charset="0"/>
              </a:rPr>
              <a:t>Schéma de la distribution des masques et EPI pour une période de tension. </a:t>
            </a:r>
            <a:r>
              <a:rPr lang="fr-FR" sz="1500" kern="0" dirty="0" smtClean="0">
                <a:solidFill>
                  <a:srgbClr val="000000"/>
                </a:solidFill>
                <a:cs typeface="Arial Narrow" pitchFamily="34" charset="0"/>
              </a:rPr>
              <a:t>Le flux est tiré par la demande des bénéficiaires. Le réseau logistique de la Poste permet d’atteindre directement tous les bénéficiaires finaux sans surcharger les GHT.</a:t>
            </a:r>
            <a:endParaRPr lang="fr-FR" sz="1500" b="1" kern="0" dirty="0">
              <a:solidFill>
                <a:srgbClr val="000000"/>
              </a:solidFill>
              <a:cs typeface="Arial Narrow" pitchFamily="34" charset="0"/>
            </a:endParaRPr>
          </a:p>
        </p:txBody>
      </p:sp>
      <p:grpSp>
        <p:nvGrpSpPr>
          <p:cNvPr id="47" name="Groupe 46"/>
          <p:cNvGrpSpPr/>
          <p:nvPr/>
        </p:nvGrpSpPr>
        <p:grpSpPr>
          <a:xfrm>
            <a:off x="5737841" y="2075269"/>
            <a:ext cx="827401" cy="664297"/>
            <a:chOff x="5607727" y="4243441"/>
            <a:chExt cx="950342" cy="763003"/>
          </a:xfrm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86741D74-EB56-46FD-95F9-74297B583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1932" y="4243441"/>
              <a:ext cx="556137" cy="490337"/>
            </a:xfrm>
            <a:custGeom>
              <a:avLst/>
              <a:gdLst>
                <a:gd name="T0" fmla="*/ 660 w 1542"/>
                <a:gd name="T1" fmla="*/ 1280 h 1360"/>
                <a:gd name="T2" fmla="*/ 1199 w 1542"/>
                <a:gd name="T3" fmla="*/ 1280 h 1360"/>
                <a:gd name="T4" fmla="*/ 1462 w 1542"/>
                <a:gd name="T5" fmla="*/ 1002 h 1360"/>
                <a:gd name="T6" fmla="*/ 1282 w 1542"/>
                <a:gd name="T7" fmla="*/ 734 h 1360"/>
                <a:gd name="T8" fmla="*/ 1251 w 1542"/>
                <a:gd name="T9" fmla="*/ 720 h 1360"/>
                <a:gd name="T10" fmla="*/ 1259 w 1542"/>
                <a:gd name="T11" fmla="*/ 688 h 1360"/>
                <a:gd name="T12" fmla="*/ 1174 w 1542"/>
                <a:gd name="T13" fmla="*/ 347 h 1360"/>
                <a:gd name="T14" fmla="*/ 846 w 1542"/>
                <a:gd name="T15" fmla="*/ 302 h 1360"/>
                <a:gd name="T16" fmla="*/ 817 w 1542"/>
                <a:gd name="T17" fmla="*/ 314 h 1360"/>
                <a:gd name="T18" fmla="*/ 799 w 1542"/>
                <a:gd name="T19" fmla="*/ 288 h 1360"/>
                <a:gd name="T20" fmla="*/ 452 w 1542"/>
                <a:gd name="T21" fmla="*/ 80 h 1360"/>
                <a:gd name="T22" fmla="*/ 412 w 1542"/>
                <a:gd name="T23" fmla="*/ 82 h 1360"/>
                <a:gd name="T24" fmla="*/ 85 w 1542"/>
                <a:gd name="T25" fmla="*/ 320 h 1360"/>
                <a:gd name="T26" fmla="*/ 0 w 1542"/>
                <a:gd name="T27" fmla="*/ 320 h 1360"/>
                <a:gd name="T28" fmla="*/ 404 w 1542"/>
                <a:gd name="T29" fmla="*/ 2 h 1360"/>
                <a:gd name="T30" fmla="*/ 452 w 1542"/>
                <a:gd name="T31" fmla="*/ 0 h 1360"/>
                <a:gd name="T32" fmla="*/ 847 w 1542"/>
                <a:gd name="T33" fmla="*/ 218 h 1360"/>
                <a:gd name="T34" fmla="*/ 1226 w 1542"/>
                <a:gd name="T35" fmla="*/ 287 h 1360"/>
                <a:gd name="T36" fmla="*/ 1344 w 1542"/>
                <a:gd name="T37" fmla="*/ 675 h 1360"/>
                <a:gd name="T38" fmla="*/ 1542 w 1542"/>
                <a:gd name="T39" fmla="*/ 1002 h 1360"/>
                <a:gd name="T40" fmla="*/ 1199 w 1542"/>
                <a:gd name="T41" fmla="*/ 1360 h 1360"/>
                <a:gd name="T42" fmla="*/ 660 w 1542"/>
                <a:gd name="T43" fmla="*/ 1360 h 1360"/>
                <a:gd name="T44" fmla="*/ 660 w 1542"/>
                <a:gd name="T45" fmla="*/ 128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42" h="1360">
                  <a:moveTo>
                    <a:pt x="660" y="1280"/>
                  </a:moveTo>
                  <a:cubicBezTo>
                    <a:pt x="1199" y="1280"/>
                    <a:pt x="1199" y="1280"/>
                    <a:pt x="1199" y="1280"/>
                  </a:cubicBezTo>
                  <a:cubicBezTo>
                    <a:pt x="1350" y="1280"/>
                    <a:pt x="1462" y="1149"/>
                    <a:pt x="1462" y="1002"/>
                  </a:cubicBezTo>
                  <a:cubicBezTo>
                    <a:pt x="1462" y="866"/>
                    <a:pt x="1405" y="787"/>
                    <a:pt x="1282" y="734"/>
                  </a:cubicBezTo>
                  <a:cubicBezTo>
                    <a:pt x="1251" y="720"/>
                    <a:pt x="1251" y="720"/>
                    <a:pt x="1251" y="720"/>
                  </a:cubicBezTo>
                  <a:cubicBezTo>
                    <a:pt x="1259" y="688"/>
                    <a:pt x="1259" y="688"/>
                    <a:pt x="1259" y="688"/>
                  </a:cubicBezTo>
                  <a:cubicBezTo>
                    <a:pt x="1290" y="565"/>
                    <a:pt x="1273" y="433"/>
                    <a:pt x="1174" y="347"/>
                  </a:cubicBezTo>
                  <a:cubicBezTo>
                    <a:pt x="1082" y="269"/>
                    <a:pt x="956" y="260"/>
                    <a:pt x="846" y="302"/>
                  </a:cubicBezTo>
                  <a:cubicBezTo>
                    <a:pt x="817" y="314"/>
                    <a:pt x="817" y="314"/>
                    <a:pt x="817" y="314"/>
                  </a:cubicBezTo>
                  <a:cubicBezTo>
                    <a:pt x="799" y="288"/>
                    <a:pt x="799" y="288"/>
                    <a:pt x="799" y="288"/>
                  </a:cubicBezTo>
                  <a:cubicBezTo>
                    <a:pt x="711" y="162"/>
                    <a:pt x="612" y="80"/>
                    <a:pt x="452" y="80"/>
                  </a:cubicBezTo>
                  <a:cubicBezTo>
                    <a:pt x="438" y="80"/>
                    <a:pt x="425" y="80"/>
                    <a:pt x="412" y="82"/>
                  </a:cubicBezTo>
                  <a:cubicBezTo>
                    <a:pt x="262" y="95"/>
                    <a:pt x="142" y="182"/>
                    <a:pt x="85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61" y="139"/>
                    <a:pt x="212" y="19"/>
                    <a:pt x="404" y="2"/>
                  </a:cubicBezTo>
                  <a:cubicBezTo>
                    <a:pt x="420" y="1"/>
                    <a:pt x="436" y="0"/>
                    <a:pt x="452" y="0"/>
                  </a:cubicBezTo>
                  <a:cubicBezTo>
                    <a:pt x="626" y="0"/>
                    <a:pt x="746" y="82"/>
                    <a:pt x="847" y="218"/>
                  </a:cubicBezTo>
                  <a:cubicBezTo>
                    <a:pt x="977" y="176"/>
                    <a:pt x="1121" y="196"/>
                    <a:pt x="1226" y="287"/>
                  </a:cubicBezTo>
                  <a:cubicBezTo>
                    <a:pt x="1339" y="384"/>
                    <a:pt x="1371" y="532"/>
                    <a:pt x="1344" y="675"/>
                  </a:cubicBezTo>
                  <a:cubicBezTo>
                    <a:pt x="1480" y="743"/>
                    <a:pt x="1542" y="849"/>
                    <a:pt x="1542" y="1002"/>
                  </a:cubicBezTo>
                  <a:cubicBezTo>
                    <a:pt x="1542" y="1193"/>
                    <a:pt x="1394" y="1360"/>
                    <a:pt x="1199" y="1360"/>
                  </a:cubicBezTo>
                  <a:cubicBezTo>
                    <a:pt x="660" y="1360"/>
                    <a:pt x="660" y="1360"/>
                    <a:pt x="660" y="1360"/>
                  </a:cubicBezTo>
                  <a:lnTo>
                    <a:pt x="660" y="1280"/>
                  </a:lnTo>
                  <a:close/>
                </a:path>
              </a:pathLst>
            </a:custGeom>
            <a:solidFill>
              <a:srgbClr val="156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sym typeface="+mn-lt"/>
              </a:endParaRPr>
            </a:p>
          </p:txBody>
        </p:sp>
        <p:pic>
          <p:nvPicPr>
            <p:cNvPr id="49" name="Picture 4" descr="Buy Online Icons - Download Free Vector Icons | Noun Project"/>
            <p:cNvPicPr>
              <a:picLocks noChangeAspect="1" noChangeArrowheads="1"/>
            </p:cNvPicPr>
            <p:nvPr/>
          </p:nvPicPr>
          <p:blipFill>
            <a:blip r:embed="rId11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7727" y="4356890"/>
              <a:ext cx="649554" cy="649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3" name="Ellipse 52"/>
          <p:cNvSpPr/>
          <p:nvPr/>
        </p:nvSpPr>
        <p:spPr>
          <a:xfrm rot="1241950">
            <a:off x="10388100" y="243902"/>
            <a:ext cx="1671562" cy="6961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En tension</a:t>
            </a:r>
            <a:endParaRPr lang="fr-FR" dirty="0"/>
          </a:p>
        </p:txBody>
      </p:sp>
      <p:pic>
        <p:nvPicPr>
          <p:cNvPr id="54" name="Image 53"/>
          <p:cNvPicPr/>
          <p:nvPr/>
        </p:nvPicPr>
        <p:blipFill>
          <a:blip r:embed="rId12"/>
          <a:stretch>
            <a:fillRect/>
          </a:stretch>
        </p:blipFill>
        <p:spPr>
          <a:xfrm>
            <a:off x="138274" y="1557009"/>
            <a:ext cx="2184924" cy="47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32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EF1D52A-7873-4F3F-ABD6-60FD179D4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55" y="149194"/>
            <a:ext cx="11406327" cy="735089"/>
          </a:xfrm>
        </p:spPr>
        <p:txBody>
          <a:bodyPr anchor="b">
            <a:noAutofit/>
          </a:bodyPr>
          <a:lstStyle/>
          <a:p>
            <a:r>
              <a:rPr lang="fr-FR" sz="25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Rôle et responsabilités des ARS dans ce nouveau dispositif</a:t>
            </a:r>
            <a:endParaRPr lang="fr-FR" sz="2400" spc="-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129629" y="1513636"/>
            <a:ext cx="11744507" cy="503085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Contrairement à la vague 1, le dispositif n’est plus territorial mais désormais national, par conséquent les établissements sont autonomes pour passer leurs commandes et suivre leurs livraisons.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E</a:t>
            </a:r>
            <a:r>
              <a:rPr lang="fr-FR" dirty="0" smtClean="0">
                <a:solidFill>
                  <a:schemeClr val="tx1"/>
                </a:solidFill>
              </a:rPr>
              <a:t>n cas de tension sur un EPI, un contingentement sera défini depuis le MSS par une cellule de veille, qui selon des indicateurs précis, assurera la répartition des quantités maximales à commander pour chaque établissement. Cette charge de travail significative ne sera plus imputée aux 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Cependant, les ARS sont amenées à jouer un rôle de régulation ; en effet, si un établissement fait savoir qu’il est particulièrement en situation de pénurie, il peut faire appel à son ARS et demander à être dépanné d’une certaine quantité. Pour cause : l’ARS sera elle-même dotée d’un compte sur le portail de commandes </a:t>
            </a:r>
            <a:r>
              <a:rPr lang="fr-FR" dirty="0" err="1" smtClean="0">
                <a:solidFill>
                  <a:schemeClr val="tx1"/>
                </a:solidFill>
              </a:rPr>
              <a:t>Distrilog</a:t>
            </a:r>
            <a:r>
              <a:rPr lang="fr-FR" dirty="0" smtClean="0">
                <a:solidFill>
                  <a:schemeClr val="tx1"/>
                </a:solidFill>
              </a:rPr>
              <a:t>-santé et pourra passer commande, en choisissant une adresse de livraison.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Dans une démarche durable, les ARS redeviendront le contact privilégié des établissements, et non plus le Centre de crise.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67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3439</TotalTime>
  <Words>1115</Words>
  <Application>Microsoft Office PowerPoint</Application>
  <PresentationFormat>Grand écran</PresentationFormat>
  <Paragraphs>76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Arial Narrow</vt:lpstr>
      <vt:lpstr>Calibri</vt:lpstr>
      <vt:lpstr>Calibri Light</vt:lpstr>
      <vt:lpstr>Thème Office</vt:lpstr>
      <vt:lpstr>Présentation PowerPoint</vt:lpstr>
      <vt:lpstr>Rappels Vague 1 : chaîne logistique de distribution des masques et EPI à destination des établissements de santé et des établissements et structures médico-sociales De mars à septembre 2020 </vt:lpstr>
      <vt:lpstr>En dehors des périodes de tension d’approvisionnement, les bénéficiaires sont libres de s’approvisionner via les acteurs classiques du marché. Le stock Etat n’est pas utilisé dans cette période. Le Consortium (RESAH + UNIHA) fait partie de ces acteurs possibles, du 01/10/2020 au 31/03/2021</vt:lpstr>
      <vt:lpstr>En cas de tension d’approvisionnement, le dispositif « Distrilog-santé » est activé pour assurer la disponibilité des produits.  Le stock Etat est mobilisé, la distribution est gratuite.  Le Consortium (RESAH + UNIHA) est l’acteur désigné pour assurer la distribution</vt:lpstr>
      <vt:lpstr>Rôle et responsabilités des ARS dans ce nouveau dispositif</vt:lpstr>
    </vt:vector>
  </TitlesOfParts>
  <Company>PPT/DSI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MEINZEL, Lucas (DGS/COVID-19)</dc:creator>
  <cp:lastModifiedBy>DELEON, Rozenn (DGS/COVID-19)</cp:lastModifiedBy>
  <cp:revision>239</cp:revision>
  <cp:lastPrinted>2020-09-01T15:16:27Z</cp:lastPrinted>
  <dcterms:created xsi:type="dcterms:W3CDTF">2020-07-21T05:56:56Z</dcterms:created>
  <dcterms:modified xsi:type="dcterms:W3CDTF">2020-10-01T07:04:42Z</dcterms:modified>
</cp:coreProperties>
</file>